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52"/>
  </p:notesMasterIdLst>
  <p:handoutMasterIdLst>
    <p:handoutMasterId r:id="rId53"/>
  </p:handoutMasterIdLst>
  <p:sldIdLst>
    <p:sldId id="402" r:id="rId2"/>
    <p:sldId id="919" r:id="rId3"/>
    <p:sldId id="909" r:id="rId4"/>
    <p:sldId id="910" r:id="rId5"/>
    <p:sldId id="912" r:id="rId6"/>
    <p:sldId id="913" r:id="rId7"/>
    <p:sldId id="914" r:id="rId8"/>
    <p:sldId id="922" r:id="rId9"/>
    <p:sldId id="927" r:id="rId10"/>
    <p:sldId id="861" r:id="rId11"/>
    <p:sldId id="863" r:id="rId12"/>
    <p:sldId id="867" r:id="rId13"/>
    <p:sldId id="870" r:id="rId14"/>
    <p:sldId id="928" r:id="rId15"/>
    <p:sldId id="929" r:id="rId16"/>
    <p:sldId id="886" r:id="rId17"/>
    <p:sldId id="888" r:id="rId18"/>
    <p:sldId id="873" r:id="rId19"/>
    <p:sldId id="934" r:id="rId20"/>
    <p:sldId id="937" r:id="rId21"/>
    <p:sldId id="890" r:id="rId22"/>
    <p:sldId id="891" r:id="rId23"/>
    <p:sldId id="903" r:id="rId24"/>
    <p:sldId id="904" r:id="rId25"/>
    <p:sldId id="966" r:id="rId26"/>
    <p:sldId id="939" r:id="rId27"/>
    <p:sldId id="894" r:id="rId28"/>
    <p:sldId id="933" r:id="rId29"/>
    <p:sldId id="938" r:id="rId30"/>
    <p:sldId id="900" r:id="rId31"/>
    <p:sldId id="902" r:id="rId32"/>
    <p:sldId id="964" r:id="rId33"/>
    <p:sldId id="945" r:id="rId34"/>
    <p:sldId id="946" r:id="rId35"/>
    <p:sldId id="953" r:id="rId36"/>
    <p:sldId id="952" r:id="rId37"/>
    <p:sldId id="951" r:id="rId38"/>
    <p:sldId id="965" r:id="rId39"/>
    <p:sldId id="948" r:id="rId40"/>
    <p:sldId id="954" r:id="rId41"/>
    <p:sldId id="949" r:id="rId42"/>
    <p:sldId id="955" r:id="rId43"/>
    <p:sldId id="950" r:id="rId44"/>
    <p:sldId id="958" r:id="rId45"/>
    <p:sldId id="959" r:id="rId46"/>
    <p:sldId id="960" r:id="rId47"/>
    <p:sldId id="963" r:id="rId48"/>
    <p:sldId id="956" r:id="rId49"/>
    <p:sldId id="961" r:id="rId50"/>
    <p:sldId id="872" r:id="rId51"/>
  </p:sldIdLst>
  <p:sldSz cx="9144000" cy="6858000" type="screen4x3"/>
  <p:notesSz cx="7099300" cy="10234613"/>
  <p:embeddedFontLst>
    <p:embeddedFont>
      <p:font typeface="Arial Narrow" panose="020B060602020203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Cambria Math" panose="02040503050406030204" pitchFamily="18" charset="0"/>
      <p:regular r:id="rId62"/>
    </p:embeddedFont>
  </p:embeddedFontLst>
  <p:defaultTextStyle>
    <a:defPPr>
      <a:defRPr lang="nb-NO"/>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BEA"/>
    <a:srgbClr val="FFF3E3"/>
    <a:srgbClr val="94B7C4"/>
    <a:srgbClr val="D3EBFA"/>
    <a:srgbClr val="E1E9ED"/>
    <a:srgbClr val="CC3300"/>
    <a:srgbClr val="0066FF"/>
    <a:srgbClr val="00FFFF"/>
    <a:srgbClr val="038CC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91" autoAdjust="0"/>
  </p:normalViewPr>
  <p:slideViewPr>
    <p:cSldViewPr>
      <p:cViewPr varScale="1">
        <p:scale>
          <a:sx n="109" d="100"/>
          <a:sy n="109" d="100"/>
        </p:scale>
        <p:origin x="816"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l" defTabSz="990248">
              <a:defRPr sz="1300"/>
            </a:lvl1pPr>
          </a:lstStyle>
          <a:p>
            <a:pPr>
              <a:defRPr/>
            </a:pPr>
            <a:endParaRPr lang="nb-NO"/>
          </a:p>
        </p:txBody>
      </p:sp>
      <p:sp>
        <p:nvSpPr>
          <p:cNvPr id="65539"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r" defTabSz="990248">
              <a:defRPr sz="1300"/>
            </a:lvl1pPr>
          </a:lstStyle>
          <a:p>
            <a:pPr>
              <a:defRPr/>
            </a:pPr>
            <a:endParaRPr lang="nb-NO"/>
          </a:p>
        </p:txBody>
      </p:sp>
      <p:sp>
        <p:nvSpPr>
          <p:cNvPr id="65540"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l" defTabSz="990248">
              <a:defRPr sz="1300"/>
            </a:lvl1pPr>
          </a:lstStyle>
          <a:p>
            <a:pPr>
              <a:defRPr/>
            </a:pPr>
            <a:endParaRPr lang="nb-NO"/>
          </a:p>
        </p:txBody>
      </p:sp>
      <p:sp>
        <p:nvSpPr>
          <p:cNvPr id="65541"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r" defTabSz="990248">
              <a:defRPr sz="1300"/>
            </a:lvl1pPr>
          </a:lstStyle>
          <a:p>
            <a:pPr>
              <a:defRPr/>
            </a:pPr>
            <a:fld id="{5180EC00-F275-4087-9DB9-ACCF312B7620}" type="slidenum">
              <a:rPr lang="nb-NO"/>
              <a:pPr>
                <a:defRPr/>
              </a:pPr>
              <a:t>‹#›</a:t>
            </a:fld>
            <a:endParaRPr lang="nb-NO"/>
          </a:p>
        </p:txBody>
      </p:sp>
    </p:spTree>
    <p:extLst>
      <p:ext uri="{BB962C8B-B14F-4D97-AF65-F5344CB8AC3E}">
        <p14:creationId xmlns:p14="http://schemas.microsoft.com/office/powerpoint/2010/main" val="220121628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16:26:04.272"/>
    </inkml:context>
    <inkml:brush xml:id="br0">
      <inkml:brushProperty name="width" value="0.05" units="cm"/>
      <inkml:brushProperty name="height" value="0.05" units="cm"/>
    </inkml:brush>
  </inkml:definitions>
  <inkml:trace contextRef="#ctx0" brushRef="#br0">0 337 7764,'0'0'13278,"1"0"-6894,0 0-4850,12-1-5021,-4 0 5200,43-8-1234,-1-2 0,-1-2 0,24-10-479,13-4 417,-46 15-215,433-118 1697,-289 87-849,112-9-1050,-210 43 704,70 3-704,-53 6-3761,-54 0-962,-50 1-1368,-5 4-4193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16:26:04.273"/>
    </inkml:context>
    <inkml:brush xml:id="br0">
      <inkml:brushProperty name="width" value="0.05" units="cm"/>
      <inkml:brushProperty name="height" value="0.05" units="cm"/>
    </inkml:brush>
  </inkml:definitions>
  <inkml:trace contextRef="#ctx0" brushRef="#br0">1 1 12838,'18'24'1617,"1"38"1968,18 24 49,-6 25-1537,0 13-432,-1-4-673,-11-9-208,-7-9-415,-6-13-273,-6-11-96,0-17 0,0-8-449,0-16-767,0-13-737,-6-14-1505,6-10-3217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16:26:04.274"/>
    </inkml:context>
    <inkml:brush xml:id="br0">
      <inkml:brushProperty name="width" value="0.05" units="cm"/>
      <inkml:brushProperty name="height" value="0.05" units="cm"/>
    </inkml:brush>
  </inkml:definitions>
  <inkml:trace contextRef="#ctx0" brushRef="#br0">1 1 4370,'0'118'6045,"1"179"2283,4-159-5827,6 1-1,9 23-2500,-1-37 748,2 14 556,14 33-1304,-35-171 1,0-1 0,0 1 0,0-1 0,0 0 0,0 1 0,0-1 0,0 1 0,1-1 0,-1 1 1,0-1-1,0 1 0,0-1 0,0 0 0,1 1 0,-1-1 0,0 1 0,0-1 0,1 0 0,-1 1 0,0-1 0,0 0 0,1 1 0,-1-1 1,1 0-1,-1 0 0,0 1 0,1-1 0,-1 0 0,1 0 0,-1 0 0,0 1 0,1-1 0,-1 0 0,1 0 0,-1 0 0,1 0 0,-1 0 1,0 0-1,1 0 0,-1 0 0,1 0 0,-1 0 0,1 0 0,-1 0-1,18-19-186,1-18-163,-2-1 1,12-38 348,-11 28-186,6-19 3,-13 35 136,1 1 0,11-20 47,-22 49 2,0-1-1,0 1 1,1 0 0,-1 0 0,0 0 0,1 0 0,-1 0 0,1 0 0,0 0 0,-1 0 0,1 1 0,0-1 0,0 1 0,0-1 0,0 1 0,1 0 0,-1 0 0,0 0 0,0 0 0,1 0 0,-1 0 0,1 1-1,-1-1 1,0 1 0,1-1 0,-1 1 0,1 0 0,-1 0 0,1 0 0,-1 1 0,1-1 0,-1 0 0,1 1 0,1 0-2,2 2 8,-1-1 1,1 1-1,-1 0 1,0 1-1,0-1 1,0 1-1,0 0 0,-1 0 1,1 0-1,-1 1 1,0 0-1,-1 0 1,3 3-9,16 30 202,-2 1 0,-2 1 0,2 8-202,-2-3 192,2-1-1,12 17-191,-25-51 53,-1-1-1,1 0 0,1 0 1,0 0-1,0-1 1,5 4-53,26 10-1218,-37-21 792,1 0 1,0 0-1,0-1 0,-1 1 0,1-1 1,0 0-1,0 1 0,0-1 1,0-1-1,0 1 0,0 0 1,-1-1-1,2 0 426,20-9-6419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16:26:04.275"/>
    </inkml:context>
    <inkml:brush xml:id="br0">
      <inkml:brushProperty name="width" value="0.05" units="cm"/>
      <inkml:brushProperty name="height" value="0.05" units="cm"/>
    </inkml:brush>
  </inkml:definitions>
  <inkml:trace contextRef="#ctx0" brushRef="#br0">458 813 6067,'-6'-6'958,"0"0"0,0 0-1,0 1 1,0 0 0,-1 0 0,0 1 0,0 0 0,-1 0-958,-4-2 680,0 2 0,0-1 0,0 1 0,-1 1 1,1 0-681,-9 0 405,1 0 1,-1 1-1,1 2 1,-1 0-1,0 1 1,-5 1-406,17 0 101,1-1 1,-1 1 0,1 1 0,-1 0 0,1 0 0,0 0-1,0 1 1,0 0 0,1 1 0,0 0 0,-1 0 0,2 1-1,-1-1 1,1 1 0,-1 1 0,2-1 0,-1 1 0,1 0 0,0 1-1,0-1 1,1 1 0,0 0 0,1 0 0,0 0 0,0 0-1,0 1 1,1-1 0,0 1 0,1 0 0,0-1 0,1 1-1,-1 0 1,2 0 0,-1 0 0,2 7-102,-1-11 22,0 0 0,0-1 0,0 1 0,1-1 0,0 1 0,0-1 1,0 0-1,0 1 0,0-1 0,1 0 0,0 0 0,0-1 0,0 1 0,0-1 0,1 1 0,-1-1 0,2 1-22,2 0 16,0 1 0,0-1 0,1 0 0,-1 0-1,1-1 1,0 0 0,0-1 0,0 0 0,0 0-1,1 0-15,1 0 2,1-1-1,0 0 0,0-1 0,0 0 1,0 0-1,0-1 0,0 0 0,0-1 1,-1-1-1,1 0 0,-1 0 0,1-1 1,-1 0-1,0 0 0,9-7-1,-6 1-58,0-2 0,-1 0-1,0 0 1,0-1 0,-2 0 0,0-1-1,0 0 1,-1-1 0,-1 0 0,6-14 58,-6 10-107,0-1 1,-2-1 0,0 1 0,-1-1-1,-1 0 1,-1 0 0,-1 0 0,-1-10 106,-2 88 261,-1-27 78,2 1 0,1 0 0,1-1 0,2 1 0,3 9-339,-5-32 83,1 1 0,-1-1 1,2 1-1,-1-1 1,1 0-1,0-1 1,1 1-1,0-1 1,0 0-1,0 0 0,1 0 1,0-1-1,0 1 1,1-2-1,0 1 1,0-1-1,0 0 1,1 0-1,-1-1 0,1 0 1,1 0-84,4 1 22,1 0 1,-1 0-1,1-2 1,0 1-1,0-2 1,4 0-23,-13-1-4,0 0 1,0-1-1,0 0 1,0 0-1,0-1 1,0 0-1,0 1 1,0-1-1,0-1 1,0 1-1,0-1 1,-1 0-1,1 0 1,0 0-1,-1-1 1,0 0-1,0 0 1,4-3 3,6-10-139,-1-2 0,-1 0 0,-1 0 0,0-1 0,-2 0 0,0-1 0,-1 0 0,-1 0 0,-1-1 0,0-2 139,25-67-592,-30 84 581,0 27 211,0 0 1,2 1-1,0-1 0,1-1 1,1 1-1,2-1 1,0 1-1,0-2 0,2 1 1,11 17-201,-19-35 15,0 0-1,0 0 1,0 0 0,1 0 0,-1-1 0,1 1 0,-1 0 0,1-1 0,-1 1 0,1-1 0,0 0 0,0 1 0,0-1 0,0 0 0,0 0 0,0 0 0,0 0-1,0-1 1,0 1 0,1-1 0,-1 1-15,0-1 7,1-1 0,-1 1 0,0-1 1,0 0-1,1 0 0,-1 0 0,0 0 0,0 0 0,0 0 0,0 0 0,0-1 0,0 1 0,-1-1 0,1 1 0,0-1 1,-1 0-1,1 0 0,-1 1 0,1-2-7,70-101 40,-46 64-299,1 0 0,5-1 259,-32 41 1,1-1-1,-1 1 1,0-1 0,1 1-1,-1 0 1,0-1 0,1 1-1,-1 0 1,0-1-1,1 1 1,-1 0 0,1-1-1,-1 1 1,0 0-1,1 0 1,-1 0 0,1-1-1,-1 1 1,1 0 0,-1 0-1,1 0 1,-1 0-1,1 0 1,-1 0 0,1 0-1,-1 0 1,1 0 0,-1 0-1,1 0 1,-1 0-1,1 0 1,-1 0 0,0 1-1,1-1 1,-1 0-1,1 0 1,-1 1 0,1-1-1,-1 0 1,0 0 0,1 1-1,-1-1 1,0 0-1,1 1 1,-1-1 0,0 1-1,1-1 1,-1 0-1,0 1 1,0-1 0,1 1-1,-1-1 1,0 1 0,0-1-1,0 1 1,0-1-1,0 0 1,0 1-1,9 32 78,-8-30-53,2 14 126,1 0 0,1 0 1,0 0-1,2 0 0,0-1 0,6 11-151,-10-22 6,0 0 0,1 0 0,-1-1 0,1 1-1,0-1 1,0 0 0,0 0 0,0-1 0,1 1-1,0-1 1,-1 0 0,1 0 0,0-1 0,1 1-1,-1-1 1,0 0 0,1-1 0,-1 1 0,1-1 0,-1 0-1,1 0 1,4-1-6,-4 0-26,0-1 0,0 0 0,0 0 0,-1 0 0,1-1-1,-1 0 1,1 0 0,-1-1 0,0 1 0,1-1 0,-1-1 0,-1 1 0,1 0 0,0-1-1,-1 0 1,0 0 0,0-1 0,0 1 0,0-1 0,0-1 26,13-18-275,0 0 1,-2-1-1,6-15 275,-18 33-68,21-41-624,-2-2-1,3-15 693,-1-8-3225,-3-1 1,4-44 3224,-8 16-2916,-5-1 1,-5 0-1,-4-17 2916,-6 328 8232,-10 111-2268,12-312-5887,-4 90 853,4 0 1,4 0-1,6 13-930,-8-101 34,0-1-16,1 1 0,0 0-1,0-1 1,1 0 0,-1 1 0,2-1-1,-1 0 1,6 7-18,-8-30-139,-1-6 31,-1-11-113,2 1 1,1-1-1,5-22 221,-5 43-23,1 1 0,0-1 0,1 1 1,0 0-1,0 0 0,1 1 0,0-1 0,1 1 0,0 0 1,0 1-1,1 0 0,0-1 0,2 0 23,4-2 11,0 0-1,1 0 0,0 1 1,0 1-1,1 0 1,1 1-1,13-5-10,-20 10 38,0-1 0,1 1 0,0 1 0,0 0-1,-1 0 1,1 1 0,0 0 0,0 0 0,0 1 0,0 1 0,0 0-1,0 0 1,0 1 0,0 0-38,-6 0 19,-1-1 0,0 1-1,0 0 1,0 0 0,0 0 0,0 0-1,0 1 1,0-1 0,-1 1 0,1 0-1,-1-1 1,0 1 0,0 0 0,0 0-1,0 1 1,-1-1 0,1 0 0,-1 0-1,0 1 1,0-1 0,0 1 0,0-1-1,0 1 1,-1 0 0,0-1 0,0 1-1,0 0 1,0-1 0,0 1 0,-1-1-1,0 1 1,1-1 0,-1 1-1,0-1 1,-1 1 0,1-1 0,-1 0-1,0 2-18,-6 2 20,1-1 0,-1 1 0,0-2 0,0 1-1,-1-1 1,0 0 0,0-1 0,0 0-1,0-1 1,-1 0 0,1 0 0,-1-1-1,-3 1-19,-17 2-131,0 0-1,-1-2 0,-23-1 132,-63-2-953,117 0 953,0 0 0,1 0 0,-1 0 0,0 0 0,1 0-1,-1 0 1,0 1 0,0-1 0,1 0 0,-1 0 0,0 0-1,0 0 1,1 1 0,-1-1 0,0 0 0,0 0 0,0 1 0,0-1-1,1 0 1,-1 0 0,0 1 0,0-1 0,0 0 0,0 0 0,0 1-1,0-1 1,0 0 0,0 1 0,1-1 0,-1 0 0,0 0-1,0 1 1,0-1 0,-1 0 0,1 1 0,0-1 0,0 0 0,0 0-1,0 1 1,0-1 0,0 0 0,0 1 0,0-1 0,-1 0-1,1 0 1,0 1 0,0-1 0,0 0 0,0 0 0,-1 0 0,1 1-1,0-1 1,0 0 0,-1 0 0,1 0 0,0 0 0,0 1-1,-1-1 1,1 0 0,0 0 0,0 0 0,-1 0 0,1 0 0,0 0-1,-1 0 1,1 0 0,0 0 0,0 0 0,-1 0 0,1 0 0,27 19 211,1-2 0,0 0 1,1-2-1,10 2-211,26 15 459,95 55 491,31 29-950,-164-101-2874,-17-10-1826,-3-3-4099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16:26:04.276"/>
    </inkml:context>
    <inkml:brush xml:id="br0">
      <inkml:brushProperty name="width" value="0.05" units="cm"/>
      <inkml:brushProperty name="height" value="0.05" units="cm"/>
    </inkml:brush>
  </inkml:definitions>
  <inkml:trace contextRef="#ctx0" brushRef="#br0">0 49 10741,'1'9'954,"0"1"0,1-1 1,-1 0-1,2 0 0,-1 0 0,1 0 0,1 0 0,0-1 1,0 1-1,5 6-954,2 3 731,1-1 0,0-1 1,1 0-1,6 5-731,-9-11 108,1-1 1,0 0-1,0-1 0,1 0 1,0-1-1,0 0 0,1 0 1,0-2-1,0 0 0,0 0 1,1-1-1,1 0-108,13 1 305,0 0-1,0-2 1,1-1-1,-1-2 1,13-1-305,-32 1 16,-1-1 1,1-1 0,0 1 0,0-1-1,-1-1 1,1 1 0,-1-1 0,0-1 0,0 0-1,0 0 1,0 0 0,-1-1 0,0-1 0,0 1-1,0-1 1,0 0 0,-1 0 0,0-1-1,-1 0 1,1 0 0,-1 0 0,0-1 0,-1 1-1,0-1 1,0-1 0,-1 1 0,0 0 0,-1-1-1,1 1 1,-1-1 0,0-8-17,1 1-37,-1 1 1,-1 0-1,0 0 1,-1-1-1,-1 0 37,1 13-28,0 0 0,0 0 0,-1 0 0,1 0 0,-1 0 0,1 0 0,-1 1 0,0-1 0,0 0 0,0 0 0,-1 1 0,1-1 1,-1 1-1,1-1 0,-1 1 0,0-1 0,0 1 0,0 0 0,0 0 0,0 0 0,-1 0 0,1 1 0,-1-1 0,1 0 0,-1 1 0,1 0 0,-1 0 0,-1-1 28,3 2-4,1 0 0,-1 0-1,1-1 1,-1 1 0,1 0 0,-1 0-1,1 0 1,-1 0 0,0 0 0,1 0-1,-1 0 1,1 0 0,-1 0 0,1 0-1,-1 1 1,0-1 0,1 0 0,-1 0-1,1 0 1,-1 1 0,1-1 0,-1 0-1,1 1 1,-1-1 0,1 0 0,0 1-1,-1-1 1,1 0 0,-1 1 0,1-1-1,0 1 1,-1-1 0,1 1 0,0-1-1,0 1 1,-1-1 0,1 1 0,0-1-1,0 1 1,0 0 0,0-1 4,-1 31-177,1-16 136,-1 9 81,1 0-1,2 0 1,0 1 0,1-1-1,1-1 1,2 1 0,0 0-1,5 10-39,27 44 780,3-3-1,36 48-779,-23-37 1171,21 50-1171,-67-121 115,-1 1 1,-1 1 0,-1-1 0,0 1-1,-1 0 1,-1 0 0,0 1-116,-2-13 49,0 0 0,-1 0 0,0 0 1,0 0-1,0 0 0,-1 0 0,0 0 1,1 0-1,-2 0 0,1 0 0,-1 0 1,1 0-1,-1-1 0,-1 1 0,1-1 0,-1 1 1,1-1-1,-1 0 0,0 0 0,-1 0 1,1 0-1,-1-1 0,0 0 0,1 1 1,-4 0-50,-7 4 73,-1-1 1,0 0 0,0-1-1,-1-1 1,1-1 0,-1 0-1,0-1 1,-15 1-74,-28 1-103,-49-3 103,79-3-62,-8 1-432,0-1 1,0-2-1,1-2 0,-1-2 1,1-1-1,0-1 1,1-2-1,0-2 1,1-1-1,-5-5 494,35 17-273,-1-1 0,1 0 0,-1 0 0,1-1 0,0 1 0,0-1 0,1 0 0,-1 0 1,1 0-1,0-1 0,0 1 0,0-1 0,0 0 0,1 0 0,-2-4 273,3 5-533,0 1 0,0-1 0,1 1 0,0-1 0,-1 0 0,1 1 0,0-1 0,1 0 0,-1 1 1,0-1-1,1 1 0,0-1 0,0 0 0,0 1 0,1-1 533,1-3-2453,1 0 0,1 1-1,-1 0 1,1-1 0,5-3 2453,-10 9-70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16:26:04.277"/>
    </inkml:context>
    <inkml:brush xml:id="br0">
      <inkml:brushProperty name="width" value="0.05" units="cm"/>
      <inkml:brushProperty name="height" value="0.05" units="cm"/>
    </inkml:brush>
  </inkml:definitions>
  <inkml:trace contextRef="#ctx0" brushRef="#br0">167 191 7475,'-53'3'7520,"11"10"-3736,37-11-3591,1 1 1,0 0 0,0 0 0,0 0 0,0 1 0,0 0 0,1-1-1,0 1 1,-1 0 0,1 1 0,1-1 0,-1 1 0,1-1 0,0 1-1,0 0 1,0-1 0,-1 6-194,0-2 138,1 1 0,-1-1 1,2 1-1,-1-1 0,1 1 0,0 0 0,1 0 0,0-1 1,0 1-1,1 0 0,0 0 0,1-1 0,2 7-138,-2-9 32,0 0 1,1 0-1,0-1 0,1 1 1,-1-1-1,1 0 0,0 1 0,0-2 1,0 1-1,1 0 0,0-1 1,0 0-1,0 0 0,0-1 0,1 1 1,-1-1-1,1 0 0,4 1-32,4 2 59,1-2 1,-1 0-1,1 0 0,-1-1 0,1-1 0,0-1 1,0 0-1,0-1 0,0 0 0,0-1 0,-1-1 0,1 0 1,0-2-1,-1 1 0,1-2 0,-1 1 0,0-2 1,-1 0-1,1-1 0,6-5-59,-7 5 65,0-2 0,-1 1 0,0-1 1,0-1-1,-1 0 0,-1-1 0,0 0 0,0 0 0,-1-1 0,-1 0 0,0-1 1,0 0-1,-1 0 0,-1-1 0,0 0 0,-1 0 0,-1 0 0,0-1 1,-1 1-1,1-8-65,-2 7 32,-1 0 0,-1 0 0,0 0-1,-1 0 1,-1-2-32,1 12-13,0 1 0,0-1-1,0 0 1,-1 1 0,0-1-1,0 1 1,0 0 0,0 0 0,-1 0-1,0 0 1,0 0 0,0 0-1,0 1 1,0-1 0,-1 1-1,0 0 1,-1-1 13,-7-3-199,0 0 0,0 1 1,-1 1-1,1 0 0,-1 1 1,0 0-1,0 1 0,0 0 0,-1 1 1,1 1-1,-1 0 0,1 1 0,-1 0 1,1 1-1,-1 1 0,1 0 0,0 1 1,-10 3 198,13-3-333,-1 0 0,1 1 0,0 1 0,0 0 0,0 0 0,0 1 0,1 0 0,0 0 0,1 1 0,-8 7 333,11-8-332,0 0 1,0 0-1,0 0 0,1 1 0,0 0 0,0 0 0,1 0 0,0 0 0,0 0 0,1 1 0,0-1 0,0 1 0,0-1 0,1 1 1,0 6 331,0-9-303,1-1 1,0 1-1,0 0 1,0-1 0,0 1-1,1 0 1,0-1 0,-1 1-1,2-1 1,-1 1 0,1-1-1,-1 0 1,1 1-1,0-1 1,1 0 0,-1 0-1,1-1 1,0 1 0,0 0-1,0-1 1,0 1 0,0-1-1,1 0 1,0 0 302,64 33-4864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16:26:04.278"/>
    </inkml:context>
    <inkml:brush xml:id="br0">
      <inkml:brushProperty name="width" value="0.05" units="cm"/>
      <inkml:brushProperty name="height" value="0.05" units="cm"/>
    </inkml:brush>
  </inkml:definitions>
  <inkml:trace contextRef="#ctx0" brushRef="#br0">1 178 5314,'8'-5'1269,"28"-20"940,-34 24-1577,-1 0 1,0-1 0,0 1 0,-1 0 0,1-1 0,0 1 0,0 0 0,-1-1 0,1 1 0,0-1-1,-1 1 1,0-1 0,1 1 0,-1-1 0,0 0 0,0 0-633,0 2 2508,0 0-731,0 0-449,1 35 465,-1-33-1660,1 1-99,0 0-1,0 0 1,1-1-1,-1 1 1,1 0-1,-1-1 1,1 1-1,0-1 0,0 1 1,0-1-1,0 0 1,0 0-1,0 0 1,1 0-1,-1-1 1,1 1-1,-1 0 0,1-1 1,0 0-1,-1 1 1,1-1-1,0-1 1,0 1-1,0 0 1,0-1-1,1 1-33,3 1 13,0-1-1,0 0 1,0 0-1,0-1 1,0 0 0,0 0-1,0-1 1,1 0 0,-1 0-1,0 0 1,5-3-13,2-3-25,-1-1 0,1 0 0,-2-1 0,1-1 0,-1 0 0,0 0-1,-1-1 1,0-1 0,4-7 25,-1 3-51,0 1-1,1 0 1,1 1-1,0 1 1,7-4 51,-21 16-9,0-1 0,0 1 0,1 0 0,-1-1 0,0 1 0,1 0 0,-1 1 0,1-1 0,-1 0 0,1 1 0,-1-1 0,1 1 0,-1 0 0,1 0 0,0 0 0,-1 0 0,1 0 0,-1 1 0,1-1 0,0 1 0,-1 0 0,0-1 0,1 1 0,-1 0 0,1 1 0,-1-1 0,0 0 0,0 1 0,0-1 0,0 1 0,0 0 9,6 6 50,0 0 0,-2 1 0,1 0 0,-1 0 0,0 0 0,3 9-50,2 0 216,4 9-60,2-1-1,1-1 1,7 7-156,25 13-1360,-44-41 660,0 0 0,1 0 0,-1-1-1,1 0 1,0 0 0,0 0 0,6 0 700,25 2-7724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16:26:04.279"/>
    </inkml:context>
    <inkml:brush xml:id="br0">
      <inkml:brushProperty name="width" value="0.05" units="cm"/>
      <inkml:brushProperty name="height" value="0.05" units="cm"/>
    </inkml:brush>
  </inkml:definitions>
  <inkml:trace contextRef="#ctx0" brushRef="#br0">596 904 5731,'10'5'3509,"1"-2"5966,-7-19-4934,-6-11-4376,0 0 1,-2 1-1,-1-1 1,-2 1-1,0 1 1,-1-1-1,-2 1 1,0 0-1,-2 1 1,-1 1-1,-1 0 1,0 0-1,-2 1-165,-45-56-9,-3 2-1,-68-62 10,57 61 309,-89-87 345,164 164-652,0 0 0,1 0 0,-1 0 0,0 0 0,1 0 0,-1 0 0,0 0 0,1 0 0,-1 0 0,0 0 0,1 0 0,-1 0 1,0 0-1,0 0 0,1 0 0,-1 0 0,0-1 0,1 1 0,-1 0 0,0 0 0,0 0 0,1-1 0,-1 1 0,0 0 0,0 0 0,0-1 0,1 1 0,-1 0 1,0 0-1,0-1 0,0 1 0,0 0 0,1 0 0,-1-1 0,0 1 0,0 0 0,0-1 0,0 1 0,0 0 0,0-1 0,0 1 0,0 0 0,0-1 0,0 1 1,0 0-1,0-1 0,0 1 0,0 0 0,-1-1 0,1 1 0,0 0 0,0 0 0,0-1 0,0 1 0,0 0 0,-1 0 0,1-1 0,0 1 0,0 0 0,0 0 1,-1-1-1,1 1 0,0 0 0,0 0 0,-1 0 0,1 0 0,-1-1-2,36 2-255,-27-1 262,94 12-21,-1 4 0,-1 4 0,19 10 14,-74-19 21,8 2 0,225 61 411,-227-57-324,-1 2 1,-1 2-1,0 2 0,11 9-108,-51-27 33,0 1 1,0-1 0,-1 2-1,0-1 1,0 1 0,-1 0-1,3 4-33,-9-9 7,1 0-1,-1 0 0,1 0 1,-1 1-1,0-1 1,0 0-1,0 1 0,0-1 1,0 1-1,-1-1 1,1 1-1,-1-1 0,0 1 1,0 0-1,0-1 1,0 1-1,0-1 0,0 1 1,-1 0-1,1-1 1,-1 1-1,0-1 0,1 1 1,-1-1-1,0 0 1,-1 1-1,1-1 0,0 0 1,-1 0-1,1 0 1,-1 0-1,0 1-6,-21 23 76,-2-1 0,0-1 1,-1-1-1,-2-1 0,0-1-76,-36 29 40,-27 22 7,-96 82 35,153-122-145,1 1 0,2 1 1,1 1-1,-1 6 63,23-30-377,1 1 1,1 0-1,0 0 1,1 0-1,0 1 1,0 0-1,2 0 1,0 0-1,0 0 1,0 10 376,2-7-1454,0-1 0,1 1 0,1 0 0,1-1 0,0 0 0,1 1 0,1-1 0,0 0 0,1 0 1454,13 40-6208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16:26:04.280"/>
    </inkml:context>
    <inkml:brush xml:id="br0">
      <inkml:brushProperty name="width" value="0.05" units="cm"/>
      <inkml:brushProperty name="height" value="0.05" units="cm"/>
    </inkml:brush>
  </inkml:definitions>
  <inkml:trace contextRef="#ctx0" brushRef="#br0">87 113 12118,'-3'2'348,"0"1"0,0 0 0,0 0 0,0 0 0,1 1 1,-1-1-1,1 1 0,0-1 0,0 1 0,0 0 1,0 0-1,1 0 0,-1 0 0,1 0 0,0 0 1,0 1-350,0 2 338,0-1 0,0 1 0,1 0 0,-1 0 0,2 0 0,-1 0 0,1-1 0,0 1 0,1 4-337,-1-8 43,1 0 0,-1-1 0,1 0 0,-1 1 0,1-1 0,0 0 0,0 0 0,0 0 0,0 0 0,0 0 0,0 0 0,1-1 0,-1 1 0,0-1 0,1 1 0,-1-1 0,1 0 0,0 0 0,-1 0 0,1-1 0,0 1 0,0 0 0,0-1 0,-1 0 0,1 0 0,0 0 0,0 0 0,0 0 0,-1 0 0,2-1-43,4 0 138,1 1-1,-1-1 1,1-1 0,-1 0 0,0 0-1,0-1 1,0 0 0,0 0 0,3-2-138,-3 0 205,0-1 0,-1 0 1,1-1-1,-1 1 0,0-1 0,-1 0 1,1-1-1,-2 0 0,1 0 1,-1 0-1,0-1 0,-1 1 1,0-1-1,0 0 0,-1-1 1,0 1-1,0 0 0,-1-1 0,-1 0 1,0 1-1,0-1 0,-1-4-205,0 11 25,0 0 0,0 0 0,-1 0 0,1 0 0,-1 0 0,0 0 0,0 0 0,0 0 0,0 1 0,-1-1 0,1 0 0,-1 1 0,1-1 0,-1 1-1,0 0 1,0 0 0,0-1 0,0 1 0,0 0 0,-1 1 0,1-1 0,-1 0 0,1 1 0,-1-1 0,0 1 0,1 0 0,-1 0 0,0 0 0,0 0 0,0 0-1,0 1 1,0-1 0,0 1 0,-1 0-25,-4-1-116,0 0-1,0 1 1,1 0-1,-1 1 1,0 0-1,0 0 1,0 1-1,1-1 1,-1 2-1,1-1 0,0 1 1,-1 0-1,-3 3 117,-2 3-824,1 1-1,0 0 0,1 1 1,0 0-1,1 1 0,0 0 0,1 1 1,-5 8 824,-20 46-6961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l" defTabSz="990248">
              <a:defRPr sz="1300"/>
            </a:lvl1pPr>
          </a:lstStyle>
          <a:p>
            <a:pPr>
              <a:defRPr/>
            </a:pPr>
            <a:endParaRPr lang="nb-NO"/>
          </a:p>
        </p:txBody>
      </p:sp>
      <p:sp>
        <p:nvSpPr>
          <p:cNvPr id="6758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lvl1pPr algn="r" defTabSz="990248">
              <a:defRPr sz="1300"/>
            </a:lvl1pPr>
          </a:lstStyle>
          <a:p>
            <a:pPr>
              <a:defRPr/>
            </a:pPr>
            <a:endParaRPr lang="nb-NO"/>
          </a:p>
        </p:txBody>
      </p:sp>
      <p:sp>
        <p:nvSpPr>
          <p:cNvPr id="819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709613" y="4859338"/>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759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l" defTabSz="990248">
              <a:defRPr sz="1300"/>
            </a:lvl1pPr>
          </a:lstStyle>
          <a:p>
            <a:pPr>
              <a:defRPr/>
            </a:pPr>
            <a:endParaRPr lang="nb-NO"/>
          </a:p>
        </p:txBody>
      </p:sp>
      <p:sp>
        <p:nvSpPr>
          <p:cNvPr id="6759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19" rIns="99040" bIns="49519" numCol="1" anchor="b" anchorCtr="0" compatLnSpc="1">
            <a:prstTxWarp prst="textNoShape">
              <a:avLst/>
            </a:prstTxWarp>
          </a:bodyPr>
          <a:lstStyle>
            <a:lvl1pPr algn="r" defTabSz="990248">
              <a:defRPr sz="1300"/>
            </a:lvl1pPr>
          </a:lstStyle>
          <a:p>
            <a:pPr>
              <a:defRPr/>
            </a:pPr>
            <a:fld id="{E25ECAD4-345E-4ADD-8C78-01985C60FD5F}" type="slidenum">
              <a:rPr lang="nb-NO"/>
              <a:pPr>
                <a:defRPr/>
              </a:pPr>
              <a:t>‹#›</a:t>
            </a:fld>
            <a:endParaRPr lang="nb-NO"/>
          </a:p>
        </p:txBody>
      </p:sp>
    </p:spTree>
    <p:extLst>
      <p:ext uri="{BB962C8B-B14F-4D97-AF65-F5344CB8AC3E}">
        <p14:creationId xmlns:p14="http://schemas.microsoft.com/office/powerpoint/2010/main" val="2966553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6512" cy="3836988"/>
          </a:xfrm>
        </p:spPr>
      </p:sp>
      <p:sp>
        <p:nvSpPr>
          <p:cNvPr id="3" name="Notes Placeholder 2"/>
          <p:cNvSpPr>
            <a:spLocks noGrp="1"/>
          </p:cNvSpPr>
          <p:nvPr>
            <p:ph type="body" idx="1"/>
          </p:nvPr>
        </p:nvSpPr>
        <p:spPr/>
        <p:txBody>
          <a:bodyPr/>
          <a:lstStyle/>
          <a:p>
            <a:pPr marL="0" indent="0">
              <a:buNone/>
            </a:pPr>
            <a:r>
              <a:rPr lang="en-US" dirty="0"/>
              <a:t>Note: Algebra used here is not universal algebra of analyzing polymorphisms; we analyze one constraint at a time.</a:t>
            </a:r>
          </a:p>
          <a:p>
            <a:pPr marL="0" indent="0">
              <a:buNone/>
            </a:pPr>
            <a:r>
              <a:rPr lang="en-US" dirty="0"/>
              <a:t>Idea: </a:t>
            </a:r>
            <a:r>
              <a:rPr lang="en-US"/>
              <a:t>Add paper on List H-Coloring?</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a:t>
            </a:fld>
            <a:endParaRPr lang="nb-NO"/>
          </a:p>
        </p:txBody>
      </p:sp>
    </p:spTree>
    <p:extLst>
      <p:ext uri="{BB962C8B-B14F-4D97-AF65-F5344CB8AC3E}">
        <p14:creationId xmlns:p14="http://schemas.microsoft.com/office/powerpoint/2010/main" val="249686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Using the CSP framework, we can classify the </a:t>
            </a:r>
            <a:r>
              <a:rPr lang="en-US" dirty="0">
                <a:solidFill>
                  <a:srgbClr val="C00000"/>
                </a:solidFill>
              </a:rPr>
              <a:t>sparsification complexity</a:t>
            </a:r>
            <a:r>
              <a:rPr lang="en-US" dirty="0"/>
              <a:t> for many different constraint types at once</a:t>
            </a:r>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10</a:t>
            </a:fld>
            <a:endParaRPr lang="nb-NO"/>
          </a:p>
        </p:txBody>
      </p:sp>
    </p:spTree>
    <p:extLst>
      <p:ext uri="{BB962C8B-B14F-4D97-AF65-F5344CB8AC3E}">
        <p14:creationId xmlns:p14="http://schemas.microsoft.com/office/powerpoint/2010/main" val="225436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formally specify</a:t>
            </a:r>
            <a:r>
              <a:rPr lang="en-US" baseline="0" dirty="0"/>
              <a:t> which types of constraints can be used in a Boolean CSP, the notion of constraint language is used.</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11</a:t>
            </a:fld>
            <a:endParaRPr lang="nb-NO"/>
          </a:p>
        </p:txBody>
      </p:sp>
    </p:spTree>
    <p:extLst>
      <p:ext uri="{BB962C8B-B14F-4D97-AF65-F5344CB8AC3E}">
        <p14:creationId xmlns:p14="http://schemas.microsoft.com/office/powerpoint/2010/main" val="3677552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Victor Lagerkvist &amp; Magnus Wahlstrom. Karolina Okrasa and Pawel </a:t>
            </a:r>
            <a:r>
              <a:rPr lang="en-US" sz="1200" b="0" i="0" kern="1200" dirty="0" err="1">
                <a:solidFill>
                  <a:schemeClr val="tx1"/>
                </a:solidFill>
                <a:effectLst/>
                <a:latin typeface="Arial" charset="0"/>
                <a:ea typeface="+mn-ea"/>
                <a:cs typeface="+mn-cs"/>
              </a:rPr>
              <a:t>Rzazewski</a:t>
            </a:r>
            <a:r>
              <a:rPr lang="en-US" sz="1200" b="0" i="0" kern="1200" dirty="0">
                <a:solidFill>
                  <a:schemeClr val="tx1"/>
                </a:solidFill>
                <a:effectLst/>
                <a:latin typeface="Arial" charset="0"/>
                <a:ea typeface="+mn-ea"/>
                <a:cs typeface="+mn-cs"/>
              </a:rPr>
              <a:t>. Next up: introducing the framework based on capturing constraints by low-degree polynomials and how they led to results on this timeline.</a:t>
            </a:r>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13</a:t>
            </a:fld>
            <a:endParaRPr lang="nb-NO"/>
          </a:p>
        </p:txBody>
      </p:sp>
    </p:spTree>
    <p:extLst>
      <p:ext uri="{BB962C8B-B14F-4D97-AF65-F5344CB8AC3E}">
        <p14:creationId xmlns:p14="http://schemas.microsoft.com/office/powerpoint/2010/main" val="37955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moduli</a:t>
            </a:r>
            <a:r>
              <a:rPr lang="en-US" baseline="0" dirty="0"/>
              <a:t> are allowed to be composites; you can still find small spanning sets for matrices over such rings. </a:t>
            </a:r>
            <a:r>
              <a:rPr lang="en-US" dirty="0"/>
              <a:t>For polynomials over Z: you can replace many polynomials by</a:t>
            </a:r>
            <a:r>
              <a:rPr lang="en-US" baseline="0" dirty="0"/>
              <a:t> a single polynomial by inflating the coefficients and using the fact that the range is bounded in terms of coefficients and arity.</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14</a:t>
            </a:fld>
            <a:endParaRPr lang="nb-NO"/>
          </a:p>
        </p:txBody>
      </p:sp>
    </p:spTree>
    <p:extLst>
      <p:ext uri="{BB962C8B-B14F-4D97-AF65-F5344CB8AC3E}">
        <p14:creationId xmlns:p14="http://schemas.microsoft.com/office/powerpoint/2010/main" val="75867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polynomials over Z: you can replace many polynomials by</a:t>
                </a:r>
                <a:r>
                  <a:rPr lang="en-US" baseline="0" dirty="0"/>
                  <a:t> a single polynomial by inflating the coefficients and using the fact that the range is bounded in terms of coefficients and arity. To see that this captures this relation. Suppose you have 3 variables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𝑖</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𝑗</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ℓ</m:t>
                        </m:r>
                      </m:sub>
                    </m:sSub>
                  </m:oMath>
                </a14:m>
                <a:r>
                  <a:rPr lang="en-US" dirty="0"/>
                  <a:t> set to </a:t>
                </a:r>
                <a14:m>
                  <m:oMath xmlns:m="http://schemas.openxmlformats.org/officeDocument/2006/math">
                    <m:r>
                      <a:rPr lang="en-US" b="0" i="1" smtClean="0">
                        <a:latin typeface="Cambria Math" panose="02040503050406030204" pitchFamily="18" charset="0"/>
                      </a:rPr>
                      <m:t>1</m:t>
                    </m:r>
                  </m:oMath>
                </a14:m>
                <a:r>
                  <a:rPr lang="en-US" dirty="0"/>
                  <a:t>, that do not</a:t>
                </a:r>
                <a:r>
                  <a:rPr lang="en-US" baseline="0" dirty="0"/>
                  <a:t> form a line</a:t>
                </a:r>
                <a:r>
                  <a:rPr lang="en-US" dirty="0"/>
                  <a:t>. There is a unique line through any two points, so consider</a:t>
                </a:r>
                <a:r>
                  <a:rPr lang="en-US" baseline="0" dirty="0"/>
                  <a:t> the line L through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𝑖</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𝑗</m:t>
                        </m:r>
                      </m:sub>
                    </m:sSub>
                  </m:oMath>
                </a14:m>
                <a:r>
                  <a:rPr lang="en-US" dirty="0"/>
                  <a:t>. Since the triple is not on a line,</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ℓ</m:t>
                        </m:r>
                      </m:sub>
                    </m:sSub>
                  </m:oMath>
                </a14:m>
                <a:r>
                  <a:rPr lang="en-US" dirty="0"/>
                  <a:t> is not on L</a:t>
                </a:r>
                <a:r>
                  <a:rPr lang="en-US" baseline="0" dirty="0"/>
                  <a:t> so the values of L sum to 2, which violates the constraint for line </a:t>
                </a:r>
                <a14:m>
                  <m:oMath xmlns:m="http://schemas.openxmlformats.org/officeDocument/2006/math">
                    <m:r>
                      <a:rPr lang="en-US" b="0" i="1" baseline="0" smtClean="0">
                        <a:latin typeface="Cambria Math" panose="02040503050406030204" pitchFamily="18" charset="0"/>
                      </a:rPr>
                      <m:t>𝐿</m:t>
                    </m:r>
                  </m:oMath>
                </a14:m>
                <a:r>
                  <a:rPr lang="en-US" dirty="0"/>
                  <a:t>. Relation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m:rPr>
                            <m:nor/>
                          </m:rPr>
                          <a:rPr lang="en-US" cap="small">
                            <a:solidFill>
                              <a:srgbClr val="C00000"/>
                            </a:solidFill>
                            <a:latin typeface="Cambria Math" panose="02040503050406030204" pitchFamily="18" charset="0"/>
                          </a:rPr>
                          <m:t>fano</m:t>
                        </m:r>
                      </m:sub>
                    </m:sSub>
                  </m:oMath>
                </a14:m>
                <a:r>
                  <a:rPr lang="en-US" dirty="0">
                    <a:solidFill>
                      <a:srgbClr val="0070C0"/>
                    </a:solidFill>
                  </a:rPr>
                  <a:t> cannot</a:t>
                </a:r>
                <a:r>
                  <a:rPr lang="en-US" dirty="0"/>
                  <a:t> be captured </a:t>
                </a:r>
                <a:br>
                  <a:rPr lang="en-US" dirty="0"/>
                </a:br>
                <a:r>
                  <a:rPr lang="en-US" dirty="0"/>
                  <a:t>using only polynomials modulo </a:t>
                </a:r>
                <a14:m>
                  <m:oMath xmlns:m="http://schemas.openxmlformats.org/officeDocument/2006/math">
                    <m:r>
                      <a:rPr lang="en-US" i="1" dirty="0" smtClean="0">
                        <a:latin typeface="Cambria Math" panose="02040503050406030204" pitchFamily="18" charset="0"/>
                      </a:rPr>
                      <m:t>2</m:t>
                    </m:r>
                  </m:oMath>
                </a14:m>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smtClean="0"/>
                  <a:t>For polynomials over Z: you can replace many polynomials by</a:t>
                </a:r>
                <a:r>
                  <a:rPr lang="en-US" baseline="0" dirty="0" smtClean="0"/>
                  <a:t> a single polynomial by inflating the coefficients and using the fact that the range is bounded in terms of coefficients and arity. To see that this captures this relation. Suppose you have 3 variables </a:t>
                </a:r>
                <a:r>
                  <a:rPr lang="en-US" b="0" i="0" baseline="0" smtClean="0">
                    <a:latin typeface="Cambria Math" panose="02040503050406030204" pitchFamily="18" charset="0"/>
                  </a:rPr>
                  <a:t>𝑥_𝑖 𝑥_𝑗 𝑥_ℓ</a:t>
                </a:r>
                <a:r>
                  <a:rPr lang="en-US" dirty="0" smtClean="0"/>
                  <a:t> set to </a:t>
                </a:r>
                <a:r>
                  <a:rPr lang="en-US" b="0" i="0" smtClean="0">
                    <a:latin typeface="Cambria Math" panose="02040503050406030204" pitchFamily="18" charset="0"/>
                  </a:rPr>
                  <a:t>1</a:t>
                </a:r>
                <a:r>
                  <a:rPr lang="en-US" dirty="0" smtClean="0"/>
                  <a:t>, that do not</a:t>
                </a:r>
                <a:r>
                  <a:rPr lang="en-US" baseline="0" dirty="0" smtClean="0"/>
                  <a:t> form a line</a:t>
                </a:r>
                <a:r>
                  <a:rPr lang="en-US" dirty="0" smtClean="0"/>
                  <a:t>. There is a unique line through any two points, so consider</a:t>
                </a:r>
                <a:r>
                  <a:rPr lang="en-US" baseline="0" dirty="0" smtClean="0"/>
                  <a:t> the line L through </a:t>
                </a:r>
                <a:r>
                  <a:rPr lang="en-US" b="0" i="0" baseline="0" smtClean="0">
                    <a:latin typeface="Cambria Math" panose="02040503050406030204" pitchFamily="18" charset="0"/>
                  </a:rPr>
                  <a:t>𝑥_𝑖 𝑥_𝑗</a:t>
                </a:r>
                <a:r>
                  <a:rPr lang="en-US" dirty="0" smtClean="0"/>
                  <a:t>. Since the triple is not on a line,</a:t>
                </a:r>
                <a:r>
                  <a:rPr lang="en-US" baseline="0" dirty="0" smtClean="0"/>
                  <a:t> </a:t>
                </a:r>
                <a:r>
                  <a:rPr lang="en-US" b="0" i="0" baseline="0" smtClean="0">
                    <a:latin typeface="Cambria Math" panose="02040503050406030204" pitchFamily="18" charset="0"/>
                  </a:rPr>
                  <a:t>𝑥_ℓ</a:t>
                </a:r>
                <a:r>
                  <a:rPr lang="en-US" dirty="0" smtClean="0"/>
                  <a:t> is not on L</a:t>
                </a:r>
                <a:r>
                  <a:rPr lang="en-US" baseline="0" dirty="0" smtClean="0"/>
                  <a:t> so the values of L sum to 2, which violates the constraint for line </a:t>
                </a:r>
                <a:r>
                  <a:rPr lang="en-US" b="0" i="0" baseline="0" smtClean="0">
                    <a:latin typeface="Cambria Math" panose="02040503050406030204" pitchFamily="18" charset="0"/>
                  </a:rPr>
                  <a:t>𝐿</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15</a:t>
            </a:fld>
            <a:endParaRPr lang="nb-NO"/>
          </a:p>
        </p:txBody>
      </p:sp>
    </p:spTree>
    <p:extLst>
      <p:ext uri="{BB962C8B-B14F-4D97-AF65-F5344CB8AC3E}">
        <p14:creationId xmlns:p14="http://schemas.microsoft.com/office/powerpoint/2010/main" val="18044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polynomials over Z: you can replace many polynomials by</a:t>
            </a:r>
            <a:r>
              <a:rPr lang="en-US" baseline="0" dirty="0"/>
              <a:t> a single polynomial by inflating the coefficients and using the fact that the range is bounded in terms of coefficients and arity.</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16</a:t>
            </a:fld>
            <a:endParaRPr lang="nb-NO"/>
          </a:p>
        </p:txBody>
      </p:sp>
    </p:spTree>
    <p:extLst>
      <p:ext uri="{BB962C8B-B14F-4D97-AF65-F5344CB8AC3E}">
        <p14:creationId xmlns:p14="http://schemas.microsoft.com/office/powerpoint/2010/main" val="3244484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answered: when is nontrivial sparsification possible.</a:t>
            </a:r>
          </a:p>
          <a:p>
            <a:r>
              <a:rPr lang="en-US" dirty="0"/>
              <a:t>Next up: when is linear sparsification possible?</a:t>
            </a:r>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20</a:t>
            </a:fld>
            <a:endParaRPr lang="nb-NO"/>
          </a:p>
        </p:txBody>
      </p:sp>
    </p:spTree>
    <p:extLst>
      <p:ext uri="{BB962C8B-B14F-4D97-AF65-F5344CB8AC3E}">
        <p14:creationId xmlns:p14="http://schemas.microsoft.com/office/powerpoint/2010/main" val="3444234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in-lines some definitions from the</a:t>
            </a:r>
            <a:r>
              <a:rPr lang="en-US" baseline="0" dirty="0"/>
              <a:t> algebraic analysis of CSPs.)</a:t>
            </a:r>
            <a:endParaRPr lang="en-US" dirty="0"/>
          </a:p>
          <a:p>
            <a:r>
              <a:rPr lang="en-US" dirty="0"/>
              <a:t>The assignments in the sum do</a:t>
            </a:r>
            <a:r>
              <a:rPr lang="en-US" baseline="0" dirty="0"/>
              <a:t> not all have to be different; we are really asking about an integer linear combination whose coefficients sum to 1.</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21</a:t>
            </a:fld>
            <a:endParaRPr lang="nb-NO"/>
          </a:p>
        </p:txBody>
      </p:sp>
    </p:spTree>
    <p:extLst>
      <p:ext uri="{BB962C8B-B14F-4D97-AF65-F5344CB8AC3E}">
        <p14:creationId xmlns:p14="http://schemas.microsoft.com/office/powerpoint/2010/main" val="293326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uses linear algebra over rings and Smith decomposition.</a:t>
            </a:r>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23</a:t>
            </a:fld>
            <a:endParaRPr lang="nb-NO"/>
          </a:p>
        </p:txBody>
      </p:sp>
    </p:spTree>
    <p:extLst>
      <p:ext uri="{BB962C8B-B14F-4D97-AF65-F5344CB8AC3E}">
        <p14:creationId xmlns:p14="http://schemas.microsoft.com/office/powerpoint/2010/main" val="3756114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machinery, we can therefore prove 2</a:t>
            </a:r>
            <a:r>
              <a:rPr lang="en-US" baseline="0" dirty="0"/>
              <a:t> characterizations of optimal sparsification size.</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24</a:t>
            </a:fld>
            <a:endParaRPr lang="nb-NO"/>
          </a:p>
        </p:txBody>
      </p:sp>
    </p:spTree>
    <p:extLst>
      <p:ext uri="{BB962C8B-B14F-4D97-AF65-F5344CB8AC3E}">
        <p14:creationId xmlns:p14="http://schemas.microsoft.com/office/powerpoint/2010/main" val="307587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us the impression of taking a tour while being stuck in lockdown: mountaineering theme. For those of you who have seen an earlier version of the talk: the Max CSP continent is new, where we recently understood optimal compression completely.</a:t>
            </a:r>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a:t>
            </a:fld>
            <a:endParaRPr lang="nb-NO"/>
          </a:p>
        </p:txBody>
      </p:sp>
    </p:spTree>
    <p:extLst>
      <p:ext uri="{BB962C8B-B14F-4D97-AF65-F5344CB8AC3E}">
        <p14:creationId xmlns:p14="http://schemas.microsoft.com/office/powerpoint/2010/main" val="2393828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a:t>
            </a:r>
            <a:r>
              <a:rPr lang="en-US" baseline="0" dirty="0"/>
              <a:t> say a little bit about the island of </a:t>
            </a:r>
            <a:r>
              <a:rPr lang="en-US" baseline="0" dirty="0" err="1"/>
              <a:t>Malt’sev</a:t>
            </a:r>
            <a:r>
              <a:rPr lang="en-US" baseline="0" dirty="0"/>
              <a:t> </a:t>
            </a:r>
            <a:r>
              <a:rPr lang="en-US" baseline="0" dirty="0" err="1"/>
              <a:t>embeddings</a:t>
            </a:r>
            <a:r>
              <a:rPr lang="en-US" baseline="0" dirty="0"/>
              <a:t> that we are passing by.</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26</a:t>
            </a:fld>
            <a:endParaRPr lang="nb-NO"/>
          </a:p>
        </p:txBody>
      </p:sp>
    </p:spTree>
    <p:extLst>
      <p:ext uri="{BB962C8B-B14F-4D97-AF65-F5344CB8AC3E}">
        <p14:creationId xmlns:p14="http://schemas.microsoft.com/office/powerpoint/2010/main" val="3981975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If </a:t>
                </a:r>
                <a14:m>
                  <m:oMath xmlns:m="http://schemas.openxmlformats.org/officeDocument/2006/math">
                    <m:r>
                      <m:rPr>
                        <m:sty m:val="p"/>
                      </m:rPr>
                      <a:rPr lang="en-US" b="0" i="0" smtClean="0">
                        <a:latin typeface="Cambria Math" panose="02040503050406030204" pitchFamily="18" charset="0"/>
                      </a:rPr>
                      <m:t>Γ</m:t>
                    </m:r>
                  </m:oMath>
                </a14:m>
                <a:r>
                  <a:rPr lang="en-US" dirty="0"/>
                  <a:t> is balanced,</a:t>
                </a:r>
                <a:r>
                  <a:rPr lang="en-US" baseline="0" dirty="0"/>
                  <a:t> then in polynomial time you find a subset of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r>
                      <a:rPr lang="en-US" b="0" i="1" baseline="0" smtClean="0">
                        <a:latin typeface="Cambria Math" panose="02040503050406030204" pitchFamily="18" charset="0"/>
                      </a:rPr>
                      <m:t>𝑛</m:t>
                    </m:r>
                    <m:r>
                      <a:rPr lang="en-US" b="0" i="1" baseline="0" smtClean="0">
                        <a:latin typeface="Cambria Math" panose="02040503050406030204" pitchFamily="18" charset="0"/>
                      </a:rPr>
                      <m:t>)</m:t>
                    </m:r>
                  </m:oMath>
                </a14:m>
                <a:r>
                  <a:rPr lang="en-US" dirty="0"/>
                  <a:t> constraints that preserves the solution space. If </a:t>
                </a:r>
                <a14:m>
                  <m:oMath xmlns:m="http://schemas.openxmlformats.org/officeDocument/2006/math">
                    <m:r>
                      <m:rPr>
                        <m:sty m:val="p"/>
                      </m:rPr>
                      <a:rPr lang="en-US" b="0" i="0" smtClean="0">
                        <a:latin typeface="Cambria Math" panose="02040503050406030204" pitchFamily="18" charset="0"/>
                      </a:rPr>
                      <m:t>Γ</m:t>
                    </m:r>
                  </m:oMath>
                </a14:m>
                <a:r>
                  <a:rPr lang="en-US" dirty="0"/>
                  <a:t> is not balanced, the problem has no generalized kernel of 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r>
                          <a:rPr lang="en-US" b="0" i="1" smtClean="0">
                            <a:latin typeface="Cambria Math" panose="02040503050406030204" pitchFamily="18" charset="0"/>
                          </a:rPr>
                          <m:t>𝜀</m:t>
                        </m:r>
                      </m:sup>
                    </m:sSup>
                    <m:r>
                      <a:rPr lang="en-US" b="0" i="1" smtClean="0">
                        <a:latin typeface="Cambria Math" panose="02040503050406030204" pitchFamily="18" charset="0"/>
                      </a:rPr>
                      <m:t>)</m:t>
                    </m:r>
                  </m:oMath>
                </a14:m>
                <a:r>
                  <a:rPr lang="en-US" dirty="0"/>
                  <a:t>.</a:t>
                </a:r>
              </a:p>
            </p:txBody>
          </p:sp>
        </mc:Choice>
        <mc:Fallback xmlns="">
          <p:sp>
            <p:nvSpPr>
              <p:cNvPr id="3" name="Notes Placeholder 2"/>
              <p:cNvSpPr>
                <a:spLocks noGrp="1"/>
              </p:cNvSpPr>
              <p:nvPr>
                <p:ph type="body" idx="1"/>
              </p:nvPr>
            </p:nvSpPr>
            <p:spPr/>
            <p:txBody>
              <a:bodyPr/>
              <a:lstStyle/>
              <a:p>
                <a:r>
                  <a:rPr lang="en-US" dirty="0" smtClean="0"/>
                  <a:t>If </a:t>
                </a:r>
                <a:r>
                  <a:rPr lang="en-US" b="0" i="0" smtClean="0">
                    <a:latin typeface="Cambria Math" panose="02040503050406030204" pitchFamily="18" charset="0"/>
                  </a:rPr>
                  <a:t>Γ</a:t>
                </a:r>
                <a:r>
                  <a:rPr lang="en-US" dirty="0" smtClean="0"/>
                  <a:t> is balanced,</a:t>
                </a:r>
                <a:r>
                  <a:rPr lang="en-US" baseline="0" dirty="0" smtClean="0"/>
                  <a:t> then in polynomial time you find a subset of </a:t>
                </a:r>
                <a:r>
                  <a:rPr lang="en-US" b="0" i="0" baseline="0" smtClean="0">
                    <a:latin typeface="Cambria Math" panose="02040503050406030204" pitchFamily="18" charset="0"/>
                  </a:rPr>
                  <a:t>𝑂(𝑛)</a:t>
                </a:r>
                <a:r>
                  <a:rPr lang="en-US" dirty="0" smtClean="0"/>
                  <a:t> constraints that preserves the solution space. If </a:t>
                </a:r>
                <a:r>
                  <a:rPr lang="en-US" b="0" i="0" smtClean="0">
                    <a:latin typeface="Cambria Math" panose="02040503050406030204" pitchFamily="18" charset="0"/>
                  </a:rPr>
                  <a:t>Γ</a:t>
                </a:r>
                <a:r>
                  <a:rPr lang="en-US" dirty="0" smtClean="0"/>
                  <a:t> is not balanced, the problem has no generalized kernel of size </a:t>
                </a:r>
                <a:r>
                  <a:rPr lang="en-US" b="0" i="0" smtClean="0">
                    <a:latin typeface="Cambria Math" panose="02040503050406030204" pitchFamily="18" charset="0"/>
                  </a:rPr>
                  <a:t>𝑂(𝑛^(2−𝜀))</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27</a:t>
            </a:fld>
            <a:endParaRPr lang="nb-NO"/>
          </a:p>
        </p:txBody>
      </p:sp>
    </p:spTree>
    <p:extLst>
      <p:ext uri="{BB962C8B-B14F-4D97-AF65-F5344CB8AC3E}">
        <p14:creationId xmlns:p14="http://schemas.microsoft.com/office/powerpoint/2010/main" val="1527864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29</a:t>
            </a:fld>
            <a:endParaRPr lang="nb-NO"/>
          </a:p>
        </p:txBody>
      </p:sp>
    </p:spTree>
    <p:extLst>
      <p:ext uri="{BB962C8B-B14F-4D97-AF65-F5344CB8AC3E}">
        <p14:creationId xmlns:p14="http://schemas.microsoft.com/office/powerpoint/2010/main" val="3123686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This characterization does not extend to arbitrarily-large </a:t>
                </a:r>
                <a14:m>
                  <m:oMath xmlns:m="http://schemas.openxmlformats.org/officeDocument/2006/math">
                    <m:r>
                      <a:rPr lang="en-US" b="0" i="1" smtClean="0">
                        <a:latin typeface="Cambria Math" panose="02040503050406030204" pitchFamily="18" charset="0"/>
                      </a:rPr>
                      <m:t>𝑘</m:t>
                    </m:r>
                  </m:oMath>
                </a14:m>
                <a:r>
                  <a:rPr lang="en-US" dirty="0"/>
                  <a:t>.</a:t>
                </a:r>
                <a:r>
                  <a:rPr lang="en-US" baseline="0" dirty="0"/>
                  <a:t> It fails for k in the range of 20, but may be true for k=4 and k=5. Characterization shows that </a:t>
                </a:r>
                <a:r>
                  <a:rPr lang="en-US" baseline="0" dirty="0" err="1"/>
                  <a:t>sparsifiability</a:t>
                </a:r>
                <a:r>
                  <a:rPr lang="en-US" baseline="0" dirty="0"/>
                  <a:t> is determined by the “worst” individual constraint in \Gamma, and does not depend on interactions between various relations in \Gamma (as long as the combination leads to an NP-hard problem.)</a:t>
                </a:r>
                <a:endParaRPr lang="en-US" dirty="0"/>
              </a:p>
            </p:txBody>
          </p:sp>
        </mc:Choice>
        <mc:Fallback xmlns="">
          <p:sp>
            <p:nvSpPr>
              <p:cNvPr id="3" name="Notes Placeholder 2"/>
              <p:cNvSpPr>
                <a:spLocks noGrp="1"/>
              </p:cNvSpPr>
              <p:nvPr>
                <p:ph type="body" idx="1"/>
              </p:nvPr>
            </p:nvSpPr>
            <p:spPr/>
            <p:txBody>
              <a:bodyPr/>
              <a:lstStyle/>
              <a:p>
                <a:r>
                  <a:rPr lang="en-US" dirty="0" smtClean="0"/>
                  <a:t>This characterization does not extend to arbitrarily-large </a:t>
                </a:r>
                <a:r>
                  <a:rPr lang="en-US" b="0" i="0" smtClean="0">
                    <a:latin typeface="Cambria Math" panose="02040503050406030204" pitchFamily="18" charset="0"/>
                  </a:rPr>
                  <a:t>𝑘</a:t>
                </a:r>
                <a:r>
                  <a:rPr lang="en-US" dirty="0" smtClean="0"/>
                  <a:t>.</a:t>
                </a:r>
                <a:r>
                  <a:rPr lang="en-US" baseline="0" dirty="0" smtClean="0"/>
                  <a:t> It fails for k in the range of 20, but may be true for k=4 and k=5.</a:t>
                </a:r>
                <a:endParaRPr lang="en-US" dirty="0"/>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31</a:t>
            </a:fld>
            <a:endParaRPr lang="nb-NO"/>
          </a:p>
        </p:txBody>
      </p:sp>
    </p:spTree>
    <p:extLst>
      <p:ext uri="{BB962C8B-B14F-4D97-AF65-F5344CB8AC3E}">
        <p14:creationId xmlns:p14="http://schemas.microsoft.com/office/powerpoint/2010/main" val="1317092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32</a:t>
            </a:fld>
            <a:endParaRPr lang="nb-NO"/>
          </a:p>
        </p:txBody>
      </p:sp>
    </p:spTree>
    <p:extLst>
      <p:ext uri="{BB962C8B-B14F-4D97-AF65-F5344CB8AC3E}">
        <p14:creationId xmlns:p14="http://schemas.microsoft.com/office/powerpoint/2010/main" val="2610377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look at the decision version of Max-CSP, asking if there is an assignment such that the satisfied constraints have total weight at least k. Each weight can be encoded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r>
                  <a:rPr lang="en-US" dirty="0"/>
                  <a:t> bits. We assume that a constraint can only be applied once to a certain tuple of variables,</a:t>
                </a:r>
                <a:r>
                  <a:rPr lang="en-US" baseline="0" dirty="0"/>
                  <a:t> as otherwise you can gadgeteer constraints of large weight.</a:t>
                </a:r>
                <a:endParaRPr lang="en-US" dirty="0"/>
              </a:p>
            </p:txBody>
          </p:sp>
        </mc:Choice>
        <mc:Fallback xmlns="">
          <p:sp>
            <p:nvSpPr>
              <p:cNvPr id="3" name="Notes Placeholder 2"/>
              <p:cNvSpPr>
                <a:spLocks noGrp="1"/>
              </p:cNvSpPr>
              <p:nvPr>
                <p:ph type="body" idx="1"/>
              </p:nvPr>
            </p:nvSpPr>
            <p:spPr/>
            <p:txBody>
              <a:bodyPr/>
              <a:lstStyle/>
              <a:p>
                <a:r>
                  <a:rPr lang="en-US" dirty="0"/>
                  <a:t>We look at the decision version of Max-CSP, asking if there is an assignment such that the satisfied constraints have total weight at least k. Each weight can be encoded in </a:t>
                </a:r>
                <a:r>
                  <a:rPr lang="en-US" b="0" i="0">
                    <a:latin typeface="Cambria Math" panose="02040503050406030204" pitchFamily="18" charset="0"/>
                  </a:rPr>
                  <a:t>𝑂(log⁡〖𝑛)〗</a:t>
                </a:r>
                <a:r>
                  <a:rPr lang="en-US" dirty="0"/>
                  <a:t> bits.</a:t>
                </a:r>
              </a:p>
            </p:txBody>
          </p:sp>
        </mc:Fallback>
      </mc:AlternateContent>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33</a:t>
            </a:fld>
            <a:endParaRPr lang="nb-NO"/>
          </a:p>
        </p:txBody>
      </p:sp>
    </p:spTree>
    <p:extLst>
      <p:ext uri="{BB962C8B-B14F-4D97-AF65-F5344CB8AC3E}">
        <p14:creationId xmlns:p14="http://schemas.microsoft.com/office/powerpoint/2010/main" val="1495482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Has been applied in many contexts, for example in </a:t>
                </a:r>
                <a:r>
                  <a:rPr lang="en-US" sz="1200" b="0" i="0" u="none" strike="noStrike" kern="1200" baseline="0" dirty="0">
                    <a:solidFill>
                      <a:schemeClr val="tx1"/>
                    </a:solidFill>
                    <a:latin typeface="Arial" charset="0"/>
                    <a:ea typeface="+mn-ea"/>
                    <a:cs typeface="+mn-cs"/>
                  </a:rPr>
                  <a:t>Nisan and </a:t>
                </a:r>
                <a:r>
                  <a:rPr lang="en-US" sz="1200" b="0" i="0" u="none" strike="noStrike" kern="1200" baseline="0" dirty="0" err="1">
                    <a:solidFill>
                      <a:schemeClr val="tx1"/>
                    </a:solidFill>
                    <a:latin typeface="Arial" charset="0"/>
                    <a:ea typeface="+mn-ea"/>
                    <a:cs typeface="+mn-cs"/>
                  </a:rPr>
                  <a:t>Szegedy</a:t>
                </a:r>
                <a:r>
                  <a:rPr lang="en-US" sz="1200" b="0" i="0" u="none" strike="noStrike" kern="1200" baseline="0" dirty="0">
                    <a:solidFill>
                      <a:schemeClr val="tx1"/>
                    </a:solidFill>
                    <a:latin typeface="Arial" charset="0"/>
                    <a:ea typeface="+mn-ea"/>
                    <a:cs typeface="+mn-cs"/>
                  </a:rPr>
                  <a:t> ‘94 in the paper introducing the sensitivity conjecture. Note that this differs from the polynomial expression </a:t>
                </a:r>
                <a14:m>
                  <m:oMath xmlns:m="http://schemas.openxmlformats.org/officeDocument/2006/math">
                    <m:r>
                      <a:rPr lang="en-US" sz="1200" b="0" i="1" u="none" strike="noStrike" kern="1200" baseline="0" smtClean="0">
                        <a:solidFill>
                          <a:schemeClr val="tx1"/>
                        </a:solidFill>
                        <a:latin typeface="Cambria Math" panose="02040503050406030204" pitchFamily="18" charset="0"/>
                        <a:ea typeface="+mn-ea"/>
                        <a:cs typeface="+mn-cs"/>
                      </a:rPr>
                      <m:t>𝑝</m:t>
                    </m:r>
                    <m:d>
                      <m:dPr>
                        <m:ctrlPr>
                          <a:rPr lang="en-US" sz="1200" b="0" i="1" u="none" strike="noStrike" kern="1200" baseline="0" smtClean="0">
                            <a:solidFill>
                              <a:schemeClr val="tx1"/>
                            </a:solidFill>
                            <a:latin typeface="Cambria Math" panose="02040503050406030204" pitchFamily="18" charset="0"/>
                            <a:ea typeface="+mn-ea"/>
                            <a:cs typeface="+mn-cs"/>
                          </a:rPr>
                        </m:ctrlPr>
                      </m:dPr>
                      <m:e>
                        <m:r>
                          <a:rPr lang="en-US" sz="1200" b="0" i="1" u="none" strike="noStrike" kern="1200" baseline="0" smtClean="0">
                            <a:solidFill>
                              <a:schemeClr val="tx1"/>
                            </a:solidFill>
                            <a:latin typeface="Cambria Math" panose="02040503050406030204" pitchFamily="18" charset="0"/>
                            <a:ea typeface="+mn-ea"/>
                            <a:cs typeface="+mn-cs"/>
                          </a:rPr>
                          <m:t>𝑥</m:t>
                        </m:r>
                        <m:r>
                          <a:rPr lang="en-US" sz="1200" b="0" i="1" u="none" strike="noStrike" kern="1200" baseline="0" smtClean="0">
                            <a:solidFill>
                              <a:schemeClr val="tx1"/>
                            </a:solidFill>
                            <a:latin typeface="Cambria Math" panose="02040503050406030204" pitchFamily="18" charset="0"/>
                            <a:ea typeface="+mn-ea"/>
                            <a:cs typeface="+mn-cs"/>
                          </a:rPr>
                          <m:t>,</m:t>
                        </m:r>
                        <m:r>
                          <a:rPr lang="en-US" sz="1200" b="0" i="1" u="none" strike="noStrike" kern="1200" baseline="0" smtClean="0">
                            <a:solidFill>
                              <a:schemeClr val="tx1"/>
                            </a:solidFill>
                            <a:latin typeface="Cambria Math" panose="02040503050406030204" pitchFamily="18" charset="0"/>
                            <a:ea typeface="+mn-ea"/>
                            <a:cs typeface="+mn-cs"/>
                          </a:rPr>
                          <m:t>𝑦</m:t>
                        </m:r>
                        <m:r>
                          <a:rPr lang="en-US" sz="1200" b="0" i="1" u="none" strike="noStrike" kern="1200" baseline="0" smtClean="0">
                            <a:solidFill>
                              <a:schemeClr val="tx1"/>
                            </a:solidFill>
                            <a:latin typeface="Cambria Math" panose="02040503050406030204" pitchFamily="18" charset="0"/>
                            <a:ea typeface="+mn-ea"/>
                            <a:cs typeface="+mn-cs"/>
                          </a:rPr>
                          <m:t>,</m:t>
                        </m:r>
                        <m:r>
                          <a:rPr lang="en-US" sz="1200" b="0" i="1" u="none" strike="noStrike" kern="1200" baseline="0" smtClean="0">
                            <a:solidFill>
                              <a:schemeClr val="tx1"/>
                            </a:solidFill>
                            <a:latin typeface="Cambria Math" panose="02040503050406030204" pitchFamily="18" charset="0"/>
                            <a:ea typeface="+mn-ea"/>
                            <a:cs typeface="+mn-cs"/>
                          </a:rPr>
                          <m:t>𝑧</m:t>
                        </m:r>
                      </m:e>
                    </m:d>
                    <m:r>
                      <a:rPr lang="en-US" sz="1200" b="0" i="1" u="none" strike="noStrike" kern="1200" baseline="0" smtClean="0">
                        <a:solidFill>
                          <a:schemeClr val="tx1"/>
                        </a:solidFill>
                        <a:latin typeface="Cambria Math" panose="02040503050406030204" pitchFamily="18" charset="0"/>
                        <a:ea typeface="+mn-ea"/>
                        <a:cs typeface="+mn-cs"/>
                      </a:rPr>
                      <m:t>=</m:t>
                    </m:r>
                    <m:r>
                      <a:rPr lang="en-US" sz="1200" b="0" i="1" u="none" strike="noStrike" kern="1200" baseline="0" smtClean="0">
                        <a:solidFill>
                          <a:schemeClr val="tx1"/>
                        </a:solidFill>
                        <a:latin typeface="Cambria Math" panose="02040503050406030204" pitchFamily="18" charset="0"/>
                        <a:ea typeface="+mn-ea"/>
                        <a:cs typeface="+mn-cs"/>
                      </a:rPr>
                      <m:t>𝑥</m:t>
                    </m:r>
                    <m:r>
                      <a:rPr lang="en-US" sz="1200" b="0" i="1" u="none" strike="noStrike" kern="1200" baseline="0" smtClean="0">
                        <a:solidFill>
                          <a:schemeClr val="tx1"/>
                        </a:solidFill>
                        <a:latin typeface="Cambria Math" panose="02040503050406030204" pitchFamily="18" charset="0"/>
                        <a:ea typeface="+mn-ea"/>
                        <a:cs typeface="+mn-cs"/>
                      </a:rPr>
                      <m:t>+</m:t>
                    </m:r>
                    <m:r>
                      <a:rPr lang="en-US" sz="1200" b="0" i="1" u="none" strike="noStrike" kern="1200" baseline="0" smtClean="0">
                        <a:solidFill>
                          <a:schemeClr val="tx1"/>
                        </a:solidFill>
                        <a:latin typeface="Cambria Math" panose="02040503050406030204" pitchFamily="18" charset="0"/>
                        <a:ea typeface="+mn-ea"/>
                        <a:cs typeface="+mn-cs"/>
                      </a:rPr>
                      <m:t>𝑦</m:t>
                    </m:r>
                    <m:r>
                      <a:rPr lang="en-US" sz="1200" b="0" i="1" u="none" strike="noStrike" kern="1200" baseline="0" smtClean="0">
                        <a:solidFill>
                          <a:schemeClr val="tx1"/>
                        </a:solidFill>
                        <a:latin typeface="Cambria Math" panose="02040503050406030204" pitchFamily="18" charset="0"/>
                        <a:ea typeface="+mn-ea"/>
                        <a:cs typeface="+mn-cs"/>
                      </a:rPr>
                      <m:t>+</m:t>
                    </m:r>
                    <m:r>
                      <a:rPr lang="en-US" sz="1200" b="0" i="1" u="none" strike="noStrike" kern="1200" baseline="0" smtClean="0">
                        <a:solidFill>
                          <a:schemeClr val="tx1"/>
                        </a:solidFill>
                        <a:latin typeface="Cambria Math" panose="02040503050406030204" pitchFamily="18" charset="0"/>
                        <a:ea typeface="+mn-ea"/>
                        <a:cs typeface="+mn-cs"/>
                      </a:rPr>
                      <m:t>𝑧</m:t>
                    </m:r>
                    <m:r>
                      <a:rPr lang="en-US" sz="1200" b="0" i="1" u="none" strike="noStrike" kern="1200" baseline="0" smtClean="0">
                        <a:solidFill>
                          <a:schemeClr val="tx1"/>
                        </a:solidFill>
                        <a:latin typeface="Cambria Math" panose="02040503050406030204" pitchFamily="18" charset="0"/>
                        <a:ea typeface="+mn-ea"/>
                        <a:cs typeface="+mn-cs"/>
                      </a:rPr>
                      <m:t>=1</m:t>
                    </m:r>
                  </m:oMath>
                </a14:m>
                <a:r>
                  <a:rPr lang="en-US" dirty="0"/>
                  <a:t> we used</a:t>
                </a:r>
                <a:r>
                  <a:rPr lang="en-US" baseline="0" dirty="0"/>
                  <a:t> to capture the 1-in-3 constraint: this has degree 3, that one had degree 1! It is unique as a ‘formal polynomial’, so as a vector of coefficients for multilinear monomials. For input of weight 0: trivially get 0. For input of weight 1: we get +1 for the single variable. For input of weight 2: we get +1 +1 -2, so 0. For input of weight 3: we get +1 +1 +1 -2 -2 -2 +3 = 0, as we add 6 and subtract 6.</a:t>
                </a:r>
                <a:endParaRPr lang="en-US" dirty="0"/>
              </a:p>
            </p:txBody>
          </p:sp>
        </mc:Choice>
        <mc:Fallback xmlns="">
          <p:sp>
            <p:nvSpPr>
              <p:cNvPr id="3" name="Notes Placeholder 2"/>
              <p:cNvSpPr>
                <a:spLocks noGrp="1"/>
              </p:cNvSpPr>
              <p:nvPr>
                <p:ph type="body" idx="1"/>
              </p:nvPr>
            </p:nvSpPr>
            <p:spPr/>
            <p:txBody>
              <a:bodyPr/>
              <a:lstStyle/>
              <a:p>
                <a:r>
                  <a:rPr lang="en-US" dirty="0"/>
                  <a:t>Has been applied in many contexts, for example in </a:t>
                </a:r>
                <a:r>
                  <a:rPr lang="en-US" sz="1200" b="0" i="0" u="none" strike="noStrike" kern="1200" baseline="0" dirty="0">
                    <a:solidFill>
                      <a:schemeClr val="tx1"/>
                    </a:solidFill>
                    <a:latin typeface="Arial" charset="0"/>
                    <a:ea typeface="+mn-ea"/>
                    <a:cs typeface="+mn-cs"/>
                  </a:rPr>
                  <a:t>Nisan and </a:t>
                </a:r>
                <a:r>
                  <a:rPr lang="en-US" sz="1200" b="0" i="0" u="none" strike="noStrike" kern="1200" baseline="0" dirty="0" err="1">
                    <a:solidFill>
                      <a:schemeClr val="tx1"/>
                    </a:solidFill>
                    <a:latin typeface="Arial" charset="0"/>
                    <a:ea typeface="+mn-ea"/>
                    <a:cs typeface="+mn-cs"/>
                  </a:rPr>
                  <a:t>Szegedy</a:t>
                </a:r>
                <a:r>
                  <a:rPr lang="en-US" sz="1200" b="0" i="0" u="none" strike="noStrike" kern="1200" baseline="0" dirty="0">
                    <a:solidFill>
                      <a:schemeClr val="tx1"/>
                    </a:solidFill>
                    <a:latin typeface="Arial" charset="0"/>
                    <a:ea typeface="+mn-ea"/>
                    <a:cs typeface="+mn-cs"/>
                  </a:rPr>
                  <a:t> ‘94 in the paper introducing the sensitivity conjecture. Note that this differs from the polynomial expression </a:t>
                </a:r>
                <a:r>
                  <a:rPr lang="en-US" sz="1200" b="0" i="0" u="none" strike="noStrike" kern="1200" baseline="0">
                    <a:solidFill>
                      <a:schemeClr val="tx1"/>
                    </a:solidFill>
                    <a:latin typeface="Cambria Math" panose="02040503050406030204" pitchFamily="18" charset="0"/>
                    <a:ea typeface="+mn-ea"/>
                    <a:cs typeface="+mn-cs"/>
                  </a:rPr>
                  <a:t>𝑝(𝑥,𝑦,𝑧)=𝑥+𝑦+𝑧=1</a:t>
                </a:r>
                <a:r>
                  <a:rPr lang="en-US" dirty="0"/>
                  <a:t> we used</a:t>
                </a:r>
                <a:r>
                  <a:rPr lang="en-US" baseline="0" dirty="0"/>
                  <a:t> to capture the 1-in-3 constraint: this has degree 3, that one had degree 1! It is unique as a ‘formal polynomial’, so as a vector of coefficients for multilinear monomials. For input of weight 0: trivially get 0. For input of weight 1: we get +1 for the single variable. For input of weight 2: we get +1 +1 -2, so 0. For input of weight 3: we get +1 +1 +1 -2 -2 -2 +3 = 0, as we add 6 and subtract 6.</a:t>
                </a:r>
                <a:endParaRPr lang="en-US" dirty="0"/>
              </a:p>
            </p:txBody>
          </p:sp>
        </mc:Fallback>
      </mc:AlternateContent>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35</a:t>
            </a:fld>
            <a:endParaRPr lang="nb-NO"/>
          </a:p>
        </p:txBody>
      </p:sp>
    </p:spTree>
    <p:extLst>
      <p:ext uri="{BB962C8B-B14F-4D97-AF65-F5344CB8AC3E}">
        <p14:creationId xmlns:p14="http://schemas.microsoft.com/office/powerpoint/2010/main" val="3164127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36</a:t>
            </a:fld>
            <a:endParaRPr lang="nb-NO"/>
          </a:p>
        </p:txBody>
      </p:sp>
    </p:spTree>
    <p:extLst>
      <p:ext uri="{BB962C8B-B14F-4D97-AF65-F5344CB8AC3E}">
        <p14:creationId xmlns:p14="http://schemas.microsoft.com/office/powerpoint/2010/main" val="1409950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38</a:t>
            </a:fld>
            <a:endParaRPr lang="nb-NO"/>
          </a:p>
        </p:txBody>
      </p:sp>
    </p:spTree>
    <p:extLst>
      <p:ext uri="{BB962C8B-B14F-4D97-AF65-F5344CB8AC3E}">
        <p14:creationId xmlns:p14="http://schemas.microsoft.com/office/powerpoint/2010/main" val="2046448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So the instance is equivalent to: find a Boolean assignment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b="0" dirty="0"/>
                  <a:t> maximizing this sum.</a:t>
                </a:r>
              </a:p>
            </p:txBody>
          </p:sp>
        </mc:Choice>
        <mc:Fallback xmlns="">
          <p:sp>
            <p:nvSpPr>
              <p:cNvPr id="3" name="Notes Placeholder 2"/>
              <p:cNvSpPr>
                <a:spLocks noGrp="1"/>
              </p:cNvSpPr>
              <p:nvPr>
                <p:ph type="body" idx="1"/>
              </p:nvPr>
            </p:nvSpPr>
            <p:spPr/>
            <p:txBody>
              <a:bodyPr/>
              <a:lstStyle/>
              <a:p>
                <a:r>
                  <a:rPr lang="en-US" dirty="0"/>
                  <a:t>So the instance is equivalent to: find a Boolean assignment to </a:t>
                </a:r>
                <a:r>
                  <a:rPr lang="en-US" b="0" i="0">
                    <a:latin typeface="Cambria Math" panose="02040503050406030204" pitchFamily="18" charset="0"/>
                  </a:rPr>
                  <a:t>𝑥_1,…, 𝑥_𝑛</a:t>
                </a:r>
                <a:r>
                  <a:rPr lang="en-US" b="0" dirty="0"/>
                  <a:t> maximizing this sum.</a:t>
                </a:r>
              </a:p>
            </p:txBody>
          </p:sp>
        </mc:Fallback>
      </mc:AlternateContent>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39</a:t>
            </a:fld>
            <a:endParaRPr lang="nb-NO"/>
          </a:p>
        </p:txBody>
      </p:sp>
    </p:spTree>
    <p:extLst>
      <p:ext uri="{BB962C8B-B14F-4D97-AF65-F5344CB8AC3E}">
        <p14:creationId xmlns:p14="http://schemas.microsoft.com/office/powerpoint/2010/main" val="20036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very</a:t>
            </a:r>
            <a:r>
              <a:rPr lang="en-US" baseline="0" dirty="0"/>
              <a:t> concrete and make it more general as we go along. We focus on algorithmic results rather than hardness proofs, since that is where the main new ideas come in.</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3</a:t>
            </a:fld>
            <a:endParaRPr lang="nb-NO"/>
          </a:p>
        </p:txBody>
      </p:sp>
    </p:spTree>
    <p:extLst>
      <p:ext uri="{BB962C8B-B14F-4D97-AF65-F5344CB8AC3E}">
        <p14:creationId xmlns:p14="http://schemas.microsoft.com/office/powerpoint/2010/main" val="1522320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So the instance is equivalent to: find a Boolean assignment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b="0" dirty="0"/>
                  <a:t> </a:t>
                </a:r>
                <a:r>
                  <a:rPr lang="en-US" b="0"/>
                  <a:t>maximizing this sum.</a:t>
                </a:r>
                <a:endParaRPr lang="en-US" b="0" dirty="0"/>
              </a:p>
            </p:txBody>
          </p:sp>
        </mc:Choice>
        <mc:Fallback xmlns="">
          <p:sp>
            <p:nvSpPr>
              <p:cNvPr id="3" name="Notes Placeholder 2"/>
              <p:cNvSpPr>
                <a:spLocks noGrp="1"/>
              </p:cNvSpPr>
              <p:nvPr>
                <p:ph type="body" idx="1"/>
              </p:nvPr>
            </p:nvSpPr>
            <p:spPr/>
            <p:txBody>
              <a:bodyPr/>
              <a:lstStyle/>
              <a:p>
                <a:r>
                  <a:rPr lang="en-US" dirty="0"/>
                  <a:t>So the instance is equivalent to: find a Boolean assignment to </a:t>
                </a:r>
                <a:r>
                  <a:rPr lang="en-US" b="0" i="0">
                    <a:latin typeface="Cambria Math" panose="02040503050406030204" pitchFamily="18" charset="0"/>
                  </a:rPr>
                  <a:t>𝑥_1,…, 𝑥_𝑛</a:t>
                </a:r>
                <a:r>
                  <a:rPr lang="en-US" b="0" dirty="0"/>
                  <a:t> </a:t>
                </a:r>
                <a:r>
                  <a:rPr lang="en-US" b="0"/>
                  <a:t>maximizing this sum.</a:t>
                </a:r>
                <a:endParaRPr lang="en-US" b="0" dirty="0"/>
              </a:p>
            </p:txBody>
          </p:sp>
        </mc:Fallback>
      </mc:AlternateContent>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40</a:t>
            </a:fld>
            <a:endParaRPr lang="nb-NO"/>
          </a:p>
        </p:txBody>
      </p:sp>
    </p:spTree>
    <p:extLst>
      <p:ext uri="{BB962C8B-B14F-4D97-AF65-F5344CB8AC3E}">
        <p14:creationId xmlns:p14="http://schemas.microsoft.com/office/powerpoint/2010/main" val="2527694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When negative weights are allowed, of large magnitude, the polynomial-time cases are those when </a:t>
                </a:r>
                <a14:m>
                  <m:oMath xmlns:m="http://schemas.openxmlformats.org/officeDocument/2006/math">
                    <m:r>
                      <m:rPr>
                        <m:sty m:val="p"/>
                      </m:rPr>
                      <a:rPr lang="en-US" i="1" dirty="0" smtClean="0">
                        <a:latin typeface="Cambria Math" panose="02040503050406030204" pitchFamily="18" charset="0"/>
                      </a:rPr>
                      <m:t>deg</m:t>
                    </m:r>
                    <m:d>
                      <m:dPr>
                        <m:ctrlPr>
                          <a:rPr lang="en-US" i="1" dirty="0" smtClean="0">
                            <a:latin typeface="Cambria Math" panose="02040503050406030204" pitchFamily="18" charset="0"/>
                          </a:rPr>
                        </m:ctrlPr>
                      </m:dPr>
                      <m:e>
                        <m:r>
                          <m:rPr>
                            <m:sty m:val="p"/>
                          </m:rPr>
                          <a:rPr lang="en-US" i="0" dirty="0" smtClean="0">
                            <a:latin typeface="Cambria Math" panose="02040503050406030204" pitchFamily="18" charset="0"/>
                          </a:rPr>
                          <m:t>Γ</m:t>
                        </m:r>
                      </m:e>
                    </m:d>
                    <m:r>
                      <a:rPr lang="en-US" i="1" dirty="0" smtClean="0">
                        <a:latin typeface="Cambria Math" panose="02040503050406030204" pitchFamily="18" charset="0"/>
                      </a:rPr>
                      <m:t>≤ </m:t>
                    </m:r>
                    <m:r>
                      <a:rPr lang="en-US" b="0" i="1" dirty="0" smtClean="0">
                        <a:latin typeface="Cambria Math" panose="02040503050406030204" pitchFamily="18" charset="0"/>
                      </a:rPr>
                      <m:t>1</m:t>
                    </m:r>
                  </m:oMath>
                </a14:m>
                <a:r>
                  <a:rPr lang="en-US" dirty="0"/>
                  <a:t>.</a:t>
                </a:r>
              </a:p>
            </p:txBody>
          </p:sp>
        </mc:Choice>
        <mc:Fallback xmlns="">
          <p:sp>
            <p:nvSpPr>
              <p:cNvPr id="3" name="Notes Placeholder 2"/>
              <p:cNvSpPr>
                <a:spLocks noGrp="1"/>
              </p:cNvSpPr>
              <p:nvPr>
                <p:ph type="body" idx="1"/>
              </p:nvPr>
            </p:nvSpPr>
            <p:spPr/>
            <p:txBody>
              <a:bodyPr/>
              <a:lstStyle/>
              <a:p>
                <a:r>
                  <a:rPr lang="en-US" dirty="0"/>
                  <a:t>When negative weights are allowed, of large magnitude, the polynomial-time cases are those when </a:t>
                </a:r>
                <a:r>
                  <a:rPr lang="en-US" i="0" dirty="0">
                    <a:latin typeface="Cambria Math" panose="02040503050406030204" pitchFamily="18" charset="0"/>
                  </a:rPr>
                  <a:t>deg(Γ)≤ </a:t>
                </a:r>
                <a:r>
                  <a:rPr lang="en-US" b="0" i="0" dirty="0">
                    <a:latin typeface="Cambria Math" panose="02040503050406030204" pitchFamily="18" charset="0"/>
                  </a:rPr>
                  <a:t>1</a:t>
                </a:r>
                <a:r>
                  <a:rPr lang="en-US" dirty="0"/>
                  <a:t>.</a:t>
                </a:r>
              </a:p>
            </p:txBody>
          </p:sp>
        </mc:Fallback>
      </mc:AlternateContent>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41</a:t>
            </a:fld>
            <a:endParaRPr lang="nb-NO"/>
          </a:p>
        </p:txBody>
      </p:sp>
    </p:spTree>
    <p:extLst>
      <p:ext uri="{BB962C8B-B14F-4D97-AF65-F5344CB8AC3E}">
        <p14:creationId xmlns:p14="http://schemas.microsoft.com/office/powerpoint/2010/main" val="4277584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Capturing polynomials allow a different modulus for each unsatisfying assignment, and allow different </a:t>
            </a:r>
            <a:r>
              <a:rPr lang="en-US" dirty="0" err="1"/>
              <a:t>nonzeros</a:t>
            </a:r>
            <a:r>
              <a:rPr lang="en-US" dirty="0"/>
              <a:t> outcomes for </a:t>
            </a:r>
            <a:r>
              <a:rPr lang="en-US" dirty="0" err="1"/>
              <a:t>unsat</a:t>
            </a:r>
            <a:r>
              <a:rPr lang="en-US" dirty="0"/>
              <a:t> assignments; characteristic polynomials are always over R and require exact 0/1 outputs. Strange behavior of the degrees for NAE-sat comes from certain cancellation properties of sums of binomial coefficients.</a:t>
            </a:r>
          </a:p>
        </p:txBody>
      </p:sp>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42</a:t>
            </a:fld>
            <a:endParaRPr lang="nb-NO"/>
          </a:p>
        </p:txBody>
      </p:sp>
    </p:spTree>
    <p:extLst>
      <p:ext uri="{BB962C8B-B14F-4D97-AF65-F5344CB8AC3E}">
        <p14:creationId xmlns:p14="http://schemas.microsoft.com/office/powerpoint/2010/main" val="2296965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Collection of 7 different 1-in-3 constraints. For the general lower bound,</a:t>
                </a:r>
                <a:r>
                  <a:rPr lang="en-US" baseline="0" dirty="0"/>
                  <a:t> </a:t>
                </a:r>
                <a:r>
                  <a:rPr lang="en-US" dirty="0"/>
                  <a:t>you can derive an expression of </a:t>
                </a:r>
                <a14:m>
                  <m:oMath xmlns:m="http://schemas.openxmlformats.org/officeDocument/2006/math">
                    <m:r>
                      <a:rPr lang="en-US" b="0" i="1" smtClean="0">
                        <a:latin typeface="Cambria Math" panose="02040503050406030204" pitchFamily="18" charset="0"/>
                      </a:rPr>
                      <m:t>𝑑</m:t>
                    </m:r>
                  </m:oMath>
                </a14:m>
                <a:r>
                  <a:rPr lang="en-US" dirty="0"/>
                  <a:t>-</a:t>
                </a:r>
                <a:r>
                  <a:rPr lang="en-US" dirty="0" err="1"/>
                  <a:t>ary</a:t>
                </a:r>
                <a:r>
                  <a:rPr lang="en-US" dirty="0"/>
                  <a:t> AND from a degree-</a:t>
                </a:r>
                <a14:m>
                  <m:oMath xmlns:m="http://schemas.openxmlformats.org/officeDocument/2006/math">
                    <m:r>
                      <a:rPr lang="en-US" i="1" dirty="0" smtClean="0">
                        <a:latin typeface="Cambria Math" panose="02040503050406030204" pitchFamily="18" charset="0"/>
                      </a:rPr>
                      <m:t>𝑑</m:t>
                    </m:r>
                  </m:oMath>
                </a14:m>
                <a:r>
                  <a:rPr lang="en-US" dirty="0"/>
                  <a:t> characteristic polynomial.</a:t>
                </a:r>
              </a:p>
            </p:txBody>
          </p:sp>
        </mc:Choice>
        <mc:Fallback xmlns="">
          <p:sp>
            <p:nvSpPr>
              <p:cNvPr id="3" name="Notes Placeholder 2"/>
              <p:cNvSpPr>
                <a:spLocks noGrp="1"/>
              </p:cNvSpPr>
              <p:nvPr>
                <p:ph type="body" idx="1"/>
              </p:nvPr>
            </p:nvSpPr>
            <p:spPr/>
            <p:txBody>
              <a:bodyPr/>
              <a:lstStyle/>
              <a:p>
                <a:r>
                  <a:rPr lang="en-US" dirty="0"/>
                  <a:t>For the general lower bound,</a:t>
                </a:r>
                <a:r>
                  <a:rPr lang="en-US" baseline="0" dirty="0"/>
                  <a:t> </a:t>
                </a:r>
                <a:r>
                  <a:rPr lang="en-US" dirty="0"/>
                  <a:t>you can derive an expression of </a:t>
                </a:r>
                <a:r>
                  <a:rPr lang="en-US" b="0" i="0">
                    <a:latin typeface="Cambria Math" panose="02040503050406030204" pitchFamily="18" charset="0"/>
                  </a:rPr>
                  <a:t>𝑑</a:t>
                </a:r>
                <a:r>
                  <a:rPr lang="en-US" dirty="0"/>
                  <a:t>-</a:t>
                </a:r>
                <a:r>
                  <a:rPr lang="en-US" dirty="0" err="1"/>
                  <a:t>ary</a:t>
                </a:r>
                <a:r>
                  <a:rPr lang="en-US" dirty="0"/>
                  <a:t> AND from a degree-</a:t>
                </a:r>
                <a:r>
                  <a:rPr lang="en-US" i="0" dirty="0">
                    <a:latin typeface="Cambria Math" panose="02040503050406030204" pitchFamily="18" charset="0"/>
                  </a:rPr>
                  <a:t>𝑑</a:t>
                </a:r>
                <a:r>
                  <a:rPr lang="en-US" dirty="0"/>
                  <a:t> characteristic polynomial.</a:t>
                </a:r>
              </a:p>
            </p:txBody>
          </p:sp>
        </mc:Fallback>
      </mc:AlternateContent>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44</a:t>
            </a:fld>
            <a:endParaRPr lang="nb-NO"/>
          </a:p>
        </p:txBody>
      </p:sp>
    </p:spTree>
    <p:extLst>
      <p:ext uri="{BB962C8B-B14F-4D97-AF65-F5344CB8AC3E}">
        <p14:creationId xmlns:p14="http://schemas.microsoft.com/office/powerpoint/2010/main" val="3432316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For the general lower bound,</a:t>
                </a:r>
                <a:r>
                  <a:rPr lang="en-US" baseline="0" dirty="0"/>
                  <a:t> </a:t>
                </a:r>
                <a:r>
                  <a:rPr lang="en-US" dirty="0"/>
                  <a:t>you can derive an expression of </a:t>
                </a:r>
                <a14:m>
                  <m:oMath xmlns:m="http://schemas.openxmlformats.org/officeDocument/2006/math">
                    <m:r>
                      <a:rPr lang="en-US" b="0" i="1" smtClean="0">
                        <a:latin typeface="Cambria Math" panose="02040503050406030204" pitchFamily="18" charset="0"/>
                      </a:rPr>
                      <m:t>𝑑</m:t>
                    </m:r>
                  </m:oMath>
                </a14:m>
                <a:r>
                  <a:rPr lang="en-US" dirty="0"/>
                  <a:t>-</a:t>
                </a:r>
                <a:r>
                  <a:rPr lang="en-US" dirty="0" err="1"/>
                  <a:t>ary</a:t>
                </a:r>
                <a:r>
                  <a:rPr lang="en-US" dirty="0"/>
                  <a:t> AND from a degree-</a:t>
                </a:r>
                <a14:m>
                  <m:oMath xmlns:m="http://schemas.openxmlformats.org/officeDocument/2006/math">
                    <m:r>
                      <a:rPr lang="en-US" i="1" dirty="0" smtClean="0">
                        <a:latin typeface="Cambria Math" panose="02040503050406030204" pitchFamily="18" charset="0"/>
                      </a:rPr>
                      <m:t>𝑑</m:t>
                    </m:r>
                  </m:oMath>
                </a14:m>
                <a:r>
                  <a:rPr lang="en-US" dirty="0"/>
                  <a:t> characteristic polynomial.</a:t>
                </a:r>
              </a:p>
            </p:txBody>
          </p:sp>
        </mc:Choice>
        <mc:Fallback xmlns="">
          <p:sp>
            <p:nvSpPr>
              <p:cNvPr id="3" name="Notes Placeholder 2"/>
              <p:cNvSpPr>
                <a:spLocks noGrp="1"/>
              </p:cNvSpPr>
              <p:nvPr>
                <p:ph type="body" idx="1"/>
              </p:nvPr>
            </p:nvSpPr>
            <p:spPr/>
            <p:txBody>
              <a:bodyPr/>
              <a:lstStyle/>
              <a:p>
                <a:r>
                  <a:rPr lang="en-US" dirty="0"/>
                  <a:t>For the general lower bound,</a:t>
                </a:r>
                <a:r>
                  <a:rPr lang="en-US" baseline="0" dirty="0"/>
                  <a:t> </a:t>
                </a:r>
                <a:r>
                  <a:rPr lang="en-US" dirty="0"/>
                  <a:t>you can derive an expression of </a:t>
                </a:r>
                <a:r>
                  <a:rPr lang="en-US" b="0" i="0">
                    <a:latin typeface="Cambria Math" panose="02040503050406030204" pitchFamily="18" charset="0"/>
                  </a:rPr>
                  <a:t>𝑑</a:t>
                </a:r>
                <a:r>
                  <a:rPr lang="en-US" dirty="0"/>
                  <a:t>-</a:t>
                </a:r>
                <a:r>
                  <a:rPr lang="en-US" dirty="0" err="1"/>
                  <a:t>ary</a:t>
                </a:r>
                <a:r>
                  <a:rPr lang="en-US" dirty="0"/>
                  <a:t> AND from a degree-</a:t>
                </a:r>
                <a:r>
                  <a:rPr lang="en-US" i="0" dirty="0">
                    <a:latin typeface="Cambria Math" panose="02040503050406030204" pitchFamily="18" charset="0"/>
                  </a:rPr>
                  <a:t>𝑑</a:t>
                </a:r>
                <a:r>
                  <a:rPr lang="en-US" dirty="0"/>
                  <a:t> characteristic polynomial.</a:t>
                </a:r>
              </a:p>
            </p:txBody>
          </p:sp>
        </mc:Fallback>
      </mc:AlternateContent>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45</a:t>
            </a:fld>
            <a:endParaRPr lang="nb-NO"/>
          </a:p>
        </p:txBody>
      </p:sp>
    </p:spTree>
    <p:extLst>
      <p:ext uri="{BB962C8B-B14F-4D97-AF65-F5344CB8AC3E}">
        <p14:creationId xmlns:p14="http://schemas.microsoft.com/office/powerpoint/2010/main" val="2567324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47</a:t>
            </a:fld>
            <a:endParaRPr lang="nb-NO"/>
          </a:p>
        </p:txBody>
      </p:sp>
    </p:spTree>
    <p:extLst>
      <p:ext uri="{BB962C8B-B14F-4D97-AF65-F5344CB8AC3E}">
        <p14:creationId xmlns:p14="http://schemas.microsoft.com/office/powerpoint/2010/main" val="2617395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49</a:t>
            </a:fld>
            <a:endParaRPr lang="nb-NO"/>
          </a:p>
        </p:txBody>
      </p:sp>
    </p:spTree>
    <p:extLst>
      <p:ext uri="{BB962C8B-B14F-4D97-AF65-F5344CB8AC3E}">
        <p14:creationId xmlns:p14="http://schemas.microsoft.com/office/powerpoint/2010/main" val="3464962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50</a:t>
            </a:fld>
            <a:endParaRPr lang="nb-NO"/>
          </a:p>
        </p:txBody>
      </p:sp>
    </p:spTree>
    <p:extLst>
      <p:ext uri="{BB962C8B-B14F-4D97-AF65-F5344CB8AC3E}">
        <p14:creationId xmlns:p14="http://schemas.microsoft.com/office/powerpoint/2010/main" val="87523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Instance is satisfied by setting</a:t>
            </a:r>
            <a:r>
              <a:rPr lang="en-US" baseline="0" dirty="0"/>
              <a:t> </a:t>
            </a:r>
            <a:r>
              <a:rPr lang="en-US" baseline="0" dirty="0" err="1"/>
              <a:t>b,d,e</a:t>
            </a:r>
            <a:r>
              <a:rPr lang="en-US" baseline="0" dirty="0"/>
              <a:t> to TRUE and rest to FALSE.</a:t>
            </a:r>
            <a:r>
              <a:rPr lang="en-US" dirty="0"/>
              <a:t> We will look at this more formally</a:t>
            </a:r>
            <a:r>
              <a:rPr lang="en-US" baseline="0" dirty="0"/>
              <a:t> as we continue.</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4</a:t>
            </a:fld>
            <a:endParaRPr lang="nb-NO"/>
          </a:p>
        </p:txBody>
      </p:sp>
    </p:spTree>
    <p:extLst>
      <p:ext uri="{BB962C8B-B14F-4D97-AF65-F5344CB8AC3E}">
        <p14:creationId xmlns:p14="http://schemas.microsoft.com/office/powerpoint/2010/main" val="267468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 is a subset of the original constraints.</a:t>
            </a:r>
            <a:r>
              <a:rPr lang="en-US" baseline="0" dirty="0"/>
              <a:t> Any satisfying assignment for the input, works for the output. If an assignment works for the output: then it satisfies all the constraints corresponding to B, so it satisfies all linear equalities of B. Since all rows of the matrix can be written as linear combinations of rows in B, and the right-hand sides are all 0, this implies it satisfies all equalities that we forgot about, and hence satisfies all original constraints as well.</a:t>
            </a:r>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5</a:t>
            </a:fld>
            <a:endParaRPr lang="nb-NO"/>
          </a:p>
        </p:txBody>
      </p:sp>
    </p:spTree>
    <p:extLst>
      <p:ext uri="{BB962C8B-B14F-4D97-AF65-F5344CB8AC3E}">
        <p14:creationId xmlns:p14="http://schemas.microsoft.com/office/powerpoint/2010/main" val="420940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6</a:t>
            </a:fld>
            <a:endParaRPr lang="nb-NO"/>
          </a:p>
        </p:txBody>
      </p:sp>
    </p:spTree>
    <p:extLst>
      <p:ext uri="{BB962C8B-B14F-4D97-AF65-F5344CB8AC3E}">
        <p14:creationId xmlns:p14="http://schemas.microsoft.com/office/powerpoint/2010/main" val="31699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know what optimal sparsification for 1-in-d SAT looks like. It is known what optimal sparsification for d-CNF-SAT looks like. Let’s try to understand more cases. Next up: d-NAE-SAT.</a:t>
            </a:r>
          </a:p>
        </p:txBody>
      </p:sp>
      <p:sp>
        <p:nvSpPr>
          <p:cNvPr id="4" name="Slide Number Placeholder 3"/>
          <p:cNvSpPr>
            <a:spLocks noGrp="1"/>
          </p:cNvSpPr>
          <p:nvPr>
            <p:ph type="sldNum" sz="quarter" idx="5"/>
          </p:nvPr>
        </p:nvSpPr>
        <p:spPr/>
        <p:txBody>
          <a:bodyPr/>
          <a:lstStyle/>
          <a:p>
            <a:pPr>
              <a:defRPr/>
            </a:pPr>
            <a:fld id="{E25ECAD4-345E-4ADD-8C78-01985C60FD5F}" type="slidenum">
              <a:rPr lang="nb-NO" smtClean="0"/>
              <a:pPr>
                <a:defRPr/>
              </a:pPr>
              <a:t>7</a:t>
            </a:fld>
            <a:endParaRPr lang="nb-NO"/>
          </a:p>
        </p:txBody>
      </p:sp>
    </p:spTree>
    <p:extLst>
      <p:ext uri="{BB962C8B-B14F-4D97-AF65-F5344CB8AC3E}">
        <p14:creationId xmlns:p14="http://schemas.microsoft.com/office/powerpoint/2010/main" val="333751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8</a:t>
            </a:fld>
            <a:endParaRPr lang="nb-NO"/>
          </a:p>
        </p:txBody>
      </p:sp>
    </p:spTree>
    <p:extLst>
      <p:ext uri="{BB962C8B-B14F-4D97-AF65-F5344CB8AC3E}">
        <p14:creationId xmlns:p14="http://schemas.microsoft.com/office/powerpoint/2010/main" val="394201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5ECAD4-345E-4ADD-8C78-01985C60FD5F}" type="slidenum">
              <a:rPr lang="nb-NO" smtClean="0"/>
              <a:pPr>
                <a:defRPr/>
              </a:pPr>
              <a:t>9</a:t>
            </a:fld>
            <a:endParaRPr lang="nb-NO"/>
          </a:p>
        </p:txBody>
      </p:sp>
    </p:spTree>
    <p:extLst>
      <p:ext uri="{BB962C8B-B14F-4D97-AF65-F5344CB8AC3E}">
        <p14:creationId xmlns:p14="http://schemas.microsoft.com/office/powerpoint/2010/main" val="1437721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9" descr="Fors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005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10" descr="UiBmerke_grayscale"/>
          <p:cNvSpPr>
            <a:spLocks noChangeAspect="1" noChangeArrowheads="1"/>
          </p:cNvSpPr>
          <p:nvPr/>
        </p:nvSpPr>
        <p:spPr bwMode="auto">
          <a:xfrm>
            <a:off x="3665539" y="4702177"/>
            <a:ext cx="17700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z="3600"/>
          </a:p>
        </p:txBody>
      </p:sp>
      <p:grpSp>
        <p:nvGrpSpPr>
          <p:cNvPr id="7" name="Gruppe 12"/>
          <p:cNvGrpSpPr>
            <a:grpSpLocks/>
          </p:cNvGrpSpPr>
          <p:nvPr/>
        </p:nvGrpSpPr>
        <p:grpSpPr bwMode="auto">
          <a:xfrm>
            <a:off x="1809258" y="250824"/>
            <a:ext cx="5431202" cy="70692"/>
            <a:chOff x="1876465" y="159840"/>
            <a:chExt cx="5431839" cy="70664"/>
          </a:xfrm>
        </p:grpSpPr>
        <p:grpSp>
          <p:nvGrpSpPr>
            <p:cNvPr id="9" name="Gruppe 14"/>
            <p:cNvGrpSpPr>
              <a:grpSpLocks/>
            </p:cNvGrpSpPr>
            <p:nvPr/>
          </p:nvGrpSpPr>
          <p:grpSpPr bwMode="auto">
            <a:xfrm>
              <a:off x="1876465" y="159840"/>
              <a:ext cx="2756914" cy="28800"/>
              <a:chOff x="1876465" y="126156"/>
              <a:chExt cx="2756914" cy="28800"/>
            </a:xfrm>
          </p:grpSpPr>
          <p:sp>
            <p:nvSpPr>
              <p:cNvPr id="11" name="Rektangel 16"/>
              <p:cNvSpPr>
                <a:spLocks noChangeArrowheads="1"/>
              </p:cNvSpPr>
              <p:nvPr/>
            </p:nvSpPr>
            <p:spPr bwMode="auto">
              <a:xfrm>
                <a:off x="1876465" y="126156"/>
                <a:ext cx="550800" cy="28800"/>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2" name="Rektangel 17"/>
              <p:cNvSpPr>
                <a:spLocks noChangeArrowheads="1"/>
              </p:cNvSpPr>
              <p:nvPr/>
            </p:nvSpPr>
            <p:spPr bwMode="auto">
              <a:xfrm>
                <a:off x="2426803" y="126156"/>
                <a:ext cx="550800" cy="288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3" name="Rektangel 18"/>
              <p:cNvSpPr>
                <a:spLocks noChangeArrowheads="1"/>
              </p:cNvSpPr>
              <p:nvPr/>
            </p:nvSpPr>
            <p:spPr bwMode="auto">
              <a:xfrm>
                <a:off x="2977141" y="126156"/>
                <a:ext cx="550800" cy="28800"/>
              </a:xfrm>
              <a:prstGeom prst="rect">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4" name="Rektangel 19"/>
              <p:cNvSpPr>
                <a:spLocks noChangeArrowheads="1"/>
              </p:cNvSpPr>
              <p:nvPr/>
            </p:nvSpPr>
            <p:spPr bwMode="auto">
              <a:xfrm>
                <a:off x="3532241" y="126156"/>
                <a:ext cx="550800" cy="28800"/>
              </a:xfrm>
              <a:prstGeom prst="rect">
                <a:avLst/>
              </a:prstGeom>
              <a:solidFill>
                <a:srgbClr val="00BBF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sp>
            <p:nvSpPr>
              <p:cNvPr id="15" name="Rektangel 20"/>
              <p:cNvSpPr>
                <a:spLocks noChangeArrowheads="1"/>
              </p:cNvSpPr>
              <p:nvPr/>
            </p:nvSpPr>
            <p:spPr bwMode="auto">
              <a:xfrm>
                <a:off x="4082579" y="126156"/>
                <a:ext cx="550800" cy="28800"/>
              </a:xfrm>
              <a:prstGeom prst="rect">
                <a:avLst/>
              </a:prstGeom>
              <a:solidFill>
                <a:srgbClr val="4E4A4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nb-NO" sz="3600"/>
              </a:p>
            </p:txBody>
          </p:sp>
        </p:grpSp>
        <p:cxnSp>
          <p:nvCxnSpPr>
            <p:cNvPr id="10" name="Rett linje 15"/>
            <p:cNvCxnSpPr>
              <a:cxnSpLocks noChangeShapeType="1"/>
            </p:cNvCxnSpPr>
            <p:nvPr/>
          </p:nvCxnSpPr>
          <p:spPr bwMode="auto">
            <a:xfrm>
              <a:off x="1876465" y="230504"/>
              <a:ext cx="5431839" cy="0"/>
            </a:xfrm>
            <a:prstGeom prst="line">
              <a:avLst/>
            </a:prstGeom>
            <a:noFill/>
            <a:ln w="9525" algn="ctr">
              <a:solidFill>
                <a:srgbClr val="4E4A48">
                  <a:alpha val="52156"/>
                </a:srgb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450" name="Rectangle 2"/>
          <p:cNvSpPr>
            <a:spLocks noGrp="1" noChangeArrowheads="1"/>
          </p:cNvSpPr>
          <p:nvPr>
            <p:ph type="ctrTitle"/>
          </p:nvPr>
        </p:nvSpPr>
        <p:spPr>
          <a:xfrm>
            <a:off x="685800" y="1301477"/>
            <a:ext cx="7772400" cy="1181894"/>
          </a:xfrm>
        </p:spPr>
        <p:txBody>
          <a:bodyPr/>
          <a:lstStyle>
            <a:lvl1pPr algn="ctr">
              <a:defRPr/>
            </a:lvl1pPr>
          </a:lstStyle>
          <a:p>
            <a:pPr lvl="0"/>
            <a:r>
              <a:rPr lang="nb-NO" noProof="0"/>
              <a:t>Klikk for å redigere tittelstil</a:t>
            </a:r>
          </a:p>
        </p:txBody>
      </p:sp>
      <p:sp>
        <p:nvSpPr>
          <p:cNvPr id="104451" name="Rectangle 3"/>
          <p:cNvSpPr>
            <a:spLocks noGrp="1" noChangeArrowheads="1"/>
          </p:cNvSpPr>
          <p:nvPr>
            <p:ph type="subTitle" idx="1"/>
          </p:nvPr>
        </p:nvSpPr>
        <p:spPr>
          <a:xfrm>
            <a:off x="1371600" y="2492375"/>
            <a:ext cx="6400800" cy="1512888"/>
          </a:xfrm>
        </p:spPr>
        <p:txBody>
          <a:bodyPr/>
          <a:lstStyle>
            <a:lvl1pPr marL="0" indent="0" algn="ctr">
              <a:buFontTx/>
              <a:buNone/>
              <a:defRPr>
                <a:solidFill>
                  <a:srgbClr val="4E4A48"/>
                </a:solidFill>
                <a:latin typeface="Arial Narrow" pitchFamily="34" charset="0"/>
              </a:defRPr>
            </a:lvl1pPr>
          </a:lstStyle>
          <a:p>
            <a:pPr lvl="0"/>
            <a:r>
              <a:rPr lang="nb-NO" noProof="0" dirty="0"/>
              <a:t>Klikk for å redigere undertittelstil i malen</a:t>
            </a:r>
          </a:p>
        </p:txBody>
      </p:sp>
      <p:sp>
        <p:nvSpPr>
          <p:cNvPr id="16" name="Rectangle 4"/>
          <p:cNvSpPr>
            <a:spLocks noGrp="1" noChangeArrowheads="1"/>
          </p:cNvSpPr>
          <p:nvPr>
            <p:ph type="dt" sz="half" idx="10"/>
          </p:nvPr>
        </p:nvSpPr>
        <p:spPr/>
        <p:txBody>
          <a:bodyPr/>
          <a:lstStyle>
            <a:lvl1pPr>
              <a:defRPr/>
            </a:lvl1pPr>
          </a:lstStyle>
          <a:p>
            <a:pPr>
              <a:defRPr/>
            </a:pPr>
            <a:endParaRPr lang="nb-NO"/>
          </a:p>
        </p:txBody>
      </p:sp>
      <p:sp>
        <p:nvSpPr>
          <p:cNvPr id="18" name="Rectangle 6"/>
          <p:cNvSpPr>
            <a:spLocks noGrp="1" noChangeArrowheads="1"/>
          </p:cNvSpPr>
          <p:nvPr>
            <p:ph type="sldNum" sz="quarter" idx="12"/>
          </p:nvPr>
        </p:nvSpPr>
        <p:spPr/>
        <p:txBody>
          <a:bodyPr/>
          <a:lstStyle>
            <a:lvl1pPr>
              <a:defRPr/>
            </a:lvl1pPr>
          </a:lstStyle>
          <a:p>
            <a:pPr>
              <a:defRPr/>
            </a:pPr>
            <a:fld id="{AC01A090-C5D1-4AF3-9DD3-C1120ADEB9D4}" type="slidenum">
              <a:rPr lang="nb-NO"/>
              <a:pPr>
                <a:defRPr/>
              </a:pPr>
              <a:t>‹#›</a:t>
            </a:fld>
            <a:endParaRPr lang="nb-NO"/>
          </a:p>
        </p:txBody>
      </p:sp>
    </p:spTree>
    <p:extLst>
      <p:ext uri="{BB962C8B-B14F-4D97-AF65-F5344CB8AC3E}">
        <p14:creationId xmlns:p14="http://schemas.microsoft.com/office/powerpoint/2010/main" val="329930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539F71A9-5BF2-4B46-AC2D-C712206BBBBE}" type="slidenum">
              <a:rPr lang="nb-NO"/>
              <a:pPr>
                <a:defRPr/>
              </a:pPr>
              <a:t>‹#›</a:t>
            </a:fld>
            <a:endParaRPr lang="nb-NO" dirty="0"/>
          </a:p>
        </p:txBody>
      </p:sp>
    </p:spTree>
    <p:extLst>
      <p:ext uri="{BB962C8B-B14F-4D97-AF65-F5344CB8AC3E}">
        <p14:creationId xmlns:p14="http://schemas.microsoft.com/office/powerpoint/2010/main" val="151929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ADB2EC0-FE65-49CB-8094-F96A1705E396}" type="slidenum">
              <a:rPr lang="nb-NO"/>
              <a:pPr>
                <a:defRPr/>
              </a:pPr>
              <a:t>‹#›</a:t>
            </a:fld>
            <a:endParaRPr lang="nb-NO" dirty="0"/>
          </a:p>
        </p:txBody>
      </p:sp>
    </p:spTree>
    <p:extLst>
      <p:ext uri="{BB962C8B-B14F-4D97-AF65-F5344CB8AC3E}">
        <p14:creationId xmlns:p14="http://schemas.microsoft.com/office/powerpoint/2010/main" val="337243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38925" y="347663"/>
            <a:ext cx="2058988" cy="57785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1" y="347663"/>
            <a:ext cx="6029325" cy="57785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3349249-2CC8-4EF0-A2E9-89BCA834E8BC}" type="slidenum">
              <a:rPr lang="nb-NO"/>
              <a:pPr>
                <a:defRPr/>
              </a:pPr>
              <a:t>‹#›</a:t>
            </a:fld>
            <a:endParaRPr lang="nb-NO" dirty="0"/>
          </a:p>
        </p:txBody>
      </p:sp>
    </p:spTree>
    <p:extLst>
      <p:ext uri="{BB962C8B-B14F-4D97-AF65-F5344CB8AC3E}">
        <p14:creationId xmlns:p14="http://schemas.microsoft.com/office/powerpoint/2010/main" val="2095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p:txBody>
          <a:bodyPr/>
          <a:lstStyle>
            <a:lvl1pPr>
              <a:defRPr/>
            </a:lvl1pPr>
          </a:lstStyle>
          <a:p>
            <a:pPr>
              <a:defRPr/>
            </a:pPr>
            <a:endParaRPr lang="nb-NO"/>
          </a:p>
        </p:txBody>
      </p:sp>
      <p:sp>
        <p:nvSpPr>
          <p:cNvPr id="6" name="Rectangle 6"/>
          <p:cNvSpPr>
            <a:spLocks noGrp="1" noChangeArrowheads="1"/>
          </p:cNvSpPr>
          <p:nvPr>
            <p:ph type="sldNum" sz="quarter" idx="12"/>
          </p:nvPr>
        </p:nvSpPr>
        <p:spPr/>
        <p:txBody>
          <a:bodyPr/>
          <a:lstStyle>
            <a:lvl1pPr>
              <a:defRPr/>
            </a:lvl1pPr>
          </a:lstStyle>
          <a:p>
            <a:pPr>
              <a:defRPr/>
            </a:pPr>
            <a:fld id="{2EEB4C75-3422-4131-BAA1-452F888D0C16}" type="slidenum">
              <a:rPr lang="nb-NO"/>
              <a:pPr>
                <a:defRPr/>
              </a:pPr>
              <a:t>‹#›</a:t>
            </a:fld>
            <a:endParaRPr lang="nb-NO"/>
          </a:p>
        </p:txBody>
      </p:sp>
    </p:spTree>
    <p:extLst>
      <p:ext uri="{BB962C8B-B14F-4D97-AF65-F5344CB8AC3E}">
        <p14:creationId xmlns:p14="http://schemas.microsoft.com/office/powerpoint/2010/main" val="205090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5"/>
          </a:xfrm>
        </p:spPr>
        <p:txBody>
          <a:bodyPr anchor="t"/>
          <a:lstStyle>
            <a:lvl1pPr algn="l">
              <a:defRPr sz="4000" b="1" cap="all"/>
            </a:lvl1pPr>
          </a:lstStyle>
          <a:p>
            <a:r>
              <a:rPr lang="nb-NO" dirty="0"/>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7E935F8C-0D49-4047-A7ED-DE91896AAC9F}" type="slidenum">
              <a:rPr lang="nb-NO"/>
              <a:pPr>
                <a:defRPr/>
              </a:pPr>
              <a:t>‹#›</a:t>
            </a:fld>
            <a:endParaRPr lang="nb-NO" dirty="0"/>
          </a:p>
        </p:txBody>
      </p:sp>
    </p:spTree>
    <p:extLst>
      <p:ext uri="{BB962C8B-B14F-4D97-AF65-F5344CB8AC3E}">
        <p14:creationId xmlns:p14="http://schemas.microsoft.com/office/powerpoint/2010/main" val="84142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D590FE7-E4A0-4B81-A29E-2EAA239A5447}" type="slidenum">
              <a:rPr lang="nb-NO"/>
              <a:pPr>
                <a:defRPr/>
              </a:pPr>
              <a:t>‹#›</a:t>
            </a:fld>
            <a:endParaRPr lang="nb-NO" dirty="0"/>
          </a:p>
        </p:txBody>
      </p:sp>
    </p:spTree>
    <p:extLst>
      <p:ext uri="{BB962C8B-B14F-4D97-AF65-F5344CB8AC3E}">
        <p14:creationId xmlns:p14="http://schemas.microsoft.com/office/powerpoint/2010/main" val="28158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dirty="0"/>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463C6023-1189-4C70-B017-E7D262B7ED34}" type="slidenum">
              <a:rPr lang="nb-NO"/>
              <a:pPr>
                <a:defRPr/>
              </a:pPr>
              <a:t>‹#›</a:t>
            </a:fld>
            <a:endParaRPr lang="nb-NO" dirty="0"/>
          </a:p>
        </p:txBody>
      </p:sp>
    </p:spTree>
    <p:extLst>
      <p:ext uri="{BB962C8B-B14F-4D97-AF65-F5344CB8AC3E}">
        <p14:creationId xmlns:p14="http://schemas.microsoft.com/office/powerpoint/2010/main" val="120489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are titte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5580112" y="4581128"/>
            <a:ext cx="792088" cy="720080"/>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5" name="Rectangle 4"/>
          <p:cNvSpPr/>
          <p:nvPr userDrawn="1"/>
        </p:nvSpPr>
        <p:spPr bwMode="auto">
          <a:xfrm>
            <a:off x="6660232" y="1124744"/>
            <a:ext cx="2592288" cy="648072"/>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userDrawn="1"/>
        </p:nvSpPr>
        <p:spPr bwMode="auto">
          <a:xfrm>
            <a:off x="5220072" y="1448780"/>
            <a:ext cx="4032448" cy="3996444"/>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pic>
        <p:nvPicPr>
          <p:cNvPr id="4" name="Picture 9" descr="blue title"/>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399" t="-411" r="399" b="18914"/>
          <a:stretch/>
        </p:blipFill>
        <p:spPr bwMode="auto">
          <a:xfrm>
            <a:off x="-35512" y="-27384"/>
            <a:ext cx="9143999" cy="5588445"/>
          </a:xfrm>
          <a:prstGeom prst="rect">
            <a:avLst/>
          </a:prstGeom>
          <a:noFill/>
        </p:spPr>
      </p:pic>
      <p:sp>
        <p:nvSpPr>
          <p:cNvPr id="6" name="Plassholder for tekst 2"/>
          <p:cNvSpPr>
            <a:spLocks noGrp="1"/>
          </p:cNvSpPr>
          <p:nvPr>
            <p:ph type="body" idx="1"/>
          </p:nvPr>
        </p:nvSpPr>
        <p:spPr>
          <a:xfrm>
            <a:off x="323529" y="1628802"/>
            <a:ext cx="5976664" cy="1500187"/>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a:t>Klikk for å redigere tekststiler i malen</a:t>
            </a:r>
          </a:p>
        </p:txBody>
      </p:sp>
      <p:sp>
        <p:nvSpPr>
          <p:cNvPr id="7" name="Plassholder for tekst 2"/>
          <p:cNvSpPr>
            <a:spLocks noGrp="1"/>
          </p:cNvSpPr>
          <p:nvPr>
            <p:ph type="body" idx="10"/>
          </p:nvPr>
        </p:nvSpPr>
        <p:spPr>
          <a:xfrm>
            <a:off x="323529" y="3356993"/>
            <a:ext cx="5976664" cy="576064"/>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a:t>Klikk for å redigere tekststiler i malen</a:t>
            </a:r>
          </a:p>
        </p:txBody>
      </p:sp>
      <p:sp>
        <p:nvSpPr>
          <p:cNvPr id="16" name="TextBox 15"/>
          <p:cNvSpPr txBox="1"/>
          <p:nvPr userDrawn="1"/>
        </p:nvSpPr>
        <p:spPr>
          <a:xfrm>
            <a:off x="5949198" y="3605900"/>
            <a:ext cx="2963837" cy="1320273"/>
          </a:xfrm>
          <a:custGeom>
            <a:avLst/>
            <a:gdLst/>
            <a:ahLst/>
            <a:cxnLst/>
            <a:rect l="l" t="t" r="r" b="b"/>
            <a:pathLst>
              <a:path w="2963837" h="1320273">
                <a:moveTo>
                  <a:pt x="687065" y="1245245"/>
                </a:moveTo>
                <a:lnTo>
                  <a:pt x="709612" y="1245245"/>
                </a:lnTo>
                <a:lnTo>
                  <a:pt x="709612" y="1271141"/>
                </a:lnTo>
                <a:lnTo>
                  <a:pt x="687065" y="1271141"/>
                </a:lnTo>
                <a:close/>
                <a:moveTo>
                  <a:pt x="632371" y="1245245"/>
                </a:moveTo>
                <a:lnTo>
                  <a:pt x="654918" y="1245245"/>
                </a:lnTo>
                <a:lnTo>
                  <a:pt x="654918" y="1271141"/>
                </a:lnTo>
                <a:lnTo>
                  <a:pt x="632371" y="1271141"/>
                </a:lnTo>
                <a:close/>
                <a:moveTo>
                  <a:pt x="577676" y="1245245"/>
                </a:moveTo>
                <a:lnTo>
                  <a:pt x="600224" y="1245245"/>
                </a:lnTo>
                <a:lnTo>
                  <a:pt x="600224" y="1271141"/>
                </a:lnTo>
                <a:lnTo>
                  <a:pt x="577676" y="1271141"/>
                </a:lnTo>
                <a:close/>
                <a:moveTo>
                  <a:pt x="209336" y="1210354"/>
                </a:moveTo>
                <a:cubicBezTo>
                  <a:pt x="215140" y="1210354"/>
                  <a:pt x="220093" y="1211010"/>
                  <a:pt x="224196" y="1212322"/>
                </a:cubicBezTo>
                <a:cubicBezTo>
                  <a:pt x="228298" y="1213633"/>
                  <a:pt x="231632" y="1215405"/>
                  <a:pt x="234200" y="1217637"/>
                </a:cubicBezTo>
                <a:cubicBezTo>
                  <a:pt x="236767" y="1219870"/>
                  <a:pt x="238623" y="1222549"/>
                  <a:pt x="239767" y="1225674"/>
                </a:cubicBezTo>
                <a:cubicBezTo>
                  <a:pt x="240911" y="1228800"/>
                  <a:pt x="241483" y="1232176"/>
                  <a:pt x="241483" y="1235804"/>
                </a:cubicBezTo>
                <a:cubicBezTo>
                  <a:pt x="241483" y="1237980"/>
                  <a:pt x="241329" y="1240004"/>
                  <a:pt x="241022" y="1241873"/>
                </a:cubicBezTo>
                <a:cubicBezTo>
                  <a:pt x="240715" y="1243743"/>
                  <a:pt x="240185" y="1245585"/>
                  <a:pt x="239432" y="1247398"/>
                </a:cubicBezTo>
                <a:cubicBezTo>
                  <a:pt x="238678" y="1249212"/>
                  <a:pt x="237688" y="1251040"/>
                  <a:pt x="236460" y="1252882"/>
                </a:cubicBezTo>
                <a:cubicBezTo>
                  <a:pt x="235232" y="1254724"/>
                  <a:pt x="233697" y="1256677"/>
                  <a:pt x="231856" y="1258742"/>
                </a:cubicBezTo>
                <a:cubicBezTo>
                  <a:pt x="230460" y="1260528"/>
                  <a:pt x="228646" y="1262593"/>
                  <a:pt x="226414" y="1264937"/>
                </a:cubicBezTo>
                <a:cubicBezTo>
                  <a:pt x="224182" y="1267281"/>
                  <a:pt x="221740" y="1269792"/>
                  <a:pt x="219089" y="1272471"/>
                </a:cubicBezTo>
                <a:cubicBezTo>
                  <a:pt x="216438" y="1275150"/>
                  <a:pt x="213661" y="1277941"/>
                  <a:pt x="210759" y="1280843"/>
                </a:cubicBezTo>
                <a:cubicBezTo>
                  <a:pt x="207857" y="1283745"/>
                  <a:pt x="205039" y="1286619"/>
                  <a:pt x="202304" y="1289466"/>
                </a:cubicBezTo>
                <a:cubicBezTo>
                  <a:pt x="199569" y="1292312"/>
                  <a:pt x="197058" y="1295075"/>
                  <a:pt x="194769" y="1297754"/>
                </a:cubicBezTo>
                <a:cubicBezTo>
                  <a:pt x="192481" y="1300432"/>
                  <a:pt x="190612" y="1302888"/>
                  <a:pt x="189160" y="1305121"/>
                </a:cubicBezTo>
                <a:lnTo>
                  <a:pt x="220135" y="1305121"/>
                </a:lnTo>
                <a:cubicBezTo>
                  <a:pt x="222758" y="1305121"/>
                  <a:pt x="224851" y="1305023"/>
                  <a:pt x="226414" y="1304828"/>
                </a:cubicBezTo>
                <a:cubicBezTo>
                  <a:pt x="227977" y="1304632"/>
                  <a:pt x="229274" y="1304200"/>
                  <a:pt x="230307" y="1303530"/>
                </a:cubicBezTo>
                <a:cubicBezTo>
                  <a:pt x="231339" y="1302860"/>
                  <a:pt x="232218" y="1301842"/>
                  <a:pt x="232944" y="1300474"/>
                </a:cubicBezTo>
                <a:cubicBezTo>
                  <a:pt x="233669" y="1299107"/>
                  <a:pt x="234507" y="1297223"/>
                  <a:pt x="235455" y="1294823"/>
                </a:cubicBezTo>
                <a:lnTo>
                  <a:pt x="243241" y="1294823"/>
                </a:lnTo>
                <a:cubicBezTo>
                  <a:pt x="242962" y="1298786"/>
                  <a:pt x="242697" y="1302776"/>
                  <a:pt x="242446" y="1306795"/>
                </a:cubicBezTo>
                <a:cubicBezTo>
                  <a:pt x="242194" y="1310813"/>
                  <a:pt x="241929" y="1314804"/>
                  <a:pt x="241650" y="1318766"/>
                </a:cubicBezTo>
                <a:lnTo>
                  <a:pt x="170743" y="1318766"/>
                </a:lnTo>
                <a:lnTo>
                  <a:pt x="170743" y="1314413"/>
                </a:lnTo>
                <a:cubicBezTo>
                  <a:pt x="172082" y="1311399"/>
                  <a:pt x="173645" y="1308427"/>
                  <a:pt x="175431" y="1305497"/>
                </a:cubicBezTo>
                <a:cubicBezTo>
                  <a:pt x="177217" y="1302567"/>
                  <a:pt x="179226" y="1299595"/>
                  <a:pt x="181459" y="1296581"/>
                </a:cubicBezTo>
                <a:cubicBezTo>
                  <a:pt x="183691" y="1293568"/>
                  <a:pt x="186230" y="1290456"/>
                  <a:pt x="189077" y="1287247"/>
                </a:cubicBezTo>
                <a:cubicBezTo>
                  <a:pt x="191923" y="1284038"/>
                  <a:pt x="195076" y="1280703"/>
                  <a:pt x="198537" y="1277243"/>
                </a:cubicBezTo>
                <a:cubicBezTo>
                  <a:pt x="203783" y="1271997"/>
                  <a:pt x="208052" y="1267518"/>
                  <a:pt x="211345" y="1263807"/>
                </a:cubicBezTo>
                <a:cubicBezTo>
                  <a:pt x="214638" y="1260095"/>
                  <a:pt x="217233" y="1256789"/>
                  <a:pt x="219131" y="1253886"/>
                </a:cubicBezTo>
                <a:cubicBezTo>
                  <a:pt x="221028" y="1250984"/>
                  <a:pt x="222326" y="1248305"/>
                  <a:pt x="223024" y="1245850"/>
                </a:cubicBezTo>
                <a:cubicBezTo>
                  <a:pt x="223721" y="1243394"/>
                  <a:pt x="224070" y="1240771"/>
                  <a:pt x="224070" y="1237980"/>
                </a:cubicBezTo>
                <a:cubicBezTo>
                  <a:pt x="224070" y="1235134"/>
                  <a:pt x="223665" y="1232511"/>
                  <a:pt x="222856" y="1230111"/>
                </a:cubicBezTo>
                <a:cubicBezTo>
                  <a:pt x="222047" y="1227711"/>
                  <a:pt x="220889" y="1225674"/>
                  <a:pt x="219382" y="1224000"/>
                </a:cubicBezTo>
                <a:cubicBezTo>
                  <a:pt x="217875" y="1222326"/>
                  <a:pt x="215963" y="1221014"/>
                  <a:pt x="213647" y="1220065"/>
                </a:cubicBezTo>
                <a:cubicBezTo>
                  <a:pt x="211331" y="1219116"/>
                  <a:pt x="208666" y="1218642"/>
                  <a:pt x="205652" y="1218642"/>
                </a:cubicBezTo>
                <a:cubicBezTo>
                  <a:pt x="200462" y="1218642"/>
                  <a:pt x="196109" y="1220051"/>
                  <a:pt x="192593" y="1222870"/>
                </a:cubicBezTo>
                <a:cubicBezTo>
                  <a:pt x="189077" y="1225688"/>
                  <a:pt x="186342" y="1229776"/>
                  <a:pt x="184389" y="1235134"/>
                </a:cubicBezTo>
                <a:lnTo>
                  <a:pt x="173422" y="1235134"/>
                </a:lnTo>
                <a:lnTo>
                  <a:pt x="173422" y="1218809"/>
                </a:lnTo>
                <a:cubicBezTo>
                  <a:pt x="180566" y="1215852"/>
                  <a:pt x="187137" y="1213703"/>
                  <a:pt x="193137" y="1212363"/>
                </a:cubicBezTo>
                <a:cubicBezTo>
                  <a:pt x="199137" y="1211024"/>
                  <a:pt x="204536" y="1210354"/>
                  <a:pt x="209336" y="1210354"/>
                </a:cubicBezTo>
                <a:close/>
                <a:moveTo>
                  <a:pt x="1185639" y="1204494"/>
                </a:moveTo>
                <a:lnTo>
                  <a:pt x="1191667" y="1204494"/>
                </a:lnTo>
                <a:lnTo>
                  <a:pt x="1176933" y="1269625"/>
                </a:lnTo>
                <a:lnTo>
                  <a:pt x="1179277" y="1269625"/>
                </a:lnTo>
                <a:cubicBezTo>
                  <a:pt x="1181398" y="1269625"/>
                  <a:pt x="1183686" y="1269179"/>
                  <a:pt x="1186141" y="1268286"/>
                </a:cubicBezTo>
                <a:cubicBezTo>
                  <a:pt x="1188597" y="1267393"/>
                  <a:pt x="1191039" y="1266235"/>
                  <a:pt x="1193467" y="1264811"/>
                </a:cubicBezTo>
                <a:cubicBezTo>
                  <a:pt x="1195894" y="1263388"/>
                  <a:pt x="1198224" y="1261784"/>
                  <a:pt x="1200457" y="1259998"/>
                </a:cubicBezTo>
                <a:cubicBezTo>
                  <a:pt x="1202689" y="1258212"/>
                  <a:pt x="1204657" y="1256412"/>
                  <a:pt x="1206359" y="1254598"/>
                </a:cubicBezTo>
                <a:cubicBezTo>
                  <a:pt x="1208061" y="1252784"/>
                  <a:pt x="1209414" y="1251068"/>
                  <a:pt x="1210419" y="1249449"/>
                </a:cubicBezTo>
                <a:cubicBezTo>
                  <a:pt x="1211424" y="1247831"/>
                  <a:pt x="1211926" y="1246464"/>
                  <a:pt x="1211926" y="1245347"/>
                </a:cubicBezTo>
                <a:cubicBezTo>
                  <a:pt x="1211926" y="1244008"/>
                  <a:pt x="1211479" y="1242920"/>
                  <a:pt x="1210586" y="1242082"/>
                </a:cubicBezTo>
                <a:cubicBezTo>
                  <a:pt x="1209693" y="1241245"/>
                  <a:pt x="1208075" y="1240687"/>
                  <a:pt x="1205731" y="1240408"/>
                </a:cubicBezTo>
                <a:lnTo>
                  <a:pt x="1206736" y="1235050"/>
                </a:lnTo>
                <a:lnTo>
                  <a:pt x="1236873" y="1235050"/>
                </a:lnTo>
                <a:lnTo>
                  <a:pt x="1238966" y="1240241"/>
                </a:lnTo>
                <a:cubicBezTo>
                  <a:pt x="1235450" y="1243255"/>
                  <a:pt x="1232073" y="1246045"/>
                  <a:pt x="1228836" y="1248612"/>
                </a:cubicBezTo>
                <a:cubicBezTo>
                  <a:pt x="1225599" y="1251180"/>
                  <a:pt x="1222432" y="1253649"/>
                  <a:pt x="1219335" y="1256021"/>
                </a:cubicBezTo>
                <a:cubicBezTo>
                  <a:pt x="1216237" y="1258393"/>
                  <a:pt x="1213140" y="1260723"/>
                  <a:pt x="1210042" y="1263011"/>
                </a:cubicBezTo>
                <a:cubicBezTo>
                  <a:pt x="1206945" y="1265300"/>
                  <a:pt x="1203778" y="1267672"/>
                  <a:pt x="1200541" y="1270127"/>
                </a:cubicBezTo>
                <a:cubicBezTo>
                  <a:pt x="1201880" y="1274369"/>
                  <a:pt x="1203247" y="1278680"/>
                  <a:pt x="1204643" y="1283061"/>
                </a:cubicBezTo>
                <a:cubicBezTo>
                  <a:pt x="1206038" y="1287443"/>
                  <a:pt x="1207433" y="1291782"/>
                  <a:pt x="1208828" y="1296079"/>
                </a:cubicBezTo>
                <a:cubicBezTo>
                  <a:pt x="1209498" y="1298367"/>
                  <a:pt x="1210126" y="1300335"/>
                  <a:pt x="1210712" y="1301981"/>
                </a:cubicBezTo>
                <a:cubicBezTo>
                  <a:pt x="1211298" y="1303628"/>
                  <a:pt x="1211926" y="1304967"/>
                  <a:pt x="1212596" y="1306000"/>
                </a:cubicBezTo>
                <a:cubicBezTo>
                  <a:pt x="1213265" y="1307032"/>
                  <a:pt x="1213991" y="1307799"/>
                  <a:pt x="1214772" y="1308302"/>
                </a:cubicBezTo>
                <a:cubicBezTo>
                  <a:pt x="1215554" y="1308804"/>
                  <a:pt x="1216502" y="1309055"/>
                  <a:pt x="1217619" y="1309055"/>
                </a:cubicBezTo>
                <a:cubicBezTo>
                  <a:pt x="1218400" y="1309055"/>
                  <a:pt x="1219209" y="1308916"/>
                  <a:pt x="1220046" y="1308637"/>
                </a:cubicBezTo>
                <a:cubicBezTo>
                  <a:pt x="1220883" y="1308358"/>
                  <a:pt x="1221818" y="1307855"/>
                  <a:pt x="1222851" y="1307130"/>
                </a:cubicBezTo>
                <a:cubicBezTo>
                  <a:pt x="1223883" y="1306404"/>
                  <a:pt x="1225055" y="1305414"/>
                  <a:pt x="1226367" y="1304158"/>
                </a:cubicBezTo>
                <a:cubicBezTo>
                  <a:pt x="1227678" y="1302902"/>
                  <a:pt x="1229171" y="1301325"/>
                  <a:pt x="1230846" y="1299428"/>
                </a:cubicBezTo>
                <a:lnTo>
                  <a:pt x="1236538" y="1304869"/>
                </a:lnTo>
                <a:cubicBezTo>
                  <a:pt x="1233915" y="1307548"/>
                  <a:pt x="1231474" y="1309864"/>
                  <a:pt x="1229213" y="1311818"/>
                </a:cubicBezTo>
                <a:cubicBezTo>
                  <a:pt x="1226953" y="1313771"/>
                  <a:pt x="1224804" y="1315376"/>
                  <a:pt x="1222767" y="1316631"/>
                </a:cubicBezTo>
                <a:cubicBezTo>
                  <a:pt x="1220730" y="1317887"/>
                  <a:pt x="1218763" y="1318808"/>
                  <a:pt x="1216865" y="1319394"/>
                </a:cubicBezTo>
                <a:cubicBezTo>
                  <a:pt x="1214968" y="1319980"/>
                  <a:pt x="1213042" y="1320273"/>
                  <a:pt x="1211089" y="1320273"/>
                </a:cubicBezTo>
                <a:cubicBezTo>
                  <a:pt x="1207573" y="1320273"/>
                  <a:pt x="1204740" y="1319394"/>
                  <a:pt x="1202592" y="1317636"/>
                </a:cubicBezTo>
                <a:cubicBezTo>
                  <a:pt x="1200443" y="1315878"/>
                  <a:pt x="1198615" y="1313367"/>
                  <a:pt x="1197108" y="1310102"/>
                </a:cubicBezTo>
                <a:cubicBezTo>
                  <a:pt x="1195601" y="1306837"/>
                  <a:pt x="1194220" y="1302888"/>
                  <a:pt x="1192964" y="1298256"/>
                </a:cubicBezTo>
                <a:cubicBezTo>
                  <a:pt x="1191709" y="1293624"/>
                  <a:pt x="1190243" y="1288461"/>
                  <a:pt x="1188569" y="1282768"/>
                </a:cubicBezTo>
                <a:cubicBezTo>
                  <a:pt x="1188179" y="1281429"/>
                  <a:pt x="1187802" y="1280355"/>
                  <a:pt x="1187439" y="1279545"/>
                </a:cubicBezTo>
                <a:cubicBezTo>
                  <a:pt x="1187076" y="1278736"/>
                  <a:pt x="1186616" y="1278122"/>
                  <a:pt x="1186058" y="1277704"/>
                </a:cubicBezTo>
                <a:cubicBezTo>
                  <a:pt x="1185500" y="1277285"/>
                  <a:pt x="1184802" y="1277020"/>
                  <a:pt x="1183965" y="1276908"/>
                </a:cubicBezTo>
                <a:cubicBezTo>
                  <a:pt x="1183128" y="1276797"/>
                  <a:pt x="1182067" y="1276741"/>
                  <a:pt x="1180784" y="1276741"/>
                </a:cubicBezTo>
                <a:lnTo>
                  <a:pt x="1175426" y="1276741"/>
                </a:lnTo>
                <a:lnTo>
                  <a:pt x="1166217" y="1318766"/>
                </a:lnTo>
                <a:lnTo>
                  <a:pt x="1150144" y="1318766"/>
                </a:lnTo>
                <a:lnTo>
                  <a:pt x="1170403" y="1228855"/>
                </a:lnTo>
                <a:cubicBezTo>
                  <a:pt x="1171073" y="1225897"/>
                  <a:pt x="1171547" y="1223567"/>
                  <a:pt x="1171826" y="1221865"/>
                </a:cubicBezTo>
                <a:cubicBezTo>
                  <a:pt x="1172105" y="1220163"/>
                  <a:pt x="1172245" y="1218642"/>
                  <a:pt x="1172245" y="1217303"/>
                </a:cubicBezTo>
                <a:cubicBezTo>
                  <a:pt x="1172245" y="1216242"/>
                  <a:pt x="1172063" y="1215321"/>
                  <a:pt x="1171700" y="1214540"/>
                </a:cubicBezTo>
                <a:cubicBezTo>
                  <a:pt x="1171338" y="1213759"/>
                  <a:pt x="1170738" y="1213131"/>
                  <a:pt x="1169901" y="1212656"/>
                </a:cubicBezTo>
                <a:cubicBezTo>
                  <a:pt x="1169063" y="1212182"/>
                  <a:pt x="1167947" y="1211833"/>
                  <a:pt x="1166552" y="1211610"/>
                </a:cubicBezTo>
                <a:cubicBezTo>
                  <a:pt x="1165157" y="1211387"/>
                  <a:pt x="1163427" y="1211247"/>
                  <a:pt x="1161362" y="1211191"/>
                </a:cubicBezTo>
                <a:lnTo>
                  <a:pt x="1162617" y="1205499"/>
                </a:lnTo>
                <a:close/>
                <a:moveTo>
                  <a:pt x="1043136" y="1162534"/>
                </a:moveTo>
                <a:cubicBezTo>
                  <a:pt x="1047899" y="1162534"/>
                  <a:pt x="1051657" y="1164134"/>
                  <a:pt x="1054410" y="1167334"/>
                </a:cubicBezTo>
                <a:cubicBezTo>
                  <a:pt x="1057163" y="1170533"/>
                  <a:pt x="1058540" y="1174849"/>
                  <a:pt x="1058540" y="1180282"/>
                </a:cubicBezTo>
                <a:cubicBezTo>
                  <a:pt x="1058540" y="1186160"/>
                  <a:pt x="1057386" y="1193490"/>
                  <a:pt x="1055080" y="1202271"/>
                </a:cubicBezTo>
                <a:lnTo>
                  <a:pt x="1050168" y="1221581"/>
                </a:lnTo>
                <a:cubicBezTo>
                  <a:pt x="1048903" y="1226493"/>
                  <a:pt x="1047992" y="1230325"/>
                  <a:pt x="1047434" y="1233078"/>
                </a:cubicBezTo>
                <a:cubicBezTo>
                  <a:pt x="1046875" y="1235832"/>
                  <a:pt x="1046466" y="1238213"/>
                  <a:pt x="1046206" y="1240222"/>
                </a:cubicBezTo>
                <a:cubicBezTo>
                  <a:pt x="1045945" y="1242231"/>
                  <a:pt x="1045815" y="1243906"/>
                  <a:pt x="1045815" y="1245245"/>
                </a:cubicBezTo>
                <a:cubicBezTo>
                  <a:pt x="1045815" y="1250380"/>
                  <a:pt x="1046671" y="1254082"/>
                  <a:pt x="1048382" y="1256351"/>
                </a:cubicBezTo>
                <a:cubicBezTo>
                  <a:pt x="1050094" y="1258621"/>
                  <a:pt x="1052884" y="1259756"/>
                  <a:pt x="1056754" y="1259756"/>
                </a:cubicBezTo>
                <a:cubicBezTo>
                  <a:pt x="1059879" y="1259756"/>
                  <a:pt x="1063247" y="1258509"/>
                  <a:pt x="1066856" y="1256017"/>
                </a:cubicBezTo>
                <a:cubicBezTo>
                  <a:pt x="1070465" y="1253524"/>
                  <a:pt x="1074297" y="1249766"/>
                  <a:pt x="1078353" y="1244743"/>
                </a:cubicBezTo>
                <a:cubicBezTo>
                  <a:pt x="1082408" y="1239720"/>
                  <a:pt x="1085664" y="1234846"/>
                  <a:pt x="1088119" y="1230120"/>
                </a:cubicBezTo>
                <a:cubicBezTo>
                  <a:pt x="1090575" y="1225395"/>
                  <a:pt x="1092584" y="1219572"/>
                  <a:pt x="1094147" y="1212652"/>
                </a:cubicBezTo>
                <a:lnTo>
                  <a:pt x="1104751" y="1164320"/>
                </a:lnTo>
                <a:lnTo>
                  <a:pt x="1124061" y="1164320"/>
                </a:lnTo>
                <a:lnTo>
                  <a:pt x="1107765" y="1235088"/>
                </a:lnTo>
                <a:cubicBezTo>
                  <a:pt x="1106128" y="1242231"/>
                  <a:pt x="1105309" y="1247738"/>
                  <a:pt x="1105309" y="1251607"/>
                </a:cubicBezTo>
                <a:cubicBezTo>
                  <a:pt x="1105309" y="1254584"/>
                  <a:pt x="1105793" y="1256742"/>
                  <a:pt x="1106760" y="1258082"/>
                </a:cubicBezTo>
                <a:cubicBezTo>
                  <a:pt x="1107728" y="1259421"/>
                  <a:pt x="1109253" y="1260091"/>
                  <a:pt x="1111337" y="1260091"/>
                </a:cubicBezTo>
                <a:cubicBezTo>
                  <a:pt x="1113569" y="1260091"/>
                  <a:pt x="1115950" y="1259179"/>
                  <a:pt x="1118480" y="1257356"/>
                </a:cubicBezTo>
                <a:cubicBezTo>
                  <a:pt x="1121011" y="1255533"/>
                  <a:pt x="1124582" y="1252054"/>
                  <a:pt x="1129196" y="1246919"/>
                </a:cubicBezTo>
                <a:lnTo>
                  <a:pt x="1135558" y="1253170"/>
                </a:lnTo>
                <a:cubicBezTo>
                  <a:pt x="1128787" y="1260388"/>
                  <a:pt x="1123020" y="1265486"/>
                  <a:pt x="1118257" y="1268462"/>
                </a:cubicBezTo>
                <a:cubicBezTo>
                  <a:pt x="1113495" y="1271439"/>
                  <a:pt x="1108435" y="1272927"/>
                  <a:pt x="1103077" y="1272927"/>
                </a:cubicBezTo>
                <a:cubicBezTo>
                  <a:pt x="1098463" y="1272927"/>
                  <a:pt x="1094780" y="1271402"/>
                  <a:pt x="1092026" y="1268351"/>
                </a:cubicBezTo>
                <a:cubicBezTo>
                  <a:pt x="1089273" y="1265300"/>
                  <a:pt x="1087896" y="1261244"/>
                  <a:pt x="1087896" y="1256184"/>
                </a:cubicBezTo>
                <a:cubicBezTo>
                  <a:pt x="1087896" y="1252166"/>
                  <a:pt x="1088789" y="1247775"/>
                  <a:pt x="1090575" y="1243013"/>
                </a:cubicBezTo>
                <a:lnTo>
                  <a:pt x="1089236" y="1242566"/>
                </a:lnTo>
                <a:cubicBezTo>
                  <a:pt x="1081869" y="1252910"/>
                  <a:pt x="1074892" y="1260537"/>
                  <a:pt x="1068307" y="1265449"/>
                </a:cubicBezTo>
                <a:cubicBezTo>
                  <a:pt x="1061721" y="1270360"/>
                  <a:pt x="1054968" y="1272816"/>
                  <a:pt x="1048048" y="1272816"/>
                </a:cubicBezTo>
                <a:cubicBezTo>
                  <a:pt x="1041127" y="1272816"/>
                  <a:pt x="1035806" y="1270825"/>
                  <a:pt x="1032086" y="1266844"/>
                </a:cubicBezTo>
                <a:cubicBezTo>
                  <a:pt x="1028365" y="1262863"/>
                  <a:pt x="1026505" y="1257337"/>
                  <a:pt x="1026505" y="1250268"/>
                </a:cubicBezTo>
                <a:cubicBezTo>
                  <a:pt x="1026505" y="1245580"/>
                  <a:pt x="1027584" y="1238920"/>
                  <a:pt x="1029742" y="1230288"/>
                </a:cubicBezTo>
                <a:lnTo>
                  <a:pt x="1036997" y="1201043"/>
                </a:lnTo>
                <a:cubicBezTo>
                  <a:pt x="1039006" y="1192932"/>
                  <a:pt x="1040011" y="1187202"/>
                  <a:pt x="1040011" y="1183853"/>
                </a:cubicBezTo>
                <a:cubicBezTo>
                  <a:pt x="1040011" y="1180877"/>
                  <a:pt x="1039527" y="1178719"/>
                  <a:pt x="1038560" y="1177379"/>
                </a:cubicBezTo>
                <a:cubicBezTo>
                  <a:pt x="1037592" y="1176040"/>
                  <a:pt x="1036067" y="1175370"/>
                  <a:pt x="1033983" y="1175370"/>
                </a:cubicBezTo>
                <a:cubicBezTo>
                  <a:pt x="1031676" y="1175370"/>
                  <a:pt x="1029239" y="1176319"/>
                  <a:pt x="1026672" y="1178217"/>
                </a:cubicBezTo>
                <a:cubicBezTo>
                  <a:pt x="1024105" y="1180114"/>
                  <a:pt x="1020589" y="1183556"/>
                  <a:pt x="1016124" y="1188542"/>
                </a:cubicBezTo>
                <a:lnTo>
                  <a:pt x="1009761" y="1182291"/>
                </a:lnTo>
                <a:cubicBezTo>
                  <a:pt x="1016087" y="1175891"/>
                  <a:pt x="1020849" y="1171501"/>
                  <a:pt x="1024049" y="1169120"/>
                </a:cubicBezTo>
                <a:cubicBezTo>
                  <a:pt x="1027249" y="1166738"/>
                  <a:pt x="1030318" y="1165045"/>
                  <a:pt x="1033258" y="1164041"/>
                </a:cubicBezTo>
                <a:cubicBezTo>
                  <a:pt x="1036197" y="1163036"/>
                  <a:pt x="1039490" y="1162534"/>
                  <a:pt x="1043136" y="1162534"/>
                </a:cubicBezTo>
                <a:close/>
                <a:moveTo>
                  <a:pt x="62061" y="1162534"/>
                </a:moveTo>
                <a:cubicBezTo>
                  <a:pt x="66824" y="1162534"/>
                  <a:pt x="70582" y="1164134"/>
                  <a:pt x="73335" y="1167334"/>
                </a:cubicBezTo>
                <a:cubicBezTo>
                  <a:pt x="76088" y="1170533"/>
                  <a:pt x="77465" y="1174849"/>
                  <a:pt x="77465" y="1180282"/>
                </a:cubicBezTo>
                <a:cubicBezTo>
                  <a:pt x="77465" y="1186160"/>
                  <a:pt x="76312" y="1193490"/>
                  <a:pt x="74005" y="1202271"/>
                </a:cubicBezTo>
                <a:lnTo>
                  <a:pt x="69093" y="1221581"/>
                </a:lnTo>
                <a:cubicBezTo>
                  <a:pt x="67828" y="1226493"/>
                  <a:pt x="66917" y="1230325"/>
                  <a:pt x="66359" y="1233078"/>
                </a:cubicBezTo>
                <a:cubicBezTo>
                  <a:pt x="65801" y="1235832"/>
                  <a:pt x="65391" y="1238213"/>
                  <a:pt x="65131" y="1240222"/>
                </a:cubicBezTo>
                <a:cubicBezTo>
                  <a:pt x="64870" y="1242231"/>
                  <a:pt x="64740" y="1243906"/>
                  <a:pt x="64740" y="1245245"/>
                </a:cubicBezTo>
                <a:cubicBezTo>
                  <a:pt x="64740" y="1250380"/>
                  <a:pt x="65596" y="1254082"/>
                  <a:pt x="67308" y="1256351"/>
                </a:cubicBezTo>
                <a:cubicBezTo>
                  <a:pt x="69019" y="1258621"/>
                  <a:pt x="71810" y="1259756"/>
                  <a:pt x="75679" y="1259756"/>
                </a:cubicBezTo>
                <a:cubicBezTo>
                  <a:pt x="78804" y="1259756"/>
                  <a:pt x="82172" y="1258509"/>
                  <a:pt x="85781" y="1256017"/>
                </a:cubicBezTo>
                <a:cubicBezTo>
                  <a:pt x="89390" y="1253524"/>
                  <a:pt x="93222" y="1249766"/>
                  <a:pt x="97278" y="1244743"/>
                </a:cubicBezTo>
                <a:cubicBezTo>
                  <a:pt x="101333" y="1239720"/>
                  <a:pt x="104589" y="1234846"/>
                  <a:pt x="107045" y="1230120"/>
                </a:cubicBezTo>
                <a:cubicBezTo>
                  <a:pt x="109500" y="1225395"/>
                  <a:pt x="111509" y="1219572"/>
                  <a:pt x="113072" y="1212652"/>
                </a:cubicBezTo>
                <a:lnTo>
                  <a:pt x="123676" y="1164320"/>
                </a:lnTo>
                <a:lnTo>
                  <a:pt x="142987" y="1164320"/>
                </a:lnTo>
                <a:lnTo>
                  <a:pt x="126690" y="1235088"/>
                </a:lnTo>
                <a:cubicBezTo>
                  <a:pt x="125053" y="1242231"/>
                  <a:pt x="124234" y="1247738"/>
                  <a:pt x="124234" y="1251607"/>
                </a:cubicBezTo>
                <a:cubicBezTo>
                  <a:pt x="124234" y="1254584"/>
                  <a:pt x="124718" y="1256742"/>
                  <a:pt x="125685" y="1258082"/>
                </a:cubicBezTo>
                <a:cubicBezTo>
                  <a:pt x="126653" y="1259421"/>
                  <a:pt x="128178" y="1260091"/>
                  <a:pt x="130262" y="1260091"/>
                </a:cubicBezTo>
                <a:cubicBezTo>
                  <a:pt x="132494" y="1260091"/>
                  <a:pt x="134875" y="1259179"/>
                  <a:pt x="137405" y="1257356"/>
                </a:cubicBezTo>
                <a:cubicBezTo>
                  <a:pt x="139936" y="1255533"/>
                  <a:pt x="143507" y="1252054"/>
                  <a:pt x="148121" y="1246919"/>
                </a:cubicBezTo>
                <a:lnTo>
                  <a:pt x="154484" y="1253170"/>
                </a:lnTo>
                <a:cubicBezTo>
                  <a:pt x="147712" y="1260388"/>
                  <a:pt x="141945" y="1265486"/>
                  <a:pt x="137182" y="1268462"/>
                </a:cubicBezTo>
                <a:cubicBezTo>
                  <a:pt x="132420" y="1271439"/>
                  <a:pt x="127360" y="1272927"/>
                  <a:pt x="122002" y="1272927"/>
                </a:cubicBezTo>
                <a:cubicBezTo>
                  <a:pt x="117388" y="1272927"/>
                  <a:pt x="113705" y="1271402"/>
                  <a:pt x="110951" y="1268351"/>
                </a:cubicBezTo>
                <a:cubicBezTo>
                  <a:pt x="108198" y="1265300"/>
                  <a:pt x="106821" y="1261244"/>
                  <a:pt x="106821" y="1256184"/>
                </a:cubicBezTo>
                <a:cubicBezTo>
                  <a:pt x="106821" y="1252166"/>
                  <a:pt x="107714" y="1247775"/>
                  <a:pt x="109500" y="1243013"/>
                </a:cubicBezTo>
                <a:lnTo>
                  <a:pt x="108161" y="1242566"/>
                </a:lnTo>
                <a:cubicBezTo>
                  <a:pt x="100794" y="1252910"/>
                  <a:pt x="93818" y="1260537"/>
                  <a:pt x="87232" y="1265449"/>
                </a:cubicBezTo>
                <a:cubicBezTo>
                  <a:pt x="80646" y="1270360"/>
                  <a:pt x="73893" y="1272816"/>
                  <a:pt x="66973" y="1272816"/>
                </a:cubicBezTo>
                <a:cubicBezTo>
                  <a:pt x="60052" y="1272816"/>
                  <a:pt x="54732" y="1270825"/>
                  <a:pt x="51011" y="1266844"/>
                </a:cubicBezTo>
                <a:cubicBezTo>
                  <a:pt x="47290" y="1262863"/>
                  <a:pt x="45430" y="1257337"/>
                  <a:pt x="45430" y="1250268"/>
                </a:cubicBezTo>
                <a:cubicBezTo>
                  <a:pt x="45430" y="1245580"/>
                  <a:pt x="46509" y="1238920"/>
                  <a:pt x="48667" y="1230288"/>
                </a:cubicBezTo>
                <a:lnTo>
                  <a:pt x="55922" y="1201043"/>
                </a:lnTo>
                <a:cubicBezTo>
                  <a:pt x="57931" y="1192932"/>
                  <a:pt x="58936" y="1187202"/>
                  <a:pt x="58936" y="1183853"/>
                </a:cubicBezTo>
                <a:cubicBezTo>
                  <a:pt x="58936" y="1180877"/>
                  <a:pt x="58452" y="1178719"/>
                  <a:pt x="57485" y="1177379"/>
                </a:cubicBezTo>
                <a:cubicBezTo>
                  <a:pt x="56517" y="1176040"/>
                  <a:pt x="54992" y="1175370"/>
                  <a:pt x="52908" y="1175370"/>
                </a:cubicBezTo>
                <a:cubicBezTo>
                  <a:pt x="50602" y="1175370"/>
                  <a:pt x="48164" y="1176319"/>
                  <a:pt x="45597" y="1178217"/>
                </a:cubicBezTo>
                <a:cubicBezTo>
                  <a:pt x="43030" y="1180114"/>
                  <a:pt x="39514" y="1183556"/>
                  <a:pt x="35049" y="1188542"/>
                </a:cubicBezTo>
                <a:lnTo>
                  <a:pt x="28687" y="1182291"/>
                </a:lnTo>
                <a:cubicBezTo>
                  <a:pt x="35012" y="1175891"/>
                  <a:pt x="39774" y="1171501"/>
                  <a:pt x="42974" y="1169120"/>
                </a:cubicBezTo>
                <a:cubicBezTo>
                  <a:pt x="46174" y="1166738"/>
                  <a:pt x="49244" y="1165045"/>
                  <a:pt x="52183" y="1164041"/>
                </a:cubicBezTo>
                <a:cubicBezTo>
                  <a:pt x="55122" y="1163036"/>
                  <a:pt x="58415" y="1162534"/>
                  <a:pt x="62061" y="1162534"/>
                </a:cubicBezTo>
                <a:close/>
                <a:moveTo>
                  <a:pt x="1852389" y="1147344"/>
                </a:moveTo>
                <a:lnTo>
                  <a:pt x="1858417" y="1147344"/>
                </a:lnTo>
                <a:lnTo>
                  <a:pt x="1843683" y="1212475"/>
                </a:lnTo>
                <a:lnTo>
                  <a:pt x="1846027" y="1212475"/>
                </a:lnTo>
                <a:cubicBezTo>
                  <a:pt x="1848148" y="1212475"/>
                  <a:pt x="1850436" y="1212029"/>
                  <a:pt x="1852892" y="1211136"/>
                </a:cubicBezTo>
                <a:cubicBezTo>
                  <a:pt x="1855347" y="1210243"/>
                  <a:pt x="1857789" y="1209085"/>
                  <a:pt x="1860217" y="1207661"/>
                </a:cubicBezTo>
                <a:cubicBezTo>
                  <a:pt x="1862644" y="1206238"/>
                  <a:pt x="1864975" y="1204634"/>
                  <a:pt x="1867207" y="1202848"/>
                </a:cubicBezTo>
                <a:cubicBezTo>
                  <a:pt x="1869439" y="1201062"/>
                  <a:pt x="1871407" y="1199262"/>
                  <a:pt x="1873109" y="1197448"/>
                </a:cubicBezTo>
                <a:cubicBezTo>
                  <a:pt x="1874811" y="1195634"/>
                  <a:pt x="1876165" y="1193918"/>
                  <a:pt x="1877169" y="1192299"/>
                </a:cubicBezTo>
                <a:cubicBezTo>
                  <a:pt x="1878174" y="1190681"/>
                  <a:pt x="1878676" y="1189314"/>
                  <a:pt x="1878676" y="1188197"/>
                </a:cubicBezTo>
                <a:cubicBezTo>
                  <a:pt x="1878676" y="1186858"/>
                  <a:pt x="1878230" y="1185770"/>
                  <a:pt x="1877337" y="1184932"/>
                </a:cubicBezTo>
                <a:cubicBezTo>
                  <a:pt x="1876444" y="1184095"/>
                  <a:pt x="1874825" y="1183537"/>
                  <a:pt x="1872481" y="1183258"/>
                </a:cubicBezTo>
                <a:lnTo>
                  <a:pt x="1873486" y="1177900"/>
                </a:lnTo>
                <a:lnTo>
                  <a:pt x="1903623" y="1177900"/>
                </a:lnTo>
                <a:lnTo>
                  <a:pt x="1905716" y="1183091"/>
                </a:lnTo>
                <a:cubicBezTo>
                  <a:pt x="1902200" y="1186105"/>
                  <a:pt x="1898824" y="1188895"/>
                  <a:pt x="1895587" y="1191462"/>
                </a:cubicBezTo>
                <a:cubicBezTo>
                  <a:pt x="1892350" y="1194030"/>
                  <a:pt x="1889182" y="1196499"/>
                  <a:pt x="1886085" y="1198871"/>
                </a:cubicBezTo>
                <a:cubicBezTo>
                  <a:pt x="1882987" y="1201243"/>
                  <a:pt x="1879890" y="1203573"/>
                  <a:pt x="1876792" y="1205861"/>
                </a:cubicBezTo>
                <a:cubicBezTo>
                  <a:pt x="1873695" y="1208150"/>
                  <a:pt x="1870528" y="1210522"/>
                  <a:pt x="1867291" y="1212977"/>
                </a:cubicBezTo>
                <a:cubicBezTo>
                  <a:pt x="1868630" y="1217219"/>
                  <a:pt x="1869997" y="1221530"/>
                  <a:pt x="1871393" y="1225911"/>
                </a:cubicBezTo>
                <a:cubicBezTo>
                  <a:pt x="1872788" y="1230293"/>
                  <a:pt x="1874183" y="1234632"/>
                  <a:pt x="1875579" y="1238929"/>
                </a:cubicBezTo>
                <a:cubicBezTo>
                  <a:pt x="1876248" y="1241217"/>
                  <a:pt x="1876876" y="1243185"/>
                  <a:pt x="1877462" y="1244831"/>
                </a:cubicBezTo>
                <a:cubicBezTo>
                  <a:pt x="1878048" y="1246478"/>
                  <a:pt x="1878676" y="1247817"/>
                  <a:pt x="1879346" y="1248850"/>
                </a:cubicBezTo>
                <a:cubicBezTo>
                  <a:pt x="1880015" y="1249882"/>
                  <a:pt x="1880741" y="1250649"/>
                  <a:pt x="1881522" y="1251152"/>
                </a:cubicBezTo>
                <a:cubicBezTo>
                  <a:pt x="1882304" y="1251654"/>
                  <a:pt x="1883252" y="1251905"/>
                  <a:pt x="1884369" y="1251905"/>
                </a:cubicBezTo>
                <a:cubicBezTo>
                  <a:pt x="1885150" y="1251905"/>
                  <a:pt x="1885959" y="1251766"/>
                  <a:pt x="1886796" y="1251487"/>
                </a:cubicBezTo>
                <a:cubicBezTo>
                  <a:pt x="1887634" y="1251208"/>
                  <a:pt x="1888568" y="1250705"/>
                  <a:pt x="1889601" y="1249980"/>
                </a:cubicBezTo>
                <a:cubicBezTo>
                  <a:pt x="1890633" y="1249254"/>
                  <a:pt x="1891805" y="1248264"/>
                  <a:pt x="1893117" y="1247008"/>
                </a:cubicBezTo>
                <a:cubicBezTo>
                  <a:pt x="1894429" y="1245752"/>
                  <a:pt x="1895921" y="1244175"/>
                  <a:pt x="1897596" y="1242278"/>
                </a:cubicBezTo>
                <a:lnTo>
                  <a:pt x="1903288" y="1247719"/>
                </a:lnTo>
                <a:cubicBezTo>
                  <a:pt x="1900665" y="1250398"/>
                  <a:pt x="1898224" y="1252714"/>
                  <a:pt x="1895963" y="1254668"/>
                </a:cubicBezTo>
                <a:cubicBezTo>
                  <a:pt x="1893703" y="1256621"/>
                  <a:pt x="1891554" y="1258226"/>
                  <a:pt x="1889517" y="1259481"/>
                </a:cubicBezTo>
                <a:cubicBezTo>
                  <a:pt x="1887480" y="1260737"/>
                  <a:pt x="1885513" y="1261658"/>
                  <a:pt x="1883615" y="1262244"/>
                </a:cubicBezTo>
                <a:cubicBezTo>
                  <a:pt x="1881718" y="1262830"/>
                  <a:pt x="1879792" y="1263123"/>
                  <a:pt x="1877839" y="1263123"/>
                </a:cubicBezTo>
                <a:cubicBezTo>
                  <a:pt x="1874323" y="1263123"/>
                  <a:pt x="1871490" y="1262244"/>
                  <a:pt x="1869342" y="1260486"/>
                </a:cubicBezTo>
                <a:cubicBezTo>
                  <a:pt x="1867193" y="1258728"/>
                  <a:pt x="1865365" y="1256217"/>
                  <a:pt x="1863858" y="1252952"/>
                </a:cubicBezTo>
                <a:cubicBezTo>
                  <a:pt x="1862351" y="1249687"/>
                  <a:pt x="1860970" y="1245738"/>
                  <a:pt x="1859714" y="1241106"/>
                </a:cubicBezTo>
                <a:cubicBezTo>
                  <a:pt x="1858459" y="1236474"/>
                  <a:pt x="1856994" y="1231311"/>
                  <a:pt x="1855319" y="1225618"/>
                </a:cubicBezTo>
                <a:cubicBezTo>
                  <a:pt x="1854929" y="1224279"/>
                  <a:pt x="1854552" y="1223205"/>
                  <a:pt x="1854189" y="1222395"/>
                </a:cubicBezTo>
                <a:cubicBezTo>
                  <a:pt x="1853826" y="1221586"/>
                  <a:pt x="1853366" y="1220972"/>
                  <a:pt x="1852808" y="1220554"/>
                </a:cubicBezTo>
                <a:cubicBezTo>
                  <a:pt x="1852250" y="1220135"/>
                  <a:pt x="1851552" y="1219870"/>
                  <a:pt x="1850715" y="1219758"/>
                </a:cubicBezTo>
                <a:cubicBezTo>
                  <a:pt x="1849878" y="1219647"/>
                  <a:pt x="1848817" y="1219591"/>
                  <a:pt x="1847534" y="1219591"/>
                </a:cubicBezTo>
                <a:lnTo>
                  <a:pt x="1842176" y="1219591"/>
                </a:lnTo>
                <a:lnTo>
                  <a:pt x="1832967" y="1261616"/>
                </a:lnTo>
                <a:lnTo>
                  <a:pt x="1816894" y="1261616"/>
                </a:lnTo>
                <a:lnTo>
                  <a:pt x="1837153" y="1171705"/>
                </a:lnTo>
                <a:cubicBezTo>
                  <a:pt x="1837823" y="1168747"/>
                  <a:pt x="1838297" y="1166417"/>
                  <a:pt x="1838576" y="1164715"/>
                </a:cubicBezTo>
                <a:cubicBezTo>
                  <a:pt x="1838855" y="1163013"/>
                  <a:pt x="1838995" y="1161492"/>
                  <a:pt x="1838995" y="1160153"/>
                </a:cubicBezTo>
                <a:cubicBezTo>
                  <a:pt x="1838995" y="1159092"/>
                  <a:pt x="1838813" y="1158171"/>
                  <a:pt x="1838451" y="1157390"/>
                </a:cubicBezTo>
                <a:cubicBezTo>
                  <a:pt x="1838088" y="1156609"/>
                  <a:pt x="1837488" y="1155981"/>
                  <a:pt x="1836651" y="1155506"/>
                </a:cubicBezTo>
                <a:cubicBezTo>
                  <a:pt x="1835814" y="1155032"/>
                  <a:pt x="1834697" y="1154683"/>
                  <a:pt x="1833302" y="1154460"/>
                </a:cubicBezTo>
                <a:cubicBezTo>
                  <a:pt x="1831907" y="1154237"/>
                  <a:pt x="1830177" y="1154097"/>
                  <a:pt x="1828112" y="1154041"/>
                </a:cubicBezTo>
                <a:lnTo>
                  <a:pt x="1829367" y="1148349"/>
                </a:lnTo>
                <a:close/>
                <a:moveTo>
                  <a:pt x="2766901" y="1143595"/>
                </a:moveTo>
                <a:cubicBezTo>
                  <a:pt x="2776798" y="1143595"/>
                  <a:pt x="2785913" y="1144712"/>
                  <a:pt x="2794248" y="1146944"/>
                </a:cubicBezTo>
                <a:lnTo>
                  <a:pt x="2788779" y="1172170"/>
                </a:lnTo>
                <a:lnTo>
                  <a:pt x="2777058" y="1172170"/>
                </a:lnTo>
                <a:cubicBezTo>
                  <a:pt x="2776909" y="1166515"/>
                  <a:pt x="2776444" y="1162422"/>
                  <a:pt x="2775663" y="1159892"/>
                </a:cubicBezTo>
                <a:cubicBezTo>
                  <a:pt x="2774882" y="1157362"/>
                  <a:pt x="2773617" y="1155465"/>
                  <a:pt x="2771868" y="1154199"/>
                </a:cubicBezTo>
                <a:cubicBezTo>
                  <a:pt x="2770119" y="1152934"/>
                  <a:pt x="2767645" y="1152302"/>
                  <a:pt x="2764445" y="1152302"/>
                </a:cubicBezTo>
                <a:cubicBezTo>
                  <a:pt x="2756929" y="1152302"/>
                  <a:pt x="2750176" y="1155297"/>
                  <a:pt x="2744186" y="1161287"/>
                </a:cubicBezTo>
                <a:cubicBezTo>
                  <a:pt x="2738195" y="1167278"/>
                  <a:pt x="2733303" y="1175761"/>
                  <a:pt x="2729508" y="1186737"/>
                </a:cubicBezTo>
                <a:cubicBezTo>
                  <a:pt x="2725713" y="1197713"/>
                  <a:pt x="2723815" y="1208261"/>
                  <a:pt x="2723815" y="1218382"/>
                </a:cubicBezTo>
                <a:cubicBezTo>
                  <a:pt x="2723815" y="1225972"/>
                  <a:pt x="2725303" y="1231609"/>
                  <a:pt x="2728280" y="1235292"/>
                </a:cubicBezTo>
                <a:cubicBezTo>
                  <a:pt x="2731257" y="1238976"/>
                  <a:pt x="2735721" y="1240817"/>
                  <a:pt x="2741675" y="1240817"/>
                </a:cubicBezTo>
                <a:cubicBezTo>
                  <a:pt x="2748446" y="1240817"/>
                  <a:pt x="2754306" y="1239534"/>
                  <a:pt x="2759255" y="1236967"/>
                </a:cubicBezTo>
                <a:cubicBezTo>
                  <a:pt x="2764203" y="1234399"/>
                  <a:pt x="2769431" y="1230362"/>
                  <a:pt x="2774937" y="1224856"/>
                </a:cubicBezTo>
                <a:lnTo>
                  <a:pt x="2781746" y="1231665"/>
                </a:lnTo>
                <a:cubicBezTo>
                  <a:pt x="2774751" y="1239404"/>
                  <a:pt x="2767701" y="1245059"/>
                  <a:pt x="2760594" y="1248631"/>
                </a:cubicBezTo>
                <a:cubicBezTo>
                  <a:pt x="2753488" y="1252203"/>
                  <a:pt x="2745841" y="1253989"/>
                  <a:pt x="2737656" y="1253989"/>
                </a:cubicBezTo>
                <a:cubicBezTo>
                  <a:pt x="2726866" y="1253989"/>
                  <a:pt x="2718681" y="1250789"/>
                  <a:pt x="2713099" y="1244389"/>
                </a:cubicBezTo>
                <a:cubicBezTo>
                  <a:pt x="2707518" y="1237990"/>
                  <a:pt x="2704728" y="1228688"/>
                  <a:pt x="2704728" y="1216484"/>
                </a:cubicBezTo>
                <a:cubicBezTo>
                  <a:pt x="2704728" y="1208522"/>
                  <a:pt x="2706216" y="1199778"/>
                  <a:pt x="2709193" y="1190253"/>
                </a:cubicBezTo>
                <a:cubicBezTo>
                  <a:pt x="2712169" y="1180728"/>
                  <a:pt x="2716523" y="1172357"/>
                  <a:pt x="2722252" y="1165138"/>
                </a:cubicBezTo>
                <a:cubicBezTo>
                  <a:pt x="2727982" y="1157920"/>
                  <a:pt x="2734679" y="1152525"/>
                  <a:pt x="2742344" y="1148953"/>
                </a:cubicBezTo>
                <a:cubicBezTo>
                  <a:pt x="2750009" y="1145381"/>
                  <a:pt x="2758194" y="1143595"/>
                  <a:pt x="2766901" y="1143595"/>
                </a:cubicBezTo>
                <a:close/>
                <a:moveTo>
                  <a:pt x="1743819" y="1114314"/>
                </a:moveTo>
                <a:cubicBezTo>
                  <a:pt x="1736973" y="1114314"/>
                  <a:pt x="1730611" y="1117365"/>
                  <a:pt x="1724732" y="1123466"/>
                </a:cubicBezTo>
                <a:cubicBezTo>
                  <a:pt x="1718853" y="1129568"/>
                  <a:pt x="1714147" y="1137828"/>
                  <a:pt x="1710612" y="1148246"/>
                </a:cubicBezTo>
                <a:cubicBezTo>
                  <a:pt x="1707077" y="1158664"/>
                  <a:pt x="1705310" y="1169343"/>
                  <a:pt x="1705310" y="1180282"/>
                </a:cubicBezTo>
                <a:cubicBezTo>
                  <a:pt x="1705310" y="1187797"/>
                  <a:pt x="1706426" y="1193378"/>
                  <a:pt x="1708659" y="1197025"/>
                </a:cubicBezTo>
                <a:cubicBezTo>
                  <a:pt x="1710891" y="1200671"/>
                  <a:pt x="1714240" y="1202494"/>
                  <a:pt x="1718704" y="1202494"/>
                </a:cubicBezTo>
                <a:cubicBezTo>
                  <a:pt x="1725104" y="1202494"/>
                  <a:pt x="1731690" y="1198736"/>
                  <a:pt x="1738461" y="1191220"/>
                </a:cubicBezTo>
                <a:cubicBezTo>
                  <a:pt x="1745233" y="1183705"/>
                  <a:pt x="1751521" y="1173249"/>
                  <a:pt x="1757325" y="1159855"/>
                </a:cubicBezTo>
                <a:cubicBezTo>
                  <a:pt x="1758590" y="1152116"/>
                  <a:pt x="1759223" y="1145270"/>
                  <a:pt x="1759223" y="1139317"/>
                </a:cubicBezTo>
                <a:cubicBezTo>
                  <a:pt x="1759223" y="1130833"/>
                  <a:pt x="1757976" y="1124545"/>
                  <a:pt x="1755484" y="1120453"/>
                </a:cubicBezTo>
                <a:cubicBezTo>
                  <a:pt x="1752991" y="1116360"/>
                  <a:pt x="1749103" y="1114314"/>
                  <a:pt x="1743819" y="1114314"/>
                </a:cubicBezTo>
                <a:close/>
                <a:moveTo>
                  <a:pt x="1744600" y="1105495"/>
                </a:moveTo>
                <a:cubicBezTo>
                  <a:pt x="1752935" y="1105495"/>
                  <a:pt x="1759465" y="1108100"/>
                  <a:pt x="1764190" y="1113309"/>
                </a:cubicBezTo>
                <a:cubicBezTo>
                  <a:pt x="1768915" y="1118518"/>
                  <a:pt x="1771538" y="1126145"/>
                  <a:pt x="1772059" y="1136191"/>
                </a:cubicBezTo>
                <a:lnTo>
                  <a:pt x="1773064" y="1136080"/>
                </a:lnTo>
                <a:lnTo>
                  <a:pt x="1787686" y="1107281"/>
                </a:lnTo>
                <a:lnTo>
                  <a:pt x="1806997" y="1107281"/>
                </a:lnTo>
                <a:lnTo>
                  <a:pt x="1805880" y="1112974"/>
                </a:lnTo>
                <a:cubicBezTo>
                  <a:pt x="1796653" y="1125476"/>
                  <a:pt x="1785789" y="1140842"/>
                  <a:pt x="1773287" y="1159074"/>
                </a:cubicBezTo>
                <a:cubicBezTo>
                  <a:pt x="1771427" y="1173287"/>
                  <a:pt x="1770497" y="1183333"/>
                  <a:pt x="1770497" y="1189211"/>
                </a:cubicBezTo>
                <a:cubicBezTo>
                  <a:pt x="1770497" y="1194123"/>
                  <a:pt x="1771055" y="1197639"/>
                  <a:pt x="1772171" y="1199759"/>
                </a:cubicBezTo>
                <a:cubicBezTo>
                  <a:pt x="1773287" y="1201880"/>
                  <a:pt x="1775147" y="1202941"/>
                  <a:pt x="1777752" y="1202941"/>
                </a:cubicBezTo>
                <a:cubicBezTo>
                  <a:pt x="1779836" y="1202941"/>
                  <a:pt x="1782198" y="1202066"/>
                  <a:pt x="1784840" y="1200318"/>
                </a:cubicBezTo>
                <a:cubicBezTo>
                  <a:pt x="1787482" y="1198569"/>
                  <a:pt x="1790328" y="1195871"/>
                  <a:pt x="1793379" y="1192225"/>
                </a:cubicBezTo>
                <a:lnTo>
                  <a:pt x="1799853" y="1198253"/>
                </a:lnTo>
                <a:cubicBezTo>
                  <a:pt x="1793602" y="1204950"/>
                  <a:pt x="1788170" y="1209545"/>
                  <a:pt x="1783556" y="1212038"/>
                </a:cubicBezTo>
                <a:cubicBezTo>
                  <a:pt x="1778943" y="1214531"/>
                  <a:pt x="1774180" y="1215777"/>
                  <a:pt x="1769269" y="1215777"/>
                </a:cubicBezTo>
                <a:cubicBezTo>
                  <a:pt x="1759372" y="1215777"/>
                  <a:pt x="1754423" y="1208559"/>
                  <a:pt x="1754423" y="1194123"/>
                </a:cubicBezTo>
                <a:cubicBezTo>
                  <a:pt x="1754423" y="1190923"/>
                  <a:pt x="1754646" y="1187388"/>
                  <a:pt x="1755093" y="1183519"/>
                </a:cubicBezTo>
                <a:lnTo>
                  <a:pt x="1753977" y="1183519"/>
                </a:lnTo>
                <a:cubicBezTo>
                  <a:pt x="1746312" y="1194978"/>
                  <a:pt x="1739057" y="1203220"/>
                  <a:pt x="1732211" y="1208243"/>
                </a:cubicBezTo>
                <a:cubicBezTo>
                  <a:pt x="1725364" y="1213266"/>
                  <a:pt x="1718035" y="1215777"/>
                  <a:pt x="1710221" y="1215777"/>
                </a:cubicBezTo>
                <a:cubicBezTo>
                  <a:pt x="1704789" y="1215777"/>
                  <a:pt x="1700213" y="1214214"/>
                  <a:pt x="1696492" y="1211089"/>
                </a:cubicBezTo>
                <a:cubicBezTo>
                  <a:pt x="1692771" y="1207964"/>
                  <a:pt x="1690018" y="1203815"/>
                  <a:pt x="1688232" y="1198643"/>
                </a:cubicBezTo>
                <a:cubicBezTo>
                  <a:pt x="1686446" y="1193472"/>
                  <a:pt x="1685553" y="1187835"/>
                  <a:pt x="1685553" y="1181733"/>
                </a:cubicBezTo>
                <a:cubicBezTo>
                  <a:pt x="1685553" y="1168413"/>
                  <a:pt x="1688083" y="1155781"/>
                  <a:pt x="1693143" y="1143837"/>
                </a:cubicBezTo>
                <a:cubicBezTo>
                  <a:pt x="1698203" y="1131894"/>
                  <a:pt x="1705235" y="1122518"/>
                  <a:pt x="1714240" y="1115709"/>
                </a:cubicBezTo>
                <a:cubicBezTo>
                  <a:pt x="1723244" y="1108900"/>
                  <a:pt x="1733364" y="1105495"/>
                  <a:pt x="1744600" y="1105495"/>
                </a:cubicBezTo>
                <a:close/>
                <a:moveTo>
                  <a:pt x="1151650" y="1004069"/>
                </a:moveTo>
                <a:lnTo>
                  <a:pt x="1166301" y="1004069"/>
                </a:lnTo>
                <a:cubicBezTo>
                  <a:pt x="1167082" y="1007976"/>
                  <a:pt x="1167473" y="1011827"/>
                  <a:pt x="1167473" y="1015622"/>
                </a:cubicBezTo>
                <a:cubicBezTo>
                  <a:pt x="1167473" y="1019529"/>
                  <a:pt x="1166803" y="1023101"/>
                  <a:pt x="1165464" y="1026338"/>
                </a:cubicBezTo>
                <a:cubicBezTo>
                  <a:pt x="1164124" y="1029575"/>
                  <a:pt x="1161989" y="1032798"/>
                  <a:pt x="1159059" y="1036007"/>
                </a:cubicBezTo>
                <a:cubicBezTo>
                  <a:pt x="1156129" y="1039216"/>
                  <a:pt x="1152097" y="1042746"/>
                  <a:pt x="1146962" y="1046597"/>
                </a:cubicBezTo>
                <a:lnTo>
                  <a:pt x="1142442" y="1041490"/>
                </a:lnTo>
                <a:cubicBezTo>
                  <a:pt x="1145288" y="1038811"/>
                  <a:pt x="1147353" y="1036397"/>
                  <a:pt x="1148637" y="1034249"/>
                </a:cubicBezTo>
                <a:cubicBezTo>
                  <a:pt x="1149920" y="1032100"/>
                  <a:pt x="1150841" y="1029658"/>
                  <a:pt x="1151399" y="1026924"/>
                </a:cubicBezTo>
                <a:cubicBezTo>
                  <a:pt x="1151957" y="1024189"/>
                  <a:pt x="1152237" y="1020756"/>
                  <a:pt x="1152237" y="1016626"/>
                </a:cubicBezTo>
                <a:cubicBezTo>
                  <a:pt x="1152237" y="1012385"/>
                  <a:pt x="1152041" y="1008199"/>
                  <a:pt x="1151650" y="1004069"/>
                </a:cubicBezTo>
                <a:close/>
                <a:moveTo>
                  <a:pt x="170576" y="1004069"/>
                </a:moveTo>
                <a:lnTo>
                  <a:pt x="185226" y="1004069"/>
                </a:lnTo>
                <a:cubicBezTo>
                  <a:pt x="186007" y="1007976"/>
                  <a:pt x="186398" y="1011827"/>
                  <a:pt x="186398" y="1015622"/>
                </a:cubicBezTo>
                <a:cubicBezTo>
                  <a:pt x="186398" y="1019529"/>
                  <a:pt x="185728" y="1023101"/>
                  <a:pt x="184389" y="1026338"/>
                </a:cubicBezTo>
                <a:cubicBezTo>
                  <a:pt x="183049" y="1029575"/>
                  <a:pt x="180914" y="1032798"/>
                  <a:pt x="177984" y="1036007"/>
                </a:cubicBezTo>
                <a:cubicBezTo>
                  <a:pt x="175054" y="1039216"/>
                  <a:pt x="171022" y="1042746"/>
                  <a:pt x="165887" y="1046597"/>
                </a:cubicBezTo>
                <a:lnTo>
                  <a:pt x="161367" y="1041490"/>
                </a:lnTo>
                <a:cubicBezTo>
                  <a:pt x="164213" y="1038811"/>
                  <a:pt x="166278" y="1036397"/>
                  <a:pt x="167562" y="1034249"/>
                </a:cubicBezTo>
                <a:cubicBezTo>
                  <a:pt x="168845" y="1032100"/>
                  <a:pt x="169766" y="1029658"/>
                  <a:pt x="170324" y="1026924"/>
                </a:cubicBezTo>
                <a:cubicBezTo>
                  <a:pt x="170883" y="1024189"/>
                  <a:pt x="171162" y="1020756"/>
                  <a:pt x="171162" y="1016626"/>
                </a:cubicBezTo>
                <a:cubicBezTo>
                  <a:pt x="171162" y="1012385"/>
                  <a:pt x="170966" y="1008199"/>
                  <a:pt x="170576" y="1004069"/>
                </a:cubicBezTo>
                <a:close/>
                <a:moveTo>
                  <a:pt x="247436" y="915079"/>
                </a:moveTo>
                <a:cubicBezTo>
                  <a:pt x="253240" y="915079"/>
                  <a:pt x="258193" y="915735"/>
                  <a:pt x="262296" y="917047"/>
                </a:cubicBezTo>
                <a:cubicBezTo>
                  <a:pt x="266398" y="918358"/>
                  <a:pt x="269732" y="920130"/>
                  <a:pt x="272300" y="922363"/>
                </a:cubicBezTo>
                <a:cubicBezTo>
                  <a:pt x="274867" y="924595"/>
                  <a:pt x="276723" y="927274"/>
                  <a:pt x="277867" y="930399"/>
                </a:cubicBezTo>
                <a:cubicBezTo>
                  <a:pt x="279011" y="933525"/>
                  <a:pt x="279583" y="936901"/>
                  <a:pt x="279583" y="940529"/>
                </a:cubicBezTo>
                <a:cubicBezTo>
                  <a:pt x="279583" y="942705"/>
                  <a:pt x="279429" y="944729"/>
                  <a:pt x="279122" y="946598"/>
                </a:cubicBezTo>
                <a:cubicBezTo>
                  <a:pt x="278815" y="948468"/>
                  <a:pt x="278285" y="950310"/>
                  <a:pt x="277532" y="952123"/>
                </a:cubicBezTo>
                <a:cubicBezTo>
                  <a:pt x="276778" y="953937"/>
                  <a:pt x="275788" y="955765"/>
                  <a:pt x="274560" y="957607"/>
                </a:cubicBezTo>
                <a:cubicBezTo>
                  <a:pt x="273332" y="959449"/>
                  <a:pt x="271797" y="961402"/>
                  <a:pt x="269956" y="963467"/>
                </a:cubicBezTo>
                <a:cubicBezTo>
                  <a:pt x="268560" y="965253"/>
                  <a:pt x="266746" y="967318"/>
                  <a:pt x="264514" y="969662"/>
                </a:cubicBezTo>
                <a:cubicBezTo>
                  <a:pt x="262282" y="972006"/>
                  <a:pt x="259840" y="974517"/>
                  <a:pt x="257189" y="977196"/>
                </a:cubicBezTo>
                <a:cubicBezTo>
                  <a:pt x="254538" y="979875"/>
                  <a:pt x="251761" y="982666"/>
                  <a:pt x="248859" y="985568"/>
                </a:cubicBezTo>
                <a:cubicBezTo>
                  <a:pt x="245957" y="988470"/>
                  <a:pt x="243139" y="991344"/>
                  <a:pt x="240404" y="994191"/>
                </a:cubicBezTo>
                <a:cubicBezTo>
                  <a:pt x="237669" y="997037"/>
                  <a:pt x="235158" y="999800"/>
                  <a:pt x="232869" y="1002479"/>
                </a:cubicBezTo>
                <a:cubicBezTo>
                  <a:pt x="230581" y="1005157"/>
                  <a:pt x="228712" y="1007613"/>
                  <a:pt x="227260" y="1009846"/>
                </a:cubicBezTo>
                <a:lnTo>
                  <a:pt x="258235" y="1009846"/>
                </a:lnTo>
                <a:cubicBezTo>
                  <a:pt x="260858" y="1009846"/>
                  <a:pt x="262951" y="1009748"/>
                  <a:pt x="264514" y="1009553"/>
                </a:cubicBezTo>
                <a:cubicBezTo>
                  <a:pt x="266077" y="1009357"/>
                  <a:pt x="267374" y="1008925"/>
                  <a:pt x="268407" y="1008255"/>
                </a:cubicBezTo>
                <a:cubicBezTo>
                  <a:pt x="269439" y="1007585"/>
                  <a:pt x="270318" y="1006567"/>
                  <a:pt x="271044" y="1005199"/>
                </a:cubicBezTo>
                <a:cubicBezTo>
                  <a:pt x="271769" y="1003832"/>
                  <a:pt x="272607" y="1001948"/>
                  <a:pt x="273555" y="999548"/>
                </a:cubicBezTo>
                <a:lnTo>
                  <a:pt x="281341" y="999548"/>
                </a:lnTo>
                <a:cubicBezTo>
                  <a:pt x="281062" y="1003511"/>
                  <a:pt x="280797" y="1007501"/>
                  <a:pt x="280546" y="1011520"/>
                </a:cubicBezTo>
                <a:cubicBezTo>
                  <a:pt x="280294" y="1015538"/>
                  <a:pt x="280029" y="1019529"/>
                  <a:pt x="279750" y="1023491"/>
                </a:cubicBezTo>
                <a:lnTo>
                  <a:pt x="208843" y="1023491"/>
                </a:lnTo>
                <a:lnTo>
                  <a:pt x="208843" y="1019138"/>
                </a:lnTo>
                <a:cubicBezTo>
                  <a:pt x="210182" y="1016124"/>
                  <a:pt x="211745" y="1013152"/>
                  <a:pt x="213531" y="1010222"/>
                </a:cubicBezTo>
                <a:cubicBezTo>
                  <a:pt x="215317" y="1007292"/>
                  <a:pt x="217326" y="1004320"/>
                  <a:pt x="219559" y="1001306"/>
                </a:cubicBezTo>
                <a:cubicBezTo>
                  <a:pt x="221791" y="998293"/>
                  <a:pt x="224330" y="995181"/>
                  <a:pt x="227177" y="991972"/>
                </a:cubicBezTo>
                <a:cubicBezTo>
                  <a:pt x="230023" y="988763"/>
                  <a:pt x="233176" y="985428"/>
                  <a:pt x="236637" y="981968"/>
                </a:cubicBezTo>
                <a:cubicBezTo>
                  <a:pt x="241883" y="976722"/>
                  <a:pt x="246152" y="972243"/>
                  <a:pt x="249445" y="968532"/>
                </a:cubicBezTo>
                <a:cubicBezTo>
                  <a:pt x="252738" y="964820"/>
                  <a:pt x="255333" y="961514"/>
                  <a:pt x="257231" y="958611"/>
                </a:cubicBezTo>
                <a:cubicBezTo>
                  <a:pt x="259128" y="955709"/>
                  <a:pt x="260426" y="953030"/>
                  <a:pt x="261124" y="950575"/>
                </a:cubicBezTo>
                <a:cubicBezTo>
                  <a:pt x="261821" y="948119"/>
                  <a:pt x="262170" y="945496"/>
                  <a:pt x="262170" y="942705"/>
                </a:cubicBezTo>
                <a:cubicBezTo>
                  <a:pt x="262170" y="939859"/>
                  <a:pt x="261765" y="937236"/>
                  <a:pt x="260956" y="934836"/>
                </a:cubicBezTo>
                <a:cubicBezTo>
                  <a:pt x="260147" y="932436"/>
                  <a:pt x="258989" y="930399"/>
                  <a:pt x="257482" y="928725"/>
                </a:cubicBezTo>
                <a:cubicBezTo>
                  <a:pt x="255975" y="927051"/>
                  <a:pt x="254063" y="925739"/>
                  <a:pt x="251747" y="924790"/>
                </a:cubicBezTo>
                <a:cubicBezTo>
                  <a:pt x="249431" y="923841"/>
                  <a:pt x="246766" y="923367"/>
                  <a:pt x="243752" y="923367"/>
                </a:cubicBezTo>
                <a:cubicBezTo>
                  <a:pt x="238562" y="923367"/>
                  <a:pt x="234209" y="924776"/>
                  <a:pt x="230693" y="927595"/>
                </a:cubicBezTo>
                <a:cubicBezTo>
                  <a:pt x="227177" y="930413"/>
                  <a:pt x="224442" y="934501"/>
                  <a:pt x="222489" y="939859"/>
                </a:cubicBezTo>
                <a:lnTo>
                  <a:pt x="211522" y="939859"/>
                </a:lnTo>
                <a:lnTo>
                  <a:pt x="211522" y="923535"/>
                </a:lnTo>
                <a:cubicBezTo>
                  <a:pt x="218666" y="920577"/>
                  <a:pt x="225237" y="918428"/>
                  <a:pt x="231237" y="917088"/>
                </a:cubicBezTo>
                <a:cubicBezTo>
                  <a:pt x="237237" y="915749"/>
                  <a:pt x="242636" y="915079"/>
                  <a:pt x="247436" y="915079"/>
                </a:cubicBezTo>
                <a:close/>
                <a:moveTo>
                  <a:pt x="1111988" y="910810"/>
                </a:moveTo>
                <a:cubicBezTo>
                  <a:pt x="1109253" y="910810"/>
                  <a:pt x="1106867" y="911870"/>
                  <a:pt x="1104830" y="913991"/>
                </a:cubicBezTo>
                <a:cubicBezTo>
                  <a:pt x="1102793" y="916112"/>
                  <a:pt x="1100951" y="919349"/>
                  <a:pt x="1099305" y="923702"/>
                </a:cubicBezTo>
                <a:cubicBezTo>
                  <a:pt x="1097658" y="928055"/>
                  <a:pt x="1096054" y="933804"/>
                  <a:pt x="1094491" y="940947"/>
                </a:cubicBezTo>
                <a:lnTo>
                  <a:pt x="1089385" y="964053"/>
                </a:lnTo>
                <a:cubicBezTo>
                  <a:pt x="1098649" y="958472"/>
                  <a:pt x="1105779" y="951789"/>
                  <a:pt x="1110774" y="944003"/>
                </a:cubicBezTo>
                <a:cubicBezTo>
                  <a:pt x="1115769" y="936217"/>
                  <a:pt x="1118266" y="928139"/>
                  <a:pt x="1118266" y="919767"/>
                </a:cubicBezTo>
                <a:cubicBezTo>
                  <a:pt x="1118266" y="916921"/>
                  <a:pt x="1117722" y="914716"/>
                  <a:pt x="1116634" y="913154"/>
                </a:cubicBezTo>
                <a:cubicBezTo>
                  <a:pt x="1115546" y="911591"/>
                  <a:pt x="1113997" y="910810"/>
                  <a:pt x="1111988" y="910810"/>
                </a:cubicBezTo>
                <a:close/>
                <a:moveTo>
                  <a:pt x="140438" y="910810"/>
                </a:moveTo>
                <a:cubicBezTo>
                  <a:pt x="137703" y="910810"/>
                  <a:pt x="135317" y="911870"/>
                  <a:pt x="133280" y="913991"/>
                </a:cubicBezTo>
                <a:cubicBezTo>
                  <a:pt x="131243" y="916112"/>
                  <a:pt x="129401" y="919349"/>
                  <a:pt x="127755" y="923702"/>
                </a:cubicBezTo>
                <a:cubicBezTo>
                  <a:pt x="126109" y="928055"/>
                  <a:pt x="124504" y="933804"/>
                  <a:pt x="122941" y="940947"/>
                </a:cubicBezTo>
                <a:lnTo>
                  <a:pt x="117835" y="964053"/>
                </a:lnTo>
                <a:cubicBezTo>
                  <a:pt x="127099" y="958472"/>
                  <a:pt x="134229" y="951789"/>
                  <a:pt x="139224" y="944003"/>
                </a:cubicBezTo>
                <a:cubicBezTo>
                  <a:pt x="144219" y="936217"/>
                  <a:pt x="146717" y="928139"/>
                  <a:pt x="146717" y="919767"/>
                </a:cubicBezTo>
                <a:cubicBezTo>
                  <a:pt x="146717" y="916921"/>
                  <a:pt x="146172" y="914716"/>
                  <a:pt x="145084" y="913154"/>
                </a:cubicBezTo>
                <a:cubicBezTo>
                  <a:pt x="143996" y="911591"/>
                  <a:pt x="142447" y="910810"/>
                  <a:pt x="140438" y="910810"/>
                </a:cubicBezTo>
                <a:close/>
                <a:moveTo>
                  <a:pt x="1804578" y="910754"/>
                </a:moveTo>
                <a:cubicBezTo>
                  <a:pt x="1808448" y="910754"/>
                  <a:pt x="1811685" y="912112"/>
                  <a:pt x="1814289" y="914828"/>
                </a:cubicBezTo>
                <a:cubicBezTo>
                  <a:pt x="1816894" y="917544"/>
                  <a:pt x="1818196" y="920986"/>
                  <a:pt x="1818196" y="925153"/>
                </a:cubicBezTo>
                <a:cubicBezTo>
                  <a:pt x="1818196" y="929320"/>
                  <a:pt x="1816894" y="932762"/>
                  <a:pt x="1814289" y="935478"/>
                </a:cubicBezTo>
                <a:cubicBezTo>
                  <a:pt x="1811685" y="938194"/>
                  <a:pt x="1808448" y="939552"/>
                  <a:pt x="1804578" y="939552"/>
                </a:cubicBezTo>
                <a:cubicBezTo>
                  <a:pt x="1800709" y="939552"/>
                  <a:pt x="1797472" y="938194"/>
                  <a:pt x="1794867" y="935478"/>
                </a:cubicBezTo>
                <a:cubicBezTo>
                  <a:pt x="1792263" y="932762"/>
                  <a:pt x="1790960" y="929320"/>
                  <a:pt x="1790960" y="925153"/>
                </a:cubicBezTo>
                <a:cubicBezTo>
                  <a:pt x="1790960" y="920986"/>
                  <a:pt x="1792263" y="917544"/>
                  <a:pt x="1794867" y="914828"/>
                </a:cubicBezTo>
                <a:cubicBezTo>
                  <a:pt x="1797472" y="912112"/>
                  <a:pt x="1800709" y="910754"/>
                  <a:pt x="1804578" y="910754"/>
                </a:cubicBezTo>
                <a:close/>
                <a:moveTo>
                  <a:pt x="1223739" y="909219"/>
                </a:moveTo>
                <a:lnTo>
                  <a:pt x="1229767" y="909219"/>
                </a:lnTo>
                <a:lnTo>
                  <a:pt x="1215033" y="974350"/>
                </a:lnTo>
                <a:lnTo>
                  <a:pt x="1217377" y="974350"/>
                </a:lnTo>
                <a:cubicBezTo>
                  <a:pt x="1219498" y="974350"/>
                  <a:pt x="1221786" y="973904"/>
                  <a:pt x="1224241" y="973011"/>
                </a:cubicBezTo>
                <a:cubicBezTo>
                  <a:pt x="1226697" y="972118"/>
                  <a:pt x="1229139" y="970960"/>
                  <a:pt x="1231567" y="969536"/>
                </a:cubicBezTo>
                <a:cubicBezTo>
                  <a:pt x="1233994" y="968113"/>
                  <a:pt x="1236324" y="966509"/>
                  <a:pt x="1238557" y="964723"/>
                </a:cubicBezTo>
                <a:cubicBezTo>
                  <a:pt x="1240789" y="962937"/>
                  <a:pt x="1242757" y="961137"/>
                  <a:pt x="1244459" y="959323"/>
                </a:cubicBezTo>
                <a:cubicBezTo>
                  <a:pt x="1246161" y="957509"/>
                  <a:pt x="1247514" y="955793"/>
                  <a:pt x="1248519" y="954175"/>
                </a:cubicBezTo>
                <a:cubicBezTo>
                  <a:pt x="1249524" y="952556"/>
                  <a:pt x="1250026" y="951189"/>
                  <a:pt x="1250026" y="950072"/>
                </a:cubicBezTo>
                <a:cubicBezTo>
                  <a:pt x="1250026" y="948733"/>
                  <a:pt x="1249579" y="947645"/>
                  <a:pt x="1248686" y="946808"/>
                </a:cubicBezTo>
                <a:cubicBezTo>
                  <a:pt x="1247793" y="945970"/>
                  <a:pt x="1246175" y="945412"/>
                  <a:pt x="1243831" y="945133"/>
                </a:cubicBezTo>
                <a:lnTo>
                  <a:pt x="1244836" y="939775"/>
                </a:lnTo>
                <a:lnTo>
                  <a:pt x="1274973" y="939775"/>
                </a:lnTo>
                <a:lnTo>
                  <a:pt x="1277066" y="944966"/>
                </a:lnTo>
                <a:cubicBezTo>
                  <a:pt x="1273550" y="947980"/>
                  <a:pt x="1270173" y="950770"/>
                  <a:pt x="1266936" y="953337"/>
                </a:cubicBezTo>
                <a:cubicBezTo>
                  <a:pt x="1263699" y="955905"/>
                  <a:pt x="1260532" y="958374"/>
                  <a:pt x="1257435" y="960746"/>
                </a:cubicBezTo>
                <a:cubicBezTo>
                  <a:pt x="1254337" y="963118"/>
                  <a:pt x="1251240" y="965448"/>
                  <a:pt x="1248142" y="967736"/>
                </a:cubicBezTo>
                <a:cubicBezTo>
                  <a:pt x="1245045" y="970025"/>
                  <a:pt x="1241878" y="972397"/>
                  <a:pt x="1238641" y="974852"/>
                </a:cubicBezTo>
                <a:cubicBezTo>
                  <a:pt x="1239980" y="979094"/>
                  <a:pt x="1241347" y="983405"/>
                  <a:pt x="1242743" y="987786"/>
                </a:cubicBezTo>
                <a:cubicBezTo>
                  <a:pt x="1244138" y="992168"/>
                  <a:pt x="1245533" y="996507"/>
                  <a:pt x="1246928" y="1000804"/>
                </a:cubicBezTo>
                <a:cubicBezTo>
                  <a:pt x="1247598" y="1003092"/>
                  <a:pt x="1248226" y="1005060"/>
                  <a:pt x="1248812" y="1006706"/>
                </a:cubicBezTo>
                <a:cubicBezTo>
                  <a:pt x="1249398" y="1008353"/>
                  <a:pt x="1250026" y="1009692"/>
                  <a:pt x="1250696" y="1010725"/>
                </a:cubicBezTo>
                <a:cubicBezTo>
                  <a:pt x="1251365" y="1011757"/>
                  <a:pt x="1252091" y="1012524"/>
                  <a:pt x="1252872" y="1013027"/>
                </a:cubicBezTo>
                <a:cubicBezTo>
                  <a:pt x="1253654" y="1013529"/>
                  <a:pt x="1254602" y="1013780"/>
                  <a:pt x="1255719" y="1013780"/>
                </a:cubicBezTo>
                <a:cubicBezTo>
                  <a:pt x="1256500" y="1013780"/>
                  <a:pt x="1257309" y="1013641"/>
                  <a:pt x="1258146" y="1013362"/>
                </a:cubicBezTo>
                <a:cubicBezTo>
                  <a:pt x="1258983" y="1013083"/>
                  <a:pt x="1259918" y="1012580"/>
                  <a:pt x="1260951" y="1011855"/>
                </a:cubicBezTo>
                <a:cubicBezTo>
                  <a:pt x="1261983" y="1011129"/>
                  <a:pt x="1263155" y="1010139"/>
                  <a:pt x="1264467" y="1008883"/>
                </a:cubicBezTo>
                <a:cubicBezTo>
                  <a:pt x="1265778" y="1007627"/>
                  <a:pt x="1267271" y="1006050"/>
                  <a:pt x="1268946" y="1004153"/>
                </a:cubicBezTo>
                <a:lnTo>
                  <a:pt x="1274638" y="1009594"/>
                </a:lnTo>
                <a:cubicBezTo>
                  <a:pt x="1272015" y="1012273"/>
                  <a:pt x="1269574" y="1014589"/>
                  <a:pt x="1267313" y="1016543"/>
                </a:cubicBezTo>
                <a:cubicBezTo>
                  <a:pt x="1265053" y="1018496"/>
                  <a:pt x="1262904" y="1020101"/>
                  <a:pt x="1260867" y="1021356"/>
                </a:cubicBezTo>
                <a:cubicBezTo>
                  <a:pt x="1258830" y="1022612"/>
                  <a:pt x="1256863" y="1023533"/>
                  <a:pt x="1254965" y="1024119"/>
                </a:cubicBezTo>
                <a:cubicBezTo>
                  <a:pt x="1253068" y="1024705"/>
                  <a:pt x="1251142" y="1024998"/>
                  <a:pt x="1249189" y="1024998"/>
                </a:cubicBezTo>
                <a:cubicBezTo>
                  <a:pt x="1245673" y="1024998"/>
                  <a:pt x="1242840" y="1024119"/>
                  <a:pt x="1240692" y="1022361"/>
                </a:cubicBezTo>
                <a:cubicBezTo>
                  <a:pt x="1238543" y="1020603"/>
                  <a:pt x="1236715" y="1018092"/>
                  <a:pt x="1235208" y="1014827"/>
                </a:cubicBezTo>
                <a:cubicBezTo>
                  <a:pt x="1233701" y="1011562"/>
                  <a:pt x="1232320" y="1007613"/>
                  <a:pt x="1231064" y="1002981"/>
                </a:cubicBezTo>
                <a:cubicBezTo>
                  <a:pt x="1229809" y="998349"/>
                  <a:pt x="1228343" y="993186"/>
                  <a:pt x="1226669" y="987493"/>
                </a:cubicBezTo>
                <a:cubicBezTo>
                  <a:pt x="1226279" y="986154"/>
                  <a:pt x="1225902" y="985080"/>
                  <a:pt x="1225539" y="984270"/>
                </a:cubicBezTo>
                <a:cubicBezTo>
                  <a:pt x="1225176" y="983461"/>
                  <a:pt x="1224716" y="982847"/>
                  <a:pt x="1224158" y="982429"/>
                </a:cubicBezTo>
                <a:cubicBezTo>
                  <a:pt x="1223600" y="982010"/>
                  <a:pt x="1222902" y="981745"/>
                  <a:pt x="1222065" y="981633"/>
                </a:cubicBezTo>
                <a:cubicBezTo>
                  <a:pt x="1221228" y="981522"/>
                  <a:pt x="1220167" y="981466"/>
                  <a:pt x="1218884" y="981466"/>
                </a:cubicBezTo>
                <a:lnTo>
                  <a:pt x="1213526" y="981466"/>
                </a:lnTo>
                <a:lnTo>
                  <a:pt x="1204317" y="1023491"/>
                </a:lnTo>
                <a:lnTo>
                  <a:pt x="1188244" y="1023491"/>
                </a:lnTo>
                <a:lnTo>
                  <a:pt x="1208503" y="933580"/>
                </a:lnTo>
                <a:cubicBezTo>
                  <a:pt x="1209173" y="930622"/>
                  <a:pt x="1209647" y="928292"/>
                  <a:pt x="1209926" y="926590"/>
                </a:cubicBezTo>
                <a:cubicBezTo>
                  <a:pt x="1210205" y="924888"/>
                  <a:pt x="1210345" y="923367"/>
                  <a:pt x="1210345" y="922028"/>
                </a:cubicBezTo>
                <a:cubicBezTo>
                  <a:pt x="1210345" y="920967"/>
                  <a:pt x="1210163" y="920046"/>
                  <a:pt x="1209800" y="919265"/>
                </a:cubicBezTo>
                <a:cubicBezTo>
                  <a:pt x="1209438" y="918484"/>
                  <a:pt x="1208838" y="917856"/>
                  <a:pt x="1208001" y="917381"/>
                </a:cubicBezTo>
                <a:cubicBezTo>
                  <a:pt x="1207163" y="916907"/>
                  <a:pt x="1206047" y="916558"/>
                  <a:pt x="1204652" y="916335"/>
                </a:cubicBezTo>
                <a:cubicBezTo>
                  <a:pt x="1203257" y="916112"/>
                  <a:pt x="1201527" y="915972"/>
                  <a:pt x="1199462" y="915916"/>
                </a:cubicBezTo>
                <a:lnTo>
                  <a:pt x="1200717" y="910224"/>
                </a:lnTo>
                <a:close/>
                <a:moveTo>
                  <a:pt x="1113076" y="904196"/>
                </a:moveTo>
                <a:cubicBezTo>
                  <a:pt x="1116815" y="904196"/>
                  <a:pt x="1119885" y="904991"/>
                  <a:pt x="1122285" y="906582"/>
                </a:cubicBezTo>
                <a:cubicBezTo>
                  <a:pt x="1124685" y="908173"/>
                  <a:pt x="1126415" y="910293"/>
                  <a:pt x="1127475" y="912944"/>
                </a:cubicBezTo>
                <a:cubicBezTo>
                  <a:pt x="1128536" y="915595"/>
                  <a:pt x="1129066" y="918567"/>
                  <a:pt x="1129066" y="921860"/>
                </a:cubicBezTo>
                <a:cubicBezTo>
                  <a:pt x="1129066" y="927051"/>
                  <a:pt x="1127866" y="932478"/>
                  <a:pt x="1125466" y="938143"/>
                </a:cubicBezTo>
                <a:cubicBezTo>
                  <a:pt x="1123066" y="943808"/>
                  <a:pt x="1118936" y="949445"/>
                  <a:pt x="1113076" y="955054"/>
                </a:cubicBezTo>
                <a:cubicBezTo>
                  <a:pt x="1107216" y="960662"/>
                  <a:pt x="1098705" y="966397"/>
                  <a:pt x="1087543" y="972257"/>
                </a:cubicBezTo>
                <a:lnTo>
                  <a:pt x="1082185" y="996451"/>
                </a:lnTo>
                <a:cubicBezTo>
                  <a:pt x="1080957" y="1001976"/>
                  <a:pt x="1080343" y="1006106"/>
                  <a:pt x="1080343" y="1008841"/>
                </a:cubicBezTo>
                <a:cubicBezTo>
                  <a:pt x="1080343" y="1011073"/>
                  <a:pt x="1080748" y="1012692"/>
                  <a:pt x="1081557" y="1013696"/>
                </a:cubicBezTo>
                <a:cubicBezTo>
                  <a:pt x="1082366" y="1014701"/>
                  <a:pt x="1083552" y="1015203"/>
                  <a:pt x="1085115" y="1015203"/>
                </a:cubicBezTo>
                <a:cubicBezTo>
                  <a:pt x="1086622" y="1015203"/>
                  <a:pt x="1088087" y="1014841"/>
                  <a:pt x="1089510" y="1014115"/>
                </a:cubicBezTo>
                <a:cubicBezTo>
                  <a:pt x="1090933" y="1013389"/>
                  <a:pt x="1092384" y="1012343"/>
                  <a:pt x="1093863" y="1010976"/>
                </a:cubicBezTo>
                <a:cubicBezTo>
                  <a:pt x="1095342" y="1009608"/>
                  <a:pt x="1096821" y="1007976"/>
                  <a:pt x="1098300" y="1006078"/>
                </a:cubicBezTo>
                <a:cubicBezTo>
                  <a:pt x="1099779" y="1004181"/>
                  <a:pt x="1101468" y="1001837"/>
                  <a:pt x="1103365" y="999046"/>
                </a:cubicBezTo>
                <a:lnTo>
                  <a:pt x="1109309" y="1003399"/>
                </a:lnTo>
                <a:cubicBezTo>
                  <a:pt x="1105458" y="1008701"/>
                  <a:pt x="1102109" y="1012748"/>
                  <a:pt x="1099263" y="1015538"/>
                </a:cubicBezTo>
                <a:cubicBezTo>
                  <a:pt x="1096417" y="1018329"/>
                  <a:pt x="1093375" y="1020575"/>
                  <a:pt x="1090138" y="1022277"/>
                </a:cubicBezTo>
                <a:cubicBezTo>
                  <a:pt x="1086901" y="1023980"/>
                  <a:pt x="1083413" y="1024831"/>
                  <a:pt x="1079673" y="1024831"/>
                </a:cubicBezTo>
                <a:cubicBezTo>
                  <a:pt x="1075488" y="1024831"/>
                  <a:pt x="1072251" y="1023561"/>
                  <a:pt x="1069962" y="1021022"/>
                </a:cubicBezTo>
                <a:cubicBezTo>
                  <a:pt x="1067674" y="1018482"/>
                  <a:pt x="1066530" y="1015036"/>
                  <a:pt x="1066530" y="1010683"/>
                </a:cubicBezTo>
                <a:cubicBezTo>
                  <a:pt x="1066530" y="1006441"/>
                  <a:pt x="1067311" y="1001027"/>
                  <a:pt x="1068874" y="994442"/>
                </a:cubicBezTo>
                <a:lnTo>
                  <a:pt x="1072558" y="978201"/>
                </a:lnTo>
                <a:cubicBezTo>
                  <a:pt x="1066363" y="981215"/>
                  <a:pt x="1058996" y="984284"/>
                  <a:pt x="1050457" y="987410"/>
                </a:cubicBezTo>
                <a:lnTo>
                  <a:pt x="1048447" y="980461"/>
                </a:lnTo>
                <a:cubicBezTo>
                  <a:pt x="1057433" y="977448"/>
                  <a:pt x="1066084" y="973959"/>
                  <a:pt x="1074399" y="969997"/>
                </a:cubicBezTo>
                <a:lnTo>
                  <a:pt x="1079590" y="946305"/>
                </a:lnTo>
                <a:cubicBezTo>
                  <a:pt x="1082715" y="932074"/>
                  <a:pt x="1087124" y="921497"/>
                  <a:pt x="1092817" y="914577"/>
                </a:cubicBezTo>
                <a:cubicBezTo>
                  <a:pt x="1098510" y="907656"/>
                  <a:pt x="1105263" y="904196"/>
                  <a:pt x="1113076" y="904196"/>
                </a:cubicBezTo>
                <a:close/>
                <a:moveTo>
                  <a:pt x="141526" y="904196"/>
                </a:moveTo>
                <a:cubicBezTo>
                  <a:pt x="145265" y="904196"/>
                  <a:pt x="148335" y="904991"/>
                  <a:pt x="150735" y="906582"/>
                </a:cubicBezTo>
                <a:cubicBezTo>
                  <a:pt x="153135" y="908173"/>
                  <a:pt x="154865" y="910293"/>
                  <a:pt x="155925" y="912944"/>
                </a:cubicBezTo>
                <a:cubicBezTo>
                  <a:pt x="156986" y="915595"/>
                  <a:pt x="157516" y="918567"/>
                  <a:pt x="157516" y="921860"/>
                </a:cubicBezTo>
                <a:cubicBezTo>
                  <a:pt x="157516" y="927051"/>
                  <a:pt x="156316" y="932478"/>
                  <a:pt x="153916" y="938143"/>
                </a:cubicBezTo>
                <a:cubicBezTo>
                  <a:pt x="151516" y="943808"/>
                  <a:pt x="147386" y="949445"/>
                  <a:pt x="141526" y="955054"/>
                </a:cubicBezTo>
                <a:cubicBezTo>
                  <a:pt x="135666" y="960662"/>
                  <a:pt x="127155" y="966397"/>
                  <a:pt x="115993" y="972257"/>
                </a:cubicBezTo>
                <a:lnTo>
                  <a:pt x="110635" y="996451"/>
                </a:lnTo>
                <a:cubicBezTo>
                  <a:pt x="109407" y="1001976"/>
                  <a:pt x="108793" y="1006106"/>
                  <a:pt x="108793" y="1008841"/>
                </a:cubicBezTo>
                <a:cubicBezTo>
                  <a:pt x="108793" y="1011073"/>
                  <a:pt x="109198" y="1012692"/>
                  <a:pt x="110007" y="1013696"/>
                </a:cubicBezTo>
                <a:cubicBezTo>
                  <a:pt x="110816" y="1014701"/>
                  <a:pt x="112002" y="1015203"/>
                  <a:pt x="113565" y="1015203"/>
                </a:cubicBezTo>
                <a:cubicBezTo>
                  <a:pt x="115072" y="1015203"/>
                  <a:pt x="116537" y="1014841"/>
                  <a:pt x="117960" y="1014115"/>
                </a:cubicBezTo>
                <a:cubicBezTo>
                  <a:pt x="119383" y="1013389"/>
                  <a:pt x="120834" y="1012343"/>
                  <a:pt x="122313" y="1010976"/>
                </a:cubicBezTo>
                <a:cubicBezTo>
                  <a:pt x="123792" y="1009608"/>
                  <a:pt x="125271" y="1007976"/>
                  <a:pt x="126750" y="1006078"/>
                </a:cubicBezTo>
                <a:cubicBezTo>
                  <a:pt x="128229" y="1004181"/>
                  <a:pt x="129918" y="1001837"/>
                  <a:pt x="131815" y="999046"/>
                </a:cubicBezTo>
                <a:lnTo>
                  <a:pt x="137759" y="1003399"/>
                </a:lnTo>
                <a:cubicBezTo>
                  <a:pt x="133908" y="1008701"/>
                  <a:pt x="130559" y="1012748"/>
                  <a:pt x="127713" y="1015538"/>
                </a:cubicBezTo>
                <a:cubicBezTo>
                  <a:pt x="124867" y="1018329"/>
                  <a:pt x="121825" y="1020575"/>
                  <a:pt x="118588" y="1022277"/>
                </a:cubicBezTo>
                <a:cubicBezTo>
                  <a:pt x="115351" y="1023980"/>
                  <a:pt x="111863" y="1024831"/>
                  <a:pt x="108124" y="1024831"/>
                </a:cubicBezTo>
                <a:cubicBezTo>
                  <a:pt x="103938" y="1024831"/>
                  <a:pt x="100701" y="1023561"/>
                  <a:pt x="98413" y="1021022"/>
                </a:cubicBezTo>
                <a:cubicBezTo>
                  <a:pt x="96124" y="1018482"/>
                  <a:pt x="94980" y="1015036"/>
                  <a:pt x="94980" y="1010683"/>
                </a:cubicBezTo>
                <a:cubicBezTo>
                  <a:pt x="94980" y="1006441"/>
                  <a:pt x="95762" y="1001027"/>
                  <a:pt x="97324" y="994442"/>
                </a:cubicBezTo>
                <a:lnTo>
                  <a:pt x="101008" y="978201"/>
                </a:lnTo>
                <a:cubicBezTo>
                  <a:pt x="94813" y="981215"/>
                  <a:pt x="87446" y="984284"/>
                  <a:pt x="78907" y="987410"/>
                </a:cubicBezTo>
                <a:lnTo>
                  <a:pt x="76898" y="980461"/>
                </a:lnTo>
                <a:cubicBezTo>
                  <a:pt x="85883" y="977448"/>
                  <a:pt x="94534" y="973959"/>
                  <a:pt x="102850" y="969997"/>
                </a:cubicBezTo>
                <a:lnTo>
                  <a:pt x="108040" y="946305"/>
                </a:lnTo>
                <a:cubicBezTo>
                  <a:pt x="111165" y="932074"/>
                  <a:pt x="115574" y="921497"/>
                  <a:pt x="121267" y="914577"/>
                </a:cubicBezTo>
                <a:cubicBezTo>
                  <a:pt x="126960" y="907656"/>
                  <a:pt x="133713" y="904196"/>
                  <a:pt x="141526" y="904196"/>
                </a:cubicBezTo>
                <a:close/>
                <a:moveTo>
                  <a:pt x="705892" y="896169"/>
                </a:moveTo>
                <a:cubicBezTo>
                  <a:pt x="709761" y="896169"/>
                  <a:pt x="712998" y="897527"/>
                  <a:pt x="715603" y="900243"/>
                </a:cubicBezTo>
                <a:cubicBezTo>
                  <a:pt x="718207" y="902959"/>
                  <a:pt x="719509" y="906401"/>
                  <a:pt x="719509" y="910568"/>
                </a:cubicBezTo>
                <a:cubicBezTo>
                  <a:pt x="719509" y="914735"/>
                  <a:pt x="718207" y="918177"/>
                  <a:pt x="715603" y="920893"/>
                </a:cubicBezTo>
                <a:cubicBezTo>
                  <a:pt x="712998" y="923609"/>
                  <a:pt x="709761" y="924967"/>
                  <a:pt x="705892" y="924967"/>
                </a:cubicBezTo>
                <a:cubicBezTo>
                  <a:pt x="702022" y="924967"/>
                  <a:pt x="698785" y="923609"/>
                  <a:pt x="696181" y="920893"/>
                </a:cubicBezTo>
                <a:cubicBezTo>
                  <a:pt x="693576" y="918177"/>
                  <a:pt x="692274" y="914735"/>
                  <a:pt x="692274" y="910568"/>
                </a:cubicBezTo>
                <a:cubicBezTo>
                  <a:pt x="692274" y="906401"/>
                  <a:pt x="693576" y="902959"/>
                  <a:pt x="696181" y="900243"/>
                </a:cubicBezTo>
                <a:cubicBezTo>
                  <a:pt x="698785" y="897527"/>
                  <a:pt x="702022" y="896169"/>
                  <a:pt x="705892" y="896169"/>
                </a:cubicBezTo>
                <a:close/>
                <a:moveTo>
                  <a:pt x="638249" y="896169"/>
                </a:moveTo>
                <a:cubicBezTo>
                  <a:pt x="642119" y="896169"/>
                  <a:pt x="645356" y="897527"/>
                  <a:pt x="647960" y="900243"/>
                </a:cubicBezTo>
                <a:cubicBezTo>
                  <a:pt x="650565" y="902959"/>
                  <a:pt x="651867" y="906401"/>
                  <a:pt x="651867" y="910568"/>
                </a:cubicBezTo>
                <a:cubicBezTo>
                  <a:pt x="651867" y="914735"/>
                  <a:pt x="650565" y="918177"/>
                  <a:pt x="647960" y="920893"/>
                </a:cubicBezTo>
                <a:cubicBezTo>
                  <a:pt x="645356" y="923609"/>
                  <a:pt x="642119" y="924967"/>
                  <a:pt x="638249" y="924967"/>
                </a:cubicBezTo>
                <a:cubicBezTo>
                  <a:pt x="634380" y="924967"/>
                  <a:pt x="631143" y="923609"/>
                  <a:pt x="628538" y="920893"/>
                </a:cubicBezTo>
                <a:cubicBezTo>
                  <a:pt x="625934" y="918177"/>
                  <a:pt x="624632" y="914735"/>
                  <a:pt x="624632" y="910568"/>
                </a:cubicBezTo>
                <a:cubicBezTo>
                  <a:pt x="624632" y="906401"/>
                  <a:pt x="625934" y="902959"/>
                  <a:pt x="628538" y="900243"/>
                </a:cubicBezTo>
                <a:cubicBezTo>
                  <a:pt x="631143" y="897527"/>
                  <a:pt x="634380" y="896169"/>
                  <a:pt x="638249" y="896169"/>
                </a:cubicBezTo>
                <a:close/>
                <a:moveTo>
                  <a:pt x="570607" y="896169"/>
                </a:moveTo>
                <a:cubicBezTo>
                  <a:pt x="574476" y="896169"/>
                  <a:pt x="577713" y="897527"/>
                  <a:pt x="580318" y="900243"/>
                </a:cubicBezTo>
                <a:cubicBezTo>
                  <a:pt x="582922" y="902959"/>
                  <a:pt x="584225" y="906401"/>
                  <a:pt x="584225" y="910568"/>
                </a:cubicBezTo>
                <a:cubicBezTo>
                  <a:pt x="584225" y="914735"/>
                  <a:pt x="582922" y="918177"/>
                  <a:pt x="580318" y="920893"/>
                </a:cubicBezTo>
                <a:cubicBezTo>
                  <a:pt x="577713" y="923609"/>
                  <a:pt x="574476" y="924967"/>
                  <a:pt x="570607" y="924967"/>
                </a:cubicBezTo>
                <a:cubicBezTo>
                  <a:pt x="566737" y="924967"/>
                  <a:pt x="563500" y="923609"/>
                  <a:pt x="560896" y="920893"/>
                </a:cubicBezTo>
                <a:cubicBezTo>
                  <a:pt x="558291" y="918177"/>
                  <a:pt x="556989" y="914735"/>
                  <a:pt x="556989" y="910568"/>
                </a:cubicBezTo>
                <a:cubicBezTo>
                  <a:pt x="556989" y="906401"/>
                  <a:pt x="558291" y="902959"/>
                  <a:pt x="560896" y="900243"/>
                </a:cubicBezTo>
                <a:cubicBezTo>
                  <a:pt x="563500" y="897527"/>
                  <a:pt x="566737" y="896169"/>
                  <a:pt x="570607" y="896169"/>
                </a:cubicBezTo>
                <a:close/>
                <a:moveTo>
                  <a:pt x="1004032" y="867259"/>
                </a:moveTo>
                <a:cubicBezTo>
                  <a:pt x="1008720" y="867259"/>
                  <a:pt x="1012422" y="868803"/>
                  <a:pt x="1015138" y="871891"/>
                </a:cubicBezTo>
                <a:cubicBezTo>
                  <a:pt x="1017854" y="874979"/>
                  <a:pt x="1019212" y="879016"/>
                  <a:pt x="1019212" y="884002"/>
                </a:cubicBezTo>
                <a:cubicBezTo>
                  <a:pt x="1019212" y="887723"/>
                  <a:pt x="1018505" y="891555"/>
                  <a:pt x="1017091" y="895499"/>
                </a:cubicBezTo>
                <a:lnTo>
                  <a:pt x="1018542" y="896057"/>
                </a:lnTo>
                <a:cubicBezTo>
                  <a:pt x="1025835" y="886160"/>
                  <a:pt x="1032848" y="878905"/>
                  <a:pt x="1039583" y="874291"/>
                </a:cubicBezTo>
                <a:cubicBezTo>
                  <a:pt x="1046317" y="869677"/>
                  <a:pt x="1053145" y="867371"/>
                  <a:pt x="1060065" y="867371"/>
                </a:cubicBezTo>
                <a:cubicBezTo>
                  <a:pt x="1065498" y="867371"/>
                  <a:pt x="1070037" y="867780"/>
                  <a:pt x="1073683" y="868598"/>
                </a:cubicBezTo>
                <a:lnTo>
                  <a:pt x="1068325" y="893601"/>
                </a:lnTo>
                <a:lnTo>
                  <a:pt x="1056828" y="893601"/>
                </a:lnTo>
                <a:cubicBezTo>
                  <a:pt x="1056382" y="890476"/>
                  <a:pt x="1055749" y="888058"/>
                  <a:pt x="1054931" y="886346"/>
                </a:cubicBezTo>
                <a:cubicBezTo>
                  <a:pt x="1054112" y="884635"/>
                  <a:pt x="1053145" y="883444"/>
                  <a:pt x="1052029" y="882774"/>
                </a:cubicBezTo>
                <a:cubicBezTo>
                  <a:pt x="1050912" y="882104"/>
                  <a:pt x="1049499" y="881770"/>
                  <a:pt x="1047787" y="881770"/>
                </a:cubicBezTo>
                <a:cubicBezTo>
                  <a:pt x="1045108" y="881770"/>
                  <a:pt x="1042187" y="882923"/>
                  <a:pt x="1039025" y="885230"/>
                </a:cubicBezTo>
                <a:cubicBezTo>
                  <a:pt x="1035862" y="887537"/>
                  <a:pt x="1032309" y="891146"/>
                  <a:pt x="1028365" y="896057"/>
                </a:cubicBezTo>
                <a:cubicBezTo>
                  <a:pt x="1024421" y="900968"/>
                  <a:pt x="1021277" y="905694"/>
                  <a:pt x="1018933" y="910233"/>
                </a:cubicBezTo>
                <a:cubicBezTo>
                  <a:pt x="1016589" y="914772"/>
                  <a:pt x="1014636" y="920539"/>
                  <a:pt x="1013073" y="927534"/>
                </a:cubicBezTo>
                <a:lnTo>
                  <a:pt x="1002469" y="975866"/>
                </a:lnTo>
                <a:lnTo>
                  <a:pt x="983159" y="975866"/>
                </a:lnTo>
                <a:lnTo>
                  <a:pt x="999344" y="905098"/>
                </a:lnTo>
                <a:cubicBezTo>
                  <a:pt x="1000385" y="900634"/>
                  <a:pt x="1001055" y="897173"/>
                  <a:pt x="1001353" y="894718"/>
                </a:cubicBezTo>
                <a:cubicBezTo>
                  <a:pt x="1001650" y="892262"/>
                  <a:pt x="1001799" y="890216"/>
                  <a:pt x="1001799" y="888579"/>
                </a:cubicBezTo>
                <a:cubicBezTo>
                  <a:pt x="1001799" y="885602"/>
                  <a:pt x="1001315" y="883444"/>
                  <a:pt x="1000348" y="882104"/>
                </a:cubicBezTo>
                <a:cubicBezTo>
                  <a:pt x="999381" y="880765"/>
                  <a:pt x="997855" y="880095"/>
                  <a:pt x="995772" y="880095"/>
                </a:cubicBezTo>
                <a:cubicBezTo>
                  <a:pt x="993465" y="880095"/>
                  <a:pt x="991028" y="881044"/>
                  <a:pt x="988460" y="882942"/>
                </a:cubicBezTo>
                <a:cubicBezTo>
                  <a:pt x="985893" y="884839"/>
                  <a:pt x="982377" y="888281"/>
                  <a:pt x="977912" y="893267"/>
                </a:cubicBezTo>
                <a:lnTo>
                  <a:pt x="971550" y="887016"/>
                </a:lnTo>
                <a:cubicBezTo>
                  <a:pt x="978396" y="879872"/>
                  <a:pt x="984126" y="874793"/>
                  <a:pt x="988740" y="871780"/>
                </a:cubicBezTo>
                <a:cubicBezTo>
                  <a:pt x="993353" y="868766"/>
                  <a:pt x="998451" y="867259"/>
                  <a:pt x="1004032" y="867259"/>
                </a:cubicBezTo>
                <a:close/>
                <a:moveTo>
                  <a:pt x="32482" y="867259"/>
                </a:moveTo>
                <a:cubicBezTo>
                  <a:pt x="37170" y="867259"/>
                  <a:pt x="40872" y="868803"/>
                  <a:pt x="43588" y="871891"/>
                </a:cubicBezTo>
                <a:cubicBezTo>
                  <a:pt x="46304" y="874979"/>
                  <a:pt x="47662" y="879016"/>
                  <a:pt x="47662" y="884002"/>
                </a:cubicBezTo>
                <a:cubicBezTo>
                  <a:pt x="47662" y="887723"/>
                  <a:pt x="46955" y="891555"/>
                  <a:pt x="45541" y="895499"/>
                </a:cubicBezTo>
                <a:lnTo>
                  <a:pt x="46992" y="896057"/>
                </a:lnTo>
                <a:cubicBezTo>
                  <a:pt x="54285" y="886160"/>
                  <a:pt x="61299" y="878905"/>
                  <a:pt x="68033" y="874291"/>
                </a:cubicBezTo>
                <a:cubicBezTo>
                  <a:pt x="74768" y="869677"/>
                  <a:pt x="81595" y="867371"/>
                  <a:pt x="88516" y="867371"/>
                </a:cubicBezTo>
                <a:cubicBezTo>
                  <a:pt x="93948" y="867371"/>
                  <a:pt x="98487" y="867780"/>
                  <a:pt x="102133" y="868598"/>
                </a:cubicBezTo>
                <a:lnTo>
                  <a:pt x="96775" y="893601"/>
                </a:lnTo>
                <a:lnTo>
                  <a:pt x="85279" y="893601"/>
                </a:lnTo>
                <a:cubicBezTo>
                  <a:pt x="84832" y="890476"/>
                  <a:pt x="84200" y="888058"/>
                  <a:pt x="83381" y="886346"/>
                </a:cubicBezTo>
                <a:cubicBezTo>
                  <a:pt x="82562" y="884635"/>
                  <a:pt x="81595" y="883444"/>
                  <a:pt x="80479" y="882774"/>
                </a:cubicBezTo>
                <a:cubicBezTo>
                  <a:pt x="79363" y="882104"/>
                  <a:pt x="77949" y="881770"/>
                  <a:pt x="76237" y="881770"/>
                </a:cubicBezTo>
                <a:cubicBezTo>
                  <a:pt x="73558" y="881770"/>
                  <a:pt x="70638" y="882923"/>
                  <a:pt x="67475" y="885230"/>
                </a:cubicBezTo>
                <a:cubicBezTo>
                  <a:pt x="64312" y="887537"/>
                  <a:pt x="60759" y="891146"/>
                  <a:pt x="56815" y="896057"/>
                </a:cubicBezTo>
                <a:cubicBezTo>
                  <a:pt x="52871" y="900968"/>
                  <a:pt x="49727" y="905694"/>
                  <a:pt x="47383" y="910233"/>
                </a:cubicBezTo>
                <a:cubicBezTo>
                  <a:pt x="45039" y="914772"/>
                  <a:pt x="43086" y="920539"/>
                  <a:pt x="41523" y="927534"/>
                </a:cubicBezTo>
                <a:lnTo>
                  <a:pt x="30919" y="975866"/>
                </a:lnTo>
                <a:lnTo>
                  <a:pt x="11609" y="975866"/>
                </a:lnTo>
                <a:lnTo>
                  <a:pt x="27794" y="905098"/>
                </a:lnTo>
                <a:cubicBezTo>
                  <a:pt x="28835" y="900634"/>
                  <a:pt x="29505" y="897173"/>
                  <a:pt x="29803" y="894718"/>
                </a:cubicBezTo>
                <a:cubicBezTo>
                  <a:pt x="30100" y="892262"/>
                  <a:pt x="30249" y="890216"/>
                  <a:pt x="30249" y="888579"/>
                </a:cubicBezTo>
                <a:cubicBezTo>
                  <a:pt x="30249" y="885602"/>
                  <a:pt x="29766" y="883444"/>
                  <a:pt x="28798" y="882104"/>
                </a:cubicBezTo>
                <a:cubicBezTo>
                  <a:pt x="27831" y="880765"/>
                  <a:pt x="26305" y="880095"/>
                  <a:pt x="24222" y="880095"/>
                </a:cubicBezTo>
                <a:cubicBezTo>
                  <a:pt x="21915" y="880095"/>
                  <a:pt x="19478" y="881044"/>
                  <a:pt x="16911" y="882942"/>
                </a:cubicBezTo>
                <a:cubicBezTo>
                  <a:pt x="14343" y="884839"/>
                  <a:pt x="10827" y="888281"/>
                  <a:pt x="6362" y="893267"/>
                </a:cubicBezTo>
                <a:lnTo>
                  <a:pt x="0" y="887016"/>
                </a:lnTo>
                <a:cubicBezTo>
                  <a:pt x="6846" y="879872"/>
                  <a:pt x="12576" y="874793"/>
                  <a:pt x="17190" y="871780"/>
                </a:cubicBezTo>
                <a:cubicBezTo>
                  <a:pt x="21803" y="868766"/>
                  <a:pt x="26901" y="867259"/>
                  <a:pt x="32482" y="867259"/>
                </a:cubicBezTo>
                <a:close/>
                <a:moveTo>
                  <a:pt x="1804578" y="851371"/>
                </a:moveTo>
                <a:cubicBezTo>
                  <a:pt x="1808448" y="851371"/>
                  <a:pt x="1811685" y="852730"/>
                  <a:pt x="1814289" y="855446"/>
                </a:cubicBezTo>
                <a:cubicBezTo>
                  <a:pt x="1816894" y="858162"/>
                  <a:pt x="1818196" y="861603"/>
                  <a:pt x="1818196" y="865771"/>
                </a:cubicBezTo>
                <a:cubicBezTo>
                  <a:pt x="1818196" y="869938"/>
                  <a:pt x="1816894" y="873379"/>
                  <a:pt x="1814289" y="876096"/>
                </a:cubicBezTo>
                <a:cubicBezTo>
                  <a:pt x="1811685" y="878812"/>
                  <a:pt x="1808448" y="880170"/>
                  <a:pt x="1804578" y="880170"/>
                </a:cubicBezTo>
                <a:cubicBezTo>
                  <a:pt x="1800709" y="880170"/>
                  <a:pt x="1797472" y="878812"/>
                  <a:pt x="1794867" y="876096"/>
                </a:cubicBezTo>
                <a:cubicBezTo>
                  <a:pt x="1792263" y="873379"/>
                  <a:pt x="1790960" y="869938"/>
                  <a:pt x="1790960" y="865771"/>
                </a:cubicBezTo>
                <a:cubicBezTo>
                  <a:pt x="1790960" y="861603"/>
                  <a:pt x="1792263" y="858162"/>
                  <a:pt x="1794867" y="855446"/>
                </a:cubicBezTo>
                <a:cubicBezTo>
                  <a:pt x="1797472" y="852730"/>
                  <a:pt x="1800709" y="851371"/>
                  <a:pt x="1804578" y="851371"/>
                </a:cubicBezTo>
                <a:close/>
                <a:moveTo>
                  <a:pt x="2756297" y="840730"/>
                </a:moveTo>
                <a:cubicBezTo>
                  <a:pt x="2751162" y="840730"/>
                  <a:pt x="2746865" y="842256"/>
                  <a:pt x="2743405" y="845307"/>
                </a:cubicBezTo>
                <a:cubicBezTo>
                  <a:pt x="2739944" y="848358"/>
                  <a:pt x="2737154" y="852748"/>
                  <a:pt x="2735033" y="858478"/>
                </a:cubicBezTo>
                <a:cubicBezTo>
                  <a:pt x="2732912" y="864208"/>
                  <a:pt x="2731405" y="871184"/>
                  <a:pt x="2730512" y="879407"/>
                </a:cubicBezTo>
                <a:cubicBezTo>
                  <a:pt x="2729619" y="887630"/>
                  <a:pt x="2729173" y="896913"/>
                  <a:pt x="2729173" y="907256"/>
                </a:cubicBezTo>
                <a:cubicBezTo>
                  <a:pt x="2729173" y="931515"/>
                  <a:pt x="2731424" y="949319"/>
                  <a:pt x="2735926" y="960667"/>
                </a:cubicBezTo>
                <a:cubicBezTo>
                  <a:pt x="2740428" y="972015"/>
                  <a:pt x="2747404" y="977689"/>
                  <a:pt x="2756855" y="977689"/>
                </a:cubicBezTo>
                <a:cubicBezTo>
                  <a:pt x="2765859" y="977689"/>
                  <a:pt x="2772538" y="972350"/>
                  <a:pt x="2776891" y="961672"/>
                </a:cubicBezTo>
                <a:cubicBezTo>
                  <a:pt x="2781244" y="950993"/>
                  <a:pt x="2783421" y="934455"/>
                  <a:pt x="2783421" y="912056"/>
                </a:cubicBezTo>
                <a:cubicBezTo>
                  <a:pt x="2783421" y="894941"/>
                  <a:pt x="2782305" y="881081"/>
                  <a:pt x="2780072" y="870477"/>
                </a:cubicBezTo>
                <a:cubicBezTo>
                  <a:pt x="2777840" y="859873"/>
                  <a:pt x="2774733" y="852264"/>
                  <a:pt x="2770752" y="847651"/>
                </a:cubicBezTo>
                <a:cubicBezTo>
                  <a:pt x="2766771" y="843037"/>
                  <a:pt x="2761952" y="840730"/>
                  <a:pt x="2756297" y="840730"/>
                </a:cubicBezTo>
                <a:close/>
                <a:moveTo>
                  <a:pt x="2756855" y="831242"/>
                </a:moveTo>
                <a:cubicBezTo>
                  <a:pt x="2773151" y="831242"/>
                  <a:pt x="2785281" y="837530"/>
                  <a:pt x="2793243" y="850106"/>
                </a:cubicBezTo>
                <a:cubicBezTo>
                  <a:pt x="2801206" y="862682"/>
                  <a:pt x="2805187" y="881695"/>
                  <a:pt x="2805187" y="907145"/>
                </a:cubicBezTo>
                <a:cubicBezTo>
                  <a:pt x="2805187" y="933487"/>
                  <a:pt x="2800927" y="953412"/>
                  <a:pt x="2792406" y="966918"/>
                </a:cubicBezTo>
                <a:cubicBezTo>
                  <a:pt x="2783886" y="980424"/>
                  <a:pt x="2771440" y="987177"/>
                  <a:pt x="2755069" y="987177"/>
                </a:cubicBezTo>
                <a:cubicBezTo>
                  <a:pt x="2738995" y="987177"/>
                  <a:pt x="2727033" y="980852"/>
                  <a:pt x="2719183" y="968202"/>
                </a:cubicBezTo>
                <a:cubicBezTo>
                  <a:pt x="2711332" y="955551"/>
                  <a:pt x="2707407" y="936352"/>
                  <a:pt x="2707407" y="910605"/>
                </a:cubicBezTo>
                <a:cubicBezTo>
                  <a:pt x="2707407" y="896913"/>
                  <a:pt x="2708616" y="885081"/>
                  <a:pt x="2711035" y="875110"/>
                </a:cubicBezTo>
                <a:cubicBezTo>
                  <a:pt x="2713453" y="865138"/>
                  <a:pt x="2716839" y="856897"/>
                  <a:pt x="2721192" y="850386"/>
                </a:cubicBezTo>
                <a:cubicBezTo>
                  <a:pt x="2725545" y="843874"/>
                  <a:pt x="2730773" y="839056"/>
                  <a:pt x="2736875" y="835931"/>
                </a:cubicBezTo>
                <a:cubicBezTo>
                  <a:pt x="2742977" y="832805"/>
                  <a:pt x="2749637" y="831242"/>
                  <a:pt x="2756855" y="831242"/>
                </a:cubicBezTo>
                <a:close/>
                <a:moveTo>
                  <a:pt x="1804578" y="791989"/>
                </a:moveTo>
                <a:cubicBezTo>
                  <a:pt x="1808448" y="791989"/>
                  <a:pt x="1811685" y="793347"/>
                  <a:pt x="1814289" y="796063"/>
                </a:cubicBezTo>
                <a:cubicBezTo>
                  <a:pt x="1816894" y="798779"/>
                  <a:pt x="1818196" y="802221"/>
                  <a:pt x="1818196" y="806388"/>
                </a:cubicBezTo>
                <a:cubicBezTo>
                  <a:pt x="1818196" y="810555"/>
                  <a:pt x="1816894" y="813997"/>
                  <a:pt x="1814289" y="816713"/>
                </a:cubicBezTo>
                <a:cubicBezTo>
                  <a:pt x="1811685" y="819429"/>
                  <a:pt x="1808448" y="820787"/>
                  <a:pt x="1804578" y="820787"/>
                </a:cubicBezTo>
                <a:cubicBezTo>
                  <a:pt x="1800709" y="820787"/>
                  <a:pt x="1797472" y="819429"/>
                  <a:pt x="1794867" y="816713"/>
                </a:cubicBezTo>
                <a:cubicBezTo>
                  <a:pt x="1792263" y="813997"/>
                  <a:pt x="1790960" y="810555"/>
                  <a:pt x="1790960" y="806388"/>
                </a:cubicBezTo>
                <a:cubicBezTo>
                  <a:pt x="1790960" y="802221"/>
                  <a:pt x="1792263" y="798779"/>
                  <a:pt x="1794867" y="796063"/>
                </a:cubicBezTo>
                <a:cubicBezTo>
                  <a:pt x="1797472" y="793347"/>
                  <a:pt x="1800709" y="791989"/>
                  <a:pt x="1804578" y="791989"/>
                </a:cubicBezTo>
                <a:close/>
                <a:moveTo>
                  <a:pt x="2757078" y="691679"/>
                </a:moveTo>
                <a:cubicBezTo>
                  <a:pt x="2760948" y="691679"/>
                  <a:pt x="2764185" y="693037"/>
                  <a:pt x="2766789" y="695753"/>
                </a:cubicBezTo>
                <a:cubicBezTo>
                  <a:pt x="2769394" y="698469"/>
                  <a:pt x="2770696" y="701911"/>
                  <a:pt x="2770696" y="706078"/>
                </a:cubicBezTo>
                <a:cubicBezTo>
                  <a:pt x="2770696" y="710245"/>
                  <a:pt x="2769394" y="713687"/>
                  <a:pt x="2766789" y="716403"/>
                </a:cubicBezTo>
                <a:cubicBezTo>
                  <a:pt x="2764185" y="719119"/>
                  <a:pt x="2760948" y="720477"/>
                  <a:pt x="2757078" y="720477"/>
                </a:cubicBezTo>
                <a:cubicBezTo>
                  <a:pt x="2753209" y="720477"/>
                  <a:pt x="2749971" y="719119"/>
                  <a:pt x="2747367" y="716403"/>
                </a:cubicBezTo>
                <a:cubicBezTo>
                  <a:pt x="2744763" y="713687"/>
                  <a:pt x="2743460" y="710245"/>
                  <a:pt x="2743460" y="706078"/>
                </a:cubicBezTo>
                <a:cubicBezTo>
                  <a:pt x="2743460" y="701911"/>
                  <a:pt x="2744763" y="698469"/>
                  <a:pt x="2747367" y="695753"/>
                </a:cubicBezTo>
                <a:cubicBezTo>
                  <a:pt x="2749971" y="693037"/>
                  <a:pt x="2753209" y="691679"/>
                  <a:pt x="2757078" y="691679"/>
                </a:cubicBezTo>
                <a:close/>
                <a:moveTo>
                  <a:pt x="2185764" y="682712"/>
                </a:moveTo>
                <a:lnTo>
                  <a:pt x="2323281" y="682712"/>
                </a:lnTo>
                <a:lnTo>
                  <a:pt x="2323281" y="697558"/>
                </a:lnTo>
                <a:lnTo>
                  <a:pt x="2185764" y="697558"/>
                </a:lnTo>
                <a:close/>
                <a:moveTo>
                  <a:pt x="1128303" y="682154"/>
                </a:moveTo>
                <a:cubicBezTo>
                  <a:pt x="1132173" y="682154"/>
                  <a:pt x="1135410" y="683512"/>
                  <a:pt x="1138014" y="686228"/>
                </a:cubicBezTo>
                <a:cubicBezTo>
                  <a:pt x="1140619" y="688944"/>
                  <a:pt x="1141921" y="692386"/>
                  <a:pt x="1141921" y="696553"/>
                </a:cubicBezTo>
                <a:cubicBezTo>
                  <a:pt x="1141921" y="700720"/>
                  <a:pt x="1140619" y="704162"/>
                  <a:pt x="1138014" y="706878"/>
                </a:cubicBezTo>
                <a:cubicBezTo>
                  <a:pt x="1135410" y="709594"/>
                  <a:pt x="1132173" y="710952"/>
                  <a:pt x="1128303" y="710952"/>
                </a:cubicBezTo>
                <a:cubicBezTo>
                  <a:pt x="1124434" y="710952"/>
                  <a:pt x="1121197" y="709594"/>
                  <a:pt x="1118592" y="706878"/>
                </a:cubicBezTo>
                <a:cubicBezTo>
                  <a:pt x="1115988" y="704162"/>
                  <a:pt x="1114685" y="700720"/>
                  <a:pt x="1114685" y="696553"/>
                </a:cubicBezTo>
                <a:cubicBezTo>
                  <a:pt x="1114685" y="692386"/>
                  <a:pt x="1115988" y="688944"/>
                  <a:pt x="1118592" y="686228"/>
                </a:cubicBezTo>
                <a:cubicBezTo>
                  <a:pt x="1121197" y="683512"/>
                  <a:pt x="1124434" y="682154"/>
                  <a:pt x="1128303" y="682154"/>
                </a:cubicBezTo>
                <a:close/>
                <a:moveTo>
                  <a:pt x="147228" y="682154"/>
                </a:moveTo>
                <a:cubicBezTo>
                  <a:pt x="151098" y="682154"/>
                  <a:pt x="154335" y="683512"/>
                  <a:pt x="156939" y="686228"/>
                </a:cubicBezTo>
                <a:cubicBezTo>
                  <a:pt x="159544" y="688944"/>
                  <a:pt x="160846" y="692386"/>
                  <a:pt x="160846" y="696553"/>
                </a:cubicBezTo>
                <a:cubicBezTo>
                  <a:pt x="160846" y="700720"/>
                  <a:pt x="159544" y="704162"/>
                  <a:pt x="156939" y="706878"/>
                </a:cubicBezTo>
                <a:cubicBezTo>
                  <a:pt x="154335" y="709594"/>
                  <a:pt x="151098" y="710952"/>
                  <a:pt x="147228" y="710952"/>
                </a:cubicBezTo>
                <a:cubicBezTo>
                  <a:pt x="143359" y="710952"/>
                  <a:pt x="140122" y="709594"/>
                  <a:pt x="137517" y="706878"/>
                </a:cubicBezTo>
                <a:cubicBezTo>
                  <a:pt x="134913" y="704162"/>
                  <a:pt x="133610" y="700720"/>
                  <a:pt x="133610" y="696553"/>
                </a:cubicBezTo>
                <a:cubicBezTo>
                  <a:pt x="133610" y="692386"/>
                  <a:pt x="134913" y="688944"/>
                  <a:pt x="137517" y="686228"/>
                </a:cubicBezTo>
                <a:cubicBezTo>
                  <a:pt x="140122" y="683512"/>
                  <a:pt x="143359" y="682154"/>
                  <a:pt x="147228" y="682154"/>
                </a:cubicBezTo>
                <a:close/>
                <a:moveTo>
                  <a:pt x="2399602" y="679605"/>
                </a:moveTo>
                <a:cubicBezTo>
                  <a:pt x="2396310" y="679605"/>
                  <a:pt x="2393254" y="680317"/>
                  <a:pt x="2390435" y="681740"/>
                </a:cubicBezTo>
                <a:cubicBezTo>
                  <a:pt x="2387617" y="683163"/>
                  <a:pt x="2385036" y="685117"/>
                  <a:pt x="2382692" y="687600"/>
                </a:cubicBezTo>
                <a:cubicBezTo>
                  <a:pt x="2380348" y="690084"/>
                  <a:pt x="2378255" y="692958"/>
                  <a:pt x="2376413" y="696223"/>
                </a:cubicBezTo>
                <a:cubicBezTo>
                  <a:pt x="2374571" y="699488"/>
                  <a:pt x="2373023" y="702976"/>
                  <a:pt x="2371767" y="706687"/>
                </a:cubicBezTo>
                <a:cubicBezTo>
                  <a:pt x="2370511" y="710399"/>
                  <a:pt x="2369562" y="714194"/>
                  <a:pt x="2368921" y="718073"/>
                </a:cubicBezTo>
                <a:cubicBezTo>
                  <a:pt x="2368279" y="721951"/>
                  <a:pt x="2367958" y="725733"/>
                  <a:pt x="2367958" y="729416"/>
                </a:cubicBezTo>
                <a:cubicBezTo>
                  <a:pt x="2367958" y="735444"/>
                  <a:pt x="2368809" y="739922"/>
                  <a:pt x="2370511" y="742853"/>
                </a:cubicBezTo>
                <a:cubicBezTo>
                  <a:pt x="2372213" y="745783"/>
                  <a:pt x="2374962" y="747248"/>
                  <a:pt x="2378757" y="747248"/>
                </a:cubicBezTo>
                <a:cubicBezTo>
                  <a:pt x="2381380" y="747248"/>
                  <a:pt x="2384241" y="746341"/>
                  <a:pt x="2387338" y="744527"/>
                </a:cubicBezTo>
                <a:cubicBezTo>
                  <a:pt x="2390435" y="742713"/>
                  <a:pt x="2393449" y="740160"/>
                  <a:pt x="2396379" y="736867"/>
                </a:cubicBezTo>
                <a:cubicBezTo>
                  <a:pt x="2399309" y="733574"/>
                  <a:pt x="2401974" y="729598"/>
                  <a:pt x="2404374" y="724937"/>
                </a:cubicBezTo>
                <a:cubicBezTo>
                  <a:pt x="2406774" y="720277"/>
                  <a:pt x="2408588" y="715101"/>
                  <a:pt x="2409816" y="709408"/>
                </a:cubicBezTo>
                <a:cubicBezTo>
                  <a:pt x="2410541" y="706394"/>
                  <a:pt x="2411155" y="703367"/>
                  <a:pt x="2411657" y="700325"/>
                </a:cubicBezTo>
                <a:cubicBezTo>
                  <a:pt x="2412160" y="697283"/>
                  <a:pt x="2412411" y="694535"/>
                  <a:pt x="2412411" y="692079"/>
                </a:cubicBezTo>
                <a:cubicBezTo>
                  <a:pt x="2412411" y="687558"/>
                  <a:pt x="2411392" y="684349"/>
                  <a:pt x="2409355" y="682452"/>
                </a:cubicBezTo>
                <a:cubicBezTo>
                  <a:pt x="2407318" y="680554"/>
                  <a:pt x="2404067" y="679605"/>
                  <a:pt x="2399602" y="679605"/>
                </a:cubicBezTo>
                <a:close/>
                <a:moveTo>
                  <a:pt x="2398095" y="671317"/>
                </a:moveTo>
                <a:cubicBezTo>
                  <a:pt x="2402337" y="671317"/>
                  <a:pt x="2406146" y="671834"/>
                  <a:pt x="2409523" y="672866"/>
                </a:cubicBezTo>
                <a:cubicBezTo>
                  <a:pt x="2412899" y="673899"/>
                  <a:pt x="2416011" y="675308"/>
                  <a:pt x="2418857" y="677094"/>
                </a:cubicBezTo>
                <a:lnTo>
                  <a:pt x="2426810" y="671317"/>
                </a:lnTo>
                <a:lnTo>
                  <a:pt x="2433591" y="673075"/>
                </a:lnTo>
                <a:cubicBezTo>
                  <a:pt x="2429908" y="689651"/>
                  <a:pt x="2426266" y="706059"/>
                  <a:pt x="2422666" y="722300"/>
                </a:cubicBezTo>
                <a:cubicBezTo>
                  <a:pt x="2419066" y="738541"/>
                  <a:pt x="2415704" y="753833"/>
                  <a:pt x="2412578" y="768177"/>
                </a:cubicBezTo>
                <a:cubicBezTo>
                  <a:pt x="2411518" y="772027"/>
                  <a:pt x="2410988" y="775153"/>
                  <a:pt x="2410988" y="777553"/>
                </a:cubicBezTo>
                <a:cubicBezTo>
                  <a:pt x="2410988" y="779618"/>
                  <a:pt x="2411769" y="781083"/>
                  <a:pt x="2413332" y="781948"/>
                </a:cubicBezTo>
                <a:cubicBezTo>
                  <a:pt x="2414894" y="782813"/>
                  <a:pt x="2417573" y="783413"/>
                  <a:pt x="2421368" y="783748"/>
                </a:cubicBezTo>
                <a:lnTo>
                  <a:pt x="2420196" y="789273"/>
                </a:lnTo>
                <a:lnTo>
                  <a:pt x="2391482" y="789273"/>
                </a:lnTo>
                <a:cubicBezTo>
                  <a:pt x="2393826" y="780120"/>
                  <a:pt x="2396017" y="771623"/>
                  <a:pt x="2398054" y="763781"/>
                </a:cubicBezTo>
                <a:cubicBezTo>
                  <a:pt x="2400091" y="755940"/>
                  <a:pt x="2402309" y="747443"/>
                  <a:pt x="2404709" y="738290"/>
                </a:cubicBezTo>
                <a:lnTo>
                  <a:pt x="2403370" y="737955"/>
                </a:lnTo>
                <a:cubicBezTo>
                  <a:pt x="2400579" y="741583"/>
                  <a:pt x="2397858" y="744680"/>
                  <a:pt x="2395207" y="747248"/>
                </a:cubicBezTo>
                <a:cubicBezTo>
                  <a:pt x="2392556" y="749815"/>
                  <a:pt x="2389961" y="751922"/>
                  <a:pt x="2387422" y="753568"/>
                </a:cubicBezTo>
                <a:cubicBezTo>
                  <a:pt x="2384882" y="755215"/>
                  <a:pt x="2382343" y="756414"/>
                  <a:pt x="2379804" y="757168"/>
                </a:cubicBezTo>
                <a:cubicBezTo>
                  <a:pt x="2377264" y="757921"/>
                  <a:pt x="2374711" y="758298"/>
                  <a:pt x="2372144" y="758298"/>
                </a:cubicBezTo>
                <a:cubicBezTo>
                  <a:pt x="2365502" y="758298"/>
                  <a:pt x="2360368" y="755912"/>
                  <a:pt x="2356740" y="751140"/>
                </a:cubicBezTo>
                <a:cubicBezTo>
                  <a:pt x="2353112" y="746369"/>
                  <a:pt x="2351298" y="739434"/>
                  <a:pt x="2351298" y="730337"/>
                </a:cubicBezTo>
                <a:cubicBezTo>
                  <a:pt x="2351298" y="724923"/>
                  <a:pt x="2351870" y="719719"/>
                  <a:pt x="2353015" y="714724"/>
                </a:cubicBezTo>
                <a:cubicBezTo>
                  <a:pt x="2354159" y="709729"/>
                  <a:pt x="2355777" y="705041"/>
                  <a:pt x="2357870" y="700660"/>
                </a:cubicBezTo>
                <a:cubicBezTo>
                  <a:pt x="2359963" y="696279"/>
                  <a:pt x="2362460" y="692288"/>
                  <a:pt x="2365363" y="688688"/>
                </a:cubicBezTo>
                <a:cubicBezTo>
                  <a:pt x="2368265" y="685089"/>
                  <a:pt x="2371446" y="682005"/>
                  <a:pt x="2374906" y="679438"/>
                </a:cubicBezTo>
                <a:cubicBezTo>
                  <a:pt x="2378366" y="676871"/>
                  <a:pt x="2382050" y="674875"/>
                  <a:pt x="2385957" y="673452"/>
                </a:cubicBezTo>
                <a:cubicBezTo>
                  <a:pt x="2389863" y="672029"/>
                  <a:pt x="2393910" y="671317"/>
                  <a:pt x="2398095" y="671317"/>
                </a:cubicBezTo>
                <a:close/>
                <a:moveTo>
                  <a:pt x="678768" y="668201"/>
                </a:moveTo>
                <a:cubicBezTo>
                  <a:pt x="682637" y="668201"/>
                  <a:pt x="685874" y="669559"/>
                  <a:pt x="688479" y="672275"/>
                </a:cubicBezTo>
                <a:cubicBezTo>
                  <a:pt x="691083" y="674992"/>
                  <a:pt x="692386" y="678433"/>
                  <a:pt x="692386" y="682600"/>
                </a:cubicBezTo>
                <a:cubicBezTo>
                  <a:pt x="692386" y="686768"/>
                  <a:pt x="691083" y="690209"/>
                  <a:pt x="688479" y="692925"/>
                </a:cubicBezTo>
                <a:cubicBezTo>
                  <a:pt x="685874" y="695641"/>
                  <a:pt x="682637" y="697000"/>
                  <a:pt x="678768" y="697000"/>
                </a:cubicBezTo>
                <a:cubicBezTo>
                  <a:pt x="674898" y="697000"/>
                  <a:pt x="671661" y="695641"/>
                  <a:pt x="669057" y="692925"/>
                </a:cubicBezTo>
                <a:cubicBezTo>
                  <a:pt x="666452" y="690209"/>
                  <a:pt x="665150" y="686768"/>
                  <a:pt x="665150" y="682600"/>
                </a:cubicBezTo>
                <a:cubicBezTo>
                  <a:pt x="665150" y="678433"/>
                  <a:pt x="666452" y="674992"/>
                  <a:pt x="669057" y="672275"/>
                </a:cubicBezTo>
                <a:cubicBezTo>
                  <a:pt x="671661" y="669559"/>
                  <a:pt x="674898" y="668201"/>
                  <a:pt x="678768" y="668201"/>
                </a:cubicBezTo>
                <a:close/>
                <a:moveTo>
                  <a:pt x="2185764" y="636389"/>
                </a:moveTo>
                <a:lnTo>
                  <a:pt x="2323281" y="636389"/>
                </a:lnTo>
                <a:lnTo>
                  <a:pt x="2323281" y="651235"/>
                </a:lnTo>
                <a:lnTo>
                  <a:pt x="2185764" y="651235"/>
                </a:lnTo>
                <a:close/>
                <a:moveTo>
                  <a:pt x="2757078" y="632296"/>
                </a:moveTo>
                <a:cubicBezTo>
                  <a:pt x="2760948" y="632296"/>
                  <a:pt x="2764185" y="633655"/>
                  <a:pt x="2766789" y="636371"/>
                </a:cubicBezTo>
                <a:cubicBezTo>
                  <a:pt x="2769394" y="639087"/>
                  <a:pt x="2770696" y="642528"/>
                  <a:pt x="2770696" y="646696"/>
                </a:cubicBezTo>
                <a:cubicBezTo>
                  <a:pt x="2770696" y="650863"/>
                  <a:pt x="2769394" y="654304"/>
                  <a:pt x="2766789" y="657021"/>
                </a:cubicBezTo>
                <a:cubicBezTo>
                  <a:pt x="2764185" y="659737"/>
                  <a:pt x="2760948" y="661095"/>
                  <a:pt x="2757078" y="661095"/>
                </a:cubicBezTo>
                <a:cubicBezTo>
                  <a:pt x="2753209" y="661095"/>
                  <a:pt x="2749971" y="659737"/>
                  <a:pt x="2747367" y="657021"/>
                </a:cubicBezTo>
                <a:cubicBezTo>
                  <a:pt x="2744763" y="654304"/>
                  <a:pt x="2743460" y="650863"/>
                  <a:pt x="2743460" y="646696"/>
                </a:cubicBezTo>
                <a:cubicBezTo>
                  <a:pt x="2743460" y="642528"/>
                  <a:pt x="2744763" y="639087"/>
                  <a:pt x="2747367" y="636371"/>
                </a:cubicBezTo>
                <a:cubicBezTo>
                  <a:pt x="2749971" y="633655"/>
                  <a:pt x="2753209" y="632296"/>
                  <a:pt x="2757078" y="632296"/>
                </a:cubicBezTo>
                <a:close/>
                <a:moveTo>
                  <a:pt x="1128303" y="622771"/>
                </a:moveTo>
                <a:cubicBezTo>
                  <a:pt x="1132173" y="622771"/>
                  <a:pt x="1135410" y="624130"/>
                  <a:pt x="1138014" y="626846"/>
                </a:cubicBezTo>
                <a:cubicBezTo>
                  <a:pt x="1140619" y="629562"/>
                  <a:pt x="1141921" y="633003"/>
                  <a:pt x="1141921" y="637171"/>
                </a:cubicBezTo>
                <a:cubicBezTo>
                  <a:pt x="1141921" y="641338"/>
                  <a:pt x="1140619" y="644779"/>
                  <a:pt x="1138014" y="647496"/>
                </a:cubicBezTo>
                <a:cubicBezTo>
                  <a:pt x="1135410" y="650212"/>
                  <a:pt x="1132173" y="651570"/>
                  <a:pt x="1128303" y="651570"/>
                </a:cubicBezTo>
                <a:cubicBezTo>
                  <a:pt x="1124434" y="651570"/>
                  <a:pt x="1121197" y="650212"/>
                  <a:pt x="1118592" y="647496"/>
                </a:cubicBezTo>
                <a:cubicBezTo>
                  <a:pt x="1115988" y="644779"/>
                  <a:pt x="1114685" y="641338"/>
                  <a:pt x="1114685" y="637171"/>
                </a:cubicBezTo>
                <a:cubicBezTo>
                  <a:pt x="1114685" y="633003"/>
                  <a:pt x="1115988" y="629562"/>
                  <a:pt x="1118592" y="626846"/>
                </a:cubicBezTo>
                <a:cubicBezTo>
                  <a:pt x="1121197" y="624130"/>
                  <a:pt x="1124434" y="622771"/>
                  <a:pt x="1128303" y="622771"/>
                </a:cubicBezTo>
                <a:close/>
                <a:moveTo>
                  <a:pt x="639031" y="622771"/>
                </a:moveTo>
                <a:cubicBezTo>
                  <a:pt x="642900" y="622771"/>
                  <a:pt x="646137" y="624130"/>
                  <a:pt x="648742" y="626846"/>
                </a:cubicBezTo>
                <a:cubicBezTo>
                  <a:pt x="651346" y="629562"/>
                  <a:pt x="652648" y="633003"/>
                  <a:pt x="652648" y="637171"/>
                </a:cubicBezTo>
                <a:cubicBezTo>
                  <a:pt x="652648" y="641338"/>
                  <a:pt x="651346" y="644779"/>
                  <a:pt x="648742" y="647496"/>
                </a:cubicBezTo>
                <a:cubicBezTo>
                  <a:pt x="646137" y="650212"/>
                  <a:pt x="642900" y="651570"/>
                  <a:pt x="639031" y="651570"/>
                </a:cubicBezTo>
                <a:cubicBezTo>
                  <a:pt x="635161" y="651570"/>
                  <a:pt x="631924" y="650212"/>
                  <a:pt x="629320" y="647496"/>
                </a:cubicBezTo>
                <a:cubicBezTo>
                  <a:pt x="626715" y="644779"/>
                  <a:pt x="625413" y="641338"/>
                  <a:pt x="625413" y="637171"/>
                </a:cubicBezTo>
                <a:cubicBezTo>
                  <a:pt x="625413" y="633003"/>
                  <a:pt x="626715" y="629562"/>
                  <a:pt x="629320" y="626846"/>
                </a:cubicBezTo>
                <a:cubicBezTo>
                  <a:pt x="631924" y="624130"/>
                  <a:pt x="635161" y="622771"/>
                  <a:pt x="639031" y="622771"/>
                </a:cubicBezTo>
                <a:close/>
                <a:moveTo>
                  <a:pt x="147228" y="622771"/>
                </a:moveTo>
                <a:cubicBezTo>
                  <a:pt x="151098" y="622771"/>
                  <a:pt x="154335" y="624130"/>
                  <a:pt x="156939" y="626846"/>
                </a:cubicBezTo>
                <a:cubicBezTo>
                  <a:pt x="159544" y="629562"/>
                  <a:pt x="160846" y="633003"/>
                  <a:pt x="160846" y="637171"/>
                </a:cubicBezTo>
                <a:cubicBezTo>
                  <a:pt x="160846" y="641338"/>
                  <a:pt x="159544" y="644779"/>
                  <a:pt x="156939" y="647496"/>
                </a:cubicBezTo>
                <a:cubicBezTo>
                  <a:pt x="154335" y="650212"/>
                  <a:pt x="151098" y="651570"/>
                  <a:pt x="147228" y="651570"/>
                </a:cubicBezTo>
                <a:cubicBezTo>
                  <a:pt x="143359" y="651570"/>
                  <a:pt x="140122" y="650212"/>
                  <a:pt x="137517" y="647496"/>
                </a:cubicBezTo>
                <a:cubicBezTo>
                  <a:pt x="134913" y="644779"/>
                  <a:pt x="133610" y="641338"/>
                  <a:pt x="133610" y="637171"/>
                </a:cubicBezTo>
                <a:cubicBezTo>
                  <a:pt x="133610" y="633003"/>
                  <a:pt x="134913" y="629562"/>
                  <a:pt x="137517" y="626846"/>
                </a:cubicBezTo>
                <a:cubicBezTo>
                  <a:pt x="140122" y="624130"/>
                  <a:pt x="143359" y="622771"/>
                  <a:pt x="147228" y="622771"/>
                </a:cubicBezTo>
                <a:close/>
                <a:moveTo>
                  <a:pt x="1866686" y="610279"/>
                </a:moveTo>
                <a:cubicBezTo>
                  <a:pt x="1872490" y="610279"/>
                  <a:pt x="1877444" y="610935"/>
                  <a:pt x="1881546" y="612247"/>
                </a:cubicBezTo>
                <a:cubicBezTo>
                  <a:pt x="1885648" y="613558"/>
                  <a:pt x="1888982" y="615330"/>
                  <a:pt x="1891550" y="617563"/>
                </a:cubicBezTo>
                <a:cubicBezTo>
                  <a:pt x="1894117" y="619795"/>
                  <a:pt x="1895973" y="622474"/>
                  <a:pt x="1897117" y="625599"/>
                </a:cubicBezTo>
                <a:cubicBezTo>
                  <a:pt x="1898261" y="628725"/>
                  <a:pt x="1898833" y="632101"/>
                  <a:pt x="1898833" y="635729"/>
                </a:cubicBezTo>
                <a:cubicBezTo>
                  <a:pt x="1898833" y="637905"/>
                  <a:pt x="1898679" y="639929"/>
                  <a:pt x="1898373" y="641798"/>
                </a:cubicBezTo>
                <a:cubicBezTo>
                  <a:pt x="1898066" y="643668"/>
                  <a:pt x="1897535" y="645510"/>
                  <a:pt x="1896782" y="647323"/>
                </a:cubicBezTo>
                <a:cubicBezTo>
                  <a:pt x="1896028" y="649137"/>
                  <a:pt x="1895038" y="650965"/>
                  <a:pt x="1893810" y="652807"/>
                </a:cubicBezTo>
                <a:cubicBezTo>
                  <a:pt x="1892582" y="654649"/>
                  <a:pt x="1891047" y="656602"/>
                  <a:pt x="1889206" y="658667"/>
                </a:cubicBezTo>
                <a:cubicBezTo>
                  <a:pt x="1887810" y="660453"/>
                  <a:pt x="1885997" y="662518"/>
                  <a:pt x="1883764" y="664862"/>
                </a:cubicBezTo>
                <a:cubicBezTo>
                  <a:pt x="1881532" y="667206"/>
                  <a:pt x="1879090" y="669717"/>
                  <a:pt x="1876439" y="672396"/>
                </a:cubicBezTo>
                <a:cubicBezTo>
                  <a:pt x="1873788" y="675075"/>
                  <a:pt x="1871011" y="677866"/>
                  <a:pt x="1868109" y="680768"/>
                </a:cubicBezTo>
                <a:cubicBezTo>
                  <a:pt x="1865207" y="683670"/>
                  <a:pt x="1862389" y="686544"/>
                  <a:pt x="1859654" y="689391"/>
                </a:cubicBezTo>
                <a:cubicBezTo>
                  <a:pt x="1856919" y="692237"/>
                  <a:pt x="1854408" y="695000"/>
                  <a:pt x="1852120" y="697679"/>
                </a:cubicBezTo>
                <a:cubicBezTo>
                  <a:pt x="1849831" y="700357"/>
                  <a:pt x="1847962" y="702813"/>
                  <a:pt x="1846511" y="705046"/>
                </a:cubicBezTo>
                <a:lnTo>
                  <a:pt x="1877485" y="705046"/>
                </a:lnTo>
                <a:cubicBezTo>
                  <a:pt x="1880109" y="705046"/>
                  <a:pt x="1882201" y="704948"/>
                  <a:pt x="1883764" y="704753"/>
                </a:cubicBezTo>
                <a:cubicBezTo>
                  <a:pt x="1885327" y="704557"/>
                  <a:pt x="1886624" y="704125"/>
                  <a:pt x="1887657" y="703455"/>
                </a:cubicBezTo>
                <a:cubicBezTo>
                  <a:pt x="1888689" y="702785"/>
                  <a:pt x="1889568" y="701767"/>
                  <a:pt x="1890294" y="700399"/>
                </a:cubicBezTo>
                <a:cubicBezTo>
                  <a:pt x="1891019" y="699032"/>
                  <a:pt x="1891857" y="697148"/>
                  <a:pt x="1892805" y="694748"/>
                </a:cubicBezTo>
                <a:lnTo>
                  <a:pt x="1900591" y="694748"/>
                </a:lnTo>
                <a:cubicBezTo>
                  <a:pt x="1900312" y="698711"/>
                  <a:pt x="1900047" y="702701"/>
                  <a:pt x="1899796" y="706720"/>
                </a:cubicBezTo>
                <a:cubicBezTo>
                  <a:pt x="1899545" y="710738"/>
                  <a:pt x="1899279" y="714729"/>
                  <a:pt x="1899000" y="718691"/>
                </a:cubicBezTo>
                <a:lnTo>
                  <a:pt x="1828093" y="718691"/>
                </a:lnTo>
                <a:lnTo>
                  <a:pt x="1828093" y="714338"/>
                </a:lnTo>
                <a:cubicBezTo>
                  <a:pt x="1829433" y="711324"/>
                  <a:pt x="1830995" y="708352"/>
                  <a:pt x="1832781" y="705422"/>
                </a:cubicBezTo>
                <a:cubicBezTo>
                  <a:pt x="1834567" y="702492"/>
                  <a:pt x="1836576" y="699520"/>
                  <a:pt x="1838809" y="696507"/>
                </a:cubicBezTo>
                <a:cubicBezTo>
                  <a:pt x="1841041" y="693493"/>
                  <a:pt x="1843581" y="690381"/>
                  <a:pt x="1846427" y="687172"/>
                </a:cubicBezTo>
                <a:cubicBezTo>
                  <a:pt x="1849273" y="683963"/>
                  <a:pt x="1852426" y="680628"/>
                  <a:pt x="1855887" y="677168"/>
                </a:cubicBezTo>
                <a:cubicBezTo>
                  <a:pt x="1861133" y="671922"/>
                  <a:pt x="1865402" y="667443"/>
                  <a:pt x="1868695" y="663732"/>
                </a:cubicBezTo>
                <a:cubicBezTo>
                  <a:pt x="1871988" y="660020"/>
                  <a:pt x="1874583" y="656714"/>
                  <a:pt x="1876481" y="653811"/>
                </a:cubicBezTo>
                <a:cubicBezTo>
                  <a:pt x="1878378" y="650909"/>
                  <a:pt x="1879676" y="648230"/>
                  <a:pt x="1880374" y="645775"/>
                </a:cubicBezTo>
                <a:cubicBezTo>
                  <a:pt x="1881071" y="643319"/>
                  <a:pt x="1881420" y="640696"/>
                  <a:pt x="1881420" y="637905"/>
                </a:cubicBezTo>
                <a:cubicBezTo>
                  <a:pt x="1881420" y="635059"/>
                  <a:pt x="1881015" y="632436"/>
                  <a:pt x="1880206" y="630036"/>
                </a:cubicBezTo>
                <a:cubicBezTo>
                  <a:pt x="1879397" y="627636"/>
                  <a:pt x="1878239" y="625599"/>
                  <a:pt x="1876732" y="623925"/>
                </a:cubicBezTo>
                <a:cubicBezTo>
                  <a:pt x="1875225" y="622251"/>
                  <a:pt x="1873314" y="620939"/>
                  <a:pt x="1870997" y="619990"/>
                </a:cubicBezTo>
                <a:cubicBezTo>
                  <a:pt x="1868681" y="619041"/>
                  <a:pt x="1866016" y="618567"/>
                  <a:pt x="1863003" y="618567"/>
                </a:cubicBezTo>
                <a:cubicBezTo>
                  <a:pt x="1857812" y="618567"/>
                  <a:pt x="1853459" y="619976"/>
                  <a:pt x="1849943" y="622795"/>
                </a:cubicBezTo>
                <a:cubicBezTo>
                  <a:pt x="1846427" y="625613"/>
                  <a:pt x="1843692" y="629701"/>
                  <a:pt x="1841739" y="635059"/>
                </a:cubicBezTo>
                <a:lnTo>
                  <a:pt x="1830772" y="635059"/>
                </a:lnTo>
                <a:lnTo>
                  <a:pt x="1830772" y="618735"/>
                </a:lnTo>
                <a:cubicBezTo>
                  <a:pt x="1837916" y="615777"/>
                  <a:pt x="1844487" y="613628"/>
                  <a:pt x="1850487" y="612288"/>
                </a:cubicBezTo>
                <a:cubicBezTo>
                  <a:pt x="1856487" y="610949"/>
                  <a:pt x="1861886" y="610279"/>
                  <a:pt x="1866686" y="610279"/>
                </a:cubicBezTo>
                <a:close/>
                <a:moveTo>
                  <a:pt x="2185764" y="590067"/>
                </a:moveTo>
                <a:lnTo>
                  <a:pt x="2323281" y="590067"/>
                </a:lnTo>
                <a:lnTo>
                  <a:pt x="2323281" y="604912"/>
                </a:lnTo>
                <a:lnTo>
                  <a:pt x="2185764" y="604912"/>
                </a:lnTo>
                <a:close/>
                <a:moveTo>
                  <a:pt x="600410" y="577342"/>
                </a:moveTo>
                <a:cubicBezTo>
                  <a:pt x="604279" y="577342"/>
                  <a:pt x="607516" y="578700"/>
                  <a:pt x="610121" y="581416"/>
                </a:cubicBezTo>
                <a:cubicBezTo>
                  <a:pt x="612725" y="584132"/>
                  <a:pt x="614028" y="587574"/>
                  <a:pt x="614028" y="591741"/>
                </a:cubicBezTo>
                <a:cubicBezTo>
                  <a:pt x="614028" y="595908"/>
                  <a:pt x="612725" y="599350"/>
                  <a:pt x="610121" y="602066"/>
                </a:cubicBezTo>
                <a:cubicBezTo>
                  <a:pt x="607516" y="604782"/>
                  <a:pt x="604279" y="606140"/>
                  <a:pt x="600410" y="606140"/>
                </a:cubicBezTo>
                <a:cubicBezTo>
                  <a:pt x="596540" y="606140"/>
                  <a:pt x="593303" y="604782"/>
                  <a:pt x="590699" y="602066"/>
                </a:cubicBezTo>
                <a:cubicBezTo>
                  <a:pt x="588094" y="599350"/>
                  <a:pt x="586792" y="595908"/>
                  <a:pt x="586792" y="591741"/>
                </a:cubicBezTo>
                <a:cubicBezTo>
                  <a:pt x="586792" y="587574"/>
                  <a:pt x="588094" y="584132"/>
                  <a:pt x="590699" y="581416"/>
                </a:cubicBezTo>
                <a:cubicBezTo>
                  <a:pt x="593303" y="578700"/>
                  <a:pt x="596540" y="577342"/>
                  <a:pt x="600410" y="577342"/>
                </a:cubicBezTo>
                <a:close/>
                <a:moveTo>
                  <a:pt x="2757078" y="572914"/>
                </a:moveTo>
                <a:cubicBezTo>
                  <a:pt x="2760948" y="572914"/>
                  <a:pt x="2764185" y="574272"/>
                  <a:pt x="2766789" y="576988"/>
                </a:cubicBezTo>
                <a:cubicBezTo>
                  <a:pt x="2769394" y="579704"/>
                  <a:pt x="2770696" y="583146"/>
                  <a:pt x="2770696" y="587313"/>
                </a:cubicBezTo>
                <a:cubicBezTo>
                  <a:pt x="2770696" y="591480"/>
                  <a:pt x="2769394" y="594922"/>
                  <a:pt x="2766789" y="597638"/>
                </a:cubicBezTo>
                <a:cubicBezTo>
                  <a:pt x="2764185" y="600354"/>
                  <a:pt x="2760948" y="601712"/>
                  <a:pt x="2757078" y="601712"/>
                </a:cubicBezTo>
                <a:cubicBezTo>
                  <a:pt x="2753209" y="601712"/>
                  <a:pt x="2749971" y="600354"/>
                  <a:pt x="2747367" y="597638"/>
                </a:cubicBezTo>
                <a:cubicBezTo>
                  <a:pt x="2744763" y="594922"/>
                  <a:pt x="2743460" y="591480"/>
                  <a:pt x="2743460" y="587313"/>
                </a:cubicBezTo>
                <a:cubicBezTo>
                  <a:pt x="2743460" y="583146"/>
                  <a:pt x="2744763" y="579704"/>
                  <a:pt x="2747367" y="576988"/>
                </a:cubicBezTo>
                <a:cubicBezTo>
                  <a:pt x="2749971" y="574272"/>
                  <a:pt x="2753209" y="572914"/>
                  <a:pt x="2757078" y="572914"/>
                </a:cubicBezTo>
                <a:close/>
                <a:moveTo>
                  <a:pt x="1753344" y="571389"/>
                </a:moveTo>
                <a:cubicBezTo>
                  <a:pt x="1746498" y="571389"/>
                  <a:pt x="1740136" y="574439"/>
                  <a:pt x="1734257" y="580541"/>
                </a:cubicBezTo>
                <a:cubicBezTo>
                  <a:pt x="1728378" y="586643"/>
                  <a:pt x="1723672" y="594903"/>
                  <a:pt x="1720137" y="605321"/>
                </a:cubicBezTo>
                <a:cubicBezTo>
                  <a:pt x="1716602" y="615739"/>
                  <a:pt x="1714835" y="626418"/>
                  <a:pt x="1714835" y="637357"/>
                </a:cubicBezTo>
                <a:cubicBezTo>
                  <a:pt x="1714835" y="644872"/>
                  <a:pt x="1715951" y="650454"/>
                  <a:pt x="1718184" y="654100"/>
                </a:cubicBezTo>
                <a:cubicBezTo>
                  <a:pt x="1720416" y="657746"/>
                  <a:pt x="1723765" y="659569"/>
                  <a:pt x="1728229" y="659569"/>
                </a:cubicBezTo>
                <a:cubicBezTo>
                  <a:pt x="1734629" y="659569"/>
                  <a:pt x="1741215" y="655811"/>
                  <a:pt x="1747986" y="648296"/>
                </a:cubicBezTo>
                <a:cubicBezTo>
                  <a:pt x="1754758" y="640780"/>
                  <a:pt x="1761046" y="630325"/>
                  <a:pt x="1766850" y="616930"/>
                </a:cubicBezTo>
                <a:cubicBezTo>
                  <a:pt x="1768115" y="609191"/>
                  <a:pt x="1768748" y="602345"/>
                  <a:pt x="1768748" y="596392"/>
                </a:cubicBezTo>
                <a:cubicBezTo>
                  <a:pt x="1768748" y="587908"/>
                  <a:pt x="1767501" y="581620"/>
                  <a:pt x="1765009" y="577528"/>
                </a:cubicBezTo>
                <a:cubicBezTo>
                  <a:pt x="1762516" y="573435"/>
                  <a:pt x="1758628" y="571389"/>
                  <a:pt x="1753344" y="571389"/>
                </a:cubicBezTo>
                <a:close/>
                <a:moveTo>
                  <a:pt x="1128303" y="563389"/>
                </a:moveTo>
                <a:cubicBezTo>
                  <a:pt x="1132173" y="563389"/>
                  <a:pt x="1135410" y="564747"/>
                  <a:pt x="1138014" y="567463"/>
                </a:cubicBezTo>
                <a:cubicBezTo>
                  <a:pt x="1140619" y="570179"/>
                  <a:pt x="1141921" y="573621"/>
                  <a:pt x="1141921" y="577788"/>
                </a:cubicBezTo>
                <a:cubicBezTo>
                  <a:pt x="1141921" y="581955"/>
                  <a:pt x="1140619" y="585397"/>
                  <a:pt x="1138014" y="588113"/>
                </a:cubicBezTo>
                <a:cubicBezTo>
                  <a:pt x="1135410" y="590829"/>
                  <a:pt x="1132173" y="592187"/>
                  <a:pt x="1128303" y="592187"/>
                </a:cubicBezTo>
                <a:cubicBezTo>
                  <a:pt x="1124434" y="592187"/>
                  <a:pt x="1121197" y="590829"/>
                  <a:pt x="1118592" y="588113"/>
                </a:cubicBezTo>
                <a:cubicBezTo>
                  <a:pt x="1115988" y="585397"/>
                  <a:pt x="1114685" y="581955"/>
                  <a:pt x="1114685" y="577788"/>
                </a:cubicBezTo>
                <a:cubicBezTo>
                  <a:pt x="1114685" y="573621"/>
                  <a:pt x="1115988" y="570179"/>
                  <a:pt x="1118592" y="567463"/>
                </a:cubicBezTo>
                <a:cubicBezTo>
                  <a:pt x="1121197" y="564747"/>
                  <a:pt x="1124434" y="563389"/>
                  <a:pt x="1128303" y="563389"/>
                </a:cubicBezTo>
                <a:close/>
                <a:moveTo>
                  <a:pt x="147228" y="563389"/>
                </a:moveTo>
                <a:cubicBezTo>
                  <a:pt x="151098" y="563389"/>
                  <a:pt x="154335" y="564747"/>
                  <a:pt x="156939" y="567463"/>
                </a:cubicBezTo>
                <a:cubicBezTo>
                  <a:pt x="159544" y="570179"/>
                  <a:pt x="160846" y="573621"/>
                  <a:pt x="160846" y="577788"/>
                </a:cubicBezTo>
                <a:cubicBezTo>
                  <a:pt x="160846" y="581955"/>
                  <a:pt x="159544" y="585397"/>
                  <a:pt x="156939" y="588113"/>
                </a:cubicBezTo>
                <a:cubicBezTo>
                  <a:pt x="154335" y="590829"/>
                  <a:pt x="151098" y="592187"/>
                  <a:pt x="147228" y="592187"/>
                </a:cubicBezTo>
                <a:cubicBezTo>
                  <a:pt x="143359" y="592187"/>
                  <a:pt x="140122" y="590829"/>
                  <a:pt x="137517" y="588113"/>
                </a:cubicBezTo>
                <a:cubicBezTo>
                  <a:pt x="134913" y="585397"/>
                  <a:pt x="133610" y="581955"/>
                  <a:pt x="133610" y="577788"/>
                </a:cubicBezTo>
                <a:cubicBezTo>
                  <a:pt x="133610" y="573621"/>
                  <a:pt x="134913" y="570179"/>
                  <a:pt x="137517" y="567463"/>
                </a:cubicBezTo>
                <a:cubicBezTo>
                  <a:pt x="140122" y="564747"/>
                  <a:pt x="143359" y="563389"/>
                  <a:pt x="147228" y="563389"/>
                </a:cubicBezTo>
                <a:close/>
                <a:moveTo>
                  <a:pt x="1754125" y="562570"/>
                </a:moveTo>
                <a:cubicBezTo>
                  <a:pt x="1762460" y="562570"/>
                  <a:pt x="1768990" y="565175"/>
                  <a:pt x="1773715" y="570384"/>
                </a:cubicBezTo>
                <a:cubicBezTo>
                  <a:pt x="1778440" y="575593"/>
                  <a:pt x="1781063" y="583220"/>
                  <a:pt x="1781584" y="593266"/>
                </a:cubicBezTo>
                <a:lnTo>
                  <a:pt x="1782589" y="593155"/>
                </a:lnTo>
                <a:lnTo>
                  <a:pt x="1797211" y="564356"/>
                </a:lnTo>
                <a:lnTo>
                  <a:pt x="1816522" y="564356"/>
                </a:lnTo>
                <a:lnTo>
                  <a:pt x="1815405" y="570049"/>
                </a:lnTo>
                <a:cubicBezTo>
                  <a:pt x="1806178" y="582551"/>
                  <a:pt x="1795314" y="597917"/>
                  <a:pt x="1782812" y="616149"/>
                </a:cubicBezTo>
                <a:cubicBezTo>
                  <a:pt x="1780952" y="630362"/>
                  <a:pt x="1780022" y="640408"/>
                  <a:pt x="1780022" y="646286"/>
                </a:cubicBezTo>
                <a:cubicBezTo>
                  <a:pt x="1780022" y="651198"/>
                  <a:pt x="1780580" y="654714"/>
                  <a:pt x="1781696" y="656835"/>
                </a:cubicBezTo>
                <a:cubicBezTo>
                  <a:pt x="1782812" y="658955"/>
                  <a:pt x="1784672" y="660016"/>
                  <a:pt x="1787277" y="660016"/>
                </a:cubicBezTo>
                <a:cubicBezTo>
                  <a:pt x="1789361" y="660016"/>
                  <a:pt x="1791723" y="659141"/>
                  <a:pt x="1794365" y="657393"/>
                </a:cubicBezTo>
                <a:cubicBezTo>
                  <a:pt x="1797007" y="655644"/>
                  <a:pt x="1799853" y="652946"/>
                  <a:pt x="1802904" y="649300"/>
                </a:cubicBezTo>
                <a:lnTo>
                  <a:pt x="1809378" y="655328"/>
                </a:lnTo>
                <a:cubicBezTo>
                  <a:pt x="1803127" y="662025"/>
                  <a:pt x="1797695" y="666620"/>
                  <a:pt x="1793081" y="669113"/>
                </a:cubicBezTo>
                <a:cubicBezTo>
                  <a:pt x="1788468" y="671606"/>
                  <a:pt x="1783705" y="672852"/>
                  <a:pt x="1778794" y="672852"/>
                </a:cubicBezTo>
                <a:cubicBezTo>
                  <a:pt x="1768897" y="672852"/>
                  <a:pt x="1763948" y="665634"/>
                  <a:pt x="1763948" y="651198"/>
                </a:cubicBezTo>
                <a:cubicBezTo>
                  <a:pt x="1763948" y="647998"/>
                  <a:pt x="1764171" y="644463"/>
                  <a:pt x="1764618" y="640594"/>
                </a:cubicBezTo>
                <a:lnTo>
                  <a:pt x="1763502" y="640594"/>
                </a:lnTo>
                <a:cubicBezTo>
                  <a:pt x="1755837" y="652053"/>
                  <a:pt x="1748582" y="660295"/>
                  <a:pt x="1741736" y="665318"/>
                </a:cubicBezTo>
                <a:cubicBezTo>
                  <a:pt x="1734889" y="670341"/>
                  <a:pt x="1727560" y="672852"/>
                  <a:pt x="1719746" y="672852"/>
                </a:cubicBezTo>
                <a:cubicBezTo>
                  <a:pt x="1714314" y="672852"/>
                  <a:pt x="1709738" y="671289"/>
                  <a:pt x="1706017" y="668164"/>
                </a:cubicBezTo>
                <a:cubicBezTo>
                  <a:pt x="1702296" y="665039"/>
                  <a:pt x="1699543" y="660890"/>
                  <a:pt x="1697757" y="655718"/>
                </a:cubicBezTo>
                <a:cubicBezTo>
                  <a:pt x="1695971" y="650547"/>
                  <a:pt x="1695078" y="644910"/>
                  <a:pt x="1695078" y="638808"/>
                </a:cubicBezTo>
                <a:cubicBezTo>
                  <a:pt x="1695078" y="625488"/>
                  <a:pt x="1697608" y="612856"/>
                  <a:pt x="1702668" y="600912"/>
                </a:cubicBezTo>
                <a:cubicBezTo>
                  <a:pt x="1707728" y="588969"/>
                  <a:pt x="1714760" y="579593"/>
                  <a:pt x="1723765" y="572784"/>
                </a:cubicBezTo>
                <a:cubicBezTo>
                  <a:pt x="1732769" y="565975"/>
                  <a:pt x="1742889" y="562570"/>
                  <a:pt x="1754125" y="562570"/>
                </a:cubicBezTo>
                <a:close/>
                <a:moveTo>
                  <a:pt x="1151650" y="451619"/>
                </a:moveTo>
                <a:lnTo>
                  <a:pt x="1166301" y="451619"/>
                </a:lnTo>
                <a:cubicBezTo>
                  <a:pt x="1167082" y="455526"/>
                  <a:pt x="1167473" y="459377"/>
                  <a:pt x="1167473" y="463172"/>
                </a:cubicBezTo>
                <a:cubicBezTo>
                  <a:pt x="1167473" y="467079"/>
                  <a:pt x="1166803" y="470650"/>
                  <a:pt x="1165464" y="473887"/>
                </a:cubicBezTo>
                <a:cubicBezTo>
                  <a:pt x="1164124" y="477125"/>
                  <a:pt x="1161989" y="480348"/>
                  <a:pt x="1159059" y="483557"/>
                </a:cubicBezTo>
                <a:cubicBezTo>
                  <a:pt x="1156129" y="486766"/>
                  <a:pt x="1152097" y="490296"/>
                  <a:pt x="1146962" y="494147"/>
                </a:cubicBezTo>
                <a:lnTo>
                  <a:pt x="1142442" y="489040"/>
                </a:lnTo>
                <a:cubicBezTo>
                  <a:pt x="1145288" y="486361"/>
                  <a:pt x="1147353" y="483947"/>
                  <a:pt x="1148637" y="481799"/>
                </a:cubicBezTo>
                <a:cubicBezTo>
                  <a:pt x="1149920" y="479650"/>
                  <a:pt x="1150841" y="477208"/>
                  <a:pt x="1151399" y="474474"/>
                </a:cubicBezTo>
                <a:cubicBezTo>
                  <a:pt x="1151957" y="471739"/>
                  <a:pt x="1152237" y="468306"/>
                  <a:pt x="1152237" y="464176"/>
                </a:cubicBezTo>
                <a:cubicBezTo>
                  <a:pt x="1152237" y="459935"/>
                  <a:pt x="1152041" y="455749"/>
                  <a:pt x="1151650" y="451619"/>
                </a:cubicBezTo>
                <a:close/>
                <a:moveTo>
                  <a:pt x="180101" y="451619"/>
                </a:moveTo>
                <a:lnTo>
                  <a:pt x="194751" y="451619"/>
                </a:lnTo>
                <a:cubicBezTo>
                  <a:pt x="195532" y="455526"/>
                  <a:pt x="195923" y="459377"/>
                  <a:pt x="195923" y="463172"/>
                </a:cubicBezTo>
                <a:cubicBezTo>
                  <a:pt x="195923" y="467079"/>
                  <a:pt x="195253" y="470650"/>
                  <a:pt x="193914" y="473887"/>
                </a:cubicBezTo>
                <a:cubicBezTo>
                  <a:pt x="192574" y="477125"/>
                  <a:pt x="190439" y="480348"/>
                  <a:pt x="187509" y="483557"/>
                </a:cubicBezTo>
                <a:cubicBezTo>
                  <a:pt x="184579" y="486766"/>
                  <a:pt x="180547" y="490296"/>
                  <a:pt x="175412" y="494147"/>
                </a:cubicBezTo>
                <a:lnTo>
                  <a:pt x="170892" y="489040"/>
                </a:lnTo>
                <a:cubicBezTo>
                  <a:pt x="173738" y="486361"/>
                  <a:pt x="175803" y="483947"/>
                  <a:pt x="177087" y="481799"/>
                </a:cubicBezTo>
                <a:cubicBezTo>
                  <a:pt x="178370" y="479650"/>
                  <a:pt x="179291" y="477208"/>
                  <a:pt x="179849" y="474474"/>
                </a:cubicBezTo>
                <a:cubicBezTo>
                  <a:pt x="180408" y="471739"/>
                  <a:pt x="180687" y="468306"/>
                  <a:pt x="180687" y="464176"/>
                </a:cubicBezTo>
                <a:cubicBezTo>
                  <a:pt x="180687" y="459935"/>
                  <a:pt x="180491" y="455749"/>
                  <a:pt x="180101" y="451619"/>
                </a:cubicBezTo>
                <a:close/>
                <a:moveTo>
                  <a:pt x="140205" y="447098"/>
                </a:moveTo>
                <a:lnTo>
                  <a:pt x="147991" y="447098"/>
                </a:lnTo>
                <a:cubicBezTo>
                  <a:pt x="147712" y="451061"/>
                  <a:pt x="147447" y="455051"/>
                  <a:pt x="147196" y="459070"/>
                </a:cubicBezTo>
                <a:cubicBezTo>
                  <a:pt x="146944" y="463088"/>
                  <a:pt x="146679" y="467079"/>
                  <a:pt x="146400" y="471041"/>
                </a:cubicBezTo>
                <a:lnTo>
                  <a:pt x="93663" y="471041"/>
                </a:lnTo>
                <a:lnTo>
                  <a:pt x="97603" y="457395"/>
                </a:lnTo>
                <a:lnTo>
                  <a:pt x="124885" y="457395"/>
                </a:lnTo>
                <a:cubicBezTo>
                  <a:pt x="127508" y="457395"/>
                  <a:pt x="129601" y="457298"/>
                  <a:pt x="131164" y="457102"/>
                </a:cubicBezTo>
                <a:cubicBezTo>
                  <a:pt x="132727" y="456907"/>
                  <a:pt x="134024" y="456475"/>
                  <a:pt x="135057" y="455805"/>
                </a:cubicBezTo>
                <a:cubicBezTo>
                  <a:pt x="136089" y="455135"/>
                  <a:pt x="136968" y="454117"/>
                  <a:pt x="137694" y="452749"/>
                </a:cubicBezTo>
                <a:cubicBezTo>
                  <a:pt x="138419" y="451382"/>
                  <a:pt x="139257" y="449498"/>
                  <a:pt x="140205" y="447098"/>
                </a:cubicBezTo>
                <a:close/>
                <a:moveTo>
                  <a:pt x="124567" y="364017"/>
                </a:moveTo>
                <a:lnTo>
                  <a:pt x="128946" y="364596"/>
                </a:lnTo>
                <a:cubicBezTo>
                  <a:pt x="133048" y="365908"/>
                  <a:pt x="136382" y="367680"/>
                  <a:pt x="138950" y="369912"/>
                </a:cubicBezTo>
                <a:cubicBezTo>
                  <a:pt x="141517" y="372145"/>
                  <a:pt x="143373" y="374824"/>
                  <a:pt x="144517" y="377949"/>
                </a:cubicBezTo>
                <a:cubicBezTo>
                  <a:pt x="145661" y="381075"/>
                  <a:pt x="146233" y="384451"/>
                  <a:pt x="146233" y="388079"/>
                </a:cubicBezTo>
                <a:cubicBezTo>
                  <a:pt x="146233" y="390255"/>
                  <a:pt x="146079" y="392279"/>
                  <a:pt x="145772" y="394148"/>
                </a:cubicBezTo>
                <a:cubicBezTo>
                  <a:pt x="145465" y="396018"/>
                  <a:pt x="144935" y="397860"/>
                  <a:pt x="144182" y="399673"/>
                </a:cubicBezTo>
                <a:cubicBezTo>
                  <a:pt x="143428" y="401487"/>
                  <a:pt x="142438" y="403315"/>
                  <a:pt x="141210" y="405157"/>
                </a:cubicBezTo>
                <a:cubicBezTo>
                  <a:pt x="139982" y="406999"/>
                  <a:pt x="138447" y="408952"/>
                  <a:pt x="136606" y="411017"/>
                </a:cubicBezTo>
                <a:cubicBezTo>
                  <a:pt x="135210" y="412803"/>
                  <a:pt x="133396" y="414868"/>
                  <a:pt x="131164" y="417212"/>
                </a:cubicBezTo>
                <a:cubicBezTo>
                  <a:pt x="128932" y="419556"/>
                  <a:pt x="126490" y="422067"/>
                  <a:pt x="123839" y="424746"/>
                </a:cubicBezTo>
                <a:cubicBezTo>
                  <a:pt x="121188" y="427425"/>
                  <a:pt x="118411" y="430216"/>
                  <a:pt x="115509" y="433118"/>
                </a:cubicBezTo>
                <a:cubicBezTo>
                  <a:pt x="112607" y="436020"/>
                  <a:pt x="109789" y="438894"/>
                  <a:pt x="107054" y="441741"/>
                </a:cubicBezTo>
                <a:lnTo>
                  <a:pt x="99828" y="449689"/>
                </a:lnTo>
                <a:lnTo>
                  <a:pt x="106681" y="425958"/>
                </a:lnTo>
                <a:lnTo>
                  <a:pt x="116095" y="416082"/>
                </a:lnTo>
                <a:cubicBezTo>
                  <a:pt x="119388" y="412370"/>
                  <a:pt x="121983" y="409064"/>
                  <a:pt x="123881" y="406161"/>
                </a:cubicBezTo>
                <a:cubicBezTo>
                  <a:pt x="125778" y="403259"/>
                  <a:pt x="127076" y="400580"/>
                  <a:pt x="127774" y="398125"/>
                </a:cubicBezTo>
                <a:cubicBezTo>
                  <a:pt x="128471" y="395669"/>
                  <a:pt x="128820" y="393046"/>
                  <a:pt x="128820" y="390255"/>
                </a:cubicBezTo>
                <a:cubicBezTo>
                  <a:pt x="128820" y="387409"/>
                  <a:pt x="128415" y="384786"/>
                  <a:pt x="127606" y="382386"/>
                </a:cubicBezTo>
                <a:cubicBezTo>
                  <a:pt x="126797" y="379986"/>
                  <a:pt x="125639" y="377949"/>
                  <a:pt x="124132" y="376275"/>
                </a:cubicBezTo>
                <a:lnTo>
                  <a:pt x="121540" y="374497"/>
                </a:lnTo>
                <a:close/>
                <a:moveTo>
                  <a:pt x="1085636" y="362629"/>
                </a:moveTo>
                <a:cubicBezTo>
                  <a:pt x="1091440" y="362629"/>
                  <a:pt x="1096393" y="363285"/>
                  <a:pt x="1100495" y="364596"/>
                </a:cubicBezTo>
                <a:cubicBezTo>
                  <a:pt x="1104598" y="365908"/>
                  <a:pt x="1107932" y="367680"/>
                  <a:pt x="1110500" y="369912"/>
                </a:cubicBezTo>
                <a:cubicBezTo>
                  <a:pt x="1113067" y="372145"/>
                  <a:pt x="1114923" y="374824"/>
                  <a:pt x="1116067" y="377949"/>
                </a:cubicBezTo>
                <a:cubicBezTo>
                  <a:pt x="1117211" y="381075"/>
                  <a:pt x="1117783" y="384451"/>
                  <a:pt x="1117783" y="388079"/>
                </a:cubicBezTo>
                <a:cubicBezTo>
                  <a:pt x="1117783" y="390255"/>
                  <a:pt x="1117629" y="392279"/>
                  <a:pt x="1117322" y="394148"/>
                </a:cubicBezTo>
                <a:cubicBezTo>
                  <a:pt x="1117015" y="396018"/>
                  <a:pt x="1116485" y="397860"/>
                  <a:pt x="1115732" y="399673"/>
                </a:cubicBezTo>
                <a:cubicBezTo>
                  <a:pt x="1114978" y="401487"/>
                  <a:pt x="1113988" y="403315"/>
                  <a:pt x="1112760" y="405157"/>
                </a:cubicBezTo>
                <a:cubicBezTo>
                  <a:pt x="1111532" y="406999"/>
                  <a:pt x="1109997" y="408952"/>
                  <a:pt x="1108155" y="411017"/>
                </a:cubicBezTo>
                <a:cubicBezTo>
                  <a:pt x="1106760" y="412803"/>
                  <a:pt x="1104946" y="414868"/>
                  <a:pt x="1102714" y="417212"/>
                </a:cubicBezTo>
                <a:cubicBezTo>
                  <a:pt x="1100482" y="419556"/>
                  <a:pt x="1098040" y="422067"/>
                  <a:pt x="1095389" y="424746"/>
                </a:cubicBezTo>
                <a:cubicBezTo>
                  <a:pt x="1092738" y="427425"/>
                  <a:pt x="1089961" y="430216"/>
                  <a:pt x="1087059" y="433118"/>
                </a:cubicBezTo>
                <a:cubicBezTo>
                  <a:pt x="1084157" y="436020"/>
                  <a:pt x="1081339" y="438894"/>
                  <a:pt x="1078604" y="441741"/>
                </a:cubicBezTo>
                <a:cubicBezTo>
                  <a:pt x="1075869" y="444587"/>
                  <a:pt x="1073358" y="447350"/>
                  <a:pt x="1071069" y="450028"/>
                </a:cubicBezTo>
                <a:cubicBezTo>
                  <a:pt x="1068781" y="452707"/>
                  <a:pt x="1066911" y="455163"/>
                  <a:pt x="1065460" y="457395"/>
                </a:cubicBezTo>
                <a:lnTo>
                  <a:pt x="1096435" y="457395"/>
                </a:lnTo>
                <a:cubicBezTo>
                  <a:pt x="1099058" y="457395"/>
                  <a:pt x="1101151" y="457298"/>
                  <a:pt x="1102714" y="457102"/>
                </a:cubicBezTo>
                <a:cubicBezTo>
                  <a:pt x="1104277" y="456907"/>
                  <a:pt x="1105574" y="456475"/>
                  <a:pt x="1106607" y="455805"/>
                </a:cubicBezTo>
                <a:cubicBezTo>
                  <a:pt x="1107639" y="455135"/>
                  <a:pt x="1108518" y="454117"/>
                  <a:pt x="1109244" y="452749"/>
                </a:cubicBezTo>
                <a:cubicBezTo>
                  <a:pt x="1109969" y="451382"/>
                  <a:pt x="1110806" y="449498"/>
                  <a:pt x="1111755" y="447098"/>
                </a:cubicBezTo>
                <a:lnTo>
                  <a:pt x="1119541" y="447098"/>
                </a:lnTo>
                <a:cubicBezTo>
                  <a:pt x="1119262" y="451061"/>
                  <a:pt x="1118997" y="455051"/>
                  <a:pt x="1118746" y="459070"/>
                </a:cubicBezTo>
                <a:cubicBezTo>
                  <a:pt x="1118494" y="463088"/>
                  <a:pt x="1118229" y="467079"/>
                  <a:pt x="1117950" y="471041"/>
                </a:cubicBezTo>
                <a:lnTo>
                  <a:pt x="1047043" y="471041"/>
                </a:lnTo>
                <a:lnTo>
                  <a:pt x="1047043" y="466688"/>
                </a:lnTo>
                <a:cubicBezTo>
                  <a:pt x="1048382" y="463674"/>
                  <a:pt x="1049945" y="460702"/>
                  <a:pt x="1051731" y="457772"/>
                </a:cubicBezTo>
                <a:cubicBezTo>
                  <a:pt x="1053517" y="454842"/>
                  <a:pt x="1055526" y="451870"/>
                  <a:pt x="1057759" y="448856"/>
                </a:cubicBezTo>
                <a:cubicBezTo>
                  <a:pt x="1059991" y="445843"/>
                  <a:pt x="1062530" y="442731"/>
                  <a:pt x="1065377" y="439522"/>
                </a:cubicBezTo>
                <a:cubicBezTo>
                  <a:pt x="1068223" y="436313"/>
                  <a:pt x="1071376" y="432978"/>
                  <a:pt x="1074837" y="429518"/>
                </a:cubicBezTo>
                <a:cubicBezTo>
                  <a:pt x="1080083" y="424272"/>
                  <a:pt x="1084352" y="419793"/>
                  <a:pt x="1087645" y="416082"/>
                </a:cubicBezTo>
                <a:cubicBezTo>
                  <a:pt x="1090938" y="412370"/>
                  <a:pt x="1093533" y="409064"/>
                  <a:pt x="1095431" y="406161"/>
                </a:cubicBezTo>
                <a:cubicBezTo>
                  <a:pt x="1097328" y="403259"/>
                  <a:pt x="1098626" y="400580"/>
                  <a:pt x="1099323" y="398125"/>
                </a:cubicBezTo>
                <a:cubicBezTo>
                  <a:pt x="1100021" y="395669"/>
                  <a:pt x="1100370" y="393046"/>
                  <a:pt x="1100370" y="390255"/>
                </a:cubicBezTo>
                <a:cubicBezTo>
                  <a:pt x="1100370" y="387409"/>
                  <a:pt x="1099965" y="384786"/>
                  <a:pt x="1099156" y="382386"/>
                </a:cubicBezTo>
                <a:cubicBezTo>
                  <a:pt x="1098347" y="379986"/>
                  <a:pt x="1097189" y="377949"/>
                  <a:pt x="1095682" y="376275"/>
                </a:cubicBezTo>
                <a:cubicBezTo>
                  <a:pt x="1094175" y="374601"/>
                  <a:pt x="1092263" y="373289"/>
                  <a:pt x="1089947" y="372340"/>
                </a:cubicBezTo>
                <a:cubicBezTo>
                  <a:pt x="1087631" y="371391"/>
                  <a:pt x="1084966" y="370917"/>
                  <a:pt x="1081952" y="370917"/>
                </a:cubicBezTo>
                <a:cubicBezTo>
                  <a:pt x="1076762" y="370917"/>
                  <a:pt x="1072409" y="372326"/>
                  <a:pt x="1068893" y="375145"/>
                </a:cubicBezTo>
                <a:cubicBezTo>
                  <a:pt x="1065377" y="377963"/>
                  <a:pt x="1062642" y="382051"/>
                  <a:pt x="1060689" y="387409"/>
                </a:cubicBezTo>
                <a:lnTo>
                  <a:pt x="1049722" y="387409"/>
                </a:lnTo>
                <a:lnTo>
                  <a:pt x="1049722" y="371084"/>
                </a:lnTo>
                <a:cubicBezTo>
                  <a:pt x="1056866" y="368126"/>
                  <a:pt x="1063437" y="365978"/>
                  <a:pt x="1069437" y="364638"/>
                </a:cubicBezTo>
                <a:cubicBezTo>
                  <a:pt x="1075437" y="363299"/>
                  <a:pt x="1080836" y="362629"/>
                  <a:pt x="1085636" y="362629"/>
                </a:cubicBezTo>
                <a:close/>
                <a:moveTo>
                  <a:pt x="256961" y="362629"/>
                </a:moveTo>
                <a:cubicBezTo>
                  <a:pt x="262765" y="362629"/>
                  <a:pt x="267718" y="363285"/>
                  <a:pt x="271821" y="364596"/>
                </a:cubicBezTo>
                <a:cubicBezTo>
                  <a:pt x="275923" y="365908"/>
                  <a:pt x="279257" y="367680"/>
                  <a:pt x="281825" y="369912"/>
                </a:cubicBezTo>
                <a:cubicBezTo>
                  <a:pt x="284392" y="372145"/>
                  <a:pt x="286248" y="374824"/>
                  <a:pt x="287392" y="377949"/>
                </a:cubicBezTo>
                <a:cubicBezTo>
                  <a:pt x="288536" y="381075"/>
                  <a:pt x="289108" y="384451"/>
                  <a:pt x="289108" y="388079"/>
                </a:cubicBezTo>
                <a:cubicBezTo>
                  <a:pt x="289108" y="390255"/>
                  <a:pt x="288954" y="392279"/>
                  <a:pt x="288647" y="394148"/>
                </a:cubicBezTo>
                <a:cubicBezTo>
                  <a:pt x="288340" y="396018"/>
                  <a:pt x="287810" y="397860"/>
                  <a:pt x="287057" y="399673"/>
                </a:cubicBezTo>
                <a:cubicBezTo>
                  <a:pt x="286303" y="401487"/>
                  <a:pt x="285313" y="403315"/>
                  <a:pt x="284085" y="405157"/>
                </a:cubicBezTo>
                <a:cubicBezTo>
                  <a:pt x="282857" y="406999"/>
                  <a:pt x="281322" y="408952"/>
                  <a:pt x="279481" y="411017"/>
                </a:cubicBezTo>
                <a:cubicBezTo>
                  <a:pt x="278085" y="412803"/>
                  <a:pt x="276271" y="414868"/>
                  <a:pt x="274039" y="417212"/>
                </a:cubicBezTo>
                <a:cubicBezTo>
                  <a:pt x="271807" y="419556"/>
                  <a:pt x="269365" y="422067"/>
                  <a:pt x="266714" y="424746"/>
                </a:cubicBezTo>
                <a:cubicBezTo>
                  <a:pt x="264063" y="427425"/>
                  <a:pt x="261286" y="430216"/>
                  <a:pt x="258384" y="433118"/>
                </a:cubicBezTo>
                <a:cubicBezTo>
                  <a:pt x="255482" y="436020"/>
                  <a:pt x="252664" y="438894"/>
                  <a:pt x="249929" y="441741"/>
                </a:cubicBezTo>
                <a:cubicBezTo>
                  <a:pt x="247194" y="444587"/>
                  <a:pt x="244683" y="447350"/>
                  <a:pt x="242394" y="450028"/>
                </a:cubicBezTo>
                <a:cubicBezTo>
                  <a:pt x="240106" y="452707"/>
                  <a:pt x="238237" y="455163"/>
                  <a:pt x="236785" y="457395"/>
                </a:cubicBezTo>
                <a:lnTo>
                  <a:pt x="267760" y="457395"/>
                </a:lnTo>
                <a:cubicBezTo>
                  <a:pt x="270383" y="457395"/>
                  <a:pt x="272476" y="457298"/>
                  <a:pt x="274039" y="457102"/>
                </a:cubicBezTo>
                <a:cubicBezTo>
                  <a:pt x="275602" y="456907"/>
                  <a:pt x="276899" y="456475"/>
                  <a:pt x="277932" y="455805"/>
                </a:cubicBezTo>
                <a:cubicBezTo>
                  <a:pt x="278964" y="455135"/>
                  <a:pt x="279843" y="454117"/>
                  <a:pt x="280569" y="452749"/>
                </a:cubicBezTo>
                <a:cubicBezTo>
                  <a:pt x="281294" y="451382"/>
                  <a:pt x="282132" y="449498"/>
                  <a:pt x="283080" y="447098"/>
                </a:cubicBezTo>
                <a:lnTo>
                  <a:pt x="290866" y="447098"/>
                </a:lnTo>
                <a:cubicBezTo>
                  <a:pt x="290587" y="451061"/>
                  <a:pt x="290322" y="455051"/>
                  <a:pt x="290071" y="459070"/>
                </a:cubicBezTo>
                <a:cubicBezTo>
                  <a:pt x="289819" y="463088"/>
                  <a:pt x="289554" y="467079"/>
                  <a:pt x="289275" y="471041"/>
                </a:cubicBezTo>
                <a:lnTo>
                  <a:pt x="218368" y="471041"/>
                </a:lnTo>
                <a:lnTo>
                  <a:pt x="218368" y="466688"/>
                </a:lnTo>
                <a:cubicBezTo>
                  <a:pt x="219707" y="463674"/>
                  <a:pt x="221270" y="460702"/>
                  <a:pt x="223056" y="457772"/>
                </a:cubicBezTo>
                <a:cubicBezTo>
                  <a:pt x="224842" y="454842"/>
                  <a:pt x="226851" y="451870"/>
                  <a:pt x="229084" y="448856"/>
                </a:cubicBezTo>
                <a:cubicBezTo>
                  <a:pt x="231316" y="445843"/>
                  <a:pt x="233855" y="442731"/>
                  <a:pt x="236702" y="439522"/>
                </a:cubicBezTo>
                <a:cubicBezTo>
                  <a:pt x="239548" y="436313"/>
                  <a:pt x="242701" y="432978"/>
                  <a:pt x="246162" y="429518"/>
                </a:cubicBezTo>
                <a:cubicBezTo>
                  <a:pt x="251408" y="424272"/>
                  <a:pt x="255677" y="419793"/>
                  <a:pt x="258970" y="416082"/>
                </a:cubicBezTo>
                <a:cubicBezTo>
                  <a:pt x="262263" y="412370"/>
                  <a:pt x="264858" y="409064"/>
                  <a:pt x="266756" y="406161"/>
                </a:cubicBezTo>
                <a:cubicBezTo>
                  <a:pt x="268653" y="403259"/>
                  <a:pt x="269951" y="400580"/>
                  <a:pt x="270649" y="398125"/>
                </a:cubicBezTo>
                <a:cubicBezTo>
                  <a:pt x="271346" y="395669"/>
                  <a:pt x="271695" y="393046"/>
                  <a:pt x="271695" y="390255"/>
                </a:cubicBezTo>
                <a:cubicBezTo>
                  <a:pt x="271695" y="387409"/>
                  <a:pt x="271290" y="384786"/>
                  <a:pt x="270481" y="382386"/>
                </a:cubicBezTo>
                <a:cubicBezTo>
                  <a:pt x="269672" y="379986"/>
                  <a:pt x="268514" y="377949"/>
                  <a:pt x="267007" y="376275"/>
                </a:cubicBezTo>
                <a:cubicBezTo>
                  <a:pt x="265500" y="374601"/>
                  <a:pt x="263588" y="373289"/>
                  <a:pt x="261272" y="372340"/>
                </a:cubicBezTo>
                <a:cubicBezTo>
                  <a:pt x="258956" y="371391"/>
                  <a:pt x="256291" y="370917"/>
                  <a:pt x="253277" y="370917"/>
                </a:cubicBezTo>
                <a:cubicBezTo>
                  <a:pt x="248087" y="370917"/>
                  <a:pt x="243734" y="372326"/>
                  <a:pt x="240218" y="375145"/>
                </a:cubicBezTo>
                <a:cubicBezTo>
                  <a:pt x="236702" y="377963"/>
                  <a:pt x="233967" y="382051"/>
                  <a:pt x="232014" y="387409"/>
                </a:cubicBezTo>
                <a:lnTo>
                  <a:pt x="221047" y="387409"/>
                </a:lnTo>
                <a:lnTo>
                  <a:pt x="221047" y="371084"/>
                </a:lnTo>
                <a:cubicBezTo>
                  <a:pt x="228191" y="368126"/>
                  <a:pt x="234762" y="365978"/>
                  <a:pt x="240762" y="364638"/>
                </a:cubicBezTo>
                <a:cubicBezTo>
                  <a:pt x="246762" y="363299"/>
                  <a:pt x="252161" y="362629"/>
                  <a:pt x="256961" y="362629"/>
                </a:cubicBezTo>
                <a:close/>
                <a:moveTo>
                  <a:pt x="1223739" y="356769"/>
                </a:moveTo>
                <a:lnTo>
                  <a:pt x="1229767" y="356769"/>
                </a:lnTo>
                <a:lnTo>
                  <a:pt x="1215033" y="421900"/>
                </a:lnTo>
                <a:lnTo>
                  <a:pt x="1217377" y="421900"/>
                </a:lnTo>
                <a:cubicBezTo>
                  <a:pt x="1219498" y="421900"/>
                  <a:pt x="1221786" y="421453"/>
                  <a:pt x="1224241" y="420561"/>
                </a:cubicBezTo>
                <a:cubicBezTo>
                  <a:pt x="1226697" y="419668"/>
                  <a:pt x="1229139" y="418509"/>
                  <a:pt x="1231567" y="417086"/>
                </a:cubicBezTo>
                <a:cubicBezTo>
                  <a:pt x="1233994" y="415663"/>
                  <a:pt x="1236324" y="414059"/>
                  <a:pt x="1238557" y="412273"/>
                </a:cubicBezTo>
                <a:cubicBezTo>
                  <a:pt x="1240789" y="410487"/>
                  <a:pt x="1242757" y="408687"/>
                  <a:pt x="1244459" y="406873"/>
                </a:cubicBezTo>
                <a:cubicBezTo>
                  <a:pt x="1246161" y="405059"/>
                  <a:pt x="1247514" y="403343"/>
                  <a:pt x="1248519" y="401724"/>
                </a:cubicBezTo>
                <a:cubicBezTo>
                  <a:pt x="1249524" y="400106"/>
                  <a:pt x="1250026" y="398739"/>
                  <a:pt x="1250026" y="397622"/>
                </a:cubicBezTo>
                <a:cubicBezTo>
                  <a:pt x="1250026" y="396283"/>
                  <a:pt x="1249579" y="395195"/>
                  <a:pt x="1248686" y="394357"/>
                </a:cubicBezTo>
                <a:cubicBezTo>
                  <a:pt x="1247793" y="393520"/>
                  <a:pt x="1246175" y="392962"/>
                  <a:pt x="1243831" y="392683"/>
                </a:cubicBezTo>
                <a:lnTo>
                  <a:pt x="1244836" y="387325"/>
                </a:lnTo>
                <a:lnTo>
                  <a:pt x="1274973" y="387325"/>
                </a:lnTo>
                <a:lnTo>
                  <a:pt x="1277066" y="392516"/>
                </a:lnTo>
                <a:cubicBezTo>
                  <a:pt x="1273550" y="395529"/>
                  <a:pt x="1270173" y="398320"/>
                  <a:pt x="1266936" y="400887"/>
                </a:cubicBezTo>
                <a:cubicBezTo>
                  <a:pt x="1263699" y="403455"/>
                  <a:pt x="1260532" y="405924"/>
                  <a:pt x="1257435" y="408296"/>
                </a:cubicBezTo>
                <a:cubicBezTo>
                  <a:pt x="1254337" y="410668"/>
                  <a:pt x="1251240" y="412998"/>
                  <a:pt x="1248142" y="415286"/>
                </a:cubicBezTo>
                <a:cubicBezTo>
                  <a:pt x="1245045" y="417575"/>
                  <a:pt x="1241878" y="419947"/>
                  <a:pt x="1238641" y="422402"/>
                </a:cubicBezTo>
                <a:cubicBezTo>
                  <a:pt x="1239980" y="426644"/>
                  <a:pt x="1241347" y="430955"/>
                  <a:pt x="1242743" y="435336"/>
                </a:cubicBezTo>
                <a:cubicBezTo>
                  <a:pt x="1244138" y="439717"/>
                  <a:pt x="1245533" y="444057"/>
                  <a:pt x="1246928" y="448354"/>
                </a:cubicBezTo>
                <a:cubicBezTo>
                  <a:pt x="1247598" y="450642"/>
                  <a:pt x="1248226" y="452610"/>
                  <a:pt x="1248812" y="454256"/>
                </a:cubicBezTo>
                <a:cubicBezTo>
                  <a:pt x="1249398" y="455903"/>
                  <a:pt x="1250026" y="457242"/>
                  <a:pt x="1250696" y="458274"/>
                </a:cubicBezTo>
                <a:cubicBezTo>
                  <a:pt x="1251365" y="459307"/>
                  <a:pt x="1252091" y="460074"/>
                  <a:pt x="1252872" y="460577"/>
                </a:cubicBezTo>
                <a:cubicBezTo>
                  <a:pt x="1253654" y="461079"/>
                  <a:pt x="1254602" y="461330"/>
                  <a:pt x="1255719" y="461330"/>
                </a:cubicBezTo>
                <a:cubicBezTo>
                  <a:pt x="1256500" y="461330"/>
                  <a:pt x="1257309" y="461191"/>
                  <a:pt x="1258146" y="460912"/>
                </a:cubicBezTo>
                <a:cubicBezTo>
                  <a:pt x="1258983" y="460632"/>
                  <a:pt x="1259918" y="460130"/>
                  <a:pt x="1260951" y="459405"/>
                </a:cubicBezTo>
                <a:cubicBezTo>
                  <a:pt x="1261983" y="458679"/>
                  <a:pt x="1263155" y="457688"/>
                  <a:pt x="1264467" y="456433"/>
                </a:cubicBezTo>
                <a:cubicBezTo>
                  <a:pt x="1265778" y="455177"/>
                  <a:pt x="1267271" y="453600"/>
                  <a:pt x="1268946" y="451703"/>
                </a:cubicBezTo>
                <a:lnTo>
                  <a:pt x="1274638" y="457144"/>
                </a:lnTo>
                <a:cubicBezTo>
                  <a:pt x="1272015" y="459823"/>
                  <a:pt x="1269574" y="462139"/>
                  <a:pt x="1267313" y="464093"/>
                </a:cubicBezTo>
                <a:cubicBezTo>
                  <a:pt x="1265053" y="466046"/>
                  <a:pt x="1262904" y="467651"/>
                  <a:pt x="1260867" y="468906"/>
                </a:cubicBezTo>
                <a:cubicBezTo>
                  <a:pt x="1258830" y="470162"/>
                  <a:pt x="1256863" y="471083"/>
                  <a:pt x="1254965" y="471669"/>
                </a:cubicBezTo>
                <a:cubicBezTo>
                  <a:pt x="1253068" y="472255"/>
                  <a:pt x="1251142" y="472548"/>
                  <a:pt x="1249189" y="472548"/>
                </a:cubicBezTo>
                <a:cubicBezTo>
                  <a:pt x="1245673" y="472548"/>
                  <a:pt x="1242840" y="471669"/>
                  <a:pt x="1240692" y="469911"/>
                </a:cubicBezTo>
                <a:cubicBezTo>
                  <a:pt x="1238543" y="468153"/>
                  <a:pt x="1236715" y="465641"/>
                  <a:pt x="1235208" y="462377"/>
                </a:cubicBezTo>
                <a:cubicBezTo>
                  <a:pt x="1233701" y="459112"/>
                  <a:pt x="1232320" y="455163"/>
                  <a:pt x="1231064" y="450531"/>
                </a:cubicBezTo>
                <a:cubicBezTo>
                  <a:pt x="1229809" y="445898"/>
                  <a:pt x="1228343" y="440736"/>
                  <a:pt x="1226669" y="435043"/>
                </a:cubicBezTo>
                <a:cubicBezTo>
                  <a:pt x="1226279" y="433704"/>
                  <a:pt x="1225902" y="432630"/>
                  <a:pt x="1225539" y="431820"/>
                </a:cubicBezTo>
                <a:cubicBezTo>
                  <a:pt x="1225176" y="431011"/>
                  <a:pt x="1224716" y="430397"/>
                  <a:pt x="1224158" y="429979"/>
                </a:cubicBezTo>
                <a:cubicBezTo>
                  <a:pt x="1223600" y="429560"/>
                  <a:pt x="1222902" y="429295"/>
                  <a:pt x="1222065" y="429183"/>
                </a:cubicBezTo>
                <a:cubicBezTo>
                  <a:pt x="1221228" y="429072"/>
                  <a:pt x="1220167" y="429016"/>
                  <a:pt x="1218884" y="429016"/>
                </a:cubicBezTo>
                <a:lnTo>
                  <a:pt x="1213526" y="429016"/>
                </a:lnTo>
                <a:lnTo>
                  <a:pt x="1204317" y="471041"/>
                </a:lnTo>
                <a:lnTo>
                  <a:pt x="1188244" y="471041"/>
                </a:lnTo>
                <a:lnTo>
                  <a:pt x="1208503" y="381130"/>
                </a:lnTo>
                <a:cubicBezTo>
                  <a:pt x="1209173" y="378172"/>
                  <a:pt x="1209647" y="375842"/>
                  <a:pt x="1209926" y="374140"/>
                </a:cubicBezTo>
                <a:cubicBezTo>
                  <a:pt x="1210205" y="372438"/>
                  <a:pt x="1210345" y="370917"/>
                  <a:pt x="1210345" y="369578"/>
                </a:cubicBezTo>
                <a:cubicBezTo>
                  <a:pt x="1210345" y="368517"/>
                  <a:pt x="1210163" y="367596"/>
                  <a:pt x="1209800" y="366815"/>
                </a:cubicBezTo>
                <a:cubicBezTo>
                  <a:pt x="1209438" y="366034"/>
                  <a:pt x="1208838" y="365406"/>
                  <a:pt x="1208001" y="364931"/>
                </a:cubicBezTo>
                <a:cubicBezTo>
                  <a:pt x="1207163" y="364457"/>
                  <a:pt x="1206047" y="364108"/>
                  <a:pt x="1204652" y="363885"/>
                </a:cubicBezTo>
                <a:cubicBezTo>
                  <a:pt x="1203257" y="363662"/>
                  <a:pt x="1201527" y="363522"/>
                  <a:pt x="1199462" y="363466"/>
                </a:cubicBezTo>
                <a:lnTo>
                  <a:pt x="1200717" y="357774"/>
                </a:lnTo>
                <a:close/>
                <a:moveTo>
                  <a:pt x="1863691" y="344165"/>
                </a:moveTo>
                <a:lnTo>
                  <a:pt x="1868798" y="344165"/>
                </a:lnTo>
                <a:cubicBezTo>
                  <a:pt x="1868686" y="347235"/>
                  <a:pt x="1868602" y="349983"/>
                  <a:pt x="1868546" y="352411"/>
                </a:cubicBezTo>
                <a:cubicBezTo>
                  <a:pt x="1868491" y="354839"/>
                  <a:pt x="1868449" y="357197"/>
                  <a:pt x="1868421" y="359485"/>
                </a:cubicBezTo>
                <a:cubicBezTo>
                  <a:pt x="1868393" y="361773"/>
                  <a:pt x="1868379" y="364034"/>
                  <a:pt x="1868379" y="366266"/>
                </a:cubicBezTo>
                <a:lnTo>
                  <a:pt x="1868379" y="429890"/>
                </a:lnTo>
                <a:cubicBezTo>
                  <a:pt x="1868379" y="431620"/>
                  <a:pt x="1868435" y="433113"/>
                  <a:pt x="1868546" y="434369"/>
                </a:cubicBezTo>
                <a:cubicBezTo>
                  <a:pt x="1868658" y="435625"/>
                  <a:pt x="1868839" y="436685"/>
                  <a:pt x="1869091" y="437550"/>
                </a:cubicBezTo>
                <a:cubicBezTo>
                  <a:pt x="1869342" y="438415"/>
                  <a:pt x="1869677" y="439155"/>
                  <a:pt x="1870095" y="439769"/>
                </a:cubicBezTo>
                <a:cubicBezTo>
                  <a:pt x="1870514" y="440383"/>
                  <a:pt x="1871002" y="440913"/>
                  <a:pt x="1871560" y="441359"/>
                </a:cubicBezTo>
                <a:cubicBezTo>
                  <a:pt x="1872230" y="442029"/>
                  <a:pt x="1873123" y="442545"/>
                  <a:pt x="1874239" y="442908"/>
                </a:cubicBezTo>
                <a:cubicBezTo>
                  <a:pt x="1875355" y="443271"/>
                  <a:pt x="1876778" y="443578"/>
                  <a:pt x="1878509" y="443829"/>
                </a:cubicBezTo>
                <a:cubicBezTo>
                  <a:pt x="1880239" y="444080"/>
                  <a:pt x="1882318" y="444275"/>
                  <a:pt x="1884745" y="444415"/>
                </a:cubicBezTo>
                <a:cubicBezTo>
                  <a:pt x="1887173" y="444554"/>
                  <a:pt x="1890089" y="444652"/>
                  <a:pt x="1893494" y="444708"/>
                </a:cubicBezTo>
                <a:lnTo>
                  <a:pt x="1893494" y="451991"/>
                </a:lnTo>
                <a:lnTo>
                  <a:pt x="1827107" y="451991"/>
                </a:lnTo>
                <a:lnTo>
                  <a:pt x="1827107" y="444708"/>
                </a:lnTo>
                <a:cubicBezTo>
                  <a:pt x="1830400" y="444596"/>
                  <a:pt x="1833190" y="444471"/>
                  <a:pt x="1835479" y="444331"/>
                </a:cubicBezTo>
                <a:cubicBezTo>
                  <a:pt x="1837767" y="444192"/>
                  <a:pt x="1839720" y="443996"/>
                  <a:pt x="1841339" y="443745"/>
                </a:cubicBezTo>
                <a:cubicBezTo>
                  <a:pt x="1842957" y="443494"/>
                  <a:pt x="1844255" y="443215"/>
                  <a:pt x="1845232" y="442908"/>
                </a:cubicBezTo>
                <a:cubicBezTo>
                  <a:pt x="1846208" y="442601"/>
                  <a:pt x="1847059" y="442224"/>
                  <a:pt x="1847785" y="441778"/>
                </a:cubicBezTo>
                <a:cubicBezTo>
                  <a:pt x="1848566" y="441276"/>
                  <a:pt x="1849236" y="440731"/>
                  <a:pt x="1849794" y="440145"/>
                </a:cubicBezTo>
                <a:cubicBezTo>
                  <a:pt x="1850352" y="439559"/>
                  <a:pt x="1850799" y="438820"/>
                  <a:pt x="1851134" y="437927"/>
                </a:cubicBezTo>
                <a:cubicBezTo>
                  <a:pt x="1851468" y="437034"/>
                  <a:pt x="1851733" y="435946"/>
                  <a:pt x="1851929" y="434662"/>
                </a:cubicBezTo>
                <a:cubicBezTo>
                  <a:pt x="1852124" y="433378"/>
                  <a:pt x="1852222" y="431788"/>
                  <a:pt x="1852222" y="429890"/>
                </a:cubicBezTo>
                <a:lnTo>
                  <a:pt x="1852222" y="369866"/>
                </a:lnTo>
                <a:cubicBezTo>
                  <a:pt x="1852222" y="367689"/>
                  <a:pt x="1851803" y="366155"/>
                  <a:pt x="1850966" y="365262"/>
                </a:cubicBezTo>
                <a:cubicBezTo>
                  <a:pt x="1850129" y="364369"/>
                  <a:pt x="1848929" y="363922"/>
                  <a:pt x="1847366" y="363922"/>
                </a:cubicBezTo>
                <a:cubicBezTo>
                  <a:pt x="1845636" y="363922"/>
                  <a:pt x="1843069" y="364815"/>
                  <a:pt x="1839664" y="366601"/>
                </a:cubicBezTo>
                <a:cubicBezTo>
                  <a:pt x="1836260" y="368387"/>
                  <a:pt x="1831851" y="371038"/>
                  <a:pt x="1826437" y="374554"/>
                </a:cubicBezTo>
                <a:cubicBezTo>
                  <a:pt x="1825712" y="373270"/>
                  <a:pt x="1825042" y="371987"/>
                  <a:pt x="1824428" y="370703"/>
                </a:cubicBezTo>
                <a:cubicBezTo>
                  <a:pt x="1823814" y="369419"/>
                  <a:pt x="1823172" y="368108"/>
                  <a:pt x="1822503" y="366768"/>
                </a:cubicBezTo>
                <a:cubicBezTo>
                  <a:pt x="1829423" y="362973"/>
                  <a:pt x="1836274" y="359192"/>
                  <a:pt x="1843055" y="355425"/>
                </a:cubicBezTo>
                <a:cubicBezTo>
                  <a:pt x="1849836" y="351658"/>
                  <a:pt x="1856715" y="347904"/>
                  <a:pt x="1863691" y="344165"/>
                </a:cubicBezTo>
                <a:close/>
                <a:moveTo>
                  <a:pt x="705892" y="343719"/>
                </a:moveTo>
                <a:cubicBezTo>
                  <a:pt x="709761" y="343719"/>
                  <a:pt x="712998" y="345077"/>
                  <a:pt x="715603" y="347793"/>
                </a:cubicBezTo>
                <a:cubicBezTo>
                  <a:pt x="718207" y="350509"/>
                  <a:pt x="719509" y="353951"/>
                  <a:pt x="719509" y="358118"/>
                </a:cubicBezTo>
                <a:cubicBezTo>
                  <a:pt x="719509" y="362285"/>
                  <a:pt x="718207" y="365727"/>
                  <a:pt x="715603" y="368443"/>
                </a:cubicBezTo>
                <a:cubicBezTo>
                  <a:pt x="712998" y="371159"/>
                  <a:pt x="709761" y="372517"/>
                  <a:pt x="705892" y="372517"/>
                </a:cubicBezTo>
                <a:cubicBezTo>
                  <a:pt x="702022" y="372517"/>
                  <a:pt x="698785" y="371159"/>
                  <a:pt x="696181" y="368443"/>
                </a:cubicBezTo>
                <a:cubicBezTo>
                  <a:pt x="693576" y="365727"/>
                  <a:pt x="692274" y="362285"/>
                  <a:pt x="692274" y="358118"/>
                </a:cubicBezTo>
                <a:cubicBezTo>
                  <a:pt x="692274" y="353951"/>
                  <a:pt x="693576" y="350509"/>
                  <a:pt x="696181" y="347793"/>
                </a:cubicBezTo>
                <a:cubicBezTo>
                  <a:pt x="698785" y="345077"/>
                  <a:pt x="702022" y="343719"/>
                  <a:pt x="705892" y="343719"/>
                </a:cubicBezTo>
                <a:close/>
                <a:moveTo>
                  <a:pt x="638249" y="343719"/>
                </a:moveTo>
                <a:cubicBezTo>
                  <a:pt x="642119" y="343719"/>
                  <a:pt x="645356" y="345077"/>
                  <a:pt x="647960" y="347793"/>
                </a:cubicBezTo>
                <a:cubicBezTo>
                  <a:pt x="650565" y="350509"/>
                  <a:pt x="651867" y="353951"/>
                  <a:pt x="651867" y="358118"/>
                </a:cubicBezTo>
                <a:cubicBezTo>
                  <a:pt x="651867" y="362285"/>
                  <a:pt x="650565" y="365727"/>
                  <a:pt x="647960" y="368443"/>
                </a:cubicBezTo>
                <a:cubicBezTo>
                  <a:pt x="645356" y="371159"/>
                  <a:pt x="642119" y="372517"/>
                  <a:pt x="638249" y="372517"/>
                </a:cubicBezTo>
                <a:cubicBezTo>
                  <a:pt x="634380" y="372517"/>
                  <a:pt x="631143" y="371159"/>
                  <a:pt x="628538" y="368443"/>
                </a:cubicBezTo>
                <a:cubicBezTo>
                  <a:pt x="625934" y="365727"/>
                  <a:pt x="624632" y="362285"/>
                  <a:pt x="624632" y="358118"/>
                </a:cubicBezTo>
                <a:cubicBezTo>
                  <a:pt x="624632" y="353951"/>
                  <a:pt x="625934" y="350509"/>
                  <a:pt x="628538" y="347793"/>
                </a:cubicBezTo>
                <a:cubicBezTo>
                  <a:pt x="631143" y="345077"/>
                  <a:pt x="634380" y="343719"/>
                  <a:pt x="638249" y="343719"/>
                </a:cubicBezTo>
                <a:close/>
                <a:moveTo>
                  <a:pt x="570607" y="343719"/>
                </a:moveTo>
                <a:cubicBezTo>
                  <a:pt x="574476" y="343719"/>
                  <a:pt x="577713" y="345077"/>
                  <a:pt x="580318" y="347793"/>
                </a:cubicBezTo>
                <a:cubicBezTo>
                  <a:pt x="582922" y="350509"/>
                  <a:pt x="584225" y="353951"/>
                  <a:pt x="584225" y="358118"/>
                </a:cubicBezTo>
                <a:cubicBezTo>
                  <a:pt x="584225" y="362285"/>
                  <a:pt x="582922" y="365727"/>
                  <a:pt x="580318" y="368443"/>
                </a:cubicBezTo>
                <a:cubicBezTo>
                  <a:pt x="577713" y="371159"/>
                  <a:pt x="574476" y="372517"/>
                  <a:pt x="570607" y="372517"/>
                </a:cubicBezTo>
                <a:cubicBezTo>
                  <a:pt x="566737" y="372517"/>
                  <a:pt x="563500" y="371159"/>
                  <a:pt x="560896" y="368443"/>
                </a:cubicBezTo>
                <a:cubicBezTo>
                  <a:pt x="558291" y="365727"/>
                  <a:pt x="556989" y="362285"/>
                  <a:pt x="556989" y="358118"/>
                </a:cubicBezTo>
                <a:cubicBezTo>
                  <a:pt x="556989" y="353951"/>
                  <a:pt x="558291" y="350509"/>
                  <a:pt x="560896" y="347793"/>
                </a:cubicBezTo>
                <a:cubicBezTo>
                  <a:pt x="563500" y="345077"/>
                  <a:pt x="566737" y="343719"/>
                  <a:pt x="570607" y="343719"/>
                </a:cubicBezTo>
                <a:close/>
                <a:moveTo>
                  <a:pt x="994507" y="314809"/>
                </a:moveTo>
                <a:cubicBezTo>
                  <a:pt x="999195" y="314809"/>
                  <a:pt x="1002897" y="316353"/>
                  <a:pt x="1005613" y="319441"/>
                </a:cubicBezTo>
                <a:cubicBezTo>
                  <a:pt x="1008329" y="322529"/>
                  <a:pt x="1009687" y="326566"/>
                  <a:pt x="1009687" y="331552"/>
                </a:cubicBezTo>
                <a:cubicBezTo>
                  <a:pt x="1009687" y="335273"/>
                  <a:pt x="1008980" y="339105"/>
                  <a:pt x="1007566" y="343049"/>
                </a:cubicBezTo>
                <a:lnTo>
                  <a:pt x="1009017" y="343607"/>
                </a:lnTo>
                <a:cubicBezTo>
                  <a:pt x="1016310" y="333710"/>
                  <a:pt x="1023323" y="326455"/>
                  <a:pt x="1030058" y="321841"/>
                </a:cubicBezTo>
                <a:cubicBezTo>
                  <a:pt x="1036792" y="317227"/>
                  <a:pt x="1043620" y="314920"/>
                  <a:pt x="1050540" y="314920"/>
                </a:cubicBezTo>
                <a:cubicBezTo>
                  <a:pt x="1055973" y="314920"/>
                  <a:pt x="1060512" y="315330"/>
                  <a:pt x="1064158" y="316148"/>
                </a:cubicBezTo>
                <a:lnTo>
                  <a:pt x="1058800" y="341151"/>
                </a:lnTo>
                <a:lnTo>
                  <a:pt x="1047303" y="341151"/>
                </a:lnTo>
                <a:cubicBezTo>
                  <a:pt x="1046857" y="338026"/>
                  <a:pt x="1046224" y="335608"/>
                  <a:pt x="1045406" y="333896"/>
                </a:cubicBezTo>
                <a:cubicBezTo>
                  <a:pt x="1044587" y="332185"/>
                  <a:pt x="1043620" y="330994"/>
                  <a:pt x="1042504" y="330324"/>
                </a:cubicBezTo>
                <a:cubicBezTo>
                  <a:pt x="1041387" y="329654"/>
                  <a:pt x="1039974" y="329320"/>
                  <a:pt x="1038262" y="329320"/>
                </a:cubicBezTo>
                <a:cubicBezTo>
                  <a:pt x="1035583" y="329320"/>
                  <a:pt x="1032662" y="330473"/>
                  <a:pt x="1029500" y="332780"/>
                </a:cubicBezTo>
                <a:cubicBezTo>
                  <a:pt x="1026337" y="335087"/>
                  <a:pt x="1022784" y="338696"/>
                  <a:pt x="1018840" y="343607"/>
                </a:cubicBezTo>
                <a:cubicBezTo>
                  <a:pt x="1014896" y="348518"/>
                  <a:pt x="1011752" y="353244"/>
                  <a:pt x="1009408" y="357783"/>
                </a:cubicBezTo>
                <a:cubicBezTo>
                  <a:pt x="1007064" y="362322"/>
                  <a:pt x="1005111" y="368089"/>
                  <a:pt x="1003548" y="375084"/>
                </a:cubicBezTo>
                <a:lnTo>
                  <a:pt x="992944" y="423416"/>
                </a:lnTo>
                <a:lnTo>
                  <a:pt x="973634" y="423416"/>
                </a:lnTo>
                <a:lnTo>
                  <a:pt x="989819" y="352648"/>
                </a:lnTo>
                <a:cubicBezTo>
                  <a:pt x="990860" y="348184"/>
                  <a:pt x="991530" y="344723"/>
                  <a:pt x="991828" y="342268"/>
                </a:cubicBezTo>
                <a:cubicBezTo>
                  <a:pt x="992125" y="339812"/>
                  <a:pt x="992274" y="337766"/>
                  <a:pt x="992274" y="336128"/>
                </a:cubicBezTo>
                <a:cubicBezTo>
                  <a:pt x="992274" y="333152"/>
                  <a:pt x="991790" y="330994"/>
                  <a:pt x="990823" y="329654"/>
                </a:cubicBezTo>
                <a:cubicBezTo>
                  <a:pt x="989856" y="328315"/>
                  <a:pt x="988330" y="327645"/>
                  <a:pt x="986247" y="327645"/>
                </a:cubicBezTo>
                <a:cubicBezTo>
                  <a:pt x="983940" y="327645"/>
                  <a:pt x="981503" y="328594"/>
                  <a:pt x="978936" y="330492"/>
                </a:cubicBezTo>
                <a:cubicBezTo>
                  <a:pt x="976368" y="332389"/>
                  <a:pt x="972852" y="335831"/>
                  <a:pt x="968387" y="340817"/>
                </a:cubicBezTo>
                <a:lnTo>
                  <a:pt x="962025" y="334566"/>
                </a:lnTo>
                <a:cubicBezTo>
                  <a:pt x="968871" y="327422"/>
                  <a:pt x="974601" y="322343"/>
                  <a:pt x="979215" y="319329"/>
                </a:cubicBezTo>
                <a:cubicBezTo>
                  <a:pt x="983828" y="316316"/>
                  <a:pt x="988926" y="314809"/>
                  <a:pt x="994507" y="314809"/>
                </a:cubicBezTo>
                <a:close/>
                <a:moveTo>
                  <a:pt x="2756297" y="307330"/>
                </a:moveTo>
                <a:cubicBezTo>
                  <a:pt x="2751162" y="307330"/>
                  <a:pt x="2746865" y="308856"/>
                  <a:pt x="2743405" y="311907"/>
                </a:cubicBezTo>
                <a:cubicBezTo>
                  <a:pt x="2739944" y="314958"/>
                  <a:pt x="2737154" y="319348"/>
                  <a:pt x="2735033" y="325078"/>
                </a:cubicBezTo>
                <a:cubicBezTo>
                  <a:pt x="2732912" y="330808"/>
                  <a:pt x="2731405" y="337784"/>
                  <a:pt x="2730512" y="346007"/>
                </a:cubicBezTo>
                <a:cubicBezTo>
                  <a:pt x="2729619" y="354230"/>
                  <a:pt x="2729173" y="363513"/>
                  <a:pt x="2729173" y="373856"/>
                </a:cubicBezTo>
                <a:cubicBezTo>
                  <a:pt x="2729173" y="398115"/>
                  <a:pt x="2731424" y="415919"/>
                  <a:pt x="2735926" y="427267"/>
                </a:cubicBezTo>
                <a:cubicBezTo>
                  <a:pt x="2740428" y="438615"/>
                  <a:pt x="2747404" y="444289"/>
                  <a:pt x="2756855" y="444289"/>
                </a:cubicBezTo>
                <a:cubicBezTo>
                  <a:pt x="2765859" y="444289"/>
                  <a:pt x="2772538" y="438950"/>
                  <a:pt x="2776891" y="428272"/>
                </a:cubicBezTo>
                <a:cubicBezTo>
                  <a:pt x="2781244" y="417593"/>
                  <a:pt x="2783421" y="401055"/>
                  <a:pt x="2783421" y="378656"/>
                </a:cubicBezTo>
                <a:cubicBezTo>
                  <a:pt x="2783421" y="361541"/>
                  <a:pt x="2782305" y="347681"/>
                  <a:pt x="2780072" y="337077"/>
                </a:cubicBezTo>
                <a:cubicBezTo>
                  <a:pt x="2777840" y="326473"/>
                  <a:pt x="2774733" y="318864"/>
                  <a:pt x="2770752" y="314251"/>
                </a:cubicBezTo>
                <a:cubicBezTo>
                  <a:pt x="2766771" y="309637"/>
                  <a:pt x="2761952" y="307330"/>
                  <a:pt x="2756297" y="307330"/>
                </a:cubicBezTo>
                <a:close/>
                <a:moveTo>
                  <a:pt x="1753344" y="304689"/>
                </a:moveTo>
                <a:cubicBezTo>
                  <a:pt x="1746498" y="304689"/>
                  <a:pt x="1740136" y="307739"/>
                  <a:pt x="1734257" y="313841"/>
                </a:cubicBezTo>
                <a:cubicBezTo>
                  <a:pt x="1728378" y="319943"/>
                  <a:pt x="1723672" y="328203"/>
                  <a:pt x="1720137" y="338621"/>
                </a:cubicBezTo>
                <a:cubicBezTo>
                  <a:pt x="1716602" y="349039"/>
                  <a:pt x="1714835" y="359718"/>
                  <a:pt x="1714835" y="370657"/>
                </a:cubicBezTo>
                <a:cubicBezTo>
                  <a:pt x="1714835" y="378172"/>
                  <a:pt x="1715951" y="383753"/>
                  <a:pt x="1718184" y="387400"/>
                </a:cubicBezTo>
                <a:cubicBezTo>
                  <a:pt x="1720416" y="391046"/>
                  <a:pt x="1723765" y="392869"/>
                  <a:pt x="1728229" y="392869"/>
                </a:cubicBezTo>
                <a:cubicBezTo>
                  <a:pt x="1734629" y="392869"/>
                  <a:pt x="1741215" y="389111"/>
                  <a:pt x="1747986" y="381595"/>
                </a:cubicBezTo>
                <a:cubicBezTo>
                  <a:pt x="1754758" y="374080"/>
                  <a:pt x="1761046" y="363624"/>
                  <a:pt x="1766850" y="350230"/>
                </a:cubicBezTo>
                <a:cubicBezTo>
                  <a:pt x="1768115" y="342491"/>
                  <a:pt x="1768748" y="335645"/>
                  <a:pt x="1768748" y="329692"/>
                </a:cubicBezTo>
                <a:cubicBezTo>
                  <a:pt x="1768748" y="321208"/>
                  <a:pt x="1767501" y="314920"/>
                  <a:pt x="1765009" y="310828"/>
                </a:cubicBezTo>
                <a:cubicBezTo>
                  <a:pt x="1762516" y="306735"/>
                  <a:pt x="1758628" y="304689"/>
                  <a:pt x="1753344" y="304689"/>
                </a:cubicBezTo>
                <a:close/>
                <a:moveTo>
                  <a:pt x="2756855" y="297842"/>
                </a:moveTo>
                <a:cubicBezTo>
                  <a:pt x="2773151" y="297842"/>
                  <a:pt x="2785281" y="304130"/>
                  <a:pt x="2793243" y="316706"/>
                </a:cubicBezTo>
                <a:cubicBezTo>
                  <a:pt x="2801206" y="329282"/>
                  <a:pt x="2805187" y="348295"/>
                  <a:pt x="2805187" y="373745"/>
                </a:cubicBezTo>
                <a:cubicBezTo>
                  <a:pt x="2805187" y="400087"/>
                  <a:pt x="2800927" y="420012"/>
                  <a:pt x="2792406" y="433518"/>
                </a:cubicBezTo>
                <a:cubicBezTo>
                  <a:pt x="2783886" y="447024"/>
                  <a:pt x="2771440" y="453777"/>
                  <a:pt x="2755069" y="453777"/>
                </a:cubicBezTo>
                <a:cubicBezTo>
                  <a:pt x="2738995" y="453777"/>
                  <a:pt x="2727033" y="447452"/>
                  <a:pt x="2719183" y="434801"/>
                </a:cubicBezTo>
                <a:cubicBezTo>
                  <a:pt x="2711332" y="422151"/>
                  <a:pt x="2707407" y="402952"/>
                  <a:pt x="2707407" y="377205"/>
                </a:cubicBezTo>
                <a:cubicBezTo>
                  <a:pt x="2707407" y="363513"/>
                  <a:pt x="2708616" y="351681"/>
                  <a:pt x="2711035" y="341710"/>
                </a:cubicBezTo>
                <a:cubicBezTo>
                  <a:pt x="2713453" y="331738"/>
                  <a:pt x="2716839" y="323497"/>
                  <a:pt x="2721192" y="316985"/>
                </a:cubicBezTo>
                <a:cubicBezTo>
                  <a:pt x="2725545" y="310474"/>
                  <a:pt x="2730773" y="305656"/>
                  <a:pt x="2736875" y="302530"/>
                </a:cubicBezTo>
                <a:cubicBezTo>
                  <a:pt x="2742977" y="299405"/>
                  <a:pt x="2749637" y="297842"/>
                  <a:pt x="2756855" y="297842"/>
                </a:cubicBezTo>
                <a:close/>
                <a:moveTo>
                  <a:pt x="1754125" y="295870"/>
                </a:moveTo>
                <a:cubicBezTo>
                  <a:pt x="1762460" y="295870"/>
                  <a:pt x="1768990" y="298475"/>
                  <a:pt x="1773715" y="303684"/>
                </a:cubicBezTo>
                <a:cubicBezTo>
                  <a:pt x="1778440" y="308893"/>
                  <a:pt x="1781063" y="316520"/>
                  <a:pt x="1781584" y="326566"/>
                </a:cubicBezTo>
                <a:lnTo>
                  <a:pt x="1782589" y="326455"/>
                </a:lnTo>
                <a:lnTo>
                  <a:pt x="1797211" y="297656"/>
                </a:lnTo>
                <a:lnTo>
                  <a:pt x="1816522" y="297656"/>
                </a:lnTo>
                <a:lnTo>
                  <a:pt x="1815405" y="303349"/>
                </a:lnTo>
                <a:cubicBezTo>
                  <a:pt x="1806178" y="315851"/>
                  <a:pt x="1795314" y="331217"/>
                  <a:pt x="1782812" y="349449"/>
                </a:cubicBezTo>
                <a:cubicBezTo>
                  <a:pt x="1780952" y="363662"/>
                  <a:pt x="1780022" y="373708"/>
                  <a:pt x="1780022" y="379586"/>
                </a:cubicBezTo>
                <a:cubicBezTo>
                  <a:pt x="1780022" y="384498"/>
                  <a:pt x="1780580" y="388014"/>
                  <a:pt x="1781696" y="390134"/>
                </a:cubicBezTo>
                <a:cubicBezTo>
                  <a:pt x="1782812" y="392255"/>
                  <a:pt x="1784672" y="393316"/>
                  <a:pt x="1787277" y="393316"/>
                </a:cubicBezTo>
                <a:cubicBezTo>
                  <a:pt x="1789361" y="393316"/>
                  <a:pt x="1791723" y="392441"/>
                  <a:pt x="1794365" y="390693"/>
                </a:cubicBezTo>
                <a:cubicBezTo>
                  <a:pt x="1797007" y="388944"/>
                  <a:pt x="1799853" y="386246"/>
                  <a:pt x="1802904" y="382600"/>
                </a:cubicBezTo>
                <a:lnTo>
                  <a:pt x="1809378" y="388628"/>
                </a:lnTo>
                <a:cubicBezTo>
                  <a:pt x="1803127" y="395325"/>
                  <a:pt x="1797695" y="399920"/>
                  <a:pt x="1793081" y="402413"/>
                </a:cubicBezTo>
                <a:cubicBezTo>
                  <a:pt x="1788468" y="404906"/>
                  <a:pt x="1783705" y="406152"/>
                  <a:pt x="1778794" y="406152"/>
                </a:cubicBezTo>
                <a:cubicBezTo>
                  <a:pt x="1768897" y="406152"/>
                  <a:pt x="1763948" y="398934"/>
                  <a:pt x="1763948" y="384498"/>
                </a:cubicBezTo>
                <a:cubicBezTo>
                  <a:pt x="1763948" y="381298"/>
                  <a:pt x="1764171" y="377763"/>
                  <a:pt x="1764618" y="373894"/>
                </a:cubicBezTo>
                <a:lnTo>
                  <a:pt x="1763502" y="373894"/>
                </a:lnTo>
                <a:cubicBezTo>
                  <a:pt x="1755837" y="385353"/>
                  <a:pt x="1748582" y="393595"/>
                  <a:pt x="1741736" y="398618"/>
                </a:cubicBezTo>
                <a:cubicBezTo>
                  <a:pt x="1734889" y="403641"/>
                  <a:pt x="1727560" y="406152"/>
                  <a:pt x="1719746" y="406152"/>
                </a:cubicBezTo>
                <a:cubicBezTo>
                  <a:pt x="1714314" y="406152"/>
                  <a:pt x="1709738" y="404589"/>
                  <a:pt x="1706017" y="401464"/>
                </a:cubicBezTo>
                <a:cubicBezTo>
                  <a:pt x="1702296" y="398339"/>
                  <a:pt x="1699543" y="394190"/>
                  <a:pt x="1697757" y="389018"/>
                </a:cubicBezTo>
                <a:cubicBezTo>
                  <a:pt x="1695971" y="383846"/>
                  <a:pt x="1695078" y="378210"/>
                  <a:pt x="1695078" y="372108"/>
                </a:cubicBezTo>
                <a:cubicBezTo>
                  <a:pt x="1695078" y="358788"/>
                  <a:pt x="1697608" y="346156"/>
                  <a:pt x="1702668" y="334212"/>
                </a:cubicBezTo>
                <a:cubicBezTo>
                  <a:pt x="1707728" y="322269"/>
                  <a:pt x="1714760" y="312893"/>
                  <a:pt x="1723765" y="306084"/>
                </a:cubicBezTo>
                <a:cubicBezTo>
                  <a:pt x="1732769" y="299275"/>
                  <a:pt x="1742889" y="295870"/>
                  <a:pt x="1754125" y="295870"/>
                </a:cubicBezTo>
                <a:close/>
                <a:moveTo>
                  <a:pt x="1151650" y="146819"/>
                </a:moveTo>
                <a:lnTo>
                  <a:pt x="1166301" y="146819"/>
                </a:lnTo>
                <a:cubicBezTo>
                  <a:pt x="1167082" y="150726"/>
                  <a:pt x="1167473" y="154577"/>
                  <a:pt x="1167473" y="158372"/>
                </a:cubicBezTo>
                <a:cubicBezTo>
                  <a:pt x="1167473" y="162279"/>
                  <a:pt x="1166803" y="165850"/>
                  <a:pt x="1165464" y="169087"/>
                </a:cubicBezTo>
                <a:cubicBezTo>
                  <a:pt x="1164124" y="172324"/>
                  <a:pt x="1161989" y="175548"/>
                  <a:pt x="1159059" y="178757"/>
                </a:cubicBezTo>
                <a:cubicBezTo>
                  <a:pt x="1156129" y="181966"/>
                  <a:pt x="1152097" y="185496"/>
                  <a:pt x="1146962" y="189347"/>
                </a:cubicBezTo>
                <a:lnTo>
                  <a:pt x="1142442" y="184240"/>
                </a:lnTo>
                <a:cubicBezTo>
                  <a:pt x="1145288" y="181561"/>
                  <a:pt x="1147353" y="179147"/>
                  <a:pt x="1148637" y="176999"/>
                </a:cubicBezTo>
                <a:cubicBezTo>
                  <a:pt x="1149920" y="174850"/>
                  <a:pt x="1150841" y="172408"/>
                  <a:pt x="1151399" y="169673"/>
                </a:cubicBezTo>
                <a:cubicBezTo>
                  <a:pt x="1151957" y="166939"/>
                  <a:pt x="1152237" y="163506"/>
                  <a:pt x="1152237" y="159376"/>
                </a:cubicBezTo>
                <a:cubicBezTo>
                  <a:pt x="1152237" y="155135"/>
                  <a:pt x="1152041" y="150949"/>
                  <a:pt x="1151650" y="146819"/>
                </a:cubicBezTo>
                <a:close/>
                <a:moveTo>
                  <a:pt x="187284" y="146819"/>
                </a:moveTo>
                <a:lnTo>
                  <a:pt x="194751" y="146819"/>
                </a:lnTo>
                <a:cubicBezTo>
                  <a:pt x="195532" y="150726"/>
                  <a:pt x="195923" y="154577"/>
                  <a:pt x="195923" y="158372"/>
                </a:cubicBezTo>
                <a:cubicBezTo>
                  <a:pt x="195923" y="162279"/>
                  <a:pt x="195253" y="165850"/>
                  <a:pt x="193914" y="169087"/>
                </a:cubicBezTo>
                <a:cubicBezTo>
                  <a:pt x="192574" y="172324"/>
                  <a:pt x="190439" y="175548"/>
                  <a:pt x="187509" y="178757"/>
                </a:cubicBezTo>
                <a:cubicBezTo>
                  <a:pt x="184579" y="181966"/>
                  <a:pt x="180547" y="185496"/>
                  <a:pt x="175412" y="189347"/>
                </a:cubicBezTo>
                <a:lnTo>
                  <a:pt x="175104" y="188999"/>
                </a:lnTo>
                <a:close/>
                <a:moveTo>
                  <a:pt x="1866351" y="85000"/>
                </a:moveTo>
                <a:cubicBezTo>
                  <a:pt x="1862444" y="85000"/>
                  <a:pt x="1859180" y="86018"/>
                  <a:pt x="1856556" y="88055"/>
                </a:cubicBezTo>
                <a:cubicBezTo>
                  <a:pt x="1853933" y="90092"/>
                  <a:pt x="1851854" y="93078"/>
                  <a:pt x="1850320" y="97013"/>
                </a:cubicBezTo>
                <a:cubicBezTo>
                  <a:pt x="1848785" y="100947"/>
                  <a:pt x="1847697" y="105747"/>
                  <a:pt x="1847055" y="111412"/>
                </a:cubicBezTo>
                <a:cubicBezTo>
                  <a:pt x="1846413" y="117077"/>
                  <a:pt x="1846092" y="123509"/>
                  <a:pt x="1846092" y="130708"/>
                </a:cubicBezTo>
                <a:cubicBezTo>
                  <a:pt x="1846092" y="139024"/>
                  <a:pt x="1846497" y="146210"/>
                  <a:pt x="1847306" y="152265"/>
                </a:cubicBezTo>
                <a:cubicBezTo>
                  <a:pt x="1848115" y="158321"/>
                  <a:pt x="1849371" y="163302"/>
                  <a:pt x="1851073" y="167209"/>
                </a:cubicBezTo>
                <a:cubicBezTo>
                  <a:pt x="1852775" y="171115"/>
                  <a:pt x="1854910" y="173989"/>
                  <a:pt x="1857477" y="175831"/>
                </a:cubicBezTo>
                <a:cubicBezTo>
                  <a:pt x="1860045" y="177673"/>
                  <a:pt x="1863114" y="178594"/>
                  <a:pt x="1866686" y="178594"/>
                </a:cubicBezTo>
                <a:cubicBezTo>
                  <a:pt x="1870035" y="178594"/>
                  <a:pt x="1872965" y="177729"/>
                  <a:pt x="1875476" y="175999"/>
                </a:cubicBezTo>
                <a:cubicBezTo>
                  <a:pt x="1877988" y="174269"/>
                  <a:pt x="1880067" y="171576"/>
                  <a:pt x="1881713" y="167920"/>
                </a:cubicBezTo>
                <a:cubicBezTo>
                  <a:pt x="1883359" y="164265"/>
                  <a:pt x="1884601" y="159632"/>
                  <a:pt x="1885438" y="154023"/>
                </a:cubicBezTo>
                <a:cubicBezTo>
                  <a:pt x="1886276" y="148414"/>
                  <a:pt x="1886694" y="141787"/>
                  <a:pt x="1886694" y="134141"/>
                </a:cubicBezTo>
                <a:cubicBezTo>
                  <a:pt x="1886694" y="125546"/>
                  <a:pt x="1886234" y="118151"/>
                  <a:pt x="1885313" y="111956"/>
                </a:cubicBezTo>
                <a:cubicBezTo>
                  <a:pt x="1884392" y="105761"/>
                  <a:pt x="1883094" y="100668"/>
                  <a:pt x="1881420" y="96678"/>
                </a:cubicBezTo>
                <a:cubicBezTo>
                  <a:pt x="1879746" y="92687"/>
                  <a:pt x="1877639" y="89743"/>
                  <a:pt x="1875100" y="87846"/>
                </a:cubicBezTo>
                <a:cubicBezTo>
                  <a:pt x="1872560" y="85948"/>
                  <a:pt x="1869644" y="85000"/>
                  <a:pt x="1866351" y="85000"/>
                </a:cubicBezTo>
                <a:close/>
                <a:moveTo>
                  <a:pt x="1866686" y="76879"/>
                </a:moveTo>
                <a:cubicBezTo>
                  <a:pt x="1873328" y="76879"/>
                  <a:pt x="1879006" y="78121"/>
                  <a:pt x="1883722" y="80604"/>
                </a:cubicBezTo>
                <a:cubicBezTo>
                  <a:pt x="1888438" y="83088"/>
                  <a:pt x="1892289" y="86632"/>
                  <a:pt x="1895275" y="91236"/>
                </a:cubicBezTo>
                <a:cubicBezTo>
                  <a:pt x="1898261" y="95841"/>
                  <a:pt x="1900451" y="101464"/>
                  <a:pt x="1901847" y="108105"/>
                </a:cubicBezTo>
                <a:cubicBezTo>
                  <a:pt x="1903242" y="114747"/>
                  <a:pt x="1903940" y="122253"/>
                  <a:pt x="1903940" y="130625"/>
                </a:cubicBezTo>
                <a:cubicBezTo>
                  <a:pt x="1903940" y="149210"/>
                  <a:pt x="1900647" y="163260"/>
                  <a:pt x="1894061" y="172776"/>
                </a:cubicBezTo>
                <a:cubicBezTo>
                  <a:pt x="1887475" y="182291"/>
                  <a:pt x="1877932" y="187049"/>
                  <a:pt x="1865430" y="187049"/>
                </a:cubicBezTo>
                <a:cubicBezTo>
                  <a:pt x="1853040" y="187049"/>
                  <a:pt x="1843832" y="182556"/>
                  <a:pt x="1837804" y="173571"/>
                </a:cubicBezTo>
                <a:cubicBezTo>
                  <a:pt x="1831777" y="164585"/>
                  <a:pt x="1828763" y="150968"/>
                  <a:pt x="1828763" y="132718"/>
                </a:cubicBezTo>
                <a:cubicBezTo>
                  <a:pt x="1828763" y="123174"/>
                  <a:pt x="1829698" y="114914"/>
                  <a:pt x="1831567" y="107938"/>
                </a:cubicBezTo>
                <a:cubicBezTo>
                  <a:pt x="1833437" y="100961"/>
                  <a:pt x="1836060" y="95171"/>
                  <a:pt x="1839437" y="90567"/>
                </a:cubicBezTo>
                <a:cubicBezTo>
                  <a:pt x="1842813" y="85962"/>
                  <a:pt x="1846818" y="82530"/>
                  <a:pt x="1851450" y="80270"/>
                </a:cubicBezTo>
                <a:cubicBezTo>
                  <a:pt x="1856082" y="78009"/>
                  <a:pt x="1861161" y="76879"/>
                  <a:pt x="1866686" y="76879"/>
                </a:cubicBezTo>
                <a:close/>
                <a:moveTo>
                  <a:pt x="1092166" y="58415"/>
                </a:moveTo>
                <a:lnTo>
                  <a:pt x="1097272" y="58415"/>
                </a:lnTo>
                <a:cubicBezTo>
                  <a:pt x="1097161" y="61485"/>
                  <a:pt x="1097077" y="64233"/>
                  <a:pt x="1097021" y="66661"/>
                </a:cubicBezTo>
                <a:cubicBezTo>
                  <a:pt x="1096965" y="69089"/>
                  <a:pt x="1096924" y="71447"/>
                  <a:pt x="1096896" y="73735"/>
                </a:cubicBezTo>
                <a:cubicBezTo>
                  <a:pt x="1096868" y="76023"/>
                  <a:pt x="1096854" y="78284"/>
                  <a:pt x="1096854" y="80516"/>
                </a:cubicBezTo>
                <a:lnTo>
                  <a:pt x="1096854" y="144140"/>
                </a:lnTo>
                <a:cubicBezTo>
                  <a:pt x="1096854" y="145870"/>
                  <a:pt x="1096910" y="147363"/>
                  <a:pt x="1097021" y="148619"/>
                </a:cubicBezTo>
                <a:cubicBezTo>
                  <a:pt x="1097133" y="149875"/>
                  <a:pt x="1097314" y="150935"/>
                  <a:pt x="1097565" y="151800"/>
                </a:cubicBezTo>
                <a:cubicBezTo>
                  <a:pt x="1097817" y="152665"/>
                  <a:pt x="1098151" y="153405"/>
                  <a:pt x="1098570" y="154019"/>
                </a:cubicBezTo>
                <a:cubicBezTo>
                  <a:pt x="1098989" y="154633"/>
                  <a:pt x="1099477" y="155163"/>
                  <a:pt x="1100035" y="155609"/>
                </a:cubicBezTo>
                <a:cubicBezTo>
                  <a:pt x="1100705" y="156279"/>
                  <a:pt x="1101598" y="156795"/>
                  <a:pt x="1102714" y="157158"/>
                </a:cubicBezTo>
                <a:cubicBezTo>
                  <a:pt x="1103830" y="157521"/>
                  <a:pt x="1105253" y="157828"/>
                  <a:pt x="1106983" y="158079"/>
                </a:cubicBezTo>
                <a:cubicBezTo>
                  <a:pt x="1108714" y="158330"/>
                  <a:pt x="1110793" y="158525"/>
                  <a:pt x="1113220" y="158665"/>
                </a:cubicBezTo>
                <a:cubicBezTo>
                  <a:pt x="1115648" y="158804"/>
                  <a:pt x="1118564" y="158902"/>
                  <a:pt x="1121969" y="158958"/>
                </a:cubicBezTo>
                <a:lnTo>
                  <a:pt x="1121969" y="166241"/>
                </a:lnTo>
                <a:lnTo>
                  <a:pt x="1055582" y="166241"/>
                </a:lnTo>
                <a:lnTo>
                  <a:pt x="1055582" y="158958"/>
                </a:lnTo>
                <a:cubicBezTo>
                  <a:pt x="1058875" y="158846"/>
                  <a:pt x="1061665" y="158721"/>
                  <a:pt x="1063954" y="158581"/>
                </a:cubicBezTo>
                <a:cubicBezTo>
                  <a:pt x="1066242" y="158442"/>
                  <a:pt x="1068195" y="158246"/>
                  <a:pt x="1069814" y="157995"/>
                </a:cubicBezTo>
                <a:cubicBezTo>
                  <a:pt x="1071432" y="157744"/>
                  <a:pt x="1072730" y="157465"/>
                  <a:pt x="1073706" y="157158"/>
                </a:cubicBezTo>
                <a:cubicBezTo>
                  <a:pt x="1074683" y="156851"/>
                  <a:pt x="1075534" y="156474"/>
                  <a:pt x="1076260" y="156028"/>
                </a:cubicBezTo>
                <a:cubicBezTo>
                  <a:pt x="1077041" y="155526"/>
                  <a:pt x="1077711" y="154981"/>
                  <a:pt x="1078269" y="154395"/>
                </a:cubicBezTo>
                <a:cubicBezTo>
                  <a:pt x="1078827" y="153809"/>
                  <a:pt x="1079274" y="153070"/>
                  <a:pt x="1079608" y="152177"/>
                </a:cubicBezTo>
                <a:cubicBezTo>
                  <a:pt x="1079943" y="151284"/>
                  <a:pt x="1080208" y="150196"/>
                  <a:pt x="1080404" y="148912"/>
                </a:cubicBezTo>
                <a:cubicBezTo>
                  <a:pt x="1080599" y="147628"/>
                  <a:pt x="1080697" y="146038"/>
                  <a:pt x="1080697" y="144140"/>
                </a:cubicBezTo>
                <a:lnTo>
                  <a:pt x="1080697" y="84116"/>
                </a:lnTo>
                <a:cubicBezTo>
                  <a:pt x="1080697" y="81939"/>
                  <a:pt x="1080278" y="80405"/>
                  <a:pt x="1079441" y="79512"/>
                </a:cubicBezTo>
                <a:cubicBezTo>
                  <a:pt x="1078604" y="78619"/>
                  <a:pt x="1077404" y="78172"/>
                  <a:pt x="1075841" y="78172"/>
                </a:cubicBezTo>
                <a:cubicBezTo>
                  <a:pt x="1074111" y="78172"/>
                  <a:pt x="1071544" y="79065"/>
                  <a:pt x="1068139" y="80851"/>
                </a:cubicBezTo>
                <a:cubicBezTo>
                  <a:pt x="1064735" y="82637"/>
                  <a:pt x="1060326" y="85288"/>
                  <a:pt x="1054912" y="88804"/>
                </a:cubicBezTo>
                <a:cubicBezTo>
                  <a:pt x="1054187" y="87520"/>
                  <a:pt x="1053517" y="86237"/>
                  <a:pt x="1052903" y="84953"/>
                </a:cubicBezTo>
                <a:cubicBezTo>
                  <a:pt x="1052289" y="83669"/>
                  <a:pt x="1051647" y="82358"/>
                  <a:pt x="1050978" y="81018"/>
                </a:cubicBezTo>
                <a:cubicBezTo>
                  <a:pt x="1057898" y="77223"/>
                  <a:pt x="1064749" y="73442"/>
                  <a:pt x="1071530" y="69675"/>
                </a:cubicBezTo>
                <a:cubicBezTo>
                  <a:pt x="1078311" y="65908"/>
                  <a:pt x="1085189" y="62154"/>
                  <a:pt x="1092166" y="58415"/>
                </a:cubicBezTo>
                <a:close/>
                <a:moveTo>
                  <a:pt x="256961" y="57829"/>
                </a:moveTo>
                <a:cubicBezTo>
                  <a:pt x="262765" y="57829"/>
                  <a:pt x="267718" y="58485"/>
                  <a:pt x="271821" y="59796"/>
                </a:cubicBezTo>
                <a:cubicBezTo>
                  <a:pt x="275923" y="61108"/>
                  <a:pt x="279257" y="62880"/>
                  <a:pt x="281825" y="65112"/>
                </a:cubicBezTo>
                <a:cubicBezTo>
                  <a:pt x="284392" y="67345"/>
                  <a:pt x="286248" y="70024"/>
                  <a:pt x="287392" y="73149"/>
                </a:cubicBezTo>
                <a:cubicBezTo>
                  <a:pt x="288536" y="76275"/>
                  <a:pt x="289108" y="79651"/>
                  <a:pt x="289108" y="83279"/>
                </a:cubicBezTo>
                <a:cubicBezTo>
                  <a:pt x="289108" y="85455"/>
                  <a:pt x="288954" y="87478"/>
                  <a:pt x="288647" y="89348"/>
                </a:cubicBezTo>
                <a:cubicBezTo>
                  <a:pt x="288340" y="91218"/>
                  <a:pt x="287810" y="93060"/>
                  <a:pt x="287057" y="94873"/>
                </a:cubicBezTo>
                <a:cubicBezTo>
                  <a:pt x="286303" y="96687"/>
                  <a:pt x="285313" y="98515"/>
                  <a:pt x="284085" y="100357"/>
                </a:cubicBezTo>
                <a:cubicBezTo>
                  <a:pt x="282857" y="102199"/>
                  <a:pt x="281322" y="104152"/>
                  <a:pt x="279481" y="106217"/>
                </a:cubicBezTo>
                <a:cubicBezTo>
                  <a:pt x="278085" y="108003"/>
                  <a:pt x="276271" y="110068"/>
                  <a:pt x="274039" y="112412"/>
                </a:cubicBezTo>
                <a:cubicBezTo>
                  <a:pt x="271807" y="114756"/>
                  <a:pt x="269365" y="117267"/>
                  <a:pt x="266714" y="119946"/>
                </a:cubicBezTo>
                <a:cubicBezTo>
                  <a:pt x="264063" y="122625"/>
                  <a:pt x="261286" y="125416"/>
                  <a:pt x="258384" y="128318"/>
                </a:cubicBezTo>
                <a:cubicBezTo>
                  <a:pt x="255482" y="131220"/>
                  <a:pt x="252664" y="134094"/>
                  <a:pt x="249929" y="136941"/>
                </a:cubicBezTo>
                <a:cubicBezTo>
                  <a:pt x="247194" y="139787"/>
                  <a:pt x="244683" y="142550"/>
                  <a:pt x="242394" y="145228"/>
                </a:cubicBezTo>
                <a:cubicBezTo>
                  <a:pt x="240106" y="147907"/>
                  <a:pt x="238237" y="150363"/>
                  <a:pt x="236785" y="152595"/>
                </a:cubicBezTo>
                <a:lnTo>
                  <a:pt x="267760" y="152595"/>
                </a:lnTo>
                <a:cubicBezTo>
                  <a:pt x="270383" y="152595"/>
                  <a:pt x="272476" y="152498"/>
                  <a:pt x="274039" y="152302"/>
                </a:cubicBezTo>
                <a:cubicBezTo>
                  <a:pt x="275602" y="152107"/>
                  <a:pt x="276899" y="151675"/>
                  <a:pt x="277932" y="151005"/>
                </a:cubicBezTo>
                <a:cubicBezTo>
                  <a:pt x="278964" y="150335"/>
                  <a:pt x="279843" y="149317"/>
                  <a:pt x="280569" y="147949"/>
                </a:cubicBezTo>
                <a:cubicBezTo>
                  <a:pt x="281294" y="146582"/>
                  <a:pt x="282132" y="144698"/>
                  <a:pt x="283080" y="142298"/>
                </a:cubicBezTo>
                <a:lnTo>
                  <a:pt x="290866" y="142298"/>
                </a:lnTo>
                <a:cubicBezTo>
                  <a:pt x="290587" y="146261"/>
                  <a:pt x="290322" y="150251"/>
                  <a:pt x="290071" y="154270"/>
                </a:cubicBezTo>
                <a:cubicBezTo>
                  <a:pt x="289819" y="158288"/>
                  <a:pt x="289554" y="162279"/>
                  <a:pt x="289275" y="166241"/>
                </a:cubicBezTo>
                <a:lnTo>
                  <a:pt x="218368" y="166241"/>
                </a:lnTo>
                <a:lnTo>
                  <a:pt x="218368" y="161888"/>
                </a:lnTo>
                <a:cubicBezTo>
                  <a:pt x="219707" y="158874"/>
                  <a:pt x="221270" y="155902"/>
                  <a:pt x="223056" y="152972"/>
                </a:cubicBezTo>
                <a:cubicBezTo>
                  <a:pt x="224842" y="150042"/>
                  <a:pt x="226851" y="147070"/>
                  <a:pt x="229084" y="144056"/>
                </a:cubicBezTo>
                <a:cubicBezTo>
                  <a:pt x="231316" y="141043"/>
                  <a:pt x="233855" y="137931"/>
                  <a:pt x="236702" y="134722"/>
                </a:cubicBezTo>
                <a:cubicBezTo>
                  <a:pt x="239548" y="131513"/>
                  <a:pt x="242701" y="128178"/>
                  <a:pt x="246162" y="124718"/>
                </a:cubicBezTo>
                <a:cubicBezTo>
                  <a:pt x="251408" y="119472"/>
                  <a:pt x="255677" y="114993"/>
                  <a:pt x="258970" y="111282"/>
                </a:cubicBezTo>
                <a:cubicBezTo>
                  <a:pt x="262263" y="107570"/>
                  <a:pt x="264858" y="104264"/>
                  <a:pt x="266756" y="101361"/>
                </a:cubicBezTo>
                <a:cubicBezTo>
                  <a:pt x="268653" y="98459"/>
                  <a:pt x="269951" y="95780"/>
                  <a:pt x="270649" y="93325"/>
                </a:cubicBezTo>
                <a:cubicBezTo>
                  <a:pt x="271346" y="90869"/>
                  <a:pt x="271695" y="88246"/>
                  <a:pt x="271695" y="85455"/>
                </a:cubicBezTo>
                <a:cubicBezTo>
                  <a:pt x="271695" y="82609"/>
                  <a:pt x="271290" y="79986"/>
                  <a:pt x="270481" y="77586"/>
                </a:cubicBezTo>
                <a:cubicBezTo>
                  <a:pt x="269672" y="75186"/>
                  <a:pt x="268514" y="73149"/>
                  <a:pt x="267007" y="71475"/>
                </a:cubicBezTo>
                <a:cubicBezTo>
                  <a:pt x="265500" y="69801"/>
                  <a:pt x="263588" y="68489"/>
                  <a:pt x="261272" y="67540"/>
                </a:cubicBezTo>
                <a:cubicBezTo>
                  <a:pt x="258956" y="66591"/>
                  <a:pt x="256291" y="66117"/>
                  <a:pt x="253277" y="66117"/>
                </a:cubicBezTo>
                <a:cubicBezTo>
                  <a:pt x="248087" y="66117"/>
                  <a:pt x="243734" y="67526"/>
                  <a:pt x="240218" y="70345"/>
                </a:cubicBezTo>
                <a:cubicBezTo>
                  <a:pt x="236702" y="73163"/>
                  <a:pt x="233967" y="77251"/>
                  <a:pt x="232014" y="82609"/>
                </a:cubicBezTo>
                <a:lnTo>
                  <a:pt x="221047" y="82609"/>
                </a:lnTo>
                <a:lnTo>
                  <a:pt x="221047" y="66284"/>
                </a:lnTo>
                <a:cubicBezTo>
                  <a:pt x="228191" y="63326"/>
                  <a:pt x="234762" y="61178"/>
                  <a:pt x="240762" y="59838"/>
                </a:cubicBezTo>
                <a:cubicBezTo>
                  <a:pt x="246762" y="58499"/>
                  <a:pt x="252161" y="57829"/>
                  <a:pt x="256961" y="57829"/>
                </a:cubicBezTo>
                <a:close/>
                <a:moveTo>
                  <a:pt x="1223739" y="51969"/>
                </a:moveTo>
                <a:lnTo>
                  <a:pt x="1229767" y="51969"/>
                </a:lnTo>
                <a:lnTo>
                  <a:pt x="1215033" y="117100"/>
                </a:lnTo>
                <a:lnTo>
                  <a:pt x="1217377" y="117100"/>
                </a:lnTo>
                <a:cubicBezTo>
                  <a:pt x="1219498" y="117100"/>
                  <a:pt x="1221786" y="116653"/>
                  <a:pt x="1224241" y="115760"/>
                </a:cubicBezTo>
                <a:cubicBezTo>
                  <a:pt x="1226697" y="114868"/>
                  <a:pt x="1229139" y="113709"/>
                  <a:pt x="1231567" y="112286"/>
                </a:cubicBezTo>
                <a:cubicBezTo>
                  <a:pt x="1233994" y="110863"/>
                  <a:pt x="1236324" y="109259"/>
                  <a:pt x="1238557" y="107473"/>
                </a:cubicBezTo>
                <a:cubicBezTo>
                  <a:pt x="1240789" y="105687"/>
                  <a:pt x="1242757" y="103887"/>
                  <a:pt x="1244459" y="102073"/>
                </a:cubicBezTo>
                <a:cubicBezTo>
                  <a:pt x="1246161" y="100259"/>
                  <a:pt x="1247514" y="98543"/>
                  <a:pt x="1248519" y="96924"/>
                </a:cubicBezTo>
                <a:cubicBezTo>
                  <a:pt x="1249524" y="95306"/>
                  <a:pt x="1250026" y="93939"/>
                  <a:pt x="1250026" y="92822"/>
                </a:cubicBezTo>
                <a:cubicBezTo>
                  <a:pt x="1250026" y="91483"/>
                  <a:pt x="1249579" y="90395"/>
                  <a:pt x="1248686" y="89557"/>
                </a:cubicBezTo>
                <a:cubicBezTo>
                  <a:pt x="1247793" y="88720"/>
                  <a:pt x="1246175" y="88162"/>
                  <a:pt x="1243831" y="87883"/>
                </a:cubicBezTo>
                <a:lnTo>
                  <a:pt x="1244836" y="82525"/>
                </a:lnTo>
                <a:lnTo>
                  <a:pt x="1274973" y="82525"/>
                </a:lnTo>
                <a:lnTo>
                  <a:pt x="1277066" y="87716"/>
                </a:lnTo>
                <a:cubicBezTo>
                  <a:pt x="1273550" y="90729"/>
                  <a:pt x="1270173" y="93520"/>
                  <a:pt x="1266936" y="96087"/>
                </a:cubicBezTo>
                <a:cubicBezTo>
                  <a:pt x="1263699" y="98655"/>
                  <a:pt x="1260532" y="101124"/>
                  <a:pt x="1257435" y="103496"/>
                </a:cubicBezTo>
                <a:cubicBezTo>
                  <a:pt x="1254337" y="105868"/>
                  <a:pt x="1251240" y="108198"/>
                  <a:pt x="1248142" y="110486"/>
                </a:cubicBezTo>
                <a:cubicBezTo>
                  <a:pt x="1245045" y="112775"/>
                  <a:pt x="1241878" y="115147"/>
                  <a:pt x="1238641" y="117602"/>
                </a:cubicBezTo>
                <a:cubicBezTo>
                  <a:pt x="1239980" y="121844"/>
                  <a:pt x="1241347" y="126155"/>
                  <a:pt x="1242743" y="130536"/>
                </a:cubicBezTo>
                <a:cubicBezTo>
                  <a:pt x="1244138" y="134917"/>
                  <a:pt x="1245533" y="139257"/>
                  <a:pt x="1246928" y="143554"/>
                </a:cubicBezTo>
                <a:cubicBezTo>
                  <a:pt x="1247598" y="145842"/>
                  <a:pt x="1248226" y="147810"/>
                  <a:pt x="1248812" y="149456"/>
                </a:cubicBezTo>
                <a:cubicBezTo>
                  <a:pt x="1249398" y="151103"/>
                  <a:pt x="1250026" y="152442"/>
                  <a:pt x="1250696" y="153474"/>
                </a:cubicBezTo>
                <a:cubicBezTo>
                  <a:pt x="1251365" y="154507"/>
                  <a:pt x="1252091" y="155274"/>
                  <a:pt x="1252872" y="155777"/>
                </a:cubicBezTo>
                <a:cubicBezTo>
                  <a:pt x="1253654" y="156279"/>
                  <a:pt x="1254602" y="156530"/>
                  <a:pt x="1255719" y="156530"/>
                </a:cubicBezTo>
                <a:cubicBezTo>
                  <a:pt x="1256500" y="156530"/>
                  <a:pt x="1257309" y="156391"/>
                  <a:pt x="1258146" y="156112"/>
                </a:cubicBezTo>
                <a:cubicBezTo>
                  <a:pt x="1258983" y="155832"/>
                  <a:pt x="1259918" y="155330"/>
                  <a:pt x="1260951" y="154605"/>
                </a:cubicBezTo>
                <a:cubicBezTo>
                  <a:pt x="1261983" y="153879"/>
                  <a:pt x="1263155" y="152888"/>
                  <a:pt x="1264467" y="151633"/>
                </a:cubicBezTo>
                <a:cubicBezTo>
                  <a:pt x="1265778" y="150377"/>
                  <a:pt x="1267271" y="148800"/>
                  <a:pt x="1268946" y="146903"/>
                </a:cubicBezTo>
                <a:lnTo>
                  <a:pt x="1274638" y="152344"/>
                </a:lnTo>
                <a:cubicBezTo>
                  <a:pt x="1272015" y="155023"/>
                  <a:pt x="1269574" y="157339"/>
                  <a:pt x="1267313" y="159293"/>
                </a:cubicBezTo>
                <a:cubicBezTo>
                  <a:pt x="1265053" y="161246"/>
                  <a:pt x="1262904" y="162851"/>
                  <a:pt x="1260867" y="164106"/>
                </a:cubicBezTo>
                <a:cubicBezTo>
                  <a:pt x="1258830" y="165362"/>
                  <a:pt x="1256863" y="166283"/>
                  <a:pt x="1254965" y="166869"/>
                </a:cubicBezTo>
                <a:cubicBezTo>
                  <a:pt x="1253068" y="167455"/>
                  <a:pt x="1251142" y="167748"/>
                  <a:pt x="1249189" y="167748"/>
                </a:cubicBezTo>
                <a:cubicBezTo>
                  <a:pt x="1245673" y="167748"/>
                  <a:pt x="1242840" y="166869"/>
                  <a:pt x="1240692" y="165111"/>
                </a:cubicBezTo>
                <a:cubicBezTo>
                  <a:pt x="1238543" y="163353"/>
                  <a:pt x="1236715" y="160841"/>
                  <a:pt x="1235208" y="157577"/>
                </a:cubicBezTo>
                <a:cubicBezTo>
                  <a:pt x="1233701" y="154312"/>
                  <a:pt x="1232320" y="150363"/>
                  <a:pt x="1231064" y="145731"/>
                </a:cubicBezTo>
                <a:cubicBezTo>
                  <a:pt x="1229809" y="141098"/>
                  <a:pt x="1228343" y="135936"/>
                  <a:pt x="1226669" y="130243"/>
                </a:cubicBezTo>
                <a:cubicBezTo>
                  <a:pt x="1226279" y="128904"/>
                  <a:pt x="1225902" y="127830"/>
                  <a:pt x="1225539" y="127020"/>
                </a:cubicBezTo>
                <a:cubicBezTo>
                  <a:pt x="1225176" y="126211"/>
                  <a:pt x="1224716" y="125597"/>
                  <a:pt x="1224158" y="125179"/>
                </a:cubicBezTo>
                <a:cubicBezTo>
                  <a:pt x="1223600" y="124760"/>
                  <a:pt x="1222902" y="124495"/>
                  <a:pt x="1222065" y="124383"/>
                </a:cubicBezTo>
                <a:cubicBezTo>
                  <a:pt x="1221228" y="124272"/>
                  <a:pt x="1220167" y="124216"/>
                  <a:pt x="1218884" y="124216"/>
                </a:cubicBezTo>
                <a:lnTo>
                  <a:pt x="1213526" y="124216"/>
                </a:lnTo>
                <a:lnTo>
                  <a:pt x="1204317" y="166241"/>
                </a:lnTo>
                <a:lnTo>
                  <a:pt x="1188244" y="166241"/>
                </a:lnTo>
                <a:lnTo>
                  <a:pt x="1208503" y="76330"/>
                </a:lnTo>
                <a:cubicBezTo>
                  <a:pt x="1209173" y="73372"/>
                  <a:pt x="1209647" y="71042"/>
                  <a:pt x="1209926" y="69340"/>
                </a:cubicBezTo>
                <a:cubicBezTo>
                  <a:pt x="1210205" y="67638"/>
                  <a:pt x="1210345" y="66117"/>
                  <a:pt x="1210345" y="64778"/>
                </a:cubicBezTo>
                <a:cubicBezTo>
                  <a:pt x="1210345" y="63717"/>
                  <a:pt x="1210163" y="62796"/>
                  <a:pt x="1209800" y="62015"/>
                </a:cubicBezTo>
                <a:cubicBezTo>
                  <a:pt x="1209438" y="61234"/>
                  <a:pt x="1208838" y="60606"/>
                  <a:pt x="1208001" y="60131"/>
                </a:cubicBezTo>
                <a:cubicBezTo>
                  <a:pt x="1207163" y="59657"/>
                  <a:pt x="1206047" y="59308"/>
                  <a:pt x="1204652" y="59085"/>
                </a:cubicBezTo>
                <a:cubicBezTo>
                  <a:pt x="1203257" y="58862"/>
                  <a:pt x="1201527" y="58722"/>
                  <a:pt x="1199462" y="58666"/>
                </a:cubicBezTo>
                <a:lnTo>
                  <a:pt x="1200717" y="52974"/>
                </a:lnTo>
                <a:close/>
                <a:moveTo>
                  <a:pt x="2756297" y="40630"/>
                </a:moveTo>
                <a:cubicBezTo>
                  <a:pt x="2751162" y="40630"/>
                  <a:pt x="2746865" y="42156"/>
                  <a:pt x="2743405" y="45207"/>
                </a:cubicBezTo>
                <a:cubicBezTo>
                  <a:pt x="2739944" y="48258"/>
                  <a:pt x="2737154" y="52648"/>
                  <a:pt x="2735033" y="58378"/>
                </a:cubicBezTo>
                <a:cubicBezTo>
                  <a:pt x="2732912" y="64108"/>
                  <a:pt x="2731405" y="71084"/>
                  <a:pt x="2730512" y="79307"/>
                </a:cubicBezTo>
                <a:cubicBezTo>
                  <a:pt x="2729619" y="87530"/>
                  <a:pt x="2729173" y="96813"/>
                  <a:pt x="2729173" y="107156"/>
                </a:cubicBezTo>
                <a:cubicBezTo>
                  <a:pt x="2729173" y="131415"/>
                  <a:pt x="2731424" y="149219"/>
                  <a:pt x="2735926" y="160567"/>
                </a:cubicBezTo>
                <a:cubicBezTo>
                  <a:pt x="2740428" y="171915"/>
                  <a:pt x="2747404" y="177589"/>
                  <a:pt x="2756855" y="177589"/>
                </a:cubicBezTo>
                <a:cubicBezTo>
                  <a:pt x="2765859" y="177589"/>
                  <a:pt x="2772538" y="172250"/>
                  <a:pt x="2776891" y="161572"/>
                </a:cubicBezTo>
                <a:cubicBezTo>
                  <a:pt x="2781244" y="150893"/>
                  <a:pt x="2783421" y="134355"/>
                  <a:pt x="2783421" y="111956"/>
                </a:cubicBezTo>
                <a:cubicBezTo>
                  <a:pt x="2783421" y="94841"/>
                  <a:pt x="2782305" y="80981"/>
                  <a:pt x="2780072" y="70377"/>
                </a:cubicBezTo>
                <a:cubicBezTo>
                  <a:pt x="2777840" y="59773"/>
                  <a:pt x="2774733" y="52164"/>
                  <a:pt x="2770752" y="47551"/>
                </a:cubicBezTo>
                <a:cubicBezTo>
                  <a:pt x="2766771" y="42937"/>
                  <a:pt x="2761952" y="40630"/>
                  <a:pt x="2756297" y="40630"/>
                </a:cubicBezTo>
                <a:close/>
                <a:moveTo>
                  <a:pt x="705892" y="38919"/>
                </a:moveTo>
                <a:cubicBezTo>
                  <a:pt x="709761" y="38919"/>
                  <a:pt x="712998" y="40277"/>
                  <a:pt x="715603" y="42993"/>
                </a:cubicBezTo>
                <a:cubicBezTo>
                  <a:pt x="718207" y="45709"/>
                  <a:pt x="719509" y="49151"/>
                  <a:pt x="719509" y="53318"/>
                </a:cubicBezTo>
                <a:cubicBezTo>
                  <a:pt x="719509" y="57485"/>
                  <a:pt x="718207" y="60927"/>
                  <a:pt x="715603" y="63643"/>
                </a:cubicBezTo>
                <a:cubicBezTo>
                  <a:pt x="712998" y="66359"/>
                  <a:pt x="709761" y="67717"/>
                  <a:pt x="705892" y="67717"/>
                </a:cubicBezTo>
                <a:cubicBezTo>
                  <a:pt x="702022" y="67717"/>
                  <a:pt x="698785" y="66359"/>
                  <a:pt x="696181" y="63643"/>
                </a:cubicBezTo>
                <a:cubicBezTo>
                  <a:pt x="693576" y="60927"/>
                  <a:pt x="692274" y="57485"/>
                  <a:pt x="692274" y="53318"/>
                </a:cubicBezTo>
                <a:cubicBezTo>
                  <a:pt x="692274" y="49151"/>
                  <a:pt x="693576" y="45709"/>
                  <a:pt x="696181" y="42993"/>
                </a:cubicBezTo>
                <a:cubicBezTo>
                  <a:pt x="698785" y="40277"/>
                  <a:pt x="702022" y="38919"/>
                  <a:pt x="705892" y="38919"/>
                </a:cubicBezTo>
                <a:close/>
                <a:moveTo>
                  <a:pt x="638249" y="38919"/>
                </a:moveTo>
                <a:cubicBezTo>
                  <a:pt x="642119" y="38919"/>
                  <a:pt x="645356" y="40277"/>
                  <a:pt x="647960" y="42993"/>
                </a:cubicBezTo>
                <a:cubicBezTo>
                  <a:pt x="650565" y="45709"/>
                  <a:pt x="651867" y="49151"/>
                  <a:pt x="651867" y="53318"/>
                </a:cubicBezTo>
                <a:cubicBezTo>
                  <a:pt x="651867" y="57485"/>
                  <a:pt x="650565" y="60927"/>
                  <a:pt x="647960" y="63643"/>
                </a:cubicBezTo>
                <a:cubicBezTo>
                  <a:pt x="645356" y="66359"/>
                  <a:pt x="642119" y="67717"/>
                  <a:pt x="638249" y="67717"/>
                </a:cubicBezTo>
                <a:cubicBezTo>
                  <a:pt x="634380" y="67717"/>
                  <a:pt x="631143" y="66359"/>
                  <a:pt x="628538" y="63643"/>
                </a:cubicBezTo>
                <a:cubicBezTo>
                  <a:pt x="625934" y="60927"/>
                  <a:pt x="624632" y="57485"/>
                  <a:pt x="624632" y="53318"/>
                </a:cubicBezTo>
                <a:cubicBezTo>
                  <a:pt x="624632" y="49151"/>
                  <a:pt x="625934" y="45709"/>
                  <a:pt x="628538" y="42993"/>
                </a:cubicBezTo>
                <a:cubicBezTo>
                  <a:pt x="631143" y="40277"/>
                  <a:pt x="634380" y="38919"/>
                  <a:pt x="638249" y="38919"/>
                </a:cubicBezTo>
                <a:close/>
                <a:moveTo>
                  <a:pt x="570607" y="38919"/>
                </a:moveTo>
                <a:cubicBezTo>
                  <a:pt x="574476" y="38919"/>
                  <a:pt x="577713" y="40277"/>
                  <a:pt x="580318" y="42993"/>
                </a:cubicBezTo>
                <a:cubicBezTo>
                  <a:pt x="582922" y="45709"/>
                  <a:pt x="584225" y="49151"/>
                  <a:pt x="584225" y="53318"/>
                </a:cubicBezTo>
                <a:cubicBezTo>
                  <a:pt x="584225" y="57485"/>
                  <a:pt x="582922" y="60927"/>
                  <a:pt x="580318" y="63643"/>
                </a:cubicBezTo>
                <a:cubicBezTo>
                  <a:pt x="577713" y="66359"/>
                  <a:pt x="574476" y="67717"/>
                  <a:pt x="570607" y="67717"/>
                </a:cubicBezTo>
                <a:cubicBezTo>
                  <a:pt x="566737" y="67717"/>
                  <a:pt x="563500" y="66359"/>
                  <a:pt x="560896" y="63643"/>
                </a:cubicBezTo>
                <a:cubicBezTo>
                  <a:pt x="558291" y="60927"/>
                  <a:pt x="556989" y="57485"/>
                  <a:pt x="556989" y="53318"/>
                </a:cubicBezTo>
                <a:cubicBezTo>
                  <a:pt x="556989" y="49151"/>
                  <a:pt x="558291" y="45709"/>
                  <a:pt x="560896" y="42993"/>
                </a:cubicBezTo>
                <a:cubicBezTo>
                  <a:pt x="563500" y="40277"/>
                  <a:pt x="566737" y="38919"/>
                  <a:pt x="570607" y="38919"/>
                </a:cubicBezTo>
                <a:close/>
                <a:moveTo>
                  <a:pt x="1753344" y="37988"/>
                </a:moveTo>
                <a:cubicBezTo>
                  <a:pt x="1746498" y="37988"/>
                  <a:pt x="1740136" y="41039"/>
                  <a:pt x="1734257" y="47141"/>
                </a:cubicBezTo>
                <a:cubicBezTo>
                  <a:pt x="1728378" y="53243"/>
                  <a:pt x="1723672" y="61503"/>
                  <a:pt x="1720137" y="71921"/>
                </a:cubicBezTo>
                <a:cubicBezTo>
                  <a:pt x="1716602" y="82339"/>
                  <a:pt x="1714835" y="93018"/>
                  <a:pt x="1714835" y="103957"/>
                </a:cubicBezTo>
                <a:cubicBezTo>
                  <a:pt x="1714835" y="111472"/>
                  <a:pt x="1715951" y="117053"/>
                  <a:pt x="1718184" y="120700"/>
                </a:cubicBezTo>
                <a:cubicBezTo>
                  <a:pt x="1720416" y="124346"/>
                  <a:pt x="1723765" y="126169"/>
                  <a:pt x="1728229" y="126169"/>
                </a:cubicBezTo>
                <a:cubicBezTo>
                  <a:pt x="1734629" y="126169"/>
                  <a:pt x="1741215" y="122411"/>
                  <a:pt x="1747986" y="114895"/>
                </a:cubicBezTo>
                <a:cubicBezTo>
                  <a:pt x="1754758" y="107380"/>
                  <a:pt x="1761046" y="96924"/>
                  <a:pt x="1766850" y="83530"/>
                </a:cubicBezTo>
                <a:cubicBezTo>
                  <a:pt x="1768115" y="75791"/>
                  <a:pt x="1768748" y="68945"/>
                  <a:pt x="1768748" y="62992"/>
                </a:cubicBezTo>
                <a:cubicBezTo>
                  <a:pt x="1768748" y="54508"/>
                  <a:pt x="1767501" y="48220"/>
                  <a:pt x="1765009" y="44128"/>
                </a:cubicBezTo>
                <a:cubicBezTo>
                  <a:pt x="1762516" y="40035"/>
                  <a:pt x="1758628" y="37988"/>
                  <a:pt x="1753344" y="37988"/>
                </a:cubicBezTo>
                <a:close/>
                <a:moveTo>
                  <a:pt x="2756855" y="31142"/>
                </a:moveTo>
                <a:cubicBezTo>
                  <a:pt x="2773151" y="31142"/>
                  <a:pt x="2785281" y="37430"/>
                  <a:pt x="2793243" y="50006"/>
                </a:cubicBezTo>
                <a:cubicBezTo>
                  <a:pt x="2801206" y="62582"/>
                  <a:pt x="2805187" y="81595"/>
                  <a:pt x="2805187" y="107045"/>
                </a:cubicBezTo>
                <a:cubicBezTo>
                  <a:pt x="2805187" y="133387"/>
                  <a:pt x="2800927" y="153312"/>
                  <a:pt x="2792406" y="166818"/>
                </a:cubicBezTo>
                <a:cubicBezTo>
                  <a:pt x="2783886" y="180324"/>
                  <a:pt x="2771440" y="187077"/>
                  <a:pt x="2755069" y="187077"/>
                </a:cubicBezTo>
                <a:cubicBezTo>
                  <a:pt x="2738995" y="187077"/>
                  <a:pt x="2727033" y="180752"/>
                  <a:pt x="2719183" y="168101"/>
                </a:cubicBezTo>
                <a:cubicBezTo>
                  <a:pt x="2711332" y="155451"/>
                  <a:pt x="2707407" y="136252"/>
                  <a:pt x="2707407" y="110505"/>
                </a:cubicBezTo>
                <a:cubicBezTo>
                  <a:pt x="2707407" y="96813"/>
                  <a:pt x="2708616" y="84981"/>
                  <a:pt x="2711035" y="75009"/>
                </a:cubicBezTo>
                <a:cubicBezTo>
                  <a:pt x="2713453" y="65038"/>
                  <a:pt x="2716839" y="56797"/>
                  <a:pt x="2721192" y="50285"/>
                </a:cubicBezTo>
                <a:cubicBezTo>
                  <a:pt x="2725545" y="43774"/>
                  <a:pt x="2730773" y="38956"/>
                  <a:pt x="2736875" y="35830"/>
                </a:cubicBezTo>
                <a:cubicBezTo>
                  <a:pt x="2742977" y="32705"/>
                  <a:pt x="2749637" y="31142"/>
                  <a:pt x="2756855" y="31142"/>
                </a:cubicBezTo>
                <a:close/>
                <a:moveTo>
                  <a:pt x="1754125" y="29170"/>
                </a:moveTo>
                <a:cubicBezTo>
                  <a:pt x="1762460" y="29170"/>
                  <a:pt x="1768990" y="31775"/>
                  <a:pt x="1773715" y="36984"/>
                </a:cubicBezTo>
                <a:cubicBezTo>
                  <a:pt x="1778440" y="42193"/>
                  <a:pt x="1781063" y="49820"/>
                  <a:pt x="1781584" y="59866"/>
                </a:cubicBezTo>
                <a:lnTo>
                  <a:pt x="1782589" y="59755"/>
                </a:lnTo>
                <a:lnTo>
                  <a:pt x="1797211" y="30956"/>
                </a:lnTo>
                <a:lnTo>
                  <a:pt x="1816522" y="30956"/>
                </a:lnTo>
                <a:lnTo>
                  <a:pt x="1815405" y="36649"/>
                </a:lnTo>
                <a:cubicBezTo>
                  <a:pt x="1806178" y="49151"/>
                  <a:pt x="1795314" y="64517"/>
                  <a:pt x="1782812" y="82749"/>
                </a:cubicBezTo>
                <a:cubicBezTo>
                  <a:pt x="1780952" y="96962"/>
                  <a:pt x="1780022" y="107008"/>
                  <a:pt x="1780022" y="112886"/>
                </a:cubicBezTo>
                <a:cubicBezTo>
                  <a:pt x="1780022" y="117798"/>
                  <a:pt x="1780580" y="121314"/>
                  <a:pt x="1781696" y="123434"/>
                </a:cubicBezTo>
                <a:cubicBezTo>
                  <a:pt x="1782812" y="125555"/>
                  <a:pt x="1784672" y="126616"/>
                  <a:pt x="1787277" y="126616"/>
                </a:cubicBezTo>
                <a:cubicBezTo>
                  <a:pt x="1789361" y="126616"/>
                  <a:pt x="1791723" y="125741"/>
                  <a:pt x="1794365" y="123993"/>
                </a:cubicBezTo>
                <a:cubicBezTo>
                  <a:pt x="1797007" y="122244"/>
                  <a:pt x="1799853" y="119546"/>
                  <a:pt x="1802904" y="115900"/>
                </a:cubicBezTo>
                <a:lnTo>
                  <a:pt x="1809378" y="121928"/>
                </a:lnTo>
                <a:cubicBezTo>
                  <a:pt x="1803127" y="128625"/>
                  <a:pt x="1797695" y="133220"/>
                  <a:pt x="1793081" y="135713"/>
                </a:cubicBezTo>
                <a:cubicBezTo>
                  <a:pt x="1788468" y="138206"/>
                  <a:pt x="1783705" y="139452"/>
                  <a:pt x="1778794" y="139452"/>
                </a:cubicBezTo>
                <a:cubicBezTo>
                  <a:pt x="1768897" y="139452"/>
                  <a:pt x="1763948" y="132234"/>
                  <a:pt x="1763948" y="117798"/>
                </a:cubicBezTo>
                <a:cubicBezTo>
                  <a:pt x="1763948" y="114598"/>
                  <a:pt x="1764171" y="111063"/>
                  <a:pt x="1764618" y="107194"/>
                </a:cubicBezTo>
                <a:lnTo>
                  <a:pt x="1763502" y="107194"/>
                </a:lnTo>
                <a:cubicBezTo>
                  <a:pt x="1755837" y="118653"/>
                  <a:pt x="1748582" y="126895"/>
                  <a:pt x="1741736" y="131918"/>
                </a:cubicBezTo>
                <a:cubicBezTo>
                  <a:pt x="1734889" y="136941"/>
                  <a:pt x="1727560" y="139452"/>
                  <a:pt x="1719746" y="139452"/>
                </a:cubicBezTo>
                <a:cubicBezTo>
                  <a:pt x="1714314" y="139452"/>
                  <a:pt x="1709738" y="137889"/>
                  <a:pt x="1706017" y="134764"/>
                </a:cubicBezTo>
                <a:cubicBezTo>
                  <a:pt x="1702296" y="131639"/>
                  <a:pt x="1699543" y="127490"/>
                  <a:pt x="1697757" y="122318"/>
                </a:cubicBezTo>
                <a:cubicBezTo>
                  <a:pt x="1695971" y="117146"/>
                  <a:pt x="1695078" y="111510"/>
                  <a:pt x="1695078" y="105408"/>
                </a:cubicBezTo>
                <a:cubicBezTo>
                  <a:pt x="1695078" y="92088"/>
                  <a:pt x="1697608" y="79456"/>
                  <a:pt x="1702668" y="67512"/>
                </a:cubicBezTo>
                <a:cubicBezTo>
                  <a:pt x="1707728" y="55569"/>
                  <a:pt x="1714760" y="46193"/>
                  <a:pt x="1723765" y="39384"/>
                </a:cubicBezTo>
                <a:cubicBezTo>
                  <a:pt x="1732769" y="32575"/>
                  <a:pt x="1742889" y="29170"/>
                  <a:pt x="1754125" y="29170"/>
                </a:cubicBezTo>
                <a:close/>
                <a:moveTo>
                  <a:pt x="1004032" y="10009"/>
                </a:moveTo>
                <a:cubicBezTo>
                  <a:pt x="1008720" y="10009"/>
                  <a:pt x="1012422" y="11553"/>
                  <a:pt x="1015138" y="14641"/>
                </a:cubicBezTo>
                <a:cubicBezTo>
                  <a:pt x="1017854" y="17729"/>
                  <a:pt x="1019212" y="21766"/>
                  <a:pt x="1019212" y="26752"/>
                </a:cubicBezTo>
                <a:cubicBezTo>
                  <a:pt x="1019212" y="30473"/>
                  <a:pt x="1018505" y="34305"/>
                  <a:pt x="1017091" y="38249"/>
                </a:cubicBezTo>
                <a:lnTo>
                  <a:pt x="1018542" y="38807"/>
                </a:lnTo>
                <a:cubicBezTo>
                  <a:pt x="1025835" y="28910"/>
                  <a:pt x="1032848" y="21655"/>
                  <a:pt x="1039583" y="17041"/>
                </a:cubicBezTo>
                <a:cubicBezTo>
                  <a:pt x="1046317" y="12427"/>
                  <a:pt x="1053145" y="10120"/>
                  <a:pt x="1060065" y="10120"/>
                </a:cubicBezTo>
                <a:cubicBezTo>
                  <a:pt x="1065498" y="10120"/>
                  <a:pt x="1070037" y="10530"/>
                  <a:pt x="1073683" y="11348"/>
                </a:cubicBezTo>
                <a:lnTo>
                  <a:pt x="1068325" y="36351"/>
                </a:lnTo>
                <a:lnTo>
                  <a:pt x="1056828" y="36351"/>
                </a:lnTo>
                <a:cubicBezTo>
                  <a:pt x="1056382" y="33226"/>
                  <a:pt x="1055749" y="30808"/>
                  <a:pt x="1054931" y="29096"/>
                </a:cubicBezTo>
                <a:cubicBezTo>
                  <a:pt x="1054112" y="27384"/>
                  <a:pt x="1053145" y="26194"/>
                  <a:pt x="1052029" y="25524"/>
                </a:cubicBezTo>
                <a:cubicBezTo>
                  <a:pt x="1050912" y="24854"/>
                  <a:pt x="1049499" y="24520"/>
                  <a:pt x="1047787" y="24520"/>
                </a:cubicBezTo>
                <a:cubicBezTo>
                  <a:pt x="1045108" y="24520"/>
                  <a:pt x="1042187" y="25673"/>
                  <a:pt x="1039025" y="27980"/>
                </a:cubicBezTo>
                <a:cubicBezTo>
                  <a:pt x="1035862" y="30287"/>
                  <a:pt x="1032309" y="33896"/>
                  <a:pt x="1028365" y="38807"/>
                </a:cubicBezTo>
                <a:cubicBezTo>
                  <a:pt x="1024421" y="43718"/>
                  <a:pt x="1021277" y="48444"/>
                  <a:pt x="1018933" y="52983"/>
                </a:cubicBezTo>
                <a:cubicBezTo>
                  <a:pt x="1016589" y="57522"/>
                  <a:pt x="1014636" y="63289"/>
                  <a:pt x="1013073" y="70284"/>
                </a:cubicBezTo>
                <a:lnTo>
                  <a:pt x="1002469" y="118616"/>
                </a:lnTo>
                <a:lnTo>
                  <a:pt x="983159" y="118616"/>
                </a:lnTo>
                <a:lnTo>
                  <a:pt x="999344" y="47848"/>
                </a:lnTo>
                <a:cubicBezTo>
                  <a:pt x="1000385" y="43384"/>
                  <a:pt x="1001055" y="39923"/>
                  <a:pt x="1001353" y="37468"/>
                </a:cubicBezTo>
                <a:cubicBezTo>
                  <a:pt x="1001650" y="35012"/>
                  <a:pt x="1001799" y="32966"/>
                  <a:pt x="1001799" y="31328"/>
                </a:cubicBezTo>
                <a:cubicBezTo>
                  <a:pt x="1001799" y="28352"/>
                  <a:pt x="1001315" y="26194"/>
                  <a:pt x="1000348" y="24854"/>
                </a:cubicBezTo>
                <a:cubicBezTo>
                  <a:pt x="999381" y="23515"/>
                  <a:pt x="997855" y="22845"/>
                  <a:pt x="995772" y="22845"/>
                </a:cubicBezTo>
                <a:cubicBezTo>
                  <a:pt x="993465" y="22845"/>
                  <a:pt x="991028" y="23794"/>
                  <a:pt x="988460" y="25692"/>
                </a:cubicBezTo>
                <a:cubicBezTo>
                  <a:pt x="985893" y="27589"/>
                  <a:pt x="982377" y="31031"/>
                  <a:pt x="977912" y="36017"/>
                </a:cubicBezTo>
                <a:lnTo>
                  <a:pt x="971550" y="29766"/>
                </a:lnTo>
                <a:cubicBezTo>
                  <a:pt x="978396" y="22622"/>
                  <a:pt x="984126" y="17543"/>
                  <a:pt x="988740" y="14529"/>
                </a:cubicBezTo>
                <a:cubicBezTo>
                  <a:pt x="993353" y="11516"/>
                  <a:pt x="998451" y="10009"/>
                  <a:pt x="1004032" y="10009"/>
                </a:cubicBezTo>
                <a:close/>
                <a:moveTo>
                  <a:pt x="2828888" y="9525"/>
                </a:moveTo>
                <a:cubicBezTo>
                  <a:pt x="2869741" y="62657"/>
                  <a:pt x="2902427" y="133164"/>
                  <a:pt x="2926947" y="221047"/>
                </a:cubicBezTo>
                <a:cubicBezTo>
                  <a:pt x="2951466" y="308930"/>
                  <a:pt x="2963763" y="403362"/>
                  <a:pt x="2963837" y="504341"/>
                </a:cubicBezTo>
                <a:lnTo>
                  <a:pt x="2963837" y="506313"/>
                </a:lnTo>
                <a:lnTo>
                  <a:pt x="2963837" y="537716"/>
                </a:lnTo>
                <a:lnTo>
                  <a:pt x="2963837" y="752475"/>
                </a:lnTo>
                <a:lnTo>
                  <a:pt x="2963837" y="785366"/>
                </a:lnTo>
                <a:lnTo>
                  <a:pt x="2963837" y="785850"/>
                </a:lnTo>
                <a:cubicBezTo>
                  <a:pt x="2963763" y="886830"/>
                  <a:pt x="2951466" y="981261"/>
                  <a:pt x="2926947" y="1069144"/>
                </a:cubicBezTo>
                <a:cubicBezTo>
                  <a:pt x="2902427" y="1157027"/>
                  <a:pt x="2869741" y="1227535"/>
                  <a:pt x="2828888" y="1280666"/>
                </a:cubicBezTo>
                <a:lnTo>
                  <a:pt x="2820181" y="1273411"/>
                </a:lnTo>
                <a:cubicBezTo>
                  <a:pt x="2858579" y="1219089"/>
                  <a:pt x="2888103" y="1148284"/>
                  <a:pt x="2908753" y="1060996"/>
                </a:cubicBezTo>
                <a:cubicBezTo>
                  <a:pt x="2929403" y="973708"/>
                  <a:pt x="2939802" y="882030"/>
                  <a:pt x="2939951" y="785962"/>
                </a:cubicBezTo>
                <a:lnTo>
                  <a:pt x="2939951" y="785366"/>
                </a:lnTo>
                <a:lnTo>
                  <a:pt x="2939951" y="752475"/>
                </a:lnTo>
                <a:lnTo>
                  <a:pt x="2939951" y="537716"/>
                </a:lnTo>
                <a:lnTo>
                  <a:pt x="2939951" y="506313"/>
                </a:lnTo>
                <a:lnTo>
                  <a:pt x="2939951" y="504230"/>
                </a:lnTo>
                <a:cubicBezTo>
                  <a:pt x="2939802" y="408161"/>
                  <a:pt x="2929403" y="316483"/>
                  <a:pt x="2908753" y="229195"/>
                </a:cubicBezTo>
                <a:cubicBezTo>
                  <a:pt x="2888103" y="141908"/>
                  <a:pt x="2858579" y="71103"/>
                  <a:pt x="2820181" y="16781"/>
                </a:cubicBezTo>
                <a:close/>
                <a:moveTo>
                  <a:pt x="2673325" y="9525"/>
                </a:moveTo>
                <a:lnTo>
                  <a:pt x="2682031" y="16781"/>
                </a:lnTo>
                <a:cubicBezTo>
                  <a:pt x="2643634" y="71103"/>
                  <a:pt x="2614110" y="141908"/>
                  <a:pt x="2593460" y="229196"/>
                </a:cubicBezTo>
                <a:cubicBezTo>
                  <a:pt x="2572810" y="316483"/>
                  <a:pt x="2562411" y="408161"/>
                  <a:pt x="2562262" y="504230"/>
                </a:cubicBezTo>
                <a:lnTo>
                  <a:pt x="2562262" y="506313"/>
                </a:lnTo>
                <a:lnTo>
                  <a:pt x="2562262" y="537716"/>
                </a:lnTo>
                <a:lnTo>
                  <a:pt x="2562262" y="752587"/>
                </a:lnTo>
                <a:lnTo>
                  <a:pt x="2562262" y="785366"/>
                </a:lnTo>
                <a:lnTo>
                  <a:pt x="2562262" y="786073"/>
                </a:lnTo>
                <a:cubicBezTo>
                  <a:pt x="2562411" y="882142"/>
                  <a:pt x="2572810" y="973820"/>
                  <a:pt x="2593460" y="1061107"/>
                </a:cubicBezTo>
                <a:cubicBezTo>
                  <a:pt x="2614110" y="1148395"/>
                  <a:pt x="2643634" y="1219200"/>
                  <a:pt x="2682031" y="1273522"/>
                </a:cubicBezTo>
                <a:lnTo>
                  <a:pt x="2673325" y="1280778"/>
                </a:lnTo>
                <a:cubicBezTo>
                  <a:pt x="2632472" y="1227646"/>
                  <a:pt x="2599785" y="1157139"/>
                  <a:pt x="2575266" y="1069256"/>
                </a:cubicBezTo>
                <a:cubicBezTo>
                  <a:pt x="2550747" y="981373"/>
                  <a:pt x="2538449" y="886941"/>
                  <a:pt x="2538375" y="785962"/>
                </a:cubicBezTo>
                <a:lnTo>
                  <a:pt x="2538375" y="785366"/>
                </a:lnTo>
                <a:lnTo>
                  <a:pt x="2538375" y="752587"/>
                </a:lnTo>
                <a:lnTo>
                  <a:pt x="2538375" y="537716"/>
                </a:lnTo>
                <a:lnTo>
                  <a:pt x="2538375" y="506313"/>
                </a:lnTo>
                <a:lnTo>
                  <a:pt x="2538375" y="504342"/>
                </a:lnTo>
                <a:cubicBezTo>
                  <a:pt x="2538449" y="403362"/>
                  <a:pt x="2550747" y="308930"/>
                  <a:pt x="2575266" y="221047"/>
                </a:cubicBezTo>
                <a:cubicBezTo>
                  <a:pt x="2599785" y="133164"/>
                  <a:pt x="2632472" y="62657"/>
                  <a:pt x="2673325" y="9525"/>
                </a:cubicBezTo>
                <a:close/>
                <a:moveTo>
                  <a:pt x="1943063" y="9525"/>
                </a:moveTo>
                <a:cubicBezTo>
                  <a:pt x="1983916" y="62657"/>
                  <a:pt x="2016602" y="133164"/>
                  <a:pt x="2041122" y="221047"/>
                </a:cubicBezTo>
                <a:cubicBezTo>
                  <a:pt x="2065641" y="308930"/>
                  <a:pt x="2077938" y="403362"/>
                  <a:pt x="2078013" y="504341"/>
                </a:cubicBezTo>
                <a:lnTo>
                  <a:pt x="2078013" y="506313"/>
                </a:lnTo>
                <a:lnTo>
                  <a:pt x="2078013" y="537716"/>
                </a:lnTo>
                <a:lnTo>
                  <a:pt x="2078013" y="752475"/>
                </a:lnTo>
                <a:lnTo>
                  <a:pt x="2078013" y="785366"/>
                </a:lnTo>
                <a:lnTo>
                  <a:pt x="2078013" y="785850"/>
                </a:lnTo>
                <a:cubicBezTo>
                  <a:pt x="2077938" y="886830"/>
                  <a:pt x="2065641" y="981261"/>
                  <a:pt x="2041122" y="1069144"/>
                </a:cubicBezTo>
                <a:cubicBezTo>
                  <a:pt x="2016602" y="1157027"/>
                  <a:pt x="1983916" y="1227535"/>
                  <a:pt x="1943063" y="1280666"/>
                </a:cubicBezTo>
                <a:lnTo>
                  <a:pt x="1934356" y="1273411"/>
                </a:lnTo>
                <a:cubicBezTo>
                  <a:pt x="1972754" y="1219089"/>
                  <a:pt x="2002278" y="1148284"/>
                  <a:pt x="2022928" y="1060996"/>
                </a:cubicBezTo>
                <a:cubicBezTo>
                  <a:pt x="2043578" y="973708"/>
                  <a:pt x="2053977" y="882030"/>
                  <a:pt x="2054126" y="785962"/>
                </a:cubicBezTo>
                <a:lnTo>
                  <a:pt x="2054126" y="785366"/>
                </a:lnTo>
                <a:lnTo>
                  <a:pt x="2054126" y="752475"/>
                </a:lnTo>
                <a:lnTo>
                  <a:pt x="2054126" y="537716"/>
                </a:lnTo>
                <a:lnTo>
                  <a:pt x="2054126" y="506313"/>
                </a:lnTo>
                <a:lnTo>
                  <a:pt x="2054126" y="504230"/>
                </a:lnTo>
                <a:cubicBezTo>
                  <a:pt x="2053977" y="408161"/>
                  <a:pt x="2043578" y="316483"/>
                  <a:pt x="2022928" y="229195"/>
                </a:cubicBezTo>
                <a:cubicBezTo>
                  <a:pt x="2002278" y="141908"/>
                  <a:pt x="1972754" y="71103"/>
                  <a:pt x="1934356" y="16781"/>
                </a:cubicBezTo>
                <a:close/>
                <a:moveTo>
                  <a:pt x="1663675" y="9525"/>
                </a:moveTo>
                <a:lnTo>
                  <a:pt x="1672382" y="16781"/>
                </a:lnTo>
                <a:cubicBezTo>
                  <a:pt x="1633984" y="71103"/>
                  <a:pt x="1604460" y="141908"/>
                  <a:pt x="1583810" y="229196"/>
                </a:cubicBezTo>
                <a:cubicBezTo>
                  <a:pt x="1563160" y="316483"/>
                  <a:pt x="1552761" y="408161"/>
                  <a:pt x="1552612" y="504230"/>
                </a:cubicBezTo>
                <a:lnTo>
                  <a:pt x="1552612" y="506313"/>
                </a:lnTo>
                <a:lnTo>
                  <a:pt x="1552612" y="537716"/>
                </a:lnTo>
                <a:lnTo>
                  <a:pt x="1552612" y="752587"/>
                </a:lnTo>
                <a:lnTo>
                  <a:pt x="1552612" y="785366"/>
                </a:lnTo>
                <a:lnTo>
                  <a:pt x="1552612" y="786073"/>
                </a:lnTo>
                <a:cubicBezTo>
                  <a:pt x="1552761" y="882142"/>
                  <a:pt x="1563160" y="973820"/>
                  <a:pt x="1583810" y="1061107"/>
                </a:cubicBezTo>
                <a:cubicBezTo>
                  <a:pt x="1604460" y="1148395"/>
                  <a:pt x="1633984" y="1219200"/>
                  <a:pt x="1672382" y="1273522"/>
                </a:cubicBezTo>
                <a:lnTo>
                  <a:pt x="1663675" y="1280778"/>
                </a:lnTo>
                <a:cubicBezTo>
                  <a:pt x="1622822" y="1227646"/>
                  <a:pt x="1590136" y="1157139"/>
                  <a:pt x="1565616" y="1069256"/>
                </a:cubicBezTo>
                <a:cubicBezTo>
                  <a:pt x="1541097" y="981373"/>
                  <a:pt x="1528800" y="886941"/>
                  <a:pt x="1528725" y="785962"/>
                </a:cubicBezTo>
                <a:lnTo>
                  <a:pt x="1528725" y="785366"/>
                </a:lnTo>
                <a:lnTo>
                  <a:pt x="1528725" y="752587"/>
                </a:lnTo>
                <a:lnTo>
                  <a:pt x="1528725" y="537716"/>
                </a:lnTo>
                <a:lnTo>
                  <a:pt x="1528725" y="506313"/>
                </a:lnTo>
                <a:lnTo>
                  <a:pt x="1528725" y="504342"/>
                </a:lnTo>
                <a:cubicBezTo>
                  <a:pt x="1528800" y="403362"/>
                  <a:pt x="1541097" y="308930"/>
                  <a:pt x="1565616" y="221047"/>
                </a:cubicBezTo>
                <a:cubicBezTo>
                  <a:pt x="1590136" y="133164"/>
                  <a:pt x="1622822" y="62657"/>
                  <a:pt x="1663675" y="9525"/>
                </a:cubicBezTo>
                <a:close/>
                <a:moveTo>
                  <a:pt x="1304888" y="0"/>
                </a:moveTo>
                <a:cubicBezTo>
                  <a:pt x="1345741" y="53132"/>
                  <a:pt x="1378427" y="123639"/>
                  <a:pt x="1402947" y="211522"/>
                </a:cubicBezTo>
                <a:cubicBezTo>
                  <a:pt x="1427466" y="299405"/>
                  <a:pt x="1439763" y="393837"/>
                  <a:pt x="1439838" y="494816"/>
                </a:cubicBezTo>
                <a:lnTo>
                  <a:pt x="1439838" y="496788"/>
                </a:lnTo>
                <a:lnTo>
                  <a:pt x="1439838" y="528191"/>
                </a:lnTo>
                <a:lnTo>
                  <a:pt x="1439838" y="752475"/>
                </a:lnTo>
                <a:lnTo>
                  <a:pt x="1439838" y="775841"/>
                </a:lnTo>
                <a:lnTo>
                  <a:pt x="1439838" y="785850"/>
                </a:lnTo>
                <a:cubicBezTo>
                  <a:pt x="1439763" y="886830"/>
                  <a:pt x="1427466" y="981261"/>
                  <a:pt x="1402947" y="1069144"/>
                </a:cubicBezTo>
                <a:cubicBezTo>
                  <a:pt x="1378427" y="1157027"/>
                  <a:pt x="1345741" y="1227535"/>
                  <a:pt x="1304888" y="1280666"/>
                </a:cubicBezTo>
                <a:lnTo>
                  <a:pt x="1296181" y="1273411"/>
                </a:lnTo>
                <a:cubicBezTo>
                  <a:pt x="1334579" y="1219089"/>
                  <a:pt x="1364103" y="1148284"/>
                  <a:pt x="1384753" y="1060996"/>
                </a:cubicBezTo>
                <a:cubicBezTo>
                  <a:pt x="1405403" y="973708"/>
                  <a:pt x="1415802" y="882030"/>
                  <a:pt x="1415951" y="785962"/>
                </a:cubicBezTo>
                <a:lnTo>
                  <a:pt x="1415951" y="775841"/>
                </a:lnTo>
                <a:lnTo>
                  <a:pt x="1415951" y="752475"/>
                </a:lnTo>
                <a:lnTo>
                  <a:pt x="1415951" y="528191"/>
                </a:lnTo>
                <a:lnTo>
                  <a:pt x="1415951" y="496788"/>
                </a:lnTo>
                <a:lnTo>
                  <a:pt x="1415951" y="494705"/>
                </a:lnTo>
                <a:cubicBezTo>
                  <a:pt x="1415802" y="398636"/>
                  <a:pt x="1405403" y="306958"/>
                  <a:pt x="1384753" y="219670"/>
                </a:cubicBezTo>
                <a:cubicBezTo>
                  <a:pt x="1364103" y="132383"/>
                  <a:pt x="1334579" y="61578"/>
                  <a:pt x="1296181" y="7256"/>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800" dirty="0" err="1">
              <a:latin typeface="+mj-lt"/>
            </a:endParaRPr>
          </a:p>
        </p:txBody>
      </p:sp>
    </p:spTree>
    <p:extLst>
      <p:ext uri="{BB962C8B-B14F-4D97-AF65-F5344CB8AC3E}">
        <p14:creationId xmlns:p14="http://schemas.microsoft.com/office/powerpoint/2010/main" val="136961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C0CEBA45-2A48-413A-9B36-A1585B1E5B03}" type="slidenum">
              <a:rPr lang="nb-NO"/>
              <a:pPr>
                <a:defRPr/>
              </a:pPr>
              <a:t>‹#›</a:t>
            </a:fld>
            <a:endParaRPr lang="nb-NO" dirty="0"/>
          </a:p>
        </p:txBody>
      </p:sp>
    </p:spTree>
    <p:extLst>
      <p:ext uri="{BB962C8B-B14F-4D97-AF65-F5344CB8AC3E}">
        <p14:creationId xmlns:p14="http://schemas.microsoft.com/office/powerpoint/2010/main" val="7001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73050"/>
            <a:ext cx="3008313" cy="1162050"/>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07A4375D-C019-4DEB-88B1-C0A9E8BD4938}" type="slidenum">
              <a:rPr lang="nb-NO"/>
              <a:pPr>
                <a:defRPr/>
              </a:pPr>
              <a:t>‹#›</a:t>
            </a:fld>
            <a:endParaRPr lang="nb-NO" dirty="0"/>
          </a:p>
        </p:txBody>
      </p:sp>
    </p:spTree>
    <p:extLst>
      <p:ext uri="{BB962C8B-B14F-4D97-AF65-F5344CB8AC3E}">
        <p14:creationId xmlns:p14="http://schemas.microsoft.com/office/powerpoint/2010/main" val="17783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with titl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8313" y="347663"/>
            <a:ext cx="8229600" cy="633412"/>
          </a:xfrm>
        </p:spPr>
        <p:txBody>
          <a:bodyPr anchor="ctr"/>
          <a:lstStyle>
            <a:lvl1pPr marL="0" indent="0">
              <a:buNone/>
              <a:defRPr sz="3200">
                <a:solidFill>
                  <a:srgbClr val="4E4A48"/>
                </a:solidFill>
                <a:latin typeface="+mj-lt"/>
              </a:defRPr>
            </a:lvl1pPr>
          </a:lstStyle>
          <a:p>
            <a:pPr lvl="0"/>
            <a:r>
              <a:rPr lang="en-US" dirty="0"/>
              <a:t>Click to edit Master text styles</a:t>
            </a:r>
            <a:endParaRPr lang="nb-NO" dirty="0"/>
          </a:p>
        </p:txBody>
      </p:sp>
      <p:sp>
        <p:nvSpPr>
          <p:cNvPr id="2" name="Tittel 1"/>
          <p:cNvSpPr>
            <a:spLocks noGrp="1"/>
          </p:cNvSpPr>
          <p:nvPr>
            <p:ph type="title"/>
          </p:nvPr>
        </p:nvSpPr>
        <p:spPr>
          <a:xfrm>
            <a:off x="457201" y="981076"/>
            <a:ext cx="3008313" cy="454025"/>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3575050" y="1412778"/>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11" name="Date Placeholder 10"/>
          <p:cNvSpPr>
            <a:spLocks noGrp="1"/>
          </p:cNvSpPr>
          <p:nvPr>
            <p:ph type="dt" sz="half" idx="14"/>
          </p:nvPr>
        </p:nvSpPr>
        <p:spPr/>
        <p:txBody>
          <a:bodyPr/>
          <a:lstStyle/>
          <a:p>
            <a:pPr>
              <a:defRPr/>
            </a:pPr>
            <a:endParaRPr lang="nb-NO"/>
          </a:p>
        </p:txBody>
      </p:sp>
      <p:sp>
        <p:nvSpPr>
          <p:cNvPr id="13" name="Slide Number Placeholder 12"/>
          <p:cNvSpPr>
            <a:spLocks noGrp="1"/>
          </p:cNvSpPr>
          <p:nvPr>
            <p:ph type="sldNum" sz="quarter" idx="16"/>
          </p:nvPr>
        </p:nvSpPr>
        <p:spPr/>
        <p:txBody>
          <a:bodyPr/>
          <a:lstStyle/>
          <a:p>
            <a:pPr>
              <a:defRPr/>
            </a:pPr>
            <a:fld id="{61944189-2493-4FF1-A659-D8219CCD741C}" type="slidenum">
              <a:rPr lang="nb-NO" smtClean="0"/>
              <a:pPr>
                <a:defRPr/>
              </a:pPr>
              <a:t>‹#›</a:t>
            </a:fld>
            <a:endParaRPr lang="nb-NO" dirty="0"/>
          </a:p>
        </p:txBody>
      </p:sp>
    </p:spTree>
    <p:extLst>
      <p:ext uri="{BB962C8B-B14F-4D97-AF65-F5344CB8AC3E}">
        <p14:creationId xmlns:p14="http://schemas.microsoft.com/office/powerpoint/2010/main" val="183273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47663"/>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8" name="Rectangle 3"/>
          <p:cNvSpPr>
            <a:spLocks noGrp="1" noChangeArrowheads="1"/>
          </p:cNvSpPr>
          <p:nvPr>
            <p:ph type="body" idx="1"/>
          </p:nvPr>
        </p:nvSpPr>
        <p:spPr bwMode="auto">
          <a:xfrm>
            <a:off x="457200" y="1196975"/>
            <a:ext cx="82296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Rectangle 4"/>
          <p:cNvSpPr>
            <a:spLocks noGrp="1" noChangeArrowheads="1"/>
          </p:cNvSpPr>
          <p:nvPr>
            <p:ph type="dt" sz="half" idx="2"/>
          </p:nvPr>
        </p:nvSpPr>
        <p:spPr bwMode="auto">
          <a:xfrm>
            <a:off x="457200" y="6297615"/>
            <a:ext cx="411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t" anchorCtr="0" compatLnSpc="1">
            <a:prstTxWarp prst="textNoShape">
              <a:avLst/>
            </a:prstTxWarp>
          </a:bodyPr>
          <a:lstStyle>
            <a:lvl1pPr algn="l">
              <a:defRPr sz="1000">
                <a:solidFill>
                  <a:srgbClr val="4E4A48"/>
                </a:solidFill>
              </a:defRPr>
            </a:lvl1pPr>
          </a:lstStyle>
          <a:p>
            <a:pPr>
              <a:defRPr/>
            </a:pPr>
            <a:endParaRPr lang="nb-NO"/>
          </a:p>
        </p:txBody>
      </p:sp>
      <p:sp>
        <p:nvSpPr>
          <p:cNvPr id="1030" name="Rectangle 6"/>
          <p:cNvSpPr>
            <a:spLocks noGrp="1" noChangeArrowheads="1"/>
          </p:cNvSpPr>
          <p:nvPr>
            <p:ph type="sldNum" sz="quarter" idx="4"/>
          </p:nvPr>
        </p:nvSpPr>
        <p:spPr bwMode="auto">
          <a:xfrm>
            <a:off x="457201" y="6519865"/>
            <a:ext cx="19542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algn="l">
              <a:defRPr sz="1000">
                <a:solidFill>
                  <a:srgbClr val="4E4A48"/>
                </a:solidFill>
              </a:defRPr>
            </a:lvl1pPr>
          </a:lstStyle>
          <a:p>
            <a:pPr>
              <a:defRPr/>
            </a:pPr>
            <a:fld id="{61944189-2493-4FF1-A659-D8219CCD741C}" type="slidenum">
              <a:rPr lang="nb-NO"/>
              <a:pPr>
                <a:defRPr/>
              </a:pPr>
              <a:t>‹#›</a:t>
            </a:fld>
            <a:endParaRPr lang="nb-NO" dirty="0"/>
          </a:p>
        </p:txBody>
      </p:sp>
      <p:grpSp>
        <p:nvGrpSpPr>
          <p:cNvPr id="12" name="Group 11"/>
          <p:cNvGrpSpPr/>
          <p:nvPr userDrawn="1"/>
        </p:nvGrpSpPr>
        <p:grpSpPr>
          <a:xfrm>
            <a:off x="-706" y="-3808"/>
            <a:ext cx="9144706" cy="179070"/>
            <a:chOff x="-706" y="-3808"/>
            <a:chExt cx="9144706" cy="179070"/>
          </a:xfrm>
        </p:grpSpPr>
        <p:sp>
          <p:nvSpPr>
            <p:cNvPr id="13" name="Freeform 12"/>
            <p:cNvSpPr/>
            <p:nvPr userDrawn="1"/>
          </p:nvSpPr>
          <p:spPr bwMode="auto">
            <a:xfrm>
              <a:off x="-706" y="-3808"/>
              <a:ext cx="7218334" cy="179070"/>
            </a:xfrm>
            <a:custGeom>
              <a:avLst/>
              <a:gdLst>
                <a:gd name="connsiteX0" fmla="*/ 3810 w 1891665"/>
                <a:gd name="connsiteY0" fmla="*/ 0 h 363855"/>
                <a:gd name="connsiteX1" fmla="*/ 1891665 w 1891665"/>
                <a:gd name="connsiteY1" fmla="*/ 0 h 363855"/>
                <a:gd name="connsiteX2" fmla="*/ 1668780 w 1891665"/>
                <a:gd name="connsiteY2" fmla="*/ 363855 h 363855"/>
                <a:gd name="connsiteX3" fmla="*/ 0 w 1891665"/>
                <a:gd name="connsiteY3" fmla="*/ 363855 h 363855"/>
                <a:gd name="connsiteX4" fmla="*/ 3810 w 1891665"/>
                <a:gd name="connsiteY4" fmla="*/ 0 h 363855"/>
                <a:gd name="connsiteX0" fmla="*/ 3810 w 1891665"/>
                <a:gd name="connsiteY0" fmla="*/ 0 h 363855"/>
                <a:gd name="connsiteX1" fmla="*/ 1891665 w 1891665"/>
                <a:gd name="connsiteY1" fmla="*/ 0 h 363855"/>
                <a:gd name="connsiteX2" fmla="*/ 1884469 w 1891665"/>
                <a:gd name="connsiteY2" fmla="*/ 120015 h 363855"/>
                <a:gd name="connsiteX3" fmla="*/ 0 w 1891665"/>
                <a:gd name="connsiteY3" fmla="*/ 363855 h 363855"/>
                <a:gd name="connsiteX4" fmla="*/ 3810 w 1891665"/>
                <a:gd name="connsiteY4" fmla="*/ 0 h 363855"/>
                <a:gd name="connsiteX0" fmla="*/ 23781 w 1891665"/>
                <a:gd name="connsiteY0" fmla="*/ 83820 h 363855"/>
                <a:gd name="connsiteX1" fmla="*/ 1891665 w 1891665"/>
                <a:gd name="connsiteY1" fmla="*/ 0 h 363855"/>
                <a:gd name="connsiteX2" fmla="*/ 1884469 w 1891665"/>
                <a:gd name="connsiteY2" fmla="*/ 120015 h 363855"/>
                <a:gd name="connsiteX3" fmla="*/ 0 w 1891665"/>
                <a:gd name="connsiteY3" fmla="*/ 363855 h 363855"/>
                <a:gd name="connsiteX4" fmla="*/ 23781 w 1891665"/>
                <a:gd name="connsiteY4" fmla="*/ 83820 h 363855"/>
                <a:gd name="connsiteX0" fmla="*/ 0 w 1891850"/>
                <a:gd name="connsiteY0" fmla="*/ 3810 h 363855"/>
                <a:gd name="connsiteX1" fmla="*/ 1891850 w 1891850"/>
                <a:gd name="connsiteY1" fmla="*/ 0 h 363855"/>
                <a:gd name="connsiteX2" fmla="*/ 1884654 w 1891850"/>
                <a:gd name="connsiteY2" fmla="*/ 120015 h 363855"/>
                <a:gd name="connsiteX3" fmla="*/ 185 w 1891850"/>
                <a:gd name="connsiteY3" fmla="*/ 363855 h 363855"/>
                <a:gd name="connsiteX4" fmla="*/ 0 w 1891850"/>
                <a:gd name="connsiteY4" fmla="*/ 3810 h 363855"/>
                <a:gd name="connsiteX0" fmla="*/ 0 w 1891850"/>
                <a:gd name="connsiteY0" fmla="*/ 3810 h 123825"/>
                <a:gd name="connsiteX1" fmla="*/ 1891850 w 1891850"/>
                <a:gd name="connsiteY1" fmla="*/ 0 h 123825"/>
                <a:gd name="connsiteX2" fmla="*/ 1884654 w 1891850"/>
                <a:gd name="connsiteY2" fmla="*/ 120015 h 123825"/>
                <a:gd name="connsiteX3" fmla="*/ 185 w 1891850"/>
                <a:gd name="connsiteY3" fmla="*/ 123825 h 123825"/>
                <a:gd name="connsiteX4" fmla="*/ 0 w 1891850"/>
                <a:gd name="connsiteY4" fmla="*/ 3810 h 123825"/>
                <a:gd name="connsiteX0" fmla="*/ 0 w 1891850"/>
                <a:gd name="connsiteY0" fmla="*/ 3810 h 170815"/>
                <a:gd name="connsiteX1" fmla="*/ 1891850 w 1891850"/>
                <a:gd name="connsiteY1" fmla="*/ 0 h 170815"/>
                <a:gd name="connsiteX2" fmla="*/ 1881991 w 1891850"/>
                <a:gd name="connsiteY2" fmla="*/ 170815 h 170815"/>
                <a:gd name="connsiteX3" fmla="*/ 185 w 1891850"/>
                <a:gd name="connsiteY3" fmla="*/ 123825 h 170815"/>
                <a:gd name="connsiteX4" fmla="*/ 0 w 1891850"/>
                <a:gd name="connsiteY4" fmla="*/ 3810 h 170815"/>
                <a:gd name="connsiteX0" fmla="*/ 0 w 1891850"/>
                <a:gd name="connsiteY0" fmla="*/ 3810 h 175716"/>
                <a:gd name="connsiteX1" fmla="*/ 1891850 w 1891850"/>
                <a:gd name="connsiteY1" fmla="*/ 0 h 175716"/>
                <a:gd name="connsiteX2" fmla="*/ 1881991 w 1891850"/>
                <a:gd name="connsiteY2" fmla="*/ 170815 h 175716"/>
                <a:gd name="connsiteX3" fmla="*/ 185 w 1891850"/>
                <a:gd name="connsiteY3" fmla="*/ 171450 h 175716"/>
                <a:gd name="connsiteX4" fmla="*/ 185 w 1891850"/>
                <a:gd name="connsiteY4" fmla="*/ 123825 h 175716"/>
                <a:gd name="connsiteX5" fmla="*/ 0 w 1891850"/>
                <a:gd name="connsiteY5" fmla="*/ 3810 h 175716"/>
                <a:gd name="connsiteX0" fmla="*/ 0 w 1891850"/>
                <a:gd name="connsiteY0" fmla="*/ 3810 h 176189"/>
                <a:gd name="connsiteX1" fmla="*/ 1891850 w 1891850"/>
                <a:gd name="connsiteY1" fmla="*/ 0 h 176189"/>
                <a:gd name="connsiteX2" fmla="*/ 1881991 w 1891850"/>
                <a:gd name="connsiteY2" fmla="*/ 174625 h 176189"/>
                <a:gd name="connsiteX3" fmla="*/ 185 w 1891850"/>
                <a:gd name="connsiteY3" fmla="*/ 171450 h 176189"/>
                <a:gd name="connsiteX4" fmla="*/ 185 w 1891850"/>
                <a:gd name="connsiteY4" fmla="*/ 123825 h 176189"/>
                <a:gd name="connsiteX5" fmla="*/ 0 w 1891850"/>
                <a:gd name="connsiteY5" fmla="*/ 3810 h 176189"/>
                <a:gd name="connsiteX0" fmla="*/ 0 w 1891850"/>
                <a:gd name="connsiteY0" fmla="*/ 3810 h 176189"/>
                <a:gd name="connsiteX1" fmla="*/ 1891850 w 1891850"/>
                <a:gd name="connsiteY1" fmla="*/ 0 h 176189"/>
                <a:gd name="connsiteX2" fmla="*/ 1881991 w 1891850"/>
                <a:gd name="connsiteY2" fmla="*/ 174625 h 176189"/>
                <a:gd name="connsiteX3" fmla="*/ 185 w 1891850"/>
                <a:gd name="connsiteY3" fmla="*/ 171450 h 176189"/>
                <a:gd name="connsiteX4" fmla="*/ 0 w 1891850"/>
                <a:gd name="connsiteY4" fmla="*/ 3810 h 176189"/>
                <a:gd name="connsiteX0" fmla="*/ 0 w 1891850"/>
                <a:gd name="connsiteY0" fmla="*/ 3810 h 275533"/>
                <a:gd name="connsiteX1" fmla="*/ 1891850 w 1891850"/>
                <a:gd name="connsiteY1" fmla="*/ 0 h 275533"/>
                <a:gd name="connsiteX2" fmla="*/ 1881991 w 1891850"/>
                <a:gd name="connsiteY2" fmla="*/ 174625 h 275533"/>
                <a:gd name="connsiteX3" fmla="*/ 1184 w 1891850"/>
                <a:gd name="connsiteY3" fmla="*/ 274320 h 275533"/>
                <a:gd name="connsiteX4" fmla="*/ 0 w 1891850"/>
                <a:gd name="connsiteY4" fmla="*/ 3810 h 275533"/>
                <a:gd name="connsiteX0" fmla="*/ 1813 w 1893663"/>
                <a:gd name="connsiteY0" fmla="*/ 3810 h 174625"/>
                <a:gd name="connsiteX1" fmla="*/ 1893663 w 1893663"/>
                <a:gd name="connsiteY1" fmla="*/ 0 h 174625"/>
                <a:gd name="connsiteX2" fmla="*/ 1883804 w 1893663"/>
                <a:gd name="connsiteY2" fmla="*/ 174625 h 174625"/>
                <a:gd name="connsiteX3" fmla="*/ 1 w 1893663"/>
                <a:gd name="connsiteY3" fmla="*/ 106680 h 174625"/>
                <a:gd name="connsiteX4" fmla="*/ 1813 w 1893663"/>
                <a:gd name="connsiteY4" fmla="*/ 3810 h 174625"/>
                <a:gd name="connsiteX0" fmla="*/ 0 w 1891850"/>
                <a:gd name="connsiteY0" fmla="*/ 3810 h 179070"/>
                <a:gd name="connsiteX1" fmla="*/ 1891850 w 1891850"/>
                <a:gd name="connsiteY1" fmla="*/ 0 h 179070"/>
                <a:gd name="connsiteX2" fmla="*/ 1881991 w 1891850"/>
                <a:gd name="connsiteY2" fmla="*/ 174625 h 179070"/>
                <a:gd name="connsiteX3" fmla="*/ 185 w 1891850"/>
                <a:gd name="connsiteY3" fmla="*/ 179070 h 179070"/>
                <a:gd name="connsiteX4" fmla="*/ 0 w 1891850"/>
                <a:gd name="connsiteY4" fmla="*/ 3810 h 17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850" h="179070">
                  <a:moveTo>
                    <a:pt x="0" y="3810"/>
                  </a:moveTo>
                  <a:lnTo>
                    <a:pt x="1891850" y="0"/>
                  </a:lnTo>
                  <a:lnTo>
                    <a:pt x="1881991" y="174625"/>
                  </a:lnTo>
                  <a:lnTo>
                    <a:pt x="185" y="179070"/>
                  </a:lnTo>
                  <a:cubicBezTo>
                    <a:pt x="123" y="123190"/>
                    <a:pt x="62" y="59690"/>
                    <a:pt x="0" y="3810"/>
                  </a:cubicBezTo>
                  <a:close/>
                </a:path>
              </a:pathLst>
            </a:custGeom>
            <a:gradFill flip="none" rotWithShape="1">
              <a:gsLst>
                <a:gs pos="0">
                  <a:srgbClr val="038CC0"/>
                </a:gs>
                <a:gs pos="49000">
                  <a:srgbClr val="0F94C4"/>
                </a:gs>
                <a:gs pos="100000">
                  <a:schemeClr val="accent1">
                    <a:tint val="15000"/>
                    <a:satMod val="350000"/>
                  </a:schemeClr>
                </a:gs>
              </a:gsLst>
              <a:path path="shape">
                <a:fillToRect l="50000" t="50000" r="50000" b="50000"/>
              </a:path>
              <a:tileRect/>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cxnSp>
          <p:nvCxnSpPr>
            <p:cNvPr id="14" name="Straight Connector 13"/>
            <p:cNvCxnSpPr>
              <a:stCxn id="13" idx="1"/>
            </p:cNvCxnSpPr>
            <p:nvPr userDrawn="1"/>
          </p:nvCxnSpPr>
          <p:spPr bwMode="auto">
            <a:xfrm flipH="1">
              <a:off x="7170423" y="-3808"/>
              <a:ext cx="47205" cy="173353"/>
            </a:xfrm>
            <a:prstGeom prst="line">
              <a:avLst/>
            </a:prstGeom>
            <a:noFill/>
            <a:ln w="12700" cap="flat" cmpd="sng" algn="ctr">
              <a:solidFill>
                <a:srgbClr val="E249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userDrawn="1"/>
          </p:nvCxnSpPr>
          <p:spPr bwMode="auto">
            <a:xfrm flipH="1">
              <a:off x="0" y="168320"/>
              <a:ext cx="9144000" cy="0"/>
            </a:xfrm>
            <a:prstGeom prst="line">
              <a:avLst/>
            </a:prstGeom>
            <a:noFill/>
            <a:ln w="12700" cap="flat" cmpd="sng" algn="ctr">
              <a:solidFill>
                <a:srgbClr val="E2497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 bg1="lt1" tx1="dk1" bg2="lt2" tx2="dk2" accent1="accent1" accent2="accent2" accent3="accent3" accent4="accent4" accent5="accent5" accent6="accent6" hlink="hlink" folHlink="folHlink"/>
  <p:sldLayoutIdLst>
    <p:sldLayoutId id="2147483972" r:id="rId1"/>
    <p:sldLayoutId id="2147483973" r:id="rId2"/>
    <p:sldLayoutId id="2147483964" r:id="rId3"/>
    <p:sldLayoutId id="2147483965" r:id="rId4"/>
    <p:sldLayoutId id="2147483966" r:id="rId5"/>
    <p:sldLayoutId id="2147483976" r:id="rId6"/>
    <p:sldLayoutId id="2147483967" r:id="rId7"/>
    <p:sldLayoutId id="2147483968" r:id="rId8"/>
    <p:sldLayoutId id="2147483975" r:id="rId9"/>
    <p:sldLayoutId id="2147483969" r:id="rId10"/>
    <p:sldLayoutId id="2147483970" r:id="rId11"/>
    <p:sldLayoutId id="21474839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20.png"/><Relationship Id="rId7" Type="http://schemas.openxmlformats.org/officeDocument/2006/relationships/image" Target="../media/image150.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30.png"/><Relationship Id="rId10" Type="http://schemas.openxmlformats.org/officeDocument/2006/relationships/image" Target="../media/image36.png"/><Relationship Id="rId4" Type="http://schemas.openxmlformats.org/officeDocument/2006/relationships/image" Target="../media/image120.png"/><Relationship Id="rId9" Type="http://schemas.openxmlformats.org/officeDocument/2006/relationships/image" Target="../media/image170.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20.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32.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5.png"/><Relationship Id="rId3" Type="http://schemas.openxmlformats.org/officeDocument/2006/relationships/image" Target="../media/image420.png"/><Relationship Id="rId7" Type="http://schemas.openxmlformats.org/officeDocument/2006/relationships/image" Target="../media/image47.png"/><Relationship Id="rId12"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32.png"/><Relationship Id="rId9" Type="http://schemas.openxmlformats.org/officeDocument/2006/relationships/image" Target="../media/image49.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310.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10.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10.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360.png"/></Relationships>
</file>

<file path=ppt/slides/_rels/slide24.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360.png"/></Relationships>
</file>

<file path=ppt/slides/_rels/slide25.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10.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0.png"/></Relationships>
</file>

<file path=ppt/slides/_rels/slide3.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media/image450.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0.png"/><Relationship Id="rId10" Type="http://schemas.openxmlformats.org/officeDocument/2006/relationships/image" Target="../media/image40.jpeg"/><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0.png"/><Relationship Id="rId9"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0.png"/><Relationship Id="rId9"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4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0.png"/><Relationship Id="rId4" Type="http://schemas.openxmlformats.org/officeDocument/2006/relationships/image" Target="../media/image141.png"/></Relationships>
</file>

<file path=ppt/slides/_rels/slide5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7.png"/><Relationship Id="rId18" Type="http://schemas.openxmlformats.org/officeDocument/2006/relationships/customXml" Target="../ink/ink8.xml"/><Relationship Id="rId3" Type="http://schemas.openxmlformats.org/officeDocument/2006/relationships/image" Target="../media/image421.png"/><Relationship Id="rId21" Type="http://schemas.openxmlformats.org/officeDocument/2006/relationships/image" Target="../media/image82.png"/><Relationship Id="rId7" Type="http://schemas.openxmlformats.org/officeDocument/2006/relationships/image" Target="../media/image73.png"/><Relationship Id="rId12" Type="http://schemas.openxmlformats.org/officeDocument/2006/relationships/customXml" Target="../ink/ink5.xml"/><Relationship Id="rId17" Type="http://schemas.openxmlformats.org/officeDocument/2006/relationships/image" Target="../media/image79.png"/><Relationship Id="rId2" Type="http://schemas.openxmlformats.org/officeDocument/2006/relationships/notesSlide" Target="../notesSlides/notesSlide37.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5.png"/><Relationship Id="rId5" Type="http://schemas.openxmlformats.org/officeDocument/2006/relationships/image" Target="../media/image70.png"/><Relationship Id="rId15" Type="http://schemas.openxmlformats.org/officeDocument/2006/relationships/image" Target="../media/image78.png"/><Relationship Id="rId10" Type="http://schemas.openxmlformats.org/officeDocument/2006/relationships/customXml" Target="../ink/ink4.xml"/><Relationship Id="rId19" Type="http://schemas.openxmlformats.org/officeDocument/2006/relationships/image" Target="../media/image80.png"/><Relationship Id="rId4" Type="http://schemas.openxmlformats.org/officeDocument/2006/relationships/customXml" Target="../ink/ink1.xml"/><Relationship Id="rId9" Type="http://schemas.openxmlformats.org/officeDocument/2006/relationships/image" Target="../media/image74.png"/><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628802"/>
            <a:ext cx="6552728" cy="1500187"/>
          </a:xfrm>
        </p:spPr>
        <p:txBody>
          <a:bodyPr/>
          <a:lstStyle/>
          <a:p>
            <a:r>
              <a:rPr lang="en-US" sz="2800" dirty="0"/>
              <a:t>Algebraic Sparsification for </a:t>
            </a:r>
            <a:br>
              <a:rPr lang="en-US" sz="2800" dirty="0"/>
            </a:br>
            <a:r>
              <a:rPr lang="en-US" sz="2800" dirty="0"/>
              <a:t>Decision and Maximization</a:t>
            </a:r>
            <a:br>
              <a:rPr lang="en-US" sz="2800" dirty="0"/>
            </a:br>
            <a:r>
              <a:rPr lang="en-US" sz="2800" dirty="0"/>
              <a:t>Constraint Satisfaction Problems</a:t>
            </a:r>
          </a:p>
        </p:txBody>
      </p:sp>
      <p:sp>
        <p:nvSpPr>
          <p:cNvPr id="4" name="Text Placeholder 3"/>
          <p:cNvSpPr>
            <a:spLocks noGrp="1"/>
          </p:cNvSpPr>
          <p:nvPr>
            <p:ph type="body" idx="10"/>
          </p:nvPr>
        </p:nvSpPr>
        <p:spPr>
          <a:xfrm>
            <a:off x="107504" y="3573016"/>
            <a:ext cx="5976664" cy="1512168"/>
          </a:xfrm>
        </p:spPr>
        <p:txBody>
          <a:bodyPr>
            <a:normAutofit/>
          </a:bodyPr>
          <a:lstStyle/>
          <a:p>
            <a:r>
              <a:rPr lang="en-US" sz="2400" b="1" dirty="0"/>
              <a:t>Bart M. P. Jansen</a:t>
            </a:r>
            <a:br>
              <a:rPr lang="en-US" sz="2400" b="1" dirty="0"/>
            </a:br>
            <a:r>
              <a:rPr lang="en-US" sz="1600" dirty="0"/>
              <a:t>Based on joint works with:</a:t>
            </a:r>
            <a:br>
              <a:rPr lang="en-US" sz="1600" dirty="0"/>
            </a:br>
            <a:r>
              <a:rPr lang="en-US" sz="1600" dirty="0"/>
              <a:t>Hubie Chen, Astrid Pieterse, Michał </a:t>
            </a:r>
            <a:r>
              <a:rPr lang="en-US" sz="1600" dirty="0" err="1"/>
              <a:t>Włodarczyk</a:t>
            </a:r>
            <a:endParaRPr lang="en-US" sz="2400" dirty="0"/>
          </a:p>
        </p:txBody>
      </p:sp>
      <p:sp>
        <p:nvSpPr>
          <p:cNvPr id="5" name="TextBox 4"/>
          <p:cNvSpPr txBox="1"/>
          <p:nvPr/>
        </p:nvSpPr>
        <p:spPr>
          <a:xfrm>
            <a:off x="0" y="6309322"/>
            <a:ext cx="9180512" cy="584775"/>
          </a:xfrm>
          <a:prstGeom prst="rect">
            <a:avLst/>
          </a:prstGeom>
          <a:noFill/>
        </p:spPr>
        <p:txBody>
          <a:bodyPr wrap="square" rtlCol="0">
            <a:spAutoFit/>
          </a:bodyPr>
          <a:lstStyle/>
          <a:p>
            <a:pPr algn="l"/>
            <a:r>
              <a:rPr lang="en-US" sz="1600" i="1" dirty="0">
                <a:latin typeface="+mj-lt"/>
              </a:rPr>
              <a:t>Frontiers of Parameterized Complexity Seminar</a:t>
            </a:r>
            <a:br>
              <a:rPr lang="en-US" sz="1600" i="1" dirty="0">
                <a:latin typeface="+mj-lt"/>
              </a:rPr>
            </a:br>
            <a:r>
              <a:rPr lang="en-US" sz="1600" dirty="0">
                <a:latin typeface="+mj-lt"/>
              </a:rPr>
              <a:t>February 25</a:t>
            </a:r>
            <a:r>
              <a:rPr lang="en-US" sz="1600" baseline="30000" dirty="0">
                <a:latin typeface="+mj-lt"/>
              </a:rPr>
              <a:t>th </a:t>
            </a:r>
            <a:r>
              <a:rPr lang="en-US" sz="1600" dirty="0">
                <a:latin typeface="+mj-lt"/>
              </a:rPr>
              <a:t>2021</a:t>
            </a:r>
            <a:endParaRPr lang="en-US" sz="1600" i="1" dirty="0">
              <a:latin typeface="+mj-lt"/>
            </a:endParaRPr>
          </a:p>
        </p:txBody>
      </p:sp>
      <p:sp>
        <p:nvSpPr>
          <p:cNvPr id="6" name="Rectangle 5"/>
          <p:cNvSpPr/>
          <p:nvPr/>
        </p:nvSpPr>
        <p:spPr bwMode="auto">
          <a:xfrm>
            <a:off x="5436096" y="6516053"/>
            <a:ext cx="2880320" cy="258471"/>
          </a:xfrm>
          <a:prstGeom prst="rect">
            <a:avLst/>
          </a:prstGeom>
          <a:solidFill>
            <a:schemeClr val="bg1"/>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endParaRPr lang="en-US" sz="2000" dirty="0">
              <a:solidFill>
                <a:schemeClr val="tx1"/>
              </a:solidFill>
              <a:latin typeface="+mj-lt"/>
            </a:endParaRPr>
          </a:p>
        </p:txBody>
      </p:sp>
      <mc:AlternateContent xmlns:mc="http://schemas.openxmlformats.org/markup-compatibility/2006" xmlns:a14="http://schemas.microsoft.com/office/drawing/2010/main">
        <mc:Choice Requires="a14">
          <p:sp>
            <p:nvSpPr>
              <p:cNvPr id="2" name="TextBox 1"/>
              <p:cNvSpPr txBox="1"/>
              <p:nvPr/>
            </p:nvSpPr>
            <p:spPr>
              <a:xfrm>
                <a:off x="5772135" y="2146412"/>
                <a:ext cx="3960440" cy="9825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1/3</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m:t>
                                </m:r>
                              </m:e>
                              <m:e>
                                <m:r>
                                  <a:rPr lang="en-US" sz="2000" i="1">
                                    <a:latin typeface="Cambria Math" panose="02040503050406030204" pitchFamily="18" charset="0"/>
                                  </a:rPr>
                                  <m:t>0</m:t>
                                </m:r>
                                <m:r>
                                  <a:rPr lang="en-US" sz="2000" b="0" i="1" smtClean="0">
                                    <a:latin typeface="Cambria Math" panose="02040503050406030204" pitchFamily="18" charset="0"/>
                                  </a:rPr>
                                  <m:t>,</m:t>
                                </m:r>
                              </m:e>
                              <m:e>
                                <m:r>
                                  <a:rPr lang="en-US" sz="2000" i="1">
                                    <a:latin typeface="Cambria Math" panose="02040503050406030204" pitchFamily="18" charset="0"/>
                                  </a:rPr>
                                  <m:t>0)</m:t>
                                </m:r>
                              </m:e>
                            </m:mr>
                            <m:mr>
                              <m:e>
                                <m:r>
                                  <a:rPr lang="en-US" sz="2000" i="1">
                                    <a:latin typeface="Cambria Math" panose="02040503050406030204" pitchFamily="18" charset="0"/>
                                  </a:rPr>
                                  <m:t>(0</m:t>
                                </m:r>
                                <m:r>
                                  <a:rPr lang="en-US" sz="2000" b="0" i="1" smtClean="0">
                                    <a:latin typeface="Cambria Math" panose="02040503050406030204" pitchFamily="18" charset="0"/>
                                  </a:rPr>
                                  <m:t>,</m:t>
                                </m:r>
                              </m:e>
                              <m:e>
                                <m:r>
                                  <a:rPr lang="en-US" sz="2000" i="1">
                                    <a:latin typeface="Cambria Math" panose="02040503050406030204" pitchFamily="18" charset="0"/>
                                  </a:rPr>
                                  <m:t>1</m:t>
                                </m:r>
                                <m:r>
                                  <a:rPr lang="en-US" sz="2000" b="0" i="1" smtClean="0">
                                    <a:latin typeface="Cambria Math" panose="02040503050406030204" pitchFamily="18" charset="0"/>
                                  </a:rPr>
                                  <m:t>,</m:t>
                                </m:r>
                              </m:e>
                              <m:e>
                                <m:r>
                                  <a:rPr lang="en-US" sz="2000" i="1">
                                    <a:latin typeface="Cambria Math" panose="02040503050406030204" pitchFamily="18" charset="0"/>
                                  </a:rPr>
                                  <m:t>0</m:t>
                                </m:r>
                                <m:r>
                                  <a:rPr lang="en-US" sz="2000" b="0" i="1" smtClean="0">
                                    <a:latin typeface="Cambria Math" panose="02040503050406030204" pitchFamily="18" charset="0"/>
                                  </a:rPr>
                                  <m:t>)</m:t>
                                </m:r>
                              </m:e>
                            </m:mr>
                            <m:mr>
                              <m:e>
                                <m:r>
                                  <a:rPr lang="en-US" sz="2000" i="1">
                                    <a:latin typeface="Cambria Math" panose="02040503050406030204" pitchFamily="18" charset="0"/>
                                  </a:rPr>
                                  <m:t>(0</m:t>
                                </m:r>
                                <m:r>
                                  <a:rPr lang="en-US" sz="2000" b="0" i="1" smtClean="0">
                                    <a:latin typeface="Cambria Math" panose="02040503050406030204" pitchFamily="18" charset="0"/>
                                  </a:rPr>
                                  <m:t>,</m:t>
                                </m:r>
                              </m:e>
                              <m:e>
                                <m:r>
                                  <a:rPr lang="en-US" sz="2000" i="1">
                                    <a:latin typeface="Cambria Math" panose="02040503050406030204" pitchFamily="18" charset="0"/>
                                  </a:rPr>
                                  <m:t>0</m:t>
                                </m:r>
                                <m:r>
                                  <a:rPr lang="en-US" sz="2000" b="0" i="1" smtClean="0">
                                    <a:latin typeface="Cambria Math" panose="02040503050406030204" pitchFamily="18" charset="0"/>
                                  </a:rPr>
                                  <m:t>,</m:t>
                                </m:r>
                              </m:e>
                              <m:e>
                                <m:r>
                                  <a:rPr lang="en-US" sz="2000" i="1">
                                    <a:latin typeface="Cambria Math" panose="02040503050406030204" pitchFamily="18" charset="0"/>
                                  </a:rPr>
                                  <m:t>1)</m:t>
                                </m:r>
                              </m:e>
                            </m:mr>
                          </m:m>
                        </m:e>
                      </m:d>
                    </m:oMath>
                  </m:oMathPara>
                </a14:m>
                <a:endParaRPr lang="en-US" sz="2000" dirty="0" err="1">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772135" y="2146412"/>
                <a:ext cx="3960440" cy="982577"/>
              </a:xfrm>
              <a:prstGeom prst="rect">
                <a:avLst/>
              </a:prstGeom>
              <a:blipFill rotWithShape="0">
                <a:blip r:embed="rId4"/>
                <a:stretch>
                  <a:fillRect/>
                </a:stretch>
              </a:blipFill>
            </p:spPr>
            <p:txBody>
              <a:bodyPr/>
              <a:lstStyle/>
              <a:p>
                <a:r>
                  <a:rPr lang="en-US">
                    <a:noFill/>
                  </a:rPr>
                  <a:t> </a:t>
                </a:r>
              </a:p>
            </p:txBody>
          </p:sp>
        </mc:Fallback>
      </mc:AlternateContent>
      <p:pic>
        <p:nvPicPr>
          <p:cNvPr id="7" name="ERC logo" descr="A close up of a logo&#10;&#10;Description automatically generated">
            <a:extLst>
              <a:ext uri="{FF2B5EF4-FFF2-40B4-BE49-F238E27FC236}">
                <a16:creationId xmlns:a16="http://schemas.microsoft.com/office/drawing/2014/main" id="{30635FB8-8F70-4191-AFFB-763FED38CD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3635" y="202312"/>
            <a:ext cx="1903870" cy="810632"/>
          </a:xfrm>
          <a:prstGeom prst="rect">
            <a:avLst/>
          </a:prstGeom>
        </p:spPr>
      </p:pic>
    </p:spTree>
    <p:extLst>
      <p:ext uri="{BB962C8B-B14F-4D97-AF65-F5344CB8AC3E}">
        <p14:creationId xmlns:p14="http://schemas.microsoft.com/office/powerpoint/2010/main" val="1695187262"/>
      </p:ext>
    </p:extLst>
  </p:cSld>
  <p:clrMapOvr>
    <a:masterClrMapping/>
  </p:clrMapOvr>
  <mc:AlternateContent xmlns:mc="http://schemas.openxmlformats.org/markup-compatibility/2006" xmlns:p14="http://schemas.microsoft.com/office/powerpoint/2010/main">
    <mc:Choice Requires="p14">
      <p:transition spd="med" p14:dur="700" advTm="8487">
        <p:fade/>
      </p:transition>
    </mc:Choice>
    <mc:Fallback xmlns="">
      <p:transition spd="med" advTm="848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 languages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constraint language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a:t> is a (finite) set of (Boolean) relations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𝑖</m:t>
                        </m:r>
                      </m:sub>
                    </m:sSub>
                  </m:oMath>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600"/>
                  </a:spcBef>
                  <a:buNone/>
                </a:pPr>
                <a:br>
                  <a:rPr lang="en-US" dirty="0"/>
                </a:br>
                <a:r>
                  <a:rPr lang="en-US" dirty="0"/>
                  <a:t>Clause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r>
                      <a:rPr lang="en-US" b="0" i="1" smtClean="0">
                        <a:latin typeface="Cambria Math" panose="02040503050406030204" pitchFamily="18" charset="0"/>
                      </a:rPr>
                      <m:t>)</m:t>
                    </m:r>
                  </m:oMath>
                </a14:m>
                <a:r>
                  <a:rPr lang="en-US" dirty="0"/>
                  <a:t> is 1-</a:t>
                </a:r>
                <a:r>
                  <a:rPr lang="en-US" cap="small" dirty="0"/>
                  <a:t>in</a:t>
                </a:r>
                <a:r>
                  <a:rPr lang="en-US" dirty="0"/>
                  <a:t>-3 satisfied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d>
                      <m:dPr>
                        <m:ctrlPr>
                          <a:rPr lang="en-US" b="0" i="1" dirty="0" smtClean="0">
                            <a:latin typeface="Cambria Math" panose="02040503050406030204" pitchFamily="18" charset="0"/>
                          </a:rPr>
                        </m:ctrlPr>
                      </m:dPr>
                      <m:e>
                        <m:r>
                          <a:rPr lang="en-US" b="0" i="1" dirty="0" smtClean="0">
                            <a:solidFill>
                              <a:srgbClr val="C00000"/>
                            </a:solidFill>
                            <a:latin typeface="Cambria Math" panose="02040503050406030204" pitchFamily="18" charset="0"/>
                          </a:rPr>
                          <m:t>𝑥</m:t>
                        </m:r>
                        <m:r>
                          <a:rPr lang="en-US" b="0" i="1" dirty="0" smtClean="0">
                            <a:latin typeface="Cambria Math" panose="02040503050406030204" pitchFamily="18" charset="0"/>
                          </a:rPr>
                          <m:t>,</m:t>
                        </m:r>
                        <m:r>
                          <a:rPr lang="en-US" b="0" i="1" dirty="0" smtClean="0">
                            <a:solidFill>
                              <a:srgbClr val="C00000"/>
                            </a:solidFill>
                            <a:latin typeface="Cambria Math" panose="02040503050406030204" pitchFamily="18" charset="0"/>
                          </a:rPr>
                          <m:t>𝑦</m:t>
                        </m:r>
                        <m:r>
                          <a:rPr lang="en-US" b="0" i="1" dirty="0" smtClean="0">
                            <a:latin typeface="Cambria Math" panose="02040503050406030204" pitchFamily="18" charset="0"/>
                          </a:rPr>
                          <m:t>,</m:t>
                        </m:r>
                        <m:r>
                          <a:rPr lang="en-US" b="0" i="1" dirty="0" smtClean="0">
                            <a:solidFill>
                              <a:srgbClr val="C00000"/>
                            </a:solidFill>
                            <a:latin typeface="Cambria Math" panose="02040503050406030204" pitchFamily="18" charset="0"/>
                          </a:rPr>
                          <m:t>𝑧</m:t>
                        </m:r>
                      </m:e>
                    </m:d>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𝑅</m:t>
                        </m:r>
                      </m:e>
                      <m:sub>
                        <m:r>
                          <a:rPr lang="en-US" b="0" i="1" dirty="0" smtClean="0">
                            <a:solidFill>
                              <a:srgbClr val="C00000"/>
                            </a:solidFill>
                            <a:latin typeface="Cambria Math" panose="02040503050406030204" pitchFamily="18" charset="0"/>
                          </a:rPr>
                          <m:t>0</m:t>
                        </m:r>
                      </m:sub>
                    </m:sSub>
                  </m:oMath>
                </a14:m>
                <a:endParaRPr lang="en-US" dirty="0"/>
              </a:p>
              <a:p>
                <a:pPr marL="0" indent="0">
                  <a:spcBef>
                    <a:spcPts val="600"/>
                  </a:spcBef>
                  <a:buNone/>
                </a:pPr>
                <a:r>
                  <a:rPr lang="en-US" dirty="0"/>
                  <a:t>Clause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r>
                      <a:rPr lang="en-US" b="0" i="1" smtClean="0">
                        <a:latin typeface="Cambria Math" panose="02040503050406030204" pitchFamily="18" charset="0"/>
                      </a:rPr>
                      <m:t>)</m:t>
                    </m:r>
                  </m:oMath>
                </a14:m>
                <a:r>
                  <a:rPr lang="en-US" dirty="0"/>
                  <a:t> is 1-</a:t>
                </a:r>
                <a:r>
                  <a:rPr lang="en-US" cap="small" dirty="0"/>
                  <a:t>in</a:t>
                </a:r>
                <a:r>
                  <a:rPr lang="en-US" dirty="0"/>
                  <a:t>-3 satisfied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d>
                      <m:dPr>
                        <m:ctrlPr>
                          <a:rPr lang="en-US" i="1" dirty="0">
                            <a:latin typeface="Cambria Math" panose="02040503050406030204" pitchFamily="18" charset="0"/>
                          </a:rPr>
                        </m:ctrlPr>
                      </m:dPr>
                      <m:e>
                        <m:r>
                          <a:rPr lang="en-US" i="1" dirty="0" smtClean="0">
                            <a:solidFill>
                              <a:srgbClr val="C00000"/>
                            </a:solidFill>
                            <a:latin typeface="Cambria Math" panose="02040503050406030204" pitchFamily="18" charset="0"/>
                          </a:rPr>
                          <m:t>𝑥</m:t>
                        </m:r>
                        <m:r>
                          <a:rPr lang="en-US" i="1" dirty="0">
                            <a:latin typeface="Cambria Math" panose="02040503050406030204" pitchFamily="18" charset="0"/>
                          </a:rPr>
                          <m:t>,</m:t>
                        </m:r>
                        <m:r>
                          <a:rPr lang="en-US" i="1" dirty="0" smtClean="0">
                            <a:solidFill>
                              <a:srgbClr val="C00000"/>
                            </a:solidFill>
                            <a:latin typeface="Cambria Math" panose="02040503050406030204" pitchFamily="18" charset="0"/>
                          </a:rPr>
                          <m:t>𝑦</m:t>
                        </m:r>
                        <m:r>
                          <a:rPr lang="en-US" i="1" dirty="0">
                            <a:latin typeface="Cambria Math" panose="02040503050406030204" pitchFamily="18" charset="0"/>
                          </a:rPr>
                          <m:t>,</m:t>
                        </m:r>
                        <m:r>
                          <a:rPr lang="en-US" i="1" dirty="0" smtClean="0">
                            <a:solidFill>
                              <a:srgbClr val="C00000"/>
                            </a:solidFill>
                            <a:latin typeface="Cambria Math" panose="02040503050406030204" pitchFamily="18" charset="0"/>
                          </a:rPr>
                          <m:t>𝑧</m:t>
                        </m:r>
                      </m:e>
                    </m:d>
                    <m:r>
                      <a:rPr lang="en-US" i="1" dirty="0">
                        <a:latin typeface="Cambria Math" panose="02040503050406030204" pitchFamily="18" charset="0"/>
                      </a:rPr>
                      <m:t>∈</m:t>
                    </m:r>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𝑅</m:t>
                        </m:r>
                      </m:e>
                      <m:sub>
                        <m:r>
                          <a:rPr lang="en-US" b="0" i="1" dirty="0" smtClean="0">
                            <a:solidFill>
                              <a:srgbClr val="C00000"/>
                            </a:solidFill>
                            <a:latin typeface="Cambria Math" panose="02040503050406030204" pitchFamily="18" charset="0"/>
                          </a:rPr>
                          <m:t>2</m:t>
                        </m:r>
                      </m:sub>
                    </m:sSub>
                  </m:oMath>
                </a14:m>
                <a:endParaRPr lang="en-US" dirty="0"/>
              </a:p>
              <a:p>
                <a:pPr marL="0" indent="0">
                  <a:buNone/>
                </a:pPr>
                <a:r>
                  <a:rPr lang="en-US" dirty="0"/>
                  <a:t>Any 1-</a:t>
                </a:r>
                <a:r>
                  <a:rPr lang="en-US" cap="small" dirty="0"/>
                  <a:t>in</a:t>
                </a:r>
                <a:r>
                  <a:rPr lang="en-US" dirty="0"/>
                  <a:t>-3 clause can be written as </a:t>
                </a: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i="1">
                            <a:solidFill>
                              <a:srgbClr val="C00000"/>
                            </a:solidFill>
                            <a:latin typeface="Cambria Math" panose="02040503050406030204" pitchFamily="18" charset="0"/>
                          </a:rPr>
                          <m:t>𝑖</m:t>
                        </m:r>
                      </m:sub>
                    </m:sSub>
                  </m:oMath>
                </a14:m>
                <a:br>
                  <a:rPr lang="en-US" dirty="0"/>
                </a:br>
                <a:r>
                  <a:rPr lang="en-US" sz="1800" dirty="0">
                    <a:solidFill>
                      <a:srgbClr val="0070C0"/>
                    </a:solidFill>
                  </a:rPr>
                  <a:t>1-</a:t>
                </a:r>
                <a:r>
                  <a:rPr lang="en-US" sz="1800" cap="small" dirty="0">
                    <a:solidFill>
                      <a:srgbClr val="0070C0"/>
                    </a:solidFill>
                  </a:rPr>
                  <a:t>in</a:t>
                </a:r>
                <a:r>
                  <a:rPr lang="en-US" sz="1800" dirty="0">
                    <a:solidFill>
                      <a:srgbClr val="0070C0"/>
                    </a:solidFill>
                  </a:rPr>
                  <a:t>-3-SAT is equivalent to CSP with constraints from </a:t>
                </a:r>
                <a14:m>
                  <m:oMath xmlns:m="http://schemas.openxmlformats.org/officeDocument/2006/math">
                    <m:r>
                      <m:rPr>
                        <m:sty m:val="p"/>
                      </m:rPr>
                      <a:rPr lang="en-US" sz="1800" b="0" i="0" smtClean="0">
                        <a:solidFill>
                          <a:srgbClr val="C00000"/>
                        </a:solidFill>
                        <a:latin typeface="Cambria Math" panose="02040503050406030204" pitchFamily="18" charset="0"/>
                      </a:rPr>
                      <m:t>Γ</m:t>
                    </m:r>
                    <m:r>
                      <a:rPr lang="en-US" sz="1800" b="0" i="1" smtClean="0">
                        <a:solidFill>
                          <a:srgbClr val="0070C0"/>
                        </a:solidFill>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0</m:t>
                        </m:r>
                      </m:sub>
                    </m:sSub>
                    <m:r>
                      <a:rPr lang="en-US" sz="1800" b="0" i="1" smtClean="0">
                        <a:solidFill>
                          <a:srgbClr val="0070C0"/>
                        </a:solidFill>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1</m:t>
                        </m:r>
                      </m:sub>
                    </m:sSub>
                    <m:r>
                      <a:rPr lang="en-US" sz="1800" b="0" i="1" smtClean="0">
                        <a:solidFill>
                          <a:srgbClr val="0070C0"/>
                        </a:solidFill>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2</m:t>
                        </m:r>
                      </m:sub>
                    </m:sSub>
                    <m:r>
                      <a:rPr lang="en-US" sz="1800" b="0" i="1" smtClean="0">
                        <a:solidFill>
                          <a:srgbClr val="0070C0"/>
                        </a:solidFill>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3</m:t>
                        </m:r>
                      </m:sub>
                    </m:sSub>
                    <m:r>
                      <a:rPr lang="en-US" sz="1800" b="0" i="1" smtClean="0">
                        <a:solidFill>
                          <a:srgbClr val="0070C0"/>
                        </a:solidFill>
                        <a:latin typeface="Cambria Math" panose="02040503050406030204" pitchFamily="18" charset="0"/>
                      </a:rPr>
                      <m:t>}</m:t>
                    </m:r>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b="-24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10</a:t>
            </a:fld>
            <a:endParaRPr lang="nb-NO"/>
          </a:p>
        </p:txBody>
      </p:sp>
      <p:sp>
        <p:nvSpPr>
          <p:cNvPr id="5" name="TextBox 4"/>
          <p:cNvSpPr txBox="1"/>
          <p:nvPr/>
        </p:nvSpPr>
        <p:spPr>
          <a:xfrm>
            <a:off x="611559" y="1844824"/>
            <a:ext cx="8086353" cy="677108"/>
          </a:xfrm>
          <a:prstGeom prst="rect">
            <a:avLst/>
          </a:prstGeom>
          <a:noFill/>
        </p:spPr>
        <p:txBody>
          <a:bodyPr wrap="square" lIns="0" tIns="0" rIns="0" bIns="0" rtlCol="0">
            <a:spAutoFit/>
          </a:bodyPr>
          <a:lstStyle/>
          <a:p>
            <a:br>
              <a:rPr lang="en-US" sz="2400" i="1" dirty="0">
                <a:latin typeface="Cambria Math" panose="02040503050406030204" pitchFamily="18" charset="0"/>
              </a:rPr>
            </a:br>
            <a:endParaRPr lang="en-US" sz="2000" dirty="0">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1782184" y="1843696"/>
                <a:ext cx="5588773" cy="2411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i="1" smtClean="0">
                              <a:latin typeface="Cambria Math" panose="02040503050406030204" pitchFamily="18" charset="0"/>
                            </a:rPr>
                          </m:ctrlPr>
                        </m:mPr>
                        <m:mr>
                          <m:e>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a:rPr lang="en-US" sz="2400" b="0" i="1" smtClean="0">
                                    <a:solidFill>
                                      <a:srgbClr val="C00000"/>
                                    </a:solidFill>
                                    <a:latin typeface="Cambria Math" panose="02040503050406030204" pitchFamily="18" charset="0"/>
                                  </a:rPr>
                                  <m:t>0</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0,</m:t>
                                      </m:r>
                                    </m:e>
                                    <m:e>
                                      <m:r>
                                        <a:rPr lang="en-US" sz="2400" i="1">
                                          <a:latin typeface="Cambria Math" panose="02040503050406030204" pitchFamily="18" charset="0"/>
                                        </a:rPr>
                                        <m:t>0)</m:t>
                                      </m:r>
                                    </m:e>
                                  </m:mr>
                                  <m:mr>
                                    <m:e>
                                      <m:r>
                                        <a:rPr lang="en-US" sz="2400" i="1">
                                          <a:latin typeface="Cambria Math" panose="02040503050406030204" pitchFamily="18" charset="0"/>
                                        </a:rPr>
                                        <m:t>(0,</m:t>
                                      </m:r>
                                    </m:e>
                                    <m:e>
                                      <m:r>
                                        <a:rPr lang="en-US" sz="2400" i="1">
                                          <a:latin typeface="Cambria Math" panose="02040503050406030204" pitchFamily="18" charset="0"/>
                                        </a:rPr>
                                        <m:t>1,</m:t>
                                      </m:r>
                                    </m:e>
                                    <m:e>
                                      <m:r>
                                        <a:rPr lang="en-US" sz="2400" i="1">
                                          <a:latin typeface="Cambria Math" panose="02040503050406030204" pitchFamily="18" charset="0"/>
                                        </a:rPr>
                                        <m:t>0</m:t>
                                      </m:r>
                                      <m:r>
                                        <a:rPr lang="en-US" sz="2400" b="0" i="1" smtClean="0">
                                          <a:latin typeface="Cambria Math" panose="02040503050406030204" pitchFamily="18" charset="0"/>
                                        </a:rPr>
                                        <m:t>)</m:t>
                                      </m:r>
                                    </m:e>
                                  </m:mr>
                                  <m:mr>
                                    <m:e>
                                      <m:r>
                                        <a:rPr lang="en-US" sz="2400" i="1">
                                          <a:latin typeface="Cambria Math" panose="02040503050406030204" pitchFamily="18" charset="0"/>
                                        </a:rPr>
                                        <m:t>(0,</m:t>
                                      </m:r>
                                    </m:e>
                                    <m:e>
                                      <m:r>
                                        <a:rPr lang="en-US" sz="2400" i="1">
                                          <a:latin typeface="Cambria Math" panose="02040503050406030204" pitchFamily="18" charset="0"/>
                                        </a:rPr>
                                        <m:t>0,</m:t>
                                      </m:r>
                                    </m:e>
                                    <m:e>
                                      <m:r>
                                        <a:rPr lang="en-US" sz="2400" i="1">
                                          <a:latin typeface="Cambria Math" panose="02040503050406030204" pitchFamily="18" charset="0"/>
                                        </a:rPr>
                                        <m:t>1)</m:t>
                                      </m:r>
                                    </m:e>
                                  </m:mr>
                                </m:m>
                              </m:e>
                            </m:d>
                          </m:e>
                          <m:e>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a:rPr lang="en-US" sz="2400" b="0" i="1" smtClean="0">
                                    <a:solidFill>
                                      <a:srgbClr val="C00000"/>
                                    </a:solidFill>
                                    <a:latin typeface="Cambria Math" panose="02040503050406030204" pitchFamily="18" charset="0"/>
                                  </a:rPr>
                                  <m:t>1</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i="1">
                                          <a:latin typeface="Cambria Math" panose="02040503050406030204" pitchFamily="18" charset="0"/>
                                        </a:rPr>
                                        <m:t>0,</m:t>
                                      </m:r>
                                    </m:e>
                                    <m:e>
                                      <m:r>
                                        <a:rPr lang="en-US" sz="2400" i="1">
                                          <a:latin typeface="Cambria Math" panose="02040503050406030204" pitchFamily="18" charset="0"/>
                                        </a:rPr>
                                        <m:t>0)</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i="1">
                                          <a:latin typeface="Cambria Math" panose="02040503050406030204" pitchFamily="18" charset="0"/>
                                        </a:rPr>
                                        <m:t>1,</m:t>
                                      </m:r>
                                    </m:e>
                                    <m:e>
                                      <m:r>
                                        <a:rPr lang="en-US" sz="2400" i="1">
                                          <a:latin typeface="Cambria Math" panose="02040503050406030204" pitchFamily="18" charset="0"/>
                                        </a:rPr>
                                        <m:t>0</m:t>
                                      </m:r>
                                      <m:r>
                                        <a:rPr lang="en-US" sz="2400" b="0" i="1" smtClean="0">
                                          <a:latin typeface="Cambria Math" panose="02040503050406030204" pitchFamily="18" charset="0"/>
                                        </a:rPr>
                                        <m:t>)</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i="1">
                                          <a:latin typeface="Cambria Math" panose="02040503050406030204" pitchFamily="18" charset="0"/>
                                        </a:rPr>
                                        <m:t>0,</m:t>
                                      </m:r>
                                    </m:e>
                                    <m:e>
                                      <m:r>
                                        <a:rPr lang="en-US" sz="2400" i="1">
                                          <a:latin typeface="Cambria Math" panose="02040503050406030204" pitchFamily="18" charset="0"/>
                                        </a:rPr>
                                        <m:t>1)</m:t>
                                      </m:r>
                                    </m:e>
                                  </m:mr>
                                </m:m>
                              </m:e>
                            </m:d>
                          </m:e>
                        </m:mr>
                        <m:mr>
                          <m:e>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a:rPr lang="en-US" sz="2400" b="0" i="1" smtClean="0">
                                    <a:solidFill>
                                      <a:srgbClr val="C00000"/>
                                    </a:solidFill>
                                    <a:latin typeface="Cambria Math" panose="02040503050406030204" pitchFamily="18" charset="0"/>
                                  </a:rPr>
                                  <m:t>2</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i="1">
                                          <a:latin typeface="Cambria Math" panose="02040503050406030204" pitchFamily="18" charset="0"/>
                                        </a:rPr>
                                        <m:t>0)</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i="1">
                                          <a:latin typeface="Cambria Math" panose="02040503050406030204" pitchFamily="18" charset="0"/>
                                        </a:rPr>
                                        <m:t>0</m:t>
                                      </m:r>
                                      <m:r>
                                        <a:rPr lang="en-US" sz="2400" b="0" i="1" smtClean="0">
                                          <a:latin typeface="Cambria Math" panose="02040503050406030204" pitchFamily="18" charset="0"/>
                                        </a:rPr>
                                        <m:t>)</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i="1">
                                          <a:latin typeface="Cambria Math" panose="02040503050406030204" pitchFamily="18" charset="0"/>
                                        </a:rPr>
                                        <m:t>1)</m:t>
                                      </m:r>
                                    </m:e>
                                  </m:mr>
                                </m:m>
                              </m:e>
                            </m:d>
                          </m:e>
                          <m:e>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a:rPr lang="en-US" sz="2400" b="0" i="1" smtClean="0">
                                    <a:solidFill>
                                      <a:srgbClr val="C00000"/>
                                    </a:solidFill>
                                    <a:latin typeface="Cambria Math" panose="02040503050406030204" pitchFamily="18" charset="0"/>
                                  </a:rPr>
                                  <m:t>3</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0</m:t>
                                      </m:r>
                                      <m:r>
                                        <a:rPr lang="en-US" sz="2400" i="1">
                                          <a:latin typeface="Cambria Math" panose="02040503050406030204" pitchFamily="18" charset="0"/>
                                        </a:rPr>
                                        <m:t>,</m:t>
                                      </m:r>
                                    </m:e>
                                    <m:e>
                                      <m:r>
                                        <a:rPr lang="en-US" sz="2400" b="0" i="1" smtClean="0">
                                          <a:latin typeface="Cambria Math" panose="02040503050406030204" pitchFamily="18" charset="0"/>
                                        </a:rPr>
                                        <m:t>1)</m:t>
                                      </m:r>
                                    </m:e>
                                  </m:mr>
                                  <m:mr>
                                    <m:e>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1</m:t>
                                      </m:r>
                                      <m:r>
                                        <a:rPr lang="en-US" sz="2400" i="1">
                                          <a:latin typeface="Cambria Math" panose="02040503050406030204" pitchFamily="18" charset="0"/>
                                        </a:rPr>
                                        <m:t>,</m:t>
                                      </m:r>
                                    </m:e>
                                    <m:e>
                                      <m:r>
                                        <a:rPr lang="en-US" sz="2400" b="0" i="1" smtClean="0">
                                          <a:latin typeface="Cambria Math" panose="02040503050406030204" pitchFamily="18" charset="0"/>
                                        </a:rPr>
                                        <m:t>0</m:t>
                                      </m:r>
                                      <m:r>
                                        <a:rPr lang="en-US" sz="2400" i="1">
                                          <a:latin typeface="Cambria Math" panose="02040503050406030204" pitchFamily="18" charset="0"/>
                                        </a:rPr>
                                        <m:t>)</m:t>
                                      </m:r>
                                    </m:e>
                                  </m:mr>
                                </m:m>
                              </m:e>
                            </m:d>
                          </m:e>
                        </m:mr>
                      </m:m>
                    </m:oMath>
                  </m:oMathPara>
                </a14:m>
                <a:endParaRPr lang="en-US" sz="2400" dirty="0" err="1">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82184" y="1843696"/>
                <a:ext cx="5588773" cy="2411238"/>
              </a:xfrm>
              <a:prstGeom prst="rect">
                <a:avLst/>
              </a:prstGeom>
              <a:blipFill rotWithShape="0">
                <a:blip r:embed="rId4"/>
                <a:stretch>
                  <a:fillRect/>
                </a:stretch>
              </a:blipFill>
            </p:spPr>
            <p:txBody>
              <a:bodyPr/>
              <a:lstStyle/>
              <a:p>
                <a:r>
                  <a:rPr lang="en-US">
                    <a:noFill/>
                  </a:rPr>
                  <a:t> </a:t>
                </a:r>
              </a:p>
            </p:txBody>
          </p:sp>
        </mc:Fallback>
      </mc:AlternateContent>
      <p:sp>
        <p:nvSpPr>
          <p:cNvPr id="7" name="HideTop"/>
          <p:cNvSpPr/>
          <p:nvPr/>
        </p:nvSpPr>
        <p:spPr bwMode="auto">
          <a:xfrm>
            <a:off x="4572000" y="1843696"/>
            <a:ext cx="2880320" cy="1153256"/>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Bottom"/>
          <p:cNvSpPr/>
          <p:nvPr/>
        </p:nvSpPr>
        <p:spPr bwMode="auto">
          <a:xfrm>
            <a:off x="1782184" y="3076747"/>
            <a:ext cx="5670136" cy="1153256"/>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50275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CSP corresponding to a constraint language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constraint language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a:t> is a (finite) set of (Boolean) relations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i="1">
                            <a:solidFill>
                              <a:srgbClr val="C00000"/>
                            </a:solidFill>
                            <a:latin typeface="Cambria Math" panose="02040503050406030204" pitchFamily="18" charset="0"/>
                          </a:rPr>
                          <m:t>𝑖</m:t>
                        </m:r>
                      </m:sub>
                    </m:sSub>
                  </m:oMath>
                </a14:m>
                <a:br>
                  <a:rPr lang="en-US" dirty="0"/>
                </a:br>
                <a14:m>
                  <m:oMath xmlns:m="http://schemas.openxmlformats.org/officeDocument/2006/math">
                    <m:r>
                      <a:rPr lang="en-US" sz="1800" b="0" i="1" smtClean="0">
                        <a:latin typeface="Cambria Math" panose="02040503050406030204" pitchFamily="18" charset="0"/>
                      </a:rPr>
                      <m:t>𝑎𝑟</m:t>
                    </m:r>
                    <m:r>
                      <a:rPr lang="en-US" sz="1800" b="0" i="1" smtClean="0">
                        <a:latin typeface="Cambria Math" panose="02040503050406030204" pitchFamily="18" charset="0"/>
                      </a:rPr>
                      <m:t>(</m:t>
                    </m:r>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𝑖</m:t>
                        </m:r>
                      </m:sub>
                    </m:sSub>
                    <m:r>
                      <a:rPr lang="en-US" sz="1800" b="0" i="1" smtClean="0">
                        <a:latin typeface="Cambria Math" panose="02040503050406030204" pitchFamily="18" charset="0"/>
                      </a:rPr>
                      <m:t>)</m:t>
                    </m:r>
                  </m:oMath>
                </a14:m>
                <a:r>
                  <a:rPr lang="en-US" sz="1800" dirty="0"/>
                  <a:t> denotes the arity of relation </a:t>
                </a:r>
                <a14:m>
                  <m:oMath xmlns:m="http://schemas.openxmlformats.org/officeDocument/2006/math">
                    <m:sSub>
                      <m:sSubPr>
                        <m:ctrlPr>
                          <a:rPr lang="en-US" sz="1800" b="0" i="1" smtClean="0">
                            <a:solidFill>
                              <a:srgbClr val="C00000"/>
                            </a:solidFill>
                            <a:latin typeface="Cambria Math" panose="02040503050406030204" pitchFamily="18" charset="0"/>
                          </a:rPr>
                        </m:ctrlPr>
                      </m:sSubPr>
                      <m:e>
                        <m:r>
                          <a:rPr lang="en-US" sz="1800" b="0" i="1" smtClean="0">
                            <a:solidFill>
                              <a:srgbClr val="C00000"/>
                            </a:solidFill>
                            <a:latin typeface="Cambria Math" panose="02040503050406030204" pitchFamily="18" charset="0"/>
                          </a:rPr>
                          <m:t>𝑅</m:t>
                        </m:r>
                      </m:e>
                      <m:sub>
                        <m:r>
                          <a:rPr lang="en-US" sz="1800" b="0" i="1" smtClean="0">
                            <a:solidFill>
                              <a:srgbClr val="C00000"/>
                            </a:solidFill>
                            <a:latin typeface="Cambria Math" panose="02040503050406030204" pitchFamily="18" charset="0"/>
                          </a:rPr>
                          <m:t>𝑖</m:t>
                        </m:r>
                      </m:sub>
                    </m:sSub>
                  </m:oMath>
                </a14:m>
                <a:endParaRPr lang="en-US" sz="1800" dirty="0"/>
              </a:p>
              <a:p>
                <a:pPr marL="0" indent="0">
                  <a:buNone/>
                </a:pPr>
                <a:br>
                  <a:rPr lang="en-US" dirty="0"/>
                </a:br>
                <a:r>
                  <a:rPr lang="en-US" dirty="0"/>
                  <a:t>CSP</a:t>
                </a:r>
                <a14:m>
                  <m:oMath xmlns:m="http://schemas.openxmlformats.org/officeDocument/2006/math">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oMath>
                </a14:m>
                <a:br>
                  <a:rPr lang="en-US" dirty="0"/>
                </a:br>
                <a:r>
                  <a:rPr lang="en-US" b="1" dirty="0"/>
                  <a:t>Input:</a:t>
                </a:r>
                <a:r>
                  <a:rPr lang="en-US" dirty="0"/>
                  <a:t> 		Set of variables </a:t>
                </a:r>
                <a14:m>
                  <m:oMath xmlns:m="http://schemas.openxmlformats.org/officeDocument/2006/math">
                    <m:r>
                      <a:rPr lang="en-US" b="0" i="1" smtClean="0">
                        <a:solidFill>
                          <a:srgbClr val="C00000"/>
                        </a:solidFill>
                        <a:latin typeface="Cambria Math" panose="02040503050406030204" pitchFamily="18" charset="0"/>
                      </a:rPr>
                      <m:t>𝑉</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𝑛</m:t>
                            </m:r>
                          </m:sub>
                        </m:sSub>
                      </m:e>
                    </m:d>
                  </m:oMath>
                </a14:m>
                <a:r>
                  <a:rPr lang="en-US" dirty="0"/>
                  <a:t>, </a:t>
                </a:r>
                <a:br>
                  <a:rPr lang="en-US" dirty="0"/>
                </a:br>
                <a:r>
                  <a:rPr lang="en-US" dirty="0"/>
                  <a:t>		set of constraints </a:t>
                </a:r>
                <a14:m>
                  <m:oMath xmlns:m="http://schemas.openxmlformats.org/officeDocument/2006/math">
                    <m:r>
                      <a:rPr lang="en-US" b="0" i="1" smtClean="0">
                        <a:solidFill>
                          <a:srgbClr val="C00000"/>
                        </a:solidFill>
                        <a:latin typeface="Cambria Math" panose="02040503050406030204" pitchFamily="18" charset="0"/>
                      </a:rPr>
                      <m:t>𝒞</m:t>
                    </m:r>
                  </m:oMath>
                </a14:m>
                <a:r>
                  <a:rPr lang="en-US" dirty="0"/>
                  <a:t>, </a:t>
                </a:r>
                <a:br>
                  <a:rPr lang="en-US" dirty="0"/>
                </a:br>
                <a:r>
                  <a:rPr lang="en-US" dirty="0"/>
                  <a:t>		where a constraint </a:t>
                </a:r>
                <a14:m>
                  <m:oMath xmlns:m="http://schemas.openxmlformats.org/officeDocument/2006/math">
                    <m:r>
                      <a:rPr lang="en-US" b="0" i="1" smtClean="0">
                        <a:solidFill>
                          <a:srgbClr val="C00000"/>
                        </a:solidFill>
                        <a:latin typeface="Cambria Math" panose="02040503050406030204" pitchFamily="18" charset="0"/>
                      </a:rPr>
                      <m:t>𝐶</m:t>
                    </m:r>
                  </m:oMath>
                </a14:m>
                <a:r>
                  <a:rPr lang="en-US" dirty="0"/>
                  <a:t> is a pair </a:t>
                </a: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𝑛</m:t>
                                </m:r>
                              </m:e>
                            </m:d>
                          </m:e>
                          <m:sup>
                            <m:r>
                              <a:rPr lang="en-US" b="0" i="1" smtClean="0">
                                <a:latin typeface="Cambria Math" panose="02040503050406030204" pitchFamily="18" charset="0"/>
                              </a:rPr>
                              <m:t>𝑎𝑟</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e>
                            </m:d>
                          </m:sup>
                        </m:sSup>
                      </m:e>
                    </m:d>
                  </m:oMath>
                </a14:m>
                <a:endParaRPr lang="en-US" dirty="0"/>
              </a:p>
              <a:p>
                <a:pPr marL="0" indent="0">
                  <a:buNone/>
                </a:pPr>
                <a:r>
                  <a:rPr lang="en-US" b="1" dirty="0"/>
                  <a:t>Question:</a:t>
                </a:r>
                <a:r>
                  <a:rPr lang="en-US" dirty="0"/>
                  <a:t> 	Does an assignment </a:t>
                </a:r>
                <a14:m>
                  <m:oMath xmlns:m="http://schemas.openxmlformats.org/officeDocument/2006/math">
                    <m:r>
                      <a:rPr lang="en-US" b="0" i="1" smtClean="0">
                        <a:solidFill>
                          <a:srgbClr val="C00000"/>
                        </a:solidFill>
                        <a:latin typeface="Cambria Math" panose="02040503050406030204" pitchFamily="18" charset="0"/>
                      </a:rPr>
                      <m:t>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𝑉</m:t>
                    </m:r>
                    <m:r>
                      <a:rPr lang="en-US" b="0" i="1" smtClean="0">
                        <a:latin typeface="Cambria Math" panose="02040503050406030204" pitchFamily="18" charset="0"/>
                      </a:rPr>
                      <m:t>→{0,1}</m:t>
                    </m:r>
                  </m:oMath>
                </a14:m>
                <a:r>
                  <a:rPr lang="en-US" dirty="0"/>
                  <a:t> exist, </a:t>
                </a:r>
                <a:br>
                  <a:rPr lang="en-US" dirty="0"/>
                </a:br>
                <a:r>
                  <a:rPr lang="en-US" dirty="0"/>
                  <a:t>		such that for all </a:t>
                </a: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latin typeface="Cambria Math" panose="02040503050406030204" pitchFamily="18" charset="0"/>
                                  </a:rPr>
                                  <m:t>𝑎𝑟</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e>
                                </m:d>
                              </m:sub>
                            </m:sSub>
                          </m:e>
                        </m:d>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𝒞</m:t>
                    </m:r>
                  </m:oMath>
                </a14:m>
                <a:r>
                  <a:rPr lang="en-US" dirty="0"/>
                  <a:t> we have:</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𝜏</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solidFill>
                                            <a:srgbClr val="C00000"/>
                                          </a:solidFill>
                                          <a:latin typeface="Cambria Math" panose="02040503050406030204" pitchFamily="18" charset="0"/>
                                        </a:rPr>
                                        <m:t>1</m:t>
                                      </m:r>
                                    </m:sub>
                                  </m:sSub>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𝜏</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latin typeface="Cambria Math" panose="02040503050406030204" pitchFamily="18" charset="0"/>
                                        </a:rPr>
                                        <m:t>𝑎𝑟</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e>
                                      </m:d>
                                    </m:sub>
                                  </m:sSub>
                                </m:sub>
                              </m:sSub>
                            </m:e>
                          </m:d>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11</a:t>
            </a:fld>
            <a:endParaRPr lang="nb-NO"/>
          </a:p>
        </p:txBody>
      </p:sp>
      <p:sp>
        <p:nvSpPr>
          <p:cNvPr id="5" name="TextBox 4"/>
          <p:cNvSpPr txBox="1"/>
          <p:nvPr/>
        </p:nvSpPr>
        <p:spPr>
          <a:xfrm>
            <a:off x="611559" y="1844824"/>
            <a:ext cx="8086353" cy="677108"/>
          </a:xfrm>
          <a:prstGeom prst="rect">
            <a:avLst/>
          </a:prstGeom>
          <a:noFill/>
        </p:spPr>
        <p:txBody>
          <a:bodyPr wrap="square" lIns="0" tIns="0" rIns="0" bIns="0" rtlCol="0">
            <a:spAutoFit/>
          </a:bodyPr>
          <a:lstStyle/>
          <a:p>
            <a:br>
              <a:rPr lang="en-US" sz="2400" i="1" dirty="0">
                <a:latin typeface="Cambria Math" panose="02040503050406030204" pitchFamily="18" charset="0"/>
              </a:rPr>
            </a:br>
            <a:endParaRPr lang="en-US" sz="2000" dirty="0">
              <a:latin typeface="+mj-lt"/>
            </a:endParaRPr>
          </a:p>
        </p:txBody>
      </p:sp>
    </p:spTree>
    <p:extLst>
      <p:ext uri="{BB962C8B-B14F-4D97-AF65-F5344CB8AC3E}">
        <p14:creationId xmlns:p14="http://schemas.microsoft.com/office/powerpoint/2010/main" val="299564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Characterizing CSP complexity based on </a:t>
                </a:r>
                <a14:m>
                  <m:oMath xmlns:m="http://schemas.openxmlformats.org/officeDocument/2006/math">
                    <m:r>
                      <m:rPr>
                        <m:sty m:val="p"/>
                      </m:rPr>
                      <a:rPr lang="en-US" b="0" i="0" smtClean="0">
                        <a:solidFill>
                          <a:srgbClr val="C00000"/>
                        </a:solidFill>
                        <a:latin typeface="Cambria Math" panose="02040503050406030204" pitchFamily="18" charset="0"/>
                      </a:rPr>
                      <m:t>Γ</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926" t="-7692" b="-27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solidFill>
                      <a:srgbClr val="C00000"/>
                    </a:solidFill>
                  </a:rPr>
                  <a:t>Schaefer’s dichotomy theorem</a:t>
                </a:r>
                <a:br>
                  <a:rPr lang="en-US" dirty="0">
                    <a:solidFill>
                      <a:srgbClr val="C00000"/>
                    </a:solidFill>
                  </a:rPr>
                </a:br>
                <a:r>
                  <a:rPr lang="en-US" dirty="0"/>
                  <a:t>For each finite Boolean constraint language </a:t>
                </a:r>
                <a14:m>
                  <m:oMath xmlns:m="http://schemas.openxmlformats.org/officeDocument/2006/math">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oMath>
                </a14:m>
                <a:r>
                  <a:rPr lang="en-US" dirty="0"/>
                  <a:t> </a:t>
                </a:r>
                <a:br>
                  <a:rPr lang="en-US" dirty="0"/>
                </a:br>
                <a:r>
                  <a:rPr lang="en-US" dirty="0"/>
                  <a:t>CSP</a:t>
                </a:r>
                <a14:m>
                  <m:oMath xmlns:m="http://schemas.openxmlformats.org/officeDocument/2006/math">
                    <m:d>
                      <m:dPr>
                        <m:ctrlPr>
                          <a:rPr lang="en-US" b="0" i="1" smtClean="0">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Γ</m:t>
                        </m:r>
                      </m:e>
                    </m:d>
                  </m:oMath>
                </a14:m>
                <a:r>
                  <a:rPr lang="en-US" dirty="0"/>
                  <a:t> is either P-time solvable or NP-complete</a:t>
                </a:r>
                <a:br>
                  <a:rPr lang="en-US" dirty="0"/>
                </a:br>
                <a:r>
                  <a:rPr lang="en-US" sz="1800" dirty="0">
                    <a:solidFill>
                      <a:srgbClr val="0070C0"/>
                    </a:solidFill>
                  </a:rPr>
                  <a:t>Elegant characterization in terms of closure properties of </a:t>
                </a:r>
                <a14:m>
                  <m:oMath xmlns:m="http://schemas.openxmlformats.org/officeDocument/2006/math">
                    <m:r>
                      <m:rPr>
                        <m:sty m:val="p"/>
                      </m:rPr>
                      <a:rPr lang="en-US" sz="1800" smtClean="0">
                        <a:solidFill>
                          <a:srgbClr val="C00000"/>
                        </a:solidFill>
                        <a:latin typeface="Cambria Math" panose="02040503050406030204" pitchFamily="18" charset="0"/>
                      </a:rPr>
                      <m:t>Γ</m:t>
                    </m:r>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12</a:t>
            </a:fld>
            <a:endParaRPr lang="nb-NO"/>
          </a:p>
        </p:txBody>
      </p:sp>
      <p:grpSp>
        <p:nvGrpSpPr>
          <p:cNvPr id="5" name="Group 4"/>
          <p:cNvGrpSpPr/>
          <p:nvPr/>
        </p:nvGrpSpPr>
        <p:grpSpPr>
          <a:xfrm>
            <a:off x="827585" y="5083094"/>
            <a:ext cx="7144766" cy="1029114"/>
            <a:chOff x="827585" y="4930605"/>
            <a:chExt cx="7144766" cy="1029114"/>
          </a:xfrm>
        </p:grpSpPr>
        <p:grpSp>
          <p:nvGrpSpPr>
            <p:cNvPr id="6" name="Group 5"/>
            <p:cNvGrpSpPr/>
            <p:nvPr/>
          </p:nvGrpSpPr>
          <p:grpSpPr>
            <a:xfrm>
              <a:off x="827585" y="5157192"/>
              <a:ext cx="2432634" cy="802527"/>
              <a:chOff x="1131243" y="5157192"/>
              <a:chExt cx="2432634" cy="802527"/>
            </a:xfrm>
          </p:grpSpPr>
          <mc:AlternateContent xmlns:mc="http://schemas.openxmlformats.org/markup-compatibility/2006" xmlns:a14="http://schemas.microsoft.com/office/drawing/2010/main">
            <mc:Choice Requires="a14">
              <p:sp>
                <p:nvSpPr>
                  <p:cNvPr id="14" name="Rounded Rectangle 13"/>
                  <p:cNvSpPr/>
                  <p:nvPr/>
                </p:nvSpPr>
                <p:spPr bwMode="auto">
                  <a:xfrm>
                    <a:off x="1131243" y="5157192"/>
                    <a:ext cx="2432634"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r>
                            <a:rPr kumimoji="0" lang="en-US" sz="2800" b="0" i="1" u="none" strike="noStrike" cap="none" normalizeH="0" baseline="0" smtClean="0">
                              <a:ln>
                                <a:noFill/>
                              </a:ln>
                              <a:solidFill>
                                <a:schemeClr val="tx1"/>
                              </a:solidFill>
                              <a:effectLst/>
                              <a:latin typeface="Cambria Math" panose="02040503050406030204" pitchFamily="18" charset="0"/>
                            </a:rPr>
                            <m:t>(</m:t>
                          </m:r>
                          <m:r>
                            <a:rPr kumimoji="0" lang="en-US" sz="2800" b="0" i="1" u="none" strike="noStrike" cap="none" normalizeH="0" baseline="0" smtClean="0">
                              <a:ln>
                                <a:noFill/>
                              </a:ln>
                              <a:solidFill>
                                <a:schemeClr val="tx1"/>
                              </a:solidFill>
                              <a:effectLst/>
                              <a:latin typeface="Cambria Math" panose="02040503050406030204" pitchFamily="18" charset="0"/>
                            </a:rPr>
                            <m:t>𝑉</m:t>
                          </m:r>
                          <m:r>
                            <a:rPr kumimoji="0" lang="en-US" sz="2800" b="0" i="1" u="none" strike="noStrike" cap="none" normalizeH="0" baseline="0" smtClean="0">
                              <a:ln>
                                <a:noFill/>
                              </a:ln>
                              <a:solidFill>
                                <a:schemeClr val="tx1"/>
                              </a:solidFill>
                              <a:effectLst/>
                              <a:latin typeface="Cambria Math" panose="02040503050406030204" pitchFamily="18" charset="0"/>
                            </a:rPr>
                            <m:t>,</m:t>
                          </m:r>
                          <m:r>
                            <a:rPr kumimoji="0" lang="en-US" sz="2800" b="0" i="1" u="none" strike="noStrike" cap="none" normalizeH="0" baseline="0" smtClean="0">
                              <a:ln>
                                <a:noFill/>
                              </a:ln>
                              <a:solidFill>
                                <a:schemeClr val="tx1"/>
                              </a:solidFill>
                              <a:effectLst/>
                              <a:latin typeface="Cambria Math" panose="02040503050406030204" pitchFamily="18" charset="0"/>
                            </a:rPr>
                            <m:t>𝒞</m:t>
                          </m:r>
                          <m:r>
                            <a:rPr kumimoji="0" lang="en-US" sz="2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2000" u="none" strike="noStrike" cap="none" normalizeH="0" baseline="0" dirty="0">
                      <a:ln>
                        <a:noFill/>
                      </a:ln>
                      <a:solidFill>
                        <a:schemeClr val="tx1"/>
                      </a:solidFill>
                      <a:effectLst/>
                      <a:latin typeface="+mj-lt"/>
                    </a:endParaRPr>
                  </a:p>
                </p:txBody>
              </p:sp>
            </mc:Choice>
            <mc:Fallback xmlns="">
              <p:sp>
                <p:nvSpPr>
                  <p:cNvPr id="14" name="Rounded Rectangle 13"/>
                  <p:cNvSpPr>
                    <a:spLocks noRot="1" noChangeAspect="1" noMove="1" noResize="1" noEditPoints="1" noAdjustHandles="1" noChangeArrowheads="1" noChangeShapeType="1" noTextEdit="1"/>
                  </p:cNvSpPr>
                  <p:nvPr/>
                </p:nvSpPr>
                <p:spPr bwMode="auto">
                  <a:xfrm>
                    <a:off x="1131243" y="5157192"/>
                    <a:ext cx="2432634" cy="802527"/>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p:cNvSpPr/>
                  <p:nvPr/>
                </p:nvSpPr>
                <p:spPr bwMode="auto">
                  <a:xfrm>
                    <a:off x="2987824" y="5229076"/>
                    <a:ext cx="504056" cy="5040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2000" b="0" i="1" u="none" strike="noStrike" cap="none" normalizeH="0" baseline="0" smtClean="0">
                              <a:ln>
                                <a:noFill/>
                              </a:ln>
                              <a:solidFill>
                                <a:schemeClr val="tx1"/>
                              </a:solidFill>
                              <a:effectLst/>
                              <a:latin typeface="Cambria Math" panose="02040503050406030204" pitchFamily="18" charset="0"/>
                            </a:rPr>
                            <m:t>𝑛</m:t>
                          </m:r>
                        </m:oMath>
                      </m:oMathPara>
                    </a14:m>
                    <a:endParaRPr kumimoji="0" lang="en-US" sz="2000" u="none" strike="noStrike" cap="none" normalizeH="0" baseline="0" dirty="0">
                      <a:ln>
                        <a:noFill/>
                      </a:ln>
                      <a:solidFill>
                        <a:schemeClr val="tx1"/>
                      </a:solidFill>
                      <a:effectLst/>
                      <a:latin typeface="+mj-lt"/>
                    </a:endParaRPr>
                  </a:p>
                </p:txBody>
              </p:sp>
            </mc:Choice>
            <mc:Fallback xmlns="">
              <p:sp>
                <p:nvSpPr>
                  <p:cNvPr id="16" name="Oval 15"/>
                  <p:cNvSpPr>
                    <a:spLocks noRot="1" noChangeAspect="1" noMove="1" noResize="1" noEditPoints="1" noAdjustHandles="1" noChangeArrowheads="1" noChangeShapeType="1" noTextEdit="1"/>
                  </p:cNvSpPr>
                  <p:nvPr/>
                </p:nvSpPr>
                <p:spPr bwMode="auto">
                  <a:xfrm>
                    <a:off x="2987824" y="5229076"/>
                    <a:ext cx="504056" cy="504056"/>
                  </a:xfrm>
                  <a:prstGeom prst="ellipse">
                    <a:avLst/>
                  </a:prstGeom>
                  <a:blipFill rotWithShape="0">
                    <a:blip r:embed="rId5"/>
                    <a:stretch>
                      <a:fillRect/>
                    </a:stretch>
                  </a:blipFill>
                  <a:ln>
                    <a:headEnd type="none" w="med" len="med"/>
                    <a:tailEnd type="none" w="med" len="med"/>
                  </a:ln>
                </p:spPr>
                <p:txBody>
                  <a:bodyPr/>
                  <a:lstStyle/>
                  <a:p>
                    <a:r>
                      <a:rPr lang="en-US">
                        <a:noFill/>
                      </a:rPr>
                      <a:t> </a:t>
                    </a:r>
                  </a:p>
                </p:txBody>
              </p:sp>
            </mc:Fallback>
          </mc:AlternateContent>
        </p:grpSp>
        <p:grpSp>
          <p:nvGrpSpPr>
            <p:cNvPr id="7" name="Group 6"/>
            <p:cNvGrpSpPr/>
            <p:nvPr/>
          </p:nvGrpSpPr>
          <p:grpSpPr>
            <a:xfrm>
              <a:off x="4431880" y="5144132"/>
              <a:ext cx="954404" cy="772281"/>
              <a:chOff x="4412304" y="3639729"/>
              <a:chExt cx="954404" cy="772281"/>
            </a:xfrm>
          </p:grpSpPr>
          <p:sp>
            <p:nvSpPr>
              <p:cNvPr id="12" name="Right Arrow 11"/>
              <p:cNvSpPr/>
              <p:nvPr/>
            </p:nvSpPr>
            <p:spPr bwMode="auto">
              <a:xfrm>
                <a:off x="4412304" y="3639729"/>
                <a:ext cx="954404" cy="772281"/>
              </a:xfrm>
              <a:prstGeom prst="rightArrow">
                <a:avLst/>
              </a:prstGeom>
              <a:ln w="1905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0" rIns="91440" bIns="128016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latin typeface="+mj-lt"/>
                  </a:rPr>
                  <a:t>polynomial time</a:t>
                </a:r>
              </a:p>
            </p:txBody>
          </p:sp>
          <p:pic>
            <p:nvPicPr>
              <p:cNvPr id="13" name="Picture 4" descr="http://studystays.com.au/images/confi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4400000">
                <a:off x="4714562" y="3791585"/>
                <a:ext cx="447473" cy="447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084168" y="4930605"/>
              <a:ext cx="1888183" cy="1029114"/>
              <a:chOff x="6186234" y="4930605"/>
              <a:chExt cx="1888183" cy="1029114"/>
            </a:xfrm>
          </p:grpSpPr>
          <mc:AlternateContent xmlns:mc="http://schemas.openxmlformats.org/markup-compatibility/2006" xmlns:a14="http://schemas.microsoft.com/office/drawing/2010/main">
            <mc:Choice Requires="a14">
              <p:sp>
                <p:nvSpPr>
                  <p:cNvPr id="9" name="Rounded Rectangle 8"/>
                  <p:cNvSpPr/>
                  <p:nvPr/>
                </p:nvSpPr>
                <p:spPr bwMode="auto">
                  <a:xfrm>
                    <a:off x="6186234" y="5157192"/>
                    <a:ext cx="1888172" cy="80252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r>
                            <a:rPr kumimoji="0" lang="en-US" sz="2800" b="0" i="1" u="none" strike="noStrike" cap="none" normalizeH="0" baseline="0" smtClean="0">
                              <a:ln>
                                <a:noFill/>
                              </a:ln>
                              <a:solidFill>
                                <a:schemeClr val="tx1"/>
                              </a:solidFill>
                              <a:effectLst/>
                              <a:latin typeface="Cambria Math" panose="02040503050406030204" pitchFamily="18" charset="0"/>
                            </a:rPr>
                            <m:t>(</m:t>
                          </m:r>
                          <m:r>
                            <a:rPr kumimoji="0" lang="en-US" sz="2800" b="0" i="1" u="none" strike="noStrike" cap="none" normalizeH="0" baseline="0" smtClean="0">
                              <a:ln>
                                <a:noFill/>
                              </a:ln>
                              <a:solidFill>
                                <a:schemeClr val="tx1"/>
                              </a:solidFill>
                              <a:effectLst/>
                              <a:latin typeface="Cambria Math" panose="02040503050406030204" pitchFamily="18" charset="0"/>
                            </a:rPr>
                            <m:t>𝑉</m:t>
                          </m:r>
                          <m:r>
                            <a:rPr kumimoji="0" lang="en-US" sz="2800" b="0" i="1" u="none" strike="noStrike" cap="none" normalizeH="0" baseline="0" smtClean="0">
                              <a:ln>
                                <a:noFill/>
                              </a:ln>
                              <a:solidFill>
                                <a:schemeClr val="tx1"/>
                              </a:solidFill>
                              <a:effectLst/>
                              <a:latin typeface="Cambria Math" panose="02040503050406030204" pitchFamily="18" charset="0"/>
                            </a:rPr>
                            <m:t>,</m:t>
                          </m:r>
                          <m:sSup>
                            <m:sSupPr>
                              <m:ctrlPr>
                                <a:rPr kumimoji="0" lang="en-US" sz="2800" b="0" i="1" u="none" strike="noStrike" cap="none" normalizeH="0" baseline="0" smtClean="0">
                                  <a:ln>
                                    <a:noFill/>
                                  </a:ln>
                                  <a:solidFill>
                                    <a:schemeClr val="tx1"/>
                                  </a:solidFill>
                                  <a:effectLst/>
                                  <a:latin typeface="Cambria Math" panose="02040503050406030204" pitchFamily="18" charset="0"/>
                                </a:rPr>
                              </m:ctrlPr>
                            </m:sSupPr>
                            <m:e>
                              <m:r>
                                <a:rPr kumimoji="0" lang="en-US" sz="2800" b="0" i="1" u="none" strike="noStrike" cap="none" normalizeH="0" baseline="0" smtClean="0">
                                  <a:ln>
                                    <a:noFill/>
                                  </a:ln>
                                  <a:solidFill>
                                    <a:schemeClr val="tx1"/>
                                  </a:solidFill>
                                  <a:effectLst/>
                                  <a:latin typeface="Cambria Math" panose="02040503050406030204" pitchFamily="18" charset="0"/>
                                </a:rPr>
                                <m:t>𝒞</m:t>
                              </m:r>
                            </m:e>
                            <m:sup>
                              <m:r>
                                <a:rPr kumimoji="0" lang="en-US" sz="2800" b="0" i="1" u="none" strike="noStrike" cap="none" normalizeH="0" baseline="0" smtClean="0">
                                  <a:ln>
                                    <a:noFill/>
                                  </a:ln>
                                  <a:solidFill>
                                    <a:schemeClr val="tx1"/>
                                  </a:solidFill>
                                  <a:effectLst/>
                                  <a:latin typeface="Cambria Math" panose="02040503050406030204" pitchFamily="18" charset="0"/>
                                </a:rPr>
                                <m:t>′</m:t>
                              </m:r>
                            </m:sup>
                          </m:sSup>
                          <m:r>
                            <a:rPr kumimoji="0" lang="en-US" sz="2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2000" u="none" strike="noStrike" cap="none" normalizeH="0" baseline="0" dirty="0">
                      <a:ln>
                        <a:noFill/>
                      </a:ln>
                      <a:solidFill>
                        <a:schemeClr val="tx1"/>
                      </a:solidFill>
                      <a:effectLst/>
                      <a:latin typeface="+mj-lt"/>
                    </a:endParaRPr>
                  </a:p>
                </p:txBody>
              </p:sp>
            </mc:Choice>
            <mc:Fallback xmlns="">
              <p:sp>
                <p:nvSpPr>
                  <p:cNvPr id="9" name="Rounded Rectangle 8"/>
                  <p:cNvSpPr>
                    <a:spLocks noRot="1" noChangeAspect="1" noMove="1" noResize="1" noEditPoints="1" noAdjustHandles="1" noChangeArrowheads="1" noChangeShapeType="1" noTextEdit="1"/>
                  </p:cNvSpPr>
                  <p:nvPr/>
                </p:nvSpPr>
                <p:spPr bwMode="auto">
                  <a:xfrm>
                    <a:off x="6186234" y="5157192"/>
                    <a:ext cx="1888172" cy="802527"/>
                  </a:xfrm>
                  <a:prstGeom prst="roundRect">
                    <a:avLst/>
                  </a:prstGeom>
                  <a:blipFill rotWithShape="0">
                    <a:blip r:embed="rId7"/>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Left-Right Arrow 9"/>
                  <p:cNvSpPr/>
                  <p:nvPr/>
                </p:nvSpPr>
                <p:spPr bwMode="auto">
                  <a:xfrm>
                    <a:off x="6186234" y="4930605"/>
                    <a:ext cx="1888183" cy="82571"/>
                  </a:xfrm>
                  <a:prstGeom prst="leftRightArrow">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9144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kumimoji="0" lang="en-US" sz="1600" b="0" i="1" u="none" strike="noStrike" cap="none" normalizeH="0" baseline="0" smtClean="0">
                            <a:ln>
                              <a:noFill/>
                            </a:ln>
                            <a:solidFill>
                              <a:schemeClr val="tx1"/>
                            </a:solidFill>
                            <a:effectLst/>
                            <a:latin typeface="Cambria Math" panose="02040503050406030204" pitchFamily="18" charset="0"/>
                          </a:rPr>
                          <m:t>𝑂</m:t>
                        </m:r>
                        <m:r>
                          <a:rPr kumimoji="0" lang="en-US" sz="1600" b="0" i="1" u="none" strike="noStrike" cap="none" normalizeH="0" baseline="0" smtClean="0">
                            <a:ln>
                              <a:noFill/>
                            </a:ln>
                            <a:solidFill>
                              <a:schemeClr val="tx1"/>
                            </a:solidFill>
                            <a:effectLst/>
                            <a:latin typeface="Cambria Math" panose="02040503050406030204" pitchFamily="18" charset="0"/>
                          </a:rPr>
                          <m:t>(</m:t>
                        </m:r>
                        <m:sSup>
                          <m:sSupPr>
                            <m:ctrlPr>
                              <a:rPr kumimoji="0" lang="en-US" sz="1600" b="0" i="1" u="none" strike="noStrike" cap="none" normalizeH="0" baseline="0" smtClean="0">
                                <a:ln>
                                  <a:noFill/>
                                </a:ln>
                                <a:solidFill>
                                  <a:schemeClr val="tx1"/>
                                </a:solidFill>
                                <a:effectLst/>
                                <a:latin typeface="Cambria Math" panose="02040503050406030204" pitchFamily="18" charset="0"/>
                              </a:rPr>
                            </m:ctrlPr>
                          </m:sSupPr>
                          <m:e>
                            <m:r>
                              <a:rPr kumimoji="0" lang="en-US" sz="1600" b="0" i="1" u="none" strike="noStrike" cap="none" normalizeH="0" baseline="0" smtClean="0">
                                <a:ln>
                                  <a:noFill/>
                                </a:ln>
                                <a:solidFill>
                                  <a:schemeClr val="tx1"/>
                                </a:solidFill>
                                <a:effectLst/>
                                <a:latin typeface="Cambria Math" panose="02040503050406030204" pitchFamily="18" charset="0"/>
                              </a:rPr>
                              <m:t>𝑛</m:t>
                            </m:r>
                          </m:e>
                          <m:sup>
                            <m:r>
                              <a:rPr kumimoji="0" lang="en-US" sz="1600" b="0" i="1" u="none" strike="noStrike" cap="none" normalizeH="0" baseline="0" smtClean="0">
                                <a:ln>
                                  <a:noFill/>
                                </a:ln>
                                <a:solidFill>
                                  <a:schemeClr val="tx1"/>
                                </a:solidFill>
                                <a:effectLst/>
                                <a:latin typeface="Cambria Math" panose="02040503050406030204" pitchFamily="18" charset="0"/>
                              </a:rPr>
                              <m:t>𝑑</m:t>
                            </m:r>
                          </m:sup>
                        </m:sSup>
                        <m:r>
                          <a:rPr kumimoji="0" lang="en-US" sz="1600" b="0" i="1" u="none" strike="noStrike" cap="none" normalizeH="0" baseline="0" smtClean="0">
                            <a:ln>
                              <a:noFill/>
                            </a:ln>
                            <a:solidFill>
                              <a:schemeClr val="tx1"/>
                            </a:solidFill>
                            <a:effectLst/>
                            <a:latin typeface="Cambria Math" panose="02040503050406030204" pitchFamily="18" charset="0"/>
                          </a:rPr>
                          <m:t>)</m:t>
                        </m:r>
                      </m:oMath>
                    </a14:m>
                    <a:r>
                      <a:rPr kumimoji="0" lang="en-US" sz="1600" u="none" strike="noStrike" cap="none" normalizeH="0" baseline="0" dirty="0">
                        <a:ln>
                          <a:noFill/>
                        </a:ln>
                        <a:solidFill>
                          <a:schemeClr val="tx1"/>
                        </a:solidFill>
                        <a:effectLst/>
                        <a:latin typeface="+mj-lt"/>
                      </a:rPr>
                      <a:t> constraints</a:t>
                    </a:r>
                  </a:p>
                </p:txBody>
              </p:sp>
            </mc:Choice>
            <mc:Fallback xmlns="">
              <p:sp>
                <p:nvSpPr>
                  <p:cNvPr id="10" name="Left-Right Arrow 9"/>
                  <p:cNvSpPr>
                    <a:spLocks noRot="1" noChangeAspect="1" noMove="1" noResize="1" noEditPoints="1" noAdjustHandles="1" noChangeArrowheads="1" noChangeShapeType="1" noTextEdit="1"/>
                  </p:cNvSpPr>
                  <p:nvPr/>
                </p:nvSpPr>
                <p:spPr bwMode="auto">
                  <a:xfrm>
                    <a:off x="6186234" y="4930605"/>
                    <a:ext cx="1888183" cy="82571"/>
                  </a:xfrm>
                  <a:prstGeom prst="leftRightArrow">
                    <a:avLst/>
                  </a:prstGeom>
                  <a:blipFill rotWithShape="0">
                    <a:blip r:embed="rId8"/>
                    <a:stretch>
                      <a:fillRect t="-333333" b="-40000"/>
                    </a:stretch>
                  </a:blipFill>
                  <a:ln>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bwMode="auto">
                  <a:xfrm>
                    <a:off x="7498354" y="5229076"/>
                    <a:ext cx="504056" cy="5040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2000" b="0" i="1" u="none" strike="noStrike" cap="none" normalizeH="0" baseline="0" smtClean="0">
                              <a:ln>
                                <a:noFill/>
                              </a:ln>
                              <a:solidFill>
                                <a:schemeClr val="tx1"/>
                              </a:solidFill>
                              <a:effectLst/>
                              <a:latin typeface="Cambria Math" panose="02040503050406030204" pitchFamily="18" charset="0"/>
                            </a:rPr>
                            <m:t>𝑛</m:t>
                          </m:r>
                        </m:oMath>
                      </m:oMathPara>
                    </a14:m>
                    <a:endParaRPr kumimoji="0" lang="en-US" sz="2000" u="none" strike="noStrike" cap="none" normalizeH="0" baseline="0" dirty="0">
                      <a:ln>
                        <a:noFill/>
                      </a:ln>
                      <a:solidFill>
                        <a:schemeClr val="tx1"/>
                      </a:solidFill>
                      <a:effectLst/>
                      <a:latin typeface="+mj-lt"/>
                    </a:endParaRPr>
                  </a:p>
                </p:txBody>
              </p:sp>
            </mc:Choice>
            <mc:Fallback xmlns="">
              <p:sp>
                <p:nvSpPr>
                  <p:cNvPr id="11" name="Oval 10"/>
                  <p:cNvSpPr>
                    <a:spLocks noRot="1" noChangeAspect="1" noMove="1" noResize="1" noEditPoints="1" noAdjustHandles="1" noChangeArrowheads="1" noChangeShapeType="1" noTextEdit="1"/>
                  </p:cNvSpPr>
                  <p:nvPr/>
                </p:nvSpPr>
                <p:spPr bwMode="auto">
                  <a:xfrm>
                    <a:off x="7498354" y="5229076"/>
                    <a:ext cx="504056" cy="504056"/>
                  </a:xfrm>
                  <a:prstGeom prst="ellipse">
                    <a:avLst/>
                  </a:prstGeom>
                  <a:blipFill rotWithShape="0">
                    <a:blip r:embed="rId9"/>
                    <a:stretch>
                      <a:fillRect/>
                    </a:stretch>
                  </a:blipFill>
                  <a:ln>
                    <a:headEnd type="none" w="med" len="med"/>
                    <a:tailEnd type="none" w="med" len="med"/>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7" name="Content Placeholder 2"/>
              <p:cNvSpPr txBox="1">
                <a:spLocks/>
              </p:cNvSpPr>
              <p:nvPr/>
            </p:nvSpPr>
            <p:spPr bwMode="auto">
              <a:xfrm>
                <a:off x="457200" y="2832027"/>
                <a:ext cx="8229600" cy="21558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FontTx/>
                  <a:buNone/>
                </a:pPr>
                <a:endParaRPr lang="en-US" kern="0" dirty="0">
                  <a:solidFill>
                    <a:srgbClr val="C00000"/>
                  </a:solidFill>
                </a:endParaRPr>
              </a:p>
              <a:p>
                <a:pPr marL="0" indent="0">
                  <a:buFontTx/>
                  <a:buNone/>
                </a:pPr>
                <a:r>
                  <a:rPr lang="en-US" kern="0" dirty="0">
                    <a:solidFill>
                      <a:srgbClr val="C00000"/>
                    </a:solidFill>
                  </a:rPr>
                  <a:t>Challenge from a parameterized perspective:</a:t>
                </a:r>
                <a:br>
                  <a:rPr lang="en-US" kern="0" dirty="0">
                    <a:solidFill>
                      <a:srgbClr val="C00000"/>
                    </a:solidFill>
                  </a:rPr>
                </a:br>
                <a:r>
                  <a:rPr lang="en-US" kern="0" dirty="0">
                    <a:solidFill>
                      <a:srgbClr val="0070C0"/>
                    </a:solidFill>
                  </a:rPr>
                  <a:t>Given </a:t>
                </a:r>
                <a14:m>
                  <m:oMath xmlns:m="http://schemas.openxmlformats.org/officeDocument/2006/math">
                    <m:r>
                      <m:rPr>
                        <m:sty m:val="p"/>
                      </m:rPr>
                      <a:rPr lang="en-US" kern="0" smtClean="0">
                        <a:solidFill>
                          <a:srgbClr val="C00000"/>
                        </a:solidFill>
                        <a:latin typeface="Cambria Math" panose="02040503050406030204" pitchFamily="18" charset="0"/>
                      </a:rPr>
                      <m:t>Γ</m:t>
                    </m:r>
                  </m:oMath>
                </a14:m>
                <a:r>
                  <a:rPr lang="en-US" kern="0" dirty="0">
                    <a:solidFill>
                      <a:srgbClr val="0070C0"/>
                    </a:solidFill>
                  </a:rPr>
                  <a:t>, what is the best bound </a:t>
                </a:r>
                <a14:m>
                  <m:oMath xmlns:m="http://schemas.openxmlformats.org/officeDocument/2006/math">
                    <m:r>
                      <a:rPr lang="en-US" i="1" kern="0" smtClean="0">
                        <a:solidFill>
                          <a:srgbClr val="0070C0"/>
                        </a:solidFill>
                        <a:latin typeface="Cambria Math" panose="02040503050406030204" pitchFamily="18" charset="0"/>
                      </a:rPr>
                      <m:t>𝑂</m:t>
                    </m:r>
                    <m:r>
                      <a:rPr lang="en-US" i="1" kern="0" smtClean="0">
                        <a:solidFill>
                          <a:srgbClr val="0070C0"/>
                        </a:solidFill>
                        <a:latin typeface="Cambria Math" panose="02040503050406030204" pitchFamily="18" charset="0"/>
                      </a:rPr>
                      <m:t>(</m:t>
                    </m:r>
                    <m:sSup>
                      <m:sSupPr>
                        <m:ctrlPr>
                          <a:rPr lang="en-US" i="1" kern="0" smtClean="0">
                            <a:solidFill>
                              <a:srgbClr val="0070C0"/>
                            </a:solidFill>
                            <a:latin typeface="Cambria Math" panose="02040503050406030204" pitchFamily="18" charset="0"/>
                          </a:rPr>
                        </m:ctrlPr>
                      </m:sSupPr>
                      <m:e>
                        <m:r>
                          <a:rPr lang="en-US" i="1" kern="0" smtClean="0">
                            <a:solidFill>
                              <a:srgbClr val="C00000"/>
                            </a:solidFill>
                            <a:latin typeface="Cambria Math" panose="02040503050406030204" pitchFamily="18" charset="0"/>
                          </a:rPr>
                          <m:t>𝑛</m:t>
                        </m:r>
                      </m:e>
                      <m:sup>
                        <m:r>
                          <a:rPr lang="en-US" i="1" kern="0" smtClean="0">
                            <a:solidFill>
                              <a:srgbClr val="0070C0"/>
                            </a:solidFill>
                            <a:latin typeface="Cambria Math" panose="02040503050406030204" pitchFamily="18" charset="0"/>
                          </a:rPr>
                          <m:t>𝑑</m:t>
                        </m:r>
                      </m:sup>
                    </m:sSup>
                    <m:r>
                      <a:rPr lang="en-US" i="1" kern="0" smtClean="0">
                        <a:solidFill>
                          <a:srgbClr val="0070C0"/>
                        </a:solidFill>
                        <a:latin typeface="Cambria Math" panose="02040503050406030204" pitchFamily="18" charset="0"/>
                      </a:rPr>
                      <m:t>)</m:t>
                    </m:r>
                  </m:oMath>
                </a14:m>
                <a:r>
                  <a:rPr lang="en-US" kern="0" dirty="0"/>
                  <a:t> </a:t>
                </a:r>
                <a:r>
                  <a:rPr lang="en-US" kern="0" dirty="0">
                    <a:solidFill>
                      <a:srgbClr val="0070C0"/>
                    </a:solidFill>
                  </a:rPr>
                  <a:t>on sparsification size?</a:t>
                </a:r>
                <a:endParaRPr lang="en-US" kern="0" dirty="0"/>
              </a:p>
              <a:p>
                <a:pPr marL="457200" indent="-457200">
                  <a:buFont typeface="+mj-lt"/>
                  <a:buAutoNum type="arabicPeriod"/>
                </a:pPr>
                <a:endParaRPr lang="en-US" kern="0" dirty="0"/>
              </a:p>
            </p:txBody>
          </p:sp>
        </mc:Choice>
        <mc:Fallback xmlns="">
          <p:sp>
            <p:nvSpPr>
              <p:cNvPr id="17" name="Content Placeholder 2"/>
              <p:cNvSpPr txBox="1">
                <a:spLocks noRot="1" noChangeAspect="1" noMove="1" noResize="1" noEditPoints="1" noAdjustHandles="1" noChangeArrowheads="1" noChangeShapeType="1" noTextEdit="1"/>
              </p:cNvSpPr>
              <p:nvPr/>
            </p:nvSpPr>
            <p:spPr bwMode="auto">
              <a:xfrm>
                <a:off x="457200" y="2832027"/>
                <a:ext cx="8229600" cy="2155836"/>
              </a:xfrm>
              <a:prstGeom prst="rect">
                <a:avLst/>
              </a:prstGeom>
              <a:blipFill rotWithShape="0">
                <a:blip r:embed="rId10"/>
                <a:stretch>
                  <a:fillRect l="-11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14861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of polynomial-time sparsification</a:t>
            </a:r>
          </a:p>
        </p:txBody>
      </p:sp>
      <p:sp>
        <p:nvSpPr>
          <p:cNvPr id="6" name="Striped Right Arrow 5"/>
          <p:cNvSpPr/>
          <p:nvPr/>
        </p:nvSpPr>
        <p:spPr bwMode="auto">
          <a:xfrm>
            <a:off x="468313" y="3148738"/>
            <a:ext cx="8352159" cy="792088"/>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l" eaLnBrk="0" hangingPunct="0"/>
            <a:r>
              <a:rPr kumimoji="0" lang="en-US" sz="2000" u="none" strike="noStrike" cap="none" normalizeH="0" baseline="0" dirty="0">
                <a:ln>
                  <a:noFill/>
                </a:ln>
                <a:solidFill>
                  <a:schemeClr val="tx1"/>
                </a:solidFill>
                <a:effectLst/>
                <a:latin typeface="+mj-lt"/>
              </a:rPr>
              <a:t>2010  2011  2012  2013  2014  2015  2016  2017  2018  2019  </a:t>
            </a:r>
            <a:r>
              <a:rPr lang="en-US" sz="2000" dirty="0">
                <a:solidFill>
                  <a:schemeClr val="tx1"/>
                </a:solidFill>
              </a:rPr>
              <a:t>2020  2021</a:t>
            </a: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mc:Choice xmlns:a14="http://schemas.microsoft.com/office/drawing/2010/main" Requires="a14">
          <p:sp>
            <p:nvSpPr>
              <p:cNvPr id="19" name="Rectangular Callout 18"/>
              <p:cNvSpPr/>
              <p:nvPr/>
            </p:nvSpPr>
            <p:spPr bwMode="auto">
              <a:xfrm>
                <a:off x="395536" y="1155632"/>
                <a:ext cx="2808312" cy="904591"/>
              </a:xfrm>
              <a:prstGeom prst="wedgeRectCallout">
                <a:avLst>
                  <a:gd name="adj1" fmla="val -31211"/>
                  <a:gd name="adj2" fmla="val 188600"/>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 xmlns:m="http://schemas.openxmlformats.org/officeDocument/2006/math">
                    <m:r>
                      <a:rPr lang="en-US" sz="2000" i="1" dirty="0">
                        <a:solidFill>
                          <a:srgbClr val="0070C0"/>
                        </a:solidFill>
                        <a:latin typeface="Cambria Math" panose="02040503050406030204" pitchFamily="18" charset="0"/>
                      </a:rPr>
                      <m:t>𝑑</m:t>
                    </m:r>
                  </m:oMath>
                </a14:m>
                <a:r>
                  <a:rPr kumimoji="0" lang="en-US" sz="2000" u="none" strike="noStrike" cap="none" normalizeH="0" dirty="0">
                    <a:ln>
                      <a:noFill/>
                    </a:ln>
                    <a:solidFill>
                      <a:schemeClr val="tx1"/>
                    </a:solidFill>
                    <a:effectLst/>
                    <a:latin typeface="+mj-lt"/>
                  </a:rPr>
                  <a:t>-SAT cannot be </a:t>
                </a:r>
                <a:r>
                  <a:rPr kumimoji="0" lang="en-US" sz="2000" u="none" strike="noStrike" cap="none" normalizeH="0" dirty="0" err="1">
                    <a:ln>
                      <a:noFill/>
                    </a:ln>
                    <a:solidFill>
                      <a:schemeClr val="tx1"/>
                    </a:solidFill>
                    <a:effectLst/>
                    <a:latin typeface="+mj-lt"/>
                  </a:rPr>
                  <a:t>sparsified</a:t>
                </a:r>
                <a:r>
                  <a:rPr kumimoji="0" lang="en-US" sz="2000" u="none" strike="noStrike" cap="none" normalizeH="0" dirty="0">
                    <a:ln>
                      <a:noFill/>
                    </a:ln>
                    <a:solidFill>
                      <a:schemeClr val="tx1"/>
                    </a:solidFill>
                    <a:effectLst/>
                    <a:latin typeface="+mj-lt"/>
                  </a:rPr>
                  <a:t> to </a:t>
                </a:r>
                <a14:m>
                  <m:oMath xmlns:m="http://schemas.openxmlformats.org/officeDocument/2006/math">
                    <m:r>
                      <a:rPr kumimoji="0" lang="en-US" sz="2000" b="0" i="1" u="none" strike="noStrike" cap="none" normalizeH="0" smtClean="0">
                        <a:ln>
                          <a:noFill/>
                        </a:ln>
                        <a:solidFill>
                          <a:schemeClr val="tx1"/>
                        </a:solidFill>
                        <a:effectLst/>
                        <a:latin typeface="Cambria Math" panose="02040503050406030204" pitchFamily="18" charset="0"/>
                      </a:rPr>
                      <m:t>𝑂</m:t>
                    </m:r>
                    <m:r>
                      <a:rPr kumimoji="0" lang="en-US" sz="2000" b="0" i="1" u="none" strike="noStrike" cap="none" normalizeH="0" smtClean="0">
                        <a:ln>
                          <a:noFill/>
                        </a:ln>
                        <a:solidFill>
                          <a:schemeClr val="tx1"/>
                        </a:solidFill>
                        <a:effectLst/>
                        <a:latin typeface="Cambria Math" panose="02040503050406030204" pitchFamily="18" charset="0"/>
                      </a:rPr>
                      <m:t>(</m:t>
                    </m:r>
                    <m:sSup>
                      <m:sSupPr>
                        <m:ctrlPr>
                          <a:rPr kumimoji="0" lang="en-US" sz="2000" b="0" i="1" u="none" strike="noStrike" cap="none" normalizeH="0" smtClean="0">
                            <a:ln>
                              <a:noFill/>
                            </a:ln>
                            <a:solidFill>
                              <a:schemeClr val="tx1"/>
                            </a:solidFill>
                            <a:effectLst/>
                            <a:latin typeface="Cambria Math" panose="02040503050406030204" pitchFamily="18" charset="0"/>
                          </a:rPr>
                        </m:ctrlPr>
                      </m:sSupPr>
                      <m:e>
                        <m:r>
                          <a:rPr kumimoji="0" lang="en-US" sz="2000" b="0" i="1" u="none" strike="noStrike" cap="none" normalizeH="0" smtClean="0">
                            <a:ln>
                              <a:noFill/>
                            </a:ln>
                            <a:solidFill>
                              <a:srgbClr val="C00000"/>
                            </a:solidFill>
                            <a:effectLst/>
                            <a:latin typeface="Cambria Math" panose="02040503050406030204" pitchFamily="18" charset="0"/>
                          </a:rPr>
                          <m:t>𝑛</m:t>
                        </m:r>
                      </m:e>
                      <m:sup>
                        <m:r>
                          <a:rPr lang="en-US" sz="2000" i="1" dirty="0">
                            <a:solidFill>
                              <a:srgbClr val="0070C0"/>
                            </a:solidFill>
                            <a:latin typeface="Cambria Math" panose="02040503050406030204" pitchFamily="18" charset="0"/>
                          </a:rPr>
                          <m:t>𝑑</m:t>
                        </m:r>
                        <m:r>
                          <a:rPr kumimoji="0" lang="en-US" sz="2000" b="0" i="1" u="none" strike="noStrike" cap="none" normalizeH="0" smtClean="0">
                            <a:ln>
                              <a:noFill/>
                            </a:ln>
                            <a:solidFill>
                              <a:schemeClr val="tx1"/>
                            </a:solidFill>
                            <a:effectLst/>
                            <a:latin typeface="Cambria Math" panose="02040503050406030204" pitchFamily="18" charset="0"/>
                          </a:rPr>
                          <m:t>−</m:t>
                        </m:r>
                        <m:r>
                          <a:rPr kumimoji="0" lang="en-US" sz="2000" b="0" i="1" u="none" strike="noStrike" cap="none" normalizeH="0" smtClean="0">
                            <a:ln>
                              <a:noFill/>
                            </a:ln>
                            <a:solidFill>
                              <a:srgbClr val="C00000"/>
                            </a:solidFill>
                            <a:effectLst/>
                            <a:latin typeface="Cambria Math" panose="02040503050406030204" pitchFamily="18" charset="0"/>
                          </a:rPr>
                          <m:t>𝜀</m:t>
                        </m:r>
                      </m:sup>
                    </m:sSup>
                    <m:r>
                      <a:rPr kumimoji="0" lang="en-US" sz="2000" b="0" i="1" u="none" strike="noStrike" cap="none" normalizeH="0" smtClean="0">
                        <a:ln>
                          <a:noFill/>
                        </a:ln>
                        <a:solidFill>
                          <a:schemeClr val="tx1"/>
                        </a:solidFill>
                        <a:effectLst/>
                        <a:latin typeface="Cambria Math" panose="02040503050406030204" pitchFamily="18" charset="0"/>
                      </a:rPr>
                      <m:t>)</m:t>
                    </m:r>
                  </m:oMath>
                </a14:m>
                <a:r>
                  <a:rPr kumimoji="0" lang="en-US" sz="2000" u="none" strike="noStrike" cap="none" normalizeH="0" dirty="0">
                    <a:ln>
                      <a:noFill/>
                    </a:ln>
                    <a:solidFill>
                      <a:schemeClr val="tx1"/>
                    </a:solidFill>
                    <a:effectLst/>
                    <a:latin typeface="+mj-lt"/>
                  </a:rPr>
                  <a:t> clauses</a:t>
                </a:r>
                <a:endParaRPr kumimoji="0" lang="en-US" sz="2000" u="none" strike="noStrike" cap="none" normalizeH="0" dirty="0">
                  <a:ln>
                    <a:noFill/>
                  </a:ln>
                  <a:solidFill>
                    <a:srgbClr val="0070C0"/>
                  </a:solidFill>
                  <a:effectLst/>
                  <a:latin typeface="+mj-lt"/>
                </a:endParaRPr>
              </a:p>
            </p:txBody>
          </p:sp>
        </mc:Choice>
        <mc:Fallback>
          <p:sp>
            <p:nvSpPr>
              <p:cNvPr id="19" name="Rectangular Callout 18"/>
              <p:cNvSpPr>
                <a:spLocks noRot="1" noChangeAspect="1" noMove="1" noResize="1" noEditPoints="1" noAdjustHandles="1" noChangeArrowheads="1" noChangeShapeType="1" noTextEdit="1"/>
              </p:cNvSpPr>
              <p:nvPr/>
            </p:nvSpPr>
            <p:spPr bwMode="auto">
              <a:xfrm>
                <a:off x="395536" y="1155632"/>
                <a:ext cx="2808312" cy="904591"/>
              </a:xfrm>
              <a:prstGeom prst="wedgeRectCallout">
                <a:avLst>
                  <a:gd name="adj1" fmla="val -31211"/>
                  <a:gd name="adj2" fmla="val 188600"/>
                </a:avLst>
              </a:prstGeom>
              <a:blipFill>
                <a:blip r:embed="rId3"/>
                <a:stretch>
                  <a:fillRect t="-3631"/>
                </a:stretch>
              </a:blipFill>
              <a:ln>
                <a:headEnd type="none" w="med" len="med"/>
                <a:tailEnd type="none" w="med" len="med"/>
              </a:ln>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pPr>
              <a:defRPr/>
            </a:pPr>
            <a:fld id="{2EEB4C75-3422-4131-BAA1-452F888D0C16}" type="slidenum">
              <a:rPr lang="nb-NO" smtClean="0"/>
              <a:pPr>
                <a:defRPr/>
              </a:pPr>
              <a:t>13</a:t>
            </a:fld>
            <a:endParaRPr lang="nb-NO"/>
          </a:p>
        </p:txBody>
      </p:sp>
      <mc:AlternateContent xmlns:mc="http://schemas.openxmlformats.org/markup-compatibility/2006">
        <mc:Choice xmlns:a14="http://schemas.microsoft.com/office/drawing/2010/main" Requires="a14">
          <p:sp>
            <p:nvSpPr>
              <p:cNvPr id="7" name="Rectangular Callout 6"/>
              <p:cNvSpPr/>
              <p:nvPr/>
            </p:nvSpPr>
            <p:spPr bwMode="auto">
              <a:xfrm>
                <a:off x="2137445" y="2209606"/>
                <a:ext cx="2808312" cy="904591"/>
              </a:xfrm>
              <a:prstGeom prst="wedgeRectCallout">
                <a:avLst>
                  <a:gd name="adj1" fmla="val 19200"/>
                  <a:gd name="adj2" fmla="val 75598"/>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 xmlns:m="http://schemas.openxmlformats.org/officeDocument/2006/math">
                    <m:r>
                      <a:rPr lang="en-US" sz="2000" i="1" dirty="0">
                        <a:solidFill>
                          <a:srgbClr val="0070C0"/>
                        </a:solidFill>
                        <a:latin typeface="Cambria Math" panose="02040503050406030204" pitchFamily="18" charset="0"/>
                      </a:rPr>
                      <m:t>𝑑</m:t>
                    </m:r>
                  </m:oMath>
                </a14:m>
                <a:r>
                  <a:rPr kumimoji="0" lang="en-US" sz="2000" u="none" strike="noStrike" cap="none" normalizeH="0" dirty="0">
                    <a:ln>
                      <a:noFill/>
                    </a:ln>
                    <a:solidFill>
                      <a:schemeClr val="tx1"/>
                    </a:solidFill>
                    <a:effectLst/>
                    <a:latin typeface="+mj-lt"/>
                  </a:rPr>
                  <a:t>-NAE-SAT can be </a:t>
                </a:r>
                <a:r>
                  <a:rPr kumimoji="0" lang="en-US" sz="2000" u="none" strike="noStrike" cap="none" normalizeH="0" dirty="0" err="1">
                    <a:ln>
                      <a:noFill/>
                    </a:ln>
                    <a:solidFill>
                      <a:schemeClr val="tx1"/>
                    </a:solidFill>
                    <a:effectLst/>
                    <a:latin typeface="+mj-lt"/>
                  </a:rPr>
                  <a:t>sparsified</a:t>
                </a:r>
                <a:r>
                  <a:rPr kumimoji="0" lang="en-US" sz="2000" u="none" strike="noStrike" cap="none" normalizeH="0" dirty="0">
                    <a:ln>
                      <a:noFill/>
                    </a:ln>
                    <a:solidFill>
                      <a:schemeClr val="tx1"/>
                    </a:solidFill>
                    <a:effectLst/>
                    <a:latin typeface="+mj-lt"/>
                  </a:rPr>
                  <a:t> to </a:t>
                </a:r>
                <a14:m>
                  <m:oMath xmlns:m="http://schemas.openxmlformats.org/officeDocument/2006/math">
                    <m:r>
                      <a:rPr lang="en-US" sz="2000" i="1">
                        <a:solidFill>
                          <a:schemeClr val="tx1"/>
                        </a:solidFill>
                        <a:latin typeface="Cambria Math" panose="02040503050406030204" pitchFamily="18" charset="0"/>
                      </a:rPr>
                      <m:t>𝑂</m:t>
                    </m:r>
                    <m:d>
                      <m:dPr>
                        <m:ctrlPr>
                          <a:rPr lang="en-US" sz="2000" i="1">
                            <a:solidFill>
                              <a:schemeClr val="tx1"/>
                            </a:solidFill>
                            <a:latin typeface="Cambria Math" panose="02040503050406030204" pitchFamily="18" charset="0"/>
                          </a:rPr>
                        </m:ctrlPr>
                      </m:dPr>
                      <m:e>
                        <m:sSup>
                          <m:sSupPr>
                            <m:ctrlPr>
                              <a:rPr lang="en-US" sz="2000" i="1">
                                <a:solidFill>
                                  <a:schemeClr val="tx1"/>
                                </a:solidFill>
                                <a:latin typeface="Cambria Math" panose="02040503050406030204" pitchFamily="18" charset="0"/>
                              </a:rPr>
                            </m:ctrlPr>
                          </m:sSupPr>
                          <m:e>
                            <m:r>
                              <a:rPr lang="en-US" sz="2000" i="1" smtClean="0">
                                <a:solidFill>
                                  <a:srgbClr val="C00000"/>
                                </a:solidFill>
                                <a:latin typeface="Cambria Math" panose="02040503050406030204" pitchFamily="18" charset="0"/>
                              </a:rPr>
                              <m:t>𝑛</m:t>
                            </m:r>
                          </m:e>
                          <m:sup>
                            <m:r>
                              <a:rPr lang="en-US" sz="2000" i="1" dirty="0">
                                <a:solidFill>
                                  <a:srgbClr val="0070C0"/>
                                </a:solidFill>
                                <a:latin typeface="Cambria Math" panose="02040503050406030204" pitchFamily="18" charset="0"/>
                              </a:rPr>
                              <m:t>𝑑</m:t>
                            </m:r>
                            <m:r>
                              <a:rPr lang="en-US" sz="2000" i="1">
                                <a:solidFill>
                                  <a:schemeClr val="tx1"/>
                                </a:solidFill>
                                <a:latin typeface="Cambria Math" panose="02040503050406030204" pitchFamily="18" charset="0"/>
                              </a:rPr>
                              <m:t>−</m:t>
                            </m:r>
                            <m:r>
                              <a:rPr lang="en-US" sz="2000" i="1" smtClean="0">
                                <a:solidFill>
                                  <a:srgbClr val="C00000"/>
                                </a:solidFill>
                                <a:latin typeface="Cambria Math" panose="02040503050406030204" pitchFamily="18" charset="0"/>
                              </a:rPr>
                              <m:t>1</m:t>
                            </m:r>
                          </m:sup>
                        </m:sSup>
                      </m:e>
                    </m:d>
                  </m:oMath>
                </a14:m>
                <a:r>
                  <a:rPr kumimoji="0" lang="en-US" sz="2000" u="none" strike="noStrike" cap="none" normalizeH="0" dirty="0">
                    <a:ln>
                      <a:noFill/>
                    </a:ln>
                    <a:solidFill>
                      <a:schemeClr val="tx1"/>
                    </a:solidFill>
                    <a:effectLst/>
                    <a:latin typeface="+mj-lt"/>
                  </a:rPr>
                  <a:t> clauses</a:t>
                </a:r>
                <a:endParaRPr kumimoji="0" lang="en-US" sz="2000" u="none" strike="noStrike" cap="none" normalizeH="0" dirty="0">
                  <a:ln>
                    <a:noFill/>
                  </a:ln>
                  <a:solidFill>
                    <a:srgbClr val="0070C0"/>
                  </a:solidFill>
                  <a:effectLst/>
                  <a:latin typeface="+mj-lt"/>
                </a:endParaRPr>
              </a:p>
            </p:txBody>
          </p:sp>
        </mc:Choice>
        <mc:Fallback>
          <p:sp>
            <p:nvSpPr>
              <p:cNvPr id="7" name="Rectangular Callout 6"/>
              <p:cNvSpPr>
                <a:spLocks noRot="1" noChangeAspect="1" noMove="1" noResize="1" noEditPoints="1" noAdjustHandles="1" noChangeArrowheads="1" noChangeShapeType="1" noTextEdit="1"/>
              </p:cNvSpPr>
              <p:nvPr/>
            </p:nvSpPr>
            <p:spPr bwMode="auto">
              <a:xfrm>
                <a:off x="2137445" y="2209606"/>
                <a:ext cx="2808312" cy="904591"/>
              </a:xfrm>
              <a:prstGeom prst="wedgeRectCallout">
                <a:avLst>
                  <a:gd name="adj1" fmla="val 19200"/>
                  <a:gd name="adj2" fmla="val 75598"/>
                </a:avLst>
              </a:prstGeom>
              <a:blipFill>
                <a:blip r:embed="rId4"/>
                <a:stretch>
                  <a:fillRect t="-7813"/>
                </a:stretch>
              </a:blipFill>
              <a:ln>
                <a:headEnd type="none" w="med" len="med"/>
                <a:tailEnd type="none" w="med" len="med"/>
              </a:ln>
            </p:spPr>
            <p:txBody>
              <a:bodyPr/>
              <a:lstStyle/>
              <a:p>
                <a:r>
                  <a:rPr lang="en-US">
                    <a:noFill/>
                  </a:rPr>
                  <a:t> </a:t>
                </a:r>
              </a:p>
            </p:txBody>
          </p:sp>
        </mc:Fallback>
      </mc:AlternateContent>
      <p:sp>
        <p:nvSpPr>
          <p:cNvPr id="3" name="Rectangle 2"/>
          <p:cNvSpPr/>
          <p:nvPr/>
        </p:nvSpPr>
        <p:spPr>
          <a:xfrm>
            <a:off x="805856" y="866143"/>
            <a:ext cx="2646040" cy="307777"/>
          </a:xfrm>
          <a:prstGeom prst="rect">
            <a:avLst/>
          </a:prstGeom>
        </p:spPr>
        <p:txBody>
          <a:bodyPr wrap="square">
            <a:spAutoFit/>
          </a:bodyPr>
          <a:lstStyle/>
          <a:p>
            <a:r>
              <a:rPr lang="en-US" sz="1400" dirty="0">
                <a:solidFill>
                  <a:srgbClr val="0070C0"/>
                </a:solidFill>
                <a:latin typeface="+mj-lt"/>
              </a:rPr>
              <a:t>[Dell &amp; van </a:t>
            </a:r>
            <a:r>
              <a:rPr lang="en-US" sz="1400" dirty="0" err="1">
                <a:solidFill>
                  <a:srgbClr val="0070C0"/>
                </a:solidFill>
                <a:latin typeface="+mj-lt"/>
              </a:rPr>
              <a:t>Melkebeek</a:t>
            </a:r>
            <a:r>
              <a:rPr lang="en-US" sz="1400" dirty="0">
                <a:solidFill>
                  <a:srgbClr val="0070C0"/>
                </a:solidFill>
                <a:latin typeface="+mj-lt"/>
              </a:rPr>
              <a:t>, STOC]</a:t>
            </a:r>
            <a:endParaRPr lang="en-US" sz="1400" dirty="0">
              <a:latin typeface="+mj-lt"/>
            </a:endParaRPr>
          </a:p>
        </p:txBody>
      </p:sp>
      <p:sp>
        <p:nvSpPr>
          <p:cNvPr id="9" name="Rectangle 8"/>
          <p:cNvSpPr/>
          <p:nvPr/>
        </p:nvSpPr>
        <p:spPr>
          <a:xfrm>
            <a:off x="2409530" y="1891896"/>
            <a:ext cx="2646040" cy="307777"/>
          </a:xfrm>
          <a:prstGeom prst="rect">
            <a:avLst/>
          </a:prstGeom>
        </p:spPr>
        <p:txBody>
          <a:bodyPr wrap="square">
            <a:spAutoFit/>
          </a:bodyPr>
          <a:lstStyle/>
          <a:p>
            <a:pPr algn="r"/>
            <a:r>
              <a:rPr lang="en-US" sz="1400" dirty="0">
                <a:solidFill>
                  <a:srgbClr val="0070C0"/>
                </a:solidFill>
                <a:latin typeface="+mj-lt"/>
              </a:rPr>
              <a:t>[J &amp; Pieterse, IPEC]</a:t>
            </a:r>
            <a:endParaRPr lang="en-US" sz="1400" dirty="0">
              <a:latin typeface="+mj-lt"/>
            </a:endParaRPr>
          </a:p>
        </p:txBody>
      </p:sp>
      <mc:AlternateContent xmlns:mc="http://schemas.openxmlformats.org/markup-compatibility/2006" xmlns:a14="http://schemas.microsoft.com/office/drawing/2010/main">
        <mc:Choice Requires="a14">
          <p:sp>
            <p:nvSpPr>
              <p:cNvPr id="10" name="Rectangular Callout 9"/>
              <p:cNvSpPr/>
              <p:nvPr/>
            </p:nvSpPr>
            <p:spPr bwMode="auto">
              <a:xfrm>
                <a:off x="395536" y="4307533"/>
                <a:ext cx="3312368" cy="1551451"/>
              </a:xfrm>
              <a:prstGeom prst="wedgeRectCallout">
                <a:avLst>
                  <a:gd name="adj1" fmla="val 80911"/>
                  <a:gd name="adj2" fmla="val -8433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kumimoji="0" lang="en-US" sz="2000" u="none" strike="noStrike" cap="none" normalizeH="0" dirty="0">
                    <a:ln>
                      <a:noFill/>
                    </a:ln>
                    <a:solidFill>
                      <a:schemeClr val="tx1"/>
                    </a:solidFill>
                    <a:effectLst/>
                    <a:latin typeface="+mj-lt"/>
                  </a:rPr>
                  <a:t>Generic polynomial-based framework for sparsification</a:t>
                </a:r>
              </a:p>
              <a:p>
                <a:pPr eaLnBrk="0" hangingPunct="0"/>
                <a:endParaRPr lang="en-US" sz="2000" dirty="0">
                  <a:solidFill>
                    <a:schemeClr val="tx1"/>
                  </a:solidFill>
                  <a:latin typeface="+mj-lt"/>
                </a:endParaRPr>
              </a:p>
              <a:p>
                <a:pPr eaLnBrk="0" hangingPunct="0"/>
                <a:r>
                  <a:rPr lang="en-US" sz="2000" dirty="0">
                    <a:solidFill>
                      <a:schemeClr val="tx1"/>
                    </a:solidFill>
                  </a:rPr>
                  <a:t>Exact SAT can be </a:t>
                </a:r>
                <a:r>
                  <a:rPr lang="en-US" sz="2000" dirty="0" err="1">
                    <a:solidFill>
                      <a:schemeClr val="tx1"/>
                    </a:solidFill>
                  </a:rPr>
                  <a:t>sparsified</a:t>
                </a:r>
                <a:r>
                  <a:rPr lang="en-US" sz="2000" dirty="0">
                    <a:solidFill>
                      <a:schemeClr val="tx1"/>
                    </a:solidFill>
                  </a:rPr>
                  <a:t> </a:t>
                </a:r>
                <a:br>
                  <a:rPr lang="en-US" sz="2000" dirty="0">
                    <a:solidFill>
                      <a:schemeClr val="tx1"/>
                    </a:solidFill>
                  </a:rPr>
                </a:br>
                <a:r>
                  <a:rPr lang="en-US" sz="2000" dirty="0">
                    <a:solidFill>
                      <a:schemeClr val="tx1"/>
                    </a:solidFill>
                  </a:rPr>
                  <a:t>to </a:t>
                </a:r>
                <a14:m>
                  <m:oMath xmlns:m="http://schemas.openxmlformats.org/officeDocument/2006/math">
                    <m:r>
                      <a:rPr lang="en-US" sz="2000" i="1">
                        <a:solidFill>
                          <a:schemeClr val="tx1"/>
                        </a:solidFill>
                        <a:latin typeface="Cambria Math" panose="02040503050406030204" pitchFamily="18" charset="0"/>
                      </a:rPr>
                      <m:t>𝑂</m:t>
                    </m:r>
                    <m:r>
                      <a:rPr lang="en-US" sz="2000" i="1">
                        <a:solidFill>
                          <a:schemeClr val="tx1"/>
                        </a:solidFill>
                        <a:latin typeface="Cambria Math" panose="02040503050406030204" pitchFamily="18" charset="0"/>
                      </a:rPr>
                      <m:t>(</m:t>
                    </m:r>
                    <m:r>
                      <a:rPr lang="en-US" sz="2000" i="1">
                        <a:solidFill>
                          <a:srgbClr val="C00000"/>
                        </a:solidFill>
                        <a:latin typeface="Cambria Math" panose="02040503050406030204" pitchFamily="18" charset="0"/>
                      </a:rPr>
                      <m:t>𝑛</m:t>
                    </m:r>
                    <m:r>
                      <a:rPr lang="en-US" sz="2000" i="1">
                        <a:solidFill>
                          <a:schemeClr val="tx1"/>
                        </a:solidFill>
                        <a:latin typeface="Cambria Math" panose="02040503050406030204" pitchFamily="18" charset="0"/>
                      </a:rPr>
                      <m:t>)</m:t>
                    </m:r>
                  </m:oMath>
                </a14:m>
                <a:r>
                  <a:rPr lang="en-US" sz="2000" dirty="0">
                    <a:solidFill>
                      <a:srgbClr val="0070C0"/>
                    </a:solidFill>
                  </a:rPr>
                  <a:t> </a:t>
                </a:r>
                <a:r>
                  <a:rPr lang="en-US" sz="2000" dirty="0">
                    <a:solidFill>
                      <a:schemeClr val="tx1"/>
                    </a:solidFill>
                  </a:rPr>
                  <a:t>clauses</a:t>
                </a:r>
              </a:p>
            </p:txBody>
          </p:sp>
        </mc:Choice>
        <mc:Fallback xmlns="">
          <p:sp>
            <p:nvSpPr>
              <p:cNvPr id="10" name="Rectangular Callout 9"/>
              <p:cNvSpPr>
                <a:spLocks noRot="1" noChangeAspect="1" noMove="1" noResize="1" noEditPoints="1" noAdjustHandles="1" noChangeArrowheads="1" noChangeShapeType="1" noTextEdit="1"/>
              </p:cNvSpPr>
              <p:nvPr/>
            </p:nvSpPr>
            <p:spPr bwMode="auto">
              <a:xfrm>
                <a:off x="395536" y="4307533"/>
                <a:ext cx="3312368" cy="1551451"/>
              </a:xfrm>
              <a:prstGeom prst="wedgeRectCallout">
                <a:avLst>
                  <a:gd name="adj1" fmla="val 80911"/>
                  <a:gd name="adj2" fmla="val -84332"/>
                </a:avLst>
              </a:prstGeom>
              <a:blipFill>
                <a:blip r:embed="rId5"/>
                <a:stretch>
                  <a:fillRect b="-6069"/>
                </a:stretch>
              </a:blipFill>
              <a:ln>
                <a:headEnd type="none" w="med" len="med"/>
                <a:tailEnd type="none" w="med" len="med"/>
              </a:ln>
            </p:spPr>
            <p:txBody>
              <a:bodyPr/>
              <a:lstStyle/>
              <a:p>
                <a:r>
                  <a:rPr lang="en-US">
                    <a:noFill/>
                  </a:rPr>
                  <a:t> </a:t>
                </a:r>
              </a:p>
            </p:txBody>
          </p:sp>
        </mc:Fallback>
      </mc:AlternateContent>
      <p:sp>
        <p:nvSpPr>
          <p:cNvPr id="12" name="Rectangle 11"/>
          <p:cNvSpPr/>
          <p:nvPr/>
        </p:nvSpPr>
        <p:spPr>
          <a:xfrm>
            <a:off x="-297144" y="5858984"/>
            <a:ext cx="2646040" cy="307777"/>
          </a:xfrm>
          <a:prstGeom prst="rect">
            <a:avLst/>
          </a:prstGeom>
        </p:spPr>
        <p:txBody>
          <a:bodyPr wrap="square">
            <a:spAutoFit/>
          </a:bodyPr>
          <a:lstStyle/>
          <a:p>
            <a:pPr algn="r"/>
            <a:r>
              <a:rPr lang="en-US" sz="1400" dirty="0">
                <a:solidFill>
                  <a:srgbClr val="0070C0"/>
                </a:solidFill>
                <a:latin typeface="+mj-lt"/>
              </a:rPr>
              <a:t>[J &amp; Pieterse, MFCS]</a:t>
            </a:r>
            <a:endParaRPr lang="en-US" sz="1400" dirty="0">
              <a:latin typeface="+mj-lt"/>
            </a:endParaRPr>
          </a:p>
        </p:txBody>
      </p:sp>
      <mc:AlternateContent xmlns:mc="http://schemas.openxmlformats.org/markup-compatibility/2006" xmlns:a14="http://schemas.microsoft.com/office/drawing/2010/main">
        <mc:Choice Requires="a14">
          <p:sp>
            <p:nvSpPr>
              <p:cNvPr id="13" name="Rectangular Callout 12"/>
              <p:cNvSpPr/>
              <p:nvPr/>
            </p:nvSpPr>
            <p:spPr bwMode="auto">
              <a:xfrm>
                <a:off x="4013048" y="4930792"/>
                <a:ext cx="2431160" cy="1589073"/>
              </a:xfrm>
              <a:prstGeom prst="wedgeRectCallout">
                <a:avLst>
                  <a:gd name="adj1" fmla="val 4954"/>
                  <a:gd name="adj2" fmla="val -122823"/>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dirty="0">
                    <a:solidFill>
                      <a:schemeClr val="tx1"/>
                    </a:solidFill>
                  </a:rPr>
                  <a:t>CSP</a:t>
                </a:r>
                <a14:m>
                  <m:oMath xmlns:m="http://schemas.openxmlformats.org/officeDocument/2006/math">
                    <m:r>
                      <a:rPr lang="en-US" sz="2000" b="0" i="1" smtClean="0">
                        <a:solidFill>
                          <a:schemeClr val="tx1"/>
                        </a:solidFill>
                        <a:latin typeface="Cambria Math" panose="02040503050406030204" pitchFamily="18" charset="0"/>
                      </a:rPr>
                      <m:t>(</m:t>
                    </m:r>
                    <m:r>
                      <m:rPr>
                        <m:sty m:val="p"/>
                      </m:rPr>
                      <a:rPr lang="en-US" sz="2000" b="0" i="0" smtClean="0">
                        <a:solidFill>
                          <a:srgbClr val="C00000"/>
                        </a:solidFill>
                        <a:latin typeface="Cambria Math" panose="02040503050406030204" pitchFamily="18" charset="0"/>
                      </a:rPr>
                      <m:t>Γ</m:t>
                    </m:r>
                    <m:r>
                      <a:rPr lang="en-US" sz="2000" b="0" i="1" smtClean="0">
                        <a:solidFill>
                          <a:schemeClr val="tx1"/>
                        </a:solidFill>
                        <a:latin typeface="Cambria Math" panose="02040503050406030204" pitchFamily="18" charset="0"/>
                      </a:rPr>
                      <m:t>)</m:t>
                    </m:r>
                  </m:oMath>
                </a14:m>
                <a:r>
                  <a:rPr lang="en-US" sz="2000" dirty="0">
                    <a:solidFill>
                      <a:schemeClr val="tx1"/>
                    </a:solidFill>
                  </a:rPr>
                  <a:t> when </a:t>
                </a:r>
                <a14:m>
                  <m:oMath xmlns:m="http://schemas.openxmlformats.org/officeDocument/2006/math">
                    <m:r>
                      <m:rPr>
                        <m:sty m:val="p"/>
                      </m:rPr>
                      <a:rPr lang="en-US" sz="2000" b="0" i="0" smtClean="0">
                        <a:solidFill>
                          <a:srgbClr val="C00000"/>
                        </a:solidFill>
                        <a:latin typeface="Cambria Math" panose="02040503050406030204" pitchFamily="18" charset="0"/>
                      </a:rPr>
                      <m:t>Γ</m:t>
                    </m:r>
                  </m:oMath>
                </a14:m>
                <a:r>
                  <a:rPr lang="en-US" sz="2000" dirty="0">
                    <a:solidFill>
                      <a:schemeClr val="tx1"/>
                    </a:solidFill>
                  </a:rPr>
                  <a:t> admits a </a:t>
                </a:r>
                <a:r>
                  <a:rPr lang="en-US" sz="2000" dirty="0" err="1">
                    <a:solidFill>
                      <a:schemeClr val="tx1"/>
                    </a:solidFill>
                  </a:rPr>
                  <a:t>Mal’tsev</a:t>
                </a:r>
                <a:r>
                  <a:rPr lang="en-US" sz="2000" dirty="0">
                    <a:solidFill>
                      <a:schemeClr val="tx1"/>
                    </a:solidFill>
                  </a:rPr>
                  <a:t> embedding over finite domain: </a:t>
                </a:r>
                <a14:m>
                  <m:oMath xmlns:m="http://schemas.openxmlformats.org/officeDocument/2006/math">
                    <m:r>
                      <a:rPr lang="en-US" sz="2000" b="0" i="1" smtClean="0">
                        <a:solidFill>
                          <a:schemeClr val="tx1"/>
                        </a:solidFill>
                        <a:latin typeface="Cambria Math" panose="02040503050406030204" pitchFamily="18" charset="0"/>
                      </a:rPr>
                      <m:t>𝑂</m:t>
                    </m:r>
                    <m:r>
                      <a:rPr lang="en-US" sz="2000" b="0" i="1" smtClean="0">
                        <a:solidFill>
                          <a:schemeClr val="tx1"/>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r>
                      <a:rPr lang="en-US" sz="2000" b="0" i="1" smtClean="0">
                        <a:solidFill>
                          <a:schemeClr val="tx1"/>
                        </a:solidFill>
                        <a:latin typeface="Cambria Math" panose="02040503050406030204" pitchFamily="18" charset="0"/>
                      </a:rPr>
                      <m:t>)</m:t>
                    </m:r>
                  </m:oMath>
                </a14:m>
                <a:r>
                  <a:rPr kumimoji="0" lang="en-US" sz="2000" u="none" strike="noStrike" cap="none" normalizeH="0" dirty="0">
                    <a:ln>
                      <a:noFill/>
                    </a:ln>
                    <a:solidFill>
                      <a:srgbClr val="0070C0"/>
                    </a:solidFill>
                    <a:effectLst/>
                    <a:latin typeface="+mj-lt"/>
                  </a:rPr>
                  <a:t> </a:t>
                </a:r>
                <a:r>
                  <a:rPr lang="en-US" sz="2000" dirty="0">
                    <a:solidFill>
                      <a:schemeClr val="tx1"/>
                    </a:solidFill>
                  </a:rPr>
                  <a:t>constraints</a:t>
                </a:r>
                <a:endParaRPr kumimoji="0" lang="en-US" sz="2000" u="none" strike="noStrike" cap="none" normalizeH="0" dirty="0">
                  <a:ln>
                    <a:noFill/>
                  </a:ln>
                  <a:solidFill>
                    <a:srgbClr val="0070C0"/>
                  </a:solidFill>
                  <a:effectLst/>
                  <a:latin typeface="+mj-lt"/>
                </a:endParaRPr>
              </a:p>
            </p:txBody>
          </p:sp>
        </mc:Choice>
        <mc:Fallback xmlns="">
          <p:sp>
            <p:nvSpPr>
              <p:cNvPr id="13" name="Rectangular Callout 12"/>
              <p:cNvSpPr>
                <a:spLocks noRot="1" noChangeAspect="1" noMove="1" noResize="1" noEditPoints="1" noAdjustHandles="1" noChangeArrowheads="1" noChangeShapeType="1" noTextEdit="1"/>
              </p:cNvSpPr>
              <p:nvPr/>
            </p:nvSpPr>
            <p:spPr bwMode="auto">
              <a:xfrm>
                <a:off x="4013048" y="4930792"/>
                <a:ext cx="2431160" cy="1589073"/>
              </a:xfrm>
              <a:prstGeom prst="wedgeRectCallout">
                <a:avLst>
                  <a:gd name="adj1" fmla="val 4954"/>
                  <a:gd name="adj2" fmla="val -122823"/>
                </a:avLst>
              </a:prstGeom>
              <a:blipFill>
                <a:blip r:embed="rId6"/>
                <a:stretch>
                  <a:fillRect b="-3947"/>
                </a:stretch>
              </a:blipFill>
              <a:ln>
                <a:headEnd type="none" w="med" len="med"/>
                <a:tailEnd type="none" w="med" len="med"/>
              </a:ln>
            </p:spPr>
            <p:txBody>
              <a:bodyPr/>
              <a:lstStyle/>
              <a:p>
                <a:r>
                  <a:rPr lang="en-US">
                    <a:noFill/>
                  </a:rPr>
                  <a:t> </a:t>
                </a:r>
              </a:p>
            </p:txBody>
          </p:sp>
        </mc:Fallback>
      </mc:AlternateContent>
      <p:sp>
        <p:nvSpPr>
          <p:cNvPr id="14" name="Rectangle 13"/>
          <p:cNvSpPr/>
          <p:nvPr/>
        </p:nvSpPr>
        <p:spPr>
          <a:xfrm>
            <a:off x="3905608" y="6485800"/>
            <a:ext cx="2646040" cy="307777"/>
          </a:xfrm>
          <a:prstGeom prst="rect">
            <a:avLst/>
          </a:prstGeom>
        </p:spPr>
        <p:txBody>
          <a:bodyPr wrap="square">
            <a:spAutoFit/>
          </a:bodyPr>
          <a:lstStyle/>
          <a:p>
            <a:pPr algn="r"/>
            <a:r>
              <a:rPr lang="en-US" sz="1400" dirty="0">
                <a:solidFill>
                  <a:srgbClr val="0070C0"/>
                </a:solidFill>
                <a:latin typeface="+mj-lt"/>
              </a:rPr>
              <a:t>[Lagerkvist &amp; </a:t>
            </a:r>
            <a:r>
              <a:rPr lang="en-US" sz="1400" dirty="0" err="1">
                <a:solidFill>
                  <a:srgbClr val="0070C0"/>
                </a:solidFill>
                <a:latin typeface="+mj-lt"/>
              </a:rPr>
              <a:t>Wahlströhm</a:t>
            </a:r>
            <a:r>
              <a:rPr lang="en-US" sz="1400" dirty="0">
                <a:solidFill>
                  <a:srgbClr val="0070C0"/>
                </a:solidFill>
                <a:latin typeface="+mj-lt"/>
              </a:rPr>
              <a:t>, CP]</a:t>
            </a:r>
            <a:endParaRPr lang="en-US" sz="1400" dirty="0">
              <a:latin typeface="+mj-lt"/>
            </a:endParaRPr>
          </a:p>
        </p:txBody>
      </p:sp>
      <mc:AlternateContent xmlns:mc="http://schemas.openxmlformats.org/markup-compatibility/2006">
        <mc:Choice xmlns:a14="http://schemas.microsoft.com/office/drawing/2010/main" Requires="a14">
          <p:sp>
            <p:nvSpPr>
              <p:cNvPr id="15" name="Rectangular Callout 14"/>
              <p:cNvSpPr/>
              <p:nvPr/>
            </p:nvSpPr>
            <p:spPr bwMode="auto">
              <a:xfrm>
                <a:off x="5217842" y="1712967"/>
                <a:ext cx="2281202" cy="904694"/>
              </a:xfrm>
              <a:prstGeom prst="wedgeRectCallout">
                <a:avLst>
                  <a:gd name="adj1" fmla="val -15321"/>
                  <a:gd name="adj2" fmla="val 129425"/>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dirty="0">
                    <a:solidFill>
                      <a:schemeClr val="tx1"/>
                    </a:solidFill>
                  </a:rPr>
                  <a:t>Characterizations for symmetric and low-arity CSP</a:t>
                </a:r>
                <a14:m>
                  <m:oMath xmlns:m="http://schemas.openxmlformats.org/officeDocument/2006/math">
                    <m:d>
                      <m:dPr>
                        <m:ctrlPr>
                          <a:rPr lang="en-US" sz="2000" i="1" dirty="0" smtClean="0">
                            <a:solidFill>
                              <a:schemeClr val="tx1"/>
                            </a:solidFill>
                            <a:latin typeface="Cambria Math" panose="02040503050406030204" pitchFamily="18" charset="0"/>
                          </a:rPr>
                        </m:ctrlPr>
                      </m:dPr>
                      <m:e>
                        <m:r>
                          <m:rPr>
                            <m:sty m:val="p"/>
                          </m:rPr>
                          <a:rPr lang="en-US" sz="2000" i="0" dirty="0" smtClean="0">
                            <a:solidFill>
                              <a:srgbClr val="C00000"/>
                            </a:solidFill>
                            <a:latin typeface="Cambria Math" panose="02040503050406030204" pitchFamily="18" charset="0"/>
                          </a:rPr>
                          <m:t>Γ</m:t>
                        </m:r>
                      </m:e>
                    </m:d>
                  </m:oMath>
                </a14:m>
                <a:endParaRPr kumimoji="0" lang="en-US" sz="2000" u="none" strike="noStrike" cap="none" normalizeH="0" dirty="0">
                  <a:ln>
                    <a:noFill/>
                  </a:ln>
                  <a:solidFill>
                    <a:schemeClr val="tx1"/>
                  </a:solidFill>
                  <a:effectLst/>
                  <a:latin typeface="+mj-lt"/>
                </a:endParaRPr>
              </a:p>
            </p:txBody>
          </p:sp>
        </mc:Choice>
        <mc:Fallback>
          <p:sp>
            <p:nvSpPr>
              <p:cNvPr id="15" name="Rectangular Callout 14"/>
              <p:cNvSpPr>
                <a:spLocks noRot="1" noChangeAspect="1" noMove="1" noResize="1" noEditPoints="1" noAdjustHandles="1" noChangeArrowheads="1" noChangeShapeType="1" noTextEdit="1"/>
              </p:cNvSpPr>
              <p:nvPr/>
            </p:nvSpPr>
            <p:spPr bwMode="auto">
              <a:xfrm>
                <a:off x="5217842" y="1712967"/>
                <a:ext cx="2281202" cy="904694"/>
              </a:xfrm>
              <a:prstGeom prst="wedgeRectCallout">
                <a:avLst>
                  <a:gd name="adj1" fmla="val -15321"/>
                  <a:gd name="adj2" fmla="val 129425"/>
                </a:avLst>
              </a:prstGeom>
              <a:blipFill>
                <a:blip r:embed="rId7"/>
                <a:stretch>
                  <a:fillRect t="-4444"/>
                </a:stretch>
              </a:blipFill>
              <a:ln>
                <a:headEnd type="none" w="med" len="med"/>
                <a:tailEnd type="none" w="med" len="med"/>
              </a:ln>
            </p:spPr>
            <p:txBody>
              <a:bodyPr/>
              <a:lstStyle/>
              <a:p>
                <a:r>
                  <a:rPr lang="en-US">
                    <a:noFill/>
                  </a:rPr>
                  <a:t> </a:t>
                </a:r>
              </a:p>
            </p:txBody>
          </p:sp>
        </mc:Fallback>
      </mc:AlternateContent>
      <p:sp>
        <p:nvSpPr>
          <p:cNvPr id="16" name="Rectangle 15"/>
          <p:cNvSpPr/>
          <p:nvPr/>
        </p:nvSpPr>
        <p:spPr>
          <a:xfrm>
            <a:off x="4453466" y="1405190"/>
            <a:ext cx="2646040" cy="307777"/>
          </a:xfrm>
          <a:prstGeom prst="rect">
            <a:avLst/>
          </a:prstGeom>
        </p:spPr>
        <p:txBody>
          <a:bodyPr wrap="square">
            <a:spAutoFit/>
          </a:bodyPr>
          <a:lstStyle/>
          <a:p>
            <a:pPr algn="r"/>
            <a:r>
              <a:rPr lang="en-US" sz="1400" dirty="0">
                <a:solidFill>
                  <a:srgbClr val="0070C0"/>
                </a:solidFill>
                <a:latin typeface="+mj-lt"/>
              </a:rPr>
              <a:t>[Chen, J &amp; Pieterse, IPEC]</a:t>
            </a:r>
            <a:endParaRPr lang="en-US" sz="1400" dirty="0">
              <a:latin typeface="+mj-lt"/>
            </a:endParaRPr>
          </a:p>
        </p:txBody>
      </p:sp>
      <mc:AlternateContent xmlns:mc="http://schemas.openxmlformats.org/markup-compatibility/2006" xmlns:a14="http://schemas.microsoft.com/office/drawing/2010/main">
        <mc:Choice Requires="a14">
          <p:sp>
            <p:nvSpPr>
              <p:cNvPr id="18" name="Rectangular Callout 14">
                <a:extLst>
                  <a:ext uri="{FF2B5EF4-FFF2-40B4-BE49-F238E27FC236}">
                    <a16:creationId xmlns:a16="http://schemas.microsoft.com/office/drawing/2014/main" id="{B61846D3-80B0-42D0-A5C5-75753C968EDE}"/>
                  </a:ext>
                </a:extLst>
              </p:cNvPr>
              <p:cNvSpPr/>
              <p:nvPr/>
            </p:nvSpPr>
            <p:spPr bwMode="auto">
              <a:xfrm>
                <a:off x="6687665" y="5144184"/>
                <a:ext cx="2281202" cy="1035858"/>
              </a:xfrm>
              <a:prstGeom prst="wedgeRectCallout">
                <a:avLst>
                  <a:gd name="adj1" fmla="val -24597"/>
                  <a:gd name="adj2" fmla="val -180909"/>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dirty="0">
                    <a:solidFill>
                      <a:schemeClr val="tx1"/>
                    </a:solidFill>
                  </a:rPr>
                  <a:t>Full characterization for Boolean </a:t>
                </a:r>
                <a:br>
                  <a:rPr lang="en-US" sz="2000" dirty="0">
                    <a:solidFill>
                      <a:schemeClr val="tx1"/>
                    </a:solidFill>
                  </a:rPr>
                </a:br>
                <a:r>
                  <a:rPr lang="en-US" sz="2000" dirty="0">
                    <a:solidFill>
                      <a:schemeClr val="tx1"/>
                    </a:solidFill>
                  </a:rPr>
                  <a:t>Max-CSP</a:t>
                </a:r>
                <a14:m>
                  <m:oMath xmlns:m="http://schemas.openxmlformats.org/officeDocument/2006/math">
                    <m:d>
                      <m:dPr>
                        <m:ctrlPr>
                          <a:rPr lang="en-US" sz="2000" i="1" dirty="0" smtClean="0">
                            <a:solidFill>
                              <a:schemeClr val="tx1"/>
                            </a:solidFill>
                            <a:latin typeface="Cambria Math" panose="02040503050406030204" pitchFamily="18" charset="0"/>
                          </a:rPr>
                        </m:ctrlPr>
                      </m:dPr>
                      <m:e>
                        <m:r>
                          <m:rPr>
                            <m:sty m:val="p"/>
                          </m:rPr>
                          <a:rPr lang="en-US" sz="2000" i="0" dirty="0" smtClean="0">
                            <a:solidFill>
                              <a:srgbClr val="C00000"/>
                            </a:solidFill>
                            <a:latin typeface="Cambria Math" panose="02040503050406030204" pitchFamily="18" charset="0"/>
                          </a:rPr>
                          <m:t>Γ</m:t>
                        </m:r>
                      </m:e>
                    </m:d>
                  </m:oMath>
                </a14:m>
                <a:endParaRPr kumimoji="0" lang="en-US" sz="2000" u="none" strike="noStrike" cap="none" normalizeH="0" dirty="0">
                  <a:ln>
                    <a:noFill/>
                  </a:ln>
                  <a:solidFill>
                    <a:schemeClr val="tx1"/>
                  </a:solidFill>
                  <a:effectLst/>
                  <a:latin typeface="+mj-lt"/>
                </a:endParaRPr>
              </a:p>
            </p:txBody>
          </p:sp>
        </mc:Choice>
        <mc:Fallback xmlns="">
          <p:sp>
            <p:nvSpPr>
              <p:cNvPr id="18" name="Rectangular Callout 14">
                <a:extLst>
                  <a:ext uri="{FF2B5EF4-FFF2-40B4-BE49-F238E27FC236}">
                    <a16:creationId xmlns:a16="http://schemas.microsoft.com/office/drawing/2014/main" id="{B61846D3-80B0-42D0-A5C5-75753C968EDE}"/>
                  </a:ext>
                </a:extLst>
              </p:cNvPr>
              <p:cNvSpPr>
                <a:spLocks noRot="1" noChangeAspect="1" noMove="1" noResize="1" noEditPoints="1" noAdjustHandles="1" noChangeArrowheads="1" noChangeShapeType="1" noTextEdit="1"/>
              </p:cNvSpPr>
              <p:nvPr/>
            </p:nvSpPr>
            <p:spPr bwMode="auto">
              <a:xfrm>
                <a:off x="6687665" y="5144184"/>
                <a:ext cx="2281202" cy="1035858"/>
              </a:xfrm>
              <a:prstGeom prst="wedgeRectCallout">
                <a:avLst>
                  <a:gd name="adj1" fmla="val -24597"/>
                  <a:gd name="adj2" fmla="val -180909"/>
                </a:avLst>
              </a:prstGeom>
              <a:blipFill>
                <a:blip r:embed="rId8"/>
                <a:stretch>
                  <a:fillRect l="-2116" r="-4233" b="-3275"/>
                </a:stretch>
              </a:blipFill>
              <a:ln>
                <a:headEnd type="none" w="med" len="med"/>
                <a:tailEnd type="none" w="med" len="med"/>
              </a:ln>
            </p:spPr>
            <p:txBody>
              <a:bodyPr/>
              <a:lstStyle/>
              <a:p>
                <a:r>
                  <a:rPr lang="en-US">
                    <a:noFill/>
                  </a:rPr>
                  <a:t> </a:t>
                </a:r>
              </a:p>
            </p:txBody>
          </p:sp>
        </mc:Fallback>
      </mc:AlternateContent>
      <p:sp>
        <p:nvSpPr>
          <p:cNvPr id="20" name="Rectangle 19">
            <a:extLst>
              <a:ext uri="{FF2B5EF4-FFF2-40B4-BE49-F238E27FC236}">
                <a16:creationId xmlns:a16="http://schemas.microsoft.com/office/drawing/2014/main" id="{D9B27386-6830-4153-86B9-4CDE33D7EF6A}"/>
              </a:ext>
            </a:extLst>
          </p:cNvPr>
          <p:cNvSpPr/>
          <p:nvPr/>
        </p:nvSpPr>
        <p:spPr>
          <a:xfrm>
            <a:off x="6437348" y="6141932"/>
            <a:ext cx="2646040" cy="307777"/>
          </a:xfrm>
          <a:prstGeom prst="rect">
            <a:avLst/>
          </a:prstGeom>
        </p:spPr>
        <p:txBody>
          <a:bodyPr wrap="square">
            <a:spAutoFit/>
          </a:bodyPr>
          <a:lstStyle/>
          <a:p>
            <a:pPr algn="r"/>
            <a:r>
              <a:rPr lang="en-US" sz="1400" dirty="0">
                <a:solidFill>
                  <a:srgbClr val="0070C0"/>
                </a:solidFill>
                <a:latin typeface="+mj-lt"/>
              </a:rPr>
              <a:t>[J &amp; Włodarczyk, ESA]</a:t>
            </a:r>
            <a:endParaRPr lang="en-US" sz="1400" dirty="0">
              <a:latin typeface="+mj-lt"/>
            </a:endParaRPr>
          </a:p>
        </p:txBody>
      </p:sp>
      <mc:AlternateContent xmlns:mc="http://schemas.openxmlformats.org/markup-compatibility/2006">
        <mc:Choice xmlns:a14="http://schemas.microsoft.com/office/drawing/2010/main" Requires="a14">
          <p:sp>
            <p:nvSpPr>
              <p:cNvPr id="22" name="Rectangular Callout 14">
                <a:extLst>
                  <a:ext uri="{FF2B5EF4-FFF2-40B4-BE49-F238E27FC236}">
                    <a16:creationId xmlns:a16="http://schemas.microsoft.com/office/drawing/2014/main" id="{94519EAD-AEFA-49ED-9DD0-A5B7973927EF}"/>
                  </a:ext>
                </a:extLst>
              </p:cNvPr>
              <p:cNvSpPr/>
              <p:nvPr/>
            </p:nvSpPr>
            <p:spPr bwMode="auto">
              <a:xfrm>
                <a:off x="6616289" y="1270016"/>
                <a:ext cx="2281202" cy="904694"/>
              </a:xfrm>
              <a:prstGeom prst="wedgeRectCallout">
                <a:avLst>
                  <a:gd name="adj1" fmla="val -23029"/>
                  <a:gd name="adj2" fmla="val 176074"/>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cap="small" dirty="0">
                    <a:solidFill>
                      <a:schemeClr val="tx1"/>
                    </a:solidFill>
                  </a:rPr>
                  <a:t>List </a:t>
                </a:r>
                <a14:m>
                  <m:oMath xmlns:m="http://schemas.openxmlformats.org/officeDocument/2006/math">
                    <m:r>
                      <a:rPr lang="en-US" sz="2000" b="0" i="1" cap="small" smtClean="0">
                        <a:solidFill>
                          <a:srgbClr val="C00000"/>
                        </a:solidFill>
                        <a:latin typeface="Cambria Math" panose="02040503050406030204" pitchFamily="18" charset="0"/>
                      </a:rPr>
                      <m:t>𝐻</m:t>
                    </m:r>
                  </m:oMath>
                </a14:m>
                <a:r>
                  <a:rPr lang="en-US" sz="2000" cap="small" dirty="0">
                    <a:solidFill>
                      <a:schemeClr val="tx1"/>
                    </a:solidFill>
                  </a:rPr>
                  <a:t>-Coloring </a:t>
                </a:r>
                <a:r>
                  <a:rPr lang="en-US" sz="2000" dirty="0">
                    <a:solidFill>
                      <a:schemeClr val="tx1"/>
                    </a:solidFill>
                  </a:rPr>
                  <a:t>has no nontrivial sparsification </a:t>
                </a:r>
              </a:p>
            </p:txBody>
          </p:sp>
        </mc:Choice>
        <mc:Fallback>
          <p:sp>
            <p:nvSpPr>
              <p:cNvPr id="22" name="Rectangular Callout 14">
                <a:extLst>
                  <a:ext uri="{FF2B5EF4-FFF2-40B4-BE49-F238E27FC236}">
                    <a16:creationId xmlns:a16="http://schemas.microsoft.com/office/drawing/2014/main" id="{94519EAD-AEFA-49ED-9DD0-A5B7973927EF}"/>
                  </a:ext>
                </a:extLst>
              </p:cNvPr>
              <p:cNvSpPr>
                <a:spLocks noRot="1" noChangeAspect="1" noMove="1" noResize="1" noEditPoints="1" noAdjustHandles="1" noChangeArrowheads="1" noChangeShapeType="1" noTextEdit="1"/>
              </p:cNvSpPr>
              <p:nvPr/>
            </p:nvSpPr>
            <p:spPr bwMode="auto">
              <a:xfrm>
                <a:off x="6616289" y="1270016"/>
                <a:ext cx="2281202" cy="904694"/>
              </a:xfrm>
              <a:prstGeom prst="wedgeRectCallout">
                <a:avLst>
                  <a:gd name="adj1" fmla="val -23029"/>
                  <a:gd name="adj2" fmla="val 176074"/>
                </a:avLst>
              </a:prstGeom>
              <a:blipFill>
                <a:blip r:embed="rId9"/>
                <a:stretch>
                  <a:fillRect t="-3226" r="-2375"/>
                </a:stretch>
              </a:blipFill>
              <a:ln>
                <a:headEnd type="none" w="med" len="med"/>
                <a:tailEnd type="none" w="med" len="med"/>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75989C8E-6A34-421E-82F9-15BA96B87A2F}"/>
              </a:ext>
            </a:extLst>
          </p:cNvPr>
          <p:cNvSpPr/>
          <p:nvPr/>
        </p:nvSpPr>
        <p:spPr>
          <a:xfrm>
            <a:off x="6322611" y="752476"/>
            <a:ext cx="2646040" cy="523220"/>
          </a:xfrm>
          <a:prstGeom prst="rect">
            <a:avLst/>
          </a:prstGeom>
        </p:spPr>
        <p:txBody>
          <a:bodyPr wrap="square">
            <a:spAutoFit/>
          </a:bodyPr>
          <a:lstStyle/>
          <a:p>
            <a:pPr algn="r"/>
            <a:r>
              <a:rPr lang="en-US" sz="1400" dirty="0">
                <a:solidFill>
                  <a:srgbClr val="0070C0"/>
                </a:solidFill>
                <a:latin typeface="+mj-lt"/>
              </a:rPr>
              <a:t>[Chen, J, Okrasa, </a:t>
            </a:r>
            <a:br>
              <a:rPr lang="en-US" sz="1400" dirty="0">
                <a:solidFill>
                  <a:srgbClr val="0070C0"/>
                </a:solidFill>
                <a:latin typeface="+mj-lt"/>
              </a:rPr>
            </a:br>
            <a:r>
              <a:rPr lang="en-US" sz="1400" dirty="0">
                <a:solidFill>
                  <a:srgbClr val="0070C0"/>
                </a:solidFill>
                <a:latin typeface="+mj-lt"/>
              </a:rPr>
              <a:t>Pieterse &amp; </a:t>
            </a:r>
            <a:r>
              <a:rPr lang="en-US" sz="1400" dirty="0" err="1">
                <a:solidFill>
                  <a:srgbClr val="0070C0"/>
                </a:solidFill>
                <a:latin typeface="+mj-lt"/>
              </a:rPr>
              <a:t>Rzazewski</a:t>
            </a:r>
            <a:r>
              <a:rPr lang="en-US" sz="1400" dirty="0">
                <a:solidFill>
                  <a:srgbClr val="0070C0"/>
                </a:solidFill>
                <a:latin typeface="+mj-lt"/>
              </a:rPr>
              <a:t>, ISAAC]</a:t>
            </a:r>
            <a:endParaRPr lang="en-US" sz="1400" dirty="0">
              <a:latin typeface="+mj-lt"/>
            </a:endParaRPr>
          </a:p>
        </p:txBody>
      </p:sp>
      <p:sp>
        <p:nvSpPr>
          <p:cNvPr id="17" name="Rectangular Callout 16"/>
          <p:cNvSpPr/>
          <p:nvPr/>
        </p:nvSpPr>
        <p:spPr bwMode="auto">
          <a:xfrm>
            <a:off x="6978492" y="4396879"/>
            <a:ext cx="1769972" cy="1328449"/>
          </a:xfrm>
          <a:prstGeom prst="wedgeRectCallout">
            <a:avLst>
              <a:gd name="adj1" fmla="val 3189"/>
              <a:gd name="adj2" fmla="val -95401"/>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000" dirty="0">
                <a:solidFill>
                  <a:srgbClr val="0070C0"/>
                </a:solidFill>
              </a:rPr>
              <a:t>Frontiers in PC</a:t>
            </a:r>
            <a:endParaRPr kumimoji="0" lang="en-US" sz="2000" u="none" strike="noStrike" cap="none" normalizeH="0" dirty="0">
              <a:ln>
                <a:noFill/>
              </a:ln>
              <a:solidFill>
                <a:srgbClr val="0070C0"/>
              </a:solidFill>
              <a:effectLst/>
              <a:latin typeface="+mj-lt"/>
            </a:endParaRPr>
          </a:p>
        </p:txBody>
      </p:sp>
      <p:pic>
        <p:nvPicPr>
          <p:cNvPr id="21" name="Picture 20">
            <a:extLst>
              <a:ext uri="{FF2B5EF4-FFF2-40B4-BE49-F238E27FC236}">
                <a16:creationId xmlns:a16="http://schemas.microsoft.com/office/drawing/2014/main" id="{443B24C0-446B-4D4E-AD69-8B0A485A4A7F}"/>
              </a:ext>
            </a:extLst>
          </p:cNvPr>
          <p:cNvPicPr>
            <a:picLocks noChangeAspect="1"/>
          </p:cNvPicPr>
          <p:nvPr/>
        </p:nvPicPr>
        <p:blipFill>
          <a:blip r:embed="rId10"/>
          <a:stretch>
            <a:fillRect/>
          </a:stretch>
        </p:blipFill>
        <p:spPr>
          <a:xfrm>
            <a:off x="7010991" y="4409545"/>
            <a:ext cx="1722558" cy="1292819"/>
          </a:xfrm>
          <a:prstGeom prst="rect">
            <a:avLst/>
          </a:prstGeom>
        </p:spPr>
      </p:pic>
    </p:spTree>
    <p:extLst>
      <p:ext uri="{BB962C8B-B14F-4D97-AF65-F5344CB8AC3E}">
        <p14:creationId xmlns:p14="http://schemas.microsoft.com/office/powerpoint/2010/main" val="376330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3" grpId="0"/>
      <p:bldP spid="9" grpId="0"/>
      <p:bldP spid="10" grpId="0" animBg="1"/>
      <p:bldP spid="12" grpId="0"/>
      <p:bldP spid="13" grpId="0" animBg="1"/>
      <p:bldP spid="14" grpId="0"/>
      <p:bldP spid="15" grpId="0" animBg="1"/>
      <p:bldP spid="16" grpId="0"/>
      <p:bldP spid="18" grpId="0" animBg="1"/>
      <p:bldP spid="20" grpId="0"/>
      <p:bldP spid="22" grpId="0" animBg="1"/>
      <p:bldP spid="23"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polynomial framework for sparsification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a:t>
                </a:r>
                <a:r>
                  <a:rPr lang="en-US" dirty="0">
                    <a:solidFill>
                      <a:srgbClr val="0070C0"/>
                    </a:solidFill>
                  </a:rPr>
                  <a:t>captured</a:t>
                </a:r>
                <a:r>
                  <a:rPr lang="en-US" i="1" dirty="0"/>
                  <a:t> </a:t>
                </a:r>
                <a:r>
                  <a:rPr lang="en-US" dirty="0"/>
                  <a:t>by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br>
                  <a:rPr lang="en-US" dirty="0"/>
                </a:br>
                <a:r>
                  <a:rPr lang="en-US" dirty="0"/>
                  <a:t>if there are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oMath>
                </a14:m>
                <a:r>
                  <a:rPr lang="en-US" dirty="0"/>
                  <a:t> over </a:t>
                </a:r>
                <a14:m>
                  <m:oMath xmlns:m="http://schemas.openxmlformats.org/officeDocument/2006/math">
                    <m:r>
                      <a:rPr lang="en-US" i="1">
                        <a:latin typeface="Cambria Math" panose="02040503050406030204" pitchFamily="18" charset="0"/>
                      </a:rPr>
                      <m:t>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ℤ</m:t>
                    </m:r>
                  </m:oMath>
                </a14:m>
                <a:r>
                  <a:rPr lang="en-US" dirty="0"/>
                  <a:t> for </a:t>
                </a:r>
                <a14:m>
                  <m:oMath xmlns:m="http://schemas.openxmlformats.org/officeDocument/2006/math">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oMath>
                </a14:m>
                <a:r>
                  <a:rPr lang="en-US" dirty="0"/>
                  <a:t> s.t.</a:t>
                </a: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i="1">
                          <a:latin typeface="Cambria Math" panose="02040503050406030204" pitchFamily="18" charset="0"/>
                        </a:rPr>
                        <m:t>∈</m:t>
                      </m:r>
                      <m:r>
                        <a:rPr lang="en-US" i="1">
                          <a:solidFill>
                            <a:srgbClr val="C00000"/>
                          </a:solidFill>
                          <a:latin typeface="Cambria Math" panose="02040503050406030204" pitchFamily="18" charset="0"/>
                        </a:rPr>
                        <m:t>𝑅</m:t>
                      </m:r>
                      <m:r>
                        <a:rPr lang="en-US" i="1">
                          <a:solidFill>
                            <a:srgbClr val="0070C0"/>
                          </a:solidFill>
                          <a:latin typeface="Cambria Math" panose="02040503050406030204" pitchFamily="18" charset="0"/>
                        </a:rPr>
                        <m:t>⇔</m:t>
                      </m:r>
                      <m:r>
                        <a:rPr lang="en-US" i="1">
                          <a:latin typeface="Cambria Math" panose="02040503050406030204" pitchFamily="18" charset="0"/>
                        </a:rPr>
                        <m:t>∀</m:t>
                      </m:r>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sSub>
                        <m:sSubPr>
                          <m:ctrlPr>
                            <a:rPr lang="en-US" i="1">
                              <a:latin typeface="Cambria Math" panose="02040503050406030204" pitchFamily="18" charset="0"/>
                            </a:rPr>
                          </m:ctrlPr>
                        </m:sSubPr>
                        <m:e>
                          <m:r>
                            <a:rPr lang="en-US" i="1">
                              <a:latin typeface="Cambria Math" panose="02040503050406030204" pitchFamily="18" charset="0"/>
                            </a:rPr>
                            <m:t>≡</m:t>
                          </m:r>
                        </m:e>
                        <m: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sub>
                      </m:sSub>
                      <m:r>
                        <a:rPr lang="en-US" i="1">
                          <a:latin typeface="Cambria Math" panose="02040503050406030204" pitchFamily="18" charset="0"/>
                        </a:rPr>
                        <m:t>0</m:t>
                      </m:r>
                    </m:oMath>
                  </m:oMathPara>
                </a14:m>
                <a:br>
                  <a:rPr lang="en-US" dirty="0"/>
                </a:br>
                <a:endParaRPr lang="en-US" dirty="0"/>
              </a:p>
              <a:p>
                <a:pPr marL="0" indent="0">
                  <a:buNone/>
                </a:pPr>
                <a:r>
                  <a:rPr lang="en-US" sz="1800" dirty="0">
                    <a:solidFill>
                      <a:srgbClr val="0070C0"/>
                    </a:solidFill>
                  </a:rPr>
                  <a:t>[Boolean assignment satisfies </a:t>
                </a:r>
                <a14:m>
                  <m:oMath xmlns:m="http://schemas.openxmlformats.org/officeDocument/2006/math">
                    <m:r>
                      <a:rPr lang="en-US" sz="1800" b="0" i="1" smtClean="0">
                        <a:solidFill>
                          <a:srgbClr val="C00000"/>
                        </a:solidFill>
                        <a:latin typeface="Cambria Math" panose="02040503050406030204" pitchFamily="18" charset="0"/>
                      </a:rPr>
                      <m:t>𝑅</m:t>
                    </m:r>
                  </m:oMath>
                </a14:m>
                <a:r>
                  <a:rPr lang="en-US" sz="1800" dirty="0">
                    <a:solidFill>
                      <a:srgbClr val="0070C0"/>
                    </a:solidFill>
                  </a:rPr>
                  <a:t> </a:t>
                </a:r>
                <a:r>
                  <a:rPr lang="en-US" sz="1800" dirty="0" err="1">
                    <a:solidFill>
                      <a:srgbClr val="0070C0"/>
                    </a:solidFill>
                  </a:rPr>
                  <a:t>iff</a:t>
                </a:r>
                <a:r>
                  <a:rPr lang="en-US" sz="1800" dirty="0">
                    <a:solidFill>
                      <a:srgbClr val="0070C0"/>
                    </a:solidFill>
                  </a:rPr>
                  <a:t> it is a root of all </a:t>
                </a:r>
                <a14:m>
                  <m:oMath xmlns:m="http://schemas.openxmlformats.org/officeDocument/2006/math">
                    <m:r>
                      <a:rPr lang="en-US" sz="1800" i="1" dirty="0" smtClean="0">
                        <a:solidFill>
                          <a:srgbClr val="C00000"/>
                        </a:solidFill>
                        <a:latin typeface="Cambria Math" panose="02040503050406030204" pitchFamily="18" charset="0"/>
                      </a:rPr>
                      <m:t>𝑁</m:t>
                    </m:r>
                  </m:oMath>
                </a14:m>
                <a:r>
                  <a:rPr lang="en-US" sz="1800" dirty="0">
                    <a:solidFill>
                      <a:srgbClr val="0070C0"/>
                    </a:solidFill>
                  </a:rPr>
                  <a:t> polynomials]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8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14</a:t>
            </a:fld>
            <a:endParaRPr lang="nb-NO"/>
          </a:p>
        </p:txBody>
      </p:sp>
      <p:pic>
        <p:nvPicPr>
          <p:cNvPr id="4098" name="Picture 2" descr="https://upload.wikimedia.org/wikipedia/commons/thumb/a/af/Fano_plane.svg/1024px-Fano_plan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9215" y="3633736"/>
            <a:ext cx="2555775" cy="25557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p:nvPr/>
            </p:nvSpPr>
            <p:spPr>
              <a:xfrm>
                <a:off x="521319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𝑎</m:t>
                      </m:r>
                    </m:oMath>
                  </m:oMathPara>
                </a14:m>
                <a:endParaRPr lang="en-US" dirty="0" err="1">
                  <a:solidFill>
                    <a:srgbClr val="0070C0"/>
                  </a:solidFill>
                  <a:latin typeface="+mj-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213192" y="5761122"/>
                <a:ext cx="678731" cy="46166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38031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𝑐</m:t>
                      </m:r>
                    </m:oMath>
                  </m:oMathPara>
                </a14:m>
                <a:endParaRPr lang="en-US" dirty="0" err="1">
                  <a:solidFill>
                    <a:srgbClr val="0070C0"/>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380312" y="5761122"/>
                <a:ext cx="678731"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83981" y="3388095"/>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𝑏</m:t>
                      </m:r>
                    </m:oMath>
                  </m:oMathPara>
                </a14:m>
                <a:endParaRPr lang="en-US" dirty="0" err="1">
                  <a:solidFill>
                    <a:srgbClr val="0070C0"/>
                  </a:solidFill>
                  <a:latin typeface="+mj-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283981" y="3388095"/>
                <a:ext cx="678731"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74666"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𝑢</m:t>
                      </m:r>
                    </m:oMath>
                  </m:oMathPara>
                </a14:m>
                <a:endParaRPr lang="en-US" dirty="0" err="1">
                  <a:solidFill>
                    <a:srgbClr val="0070C0"/>
                  </a:solidFill>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574666" y="4450379"/>
                <a:ext cx="678731"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47639"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𝑤</m:t>
                      </m:r>
                    </m:oMath>
                  </m:oMathPara>
                </a14:m>
                <a:endParaRPr lang="en-US" dirty="0" err="1">
                  <a:solidFill>
                    <a:srgbClr val="0070C0"/>
                  </a:solidFill>
                  <a:latin typeface="+mj-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047639" y="4450379"/>
                <a:ext cx="678731"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82995" y="5778944"/>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𝑣</m:t>
                      </m:r>
                    </m:oMath>
                  </m:oMathPara>
                </a14:m>
                <a:endParaRPr lang="en-US" dirty="0" err="1">
                  <a:solidFill>
                    <a:srgbClr val="0070C0"/>
                  </a:solidFill>
                  <a:latin typeface="+mj-lt"/>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282995" y="5778944"/>
                <a:ext cx="678731"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437762" y="4641848"/>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𝑚</m:t>
                      </m:r>
                    </m:oMath>
                  </m:oMathPara>
                </a14:m>
                <a:endParaRPr lang="en-US" dirty="0" err="1">
                  <a:solidFill>
                    <a:srgbClr val="0070C0"/>
                  </a:solidFill>
                  <a:latin typeface="+mj-l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437762" y="4641848"/>
                <a:ext cx="678731"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63213" y="3601143"/>
                <a:ext cx="4037003" cy="2708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m:rPr>
                              <m:nor/>
                            </m:rPr>
                            <a:rPr lang="en-US" sz="2400" b="0" i="0" cap="small" smtClean="0">
                              <a:solidFill>
                                <a:srgbClr val="C00000"/>
                              </a:solidFill>
                              <a:latin typeface="Cambria Math" panose="02040503050406030204" pitchFamily="18" charset="0"/>
                            </a:rPr>
                            <m:t>fano</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 1</m:t>
                                    </m:r>
                                    <m:r>
                                      <a:rPr lang="en-US" sz="2400" i="1">
                                        <a:latin typeface="Cambria Math" panose="02040503050406030204" pitchFamily="18" charset="0"/>
                                      </a:rPr>
                                      <m:t>,</m:t>
                                    </m:r>
                                    <m:r>
                                      <a:rPr lang="en-US" sz="2400" b="0" i="1" smtClean="0">
                                        <a:latin typeface="Cambria Math" panose="02040503050406030204" pitchFamily="18" charset="0"/>
                                      </a:rPr>
                                      <m:t> 0, 0, 1, 0, 0</m:t>
                                    </m:r>
                                  </m:e>
                                </m:d>
                              </m:e>
                            </m:mr>
                            <m:mr>
                              <m:e>
                                <m:d>
                                  <m:dPr>
                                    <m:ctrlPr>
                                      <a:rPr lang="en-US" sz="2400" i="1">
                                        <a:latin typeface="Cambria Math" panose="02040503050406030204" pitchFamily="18" charset="0"/>
                                      </a:rPr>
                                    </m:ctrlPr>
                                  </m:dPr>
                                  <m:e>
                                    <m:r>
                                      <a:rPr lang="en-US" sz="2400" b="0" i="1" smtClean="0">
                                        <a:latin typeface="Cambria Math" panose="02040503050406030204" pitchFamily="18" charset="0"/>
                                      </a:rPr>
                                      <m:t>1</m:t>
                                    </m:r>
                                    <m:r>
                                      <a:rPr lang="en-US" sz="2400" i="1" smtClean="0">
                                        <a:latin typeface="Cambria Math" panose="02040503050406030204" pitchFamily="18" charset="0"/>
                                      </a:rPr>
                                      <m:t>,</m:t>
                                    </m:r>
                                    <m:r>
                                      <a:rPr lang="en-US" sz="2400" b="0" i="1" smtClean="0">
                                        <a:latin typeface="Cambria Math" panose="02040503050406030204" pitchFamily="18" charset="0"/>
                                      </a:rPr>
                                      <m:t> 0</m:t>
                                    </m:r>
                                    <m:r>
                                      <a:rPr lang="en-US" sz="2400" i="1">
                                        <a:latin typeface="Cambria Math" panose="02040503050406030204" pitchFamily="18" charset="0"/>
                                      </a:rPr>
                                      <m:t>,</m:t>
                                    </m:r>
                                    <m:r>
                                      <a:rPr lang="en-US" sz="2400" b="0" i="1" smtClean="0">
                                        <a:latin typeface="Cambria Math" panose="02040503050406030204" pitchFamily="18" charset="0"/>
                                      </a:rPr>
                                      <m:t> 1, 0, 0, 1, 0</m:t>
                                    </m:r>
                                  </m:e>
                                </m:d>
                              </m:e>
                            </m:mr>
                            <m:mr>
                              <m:e>
                                <m:r>
                                  <a:rPr lang="en-US" sz="2400" b="0" i="1" smtClean="0">
                                    <a:latin typeface="Cambria Math" panose="02040503050406030204" pitchFamily="18" charset="0"/>
                                  </a:rPr>
                                  <m:t>(1, 0, 0, 1, 0, 0, 1)</m:t>
                                </m:r>
                              </m:e>
                            </m:mr>
                            <m:mr>
                              <m:e>
                                <m:r>
                                  <a:rPr lang="en-US" sz="2400" b="0" i="1" smtClean="0">
                                    <a:latin typeface="Cambria Math" panose="02040503050406030204" pitchFamily="18" charset="0"/>
                                  </a:rPr>
                                  <m:t>(0, 1, 1, 0, 0, 0, 1)</m:t>
                                </m:r>
                              </m:e>
                            </m:mr>
                            <m:mr>
                              <m:e>
                                <m:r>
                                  <a:rPr lang="en-US" sz="2400" b="0" i="1" smtClean="0">
                                    <a:latin typeface="Cambria Math" panose="02040503050406030204" pitchFamily="18" charset="0"/>
                                  </a:rPr>
                                  <m:t>(0, 1, 0, 1, 0, 1, 0)</m:t>
                                </m:r>
                              </m:e>
                            </m:mr>
                            <m:mr>
                              <m:e>
                                <m:r>
                                  <a:rPr lang="en-US" sz="2400" b="0" i="1" smtClean="0">
                                    <a:latin typeface="Cambria Math" panose="02040503050406030204" pitchFamily="18" charset="0"/>
                                  </a:rPr>
                                  <m:t>(0, 0, 1, 1, 1, 0, 0)</m:t>
                                </m:r>
                              </m:e>
                            </m:mr>
                            <m:mr>
                              <m:e>
                                <m:r>
                                  <a:rPr lang="en-US" sz="2400" b="0" i="1" smtClean="0">
                                    <a:latin typeface="Cambria Math" panose="02040503050406030204" pitchFamily="18" charset="0"/>
                                  </a:rPr>
                                  <m:t>(0, 0, 0, 0, 1, 1, 1)</m:t>
                                </m:r>
                              </m:e>
                            </m:mr>
                          </m:m>
                        </m:e>
                      </m:d>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563213" y="3601143"/>
                <a:ext cx="4037003" cy="2708177"/>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4107673524"/>
                  </p:ext>
                </p:extLst>
              </p:nvPr>
            </p:nvGraphicFramePr>
            <p:xfrm>
              <a:off x="2096295" y="3282274"/>
              <a:ext cx="2088233" cy="370840"/>
            </p:xfrm>
            <a:graphic>
              <a:graphicData uri="http://schemas.openxmlformats.org/drawingml/2006/table">
                <a:tbl>
                  <a:tblPr firstRow="1" bandRow="1">
                    <a:tableStyleId>{5C22544A-7EE6-4342-B048-85BDC9FD1C3A}</a:tableStyleId>
                  </a:tblPr>
                  <a:tblGrid>
                    <a:gridCol w="298319">
                      <a:extLst>
                        <a:ext uri="{9D8B030D-6E8A-4147-A177-3AD203B41FA5}">
                          <a16:colId xmlns:a16="http://schemas.microsoft.com/office/drawing/2014/main" val="20000"/>
                        </a:ext>
                      </a:extLst>
                    </a:gridCol>
                    <a:gridCol w="298319">
                      <a:extLst>
                        <a:ext uri="{9D8B030D-6E8A-4147-A177-3AD203B41FA5}">
                          <a16:colId xmlns:a16="http://schemas.microsoft.com/office/drawing/2014/main" val="20001"/>
                        </a:ext>
                      </a:extLst>
                    </a:gridCol>
                    <a:gridCol w="298319">
                      <a:extLst>
                        <a:ext uri="{9D8B030D-6E8A-4147-A177-3AD203B41FA5}">
                          <a16:colId xmlns:a16="http://schemas.microsoft.com/office/drawing/2014/main" val="20002"/>
                        </a:ext>
                      </a:extLst>
                    </a:gridCol>
                    <a:gridCol w="298319">
                      <a:extLst>
                        <a:ext uri="{9D8B030D-6E8A-4147-A177-3AD203B41FA5}">
                          <a16:colId xmlns:a16="http://schemas.microsoft.com/office/drawing/2014/main" val="20003"/>
                        </a:ext>
                      </a:extLst>
                    </a:gridCol>
                    <a:gridCol w="298319">
                      <a:extLst>
                        <a:ext uri="{9D8B030D-6E8A-4147-A177-3AD203B41FA5}">
                          <a16:colId xmlns:a16="http://schemas.microsoft.com/office/drawing/2014/main" val="20004"/>
                        </a:ext>
                      </a:extLst>
                    </a:gridCol>
                    <a:gridCol w="298319">
                      <a:extLst>
                        <a:ext uri="{9D8B030D-6E8A-4147-A177-3AD203B41FA5}">
                          <a16:colId xmlns:a16="http://schemas.microsoft.com/office/drawing/2014/main" val="20005"/>
                        </a:ext>
                      </a:extLst>
                    </a:gridCol>
                    <a:gridCol w="298319">
                      <a:extLst>
                        <a:ext uri="{9D8B030D-6E8A-4147-A177-3AD203B41FA5}">
                          <a16:colId xmlns:a16="http://schemas.microsoft.com/office/drawing/2014/main" val="20006"/>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𝑎</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𝑏</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𝑐</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𝑚</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𝑢</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𝑣</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𝑤</m:t>
                                </m:r>
                              </m:oMath>
                            </m:oMathPara>
                          </a14:m>
                          <a:endParaRPr lang="en-US" sz="2400" b="0" i="1" dirty="0">
                            <a:solidFill>
                              <a:srgbClr val="0070C0"/>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4107673524"/>
                  </p:ext>
                </p:extLst>
              </p:nvPr>
            </p:nvGraphicFramePr>
            <p:xfrm>
              <a:off x="2096295" y="3282274"/>
              <a:ext cx="2088233" cy="370840"/>
            </p:xfrm>
            <a:graphic>
              <a:graphicData uri="http://schemas.openxmlformats.org/drawingml/2006/table">
                <a:tbl>
                  <a:tblPr firstRow="1" bandRow="1">
                    <a:tableStyleId>{5C22544A-7EE6-4342-B048-85BDC9FD1C3A}</a:tableStyleId>
                  </a:tblPr>
                  <a:tblGrid>
                    <a:gridCol w="298319"/>
                    <a:gridCol w="298319"/>
                    <a:gridCol w="298319"/>
                    <a:gridCol w="298319"/>
                    <a:gridCol w="298319"/>
                    <a:gridCol w="298319"/>
                    <a:gridCol w="298319"/>
                  </a:tblGrid>
                  <a:tr h="370840">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r="-602041"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100000" r="-502041"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200000" r="-402041"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294000" r="-294000"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402041" r="-200000"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502041" r="-100000" b="-4839"/>
                          </a:stretch>
                        </a:blipFill>
                      </a:tcPr>
                    </a:tc>
                    <a:tc>
                      <a:txBody>
                        <a:bodyPr/>
                        <a:lstStyle/>
                        <a:p>
                          <a:endParaRPr lang="en-US"/>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13"/>
                          <a:stretch>
                            <a:fillRect l="-602041" b="-4839"/>
                          </a:stretch>
                        </a:blipFill>
                      </a:tcPr>
                    </a:tc>
                  </a:tr>
                </a:tbl>
              </a:graphicData>
            </a:graphic>
          </p:graphicFrame>
        </mc:Fallback>
      </mc:AlternateContent>
    </p:spTree>
    <p:extLst>
      <p:ext uri="{BB962C8B-B14F-4D97-AF65-F5344CB8AC3E}">
        <p14:creationId xmlns:p14="http://schemas.microsoft.com/office/powerpoint/2010/main" val="171766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P spid="2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polynomial framework for sparsification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a:t>
                </a:r>
                <a:r>
                  <a:rPr lang="en-US" dirty="0">
                    <a:solidFill>
                      <a:srgbClr val="0070C0"/>
                    </a:solidFill>
                  </a:rPr>
                  <a:t>captured</a:t>
                </a:r>
                <a:r>
                  <a:rPr lang="en-US" i="1" dirty="0"/>
                  <a:t> </a:t>
                </a:r>
                <a:r>
                  <a:rPr lang="en-US" dirty="0"/>
                  <a:t>by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br>
                  <a:rPr lang="en-US" dirty="0"/>
                </a:br>
                <a:r>
                  <a:rPr lang="en-US" dirty="0"/>
                  <a:t>if there are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oMath>
                </a14:m>
                <a:r>
                  <a:rPr lang="en-US" dirty="0"/>
                  <a:t> over </a:t>
                </a:r>
                <a14:m>
                  <m:oMath xmlns:m="http://schemas.openxmlformats.org/officeDocument/2006/math">
                    <m:r>
                      <a:rPr lang="en-US" i="1">
                        <a:latin typeface="Cambria Math" panose="02040503050406030204" pitchFamily="18" charset="0"/>
                      </a:rPr>
                      <m:t>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ℤ</m:t>
                    </m:r>
                  </m:oMath>
                </a14:m>
                <a:r>
                  <a:rPr lang="en-US" dirty="0"/>
                  <a:t> for </a:t>
                </a:r>
                <a14:m>
                  <m:oMath xmlns:m="http://schemas.openxmlformats.org/officeDocument/2006/math">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oMath>
                </a14:m>
                <a:r>
                  <a:rPr lang="en-US" dirty="0"/>
                  <a:t> s.t.</a:t>
                </a: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i="1">
                          <a:latin typeface="Cambria Math" panose="02040503050406030204" pitchFamily="18" charset="0"/>
                        </a:rPr>
                        <m:t>∈</m:t>
                      </m:r>
                      <m:r>
                        <a:rPr lang="en-US" i="1">
                          <a:solidFill>
                            <a:srgbClr val="C00000"/>
                          </a:solidFill>
                          <a:latin typeface="Cambria Math" panose="02040503050406030204" pitchFamily="18" charset="0"/>
                        </a:rPr>
                        <m:t>𝑅</m:t>
                      </m:r>
                      <m:r>
                        <a:rPr lang="en-US" i="1">
                          <a:solidFill>
                            <a:srgbClr val="0070C0"/>
                          </a:solidFill>
                          <a:latin typeface="Cambria Math" panose="02040503050406030204" pitchFamily="18" charset="0"/>
                        </a:rPr>
                        <m:t>⇔</m:t>
                      </m:r>
                      <m:r>
                        <a:rPr lang="en-US" i="1">
                          <a:latin typeface="Cambria Math" panose="02040503050406030204" pitchFamily="18" charset="0"/>
                        </a:rPr>
                        <m:t>∀</m:t>
                      </m:r>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sSub>
                        <m:sSubPr>
                          <m:ctrlPr>
                            <a:rPr lang="en-US" i="1">
                              <a:latin typeface="Cambria Math" panose="02040503050406030204" pitchFamily="18" charset="0"/>
                            </a:rPr>
                          </m:ctrlPr>
                        </m:sSubPr>
                        <m:e>
                          <m:r>
                            <a:rPr lang="en-US" i="1">
                              <a:latin typeface="Cambria Math" panose="02040503050406030204" pitchFamily="18" charset="0"/>
                            </a:rPr>
                            <m:t>≡</m:t>
                          </m:r>
                        </m:e>
                        <m: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sub>
                      </m:sSub>
                      <m:r>
                        <a:rPr lang="en-US" i="1">
                          <a:latin typeface="Cambria Math" panose="02040503050406030204" pitchFamily="18" charset="0"/>
                        </a:rPr>
                        <m:t>0</m:t>
                      </m:r>
                    </m:oMath>
                  </m:oMathPara>
                </a14:m>
                <a:br>
                  <a:rPr lang="en-US" dirty="0"/>
                </a:br>
                <a:endParaRPr lang="en-US" dirty="0"/>
              </a:p>
              <a:p>
                <a:pPr marL="0" indent="0">
                  <a:buNone/>
                </a:pPr>
                <a:r>
                  <a:rPr lang="en-US" sz="1800" dirty="0">
                    <a:solidFill>
                      <a:srgbClr val="0070C0"/>
                    </a:solidFill>
                  </a:rPr>
                  <a:t>[Boolean assignment satisfies </a:t>
                </a:r>
                <a14:m>
                  <m:oMath xmlns:m="http://schemas.openxmlformats.org/officeDocument/2006/math">
                    <m:r>
                      <a:rPr lang="en-US" sz="1800" i="1">
                        <a:solidFill>
                          <a:srgbClr val="C00000"/>
                        </a:solidFill>
                        <a:latin typeface="Cambria Math" panose="02040503050406030204" pitchFamily="18" charset="0"/>
                      </a:rPr>
                      <m:t>𝑅</m:t>
                    </m:r>
                  </m:oMath>
                </a14:m>
                <a:r>
                  <a:rPr lang="en-US" sz="1800" dirty="0">
                    <a:solidFill>
                      <a:srgbClr val="0070C0"/>
                    </a:solidFill>
                  </a:rPr>
                  <a:t> </a:t>
                </a:r>
                <a:r>
                  <a:rPr lang="en-US" sz="1800" dirty="0" err="1">
                    <a:solidFill>
                      <a:srgbClr val="0070C0"/>
                    </a:solidFill>
                  </a:rPr>
                  <a:t>iff</a:t>
                </a:r>
                <a:r>
                  <a:rPr lang="en-US" sz="1800" dirty="0">
                    <a:solidFill>
                      <a:srgbClr val="0070C0"/>
                    </a:solidFill>
                  </a:rPr>
                  <a:t> it is a root of all </a:t>
                </a:r>
                <a14:m>
                  <m:oMath xmlns:m="http://schemas.openxmlformats.org/officeDocument/2006/math">
                    <m:r>
                      <a:rPr lang="en-US" sz="1800" i="1" dirty="0">
                        <a:solidFill>
                          <a:srgbClr val="C00000"/>
                        </a:solidFill>
                        <a:latin typeface="Cambria Math" panose="02040503050406030204" pitchFamily="18" charset="0"/>
                      </a:rPr>
                      <m:t>𝑁</m:t>
                    </m:r>
                  </m:oMath>
                </a14:m>
                <a:r>
                  <a:rPr lang="en-US" sz="1800" dirty="0">
                    <a:solidFill>
                      <a:srgbClr val="0070C0"/>
                    </a:solidFill>
                  </a:rPr>
                  <a:t> polynomials]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8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15</a:t>
            </a:fld>
            <a:endParaRPr lang="nb-NO"/>
          </a:p>
        </p:txBody>
      </p:sp>
      <p:pic>
        <p:nvPicPr>
          <p:cNvPr id="4098" name="Picture 2" descr="https://upload.wikimedia.org/wikipedia/commons/thumb/a/af/Fano_plane.svg/1024px-Fano_plan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9215" y="3633736"/>
            <a:ext cx="2555775" cy="25557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p:nvPr/>
            </p:nvSpPr>
            <p:spPr>
              <a:xfrm>
                <a:off x="521319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𝑎</m:t>
                      </m:r>
                    </m:oMath>
                  </m:oMathPara>
                </a14:m>
                <a:endParaRPr lang="en-US" dirty="0" err="1">
                  <a:solidFill>
                    <a:srgbClr val="0070C0"/>
                  </a:solidFill>
                  <a:latin typeface="+mj-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213192" y="5761122"/>
                <a:ext cx="678731" cy="46166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380312" y="5761122"/>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𝑐</m:t>
                      </m:r>
                    </m:oMath>
                  </m:oMathPara>
                </a14:m>
                <a:endParaRPr lang="en-US" dirty="0" err="1">
                  <a:solidFill>
                    <a:srgbClr val="0070C0"/>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380312" y="5761122"/>
                <a:ext cx="678731"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83981" y="3388095"/>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𝑏</m:t>
                      </m:r>
                    </m:oMath>
                  </m:oMathPara>
                </a14:m>
                <a:endParaRPr lang="en-US" dirty="0" err="1">
                  <a:solidFill>
                    <a:srgbClr val="0070C0"/>
                  </a:solidFill>
                  <a:latin typeface="+mj-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283981" y="3388095"/>
                <a:ext cx="678731"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74666"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𝑢</m:t>
                      </m:r>
                    </m:oMath>
                  </m:oMathPara>
                </a14:m>
                <a:endParaRPr lang="en-US" dirty="0" err="1">
                  <a:solidFill>
                    <a:srgbClr val="0070C0"/>
                  </a:solidFill>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574666" y="4450379"/>
                <a:ext cx="678731"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47639" y="4450379"/>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𝑤</m:t>
                      </m:r>
                    </m:oMath>
                  </m:oMathPara>
                </a14:m>
                <a:endParaRPr lang="en-US" dirty="0" err="1">
                  <a:solidFill>
                    <a:srgbClr val="0070C0"/>
                  </a:solidFill>
                  <a:latin typeface="+mj-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047639" y="4450379"/>
                <a:ext cx="678731"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82995" y="5778944"/>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𝑣</m:t>
                      </m:r>
                    </m:oMath>
                  </m:oMathPara>
                </a14:m>
                <a:endParaRPr lang="en-US" dirty="0" err="1">
                  <a:solidFill>
                    <a:srgbClr val="0070C0"/>
                  </a:solidFill>
                  <a:latin typeface="+mj-lt"/>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282995" y="5778944"/>
                <a:ext cx="678731"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437762" y="4641848"/>
                <a:ext cx="67873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𝑚</m:t>
                      </m:r>
                    </m:oMath>
                  </m:oMathPara>
                </a14:m>
                <a:endParaRPr lang="en-US" dirty="0" err="1">
                  <a:solidFill>
                    <a:srgbClr val="0070C0"/>
                  </a:solidFill>
                  <a:latin typeface="+mj-l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437762" y="4641848"/>
                <a:ext cx="678731"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6840" y="2992510"/>
                <a:ext cx="4729756" cy="34163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𝑏</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𝑐</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𝑚</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7</m:t>
                          </m:r>
                        </m:sup>
                      </m:sSup>
                      <m:r>
                        <a:rPr lang="en-US" sz="2400" b="0" i="1" smtClean="0">
                          <a:latin typeface="Cambria Math" panose="02040503050406030204" pitchFamily="18" charset="0"/>
                        </a:rPr>
                        <m:t>:</m:t>
                      </m:r>
                    </m:oMath>
                  </m:oMathPara>
                </a14:m>
                <a:endParaRPr lang="en-US" sz="2400" b="0" i="1" dirty="0">
                  <a:latin typeface="Cambria Math" panose="02040503050406030204" pitchFamily="18" charset="0"/>
                </a:endParaRPr>
              </a:p>
              <a:p>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𝑏</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𝑐</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𝑚</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e>
                      </m:d>
                      <m:r>
                        <a:rPr lang="en-US" sz="2400" b="0" i="1" smtClean="0">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𝑅</m:t>
                          </m:r>
                        </m:e>
                        <m:sub>
                          <m:r>
                            <m:rPr>
                              <m:nor/>
                            </m:rPr>
                            <a:rPr lang="en-US" sz="2400" cap="small">
                              <a:solidFill>
                                <a:srgbClr val="C00000"/>
                              </a:solidFill>
                              <a:latin typeface="Cambria Math" panose="02040503050406030204" pitchFamily="18" charset="0"/>
                            </a:rPr>
                            <m:t>fano</m:t>
                          </m:r>
                        </m:sub>
                      </m:sSub>
                    </m:oMath>
                  </m:oMathPara>
                </a14:m>
                <a:br>
                  <a:rPr lang="en-US" sz="2400" cap="small" dirty="0">
                    <a:solidFill>
                      <a:srgbClr val="C00000"/>
                    </a:solidFill>
                  </a:rPr>
                </a:br>
                <a:endParaRPr lang="en-US" sz="2400" cap="small" dirty="0">
                  <a:solidFill>
                    <a:srgbClr val="C00000"/>
                  </a:solidFill>
                </a:endParaRPr>
              </a:p>
              <a:p>
                <a:pPr/>
                <a14:m>
                  <m:oMathPara xmlns:m="http://schemas.openxmlformats.org/officeDocument/2006/math">
                    <m:oMathParaPr>
                      <m:jc m:val="center"/>
                    </m:oMathParaPr>
                    <m:oMath xmlns:m="http://schemas.openxmlformats.org/officeDocument/2006/math">
                      <m:r>
                        <a:rPr lang="en-US" sz="2400" b="0" i="1" smtClean="0">
                          <a:solidFill>
                            <a:srgbClr val="0070C0"/>
                          </a:solidFill>
                          <a:latin typeface="Cambria Math" panose="02040503050406030204" pitchFamily="18" charset="0"/>
                        </a:rPr>
                        <m:t>⇔</m:t>
                      </m:r>
                    </m:oMath>
                  </m:oMathPara>
                </a14:m>
                <a:endParaRPr lang="en-US" sz="2400" b="0" dirty="0"/>
              </a:p>
              <a:p>
                <a14:m>
                  <m:oMath xmlns:m="http://schemas.openxmlformats.org/officeDocument/2006/math">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𝑏</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1,</m:t>
                    </m:r>
                  </m:oMath>
                </a14:m>
                <a:r>
                  <a:rPr lang="en-US" sz="2400" b="0" dirty="0"/>
                  <a:t>  and</a:t>
                </a:r>
                <a:br>
                  <a:rPr lang="en-US" sz="2400" b="0" dirty="0"/>
                </a:br>
                <a14:m>
                  <m:oMath xmlns:m="http://schemas.openxmlformats.org/officeDocument/2006/math">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𝑚</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1,</m:t>
                    </m:r>
                  </m:oMath>
                </a14:m>
                <a:r>
                  <a:rPr lang="en-US" sz="2400" b="0" dirty="0"/>
                  <a:t> and</a:t>
                </a:r>
              </a:p>
              <a:p>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m:t>
                      </m:r>
                    </m:oMath>
                  </m:oMathPara>
                </a14:m>
                <a:endParaRPr lang="en-US" sz="2400" b="0" dirty="0"/>
              </a:p>
              <a:p>
                <a14:m>
                  <m:oMath xmlns:m="http://schemas.openxmlformats.org/officeDocument/2006/math">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1,</m:t>
                    </m:r>
                  </m:oMath>
                </a14:m>
                <a:r>
                  <a:rPr lang="en-US" sz="2400" dirty="0"/>
                  <a:t>  and</a:t>
                </a:r>
              </a:p>
              <a:p>
                <a:pPr/>
                <a14:m>
                  <m:oMathPara xmlns:m="http://schemas.openxmlformats.org/officeDocument/2006/math">
                    <m:oMathParaPr>
                      <m:jc m:val="center"/>
                    </m:oMathParaPr>
                    <m:oMath xmlns:m="http://schemas.openxmlformats.org/officeDocument/2006/math">
                      <m:r>
                        <a:rPr lang="en-US" sz="2400" b="0" i="1" smtClean="0">
                          <a:solidFill>
                            <a:srgbClr val="C00000"/>
                          </a:solidFill>
                          <a:latin typeface="Cambria Math" panose="02040503050406030204" pitchFamily="18" charset="0"/>
                        </a:rPr>
                        <m:t>𝑎</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𝑏</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𝑐</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𝑚</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𝑢</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𝑣</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𝑤</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solidFill>
                                <a:srgbClr val="C00000"/>
                              </a:solidFill>
                              <a:latin typeface="Cambria Math" panose="02040503050406030204" pitchFamily="18" charset="0"/>
                            </a:rPr>
                            <m:t>11</m:t>
                          </m:r>
                        </m:sub>
                      </m:sSub>
                      <m:r>
                        <a:rPr lang="en-US" sz="2400" b="0" i="1" smtClean="0">
                          <a:latin typeface="Cambria Math" panose="02040503050406030204" pitchFamily="18" charset="0"/>
                        </a:rPr>
                        <m:t>3</m:t>
                      </m:r>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16840" y="2992510"/>
                <a:ext cx="4729756" cy="341632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ular Callout 4"/>
              <p:cNvSpPr/>
              <p:nvPr/>
            </p:nvSpPr>
            <p:spPr bwMode="auto">
              <a:xfrm>
                <a:off x="755576" y="2600801"/>
                <a:ext cx="4626265" cy="1188239"/>
              </a:xfrm>
              <a:prstGeom prst="wedgeRectCallout">
                <a:avLst>
                  <a:gd name="adj1" fmla="val -21399"/>
                  <a:gd name="adj2" fmla="val 11229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latin typeface="+mj-lt"/>
                  </a:rPr>
                  <a:t>For each of the 7 lines of the </a:t>
                </a:r>
                <a:r>
                  <a:rPr kumimoji="0" lang="en-US" sz="2000" u="none" strike="noStrike" cap="none" normalizeH="0" baseline="0" dirty="0" err="1">
                    <a:ln>
                      <a:noFill/>
                    </a:ln>
                    <a:solidFill>
                      <a:schemeClr val="tx1"/>
                    </a:solidFill>
                    <a:effectLst/>
                    <a:latin typeface="+mj-lt"/>
                  </a:rPr>
                  <a:t>Fano</a:t>
                </a:r>
                <a:r>
                  <a:rPr kumimoji="0" lang="en-US" sz="2000" u="none" strike="noStrike" cap="none" normalizeH="0" baseline="0" dirty="0">
                    <a:ln>
                      <a:noFill/>
                    </a:ln>
                    <a:solidFill>
                      <a:schemeClr val="tx1"/>
                    </a:solidFill>
                    <a:effectLst/>
                    <a:latin typeface="+mj-lt"/>
                  </a:rPr>
                  <a:t> plane,</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tx1"/>
                    </a:solidFill>
                    <a:latin typeface="+mj-lt"/>
                  </a:rPr>
                  <a:t>the variables of an </a:t>
                </a:r>
                <a:r>
                  <a:rPr lang="en-US" sz="2000" dirty="0">
                    <a:solidFill>
                      <a:srgbClr val="0070C0"/>
                    </a:solidFill>
                    <a:latin typeface="+mj-lt"/>
                  </a:rPr>
                  <a:t>odd number</a:t>
                </a:r>
                <a:r>
                  <a:rPr lang="en-US" sz="2000" dirty="0">
                    <a:solidFill>
                      <a:schemeClr val="tx1"/>
                    </a:solidFill>
                    <a:latin typeface="+mj-lt"/>
                  </a:rPr>
                  <a:t> of points on the line are set to </a:t>
                </a:r>
                <a14:m>
                  <m:oMath xmlns:m="http://schemas.openxmlformats.org/officeDocument/2006/math">
                    <m:r>
                      <a:rPr lang="en-US" sz="2000" i="1" cap="small" dirty="0" smtClean="0">
                        <a:solidFill>
                          <a:schemeClr val="tx1"/>
                        </a:solidFill>
                        <a:latin typeface="Cambria Math" panose="02040503050406030204" pitchFamily="18" charset="0"/>
                      </a:rPr>
                      <m:t>1</m:t>
                    </m:r>
                  </m:oMath>
                </a14:m>
                <a:endParaRPr kumimoji="0" lang="en-US" sz="2000" u="none" strike="noStrike" cap="small" normalizeH="0" dirty="0">
                  <a:ln>
                    <a:noFill/>
                  </a:ln>
                  <a:solidFill>
                    <a:schemeClr val="tx1"/>
                  </a:solidFill>
                  <a:effectLst/>
                  <a:latin typeface="+mj-lt"/>
                </a:endParaRPr>
              </a:p>
            </p:txBody>
          </p:sp>
        </mc:Choice>
        <mc:Fallback xmlns="">
          <p:sp>
            <p:nvSpPr>
              <p:cNvPr id="5" name="Rectangular Callout 4"/>
              <p:cNvSpPr>
                <a:spLocks noRot="1" noChangeAspect="1" noMove="1" noResize="1" noEditPoints="1" noAdjustHandles="1" noChangeArrowheads="1" noChangeShapeType="1" noTextEdit="1"/>
              </p:cNvSpPr>
              <p:nvPr/>
            </p:nvSpPr>
            <p:spPr bwMode="auto">
              <a:xfrm>
                <a:off x="755576" y="2600801"/>
                <a:ext cx="4626265" cy="1188239"/>
              </a:xfrm>
              <a:prstGeom prst="wedgeRectCallout">
                <a:avLst>
                  <a:gd name="adj1" fmla="val -21399"/>
                  <a:gd name="adj2" fmla="val 112292"/>
                </a:avLst>
              </a:prstGeom>
              <a:blipFill rotWithShape="0">
                <a:blip r:embed="rId1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ular Callout 16"/>
              <p:cNvSpPr/>
              <p:nvPr/>
            </p:nvSpPr>
            <p:spPr bwMode="auto">
              <a:xfrm>
                <a:off x="231622" y="5065079"/>
                <a:ext cx="4626265" cy="696043"/>
              </a:xfrm>
              <a:prstGeom prst="wedgeRectCallout">
                <a:avLst>
                  <a:gd name="adj1" fmla="val 33352"/>
                  <a:gd name="adj2" fmla="val 8963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a:ln>
                      <a:noFill/>
                    </a:ln>
                    <a:solidFill>
                      <a:schemeClr val="tx1"/>
                    </a:solidFill>
                    <a:effectLst/>
                    <a:latin typeface="+mj-lt"/>
                  </a:rPr>
                  <a:t>In total, </a:t>
                </a:r>
                <a:r>
                  <a:rPr kumimoji="0" lang="en-US" sz="2000" u="none" strike="noStrike" cap="none" normalizeH="0" baseline="0" dirty="0">
                    <a:ln>
                      <a:noFill/>
                    </a:ln>
                    <a:solidFill>
                      <a:srgbClr val="0070C0"/>
                    </a:solidFill>
                    <a:effectLst/>
                    <a:latin typeface="+mj-lt"/>
                  </a:rPr>
                  <a:t>exactly 3</a:t>
                </a:r>
                <a:r>
                  <a:rPr kumimoji="0" lang="en-US" sz="2000" u="none" strike="noStrike" cap="none" normalizeH="0" baseline="0" dirty="0">
                    <a:ln>
                      <a:noFill/>
                    </a:ln>
                    <a:solidFill>
                      <a:schemeClr val="tx1"/>
                    </a:solidFill>
                    <a:effectLst/>
                    <a:latin typeface="+mj-lt"/>
                  </a:rPr>
                  <a:t> variables are set</a:t>
                </a:r>
                <a:r>
                  <a:rPr kumimoji="0" lang="en-US" sz="2000" u="none" strike="noStrike" cap="none" normalizeH="0" dirty="0">
                    <a:ln>
                      <a:noFill/>
                    </a:ln>
                    <a:solidFill>
                      <a:schemeClr val="tx1"/>
                    </a:solidFill>
                    <a:effectLst/>
                    <a:latin typeface="+mj-lt"/>
                  </a:rPr>
                  <a:t> to </a:t>
                </a:r>
                <a14:m>
                  <m:oMath xmlns:m="http://schemas.openxmlformats.org/officeDocument/2006/math">
                    <m:r>
                      <a:rPr kumimoji="0" lang="en-US" sz="2000" i="1" u="none" strike="noStrike" cap="small" normalizeH="0" dirty="0" smtClean="0">
                        <a:ln>
                          <a:noFill/>
                        </a:ln>
                        <a:solidFill>
                          <a:schemeClr val="tx1"/>
                        </a:solidFill>
                        <a:effectLst/>
                        <a:latin typeface="Cambria Math" panose="02040503050406030204" pitchFamily="18" charset="0"/>
                      </a:rPr>
                      <m:t>1</m:t>
                    </m:r>
                  </m:oMath>
                </a14:m>
                <a:endParaRPr kumimoji="0" lang="en-US" sz="2000" u="none" strike="noStrike" cap="small" normalizeH="0" dirty="0">
                  <a:ln>
                    <a:noFill/>
                  </a:ln>
                  <a:solidFill>
                    <a:schemeClr val="tx1"/>
                  </a:solidFill>
                  <a:effectLst/>
                  <a:latin typeface="+mj-lt"/>
                </a:endParaRPr>
              </a:p>
            </p:txBody>
          </p:sp>
        </mc:Choice>
        <mc:Fallback xmlns="">
          <p:sp>
            <p:nvSpPr>
              <p:cNvPr id="17" name="Rectangular Callout 16"/>
              <p:cNvSpPr>
                <a:spLocks noRot="1" noChangeAspect="1" noMove="1" noResize="1" noEditPoints="1" noAdjustHandles="1" noChangeArrowheads="1" noChangeShapeType="1" noTextEdit="1"/>
              </p:cNvSpPr>
              <p:nvPr/>
            </p:nvSpPr>
            <p:spPr bwMode="auto">
              <a:xfrm>
                <a:off x="231622" y="5065079"/>
                <a:ext cx="4626265" cy="696043"/>
              </a:xfrm>
              <a:prstGeom prst="wedgeRectCallout">
                <a:avLst>
                  <a:gd name="adj1" fmla="val 33352"/>
                  <a:gd name="adj2" fmla="val 89635"/>
                </a:avLst>
              </a:prstGeom>
              <a:blipFill rotWithShape="0">
                <a:blip r:embed="rId1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30895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fade">
                                      <p:cBhvr>
                                        <p:cTn id="7" dur="500"/>
                                        <p:tgtEl>
                                          <p:spTgt spid="1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5" end="5"/>
                                            </p:txEl>
                                          </p:spTgt>
                                        </p:tgtEl>
                                        <p:attrNameLst>
                                          <p:attrName>style.visibility</p:attrName>
                                        </p:attrNameLst>
                                      </p:cBhvr>
                                      <p:to>
                                        <p:strVal val="visible"/>
                                      </p:to>
                                    </p:set>
                                    <p:animEffect transition="in" filter="fade">
                                      <p:cBhvr>
                                        <p:cTn id="10" dur="500"/>
                                        <p:tgtEl>
                                          <p:spTgt spid="1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6" end="6"/>
                                            </p:txEl>
                                          </p:spTgt>
                                        </p:tgtEl>
                                        <p:attrNameLst>
                                          <p:attrName>style.visibility</p:attrName>
                                        </p:attrNameLst>
                                      </p:cBhvr>
                                      <p:to>
                                        <p:strVal val="visible"/>
                                      </p:to>
                                    </p:set>
                                    <p:animEffect transition="in" filter="fade">
                                      <p:cBhvr>
                                        <p:cTn id="13" dur="500"/>
                                        <p:tgtEl>
                                          <p:spTgt spid="15">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animEffect transition="in" filter="fade">
                                      <p:cBhvr>
                                        <p:cTn id="27" dur="500"/>
                                        <p:tgtEl>
                                          <p:spTgt spid="1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polynomial framework for sparsification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a:t>
                </a:r>
                <a:r>
                  <a:rPr lang="en-US" dirty="0">
                    <a:solidFill>
                      <a:srgbClr val="0070C0"/>
                    </a:solidFill>
                  </a:rPr>
                  <a:t>captured</a:t>
                </a:r>
                <a:r>
                  <a:rPr lang="en-US" i="1" dirty="0"/>
                  <a:t> </a:t>
                </a:r>
                <a:r>
                  <a:rPr lang="en-US" dirty="0"/>
                  <a:t>by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br>
                  <a:rPr lang="en-US" dirty="0"/>
                </a:br>
                <a:r>
                  <a:rPr lang="en-US" dirty="0"/>
                  <a:t>if there are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oMath>
                </a14:m>
                <a:r>
                  <a:rPr lang="en-US" dirty="0"/>
                  <a:t> over </a:t>
                </a:r>
                <a14:m>
                  <m:oMath xmlns:m="http://schemas.openxmlformats.org/officeDocument/2006/math">
                    <m:r>
                      <a:rPr lang="en-US" i="1">
                        <a:latin typeface="Cambria Math" panose="02040503050406030204" pitchFamily="18" charset="0"/>
                      </a:rPr>
                      <m:t>ℤ</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ℤ</m:t>
                    </m:r>
                  </m:oMath>
                </a14:m>
                <a:r>
                  <a:rPr lang="en-US" dirty="0"/>
                  <a:t> for </a:t>
                </a:r>
                <a14:m>
                  <m:oMath xmlns:m="http://schemas.openxmlformats.org/officeDocument/2006/math">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oMath>
                </a14:m>
                <a:r>
                  <a:rPr lang="en-US" dirty="0"/>
                  <a:t> s.t.</a:t>
                </a: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i="1">
                          <a:latin typeface="Cambria Math" panose="02040503050406030204" pitchFamily="18" charset="0"/>
                        </a:rPr>
                        <m:t>∈</m:t>
                      </m:r>
                      <m:r>
                        <a:rPr lang="en-US" i="1">
                          <a:solidFill>
                            <a:srgbClr val="C00000"/>
                          </a:solidFill>
                          <a:latin typeface="Cambria Math" panose="02040503050406030204" pitchFamily="18" charset="0"/>
                        </a:rPr>
                        <m:t>𝑅</m:t>
                      </m:r>
                      <m:r>
                        <a:rPr lang="en-US" i="1">
                          <a:solidFill>
                            <a:srgbClr val="0070C0"/>
                          </a:solidFill>
                          <a:latin typeface="Cambria Math" panose="02040503050406030204" pitchFamily="18" charset="0"/>
                        </a:rPr>
                        <m:t>⇔</m:t>
                      </m:r>
                      <m:r>
                        <a:rPr lang="en-US" i="1">
                          <a:latin typeface="Cambria Math" panose="02040503050406030204" pitchFamily="18" charset="0"/>
                        </a:rPr>
                        <m:t>∀</m:t>
                      </m:r>
                      <m:r>
                        <a:rPr lang="en-US" i="1">
                          <a:solidFill>
                            <a:srgbClr val="C00000"/>
                          </a:solidFill>
                          <a:latin typeface="Cambria Math" panose="02040503050406030204" pitchFamily="18" charset="0"/>
                        </a:rPr>
                        <m:t>𝑖</m:t>
                      </m:r>
                      <m:r>
                        <a:rPr lang="en-US" i="1">
                          <a:latin typeface="Cambria Math" panose="02040503050406030204" pitchFamily="18" charset="0"/>
                        </a:rPr>
                        <m:t>∈[</m:t>
                      </m:r>
                      <m:r>
                        <a:rPr lang="en-US" i="1">
                          <a:solidFill>
                            <a:srgbClr val="C00000"/>
                          </a:solidFill>
                          <a:latin typeface="Cambria Math" panose="02040503050406030204" pitchFamily="18" charset="0"/>
                        </a:rPr>
                        <m:t>𝑁</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𝑖</m:t>
                          </m:r>
                        </m:sub>
                      </m:sSub>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sSub>
                        <m:sSubPr>
                          <m:ctrlPr>
                            <a:rPr lang="en-US" i="1">
                              <a:latin typeface="Cambria Math" panose="02040503050406030204" pitchFamily="18" charset="0"/>
                            </a:rPr>
                          </m:ctrlPr>
                        </m:sSubPr>
                        <m:e>
                          <m:r>
                            <a:rPr lang="en-US" i="1">
                              <a:latin typeface="Cambria Math" panose="02040503050406030204" pitchFamily="18" charset="0"/>
                            </a:rPr>
                            <m:t>≡</m:t>
                          </m:r>
                        </m:e>
                        <m: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𝑚</m:t>
                              </m:r>
                            </m:e>
                            <m:sub>
                              <m:r>
                                <a:rPr lang="en-US" i="1">
                                  <a:solidFill>
                                    <a:srgbClr val="C00000"/>
                                  </a:solidFill>
                                  <a:latin typeface="Cambria Math" panose="02040503050406030204" pitchFamily="18" charset="0"/>
                                </a:rPr>
                                <m:t>𝑖</m:t>
                              </m:r>
                            </m:sub>
                          </m:sSub>
                        </m:sub>
                      </m:sSub>
                      <m:r>
                        <a:rPr lang="en-US" i="1">
                          <a:latin typeface="Cambria Math" panose="02040503050406030204" pitchFamily="18" charset="0"/>
                        </a:rPr>
                        <m:t>0</m:t>
                      </m:r>
                    </m:oMath>
                  </m:oMathPara>
                </a14:m>
                <a:br>
                  <a:rPr lang="en-US" dirty="0"/>
                </a:br>
                <a:endParaRPr lang="en-US" dirty="0"/>
              </a:p>
              <a:p>
                <a:pPr marL="0" indent="0">
                  <a:buNone/>
                </a:pPr>
                <a:r>
                  <a:rPr lang="en-US" sz="1800" dirty="0">
                    <a:solidFill>
                      <a:srgbClr val="0070C0"/>
                    </a:solidFill>
                  </a:rPr>
                  <a:t>[Boolean assignment satisfies </a:t>
                </a:r>
                <a14:m>
                  <m:oMath xmlns:m="http://schemas.openxmlformats.org/officeDocument/2006/math">
                    <m:r>
                      <a:rPr lang="en-US" sz="1800" i="1">
                        <a:solidFill>
                          <a:srgbClr val="C00000"/>
                        </a:solidFill>
                        <a:latin typeface="Cambria Math" panose="02040503050406030204" pitchFamily="18" charset="0"/>
                      </a:rPr>
                      <m:t>𝑅</m:t>
                    </m:r>
                  </m:oMath>
                </a14:m>
                <a:r>
                  <a:rPr lang="en-US" sz="1800" dirty="0">
                    <a:solidFill>
                      <a:srgbClr val="0070C0"/>
                    </a:solidFill>
                  </a:rPr>
                  <a:t> </a:t>
                </a:r>
                <a:r>
                  <a:rPr lang="en-US" sz="1800" dirty="0" err="1">
                    <a:solidFill>
                      <a:srgbClr val="0070C0"/>
                    </a:solidFill>
                  </a:rPr>
                  <a:t>iff</a:t>
                </a:r>
                <a:r>
                  <a:rPr lang="en-US" sz="1800" dirty="0">
                    <a:solidFill>
                      <a:srgbClr val="0070C0"/>
                    </a:solidFill>
                  </a:rPr>
                  <a:t> it is a root of all </a:t>
                </a:r>
                <a14:m>
                  <m:oMath xmlns:m="http://schemas.openxmlformats.org/officeDocument/2006/math">
                    <m:r>
                      <a:rPr lang="en-US" sz="1800" i="1" dirty="0">
                        <a:solidFill>
                          <a:srgbClr val="C00000"/>
                        </a:solidFill>
                        <a:latin typeface="Cambria Math" panose="02040503050406030204" pitchFamily="18" charset="0"/>
                      </a:rPr>
                      <m:t>𝑁</m:t>
                    </m:r>
                  </m:oMath>
                </a14:m>
                <a:r>
                  <a:rPr lang="en-US" sz="1800" dirty="0">
                    <a:solidFill>
                      <a:srgbClr val="0070C0"/>
                    </a:solidFill>
                  </a:rPr>
                  <a:t> polynomials]</a:t>
                </a:r>
              </a:p>
              <a:p>
                <a:pPr marL="0" indent="0">
                  <a:buNone/>
                </a:pPr>
                <a:r>
                  <a:rPr lang="en-US" dirty="0">
                    <a:solidFill>
                      <a:srgbClr val="C00000"/>
                    </a:solidFill>
                  </a:rPr>
                  <a:t>Summary of the sparsification framework </a:t>
                </a:r>
                <a:r>
                  <a:rPr lang="en-US" sz="1600" dirty="0">
                    <a:solidFill>
                      <a:srgbClr val="0070C0"/>
                    </a:solidFill>
                  </a:rPr>
                  <a:t>[J &amp; Pieterse, MFCS’16]</a:t>
                </a:r>
              </a:p>
              <a:p>
                <a:pPr marL="0" indent="0">
                  <a:spcBef>
                    <a:spcPts val="600"/>
                  </a:spcBef>
                  <a:buNone/>
                </a:pPr>
                <a:r>
                  <a:rPr lang="en-US" dirty="0"/>
                  <a:t>If each relation </a:t>
                </a:r>
                <a14:m>
                  <m:oMath xmlns:m="http://schemas.openxmlformats.org/officeDocument/2006/math">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oMath>
                </a14:m>
                <a:r>
                  <a:rPr lang="en-US" dirty="0"/>
                  <a:t> can be captured by degree-</a:t>
                </a:r>
                <a14:m>
                  <m:oMath xmlns:m="http://schemas.openxmlformats.org/officeDocument/2006/math">
                    <m:r>
                      <a:rPr lang="en-US" i="1" dirty="0">
                        <a:solidFill>
                          <a:srgbClr val="0070C0"/>
                        </a:solidFill>
                        <a:latin typeface="Cambria Math" panose="02040503050406030204" pitchFamily="18" charset="0"/>
                      </a:rPr>
                      <m:t>𝑑</m:t>
                    </m:r>
                  </m:oMath>
                </a14:m>
                <a:r>
                  <a:rPr lang="en-US" dirty="0"/>
                  <a:t> polynomials, then an </a:t>
                </a:r>
                <a14:m>
                  <m:oMath xmlns:m="http://schemas.openxmlformats.org/officeDocument/2006/math">
                    <m:r>
                      <a:rPr lang="en-US" b="0" i="1" smtClean="0">
                        <a:solidFill>
                          <a:srgbClr val="C00000"/>
                        </a:solidFill>
                        <a:latin typeface="Cambria Math" panose="02040503050406030204" pitchFamily="18" charset="0"/>
                      </a:rPr>
                      <m:t>𝑛</m:t>
                    </m:r>
                  </m:oMath>
                </a14:m>
                <a:r>
                  <a:rPr lang="en-US" dirty="0"/>
                  <a:t>-variable instance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𝑉</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𝒞</m:t>
                    </m:r>
                    <m:r>
                      <a:rPr lang="en-US" b="0" i="1" smtClean="0">
                        <a:latin typeface="Cambria Math" panose="02040503050406030204" pitchFamily="18" charset="0"/>
                      </a:rPr>
                      <m:t>)</m:t>
                    </m:r>
                  </m:oMath>
                </a14:m>
                <a:r>
                  <a:rPr lang="en-US" dirty="0"/>
                  <a:t> of CSP</a:t>
                </a:r>
                <a14:m>
                  <m:oMath xmlns:m="http://schemas.openxmlformats.org/officeDocument/2006/math">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oMath>
                </a14:m>
                <a:r>
                  <a:rPr lang="en-US" dirty="0"/>
                  <a:t> can efficiently be reduced to an instance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𝑉</m:t>
                    </m:r>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𝒞</m:t>
                        </m:r>
                      </m:e>
                      <m:sup>
                        <m:r>
                          <a:rPr lang="en-US" b="0" i="1" smtClean="0">
                            <a:solidFill>
                              <a:srgbClr val="C00000"/>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𝒞</m:t>
                    </m:r>
                    <m:r>
                      <a:rPr lang="en-US" b="0" i="1" smtClean="0">
                        <a:latin typeface="Cambria Math" panose="02040503050406030204" pitchFamily="18" charset="0"/>
                      </a:rPr>
                      <m:t>)</m:t>
                    </m:r>
                  </m:oMath>
                </a14:m>
                <a:r>
                  <a:rPr lang="en-US" dirty="0"/>
                  <a:t> such that:</a:t>
                </a:r>
              </a:p>
              <a:p>
                <a:pPr>
                  <a:spcBef>
                    <a:spcPts val="600"/>
                  </a:spcBef>
                </a:pPr>
                <a:r>
                  <a:rPr lang="en-US" dirty="0"/>
                  <a:t>The instances have exactly the </a:t>
                </a:r>
                <a:r>
                  <a:rPr lang="en-US" dirty="0">
                    <a:solidFill>
                      <a:srgbClr val="0070C0"/>
                    </a:solidFill>
                  </a:rPr>
                  <a:t>same satisfying assignments</a:t>
                </a:r>
              </a:p>
              <a:p>
                <a:pPr>
                  <a:spcBef>
                    <a:spcPts val="600"/>
                  </a:spcBef>
                </a:pPr>
                <a:r>
                  <a:rPr lang="en-US" dirty="0"/>
                  <a:t>The number of constraints in </a:t>
                </a:r>
                <a14:m>
                  <m:oMath xmlns:m="http://schemas.openxmlformats.org/officeDocument/2006/math">
                    <m:r>
                      <a:rPr lang="en-US" b="0" i="1" smtClean="0">
                        <a:solidFill>
                          <a:srgbClr val="C00000"/>
                        </a:solidFill>
                        <a:latin typeface="Cambria Math" panose="02040503050406030204" pitchFamily="18" charset="0"/>
                      </a:rPr>
                      <m:t>𝒞</m:t>
                    </m:r>
                    <m:r>
                      <a:rPr lang="en-US" b="0" i="1" smtClean="0">
                        <a:solidFill>
                          <a:srgbClr val="C00000"/>
                        </a:solidFill>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0070C0"/>
                            </a:solidFill>
                            <a:latin typeface="Cambria Math" panose="02040503050406030204" pitchFamily="18" charset="0"/>
                          </a:rPr>
                          <m:t>𝑑</m:t>
                        </m:r>
                      </m:sup>
                    </m:sSup>
                    <m:r>
                      <a:rPr lang="en-US" b="0" i="1" smtClean="0">
                        <a:latin typeface="Cambria Math" panose="02040503050406030204" pitchFamily="18" charset="0"/>
                      </a:rPr>
                      <m:t>)</m:t>
                    </m:r>
                  </m:oMath>
                </a14:m>
                <a:endParaRPr lang="en-US" dirty="0"/>
              </a:p>
              <a:p>
                <a:pPr marL="0" indent="0">
                  <a:spcBef>
                    <a:spcPts val="600"/>
                  </a:spcBef>
                  <a:buNone/>
                </a:pPr>
                <a:r>
                  <a:rPr lang="en-US" sz="1800" dirty="0">
                    <a:solidFill>
                      <a:srgbClr val="0070C0"/>
                    </a:solidFill>
                  </a:rPr>
                  <a:t>[Reduction follows from Gaussian elimination; </a:t>
                </a:r>
                <a14:m>
                  <m:oMath xmlns:m="http://schemas.openxmlformats.org/officeDocument/2006/math">
                    <m:r>
                      <a:rPr lang="en-US" sz="1800" b="0" i="1" smtClean="0">
                        <a:solidFill>
                          <a:schemeClr val="tx1"/>
                        </a:solidFill>
                        <a:latin typeface="Cambria Math" panose="02040503050406030204" pitchFamily="18" charset="0"/>
                      </a:rPr>
                      <m:t>𝑂</m:t>
                    </m:r>
                    <m:r>
                      <a:rPr lang="en-US" sz="1800" b="0" i="0"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m:t>
                    </m:r>
                  </m:oMath>
                </a14:m>
                <a:r>
                  <a:rPr lang="en-US" sz="1800" dirty="0">
                    <a:solidFill>
                      <a:srgbClr val="0070C0"/>
                    </a:solidFill>
                  </a:rPr>
                  <a:t> hides factors depending on </a:t>
                </a:r>
                <a14:m>
                  <m:oMath xmlns:m="http://schemas.openxmlformats.org/officeDocument/2006/math">
                    <m:r>
                      <m:rPr>
                        <m:sty m:val="p"/>
                      </m:rPr>
                      <a:rPr lang="en-US" sz="1800" b="0" i="0" smtClean="0">
                        <a:solidFill>
                          <a:srgbClr val="C00000"/>
                        </a:solidFill>
                        <a:latin typeface="Cambria Math" panose="02040503050406030204" pitchFamily="18" charset="0"/>
                      </a:rPr>
                      <m:t>Γ</m:t>
                    </m:r>
                  </m:oMath>
                </a14:m>
                <a:r>
                  <a:rPr lang="en-US" sz="1800" dirty="0">
                    <a:solidFill>
                      <a:srgbClr val="0070C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85" t="-865" r="-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16</a:t>
            </a:fld>
            <a:endParaRPr lang="nb-NO"/>
          </a:p>
        </p:txBody>
      </p:sp>
    </p:spTree>
    <p:extLst>
      <p:ext uri="{BB962C8B-B14F-4D97-AF65-F5344CB8AC3E}">
        <p14:creationId xmlns:p14="http://schemas.microsoft.com/office/powerpoint/2010/main" val="8449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polynomial representations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709019"/>
                <a:ext cx="8363272" cy="3417144"/>
              </a:xfrm>
            </p:spPr>
            <p:txBody>
              <a:bodyPr/>
              <a:lstStyle/>
              <a:p>
                <a:pPr marL="0" indent="0">
                  <a:buNone/>
                </a:pPr>
                <a:r>
                  <a:rPr lang="en-US" dirty="0"/>
                  <a:t>Powerful tool that raises several questions:</a:t>
                </a:r>
              </a:p>
              <a:p>
                <a:r>
                  <a:rPr lang="en-US" dirty="0"/>
                  <a:t>Which </a:t>
                </a:r>
                <a14:m>
                  <m:oMath xmlns:m="http://schemas.openxmlformats.org/officeDocument/2006/math">
                    <m:r>
                      <a:rPr lang="en-US" b="0" i="1" smtClean="0">
                        <a:solidFill>
                          <a:srgbClr val="C00000"/>
                        </a:solidFill>
                        <a:latin typeface="Cambria Math" panose="02040503050406030204" pitchFamily="18" charset="0"/>
                      </a:rPr>
                      <m:t>𝑅</m:t>
                    </m:r>
                  </m:oMath>
                </a14:m>
                <a:r>
                  <a:rPr lang="en-US" dirty="0"/>
                  <a:t> can be captured using degree less than </a:t>
                </a:r>
                <a14:m>
                  <m:oMath xmlns:m="http://schemas.openxmlformats.org/officeDocument/2006/math">
                    <m:r>
                      <a:rPr lang="en-US" b="0" i="1" smtClean="0">
                        <a:latin typeface="Cambria Math" panose="02040503050406030204" pitchFamily="18" charset="0"/>
                      </a:rPr>
                      <m:t>𝑎𝑟</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oMath>
                </a14:m>
                <a:r>
                  <a:rPr lang="en-US" dirty="0"/>
                  <a:t>?</a:t>
                </a:r>
                <a:br>
                  <a:rPr lang="en-US" dirty="0"/>
                </a:br>
                <a:r>
                  <a:rPr lang="en-US" sz="1800" dirty="0">
                    <a:solidFill>
                      <a:srgbClr val="0070C0"/>
                    </a:solidFill>
                  </a:rPr>
                  <a:t>[Constraint languages over such </a:t>
                </a:r>
                <a14:m>
                  <m:oMath xmlns:m="http://schemas.openxmlformats.org/officeDocument/2006/math">
                    <m:r>
                      <a:rPr lang="en-US" sz="1800" b="0" i="1" smtClean="0">
                        <a:solidFill>
                          <a:srgbClr val="C00000"/>
                        </a:solidFill>
                        <a:latin typeface="Cambria Math" panose="02040503050406030204" pitchFamily="18" charset="0"/>
                      </a:rPr>
                      <m:t>𝑅</m:t>
                    </m:r>
                  </m:oMath>
                </a14:m>
                <a:r>
                  <a:rPr lang="en-US" sz="1800" dirty="0">
                    <a:solidFill>
                      <a:srgbClr val="0070C0"/>
                    </a:solidFill>
                  </a:rPr>
                  <a:t> have nontrivial sparsification; beat worst-case]</a:t>
                </a:r>
              </a:p>
              <a:p>
                <a:r>
                  <a:rPr lang="en-US" dirty="0"/>
                  <a:t>Which </a:t>
                </a:r>
                <a14:m>
                  <m:oMath xmlns:m="http://schemas.openxmlformats.org/officeDocument/2006/math">
                    <m:r>
                      <a:rPr lang="en-US" b="0" i="1" smtClean="0">
                        <a:solidFill>
                          <a:srgbClr val="C00000"/>
                        </a:solidFill>
                        <a:latin typeface="Cambria Math" panose="02040503050406030204" pitchFamily="18" charset="0"/>
                      </a:rPr>
                      <m:t>𝑅</m:t>
                    </m:r>
                  </m:oMath>
                </a14:m>
                <a:r>
                  <a:rPr lang="en-US" dirty="0"/>
                  <a:t> can be captured by degree-1 polynomials?</a:t>
                </a:r>
                <a:br>
                  <a:rPr lang="en-US" dirty="0"/>
                </a:br>
                <a:r>
                  <a:rPr lang="en-US" sz="1800" dirty="0">
                    <a:solidFill>
                      <a:srgbClr val="0070C0"/>
                    </a:solidFill>
                  </a:rPr>
                  <a:t>[Gives linear sparsification; best-case behavior]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709019"/>
                <a:ext cx="8363272" cy="3417144"/>
              </a:xfrm>
              <a:blipFill>
                <a:blip r:embed="rId2"/>
                <a:stretch>
                  <a:fillRect l="-1166" t="-14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17</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1196975"/>
                <a:ext cx="8218488" cy="129614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If each Boolean </a:t>
                </a:r>
                <a14:m>
                  <m:oMath xmlns:m="http://schemas.openxmlformats.org/officeDocument/2006/math">
                    <m:r>
                      <a:rPr lang="en-US" sz="2400" b="0" i="1" smtClean="0">
                        <a:solidFill>
                          <a:srgbClr val="C00000"/>
                        </a:solidFill>
                        <a:latin typeface="Cambria Math" panose="02040503050406030204" pitchFamily="18" charset="0"/>
                      </a:rPr>
                      <m:t>𝑅</m:t>
                    </m:r>
                    <m:r>
                      <a:rPr lang="en-US" sz="2400" b="0" i="1" smtClean="0">
                        <a:latin typeface="Cambria Math" panose="02040503050406030204" pitchFamily="18" charset="0"/>
                      </a:rPr>
                      <m:t>∈</m:t>
                    </m:r>
                    <m:r>
                      <m:rPr>
                        <m:sty m:val="p"/>
                      </m:rPr>
                      <a:rPr lang="en-US" sz="2400" b="0" i="0" smtClean="0">
                        <a:solidFill>
                          <a:srgbClr val="C00000"/>
                        </a:solidFill>
                        <a:latin typeface="Cambria Math" panose="02040503050406030204" pitchFamily="18" charset="0"/>
                      </a:rPr>
                      <m:t>Γ</m:t>
                    </m:r>
                  </m:oMath>
                </a14:m>
                <a:r>
                  <a:rPr lang="en-US" sz="1600" dirty="0"/>
                  <a:t> </a:t>
                </a:r>
                <a:r>
                  <a:rPr lang="en-US" sz="2400" dirty="0">
                    <a:solidFill>
                      <a:srgbClr val="000000"/>
                    </a:solidFill>
                  </a:rPr>
                  <a:t>can be captured by </a:t>
                </a:r>
                <a:r>
                  <a:rPr lang="en-US" sz="2400" dirty="0" err="1">
                    <a:solidFill>
                      <a:srgbClr val="000000"/>
                    </a:solidFill>
                  </a:rPr>
                  <a:t>deg</a:t>
                </a:r>
                <a:r>
                  <a:rPr lang="en-US" sz="2400" dirty="0">
                    <a:solidFill>
                      <a:srgbClr val="000000"/>
                    </a:solidFill>
                  </a:rPr>
                  <a:t>-</a:t>
                </a:r>
                <a14:m>
                  <m:oMath xmlns:m="http://schemas.openxmlformats.org/officeDocument/2006/math">
                    <m:r>
                      <a:rPr lang="en-US" sz="2400" b="0" i="1" smtClean="0">
                        <a:solidFill>
                          <a:srgbClr val="0070C0"/>
                        </a:solidFill>
                        <a:latin typeface="Cambria Math" panose="02040503050406030204" pitchFamily="18" charset="0"/>
                      </a:rPr>
                      <m:t>𝑑</m:t>
                    </m:r>
                  </m:oMath>
                </a14:m>
                <a:r>
                  <a:rPr lang="en-US" sz="2400" dirty="0">
                    <a:solidFill>
                      <a:srgbClr val="000000"/>
                    </a:solidFill>
                  </a:rPr>
                  <a:t> polynomials, then CSP</a:t>
                </a:r>
                <a14:m>
                  <m:oMath xmlns:m="http://schemas.openxmlformats.org/officeDocument/2006/math">
                    <m:r>
                      <a:rPr lang="en-US" sz="2400" b="0" i="1" smtClean="0">
                        <a:solidFill>
                          <a:srgbClr val="000000"/>
                        </a:solidFill>
                        <a:latin typeface="Cambria Math" panose="02040503050406030204" pitchFamily="18" charset="0"/>
                      </a:rPr>
                      <m:t>(</m:t>
                    </m:r>
                    <m:r>
                      <m:rPr>
                        <m:sty m:val="p"/>
                      </m:rPr>
                      <a:rPr lang="en-US" sz="2400" b="0" i="0" smtClean="0">
                        <a:solidFill>
                          <a:srgbClr val="C00000"/>
                        </a:solidFill>
                        <a:latin typeface="Cambria Math" panose="02040503050406030204" pitchFamily="18" charset="0"/>
                      </a:rPr>
                      <m:t>Γ</m:t>
                    </m:r>
                    <m:r>
                      <a:rPr lang="en-US" sz="2400" b="0" i="1" smtClean="0">
                        <a:solidFill>
                          <a:srgbClr val="000000"/>
                        </a:solidFill>
                        <a:latin typeface="Cambria Math" panose="02040503050406030204" pitchFamily="18" charset="0"/>
                      </a:rPr>
                      <m:t>)</m:t>
                    </m:r>
                  </m:oMath>
                </a14:m>
                <a:r>
                  <a:rPr lang="en-US" sz="1600" dirty="0"/>
                  <a:t> </a:t>
                </a:r>
                <a:r>
                  <a:rPr lang="en-US" sz="2400" dirty="0">
                    <a:solidFill>
                      <a:srgbClr val="000000"/>
                    </a:solidFill>
                  </a:rPr>
                  <a:t>has a sparsification with </a:t>
                </a:r>
                <a14:m>
                  <m:oMath xmlns:m="http://schemas.openxmlformats.org/officeDocument/2006/math">
                    <m:r>
                      <a:rPr lang="en-US" sz="2400" b="0" i="1" smtClean="0">
                        <a:solidFill>
                          <a:srgbClr val="000000"/>
                        </a:solidFill>
                        <a:latin typeface="Cambria Math" panose="02040503050406030204" pitchFamily="18" charset="0"/>
                      </a:rPr>
                      <m:t>𝑂</m:t>
                    </m:r>
                    <m:r>
                      <a:rPr lang="en-US" sz="2400" b="0" i="1" smtClean="0">
                        <a:solidFill>
                          <a:srgbClr val="0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0070C0"/>
                            </a:solidFill>
                            <a:latin typeface="Cambria Math" panose="02040503050406030204" pitchFamily="18" charset="0"/>
                          </a:rPr>
                          <m:t>𝑑</m:t>
                        </m:r>
                      </m:sup>
                    </m:sSup>
                    <m:r>
                      <a:rPr lang="en-US" sz="2400" b="0" i="1" smtClean="0">
                        <a:solidFill>
                          <a:srgbClr val="000000"/>
                        </a:solidFill>
                        <a:latin typeface="Cambria Math" panose="02040503050406030204" pitchFamily="18" charset="0"/>
                      </a:rPr>
                      <m:t>)</m:t>
                    </m:r>
                  </m:oMath>
                </a14:m>
                <a:r>
                  <a:rPr lang="en-US" sz="1600" dirty="0"/>
                  <a:t> </a:t>
                </a:r>
                <a:r>
                  <a:rPr lang="en-US" sz="2400" dirty="0">
                    <a:solidFill>
                      <a:srgbClr val="000000"/>
                    </a:solidFill>
                  </a:rPr>
                  <a:t>constraints</a:t>
                </a:r>
                <a:endParaRPr lang="en-US" sz="1600" dirty="0"/>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1196975"/>
                <a:ext cx="8218488" cy="1296144"/>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68623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nontrivial sparsification possible?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Let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a:t> be an intractable finite Boolean constraint language,</a:t>
                </a:r>
                <a:br>
                  <a:rPr lang="en-US" dirty="0"/>
                </a:br>
                <a:r>
                  <a:rPr lang="en-US" dirty="0"/>
                  <a:t>let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 be the maximum arity of a relation in </a:t>
                </a:r>
                <a14:m>
                  <m:oMath xmlns:m="http://schemas.openxmlformats.org/officeDocument/2006/math">
                    <m:r>
                      <m:rPr>
                        <m:sty m:val="p"/>
                      </m:rPr>
                      <a:rPr lang="en-US" b="0" i="0" smtClean="0">
                        <a:solidFill>
                          <a:srgbClr val="C00000"/>
                        </a:solidFill>
                        <a:latin typeface="Cambria Math" panose="02040503050406030204" pitchFamily="18" charset="0"/>
                      </a:rPr>
                      <m:t>Γ</m:t>
                    </m:r>
                  </m:oMath>
                </a14:m>
                <a:endParaRPr lang="en-US" dirty="0"/>
              </a:p>
              <a:p>
                <a:pPr marL="0" indent="0">
                  <a:buNone/>
                </a:pPr>
                <a:r>
                  <a:rPr lang="en-US" dirty="0"/>
                  <a:t>For fixed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a:t>, there are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𝑘</m:t>
                        </m:r>
                      </m:sup>
                    </m:sSup>
                    <m:r>
                      <a:rPr lang="en-US" b="0" i="0" smtClean="0">
                        <a:latin typeface="Cambria Math" panose="02040503050406030204" pitchFamily="18" charset="0"/>
                      </a:rPr>
                      <m:t>)</m:t>
                    </m:r>
                  </m:oMath>
                </a14:m>
                <a:r>
                  <a:rPr lang="en-US" dirty="0"/>
                  <a:t> possible constraints on </a:t>
                </a:r>
                <a14:m>
                  <m:oMath xmlns:m="http://schemas.openxmlformats.org/officeDocument/2006/math">
                    <m:r>
                      <a:rPr lang="en-US" b="0" i="1" smtClean="0">
                        <a:solidFill>
                          <a:srgbClr val="C00000"/>
                        </a:solidFill>
                        <a:latin typeface="Cambria Math" panose="02040503050406030204" pitchFamily="18" charset="0"/>
                      </a:rPr>
                      <m:t>𝑛</m:t>
                    </m:r>
                  </m:oMath>
                </a14:m>
                <a:r>
                  <a:rPr lang="en-US" dirty="0"/>
                  <a:t> variables</a:t>
                </a:r>
              </a:p>
              <a:p>
                <a:pPr marL="0" indent="0">
                  <a:buNone/>
                </a:pPr>
                <a:r>
                  <a:rPr lang="en-US" dirty="0"/>
                  <a:t>When can we get a sparsification with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𝑘</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𝜀</m:t>
                        </m:r>
                      </m:sup>
                    </m:sSup>
                    <m:r>
                      <a:rPr lang="en-US" b="0" i="1" smtClean="0">
                        <a:latin typeface="Cambria Math" panose="02040503050406030204" pitchFamily="18" charset="0"/>
                      </a:rPr>
                      <m:t>)</m:t>
                    </m:r>
                  </m:oMath>
                </a14:m>
                <a:r>
                  <a:rPr lang="en-US" dirty="0"/>
                  <a:t> constraints?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18</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5013176"/>
                <a:ext cx="8218488" cy="129614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If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a:t> contains an arity-</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a:t>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a:t> with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e>
                    </m:d>
                    <m:r>
                      <a:rPr lang="en-US" sz="2400" b="0" i="1" smtClean="0">
                        <a:latin typeface="Cambria Math" panose="02040503050406030204" pitchFamily="18" charset="0"/>
                      </a:rPr>
                      <m:t>=1</m:t>
                    </m:r>
                  </m:oMath>
                </a14:m>
                <a:r>
                  <a:rPr lang="en-US" sz="2400" dirty="0"/>
                  <a:t>, then 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r>
                  <a:rPr lang="en-US" sz="2400" dirty="0"/>
                  <a:t> has no efficient sparsification to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𝜀</m:t>
                        </m:r>
                      </m:sup>
                    </m:sSup>
                    <m:r>
                      <a:rPr lang="en-US" sz="2400" b="0" i="1" smtClean="0">
                        <a:latin typeface="Cambria Math" panose="02040503050406030204" pitchFamily="18" charset="0"/>
                      </a:rPr>
                      <m:t>)</m:t>
                    </m:r>
                  </m:oMath>
                </a14:m>
                <a:r>
                  <a:rPr lang="en-US" sz="2400" dirty="0"/>
                  <a:t> constraints</a:t>
                </a:r>
                <a:br>
                  <a:rPr lang="en-US" sz="2400" dirty="0"/>
                </a:br>
                <a:r>
                  <a:rPr lang="en-US" sz="1600" dirty="0"/>
                  <a:t>for any </a:t>
                </a:r>
                <a14:m>
                  <m:oMath xmlns:m="http://schemas.openxmlformats.org/officeDocument/2006/math">
                    <m:r>
                      <a:rPr lang="en-US" sz="1600" b="0" i="1" smtClean="0">
                        <a:solidFill>
                          <a:srgbClr val="C00000"/>
                        </a:solidFill>
                        <a:latin typeface="Cambria Math" panose="02040503050406030204" pitchFamily="18" charset="0"/>
                      </a:rPr>
                      <m:t>𝜀</m:t>
                    </m:r>
                    <m:r>
                      <a:rPr lang="en-US" sz="1600" b="0" i="1" smtClean="0">
                        <a:latin typeface="Cambria Math" panose="02040503050406030204" pitchFamily="18" charset="0"/>
                      </a:rPr>
                      <m:t>&gt;0</m:t>
                    </m:r>
                  </m:oMath>
                </a14:m>
                <a:r>
                  <a:rPr lang="en-US" sz="1600" dirty="0"/>
                  <a:t>, unless NP </a:t>
                </a:r>
                <a14:m>
                  <m:oMath xmlns:m="http://schemas.openxmlformats.org/officeDocument/2006/math">
                    <m:r>
                      <a:rPr lang="en-US" sz="1600" b="0" i="1" smtClean="0">
                        <a:latin typeface="Cambria Math" panose="02040503050406030204" pitchFamily="18" charset="0"/>
                      </a:rPr>
                      <m:t>⊆</m:t>
                    </m:r>
                  </m:oMath>
                </a14:m>
                <a:r>
                  <a:rPr lang="en-US" sz="1600" dirty="0"/>
                  <a:t> coNP/poly</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5013176"/>
                <a:ext cx="8218488" cy="1296144"/>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bwMode="auto">
              <a:xfrm>
                <a:off x="468313" y="3391345"/>
                <a:ext cx="8218488" cy="109929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If each arity-</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a:t>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a:t> in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a:t> has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rgbClr val="C00000"/>
                                </a:solidFill>
                                <a:latin typeface="Cambria Math" panose="02040503050406030204" pitchFamily="18" charset="0"/>
                              </a:rPr>
                              <m:t>𝑘</m:t>
                            </m:r>
                          </m:sup>
                        </m:sSup>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𝑅</m:t>
                        </m:r>
                      </m:e>
                    </m:d>
                    <m:r>
                      <a:rPr lang="en-US" sz="2400" b="0" i="1" smtClean="0">
                        <a:latin typeface="Cambria Math" panose="02040503050406030204" pitchFamily="18" charset="0"/>
                      </a:rPr>
                      <m:t>≠1</m:t>
                    </m:r>
                  </m:oMath>
                </a14:m>
                <a:r>
                  <a:rPr lang="en-US" sz="2400" dirty="0"/>
                  <a:t>, then </a:t>
                </a:r>
                <a:br>
                  <a:rPr lang="en-US" sz="2400" dirty="0"/>
                </a:br>
                <a:r>
                  <a:rPr lang="en-US" sz="2400" dirty="0"/>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r>
                  <a:rPr lang="en-US" sz="2400" dirty="0"/>
                  <a:t> can efficiently be </a:t>
                </a:r>
                <a:r>
                  <a:rPr lang="en-US" sz="2400" dirty="0" err="1"/>
                  <a:t>sparsified</a:t>
                </a:r>
                <a:r>
                  <a:rPr lang="en-US" sz="2400" dirty="0"/>
                  <a:t> to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−1</m:t>
                        </m:r>
                      </m:sup>
                    </m:sSup>
                    <m:r>
                      <a:rPr lang="en-US" sz="2400" b="0" i="1" smtClean="0">
                        <a:latin typeface="Cambria Math" panose="02040503050406030204" pitchFamily="18" charset="0"/>
                      </a:rPr>
                      <m:t>)</m:t>
                    </m:r>
                  </m:oMath>
                </a14:m>
                <a:r>
                  <a:rPr lang="en-US" sz="2400" dirty="0"/>
                  <a:t> constraints</a:t>
                </a:r>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3391345"/>
                <a:ext cx="8218488" cy="1099293"/>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68313" y="4490638"/>
                <a:ext cx="8218487" cy="404983"/>
              </a:xfrm>
              <a:prstGeom prst="rect">
                <a:avLst/>
              </a:prstGeom>
            </p:spPr>
            <p:txBody>
              <a:bodyPr wrap="square">
                <a:spAutoFit/>
              </a:bodyPr>
              <a:lstStyle/>
              <a:p>
                <a:pPr algn="l"/>
                <a:r>
                  <a:rPr lang="en-US" sz="1800" dirty="0">
                    <a:solidFill>
                      <a:srgbClr val="0070C0"/>
                    </a:solidFill>
                    <a:latin typeface="+mj-lt"/>
                  </a:rPr>
                  <a:t>[If </a:t>
                </a:r>
                <a14:m>
                  <m:oMath xmlns:m="http://schemas.openxmlformats.org/officeDocument/2006/math">
                    <m:d>
                      <m:dPr>
                        <m:begChr m:val="|"/>
                        <m:endChr m:val="|"/>
                        <m:ctrlPr>
                          <a:rPr lang="en-US" sz="1800" b="0" i="1" smtClean="0">
                            <a:solidFill>
                              <a:srgbClr val="0070C0"/>
                            </a:solidFill>
                            <a:latin typeface="Cambria Math" panose="02040503050406030204" pitchFamily="18" charset="0"/>
                          </a:rPr>
                        </m:ctrlPr>
                      </m:dPr>
                      <m:e>
                        <m:sSup>
                          <m:sSupPr>
                            <m:ctrlPr>
                              <a:rPr lang="en-US" sz="1800" b="0" i="1" smtClean="0">
                                <a:solidFill>
                                  <a:srgbClr val="0070C0"/>
                                </a:solidFill>
                                <a:latin typeface="Cambria Math" panose="02040503050406030204" pitchFamily="18" charset="0"/>
                              </a:rPr>
                            </m:ctrlPr>
                          </m:sSupPr>
                          <m:e>
                            <m:d>
                              <m:dPr>
                                <m:begChr m:val="{"/>
                                <m:endChr m:val="}"/>
                                <m:ctrlPr>
                                  <a:rPr lang="en-US" sz="1800" b="0" i="1" smtClean="0">
                                    <a:solidFill>
                                      <a:srgbClr val="0070C0"/>
                                    </a:solidFill>
                                    <a:latin typeface="Cambria Math" panose="02040503050406030204" pitchFamily="18" charset="0"/>
                                  </a:rPr>
                                </m:ctrlPr>
                              </m:dPr>
                              <m:e>
                                <m:r>
                                  <a:rPr lang="en-US" sz="1800" b="0" i="1" smtClean="0">
                                    <a:solidFill>
                                      <a:srgbClr val="0070C0"/>
                                    </a:solidFill>
                                    <a:latin typeface="Cambria Math" panose="02040503050406030204" pitchFamily="18" charset="0"/>
                                  </a:rPr>
                                  <m:t>0,1</m:t>
                                </m:r>
                              </m:e>
                            </m:d>
                          </m:e>
                          <m:sup>
                            <m:r>
                              <a:rPr lang="en-US" sz="1800" b="0" i="1" smtClean="0">
                                <a:solidFill>
                                  <a:srgbClr val="C00000"/>
                                </a:solidFill>
                                <a:latin typeface="Cambria Math" panose="02040503050406030204" pitchFamily="18" charset="0"/>
                              </a:rPr>
                              <m:t>𝑘</m:t>
                            </m:r>
                          </m:sup>
                        </m:sSup>
                        <m:r>
                          <a:rPr lang="en-US" sz="1800" b="0" i="1" smtClean="0">
                            <a:solidFill>
                              <a:srgbClr val="0070C0"/>
                            </a:solidFill>
                            <a:latin typeface="Cambria Math" panose="02040503050406030204" pitchFamily="18" charset="0"/>
                          </a:rPr>
                          <m:t>∖</m:t>
                        </m:r>
                        <m:r>
                          <a:rPr lang="en-US" sz="1800" b="0" i="1" smtClean="0">
                            <a:solidFill>
                              <a:srgbClr val="C00000"/>
                            </a:solidFill>
                            <a:latin typeface="Cambria Math" panose="02040503050406030204" pitchFamily="18" charset="0"/>
                          </a:rPr>
                          <m:t>𝑅</m:t>
                        </m:r>
                      </m:e>
                    </m:d>
                    <m:r>
                      <a:rPr lang="en-US" sz="1800" b="0" i="1" smtClean="0">
                        <a:solidFill>
                          <a:srgbClr val="0070C0"/>
                        </a:solidFill>
                        <a:latin typeface="Cambria Math" panose="02040503050406030204" pitchFamily="18" charset="0"/>
                      </a:rPr>
                      <m:t>≠1</m:t>
                    </m:r>
                  </m:oMath>
                </a14:m>
                <a:r>
                  <a:rPr lang="en-US" sz="1800" dirty="0">
                    <a:solidFill>
                      <a:srgbClr val="0070C0"/>
                    </a:solidFill>
                    <a:latin typeface="+mj-lt"/>
                  </a:rPr>
                  <a:t>, then </a:t>
                </a:r>
                <a14:m>
                  <m:oMath xmlns:m="http://schemas.openxmlformats.org/officeDocument/2006/math">
                    <m:r>
                      <a:rPr lang="en-US" sz="1800" b="0" i="1" smtClean="0">
                        <a:solidFill>
                          <a:srgbClr val="C00000"/>
                        </a:solidFill>
                        <a:latin typeface="Cambria Math" panose="02040503050406030204" pitchFamily="18" charset="0"/>
                      </a:rPr>
                      <m:t>𝑅</m:t>
                    </m:r>
                  </m:oMath>
                </a14:m>
                <a:r>
                  <a:rPr lang="en-US" sz="1800" dirty="0">
                    <a:solidFill>
                      <a:srgbClr val="0070C0"/>
                    </a:solidFill>
                    <a:latin typeface="+mj-lt"/>
                  </a:rPr>
                  <a:t> can be captured by a degree-(</a:t>
                </a:r>
                <a14:m>
                  <m:oMath xmlns:m="http://schemas.openxmlformats.org/officeDocument/2006/math">
                    <m:r>
                      <a:rPr lang="en-US" sz="1800" b="0" i="1" smtClean="0">
                        <a:solidFill>
                          <a:srgbClr val="C00000"/>
                        </a:solidFill>
                        <a:latin typeface="Cambria Math" panose="02040503050406030204" pitchFamily="18" charset="0"/>
                      </a:rPr>
                      <m:t>𝑘</m:t>
                    </m:r>
                    <m:r>
                      <a:rPr lang="en-US" sz="1800" b="0" i="1" smtClean="0">
                        <a:solidFill>
                          <a:srgbClr val="0070C0"/>
                        </a:solidFill>
                        <a:latin typeface="Cambria Math" panose="02040503050406030204" pitchFamily="18" charset="0"/>
                      </a:rPr>
                      <m:t>−1</m:t>
                    </m:r>
                  </m:oMath>
                </a14:m>
                <a:r>
                  <a:rPr lang="en-US" sz="1800" dirty="0">
                    <a:solidFill>
                      <a:srgbClr val="0070C0"/>
                    </a:solidFill>
                    <a:latin typeface="+mj-lt"/>
                  </a:rPr>
                  <a:t>) polynomial]</a:t>
                </a:r>
              </a:p>
            </p:txBody>
          </p:sp>
        </mc:Choice>
        <mc:Fallback xmlns="">
          <p:sp>
            <p:nvSpPr>
              <p:cNvPr id="7" name="Rectangle 6"/>
              <p:cNvSpPr>
                <a:spLocks noRot="1" noChangeAspect="1" noMove="1" noResize="1" noEditPoints="1" noAdjustHandles="1" noChangeArrowheads="1" noChangeShapeType="1" noTextEdit="1"/>
              </p:cNvSpPr>
              <p:nvPr/>
            </p:nvSpPr>
            <p:spPr>
              <a:xfrm>
                <a:off x="468313" y="4490638"/>
                <a:ext cx="8218487" cy="404983"/>
              </a:xfrm>
              <a:prstGeom prst="rect">
                <a:avLst/>
              </a:prstGeom>
              <a:blipFill rotWithShape="0">
                <a:blip r:embed="rId5"/>
                <a:stretch>
                  <a:fillRect l="-668" t="-3030" b="-21212"/>
                </a:stretch>
              </a:blipFill>
            </p:spPr>
            <p:txBody>
              <a:bodyPr/>
              <a:lstStyle/>
              <a:p>
                <a:r>
                  <a:rPr lang="en-US">
                    <a:noFill/>
                  </a:rPr>
                  <a:t> </a:t>
                </a:r>
              </a:p>
            </p:txBody>
          </p:sp>
        </mc:Fallback>
      </mc:AlternateContent>
      <p:sp>
        <p:nvSpPr>
          <p:cNvPr id="8" name="Rectangle 7"/>
          <p:cNvSpPr/>
          <p:nvPr/>
        </p:nvSpPr>
        <p:spPr>
          <a:xfrm>
            <a:off x="4860032" y="6309320"/>
            <a:ext cx="4572000" cy="369332"/>
          </a:xfrm>
          <a:prstGeom prst="rect">
            <a:avLst/>
          </a:prstGeom>
        </p:spPr>
        <p:txBody>
          <a:bodyPr>
            <a:spAutoFit/>
          </a:bodyPr>
          <a:lstStyle/>
          <a:p>
            <a:r>
              <a:rPr lang="en-US" sz="1800" dirty="0">
                <a:solidFill>
                  <a:srgbClr val="0070C0"/>
                </a:solidFill>
                <a:latin typeface="+mj-lt"/>
              </a:rPr>
              <a:t>[Chen, J &amp; Pieterse, IPEC’18]</a:t>
            </a:r>
            <a:endParaRPr lang="en-US" sz="1800" dirty="0">
              <a:latin typeface="+mj-lt"/>
            </a:endParaRPr>
          </a:p>
        </p:txBody>
      </p:sp>
    </p:spTree>
    <p:extLst>
      <p:ext uri="{BB962C8B-B14F-4D97-AF65-F5344CB8AC3E}">
        <p14:creationId xmlns:p14="http://schemas.microsoft.com/office/powerpoint/2010/main" val="13613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347663"/>
            <a:ext cx="8675687" cy="633412"/>
          </a:xfrm>
        </p:spPr>
        <p:txBody>
          <a:bodyPr/>
          <a:lstStyle/>
          <a:p>
            <a:r>
              <a:rPr lang="en-US" dirty="0"/>
              <a:t>Open: Nontrivial sparsification for larger domains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Result shows which </a:t>
                </a:r>
                <a:r>
                  <a:rPr lang="en-US" dirty="0">
                    <a:solidFill>
                      <a:srgbClr val="0070C0"/>
                    </a:solidFill>
                  </a:rPr>
                  <a:t>Boolean</a:t>
                </a:r>
                <a:r>
                  <a:rPr lang="en-US" dirty="0"/>
                  <a:t>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a:t> allow nontrivial sparsification</a:t>
                </a:r>
              </a:p>
              <a:p>
                <a:pPr marL="0" indent="0">
                  <a:buNone/>
                </a:pPr>
                <a:r>
                  <a:rPr lang="en-US" dirty="0"/>
                  <a:t>For constraint languages over </a:t>
                </a:r>
                <a:r>
                  <a:rPr lang="en-US" dirty="0">
                    <a:solidFill>
                      <a:srgbClr val="0070C0"/>
                    </a:solidFill>
                  </a:rPr>
                  <a:t>larger</a:t>
                </a:r>
                <a:r>
                  <a:rPr lang="en-US" dirty="0"/>
                  <a:t> domains, little is known</a:t>
                </a:r>
              </a:p>
              <a:p>
                <a:pPr marL="0" indent="0">
                  <a:buNone/>
                </a:pPr>
                <a:endParaRPr lang="en-US" dirty="0"/>
              </a:p>
              <a:p>
                <a:pPr marL="0" indent="0">
                  <a:buNone/>
                </a:pPr>
                <a:r>
                  <a:rPr lang="en-US" dirty="0">
                    <a:solidFill>
                      <a:srgbClr val="0070C0"/>
                    </a:solidFill>
                  </a:rPr>
                  <a:t>Open problem: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19</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3861048"/>
                <a:ext cx="8218488" cy="151216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Characterize the finite constraint languages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a:t> on a domain of size 3, for which CSP</a:t>
                </a:r>
                <a14:m>
                  <m:oMath xmlns:m="http://schemas.openxmlformats.org/officeDocument/2006/math">
                    <m:r>
                      <a:rPr lang="en-US" sz="2400" b="0" i="1" smtClean="0">
                        <a:latin typeface="Cambria Math" panose="02040503050406030204" pitchFamily="18" charset="0"/>
                      </a:rPr>
                      <m:t>(</m:t>
                    </m:r>
                    <m:r>
                      <m:rPr>
                        <m:sty m:val="p"/>
                      </m:rPr>
                      <a:rPr lang="en-US" sz="2400" b="0" i="0" smtClean="0">
                        <a:solidFill>
                          <a:srgbClr val="C00000"/>
                        </a:solidFill>
                        <a:latin typeface="Cambria Math" panose="02040503050406030204" pitchFamily="18" charset="0"/>
                      </a:rPr>
                      <m:t>Γ</m:t>
                    </m:r>
                    <m:r>
                      <a:rPr lang="en-US" sz="2400" b="0" i="1" smtClean="0">
                        <a:latin typeface="Cambria Math" panose="02040503050406030204" pitchFamily="18" charset="0"/>
                      </a:rPr>
                      <m:t>)</m:t>
                    </m:r>
                  </m:oMath>
                </a14:m>
                <a:r>
                  <a:rPr lang="en-US" sz="2400" dirty="0"/>
                  <a:t> has a nontrivial sparsification</a:t>
                </a:r>
                <a:br>
                  <a:rPr lang="en-US" sz="2400" dirty="0"/>
                </a:br>
                <a:r>
                  <a:rPr lang="en-US" sz="2400" dirty="0"/>
                  <a:t>(compression to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r>
                          <a:rPr lang="en-US" sz="2400" b="0" i="1" smtClean="0">
                            <a:solidFill>
                              <a:schemeClr val="tx1"/>
                            </a:solidFill>
                            <a:latin typeface="Cambria Math" panose="02040503050406030204" pitchFamily="18" charset="0"/>
                          </a:rPr>
                          <m:t>−1</m:t>
                        </m:r>
                      </m:sup>
                    </m:sSup>
                    <m:r>
                      <a:rPr lang="en-US" sz="2400" b="0" i="1" smtClean="0">
                        <a:latin typeface="Cambria Math" panose="02040503050406030204" pitchFamily="18" charset="0"/>
                      </a:rPr>
                      <m:t>)</m:t>
                    </m:r>
                  </m:oMath>
                </a14:m>
                <a:r>
                  <a:rPr lang="en-US" sz="2400" dirty="0"/>
                  <a:t> bits with </a:t>
                </a:r>
                <a14:m>
                  <m:oMath xmlns:m="http://schemas.openxmlformats.org/officeDocument/2006/math">
                    <m:r>
                      <a:rPr lang="en-US" sz="2400" b="0" i="1" smtClean="0">
                        <a:solidFill>
                          <a:srgbClr val="C00000"/>
                        </a:solidFill>
                        <a:latin typeface="Cambria Math" panose="02040503050406030204" pitchFamily="18" charset="0"/>
                      </a:rPr>
                      <m:t>𝑘</m:t>
                    </m:r>
                  </m:oMath>
                </a14:m>
                <a:r>
                  <a:rPr lang="en-US" sz="2400" dirty="0"/>
                  <a:t> maximum arity in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a:t>)</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3861048"/>
                <a:ext cx="8218488" cy="1512168"/>
              </a:xfrm>
              <a:prstGeom prst="roundRect">
                <a:avLst/>
              </a:prstGeom>
              <a:blipFill rotWithShape="0">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2320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Talk landscape</a:t>
            </a:r>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6" name="Rectangle 15"/>
          <p:cNvSpPr/>
          <p:nvPr/>
        </p:nvSpPr>
        <p:spPr bwMode="auto">
          <a:xfrm>
            <a:off x="6477406" y="5061205"/>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a:latin typeface="+mj-lt"/>
              </a:rPr>
              <a:t>Mal’tsev</a:t>
            </a:r>
            <a:r>
              <a:rPr lang="en-US" sz="2000" dirty="0">
                <a:latin typeface="+mj-lt"/>
              </a:rPr>
              <a:t> </a:t>
            </a:r>
            <a:r>
              <a:rPr lang="en-US" sz="2000" dirty="0" err="1">
                <a:latin typeface="+mj-lt"/>
              </a:rPr>
              <a:t>embeddings</a:t>
            </a:r>
            <a:endParaRPr lang="en-US" sz="2000" dirty="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4"/>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5"/>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a:latin typeface="+mj-lt"/>
              </a:rPr>
              <a:t>Symmetric CSP</a:t>
            </a:r>
          </a:p>
        </p:txBody>
      </p:sp>
      <p:sp>
        <p:nvSpPr>
          <p:cNvPr id="28" name="Freeform 27"/>
          <p:cNvSpPr/>
          <p:nvPr/>
        </p:nvSpPr>
        <p:spPr bwMode="auto">
          <a:xfrm>
            <a:off x="1239483" y="3243559"/>
            <a:ext cx="873173" cy="2553736"/>
          </a:xfrm>
          <a:custGeom>
            <a:avLst/>
            <a:gdLst>
              <a:gd name="connsiteX0" fmla="*/ 257966 w 1964364"/>
              <a:gd name="connsiteY0" fmla="*/ 0 h 2553736"/>
              <a:gd name="connsiteX1" fmla="*/ 1964364 w 1964364"/>
              <a:gd name="connsiteY1" fmla="*/ 0 h 2553736"/>
              <a:gd name="connsiteX2" fmla="*/ 1964364 w 1964364"/>
              <a:gd name="connsiteY2" fmla="*/ 1733898 h 2553736"/>
              <a:gd name="connsiteX3" fmla="*/ 799628 w 1964364"/>
              <a:gd name="connsiteY3" fmla="*/ 2553736 h 2553736"/>
              <a:gd name="connsiteX4" fmla="*/ 836204 w 1964364"/>
              <a:gd name="connsiteY4" fmla="*/ 2169688 h 2553736"/>
              <a:gd name="connsiteX5" fmla="*/ 342428 w 1964364"/>
              <a:gd name="connsiteY5" fmla="*/ 1950232 h 2553736"/>
              <a:gd name="connsiteX6" fmla="*/ 168692 w 1964364"/>
              <a:gd name="connsiteY6" fmla="*/ 1611904 h 2553736"/>
              <a:gd name="connsiteX7" fmla="*/ 342428 w 1964364"/>
              <a:gd name="connsiteY7" fmla="*/ 1319296 h 2553736"/>
              <a:gd name="connsiteX8" fmla="*/ 433868 w 1964364"/>
              <a:gd name="connsiteY8" fmla="*/ 1145560 h 2553736"/>
              <a:gd name="connsiteX9" fmla="*/ 4100 w 1964364"/>
              <a:gd name="connsiteY9" fmla="*/ 1172992 h 2553736"/>
              <a:gd name="connsiteX10" fmla="*/ 223556 w 1964364"/>
              <a:gd name="connsiteY10" fmla="*/ 432328 h 2553736"/>
              <a:gd name="connsiteX11" fmla="*/ 248631 w 1964364"/>
              <a:gd name="connsiteY11" fmla="*/ 218516 h 2553736"/>
              <a:gd name="connsiteX0" fmla="*/ 257966 w 1964364"/>
              <a:gd name="connsiteY0" fmla="*/ 0 h 2553736"/>
              <a:gd name="connsiteX1" fmla="*/ 1964364 w 1964364"/>
              <a:gd name="connsiteY1" fmla="*/ 0 h 2553736"/>
              <a:gd name="connsiteX2" fmla="*/ 799628 w 1964364"/>
              <a:gd name="connsiteY2" fmla="*/ 2553736 h 2553736"/>
              <a:gd name="connsiteX3" fmla="*/ 836204 w 1964364"/>
              <a:gd name="connsiteY3" fmla="*/ 2169688 h 2553736"/>
              <a:gd name="connsiteX4" fmla="*/ 342428 w 1964364"/>
              <a:gd name="connsiteY4" fmla="*/ 1950232 h 2553736"/>
              <a:gd name="connsiteX5" fmla="*/ 168692 w 1964364"/>
              <a:gd name="connsiteY5" fmla="*/ 1611904 h 2553736"/>
              <a:gd name="connsiteX6" fmla="*/ 342428 w 1964364"/>
              <a:gd name="connsiteY6" fmla="*/ 1319296 h 2553736"/>
              <a:gd name="connsiteX7" fmla="*/ 433868 w 1964364"/>
              <a:gd name="connsiteY7" fmla="*/ 1145560 h 2553736"/>
              <a:gd name="connsiteX8" fmla="*/ 4100 w 1964364"/>
              <a:gd name="connsiteY8" fmla="*/ 1172992 h 2553736"/>
              <a:gd name="connsiteX9" fmla="*/ 223556 w 1964364"/>
              <a:gd name="connsiteY9" fmla="*/ 432328 h 2553736"/>
              <a:gd name="connsiteX10" fmla="*/ 248631 w 1964364"/>
              <a:gd name="connsiteY10" fmla="*/ 218516 h 2553736"/>
              <a:gd name="connsiteX11" fmla="*/ 257966 w 1964364"/>
              <a:gd name="connsiteY11" fmla="*/ 0 h 2553736"/>
              <a:gd name="connsiteX0" fmla="*/ 1964364 w 2055804"/>
              <a:gd name="connsiteY0" fmla="*/ 0 h 2553736"/>
              <a:gd name="connsiteX1" fmla="*/ 799628 w 2055804"/>
              <a:gd name="connsiteY1" fmla="*/ 2553736 h 2553736"/>
              <a:gd name="connsiteX2" fmla="*/ 836204 w 2055804"/>
              <a:gd name="connsiteY2" fmla="*/ 2169688 h 2553736"/>
              <a:gd name="connsiteX3" fmla="*/ 342428 w 2055804"/>
              <a:gd name="connsiteY3" fmla="*/ 1950232 h 2553736"/>
              <a:gd name="connsiteX4" fmla="*/ 168692 w 2055804"/>
              <a:gd name="connsiteY4" fmla="*/ 1611904 h 2553736"/>
              <a:gd name="connsiteX5" fmla="*/ 342428 w 2055804"/>
              <a:gd name="connsiteY5" fmla="*/ 1319296 h 2553736"/>
              <a:gd name="connsiteX6" fmla="*/ 433868 w 2055804"/>
              <a:gd name="connsiteY6" fmla="*/ 1145560 h 2553736"/>
              <a:gd name="connsiteX7" fmla="*/ 4100 w 2055804"/>
              <a:gd name="connsiteY7" fmla="*/ 1172992 h 2553736"/>
              <a:gd name="connsiteX8" fmla="*/ 223556 w 2055804"/>
              <a:gd name="connsiteY8" fmla="*/ 432328 h 2553736"/>
              <a:gd name="connsiteX9" fmla="*/ 248631 w 2055804"/>
              <a:gd name="connsiteY9" fmla="*/ 218516 h 2553736"/>
              <a:gd name="connsiteX10" fmla="*/ 257966 w 2055804"/>
              <a:gd name="connsiteY10" fmla="*/ 0 h 2553736"/>
              <a:gd name="connsiteX11" fmla="*/ 2055804 w 2055804"/>
              <a:gd name="connsiteY11" fmla="*/ 91440 h 2553736"/>
              <a:gd name="connsiteX0" fmla="*/ 1964364 w 1964364"/>
              <a:gd name="connsiteY0" fmla="*/ 0 h 2553736"/>
              <a:gd name="connsiteX1" fmla="*/ 799628 w 1964364"/>
              <a:gd name="connsiteY1" fmla="*/ 2553736 h 2553736"/>
              <a:gd name="connsiteX2" fmla="*/ 836204 w 1964364"/>
              <a:gd name="connsiteY2" fmla="*/ 2169688 h 2553736"/>
              <a:gd name="connsiteX3" fmla="*/ 342428 w 1964364"/>
              <a:gd name="connsiteY3" fmla="*/ 1950232 h 2553736"/>
              <a:gd name="connsiteX4" fmla="*/ 168692 w 1964364"/>
              <a:gd name="connsiteY4" fmla="*/ 1611904 h 2553736"/>
              <a:gd name="connsiteX5" fmla="*/ 342428 w 1964364"/>
              <a:gd name="connsiteY5" fmla="*/ 1319296 h 2553736"/>
              <a:gd name="connsiteX6" fmla="*/ 433868 w 1964364"/>
              <a:gd name="connsiteY6" fmla="*/ 1145560 h 2553736"/>
              <a:gd name="connsiteX7" fmla="*/ 4100 w 1964364"/>
              <a:gd name="connsiteY7" fmla="*/ 1172992 h 2553736"/>
              <a:gd name="connsiteX8" fmla="*/ 223556 w 1964364"/>
              <a:gd name="connsiteY8" fmla="*/ 432328 h 2553736"/>
              <a:gd name="connsiteX9" fmla="*/ 248631 w 1964364"/>
              <a:gd name="connsiteY9" fmla="*/ 218516 h 2553736"/>
              <a:gd name="connsiteX10" fmla="*/ 257966 w 1964364"/>
              <a:gd name="connsiteY10" fmla="*/ 0 h 2553736"/>
              <a:gd name="connsiteX0" fmla="*/ 799628 w 873173"/>
              <a:gd name="connsiteY0" fmla="*/ 2553736 h 2553736"/>
              <a:gd name="connsiteX1" fmla="*/ 836204 w 873173"/>
              <a:gd name="connsiteY1" fmla="*/ 2169688 h 2553736"/>
              <a:gd name="connsiteX2" fmla="*/ 342428 w 873173"/>
              <a:gd name="connsiteY2" fmla="*/ 1950232 h 2553736"/>
              <a:gd name="connsiteX3" fmla="*/ 168692 w 873173"/>
              <a:gd name="connsiteY3" fmla="*/ 1611904 h 2553736"/>
              <a:gd name="connsiteX4" fmla="*/ 342428 w 873173"/>
              <a:gd name="connsiteY4" fmla="*/ 1319296 h 2553736"/>
              <a:gd name="connsiteX5" fmla="*/ 433868 w 873173"/>
              <a:gd name="connsiteY5" fmla="*/ 1145560 h 2553736"/>
              <a:gd name="connsiteX6" fmla="*/ 4100 w 873173"/>
              <a:gd name="connsiteY6" fmla="*/ 1172992 h 2553736"/>
              <a:gd name="connsiteX7" fmla="*/ 223556 w 873173"/>
              <a:gd name="connsiteY7" fmla="*/ 432328 h 2553736"/>
              <a:gd name="connsiteX8" fmla="*/ 248631 w 873173"/>
              <a:gd name="connsiteY8" fmla="*/ 218516 h 2553736"/>
              <a:gd name="connsiteX9" fmla="*/ 257966 w 873173"/>
              <a:gd name="connsiteY9" fmla="*/ 0 h 25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3173" h="2553736">
                <a:moveTo>
                  <a:pt x="799628" y="2553736"/>
                </a:moveTo>
                <a:cubicBezTo>
                  <a:pt x="856016" y="2412004"/>
                  <a:pt x="912404" y="2270272"/>
                  <a:pt x="836204" y="2169688"/>
                </a:cubicBezTo>
                <a:cubicBezTo>
                  <a:pt x="760004" y="2069104"/>
                  <a:pt x="453680" y="2043196"/>
                  <a:pt x="342428" y="1950232"/>
                </a:cubicBezTo>
                <a:cubicBezTo>
                  <a:pt x="231176" y="1857268"/>
                  <a:pt x="168692" y="1717060"/>
                  <a:pt x="168692" y="1611904"/>
                </a:cubicBezTo>
                <a:cubicBezTo>
                  <a:pt x="168692" y="1506748"/>
                  <a:pt x="298232" y="1397020"/>
                  <a:pt x="342428" y="1319296"/>
                </a:cubicBezTo>
                <a:cubicBezTo>
                  <a:pt x="386624" y="1241572"/>
                  <a:pt x="490256" y="1169944"/>
                  <a:pt x="433868" y="1145560"/>
                </a:cubicBezTo>
                <a:cubicBezTo>
                  <a:pt x="377480" y="1121176"/>
                  <a:pt x="39152" y="1291864"/>
                  <a:pt x="4100" y="1172992"/>
                </a:cubicBezTo>
                <a:cubicBezTo>
                  <a:pt x="-30952" y="1054120"/>
                  <a:pt x="168692" y="694456"/>
                  <a:pt x="223556" y="432328"/>
                </a:cubicBezTo>
                <a:cubicBezTo>
                  <a:pt x="237272" y="366796"/>
                  <a:pt x="244225" y="293930"/>
                  <a:pt x="248631" y="218516"/>
                </a:cubicBezTo>
                <a:lnTo>
                  <a:pt x="257966" y="0"/>
                </a:ln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0" rtlCol="0" fromWordArt="0" anchor="ctr" anchorCtr="0" forceAA="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0" name="TextBox 29"/>
          <p:cNvSpPr txBox="1"/>
          <p:nvPr/>
        </p:nvSpPr>
        <p:spPr>
          <a:xfrm rot="20132922">
            <a:off x="1050333" y="2291635"/>
            <a:ext cx="1526476" cy="400110"/>
          </a:xfrm>
          <a:prstGeom prst="rect">
            <a:avLst/>
          </a:prstGeom>
          <a:noFill/>
        </p:spPr>
        <p:txBody>
          <a:bodyPr wrap="square" rtlCol="0">
            <a:spAutoFit/>
          </a:bodyPr>
          <a:lstStyle/>
          <a:p>
            <a:r>
              <a:rPr lang="en-US" sz="2000" dirty="0">
                <a:latin typeface="+mj-lt"/>
              </a:rPr>
              <a:t>Polynomials</a:t>
            </a:r>
          </a:p>
        </p:txBody>
      </p:sp>
      <p:sp>
        <p:nvSpPr>
          <p:cNvPr id="27" name="TextBox 26"/>
          <p:cNvSpPr txBox="1"/>
          <p:nvPr/>
        </p:nvSpPr>
        <p:spPr>
          <a:xfrm rot="1194332">
            <a:off x="5911146" y="1699928"/>
            <a:ext cx="2243768" cy="646331"/>
          </a:xfrm>
          <a:prstGeom prst="rect">
            <a:avLst/>
          </a:prstGeom>
          <a:noFill/>
        </p:spPr>
        <p:txBody>
          <a:bodyPr wrap="square" rtlCol="0">
            <a:spAutoFit/>
          </a:bodyPr>
          <a:lstStyle/>
          <a:p>
            <a:r>
              <a:rPr lang="en-US" sz="1800" dirty="0">
                <a:latin typeface="+mj-lt"/>
              </a:rPr>
              <a:t>Nontrivial</a:t>
            </a:r>
            <a:br>
              <a:rPr lang="en-US" sz="1800" dirty="0">
                <a:latin typeface="+mj-lt"/>
              </a:rPr>
            </a:br>
            <a:r>
              <a:rPr lang="en-US" sz="1800" dirty="0">
                <a:latin typeface="+mj-lt"/>
              </a:rPr>
              <a:t>sparsification</a:t>
            </a:r>
          </a:p>
        </p:txBody>
      </p:sp>
      <p:sp>
        <p:nvSpPr>
          <p:cNvPr id="12" name="Freeform: Shape 11">
            <a:extLst>
              <a:ext uri="{FF2B5EF4-FFF2-40B4-BE49-F238E27FC236}">
                <a16:creationId xmlns:a16="http://schemas.microsoft.com/office/drawing/2014/main" id="{EB844380-2549-4493-B00C-795D0CE409DA}"/>
              </a:ext>
            </a:extLst>
          </p:cNvPr>
          <p:cNvSpPr/>
          <p:nvPr/>
        </p:nvSpPr>
        <p:spPr bwMode="auto">
          <a:xfrm>
            <a:off x="3101154" y="5193649"/>
            <a:ext cx="4922753" cy="1226557"/>
          </a:xfrm>
          <a:custGeom>
            <a:avLst/>
            <a:gdLst>
              <a:gd name="connsiteX0" fmla="*/ 345027 w 2254247"/>
              <a:gd name="connsiteY0" fmla="*/ 529835 h 1202576"/>
              <a:gd name="connsiteX1" fmla="*/ 505448 w 2254247"/>
              <a:gd name="connsiteY1" fmla="*/ 445 h 1202576"/>
              <a:gd name="connsiteX2" fmla="*/ 1403806 w 2254247"/>
              <a:gd name="connsiteY2" fmla="*/ 433582 h 1202576"/>
              <a:gd name="connsiteX3" fmla="*/ 1604333 w 2254247"/>
              <a:gd name="connsiteY3" fmla="*/ 160866 h 1202576"/>
              <a:gd name="connsiteX4" fmla="*/ 1732670 w 2254247"/>
              <a:gd name="connsiteY4" fmla="*/ 297224 h 1202576"/>
              <a:gd name="connsiteX5" fmla="*/ 1885070 w 2254247"/>
              <a:gd name="connsiteY5" fmla="*/ 473687 h 1202576"/>
              <a:gd name="connsiteX6" fmla="*/ 2254038 w 2254247"/>
              <a:gd name="connsiteY6" fmla="*/ 610045 h 1202576"/>
              <a:gd name="connsiteX7" fmla="*/ 1933196 w 2254247"/>
              <a:gd name="connsiteY7" fmla="*/ 1027140 h 1202576"/>
              <a:gd name="connsiteX8" fmla="*/ 1628396 w 2254247"/>
              <a:gd name="connsiteY8" fmla="*/ 762445 h 1202576"/>
              <a:gd name="connsiteX9" fmla="*/ 1107027 w 2254247"/>
              <a:gd name="connsiteY9" fmla="*/ 1187561 h 1202576"/>
              <a:gd name="connsiteX10" fmla="*/ 16164 w 2254247"/>
              <a:gd name="connsiteY10" fmla="*/ 1075266 h 1202576"/>
              <a:gd name="connsiteX11" fmla="*/ 425238 w 2254247"/>
              <a:gd name="connsiteY11" fmla="*/ 770466 h 1202576"/>
              <a:gd name="connsiteX12" fmla="*/ 16164 w 2254247"/>
              <a:gd name="connsiteY12" fmla="*/ 577961 h 1202576"/>
              <a:gd name="connsiteX13" fmla="*/ 409196 w 2254247"/>
              <a:gd name="connsiteY13" fmla="*/ 610045 h 1202576"/>
              <a:gd name="connsiteX14" fmla="*/ 345027 w 2254247"/>
              <a:gd name="connsiteY14" fmla="*/ 529835 h 1202576"/>
              <a:gd name="connsiteX0" fmla="*/ 433258 w 2254247"/>
              <a:gd name="connsiteY0" fmla="*/ 409113 h 1202170"/>
              <a:gd name="connsiteX1" fmla="*/ 505448 w 2254247"/>
              <a:gd name="connsiteY1" fmla="*/ 39 h 1202170"/>
              <a:gd name="connsiteX2" fmla="*/ 1403806 w 2254247"/>
              <a:gd name="connsiteY2" fmla="*/ 433176 h 1202170"/>
              <a:gd name="connsiteX3" fmla="*/ 1604333 w 2254247"/>
              <a:gd name="connsiteY3" fmla="*/ 160460 h 1202170"/>
              <a:gd name="connsiteX4" fmla="*/ 1732670 w 2254247"/>
              <a:gd name="connsiteY4" fmla="*/ 296818 h 1202170"/>
              <a:gd name="connsiteX5" fmla="*/ 1885070 w 2254247"/>
              <a:gd name="connsiteY5" fmla="*/ 473281 h 1202170"/>
              <a:gd name="connsiteX6" fmla="*/ 2254038 w 2254247"/>
              <a:gd name="connsiteY6" fmla="*/ 609639 h 1202170"/>
              <a:gd name="connsiteX7" fmla="*/ 1933196 w 2254247"/>
              <a:gd name="connsiteY7" fmla="*/ 1026734 h 1202170"/>
              <a:gd name="connsiteX8" fmla="*/ 1628396 w 2254247"/>
              <a:gd name="connsiteY8" fmla="*/ 762039 h 1202170"/>
              <a:gd name="connsiteX9" fmla="*/ 1107027 w 2254247"/>
              <a:gd name="connsiteY9" fmla="*/ 1187155 h 1202170"/>
              <a:gd name="connsiteX10" fmla="*/ 16164 w 2254247"/>
              <a:gd name="connsiteY10" fmla="*/ 1074860 h 1202170"/>
              <a:gd name="connsiteX11" fmla="*/ 425238 w 2254247"/>
              <a:gd name="connsiteY11" fmla="*/ 770060 h 1202170"/>
              <a:gd name="connsiteX12" fmla="*/ 16164 w 2254247"/>
              <a:gd name="connsiteY12" fmla="*/ 577555 h 1202170"/>
              <a:gd name="connsiteX13" fmla="*/ 409196 w 2254247"/>
              <a:gd name="connsiteY13" fmla="*/ 609639 h 1202170"/>
              <a:gd name="connsiteX14" fmla="*/ 433258 w 2254247"/>
              <a:gd name="connsiteY14" fmla="*/ 409113 h 1202170"/>
              <a:gd name="connsiteX0" fmla="*/ 433258 w 2254247"/>
              <a:gd name="connsiteY0" fmla="*/ 409111 h 1202168"/>
              <a:gd name="connsiteX1" fmla="*/ 505448 w 2254247"/>
              <a:gd name="connsiteY1" fmla="*/ 37 h 1202168"/>
              <a:gd name="connsiteX2" fmla="*/ 1403806 w 2254247"/>
              <a:gd name="connsiteY2" fmla="*/ 433174 h 1202168"/>
              <a:gd name="connsiteX3" fmla="*/ 1604333 w 2254247"/>
              <a:gd name="connsiteY3" fmla="*/ 160458 h 1202168"/>
              <a:gd name="connsiteX4" fmla="*/ 1732670 w 2254247"/>
              <a:gd name="connsiteY4" fmla="*/ 296816 h 1202168"/>
              <a:gd name="connsiteX5" fmla="*/ 1885070 w 2254247"/>
              <a:gd name="connsiteY5" fmla="*/ 473279 h 1202168"/>
              <a:gd name="connsiteX6" fmla="*/ 2254038 w 2254247"/>
              <a:gd name="connsiteY6" fmla="*/ 609637 h 1202168"/>
              <a:gd name="connsiteX7" fmla="*/ 1933196 w 2254247"/>
              <a:gd name="connsiteY7" fmla="*/ 1026732 h 1202168"/>
              <a:gd name="connsiteX8" fmla="*/ 1628396 w 2254247"/>
              <a:gd name="connsiteY8" fmla="*/ 762037 h 1202168"/>
              <a:gd name="connsiteX9" fmla="*/ 1107027 w 2254247"/>
              <a:gd name="connsiteY9" fmla="*/ 1187153 h 1202168"/>
              <a:gd name="connsiteX10" fmla="*/ 16164 w 2254247"/>
              <a:gd name="connsiteY10" fmla="*/ 1074858 h 1202168"/>
              <a:gd name="connsiteX11" fmla="*/ 425238 w 2254247"/>
              <a:gd name="connsiteY11" fmla="*/ 770058 h 1202168"/>
              <a:gd name="connsiteX12" fmla="*/ 16164 w 2254247"/>
              <a:gd name="connsiteY12" fmla="*/ 577553 h 1202168"/>
              <a:gd name="connsiteX13" fmla="*/ 296901 w 2254247"/>
              <a:gd name="connsiteY13" fmla="*/ 521405 h 1202168"/>
              <a:gd name="connsiteX14" fmla="*/ 433258 w 2254247"/>
              <a:gd name="connsiteY14" fmla="*/ 409111 h 1202168"/>
              <a:gd name="connsiteX0" fmla="*/ 433258 w 2254241"/>
              <a:gd name="connsiteY0" fmla="*/ 409111 h 1187757"/>
              <a:gd name="connsiteX1" fmla="*/ 505448 w 2254241"/>
              <a:gd name="connsiteY1" fmla="*/ 37 h 1187757"/>
              <a:gd name="connsiteX2" fmla="*/ 1403806 w 2254241"/>
              <a:gd name="connsiteY2" fmla="*/ 433174 h 1187757"/>
              <a:gd name="connsiteX3" fmla="*/ 1604333 w 2254241"/>
              <a:gd name="connsiteY3" fmla="*/ 160458 h 1187757"/>
              <a:gd name="connsiteX4" fmla="*/ 1732670 w 2254241"/>
              <a:gd name="connsiteY4" fmla="*/ 296816 h 1187757"/>
              <a:gd name="connsiteX5" fmla="*/ 1885070 w 2254241"/>
              <a:gd name="connsiteY5" fmla="*/ 473279 h 1187757"/>
              <a:gd name="connsiteX6" fmla="*/ 2254038 w 2254241"/>
              <a:gd name="connsiteY6" fmla="*/ 609637 h 1187757"/>
              <a:gd name="connsiteX7" fmla="*/ 1933196 w 2254241"/>
              <a:gd name="connsiteY7" fmla="*/ 1026732 h 1187757"/>
              <a:gd name="connsiteX8" fmla="*/ 1668501 w 2254241"/>
              <a:gd name="connsiteY8" fmla="*/ 1034753 h 1187757"/>
              <a:gd name="connsiteX9" fmla="*/ 1107027 w 2254241"/>
              <a:gd name="connsiteY9" fmla="*/ 1187153 h 1187757"/>
              <a:gd name="connsiteX10" fmla="*/ 16164 w 2254241"/>
              <a:gd name="connsiteY10" fmla="*/ 1074858 h 1187757"/>
              <a:gd name="connsiteX11" fmla="*/ 425238 w 2254241"/>
              <a:gd name="connsiteY11" fmla="*/ 770058 h 1187757"/>
              <a:gd name="connsiteX12" fmla="*/ 16164 w 2254241"/>
              <a:gd name="connsiteY12" fmla="*/ 577553 h 1187757"/>
              <a:gd name="connsiteX13" fmla="*/ 296901 w 2254241"/>
              <a:gd name="connsiteY13" fmla="*/ 521405 h 1187757"/>
              <a:gd name="connsiteX14" fmla="*/ 433258 w 2254241"/>
              <a:gd name="connsiteY14" fmla="*/ 409111 h 1187757"/>
              <a:gd name="connsiteX0" fmla="*/ 433258 w 2914773"/>
              <a:gd name="connsiteY0" fmla="*/ 409111 h 1187757"/>
              <a:gd name="connsiteX1" fmla="*/ 505448 w 2914773"/>
              <a:gd name="connsiteY1" fmla="*/ 37 h 1187757"/>
              <a:gd name="connsiteX2" fmla="*/ 1403806 w 2914773"/>
              <a:gd name="connsiteY2" fmla="*/ 433174 h 1187757"/>
              <a:gd name="connsiteX3" fmla="*/ 1604333 w 2914773"/>
              <a:gd name="connsiteY3" fmla="*/ 160458 h 1187757"/>
              <a:gd name="connsiteX4" fmla="*/ 1732670 w 2914773"/>
              <a:gd name="connsiteY4" fmla="*/ 296816 h 1187757"/>
              <a:gd name="connsiteX5" fmla="*/ 1885070 w 2914773"/>
              <a:gd name="connsiteY5" fmla="*/ 473279 h 1187757"/>
              <a:gd name="connsiteX6" fmla="*/ 2254038 w 2914773"/>
              <a:gd name="connsiteY6" fmla="*/ 609637 h 1187757"/>
              <a:gd name="connsiteX7" fmla="*/ 2903744 w 2914773"/>
              <a:gd name="connsiteY7" fmla="*/ 1098921 h 1187757"/>
              <a:gd name="connsiteX8" fmla="*/ 1668501 w 2914773"/>
              <a:gd name="connsiteY8" fmla="*/ 1034753 h 1187757"/>
              <a:gd name="connsiteX9" fmla="*/ 1107027 w 2914773"/>
              <a:gd name="connsiteY9" fmla="*/ 1187153 h 1187757"/>
              <a:gd name="connsiteX10" fmla="*/ 16164 w 2914773"/>
              <a:gd name="connsiteY10" fmla="*/ 1074858 h 1187757"/>
              <a:gd name="connsiteX11" fmla="*/ 425238 w 2914773"/>
              <a:gd name="connsiteY11" fmla="*/ 770058 h 1187757"/>
              <a:gd name="connsiteX12" fmla="*/ 16164 w 2914773"/>
              <a:gd name="connsiteY12" fmla="*/ 577553 h 1187757"/>
              <a:gd name="connsiteX13" fmla="*/ 296901 w 2914773"/>
              <a:gd name="connsiteY13" fmla="*/ 521405 h 1187757"/>
              <a:gd name="connsiteX14" fmla="*/ 433258 w 2914773"/>
              <a:gd name="connsiteY14" fmla="*/ 409111 h 1187757"/>
              <a:gd name="connsiteX0" fmla="*/ 433258 w 2912618"/>
              <a:gd name="connsiteY0" fmla="*/ 409111 h 1187757"/>
              <a:gd name="connsiteX1" fmla="*/ 505448 w 2912618"/>
              <a:gd name="connsiteY1" fmla="*/ 37 h 1187757"/>
              <a:gd name="connsiteX2" fmla="*/ 1403806 w 2912618"/>
              <a:gd name="connsiteY2" fmla="*/ 433174 h 1187757"/>
              <a:gd name="connsiteX3" fmla="*/ 1604333 w 2912618"/>
              <a:gd name="connsiteY3" fmla="*/ 160458 h 1187757"/>
              <a:gd name="connsiteX4" fmla="*/ 1732670 w 2912618"/>
              <a:gd name="connsiteY4" fmla="*/ 296816 h 1187757"/>
              <a:gd name="connsiteX5" fmla="*/ 2855617 w 2912618"/>
              <a:gd name="connsiteY5" fmla="*/ 401089 h 1187757"/>
              <a:gd name="connsiteX6" fmla="*/ 2254038 w 2912618"/>
              <a:gd name="connsiteY6" fmla="*/ 609637 h 1187757"/>
              <a:gd name="connsiteX7" fmla="*/ 2903744 w 2912618"/>
              <a:gd name="connsiteY7" fmla="*/ 1098921 h 1187757"/>
              <a:gd name="connsiteX8" fmla="*/ 1668501 w 2912618"/>
              <a:gd name="connsiteY8" fmla="*/ 1034753 h 1187757"/>
              <a:gd name="connsiteX9" fmla="*/ 1107027 w 2912618"/>
              <a:gd name="connsiteY9" fmla="*/ 1187153 h 1187757"/>
              <a:gd name="connsiteX10" fmla="*/ 16164 w 2912618"/>
              <a:gd name="connsiteY10" fmla="*/ 1074858 h 1187757"/>
              <a:gd name="connsiteX11" fmla="*/ 425238 w 2912618"/>
              <a:gd name="connsiteY11" fmla="*/ 770058 h 1187757"/>
              <a:gd name="connsiteX12" fmla="*/ 16164 w 2912618"/>
              <a:gd name="connsiteY12" fmla="*/ 577553 h 1187757"/>
              <a:gd name="connsiteX13" fmla="*/ 296901 w 2912618"/>
              <a:gd name="connsiteY13" fmla="*/ 521405 h 1187757"/>
              <a:gd name="connsiteX14" fmla="*/ 433258 w 291261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732670 w 2969928"/>
              <a:gd name="connsiteY4" fmla="*/ 29681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877049 w 2969928"/>
              <a:gd name="connsiteY4" fmla="*/ 37702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18008 h 1196654"/>
              <a:gd name="connsiteX1" fmla="*/ 505448 w 2969928"/>
              <a:gd name="connsiteY1" fmla="*/ 8934 h 1196654"/>
              <a:gd name="connsiteX2" fmla="*/ 1274117 w 2969928"/>
              <a:gd name="connsiteY2" fmla="*/ 138513 h 1196654"/>
              <a:gd name="connsiteX3" fmla="*/ 1604333 w 2969928"/>
              <a:gd name="connsiteY3" fmla="*/ 169355 h 1196654"/>
              <a:gd name="connsiteX4" fmla="*/ 1877049 w 2969928"/>
              <a:gd name="connsiteY4" fmla="*/ 385923 h 1196654"/>
              <a:gd name="connsiteX5" fmla="*/ 2855617 w 2969928"/>
              <a:gd name="connsiteY5" fmla="*/ 409986 h 1196654"/>
              <a:gd name="connsiteX6" fmla="*/ 2807491 w 2969928"/>
              <a:gd name="connsiteY6" fmla="*/ 730828 h 1196654"/>
              <a:gd name="connsiteX7" fmla="*/ 2903744 w 2969928"/>
              <a:gd name="connsiteY7" fmla="*/ 1107818 h 1196654"/>
              <a:gd name="connsiteX8" fmla="*/ 1668501 w 2969928"/>
              <a:gd name="connsiteY8" fmla="*/ 1043650 h 1196654"/>
              <a:gd name="connsiteX9" fmla="*/ 1107027 w 2969928"/>
              <a:gd name="connsiteY9" fmla="*/ 1196050 h 1196654"/>
              <a:gd name="connsiteX10" fmla="*/ 16164 w 2969928"/>
              <a:gd name="connsiteY10" fmla="*/ 1083755 h 1196654"/>
              <a:gd name="connsiteX11" fmla="*/ 425238 w 2969928"/>
              <a:gd name="connsiteY11" fmla="*/ 778955 h 1196654"/>
              <a:gd name="connsiteX12" fmla="*/ 16164 w 2969928"/>
              <a:gd name="connsiteY12" fmla="*/ 586450 h 1196654"/>
              <a:gd name="connsiteX13" fmla="*/ 296901 w 2969928"/>
              <a:gd name="connsiteY13" fmla="*/ 530302 h 1196654"/>
              <a:gd name="connsiteX14" fmla="*/ 433258 w 2969928"/>
              <a:gd name="connsiteY14" fmla="*/ 418008 h 1196654"/>
              <a:gd name="connsiteX0" fmla="*/ 433258 w 2969928"/>
              <a:gd name="connsiteY0" fmla="*/ 415889 h 1194535"/>
              <a:gd name="connsiteX1" fmla="*/ 505448 w 2969928"/>
              <a:gd name="connsiteY1" fmla="*/ 6815 h 1194535"/>
              <a:gd name="connsiteX2" fmla="*/ 1274117 w 2969928"/>
              <a:gd name="connsiteY2" fmla="*/ 136394 h 1194535"/>
              <a:gd name="connsiteX3" fmla="*/ 1604333 w 2969928"/>
              <a:gd name="connsiteY3" fmla="*/ 167236 h 1194535"/>
              <a:gd name="connsiteX4" fmla="*/ 1877049 w 2969928"/>
              <a:gd name="connsiteY4" fmla="*/ 383804 h 1194535"/>
              <a:gd name="connsiteX5" fmla="*/ 2855617 w 2969928"/>
              <a:gd name="connsiteY5" fmla="*/ 407867 h 1194535"/>
              <a:gd name="connsiteX6" fmla="*/ 2807491 w 2969928"/>
              <a:gd name="connsiteY6" fmla="*/ 728709 h 1194535"/>
              <a:gd name="connsiteX7" fmla="*/ 2903744 w 2969928"/>
              <a:gd name="connsiteY7" fmla="*/ 1105699 h 1194535"/>
              <a:gd name="connsiteX8" fmla="*/ 1668501 w 2969928"/>
              <a:gd name="connsiteY8" fmla="*/ 1041531 h 1194535"/>
              <a:gd name="connsiteX9" fmla="*/ 1107027 w 2969928"/>
              <a:gd name="connsiteY9" fmla="*/ 1193931 h 1194535"/>
              <a:gd name="connsiteX10" fmla="*/ 16164 w 2969928"/>
              <a:gd name="connsiteY10" fmla="*/ 1081636 h 1194535"/>
              <a:gd name="connsiteX11" fmla="*/ 425238 w 2969928"/>
              <a:gd name="connsiteY11" fmla="*/ 776836 h 1194535"/>
              <a:gd name="connsiteX12" fmla="*/ 16164 w 2969928"/>
              <a:gd name="connsiteY12" fmla="*/ 584331 h 1194535"/>
              <a:gd name="connsiteX13" fmla="*/ 296901 w 2969928"/>
              <a:gd name="connsiteY13" fmla="*/ 528183 h 1194535"/>
              <a:gd name="connsiteX14" fmla="*/ 433258 w 2969928"/>
              <a:gd name="connsiteY14" fmla="*/ 415889 h 1194535"/>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1877049 w 2969928"/>
              <a:gd name="connsiteY4" fmla="*/ 381148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2275 w 2969928"/>
              <a:gd name="connsiteY13" fmla="*/ 414469 h 1191879"/>
              <a:gd name="connsiteX14" fmla="*/ 433258 w 2969928"/>
              <a:gd name="connsiteY14" fmla="*/ 413233 h 1191879"/>
              <a:gd name="connsiteX0" fmla="*/ 418598 w 2955268"/>
              <a:gd name="connsiteY0" fmla="*/ 413233 h 1197107"/>
              <a:gd name="connsiteX1" fmla="*/ 490788 w 2955268"/>
              <a:gd name="connsiteY1" fmla="*/ 4159 h 1197107"/>
              <a:gd name="connsiteX2" fmla="*/ 1259457 w 2955268"/>
              <a:gd name="connsiteY2" fmla="*/ 133738 h 1197107"/>
              <a:gd name="connsiteX3" fmla="*/ 1589673 w 2955268"/>
              <a:gd name="connsiteY3" fmla="*/ 164580 h 1197107"/>
              <a:gd name="connsiteX4" fmla="*/ 2025910 w 2955268"/>
              <a:gd name="connsiteY4" fmla="*/ 373744 h 1197107"/>
              <a:gd name="connsiteX5" fmla="*/ 2840957 w 2955268"/>
              <a:gd name="connsiteY5" fmla="*/ 405211 h 1197107"/>
              <a:gd name="connsiteX6" fmla="*/ 2792831 w 2955268"/>
              <a:gd name="connsiteY6" fmla="*/ 726053 h 1197107"/>
              <a:gd name="connsiteX7" fmla="*/ 2889084 w 2955268"/>
              <a:gd name="connsiteY7" fmla="*/ 1103043 h 1197107"/>
              <a:gd name="connsiteX8" fmla="*/ 1653841 w 2955268"/>
              <a:gd name="connsiteY8" fmla="*/ 1038875 h 1197107"/>
              <a:gd name="connsiteX9" fmla="*/ 1092367 w 2955268"/>
              <a:gd name="connsiteY9" fmla="*/ 1191275 h 1197107"/>
              <a:gd name="connsiteX10" fmla="*/ 1504 w 2955268"/>
              <a:gd name="connsiteY10" fmla="*/ 1078980 h 1197107"/>
              <a:gd name="connsiteX11" fmla="*/ 410578 w 2955268"/>
              <a:gd name="connsiteY11" fmla="*/ 774180 h 1197107"/>
              <a:gd name="connsiteX12" fmla="*/ 1504 w 2955268"/>
              <a:gd name="connsiteY12" fmla="*/ 581675 h 1197107"/>
              <a:gd name="connsiteX13" fmla="*/ 277615 w 2955268"/>
              <a:gd name="connsiteY13" fmla="*/ 414469 h 1197107"/>
              <a:gd name="connsiteX14" fmla="*/ 418598 w 2955268"/>
              <a:gd name="connsiteY14" fmla="*/ 413233 h 1197107"/>
              <a:gd name="connsiteX0" fmla="*/ 426181 w 2962851"/>
              <a:gd name="connsiteY0" fmla="*/ 413233 h 1202409"/>
              <a:gd name="connsiteX1" fmla="*/ 498371 w 2962851"/>
              <a:gd name="connsiteY1" fmla="*/ 4159 h 1202409"/>
              <a:gd name="connsiteX2" fmla="*/ 1267040 w 2962851"/>
              <a:gd name="connsiteY2" fmla="*/ 133738 h 1202409"/>
              <a:gd name="connsiteX3" fmla="*/ 1597256 w 2962851"/>
              <a:gd name="connsiteY3" fmla="*/ 164580 h 1202409"/>
              <a:gd name="connsiteX4" fmla="*/ 2033493 w 2962851"/>
              <a:gd name="connsiteY4" fmla="*/ 373744 h 1202409"/>
              <a:gd name="connsiteX5" fmla="*/ 2848540 w 2962851"/>
              <a:gd name="connsiteY5" fmla="*/ 405211 h 1202409"/>
              <a:gd name="connsiteX6" fmla="*/ 2800414 w 2962851"/>
              <a:gd name="connsiteY6" fmla="*/ 726053 h 1202409"/>
              <a:gd name="connsiteX7" fmla="*/ 2896667 w 2962851"/>
              <a:gd name="connsiteY7" fmla="*/ 1103043 h 1202409"/>
              <a:gd name="connsiteX8" fmla="*/ 1661424 w 2962851"/>
              <a:gd name="connsiteY8" fmla="*/ 1038875 h 1202409"/>
              <a:gd name="connsiteX9" fmla="*/ 1099950 w 2962851"/>
              <a:gd name="connsiteY9" fmla="*/ 1191275 h 1202409"/>
              <a:gd name="connsiteX10" fmla="*/ 9087 w 2962851"/>
              <a:gd name="connsiteY10" fmla="*/ 1078980 h 1202409"/>
              <a:gd name="connsiteX11" fmla="*/ 418161 w 2962851"/>
              <a:gd name="connsiteY11" fmla="*/ 774180 h 1202409"/>
              <a:gd name="connsiteX12" fmla="*/ 9087 w 2962851"/>
              <a:gd name="connsiteY12" fmla="*/ 581675 h 1202409"/>
              <a:gd name="connsiteX13" fmla="*/ 285198 w 2962851"/>
              <a:gd name="connsiteY13" fmla="*/ 414469 h 1202409"/>
              <a:gd name="connsiteX14" fmla="*/ 426181 w 2962851"/>
              <a:gd name="connsiteY14" fmla="*/ 413233 h 1202409"/>
              <a:gd name="connsiteX0" fmla="*/ 417647 w 2954317"/>
              <a:gd name="connsiteY0" fmla="*/ 413233 h 1266382"/>
              <a:gd name="connsiteX1" fmla="*/ 489837 w 2954317"/>
              <a:gd name="connsiteY1" fmla="*/ 4159 h 1266382"/>
              <a:gd name="connsiteX2" fmla="*/ 1258506 w 2954317"/>
              <a:gd name="connsiteY2" fmla="*/ 133738 h 1266382"/>
              <a:gd name="connsiteX3" fmla="*/ 1588722 w 2954317"/>
              <a:gd name="connsiteY3" fmla="*/ 164580 h 1266382"/>
              <a:gd name="connsiteX4" fmla="*/ 2024959 w 2954317"/>
              <a:gd name="connsiteY4" fmla="*/ 373744 h 1266382"/>
              <a:gd name="connsiteX5" fmla="*/ 2840006 w 2954317"/>
              <a:gd name="connsiteY5" fmla="*/ 405211 h 1266382"/>
              <a:gd name="connsiteX6" fmla="*/ 2791880 w 2954317"/>
              <a:gd name="connsiteY6" fmla="*/ 726053 h 1266382"/>
              <a:gd name="connsiteX7" fmla="*/ 2888133 w 2954317"/>
              <a:gd name="connsiteY7" fmla="*/ 1103043 h 1266382"/>
              <a:gd name="connsiteX8" fmla="*/ 1652890 w 2954317"/>
              <a:gd name="connsiteY8" fmla="*/ 1038875 h 1266382"/>
              <a:gd name="connsiteX9" fmla="*/ 1091416 w 2954317"/>
              <a:gd name="connsiteY9" fmla="*/ 1191275 h 1266382"/>
              <a:gd name="connsiteX10" fmla="*/ 553 w 2954317"/>
              <a:gd name="connsiteY10" fmla="*/ 1078980 h 1266382"/>
              <a:gd name="connsiteX11" fmla="*/ 409627 w 2954317"/>
              <a:gd name="connsiteY11" fmla="*/ 774180 h 1266382"/>
              <a:gd name="connsiteX12" fmla="*/ 553 w 2954317"/>
              <a:gd name="connsiteY12" fmla="*/ 581675 h 1266382"/>
              <a:gd name="connsiteX13" fmla="*/ 276664 w 2954317"/>
              <a:gd name="connsiteY13" fmla="*/ 414469 h 1266382"/>
              <a:gd name="connsiteX14" fmla="*/ 417647 w 2954317"/>
              <a:gd name="connsiteY14" fmla="*/ 413233 h 1266382"/>
              <a:gd name="connsiteX0" fmla="*/ 420133 w 2956803"/>
              <a:gd name="connsiteY0" fmla="*/ 413233 h 1192448"/>
              <a:gd name="connsiteX1" fmla="*/ 492323 w 2956803"/>
              <a:gd name="connsiteY1" fmla="*/ 4159 h 1192448"/>
              <a:gd name="connsiteX2" fmla="*/ 1260992 w 2956803"/>
              <a:gd name="connsiteY2" fmla="*/ 133738 h 1192448"/>
              <a:gd name="connsiteX3" fmla="*/ 1591208 w 2956803"/>
              <a:gd name="connsiteY3" fmla="*/ 164580 h 1192448"/>
              <a:gd name="connsiteX4" fmla="*/ 2027445 w 2956803"/>
              <a:gd name="connsiteY4" fmla="*/ 373744 h 1192448"/>
              <a:gd name="connsiteX5" fmla="*/ 2842492 w 2956803"/>
              <a:gd name="connsiteY5" fmla="*/ 405211 h 1192448"/>
              <a:gd name="connsiteX6" fmla="*/ 2794366 w 2956803"/>
              <a:gd name="connsiteY6" fmla="*/ 726053 h 1192448"/>
              <a:gd name="connsiteX7" fmla="*/ 2890619 w 2956803"/>
              <a:gd name="connsiteY7" fmla="*/ 1103043 h 1192448"/>
              <a:gd name="connsiteX8" fmla="*/ 1655376 w 2956803"/>
              <a:gd name="connsiteY8" fmla="*/ 1038875 h 1192448"/>
              <a:gd name="connsiteX9" fmla="*/ 1093902 w 2956803"/>
              <a:gd name="connsiteY9" fmla="*/ 1191275 h 1192448"/>
              <a:gd name="connsiteX10" fmla="*/ 3039 w 2956803"/>
              <a:gd name="connsiteY10" fmla="*/ 1078980 h 1192448"/>
              <a:gd name="connsiteX11" fmla="*/ 412113 w 2956803"/>
              <a:gd name="connsiteY11" fmla="*/ 774180 h 1192448"/>
              <a:gd name="connsiteX12" fmla="*/ 3039 w 2956803"/>
              <a:gd name="connsiteY12" fmla="*/ 581675 h 1192448"/>
              <a:gd name="connsiteX13" fmla="*/ 279150 w 2956803"/>
              <a:gd name="connsiteY13" fmla="*/ 414469 h 1192448"/>
              <a:gd name="connsiteX14" fmla="*/ 420133 w 2956803"/>
              <a:gd name="connsiteY14" fmla="*/ 413233 h 1192448"/>
              <a:gd name="connsiteX0" fmla="*/ 451886 w 2988556"/>
              <a:gd name="connsiteY0" fmla="*/ 413233 h 1191764"/>
              <a:gd name="connsiteX1" fmla="*/ 524076 w 2988556"/>
              <a:gd name="connsiteY1" fmla="*/ 4159 h 1191764"/>
              <a:gd name="connsiteX2" fmla="*/ 1292745 w 2988556"/>
              <a:gd name="connsiteY2" fmla="*/ 133738 h 1191764"/>
              <a:gd name="connsiteX3" fmla="*/ 1622961 w 2988556"/>
              <a:gd name="connsiteY3" fmla="*/ 164580 h 1191764"/>
              <a:gd name="connsiteX4" fmla="*/ 2059198 w 2988556"/>
              <a:gd name="connsiteY4" fmla="*/ 373744 h 1191764"/>
              <a:gd name="connsiteX5" fmla="*/ 2874245 w 2988556"/>
              <a:gd name="connsiteY5" fmla="*/ 405211 h 1191764"/>
              <a:gd name="connsiteX6" fmla="*/ 2826119 w 2988556"/>
              <a:gd name="connsiteY6" fmla="*/ 726053 h 1191764"/>
              <a:gd name="connsiteX7" fmla="*/ 2922372 w 2988556"/>
              <a:gd name="connsiteY7" fmla="*/ 1103043 h 1191764"/>
              <a:gd name="connsiteX8" fmla="*/ 1687129 w 2988556"/>
              <a:gd name="connsiteY8" fmla="*/ 1038875 h 1191764"/>
              <a:gd name="connsiteX9" fmla="*/ 1125655 w 2988556"/>
              <a:gd name="connsiteY9" fmla="*/ 1191275 h 1191764"/>
              <a:gd name="connsiteX10" fmla="*/ 34792 w 2988556"/>
              <a:gd name="connsiteY10" fmla="*/ 1078980 h 1191764"/>
              <a:gd name="connsiteX11" fmla="*/ 249573 w 2988556"/>
              <a:gd name="connsiteY11" fmla="*/ 855622 h 1191764"/>
              <a:gd name="connsiteX12" fmla="*/ 34792 w 2988556"/>
              <a:gd name="connsiteY12" fmla="*/ 581675 h 1191764"/>
              <a:gd name="connsiteX13" fmla="*/ 310903 w 2988556"/>
              <a:gd name="connsiteY13" fmla="*/ 414469 h 1191764"/>
              <a:gd name="connsiteX14" fmla="*/ 451886 w 2988556"/>
              <a:gd name="connsiteY14" fmla="*/ 413233 h 119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8556" h="1191764">
                <a:moveTo>
                  <a:pt x="451886" y="413233"/>
                </a:moveTo>
                <a:cubicBezTo>
                  <a:pt x="487415" y="344848"/>
                  <a:pt x="383933" y="50741"/>
                  <a:pt x="524076" y="4159"/>
                </a:cubicBezTo>
                <a:cubicBezTo>
                  <a:pt x="664219" y="-42423"/>
                  <a:pt x="1273120" y="321713"/>
                  <a:pt x="1292745" y="133738"/>
                </a:cubicBezTo>
                <a:cubicBezTo>
                  <a:pt x="1312370" y="-54237"/>
                  <a:pt x="1495219" y="124579"/>
                  <a:pt x="1622961" y="164580"/>
                </a:cubicBezTo>
                <a:cubicBezTo>
                  <a:pt x="1750703" y="204581"/>
                  <a:pt x="1828096" y="74504"/>
                  <a:pt x="2059198" y="373744"/>
                </a:cubicBezTo>
                <a:cubicBezTo>
                  <a:pt x="2290300" y="672984"/>
                  <a:pt x="2746425" y="346493"/>
                  <a:pt x="2874245" y="405211"/>
                </a:cubicBezTo>
                <a:cubicBezTo>
                  <a:pt x="3002065" y="463929"/>
                  <a:pt x="2818098" y="609748"/>
                  <a:pt x="2826119" y="726053"/>
                </a:cubicBezTo>
                <a:cubicBezTo>
                  <a:pt x="2834140" y="842358"/>
                  <a:pt x="3112204" y="1050906"/>
                  <a:pt x="2922372" y="1103043"/>
                </a:cubicBezTo>
                <a:cubicBezTo>
                  <a:pt x="2732540" y="1155180"/>
                  <a:pt x="1935834" y="1246286"/>
                  <a:pt x="1687129" y="1038875"/>
                </a:cubicBezTo>
                <a:cubicBezTo>
                  <a:pt x="1438424" y="831464"/>
                  <a:pt x="1401044" y="1184591"/>
                  <a:pt x="1125655" y="1191275"/>
                </a:cubicBezTo>
                <a:cubicBezTo>
                  <a:pt x="850266" y="1197959"/>
                  <a:pt x="180806" y="1134922"/>
                  <a:pt x="34792" y="1078980"/>
                </a:cubicBezTo>
                <a:cubicBezTo>
                  <a:pt x="-111222" y="1023038"/>
                  <a:pt x="249573" y="938506"/>
                  <a:pt x="249573" y="855622"/>
                </a:cubicBezTo>
                <a:cubicBezTo>
                  <a:pt x="249573" y="772738"/>
                  <a:pt x="46718" y="845336"/>
                  <a:pt x="34792" y="581675"/>
                </a:cubicBezTo>
                <a:cubicBezTo>
                  <a:pt x="69126" y="273592"/>
                  <a:pt x="241387" y="442543"/>
                  <a:pt x="310903" y="414469"/>
                </a:cubicBezTo>
                <a:cubicBezTo>
                  <a:pt x="380419" y="386395"/>
                  <a:pt x="416357" y="481618"/>
                  <a:pt x="451886" y="413233"/>
                </a:cubicBezTo>
                <a:close/>
              </a:path>
            </a:pathLst>
          </a:custGeom>
          <a:solidFill>
            <a:srgbClr val="FFF3E3"/>
          </a:solidFill>
          <a:ln w="12700">
            <a:solidFill>
              <a:srgbClr val="25BBEA"/>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1492A18-47FC-4427-A2DF-8E84EF5C45B6}"/>
                  </a:ext>
                </a:extLst>
              </p:cNvPr>
              <p:cNvSpPr txBox="1"/>
              <p:nvPr/>
            </p:nvSpPr>
            <p:spPr>
              <a:xfrm rot="502803">
                <a:off x="3431447" y="5222033"/>
                <a:ext cx="1395795" cy="830997"/>
              </a:xfrm>
              <a:prstGeom prst="rect">
                <a:avLst/>
              </a:prstGeom>
              <a:noFill/>
            </p:spPr>
            <p:txBody>
              <a:bodyPr wrap="square" rtlCol="0">
                <a:spAutoFit/>
              </a:bodyPr>
              <a:lstStyle/>
              <a:p>
                <a:r>
                  <a:rPr lang="en-US" sz="2400" dirty="0">
                    <a:latin typeface="+mj-lt"/>
                  </a:rPr>
                  <a:t>Max</a:t>
                </a:r>
                <a:br>
                  <a:rPr lang="en-US" sz="2400" dirty="0">
                    <a:latin typeface="+mj-lt"/>
                  </a:rPr>
                </a:br>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31" name="TextBox 30">
                <a:extLst>
                  <a:ext uri="{FF2B5EF4-FFF2-40B4-BE49-F238E27FC236}">
                    <a16:creationId xmlns:a16="http://schemas.microsoft.com/office/drawing/2014/main" id="{F1492A18-47FC-4427-A2DF-8E84EF5C45B6}"/>
                  </a:ext>
                </a:extLst>
              </p:cNvPr>
              <p:cNvSpPr txBox="1">
                <a:spLocks noRot="1" noChangeAspect="1" noMove="1" noResize="1" noEditPoints="1" noAdjustHandles="1" noChangeArrowheads="1" noChangeShapeType="1" noTextEdit="1"/>
              </p:cNvSpPr>
              <p:nvPr/>
            </p:nvSpPr>
            <p:spPr>
              <a:xfrm rot="502803">
                <a:off x="3431447" y="5222033"/>
                <a:ext cx="1395795" cy="830997"/>
              </a:xfrm>
              <a:prstGeom prst="rect">
                <a:avLst/>
              </a:prstGeom>
              <a:blipFill>
                <a:blip r:embed="rId6"/>
                <a:stretch>
                  <a:fillRect t="-592" b="-5917"/>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7B8DE8C9-BCE9-48C8-B61C-A9A0D9E8916F}"/>
              </a:ext>
            </a:extLst>
          </p:cNvPr>
          <p:cNvSpPr txBox="1"/>
          <p:nvPr/>
        </p:nvSpPr>
        <p:spPr>
          <a:xfrm rot="19056862">
            <a:off x="5962096" y="3474789"/>
            <a:ext cx="2243768" cy="646331"/>
          </a:xfrm>
          <a:prstGeom prst="rect">
            <a:avLst/>
          </a:prstGeom>
          <a:noFill/>
        </p:spPr>
        <p:txBody>
          <a:bodyPr wrap="square" rtlCol="0">
            <a:spAutoFit/>
          </a:bodyPr>
          <a:lstStyle/>
          <a:p>
            <a:r>
              <a:rPr lang="en-US" sz="1800" dirty="0">
                <a:latin typeface="+mj-lt"/>
              </a:rPr>
              <a:t>Balanced </a:t>
            </a:r>
            <a:br>
              <a:rPr lang="en-US" sz="1800" dirty="0">
                <a:latin typeface="+mj-lt"/>
              </a:rPr>
            </a:br>
            <a:r>
              <a:rPr lang="en-US" sz="1800" dirty="0">
                <a:latin typeface="+mj-lt"/>
              </a:rPr>
              <a:t>relations</a:t>
            </a:r>
          </a:p>
        </p:txBody>
      </p:sp>
      <p:sp>
        <p:nvSpPr>
          <p:cNvPr id="29" name="TextBox 28"/>
          <p:cNvSpPr txBox="1"/>
          <p:nvPr/>
        </p:nvSpPr>
        <p:spPr>
          <a:xfrm rot="20759738">
            <a:off x="5364558" y="5805923"/>
            <a:ext cx="2266847" cy="345282"/>
          </a:xfrm>
          <a:prstGeom prst="rect">
            <a:avLst/>
          </a:prstGeom>
          <a:noFill/>
        </p:spPr>
        <p:txBody>
          <a:bodyPr wrap="square" rtlCol="0">
            <a:spAutoFit/>
          </a:bodyPr>
          <a:lstStyle/>
          <a:p>
            <a:r>
              <a:rPr lang="en-US" sz="1600" dirty="0">
                <a:latin typeface="+mj-lt"/>
              </a:rPr>
              <a:t>Compression</a:t>
            </a:r>
          </a:p>
        </p:txBody>
      </p:sp>
      <p:sp>
        <p:nvSpPr>
          <p:cNvPr id="33" name="TextBox 32">
            <a:extLst>
              <a:ext uri="{FF2B5EF4-FFF2-40B4-BE49-F238E27FC236}">
                <a16:creationId xmlns:a16="http://schemas.microsoft.com/office/drawing/2014/main" id="{1A787872-3DE9-42D0-8AA6-F2484189A77C}"/>
              </a:ext>
            </a:extLst>
          </p:cNvPr>
          <p:cNvSpPr txBox="1"/>
          <p:nvPr/>
        </p:nvSpPr>
        <p:spPr>
          <a:xfrm rot="355095">
            <a:off x="4247490" y="5515950"/>
            <a:ext cx="2243768" cy="646331"/>
          </a:xfrm>
          <a:prstGeom prst="rect">
            <a:avLst/>
          </a:prstGeom>
          <a:noFill/>
        </p:spPr>
        <p:txBody>
          <a:bodyPr wrap="square" rtlCol="0">
            <a:spAutoFit/>
          </a:bodyPr>
          <a:lstStyle/>
          <a:p>
            <a:r>
              <a:rPr lang="en-US" sz="1800" dirty="0">
                <a:latin typeface="+mj-lt"/>
              </a:rPr>
              <a:t>Characteristic polynomial</a:t>
            </a:r>
          </a:p>
        </p:txBody>
      </p:sp>
      <p:sp>
        <p:nvSpPr>
          <p:cNvPr id="34" name="TextBox 33">
            <a:extLst>
              <a:ext uri="{FF2B5EF4-FFF2-40B4-BE49-F238E27FC236}">
                <a16:creationId xmlns:a16="http://schemas.microsoft.com/office/drawing/2014/main" id="{72CF2226-B439-49C3-9E77-7ED46C1BF2F1}"/>
              </a:ext>
            </a:extLst>
          </p:cNvPr>
          <p:cNvSpPr txBox="1"/>
          <p:nvPr/>
        </p:nvSpPr>
        <p:spPr>
          <a:xfrm rot="19505381">
            <a:off x="6065754" y="5863236"/>
            <a:ext cx="2243768" cy="338554"/>
          </a:xfrm>
          <a:prstGeom prst="rect">
            <a:avLst/>
          </a:prstGeom>
          <a:noFill/>
        </p:spPr>
        <p:txBody>
          <a:bodyPr wrap="square" rtlCol="0">
            <a:spAutoFit/>
          </a:bodyPr>
          <a:lstStyle/>
          <a:p>
            <a:r>
              <a:rPr lang="en-US" sz="1600" dirty="0">
                <a:latin typeface="+mj-lt"/>
              </a:rPr>
              <a:t>Kernelization</a:t>
            </a:r>
          </a:p>
        </p:txBody>
      </p:sp>
    </p:spTree>
    <p:extLst>
      <p:ext uri="{BB962C8B-B14F-4D97-AF65-F5344CB8AC3E}">
        <p14:creationId xmlns:p14="http://schemas.microsoft.com/office/powerpoint/2010/main" val="41876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3000"/>
                                        <p:tgtEl>
                                          <p:spTgt spid="2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par>
                          <p:cTn id="42" fill="hold">
                            <p:stCondLst>
                              <p:cond delay="3500"/>
                            </p:stCondLst>
                            <p:childTnLst>
                              <p:par>
                                <p:cTn id="43" presetID="16" presetClass="entr" presetSubtype="2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par>
                          <p:cTn id="46" fill="hold">
                            <p:stCondLst>
                              <p:cond delay="4000"/>
                            </p:stCondLst>
                            <p:childTnLst>
                              <p:par>
                                <p:cTn id="47" presetID="16" presetClass="entr" presetSubtype="2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childTnLst>
                          </p:cTn>
                        </p:par>
                        <p:par>
                          <p:cTn id="50" fill="hold">
                            <p:stCondLst>
                              <p:cond delay="4500"/>
                            </p:stCondLst>
                            <p:childTnLst>
                              <p:par>
                                <p:cTn id="51" presetID="16" presetClass="entr" presetSubtype="21"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par>
                          <p:cTn id="54" fill="hold">
                            <p:stCondLst>
                              <p:cond delay="5000"/>
                            </p:stCondLst>
                            <p:childTnLst>
                              <p:par>
                                <p:cTn id="55" presetID="16" presetClass="entr" presetSubtype="2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par>
                          <p:cTn id="58" fill="hold">
                            <p:stCondLst>
                              <p:cond delay="5500"/>
                            </p:stCondLst>
                            <p:childTnLst>
                              <p:par>
                                <p:cTn id="59" presetID="16" presetClass="entr" presetSubtype="21"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inVertical)">
                                      <p:cBhvr>
                                        <p:cTn id="61" dur="500"/>
                                        <p:tgtEl>
                                          <p:spTgt spid="27"/>
                                        </p:tgtEl>
                                      </p:cBhvr>
                                    </p:animEffect>
                                  </p:childTnLst>
                                </p:cTn>
                              </p:par>
                            </p:childTnLst>
                          </p:cTn>
                        </p:par>
                        <p:par>
                          <p:cTn id="62" fill="hold">
                            <p:stCondLst>
                              <p:cond delay="6000"/>
                            </p:stCondLst>
                            <p:childTnLst>
                              <p:par>
                                <p:cTn id="63" presetID="16" presetClass="entr" presetSubtype="21"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arn(inVertical)">
                                      <p:cBhvr>
                                        <p:cTn id="65" dur="500"/>
                                        <p:tgtEl>
                                          <p:spTgt spid="23"/>
                                        </p:tgtEl>
                                      </p:cBhvr>
                                    </p:animEffect>
                                  </p:childTnLst>
                                </p:cTn>
                              </p:par>
                            </p:childTnLst>
                          </p:cTn>
                        </p:par>
                        <p:par>
                          <p:cTn id="66" fill="hold">
                            <p:stCondLst>
                              <p:cond delay="7000"/>
                            </p:stCondLst>
                            <p:childTnLst>
                              <p:par>
                                <p:cTn id="67" presetID="16" presetClass="entr" presetSubtype="21"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p:stCondLst>
                              <p:cond delay="500"/>
                            </p:stCondLst>
                            <p:childTnLst>
                              <p:par>
                                <p:cTn id="76" presetID="16" presetClass="entr" presetSubtype="21"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childTnLst>
                          </p:cTn>
                        </p:par>
                        <p:par>
                          <p:cTn id="79" fill="hold">
                            <p:stCondLst>
                              <p:cond delay="1000"/>
                            </p:stCondLst>
                            <p:childTnLst>
                              <p:par>
                                <p:cTn id="80" presetID="16" presetClass="entr" presetSubtype="2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childTnLst>
                          </p:cTn>
                        </p:par>
                        <p:par>
                          <p:cTn id="83" fill="hold">
                            <p:stCondLst>
                              <p:cond delay="1500"/>
                            </p:stCondLst>
                            <p:childTnLst>
                              <p:par>
                                <p:cTn id="84" presetID="16" presetClass="entr" presetSubtype="21"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barn(inVertical)">
                                      <p:cBhvr>
                                        <p:cTn id="86" dur="500"/>
                                        <p:tgtEl>
                                          <p:spTgt spid="29"/>
                                        </p:tgtEl>
                                      </p:cBhvr>
                                    </p:animEffect>
                                  </p:childTnLst>
                                </p:cTn>
                              </p:par>
                            </p:childTnLst>
                          </p:cTn>
                        </p:par>
                        <p:par>
                          <p:cTn id="87" fill="hold">
                            <p:stCondLst>
                              <p:cond delay="2000"/>
                            </p:stCondLst>
                            <p:childTnLst>
                              <p:par>
                                <p:cTn id="88" presetID="16" presetClass="entr" presetSubtype="21"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barn(inVertical)">
                                      <p:cBhvr>
                                        <p:cTn id="9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7" grpId="0"/>
      <p:bldP spid="19" grpId="0"/>
      <p:bldP spid="21" grpId="0"/>
      <p:bldP spid="22" grpId="0"/>
      <p:bldP spid="23" grpId="0"/>
      <p:bldP spid="28" grpId="0" animBg="1"/>
      <p:bldP spid="24" grpId="0" animBg="1"/>
      <p:bldP spid="30" grpId="0"/>
      <p:bldP spid="27" grpId="0"/>
      <p:bldP spid="12" grpId="0" animBg="1"/>
      <p:bldP spid="31" grpId="0"/>
      <p:bldP spid="32" grpId="0"/>
      <p:bldP spid="29"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Talk landscape</a:t>
            </a:r>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a:latin typeface="+mj-lt"/>
              </a:rPr>
              <a:t>Mal’tsev</a:t>
            </a:r>
            <a:r>
              <a:rPr lang="en-US" sz="2000" dirty="0">
                <a:latin typeface="+mj-lt"/>
              </a:rPr>
              <a:t> </a:t>
            </a:r>
            <a:r>
              <a:rPr lang="en-US" sz="2000" dirty="0" err="1">
                <a:latin typeface="+mj-lt"/>
              </a:rPr>
              <a:t>embeddings</a:t>
            </a:r>
            <a:endParaRPr lang="en-US" sz="2000" dirty="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4"/>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5"/>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a:latin typeface="+mj-lt"/>
              </a:rPr>
              <a:t>Symmetric CSP</a:t>
            </a: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pic>
        <p:nvPicPr>
          <p:cNvPr id="2052" name="Picture 4" descr="File:Footsteps icon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470229">
            <a:off x="6229170" y="2080508"/>
            <a:ext cx="564260" cy="5642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0132922">
            <a:off x="1050333" y="2291635"/>
            <a:ext cx="1526476" cy="400110"/>
          </a:xfrm>
          <a:prstGeom prst="rect">
            <a:avLst/>
          </a:prstGeom>
          <a:noFill/>
        </p:spPr>
        <p:txBody>
          <a:bodyPr wrap="square" rtlCol="0">
            <a:spAutoFit/>
          </a:bodyPr>
          <a:lstStyle/>
          <a:p>
            <a:r>
              <a:rPr lang="en-US" sz="2000" dirty="0">
                <a:latin typeface="+mj-lt"/>
              </a:rPr>
              <a:t>Polynomials</a:t>
            </a:r>
          </a:p>
        </p:txBody>
      </p:sp>
      <p:sp>
        <p:nvSpPr>
          <p:cNvPr id="29" name="Title 1"/>
          <p:cNvSpPr txBox="1">
            <a:spLocks/>
          </p:cNvSpPr>
          <p:nvPr/>
        </p:nvSpPr>
        <p:spPr bwMode="auto">
          <a:xfrm>
            <a:off x="468313" y="347663"/>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US" b="0" kern="0" cap="none" dirty="0"/>
              <a:t>Climbing towards generality</a:t>
            </a:r>
          </a:p>
        </p:txBody>
      </p:sp>
      <p:sp>
        <p:nvSpPr>
          <p:cNvPr id="28" name="Freeform 27"/>
          <p:cNvSpPr/>
          <p:nvPr/>
        </p:nvSpPr>
        <p:spPr bwMode="auto">
          <a:xfrm>
            <a:off x="1239484" y="1792201"/>
            <a:ext cx="5188748"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0" fmla="*/ 799628 w 5773964"/>
              <a:gd name="connsiteY0" fmla="*/ 4005094 h 4005094"/>
              <a:gd name="connsiteX1" fmla="*/ 836204 w 5773964"/>
              <a:gd name="connsiteY1" fmla="*/ 3621046 h 4005094"/>
              <a:gd name="connsiteX2" fmla="*/ 342428 w 5773964"/>
              <a:gd name="connsiteY2" fmla="*/ 3401590 h 4005094"/>
              <a:gd name="connsiteX3" fmla="*/ 168692 w 5773964"/>
              <a:gd name="connsiteY3" fmla="*/ 3063262 h 4005094"/>
              <a:gd name="connsiteX4" fmla="*/ 342428 w 5773964"/>
              <a:gd name="connsiteY4" fmla="*/ 2770654 h 4005094"/>
              <a:gd name="connsiteX5" fmla="*/ 433868 w 5773964"/>
              <a:gd name="connsiteY5" fmla="*/ 2596918 h 4005094"/>
              <a:gd name="connsiteX6" fmla="*/ 4100 w 5773964"/>
              <a:gd name="connsiteY6" fmla="*/ 2624350 h 4005094"/>
              <a:gd name="connsiteX7" fmla="*/ 223556 w 5773964"/>
              <a:gd name="connsiteY7" fmla="*/ 1883686 h 4005094"/>
              <a:gd name="connsiteX8" fmla="*/ 333284 w 5773964"/>
              <a:gd name="connsiteY8" fmla="*/ 1051582 h 4005094"/>
              <a:gd name="connsiteX9" fmla="*/ 872780 w 5773964"/>
              <a:gd name="connsiteY9" fmla="*/ 740686 h 4005094"/>
              <a:gd name="connsiteX10" fmla="*/ 1814612 w 5773964"/>
              <a:gd name="connsiteY10" fmla="*/ 676678 h 4005094"/>
              <a:gd name="connsiteX11" fmla="*/ 3158780 w 5773964"/>
              <a:gd name="connsiteY11" fmla="*/ 320062 h 4005094"/>
              <a:gd name="connsiteX12" fmla="*/ 4219484 w 5773964"/>
              <a:gd name="connsiteY12" fmla="*/ 22 h 4005094"/>
              <a:gd name="connsiteX13" fmla="*/ 3872012 w 5773964"/>
              <a:gd name="connsiteY13" fmla="*/ 347495 h 4005094"/>
              <a:gd name="connsiteX14" fmla="*/ 4576100 w 5773964"/>
              <a:gd name="connsiteY14" fmla="*/ 256054 h 4005094"/>
              <a:gd name="connsiteX15" fmla="*/ 4256060 w 5773964"/>
              <a:gd name="connsiteY15" fmla="*/ 484655 h 4005094"/>
              <a:gd name="connsiteX16" fmla="*/ 5188748 w 5773964"/>
              <a:gd name="connsiteY16" fmla="*/ 466366 h 4005094"/>
              <a:gd name="connsiteX17" fmla="*/ 5773964 w 5773964"/>
              <a:gd name="connsiteY17" fmla="*/ 649246 h 4005094"/>
              <a:gd name="connsiteX0" fmla="*/ 799628 w 5188748"/>
              <a:gd name="connsiteY0" fmla="*/ 4005094 h 4005094"/>
              <a:gd name="connsiteX1" fmla="*/ 836204 w 5188748"/>
              <a:gd name="connsiteY1" fmla="*/ 3621046 h 4005094"/>
              <a:gd name="connsiteX2" fmla="*/ 342428 w 5188748"/>
              <a:gd name="connsiteY2" fmla="*/ 3401590 h 4005094"/>
              <a:gd name="connsiteX3" fmla="*/ 168692 w 5188748"/>
              <a:gd name="connsiteY3" fmla="*/ 3063262 h 4005094"/>
              <a:gd name="connsiteX4" fmla="*/ 342428 w 5188748"/>
              <a:gd name="connsiteY4" fmla="*/ 2770654 h 4005094"/>
              <a:gd name="connsiteX5" fmla="*/ 433868 w 5188748"/>
              <a:gd name="connsiteY5" fmla="*/ 2596918 h 4005094"/>
              <a:gd name="connsiteX6" fmla="*/ 4100 w 5188748"/>
              <a:gd name="connsiteY6" fmla="*/ 2624350 h 4005094"/>
              <a:gd name="connsiteX7" fmla="*/ 223556 w 5188748"/>
              <a:gd name="connsiteY7" fmla="*/ 1883686 h 4005094"/>
              <a:gd name="connsiteX8" fmla="*/ 333284 w 5188748"/>
              <a:gd name="connsiteY8" fmla="*/ 1051582 h 4005094"/>
              <a:gd name="connsiteX9" fmla="*/ 872780 w 5188748"/>
              <a:gd name="connsiteY9" fmla="*/ 740686 h 4005094"/>
              <a:gd name="connsiteX10" fmla="*/ 1814612 w 5188748"/>
              <a:gd name="connsiteY10" fmla="*/ 676678 h 4005094"/>
              <a:gd name="connsiteX11" fmla="*/ 3158780 w 5188748"/>
              <a:gd name="connsiteY11" fmla="*/ 320062 h 4005094"/>
              <a:gd name="connsiteX12" fmla="*/ 4219484 w 5188748"/>
              <a:gd name="connsiteY12" fmla="*/ 22 h 4005094"/>
              <a:gd name="connsiteX13" fmla="*/ 3872012 w 5188748"/>
              <a:gd name="connsiteY13" fmla="*/ 347495 h 4005094"/>
              <a:gd name="connsiteX14" fmla="*/ 4576100 w 5188748"/>
              <a:gd name="connsiteY14" fmla="*/ 256054 h 4005094"/>
              <a:gd name="connsiteX15" fmla="*/ 4256060 w 5188748"/>
              <a:gd name="connsiteY15" fmla="*/ 484655 h 4005094"/>
              <a:gd name="connsiteX16" fmla="*/ 5188748 w 5188748"/>
              <a:gd name="connsiteY16" fmla="*/ 466366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748"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30" name="TextBox 29"/>
          <p:cNvSpPr txBox="1"/>
          <p:nvPr/>
        </p:nvSpPr>
        <p:spPr>
          <a:xfrm rot="1194332">
            <a:off x="5911146" y="1699928"/>
            <a:ext cx="2243768" cy="646331"/>
          </a:xfrm>
          <a:prstGeom prst="rect">
            <a:avLst/>
          </a:prstGeom>
          <a:noFill/>
        </p:spPr>
        <p:txBody>
          <a:bodyPr wrap="square" rtlCol="0">
            <a:spAutoFit/>
          </a:bodyPr>
          <a:lstStyle/>
          <a:p>
            <a:r>
              <a:rPr lang="en-US" sz="1800" dirty="0">
                <a:latin typeface="+mj-lt"/>
              </a:rPr>
              <a:t>Nontrivial</a:t>
            </a:r>
            <a:br>
              <a:rPr lang="en-US" sz="1800" dirty="0">
                <a:latin typeface="+mj-lt"/>
              </a:rPr>
            </a:br>
            <a:r>
              <a:rPr lang="en-US" sz="1800" dirty="0">
                <a:latin typeface="+mj-lt"/>
              </a:rPr>
              <a:t>sparsification</a:t>
            </a:r>
          </a:p>
        </p:txBody>
      </p:sp>
      <p:sp>
        <p:nvSpPr>
          <p:cNvPr id="31" name="TextBox 30"/>
          <p:cNvSpPr txBox="1"/>
          <p:nvPr/>
        </p:nvSpPr>
        <p:spPr>
          <a:xfrm rot="19056862">
            <a:off x="5809696" y="3322389"/>
            <a:ext cx="2243768" cy="646331"/>
          </a:xfrm>
          <a:prstGeom prst="rect">
            <a:avLst/>
          </a:prstGeom>
          <a:noFill/>
        </p:spPr>
        <p:txBody>
          <a:bodyPr wrap="square" rtlCol="0">
            <a:spAutoFit/>
          </a:bodyPr>
          <a:lstStyle/>
          <a:p>
            <a:r>
              <a:rPr lang="en-US" sz="1800" dirty="0">
                <a:latin typeface="+mj-lt"/>
              </a:rPr>
              <a:t>Balanced </a:t>
            </a:r>
            <a:br>
              <a:rPr lang="en-US" sz="1800" dirty="0">
                <a:latin typeface="+mj-lt"/>
              </a:rPr>
            </a:br>
            <a:r>
              <a:rPr lang="en-US" sz="1800" dirty="0">
                <a:latin typeface="+mj-lt"/>
              </a:rPr>
              <a:t>relations</a:t>
            </a:r>
          </a:p>
        </p:txBody>
      </p:sp>
      <p:sp>
        <p:nvSpPr>
          <p:cNvPr id="32" name="Rectangle 31">
            <a:extLst>
              <a:ext uri="{FF2B5EF4-FFF2-40B4-BE49-F238E27FC236}">
                <a16:creationId xmlns:a16="http://schemas.microsoft.com/office/drawing/2014/main" id="{022E589D-C15D-4F75-9495-D8C85B69776D}"/>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3" name="Rectangle 32">
            <a:extLst>
              <a:ext uri="{FF2B5EF4-FFF2-40B4-BE49-F238E27FC236}">
                <a16:creationId xmlns:a16="http://schemas.microsoft.com/office/drawing/2014/main" id="{1ACB027D-5FD4-4FE4-A892-9A222FAEE43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4" name="Rectangle 33">
            <a:extLst>
              <a:ext uri="{FF2B5EF4-FFF2-40B4-BE49-F238E27FC236}">
                <a16:creationId xmlns:a16="http://schemas.microsoft.com/office/drawing/2014/main" id="{9DBEFBB0-E727-443A-B196-718981394477}"/>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5" name="Rectangle 34">
            <a:extLst>
              <a:ext uri="{FF2B5EF4-FFF2-40B4-BE49-F238E27FC236}">
                <a16:creationId xmlns:a16="http://schemas.microsoft.com/office/drawing/2014/main" id="{683D4384-F0DB-4DC3-BAAF-B01B4E60244C}"/>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5F89DD0-2E5D-4EEF-8AFA-D9D988515F9E}"/>
              </a:ext>
            </a:extLst>
          </p:cNvPr>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7" name="Oval 36">
            <a:extLst>
              <a:ext uri="{FF2B5EF4-FFF2-40B4-BE49-F238E27FC236}">
                <a16:creationId xmlns:a16="http://schemas.microsoft.com/office/drawing/2014/main" id="{663FFC9A-673B-4FE9-9449-909CAACFB51A}"/>
              </a:ext>
            </a:extLst>
          </p:cNvPr>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8" name="Rectangle 37">
            <a:extLst>
              <a:ext uri="{FF2B5EF4-FFF2-40B4-BE49-F238E27FC236}">
                <a16:creationId xmlns:a16="http://schemas.microsoft.com/office/drawing/2014/main" id="{045170C7-766E-42D2-928B-7FD5A1D3BD5A}"/>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9" name="Rectangle 38">
            <a:extLst>
              <a:ext uri="{FF2B5EF4-FFF2-40B4-BE49-F238E27FC236}">
                <a16:creationId xmlns:a16="http://schemas.microsoft.com/office/drawing/2014/main" id="{2634A840-6CDA-48F8-A022-936F8FABFEF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0" name="Rectangle 39">
            <a:extLst>
              <a:ext uri="{FF2B5EF4-FFF2-40B4-BE49-F238E27FC236}">
                <a16:creationId xmlns:a16="http://schemas.microsoft.com/office/drawing/2014/main" id="{8382F03F-D62F-4C8D-BA5A-63B8A5F26135}"/>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1" name="Rectangle 40">
            <a:extLst>
              <a:ext uri="{FF2B5EF4-FFF2-40B4-BE49-F238E27FC236}">
                <a16:creationId xmlns:a16="http://schemas.microsoft.com/office/drawing/2014/main" id="{101459AC-EB66-4B17-878E-DE494955116A}"/>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2" name="Rectangle 41">
            <a:extLst>
              <a:ext uri="{FF2B5EF4-FFF2-40B4-BE49-F238E27FC236}">
                <a16:creationId xmlns:a16="http://schemas.microsoft.com/office/drawing/2014/main" id="{4D446D12-4559-4D9C-B1BF-30ABD62BD05D}"/>
              </a:ext>
            </a:extLst>
          </p:cNvPr>
          <p:cNvSpPr/>
          <p:nvPr/>
        </p:nvSpPr>
        <p:spPr bwMode="auto">
          <a:xfrm>
            <a:off x="6477406" y="5061205"/>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3" name="Freeform: Shape 42">
            <a:extLst>
              <a:ext uri="{FF2B5EF4-FFF2-40B4-BE49-F238E27FC236}">
                <a16:creationId xmlns:a16="http://schemas.microsoft.com/office/drawing/2014/main" id="{2B6A197F-0507-4455-87C4-EC8002A16F02}"/>
              </a:ext>
            </a:extLst>
          </p:cNvPr>
          <p:cNvSpPr/>
          <p:nvPr/>
        </p:nvSpPr>
        <p:spPr bwMode="auto">
          <a:xfrm>
            <a:off x="3101154" y="5193649"/>
            <a:ext cx="4922753" cy="1226557"/>
          </a:xfrm>
          <a:custGeom>
            <a:avLst/>
            <a:gdLst>
              <a:gd name="connsiteX0" fmla="*/ 345027 w 2254247"/>
              <a:gd name="connsiteY0" fmla="*/ 529835 h 1202576"/>
              <a:gd name="connsiteX1" fmla="*/ 505448 w 2254247"/>
              <a:gd name="connsiteY1" fmla="*/ 445 h 1202576"/>
              <a:gd name="connsiteX2" fmla="*/ 1403806 w 2254247"/>
              <a:gd name="connsiteY2" fmla="*/ 433582 h 1202576"/>
              <a:gd name="connsiteX3" fmla="*/ 1604333 w 2254247"/>
              <a:gd name="connsiteY3" fmla="*/ 160866 h 1202576"/>
              <a:gd name="connsiteX4" fmla="*/ 1732670 w 2254247"/>
              <a:gd name="connsiteY4" fmla="*/ 297224 h 1202576"/>
              <a:gd name="connsiteX5" fmla="*/ 1885070 w 2254247"/>
              <a:gd name="connsiteY5" fmla="*/ 473687 h 1202576"/>
              <a:gd name="connsiteX6" fmla="*/ 2254038 w 2254247"/>
              <a:gd name="connsiteY6" fmla="*/ 610045 h 1202576"/>
              <a:gd name="connsiteX7" fmla="*/ 1933196 w 2254247"/>
              <a:gd name="connsiteY7" fmla="*/ 1027140 h 1202576"/>
              <a:gd name="connsiteX8" fmla="*/ 1628396 w 2254247"/>
              <a:gd name="connsiteY8" fmla="*/ 762445 h 1202576"/>
              <a:gd name="connsiteX9" fmla="*/ 1107027 w 2254247"/>
              <a:gd name="connsiteY9" fmla="*/ 1187561 h 1202576"/>
              <a:gd name="connsiteX10" fmla="*/ 16164 w 2254247"/>
              <a:gd name="connsiteY10" fmla="*/ 1075266 h 1202576"/>
              <a:gd name="connsiteX11" fmla="*/ 425238 w 2254247"/>
              <a:gd name="connsiteY11" fmla="*/ 770466 h 1202576"/>
              <a:gd name="connsiteX12" fmla="*/ 16164 w 2254247"/>
              <a:gd name="connsiteY12" fmla="*/ 577961 h 1202576"/>
              <a:gd name="connsiteX13" fmla="*/ 409196 w 2254247"/>
              <a:gd name="connsiteY13" fmla="*/ 610045 h 1202576"/>
              <a:gd name="connsiteX14" fmla="*/ 345027 w 2254247"/>
              <a:gd name="connsiteY14" fmla="*/ 529835 h 1202576"/>
              <a:gd name="connsiteX0" fmla="*/ 433258 w 2254247"/>
              <a:gd name="connsiteY0" fmla="*/ 409113 h 1202170"/>
              <a:gd name="connsiteX1" fmla="*/ 505448 w 2254247"/>
              <a:gd name="connsiteY1" fmla="*/ 39 h 1202170"/>
              <a:gd name="connsiteX2" fmla="*/ 1403806 w 2254247"/>
              <a:gd name="connsiteY2" fmla="*/ 433176 h 1202170"/>
              <a:gd name="connsiteX3" fmla="*/ 1604333 w 2254247"/>
              <a:gd name="connsiteY3" fmla="*/ 160460 h 1202170"/>
              <a:gd name="connsiteX4" fmla="*/ 1732670 w 2254247"/>
              <a:gd name="connsiteY4" fmla="*/ 296818 h 1202170"/>
              <a:gd name="connsiteX5" fmla="*/ 1885070 w 2254247"/>
              <a:gd name="connsiteY5" fmla="*/ 473281 h 1202170"/>
              <a:gd name="connsiteX6" fmla="*/ 2254038 w 2254247"/>
              <a:gd name="connsiteY6" fmla="*/ 609639 h 1202170"/>
              <a:gd name="connsiteX7" fmla="*/ 1933196 w 2254247"/>
              <a:gd name="connsiteY7" fmla="*/ 1026734 h 1202170"/>
              <a:gd name="connsiteX8" fmla="*/ 1628396 w 2254247"/>
              <a:gd name="connsiteY8" fmla="*/ 762039 h 1202170"/>
              <a:gd name="connsiteX9" fmla="*/ 1107027 w 2254247"/>
              <a:gd name="connsiteY9" fmla="*/ 1187155 h 1202170"/>
              <a:gd name="connsiteX10" fmla="*/ 16164 w 2254247"/>
              <a:gd name="connsiteY10" fmla="*/ 1074860 h 1202170"/>
              <a:gd name="connsiteX11" fmla="*/ 425238 w 2254247"/>
              <a:gd name="connsiteY11" fmla="*/ 770060 h 1202170"/>
              <a:gd name="connsiteX12" fmla="*/ 16164 w 2254247"/>
              <a:gd name="connsiteY12" fmla="*/ 577555 h 1202170"/>
              <a:gd name="connsiteX13" fmla="*/ 409196 w 2254247"/>
              <a:gd name="connsiteY13" fmla="*/ 609639 h 1202170"/>
              <a:gd name="connsiteX14" fmla="*/ 433258 w 2254247"/>
              <a:gd name="connsiteY14" fmla="*/ 409113 h 1202170"/>
              <a:gd name="connsiteX0" fmla="*/ 433258 w 2254247"/>
              <a:gd name="connsiteY0" fmla="*/ 409111 h 1202168"/>
              <a:gd name="connsiteX1" fmla="*/ 505448 w 2254247"/>
              <a:gd name="connsiteY1" fmla="*/ 37 h 1202168"/>
              <a:gd name="connsiteX2" fmla="*/ 1403806 w 2254247"/>
              <a:gd name="connsiteY2" fmla="*/ 433174 h 1202168"/>
              <a:gd name="connsiteX3" fmla="*/ 1604333 w 2254247"/>
              <a:gd name="connsiteY3" fmla="*/ 160458 h 1202168"/>
              <a:gd name="connsiteX4" fmla="*/ 1732670 w 2254247"/>
              <a:gd name="connsiteY4" fmla="*/ 296816 h 1202168"/>
              <a:gd name="connsiteX5" fmla="*/ 1885070 w 2254247"/>
              <a:gd name="connsiteY5" fmla="*/ 473279 h 1202168"/>
              <a:gd name="connsiteX6" fmla="*/ 2254038 w 2254247"/>
              <a:gd name="connsiteY6" fmla="*/ 609637 h 1202168"/>
              <a:gd name="connsiteX7" fmla="*/ 1933196 w 2254247"/>
              <a:gd name="connsiteY7" fmla="*/ 1026732 h 1202168"/>
              <a:gd name="connsiteX8" fmla="*/ 1628396 w 2254247"/>
              <a:gd name="connsiteY8" fmla="*/ 762037 h 1202168"/>
              <a:gd name="connsiteX9" fmla="*/ 1107027 w 2254247"/>
              <a:gd name="connsiteY9" fmla="*/ 1187153 h 1202168"/>
              <a:gd name="connsiteX10" fmla="*/ 16164 w 2254247"/>
              <a:gd name="connsiteY10" fmla="*/ 1074858 h 1202168"/>
              <a:gd name="connsiteX11" fmla="*/ 425238 w 2254247"/>
              <a:gd name="connsiteY11" fmla="*/ 770058 h 1202168"/>
              <a:gd name="connsiteX12" fmla="*/ 16164 w 2254247"/>
              <a:gd name="connsiteY12" fmla="*/ 577553 h 1202168"/>
              <a:gd name="connsiteX13" fmla="*/ 296901 w 2254247"/>
              <a:gd name="connsiteY13" fmla="*/ 521405 h 1202168"/>
              <a:gd name="connsiteX14" fmla="*/ 433258 w 2254247"/>
              <a:gd name="connsiteY14" fmla="*/ 409111 h 1202168"/>
              <a:gd name="connsiteX0" fmla="*/ 433258 w 2254241"/>
              <a:gd name="connsiteY0" fmla="*/ 409111 h 1187757"/>
              <a:gd name="connsiteX1" fmla="*/ 505448 w 2254241"/>
              <a:gd name="connsiteY1" fmla="*/ 37 h 1187757"/>
              <a:gd name="connsiteX2" fmla="*/ 1403806 w 2254241"/>
              <a:gd name="connsiteY2" fmla="*/ 433174 h 1187757"/>
              <a:gd name="connsiteX3" fmla="*/ 1604333 w 2254241"/>
              <a:gd name="connsiteY3" fmla="*/ 160458 h 1187757"/>
              <a:gd name="connsiteX4" fmla="*/ 1732670 w 2254241"/>
              <a:gd name="connsiteY4" fmla="*/ 296816 h 1187757"/>
              <a:gd name="connsiteX5" fmla="*/ 1885070 w 2254241"/>
              <a:gd name="connsiteY5" fmla="*/ 473279 h 1187757"/>
              <a:gd name="connsiteX6" fmla="*/ 2254038 w 2254241"/>
              <a:gd name="connsiteY6" fmla="*/ 609637 h 1187757"/>
              <a:gd name="connsiteX7" fmla="*/ 1933196 w 2254241"/>
              <a:gd name="connsiteY7" fmla="*/ 1026732 h 1187757"/>
              <a:gd name="connsiteX8" fmla="*/ 1668501 w 2254241"/>
              <a:gd name="connsiteY8" fmla="*/ 1034753 h 1187757"/>
              <a:gd name="connsiteX9" fmla="*/ 1107027 w 2254241"/>
              <a:gd name="connsiteY9" fmla="*/ 1187153 h 1187757"/>
              <a:gd name="connsiteX10" fmla="*/ 16164 w 2254241"/>
              <a:gd name="connsiteY10" fmla="*/ 1074858 h 1187757"/>
              <a:gd name="connsiteX11" fmla="*/ 425238 w 2254241"/>
              <a:gd name="connsiteY11" fmla="*/ 770058 h 1187757"/>
              <a:gd name="connsiteX12" fmla="*/ 16164 w 2254241"/>
              <a:gd name="connsiteY12" fmla="*/ 577553 h 1187757"/>
              <a:gd name="connsiteX13" fmla="*/ 296901 w 2254241"/>
              <a:gd name="connsiteY13" fmla="*/ 521405 h 1187757"/>
              <a:gd name="connsiteX14" fmla="*/ 433258 w 2254241"/>
              <a:gd name="connsiteY14" fmla="*/ 409111 h 1187757"/>
              <a:gd name="connsiteX0" fmla="*/ 433258 w 2914773"/>
              <a:gd name="connsiteY0" fmla="*/ 409111 h 1187757"/>
              <a:gd name="connsiteX1" fmla="*/ 505448 w 2914773"/>
              <a:gd name="connsiteY1" fmla="*/ 37 h 1187757"/>
              <a:gd name="connsiteX2" fmla="*/ 1403806 w 2914773"/>
              <a:gd name="connsiteY2" fmla="*/ 433174 h 1187757"/>
              <a:gd name="connsiteX3" fmla="*/ 1604333 w 2914773"/>
              <a:gd name="connsiteY3" fmla="*/ 160458 h 1187757"/>
              <a:gd name="connsiteX4" fmla="*/ 1732670 w 2914773"/>
              <a:gd name="connsiteY4" fmla="*/ 296816 h 1187757"/>
              <a:gd name="connsiteX5" fmla="*/ 1885070 w 2914773"/>
              <a:gd name="connsiteY5" fmla="*/ 473279 h 1187757"/>
              <a:gd name="connsiteX6" fmla="*/ 2254038 w 2914773"/>
              <a:gd name="connsiteY6" fmla="*/ 609637 h 1187757"/>
              <a:gd name="connsiteX7" fmla="*/ 2903744 w 2914773"/>
              <a:gd name="connsiteY7" fmla="*/ 1098921 h 1187757"/>
              <a:gd name="connsiteX8" fmla="*/ 1668501 w 2914773"/>
              <a:gd name="connsiteY8" fmla="*/ 1034753 h 1187757"/>
              <a:gd name="connsiteX9" fmla="*/ 1107027 w 2914773"/>
              <a:gd name="connsiteY9" fmla="*/ 1187153 h 1187757"/>
              <a:gd name="connsiteX10" fmla="*/ 16164 w 2914773"/>
              <a:gd name="connsiteY10" fmla="*/ 1074858 h 1187757"/>
              <a:gd name="connsiteX11" fmla="*/ 425238 w 2914773"/>
              <a:gd name="connsiteY11" fmla="*/ 770058 h 1187757"/>
              <a:gd name="connsiteX12" fmla="*/ 16164 w 2914773"/>
              <a:gd name="connsiteY12" fmla="*/ 577553 h 1187757"/>
              <a:gd name="connsiteX13" fmla="*/ 296901 w 2914773"/>
              <a:gd name="connsiteY13" fmla="*/ 521405 h 1187757"/>
              <a:gd name="connsiteX14" fmla="*/ 433258 w 2914773"/>
              <a:gd name="connsiteY14" fmla="*/ 409111 h 1187757"/>
              <a:gd name="connsiteX0" fmla="*/ 433258 w 2912618"/>
              <a:gd name="connsiteY0" fmla="*/ 409111 h 1187757"/>
              <a:gd name="connsiteX1" fmla="*/ 505448 w 2912618"/>
              <a:gd name="connsiteY1" fmla="*/ 37 h 1187757"/>
              <a:gd name="connsiteX2" fmla="*/ 1403806 w 2912618"/>
              <a:gd name="connsiteY2" fmla="*/ 433174 h 1187757"/>
              <a:gd name="connsiteX3" fmla="*/ 1604333 w 2912618"/>
              <a:gd name="connsiteY3" fmla="*/ 160458 h 1187757"/>
              <a:gd name="connsiteX4" fmla="*/ 1732670 w 2912618"/>
              <a:gd name="connsiteY4" fmla="*/ 296816 h 1187757"/>
              <a:gd name="connsiteX5" fmla="*/ 2855617 w 2912618"/>
              <a:gd name="connsiteY5" fmla="*/ 401089 h 1187757"/>
              <a:gd name="connsiteX6" fmla="*/ 2254038 w 2912618"/>
              <a:gd name="connsiteY6" fmla="*/ 609637 h 1187757"/>
              <a:gd name="connsiteX7" fmla="*/ 2903744 w 2912618"/>
              <a:gd name="connsiteY7" fmla="*/ 1098921 h 1187757"/>
              <a:gd name="connsiteX8" fmla="*/ 1668501 w 2912618"/>
              <a:gd name="connsiteY8" fmla="*/ 1034753 h 1187757"/>
              <a:gd name="connsiteX9" fmla="*/ 1107027 w 2912618"/>
              <a:gd name="connsiteY9" fmla="*/ 1187153 h 1187757"/>
              <a:gd name="connsiteX10" fmla="*/ 16164 w 2912618"/>
              <a:gd name="connsiteY10" fmla="*/ 1074858 h 1187757"/>
              <a:gd name="connsiteX11" fmla="*/ 425238 w 2912618"/>
              <a:gd name="connsiteY11" fmla="*/ 770058 h 1187757"/>
              <a:gd name="connsiteX12" fmla="*/ 16164 w 2912618"/>
              <a:gd name="connsiteY12" fmla="*/ 577553 h 1187757"/>
              <a:gd name="connsiteX13" fmla="*/ 296901 w 2912618"/>
              <a:gd name="connsiteY13" fmla="*/ 521405 h 1187757"/>
              <a:gd name="connsiteX14" fmla="*/ 433258 w 291261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732670 w 2969928"/>
              <a:gd name="connsiteY4" fmla="*/ 29681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877049 w 2969928"/>
              <a:gd name="connsiteY4" fmla="*/ 37702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18008 h 1196654"/>
              <a:gd name="connsiteX1" fmla="*/ 505448 w 2969928"/>
              <a:gd name="connsiteY1" fmla="*/ 8934 h 1196654"/>
              <a:gd name="connsiteX2" fmla="*/ 1274117 w 2969928"/>
              <a:gd name="connsiteY2" fmla="*/ 138513 h 1196654"/>
              <a:gd name="connsiteX3" fmla="*/ 1604333 w 2969928"/>
              <a:gd name="connsiteY3" fmla="*/ 169355 h 1196654"/>
              <a:gd name="connsiteX4" fmla="*/ 1877049 w 2969928"/>
              <a:gd name="connsiteY4" fmla="*/ 385923 h 1196654"/>
              <a:gd name="connsiteX5" fmla="*/ 2855617 w 2969928"/>
              <a:gd name="connsiteY5" fmla="*/ 409986 h 1196654"/>
              <a:gd name="connsiteX6" fmla="*/ 2807491 w 2969928"/>
              <a:gd name="connsiteY6" fmla="*/ 730828 h 1196654"/>
              <a:gd name="connsiteX7" fmla="*/ 2903744 w 2969928"/>
              <a:gd name="connsiteY7" fmla="*/ 1107818 h 1196654"/>
              <a:gd name="connsiteX8" fmla="*/ 1668501 w 2969928"/>
              <a:gd name="connsiteY8" fmla="*/ 1043650 h 1196654"/>
              <a:gd name="connsiteX9" fmla="*/ 1107027 w 2969928"/>
              <a:gd name="connsiteY9" fmla="*/ 1196050 h 1196654"/>
              <a:gd name="connsiteX10" fmla="*/ 16164 w 2969928"/>
              <a:gd name="connsiteY10" fmla="*/ 1083755 h 1196654"/>
              <a:gd name="connsiteX11" fmla="*/ 425238 w 2969928"/>
              <a:gd name="connsiteY11" fmla="*/ 778955 h 1196654"/>
              <a:gd name="connsiteX12" fmla="*/ 16164 w 2969928"/>
              <a:gd name="connsiteY12" fmla="*/ 586450 h 1196654"/>
              <a:gd name="connsiteX13" fmla="*/ 296901 w 2969928"/>
              <a:gd name="connsiteY13" fmla="*/ 530302 h 1196654"/>
              <a:gd name="connsiteX14" fmla="*/ 433258 w 2969928"/>
              <a:gd name="connsiteY14" fmla="*/ 418008 h 1196654"/>
              <a:gd name="connsiteX0" fmla="*/ 433258 w 2969928"/>
              <a:gd name="connsiteY0" fmla="*/ 415889 h 1194535"/>
              <a:gd name="connsiteX1" fmla="*/ 505448 w 2969928"/>
              <a:gd name="connsiteY1" fmla="*/ 6815 h 1194535"/>
              <a:gd name="connsiteX2" fmla="*/ 1274117 w 2969928"/>
              <a:gd name="connsiteY2" fmla="*/ 136394 h 1194535"/>
              <a:gd name="connsiteX3" fmla="*/ 1604333 w 2969928"/>
              <a:gd name="connsiteY3" fmla="*/ 167236 h 1194535"/>
              <a:gd name="connsiteX4" fmla="*/ 1877049 w 2969928"/>
              <a:gd name="connsiteY4" fmla="*/ 383804 h 1194535"/>
              <a:gd name="connsiteX5" fmla="*/ 2855617 w 2969928"/>
              <a:gd name="connsiteY5" fmla="*/ 407867 h 1194535"/>
              <a:gd name="connsiteX6" fmla="*/ 2807491 w 2969928"/>
              <a:gd name="connsiteY6" fmla="*/ 728709 h 1194535"/>
              <a:gd name="connsiteX7" fmla="*/ 2903744 w 2969928"/>
              <a:gd name="connsiteY7" fmla="*/ 1105699 h 1194535"/>
              <a:gd name="connsiteX8" fmla="*/ 1668501 w 2969928"/>
              <a:gd name="connsiteY8" fmla="*/ 1041531 h 1194535"/>
              <a:gd name="connsiteX9" fmla="*/ 1107027 w 2969928"/>
              <a:gd name="connsiteY9" fmla="*/ 1193931 h 1194535"/>
              <a:gd name="connsiteX10" fmla="*/ 16164 w 2969928"/>
              <a:gd name="connsiteY10" fmla="*/ 1081636 h 1194535"/>
              <a:gd name="connsiteX11" fmla="*/ 425238 w 2969928"/>
              <a:gd name="connsiteY11" fmla="*/ 776836 h 1194535"/>
              <a:gd name="connsiteX12" fmla="*/ 16164 w 2969928"/>
              <a:gd name="connsiteY12" fmla="*/ 584331 h 1194535"/>
              <a:gd name="connsiteX13" fmla="*/ 296901 w 2969928"/>
              <a:gd name="connsiteY13" fmla="*/ 528183 h 1194535"/>
              <a:gd name="connsiteX14" fmla="*/ 433258 w 2969928"/>
              <a:gd name="connsiteY14" fmla="*/ 415889 h 1194535"/>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1877049 w 2969928"/>
              <a:gd name="connsiteY4" fmla="*/ 381148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2275 w 2969928"/>
              <a:gd name="connsiteY13" fmla="*/ 414469 h 1191879"/>
              <a:gd name="connsiteX14" fmla="*/ 433258 w 2969928"/>
              <a:gd name="connsiteY14" fmla="*/ 413233 h 1191879"/>
              <a:gd name="connsiteX0" fmla="*/ 418598 w 2955268"/>
              <a:gd name="connsiteY0" fmla="*/ 413233 h 1197107"/>
              <a:gd name="connsiteX1" fmla="*/ 490788 w 2955268"/>
              <a:gd name="connsiteY1" fmla="*/ 4159 h 1197107"/>
              <a:gd name="connsiteX2" fmla="*/ 1259457 w 2955268"/>
              <a:gd name="connsiteY2" fmla="*/ 133738 h 1197107"/>
              <a:gd name="connsiteX3" fmla="*/ 1589673 w 2955268"/>
              <a:gd name="connsiteY3" fmla="*/ 164580 h 1197107"/>
              <a:gd name="connsiteX4" fmla="*/ 2025910 w 2955268"/>
              <a:gd name="connsiteY4" fmla="*/ 373744 h 1197107"/>
              <a:gd name="connsiteX5" fmla="*/ 2840957 w 2955268"/>
              <a:gd name="connsiteY5" fmla="*/ 405211 h 1197107"/>
              <a:gd name="connsiteX6" fmla="*/ 2792831 w 2955268"/>
              <a:gd name="connsiteY6" fmla="*/ 726053 h 1197107"/>
              <a:gd name="connsiteX7" fmla="*/ 2889084 w 2955268"/>
              <a:gd name="connsiteY7" fmla="*/ 1103043 h 1197107"/>
              <a:gd name="connsiteX8" fmla="*/ 1653841 w 2955268"/>
              <a:gd name="connsiteY8" fmla="*/ 1038875 h 1197107"/>
              <a:gd name="connsiteX9" fmla="*/ 1092367 w 2955268"/>
              <a:gd name="connsiteY9" fmla="*/ 1191275 h 1197107"/>
              <a:gd name="connsiteX10" fmla="*/ 1504 w 2955268"/>
              <a:gd name="connsiteY10" fmla="*/ 1078980 h 1197107"/>
              <a:gd name="connsiteX11" fmla="*/ 410578 w 2955268"/>
              <a:gd name="connsiteY11" fmla="*/ 774180 h 1197107"/>
              <a:gd name="connsiteX12" fmla="*/ 1504 w 2955268"/>
              <a:gd name="connsiteY12" fmla="*/ 581675 h 1197107"/>
              <a:gd name="connsiteX13" fmla="*/ 277615 w 2955268"/>
              <a:gd name="connsiteY13" fmla="*/ 414469 h 1197107"/>
              <a:gd name="connsiteX14" fmla="*/ 418598 w 2955268"/>
              <a:gd name="connsiteY14" fmla="*/ 413233 h 1197107"/>
              <a:gd name="connsiteX0" fmla="*/ 426181 w 2962851"/>
              <a:gd name="connsiteY0" fmla="*/ 413233 h 1202409"/>
              <a:gd name="connsiteX1" fmla="*/ 498371 w 2962851"/>
              <a:gd name="connsiteY1" fmla="*/ 4159 h 1202409"/>
              <a:gd name="connsiteX2" fmla="*/ 1267040 w 2962851"/>
              <a:gd name="connsiteY2" fmla="*/ 133738 h 1202409"/>
              <a:gd name="connsiteX3" fmla="*/ 1597256 w 2962851"/>
              <a:gd name="connsiteY3" fmla="*/ 164580 h 1202409"/>
              <a:gd name="connsiteX4" fmla="*/ 2033493 w 2962851"/>
              <a:gd name="connsiteY4" fmla="*/ 373744 h 1202409"/>
              <a:gd name="connsiteX5" fmla="*/ 2848540 w 2962851"/>
              <a:gd name="connsiteY5" fmla="*/ 405211 h 1202409"/>
              <a:gd name="connsiteX6" fmla="*/ 2800414 w 2962851"/>
              <a:gd name="connsiteY6" fmla="*/ 726053 h 1202409"/>
              <a:gd name="connsiteX7" fmla="*/ 2896667 w 2962851"/>
              <a:gd name="connsiteY7" fmla="*/ 1103043 h 1202409"/>
              <a:gd name="connsiteX8" fmla="*/ 1661424 w 2962851"/>
              <a:gd name="connsiteY8" fmla="*/ 1038875 h 1202409"/>
              <a:gd name="connsiteX9" fmla="*/ 1099950 w 2962851"/>
              <a:gd name="connsiteY9" fmla="*/ 1191275 h 1202409"/>
              <a:gd name="connsiteX10" fmla="*/ 9087 w 2962851"/>
              <a:gd name="connsiteY10" fmla="*/ 1078980 h 1202409"/>
              <a:gd name="connsiteX11" fmla="*/ 418161 w 2962851"/>
              <a:gd name="connsiteY11" fmla="*/ 774180 h 1202409"/>
              <a:gd name="connsiteX12" fmla="*/ 9087 w 2962851"/>
              <a:gd name="connsiteY12" fmla="*/ 581675 h 1202409"/>
              <a:gd name="connsiteX13" fmla="*/ 285198 w 2962851"/>
              <a:gd name="connsiteY13" fmla="*/ 414469 h 1202409"/>
              <a:gd name="connsiteX14" fmla="*/ 426181 w 2962851"/>
              <a:gd name="connsiteY14" fmla="*/ 413233 h 1202409"/>
              <a:gd name="connsiteX0" fmla="*/ 417647 w 2954317"/>
              <a:gd name="connsiteY0" fmla="*/ 413233 h 1266382"/>
              <a:gd name="connsiteX1" fmla="*/ 489837 w 2954317"/>
              <a:gd name="connsiteY1" fmla="*/ 4159 h 1266382"/>
              <a:gd name="connsiteX2" fmla="*/ 1258506 w 2954317"/>
              <a:gd name="connsiteY2" fmla="*/ 133738 h 1266382"/>
              <a:gd name="connsiteX3" fmla="*/ 1588722 w 2954317"/>
              <a:gd name="connsiteY3" fmla="*/ 164580 h 1266382"/>
              <a:gd name="connsiteX4" fmla="*/ 2024959 w 2954317"/>
              <a:gd name="connsiteY4" fmla="*/ 373744 h 1266382"/>
              <a:gd name="connsiteX5" fmla="*/ 2840006 w 2954317"/>
              <a:gd name="connsiteY5" fmla="*/ 405211 h 1266382"/>
              <a:gd name="connsiteX6" fmla="*/ 2791880 w 2954317"/>
              <a:gd name="connsiteY6" fmla="*/ 726053 h 1266382"/>
              <a:gd name="connsiteX7" fmla="*/ 2888133 w 2954317"/>
              <a:gd name="connsiteY7" fmla="*/ 1103043 h 1266382"/>
              <a:gd name="connsiteX8" fmla="*/ 1652890 w 2954317"/>
              <a:gd name="connsiteY8" fmla="*/ 1038875 h 1266382"/>
              <a:gd name="connsiteX9" fmla="*/ 1091416 w 2954317"/>
              <a:gd name="connsiteY9" fmla="*/ 1191275 h 1266382"/>
              <a:gd name="connsiteX10" fmla="*/ 553 w 2954317"/>
              <a:gd name="connsiteY10" fmla="*/ 1078980 h 1266382"/>
              <a:gd name="connsiteX11" fmla="*/ 409627 w 2954317"/>
              <a:gd name="connsiteY11" fmla="*/ 774180 h 1266382"/>
              <a:gd name="connsiteX12" fmla="*/ 553 w 2954317"/>
              <a:gd name="connsiteY12" fmla="*/ 581675 h 1266382"/>
              <a:gd name="connsiteX13" fmla="*/ 276664 w 2954317"/>
              <a:gd name="connsiteY13" fmla="*/ 414469 h 1266382"/>
              <a:gd name="connsiteX14" fmla="*/ 417647 w 2954317"/>
              <a:gd name="connsiteY14" fmla="*/ 413233 h 1266382"/>
              <a:gd name="connsiteX0" fmla="*/ 420133 w 2956803"/>
              <a:gd name="connsiteY0" fmla="*/ 413233 h 1192448"/>
              <a:gd name="connsiteX1" fmla="*/ 492323 w 2956803"/>
              <a:gd name="connsiteY1" fmla="*/ 4159 h 1192448"/>
              <a:gd name="connsiteX2" fmla="*/ 1260992 w 2956803"/>
              <a:gd name="connsiteY2" fmla="*/ 133738 h 1192448"/>
              <a:gd name="connsiteX3" fmla="*/ 1591208 w 2956803"/>
              <a:gd name="connsiteY3" fmla="*/ 164580 h 1192448"/>
              <a:gd name="connsiteX4" fmla="*/ 2027445 w 2956803"/>
              <a:gd name="connsiteY4" fmla="*/ 373744 h 1192448"/>
              <a:gd name="connsiteX5" fmla="*/ 2842492 w 2956803"/>
              <a:gd name="connsiteY5" fmla="*/ 405211 h 1192448"/>
              <a:gd name="connsiteX6" fmla="*/ 2794366 w 2956803"/>
              <a:gd name="connsiteY6" fmla="*/ 726053 h 1192448"/>
              <a:gd name="connsiteX7" fmla="*/ 2890619 w 2956803"/>
              <a:gd name="connsiteY7" fmla="*/ 1103043 h 1192448"/>
              <a:gd name="connsiteX8" fmla="*/ 1655376 w 2956803"/>
              <a:gd name="connsiteY8" fmla="*/ 1038875 h 1192448"/>
              <a:gd name="connsiteX9" fmla="*/ 1093902 w 2956803"/>
              <a:gd name="connsiteY9" fmla="*/ 1191275 h 1192448"/>
              <a:gd name="connsiteX10" fmla="*/ 3039 w 2956803"/>
              <a:gd name="connsiteY10" fmla="*/ 1078980 h 1192448"/>
              <a:gd name="connsiteX11" fmla="*/ 412113 w 2956803"/>
              <a:gd name="connsiteY11" fmla="*/ 774180 h 1192448"/>
              <a:gd name="connsiteX12" fmla="*/ 3039 w 2956803"/>
              <a:gd name="connsiteY12" fmla="*/ 581675 h 1192448"/>
              <a:gd name="connsiteX13" fmla="*/ 279150 w 2956803"/>
              <a:gd name="connsiteY13" fmla="*/ 414469 h 1192448"/>
              <a:gd name="connsiteX14" fmla="*/ 420133 w 2956803"/>
              <a:gd name="connsiteY14" fmla="*/ 413233 h 1192448"/>
              <a:gd name="connsiteX0" fmla="*/ 451886 w 2988556"/>
              <a:gd name="connsiteY0" fmla="*/ 413233 h 1191764"/>
              <a:gd name="connsiteX1" fmla="*/ 524076 w 2988556"/>
              <a:gd name="connsiteY1" fmla="*/ 4159 h 1191764"/>
              <a:gd name="connsiteX2" fmla="*/ 1292745 w 2988556"/>
              <a:gd name="connsiteY2" fmla="*/ 133738 h 1191764"/>
              <a:gd name="connsiteX3" fmla="*/ 1622961 w 2988556"/>
              <a:gd name="connsiteY3" fmla="*/ 164580 h 1191764"/>
              <a:gd name="connsiteX4" fmla="*/ 2059198 w 2988556"/>
              <a:gd name="connsiteY4" fmla="*/ 373744 h 1191764"/>
              <a:gd name="connsiteX5" fmla="*/ 2874245 w 2988556"/>
              <a:gd name="connsiteY5" fmla="*/ 405211 h 1191764"/>
              <a:gd name="connsiteX6" fmla="*/ 2826119 w 2988556"/>
              <a:gd name="connsiteY6" fmla="*/ 726053 h 1191764"/>
              <a:gd name="connsiteX7" fmla="*/ 2922372 w 2988556"/>
              <a:gd name="connsiteY7" fmla="*/ 1103043 h 1191764"/>
              <a:gd name="connsiteX8" fmla="*/ 1687129 w 2988556"/>
              <a:gd name="connsiteY8" fmla="*/ 1038875 h 1191764"/>
              <a:gd name="connsiteX9" fmla="*/ 1125655 w 2988556"/>
              <a:gd name="connsiteY9" fmla="*/ 1191275 h 1191764"/>
              <a:gd name="connsiteX10" fmla="*/ 34792 w 2988556"/>
              <a:gd name="connsiteY10" fmla="*/ 1078980 h 1191764"/>
              <a:gd name="connsiteX11" fmla="*/ 249573 w 2988556"/>
              <a:gd name="connsiteY11" fmla="*/ 855622 h 1191764"/>
              <a:gd name="connsiteX12" fmla="*/ 34792 w 2988556"/>
              <a:gd name="connsiteY12" fmla="*/ 581675 h 1191764"/>
              <a:gd name="connsiteX13" fmla="*/ 310903 w 2988556"/>
              <a:gd name="connsiteY13" fmla="*/ 414469 h 1191764"/>
              <a:gd name="connsiteX14" fmla="*/ 451886 w 2988556"/>
              <a:gd name="connsiteY14" fmla="*/ 413233 h 119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8556" h="1191764">
                <a:moveTo>
                  <a:pt x="451886" y="413233"/>
                </a:moveTo>
                <a:cubicBezTo>
                  <a:pt x="487415" y="344848"/>
                  <a:pt x="383933" y="50741"/>
                  <a:pt x="524076" y="4159"/>
                </a:cubicBezTo>
                <a:cubicBezTo>
                  <a:pt x="664219" y="-42423"/>
                  <a:pt x="1273120" y="321713"/>
                  <a:pt x="1292745" y="133738"/>
                </a:cubicBezTo>
                <a:cubicBezTo>
                  <a:pt x="1312370" y="-54237"/>
                  <a:pt x="1495219" y="124579"/>
                  <a:pt x="1622961" y="164580"/>
                </a:cubicBezTo>
                <a:cubicBezTo>
                  <a:pt x="1750703" y="204581"/>
                  <a:pt x="1828096" y="74504"/>
                  <a:pt x="2059198" y="373744"/>
                </a:cubicBezTo>
                <a:cubicBezTo>
                  <a:pt x="2290300" y="672984"/>
                  <a:pt x="2746425" y="346493"/>
                  <a:pt x="2874245" y="405211"/>
                </a:cubicBezTo>
                <a:cubicBezTo>
                  <a:pt x="3002065" y="463929"/>
                  <a:pt x="2818098" y="609748"/>
                  <a:pt x="2826119" y="726053"/>
                </a:cubicBezTo>
                <a:cubicBezTo>
                  <a:pt x="2834140" y="842358"/>
                  <a:pt x="3112204" y="1050906"/>
                  <a:pt x="2922372" y="1103043"/>
                </a:cubicBezTo>
                <a:cubicBezTo>
                  <a:pt x="2732540" y="1155180"/>
                  <a:pt x="1935834" y="1246286"/>
                  <a:pt x="1687129" y="1038875"/>
                </a:cubicBezTo>
                <a:cubicBezTo>
                  <a:pt x="1438424" y="831464"/>
                  <a:pt x="1401044" y="1184591"/>
                  <a:pt x="1125655" y="1191275"/>
                </a:cubicBezTo>
                <a:cubicBezTo>
                  <a:pt x="850266" y="1197959"/>
                  <a:pt x="180806" y="1134922"/>
                  <a:pt x="34792" y="1078980"/>
                </a:cubicBezTo>
                <a:cubicBezTo>
                  <a:pt x="-111222" y="1023038"/>
                  <a:pt x="249573" y="938506"/>
                  <a:pt x="249573" y="855622"/>
                </a:cubicBezTo>
                <a:cubicBezTo>
                  <a:pt x="249573" y="772738"/>
                  <a:pt x="46718" y="845336"/>
                  <a:pt x="34792" y="581675"/>
                </a:cubicBezTo>
                <a:cubicBezTo>
                  <a:pt x="69126" y="273592"/>
                  <a:pt x="241387" y="442543"/>
                  <a:pt x="310903" y="414469"/>
                </a:cubicBezTo>
                <a:cubicBezTo>
                  <a:pt x="380419" y="386395"/>
                  <a:pt x="416357" y="481618"/>
                  <a:pt x="451886" y="413233"/>
                </a:cubicBezTo>
                <a:close/>
              </a:path>
            </a:pathLst>
          </a:custGeom>
          <a:solidFill>
            <a:srgbClr val="FFF3E3"/>
          </a:solidFill>
          <a:ln w="12700">
            <a:solidFill>
              <a:srgbClr val="25BBEA"/>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26057F1-E53F-42C2-A616-45B35CD8DF43}"/>
                  </a:ext>
                </a:extLst>
              </p:cNvPr>
              <p:cNvSpPr txBox="1"/>
              <p:nvPr/>
            </p:nvSpPr>
            <p:spPr>
              <a:xfrm rot="502803">
                <a:off x="3431447" y="5222033"/>
                <a:ext cx="1395795" cy="830997"/>
              </a:xfrm>
              <a:prstGeom prst="rect">
                <a:avLst/>
              </a:prstGeom>
              <a:noFill/>
            </p:spPr>
            <p:txBody>
              <a:bodyPr wrap="square" rtlCol="0">
                <a:spAutoFit/>
              </a:bodyPr>
              <a:lstStyle/>
              <a:p>
                <a:r>
                  <a:rPr lang="en-US" sz="2400" dirty="0">
                    <a:latin typeface="+mj-lt"/>
                  </a:rPr>
                  <a:t>Max</a:t>
                </a:r>
                <a:br>
                  <a:rPr lang="en-US" sz="2400" dirty="0">
                    <a:latin typeface="+mj-lt"/>
                  </a:rPr>
                </a:br>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44" name="TextBox 43">
                <a:extLst>
                  <a:ext uri="{FF2B5EF4-FFF2-40B4-BE49-F238E27FC236}">
                    <a16:creationId xmlns:a16="http://schemas.microsoft.com/office/drawing/2014/main" id="{426057F1-E53F-42C2-A616-45B35CD8DF43}"/>
                  </a:ext>
                </a:extLst>
              </p:cNvPr>
              <p:cNvSpPr txBox="1">
                <a:spLocks noRot="1" noChangeAspect="1" noMove="1" noResize="1" noEditPoints="1" noAdjustHandles="1" noChangeArrowheads="1" noChangeShapeType="1" noTextEdit="1"/>
              </p:cNvSpPr>
              <p:nvPr/>
            </p:nvSpPr>
            <p:spPr>
              <a:xfrm rot="502803">
                <a:off x="3431447" y="5222033"/>
                <a:ext cx="1395795" cy="830997"/>
              </a:xfrm>
              <a:prstGeom prst="rect">
                <a:avLst/>
              </a:prstGeom>
              <a:blipFill>
                <a:blip r:embed="rId7"/>
                <a:stretch>
                  <a:fillRect t="-592" b="-5917"/>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1CE2F8E1-39C9-4094-8CD5-06F15A43294F}"/>
              </a:ext>
            </a:extLst>
          </p:cNvPr>
          <p:cNvSpPr txBox="1"/>
          <p:nvPr/>
        </p:nvSpPr>
        <p:spPr>
          <a:xfrm rot="20759738">
            <a:off x="5364558" y="5805923"/>
            <a:ext cx="2266847" cy="345282"/>
          </a:xfrm>
          <a:prstGeom prst="rect">
            <a:avLst/>
          </a:prstGeom>
          <a:noFill/>
        </p:spPr>
        <p:txBody>
          <a:bodyPr wrap="square" rtlCol="0">
            <a:spAutoFit/>
          </a:bodyPr>
          <a:lstStyle/>
          <a:p>
            <a:r>
              <a:rPr lang="en-US" sz="1600" dirty="0">
                <a:latin typeface="+mj-lt"/>
              </a:rPr>
              <a:t>Compression</a:t>
            </a:r>
          </a:p>
        </p:txBody>
      </p:sp>
      <p:sp>
        <p:nvSpPr>
          <p:cNvPr id="46" name="TextBox 45">
            <a:extLst>
              <a:ext uri="{FF2B5EF4-FFF2-40B4-BE49-F238E27FC236}">
                <a16:creationId xmlns:a16="http://schemas.microsoft.com/office/drawing/2014/main" id="{CBE9F6C2-B44A-4D7F-939B-632326EEE3E0}"/>
              </a:ext>
            </a:extLst>
          </p:cNvPr>
          <p:cNvSpPr txBox="1"/>
          <p:nvPr/>
        </p:nvSpPr>
        <p:spPr>
          <a:xfrm rot="355095">
            <a:off x="4247490" y="5515950"/>
            <a:ext cx="2243768" cy="646331"/>
          </a:xfrm>
          <a:prstGeom prst="rect">
            <a:avLst/>
          </a:prstGeom>
          <a:noFill/>
        </p:spPr>
        <p:txBody>
          <a:bodyPr wrap="square" rtlCol="0">
            <a:spAutoFit/>
          </a:bodyPr>
          <a:lstStyle/>
          <a:p>
            <a:r>
              <a:rPr lang="en-US" sz="1800" dirty="0">
                <a:latin typeface="+mj-lt"/>
              </a:rPr>
              <a:t>Characteristic polynomial</a:t>
            </a:r>
          </a:p>
        </p:txBody>
      </p:sp>
      <p:sp>
        <p:nvSpPr>
          <p:cNvPr id="47" name="TextBox 46">
            <a:extLst>
              <a:ext uri="{FF2B5EF4-FFF2-40B4-BE49-F238E27FC236}">
                <a16:creationId xmlns:a16="http://schemas.microsoft.com/office/drawing/2014/main" id="{1BA23593-6A51-4A87-A766-980B58AA2E49}"/>
              </a:ext>
            </a:extLst>
          </p:cNvPr>
          <p:cNvSpPr txBox="1"/>
          <p:nvPr/>
        </p:nvSpPr>
        <p:spPr>
          <a:xfrm rot="19505381">
            <a:off x="6065754" y="5863236"/>
            <a:ext cx="2243768" cy="338554"/>
          </a:xfrm>
          <a:prstGeom prst="rect">
            <a:avLst/>
          </a:prstGeom>
          <a:noFill/>
        </p:spPr>
        <p:txBody>
          <a:bodyPr wrap="square" rtlCol="0">
            <a:spAutoFit/>
          </a:bodyPr>
          <a:lstStyle/>
          <a:p>
            <a:r>
              <a:rPr lang="en-US" sz="1600" dirty="0">
                <a:latin typeface="+mj-lt"/>
              </a:rPr>
              <a:t>Kernelization</a:t>
            </a:r>
          </a:p>
        </p:txBody>
      </p:sp>
    </p:spTree>
    <p:extLst>
      <p:ext uri="{BB962C8B-B14F-4D97-AF65-F5344CB8AC3E}">
        <p14:creationId xmlns:p14="http://schemas.microsoft.com/office/powerpoint/2010/main" val="232623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Capturing by linear polynomials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preserved by all </a:t>
                </a:r>
                <a:r>
                  <a:rPr lang="en-US" dirty="0">
                    <a:solidFill>
                      <a:srgbClr val="0070C0"/>
                    </a:solidFill>
                  </a:rPr>
                  <a:t>alternating</a:t>
                </a:r>
                <a:r>
                  <a:rPr lang="en-US" dirty="0"/>
                  <a:t> operations, </a:t>
                </a:r>
                <a:br>
                  <a:rPr lang="en-US" dirty="0"/>
                </a:br>
                <a:r>
                  <a:rPr lang="en-US" dirty="0"/>
                  <a:t>if </a:t>
                </a:r>
                <a14:m>
                  <m:oMath xmlns:m="http://schemas.openxmlformats.org/officeDocument/2006/math">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2</m:t>
                        </m:r>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r>
                  <a:rPr lang="en-US" dirty="0"/>
                  <a:t> the following implication holds:</a:t>
                </a:r>
              </a:p>
              <a:p>
                <a:pPr marL="0" indent="0">
                  <a:buNone/>
                </a:pPr>
                <a:r>
                  <a:rPr lang="en-US" b="0" dirty="0"/>
                  <a:t>let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4</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5</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oMath>
                </a14:m>
                <a:r>
                  <a:rPr lang="en-US" dirty="0"/>
                  <a:t>;</a:t>
                </a:r>
                <a:br>
                  <a:rPr lang="en-US" dirty="0"/>
                </a:br>
                <a:r>
                  <a:rPr lang="en-US" dirty="0"/>
                  <a:t>if </a:t>
                </a:r>
                <a14:m>
                  <m:oMath xmlns:m="http://schemas.openxmlformats.org/officeDocument/2006/math">
                    <m:r>
                      <a:rPr lang="en-US" i="1">
                        <a:solidFill>
                          <a:srgbClr val="0070C0"/>
                        </a:solidFill>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then </a:t>
                </a:r>
                <a14:m>
                  <m:oMath xmlns:m="http://schemas.openxmlformats.org/officeDocument/2006/math">
                    <m:r>
                      <a:rPr lang="en-US" i="1">
                        <a:solidFill>
                          <a:srgbClr val="0070C0"/>
                        </a:solidFill>
                        <a:latin typeface="Cambria Math" panose="02040503050406030204" pitchFamily="18" charset="0"/>
                      </a:rPr>
                      <m:t>𝑥</m:t>
                    </m:r>
                    <m:r>
                      <a:rPr lang="en-US" i="1">
                        <a:latin typeface="Cambria Math" panose="02040503050406030204" pitchFamily="18" charset="0"/>
                      </a:rPr>
                      <m:t>∈</m:t>
                    </m:r>
                    <m:r>
                      <a:rPr lang="en-US" i="1">
                        <a:solidFill>
                          <a:srgbClr val="C00000"/>
                        </a:solidFill>
                        <a:latin typeface="Cambria Math" panose="02040503050406030204" pitchFamily="18" charset="0"/>
                      </a:rPr>
                      <m:t>𝑅</m:t>
                    </m:r>
                  </m:oMath>
                </a14:m>
                <a:endParaRPr lang="en-US" dirty="0"/>
              </a:p>
              <a:p>
                <a:pPr marL="0" indent="0">
                  <a:buNone/>
                </a:pPr>
                <a:r>
                  <a:rPr lang="en-US" sz="1800" dirty="0">
                    <a:solidFill>
                      <a:srgbClr val="0070C0"/>
                    </a:solidFill>
                  </a:rPr>
                  <a:t>[if an alternating sum of sat. assignments yields a 0/1-assignment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a:solidFill>
                      <a:srgbClr val="0070C0"/>
                    </a:solidFill>
                  </a:rPr>
                  <a:t>, then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a:solidFill>
                      <a:srgbClr val="0070C0"/>
                    </a:solidFill>
                  </a:rPr>
                  <a:t> satisfies </a:t>
                </a:r>
                <a14:m>
                  <m:oMath xmlns:m="http://schemas.openxmlformats.org/officeDocument/2006/math">
                    <m:r>
                      <a:rPr lang="en-US" sz="1800" b="0" i="1" smtClean="0">
                        <a:solidFill>
                          <a:srgbClr val="C00000"/>
                        </a:solidFill>
                        <a:latin typeface="Cambria Math" panose="02040503050406030204" pitchFamily="18" charset="0"/>
                      </a:rPr>
                      <m:t>𝑅</m:t>
                    </m:r>
                  </m:oMath>
                </a14:m>
                <a:r>
                  <a:rPr lang="en-US" sz="1800" dirty="0">
                    <a:solidFill>
                      <a:srgbClr val="0070C0"/>
                    </a:solidFill>
                  </a:rPr>
                  <a:t>]</a:t>
                </a:r>
              </a:p>
              <a:p>
                <a:pPr marL="0" indent="0" algn="ctr">
                  <a:buNone/>
                </a:pP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∨2</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a14:m>
                <a:r>
                  <a:rPr lang="en-US" dirty="0">
                    <a:solidFill>
                      <a:srgbClr val="0070C0"/>
                    </a:solidFill>
                  </a:rPr>
                  <a:t> </a:t>
                </a:r>
                <a:r>
                  <a:rPr lang="en-US" dirty="0"/>
                  <a:t>is </a:t>
                </a:r>
                <a:r>
                  <a:rPr lang="en-US" dirty="0">
                    <a:solidFill>
                      <a:srgbClr val="0070C0"/>
                    </a:solidFill>
                  </a:rPr>
                  <a:t>not preserved</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∨2</m:t>
                          </m:r>
                        </m:sub>
                      </m:sSub>
                    </m:oMath>
                  </m:oMathPara>
                </a14:m>
                <a:endParaRPr lang="en-US" dirty="0">
                  <a:solidFill>
                    <a:srgbClr val="0070C0"/>
                  </a:solidFill>
                </a:endParaRPr>
              </a:p>
              <a:p>
                <a:pPr marL="0" indent="0">
                  <a:buNone/>
                </a:pPr>
                <a:endParaRPr lang="en-US" sz="18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865"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21</a:t>
            </a:fld>
            <a:endParaRPr lang="nb-NO"/>
          </a:p>
        </p:txBody>
      </p:sp>
    </p:spTree>
    <p:extLst>
      <p:ext uri="{BB962C8B-B14F-4D97-AF65-F5344CB8AC3E}">
        <p14:creationId xmlns:p14="http://schemas.microsoft.com/office/powerpoint/2010/main" val="298491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Capturing by linear polynomials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preserved by all </a:t>
                </a:r>
                <a:r>
                  <a:rPr lang="en-US" dirty="0">
                    <a:solidFill>
                      <a:srgbClr val="0070C0"/>
                    </a:solidFill>
                  </a:rPr>
                  <a:t>alternating</a:t>
                </a:r>
                <a:r>
                  <a:rPr lang="en-US" dirty="0"/>
                  <a:t> operations, </a:t>
                </a:r>
                <a:br>
                  <a:rPr lang="en-US" dirty="0"/>
                </a:br>
                <a:r>
                  <a:rPr lang="en-US" dirty="0"/>
                  <a:t>if </a:t>
                </a:r>
                <a14:m>
                  <m:oMath xmlns:m="http://schemas.openxmlformats.org/officeDocument/2006/math">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r>
                      <a:rPr lang="en-US" i="1">
                        <a:latin typeface="Cambria Math" panose="02040503050406030204" pitchFamily="18" charset="0"/>
                      </a:rPr>
                      <m:t>∈</m:t>
                    </m:r>
                    <m:r>
                      <a:rPr lang="en-US" i="1">
                        <a:solidFill>
                          <a:srgbClr val="C00000"/>
                        </a:solidFill>
                        <a:latin typeface="Cambria Math" panose="02040503050406030204" pitchFamily="18" charset="0"/>
                      </a:rPr>
                      <m:t>𝑅</m:t>
                    </m:r>
                  </m:oMath>
                </a14:m>
                <a:r>
                  <a:rPr lang="en-US" dirty="0"/>
                  <a:t> the following implication holds:</a:t>
                </a:r>
              </a:p>
              <a:p>
                <a:pPr marL="0" indent="0">
                  <a:buNone/>
                </a:pPr>
                <a:r>
                  <a:rPr lang="en-US" b="0" dirty="0"/>
                  <a:t>let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4</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5</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oMath>
                </a14:m>
                <a:r>
                  <a:rPr lang="en-US" dirty="0"/>
                  <a:t>;</a:t>
                </a:r>
                <a:br>
                  <a:rPr lang="en-US" dirty="0"/>
                </a:br>
                <a:r>
                  <a:rPr lang="en-US" dirty="0"/>
                  <a:t>if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solidFill>
                              <a:srgbClr val="C00000"/>
                            </a:solidFill>
                            <a:latin typeface="Cambria Math" panose="02040503050406030204" pitchFamily="18" charset="0"/>
                          </a:rPr>
                          <m:t>𝑘</m:t>
                        </m:r>
                      </m:sup>
                    </m:sSup>
                  </m:oMath>
                </a14:m>
                <a:r>
                  <a:rPr lang="en-US" dirty="0"/>
                  <a:t> then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oMath>
                </a14:m>
                <a:endParaRPr lang="en-US" dirty="0"/>
              </a:p>
              <a:p>
                <a:pPr marL="0" indent="0">
                  <a:buNone/>
                </a:pPr>
                <a:r>
                  <a:rPr lang="en-US" sz="1800" dirty="0">
                    <a:solidFill>
                      <a:srgbClr val="0070C0"/>
                    </a:solidFill>
                  </a:rPr>
                  <a:t>[if an alternating sum of sat. assignments yields a 0/1-assignment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a:solidFill>
                      <a:srgbClr val="0070C0"/>
                    </a:solidFill>
                  </a:rPr>
                  <a:t>, then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a:solidFill>
                      <a:srgbClr val="0070C0"/>
                    </a:solidFill>
                  </a:rPr>
                  <a:t> satisfies </a:t>
                </a:r>
                <a14:m>
                  <m:oMath xmlns:m="http://schemas.openxmlformats.org/officeDocument/2006/math">
                    <m:r>
                      <a:rPr lang="en-US" sz="1800" i="1">
                        <a:solidFill>
                          <a:srgbClr val="C00000"/>
                        </a:solidFill>
                        <a:latin typeface="Cambria Math" panose="02040503050406030204" pitchFamily="18" charset="0"/>
                      </a:rPr>
                      <m:t>𝑅</m:t>
                    </m:r>
                  </m:oMath>
                </a14:m>
                <a:r>
                  <a:rPr lang="en-US" sz="1800" dirty="0">
                    <a:solidFill>
                      <a:srgbClr val="0070C0"/>
                    </a:solidFill>
                  </a:rPr>
                  <a:t>]</a:t>
                </a:r>
              </a:p>
              <a:p>
                <a:pPr marL="0" indent="0" algn="ctr">
                  <a:buNone/>
                </a:pP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1/3</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a14:m>
                <a:r>
                  <a:rPr lang="en-US" dirty="0"/>
                  <a:t> is </a:t>
                </a:r>
                <a:r>
                  <a:rPr lang="en-US" dirty="0">
                    <a:solidFill>
                      <a:srgbClr val="0070C0"/>
                    </a:solidFill>
                  </a:rPr>
                  <a:t>preserved</a:t>
                </a:r>
              </a:p>
              <a:p>
                <a:pPr marL="0" indent="0" algn="ctr">
                  <a:buNone/>
                </a:pPr>
                <a:endParaRPr lang="en-US" dirty="0">
                  <a:solidFill>
                    <a:srgbClr val="0070C0"/>
                  </a:solidFill>
                </a:endParaRPr>
              </a:p>
              <a:p>
                <a:pPr marL="0" indent="0" algn="ctr">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1,0,0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0,1,0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+1,−1,+1</m:t>
                          </m:r>
                        </m:e>
                      </m:d>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0,1</m:t>
                              </m:r>
                            </m:e>
                          </m:d>
                        </m:e>
                        <m:sup>
                          <m:r>
                            <a:rPr lang="en-US" b="0" i="1" smtClean="0">
                              <a:solidFill>
                                <a:srgbClr val="C00000"/>
                              </a:solidFill>
                              <a:latin typeface="Cambria Math" panose="02040503050406030204" pitchFamily="18" charset="0"/>
                            </a:rPr>
                            <m:t>𝑘</m:t>
                          </m:r>
                        </m:sup>
                      </m:sSup>
                    </m:oMath>
                  </m:oMathPara>
                </a14:m>
                <a:endParaRPr lang="en-US" dirty="0">
                  <a:solidFill>
                    <a:srgbClr val="0070C0"/>
                  </a:solidFill>
                </a:endParaRPr>
              </a:p>
              <a:p>
                <a:pPr marL="0" indent="0">
                  <a:buNone/>
                </a:pPr>
                <a:endParaRPr lang="en-US" sz="18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865"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22</a:t>
            </a:fld>
            <a:endParaRPr lang="nb-NO"/>
          </a:p>
        </p:txBody>
      </p:sp>
    </p:spTree>
    <p:extLst>
      <p:ext uri="{BB962C8B-B14F-4D97-AF65-F5344CB8AC3E}">
        <p14:creationId xmlns:p14="http://schemas.microsoft.com/office/powerpoint/2010/main" val="248512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Capturing by linear polynomials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229600" cy="2664073"/>
              </a:xfrm>
            </p:spPr>
            <p:txBody>
              <a:bodyPr/>
              <a:lstStyle/>
              <a:p>
                <a:pPr marL="0" indent="0">
                  <a:buNone/>
                </a:pPr>
                <a:r>
                  <a:rPr lang="en-US" dirty="0"/>
                  <a:t>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is preserved by all </a:t>
                </a:r>
                <a:r>
                  <a:rPr lang="en-US" dirty="0">
                    <a:solidFill>
                      <a:srgbClr val="0070C0"/>
                    </a:solidFill>
                  </a:rPr>
                  <a:t>alternating</a:t>
                </a:r>
                <a:r>
                  <a:rPr lang="en-US" dirty="0"/>
                  <a:t> operations, </a:t>
                </a:r>
                <a:br>
                  <a:rPr lang="en-US" dirty="0"/>
                </a:br>
                <a:r>
                  <a:rPr lang="en-US" dirty="0"/>
                  <a:t>if </a:t>
                </a:r>
                <a14:m>
                  <m:oMath xmlns:m="http://schemas.openxmlformats.org/officeDocument/2006/math">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r>
                      <a:rPr lang="en-US" i="1">
                        <a:latin typeface="Cambria Math" panose="02040503050406030204" pitchFamily="18" charset="0"/>
                      </a:rPr>
                      <m:t>∈</m:t>
                    </m:r>
                    <m:r>
                      <a:rPr lang="en-US" i="1">
                        <a:solidFill>
                          <a:srgbClr val="C00000"/>
                        </a:solidFill>
                        <a:latin typeface="Cambria Math" panose="02040503050406030204" pitchFamily="18" charset="0"/>
                      </a:rPr>
                      <m:t>𝑅</m:t>
                    </m:r>
                  </m:oMath>
                </a14:m>
                <a:r>
                  <a:rPr lang="en-US" dirty="0"/>
                  <a:t> the following implication holds:</a:t>
                </a:r>
              </a:p>
              <a:p>
                <a:pPr marL="0" indent="0">
                  <a:buNone/>
                </a:pPr>
                <a:r>
                  <a:rPr lang="en-US" b="0" dirty="0"/>
                  <a:t>let </a:t>
                </a:r>
                <a14:m>
                  <m:oMath xmlns:m="http://schemas.openxmlformats.org/officeDocument/2006/math">
                    <m:r>
                      <a:rPr lang="en-US" b="0" i="1" smtClean="0">
                        <a:solidFill>
                          <a:srgbClr val="0070C0"/>
                        </a:solidFill>
                        <a:latin typeface="Cambria Math" panose="02040503050406030204" pitchFamily="18" charset="0"/>
                      </a:rPr>
                      <m:t>𝑥</m:t>
                    </m:r>
                    <m:r>
                      <a:rPr lang="en-US"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4</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5</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solidFill>
                              <a:srgbClr val="C00000"/>
                            </a:solidFill>
                            <a:latin typeface="Cambria Math" panose="02040503050406030204" pitchFamily="18" charset="0"/>
                          </a:rPr>
                          <m:t>𝑠</m:t>
                        </m:r>
                      </m:e>
                      <m:sub>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𝑛</m:t>
                        </m:r>
                        <m:r>
                          <a:rPr lang="en-US" i="1">
                            <a:latin typeface="Cambria Math" panose="02040503050406030204" pitchFamily="18" charset="0"/>
                          </a:rPr>
                          <m:t>+</m:t>
                        </m:r>
                        <m:r>
                          <a:rPr lang="en-US" i="1">
                            <a:solidFill>
                              <a:srgbClr val="C00000"/>
                            </a:solidFill>
                            <a:latin typeface="Cambria Math" panose="02040503050406030204" pitchFamily="18" charset="0"/>
                          </a:rPr>
                          <m:t>1</m:t>
                        </m:r>
                      </m:sub>
                    </m:sSub>
                  </m:oMath>
                </a14:m>
                <a:r>
                  <a:rPr lang="en-US" dirty="0"/>
                  <a:t>;</a:t>
                </a:r>
                <a:br>
                  <a:rPr lang="en-US" dirty="0"/>
                </a:br>
                <a:r>
                  <a:rPr lang="en-US" dirty="0"/>
                  <a:t>if </a:t>
                </a:r>
                <a14:m>
                  <m:oMath xmlns:m="http://schemas.openxmlformats.org/officeDocument/2006/math">
                    <m:r>
                      <a:rPr lang="en-US" i="1">
                        <a:solidFill>
                          <a:srgbClr val="0070C0"/>
                        </a:solidFill>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solidFill>
                              <a:srgbClr val="C00000"/>
                            </a:solidFill>
                            <a:latin typeface="Cambria Math" panose="02040503050406030204" pitchFamily="18" charset="0"/>
                          </a:rPr>
                          <m:t>𝑘</m:t>
                        </m:r>
                      </m:sup>
                    </m:sSup>
                  </m:oMath>
                </a14:m>
                <a:r>
                  <a:rPr lang="en-US" dirty="0"/>
                  <a:t> then </a:t>
                </a:r>
                <a14:m>
                  <m:oMath xmlns:m="http://schemas.openxmlformats.org/officeDocument/2006/math">
                    <m:r>
                      <a:rPr lang="en-US" i="1">
                        <a:solidFill>
                          <a:srgbClr val="0070C0"/>
                        </a:solidFill>
                        <a:latin typeface="Cambria Math" panose="02040503050406030204" pitchFamily="18" charset="0"/>
                      </a:rPr>
                      <m:t>𝑥</m:t>
                    </m:r>
                    <m:r>
                      <a:rPr lang="en-US" i="1">
                        <a:latin typeface="Cambria Math" panose="02040503050406030204" pitchFamily="18" charset="0"/>
                      </a:rPr>
                      <m:t>∈</m:t>
                    </m:r>
                    <m:r>
                      <a:rPr lang="en-US" i="1">
                        <a:solidFill>
                          <a:srgbClr val="C00000"/>
                        </a:solidFill>
                        <a:latin typeface="Cambria Math" panose="02040503050406030204" pitchFamily="18" charset="0"/>
                      </a:rPr>
                      <m:t>𝑅</m:t>
                    </m:r>
                  </m:oMath>
                </a14:m>
                <a:endParaRPr lang="en-US" dirty="0"/>
              </a:p>
              <a:p>
                <a:pPr marL="0" indent="0">
                  <a:buNone/>
                </a:pPr>
                <a:r>
                  <a:rPr lang="en-US" sz="1800" dirty="0">
                    <a:solidFill>
                      <a:srgbClr val="0070C0"/>
                    </a:solidFill>
                  </a:rPr>
                  <a:t>[if an alternating sum of sat. assignments yields a 0/1-assignment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a:solidFill>
                      <a:srgbClr val="0070C0"/>
                    </a:solidFill>
                  </a:rPr>
                  <a:t>, then </a:t>
                </a:r>
                <a14:m>
                  <m:oMath xmlns:m="http://schemas.openxmlformats.org/officeDocument/2006/math">
                    <m:r>
                      <a:rPr lang="en-US" sz="1800" b="0" i="1" smtClean="0">
                        <a:solidFill>
                          <a:srgbClr val="0070C0"/>
                        </a:solidFill>
                        <a:latin typeface="Cambria Math" panose="02040503050406030204" pitchFamily="18" charset="0"/>
                      </a:rPr>
                      <m:t>𝑥</m:t>
                    </m:r>
                  </m:oMath>
                </a14:m>
                <a:r>
                  <a:rPr lang="en-US" sz="1800" dirty="0">
                    <a:solidFill>
                      <a:srgbClr val="0070C0"/>
                    </a:solidFill>
                  </a:rPr>
                  <a:t> satisfies </a:t>
                </a:r>
                <a14:m>
                  <m:oMath xmlns:m="http://schemas.openxmlformats.org/officeDocument/2006/math">
                    <m:r>
                      <a:rPr lang="en-US" sz="1800" i="1">
                        <a:solidFill>
                          <a:srgbClr val="C00000"/>
                        </a:solidFill>
                        <a:latin typeface="Cambria Math" panose="02040503050406030204" pitchFamily="18" charset="0"/>
                      </a:rPr>
                      <m:t>𝑅</m:t>
                    </m:r>
                  </m:oMath>
                </a14:m>
                <a:r>
                  <a:rPr lang="en-US" sz="1800" dirty="0">
                    <a:solidFill>
                      <a:srgbClr val="0070C0"/>
                    </a:solidFill>
                  </a:rPr>
                  <a:t>]</a:t>
                </a:r>
              </a:p>
              <a:p>
                <a:pPr marL="0" indent="0">
                  <a:buNone/>
                </a:pPr>
                <a:br>
                  <a:rPr lang="en-US" sz="1800" dirty="0">
                    <a:solidFill>
                      <a:srgbClr val="0070C0"/>
                    </a:solidFill>
                  </a:rPr>
                </a:br>
                <a:endParaRPr lang="en-US" sz="1800" dirty="0">
                  <a:solidFill>
                    <a:srgbClr val="0070C0"/>
                  </a:solidFill>
                </a:endParaRPr>
              </a:p>
              <a:p>
                <a:pPr marL="0" indent="0">
                  <a:buNone/>
                </a:pPr>
                <a:endParaRPr lang="en-US" sz="1800" dirty="0">
                  <a:solidFill>
                    <a:srgbClr val="0070C0"/>
                  </a:solidFill>
                </a:endParaRPr>
              </a:p>
              <a:p>
                <a:pPr marL="0" indent="0">
                  <a:buNone/>
                </a:pPr>
                <a:endParaRPr lang="en-US" sz="18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229600" cy="2664073"/>
              </a:xfrm>
              <a:blipFill rotWithShape="0">
                <a:blip r:embed="rId3"/>
                <a:stretch>
                  <a:fillRect l="-1111" t="-1602"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23</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4129907"/>
                <a:ext cx="8218488" cy="109929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Boolean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a:t> can be captured by linear polynomials</a:t>
                </a:r>
              </a:p>
              <a:p>
                <a:pPr marL="0" lvl="1"/>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a:p>
                <a:pPr marL="0" lvl="1"/>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a:t> is preserved by all alternating operations</a:t>
                </a:r>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4129907"/>
                <a:ext cx="8218488" cy="1099293"/>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bwMode="auto">
              <a:xfrm>
                <a:off x="457200" y="5373216"/>
                <a:ext cx="8229600" cy="9172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None/>
                </a:pPr>
                <a:r>
                  <a:rPr lang="en-US" sz="2000" dirty="0">
                    <a:solidFill>
                      <a:srgbClr val="000000"/>
                    </a:solidFill>
                  </a:rPr>
                  <a:t>Relation preserved by all alternating operations is called </a:t>
                </a:r>
                <a:r>
                  <a:rPr lang="en-US" sz="2000" dirty="0">
                    <a:solidFill>
                      <a:srgbClr val="0070C0"/>
                    </a:solidFill>
                  </a:rPr>
                  <a:t>balanced</a:t>
                </a:r>
              </a:p>
              <a:p>
                <a:pPr marL="0" indent="0">
                  <a:spcBef>
                    <a:spcPts val="600"/>
                  </a:spcBef>
                  <a:buNone/>
                </a:pPr>
                <a:r>
                  <a:rPr lang="en-US" sz="2000" dirty="0"/>
                  <a:t>Constraint language </a:t>
                </a:r>
                <a14:m>
                  <m:oMath xmlns:m="http://schemas.openxmlformats.org/officeDocument/2006/math">
                    <m:r>
                      <m:rPr>
                        <m:sty m:val="p"/>
                      </m:rPr>
                      <a:rPr lang="en-US" sz="2000" smtClean="0">
                        <a:solidFill>
                          <a:srgbClr val="C00000"/>
                        </a:solidFill>
                        <a:latin typeface="Cambria Math" panose="02040503050406030204" pitchFamily="18" charset="0"/>
                      </a:rPr>
                      <m:t>Γ</m:t>
                    </m:r>
                    <m:r>
                      <a:rPr lang="en-US" sz="2000" i="1">
                        <a:latin typeface="Cambria Math" panose="02040503050406030204" pitchFamily="18" charset="0"/>
                      </a:rPr>
                      <m:t> </m:t>
                    </m:r>
                  </m:oMath>
                </a14:m>
                <a:r>
                  <a:rPr lang="en-US" sz="2000" dirty="0"/>
                  <a:t>consisting of balanced relations is called</a:t>
                </a:r>
                <a:r>
                  <a:rPr lang="en-US" sz="2000" dirty="0">
                    <a:solidFill>
                      <a:srgbClr val="0070C0"/>
                    </a:solidFill>
                  </a:rPr>
                  <a:t> balanced</a:t>
                </a: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457200" y="5373216"/>
                <a:ext cx="8229600" cy="917275"/>
              </a:xfrm>
              <a:prstGeom prst="rect">
                <a:avLst/>
              </a:prstGeom>
              <a:blipFill rotWithShape="0">
                <a:blip r:embed="rId5"/>
                <a:stretch>
                  <a:fillRect l="-741" t="-33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7"/>
          <p:cNvSpPr/>
          <p:nvPr/>
        </p:nvSpPr>
        <p:spPr>
          <a:xfrm>
            <a:off x="5004048" y="3812406"/>
            <a:ext cx="4572000" cy="369332"/>
          </a:xfrm>
          <a:prstGeom prst="rect">
            <a:avLst/>
          </a:prstGeom>
        </p:spPr>
        <p:txBody>
          <a:bodyPr>
            <a:spAutoFit/>
          </a:bodyPr>
          <a:lstStyle/>
          <a:p>
            <a:r>
              <a:rPr lang="en-US" sz="1800" dirty="0">
                <a:solidFill>
                  <a:srgbClr val="0070C0"/>
                </a:solidFill>
                <a:latin typeface="+mj-lt"/>
              </a:rPr>
              <a:t>[Chen, J &amp; Pieterse, IPEC’18]</a:t>
            </a:r>
            <a:endParaRPr lang="en-US" sz="1800" dirty="0">
              <a:latin typeface="+mj-lt"/>
            </a:endParaRPr>
          </a:p>
        </p:txBody>
      </p:sp>
    </p:spTree>
    <p:extLst>
      <p:ext uri="{BB962C8B-B14F-4D97-AF65-F5344CB8AC3E}">
        <p14:creationId xmlns:p14="http://schemas.microsoft.com/office/powerpoint/2010/main" val="136078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relations have linear representations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229600" cy="3613995"/>
              </a:xfrm>
            </p:spPr>
            <p:txBody>
              <a:bodyPr/>
              <a:lstStyle/>
              <a:p>
                <a:pPr marL="0" indent="0">
                  <a:buNone/>
                </a:pPr>
                <a:r>
                  <a:rPr lang="en-US" dirty="0">
                    <a:solidFill>
                      <a:srgbClr val="C00000"/>
                    </a:solidFill>
                  </a:rPr>
                  <a:t>Consequences:</a:t>
                </a:r>
              </a:p>
              <a:p>
                <a:pPr>
                  <a:spcBef>
                    <a:spcPts val="600"/>
                  </a:spcBef>
                </a:pPr>
                <a14:m>
                  <m:oMath xmlns:m="http://schemas.openxmlformats.org/officeDocument/2006/math">
                    <m:r>
                      <a:rPr lang="en-US">
                        <a:latin typeface="Cambria Math" panose="02040503050406030204" pitchFamily="18" charset="0"/>
                      </a:rPr>
                      <m:t> </m:t>
                    </m:r>
                    <m:r>
                      <m:rPr>
                        <m:sty m:val="p"/>
                      </m:rPr>
                      <a:rPr lang="en-US">
                        <a:solidFill>
                          <a:srgbClr val="C00000"/>
                        </a:solidFill>
                        <a:latin typeface="Cambria Math" panose="02040503050406030204" pitchFamily="18" charset="0"/>
                      </a:rPr>
                      <m:t>Γ</m:t>
                    </m:r>
                  </m:oMath>
                </a14:m>
                <a:r>
                  <a:rPr lang="en-US" dirty="0"/>
                  <a:t> is balanced </a:t>
                </a:r>
                <a14:m>
                  <m:oMath xmlns:m="http://schemas.openxmlformats.org/officeDocument/2006/math">
                    <m:r>
                      <a:rPr lang="en-US" i="1">
                        <a:latin typeface="Cambria Math" panose="02040503050406030204" pitchFamily="18" charset="0"/>
                      </a:rPr>
                      <m:t>⇒</m:t>
                    </m:r>
                  </m:oMath>
                </a14:m>
                <a:r>
                  <a:rPr lang="en-US" dirty="0"/>
                  <a:t> CSP</a:t>
                </a:r>
                <a14:m>
                  <m:oMath xmlns:m="http://schemas.openxmlformats.org/officeDocument/2006/math">
                    <m:d>
                      <m:dPr>
                        <m:ctrlPr>
                          <a:rPr lang="en-US" i="1">
                            <a:latin typeface="Cambria Math" panose="02040503050406030204" pitchFamily="18" charset="0"/>
                          </a:rPr>
                        </m:ctrlPr>
                      </m:dPr>
                      <m:e>
                        <m:r>
                          <m:rPr>
                            <m:sty m:val="p"/>
                          </m:rPr>
                          <a:rPr lang="en-US">
                            <a:solidFill>
                              <a:srgbClr val="C00000"/>
                            </a:solidFill>
                            <a:latin typeface="Cambria Math" panose="02040503050406030204" pitchFamily="18" charset="0"/>
                          </a:rPr>
                          <m:t>Γ</m:t>
                        </m:r>
                      </m:e>
                    </m:d>
                  </m:oMath>
                </a14:m>
                <a:r>
                  <a:rPr lang="en-US" dirty="0"/>
                  <a:t> can be </a:t>
                </a:r>
                <a:r>
                  <a:rPr lang="en-US" dirty="0" err="1"/>
                  <a:t>sparsified</a:t>
                </a:r>
                <a:r>
                  <a:rPr lang="en-US" dirty="0"/>
                  <a:t> to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solidFill>
                          <a:srgbClr val="C00000"/>
                        </a:solidFill>
                        <a:latin typeface="Cambria Math" panose="02040503050406030204" pitchFamily="18" charset="0"/>
                      </a:rPr>
                      <m:t>𝑛</m:t>
                    </m:r>
                    <m:r>
                      <a:rPr lang="en-US" i="1">
                        <a:latin typeface="Cambria Math" panose="02040503050406030204" pitchFamily="18" charset="0"/>
                      </a:rPr>
                      <m:t>)</m:t>
                    </m:r>
                  </m:oMath>
                </a14:m>
                <a:r>
                  <a:rPr lang="en-US" dirty="0"/>
                  <a:t> constraints</a:t>
                </a:r>
              </a:p>
              <a:p>
                <a:pPr>
                  <a:spcBef>
                    <a:spcPts val="600"/>
                  </a:spcBef>
                </a:pPr>
                <a:r>
                  <a:rPr lang="en-US" dirty="0"/>
                  <a:t> </a:t>
                </a:r>
                <a14:m>
                  <m:oMath xmlns:m="http://schemas.openxmlformats.org/officeDocument/2006/math">
                    <m:r>
                      <m:rPr>
                        <m:sty m:val="p"/>
                      </m:rPr>
                      <a:rPr lang="en-US">
                        <a:solidFill>
                          <a:srgbClr val="C00000"/>
                        </a:solidFill>
                        <a:latin typeface="Cambria Math" panose="02040503050406030204" pitchFamily="18" charset="0"/>
                      </a:rPr>
                      <m:t>Γ</m:t>
                    </m:r>
                  </m:oMath>
                </a14:m>
                <a:r>
                  <a:rPr lang="en-US" dirty="0"/>
                  <a:t> is not balanced </a:t>
                </a:r>
                <a14:m>
                  <m:oMath xmlns:m="http://schemas.openxmlformats.org/officeDocument/2006/math">
                    <m:r>
                      <a:rPr lang="en-US" i="1">
                        <a:latin typeface="Cambria Math" panose="02040503050406030204" pitchFamily="18" charset="0"/>
                      </a:rPr>
                      <m:t>⇒</m:t>
                    </m:r>
                  </m:oMath>
                </a14:m>
                <a:r>
                  <a:rPr lang="en-US" dirty="0"/>
                  <a:t> witnessed by an alternating operation</a:t>
                </a:r>
                <a:br>
                  <a:rPr lang="en-US" dirty="0"/>
                </a:br>
                <a:r>
                  <a:rPr lang="en-US" dirty="0"/>
                  <a:t> </a:t>
                </a:r>
                <a:r>
                  <a:rPr lang="en-US" sz="2000" dirty="0">
                    <a:solidFill>
                      <a:srgbClr val="0070C0"/>
                    </a:solidFill>
                  </a:rPr>
                  <a:t>Witnesses can turn into lower-bound proofs for sparsification!</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229600" cy="3613995"/>
              </a:xfrm>
              <a:blipFill rotWithShape="0">
                <a:blip r:embed="rId3"/>
                <a:stretch>
                  <a:fillRect l="-1185" t="-134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24</a:t>
            </a:fld>
            <a:endParaRPr lang="nb-NO"/>
          </a:p>
        </p:txBody>
      </p:sp>
      <mc:AlternateContent xmlns:mc="http://schemas.openxmlformats.org/markup-compatibility/2006" xmlns:a14="http://schemas.microsoft.com/office/drawing/2010/main">
        <mc:Choice Requires="a14">
          <p:sp>
            <p:nvSpPr>
              <p:cNvPr id="6" name="Rounded Rectangle 5"/>
              <p:cNvSpPr/>
              <p:nvPr/>
            </p:nvSpPr>
            <p:spPr bwMode="auto">
              <a:xfrm>
                <a:off x="468313" y="4129907"/>
                <a:ext cx="8218488" cy="109929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Boolean relation </a:t>
                </a:r>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a:t> can be captured by linear polynomials</a:t>
                </a:r>
              </a:p>
              <a:p>
                <a:pPr marL="0" lvl="1"/>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a:p>
                <a:pPr marL="0" lvl="1"/>
                <a14:m>
                  <m:oMath xmlns:m="http://schemas.openxmlformats.org/officeDocument/2006/math">
                    <m:r>
                      <a:rPr lang="en-US" sz="2400" b="0" i="1" smtClean="0">
                        <a:solidFill>
                          <a:srgbClr val="C00000"/>
                        </a:solidFill>
                        <a:latin typeface="Cambria Math" panose="02040503050406030204" pitchFamily="18" charset="0"/>
                      </a:rPr>
                      <m:t>𝑅</m:t>
                    </m:r>
                  </m:oMath>
                </a14:m>
                <a:r>
                  <a:rPr lang="en-US" sz="2400" dirty="0"/>
                  <a:t> is preserved by all alternating operations</a:t>
                </a:r>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468313" y="4129907"/>
                <a:ext cx="8218488" cy="1099293"/>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bwMode="auto">
              <a:xfrm>
                <a:off x="457200" y="5373216"/>
                <a:ext cx="8229600" cy="9172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None/>
                </a:pPr>
                <a:r>
                  <a:rPr lang="en-US" sz="2000" dirty="0">
                    <a:solidFill>
                      <a:srgbClr val="000000"/>
                    </a:solidFill>
                  </a:rPr>
                  <a:t>Relation preserved by all alternating operations is called </a:t>
                </a:r>
                <a:r>
                  <a:rPr lang="en-US" sz="2000" dirty="0">
                    <a:solidFill>
                      <a:srgbClr val="0070C0"/>
                    </a:solidFill>
                  </a:rPr>
                  <a:t>balanced</a:t>
                </a:r>
              </a:p>
              <a:p>
                <a:pPr marL="0" indent="0">
                  <a:spcBef>
                    <a:spcPts val="600"/>
                  </a:spcBef>
                  <a:buNone/>
                </a:pPr>
                <a:r>
                  <a:rPr lang="en-US" sz="2000" dirty="0"/>
                  <a:t>Constraint language </a:t>
                </a:r>
                <a14:m>
                  <m:oMath xmlns:m="http://schemas.openxmlformats.org/officeDocument/2006/math">
                    <m:r>
                      <m:rPr>
                        <m:sty m:val="p"/>
                      </m:rPr>
                      <a:rPr lang="en-US" sz="2000">
                        <a:solidFill>
                          <a:srgbClr val="C00000"/>
                        </a:solidFill>
                        <a:latin typeface="Cambria Math" panose="02040503050406030204" pitchFamily="18" charset="0"/>
                      </a:rPr>
                      <m:t>Γ</m:t>
                    </m:r>
                    <m:r>
                      <a:rPr lang="en-US" sz="2000" i="1">
                        <a:latin typeface="Cambria Math" panose="02040503050406030204" pitchFamily="18" charset="0"/>
                      </a:rPr>
                      <m:t> </m:t>
                    </m:r>
                  </m:oMath>
                </a14:m>
                <a:r>
                  <a:rPr lang="en-US" sz="2000" dirty="0"/>
                  <a:t>consisting of balanced relations is called</a:t>
                </a:r>
                <a:r>
                  <a:rPr lang="en-US" sz="2000" dirty="0">
                    <a:solidFill>
                      <a:srgbClr val="0070C0"/>
                    </a:solidFill>
                  </a:rPr>
                  <a:t> balanced</a:t>
                </a: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457200" y="5373216"/>
                <a:ext cx="8229600" cy="917275"/>
              </a:xfrm>
              <a:prstGeom prst="rect">
                <a:avLst/>
              </a:prstGeom>
              <a:blipFill rotWithShape="0">
                <a:blip r:embed="rId5"/>
                <a:stretch>
                  <a:fillRect l="-741" t="-33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70319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F323-28F4-48F0-B0BA-37654F2180E9}"/>
              </a:ext>
            </a:extLst>
          </p:cNvPr>
          <p:cNvSpPr>
            <a:spLocks noGrp="1"/>
          </p:cNvSpPr>
          <p:nvPr>
            <p:ph type="title"/>
          </p:nvPr>
        </p:nvSpPr>
        <p:spPr/>
        <p:txBody>
          <a:bodyPr/>
          <a:lstStyle/>
          <a:p>
            <a:r>
              <a:rPr lang="en-US" dirty="0"/>
              <a:t>Open: Beyond linear combinations</a:t>
            </a:r>
          </a:p>
        </p:txBody>
      </p:sp>
      <p:sp>
        <p:nvSpPr>
          <p:cNvPr id="3" name="Content Placeholder 2">
            <a:extLst>
              <a:ext uri="{FF2B5EF4-FFF2-40B4-BE49-F238E27FC236}">
                <a16:creationId xmlns:a16="http://schemas.microsoft.com/office/drawing/2014/main" id="{46F09D67-FA78-4B2E-BA6E-C6D2354CE841}"/>
              </a:ext>
            </a:extLst>
          </p:cNvPr>
          <p:cNvSpPr>
            <a:spLocks noGrp="1"/>
          </p:cNvSpPr>
          <p:nvPr>
            <p:ph idx="1"/>
          </p:nvPr>
        </p:nvSpPr>
        <p:spPr>
          <a:xfrm>
            <a:off x="457200" y="3539356"/>
            <a:ext cx="8229600" cy="2586806"/>
          </a:xfrm>
        </p:spPr>
        <p:txBody>
          <a:bodyPr/>
          <a:lstStyle/>
          <a:p>
            <a:pPr marL="0" indent="0">
              <a:buNone/>
            </a:pPr>
            <a:r>
              <a:rPr lang="en-US" dirty="0"/>
              <a:t>The polynomial-based framework detects that a constraint is redundant by expressing it as a </a:t>
            </a:r>
            <a:r>
              <a:rPr lang="en-US" dirty="0">
                <a:solidFill>
                  <a:srgbClr val="0070C0"/>
                </a:solidFill>
              </a:rPr>
              <a:t>linear</a:t>
            </a:r>
            <a:r>
              <a:rPr lang="en-US" dirty="0"/>
              <a:t> combination of others</a:t>
            </a:r>
          </a:p>
          <a:p>
            <a:pPr marL="0" indent="0">
              <a:buNone/>
            </a:pPr>
            <a:r>
              <a:rPr lang="en-US" dirty="0">
                <a:solidFill>
                  <a:srgbClr val="0070C0"/>
                </a:solidFill>
              </a:rPr>
              <a:t>Open research direction:</a:t>
            </a:r>
          </a:p>
          <a:p>
            <a:pPr marL="0" indent="0">
              <a:buNone/>
            </a:pPr>
            <a:endParaRPr lang="en-US" dirty="0"/>
          </a:p>
        </p:txBody>
      </p:sp>
      <p:sp>
        <p:nvSpPr>
          <p:cNvPr id="4" name="Slide Number Placeholder 3">
            <a:extLst>
              <a:ext uri="{FF2B5EF4-FFF2-40B4-BE49-F238E27FC236}">
                <a16:creationId xmlns:a16="http://schemas.microsoft.com/office/drawing/2014/main" id="{7B40D21C-14D0-47ED-978C-7E8BA953C225}"/>
              </a:ext>
            </a:extLst>
          </p:cNvPr>
          <p:cNvSpPr>
            <a:spLocks noGrp="1"/>
          </p:cNvSpPr>
          <p:nvPr>
            <p:ph type="sldNum" sz="quarter" idx="12"/>
          </p:nvPr>
        </p:nvSpPr>
        <p:spPr/>
        <p:txBody>
          <a:bodyPr/>
          <a:lstStyle/>
          <a:p>
            <a:pPr>
              <a:defRPr/>
            </a:pPr>
            <a:fld id="{2EEB4C75-3422-4131-BAA1-452F888D0C16}" type="slidenum">
              <a:rPr lang="nb-NO" smtClean="0"/>
              <a:pPr>
                <a:defRPr/>
              </a:pPr>
              <a:t>25</a:t>
            </a:fld>
            <a:endParaRPr lang="nb-NO"/>
          </a:p>
        </p:txBody>
      </p:sp>
      <mc:AlternateContent xmlns:mc="http://schemas.openxmlformats.org/markup-compatibility/2006" xmlns:a14="http://schemas.microsoft.com/office/drawing/2010/main">
        <mc:Choice Requires="a14">
          <p:sp>
            <p:nvSpPr>
              <p:cNvPr id="5" name="Rounded Rectangle 14">
                <a:extLst>
                  <a:ext uri="{FF2B5EF4-FFF2-40B4-BE49-F238E27FC236}">
                    <a16:creationId xmlns:a16="http://schemas.microsoft.com/office/drawing/2014/main" id="{7592364C-ABB5-41F8-952F-81838BA1150A}"/>
                  </a:ext>
                </a:extLst>
              </p:cNvPr>
              <p:cNvSpPr/>
              <p:nvPr/>
            </p:nvSpPr>
            <p:spPr bwMode="auto">
              <a:xfrm>
                <a:off x="468313" y="1374778"/>
                <a:ext cx="8218488" cy="194386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solidFill>
                      <a:srgbClr val="C00000"/>
                    </a:solidFill>
                  </a:rPr>
                  <a:t>General principle: </a:t>
                </a:r>
                <a:br>
                  <a:rPr lang="en-US" sz="2400" dirty="0">
                    <a:solidFill>
                      <a:srgbClr val="C00000"/>
                    </a:solidFill>
                  </a:rPr>
                </a:br>
                <a:r>
                  <a:rPr lang="en-US" sz="2400" dirty="0"/>
                  <a:t>If each constraint </a:t>
                </a:r>
                <a14:m>
                  <m:oMath xmlns:m="http://schemas.openxmlformats.org/officeDocument/2006/math">
                    <m:r>
                      <a:rPr lang="en-US" sz="2400" b="0" i="1" smtClean="0">
                        <a:solidFill>
                          <a:srgbClr val="C00000"/>
                        </a:solidFill>
                        <a:latin typeface="Cambria Math" panose="02040503050406030204" pitchFamily="18" charset="0"/>
                      </a:rPr>
                      <m:t>𝐶</m:t>
                    </m:r>
                  </m:oMath>
                </a14:m>
                <a:r>
                  <a:rPr lang="en-US" sz="2400" dirty="0"/>
                  <a:t> is equivalent to an equality </a:t>
                </a:r>
                <a14:m>
                  <m:oMath xmlns:m="http://schemas.openxmlformats.org/officeDocument/2006/math">
                    <m:r>
                      <a:rPr lang="en-US" sz="2400" b="0" i="1" smtClean="0">
                        <a:solidFill>
                          <a:srgbClr val="0070C0"/>
                        </a:solidFill>
                        <a:latin typeface="Cambria Math" panose="02040503050406030204" pitchFamily="18" charset="0"/>
                      </a:rPr>
                      <m:t>𝑞</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𝐶</m:t>
                    </m:r>
                    <m:r>
                      <a:rPr lang="en-US" sz="2400" b="0" i="1" smtClean="0">
                        <a:latin typeface="Cambria Math" panose="02040503050406030204" pitchFamily="18" charset="0"/>
                      </a:rPr>
                      <m:t>)</m:t>
                    </m:r>
                  </m:oMath>
                </a14:m>
                <a:r>
                  <a:rPr lang="en-US" sz="2400" dirty="0"/>
                  <a:t>,</a:t>
                </a:r>
                <a:br>
                  <a:rPr lang="en-US" sz="2400" dirty="0"/>
                </a:br>
                <a:r>
                  <a:rPr lang="en-US" sz="2400" dirty="0"/>
                  <a:t>and </a:t>
                </a:r>
                <a14:m>
                  <m:oMath xmlns:m="http://schemas.openxmlformats.org/officeDocument/2006/math">
                    <m:r>
                      <a:rPr lang="en-US" sz="2400" b="0" i="1" smtClean="0">
                        <a:solidFill>
                          <a:srgbClr val="0070C0"/>
                        </a:solidFill>
                        <a:latin typeface="Cambria Math" panose="02040503050406030204" pitchFamily="18" charset="0"/>
                      </a:rPr>
                      <m:t>𝑞</m:t>
                    </m:r>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𝐶</m:t>
                        </m:r>
                      </m:e>
                    </m:d>
                  </m:oMath>
                </a14:m>
                <a:r>
                  <a:rPr lang="en-US" sz="2400" dirty="0"/>
                  <a:t> is a linear combination of the equalities of the other constraints, then </a:t>
                </a:r>
                <a14:m>
                  <m:oMath xmlns:m="http://schemas.openxmlformats.org/officeDocument/2006/math">
                    <m:r>
                      <a:rPr lang="en-US" sz="2400" b="0" i="1" smtClean="0">
                        <a:solidFill>
                          <a:srgbClr val="C00000"/>
                        </a:solidFill>
                        <a:latin typeface="Cambria Math" panose="02040503050406030204" pitchFamily="18" charset="0"/>
                      </a:rPr>
                      <m:t>𝐶</m:t>
                    </m:r>
                  </m:oMath>
                </a14:m>
                <a:r>
                  <a:rPr lang="en-US" sz="2400" dirty="0"/>
                  <a:t> is redundant and can be omitted</a:t>
                </a:r>
              </a:p>
            </p:txBody>
          </p:sp>
        </mc:Choice>
        <mc:Fallback xmlns="">
          <p:sp>
            <p:nvSpPr>
              <p:cNvPr id="5" name="Rounded Rectangle 14">
                <a:extLst>
                  <a:ext uri="{FF2B5EF4-FFF2-40B4-BE49-F238E27FC236}">
                    <a16:creationId xmlns:a16="http://schemas.microsoft.com/office/drawing/2014/main" id="{7592364C-ABB5-41F8-952F-81838BA1150A}"/>
                  </a:ext>
                </a:extLst>
              </p:cNvPr>
              <p:cNvSpPr>
                <a:spLocks noRot="1" noChangeAspect="1" noMove="1" noResize="1" noEditPoints="1" noAdjustHandles="1" noChangeArrowheads="1" noChangeShapeType="1" noTextEdit="1"/>
              </p:cNvSpPr>
              <p:nvPr/>
            </p:nvSpPr>
            <p:spPr bwMode="auto">
              <a:xfrm>
                <a:off x="468313" y="1374778"/>
                <a:ext cx="8218488" cy="1943867"/>
              </a:xfrm>
              <a:prstGeom prst="roundRect">
                <a:avLst/>
              </a:prstGeom>
              <a:blipFill>
                <a:blip r:embed="rId2"/>
                <a:stretch>
                  <a:fillRect/>
                </a:stretch>
              </a:blipFill>
              <a:ln>
                <a:headEnd type="none" w="med" len="med"/>
                <a:tailEnd type="none" w="med" len="med"/>
              </a:ln>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F95D285A-A794-4411-BF08-7AC9F5223AD2}"/>
              </a:ext>
            </a:extLst>
          </p:cNvPr>
          <p:cNvSpPr/>
          <p:nvPr/>
        </p:nvSpPr>
        <p:spPr bwMode="auto">
          <a:xfrm>
            <a:off x="468313" y="5038638"/>
            <a:ext cx="8218488" cy="1198674"/>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Explore whether non-linear proof systems such as </a:t>
            </a:r>
            <a:br>
              <a:rPr lang="en-US" sz="2400" dirty="0"/>
            </a:br>
            <a:r>
              <a:rPr lang="en-US" sz="2400" dirty="0">
                <a:solidFill>
                  <a:srgbClr val="0070C0"/>
                </a:solidFill>
              </a:rPr>
              <a:t>sum of squares</a:t>
            </a:r>
            <a:r>
              <a:rPr lang="en-US" sz="2400" dirty="0"/>
              <a:t> can efficiently detect redundancy of constraint types not covered by our framework</a:t>
            </a:r>
          </a:p>
        </p:txBody>
      </p:sp>
    </p:spTree>
    <p:extLst>
      <p:ext uri="{BB962C8B-B14F-4D97-AF65-F5344CB8AC3E}">
        <p14:creationId xmlns:p14="http://schemas.microsoft.com/office/powerpoint/2010/main" val="340967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Talk landscape</a:t>
            </a:r>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a:latin typeface="+mj-lt"/>
              </a:rPr>
              <a:t>Mal’tsev</a:t>
            </a:r>
            <a:r>
              <a:rPr lang="en-US" sz="2000" dirty="0">
                <a:latin typeface="+mj-lt"/>
              </a:rPr>
              <a:t> </a:t>
            </a:r>
            <a:r>
              <a:rPr lang="en-US" sz="2000" dirty="0" err="1">
                <a:latin typeface="+mj-lt"/>
              </a:rPr>
              <a:t>embeddings</a:t>
            </a:r>
            <a:endParaRPr lang="en-US" sz="2000" dirty="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4"/>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5"/>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a:latin typeface="+mj-lt"/>
              </a:rPr>
              <a:t>Symmetric CSP</a:t>
            </a: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pic>
        <p:nvPicPr>
          <p:cNvPr id="2052" name="Picture 4" descr="File:Footsteps icon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628122">
            <a:off x="6607492" y="2878866"/>
            <a:ext cx="530866" cy="5308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0132922">
            <a:off x="1050333" y="2291635"/>
            <a:ext cx="1526476" cy="400110"/>
          </a:xfrm>
          <a:prstGeom prst="rect">
            <a:avLst/>
          </a:prstGeom>
          <a:noFill/>
        </p:spPr>
        <p:txBody>
          <a:bodyPr wrap="square" rtlCol="0">
            <a:spAutoFit/>
          </a:bodyPr>
          <a:lstStyle/>
          <a:p>
            <a:r>
              <a:rPr lang="en-US" sz="2000" dirty="0">
                <a:latin typeface="+mj-lt"/>
              </a:rPr>
              <a:t>Polynomials</a:t>
            </a:r>
          </a:p>
        </p:txBody>
      </p:sp>
      <p:sp>
        <p:nvSpPr>
          <p:cNvPr id="29" name="Title 1"/>
          <p:cNvSpPr txBox="1">
            <a:spLocks/>
          </p:cNvSpPr>
          <p:nvPr/>
        </p:nvSpPr>
        <p:spPr bwMode="auto">
          <a:xfrm>
            <a:off x="468313" y="347663"/>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US" b="0" kern="0" cap="none" dirty="0"/>
              <a:t>Climbing towards generality</a:t>
            </a:r>
          </a:p>
        </p:txBody>
      </p:sp>
      <p:sp>
        <p:nvSpPr>
          <p:cNvPr id="28" name="Freeform 27"/>
          <p:cNvSpPr/>
          <p:nvPr/>
        </p:nvSpPr>
        <p:spPr bwMode="auto">
          <a:xfrm>
            <a:off x="1239484" y="1792201"/>
            <a:ext cx="5819913"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9913"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cubicBezTo>
                  <a:pt x="5441732" y="493798"/>
                  <a:pt x="5682524" y="495322"/>
                  <a:pt x="5773964" y="649246"/>
                </a:cubicBezTo>
                <a:cubicBezTo>
                  <a:pt x="5865404" y="803170"/>
                  <a:pt x="5802920" y="1219222"/>
                  <a:pt x="5737388" y="1389910"/>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30" name="TextBox 29"/>
          <p:cNvSpPr txBox="1"/>
          <p:nvPr/>
        </p:nvSpPr>
        <p:spPr>
          <a:xfrm rot="1194332">
            <a:off x="5911146" y="1699928"/>
            <a:ext cx="2243768" cy="646331"/>
          </a:xfrm>
          <a:prstGeom prst="rect">
            <a:avLst/>
          </a:prstGeom>
          <a:noFill/>
        </p:spPr>
        <p:txBody>
          <a:bodyPr wrap="square" rtlCol="0">
            <a:spAutoFit/>
          </a:bodyPr>
          <a:lstStyle/>
          <a:p>
            <a:r>
              <a:rPr lang="en-US" sz="1800" dirty="0">
                <a:latin typeface="+mj-lt"/>
              </a:rPr>
              <a:t>Nontrivial</a:t>
            </a:r>
            <a:br>
              <a:rPr lang="en-US" sz="1800" dirty="0">
                <a:latin typeface="+mj-lt"/>
              </a:rPr>
            </a:br>
            <a:r>
              <a:rPr lang="en-US" sz="1800" dirty="0">
                <a:latin typeface="+mj-lt"/>
              </a:rPr>
              <a:t>sparsification</a:t>
            </a:r>
          </a:p>
        </p:txBody>
      </p:sp>
      <p:sp>
        <p:nvSpPr>
          <p:cNvPr id="31" name="TextBox 30"/>
          <p:cNvSpPr txBox="1"/>
          <p:nvPr/>
        </p:nvSpPr>
        <p:spPr>
          <a:xfrm rot="19056862">
            <a:off x="5809696" y="3322389"/>
            <a:ext cx="2243768" cy="646331"/>
          </a:xfrm>
          <a:prstGeom prst="rect">
            <a:avLst/>
          </a:prstGeom>
          <a:noFill/>
        </p:spPr>
        <p:txBody>
          <a:bodyPr wrap="square" rtlCol="0">
            <a:spAutoFit/>
          </a:bodyPr>
          <a:lstStyle/>
          <a:p>
            <a:r>
              <a:rPr lang="en-US" sz="1800" dirty="0">
                <a:latin typeface="+mj-lt"/>
              </a:rPr>
              <a:t>Balanced </a:t>
            </a:r>
            <a:br>
              <a:rPr lang="en-US" sz="1800" dirty="0">
                <a:latin typeface="+mj-lt"/>
              </a:rPr>
            </a:br>
            <a:r>
              <a:rPr lang="en-US" sz="1800" dirty="0">
                <a:latin typeface="+mj-lt"/>
              </a:rPr>
              <a:t>relations</a:t>
            </a:r>
          </a:p>
        </p:txBody>
      </p:sp>
      <p:sp>
        <p:nvSpPr>
          <p:cNvPr id="32" name="Rectangle 31">
            <a:extLst>
              <a:ext uri="{FF2B5EF4-FFF2-40B4-BE49-F238E27FC236}">
                <a16:creationId xmlns:a16="http://schemas.microsoft.com/office/drawing/2014/main" id="{FBB3B386-C943-4C09-90D0-015B84168904}"/>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3" name="Rectangle 32">
            <a:extLst>
              <a:ext uri="{FF2B5EF4-FFF2-40B4-BE49-F238E27FC236}">
                <a16:creationId xmlns:a16="http://schemas.microsoft.com/office/drawing/2014/main" id="{7F14760F-DBDE-455C-958B-5E6C4BA7F71D}"/>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4" name="Rectangle 33">
            <a:extLst>
              <a:ext uri="{FF2B5EF4-FFF2-40B4-BE49-F238E27FC236}">
                <a16:creationId xmlns:a16="http://schemas.microsoft.com/office/drawing/2014/main" id="{85E059A6-AC40-4F03-B1C8-FE3C98741048}"/>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5" name="Rectangle 34">
            <a:extLst>
              <a:ext uri="{FF2B5EF4-FFF2-40B4-BE49-F238E27FC236}">
                <a16:creationId xmlns:a16="http://schemas.microsoft.com/office/drawing/2014/main" id="{543FE865-80E3-42E2-AB47-FD6D00A5B70C}"/>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C7D78EE-1AB1-47C6-8631-11B6C48027D2}"/>
              </a:ext>
            </a:extLst>
          </p:cNvPr>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7" name="Oval 36">
            <a:extLst>
              <a:ext uri="{FF2B5EF4-FFF2-40B4-BE49-F238E27FC236}">
                <a16:creationId xmlns:a16="http://schemas.microsoft.com/office/drawing/2014/main" id="{5199C4C2-2835-4ABC-94F1-F90CDF4911E5}"/>
              </a:ext>
            </a:extLst>
          </p:cNvPr>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8" name="Rectangle 37">
            <a:extLst>
              <a:ext uri="{FF2B5EF4-FFF2-40B4-BE49-F238E27FC236}">
                <a16:creationId xmlns:a16="http://schemas.microsoft.com/office/drawing/2014/main" id="{DF03E08C-5772-4587-ACD2-C587D9124207}"/>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9" name="Rectangle 38">
            <a:extLst>
              <a:ext uri="{FF2B5EF4-FFF2-40B4-BE49-F238E27FC236}">
                <a16:creationId xmlns:a16="http://schemas.microsoft.com/office/drawing/2014/main" id="{01F5834F-2BD1-4ED9-94BE-D18B07CBA897}"/>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0" name="Rectangle 39">
            <a:extLst>
              <a:ext uri="{FF2B5EF4-FFF2-40B4-BE49-F238E27FC236}">
                <a16:creationId xmlns:a16="http://schemas.microsoft.com/office/drawing/2014/main" id="{88FAF328-F14E-4A1E-B1A4-04AC652BC22D}"/>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1" name="Rectangle 40">
            <a:extLst>
              <a:ext uri="{FF2B5EF4-FFF2-40B4-BE49-F238E27FC236}">
                <a16:creationId xmlns:a16="http://schemas.microsoft.com/office/drawing/2014/main" id="{166FAB96-39B2-4D52-AA2F-2A04FFE766F8}"/>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2" name="Rectangle 41">
            <a:extLst>
              <a:ext uri="{FF2B5EF4-FFF2-40B4-BE49-F238E27FC236}">
                <a16:creationId xmlns:a16="http://schemas.microsoft.com/office/drawing/2014/main" id="{BA400E97-0C02-4514-968D-F3285278F917}"/>
              </a:ext>
            </a:extLst>
          </p:cNvPr>
          <p:cNvSpPr/>
          <p:nvPr/>
        </p:nvSpPr>
        <p:spPr bwMode="auto">
          <a:xfrm>
            <a:off x="6477406" y="5061205"/>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3" name="Freeform: Shape 42">
            <a:extLst>
              <a:ext uri="{FF2B5EF4-FFF2-40B4-BE49-F238E27FC236}">
                <a16:creationId xmlns:a16="http://schemas.microsoft.com/office/drawing/2014/main" id="{52998BE1-9FAB-4FA7-9697-3336B16E6FBE}"/>
              </a:ext>
            </a:extLst>
          </p:cNvPr>
          <p:cNvSpPr/>
          <p:nvPr/>
        </p:nvSpPr>
        <p:spPr bwMode="auto">
          <a:xfrm>
            <a:off x="3101154" y="5193649"/>
            <a:ext cx="4922753" cy="1226557"/>
          </a:xfrm>
          <a:custGeom>
            <a:avLst/>
            <a:gdLst>
              <a:gd name="connsiteX0" fmla="*/ 345027 w 2254247"/>
              <a:gd name="connsiteY0" fmla="*/ 529835 h 1202576"/>
              <a:gd name="connsiteX1" fmla="*/ 505448 w 2254247"/>
              <a:gd name="connsiteY1" fmla="*/ 445 h 1202576"/>
              <a:gd name="connsiteX2" fmla="*/ 1403806 w 2254247"/>
              <a:gd name="connsiteY2" fmla="*/ 433582 h 1202576"/>
              <a:gd name="connsiteX3" fmla="*/ 1604333 w 2254247"/>
              <a:gd name="connsiteY3" fmla="*/ 160866 h 1202576"/>
              <a:gd name="connsiteX4" fmla="*/ 1732670 w 2254247"/>
              <a:gd name="connsiteY4" fmla="*/ 297224 h 1202576"/>
              <a:gd name="connsiteX5" fmla="*/ 1885070 w 2254247"/>
              <a:gd name="connsiteY5" fmla="*/ 473687 h 1202576"/>
              <a:gd name="connsiteX6" fmla="*/ 2254038 w 2254247"/>
              <a:gd name="connsiteY6" fmla="*/ 610045 h 1202576"/>
              <a:gd name="connsiteX7" fmla="*/ 1933196 w 2254247"/>
              <a:gd name="connsiteY7" fmla="*/ 1027140 h 1202576"/>
              <a:gd name="connsiteX8" fmla="*/ 1628396 w 2254247"/>
              <a:gd name="connsiteY8" fmla="*/ 762445 h 1202576"/>
              <a:gd name="connsiteX9" fmla="*/ 1107027 w 2254247"/>
              <a:gd name="connsiteY9" fmla="*/ 1187561 h 1202576"/>
              <a:gd name="connsiteX10" fmla="*/ 16164 w 2254247"/>
              <a:gd name="connsiteY10" fmla="*/ 1075266 h 1202576"/>
              <a:gd name="connsiteX11" fmla="*/ 425238 w 2254247"/>
              <a:gd name="connsiteY11" fmla="*/ 770466 h 1202576"/>
              <a:gd name="connsiteX12" fmla="*/ 16164 w 2254247"/>
              <a:gd name="connsiteY12" fmla="*/ 577961 h 1202576"/>
              <a:gd name="connsiteX13" fmla="*/ 409196 w 2254247"/>
              <a:gd name="connsiteY13" fmla="*/ 610045 h 1202576"/>
              <a:gd name="connsiteX14" fmla="*/ 345027 w 2254247"/>
              <a:gd name="connsiteY14" fmla="*/ 529835 h 1202576"/>
              <a:gd name="connsiteX0" fmla="*/ 433258 w 2254247"/>
              <a:gd name="connsiteY0" fmla="*/ 409113 h 1202170"/>
              <a:gd name="connsiteX1" fmla="*/ 505448 w 2254247"/>
              <a:gd name="connsiteY1" fmla="*/ 39 h 1202170"/>
              <a:gd name="connsiteX2" fmla="*/ 1403806 w 2254247"/>
              <a:gd name="connsiteY2" fmla="*/ 433176 h 1202170"/>
              <a:gd name="connsiteX3" fmla="*/ 1604333 w 2254247"/>
              <a:gd name="connsiteY3" fmla="*/ 160460 h 1202170"/>
              <a:gd name="connsiteX4" fmla="*/ 1732670 w 2254247"/>
              <a:gd name="connsiteY4" fmla="*/ 296818 h 1202170"/>
              <a:gd name="connsiteX5" fmla="*/ 1885070 w 2254247"/>
              <a:gd name="connsiteY5" fmla="*/ 473281 h 1202170"/>
              <a:gd name="connsiteX6" fmla="*/ 2254038 w 2254247"/>
              <a:gd name="connsiteY6" fmla="*/ 609639 h 1202170"/>
              <a:gd name="connsiteX7" fmla="*/ 1933196 w 2254247"/>
              <a:gd name="connsiteY7" fmla="*/ 1026734 h 1202170"/>
              <a:gd name="connsiteX8" fmla="*/ 1628396 w 2254247"/>
              <a:gd name="connsiteY8" fmla="*/ 762039 h 1202170"/>
              <a:gd name="connsiteX9" fmla="*/ 1107027 w 2254247"/>
              <a:gd name="connsiteY9" fmla="*/ 1187155 h 1202170"/>
              <a:gd name="connsiteX10" fmla="*/ 16164 w 2254247"/>
              <a:gd name="connsiteY10" fmla="*/ 1074860 h 1202170"/>
              <a:gd name="connsiteX11" fmla="*/ 425238 w 2254247"/>
              <a:gd name="connsiteY11" fmla="*/ 770060 h 1202170"/>
              <a:gd name="connsiteX12" fmla="*/ 16164 w 2254247"/>
              <a:gd name="connsiteY12" fmla="*/ 577555 h 1202170"/>
              <a:gd name="connsiteX13" fmla="*/ 409196 w 2254247"/>
              <a:gd name="connsiteY13" fmla="*/ 609639 h 1202170"/>
              <a:gd name="connsiteX14" fmla="*/ 433258 w 2254247"/>
              <a:gd name="connsiteY14" fmla="*/ 409113 h 1202170"/>
              <a:gd name="connsiteX0" fmla="*/ 433258 w 2254247"/>
              <a:gd name="connsiteY0" fmla="*/ 409111 h 1202168"/>
              <a:gd name="connsiteX1" fmla="*/ 505448 w 2254247"/>
              <a:gd name="connsiteY1" fmla="*/ 37 h 1202168"/>
              <a:gd name="connsiteX2" fmla="*/ 1403806 w 2254247"/>
              <a:gd name="connsiteY2" fmla="*/ 433174 h 1202168"/>
              <a:gd name="connsiteX3" fmla="*/ 1604333 w 2254247"/>
              <a:gd name="connsiteY3" fmla="*/ 160458 h 1202168"/>
              <a:gd name="connsiteX4" fmla="*/ 1732670 w 2254247"/>
              <a:gd name="connsiteY4" fmla="*/ 296816 h 1202168"/>
              <a:gd name="connsiteX5" fmla="*/ 1885070 w 2254247"/>
              <a:gd name="connsiteY5" fmla="*/ 473279 h 1202168"/>
              <a:gd name="connsiteX6" fmla="*/ 2254038 w 2254247"/>
              <a:gd name="connsiteY6" fmla="*/ 609637 h 1202168"/>
              <a:gd name="connsiteX7" fmla="*/ 1933196 w 2254247"/>
              <a:gd name="connsiteY7" fmla="*/ 1026732 h 1202168"/>
              <a:gd name="connsiteX8" fmla="*/ 1628396 w 2254247"/>
              <a:gd name="connsiteY8" fmla="*/ 762037 h 1202168"/>
              <a:gd name="connsiteX9" fmla="*/ 1107027 w 2254247"/>
              <a:gd name="connsiteY9" fmla="*/ 1187153 h 1202168"/>
              <a:gd name="connsiteX10" fmla="*/ 16164 w 2254247"/>
              <a:gd name="connsiteY10" fmla="*/ 1074858 h 1202168"/>
              <a:gd name="connsiteX11" fmla="*/ 425238 w 2254247"/>
              <a:gd name="connsiteY11" fmla="*/ 770058 h 1202168"/>
              <a:gd name="connsiteX12" fmla="*/ 16164 w 2254247"/>
              <a:gd name="connsiteY12" fmla="*/ 577553 h 1202168"/>
              <a:gd name="connsiteX13" fmla="*/ 296901 w 2254247"/>
              <a:gd name="connsiteY13" fmla="*/ 521405 h 1202168"/>
              <a:gd name="connsiteX14" fmla="*/ 433258 w 2254247"/>
              <a:gd name="connsiteY14" fmla="*/ 409111 h 1202168"/>
              <a:gd name="connsiteX0" fmla="*/ 433258 w 2254241"/>
              <a:gd name="connsiteY0" fmla="*/ 409111 h 1187757"/>
              <a:gd name="connsiteX1" fmla="*/ 505448 w 2254241"/>
              <a:gd name="connsiteY1" fmla="*/ 37 h 1187757"/>
              <a:gd name="connsiteX2" fmla="*/ 1403806 w 2254241"/>
              <a:gd name="connsiteY2" fmla="*/ 433174 h 1187757"/>
              <a:gd name="connsiteX3" fmla="*/ 1604333 w 2254241"/>
              <a:gd name="connsiteY3" fmla="*/ 160458 h 1187757"/>
              <a:gd name="connsiteX4" fmla="*/ 1732670 w 2254241"/>
              <a:gd name="connsiteY4" fmla="*/ 296816 h 1187757"/>
              <a:gd name="connsiteX5" fmla="*/ 1885070 w 2254241"/>
              <a:gd name="connsiteY5" fmla="*/ 473279 h 1187757"/>
              <a:gd name="connsiteX6" fmla="*/ 2254038 w 2254241"/>
              <a:gd name="connsiteY6" fmla="*/ 609637 h 1187757"/>
              <a:gd name="connsiteX7" fmla="*/ 1933196 w 2254241"/>
              <a:gd name="connsiteY7" fmla="*/ 1026732 h 1187757"/>
              <a:gd name="connsiteX8" fmla="*/ 1668501 w 2254241"/>
              <a:gd name="connsiteY8" fmla="*/ 1034753 h 1187757"/>
              <a:gd name="connsiteX9" fmla="*/ 1107027 w 2254241"/>
              <a:gd name="connsiteY9" fmla="*/ 1187153 h 1187757"/>
              <a:gd name="connsiteX10" fmla="*/ 16164 w 2254241"/>
              <a:gd name="connsiteY10" fmla="*/ 1074858 h 1187757"/>
              <a:gd name="connsiteX11" fmla="*/ 425238 w 2254241"/>
              <a:gd name="connsiteY11" fmla="*/ 770058 h 1187757"/>
              <a:gd name="connsiteX12" fmla="*/ 16164 w 2254241"/>
              <a:gd name="connsiteY12" fmla="*/ 577553 h 1187757"/>
              <a:gd name="connsiteX13" fmla="*/ 296901 w 2254241"/>
              <a:gd name="connsiteY13" fmla="*/ 521405 h 1187757"/>
              <a:gd name="connsiteX14" fmla="*/ 433258 w 2254241"/>
              <a:gd name="connsiteY14" fmla="*/ 409111 h 1187757"/>
              <a:gd name="connsiteX0" fmla="*/ 433258 w 2914773"/>
              <a:gd name="connsiteY0" fmla="*/ 409111 h 1187757"/>
              <a:gd name="connsiteX1" fmla="*/ 505448 w 2914773"/>
              <a:gd name="connsiteY1" fmla="*/ 37 h 1187757"/>
              <a:gd name="connsiteX2" fmla="*/ 1403806 w 2914773"/>
              <a:gd name="connsiteY2" fmla="*/ 433174 h 1187757"/>
              <a:gd name="connsiteX3" fmla="*/ 1604333 w 2914773"/>
              <a:gd name="connsiteY3" fmla="*/ 160458 h 1187757"/>
              <a:gd name="connsiteX4" fmla="*/ 1732670 w 2914773"/>
              <a:gd name="connsiteY4" fmla="*/ 296816 h 1187757"/>
              <a:gd name="connsiteX5" fmla="*/ 1885070 w 2914773"/>
              <a:gd name="connsiteY5" fmla="*/ 473279 h 1187757"/>
              <a:gd name="connsiteX6" fmla="*/ 2254038 w 2914773"/>
              <a:gd name="connsiteY6" fmla="*/ 609637 h 1187757"/>
              <a:gd name="connsiteX7" fmla="*/ 2903744 w 2914773"/>
              <a:gd name="connsiteY7" fmla="*/ 1098921 h 1187757"/>
              <a:gd name="connsiteX8" fmla="*/ 1668501 w 2914773"/>
              <a:gd name="connsiteY8" fmla="*/ 1034753 h 1187757"/>
              <a:gd name="connsiteX9" fmla="*/ 1107027 w 2914773"/>
              <a:gd name="connsiteY9" fmla="*/ 1187153 h 1187757"/>
              <a:gd name="connsiteX10" fmla="*/ 16164 w 2914773"/>
              <a:gd name="connsiteY10" fmla="*/ 1074858 h 1187757"/>
              <a:gd name="connsiteX11" fmla="*/ 425238 w 2914773"/>
              <a:gd name="connsiteY11" fmla="*/ 770058 h 1187757"/>
              <a:gd name="connsiteX12" fmla="*/ 16164 w 2914773"/>
              <a:gd name="connsiteY12" fmla="*/ 577553 h 1187757"/>
              <a:gd name="connsiteX13" fmla="*/ 296901 w 2914773"/>
              <a:gd name="connsiteY13" fmla="*/ 521405 h 1187757"/>
              <a:gd name="connsiteX14" fmla="*/ 433258 w 2914773"/>
              <a:gd name="connsiteY14" fmla="*/ 409111 h 1187757"/>
              <a:gd name="connsiteX0" fmla="*/ 433258 w 2912618"/>
              <a:gd name="connsiteY0" fmla="*/ 409111 h 1187757"/>
              <a:gd name="connsiteX1" fmla="*/ 505448 w 2912618"/>
              <a:gd name="connsiteY1" fmla="*/ 37 h 1187757"/>
              <a:gd name="connsiteX2" fmla="*/ 1403806 w 2912618"/>
              <a:gd name="connsiteY2" fmla="*/ 433174 h 1187757"/>
              <a:gd name="connsiteX3" fmla="*/ 1604333 w 2912618"/>
              <a:gd name="connsiteY3" fmla="*/ 160458 h 1187757"/>
              <a:gd name="connsiteX4" fmla="*/ 1732670 w 2912618"/>
              <a:gd name="connsiteY4" fmla="*/ 296816 h 1187757"/>
              <a:gd name="connsiteX5" fmla="*/ 2855617 w 2912618"/>
              <a:gd name="connsiteY5" fmla="*/ 401089 h 1187757"/>
              <a:gd name="connsiteX6" fmla="*/ 2254038 w 2912618"/>
              <a:gd name="connsiteY6" fmla="*/ 609637 h 1187757"/>
              <a:gd name="connsiteX7" fmla="*/ 2903744 w 2912618"/>
              <a:gd name="connsiteY7" fmla="*/ 1098921 h 1187757"/>
              <a:gd name="connsiteX8" fmla="*/ 1668501 w 2912618"/>
              <a:gd name="connsiteY8" fmla="*/ 1034753 h 1187757"/>
              <a:gd name="connsiteX9" fmla="*/ 1107027 w 2912618"/>
              <a:gd name="connsiteY9" fmla="*/ 1187153 h 1187757"/>
              <a:gd name="connsiteX10" fmla="*/ 16164 w 2912618"/>
              <a:gd name="connsiteY10" fmla="*/ 1074858 h 1187757"/>
              <a:gd name="connsiteX11" fmla="*/ 425238 w 2912618"/>
              <a:gd name="connsiteY11" fmla="*/ 770058 h 1187757"/>
              <a:gd name="connsiteX12" fmla="*/ 16164 w 2912618"/>
              <a:gd name="connsiteY12" fmla="*/ 577553 h 1187757"/>
              <a:gd name="connsiteX13" fmla="*/ 296901 w 2912618"/>
              <a:gd name="connsiteY13" fmla="*/ 521405 h 1187757"/>
              <a:gd name="connsiteX14" fmla="*/ 433258 w 291261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732670 w 2969928"/>
              <a:gd name="connsiteY4" fmla="*/ 29681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877049 w 2969928"/>
              <a:gd name="connsiteY4" fmla="*/ 37702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18008 h 1196654"/>
              <a:gd name="connsiteX1" fmla="*/ 505448 w 2969928"/>
              <a:gd name="connsiteY1" fmla="*/ 8934 h 1196654"/>
              <a:gd name="connsiteX2" fmla="*/ 1274117 w 2969928"/>
              <a:gd name="connsiteY2" fmla="*/ 138513 h 1196654"/>
              <a:gd name="connsiteX3" fmla="*/ 1604333 w 2969928"/>
              <a:gd name="connsiteY3" fmla="*/ 169355 h 1196654"/>
              <a:gd name="connsiteX4" fmla="*/ 1877049 w 2969928"/>
              <a:gd name="connsiteY4" fmla="*/ 385923 h 1196654"/>
              <a:gd name="connsiteX5" fmla="*/ 2855617 w 2969928"/>
              <a:gd name="connsiteY5" fmla="*/ 409986 h 1196654"/>
              <a:gd name="connsiteX6" fmla="*/ 2807491 w 2969928"/>
              <a:gd name="connsiteY6" fmla="*/ 730828 h 1196654"/>
              <a:gd name="connsiteX7" fmla="*/ 2903744 w 2969928"/>
              <a:gd name="connsiteY7" fmla="*/ 1107818 h 1196654"/>
              <a:gd name="connsiteX8" fmla="*/ 1668501 w 2969928"/>
              <a:gd name="connsiteY8" fmla="*/ 1043650 h 1196654"/>
              <a:gd name="connsiteX9" fmla="*/ 1107027 w 2969928"/>
              <a:gd name="connsiteY9" fmla="*/ 1196050 h 1196654"/>
              <a:gd name="connsiteX10" fmla="*/ 16164 w 2969928"/>
              <a:gd name="connsiteY10" fmla="*/ 1083755 h 1196654"/>
              <a:gd name="connsiteX11" fmla="*/ 425238 w 2969928"/>
              <a:gd name="connsiteY11" fmla="*/ 778955 h 1196654"/>
              <a:gd name="connsiteX12" fmla="*/ 16164 w 2969928"/>
              <a:gd name="connsiteY12" fmla="*/ 586450 h 1196654"/>
              <a:gd name="connsiteX13" fmla="*/ 296901 w 2969928"/>
              <a:gd name="connsiteY13" fmla="*/ 530302 h 1196654"/>
              <a:gd name="connsiteX14" fmla="*/ 433258 w 2969928"/>
              <a:gd name="connsiteY14" fmla="*/ 418008 h 1196654"/>
              <a:gd name="connsiteX0" fmla="*/ 433258 w 2969928"/>
              <a:gd name="connsiteY0" fmla="*/ 415889 h 1194535"/>
              <a:gd name="connsiteX1" fmla="*/ 505448 w 2969928"/>
              <a:gd name="connsiteY1" fmla="*/ 6815 h 1194535"/>
              <a:gd name="connsiteX2" fmla="*/ 1274117 w 2969928"/>
              <a:gd name="connsiteY2" fmla="*/ 136394 h 1194535"/>
              <a:gd name="connsiteX3" fmla="*/ 1604333 w 2969928"/>
              <a:gd name="connsiteY3" fmla="*/ 167236 h 1194535"/>
              <a:gd name="connsiteX4" fmla="*/ 1877049 w 2969928"/>
              <a:gd name="connsiteY4" fmla="*/ 383804 h 1194535"/>
              <a:gd name="connsiteX5" fmla="*/ 2855617 w 2969928"/>
              <a:gd name="connsiteY5" fmla="*/ 407867 h 1194535"/>
              <a:gd name="connsiteX6" fmla="*/ 2807491 w 2969928"/>
              <a:gd name="connsiteY6" fmla="*/ 728709 h 1194535"/>
              <a:gd name="connsiteX7" fmla="*/ 2903744 w 2969928"/>
              <a:gd name="connsiteY7" fmla="*/ 1105699 h 1194535"/>
              <a:gd name="connsiteX8" fmla="*/ 1668501 w 2969928"/>
              <a:gd name="connsiteY8" fmla="*/ 1041531 h 1194535"/>
              <a:gd name="connsiteX9" fmla="*/ 1107027 w 2969928"/>
              <a:gd name="connsiteY9" fmla="*/ 1193931 h 1194535"/>
              <a:gd name="connsiteX10" fmla="*/ 16164 w 2969928"/>
              <a:gd name="connsiteY10" fmla="*/ 1081636 h 1194535"/>
              <a:gd name="connsiteX11" fmla="*/ 425238 w 2969928"/>
              <a:gd name="connsiteY11" fmla="*/ 776836 h 1194535"/>
              <a:gd name="connsiteX12" fmla="*/ 16164 w 2969928"/>
              <a:gd name="connsiteY12" fmla="*/ 584331 h 1194535"/>
              <a:gd name="connsiteX13" fmla="*/ 296901 w 2969928"/>
              <a:gd name="connsiteY13" fmla="*/ 528183 h 1194535"/>
              <a:gd name="connsiteX14" fmla="*/ 433258 w 2969928"/>
              <a:gd name="connsiteY14" fmla="*/ 415889 h 1194535"/>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1877049 w 2969928"/>
              <a:gd name="connsiteY4" fmla="*/ 381148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2275 w 2969928"/>
              <a:gd name="connsiteY13" fmla="*/ 414469 h 1191879"/>
              <a:gd name="connsiteX14" fmla="*/ 433258 w 2969928"/>
              <a:gd name="connsiteY14" fmla="*/ 413233 h 1191879"/>
              <a:gd name="connsiteX0" fmla="*/ 418598 w 2955268"/>
              <a:gd name="connsiteY0" fmla="*/ 413233 h 1197107"/>
              <a:gd name="connsiteX1" fmla="*/ 490788 w 2955268"/>
              <a:gd name="connsiteY1" fmla="*/ 4159 h 1197107"/>
              <a:gd name="connsiteX2" fmla="*/ 1259457 w 2955268"/>
              <a:gd name="connsiteY2" fmla="*/ 133738 h 1197107"/>
              <a:gd name="connsiteX3" fmla="*/ 1589673 w 2955268"/>
              <a:gd name="connsiteY3" fmla="*/ 164580 h 1197107"/>
              <a:gd name="connsiteX4" fmla="*/ 2025910 w 2955268"/>
              <a:gd name="connsiteY4" fmla="*/ 373744 h 1197107"/>
              <a:gd name="connsiteX5" fmla="*/ 2840957 w 2955268"/>
              <a:gd name="connsiteY5" fmla="*/ 405211 h 1197107"/>
              <a:gd name="connsiteX6" fmla="*/ 2792831 w 2955268"/>
              <a:gd name="connsiteY6" fmla="*/ 726053 h 1197107"/>
              <a:gd name="connsiteX7" fmla="*/ 2889084 w 2955268"/>
              <a:gd name="connsiteY7" fmla="*/ 1103043 h 1197107"/>
              <a:gd name="connsiteX8" fmla="*/ 1653841 w 2955268"/>
              <a:gd name="connsiteY8" fmla="*/ 1038875 h 1197107"/>
              <a:gd name="connsiteX9" fmla="*/ 1092367 w 2955268"/>
              <a:gd name="connsiteY9" fmla="*/ 1191275 h 1197107"/>
              <a:gd name="connsiteX10" fmla="*/ 1504 w 2955268"/>
              <a:gd name="connsiteY10" fmla="*/ 1078980 h 1197107"/>
              <a:gd name="connsiteX11" fmla="*/ 410578 w 2955268"/>
              <a:gd name="connsiteY11" fmla="*/ 774180 h 1197107"/>
              <a:gd name="connsiteX12" fmla="*/ 1504 w 2955268"/>
              <a:gd name="connsiteY12" fmla="*/ 581675 h 1197107"/>
              <a:gd name="connsiteX13" fmla="*/ 277615 w 2955268"/>
              <a:gd name="connsiteY13" fmla="*/ 414469 h 1197107"/>
              <a:gd name="connsiteX14" fmla="*/ 418598 w 2955268"/>
              <a:gd name="connsiteY14" fmla="*/ 413233 h 1197107"/>
              <a:gd name="connsiteX0" fmla="*/ 426181 w 2962851"/>
              <a:gd name="connsiteY0" fmla="*/ 413233 h 1202409"/>
              <a:gd name="connsiteX1" fmla="*/ 498371 w 2962851"/>
              <a:gd name="connsiteY1" fmla="*/ 4159 h 1202409"/>
              <a:gd name="connsiteX2" fmla="*/ 1267040 w 2962851"/>
              <a:gd name="connsiteY2" fmla="*/ 133738 h 1202409"/>
              <a:gd name="connsiteX3" fmla="*/ 1597256 w 2962851"/>
              <a:gd name="connsiteY3" fmla="*/ 164580 h 1202409"/>
              <a:gd name="connsiteX4" fmla="*/ 2033493 w 2962851"/>
              <a:gd name="connsiteY4" fmla="*/ 373744 h 1202409"/>
              <a:gd name="connsiteX5" fmla="*/ 2848540 w 2962851"/>
              <a:gd name="connsiteY5" fmla="*/ 405211 h 1202409"/>
              <a:gd name="connsiteX6" fmla="*/ 2800414 w 2962851"/>
              <a:gd name="connsiteY6" fmla="*/ 726053 h 1202409"/>
              <a:gd name="connsiteX7" fmla="*/ 2896667 w 2962851"/>
              <a:gd name="connsiteY7" fmla="*/ 1103043 h 1202409"/>
              <a:gd name="connsiteX8" fmla="*/ 1661424 w 2962851"/>
              <a:gd name="connsiteY8" fmla="*/ 1038875 h 1202409"/>
              <a:gd name="connsiteX9" fmla="*/ 1099950 w 2962851"/>
              <a:gd name="connsiteY9" fmla="*/ 1191275 h 1202409"/>
              <a:gd name="connsiteX10" fmla="*/ 9087 w 2962851"/>
              <a:gd name="connsiteY10" fmla="*/ 1078980 h 1202409"/>
              <a:gd name="connsiteX11" fmla="*/ 418161 w 2962851"/>
              <a:gd name="connsiteY11" fmla="*/ 774180 h 1202409"/>
              <a:gd name="connsiteX12" fmla="*/ 9087 w 2962851"/>
              <a:gd name="connsiteY12" fmla="*/ 581675 h 1202409"/>
              <a:gd name="connsiteX13" fmla="*/ 285198 w 2962851"/>
              <a:gd name="connsiteY13" fmla="*/ 414469 h 1202409"/>
              <a:gd name="connsiteX14" fmla="*/ 426181 w 2962851"/>
              <a:gd name="connsiteY14" fmla="*/ 413233 h 1202409"/>
              <a:gd name="connsiteX0" fmla="*/ 417647 w 2954317"/>
              <a:gd name="connsiteY0" fmla="*/ 413233 h 1266382"/>
              <a:gd name="connsiteX1" fmla="*/ 489837 w 2954317"/>
              <a:gd name="connsiteY1" fmla="*/ 4159 h 1266382"/>
              <a:gd name="connsiteX2" fmla="*/ 1258506 w 2954317"/>
              <a:gd name="connsiteY2" fmla="*/ 133738 h 1266382"/>
              <a:gd name="connsiteX3" fmla="*/ 1588722 w 2954317"/>
              <a:gd name="connsiteY3" fmla="*/ 164580 h 1266382"/>
              <a:gd name="connsiteX4" fmla="*/ 2024959 w 2954317"/>
              <a:gd name="connsiteY4" fmla="*/ 373744 h 1266382"/>
              <a:gd name="connsiteX5" fmla="*/ 2840006 w 2954317"/>
              <a:gd name="connsiteY5" fmla="*/ 405211 h 1266382"/>
              <a:gd name="connsiteX6" fmla="*/ 2791880 w 2954317"/>
              <a:gd name="connsiteY6" fmla="*/ 726053 h 1266382"/>
              <a:gd name="connsiteX7" fmla="*/ 2888133 w 2954317"/>
              <a:gd name="connsiteY7" fmla="*/ 1103043 h 1266382"/>
              <a:gd name="connsiteX8" fmla="*/ 1652890 w 2954317"/>
              <a:gd name="connsiteY8" fmla="*/ 1038875 h 1266382"/>
              <a:gd name="connsiteX9" fmla="*/ 1091416 w 2954317"/>
              <a:gd name="connsiteY9" fmla="*/ 1191275 h 1266382"/>
              <a:gd name="connsiteX10" fmla="*/ 553 w 2954317"/>
              <a:gd name="connsiteY10" fmla="*/ 1078980 h 1266382"/>
              <a:gd name="connsiteX11" fmla="*/ 409627 w 2954317"/>
              <a:gd name="connsiteY11" fmla="*/ 774180 h 1266382"/>
              <a:gd name="connsiteX12" fmla="*/ 553 w 2954317"/>
              <a:gd name="connsiteY12" fmla="*/ 581675 h 1266382"/>
              <a:gd name="connsiteX13" fmla="*/ 276664 w 2954317"/>
              <a:gd name="connsiteY13" fmla="*/ 414469 h 1266382"/>
              <a:gd name="connsiteX14" fmla="*/ 417647 w 2954317"/>
              <a:gd name="connsiteY14" fmla="*/ 413233 h 1266382"/>
              <a:gd name="connsiteX0" fmla="*/ 420133 w 2956803"/>
              <a:gd name="connsiteY0" fmla="*/ 413233 h 1192448"/>
              <a:gd name="connsiteX1" fmla="*/ 492323 w 2956803"/>
              <a:gd name="connsiteY1" fmla="*/ 4159 h 1192448"/>
              <a:gd name="connsiteX2" fmla="*/ 1260992 w 2956803"/>
              <a:gd name="connsiteY2" fmla="*/ 133738 h 1192448"/>
              <a:gd name="connsiteX3" fmla="*/ 1591208 w 2956803"/>
              <a:gd name="connsiteY3" fmla="*/ 164580 h 1192448"/>
              <a:gd name="connsiteX4" fmla="*/ 2027445 w 2956803"/>
              <a:gd name="connsiteY4" fmla="*/ 373744 h 1192448"/>
              <a:gd name="connsiteX5" fmla="*/ 2842492 w 2956803"/>
              <a:gd name="connsiteY5" fmla="*/ 405211 h 1192448"/>
              <a:gd name="connsiteX6" fmla="*/ 2794366 w 2956803"/>
              <a:gd name="connsiteY6" fmla="*/ 726053 h 1192448"/>
              <a:gd name="connsiteX7" fmla="*/ 2890619 w 2956803"/>
              <a:gd name="connsiteY7" fmla="*/ 1103043 h 1192448"/>
              <a:gd name="connsiteX8" fmla="*/ 1655376 w 2956803"/>
              <a:gd name="connsiteY8" fmla="*/ 1038875 h 1192448"/>
              <a:gd name="connsiteX9" fmla="*/ 1093902 w 2956803"/>
              <a:gd name="connsiteY9" fmla="*/ 1191275 h 1192448"/>
              <a:gd name="connsiteX10" fmla="*/ 3039 w 2956803"/>
              <a:gd name="connsiteY10" fmla="*/ 1078980 h 1192448"/>
              <a:gd name="connsiteX11" fmla="*/ 412113 w 2956803"/>
              <a:gd name="connsiteY11" fmla="*/ 774180 h 1192448"/>
              <a:gd name="connsiteX12" fmla="*/ 3039 w 2956803"/>
              <a:gd name="connsiteY12" fmla="*/ 581675 h 1192448"/>
              <a:gd name="connsiteX13" fmla="*/ 279150 w 2956803"/>
              <a:gd name="connsiteY13" fmla="*/ 414469 h 1192448"/>
              <a:gd name="connsiteX14" fmla="*/ 420133 w 2956803"/>
              <a:gd name="connsiteY14" fmla="*/ 413233 h 1192448"/>
              <a:gd name="connsiteX0" fmla="*/ 451886 w 2988556"/>
              <a:gd name="connsiteY0" fmla="*/ 413233 h 1191764"/>
              <a:gd name="connsiteX1" fmla="*/ 524076 w 2988556"/>
              <a:gd name="connsiteY1" fmla="*/ 4159 h 1191764"/>
              <a:gd name="connsiteX2" fmla="*/ 1292745 w 2988556"/>
              <a:gd name="connsiteY2" fmla="*/ 133738 h 1191764"/>
              <a:gd name="connsiteX3" fmla="*/ 1622961 w 2988556"/>
              <a:gd name="connsiteY3" fmla="*/ 164580 h 1191764"/>
              <a:gd name="connsiteX4" fmla="*/ 2059198 w 2988556"/>
              <a:gd name="connsiteY4" fmla="*/ 373744 h 1191764"/>
              <a:gd name="connsiteX5" fmla="*/ 2874245 w 2988556"/>
              <a:gd name="connsiteY5" fmla="*/ 405211 h 1191764"/>
              <a:gd name="connsiteX6" fmla="*/ 2826119 w 2988556"/>
              <a:gd name="connsiteY6" fmla="*/ 726053 h 1191764"/>
              <a:gd name="connsiteX7" fmla="*/ 2922372 w 2988556"/>
              <a:gd name="connsiteY7" fmla="*/ 1103043 h 1191764"/>
              <a:gd name="connsiteX8" fmla="*/ 1687129 w 2988556"/>
              <a:gd name="connsiteY8" fmla="*/ 1038875 h 1191764"/>
              <a:gd name="connsiteX9" fmla="*/ 1125655 w 2988556"/>
              <a:gd name="connsiteY9" fmla="*/ 1191275 h 1191764"/>
              <a:gd name="connsiteX10" fmla="*/ 34792 w 2988556"/>
              <a:gd name="connsiteY10" fmla="*/ 1078980 h 1191764"/>
              <a:gd name="connsiteX11" fmla="*/ 249573 w 2988556"/>
              <a:gd name="connsiteY11" fmla="*/ 855622 h 1191764"/>
              <a:gd name="connsiteX12" fmla="*/ 34792 w 2988556"/>
              <a:gd name="connsiteY12" fmla="*/ 581675 h 1191764"/>
              <a:gd name="connsiteX13" fmla="*/ 310903 w 2988556"/>
              <a:gd name="connsiteY13" fmla="*/ 414469 h 1191764"/>
              <a:gd name="connsiteX14" fmla="*/ 451886 w 2988556"/>
              <a:gd name="connsiteY14" fmla="*/ 413233 h 119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8556" h="1191764">
                <a:moveTo>
                  <a:pt x="451886" y="413233"/>
                </a:moveTo>
                <a:cubicBezTo>
                  <a:pt x="487415" y="344848"/>
                  <a:pt x="383933" y="50741"/>
                  <a:pt x="524076" y="4159"/>
                </a:cubicBezTo>
                <a:cubicBezTo>
                  <a:pt x="664219" y="-42423"/>
                  <a:pt x="1273120" y="321713"/>
                  <a:pt x="1292745" y="133738"/>
                </a:cubicBezTo>
                <a:cubicBezTo>
                  <a:pt x="1312370" y="-54237"/>
                  <a:pt x="1495219" y="124579"/>
                  <a:pt x="1622961" y="164580"/>
                </a:cubicBezTo>
                <a:cubicBezTo>
                  <a:pt x="1750703" y="204581"/>
                  <a:pt x="1828096" y="74504"/>
                  <a:pt x="2059198" y="373744"/>
                </a:cubicBezTo>
                <a:cubicBezTo>
                  <a:pt x="2290300" y="672984"/>
                  <a:pt x="2746425" y="346493"/>
                  <a:pt x="2874245" y="405211"/>
                </a:cubicBezTo>
                <a:cubicBezTo>
                  <a:pt x="3002065" y="463929"/>
                  <a:pt x="2818098" y="609748"/>
                  <a:pt x="2826119" y="726053"/>
                </a:cubicBezTo>
                <a:cubicBezTo>
                  <a:pt x="2834140" y="842358"/>
                  <a:pt x="3112204" y="1050906"/>
                  <a:pt x="2922372" y="1103043"/>
                </a:cubicBezTo>
                <a:cubicBezTo>
                  <a:pt x="2732540" y="1155180"/>
                  <a:pt x="1935834" y="1246286"/>
                  <a:pt x="1687129" y="1038875"/>
                </a:cubicBezTo>
                <a:cubicBezTo>
                  <a:pt x="1438424" y="831464"/>
                  <a:pt x="1401044" y="1184591"/>
                  <a:pt x="1125655" y="1191275"/>
                </a:cubicBezTo>
                <a:cubicBezTo>
                  <a:pt x="850266" y="1197959"/>
                  <a:pt x="180806" y="1134922"/>
                  <a:pt x="34792" y="1078980"/>
                </a:cubicBezTo>
                <a:cubicBezTo>
                  <a:pt x="-111222" y="1023038"/>
                  <a:pt x="249573" y="938506"/>
                  <a:pt x="249573" y="855622"/>
                </a:cubicBezTo>
                <a:cubicBezTo>
                  <a:pt x="249573" y="772738"/>
                  <a:pt x="46718" y="845336"/>
                  <a:pt x="34792" y="581675"/>
                </a:cubicBezTo>
                <a:cubicBezTo>
                  <a:pt x="69126" y="273592"/>
                  <a:pt x="241387" y="442543"/>
                  <a:pt x="310903" y="414469"/>
                </a:cubicBezTo>
                <a:cubicBezTo>
                  <a:pt x="380419" y="386395"/>
                  <a:pt x="416357" y="481618"/>
                  <a:pt x="451886" y="413233"/>
                </a:cubicBezTo>
                <a:close/>
              </a:path>
            </a:pathLst>
          </a:custGeom>
          <a:solidFill>
            <a:srgbClr val="FFF3E3"/>
          </a:solidFill>
          <a:ln w="12700">
            <a:solidFill>
              <a:srgbClr val="25BBEA"/>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93FCE14-914B-4BE2-A466-1D626ED02F97}"/>
                  </a:ext>
                </a:extLst>
              </p:cNvPr>
              <p:cNvSpPr txBox="1"/>
              <p:nvPr/>
            </p:nvSpPr>
            <p:spPr>
              <a:xfrm rot="502803">
                <a:off x="3431447" y="5222033"/>
                <a:ext cx="1395795" cy="830997"/>
              </a:xfrm>
              <a:prstGeom prst="rect">
                <a:avLst/>
              </a:prstGeom>
              <a:noFill/>
            </p:spPr>
            <p:txBody>
              <a:bodyPr wrap="square" rtlCol="0">
                <a:spAutoFit/>
              </a:bodyPr>
              <a:lstStyle/>
              <a:p>
                <a:r>
                  <a:rPr lang="en-US" sz="2400" dirty="0">
                    <a:latin typeface="+mj-lt"/>
                  </a:rPr>
                  <a:t>Max</a:t>
                </a:r>
                <a:br>
                  <a:rPr lang="en-US" sz="2400" dirty="0">
                    <a:latin typeface="+mj-lt"/>
                  </a:rPr>
                </a:br>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44" name="TextBox 43">
                <a:extLst>
                  <a:ext uri="{FF2B5EF4-FFF2-40B4-BE49-F238E27FC236}">
                    <a16:creationId xmlns:a16="http://schemas.microsoft.com/office/drawing/2014/main" id="{193FCE14-914B-4BE2-A466-1D626ED02F97}"/>
                  </a:ext>
                </a:extLst>
              </p:cNvPr>
              <p:cNvSpPr txBox="1">
                <a:spLocks noRot="1" noChangeAspect="1" noMove="1" noResize="1" noEditPoints="1" noAdjustHandles="1" noChangeArrowheads="1" noChangeShapeType="1" noTextEdit="1"/>
              </p:cNvSpPr>
              <p:nvPr/>
            </p:nvSpPr>
            <p:spPr>
              <a:xfrm rot="502803">
                <a:off x="3431447" y="5222033"/>
                <a:ext cx="1395795" cy="830997"/>
              </a:xfrm>
              <a:prstGeom prst="rect">
                <a:avLst/>
              </a:prstGeom>
              <a:blipFill>
                <a:blip r:embed="rId7"/>
                <a:stretch>
                  <a:fillRect t="-592" b="-5917"/>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A2860FCB-E50D-4FAE-A6DD-56AB62991A25}"/>
              </a:ext>
            </a:extLst>
          </p:cNvPr>
          <p:cNvSpPr txBox="1"/>
          <p:nvPr/>
        </p:nvSpPr>
        <p:spPr>
          <a:xfrm rot="20759738">
            <a:off x="5364558" y="5805923"/>
            <a:ext cx="2266847" cy="345282"/>
          </a:xfrm>
          <a:prstGeom prst="rect">
            <a:avLst/>
          </a:prstGeom>
          <a:noFill/>
        </p:spPr>
        <p:txBody>
          <a:bodyPr wrap="square" rtlCol="0">
            <a:spAutoFit/>
          </a:bodyPr>
          <a:lstStyle/>
          <a:p>
            <a:r>
              <a:rPr lang="en-US" sz="1600" dirty="0">
                <a:latin typeface="+mj-lt"/>
              </a:rPr>
              <a:t>Compression</a:t>
            </a:r>
          </a:p>
        </p:txBody>
      </p:sp>
      <p:sp>
        <p:nvSpPr>
          <p:cNvPr id="46" name="TextBox 45">
            <a:extLst>
              <a:ext uri="{FF2B5EF4-FFF2-40B4-BE49-F238E27FC236}">
                <a16:creationId xmlns:a16="http://schemas.microsoft.com/office/drawing/2014/main" id="{6B835A3E-1799-471C-A66F-ED92D21DD202}"/>
              </a:ext>
            </a:extLst>
          </p:cNvPr>
          <p:cNvSpPr txBox="1"/>
          <p:nvPr/>
        </p:nvSpPr>
        <p:spPr>
          <a:xfrm rot="355095">
            <a:off x="4247490" y="5515950"/>
            <a:ext cx="2243768" cy="646331"/>
          </a:xfrm>
          <a:prstGeom prst="rect">
            <a:avLst/>
          </a:prstGeom>
          <a:noFill/>
        </p:spPr>
        <p:txBody>
          <a:bodyPr wrap="square" rtlCol="0">
            <a:spAutoFit/>
          </a:bodyPr>
          <a:lstStyle/>
          <a:p>
            <a:r>
              <a:rPr lang="en-US" sz="1800" dirty="0">
                <a:latin typeface="+mj-lt"/>
              </a:rPr>
              <a:t>Characteristic polynomial</a:t>
            </a:r>
          </a:p>
        </p:txBody>
      </p:sp>
      <p:sp>
        <p:nvSpPr>
          <p:cNvPr id="47" name="TextBox 46">
            <a:extLst>
              <a:ext uri="{FF2B5EF4-FFF2-40B4-BE49-F238E27FC236}">
                <a16:creationId xmlns:a16="http://schemas.microsoft.com/office/drawing/2014/main" id="{9309E0B2-BCBC-4202-8759-4D04016151F8}"/>
              </a:ext>
            </a:extLst>
          </p:cNvPr>
          <p:cNvSpPr txBox="1"/>
          <p:nvPr/>
        </p:nvSpPr>
        <p:spPr>
          <a:xfrm rot="19505381">
            <a:off x="6065754" y="5863236"/>
            <a:ext cx="2243768" cy="338554"/>
          </a:xfrm>
          <a:prstGeom prst="rect">
            <a:avLst/>
          </a:prstGeom>
          <a:noFill/>
        </p:spPr>
        <p:txBody>
          <a:bodyPr wrap="square" rtlCol="0">
            <a:spAutoFit/>
          </a:bodyPr>
          <a:lstStyle/>
          <a:p>
            <a:r>
              <a:rPr lang="en-US" sz="1600" dirty="0">
                <a:latin typeface="+mj-lt"/>
              </a:rPr>
              <a:t>Kernelization</a:t>
            </a:r>
          </a:p>
        </p:txBody>
      </p:sp>
    </p:spTree>
    <p:extLst>
      <p:ext uri="{BB962C8B-B14F-4D97-AF65-F5344CB8AC3E}">
        <p14:creationId xmlns:p14="http://schemas.microsoft.com/office/powerpoint/2010/main" val="65896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Sparsification for symmetric CSPs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795320" cy="4929188"/>
              </a:xfrm>
            </p:spPr>
            <p:txBody>
              <a:bodyPr/>
              <a:lstStyle/>
              <a:p>
                <a:pPr marL="0" indent="0">
                  <a:buNone/>
                </a:pPr>
                <a:r>
                  <a:rPr lang="en-US" dirty="0"/>
                  <a:t>A Boolean relation </a:t>
                </a:r>
                <a14:m>
                  <m:oMath xmlns:m="http://schemas.openxmlformats.org/officeDocument/2006/math">
                    <m:r>
                      <a:rPr lang="en-US" i="1" smtClean="0">
                        <a:solidFill>
                          <a:srgbClr val="C00000"/>
                        </a:solidFill>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smtClean="0">
                            <a:solidFill>
                              <a:srgbClr val="C00000"/>
                            </a:solidFill>
                            <a:latin typeface="Cambria Math" panose="02040503050406030204" pitchFamily="18" charset="0"/>
                          </a:rPr>
                          <m:t>𝑘</m:t>
                        </m:r>
                      </m:sup>
                    </m:sSup>
                  </m:oMath>
                </a14:m>
                <a:r>
                  <a:rPr lang="en-US" dirty="0"/>
                  <a:t> is </a:t>
                </a:r>
                <a:r>
                  <a:rPr lang="en-US" dirty="0">
                    <a:solidFill>
                      <a:srgbClr val="0070C0"/>
                    </a:solidFill>
                  </a:rPr>
                  <a:t>symmetric</a:t>
                </a:r>
                <a:r>
                  <a:rPr lang="en-US" dirty="0"/>
                  <a:t> if </a:t>
                </a:r>
                <a14:m>
                  <m:oMath xmlns:m="http://schemas.openxmlformats.org/officeDocument/2006/math">
                    <m:r>
                      <a:rPr lang="en-US" i="1" smtClean="0">
                        <a:solidFill>
                          <a:srgbClr val="C00000"/>
                        </a:solidFill>
                        <a:latin typeface="Cambria Math" panose="02040503050406030204" pitchFamily="18" charset="0"/>
                      </a:rPr>
                      <m:t>𝑥</m:t>
                    </m:r>
                    <m:r>
                      <a:rPr lang="en-US" i="1">
                        <a:latin typeface="Cambria Math" panose="02040503050406030204" pitchFamily="18" charset="0"/>
                      </a:rPr>
                      <m:t>∈</m:t>
                    </m:r>
                    <m:r>
                      <a:rPr lang="en-US" i="1" smtClean="0">
                        <a:solidFill>
                          <a:srgbClr val="C00000"/>
                        </a:solidFill>
                        <a:latin typeface="Cambria Math" panose="02040503050406030204" pitchFamily="18" charset="0"/>
                      </a:rPr>
                      <m:t>𝑅</m:t>
                    </m:r>
                  </m:oMath>
                </a14:m>
                <a:r>
                  <a:rPr lang="en-US" dirty="0"/>
                  <a:t> depends </a:t>
                </a:r>
              </a:p>
              <a:p>
                <a:pPr>
                  <a:spcBef>
                    <a:spcPts val="600"/>
                  </a:spcBef>
                </a:pPr>
                <a:r>
                  <a:rPr lang="en-US" dirty="0"/>
                  <a:t>only on the </a:t>
                </a:r>
                <a:r>
                  <a:rPr lang="en-US" dirty="0">
                    <a:solidFill>
                      <a:srgbClr val="0070C0"/>
                    </a:solidFill>
                  </a:rPr>
                  <a:t>number</a:t>
                </a:r>
                <a:r>
                  <a:rPr lang="en-US" dirty="0"/>
                  <a:t> of </a:t>
                </a:r>
                <a14:m>
                  <m:oMath xmlns:m="http://schemas.openxmlformats.org/officeDocument/2006/math">
                    <m:r>
                      <a:rPr lang="en-US" i="1">
                        <a:latin typeface="Cambria Math" panose="02040503050406030204" pitchFamily="18" charset="0"/>
                      </a:rPr>
                      <m:t>1</m:t>
                    </m:r>
                  </m:oMath>
                </a14:m>
                <a:r>
                  <a:rPr lang="en-US" dirty="0"/>
                  <a:t>’s in </a:t>
                </a:r>
                <a14:m>
                  <m:oMath xmlns:m="http://schemas.openxmlformats.org/officeDocument/2006/math">
                    <m:r>
                      <a:rPr lang="en-US" i="1" smtClean="0">
                        <a:solidFill>
                          <a:srgbClr val="C00000"/>
                        </a:solidFill>
                        <a:latin typeface="Cambria Math" panose="02040503050406030204" pitchFamily="18" charset="0"/>
                      </a:rPr>
                      <m:t>𝑥</m:t>
                    </m:r>
                  </m:oMath>
                </a14:m>
                <a:r>
                  <a:rPr lang="en-US" dirty="0"/>
                  <a:t>, </a:t>
                </a:r>
              </a:p>
              <a:p>
                <a:pPr>
                  <a:spcBef>
                    <a:spcPts val="600"/>
                  </a:spcBef>
                </a:pPr>
                <a:r>
                  <a:rPr lang="en-US" dirty="0"/>
                  <a:t>and </a:t>
                </a:r>
                <a:r>
                  <a:rPr lang="en-US" dirty="0">
                    <a:solidFill>
                      <a:srgbClr val="C00000"/>
                    </a:solidFill>
                  </a:rPr>
                  <a:t>not</a:t>
                </a:r>
                <a:r>
                  <a:rPr lang="en-US" dirty="0"/>
                  <a:t> on the </a:t>
                </a:r>
                <a:r>
                  <a:rPr lang="en-US" dirty="0">
                    <a:solidFill>
                      <a:srgbClr val="0070C0"/>
                    </a:solidFill>
                  </a:rPr>
                  <a:t>position</a:t>
                </a:r>
                <a:r>
                  <a:rPr lang="en-US" dirty="0"/>
                  <a:t> of the </a:t>
                </a:r>
                <a14:m>
                  <m:oMath xmlns:m="http://schemas.openxmlformats.org/officeDocument/2006/math">
                    <m:r>
                      <a:rPr lang="en-US" i="1" dirty="0" smtClean="0">
                        <a:latin typeface="Cambria Math" panose="02040503050406030204" pitchFamily="18" charset="0"/>
                      </a:rPr>
                      <m:t>1</m:t>
                    </m:r>
                  </m:oMath>
                </a14:m>
                <a:r>
                  <a:rPr lang="en-US" dirty="0"/>
                  <a:t>’s in </a:t>
                </a:r>
                <a14:m>
                  <m:oMath xmlns:m="http://schemas.openxmlformats.org/officeDocument/2006/math">
                    <m:r>
                      <a:rPr lang="en-US" i="1" dirty="0" smtClean="0">
                        <a:solidFill>
                          <a:srgbClr val="C00000"/>
                        </a:solidFill>
                        <a:latin typeface="Cambria Math" panose="02040503050406030204" pitchFamily="18" charset="0"/>
                      </a:rPr>
                      <m:t>𝑥</m:t>
                    </m:r>
                  </m:oMath>
                </a14:m>
                <a:endParaRPr lang="en-US" dirty="0"/>
              </a:p>
              <a:p>
                <a:pPr marL="0" indent="0">
                  <a:spcBef>
                    <a:spcPts val="600"/>
                  </a:spcBef>
                  <a:buNone/>
                </a:pPr>
                <a:r>
                  <a:rPr lang="en-US" sz="2000" dirty="0">
                    <a:solidFill>
                      <a:srgbClr val="0070C0"/>
                    </a:solidFill>
                  </a:rPr>
                  <a:t>[Symmetric </a:t>
                </a:r>
                <a14:m>
                  <m:oMath xmlns:m="http://schemas.openxmlformats.org/officeDocument/2006/math">
                    <m:r>
                      <a:rPr lang="en-US" sz="2000" i="1" dirty="0" smtClean="0">
                        <a:solidFill>
                          <a:srgbClr val="C00000"/>
                        </a:solidFill>
                        <a:latin typeface="Cambria Math" panose="02040503050406030204" pitchFamily="18" charset="0"/>
                      </a:rPr>
                      <m:t>𝑅</m:t>
                    </m:r>
                  </m:oMath>
                </a14:m>
                <a:r>
                  <a:rPr lang="en-US" sz="2000" dirty="0">
                    <a:solidFill>
                      <a:srgbClr val="0070C0"/>
                    </a:solidFill>
                  </a:rPr>
                  <a:t> is characterized by the weights of the satisfying assignments]</a:t>
                </a:r>
              </a:p>
              <a:p>
                <a:pPr marL="0" indent="0">
                  <a:spcBef>
                    <a:spcPts val="600"/>
                  </a:spcBef>
                  <a:buNone/>
                </a:pPr>
                <a:r>
                  <a:rPr lang="en-US" dirty="0"/>
                  <a:t>We say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a:t> is symmetric if each </a:t>
                </a:r>
                <a14:m>
                  <m:oMath xmlns:m="http://schemas.openxmlformats.org/officeDocument/2006/math">
                    <m:r>
                      <a:rPr lang="en-US" b="0" i="1" smtClean="0">
                        <a:solidFill>
                          <a:srgbClr val="C00000"/>
                        </a:solidFill>
                        <a:latin typeface="Cambria Math" panose="02040503050406030204" pitchFamily="18" charset="0"/>
                      </a:rPr>
                      <m:t>𝑅</m:t>
                    </m:r>
                    <m:r>
                      <a:rPr lang="en-US" b="0" i="1" smtClean="0">
                        <a:solidFill>
                          <a:schemeClr val="tx1"/>
                        </a:solidFill>
                        <a:latin typeface="Cambria Math" panose="02040503050406030204" pitchFamily="18" charset="0"/>
                      </a:rPr>
                      <m:t>∈</m:t>
                    </m:r>
                    <m:r>
                      <m:rPr>
                        <m:sty m:val="p"/>
                      </m:rPr>
                      <a:rPr lang="en-US">
                        <a:solidFill>
                          <a:srgbClr val="C00000"/>
                        </a:solidFill>
                        <a:latin typeface="Cambria Math" panose="02040503050406030204" pitchFamily="18" charset="0"/>
                      </a:rPr>
                      <m:t>Γ</m:t>
                    </m:r>
                  </m:oMath>
                </a14:m>
                <a:r>
                  <a:rPr lang="en-US" dirty="0"/>
                  <a:t> is symmetric</a:t>
                </a:r>
              </a:p>
              <a:p>
                <a:pPr marL="0" indent="0">
                  <a:spcBef>
                    <a:spcPts val="600"/>
                  </a:spcBef>
                  <a:buNone/>
                </a:pPr>
                <a:endParaRPr lang="en-US" dirty="0"/>
              </a:p>
              <a:p>
                <a:pPr marL="0" indent="0">
                  <a:spcBef>
                    <a:spcPts val="600"/>
                  </a:spcBef>
                  <a:buNone/>
                </a:pPr>
                <a:r>
                  <a:rPr lang="en-US" dirty="0"/>
                  <a:t>Let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a:t> be a finite symmetric </a:t>
                </a:r>
                <a:r>
                  <a:rPr lang="en-US" dirty="0">
                    <a:solidFill>
                      <a:srgbClr val="0070C0"/>
                    </a:solidFill>
                  </a:rPr>
                  <a:t>intractable</a:t>
                </a:r>
                <a:r>
                  <a:rPr lang="en-US" dirty="0"/>
                  <a:t> Boolean constraint language</a:t>
                </a:r>
              </a:p>
              <a:p>
                <a:pPr marL="0" indent="0">
                  <a:spcBef>
                    <a:spcPts val="600"/>
                  </a:spcBef>
                  <a:buNone/>
                </a:pPr>
                <a:endParaRPr lang="en-US" dirty="0"/>
              </a:p>
              <a:p>
                <a:pPr marL="0" indent="0">
                  <a:spcBef>
                    <a:spcPts val="60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795320" cy="4929188"/>
              </a:xfrm>
              <a:blipFill rotWithShape="0">
                <a:blip r:embed="rId3"/>
                <a:stretch>
                  <a:fillRect l="-1109" t="-8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27</a:t>
            </a:fld>
            <a:endParaRPr lang="nb-NO"/>
          </a:p>
        </p:txBody>
      </p:sp>
      <mc:AlternateContent xmlns:mc="http://schemas.openxmlformats.org/markup-compatibility/2006" xmlns:a14="http://schemas.microsoft.com/office/drawing/2010/main">
        <mc:Choice Requires="a14">
          <p:sp>
            <p:nvSpPr>
              <p:cNvPr id="7" name="Rounded Rectangle 6"/>
              <p:cNvSpPr/>
              <p:nvPr/>
            </p:nvSpPr>
            <p:spPr bwMode="auto">
              <a:xfrm>
                <a:off x="468313" y="4509120"/>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1800" dirty="0"/>
                  <a:t>assuming NP ⊈ </a:t>
                </a:r>
                <a:r>
                  <a:rPr lang="en-US" sz="1800" dirty="0" err="1"/>
                  <a:t>coNP</a:t>
                </a:r>
                <a:r>
                  <a:rPr lang="en-US" sz="1800" dirty="0"/>
                  <a:t>/poly:</a:t>
                </a:r>
              </a:p>
              <a:p>
                <a:pPr marL="0" lvl="1"/>
                <a:r>
                  <a:rPr lang="en-US" sz="2400" dirty="0"/>
                  <a:t>CSP</a:t>
                </a:r>
                <a14:m>
                  <m:oMath xmlns:m="http://schemas.openxmlformats.org/officeDocument/2006/math">
                    <m:r>
                      <a:rPr lang="en-US" sz="2400">
                        <a:latin typeface="Cambria Math" panose="02040503050406030204" pitchFamily="18" charset="0"/>
                      </a:rPr>
                      <m:t>(</m:t>
                    </m:r>
                    <m:r>
                      <m:rPr>
                        <m:sty m:val="p"/>
                      </m:rPr>
                      <a:rPr lang="en-US" sz="2400" smtClean="0">
                        <a:solidFill>
                          <a:srgbClr val="C00000"/>
                        </a:solidFill>
                        <a:latin typeface="Cambria Math" panose="02040503050406030204" pitchFamily="18" charset="0"/>
                      </a:rPr>
                      <m:t>Γ</m:t>
                    </m:r>
                    <m:r>
                      <a:rPr lang="en-US" sz="2400">
                        <a:latin typeface="Cambria Math" panose="02040503050406030204" pitchFamily="18" charset="0"/>
                      </a:rPr>
                      <m:t>)</m:t>
                    </m:r>
                  </m:oMath>
                </a14:m>
                <a:r>
                  <a:rPr lang="en-US" sz="2400" dirty="0"/>
                  <a:t> can efficiently be </a:t>
                </a:r>
                <a:r>
                  <a:rPr lang="en-US" sz="2400" dirty="0" err="1"/>
                  <a:t>sparsified</a:t>
                </a:r>
                <a:r>
                  <a:rPr lang="en-US" sz="2400" dirty="0"/>
                  <a:t> to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𝑛</m:t>
                    </m:r>
                    <m:r>
                      <a:rPr lang="en-US" sz="2400" i="1">
                        <a:latin typeface="Cambria Math" panose="02040503050406030204" pitchFamily="18" charset="0"/>
                      </a:rPr>
                      <m:t>)</m:t>
                    </m:r>
                  </m:oMath>
                </a14:m>
                <a:r>
                  <a:rPr lang="en-US" sz="2400" dirty="0"/>
                  <a:t> constraints</a:t>
                </a:r>
              </a:p>
              <a:p>
                <a:pPr marL="0" lvl="1"/>
                <a14:m>
                  <m:oMath xmlns:m="http://schemas.openxmlformats.org/officeDocument/2006/math">
                    <m:r>
                      <a:rPr lang="en-US" sz="2400" i="1">
                        <a:latin typeface="Cambria Math" panose="02040503050406030204" pitchFamily="18" charset="0"/>
                      </a:rPr>
                      <m:t>⇔</m:t>
                    </m:r>
                  </m:oMath>
                </a14:m>
                <a:r>
                  <a:rPr lang="en-US" sz="2400" dirty="0"/>
                  <a:t> </a:t>
                </a:r>
              </a:p>
              <a:p>
                <a:pPr marL="0" lvl="1"/>
                <a14:m>
                  <m:oMath xmlns:m="http://schemas.openxmlformats.org/officeDocument/2006/math">
                    <m:r>
                      <m:rPr>
                        <m:sty m:val="p"/>
                      </m:rPr>
                      <a:rPr lang="en-US" sz="2400">
                        <a:solidFill>
                          <a:srgbClr val="C00000"/>
                        </a:solidFill>
                        <a:latin typeface="Cambria Math" panose="02040503050406030204" pitchFamily="18" charset="0"/>
                      </a:rPr>
                      <m:t>Γ</m:t>
                    </m:r>
                  </m:oMath>
                </a14:m>
                <a:r>
                  <a:rPr lang="en-US" sz="2400" dirty="0"/>
                  <a:t> is balanced</a:t>
                </a:r>
              </a:p>
            </p:txBody>
          </p:sp>
        </mc:Choice>
        <mc:Fallback xmlns="">
          <p:sp>
            <p:nvSpPr>
              <p:cNvPr id="7" name="Rounded Rectangle 6"/>
              <p:cNvSpPr>
                <a:spLocks noRot="1" noChangeAspect="1" noMove="1" noResize="1" noEditPoints="1" noAdjustHandles="1" noChangeArrowheads="1" noChangeShapeType="1" noTextEdit="1"/>
              </p:cNvSpPr>
              <p:nvPr/>
            </p:nvSpPr>
            <p:spPr bwMode="auto">
              <a:xfrm>
                <a:off x="468313" y="4509120"/>
                <a:ext cx="8218488" cy="1512168"/>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6" name="Rectangle 5"/>
          <p:cNvSpPr/>
          <p:nvPr/>
        </p:nvSpPr>
        <p:spPr>
          <a:xfrm>
            <a:off x="4932040" y="6021288"/>
            <a:ext cx="4572000" cy="369332"/>
          </a:xfrm>
          <a:prstGeom prst="rect">
            <a:avLst/>
          </a:prstGeom>
        </p:spPr>
        <p:txBody>
          <a:bodyPr>
            <a:spAutoFit/>
          </a:bodyPr>
          <a:lstStyle/>
          <a:p>
            <a:r>
              <a:rPr lang="en-US" sz="1800" dirty="0">
                <a:solidFill>
                  <a:srgbClr val="0070C0"/>
                </a:solidFill>
                <a:latin typeface="+mj-lt"/>
              </a:rPr>
              <a:t>[Chen, J &amp; Pieterse, IPEC’18]</a:t>
            </a:r>
            <a:endParaRPr lang="en-US" sz="1800" dirty="0">
              <a:latin typeface="+mj-lt"/>
            </a:endParaRPr>
          </a:p>
        </p:txBody>
      </p:sp>
    </p:spTree>
    <p:extLst>
      <p:ext uri="{BB962C8B-B14F-4D97-AF65-F5344CB8AC3E}">
        <p14:creationId xmlns:p14="http://schemas.microsoft.com/office/powerpoint/2010/main" val="82148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Open: Linear sparsification for non-symmetric </a:t>
                </a:r>
                <a14:m>
                  <m:oMath xmlns:m="http://schemas.openxmlformats.org/officeDocument/2006/math">
                    <m:r>
                      <m:rPr>
                        <m:sty m:val="p"/>
                      </m:rPr>
                      <a:rPr lang="en-US">
                        <a:solidFill>
                          <a:srgbClr val="C00000"/>
                        </a:solidFill>
                        <a:latin typeface="Cambria Math" panose="02040503050406030204" pitchFamily="18" charset="0"/>
                      </a:rPr>
                      <m:t>Γ</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26" t="-7692" b="-27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507288" cy="4929188"/>
              </a:xfrm>
            </p:spPr>
            <p:txBody>
              <a:bodyPr/>
              <a:lstStyle/>
              <a:p>
                <a:pPr marL="0" indent="0">
                  <a:buNone/>
                </a:pPr>
                <a:r>
                  <a:rPr lang="en-US" dirty="0">
                    <a:solidFill>
                      <a:srgbClr val="C00000"/>
                    </a:solidFill>
                  </a:rPr>
                  <a:t>Balance</a:t>
                </a:r>
                <a:r>
                  <a:rPr lang="en-US" dirty="0"/>
                  <a:t> characterizes which </a:t>
                </a:r>
                <a:r>
                  <a:rPr lang="en-US" dirty="0">
                    <a:solidFill>
                      <a:srgbClr val="0070C0"/>
                    </a:solidFill>
                  </a:rPr>
                  <a:t>symmetric</a:t>
                </a:r>
                <a:r>
                  <a:rPr lang="en-US" dirty="0"/>
                  <a:t> </a:t>
                </a:r>
                <a14:m>
                  <m:oMath xmlns:m="http://schemas.openxmlformats.org/officeDocument/2006/math">
                    <m:r>
                      <m:rPr>
                        <m:sty m:val="p"/>
                      </m:rPr>
                      <a:rPr lang="en-US" b="0" i="0" smtClean="0">
                        <a:solidFill>
                          <a:srgbClr val="C00000"/>
                        </a:solidFill>
                        <a:latin typeface="Cambria Math" panose="02040503050406030204" pitchFamily="18" charset="0"/>
                      </a:rPr>
                      <m:t>Γ</m:t>
                    </m:r>
                  </m:oMath>
                </a14:m>
                <a:r>
                  <a:rPr lang="en-US" dirty="0"/>
                  <a:t> allow </a:t>
                </a:r>
                <a14:m>
                  <m:oMath xmlns:m="http://schemas.openxmlformats.org/officeDocument/2006/math">
                    <m:r>
                      <a:rPr lang="en-US" b="0" i="1" dirty="0" smtClean="0">
                        <a:latin typeface="Cambria Math" panose="02040503050406030204" pitchFamily="18" charset="0"/>
                      </a:rPr>
                      <m:t>𝑂</m:t>
                    </m:r>
                    <m:r>
                      <a:rPr lang="en-US" b="0" i="1" dirty="0" smtClean="0">
                        <a:latin typeface="Cambria Math" panose="02040503050406030204" pitchFamily="18" charset="0"/>
                      </a:rPr>
                      <m:t>(</m:t>
                    </m:r>
                    <m:r>
                      <a:rPr lang="en-US" b="0" i="1" dirty="0" smtClean="0">
                        <a:solidFill>
                          <a:srgbClr val="C00000"/>
                        </a:solidFill>
                        <a:latin typeface="Cambria Math" panose="02040503050406030204" pitchFamily="18" charset="0"/>
                      </a:rPr>
                      <m:t>𝑛</m:t>
                    </m:r>
                    <m:r>
                      <a:rPr lang="en-US" b="0" i="1" dirty="0" smtClean="0">
                        <a:latin typeface="Cambria Math" panose="02040503050406030204" pitchFamily="18" charset="0"/>
                      </a:rPr>
                      <m:t>)</m:t>
                    </m:r>
                  </m:oMath>
                </a14:m>
                <a:r>
                  <a:rPr lang="en-US" dirty="0"/>
                  <a:t> sparsification</a:t>
                </a:r>
              </a:p>
              <a:p>
                <a:pPr marL="0" indent="0">
                  <a:buNone/>
                </a:pPr>
                <a:r>
                  <a:rPr lang="en-US" dirty="0"/>
                  <a:t>For non-symmetric </a:t>
                </a:r>
                <a14:m>
                  <m:oMath xmlns:m="http://schemas.openxmlformats.org/officeDocument/2006/math">
                    <m:r>
                      <m:rPr>
                        <m:sty m:val="p"/>
                      </m:rPr>
                      <a:rPr lang="en-US">
                        <a:solidFill>
                          <a:srgbClr val="C00000"/>
                        </a:solidFill>
                        <a:latin typeface="Cambria Math" panose="02040503050406030204" pitchFamily="18" charset="0"/>
                      </a:rPr>
                      <m:t>Γ</m:t>
                    </m:r>
                  </m:oMath>
                </a14:m>
                <a:r>
                  <a:rPr lang="en-US" dirty="0"/>
                  <a:t>, the property of being balanced is:</a:t>
                </a:r>
              </a:p>
              <a:p>
                <a:r>
                  <a:rPr lang="en-US" dirty="0"/>
                  <a:t>sufficient to ensure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r>
                      <a:rPr lang="en-US" i="1" dirty="0">
                        <a:solidFill>
                          <a:srgbClr val="C00000"/>
                        </a:solidFill>
                        <a:latin typeface="Cambria Math" panose="02040503050406030204" pitchFamily="18" charset="0"/>
                      </a:rPr>
                      <m:t>𝑛</m:t>
                    </m:r>
                    <m:r>
                      <a:rPr lang="en-US" i="1" dirty="0">
                        <a:latin typeface="Cambria Math" panose="02040503050406030204" pitchFamily="18" charset="0"/>
                      </a:rPr>
                      <m:t>)</m:t>
                    </m:r>
                  </m:oMath>
                </a14:m>
                <a:r>
                  <a:rPr lang="en-US" dirty="0"/>
                  <a:t> sparsification</a:t>
                </a:r>
              </a:p>
              <a:p>
                <a:r>
                  <a:rPr lang="en-US" dirty="0"/>
                  <a:t>not known to be necessary</a:t>
                </a:r>
                <a:br>
                  <a:rPr lang="en-US" dirty="0"/>
                </a:br>
                <a:endParaRPr lang="en-US" dirty="0"/>
              </a:p>
              <a:p>
                <a:pPr marL="0" indent="0">
                  <a:buNone/>
                </a:pPr>
                <a:r>
                  <a:rPr lang="en-US" dirty="0">
                    <a:solidFill>
                      <a:srgbClr val="0070C0"/>
                    </a:solidFill>
                  </a:rPr>
                  <a:t>Open problem: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507288" cy="4929188"/>
              </a:xfrm>
              <a:blipFill>
                <a:blip r:embed="rId3"/>
                <a:stretch>
                  <a:fillRect l="-1146"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28</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4508897"/>
                <a:ext cx="8218488" cy="115212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Characterize for which (non-symmetric) Boolean </a:t>
                </a:r>
                <a14:m>
                  <m:oMath xmlns:m="http://schemas.openxmlformats.org/officeDocument/2006/math">
                    <m:r>
                      <m:rPr>
                        <m:sty m:val="p"/>
                      </m:rPr>
                      <a:rPr lang="en-US" sz="2400">
                        <a:solidFill>
                          <a:srgbClr val="C00000"/>
                        </a:solidFill>
                        <a:latin typeface="Cambria Math" panose="02040503050406030204" pitchFamily="18" charset="0"/>
                      </a:rPr>
                      <m:t>Γ</m:t>
                    </m:r>
                  </m:oMath>
                </a14:m>
                <a:r>
                  <a:rPr lang="en-US" sz="2400" dirty="0"/>
                  <a:t> the problem CSP(</a:t>
                </a:r>
                <a14:m>
                  <m:oMath xmlns:m="http://schemas.openxmlformats.org/officeDocument/2006/math">
                    <m:r>
                      <m:rPr>
                        <m:sty m:val="p"/>
                      </m:rPr>
                      <a:rPr lang="en-US" sz="2400">
                        <a:solidFill>
                          <a:srgbClr val="C00000"/>
                        </a:solidFill>
                        <a:latin typeface="Cambria Math" panose="02040503050406030204" pitchFamily="18" charset="0"/>
                      </a:rPr>
                      <m:t>Γ</m:t>
                    </m:r>
                  </m:oMath>
                </a14:m>
                <a:r>
                  <a:rPr lang="en-US" sz="2400" dirty="0"/>
                  <a:t>) admits a sparsification to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𝑛</m:t>
                    </m:r>
                    <m:r>
                      <a:rPr lang="en-US" sz="2400" b="0" i="1" smtClean="0">
                        <a:latin typeface="Cambria Math" panose="02040503050406030204" pitchFamily="18" charset="0"/>
                      </a:rPr>
                      <m:t>)</m:t>
                    </m:r>
                  </m:oMath>
                </a14:m>
                <a:r>
                  <a:rPr lang="en-US" sz="2400" dirty="0"/>
                  <a:t> constraints</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4508897"/>
                <a:ext cx="8218488" cy="1152128"/>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81218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Talk landscape</a:t>
            </a:r>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a:latin typeface="+mj-lt"/>
              </a:rPr>
              <a:t>Mal’tsev</a:t>
            </a:r>
            <a:r>
              <a:rPr lang="en-US" sz="2000" dirty="0">
                <a:latin typeface="+mj-lt"/>
              </a:rPr>
              <a:t> </a:t>
            </a:r>
            <a:r>
              <a:rPr lang="en-US" sz="2000" dirty="0" err="1">
                <a:latin typeface="+mj-lt"/>
              </a:rPr>
              <a:t>embeddings</a:t>
            </a:r>
            <a:endParaRPr lang="en-US" sz="2000" dirty="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5"/>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6"/>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a:latin typeface="+mj-lt"/>
              </a:rPr>
              <a:t>Symmetric CSP</a:t>
            </a:r>
          </a:p>
        </p:txBody>
      </p:sp>
      <p:sp>
        <p:nvSpPr>
          <p:cNvPr id="20" name="Freeform 19"/>
          <p:cNvSpPr/>
          <p:nvPr/>
        </p:nvSpPr>
        <p:spPr bwMode="auto">
          <a:xfrm>
            <a:off x="1239484" y="1792201"/>
            <a:ext cx="5819913"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9913"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cubicBezTo>
                  <a:pt x="5441732" y="493798"/>
                  <a:pt x="5682524" y="495322"/>
                  <a:pt x="5773964" y="649246"/>
                </a:cubicBezTo>
                <a:cubicBezTo>
                  <a:pt x="5865404" y="803170"/>
                  <a:pt x="5802920" y="1219222"/>
                  <a:pt x="5737388" y="1389910"/>
                </a:cubicBezTo>
                <a:cubicBezTo>
                  <a:pt x="5671856" y="1560598"/>
                  <a:pt x="5426492" y="1677946"/>
                  <a:pt x="5380772" y="1673374"/>
                </a:cubicBezTo>
                <a:cubicBezTo>
                  <a:pt x="5335052" y="1668802"/>
                  <a:pt x="5658140" y="1258846"/>
                  <a:pt x="5636804" y="1234462"/>
                </a:cubicBezTo>
                <a:cubicBezTo>
                  <a:pt x="5615468" y="1210078"/>
                  <a:pt x="5368580" y="1479826"/>
                  <a:pt x="5252756" y="1527070"/>
                </a:cubicBezTo>
                <a:cubicBezTo>
                  <a:pt x="5136932" y="1574314"/>
                  <a:pt x="5394488" y="1088158"/>
                  <a:pt x="5307620" y="1124734"/>
                </a:cubicBezTo>
                <a:cubicBezTo>
                  <a:pt x="5220752" y="1161310"/>
                  <a:pt x="4925096" y="1648990"/>
                  <a:pt x="4731548" y="1746526"/>
                </a:cubicBezTo>
                <a:cubicBezTo>
                  <a:pt x="4538000" y="1844062"/>
                  <a:pt x="4306352" y="1772434"/>
                  <a:pt x="4146332" y="1709950"/>
                </a:cubicBezTo>
                <a:cubicBezTo>
                  <a:pt x="3986312" y="1647466"/>
                  <a:pt x="3771428" y="1405150"/>
                  <a:pt x="3771428" y="1371622"/>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7" name="TextBox 26"/>
          <p:cNvSpPr txBox="1"/>
          <p:nvPr/>
        </p:nvSpPr>
        <p:spPr>
          <a:xfrm rot="20132922">
            <a:off x="1050333" y="2291635"/>
            <a:ext cx="1526476" cy="400110"/>
          </a:xfrm>
          <a:prstGeom prst="rect">
            <a:avLst/>
          </a:prstGeom>
          <a:noFill/>
        </p:spPr>
        <p:txBody>
          <a:bodyPr wrap="square" rtlCol="0">
            <a:spAutoFit/>
          </a:bodyPr>
          <a:lstStyle/>
          <a:p>
            <a:r>
              <a:rPr lang="en-US" sz="2000" dirty="0">
                <a:latin typeface="+mj-lt"/>
              </a:rPr>
              <a:t>Polynomials</a:t>
            </a:r>
          </a:p>
        </p:txBody>
      </p:sp>
      <p:pic>
        <p:nvPicPr>
          <p:cNvPr id="29" name="Picture 4" descr="File:Footsteps icon2.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068312">
            <a:off x="4662200" y="2859486"/>
            <a:ext cx="530866" cy="53086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rot="1194332">
            <a:off x="5911146" y="1699928"/>
            <a:ext cx="2243768" cy="646331"/>
          </a:xfrm>
          <a:prstGeom prst="rect">
            <a:avLst/>
          </a:prstGeom>
          <a:noFill/>
        </p:spPr>
        <p:txBody>
          <a:bodyPr wrap="square" rtlCol="0">
            <a:spAutoFit/>
          </a:bodyPr>
          <a:lstStyle/>
          <a:p>
            <a:r>
              <a:rPr lang="en-US" sz="1800" dirty="0">
                <a:latin typeface="+mj-lt"/>
              </a:rPr>
              <a:t>Nontrivial</a:t>
            </a:r>
            <a:br>
              <a:rPr lang="en-US" sz="1800" dirty="0">
                <a:latin typeface="+mj-lt"/>
              </a:rPr>
            </a:br>
            <a:r>
              <a:rPr lang="en-US" sz="1800" dirty="0">
                <a:latin typeface="+mj-lt"/>
              </a:rPr>
              <a:t>sparsification</a:t>
            </a:r>
          </a:p>
        </p:txBody>
      </p:sp>
      <p:sp>
        <p:nvSpPr>
          <p:cNvPr id="31" name="TextBox 30"/>
          <p:cNvSpPr txBox="1"/>
          <p:nvPr/>
        </p:nvSpPr>
        <p:spPr>
          <a:xfrm rot="19056862">
            <a:off x="5809696" y="3322389"/>
            <a:ext cx="2243768" cy="646331"/>
          </a:xfrm>
          <a:prstGeom prst="rect">
            <a:avLst/>
          </a:prstGeom>
          <a:noFill/>
        </p:spPr>
        <p:txBody>
          <a:bodyPr wrap="square" rtlCol="0">
            <a:spAutoFit/>
          </a:bodyPr>
          <a:lstStyle/>
          <a:p>
            <a:r>
              <a:rPr lang="en-US" sz="1800" dirty="0">
                <a:latin typeface="+mj-lt"/>
              </a:rPr>
              <a:t>Balanced </a:t>
            </a:r>
            <a:br>
              <a:rPr lang="en-US" sz="1800" dirty="0">
                <a:latin typeface="+mj-lt"/>
              </a:rPr>
            </a:br>
            <a:r>
              <a:rPr lang="en-US" sz="1800" dirty="0">
                <a:latin typeface="+mj-lt"/>
              </a:rPr>
              <a:t>relations</a:t>
            </a:r>
          </a:p>
        </p:txBody>
      </p:sp>
      <p:sp>
        <p:nvSpPr>
          <p:cNvPr id="28" name="Rectangle 27">
            <a:extLst>
              <a:ext uri="{FF2B5EF4-FFF2-40B4-BE49-F238E27FC236}">
                <a16:creationId xmlns:a16="http://schemas.microsoft.com/office/drawing/2014/main" id="{81A88D06-4AA0-4357-9AB8-B750C9EA111C}"/>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2" name="Rectangle 31">
            <a:extLst>
              <a:ext uri="{FF2B5EF4-FFF2-40B4-BE49-F238E27FC236}">
                <a16:creationId xmlns:a16="http://schemas.microsoft.com/office/drawing/2014/main" id="{B412BA85-3BAD-4C5E-88AB-2F2F2470149E}"/>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3" name="Rectangle 32">
            <a:extLst>
              <a:ext uri="{FF2B5EF4-FFF2-40B4-BE49-F238E27FC236}">
                <a16:creationId xmlns:a16="http://schemas.microsoft.com/office/drawing/2014/main" id="{E6A9DD81-0900-449E-9CD2-E25566889FD9}"/>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4" name="Rectangle 33">
            <a:extLst>
              <a:ext uri="{FF2B5EF4-FFF2-40B4-BE49-F238E27FC236}">
                <a16:creationId xmlns:a16="http://schemas.microsoft.com/office/drawing/2014/main" id="{2F56815C-125E-4A32-8157-332C4A5B6503}"/>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5" name="Rectangle 34">
            <a:extLst>
              <a:ext uri="{FF2B5EF4-FFF2-40B4-BE49-F238E27FC236}">
                <a16:creationId xmlns:a16="http://schemas.microsoft.com/office/drawing/2014/main" id="{15C9A1D6-DF8E-4FEF-A233-FEFC901DE31F}"/>
              </a:ext>
            </a:extLst>
          </p:cNvPr>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6" name="Oval 35">
            <a:extLst>
              <a:ext uri="{FF2B5EF4-FFF2-40B4-BE49-F238E27FC236}">
                <a16:creationId xmlns:a16="http://schemas.microsoft.com/office/drawing/2014/main" id="{AA4D8BB5-A590-46A4-80A6-FAEE2ACD28BB}"/>
              </a:ext>
            </a:extLst>
          </p:cNvPr>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7" name="Rectangle 36">
            <a:extLst>
              <a:ext uri="{FF2B5EF4-FFF2-40B4-BE49-F238E27FC236}">
                <a16:creationId xmlns:a16="http://schemas.microsoft.com/office/drawing/2014/main" id="{7D6B72A2-B38B-423F-BDF6-B2DBE6A75474}"/>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8" name="Rectangle 37">
            <a:extLst>
              <a:ext uri="{FF2B5EF4-FFF2-40B4-BE49-F238E27FC236}">
                <a16:creationId xmlns:a16="http://schemas.microsoft.com/office/drawing/2014/main" id="{EB92E83A-099B-4E14-B4B2-A3DC9438B0E3}"/>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9" name="Rectangle 38">
            <a:extLst>
              <a:ext uri="{FF2B5EF4-FFF2-40B4-BE49-F238E27FC236}">
                <a16:creationId xmlns:a16="http://schemas.microsoft.com/office/drawing/2014/main" id="{B5528470-C7DA-44FA-B8F5-AE741C6C392C}"/>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0" name="Rectangle 39">
            <a:extLst>
              <a:ext uri="{FF2B5EF4-FFF2-40B4-BE49-F238E27FC236}">
                <a16:creationId xmlns:a16="http://schemas.microsoft.com/office/drawing/2014/main" id="{61C53EDF-9504-4B73-98AF-F45E2A4D2A23}"/>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1" name="Rectangle 40">
            <a:extLst>
              <a:ext uri="{FF2B5EF4-FFF2-40B4-BE49-F238E27FC236}">
                <a16:creationId xmlns:a16="http://schemas.microsoft.com/office/drawing/2014/main" id="{111EA2BE-F8E5-47A2-A013-2418A5C7752B}"/>
              </a:ext>
            </a:extLst>
          </p:cNvPr>
          <p:cNvSpPr/>
          <p:nvPr/>
        </p:nvSpPr>
        <p:spPr bwMode="auto">
          <a:xfrm>
            <a:off x="6477406" y="5061205"/>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2" name="Freeform: Shape 41">
            <a:extLst>
              <a:ext uri="{FF2B5EF4-FFF2-40B4-BE49-F238E27FC236}">
                <a16:creationId xmlns:a16="http://schemas.microsoft.com/office/drawing/2014/main" id="{1C5419A1-9AE1-488D-879B-3A3BA06C9FC4}"/>
              </a:ext>
            </a:extLst>
          </p:cNvPr>
          <p:cNvSpPr/>
          <p:nvPr/>
        </p:nvSpPr>
        <p:spPr bwMode="auto">
          <a:xfrm>
            <a:off x="3101154" y="5193649"/>
            <a:ext cx="4922753" cy="1226557"/>
          </a:xfrm>
          <a:custGeom>
            <a:avLst/>
            <a:gdLst>
              <a:gd name="connsiteX0" fmla="*/ 345027 w 2254247"/>
              <a:gd name="connsiteY0" fmla="*/ 529835 h 1202576"/>
              <a:gd name="connsiteX1" fmla="*/ 505448 w 2254247"/>
              <a:gd name="connsiteY1" fmla="*/ 445 h 1202576"/>
              <a:gd name="connsiteX2" fmla="*/ 1403806 w 2254247"/>
              <a:gd name="connsiteY2" fmla="*/ 433582 h 1202576"/>
              <a:gd name="connsiteX3" fmla="*/ 1604333 w 2254247"/>
              <a:gd name="connsiteY3" fmla="*/ 160866 h 1202576"/>
              <a:gd name="connsiteX4" fmla="*/ 1732670 w 2254247"/>
              <a:gd name="connsiteY4" fmla="*/ 297224 h 1202576"/>
              <a:gd name="connsiteX5" fmla="*/ 1885070 w 2254247"/>
              <a:gd name="connsiteY5" fmla="*/ 473687 h 1202576"/>
              <a:gd name="connsiteX6" fmla="*/ 2254038 w 2254247"/>
              <a:gd name="connsiteY6" fmla="*/ 610045 h 1202576"/>
              <a:gd name="connsiteX7" fmla="*/ 1933196 w 2254247"/>
              <a:gd name="connsiteY7" fmla="*/ 1027140 h 1202576"/>
              <a:gd name="connsiteX8" fmla="*/ 1628396 w 2254247"/>
              <a:gd name="connsiteY8" fmla="*/ 762445 h 1202576"/>
              <a:gd name="connsiteX9" fmla="*/ 1107027 w 2254247"/>
              <a:gd name="connsiteY9" fmla="*/ 1187561 h 1202576"/>
              <a:gd name="connsiteX10" fmla="*/ 16164 w 2254247"/>
              <a:gd name="connsiteY10" fmla="*/ 1075266 h 1202576"/>
              <a:gd name="connsiteX11" fmla="*/ 425238 w 2254247"/>
              <a:gd name="connsiteY11" fmla="*/ 770466 h 1202576"/>
              <a:gd name="connsiteX12" fmla="*/ 16164 w 2254247"/>
              <a:gd name="connsiteY12" fmla="*/ 577961 h 1202576"/>
              <a:gd name="connsiteX13" fmla="*/ 409196 w 2254247"/>
              <a:gd name="connsiteY13" fmla="*/ 610045 h 1202576"/>
              <a:gd name="connsiteX14" fmla="*/ 345027 w 2254247"/>
              <a:gd name="connsiteY14" fmla="*/ 529835 h 1202576"/>
              <a:gd name="connsiteX0" fmla="*/ 433258 w 2254247"/>
              <a:gd name="connsiteY0" fmla="*/ 409113 h 1202170"/>
              <a:gd name="connsiteX1" fmla="*/ 505448 w 2254247"/>
              <a:gd name="connsiteY1" fmla="*/ 39 h 1202170"/>
              <a:gd name="connsiteX2" fmla="*/ 1403806 w 2254247"/>
              <a:gd name="connsiteY2" fmla="*/ 433176 h 1202170"/>
              <a:gd name="connsiteX3" fmla="*/ 1604333 w 2254247"/>
              <a:gd name="connsiteY3" fmla="*/ 160460 h 1202170"/>
              <a:gd name="connsiteX4" fmla="*/ 1732670 w 2254247"/>
              <a:gd name="connsiteY4" fmla="*/ 296818 h 1202170"/>
              <a:gd name="connsiteX5" fmla="*/ 1885070 w 2254247"/>
              <a:gd name="connsiteY5" fmla="*/ 473281 h 1202170"/>
              <a:gd name="connsiteX6" fmla="*/ 2254038 w 2254247"/>
              <a:gd name="connsiteY6" fmla="*/ 609639 h 1202170"/>
              <a:gd name="connsiteX7" fmla="*/ 1933196 w 2254247"/>
              <a:gd name="connsiteY7" fmla="*/ 1026734 h 1202170"/>
              <a:gd name="connsiteX8" fmla="*/ 1628396 w 2254247"/>
              <a:gd name="connsiteY8" fmla="*/ 762039 h 1202170"/>
              <a:gd name="connsiteX9" fmla="*/ 1107027 w 2254247"/>
              <a:gd name="connsiteY9" fmla="*/ 1187155 h 1202170"/>
              <a:gd name="connsiteX10" fmla="*/ 16164 w 2254247"/>
              <a:gd name="connsiteY10" fmla="*/ 1074860 h 1202170"/>
              <a:gd name="connsiteX11" fmla="*/ 425238 w 2254247"/>
              <a:gd name="connsiteY11" fmla="*/ 770060 h 1202170"/>
              <a:gd name="connsiteX12" fmla="*/ 16164 w 2254247"/>
              <a:gd name="connsiteY12" fmla="*/ 577555 h 1202170"/>
              <a:gd name="connsiteX13" fmla="*/ 409196 w 2254247"/>
              <a:gd name="connsiteY13" fmla="*/ 609639 h 1202170"/>
              <a:gd name="connsiteX14" fmla="*/ 433258 w 2254247"/>
              <a:gd name="connsiteY14" fmla="*/ 409113 h 1202170"/>
              <a:gd name="connsiteX0" fmla="*/ 433258 w 2254247"/>
              <a:gd name="connsiteY0" fmla="*/ 409111 h 1202168"/>
              <a:gd name="connsiteX1" fmla="*/ 505448 w 2254247"/>
              <a:gd name="connsiteY1" fmla="*/ 37 h 1202168"/>
              <a:gd name="connsiteX2" fmla="*/ 1403806 w 2254247"/>
              <a:gd name="connsiteY2" fmla="*/ 433174 h 1202168"/>
              <a:gd name="connsiteX3" fmla="*/ 1604333 w 2254247"/>
              <a:gd name="connsiteY3" fmla="*/ 160458 h 1202168"/>
              <a:gd name="connsiteX4" fmla="*/ 1732670 w 2254247"/>
              <a:gd name="connsiteY4" fmla="*/ 296816 h 1202168"/>
              <a:gd name="connsiteX5" fmla="*/ 1885070 w 2254247"/>
              <a:gd name="connsiteY5" fmla="*/ 473279 h 1202168"/>
              <a:gd name="connsiteX6" fmla="*/ 2254038 w 2254247"/>
              <a:gd name="connsiteY6" fmla="*/ 609637 h 1202168"/>
              <a:gd name="connsiteX7" fmla="*/ 1933196 w 2254247"/>
              <a:gd name="connsiteY7" fmla="*/ 1026732 h 1202168"/>
              <a:gd name="connsiteX8" fmla="*/ 1628396 w 2254247"/>
              <a:gd name="connsiteY8" fmla="*/ 762037 h 1202168"/>
              <a:gd name="connsiteX9" fmla="*/ 1107027 w 2254247"/>
              <a:gd name="connsiteY9" fmla="*/ 1187153 h 1202168"/>
              <a:gd name="connsiteX10" fmla="*/ 16164 w 2254247"/>
              <a:gd name="connsiteY10" fmla="*/ 1074858 h 1202168"/>
              <a:gd name="connsiteX11" fmla="*/ 425238 w 2254247"/>
              <a:gd name="connsiteY11" fmla="*/ 770058 h 1202168"/>
              <a:gd name="connsiteX12" fmla="*/ 16164 w 2254247"/>
              <a:gd name="connsiteY12" fmla="*/ 577553 h 1202168"/>
              <a:gd name="connsiteX13" fmla="*/ 296901 w 2254247"/>
              <a:gd name="connsiteY13" fmla="*/ 521405 h 1202168"/>
              <a:gd name="connsiteX14" fmla="*/ 433258 w 2254247"/>
              <a:gd name="connsiteY14" fmla="*/ 409111 h 1202168"/>
              <a:gd name="connsiteX0" fmla="*/ 433258 w 2254241"/>
              <a:gd name="connsiteY0" fmla="*/ 409111 h 1187757"/>
              <a:gd name="connsiteX1" fmla="*/ 505448 w 2254241"/>
              <a:gd name="connsiteY1" fmla="*/ 37 h 1187757"/>
              <a:gd name="connsiteX2" fmla="*/ 1403806 w 2254241"/>
              <a:gd name="connsiteY2" fmla="*/ 433174 h 1187757"/>
              <a:gd name="connsiteX3" fmla="*/ 1604333 w 2254241"/>
              <a:gd name="connsiteY3" fmla="*/ 160458 h 1187757"/>
              <a:gd name="connsiteX4" fmla="*/ 1732670 w 2254241"/>
              <a:gd name="connsiteY4" fmla="*/ 296816 h 1187757"/>
              <a:gd name="connsiteX5" fmla="*/ 1885070 w 2254241"/>
              <a:gd name="connsiteY5" fmla="*/ 473279 h 1187757"/>
              <a:gd name="connsiteX6" fmla="*/ 2254038 w 2254241"/>
              <a:gd name="connsiteY6" fmla="*/ 609637 h 1187757"/>
              <a:gd name="connsiteX7" fmla="*/ 1933196 w 2254241"/>
              <a:gd name="connsiteY7" fmla="*/ 1026732 h 1187757"/>
              <a:gd name="connsiteX8" fmla="*/ 1668501 w 2254241"/>
              <a:gd name="connsiteY8" fmla="*/ 1034753 h 1187757"/>
              <a:gd name="connsiteX9" fmla="*/ 1107027 w 2254241"/>
              <a:gd name="connsiteY9" fmla="*/ 1187153 h 1187757"/>
              <a:gd name="connsiteX10" fmla="*/ 16164 w 2254241"/>
              <a:gd name="connsiteY10" fmla="*/ 1074858 h 1187757"/>
              <a:gd name="connsiteX11" fmla="*/ 425238 w 2254241"/>
              <a:gd name="connsiteY11" fmla="*/ 770058 h 1187757"/>
              <a:gd name="connsiteX12" fmla="*/ 16164 w 2254241"/>
              <a:gd name="connsiteY12" fmla="*/ 577553 h 1187757"/>
              <a:gd name="connsiteX13" fmla="*/ 296901 w 2254241"/>
              <a:gd name="connsiteY13" fmla="*/ 521405 h 1187757"/>
              <a:gd name="connsiteX14" fmla="*/ 433258 w 2254241"/>
              <a:gd name="connsiteY14" fmla="*/ 409111 h 1187757"/>
              <a:gd name="connsiteX0" fmla="*/ 433258 w 2914773"/>
              <a:gd name="connsiteY0" fmla="*/ 409111 h 1187757"/>
              <a:gd name="connsiteX1" fmla="*/ 505448 w 2914773"/>
              <a:gd name="connsiteY1" fmla="*/ 37 h 1187757"/>
              <a:gd name="connsiteX2" fmla="*/ 1403806 w 2914773"/>
              <a:gd name="connsiteY2" fmla="*/ 433174 h 1187757"/>
              <a:gd name="connsiteX3" fmla="*/ 1604333 w 2914773"/>
              <a:gd name="connsiteY3" fmla="*/ 160458 h 1187757"/>
              <a:gd name="connsiteX4" fmla="*/ 1732670 w 2914773"/>
              <a:gd name="connsiteY4" fmla="*/ 296816 h 1187757"/>
              <a:gd name="connsiteX5" fmla="*/ 1885070 w 2914773"/>
              <a:gd name="connsiteY5" fmla="*/ 473279 h 1187757"/>
              <a:gd name="connsiteX6" fmla="*/ 2254038 w 2914773"/>
              <a:gd name="connsiteY6" fmla="*/ 609637 h 1187757"/>
              <a:gd name="connsiteX7" fmla="*/ 2903744 w 2914773"/>
              <a:gd name="connsiteY7" fmla="*/ 1098921 h 1187757"/>
              <a:gd name="connsiteX8" fmla="*/ 1668501 w 2914773"/>
              <a:gd name="connsiteY8" fmla="*/ 1034753 h 1187757"/>
              <a:gd name="connsiteX9" fmla="*/ 1107027 w 2914773"/>
              <a:gd name="connsiteY9" fmla="*/ 1187153 h 1187757"/>
              <a:gd name="connsiteX10" fmla="*/ 16164 w 2914773"/>
              <a:gd name="connsiteY10" fmla="*/ 1074858 h 1187757"/>
              <a:gd name="connsiteX11" fmla="*/ 425238 w 2914773"/>
              <a:gd name="connsiteY11" fmla="*/ 770058 h 1187757"/>
              <a:gd name="connsiteX12" fmla="*/ 16164 w 2914773"/>
              <a:gd name="connsiteY12" fmla="*/ 577553 h 1187757"/>
              <a:gd name="connsiteX13" fmla="*/ 296901 w 2914773"/>
              <a:gd name="connsiteY13" fmla="*/ 521405 h 1187757"/>
              <a:gd name="connsiteX14" fmla="*/ 433258 w 2914773"/>
              <a:gd name="connsiteY14" fmla="*/ 409111 h 1187757"/>
              <a:gd name="connsiteX0" fmla="*/ 433258 w 2912618"/>
              <a:gd name="connsiteY0" fmla="*/ 409111 h 1187757"/>
              <a:gd name="connsiteX1" fmla="*/ 505448 w 2912618"/>
              <a:gd name="connsiteY1" fmla="*/ 37 h 1187757"/>
              <a:gd name="connsiteX2" fmla="*/ 1403806 w 2912618"/>
              <a:gd name="connsiteY2" fmla="*/ 433174 h 1187757"/>
              <a:gd name="connsiteX3" fmla="*/ 1604333 w 2912618"/>
              <a:gd name="connsiteY3" fmla="*/ 160458 h 1187757"/>
              <a:gd name="connsiteX4" fmla="*/ 1732670 w 2912618"/>
              <a:gd name="connsiteY4" fmla="*/ 296816 h 1187757"/>
              <a:gd name="connsiteX5" fmla="*/ 2855617 w 2912618"/>
              <a:gd name="connsiteY5" fmla="*/ 401089 h 1187757"/>
              <a:gd name="connsiteX6" fmla="*/ 2254038 w 2912618"/>
              <a:gd name="connsiteY6" fmla="*/ 609637 h 1187757"/>
              <a:gd name="connsiteX7" fmla="*/ 2903744 w 2912618"/>
              <a:gd name="connsiteY7" fmla="*/ 1098921 h 1187757"/>
              <a:gd name="connsiteX8" fmla="*/ 1668501 w 2912618"/>
              <a:gd name="connsiteY8" fmla="*/ 1034753 h 1187757"/>
              <a:gd name="connsiteX9" fmla="*/ 1107027 w 2912618"/>
              <a:gd name="connsiteY9" fmla="*/ 1187153 h 1187757"/>
              <a:gd name="connsiteX10" fmla="*/ 16164 w 2912618"/>
              <a:gd name="connsiteY10" fmla="*/ 1074858 h 1187757"/>
              <a:gd name="connsiteX11" fmla="*/ 425238 w 2912618"/>
              <a:gd name="connsiteY11" fmla="*/ 770058 h 1187757"/>
              <a:gd name="connsiteX12" fmla="*/ 16164 w 2912618"/>
              <a:gd name="connsiteY12" fmla="*/ 577553 h 1187757"/>
              <a:gd name="connsiteX13" fmla="*/ 296901 w 2912618"/>
              <a:gd name="connsiteY13" fmla="*/ 521405 h 1187757"/>
              <a:gd name="connsiteX14" fmla="*/ 433258 w 291261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732670 w 2969928"/>
              <a:gd name="connsiteY4" fmla="*/ 29681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877049 w 2969928"/>
              <a:gd name="connsiteY4" fmla="*/ 37702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18008 h 1196654"/>
              <a:gd name="connsiteX1" fmla="*/ 505448 w 2969928"/>
              <a:gd name="connsiteY1" fmla="*/ 8934 h 1196654"/>
              <a:gd name="connsiteX2" fmla="*/ 1274117 w 2969928"/>
              <a:gd name="connsiteY2" fmla="*/ 138513 h 1196654"/>
              <a:gd name="connsiteX3" fmla="*/ 1604333 w 2969928"/>
              <a:gd name="connsiteY3" fmla="*/ 169355 h 1196654"/>
              <a:gd name="connsiteX4" fmla="*/ 1877049 w 2969928"/>
              <a:gd name="connsiteY4" fmla="*/ 385923 h 1196654"/>
              <a:gd name="connsiteX5" fmla="*/ 2855617 w 2969928"/>
              <a:gd name="connsiteY5" fmla="*/ 409986 h 1196654"/>
              <a:gd name="connsiteX6" fmla="*/ 2807491 w 2969928"/>
              <a:gd name="connsiteY6" fmla="*/ 730828 h 1196654"/>
              <a:gd name="connsiteX7" fmla="*/ 2903744 w 2969928"/>
              <a:gd name="connsiteY7" fmla="*/ 1107818 h 1196654"/>
              <a:gd name="connsiteX8" fmla="*/ 1668501 w 2969928"/>
              <a:gd name="connsiteY8" fmla="*/ 1043650 h 1196654"/>
              <a:gd name="connsiteX9" fmla="*/ 1107027 w 2969928"/>
              <a:gd name="connsiteY9" fmla="*/ 1196050 h 1196654"/>
              <a:gd name="connsiteX10" fmla="*/ 16164 w 2969928"/>
              <a:gd name="connsiteY10" fmla="*/ 1083755 h 1196654"/>
              <a:gd name="connsiteX11" fmla="*/ 425238 w 2969928"/>
              <a:gd name="connsiteY11" fmla="*/ 778955 h 1196654"/>
              <a:gd name="connsiteX12" fmla="*/ 16164 w 2969928"/>
              <a:gd name="connsiteY12" fmla="*/ 586450 h 1196654"/>
              <a:gd name="connsiteX13" fmla="*/ 296901 w 2969928"/>
              <a:gd name="connsiteY13" fmla="*/ 530302 h 1196654"/>
              <a:gd name="connsiteX14" fmla="*/ 433258 w 2969928"/>
              <a:gd name="connsiteY14" fmla="*/ 418008 h 1196654"/>
              <a:gd name="connsiteX0" fmla="*/ 433258 w 2969928"/>
              <a:gd name="connsiteY0" fmla="*/ 415889 h 1194535"/>
              <a:gd name="connsiteX1" fmla="*/ 505448 w 2969928"/>
              <a:gd name="connsiteY1" fmla="*/ 6815 h 1194535"/>
              <a:gd name="connsiteX2" fmla="*/ 1274117 w 2969928"/>
              <a:gd name="connsiteY2" fmla="*/ 136394 h 1194535"/>
              <a:gd name="connsiteX3" fmla="*/ 1604333 w 2969928"/>
              <a:gd name="connsiteY3" fmla="*/ 167236 h 1194535"/>
              <a:gd name="connsiteX4" fmla="*/ 1877049 w 2969928"/>
              <a:gd name="connsiteY4" fmla="*/ 383804 h 1194535"/>
              <a:gd name="connsiteX5" fmla="*/ 2855617 w 2969928"/>
              <a:gd name="connsiteY5" fmla="*/ 407867 h 1194535"/>
              <a:gd name="connsiteX6" fmla="*/ 2807491 w 2969928"/>
              <a:gd name="connsiteY6" fmla="*/ 728709 h 1194535"/>
              <a:gd name="connsiteX7" fmla="*/ 2903744 w 2969928"/>
              <a:gd name="connsiteY7" fmla="*/ 1105699 h 1194535"/>
              <a:gd name="connsiteX8" fmla="*/ 1668501 w 2969928"/>
              <a:gd name="connsiteY8" fmla="*/ 1041531 h 1194535"/>
              <a:gd name="connsiteX9" fmla="*/ 1107027 w 2969928"/>
              <a:gd name="connsiteY9" fmla="*/ 1193931 h 1194535"/>
              <a:gd name="connsiteX10" fmla="*/ 16164 w 2969928"/>
              <a:gd name="connsiteY10" fmla="*/ 1081636 h 1194535"/>
              <a:gd name="connsiteX11" fmla="*/ 425238 w 2969928"/>
              <a:gd name="connsiteY11" fmla="*/ 776836 h 1194535"/>
              <a:gd name="connsiteX12" fmla="*/ 16164 w 2969928"/>
              <a:gd name="connsiteY12" fmla="*/ 584331 h 1194535"/>
              <a:gd name="connsiteX13" fmla="*/ 296901 w 2969928"/>
              <a:gd name="connsiteY13" fmla="*/ 528183 h 1194535"/>
              <a:gd name="connsiteX14" fmla="*/ 433258 w 2969928"/>
              <a:gd name="connsiteY14" fmla="*/ 415889 h 1194535"/>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1877049 w 2969928"/>
              <a:gd name="connsiteY4" fmla="*/ 381148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2275 w 2969928"/>
              <a:gd name="connsiteY13" fmla="*/ 414469 h 1191879"/>
              <a:gd name="connsiteX14" fmla="*/ 433258 w 2969928"/>
              <a:gd name="connsiteY14" fmla="*/ 413233 h 1191879"/>
              <a:gd name="connsiteX0" fmla="*/ 418598 w 2955268"/>
              <a:gd name="connsiteY0" fmla="*/ 413233 h 1197107"/>
              <a:gd name="connsiteX1" fmla="*/ 490788 w 2955268"/>
              <a:gd name="connsiteY1" fmla="*/ 4159 h 1197107"/>
              <a:gd name="connsiteX2" fmla="*/ 1259457 w 2955268"/>
              <a:gd name="connsiteY2" fmla="*/ 133738 h 1197107"/>
              <a:gd name="connsiteX3" fmla="*/ 1589673 w 2955268"/>
              <a:gd name="connsiteY3" fmla="*/ 164580 h 1197107"/>
              <a:gd name="connsiteX4" fmla="*/ 2025910 w 2955268"/>
              <a:gd name="connsiteY4" fmla="*/ 373744 h 1197107"/>
              <a:gd name="connsiteX5" fmla="*/ 2840957 w 2955268"/>
              <a:gd name="connsiteY5" fmla="*/ 405211 h 1197107"/>
              <a:gd name="connsiteX6" fmla="*/ 2792831 w 2955268"/>
              <a:gd name="connsiteY6" fmla="*/ 726053 h 1197107"/>
              <a:gd name="connsiteX7" fmla="*/ 2889084 w 2955268"/>
              <a:gd name="connsiteY7" fmla="*/ 1103043 h 1197107"/>
              <a:gd name="connsiteX8" fmla="*/ 1653841 w 2955268"/>
              <a:gd name="connsiteY8" fmla="*/ 1038875 h 1197107"/>
              <a:gd name="connsiteX9" fmla="*/ 1092367 w 2955268"/>
              <a:gd name="connsiteY9" fmla="*/ 1191275 h 1197107"/>
              <a:gd name="connsiteX10" fmla="*/ 1504 w 2955268"/>
              <a:gd name="connsiteY10" fmla="*/ 1078980 h 1197107"/>
              <a:gd name="connsiteX11" fmla="*/ 410578 w 2955268"/>
              <a:gd name="connsiteY11" fmla="*/ 774180 h 1197107"/>
              <a:gd name="connsiteX12" fmla="*/ 1504 w 2955268"/>
              <a:gd name="connsiteY12" fmla="*/ 581675 h 1197107"/>
              <a:gd name="connsiteX13" fmla="*/ 277615 w 2955268"/>
              <a:gd name="connsiteY13" fmla="*/ 414469 h 1197107"/>
              <a:gd name="connsiteX14" fmla="*/ 418598 w 2955268"/>
              <a:gd name="connsiteY14" fmla="*/ 413233 h 1197107"/>
              <a:gd name="connsiteX0" fmla="*/ 426181 w 2962851"/>
              <a:gd name="connsiteY0" fmla="*/ 413233 h 1202409"/>
              <a:gd name="connsiteX1" fmla="*/ 498371 w 2962851"/>
              <a:gd name="connsiteY1" fmla="*/ 4159 h 1202409"/>
              <a:gd name="connsiteX2" fmla="*/ 1267040 w 2962851"/>
              <a:gd name="connsiteY2" fmla="*/ 133738 h 1202409"/>
              <a:gd name="connsiteX3" fmla="*/ 1597256 w 2962851"/>
              <a:gd name="connsiteY3" fmla="*/ 164580 h 1202409"/>
              <a:gd name="connsiteX4" fmla="*/ 2033493 w 2962851"/>
              <a:gd name="connsiteY4" fmla="*/ 373744 h 1202409"/>
              <a:gd name="connsiteX5" fmla="*/ 2848540 w 2962851"/>
              <a:gd name="connsiteY5" fmla="*/ 405211 h 1202409"/>
              <a:gd name="connsiteX6" fmla="*/ 2800414 w 2962851"/>
              <a:gd name="connsiteY6" fmla="*/ 726053 h 1202409"/>
              <a:gd name="connsiteX7" fmla="*/ 2896667 w 2962851"/>
              <a:gd name="connsiteY7" fmla="*/ 1103043 h 1202409"/>
              <a:gd name="connsiteX8" fmla="*/ 1661424 w 2962851"/>
              <a:gd name="connsiteY8" fmla="*/ 1038875 h 1202409"/>
              <a:gd name="connsiteX9" fmla="*/ 1099950 w 2962851"/>
              <a:gd name="connsiteY9" fmla="*/ 1191275 h 1202409"/>
              <a:gd name="connsiteX10" fmla="*/ 9087 w 2962851"/>
              <a:gd name="connsiteY10" fmla="*/ 1078980 h 1202409"/>
              <a:gd name="connsiteX11" fmla="*/ 418161 w 2962851"/>
              <a:gd name="connsiteY11" fmla="*/ 774180 h 1202409"/>
              <a:gd name="connsiteX12" fmla="*/ 9087 w 2962851"/>
              <a:gd name="connsiteY12" fmla="*/ 581675 h 1202409"/>
              <a:gd name="connsiteX13" fmla="*/ 285198 w 2962851"/>
              <a:gd name="connsiteY13" fmla="*/ 414469 h 1202409"/>
              <a:gd name="connsiteX14" fmla="*/ 426181 w 2962851"/>
              <a:gd name="connsiteY14" fmla="*/ 413233 h 1202409"/>
              <a:gd name="connsiteX0" fmla="*/ 417647 w 2954317"/>
              <a:gd name="connsiteY0" fmla="*/ 413233 h 1266382"/>
              <a:gd name="connsiteX1" fmla="*/ 489837 w 2954317"/>
              <a:gd name="connsiteY1" fmla="*/ 4159 h 1266382"/>
              <a:gd name="connsiteX2" fmla="*/ 1258506 w 2954317"/>
              <a:gd name="connsiteY2" fmla="*/ 133738 h 1266382"/>
              <a:gd name="connsiteX3" fmla="*/ 1588722 w 2954317"/>
              <a:gd name="connsiteY3" fmla="*/ 164580 h 1266382"/>
              <a:gd name="connsiteX4" fmla="*/ 2024959 w 2954317"/>
              <a:gd name="connsiteY4" fmla="*/ 373744 h 1266382"/>
              <a:gd name="connsiteX5" fmla="*/ 2840006 w 2954317"/>
              <a:gd name="connsiteY5" fmla="*/ 405211 h 1266382"/>
              <a:gd name="connsiteX6" fmla="*/ 2791880 w 2954317"/>
              <a:gd name="connsiteY6" fmla="*/ 726053 h 1266382"/>
              <a:gd name="connsiteX7" fmla="*/ 2888133 w 2954317"/>
              <a:gd name="connsiteY7" fmla="*/ 1103043 h 1266382"/>
              <a:gd name="connsiteX8" fmla="*/ 1652890 w 2954317"/>
              <a:gd name="connsiteY8" fmla="*/ 1038875 h 1266382"/>
              <a:gd name="connsiteX9" fmla="*/ 1091416 w 2954317"/>
              <a:gd name="connsiteY9" fmla="*/ 1191275 h 1266382"/>
              <a:gd name="connsiteX10" fmla="*/ 553 w 2954317"/>
              <a:gd name="connsiteY10" fmla="*/ 1078980 h 1266382"/>
              <a:gd name="connsiteX11" fmla="*/ 409627 w 2954317"/>
              <a:gd name="connsiteY11" fmla="*/ 774180 h 1266382"/>
              <a:gd name="connsiteX12" fmla="*/ 553 w 2954317"/>
              <a:gd name="connsiteY12" fmla="*/ 581675 h 1266382"/>
              <a:gd name="connsiteX13" fmla="*/ 276664 w 2954317"/>
              <a:gd name="connsiteY13" fmla="*/ 414469 h 1266382"/>
              <a:gd name="connsiteX14" fmla="*/ 417647 w 2954317"/>
              <a:gd name="connsiteY14" fmla="*/ 413233 h 1266382"/>
              <a:gd name="connsiteX0" fmla="*/ 420133 w 2956803"/>
              <a:gd name="connsiteY0" fmla="*/ 413233 h 1192448"/>
              <a:gd name="connsiteX1" fmla="*/ 492323 w 2956803"/>
              <a:gd name="connsiteY1" fmla="*/ 4159 h 1192448"/>
              <a:gd name="connsiteX2" fmla="*/ 1260992 w 2956803"/>
              <a:gd name="connsiteY2" fmla="*/ 133738 h 1192448"/>
              <a:gd name="connsiteX3" fmla="*/ 1591208 w 2956803"/>
              <a:gd name="connsiteY3" fmla="*/ 164580 h 1192448"/>
              <a:gd name="connsiteX4" fmla="*/ 2027445 w 2956803"/>
              <a:gd name="connsiteY4" fmla="*/ 373744 h 1192448"/>
              <a:gd name="connsiteX5" fmla="*/ 2842492 w 2956803"/>
              <a:gd name="connsiteY5" fmla="*/ 405211 h 1192448"/>
              <a:gd name="connsiteX6" fmla="*/ 2794366 w 2956803"/>
              <a:gd name="connsiteY6" fmla="*/ 726053 h 1192448"/>
              <a:gd name="connsiteX7" fmla="*/ 2890619 w 2956803"/>
              <a:gd name="connsiteY7" fmla="*/ 1103043 h 1192448"/>
              <a:gd name="connsiteX8" fmla="*/ 1655376 w 2956803"/>
              <a:gd name="connsiteY8" fmla="*/ 1038875 h 1192448"/>
              <a:gd name="connsiteX9" fmla="*/ 1093902 w 2956803"/>
              <a:gd name="connsiteY9" fmla="*/ 1191275 h 1192448"/>
              <a:gd name="connsiteX10" fmla="*/ 3039 w 2956803"/>
              <a:gd name="connsiteY10" fmla="*/ 1078980 h 1192448"/>
              <a:gd name="connsiteX11" fmla="*/ 412113 w 2956803"/>
              <a:gd name="connsiteY11" fmla="*/ 774180 h 1192448"/>
              <a:gd name="connsiteX12" fmla="*/ 3039 w 2956803"/>
              <a:gd name="connsiteY12" fmla="*/ 581675 h 1192448"/>
              <a:gd name="connsiteX13" fmla="*/ 279150 w 2956803"/>
              <a:gd name="connsiteY13" fmla="*/ 414469 h 1192448"/>
              <a:gd name="connsiteX14" fmla="*/ 420133 w 2956803"/>
              <a:gd name="connsiteY14" fmla="*/ 413233 h 1192448"/>
              <a:gd name="connsiteX0" fmla="*/ 451886 w 2988556"/>
              <a:gd name="connsiteY0" fmla="*/ 413233 h 1191764"/>
              <a:gd name="connsiteX1" fmla="*/ 524076 w 2988556"/>
              <a:gd name="connsiteY1" fmla="*/ 4159 h 1191764"/>
              <a:gd name="connsiteX2" fmla="*/ 1292745 w 2988556"/>
              <a:gd name="connsiteY2" fmla="*/ 133738 h 1191764"/>
              <a:gd name="connsiteX3" fmla="*/ 1622961 w 2988556"/>
              <a:gd name="connsiteY3" fmla="*/ 164580 h 1191764"/>
              <a:gd name="connsiteX4" fmla="*/ 2059198 w 2988556"/>
              <a:gd name="connsiteY4" fmla="*/ 373744 h 1191764"/>
              <a:gd name="connsiteX5" fmla="*/ 2874245 w 2988556"/>
              <a:gd name="connsiteY5" fmla="*/ 405211 h 1191764"/>
              <a:gd name="connsiteX6" fmla="*/ 2826119 w 2988556"/>
              <a:gd name="connsiteY6" fmla="*/ 726053 h 1191764"/>
              <a:gd name="connsiteX7" fmla="*/ 2922372 w 2988556"/>
              <a:gd name="connsiteY7" fmla="*/ 1103043 h 1191764"/>
              <a:gd name="connsiteX8" fmla="*/ 1687129 w 2988556"/>
              <a:gd name="connsiteY8" fmla="*/ 1038875 h 1191764"/>
              <a:gd name="connsiteX9" fmla="*/ 1125655 w 2988556"/>
              <a:gd name="connsiteY9" fmla="*/ 1191275 h 1191764"/>
              <a:gd name="connsiteX10" fmla="*/ 34792 w 2988556"/>
              <a:gd name="connsiteY10" fmla="*/ 1078980 h 1191764"/>
              <a:gd name="connsiteX11" fmla="*/ 249573 w 2988556"/>
              <a:gd name="connsiteY11" fmla="*/ 855622 h 1191764"/>
              <a:gd name="connsiteX12" fmla="*/ 34792 w 2988556"/>
              <a:gd name="connsiteY12" fmla="*/ 581675 h 1191764"/>
              <a:gd name="connsiteX13" fmla="*/ 310903 w 2988556"/>
              <a:gd name="connsiteY13" fmla="*/ 414469 h 1191764"/>
              <a:gd name="connsiteX14" fmla="*/ 451886 w 2988556"/>
              <a:gd name="connsiteY14" fmla="*/ 413233 h 119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8556" h="1191764">
                <a:moveTo>
                  <a:pt x="451886" y="413233"/>
                </a:moveTo>
                <a:cubicBezTo>
                  <a:pt x="487415" y="344848"/>
                  <a:pt x="383933" y="50741"/>
                  <a:pt x="524076" y="4159"/>
                </a:cubicBezTo>
                <a:cubicBezTo>
                  <a:pt x="664219" y="-42423"/>
                  <a:pt x="1273120" y="321713"/>
                  <a:pt x="1292745" y="133738"/>
                </a:cubicBezTo>
                <a:cubicBezTo>
                  <a:pt x="1312370" y="-54237"/>
                  <a:pt x="1495219" y="124579"/>
                  <a:pt x="1622961" y="164580"/>
                </a:cubicBezTo>
                <a:cubicBezTo>
                  <a:pt x="1750703" y="204581"/>
                  <a:pt x="1828096" y="74504"/>
                  <a:pt x="2059198" y="373744"/>
                </a:cubicBezTo>
                <a:cubicBezTo>
                  <a:pt x="2290300" y="672984"/>
                  <a:pt x="2746425" y="346493"/>
                  <a:pt x="2874245" y="405211"/>
                </a:cubicBezTo>
                <a:cubicBezTo>
                  <a:pt x="3002065" y="463929"/>
                  <a:pt x="2818098" y="609748"/>
                  <a:pt x="2826119" y="726053"/>
                </a:cubicBezTo>
                <a:cubicBezTo>
                  <a:pt x="2834140" y="842358"/>
                  <a:pt x="3112204" y="1050906"/>
                  <a:pt x="2922372" y="1103043"/>
                </a:cubicBezTo>
                <a:cubicBezTo>
                  <a:pt x="2732540" y="1155180"/>
                  <a:pt x="1935834" y="1246286"/>
                  <a:pt x="1687129" y="1038875"/>
                </a:cubicBezTo>
                <a:cubicBezTo>
                  <a:pt x="1438424" y="831464"/>
                  <a:pt x="1401044" y="1184591"/>
                  <a:pt x="1125655" y="1191275"/>
                </a:cubicBezTo>
                <a:cubicBezTo>
                  <a:pt x="850266" y="1197959"/>
                  <a:pt x="180806" y="1134922"/>
                  <a:pt x="34792" y="1078980"/>
                </a:cubicBezTo>
                <a:cubicBezTo>
                  <a:pt x="-111222" y="1023038"/>
                  <a:pt x="249573" y="938506"/>
                  <a:pt x="249573" y="855622"/>
                </a:cubicBezTo>
                <a:cubicBezTo>
                  <a:pt x="249573" y="772738"/>
                  <a:pt x="46718" y="845336"/>
                  <a:pt x="34792" y="581675"/>
                </a:cubicBezTo>
                <a:cubicBezTo>
                  <a:pt x="69126" y="273592"/>
                  <a:pt x="241387" y="442543"/>
                  <a:pt x="310903" y="414469"/>
                </a:cubicBezTo>
                <a:cubicBezTo>
                  <a:pt x="380419" y="386395"/>
                  <a:pt x="416357" y="481618"/>
                  <a:pt x="451886" y="413233"/>
                </a:cubicBezTo>
                <a:close/>
              </a:path>
            </a:pathLst>
          </a:custGeom>
          <a:solidFill>
            <a:srgbClr val="FFF3E3"/>
          </a:solidFill>
          <a:ln w="12700">
            <a:solidFill>
              <a:srgbClr val="25BBEA"/>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5922CB9-F68B-47C3-864D-6AC6A73ED4AF}"/>
                  </a:ext>
                </a:extLst>
              </p:cNvPr>
              <p:cNvSpPr txBox="1"/>
              <p:nvPr/>
            </p:nvSpPr>
            <p:spPr>
              <a:xfrm rot="502803">
                <a:off x="3431447" y="5222033"/>
                <a:ext cx="1395795" cy="830997"/>
              </a:xfrm>
              <a:prstGeom prst="rect">
                <a:avLst/>
              </a:prstGeom>
              <a:noFill/>
            </p:spPr>
            <p:txBody>
              <a:bodyPr wrap="square" rtlCol="0">
                <a:spAutoFit/>
              </a:bodyPr>
              <a:lstStyle/>
              <a:p>
                <a:r>
                  <a:rPr lang="en-US" sz="2400" dirty="0">
                    <a:latin typeface="+mj-lt"/>
                  </a:rPr>
                  <a:t>Max</a:t>
                </a:r>
                <a:br>
                  <a:rPr lang="en-US" sz="2400" dirty="0">
                    <a:latin typeface="+mj-lt"/>
                  </a:rPr>
                </a:br>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43" name="TextBox 42">
                <a:extLst>
                  <a:ext uri="{FF2B5EF4-FFF2-40B4-BE49-F238E27FC236}">
                    <a16:creationId xmlns:a16="http://schemas.microsoft.com/office/drawing/2014/main" id="{85922CB9-F68B-47C3-864D-6AC6A73ED4AF}"/>
                  </a:ext>
                </a:extLst>
              </p:cNvPr>
              <p:cNvSpPr txBox="1">
                <a:spLocks noRot="1" noChangeAspect="1" noMove="1" noResize="1" noEditPoints="1" noAdjustHandles="1" noChangeArrowheads="1" noChangeShapeType="1" noTextEdit="1"/>
              </p:cNvSpPr>
              <p:nvPr/>
            </p:nvSpPr>
            <p:spPr>
              <a:xfrm rot="502803">
                <a:off x="3431447" y="5222033"/>
                <a:ext cx="1395795" cy="830997"/>
              </a:xfrm>
              <a:prstGeom prst="rect">
                <a:avLst/>
              </a:prstGeom>
              <a:blipFill>
                <a:blip r:embed="rId8"/>
                <a:stretch>
                  <a:fillRect t="-592" b="-5917"/>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20C57198-8D16-4DF6-B33B-43145153F2CB}"/>
              </a:ext>
            </a:extLst>
          </p:cNvPr>
          <p:cNvSpPr txBox="1"/>
          <p:nvPr/>
        </p:nvSpPr>
        <p:spPr>
          <a:xfrm rot="20759738">
            <a:off x="5364558" y="5805923"/>
            <a:ext cx="2266847" cy="345282"/>
          </a:xfrm>
          <a:prstGeom prst="rect">
            <a:avLst/>
          </a:prstGeom>
          <a:noFill/>
        </p:spPr>
        <p:txBody>
          <a:bodyPr wrap="square" rtlCol="0">
            <a:spAutoFit/>
          </a:bodyPr>
          <a:lstStyle/>
          <a:p>
            <a:r>
              <a:rPr lang="en-US" sz="1600" dirty="0">
                <a:latin typeface="+mj-lt"/>
              </a:rPr>
              <a:t>Compression</a:t>
            </a:r>
          </a:p>
        </p:txBody>
      </p:sp>
      <p:sp>
        <p:nvSpPr>
          <p:cNvPr id="45" name="TextBox 44">
            <a:extLst>
              <a:ext uri="{FF2B5EF4-FFF2-40B4-BE49-F238E27FC236}">
                <a16:creationId xmlns:a16="http://schemas.microsoft.com/office/drawing/2014/main" id="{3D21AE3D-0AD4-4C83-B969-146077F9EEB3}"/>
              </a:ext>
            </a:extLst>
          </p:cNvPr>
          <p:cNvSpPr txBox="1"/>
          <p:nvPr/>
        </p:nvSpPr>
        <p:spPr>
          <a:xfrm rot="355095">
            <a:off x="4247490" y="5515950"/>
            <a:ext cx="2243768" cy="646331"/>
          </a:xfrm>
          <a:prstGeom prst="rect">
            <a:avLst/>
          </a:prstGeom>
          <a:noFill/>
        </p:spPr>
        <p:txBody>
          <a:bodyPr wrap="square" rtlCol="0">
            <a:spAutoFit/>
          </a:bodyPr>
          <a:lstStyle/>
          <a:p>
            <a:r>
              <a:rPr lang="en-US" sz="1800" dirty="0">
                <a:latin typeface="+mj-lt"/>
              </a:rPr>
              <a:t>Characteristic polynomial</a:t>
            </a:r>
          </a:p>
        </p:txBody>
      </p:sp>
      <p:sp>
        <p:nvSpPr>
          <p:cNvPr id="46" name="TextBox 45">
            <a:extLst>
              <a:ext uri="{FF2B5EF4-FFF2-40B4-BE49-F238E27FC236}">
                <a16:creationId xmlns:a16="http://schemas.microsoft.com/office/drawing/2014/main" id="{D61347D2-58B5-4BDC-BDED-DFF12EB046FA}"/>
              </a:ext>
            </a:extLst>
          </p:cNvPr>
          <p:cNvSpPr txBox="1"/>
          <p:nvPr/>
        </p:nvSpPr>
        <p:spPr>
          <a:xfrm rot="19505381">
            <a:off x="6065754" y="5863236"/>
            <a:ext cx="2243768" cy="338554"/>
          </a:xfrm>
          <a:prstGeom prst="rect">
            <a:avLst/>
          </a:prstGeom>
          <a:noFill/>
        </p:spPr>
        <p:txBody>
          <a:bodyPr wrap="square" rtlCol="0">
            <a:spAutoFit/>
          </a:bodyPr>
          <a:lstStyle/>
          <a:p>
            <a:r>
              <a:rPr lang="en-US" sz="1600" dirty="0">
                <a:latin typeface="+mj-lt"/>
              </a:rPr>
              <a:t>Kernelization</a:t>
            </a:r>
          </a:p>
        </p:txBody>
      </p:sp>
    </p:spTree>
    <p:extLst>
      <p:ext uri="{BB962C8B-B14F-4D97-AF65-F5344CB8AC3E}">
        <p14:creationId xmlns:p14="http://schemas.microsoft.com/office/powerpoint/2010/main" val="214038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CSPs and sparsification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General class of decision problems of the form:</a:t>
                </a:r>
                <a:br>
                  <a:rPr lang="en-US" dirty="0"/>
                </a:br>
                <a:r>
                  <a:rPr lang="en-US" sz="2000" dirty="0">
                    <a:solidFill>
                      <a:srgbClr val="0070C0"/>
                    </a:solidFill>
                  </a:rPr>
                  <a:t>“find an assignment to </a:t>
                </a:r>
                <a14:m>
                  <m:oMath xmlns:m="http://schemas.openxmlformats.org/officeDocument/2006/math">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𝑥</m:t>
                        </m:r>
                      </m:e>
                      <m:sub>
                        <m:r>
                          <a:rPr lang="en-US" sz="2000" b="0" i="1" smtClean="0">
                            <a:solidFill>
                              <a:srgbClr val="C00000"/>
                            </a:solidFill>
                            <a:latin typeface="Cambria Math" panose="02040503050406030204" pitchFamily="18" charset="0"/>
                          </a:rPr>
                          <m:t>1</m:t>
                        </m:r>
                      </m:sub>
                    </m:sSub>
                    <m:r>
                      <a:rPr lang="en-US" sz="2000" b="0" i="1" smtClean="0">
                        <a:solidFill>
                          <a:srgbClr val="0070C0"/>
                        </a:solidFill>
                        <a:latin typeface="Cambria Math" panose="02040503050406030204" pitchFamily="18" charset="0"/>
                      </a:rPr>
                      <m:t>,</m:t>
                    </m:r>
                    <m:r>
                      <a:rPr lang="en-US" sz="2000" b="0" i="1" smtClean="0">
                        <a:solidFill>
                          <a:srgbClr val="C00000"/>
                        </a:solidFill>
                        <a:latin typeface="Cambria Math" panose="02040503050406030204" pitchFamily="18" charset="0"/>
                      </a:rPr>
                      <m:t>…</m:t>
                    </m:r>
                    <m:r>
                      <a:rPr lang="en-US" sz="2000" b="0" i="1" smtClean="0">
                        <a:solidFill>
                          <a:srgbClr val="0070C0"/>
                        </a:solidFill>
                        <a:latin typeface="Cambria Math" panose="02040503050406030204" pitchFamily="18" charset="0"/>
                      </a:rPr>
                      <m:t>, </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𝑥</m:t>
                        </m:r>
                      </m:e>
                      <m:sub>
                        <m:r>
                          <a:rPr lang="en-US" sz="2000" b="0" i="1" smtClean="0">
                            <a:solidFill>
                              <a:srgbClr val="C00000"/>
                            </a:solidFill>
                            <a:latin typeface="Cambria Math" panose="02040503050406030204" pitchFamily="18" charset="0"/>
                          </a:rPr>
                          <m:t>𝑛</m:t>
                        </m:r>
                      </m:sub>
                    </m:sSub>
                  </m:oMath>
                </a14:m>
                <a:r>
                  <a:rPr lang="en-US" sz="2000" dirty="0">
                    <a:solidFill>
                      <a:srgbClr val="0070C0"/>
                    </a:solidFill>
                  </a:rPr>
                  <a:t> that satisfies all constraints”</a:t>
                </a:r>
                <a:br>
                  <a:rPr lang="en-US" sz="2000" dirty="0">
                    <a:solidFill>
                      <a:srgbClr val="0070C0"/>
                    </a:solidFill>
                  </a:rPr>
                </a:br>
                <a:endParaRPr lang="en-US" dirty="0"/>
              </a:p>
              <a:p>
                <a:pPr marL="0" indent="0">
                  <a:buNone/>
                </a:pPr>
                <a:r>
                  <a:rPr lang="en-US" dirty="0"/>
                  <a:t>Classic examples of a constraint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𝑧</m:t>
                    </m:r>
                    <m:r>
                      <a:rPr lang="en-US" b="0" i="1" smtClean="0">
                        <a:latin typeface="Cambria Math" panose="02040503050406030204" pitchFamily="18" charset="0"/>
                      </a:rPr>
                      <m:t>)</m:t>
                    </m:r>
                  </m:oMath>
                </a14:m>
                <a:r>
                  <a:rPr lang="en-US" dirty="0"/>
                  <a:t>:</a:t>
                </a:r>
              </a:p>
              <a:p>
                <a:pPr>
                  <a:spcBef>
                    <a:spcPts val="600"/>
                  </a:spcBef>
                </a:pPr>
                <a:r>
                  <a:rPr lang="en-US" b="0" dirty="0"/>
                  <a:t>3-CNF-SAT: </a:t>
                </a:r>
                <a:r>
                  <a:rPr lang="en-US" b="0" dirty="0">
                    <a:solidFill>
                      <a:srgbClr val="0070C0"/>
                    </a:solidFill>
                  </a:rPr>
                  <a:t>at least</a:t>
                </a:r>
                <a:r>
                  <a:rPr lang="en-US" b="0" dirty="0"/>
                  <a:t> one of </a:t>
                </a:r>
                <a14:m>
                  <m:oMath xmlns:m="http://schemas.openxmlformats.org/officeDocument/2006/math">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oMath>
                </a14:m>
                <a:r>
                  <a:rPr lang="en-US" dirty="0"/>
                  <a:t> is </a:t>
                </a:r>
                <a:r>
                  <a:rPr lang="en-US" cap="small" dirty="0"/>
                  <a:t>true</a:t>
                </a:r>
                <a:endParaRPr lang="en-US" dirty="0"/>
              </a:p>
              <a:p>
                <a:pPr>
                  <a:spcBef>
                    <a:spcPts val="600"/>
                  </a:spcBef>
                </a:pPr>
                <a:r>
                  <a:rPr lang="en-US" dirty="0"/>
                  <a:t>3-NAE-SAT: </a:t>
                </a:r>
                <a:r>
                  <a:rPr lang="en-US" dirty="0">
                    <a:solidFill>
                      <a:srgbClr val="0070C0"/>
                    </a:solidFill>
                  </a:rPr>
                  <a:t>at least</a:t>
                </a:r>
                <a:r>
                  <a:rPr lang="en-US" dirty="0"/>
                  <a:t> one is </a:t>
                </a:r>
                <a:r>
                  <a:rPr lang="en-US" cap="small" dirty="0"/>
                  <a:t>true</a:t>
                </a:r>
                <a:r>
                  <a:rPr lang="en-US" dirty="0"/>
                  <a:t>, </a:t>
                </a:r>
                <a:r>
                  <a:rPr lang="en-US" dirty="0">
                    <a:solidFill>
                      <a:srgbClr val="0070C0"/>
                    </a:solidFill>
                  </a:rPr>
                  <a:t>at least</a:t>
                </a:r>
                <a:r>
                  <a:rPr lang="en-US" dirty="0"/>
                  <a:t> one is </a:t>
                </a:r>
                <a:r>
                  <a:rPr lang="en-US" cap="small" dirty="0"/>
                  <a:t>false</a:t>
                </a:r>
                <a:endParaRPr lang="en-US" dirty="0"/>
              </a:p>
              <a:p>
                <a:pPr>
                  <a:spcBef>
                    <a:spcPts val="600"/>
                  </a:spcBef>
                </a:pPr>
                <a:r>
                  <a:rPr lang="en-US" dirty="0"/>
                  <a:t>1-</a:t>
                </a:r>
                <a:r>
                  <a:rPr lang="en-US" cap="small" dirty="0"/>
                  <a:t>in</a:t>
                </a:r>
                <a:r>
                  <a:rPr lang="en-US" dirty="0"/>
                  <a:t>-3-SAT: </a:t>
                </a:r>
                <a:r>
                  <a:rPr lang="en-US" dirty="0">
                    <a:solidFill>
                      <a:srgbClr val="0070C0"/>
                    </a:solidFill>
                  </a:rPr>
                  <a:t>exactly</a:t>
                </a:r>
                <a:r>
                  <a:rPr lang="en-US" dirty="0"/>
                  <a:t> one of </a:t>
                </a:r>
                <a14:m>
                  <m:oMath xmlns:m="http://schemas.openxmlformats.org/officeDocument/2006/math">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𝑧</m:t>
                    </m:r>
                  </m:oMath>
                </a14:m>
                <a:r>
                  <a:rPr lang="en-US" dirty="0"/>
                  <a:t> is </a:t>
                </a:r>
                <a:r>
                  <a:rPr lang="en-US" cap="small" dirty="0"/>
                  <a:t>true</a:t>
                </a:r>
              </a:p>
              <a:p>
                <a:pPr marL="0" indent="0">
                  <a:buNone/>
                </a:pPr>
                <a:r>
                  <a:rPr lang="en-US" dirty="0"/>
                  <a:t>Complexity of the problem depends on the type of constraints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85"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4946647"/>
                <a:ext cx="8218487" cy="136267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indent="0">
                  <a:buNone/>
                </a:pPr>
                <a:r>
                  <a:rPr lang="en-US" sz="2400" dirty="0">
                    <a:solidFill>
                      <a:srgbClr val="0070C0"/>
                    </a:solidFill>
                  </a:rPr>
                  <a:t>Polynomial-time sparsification: </a:t>
                </a:r>
                <a:br>
                  <a:rPr lang="en-US" sz="2400" dirty="0">
                    <a:solidFill>
                      <a:srgbClr val="0070C0"/>
                    </a:solidFill>
                  </a:rPr>
                </a:br>
                <a:r>
                  <a:rPr lang="en-US" sz="2400" dirty="0"/>
                  <a:t>efficiently reduce any </a:t>
                </a:r>
                <a14:m>
                  <m:oMath xmlns:m="http://schemas.openxmlformats.org/officeDocument/2006/math">
                    <m:r>
                      <a:rPr lang="en-US" sz="2400" i="1">
                        <a:solidFill>
                          <a:srgbClr val="C00000"/>
                        </a:solidFill>
                        <a:latin typeface="Cambria Math" panose="02040503050406030204" pitchFamily="18" charset="0"/>
                      </a:rPr>
                      <m:t>𝑛</m:t>
                    </m:r>
                  </m:oMath>
                </a14:m>
                <a:r>
                  <a:rPr lang="en-US" sz="2400" dirty="0"/>
                  <a:t>-variable instance to an equivalent one on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𝑛</m:t>
                            </m:r>
                          </m:e>
                          <m:sup>
                            <m:r>
                              <a:rPr lang="en-US" sz="2400" i="1">
                                <a:solidFill>
                                  <a:srgbClr val="C00000"/>
                                </a:solidFill>
                                <a:latin typeface="Cambria Math" panose="02040503050406030204" pitchFamily="18" charset="0"/>
                              </a:rPr>
                              <m:t>𝑑</m:t>
                            </m:r>
                          </m:sup>
                        </m:sSup>
                      </m:e>
                    </m:d>
                  </m:oMath>
                </a14:m>
                <a:r>
                  <a:rPr lang="en-US" sz="2400" dirty="0"/>
                  <a:t> constraints, for </a:t>
                </a:r>
                <a14:m>
                  <m:oMath xmlns:m="http://schemas.openxmlformats.org/officeDocument/2006/math">
                    <m:r>
                      <a:rPr lang="en-US" sz="2400" i="1">
                        <a:solidFill>
                          <a:srgbClr val="C00000"/>
                        </a:solidFill>
                        <a:latin typeface="Cambria Math" panose="02040503050406030204" pitchFamily="18" charset="0"/>
                      </a:rPr>
                      <m:t>𝑑</m:t>
                    </m:r>
                  </m:oMath>
                </a14:m>
                <a:r>
                  <a:rPr lang="en-US" sz="2400" dirty="0"/>
                  <a:t> as small as possible</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4946647"/>
                <a:ext cx="8218487" cy="1362673"/>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85095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Characterizing optimal sparsification sizes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Based on largest </a:t>
                </a:r>
                <a:r>
                  <a:rPr lang="en-US" cap="small" dirty="0"/>
                  <a:t>or </a:t>
                </a:r>
                <a:r>
                  <a:rPr lang="en-US" dirty="0"/>
                  <a:t>that </a:t>
                </a:r>
                <a14:m>
                  <m:oMath xmlns:m="http://schemas.openxmlformats.org/officeDocument/2006/math">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oMath>
                </a14:m>
                <a:r>
                  <a:rPr lang="en-US" dirty="0"/>
                  <a:t> can express in a technical sense:</a:t>
                </a:r>
              </a:p>
              <a:p>
                <a:pPr>
                  <a:spcBef>
                    <a:spcPts val="600"/>
                  </a:spcBef>
                </a:pPr>
                <a:r>
                  <a:rPr lang="en-US" dirty="0"/>
                  <a:t>using </a:t>
                </a:r>
                <a:r>
                  <a:rPr lang="en-US" dirty="0">
                    <a:solidFill>
                      <a:srgbClr val="C00000"/>
                    </a:solidFill>
                  </a:rPr>
                  <a:t>co</a:t>
                </a:r>
                <a:r>
                  <a:rPr lang="en-US" dirty="0"/>
                  <a:t>nstants, </a:t>
                </a:r>
                <a:r>
                  <a:rPr lang="en-US" dirty="0">
                    <a:solidFill>
                      <a:srgbClr val="C00000"/>
                    </a:solidFill>
                  </a:rPr>
                  <a:t>ne</a:t>
                </a:r>
                <a:r>
                  <a:rPr lang="en-US" dirty="0"/>
                  <a:t>gations, and repetitions of variables,</a:t>
                </a:r>
              </a:p>
              <a:p>
                <a:pPr>
                  <a:spcBef>
                    <a:spcPts val="600"/>
                  </a:spcBef>
                </a:pPr>
                <a:r>
                  <a:rPr lang="en-US" dirty="0"/>
                  <a:t>but </a:t>
                </a:r>
                <a:r>
                  <a:rPr lang="en-US" dirty="0">
                    <a:solidFill>
                      <a:srgbClr val="0070C0"/>
                    </a:solidFill>
                  </a:rPr>
                  <a:t>without </a:t>
                </a:r>
                <a:r>
                  <a:rPr lang="en-US" dirty="0"/>
                  <a:t>introducing fresh variables</a:t>
                </a:r>
              </a:p>
              <a:p>
                <a:pPr marL="0" indent="0">
                  <a:buNone/>
                </a:pP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3</m:t>
                        </m:r>
                        <m:r>
                          <a:rPr lang="en-US" b="0" i="1" smtClean="0">
                            <a:solidFill>
                              <a:srgbClr val="C00000"/>
                            </a:solidFill>
                            <a:latin typeface="Cambria Math" panose="02040503050406030204" pitchFamily="18" charset="0"/>
                          </a:rPr>
                          <m:t>𝑁𝐴𝐸</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a14:m>
                <a:r>
                  <a:rPr lang="en-US" dirty="0"/>
                  <a:t> </a:t>
                </a:r>
                <a:r>
                  <a:rPr lang="en-US" dirty="0">
                    <a:solidFill>
                      <a:srgbClr val="C00000"/>
                    </a:solidFill>
                  </a:rPr>
                  <a:t>cone</a:t>
                </a:r>
                <a:r>
                  <a:rPr lang="en-US" dirty="0"/>
                  <a:t>-defines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mr>
                        </m:m>
                      </m:e>
                    </m:d>
                  </m:oMath>
                </a14:m>
                <a:endParaRPr lang="en-US" dirty="0"/>
              </a:p>
              <a:p>
                <a:pPr marL="0" indent="0">
                  <a:buNone/>
                </a:pP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r>
                            <a:rPr lang="en-US" b="0" i="1" smtClean="0">
                              <a:latin typeface="Cambria Math" panose="02040503050406030204" pitchFamily="18" charset="0"/>
                            </a:rPr>
                            <m:t>,0</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3</m:t>
                          </m:r>
                          <m:r>
                            <a:rPr lang="en-US" b="0" i="1" smtClean="0">
                              <a:solidFill>
                                <a:srgbClr val="C00000"/>
                              </a:solidFill>
                              <a:latin typeface="Cambria Math" panose="02040503050406030204" pitchFamily="18" charset="0"/>
                            </a:rPr>
                            <m:t>𝑁𝐴𝐸</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𝑥</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𝑦</m:t>
                          </m:r>
                        </m:e>
                      </m:d>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∨2</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85"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30</a:t>
            </a:fld>
            <a:endParaRPr lang="nb-NO"/>
          </a:p>
        </p:txBody>
      </p:sp>
    </p:spTree>
    <p:extLst>
      <p:ext uri="{BB962C8B-B14F-4D97-AF65-F5344CB8AC3E}">
        <p14:creationId xmlns:p14="http://schemas.microsoft.com/office/powerpoint/2010/main" val="76114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Characterization for low-arity CSPs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Let </a:t>
                </a:r>
                <a14:m>
                  <m:oMath xmlns:m="http://schemas.openxmlformats.org/officeDocument/2006/math">
                    <m:r>
                      <m:rPr>
                        <m:sty m:val="p"/>
                      </m:rPr>
                      <a:rPr lang="en-US">
                        <a:solidFill>
                          <a:srgbClr val="C00000"/>
                        </a:solidFill>
                        <a:latin typeface="Cambria Math" panose="02040503050406030204" pitchFamily="18" charset="0"/>
                      </a:rPr>
                      <m:t>Γ</m:t>
                    </m:r>
                  </m:oMath>
                </a14:m>
                <a:r>
                  <a:rPr lang="en-US" dirty="0"/>
                  <a:t> be a finite Boolean </a:t>
                </a:r>
                <a:r>
                  <a:rPr lang="en-US" dirty="0">
                    <a:solidFill>
                      <a:srgbClr val="0070C0"/>
                    </a:solidFill>
                  </a:rPr>
                  <a:t>intractable</a:t>
                </a:r>
                <a:r>
                  <a:rPr lang="en-US" dirty="0"/>
                  <a:t> constraint language,</a:t>
                </a:r>
                <a:br>
                  <a:rPr lang="en-US" dirty="0"/>
                </a:br>
                <a:r>
                  <a:rPr lang="en-US" dirty="0"/>
                  <a:t>in which each relation has arity at most </a:t>
                </a:r>
                <a:r>
                  <a:rPr lang="en-US" dirty="0">
                    <a:solidFill>
                      <a:srgbClr val="0070C0"/>
                    </a:solidFill>
                  </a:rPr>
                  <a:t>three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Characterizes </a:t>
                </a:r>
                <a:r>
                  <a:rPr lang="en-US" dirty="0">
                    <a:solidFill>
                      <a:srgbClr val="0070C0"/>
                    </a:solidFill>
                  </a:rPr>
                  <a:t>optimal sparsification</a:t>
                </a:r>
                <a:r>
                  <a:rPr lang="en-US" dirty="0"/>
                  <a:t> size based on easy condition</a:t>
                </a:r>
              </a:p>
              <a:p>
                <a:pPr marL="0" indent="0" algn="ctr">
                  <a:buNone/>
                </a:pPr>
                <a:r>
                  <a:rPr lang="en-US" dirty="0">
                    <a:solidFill>
                      <a:srgbClr val="0070C0"/>
                    </a:solidFill>
                  </a:rPr>
                  <a:t>The polynomial-based framework gives optimal </a:t>
                </a:r>
                <a:r>
                  <a:rPr lang="en-US" dirty="0" err="1">
                    <a:solidFill>
                      <a:srgbClr val="0070C0"/>
                    </a:solidFill>
                  </a:rPr>
                  <a:t>sparsifications</a:t>
                </a:r>
                <a:r>
                  <a:rPr lang="en-US" dirty="0">
                    <a:solidFill>
                      <a:srgbClr val="0070C0"/>
                    </a:solidFill>
                  </a:rPr>
                  <a:t> for all constraint languages whose relations have arity </a:t>
                </a:r>
                <a14:m>
                  <m:oMath xmlns:m="http://schemas.openxmlformats.org/officeDocument/2006/math">
                    <m:r>
                      <a:rPr lang="en-US" b="0" i="1" smtClean="0">
                        <a:solidFill>
                          <a:srgbClr val="0070C0"/>
                        </a:solidFill>
                        <a:latin typeface="Cambria Math" panose="02040503050406030204" pitchFamily="18" charset="0"/>
                      </a:rPr>
                      <m:t>≤3</m:t>
                    </m:r>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r="-3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31</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2276872"/>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Let </a:t>
                </a:r>
                <a14:m>
                  <m:oMath xmlns:m="http://schemas.openxmlformats.org/officeDocument/2006/math">
                    <m:r>
                      <a:rPr lang="en-US" sz="2400" b="0" i="1" smtClean="0">
                        <a:solidFill>
                          <a:srgbClr val="C00000"/>
                        </a:solidFill>
                        <a:latin typeface="Cambria Math" panose="02040503050406030204" pitchFamily="18" charset="0"/>
                      </a:rPr>
                      <m:t>𝑘</m:t>
                    </m:r>
                    <m:r>
                      <a:rPr lang="en-US" sz="2400" b="0" i="1" smtClean="0">
                        <a:solidFill>
                          <a:schemeClr val="tx1"/>
                        </a:solidFill>
                        <a:latin typeface="Cambria Math" panose="02040503050406030204" pitchFamily="18" charset="0"/>
                      </a:rPr>
                      <m:t>≥1</m:t>
                    </m:r>
                  </m:oMath>
                </a14:m>
                <a:r>
                  <a:rPr lang="en-US" sz="2400" dirty="0"/>
                  <a:t> be the arity of the largest </a:t>
                </a:r>
                <a:r>
                  <a:rPr lang="en-US" sz="2400" cap="small" dirty="0"/>
                  <a:t>or</a:t>
                </a:r>
                <a:r>
                  <a:rPr lang="en-US" sz="2400" dirty="0"/>
                  <a:t> that </a:t>
                </a:r>
                <a14:m>
                  <m:oMath xmlns:m="http://schemas.openxmlformats.org/officeDocument/2006/math">
                    <m:r>
                      <m:rPr>
                        <m:sty m:val="p"/>
                      </m:rPr>
                      <a:rPr lang="en-US" sz="2400" b="0" i="0" smtClean="0">
                        <a:solidFill>
                          <a:srgbClr val="C00000"/>
                        </a:solidFill>
                        <a:latin typeface="Cambria Math" panose="02040503050406030204" pitchFamily="18" charset="0"/>
                      </a:rPr>
                      <m:t>Γ</m:t>
                    </m:r>
                  </m:oMath>
                </a14:m>
                <a:r>
                  <a:rPr lang="en-US" sz="2400" dirty="0"/>
                  <a:t> can </a:t>
                </a:r>
                <a:r>
                  <a:rPr lang="en-US" sz="2400" dirty="0">
                    <a:solidFill>
                      <a:srgbClr val="C00000"/>
                    </a:solidFill>
                  </a:rPr>
                  <a:t>cone</a:t>
                </a:r>
                <a:r>
                  <a:rPr lang="en-US" sz="2400" dirty="0"/>
                  <a:t>-define.</a:t>
                </a:r>
              </a:p>
              <a:p>
                <a:pPr marL="0" lvl="1"/>
                <a:r>
                  <a:rPr lang="en-US" sz="2400" dirty="0"/>
                  <a:t>Then 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r>
                  <a:rPr lang="en-US" sz="2400" dirty="0"/>
                  <a:t> has a sparsification with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sup>
                        </m:sSup>
                      </m:e>
                    </m:d>
                  </m:oMath>
                </a14:m>
                <a:r>
                  <a:rPr lang="en-US" sz="2400" dirty="0"/>
                  <a:t> constraints,</a:t>
                </a:r>
                <a:br>
                  <a:rPr lang="en-US" sz="2400" dirty="0"/>
                </a:br>
                <a:r>
                  <a:rPr lang="en-US" sz="2400" dirty="0"/>
                  <a:t>but no sparsification with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𝑘</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𝜀</m:t>
                        </m:r>
                      </m:sup>
                    </m:sSup>
                    <m:r>
                      <a:rPr lang="en-US" sz="2400" b="0" i="1" smtClean="0">
                        <a:latin typeface="Cambria Math" panose="02040503050406030204" pitchFamily="18" charset="0"/>
                      </a:rPr>
                      <m:t>)</m:t>
                    </m:r>
                  </m:oMath>
                </a14:m>
                <a:r>
                  <a:rPr lang="en-US" sz="2400" dirty="0"/>
                  <a:t> constraints.</a:t>
                </a: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2276872"/>
                <a:ext cx="8218488" cy="1512168"/>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7200" y="3804885"/>
                <a:ext cx="8229600" cy="400110"/>
              </a:xfrm>
              <a:prstGeom prst="rect">
                <a:avLst/>
              </a:prstGeom>
            </p:spPr>
            <p:txBody>
              <a:bodyPr wrap="square">
                <a:spAutoFit/>
              </a:bodyPr>
              <a:lstStyle/>
              <a:p>
                <a:r>
                  <a:rPr lang="en-US" sz="2000" dirty="0">
                    <a:latin typeface="+mj-lt"/>
                  </a:rPr>
                  <a:t>(for any </a:t>
                </a:r>
                <a14:m>
                  <m:oMath xmlns:m="http://schemas.openxmlformats.org/officeDocument/2006/math">
                    <m:r>
                      <a:rPr lang="en-US" sz="2000" b="0" i="1" smtClean="0">
                        <a:solidFill>
                          <a:srgbClr val="C00000"/>
                        </a:solidFill>
                        <a:latin typeface="Cambria Math" panose="02040503050406030204" pitchFamily="18" charset="0"/>
                      </a:rPr>
                      <m:t>𝜀</m:t>
                    </m:r>
                    <m:r>
                      <a:rPr lang="en-US" sz="2000" b="0" i="1" smtClean="0">
                        <a:latin typeface="Cambria Math" panose="02040503050406030204" pitchFamily="18" charset="0"/>
                      </a:rPr>
                      <m:t>&gt;0</m:t>
                    </m:r>
                  </m:oMath>
                </a14:m>
                <a:r>
                  <a:rPr lang="en-US" sz="2000" dirty="0">
                    <a:latin typeface="+mj-lt"/>
                  </a:rPr>
                  <a:t>, assuming NP ⊈ </a:t>
                </a:r>
                <a:r>
                  <a:rPr lang="en-US" sz="2000" dirty="0" err="1">
                    <a:latin typeface="+mj-lt"/>
                  </a:rPr>
                  <a:t>coNP</a:t>
                </a:r>
                <a:r>
                  <a:rPr lang="en-US" sz="2000" dirty="0">
                    <a:latin typeface="+mj-lt"/>
                  </a:rPr>
                  <a:t>/poly)</a:t>
                </a:r>
              </a:p>
            </p:txBody>
          </p:sp>
        </mc:Choice>
        <mc:Fallback xmlns="">
          <p:sp>
            <p:nvSpPr>
              <p:cNvPr id="6" name="Rectangle 5"/>
              <p:cNvSpPr>
                <a:spLocks noRot="1" noChangeAspect="1" noMove="1" noResize="1" noEditPoints="1" noAdjustHandles="1" noChangeArrowheads="1" noChangeShapeType="1" noTextEdit="1"/>
              </p:cNvSpPr>
              <p:nvPr/>
            </p:nvSpPr>
            <p:spPr>
              <a:xfrm>
                <a:off x="457200" y="3804885"/>
                <a:ext cx="8229600" cy="400110"/>
              </a:xfrm>
              <a:prstGeom prst="rect">
                <a:avLst/>
              </a:prstGeom>
              <a:blipFill rotWithShape="0">
                <a:blip r:embed="rId5"/>
                <a:stretch>
                  <a:fillRect t="-10606" b="-25758"/>
                </a:stretch>
              </a:blipFill>
            </p:spPr>
            <p:txBody>
              <a:bodyPr/>
              <a:lstStyle/>
              <a:p>
                <a:r>
                  <a:rPr lang="en-US">
                    <a:noFill/>
                  </a:rPr>
                  <a:t> </a:t>
                </a:r>
              </a:p>
            </p:txBody>
          </p:sp>
        </mc:Fallback>
      </mc:AlternateContent>
      <p:sp>
        <p:nvSpPr>
          <p:cNvPr id="7" name="Rectangle 6"/>
          <p:cNvSpPr/>
          <p:nvPr/>
        </p:nvSpPr>
        <p:spPr>
          <a:xfrm>
            <a:off x="4860032" y="1938604"/>
            <a:ext cx="4572000" cy="369332"/>
          </a:xfrm>
          <a:prstGeom prst="rect">
            <a:avLst/>
          </a:prstGeom>
        </p:spPr>
        <p:txBody>
          <a:bodyPr>
            <a:spAutoFit/>
          </a:bodyPr>
          <a:lstStyle/>
          <a:p>
            <a:r>
              <a:rPr lang="en-US" sz="1800" dirty="0">
                <a:solidFill>
                  <a:srgbClr val="0070C0"/>
                </a:solidFill>
                <a:latin typeface="+mj-lt"/>
              </a:rPr>
              <a:t>[Chen, J &amp; Pieterse, IPEC’18]</a:t>
            </a:r>
            <a:endParaRPr lang="en-US" sz="1800" dirty="0">
              <a:latin typeface="+mj-lt"/>
            </a:endParaRPr>
          </a:p>
        </p:txBody>
      </p:sp>
    </p:spTree>
    <p:extLst>
      <p:ext uri="{BB962C8B-B14F-4D97-AF65-F5344CB8AC3E}">
        <p14:creationId xmlns:p14="http://schemas.microsoft.com/office/powerpoint/2010/main" val="303301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Talk landscape</a:t>
            </a:r>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a:latin typeface="+mj-lt"/>
              </a:rPr>
              <a:t>Mal’tsev</a:t>
            </a:r>
            <a:r>
              <a:rPr lang="en-US" sz="2000" dirty="0">
                <a:latin typeface="+mj-lt"/>
              </a:rPr>
              <a:t> </a:t>
            </a:r>
            <a:r>
              <a:rPr lang="en-US" sz="2000" dirty="0" err="1">
                <a:latin typeface="+mj-lt"/>
              </a:rPr>
              <a:t>embeddings</a:t>
            </a:r>
            <a:endParaRPr lang="en-US" sz="2000" dirty="0">
              <a:latin typeface="+mj-lt"/>
            </a:endParaRPr>
          </a:p>
        </p:txBody>
      </p:sp>
      <p:sp>
        <p:nvSpPr>
          <p:cNvPr id="18" name="Rectangle 17"/>
          <p:cNvSpPr/>
          <p:nvPr/>
        </p:nvSpPr>
        <p:spPr bwMode="auto">
          <a:xfrm>
            <a:off x="5786497" y="2380683"/>
            <a:ext cx="45719" cy="724853"/>
          </a:xfrm>
          <a:prstGeom prst="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5"/>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6"/>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a:latin typeface="+mj-lt"/>
              </a:rPr>
              <a:t>Symmetric CSP</a:t>
            </a:r>
          </a:p>
        </p:txBody>
      </p:sp>
      <p:sp>
        <p:nvSpPr>
          <p:cNvPr id="20" name="Freeform 19"/>
          <p:cNvSpPr/>
          <p:nvPr/>
        </p:nvSpPr>
        <p:spPr bwMode="auto">
          <a:xfrm>
            <a:off x="1239484" y="1792201"/>
            <a:ext cx="5819913"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19913"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cubicBezTo>
                  <a:pt x="5441732" y="493798"/>
                  <a:pt x="5682524" y="495322"/>
                  <a:pt x="5773964" y="649246"/>
                </a:cubicBezTo>
                <a:cubicBezTo>
                  <a:pt x="5865404" y="803170"/>
                  <a:pt x="5802920" y="1219222"/>
                  <a:pt x="5737388" y="1389910"/>
                </a:cubicBezTo>
                <a:cubicBezTo>
                  <a:pt x="5671856" y="1560598"/>
                  <a:pt x="5426492" y="1677946"/>
                  <a:pt x="5380772" y="1673374"/>
                </a:cubicBezTo>
                <a:cubicBezTo>
                  <a:pt x="5335052" y="1668802"/>
                  <a:pt x="5658140" y="1258846"/>
                  <a:pt x="5636804" y="1234462"/>
                </a:cubicBezTo>
                <a:cubicBezTo>
                  <a:pt x="5615468" y="1210078"/>
                  <a:pt x="5368580" y="1479826"/>
                  <a:pt x="5252756" y="1527070"/>
                </a:cubicBezTo>
                <a:cubicBezTo>
                  <a:pt x="5136932" y="1574314"/>
                  <a:pt x="5394488" y="1088158"/>
                  <a:pt x="5307620" y="1124734"/>
                </a:cubicBezTo>
                <a:cubicBezTo>
                  <a:pt x="5220752" y="1161310"/>
                  <a:pt x="4925096" y="1648990"/>
                  <a:pt x="4731548" y="1746526"/>
                </a:cubicBezTo>
                <a:cubicBezTo>
                  <a:pt x="4538000" y="1844062"/>
                  <a:pt x="4306352" y="1772434"/>
                  <a:pt x="4146332" y="1709950"/>
                </a:cubicBezTo>
                <a:cubicBezTo>
                  <a:pt x="3986312" y="1647466"/>
                  <a:pt x="3771428" y="1405150"/>
                  <a:pt x="3771428" y="1371622"/>
                </a:cubicBezTo>
                <a:cubicBezTo>
                  <a:pt x="3771428" y="1338094"/>
                  <a:pt x="4045748" y="1498115"/>
                  <a:pt x="4146332" y="1508783"/>
                </a:cubicBezTo>
                <a:cubicBezTo>
                  <a:pt x="4246916" y="1519451"/>
                  <a:pt x="4167668" y="1214651"/>
                  <a:pt x="4237772" y="1188743"/>
                </a:cubicBezTo>
                <a:cubicBezTo>
                  <a:pt x="4307876" y="1162835"/>
                  <a:pt x="4534952" y="1367050"/>
                  <a:pt x="4566956" y="1353334"/>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6" name="Oval 25"/>
          <p:cNvSpPr/>
          <p:nvPr/>
        </p:nvSpPr>
        <p:spPr bwMode="auto">
          <a:xfrm>
            <a:off x="5745269" y="3079232"/>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7" name="TextBox 26"/>
          <p:cNvSpPr txBox="1"/>
          <p:nvPr/>
        </p:nvSpPr>
        <p:spPr>
          <a:xfrm rot="20132922">
            <a:off x="1050333" y="2291635"/>
            <a:ext cx="1526476" cy="400110"/>
          </a:xfrm>
          <a:prstGeom prst="rect">
            <a:avLst/>
          </a:prstGeom>
          <a:noFill/>
        </p:spPr>
        <p:txBody>
          <a:bodyPr wrap="square" rtlCol="0">
            <a:spAutoFit/>
          </a:bodyPr>
          <a:lstStyle/>
          <a:p>
            <a:r>
              <a:rPr lang="en-US" sz="2000" dirty="0">
                <a:latin typeface="+mj-lt"/>
              </a:rPr>
              <a:t>Polynomials</a:t>
            </a:r>
          </a:p>
        </p:txBody>
      </p:sp>
      <p:sp>
        <p:nvSpPr>
          <p:cNvPr id="28" name="TextBox 27"/>
          <p:cNvSpPr txBox="1"/>
          <p:nvPr/>
        </p:nvSpPr>
        <p:spPr>
          <a:xfrm rot="1194332">
            <a:off x="5911146" y="1699928"/>
            <a:ext cx="2243768" cy="646331"/>
          </a:xfrm>
          <a:prstGeom prst="rect">
            <a:avLst/>
          </a:prstGeom>
          <a:noFill/>
        </p:spPr>
        <p:txBody>
          <a:bodyPr wrap="square" rtlCol="0">
            <a:spAutoFit/>
          </a:bodyPr>
          <a:lstStyle/>
          <a:p>
            <a:r>
              <a:rPr lang="en-US" sz="1800" dirty="0">
                <a:latin typeface="+mj-lt"/>
              </a:rPr>
              <a:t>Nontrivial</a:t>
            </a:r>
            <a:br>
              <a:rPr lang="en-US" sz="1800" dirty="0">
                <a:latin typeface="+mj-lt"/>
              </a:rPr>
            </a:br>
            <a:r>
              <a:rPr lang="en-US" sz="1800" dirty="0">
                <a:latin typeface="+mj-lt"/>
              </a:rPr>
              <a:t>sparsification</a:t>
            </a:r>
          </a:p>
        </p:txBody>
      </p:sp>
      <p:sp>
        <p:nvSpPr>
          <p:cNvPr id="29" name="TextBox 28"/>
          <p:cNvSpPr txBox="1"/>
          <p:nvPr/>
        </p:nvSpPr>
        <p:spPr>
          <a:xfrm rot="19056862">
            <a:off x="5809696" y="3322389"/>
            <a:ext cx="2243768" cy="646331"/>
          </a:xfrm>
          <a:prstGeom prst="rect">
            <a:avLst/>
          </a:prstGeom>
          <a:noFill/>
        </p:spPr>
        <p:txBody>
          <a:bodyPr wrap="square" rtlCol="0">
            <a:spAutoFit/>
          </a:bodyPr>
          <a:lstStyle/>
          <a:p>
            <a:r>
              <a:rPr lang="en-US" sz="1800" dirty="0">
                <a:latin typeface="+mj-lt"/>
              </a:rPr>
              <a:t>Balanced </a:t>
            </a:r>
            <a:br>
              <a:rPr lang="en-US" sz="1800" dirty="0">
                <a:latin typeface="+mj-lt"/>
              </a:rPr>
            </a:br>
            <a:r>
              <a:rPr lang="en-US" sz="1800" dirty="0">
                <a:latin typeface="+mj-lt"/>
              </a:rPr>
              <a:t>relations</a:t>
            </a:r>
          </a:p>
        </p:txBody>
      </p:sp>
      <p:sp>
        <p:nvSpPr>
          <p:cNvPr id="30" name="Rectangle 29">
            <a:extLst>
              <a:ext uri="{FF2B5EF4-FFF2-40B4-BE49-F238E27FC236}">
                <a16:creationId xmlns:a16="http://schemas.microsoft.com/office/drawing/2014/main" id="{8FA5666A-81B6-4329-BC9F-C2988A54868E}"/>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22A3B380-EA81-4AC1-91E8-3BD47776E8A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2" name="Rectangle 31">
            <a:extLst>
              <a:ext uri="{FF2B5EF4-FFF2-40B4-BE49-F238E27FC236}">
                <a16:creationId xmlns:a16="http://schemas.microsoft.com/office/drawing/2014/main" id="{533312EE-8215-4C2D-BA44-6F645B472022}"/>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3" name="Rectangle 32">
            <a:extLst>
              <a:ext uri="{FF2B5EF4-FFF2-40B4-BE49-F238E27FC236}">
                <a16:creationId xmlns:a16="http://schemas.microsoft.com/office/drawing/2014/main" id="{215C6813-26D2-4FD2-97F6-C670632310FC}"/>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4" name="Rectangle 33">
            <a:extLst>
              <a:ext uri="{FF2B5EF4-FFF2-40B4-BE49-F238E27FC236}">
                <a16:creationId xmlns:a16="http://schemas.microsoft.com/office/drawing/2014/main" id="{C57B5D44-18A3-48BA-AC13-59656EE97AD0}"/>
              </a:ext>
            </a:extLst>
          </p:cNvPr>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5" name="Oval 34">
            <a:extLst>
              <a:ext uri="{FF2B5EF4-FFF2-40B4-BE49-F238E27FC236}">
                <a16:creationId xmlns:a16="http://schemas.microsoft.com/office/drawing/2014/main" id="{9DBE193B-1AAC-451D-9C54-BFBCEC948BA4}"/>
              </a:ext>
            </a:extLst>
          </p:cNvPr>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243030B1-370C-4AF0-B91C-CE878450806C}"/>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7" name="Rectangle 36">
            <a:extLst>
              <a:ext uri="{FF2B5EF4-FFF2-40B4-BE49-F238E27FC236}">
                <a16:creationId xmlns:a16="http://schemas.microsoft.com/office/drawing/2014/main" id="{1A87FDFD-2966-4A3B-BE5D-F35C6996DCA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8" name="Rectangle 37">
            <a:extLst>
              <a:ext uri="{FF2B5EF4-FFF2-40B4-BE49-F238E27FC236}">
                <a16:creationId xmlns:a16="http://schemas.microsoft.com/office/drawing/2014/main" id="{A9421EA5-AD0F-458F-8174-CA803318942E}"/>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9" name="Rectangle 38">
            <a:extLst>
              <a:ext uri="{FF2B5EF4-FFF2-40B4-BE49-F238E27FC236}">
                <a16:creationId xmlns:a16="http://schemas.microsoft.com/office/drawing/2014/main" id="{9DB467B7-220D-4A3B-BA33-EC7BEFC3453B}"/>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0" name="Rectangle 39">
            <a:extLst>
              <a:ext uri="{FF2B5EF4-FFF2-40B4-BE49-F238E27FC236}">
                <a16:creationId xmlns:a16="http://schemas.microsoft.com/office/drawing/2014/main" id="{ED24E1CF-1A14-466E-807C-77450180584E}"/>
              </a:ext>
            </a:extLst>
          </p:cNvPr>
          <p:cNvSpPr/>
          <p:nvPr/>
        </p:nvSpPr>
        <p:spPr bwMode="auto">
          <a:xfrm>
            <a:off x="6477406" y="5061205"/>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1" name="Freeform: Shape 40">
            <a:extLst>
              <a:ext uri="{FF2B5EF4-FFF2-40B4-BE49-F238E27FC236}">
                <a16:creationId xmlns:a16="http://schemas.microsoft.com/office/drawing/2014/main" id="{8C6BAFE3-E456-4A35-98DA-7A9B789504C1}"/>
              </a:ext>
            </a:extLst>
          </p:cNvPr>
          <p:cNvSpPr/>
          <p:nvPr/>
        </p:nvSpPr>
        <p:spPr bwMode="auto">
          <a:xfrm>
            <a:off x="3101154" y="5193649"/>
            <a:ext cx="4922753" cy="1226557"/>
          </a:xfrm>
          <a:custGeom>
            <a:avLst/>
            <a:gdLst>
              <a:gd name="connsiteX0" fmla="*/ 345027 w 2254247"/>
              <a:gd name="connsiteY0" fmla="*/ 529835 h 1202576"/>
              <a:gd name="connsiteX1" fmla="*/ 505448 w 2254247"/>
              <a:gd name="connsiteY1" fmla="*/ 445 h 1202576"/>
              <a:gd name="connsiteX2" fmla="*/ 1403806 w 2254247"/>
              <a:gd name="connsiteY2" fmla="*/ 433582 h 1202576"/>
              <a:gd name="connsiteX3" fmla="*/ 1604333 w 2254247"/>
              <a:gd name="connsiteY3" fmla="*/ 160866 h 1202576"/>
              <a:gd name="connsiteX4" fmla="*/ 1732670 w 2254247"/>
              <a:gd name="connsiteY4" fmla="*/ 297224 h 1202576"/>
              <a:gd name="connsiteX5" fmla="*/ 1885070 w 2254247"/>
              <a:gd name="connsiteY5" fmla="*/ 473687 h 1202576"/>
              <a:gd name="connsiteX6" fmla="*/ 2254038 w 2254247"/>
              <a:gd name="connsiteY6" fmla="*/ 610045 h 1202576"/>
              <a:gd name="connsiteX7" fmla="*/ 1933196 w 2254247"/>
              <a:gd name="connsiteY7" fmla="*/ 1027140 h 1202576"/>
              <a:gd name="connsiteX8" fmla="*/ 1628396 w 2254247"/>
              <a:gd name="connsiteY8" fmla="*/ 762445 h 1202576"/>
              <a:gd name="connsiteX9" fmla="*/ 1107027 w 2254247"/>
              <a:gd name="connsiteY9" fmla="*/ 1187561 h 1202576"/>
              <a:gd name="connsiteX10" fmla="*/ 16164 w 2254247"/>
              <a:gd name="connsiteY10" fmla="*/ 1075266 h 1202576"/>
              <a:gd name="connsiteX11" fmla="*/ 425238 w 2254247"/>
              <a:gd name="connsiteY11" fmla="*/ 770466 h 1202576"/>
              <a:gd name="connsiteX12" fmla="*/ 16164 w 2254247"/>
              <a:gd name="connsiteY12" fmla="*/ 577961 h 1202576"/>
              <a:gd name="connsiteX13" fmla="*/ 409196 w 2254247"/>
              <a:gd name="connsiteY13" fmla="*/ 610045 h 1202576"/>
              <a:gd name="connsiteX14" fmla="*/ 345027 w 2254247"/>
              <a:gd name="connsiteY14" fmla="*/ 529835 h 1202576"/>
              <a:gd name="connsiteX0" fmla="*/ 433258 w 2254247"/>
              <a:gd name="connsiteY0" fmla="*/ 409113 h 1202170"/>
              <a:gd name="connsiteX1" fmla="*/ 505448 w 2254247"/>
              <a:gd name="connsiteY1" fmla="*/ 39 h 1202170"/>
              <a:gd name="connsiteX2" fmla="*/ 1403806 w 2254247"/>
              <a:gd name="connsiteY2" fmla="*/ 433176 h 1202170"/>
              <a:gd name="connsiteX3" fmla="*/ 1604333 w 2254247"/>
              <a:gd name="connsiteY3" fmla="*/ 160460 h 1202170"/>
              <a:gd name="connsiteX4" fmla="*/ 1732670 w 2254247"/>
              <a:gd name="connsiteY4" fmla="*/ 296818 h 1202170"/>
              <a:gd name="connsiteX5" fmla="*/ 1885070 w 2254247"/>
              <a:gd name="connsiteY5" fmla="*/ 473281 h 1202170"/>
              <a:gd name="connsiteX6" fmla="*/ 2254038 w 2254247"/>
              <a:gd name="connsiteY6" fmla="*/ 609639 h 1202170"/>
              <a:gd name="connsiteX7" fmla="*/ 1933196 w 2254247"/>
              <a:gd name="connsiteY7" fmla="*/ 1026734 h 1202170"/>
              <a:gd name="connsiteX8" fmla="*/ 1628396 w 2254247"/>
              <a:gd name="connsiteY8" fmla="*/ 762039 h 1202170"/>
              <a:gd name="connsiteX9" fmla="*/ 1107027 w 2254247"/>
              <a:gd name="connsiteY9" fmla="*/ 1187155 h 1202170"/>
              <a:gd name="connsiteX10" fmla="*/ 16164 w 2254247"/>
              <a:gd name="connsiteY10" fmla="*/ 1074860 h 1202170"/>
              <a:gd name="connsiteX11" fmla="*/ 425238 w 2254247"/>
              <a:gd name="connsiteY11" fmla="*/ 770060 h 1202170"/>
              <a:gd name="connsiteX12" fmla="*/ 16164 w 2254247"/>
              <a:gd name="connsiteY12" fmla="*/ 577555 h 1202170"/>
              <a:gd name="connsiteX13" fmla="*/ 409196 w 2254247"/>
              <a:gd name="connsiteY13" fmla="*/ 609639 h 1202170"/>
              <a:gd name="connsiteX14" fmla="*/ 433258 w 2254247"/>
              <a:gd name="connsiteY14" fmla="*/ 409113 h 1202170"/>
              <a:gd name="connsiteX0" fmla="*/ 433258 w 2254247"/>
              <a:gd name="connsiteY0" fmla="*/ 409111 h 1202168"/>
              <a:gd name="connsiteX1" fmla="*/ 505448 w 2254247"/>
              <a:gd name="connsiteY1" fmla="*/ 37 h 1202168"/>
              <a:gd name="connsiteX2" fmla="*/ 1403806 w 2254247"/>
              <a:gd name="connsiteY2" fmla="*/ 433174 h 1202168"/>
              <a:gd name="connsiteX3" fmla="*/ 1604333 w 2254247"/>
              <a:gd name="connsiteY3" fmla="*/ 160458 h 1202168"/>
              <a:gd name="connsiteX4" fmla="*/ 1732670 w 2254247"/>
              <a:gd name="connsiteY4" fmla="*/ 296816 h 1202168"/>
              <a:gd name="connsiteX5" fmla="*/ 1885070 w 2254247"/>
              <a:gd name="connsiteY5" fmla="*/ 473279 h 1202168"/>
              <a:gd name="connsiteX6" fmla="*/ 2254038 w 2254247"/>
              <a:gd name="connsiteY6" fmla="*/ 609637 h 1202168"/>
              <a:gd name="connsiteX7" fmla="*/ 1933196 w 2254247"/>
              <a:gd name="connsiteY7" fmla="*/ 1026732 h 1202168"/>
              <a:gd name="connsiteX8" fmla="*/ 1628396 w 2254247"/>
              <a:gd name="connsiteY8" fmla="*/ 762037 h 1202168"/>
              <a:gd name="connsiteX9" fmla="*/ 1107027 w 2254247"/>
              <a:gd name="connsiteY9" fmla="*/ 1187153 h 1202168"/>
              <a:gd name="connsiteX10" fmla="*/ 16164 w 2254247"/>
              <a:gd name="connsiteY10" fmla="*/ 1074858 h 1202168"/>
              <a:gd name="connsiteX11" fmla="*/ 425238 w 2254247"/>
              <a:gd name="connsiteY11" fmla="*/ 770058 h 1202168"/>
              <a:gd name="connsiteX12" fmla="*/ 16164 w 2254247"/>
              <a:gd name="connsiteY12" fmla="*/ 577553 h 1202168"/>
              <a:gd name="connsiteX13" fmla="*/ 296901 w 2254247"/>
              <a:gd name="connsiteY13" fmla="*/ 521405 h 1202168"/>
              <a:gd name="connsiteX14" fmla="*/ 433258 w 2254247"/>
              <a:gd name="connsiteY14" fmla="*/ 409111 h 1202168"/>
              <a:gd name="connsiteX0" fmla="*/ 433258 w 2254241"/>
              <a:gd name="connsiteY0" fmla="*/ 409111 h 1187757"/>
              <a:gd name="connsiteX1" fmla="*/ 505448 w 2254241"/>
              <a:gd name="connsiteY1" fmla="*/ 37 h 1187757"/>
              <a:gd name="connsiteX2" fmla="*/ 1403806 w 2254241"/>
              <a:gd name="connsiteY2" fmla="*/ 433174 h 1187757"/>
              <a:gd name="connsiteX3" fmla="*/ 1604333 w 2254241"/>
              <a:gd name="connsiteY3" fmla="*/ 160458 h 1187757"/>
              <a:gd name="connsiteX4" fmla="*/ 1732670 w 2254241"/>
              <a:gd name="connsiteY4" fmla="*/ 296816 h 1187757"/>
              <a:gd name="connsiteX5" fmla="*/ 1885070 w 2254241"/>
              <a:gd name="connsiteY5" fmla="*/ 473279 h 1187757"/>
              <a:gd name="connsiteX6" fmla="*/ 2254038 w 2254241"/>
              <a:gd name="connsiteY6" fmla="*/ 609637 h 1187757"/>
              <a:gd name="connsiteX7" fmla="*/ 1933196 w 2254241"/>
              <a:gd name="connsiteY7" fmla="*/ 1026732 h 1187757"/>
              <a:gd name="connsiteX8" fmla="*/ 1668501 w 2254241"/>
              <a:gd name="connsiteY8" fmla="*/ 1034753 h 1187757"/>
              <a:gd name="connsiteX9" fmla="*/ 1107027 w 2254241"/>
              <a:gd name="connsiteY9" fmla="*/ 1187153 h 1187757"/>
              <a:gd name="connsiteX10" fmla="*/ 16164 w 2254241"/>
              <a:gd name="connsiteY10" fmla="*/ 1074858 h 1187757"/>
              <a:gd name="connsiteX11" fmla="*/ 425238 w 2254241"/>
              <a:gd name="connsiteY11" fmla="*/ 770058 h 1187757"/>
              <a:gd name="connsiteX12" fmla="*/ 16164 w 2254241"/>
              <a:gd name="connsiteY12" fmla="*/ 577553 h 1187757"/>
              <a:gd name="connsiteX13" fmla="*/ 296901 w 2254241"/>
              <a:gd name="connsiteY13" fmla="*/ 521405 h 1187757"/>
              <a:gd name="connsiteX14" fmla="*/ 433258 w 2254241"/>
              <a:gd name="connsiteY14" fmla="*/ 409111 h 1187757"/>
              <a:gd name="connsiteX0" fmla="*/ 433258 w 2914773"/>
              <a:gd name="connsiteY0" fmla="*/ 409111 h 1187757"/>
              <a:gd name="connsiteX1" fmla="*/ 505448 w 2914773"/>
              <a:gd name="connsiteY1" fmla="*/ 37 h 1187757"/>
              <a:gd name="connsiteX2" fmla="*/ 1403806 w 2914773"/>
              <a:gd name="connsiteY2" fmla="*/ 433174 h 1187757"/>
              <a:gd name="connsiteX3" fmla="*/ 1604333 w 2914773"/>
              <a:gd name="connsiteY3" fmla="*/ 160458 h 1187757"/>
              <a:gd name="connsiteX4" fmla="*/ 1732670 w 2914773"/>
              <a:gd name="connsiteY4" fmla="*/ 296816 h 1187757"/>
              <a:gd name="connsiteX5" fmla="*/ 1885070 w 2914773"/>
              <a:gd name="connsiteY5" fmla="*/ 473279 h 1187757"/>
              <a:gd name="connsiteX6" fmla="*/ 2254038 w 2914773"/>
              <a:gd name="connsiteY6" fmla="*/ 609637 h 1187757"/>
              <a:gd name="connsiteX7" fmla="*/ 2903744 w 2914773"/>
              <a:gd name="connsiteY7" fmla="*/ 1098921 h 1187757"/>
              <a:gd name="connsiteX8" fmla="*/ 1668501 w 2914773"/>
              <a:gd name="connsiteY8" fmla="*/ 1034753 h 1187757"/>
              <a:gd name="connsiteX9" fmla="*/ 1107027 w 2914773"/>
              <a:gd name="connsiteY9" fmla="*/ 1187153 h 1187757"/>
              <a:gd name="connsiteX10" fmla="*/ 16164 w 2914773"/>
              <a:gd name="connsiteY10" fmla="*/ 1074858 h 1187757"/>
              <a:gd name="connsiteX11" fmla="*/ 425238 w 2914773"/>
              <a:gd name="connsiteY11" fmla="*/ 770058 h 1187757"/>
              <a:gd name="connsiteX12" fmla="*/ 16164 w 2914773"/>
              <a:gd name="connsiteY12" fmla="*/ 577553 h 1187757"/>
              <a:gd name="connsiteX13" fmla="*/ 296901 w 2914773"/>
              <a:gd name="connsiteY13" fmla="*/ 521405 h 1187757"/>
              <a:gd name="connsiteX14" fmla="*/ 433258 w 2914773"/>
              <a:gd name="connsiteY14" fmla="*/ 409111 h 1187757"/>
              <a:gd name="connsiteX0" fmla="*/ 433258 w 2912618"/>
              <a:gd name="connsiteY0" fmla="*/ 409111 h 1187757"/>
              <a:gd name="connsiteX1" fmla="*/ 505448 w 2912618"/>
              <a:gd name="connsiteY1" fmla="*/ 37 h 1187757"/>
              <a:gd name="connsiteX2" fmla="*/ 1403806 w 2912618"/>
              <a:gd name="connsiteY2" fmla="*/ 433174 h 1187757"/>
              <a:gd name="connsiteX3" fmla="*/ 1604333 w 2912618"/>
              <a:gd name="connsiteY3" fmla="*/ 160458 h 1187757"/>
              <a:gd name="connsiteX4" fmla="*/ 1732670 w 2912618"/>
              <a:gd name="connsiteY4" fmla="*/ 296816 h 1187757"/>
              <a:gd name="connsiteX5" fmla="*/ 2855617 w 2912618"/>
              <a:gd name="connsiteY5" fmla="*/ 401089 h 1187757"/>
              <a:gd name="connsiteX6" fmla="*/ 2254038 w 2912618"/>
              <a:gd name="connsiteY6" fmla="*/ 609637 h 1187757"/>
              <a:gd name="connsiteX7" fmla="*/ 2903744 w 2912618"/>
              <a:gd name="connsiteY7" fmla="*/ 1098921 h 1187757"/>
              <a:gd name="connsiteX8" fmla="*/ 1668501 w 2912618"/>
              <a:gd name="connsiteY8" fmla="*/ 1034753 h 1187757"/>
              <a:gd name="connsiteX9" fmla="*/ 1107027 w 2912618"/>
              <a:gd name="connsiteY9" fmla="*/ 1187153 h 1187757"/>
              <a:gd name="connsiteX10" fmla="*/ 16164 w 2912618"/>
              <a:gd name="connsiteY10" fmla="*/ 1074858 h 1187757"/>
              <a:gd name="connsiteX11" fmla="*/ 425238 w 2912618"/>
              <a:gd name="connsiteY11" fmla="*/ 770058 h 1187757"/>
              <a:gd name="connsiteX12" fmla="*/ 16164 w 2912618"/>
              <a:gd name="connsiteY12" fmla="*/ 577553 h 1187757"/>
              <a:gd name="connsiteX13" fmla="*/ 296901 w 2912618"/>
              <a:gd name="connsiteY13" fmla="*/ 521405 h 1187757"/>
              <a:gd name="connsiteX14" fmla="*/ 433258 w 291261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732670 w 2969928"/>
              <a:gd name="connsiteY4" fmla="*/ 29681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877049 w 2969928"/>
              <a:gd name="connsiteY4" fmla="*/ 37702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18008 h 1196654"/>
              <a:gd name="connsiteX1" fmla="*/ 505448 w 2969928"/>
              <a:gd name="connsiteY1" fmla="*/ 8934 h 1196654"/>
              <a:gd name="connsiteX2" fmla="*/ 1274117 w 2969928"/>
              <a:gd name="connsiteY2" fmla="*/ 138513 h 1196654"/>
              <a:gd name="connsiteX3" fmla="*/ 1604333 w 2969928"/>
              <a:gd name="connsiteY3" fmla="*/ 169355 h 1196654"/>
              <a:gd name="connsiteX4" fmla="*/ 1877049 w 2969928"/>
              <a:gd name="connsiteY4" fmla="*/ 385923 h 1196654"/>
              <a:gd name="connsiteX5" fmla="*/ 2855617 w 2969928"/>
              <a:gd name="connsiteY5" fmla="*/ 409986 h 1196654"/>
              <a:gd name="connsiteX6" fmla="*/ 2807491 w 2969928"/>
              <a:gd name="connsiteY6" fmla="*/ 730828 h 1196654"/>
              <a:gd name="connsiteX7" fmla="*/ 2903744 w 2969928"/>
              <a:gd name="connsiteY7" fmla="*/ 1107818 h 1196654"/>
              <a:gd name="connsiteX8" fmla="*/ 1668501 w 2969928"/>
              <a:gd name="connsiteY8" fmla="*/ 1043650 h 1196654"/>
              <a:gd name="connsiteX9" fmla="*/ 1107027 w 2969928"/>
              <a:gd name="connsiteY9" fmla="*/ 1196050 h 1196654"/>
              <a:gd name="connsiteX10" fmla="*/ 16164 w 2969928"/>
              <a:gd name="connsiteY10" fmla="*/ 1083755 h 1196654"/>
              <a:gd name="connsiteX11" fmla="*/ 425238 w 2969928"/>
              <a:gd name="connsiteY11" fmla="*/ 778955 h 1196654"/>
              <a:gd name="connsiteX12" fmla="*/ 16164 w 2969928"/>
              <a:gd name="connsiteY12" fmla="*/ 586450 h 1196654"/>
              <a:gd name="connsiteX13" fmla="*/ 296901 w 2969928"/>
              <a:gd name="connsiteY13" fmla="*/ 530302 h 1196654"/>
              <a:gd name="connsiteX14" fmla="*/ 433258 w 2969928"/>
              <a:gd name="connsiteY14" fmla="*/ 418008 h 1196654"/>
              <a:gd name="connsiteX0" fmla="*/ 433258 w 2969928"/>
              <a:gd name="connsiteY0" fmla="*/ 415889 h 1194535"/>
              <a:gd name="connsiteX1" fmla="*/ 505448 w 2969928"/>
              <a:gd name="connsiteY1" fmla="*/ 6815 h 1194535"/>
              <a:gd name="connsiteX2" fmla="*/ 1274117 w 2969928"/>
              <a:gd name="connsiteY2" fmla="*/ 136394 h 1194535"/>
              <a:gd name="connsiteX3" fmla="*/ 1604333 w 2969928"/>
              <a:gd name="connsiteY3" fmla="*/ 167236 h 1194535"/>
              <a:gd name="connsiteX4" fmla="*/ 1877049 w 2969928"/>
              <a:gd name="connsiteY4" fmla="*/ 383804 h 1194535"/>
              <a:gd name="connsiteX5" fmla="*/ 2855617 w 2969928"/>
              <a:gd name="connsiteY5" fmla="*/ 407867 h 1194535"/>
              <a:gd name="connsiteX6" fmla="*/ 2807491 w 2969928"/>
              <a:gd name="connsiteY6" fmla="*/ 728709 h 1194535"/>
              <a:gd name="connsiteX7" fmla="*/ 2903744 w 2969928"/>
              <a:gd name="connsiteY7" fmla="*/ 1105699 h 1194535"/>
              <a:gd name="connsiteX8" fmla="*/ 1668501 w 2969928"/>
              <a:gd name="connsiteY8" fmla="*/ 1041531 h 1194535"/>
              <a:gd name="connsiteX9" fmla="*/ 1107027 w 2969928"/>
              <a:gd name="connsiteY9" fmla="*/ 1193931 h 1194535"/>
              <a:gd name="connsiteX10" fmla="*/ 16164 w 2969928"/>
              <a:gd name="connsiteY10" fmla="*/ 1081636 h 1194535"/>
              <a:gd name="connsiteX11" fmla="*/ 425238 w 2969928"/>
              <a:gd name="connsiteY11" fmla="*/ 776836 h 1194535"/>
              <a:gd name="connsiteX12" fmla="*/ 16164 w 2969928"/>
              <a:gd name="connsiteY12" fmla="*/ 584331 h 1194535"/>
              <a:gd name="connsiteX13" fmla="*/ 296901 w 2969928"/>
              <a:gd name="connsiteY13" fmla="*/ 528183 h 1194535"/>
              <a:gd name="connsiteX14" fmla="*/ 433258 w 2969928"/>
              <a:gd name="connsiteY14" fmla="*/ 415889 h 1194535"/>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1877049 w 2969928"/>
              <a:gd name="connsiteY4" fmla="*/ 381148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2275 w 2969928"/>
              <a:gd name="connsiteY13" fmla="*/ 414469 h 1191879"/>
              <a:gd name="connsiteX14" fmla="*/ 433258 w 2969928"/>
              <a:gd name="connsiteY14" fmla="*/ 413233 h 1191879"/>
              <a:gd name="connsiteX0" fmla="*/ 418598 w 2955268"/>
              <a:gd name="connsiteY0" fmla="*/ 413233 h 1197107"/>
              <a:gd name="connsiteX1" fmla="*/ 490788 w 2955268"/>
              <a:gd name="connsiteY1" fmla="*/ 4159 h 1197107"/>
              <a:gd name="connsiteX2" fmla="*/ 1259457 w 2955268"/>
              <a:gd name="connsiteY2" fmla="*/ 133738 h 1197107"/>
              <a:gd name="connsiteX3" fmla="*/ 1589673 w 2955268"/>
              <a:gd name="connsiteY3" fmla="*/ 164580 h 1197107"/>
              <a:gd name="connsiteX4" fmla="*/ 2025910 w 2955268"/>
              <a:gd name="connsiteY4" fmla="*/ 373744 h 1197107"/>
              <a:gd name="connsiteX5" fmla="*/ 2840957 w 2955268"/>
              <a:gd name="connsiteY5" fmla="*/ 405211 h 1197107"/>
              <a:gd name="connsiteX6" fmla="*/ 2792831 w 2955268"/>
              <a:gd name="connsiteY6" fmla="*/ 726053 h 1197107"/>
              <a:gd name="connsiteX7" fmla="*/ 2889084 w 2955268"/>
              <a:gd name="connsiteY7" fmla="*/ 1103043 h 1197107"/>
              <a:gd name="connsiteX8" fmla="*/ 1653841 w 2955268"/>
              <a:gd name="connsiteY8" fmla="*/ 1038875 h 1197107"/>
              <a:gd name="connsiteX9" fmla="*/ 1092367 w 2955268"/>
              <a:gd name="connsiteY9" fmla="*/ 1191275 h 1197107"/>
              <a:gd name="connsiteX10" fmla="*/ 1504 w 2955268"/>
              <a:gd name="connsiteY10" fmla="*/ 1078980 h 1197107"/>
              <a:gd name="connsiteX11" fmla="*/ 410578 w 2955268"/>
              <a:gd name="connsiteY11" fmla="*/ 774180 h 1197107"/>
              <a:gd name="connsiteX12" fmla="*/ 1504 w 2955268"/>
              <a:gd name="connsiteY12" fmla="*/ 581675 h 1197107"/>
              <a:gd name="connsiteX13" fmla="*/ 277615 w 2955268"/>
              <a:gd name="connsiteY13" fmla="*/ 414469 h 1197107"/>
              <a:gd name="connsiteX14" fmla="*/ 418598 w 2955268"/>
              <a:gd name="connsiteY14" fmla="*/ 413233 h 1197107"/>
              <a:gd name="connsiteX0" fmla="*/ 426181 w 2962851"/>
              <a:gd name="connsiteY0" fmla="*/ 413233 h 1202409"/>
              <a:gd name="connsiteX1" fmla="*/ 498371 w 2962851"/>
              <a:gd name="connsiteY1" fmla="*/ 4159 h 1202409"/>
              <a:gd name="connsiteX2" fmla="*/ 1267040 w 2962851"/>
              <a:gd name="connsiteY2" fmla="*/ 133738 h 1202409"/>
              <a:gd name="connsiteX3" fmla="*/ 1597256 w 2962851"/>
              <a:gd name="connsiteY3" fmla="*/ 164580 h 1202409"/>
              <a:gd name="connsiteX4" fmla="*/ 2033493 w 2962851"/>
              <a:gd name="connsiteY4" fmla="*/ 373744 h 1202409"/>
              <a:gd name="connsiteX5" fmla="*/ 2848540 w 2962851"/>
              <a:gd name="connsiteY5" fmla="*/ 405211 h 1202409"/>
              <a:gd name="connsiteX6" fmla="*/ 2800414 w 2962851"/>
              <a:gd name="connsiteY6" fmla="*/ 726053 h 1202409"/>
              <a:gd name="connsiteX7" fmla="*/ 2896667 w 2962851"/>
              <a:gd name="connsiteY7" fmla="*/ 1103043 h 1202409"/>
              <a:gd name="connsiteX8" fmla="*/ 1661424 w 2962851"/>
              <a:gd name="connsiteY8" fmla="*/ 1038875 h 1202409"/>
              <a:gd name="connsiteX9" fmla="*/ 1099950 w 2962851"/>
              <a:gd name="connsiteY9" fmla="*/ 1191275 h 1202409"/>
              <a:gd name="connsiteX10" fmla="*/ 9087 w 2962851"/>
              <a:gd name="connsiteY10" fmla="*/ 1078980 h 1202409"/>
              <a:gd name="connsiteX11" fmla="*/ 418161 w 2962851"/>
              <a:gd name="connsiteY11" fmla="*/ 774180 h 1202409"/>
              <a:gd name="connsiteX12" fmla="*/ 9087 w 2962851"/>
              <a:gd name="connsiteY12" fmla="*/ 581675 h 1202409"/>
              <a:gd name="connsiteX13" fmla="*/ 285198 w 2962851"/>
              <a:gd name="connsiteY13" fmla="*/ 414469 h 1202409"/>
              <a:gd name="connsiteX14" fmla="*/ 426181 w 2962851"/>
              <a:gd name="connsiteY14" fmla="*/ 413233 h 1202409"/>
              <a:gd name="connsiteX0" fmla="*/ 417647 w 2954317"/>
              <a:gd name="connsiteY0" fmla="*/ 413233 h 1266382"/>
              <a:gd name="connsiteX1" fmla="*/ 489837 w 2954317"/>
              <a:gd name="connsiteY1" fmla="*/ 4159 h 1266382"/>
              <a:gd name="connsiteX2" fmla="*/ 1258506 w 2954317"/>
              <a:gd name="connsiteY2" fmla="*/ 133738 h 1266382"/>
              <a:gd name="connsiteX3" fmla="*/ 1588722 w 2954317"/>
              <a:gd name="connsiteY3" fmla="*/ 164580 h 1266382"/>
              <a:gd name="connsiteX4" fmla="*/ 2024959 w 2954317"/>
              <a:gd name="connsiteY4" fmla="*/ 373744 h 1266382"/>
              <a:gd name="connsiteX5" fmla="*/ 2840006 w 2954317"/>
              <a:gd name="connsiteY5" fmla="*/ 405211 h 1266382"/>
              <a:gd name="connsiteX6" fmla="*/ 2791880 w 2954317"/>
              <a:gd name="connsiteY6" fmla="*/ 726053 h 1266382"/>
              <a:gd name="connsiteX7" fmla="*/ 2888133 w 2954317"/>
              <a:gd name="connsiteY7" fmla="*/ 1103043 h 1266382"/>
              <a:gd name="connsiteX8" fmla="*/ 1652890 w 2954317"/>
              <a:gd name="connsiteY8" fmla="*/ 1038875 h 1266382"/>
              <a:gd name="connsiteX9" fmla="*/ 1091416 w 2954317"/>
              <a:gd name="connsiteY9" fmla="*/ 1191275 h 1266382"/>
              <a:gd name="connsiteX10" fmla="*/ 553 w 2954317"/>
              <a:gd name="connsiteY10" fmla="*/ 1078980 h 1266382"/>
              <a:gd name="connsiteX11" fmla="*/ 409627 w 2954317"/>
              <a:gd name="connsiteY11" fmla="*/ 774180 h 1266382"/>
              <a:gd name="connsiteX12" fmla="*/ 553 w 2954317"/>
              <a:gd name="connsiteY12" fmla="*/ 581675 h 1266382"/>
              <a:gd name="connsiteX13" fmla="*/ 276664 w 2954317"/>
              <a:gd name="connsiteY13" fmla="*/ 414469 h 1266382"/>
              <a:gd name="connsiteX14" fmla="*/ 417647 w 2954317"/>
              <a:gd name="connsiteY14" fmla="*/ 413233 h 1266382"/>
              <a:gd name="connsiteX0" fmla="*/ 420133 w 2956803"/>
              <a:gd name="connsiteY0" fmla="*/ 413233 h 1192448"/>
              <a:gd name="connsiteX1" fmla="*/ 492323 w 2956803"/>
              <a:gd name="connsiteY1" fmla="*/ 4159 h 1192448"/>
              <a:gd name="connsiteX2" fmla="*/ 1260992 w 2956803"/>
              <a:gd name="connsiteY2" fmla="*/ 133738 h 1192448"/>
              <a:gd name="connsiteX3" fmla="*/ 1591208 w 2956803"/>
              <a:gd name="connsiteY3" fmla="*/ 164580 h 1192448"/>
              <a:gd name="connsiteX4" fmla="*/ 2027445 w 2956803"/>
              <a:gd name="connsiteY4" fmla="*/ 373744 h 1192448"/>
              <a:gd name="connsiteX5" fmla="*/ 2842492 w 2956803"/>
              <a:gd name="connsiteY5" fmla="*/ 405211 h 1192448"/>
              <a:gd name="connsiteX6" fmla="*/ 2794366 w 2956803"/>
              <a:gd name="connsiteY6" fmla="*/ 726053 h 1192448"/>
              <a:gd name="connsiteX7" fmla="*/ 2890619 w 2956803"/>
              <a:gd name="connsiteY7" fmla="*/ 1103043 h 1192448"/>
              <a:gd name="connsiteX8" fmla="*/ 1655376 w 2956803"/>
              <a:gd name="connsiteY8" fmla="*/ 1038875 h 1192448"/>
              <a:gd name="connsiteX9" fmla="*/ 1093902 w 2956803"/>
              <a:gd name="connsiteY9" fmla="*/ 1191275 h 1192448"/>
              <a:gd name="connsiteX10" fmla="*/ 3039 w 2956803"/>
              <a:gd name="connsiteY10" fmla="*/ 1078980 h 1192448"/>
              <a:gd name="connsiteX11" fmla="*/ 412113 w 2956803"/>
              <a:gd name="connsiteY11" fmla="*/ 774180 h 1192448"/>
              <a:gd name="connsiteX12" fmla="*/ 3039 w 2956803"/>
              <a:gd name="connsiteY12" fmla="*/ 581675 h 1192448"/>
              <a:gd name="connsiteX13" fmla="*/ 279150 w 2956803"/>
              <a:gd name="connsiteY13" fmla="*/ 414469 h 1192448"/>
              <a:gd name="connsiteX14" fmla="*/ 420133 w 2956803"/>
              <a:gd name="connsiteY14" fmla="*/ 413233 h 1192448"/>
              <a:gd name="connsiteX0" fmla="*/ 451886 w 2988556"/>
              <a:gd name="connsiteY0" fmla="*/ 413233 h 1191764"/>
              <a:gd name="connsiteX1" fmla="*/ 524076 w 2988556"/>
              <a:gd name="connsiteY1" fmla="*/ 4159 h 1191764"/>
              <a:gd name="connsiteX2" fmla="*/ 1292745 w 2988556"/>
              <a:gd name="connsiteY2" fmla="*/ 133738 h 1191764"/>
              <a:gd name="connsiteX3" fmla="*/ 1622961 w 2988556"/>
              <a:gd name="connsiteY3" fmla="*/ 164580 h 1191764"/>
              <a:gd name="connsiteX4" fmla="*/ 2059198 w 2988556"/>
              <a:gd name="connsiteY4" fmla="*/ 373744 h 1191764"/>
              <a:gd name="connsiteX5" fmla="*/ 2874245 w 2988556"/>
              <a:gd name="connsiteY5" fmla="*/ 405211 h 1191764"/>
              <a:gd name="connsiteX6" fmla="*/ 2826119 w 2988556"/>
              <a:gd name="connsiteY6" fmla="*/ 726053 h 1191764"/>
              <a:gd name="connsiteX7" fmla="*/ 2922372 w 2988556"/>
              <a:gd name="connsiteY7" fmla="*/ 1103043 h 1191764"/>
              <a:gd name="connsiteX8" fmla="*/ 1687129 w 2988556"/>
              <a:gd name="connsiteY8" fmla="*/ 1038875 h 1191764"/>
              <a:gd name="connsiteX9" fmla="*/ 1125655 w 2988556"/>
              <a:gd name="connsiteY9" fmla="*/ 1191275 h 1191764"/>
              <a:gd name="connsiteX10" fmla="*/ 34792 w 2988556"/>
              <a:gd name="connsiteY10" fmla="*/ 1078980 h 1191764"/>
              <a:gd name="connsiteX11" fmla="*/ 249573 w 2988556"/>
              <a:gd name="connsiteY11" fmla="*/ 855622 h 1191764"/>
              <a:gd name="connsiteX12" fmla="*/ 34792 w 2988556"/>
              <a:gd name="connsiteY12" fmla="*/ 581675 h 1191764"/>
              <a:gd name="connsiteX13" fmla="*/ 310903 w 2988556"/>
              <a:gd name="connsiteY13" fmla="*/ 414469 h 1191764"/>
              <a:gd name="connsiteX14" fmla="*/ 451886 w 2988556"/>
              <a:gd name="connsiteY14" fmla="*/ 413233 h 119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8556" h="1191764">
                <a:moveTo>
                  <a:pt x="451886" y="413233"/>
                </a:moveTo>
                <a:cubicBezTo>
                  <a:pt x="487415" y="344848"/>
                  <a:pt x="383933" y="50741"/>
                  <a:pt x="524076" y="4159"/>
                </a:cubicBezTo>
                <a:cubicBezTo>
                  <a:pt x="664219" y="-42423"/>
                  <a:pt x="1273120" y="321713"/>
                  <a:pt x="1292745" y="133738"/>
                </a:cubicBezTo>
                <a:cubicBezTo>
                  <a:pt x="1312370" y="-54237"/>
                  <a:pt x="1495219" y="124579"/>
                  <a:pt x="1622961" y="164580"/>
                </a:cubicBezTo>
                <a:cubicBezTo>
                  <a:pt x="1750703" y="204581"/>
                  <a:pt x="1828096" y="74504"/>
                  <a:pt x="2059198" y="373744"/>
                </a:cubicBezTo>
                <a:cubicBezTo>
                  <a:pt x="2290300" y="672984"/>
                  <a:pt x="2746425" y="346493"/>
                  <a:pt x="2874245" y="405211"/>
                </a:cubicBezTo>
                <a:cubicBezTo>
                  <a:pt x="3002065" y="463929"/>
                  <a:pt x="2818098" y="609748"/>
                  <a:pt x="2826119" y="726053"/>
                </a:cubicBezTo>
                <a:cubicBezTo>
                  <a:pt x="2834140" y="842358"/>
                  <a:pt x="3112204" y="1050906"/>
                  <a:pt x="2922372" y="1103043"/>
                </a:cubicBezTo>
                <a:cubicBezTo>
                  <a:pt x="2732540" y="1155180"/>
                  <a:pt x="1935834" y="1246286"/>
                  <a:pt x="1687129" y="1038875"/>
                </a:cubicBezTo>
                <a:cubicBezTo>
                  <a:pt x="1438424" y="831464"/>
                  <a:pt x="1401044" y="1184591"/>
                  <a:pt x="1125655" y="1191275"/>
                </a:cubicBezTo>
                <a:cubicBezTo>
                  <a:pt x="850266" y="1197959"/>
                  <a:pt x="180806" y="1134922"/>
                  <a:pt x="34792" y="1078980"/>
                </a:cubicBezTo>
                <a:cubicBezTo>
                  <a:pt x="-111222" y="1023038"/>
                  <a:pt x="249573" y="938506"/>
                  <a:pt x="249573" y="855622"/>
                </a:cubicBezTo>
                <a:cubicBezTo>
                  <a:pt x="249573" y="772738"/>
                  <a:pt x="46718" y="845336"/>
                  <a:pt x="34792" y="581675"/>
                </a:cubicBezTo>
                <a:cubicBezTo>
                  <a:pt x="69126" y="273592"/>
                  <a:pt x="241387" y="442543"/>
                  <a:pt x="310903" y="414469"/>
                </a:cubicBezTo>
                <a:cubicBezTo>
                  <a:pt x="380419" y="386395"/>
                  <a:pt x="416357" y="481618"/>
                  <a:pt x="451886" y="413233"/>
                </a:cubicBezTo>
                <a:close/>
              </a:path>
            </a:pathLst>
          </a:custGeom>
          <a:solidFill>
            <a:srgbClr val="FFF3E3"/>
          </a:solidFill>
          <a:ln w="12700">
            <a:solidFill>
              <a:srgbClr val="25BBEA"/>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428BF1A-84C6-4106-A3E7-F471BA5689B2}"/>
                  </a:ext>
                </a:extLst>
              </p:cNvPr>
              <p:cNvSpPr txBox="1"/>
              <p:nvPr/>
            </p:nvSpPr>
            <p:spPr>
              <a:xfrm rot="502803">
                <a:off x="3431447" y="5222033"/>
                <a:ext cx="1395795" cy="830997"/>
              </a:xfrm>
              <a:prstGeom prst="rect">
                <a:avLst/>
              </a:prstGeom>
              <a:noFill/>
            </p:spPr>
            <p:txBody>
              <a:bodyPr wrap="square" rtlCol="0">
                <a:spAutoFit/>
              </a:bodyPr>
              <a:lstStyle/>
              <a:p>
                <a:r>
                  <a:rPr lang="en-US" sz="2400" dirty="0">
                    <a:latin typeface="+mj-lt"/>
                  </a:rPr>
                  <a:t>Max</a:t>
                </a:r>
                <a:br>
                  <a:rPr lang="en-US" sz="2400" dirty="0">
                    <a:latin typeface="+mj-lt"/>
                  </a:rPr>
                </a:br>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42" name="TextBox 41">
                <a:extLst>
                  <a:ext uri="{FF2B5EF4-FFF2-40B4-BE49-F238E27FC236}">
                    <a16:creationId xmlns:a16="http://schemas.microsoft.com/office/drawing/2014/main" id="{2428BF1A-84C6-4106-A3E7-F471BA5689B2}"/>
                  </a:ext>
                </a:extLst>
              </p:cNvPr>
              <p:cNvSpPr txBox="1">
                <a:spLocks noRot="1" noChangeAspect="1" noMove="1" noResize="1" noEditPoints="1" noAdjustHandles="1" noChangeArrowheads="1" noChangeShapeType="1" noTextEdit="1"/>
              </p:cNvSpPr>
              <p:nvPr/>
            </p:nvSpPr>
            <p:spPr>
              <a:xfrm rot="502803">
                <a:off x="3431447" y="5222033"/>
                <a:ext cx="1395795" cy="830997"/>
              </a:xfrm>
              <a:prstGeom prst="rect">
                <a:avLst/>
              </a:prstGeom>
              <a:blipFill>
                <a:blip r:embed="rId7"/>
                <a:stretch>
                  <a:fillRect t="-592" b="-5917"/>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57F0E773-618E-4ED0-9503-4026545058B4}"/>
              </a:ext>
            </a:extLst>
          </p:cNvPr>
          <p:cNvSpPr txBox="1"/>
          <p:nvPr/>
        </p:nvSpPr>
        <p:spPr>
          <a:xfrm rot="20759738">
            <a:off x="5364558" y="5805923"/>
            <a:ext cx="2266847" cy="345282"/>
          </a:xfrm>
          <a:prstGeom prst="rect">
            <a:avLst/>
          </a:prstGeom>
          <a:noFill/>
        </p:spPr>
        <p:txBody>
          <a:bodyPr wrap="square" rtlCol="0">
            <a:spAutoFit/>
          </a:bodyPr>
          <a:lstStyle/>
          <a:p>
            <a:r>
              <a:rPr lang="en-US" sz="1600" dirty="0">
                <a:latin typeface="+mj-lt"/>
              </a:rPr>
              <a:t>Compression</a:t>
            </a:r>
          </a:p>
        </p:txBody>
      </p:sp>
      <p:sp>
        <p:nvSpPr>
          <p:cNvPr id="44" name="TextBox 43">
            <a:extLst>
              <a:ext uri="{FF2B5EF4-FFF2-40B4-BE49-F238E27FC236}">
                <a16:creationId xmlns:a16="http://schemas.microsoft.com/office/drawing/2014/main" id="{A880E562-4EB0-44BB-A92C-CD942237E531}"/>
              </a:ext>
            </a:extLst>
          </p:cNvPr>
          <p:cNvSpPr txBox="1"/>
          <p:nvPr/>
        </p:nvSpPr>
        <p:spPr>
          <a:xfrm rot="355095">
            <a:off x="4247490" y="5515950"/>
            <a:ext cx="2243768" cy="646331"/>
          </a:xfrm>
          <a:prstGeom prst="rect">
            <a:avLst/>
          </a:prstGeom>
          <a:noFill/>
        </p:spPr>
        <p:txBody>
          <a:bodyPr wrap="square" rtlCol="0">
            <a:spAutoFit/>
          </a:bodyPr>
          <a:lstStyle/>
          <a:p>
            <a:r>
              <a:rPr lang="en-US" sz="1800" dirty="0">
                <a:latin typeface="+mj-lt"/>
              </a:rPr>
              <a:t>Characteristic polynomial</a:t>
            </a:r>
          </a:p>
        </p:txBody>
      </p:sp>
      <p:sp>
        <p:nvSpPr>
          <p:cNvPr id="45" name="TextBox 44">
            <a:extLst>
              <a:ext uri="{FF2B5EF4-FFF2-40B4-BE49-F238E27FC236}">
                <a16:creationId xmlns:a16="http://schemas.microsoft.com/office/drawing/2014/main" id="{AB4E5E56-412A-4F3B-97D7-55BAF17F2D02}"/>
              </a:ext>
            </a:extLst>
          </p:cNvPr>
          <p:cNvSpPr txBox="1"/>
          <p:nvPr/>
        </p:nvSpPr>
        <p:spPr>
          <a:xfrm rot="19505381">
            <a:off x="6211226" y="5863236"/>
            <a:ext cx="2243768" cy="338554"/>
          </a:xfrm>
          <a:prstGeom prst="rect">
            <a:avLst/>
          </a:prstGeom>
          <a:noFill/>
        </p:spPr>
        <p:txBody>
          <a:bodyPr wrap="square" rtlCol="0">
            <a:spAutoFit/>
          </a:bodyPr>
          <a:lstStyle/>
          <a:p>
            <a:r>
              <a:rPr lang="en-US" sz="1600" dirty="0">
                <a:latin typeface="+mj-lt"/>
              </a:rPr>
              <a:t>Kernelization</a:t>
            </a:r>
          </a:p>
        </p:txBody>
      </p:sp>
      <p:sp>
        <p:nvSpPr>
          <p:cNvPr id="47" name="Oval 46">
            <a:extLst>
              <a:ext uri="{FF2B5EF4-FFF2-40B4-BE49-F238E27FC236}">
                <a16:creationId xmlns:a16="http://schemas.microsoft.com/office/drawing/2014/main" id="{55EEE227-059C-4016-8285-BE4CA3B59403}"/>
              </a:ext>
            </a:extLst>
          </p:cNvPr>
          <p:cNvSpPr/>
          <p:nvPr/>
        </p:nvSpPr>
        <p:spPr bwMode="auto">
          <a:xfrm>
            <a:off x="3244945" y="57229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8" name="Freeform 19">
            <a:extLst>
              <a:ext uri="{FF2B5EF4-FFF2-40B4-BE49-F238E27FC236}">
                <a16:creationId xmlns:a16="http://schemas.microsoft.com/office/drawing/2014/main" id="{0AB8581C-C30C-4C5F-ACCA-62AEE97258F9}"/>
              </a:ext>
            </a:extLst>
          </p:cNvPr>
          <p:cNvSpPr/>
          <p:nvPr/>
        </p:nvSpPr>
        <p:spPr bwMode="auto">
          <a:xfrm>
            <a:off x="3352216" y="5820455"/>
            <a:ext cx="1341441" cy="35375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1814612 w 5819913"/>
              <a:gd name="connsiteY9" fmla="*/ 676678 h 4005094"/>
              <a:gd name="connsiteX10" fmla="*/ 3158780 w 5819913"/>
              <a:gd name="connsiteY10" fmla="*/ 320062 h 4005094"/>
              <a:gd name="connsiteX11" fmla="*/ 4219484 w 5819913"/>
              <a:gd name="connsiteY11" fmla="*/ 22 h 4005094"/>
              <a:gd name="connsiteX12" fmla="*/ 3872012 w 5819913"/>
              <a:gd name="connsiteY12" fmla="*/ 347495 h 4005094"/>
              <a:gd name="connsiteX13" fmla="*/ 4576100 w 5819913"/>
              <a:gd name="connsiteY13" fmla="*/ 256054 h 4005094"/>
              <a:gd name="connsiteX14" fmla="*/ 4256060 w 5819913"/>
              <a:gd name="connsiteY14" fmla="*/ 484655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146332 w 5819913"/>
              <a:gd name="connsiteY25" fmla="*/ 1508783 h 4005094"/>
              <a:gd name="connsiteX26" fmla="*/ 4237772 w 5819913"/>
              <a:gd name="connsiteY26" fmla="*/ 118874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3158780 w 5819913"/>
              <a:gd name="connsiteY9" fmla="*/ 320062 h 4005094"/>
              <a:gd name="connsiteX10" fmla="*/ 4219484 w 5819913"/>
              <a:gd name="connsiteY10" fmla="*/ 22 h 4005094"/>
              <a:gd name="connsiteX11" fmla="*/ 3872012 w 5819913"/>
              <a:gd name="connsiteY11" fmla="*/ 347495 h 4005094"/>
              <a:gd name="connsiteX12" fmla="*/ 4576100 w 5819913"/>
              <a:gd name="connsiteY12" fmla="*/ 256054 h 4005094"/>
              <a:gd name="connsiteX13" fmla="*/ 4256060 w 5819913"/>
              <a:gd name="connsiteY13" fmla="*/ 484655 h 4005094"/>
              <a:gd name="connsiteX14" fmla="*/ 5188748 w 5819913"/>
              <a:gd name="connsiteY14" fmla="*/ 466366 h 4005094"/>
              <a:gd name="connsiteX15" fmla="*/ 5773964 w 5819913"/>
              <a:gd name="connsiteY15" fmla="*/ 649246 h 4005094"/>
              <a:gd name="connsiteX16" fmla="*/ 5737388 w 5819913"/>
              <a:gd name="connsiteY16" fmla="*/ 1389910 h 4005094"/>
              <a:gd name="connsiteX17" fmla="*/ 5380772 w 5819913"/>
              <a:gd name="connsiteY17" fmla="*/ 1673374 h 4005094"/>
              <a:gd name="connsiteX18" fmla="*/ 5636804 w 5819913"/>
              <a:gd name="connsiteY18" fmla="*/ 1234462 h 4005094"/>
              <a:gd name="connsiteX19" fmla="*/ 5252756 w 5819913"/>
              <a:gd name="connsiteY19" fmla="*/ 1527070 h 4005094"/>
              <a:gd name="connsiteX20" fmla="*/ 5307620 w 5819913"/>
              <a:gd name="connsiteY20" fmla="*/ 1124734 h 4005094"/>
              <a:gd name="connsiteX21" fmla="*/ 4731548 w 5819913"/>
              <a:gd name="connsiteY21" fmla="*/ 1746526 h 4005094"/>
              <a:gd name="connsiteX22" fmla="*/ 4146332 w 5819913"/>
              <a:gd name="connsiteY22" fmla="*/ 1709950 h 4005094"/>
              <a:gd name="connsiteX23" fmla="*/ 3771428 w 5819913"/>
              <a:gd name="connsiteY23" fmla="*/ 1371622 h 4005094"/>
              <a:gd name="connsiteX24" fmla="*/ 4146332 w 5819913"/>
              <a:gd name="connsiteY24" fmla="*/ 1508783 h 4005094"/>
              <a:gd name="connsiteX25" fmla="*/ 4237772 w 5819913"/>
              <a:gd name="connsiteY25" fmla="*/ 1188743 h 4005094"/>
              <a:gd name="connsiteX26" fmla="*/ 4566956 w 5819913"/>
              <a:gd name="connsiteY26" fmla="*/ 1353334 h 4005094"/>
              <a:gd name="connsiteX0" fmla="*/ 799628 w 5819913"/>
              <a:gd name="connsiteY0" fmla="*/ 4005512 h 4005512"/>
              <a:gd name="connsiteX1" fmla="*/ 836204 w 5819913"/>
              <a:gd name="connsiteY1" fmla="*/ 3621464 h 4005512"/>
              <a:gd name="connsiteX2" fmla="*/ 342428 w 5819913"/>
              <a:gd name="connsiteY2" fmla="*/ 3402008 h 4005512"/>
              <a:gd name="connsiteX3" fmla="*/ 168692 w 5819913"/>
              <a:gd name="connsiteY3" fmla="*/ 3063680 h 4005512"/>
              <a:gd name="connsiteX4" fmla="*/ 342428 w 5819913"/>
              <a:gd name="connsiteY4" fmla="*/ 2771072 h 4005512"/>
              <a:gd name="connsiteX5" fmla="*/ 433868 w 5819913"/>
              <a:gd name="connsiteY5" fmla="*/ 2597336 h 4005512"/>
              <a:gd name="connsiteX6" fmla="*/ 4100 w 5819913"/>
              <a:gd name="connsiteY6" fmla="*/ 2624768 h 4005512"/>
              <a:gd name="connsiteX7" fmla="*/ 223556 w 5819913"/>
              <a:gd name="connsiteY7" fmla="*/ 1884104 h 4005512"/>
              <a:gd name="connsiteX8" fmla="*/ 333284 w 5819913"/>
              <a:gd name="connsiteY8" fmla="*/ 1052000 h 4005512"/>
              <a:gd name="connsiteX9" fmla="*/ 3158780 w 5819913"/>
              <a:gd name="connsiteY9" fmla="*/ 320480 h 4005512"/>
              <a:gd name="connsiteX10" fmla="*/ 4219484 w 5819913"/>
              <a:gd name="connsiteY10" fmla="*/ 440 h 4005512"/>
              <a:gd name="connsiteX11" fmla="*/ 4576100 w 5819913"/>
              <a:gd name="connsiteY11" fmla="*/ 256472 h 4005512"/>
              <a:gd name="connsiteX12" fmla="*/ 4256060 w 5819913"/>
              <a:gd name="connsiteY12" fmla="*/ 485073 h 4005512"/>
              <a:gd name="connsiteX13" fmla="*/ 5188748 w 5819913"/>
              <a:gd name="connsiteY13" fmla="*/ 466784 h 4005512"/>
              <a:gd name="connsiteX14" fmla="*/ 5773964 w 5819913"/>
              <a:gd name="connsiteY14" fmla="*/ 649664 h 4005512"/>
              <a:gd name="connsiteX15" fmla="*/ 5737388 w 5819913"/>
              <a:gd name="connsiteY15" fmla="*/ 1390328 h 4005512"/>
              <a:gd name="connsiteX16" fmla="*/ 5380772 w 5819913"/>
              <a:gd name="connsiteY16" fmla="*/ 1673792 h 4005512"/>
              <a:gd name="connsiteX17" fmla="*/ 5636804 w 5819913"/>
              <a:gd name="connsiteY17" fmla="*/ 1234880 h 4005512"/>
              <a:gd name="connsiteX18" fmla="*/ 5252756 w 5819913"/>
              <a:gd name="connsiteY18" fmla="*/ 1527488 h 4005512"/>
              <a:gd name="connsiteX19" fmla="*/ 5307620 w 5819913"/>
              <a:gd name="connsiteY19" fmla="*/ 1125152 h 4005512"/>
              <a:gd name="connsiteX20" fmla="*/ 4731548 w 5819913"/>
              <a:gd name="connsiteY20" fmla="*/ 1746944 h 4005512"/>
              <a:gd name="connsiteX21" fmla="*/ 4146332 w 5819913"/>
              <a:gd name="connsiteY21" fmla="*/ 1710368 h 4005512"/>
              <a:gd name="connsiteX22" fmla="*/ 3771428 w 5819913"/>
              <a:gd name="connsiteY22" fmla="*/ 1372040 h 4005512"/>
              <a:gd name="connsiteX23" fmla="*/ 4146332 w 5819913"/>
              <a:gd name="connsiteY23" fmla="*/ 1509201 h 4005512"/>
              <a:gd name="connsiteX24" fmla="*/ 4237772 w 5819913"/>
              <a:gd name="connsiteY24" fmla="*/ 1189161 h 4005512"/>
              <a:gd name="connsiteX25" fmla="*/ 4566956 w 5819913"/>
              <a:gd name="connsiteY25" fmla="*/ 1353752 h 4005512"/>
              <a:gd name="connsiteX0" fmla="*/ 896548 w 5916833"/>
              <a:gd name="connsiteY0" fmla="*/ 4005512 h 4005512"/>
              <a:gd name="connsiteX1" fmla="*/ 933124 w 5916833"/>
              <a:gd name="connsiteY1" fmla="*/ 3621464 h 4005512"/>
              <a:gd name="connsiteX2" fmla="*/ 439348 w 5916833"/>
              <a:gd name="connsiteY2" fmla="*/ 3402008 h 4005512"/>
              <a:gd name="connsiteX3" fmla="*/ 265612 w 5916833"/>
              <a:gd name="connsiteY3" fmla="*/ 3063680 h 4005512"/>
              <a:gd name="connsiteX4" fmla="*/ 439348 w 5916833"/>
              <a:gd name="connsiteY4" fmla="*/ 2771072 h 4005512"/>
              <a:gd name="connsiteX5" fmla="*/ 530788 w 5916833"/>
              <a:gd name="connsiteY5" fmla="*/ 2597336 h 4005512"/>
              <a:gd name="connsiteX6" fmla="*/ 101020 w 5916833"/>
              <a:gd name="connsiteY6" fmla="*/ 2624768 h 4005512"/>
              <a:gd name="connsiteX7" fmla="*/ 320476 w 5916833"/>
              <a:gd name="connsiteY7" fmla="*/ 1884104 h 4005512"/>
              <a:gd name="connsiteX8" fmla="*/ 3255700 w 5916833"/>
              <a:gd name="connsiteY8" fmla="*/ 320480 h 4005512"/>
              <a:gd name="connsiteX9" fmla="*/ 4316404 w 5916833"/>
              <a:gd name="connsiteY9" fmla="*/ 440 h 4005512"/>
              <a:gd name="connsiteX10" fmla="*/ 4673020 w 5916833"/>
              <a:gd name="connsiteY10" fmla="*/ 256472 h 4005512"/>
              <a:gd name="connsiteX11" fmla="*/ 4352980 w 5916833"/>
              <a:gd name="connsiteY11" fmla="*/ 485073 h 4005512"/>
              <a:gd name="connsiteX12" fmla="*/ 5285668 w 5916833"/>
              <a:gd name="connsiteY12" fmla="*/ 466784 h 4005512"/>
              <a:gd name="connsiteX13" fmla="*/ 5870884 w 5916833"/>
              <a:gd name="connsiteY13" fmla="*/ 649664 h 4005512"/>
              <a:gd name="connsiteX14" fmla="*/ 5834308 w 5916833"/>
              <a:gd name="connsiteY14" fmla="*/ 1390328 h 4005512"/>
              <a:gd name="connsiteX15" fmla="*/ 5477692 w 5916833"/>
              <a:gd name="connsiteY15" fmla="*/ 1673792 h 4005512"/>
              <a:gd name="connsiteX16" fmla="*/ 5733724 w 5916833"/>
              <a:gd name="connsiteY16" fmla="*/ 1234880 h 4005512"/>
              <a:gd name="connsiteX17" fmla="*/ 5349676 w 5916833"/>
              <a:gd name="connsiteY17" fmla="*/ 1527488 h 4005512"/>
              <a:gd name="connsiteX18" fmla="*/ 5404540 w 5916833"/>
              <a:gd name="connsiteY18" fmla="*/ 1125152 h 4005512"/>
              <a:gd name="connsiteX19" fmla="*/ 4828468 w 5916833"/>
              <a:gd name="connsiteY19" fmla="*/ 1746944 h 4005512"/>
              <a:gd name="connsiteX20" fmla="*/ 4243252 w 5916833"/>
              <a:gd name="connsiteY20" fmla="*/ 1710368 h 4005512"/>
              <a:gd name="connsiteX21" fmla="*/ 3868348 w 5916833"/>
              <a:gd name="connsiteY21" fmla="*/ 1372040 h 4005512"/>
              <a:gd name="connsiteX22" fmla="*/ 4243252 w 5916833"/>
              <a:gd name="connsiteY22" fmla="*/ 1509201 h 4005512"/>
              <a:gd name="connsiteX23" fmla="*/ 4334692 w 5916833"/>
              <a:gd name="connsiteY23" fmla="*/ 1189161 h 4005512"/>
              <a:gd name="connsiteX24" fmla="*/ 4663876 w 5916833"/>
              <a:gd name="connsiteY24" fmla="*/ 1353752 h 4005512"/>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3868348 w 5916833"/>
              <a:gd name="connsiteY20" fmla="*/ 1372034 h 4005506"/>
              <a:gd name="connsiteX21" fmla="*/ 4243252 w 5916833"/>
              <a:gd name="connsiteY21" fmla="*/ 1509195 h 4005506"/>
              <a:gd name="connsiteX22" fmla="*/ 4334692 w 5916833"/>
              <a:gd name="connsiteY22" fmla="*/ 1189155 h 4005506"/>
              <a:gd name="connsiteX23" fmla="*/ 4663876 w 5916833"/>
              <a:gd name="connsiteY23"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3868348 w 5916833"/>
              <a:gd name="connsiteY20" fmla="*/ 1372034 h 4005506"/>
              <a:gd name="connsiteX21" fmla="*/ 4243252 w 5916833"/>
              <a:gd name="connsiteY21" fmla="*/ 1509195 h 4005506"/>
              <a:gd name="connsiteX22" fmla="*/ 4663876 w 5916833"/>
              <a:gd name="connsiteY22"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4243252 w 5916833"/>
              <a:gd name="connsiteY20" fmla="*/ 1509195 h 4005506"/>
              <a:gd name="connsiteX21" fmla="*/ 4663876 w 5916833"/>
              <a:gd name="connsiteY21"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509195 h 4005506"/>
              <a:gd name="connsiteX20" fmla="*/ 4663876 w 5916833"/>
              <a:gd name="connsiteY20"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663876 w 5916833"/>
              <a:gd name="connsiteY19"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404540 w 5916833"/>
              <a:gd name="connsiteY16" fmla="*/ 1125146 h 4005506"/>
              <a:gd name="connsiteX17" fmla="*/ 4828468 w 5916833"/>
              <a:gd name="connsiteY17" fmla="*/ 1746938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404540 w 5916833"/>
              <a:gd name="connsiteY15" fmla="*/ 1125146 h 4005506"/>
              <a:gd name="connsiteX16" fmla="*/ 4828468 w 5916833"/>
              <a:gd name="connsiteY16" fmla="*/ 1746938 h 4005506"/>
              <a:gd name="connsiteX0" fmla="*/ 896548 w 5872959"/>
              <a:gd name="connsiteY0" fmla="*/ 4005506 h 4005506"/>
              <a:gd name="connsiteX1" fmla="*/ 933124 w 5872959"/>
              <a:gd name="connsiteY1" fmla="*/ 3621458 h 4005506"/>
              <a:gd name="connsiteX2" fmla="*/ 439348 w 5872959"/>
              <a:gd name="connsiteY2" fmla="*/ 3402002 h 4005506"/>
              <a:gd name="connsiteX3" fmla="*/ 265612 w 5872959"/>
              <a:gd name="connsiteY3" fmla="*/ 3063674 h 4005506"/>
              <a:gd name="connsiteX4" fmla="*/ 439348 w 5872959"/>
              <a:gd name="connsiteY4" fmla="*/ 2771066 h 4005506"/>
              <a:gd name="connsiteX5" fmla="*/ 530788 w 5872959"/>
              <a:gd name="connsiteY5" fmla="*/ 2597330 h 4005506"/>
              <a:gd name="connsiteX6" fmla="*/ 101020 w 5872959"/>
              <a:gd name="connsiteY6" fmla="*/ 2624762 h 4005506"/>
              <a:gd name="connsiteX7" fmla="*/ 320476 w 5872959"/>
              <a:gd name="connsiteY7" fmla="*/ 1884098 h 4005506"/>
              <a:gd name="connsiteX8" fmla="*/ 3255700 w 5872959"/>
              <a:gd name="connsiteY8" fmla="*/ 320474 h 4005506"/>
              <a:gd name="connsiteX9" fmla="*/ 4316404 w 5872959"/>
              <a:gd name="connsiteY9" fmla="*/ 434 h 4005506"/>
              <a:gd name="connsiteX10" fmla="*/ 4673020 w 5872959"/>
              <a:gd name="connsiteY10" fmla="*/ 256466 h 4005506"/>
              <a:gd name="connsiteX11" fmla="*/ 5285668 w 5872959"/>
              <a:gd name="connsiteY11" fmla="*/ 466778 h 4005506"/>
              <a:gd name="connsiteX12" fmla="*/ 5870884 w 5872959"/>
              <a:gd name="connsiteY12" fmla="*/ 649658 h 4005506"/>
              <a:gd name="connsiteX13" fmla="*/ 5477692 w 5872959"/>
              <a:gd name="connsiteY13" fmla="*/ 1673786 h 4005506"/>
              <a:gd name="connsiteX14" fmla="*/ 5404540 w 5872959"/>
              <a:gd name="connsiteY14" fmla="*/ 1125146 h 4005506"/>
              <a:gd name="connsiteX15" fmla="*/ 4828468 w 5872959"/>
              <a:gd name="connsiteY15" fmla="*/ 1746938 h 4005506"/>
              <a:gd name="connsiteX0" fmla="*/ 896548 w 5872959"/>
              <a:gd name="connsiteY0" fmla="*/ 4005506 h 4005506"/>
              <a:gd name="connsiteX1" fmla="*/ 933124 w 5872959"/>
              <a:gd name="connsiteY1" fmla="*/ 3621458 h 4005506"/>
              <a:gd name="connsiteX2" fmla="*/ 439348 w 5872959"/>
              <a:gd name="connsiteY2" fmla="*/ 3402002 h 4005506"/>
              <a:gd name="connsiteX3" fmla="*/ 265612 w 5872959"/>
              <a:gd name="connsiteY3" fmla="*/ 3063674 h 4005506"/>
              <a:gd name="connsiteX4" fmla="*/ 439348 w 5872959"/>
              <a:gd name="connsiteY4" fmla="*/ 2771066 h 4005506"/>
              <a:gd name="connsiteX5" fmla="*/ 530788 w 5872959"/>
              <a:gd name="connsiteY5" fmla="*/ 2597330 h 4005506"/>
              <a:gd name="connsiteX6" fmla="*/ 101020 w 5872959"/>
              <a:gd name="connsiteY6" fmla="*/ 2624762 h 4005506"/>
              <a:gd name="connsiteX7" fmla="*/ 320476 w 5872959"/>
              <a:gd name="connsiteY7" fmla="*/ 1884098 h 4005506"/>
              <a:gd name="connsiteX8" fmla="*/ 3255700 w 5872959"/>
              <a:gd name="connsiteY8" fmla="*/ 320474 h 4005506"/>
              <a:gd name="connsiteX9" fmla="*/ 4316404 w 5872959"/>
              <a:gd name="connsiteY9" fmla="*/ 434 h 4005506"/>
              <a:gd name="connsiteX10" fmla="*/ 4673020 w 5872959"/>
              <a:gd name="connsiteY10" fmla="*/ 256466 h 4005506"/>
              <a:gd name="connsiteX11" fmla="*/ 5285668 w 5872959"/>
              <a:gd name="connsiteY11" fmla="*/ 466778 h 4005506"/>
              <a:gd name="connsiteX12" fmla="*/ 5870884 w 5872959"/>
              <a:gd name="connsiteY12" fmla="*/ 649658 h 4005506"/>
              <a:gd name="connsiteX13" fmla="*/ 5477692 w 5872959"/>
              <a:gd name="connsiteY13" fmla="*/ 1673786 h 4005506"/>
              <a:gd name="connsiteX14" fmla="*/ 4828468 w 5872959"/>
              <a:gd name="connsiteY14" fmla="*/ 1746938 h 4005506"/>
              <a:gd name="connsiteX0" fmla="*/ 896548 w 5873446"/>
              <a:gd name="connsiteY0" fmla="*/ 4005506 h 4005506"/>
              <a:gd name="connsiteX1" fmla="*/ 933124 w 5873446"/>
              <a:gd name="connsiteY1" fmla="*/ 3621458 h 4005506"/>
              <a:gd name="connsiteX2" fmla="*/ 439348 w 5873446"/>
              <a:gd name="connsiteY2" fmla="*/ 3402002 h 4005506"/>
              <a:gd name="connsiteX3" fmla="*/ 265612 w 5873446"/>
              <a:gd name="connsiteY3" fmla="*/ 3063674 h 4005506"/>
              <a:gd name="connsiteX4" fmla="*/ 439348 w 5873446"/>
              <a:gd name="connsiteY4" fmla="*/ 2771066 h 4005506"/>
              <a:gd name="connsiteX5" fmla="*/ 530788 w 5873446"/>
              <a:gd name="connsiteY5" fmla="*/ 2597330 h 4005506"/>
              <a:gd name="connsiteX6" fmla="*/ 101020 w 5873446"/>
              <a:gd name="connsiteY6" fmla="*/ 2624762 h 4005506"/>
              <a:gd name="connsiteX7" fmla="*/ 320476 w 5873446"/>
              <a:gd name="connsiteY7" fmla="*/ 1884098 h 4005506"/>
              <a:gd name="connsiteX8" fmla="*/ 3255700 w 5873446"/>
              <a:gd name="connsiteY8" fmla="*/ 320474 h 4005506"/>
              <a:gd name="connsiteX9" fmla="*/ 4316404 w 5873446"/>
              <a:gd name="connsiteY9" fmla="*/ 434 h 4005506"/>
              <a:gd name="connsiteX10" fmla="*/ 4673020 w 5873446"/>
              <a:gd name="connsiteY10" fmla="*/ 256466 h 4005506"/>
              <a:gd name="connsiteX11" fmla="*/ 5285668 w 5873446"/>
              <a:gd name="connsiteY11" fmla="*/ 466778 h 4005506"/>
              <a:gd name="connsiteX12" fmla="*/ 5870884 w 5873446"/>
              <a:gd name="connsiteY12" fmla="*/ 649658 h 4005506"/>
              <a:gd name="connsiteX13" fmla="*/ 5477692 w 5873446"/>
              <a:gd name="connsiteY13" fmla="*/ 1673786 h 4005506"/>
              <a:gd name="connsiteX14" fmla="*/ 4972847 w 5873446"/>
              <a:gd name="connsiteY14" fmla="*/ 3447401 h 4005506"/>
              <a:gd name="connsiteX0" fmla="*/ 896548 w 5898481"/>
              <a:gd name="connsiteY0" fmla="*/ 4005506 h 4005506"/>
              <a:gd name="connsiteX1" fmla="*/ 933124 w 5898481"/>
              <a:gd name="connsiteY1" fmla="*/ 3621458 h 4005506"/>
              <a:gd name="connsiteX2" fmla="*/ 439348 w 5898481"/>
              <a:gd name="connsiteY2" fmla="*/ 3402002 h 4005506"/>
              <a:gd name="connsiteX3" fmla="*/ 265612 w 5898481"/>
              <a:gd name="connsiteY3" fmla="*/ 3063674 h 4005506"/>
              <a:gd name="connsiteX4" fmla="*/ 439348 w 5898481"/>
              <a:gd name="connsiteY4" fmla="*/ 2771066 h 4005506"/>
              <a:gd name="connsiteX5" fmla="*/ 530788 w 5898481"/>
              <a:gd name="connsiteY5" fmla="*/ 2597330 h 4005506"/>
              <a:gd name="connsiteX6" fmla="*/ 101020 w 5898481"/>
              <a:gd name="connsiteY6" fmla="*/ 2624762 h 4005506"/>
              <a:gd name="connsiteX7" fmla="*/ 320476 w 5898481"/>
              <a:gd name="connsiteY7" fmla="*/ 1884098 h 4005506"/>
              <a:gd name="connsiteX8" fmla="*/ 3255700 w 5898481"/>
              <a:gd name="connsiteY8" fmla="*/ 320474 h 4005506"/>
              <a:gd name="connsiteX9" fmla="*/ 4316404 w 5898481"/>
              <a:gd name="connsiteY9" fmla="*/ 434 h 4005506"/>
              <a:gd name="connsiteX10" fmla="*/ 4673020 w 5898481"/>
              <a:gd name="connsiteY10" fmla="*/ 256466 h 4005506"/>
              <a:gd name="connsiteX11" fmla="*/ 5285668 w 5898481"/>
              <a:gd name="connsiteY11" fmla="*/ 466778 h 4005506"/>
              <a:gd name="connsiteX12" fmla="*/ 5870884 w 5898481"/>
              <a:gd name="connsiteY12" fmla="*/ 649658 h 4005506"/>
              <a:gd name="connsiteX13" fmla="*/ 4354745 w 5898481"/>
              <a:gd name="connsiteY13" fmla="*/ 3518628 h 4005506"/>
              <a:gd name="connsiteX14" fmla="*/ 4972847 w 5898481"/>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354745 w 5299372"/>
              <a:gd name="connsiteY13" fmla="*/ 3518628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010075"/>
              <a:gd name="connsiteY0" fmla="*/ 4048015 h 4048015"/>
              <a:gd name="connsiteX1" fmla="*/ 933124 w 5010075"/>
              <a:gd name="connsiteY1" fmla="*/ 3663967 h 4048015"/>
              <a:gd name="connsiteX2" fmla="*/ 439348 w 5010075"/>
              <a:gd name="connsiteY2" fmla="*/ 3444511 h 4048015"/>
              <a:gd name="connsiteX3" fmla="*/ 265612 w 5010075"/>
              <a:gd name="connsiteY3" fmla="*/ 3106183 h 4048015"/>
              <a:gd name="connsiteX4" fmla="*/ 439348 w 5010075"/>
              <a:gd name="connsiteY4" fmla="*/ 2813575 h 4048015"/>
              <a:gd name="connsiteX5" fmla="*/ 530788 w 5010075"/>
              <a:gd name="connsiteY5" fmla="*/ 2639839 h 4048015"/>
              <a:gd name="connsiteX6" fmla="*/ 101020 w 5010075"/>
              <a:gd name="connsiteY6" fmla="*/ 2667271 h 4048015"/>
              <a:gd name="connsiteX7" fmla="*/ 320476 w 5010075"/>
              <a:gd name="connsiteY7" fmla="*/ 1926607 h 4048015"/>
              <a:gd name="connsiteX8" fmla="*/ 3255700 w 5010075"/>
              <a:gd name="connsiteY8" fmla="*/ 362983 h 4048015"/>
              <a:gd name="connsiteX9" fmla="*/ 4316404 w 5010075"/>
              <a:gd name="connsiteY9" fmla="*/ 42943 h 4048015"/>
              <a:gd name="connsiteX10" fmla="*/ 4673020 w 5010075"/>
              <a:gd name="connsiteY10" fmla="*/ 298975 h 4048015"/>
              <a:gd name="connsiteX11" fmla="*/ 3376658 w 5010075"/>
              <a:gd name="connsiteY11" fmla="*/ 2691013 h 4048015"/>
              <a:gd name="connsiteX12" fmla="*/ 4026042 w 5010075"/>
              <a:gd name="connsiteY12" fmla="*/ 3170672 h 4048015"/>
              <a:gd name="connsiteX13" fmla="*/ 4290577 w 5010075"/>
              <a:gd name="connsiteY13" fmla="*/ 3737600 h 4048015"/>
              <a:gd name="connsiteX14" fmla="*/ 4972847 w 5010075"/>
              <a:gd name="connsiteY14" fmla="*/ 3489910 h 4048015"/>
              <a:gd name="connsiteX0" fmla="*/ 896548 w 5010075"/>
              <a:gd name="connsiteY0" fmla="*/ 4178054 h 4178054"/>
              <a:gd name="connsiteX1" fmla="*/ 933124 w 5010075"/>
              <a:gd name="connsiteY1" fmla="*/ 3794006 h 4178054"/>
              <a:gd name="connsiteX2" fmla="*/ 439348 w 5010075"/>
              <a:gd name="connsiteY2" fmla="*/ 3574550 h 4178054"/>
              <a:gd name="connsiteX3" fmla="*/ 265612 w 5010075"/>
              <a:gd name="connsiteY3" fmla="*/ 3236222 h 4178054"/>
              <a:gd name="connsiteX4" fmla="*/ 439348 w 5010075"/>
              <a:gd name="connsiteY4" fmla="*/ 2943614 h 4178054"/>
              <a:gd name="connsiteX5" fmla="*/ 530788 w 5010075"/>
              <a:gd name="connsiteY5" fmla="*/ 2769878 h 4178054"/>
              <a:gd name="connsiteX6" fmla="*/ 101020 w 5010075"/>
              <a:gd name="connsiteY6" fmla="*/ 2797310 h 4178054"/>
              <a:gd name="connsiteX7" fmla="*/ 320476 w 5010075"/>
              <a:gd name="connsiteY7" fmla="*/ 2056646 h 4178054"/>
              <a:gd name="connsiteX8" fmla="*/ 3255700 w 5010075"/>
              <a:gd name="connsiteY8" fmla="*/ 493022 h 4178054"/>
              <a:gd name="connsiteX9" fmla="*/ 4316404 w 5010075"/>
              <a:gd name="connsiteY9" fmla="*/ 172982 h 4178054"/>
              <a:gd name="connsiteX10" fmla="*/ 2619631 w 5010075"/>
              <a:gd name="connsiteY10" fmla="*/ 2979708 h 4178054"/>
              <a:gd name="connsiteX11" fmla="*/ 3376658 w 5010075"/>
              <a:gd name="connsiteY11" fmla="*/ 2821052 h 4178054"/>
              <a:gd name="connsiteX12" fmla="*/ 4026042 w 5010075"/>
              <a:gd name="connsiteY12" fmla="*/ 3300711 h 4178054"/>
              <a:gd name="connsiteX13" fmla="*/ 4290577 w 5010075"/>
              <a:gd name="connsiteY13" fmla="*/ 3867639 h 4178054"/>
              <a:gd name="connsiteX14" fmla="*/ 4972847 w 5010075"/>
              <a:gd name="connsiteY14" fmla="*/ 3619949 h 4178054"/>
              <a:gd name="connsiteX0" fmla="*/ 896548 w 5010075"/>
              <a:gd name="connsiteY0" fmla="*/ 3718662 h 3718662"/>
              <a:gd name="connsiteX1" fmla="*/ 933124 w 5010075"/>
              <a:gd name="connsiteY1" fmla="*/ 3334614 h 3718662"/>
              <a:gd name="connsiteX2" fmla="*/ 439348 w 5010075"/>
              <a:gd name="connsiteY2" fmla="*/ 3115158 h 3718662"/>
              <a:gd name="connsiteX3" fmla="*/ 265612 w 5010075"/>
              <a:gd name="connsiteY3" fmla="*/ 2776830 h 3718662"/>
              <a:gd name="connsiteX4" fmla="*/ 439348 w 5010075"/>
              <a:gd name="connsiteY4" fmla="*/ 2484222 h 3718662"/>
              <a:gd name="connsiteX5" fmla="*/ 530788 w 5010075"/>
              <a:gd name="connsiteY5" fmla="*/ 2310486 h 3718662"/>
              <a:gd name="connsiteX6" fmla="*/ 101020 w 5010075"/>
              <a:gd name="connsiteY6" fmla="*/ 2337918 h 3718662"/>
              <a:gd name="connsiteX7" fmla="*/ 320476 w 5010075"/>
              <a:gd name="connsiteY7" fmla="*/ 1597254 h 3718662"/>
              <a:gd name="connsiteX8" fmla="*/ 3255700 w 5010075"/>
              <a:gd name="connsiteY8" fmla="*/ 33630 h 3718662"/>
              <a:gd name="connsiteX9" fmla="*/ 2680109 w 5010075"/>
              <a:gd name="connsiteY9" fmla="*/ 3226811 h 3718662"/>
              <a:gd name="connsiteX10" fmla="*/ 2619631 w 5010075"/>
              <a:gd name="connsiteY10" fmla="*/ 2520316 h 3718662"/>
              <a:gd name="connsiteX11" fmla="*/ 3376658 w 5010075"/>
              <a:gd name="connsiteY11" fmla="*/ 2361660 h 3718662"/>
              <a:gd name="connsiteX12" fmla="*/ 4026042 w 5010075"/>
              <a:gd name="connsiteY12" fmla="*/ 2841319 h 3718662"/>
              <a:gd name="connsiteX13" fmla="*/ 4290577 w 5010075"/>
              <a:gd name="connsiteY13" fmla="*/ 3408247 h 3718662"/>
              <a:gd name="connsiteX14" fmla="*/ 4972847 w 5010075"/>
              <a:gd name="connsiteY14" fmla="*/ 3160557 h 3718662"/>
              <a:gd name="connsiteX0" fmla="*/ 811289 w 4924816"/>
              <a:gd name="connsiteY0" fmla="*/ 2139081 h 2139081"/>
              <a:gd name="connsiteX1" fmla="*/ 847865 w 4924816"/>
              <a:gd name="connsiteY1" fmla="*/ 1755033 h 2139081"/>
              <a:gd name="connsiteX2" fmla="*/ 354089 w 4924816"/>
              <a:gd name="connsiteY2" fmla="*/ 1535577 h 2139081"/>
              <a:gd name="connsiteX3" fmla="*/ 180353 w 4924816"/>
              <a:gd name="connsiteY3" fmla="*/ 1197249 h 2139081"/>
              <a:gd name="connsiteX4" fmla="*/ 354089 w 4924816"/>
              <a:gd name="connsiteY4" fmla="*/ 904641 h 2139081"/>
              <a:gd name="connsiteX5" fmla="*/ 445529 w 4924816"/>
              <a:gd name="connsiteY5" fmla="*/ 730905 h 2139081"/>
              <a:gd name="connsiteX6" fmla="*/ 15761 w 4924816"/>
              <a:gd name="connsiteY6" fmla="*/ 758337 h 2139081"/>
              <a:gd name="connsiteX7" fmla="*/ 235217 w 4924816"/>
              <a:gd name="connsiteY7" fmla="*/ 17673 h 2139081"/>
              <a:gd name="connsiteX8" fmla="*/ 1518104 w 4924816"/>
              <a:gd name="connsiteY8" fmla="*/ 1614344 h 2139081"/>
              <a:gd name="connsiteX9" fmla="*/ 2594850 w 4924816"/>
              <a:gd name="connsiteY9" fmla="*/ 1647230 h 2139081"/>
              <a:gd name="connsiteX10" fmla="*/ 2534372 w 4924816"/>
              <a:gd name="connsiteY10" fmla="*/ 940735 h 2139081"/>
              <a:gd name="connsiteX11" fmla="*/ 3291399 w 4924816"/>
              <a:gd name="connsiteY11" fmla="*/ 782079 h 2139081"/>
              <a:gd name="connsiteX12" fmla="*/ 3940783 w 4924816"/>
              <a:gd name="connsiteY12" fmla="*/ 1261738 h 2139081"/>
              <a:gd name="connsiteX13" fmla="*/ 4205318 w 4924816"/>
              <a:gd name="connsiteY13" fmla="*/ 1828666 h 2139081"/>
              <a:gd name="connsiteX14" fmla="*/ 4887588 w 4924816"/>
              <a:gd name="connsiteY14" fmla="*/ 1580976 h 2139081"/>
              <a:gd name="connsiteX0" fmla="*/ 847865 w 4924816"/>
              <a:gd name="connsiteY0" fmla="*/ 1755033 h 1838334"/>
              <a:gd name="connsiteX1" fmla="*/ 354089 w 4924816"/>
              <a:gd name="connsiteY1" fmla="*/ 1535577 h 1838334"/>
              <a:gd name="connsiteX2" fmla="*/ 180353 w 4924816"/>
              <a:gd name="connsiteY2" fmla="*/ 1197249 h 1838334"/>
              <a:gd name="connsiteX3" fmla="*/ 354089 w 4924816"/>
              <a:gd name="connsiteY3" fmla="*/ 904641 h 1838334"/>
              <a:gd name="connsiteX4" fmla="*/ 445529 w 4924816"/>
              <a:gd name="connsiteY4" fmla="*/ 730905 h 1838334"/>
              <a:gd name="connsiteX5" fmla="*/ 15761 w 4924816"/>
              <a:gd name="connsiteY5" fmla="*/ 758337 h 1838334"/>
              <a:gd name="connsiteX6" fmla="*/ 235217 w 4924816"/>
              <a:gd name="connsiteY6" fmla="*/ 17673 h 1838334"/>
              <a:gd name="connsiteX7" fmla="*/ 1518104 w 4924816"/>
              <a:gd name="connsiteY7" fmla="*/ 1614344 h 1838334"/>
              <a:gd name="connsiteX8" fmla="*/ 2594850 w 4924816"/>
              <a:gd name="connsiteY8" fmla="*/ 1647230 h 1838334"/>
              <a:gd name="connsiteX9" fmla="*/ 2534372 w 4924816"/>
              <a:gd name="connsiteY9" fmla="*/ 940735 h 1838334"/>
              <a:gd name="connsiteX10" fmla="*/ 3291399 w 4924816"/>
              <a:gd name="connsiteY10" fmla="*/ 782079 h 1838334"/>
              <a:gd name="connsiteX11" fmla="*/ 3940783 w 4924816"/>
              <a:gd name="connsiteY11" fmla="*/ 1261738 h 1838334"/>
              <a:gd name="connsiteX12" fmla="*/ 4205318 w 4924816"/>
              <a:gd name="connsiteY12" fmla="*/ 1828666 h 1838334"/>
              <a:gd name="connsiteX13" fmla="*/ 4887588 w 4924816"/>
              <a:gd name="connsiteY13" fmla="*/ 1580976 h 1838334"/>
              <a:gd name="connsiteX0" fmla="*/ 354089 w 4924816"/>
              <a:gd name="connsiteY0" fmla="*/ 1535577 h 1838334"/>
              <a:gd name="connsiteX1" fmla="*/ 180353 w 4924816"/>
              <a:gd name="connsiteY1" fmla="*/ 1197249 h 1838334"/>
              <a:gd name="connsiteX2" fmla="*/ 354089 w 4924816"/>
              <a:gd name="connsiteY2" fmla="*/ 904641 h 1838334"/>
              <a:gd name="connsiteX3" fmla="*/ 445529 w 4924816"/>
              <a:gd name="connsiteY3" fmla="*/ 730905 h 1838334"/>
              <a:gd name="connsiteX4" fmla="*/ 15761 w 4924816"/>
              <a:gd name="connsiteY4" fmla="*/ 758337 h 1838334"/>
              <a:gd name="connsiteX5" fmla="*/ 235217 w 4924816"/>
              <a:gd name="connsiteY5" fmla="*/ 17673 h 1838334"/>
              <a:gd name="connsiteX6" fmla="*/ 1518104 w 4924816"/>
              <a:gd name="connsiteY6" fmla="*/ 1614344 h 1838334"/>
              <a:gd name="connsiteX7" fmla="*/ 2594850 w 4924816"/>
              <a:gd name="connsiteY7" fmla="*/ 1647230 h 1838334"/>
              <a:gd name="connsiteX8" fmla="*/ 2534372 w 4924816"/>
              <a:gd name="connsiteY8" fmla="*/ 940735 h 1838334"/>
              <a:gd name="connsiteX9" fmla="*/ 3291399 w 4924816"/>
              <a:gd name="connsiteY9" fmla="*/ 782079 h 1838334"/>
              <a:gd name="connsiteX10" fmla="*/ 3940783 w 4924816"/>
              <a:gd name="connsiteY10" fmla="*/ 1261738 h 1838334"/>
              <a:gd name="connsiteX11" fmla="*/ 4205318 w 4924816"/>
              <a:gd name="connsiteY11" fmla="*/ 1828666 h 1838334"/>
              <a:gd name="connsiteX12" fmla="*/ 4887588 w 4924816"/>
              <a:gd name="connsiteY12" fmla="*/ 1580976 h 1838334"/>
              <a:gd name="connsiteX0" fmla="*/ 180353 w 4924816"/>
              <a:gd name="connsiteY0" fmla="*/ 1197249 h 1838334"/>
              <a:gd name="connsiteX1" fmla="*/ 354089 w 4924816"/>
              <a:gd name="connsiteY1" fmla="*/ 904641 h 1838334"/>
              <a:gd name="connsiteX2" fmla="*/ 445529 w 4924816"/>
              <a:gd name="connsiteY2" fmla="*/ 730905 h 1838334"/>
              <a:gd name="connsiteX3" fmla="*/ 15761 w 4924816"/>
              <a:gd name="connsiteY3" fmla="*/ 758337 h 1838334"/>
              <a:gd name="connsiteX4" fmla="*/ 235217 w 4924816"/>
              <a:gd name="connsiteY4" fmla="*/ 17673 h 1838334"/>
              <a:gd name="connsiteX5" fmla="*/ 1518104 w 4924816"/>
              <a:gd name="connsiteY5" fmla="*/ 1614344 h 1838334"/>
              <a:gd name="connsiteX6" fmla="*/ 2594850 w 4924816"/>
              <a:gd name="connsiteY6" fmla="*/ 1647230 h 1838334"/>
              <a:gd name="connsiteX7" fmla="*/ 2534372 w 4924816"/>
              <a:gd name="connsiteY7" fmla="*/ 940735 h 1838334"/>
              <a:gd name="connsiteX8" fmla="*/ 3291399 w 4924816"/>
              <a:gd name="connsiteY8" fmla="*/ 782079 h 1838334"/>
              <a:gd name="connsiteX9" fmla="*/ 3940783 w 4924816"/>
              <a:gd name="connsiteY9" fmla="*/ 1261738 h 1838334"/>
              <a:gd name="connsiteX10" fmla="*/ 4205318 w 4924816"/>
              <a:gd name="connsiteY10" fmla="*/ 1828666 h 1838334"/>
              <a:gd name="connsiteX11" fmla="*/ 4887588 w 4924816"/>
              <a:gd name="connsiteY11" fmla="*/ 1580976 h 1838334"/>
              <a:gd name="connsiteX0" fmla="*/ 180353 w 4924816"/>
              <a:gd name="connsiteY0" fmla="*/ 1197249 h 1838334"/>
              <a:gd name="connsiteX1" fmla="*/ 445529 w 4924816"/>
              <a:gd name="connsiteY1" fmla="*/ 730905 h 1838334"/>
              <a:gd name="connsiteX2" fmla="*/ 15761 w 4924816"/>
              <a:gd name="connsiteY2" fmla="*/ 758337 h 1838334"/>
              <a:gd name="connsiteX3" fmla="*/ 235217 w 4924816"/>
              <a:gd name="connsiteY3" fmla="*/ 17673 h 1838334"/>
              <a:gd name="connsiteX4" fmla="*/ 1518104 w 4924816"/>
              <a:gd name="connsiteY4" fmla="*/ 1614344 h 1838334"/>
              <a:gd name="connsiteX5" fmla="*/ 2594850 w 4924816"/>
              <a:gd name="connsiteY5" fmla="*/ 1647230 h 1838334"/>
              <a:gd name="connsiteX6" fmla="*/ 2534372 w 4924816"/>
              <a:gd name="connsiteY6" fmla="*/ 940735 h 1838334"/>
              <a:gd name="connsiteX7" fmla="*/ 3291399 w 4924816"/>
              <a:gd name="connsiteY7" fmla="*/ 782079 h 1838334"/>
              <a:gd name="connsiteX8" fmla="*/ 3940783 w 4924816"/>
              <a:gd name="connsiteY8" fmla="*/ 1261738 h 1838334"/>
              <a:gd name="connsiteX9" fmla="*/ 4205318 w 4924816"/>
              <a:gd name="connsiteY9" fmla="*/ 1828666 h 1838334"/>
              <a:gd name="connsiteX10" fmla="*/ 4887588 w 4924816"/>
              <a:gd name="connsiteY10" fmla="*/ 1580976 h 1838334"/>
              <a:gd name="connsiteX0" fmla="*/ 445529 w 4924816"/>
              <a:gd name="connsiteY0" fmla="*/ 730905 h 1838334"/>
              <a:gd name="connsiteX1" fmla="*/ 15761 w 4924816"/>
              <a:gd name="connsiteY1" fmla="*/ 758337 h 1838334"/>
              <a:gd name="connsiteX2" fmla="*/ 235217 w 4924816"/>
              <a:gd name="connsiteY2" fmla="*/ 17673 h 1838334"/>
              <a:gd name="connsiteX3" fmla="*/ 1518104 w 4924816"/>
              <a:gd name="connsiteY3" fmla="*/ 1614344 h 1838334"/>
              <a:gd name="connsiteX4" fmla="*/ 2594850 w 4924816"/>
              <a:gd name="connsiteY4" fmla="*/ 1647230 h 1838334"/>
              <a:gd name="connsiteX5" fmla="*/ 2534372 w 4924816"/>
              <a:gd name="connsiteY5" fmla="*/ 940735 h 1838334"/>
              <a:gd name="connsiteX6" fmla="*/ 3291399 w 4924816"/>
              <a:gd name="connsiteY6" fmla="*/ 782079 h 1838334"/>
              <a:gd name="connsiteX7" fmla="*/ 3940783 w 4924816"/>
              <a:gd name="connsiteY7" fmla="*/ 1261738 h 1838334"/>
              <a:gd name="connsiteX8" fmla="*/ 4205318 w 4924816"/>
              <a:gd name="connsiteY8" fmla="*/ 1828666 h 1838334"/>
              <a:gd name="connsiteX9" fmla="*/ 4887588 w 4924816"/>
              <a:gd name="connsiteY9" fmla="*/ 1580976 h 1838334"/>
              <a:gd name="connsiteX0" fmla="*/ 15761 w 4924816"/>
              <a:gd name="connsiteY0" fmla="*/ 758337 h 1838334"/>
              <a:gd name="connsiteX1" fmla="*/ 235217 w 4924816"/>
              <a:gd name="connsiteY1" fmla="*/ 17673 h 1838334"/>
              <a:gd name="connsiteX2" fmla="*/ 1518104 w 4924816"/>
              <a:gd name="connsiteY2" fmla="*/ 1614344 h 1838334"/>
              <a:gd name="connsiteX3" fmla="*/ 2594850 w 4924816"/>
              <a:gd name="connsiteY3" fmla="*/ 1647230 h 1838334"/>
              <a:gd name="connsiteX4" fmla="*/ 2534372 w 4924816"/>
              <a:gd name="connsiteY4" fmla="*/ 940735 h 1838334"/>
              <a:gd name="connsiteX5" fmla="*/ 3291399 w 4924816"/>
              <a:gd name="connsiteY5" fmla="*/ 782079 h 1838334"/>
              <a:gd name="connsiteX6" fmla="*/ 3940783 w 4924816"/>
              <a:gd name="connsiteY6" fmla="*/ 1261738 h 1838334"/>
              <a:gd name="connsiteX7" fmla="*/ 4205318 w 4924816"/>
              <a:gd name="connsiteY7" fmla="*/ 1828666 h 1838334"/>
              <a:gd name="connsiteX8" fmla="*/ 4887588 w 4924816"/>
              <a:gd name="connsiteY8" fmla="*/ 1580976 h 1838334"/>
              <a:gd name="connsiteX0" fmla="*/ 0 w 4689599"/>
              <a:gd name="connsiteY0" fmla="*/ 0 h 1820661"/>
              <a:gd name="connsiteX1" fmla="*/ 1282887 w 4689599"/>
              <a:gd name="connsiteY1" fmla="*/ 1596671 h 1820661"/>
              <a:gd name="connsiteX2" fmla="*/ 2359633 w 4689599"/>
              <a:gd name="connsiteY2" fmla="*/ 1629557 h 1820661"/>
              <a:gd name="connsiteX3" fmla="*/ 2299155 w 4689599"/>
              <a:gd name="connsiteY3" fmla="*/ 923062 h 1820661"/>
              <a:gd name="connsiteX4" fmla="*/ 3056182 w 4689599"/>
              <a:gd name="connsiteY4" fmla="*/ 764406 h 1820661"/>
              <a:gd name="connsiteX5" fmla="*/ 3705566 w 4689599"/>
              <a:gd name="connsiteY5" fmla="*/ 1244065 h 1820661"/>
              <a:gd name="connsiteX6" fmla="*/ 3970101 w 4689599"/>
              <a:gd name="connsiteY6" fmla="*/ 1810993 h 1820661"/>
              <a:gd name="connsiteX7" fmla="*/ 4652371 w 4689599"/>
              <a:gd name="connsiteY7" fmla="*/ 1563303 h 1820661"/>
              <a:gd name="connsiteX0" fmla="*/ 0 w 3406712"/>
              <a:gd name="connsiteY0" fmla="*/ 850455 h 1074445"/>
              <a:gd name="connsiteX1" fmla="*/ 1076746 w 3406712"/>
              <a:gd name="connsiteY1" fmla="*/ 883341 h 1074445"/>
              <a:gd name="connsiteX2" fmla="*/ 1016268 w 3406712"/>
              <a:gd name="connsiteY2" fmla="*/ 176846 h 1074445"/>
              <a:gd name="connsiteX3" fmla="*/ 1773295 w 3406712"/>
              <a:gd name="connsiteY3" fmla="*/ 18190 h 1074445"/>
              <a:gd name="connsiteX4" fmla="*/ 2422679 w 3406712"/>
              <a:gd name="connsiteY4" fmla="*/ 497849 h 1074445"/>
              <a:gd name="connsiteX5" fmla="*/ 2687214 w 3406712"/>
              <a:gd name="connsiteY5" fmla="*/ 1064777 h 1074445"/>
              <a:gd name="connsiteX6" fmla="*/ 3369484 w 3406712"/>
              <a:gd name="connsiteY6" fmla="*/ 817087 h 1074445"/>
              <a:gd name="connsiteX0" fmla="*/ 0 w 3462859"/>
              <a:gd name="connsiteY0" fmla="*/ 850455 h 1074445"/>
              <a:gd name="connsiteX1" fmla="*/ 1132893 w 3462859"/>
              <a:gd name="connsiteY1" fmla="*/ 883341 h 1074445"/>
              <a:gd name="connsiteX2" fmla="*/ 1072415 w 3462859"/>
              <a:gd name="connsiteY2" fmla="*/ 176846 h 1074445"/>
              <a:gd name="connsiteX3" fmla="*/ 1829442 w 3462859"/>
              <a:gd name="connsiteY3" fmla="*/ 18190 h 1074445"/>
              <a:gd name="connsiteX4" fmla="*/ 2478826 w 3462859"/>
              <a:gd name="connsiteY4" fmla="*/ 497849 h 1074445"/>
              <a:gd name="connsiteX5" fmla="*/ 2743361 w 3462859"/>
              <a:gd name="connsiteY5" fmla="*/ 1064777 h 1074445"/>
              <a:gd name="connsiteX6" fmla="*/ 3425631 w 3462859"/>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83561"/>
              <a:gd name="connsiteX1" fmla="*/ 1405609 w 3735575"/>
              <a:gd name="connsiteY1" fmla="*/ 883341 h 1083561"/>
              <a:gd name="connsiteX2" fmla="*/ 1345131 w 3735575"/>
              <a:gd name="connsiteY2" fmla="*/ 176846 h 1083561"/>
              <a:gd name="connsiteX3" fmla="*/ 2102158 w 3735575"/>
              <a:gd name="connsiteY3" fmla="*/ 18190 h 1083561"/>
              <a:gd name="connsiteX4" fmla="*/ 2751542 w 3735575"/>
              <a:gd name="connsiteY4" fmla="*/ 497849 h 1083561"/>
              <a:gd name="connsiteX5" fmla="*/ 3016077 w 3735575"/>
              <a:gd name="connsiteY5" fmla="*/ 1064777 h 1083561"/>
              <a:gd name="connsiteX6" fmla="*/ 3698347 w 3735575"/>
              <a:gd name="connsiteY6" fmla="*/ 817087 h 1083561"/>
              <a:gd name="connsiteX0" fmla="*/ 0 w 3735575"/>
              <a:gd name="connsiteY0" fmla="*/ 617844 h 1083561"/>
              <a:gd name="connsiteX1" fmla="*/ 1341441 w 3735575"/>
              <a:gd name="connsiteY1" fmla="*/ 883341 h 1083561"/>
              <a:gd name="connsiteX2" fmla="*/ 1345131 w 3735575"/>
              <a:gd name="connsiteY2" fmla="*/ 176846 h 1083561"/>
              <a:gd name="connsiteX3" fmla="*/ 2102158 w 3735575"/>
              <a:gd name="connsiteY3" fmla="*/ 18190 h 1083561"/>
              <a:gd name="connsiteX4" fmla="*/ 2751542 w 3735575"/>
              <a:gd name="connsiteY4" fmla="*/ 497849 h 1083561"/>
              <a:gd name="connsiteX5" fmla="*/ 3016077 w 3735575"/>
              <a:gd name="connsiteY5" fmla="*/ 1064777 h 1083561"/>
              <a:gd name="connsiteX6" fmla="*/ 3698347 w 3735575"/>
              <a:gd name="connsiteY6" fmla="*/ 817087 h 1083561"/>
              <a:gd name="connsiteX0" fmla="*/ 0 w 3735575"/>
              <a:gd name="connsiteY0" fmla="*/ 605530 h 1071247"/>
              <a:gd name="connsiteX1" fmla="*/ 1341441 w 3735575"/>
              <a:gd name="connsiteY1" fmla="*/ 871027 h 1071247"/>
              <a:gd name="connsiteX2" fmla="*/ 1345131 w 3735575"/>
              <a:gd name="connsiteY2" fmla="*/ 164532 h 1071247"/>
              <a:gd name="connsiteX3" fmla="*/ 2102158 w 3735575"/>
              <a:gd name="connsiteY3" fmla="*/ 5876 h 1071247"/>
              <a:gd name="connsiteX4" fmla="*/ 2751542 w 3735575"/>
              <a:gd name="connsiteY4" fmla="*/ 485535 h 1071247"/>
              <a:gd name="connsiteX5" fmla="*/ 3016077 w 3735575"/>
              <a:gd name="connsiteY5" fmla="*/ 1052463 h 1071247"/>
              <a:gd name="connsiteX6" fmla="*/ 3698347 w 3735575"/>
              <a:gd name="connsiteY6" fmla="*/ 804773 h 1071247"/>
              <a:gd name="connsiteX0" fmla="*/ 0 w 3735575"/>
              <a:gd name="connsiteY0" fmla="*/ 472607 h 938324"/>
              <a:gd name="connsiteX1" fmla="*/ 1341441 w 3735575"/>
              <a:gd name="connsiteY1" fmla="*/ 738104 h 938324"/>
              <a:gd name="connsiteX2" fmla="*/ 1345131 w 3735575"/>
              <a:gd name="connsiteY2" fmla="*/ 31609 h 938324"/>
              <a:gd name="connsiteX3" fmla="*/ 2198410 w 3735575"/>
              <a:gd name="connsiteY3" fmla="*/ 145669 h 938324"/>
              <a:gd name="connsiteX4" fmla="*/ 2751542 w 3735575"/>
              <a:gd name="connsiteY4" fmla="*/ 352612 h 938324"/>
              <a:gd name="connsiteX5" fmla="*/ 3016077 w 3735575"/>
              <a:gd name="connsiteY5" fmla="*/ 919540 h 938324"/>
              <a:gd name="connsiteX6" fmla="*/ 3698347 w 3735575"/>
              <a:gd name="connsiteY6" fmla="*/ 671850 h 938324"/>
              <a:gd name="connsiteX0" fmla="*/ 0 w 3735575"/>
              <a:gd name="connsiteY0" fmla="*/ 461431 h 927148"/>
              <a:gd name="connsiteX1" fmla="*/ 1341441 w 3735575"/>
              <a:gd name="connsiteY1" fmla="*/ 726928 h 927148"/>
              <a:gd name="connsiteX2" fmla="*/ 1345131 w 3735575"/>
              <a:gd name="connsiteY2" fmla="*/ 20433 h 927148"/>
              <a:gd name="connsiteX3" fmla="*/ 2198410 w 3735575"/>
              <a:gd name="connsiteY3" fmla="*/ 134493 h 927148"/>
              <a:gd name="connsiteX4" fmla="*/ 2751542 w 3735575"/>
              <a:gd name="connsiteY4" fmla="*/ 341436 h 927148"/>
              <a:gd name="connsiteX5" fmla="*/ 3016077 w 3735575"/>
              <a:gd name="connsiteY5" fmla="*/ 908364 h 927148"/>
              <a:gd name="connsiteX6" fmla="*/ 3698347 w 3735575"/>
              <a:gd name="connsiteY6" fmla="*/ 660674 h 927148"/>
              <a:gd name="connsiteX0" fmla="*/ 0 w 3735575"/>
              <a:gd name="connsiteY0" fmla="*/ 458147 h 923864"/>
              <a:gd name="connsiteX1" fmla="*/ 1341441 w 3735575"/>
              <a:gd name="connsiteY1" fmla="*/ 723644 h 923864"/>
              <a:gd name="connsiteX2" fmla="*/ 1345131 w 3735575"/>
              <a:gd name="connsiteY2" fmla="*/ 17149 h 923864"/>
              <a:gd name="connsiteX3" fmla="*/ 2126221 w 3735575"/>
              <a:gd name="connsiteY3" fmla="*/ 163293 h 923864"/>
              <a:gd name="connsiteX4" fmla="*/ 2751542 w 3735575"/>
              <a:gd name="connsiteY4" fmla="*/ 338152 h 923864"/>
              <a:gd name="connsiteX5" fmla="*/ 3016077 w 3735575"/>
              <a:gd name="connsiteY5" fmla="*/ 905080 h 923864"/>
              <a:gd name="connsiteX6" fmla="*/ 3698347 w 3735575"/>
              <a:gd name="connsiteY6" fmla="*/ 657390 h 923864"/>
              <a:gd name="connsiteX0" fmla="*/ 0 w 3735575"/>
              <a:gd name="connsiteY0" fmla="*/ 356748 h 812539"/>
              <a:gd name="connsiteX1" fmla="*/ 1341441 w 3735575"/>
              <a:gd name="connsiteY1" fmla="*/ 622245 h 812539"/>
              <a:gd name="connsiteX2" fmla="*/ 1264920 w 3735575"/>
              <a:gd name="connsiteY2" fmla="*/ 44087 h 812539"/>
              <a:gd name="connsiteX3" fmla="*/ 2126221 w 3735575"/>
              <a:gd name="connsiteY3" fmla="*/ 61894 h 812539"/>
              <a:gd name="connsiteX4" fmla="*/ 2751542 w 3735575"/>
              <a:gd name="connsiteY4" fmla="*/ 236753 h 812539"/>
              <a:gd name="connsiteX5" fmla="*/ 3016077 w 3735575"/>
              <a:gd name="connsiteY5" fmla="*/ 803681 h 812539"/>
              <a:gd name="connsiteX6" fmla="*/ 3698347 w 3735575"/>
              <a:gd name="connsiteY6" fmla="*/ 555991 h 812539"/>
              <a:gd name="connsiteX0" fmla="*/ 0 w 3735575"/>
              <a:gd name="connsiteY0" fmla="*/ 356748 h 815898"/>
              <a:gd name="connsiteX1" fmla="*/ 1341441 w 3735575"/>
              <a:gd name="connsiteY1" fmla="*/ 622245 h 815898"/>
              <a:gd name="connsiteX2" fmla="*/ 1264920 w 3735575"/>
              <a:gd name="connsiteY2" fmla="*/ 44087 h 815898"/>
              <a:gd name="connsiteX3" fmla="*/ 2126221 w 3735575"/>
              <a:gd name="connsiteY3" fmla="*/ 61894 h 815898"/>
              <a:gd name="connsiteX4" fmla="*/ 2751542 w 3735575"/>
              <a:gd name="connsiteY4" fmla="*/ 236753 h 815898"/>
              <a:gd name="connsiteX5" fmla="*/ 3016077 w 3735575"/>
              <a:gd name="connsiteY5" fmla="*/ 803681 h 815898"/>
              <a:gd name="connsiteX6" fmla="*/ 3698347 w 3735575"/>
              <a:gd name="connsiteY6" fmla="*/ 555991 h 815898"/>
              <a:gd name="connsiteX0" fmla="*/ 0 w 4088165"/>
              <a:gd name="connsiteY0" fmla="*/ 356748 h 817214"/>
              <a:gd name="connsiteX1" fmla="*/ 1341441 w 4088165"/>
              <a:gd name="connsiteY1" fmla="*/ 622245 h 817214"/>
              <a:gd name="connsiteX2" fmla="*/ 1264920 w 4088165"/>
              <a:gd name="connsiteY2" fmla="*/ 44087 h 817214"/>
              <a:gd name="connsiteX3" fmla="*/ 2126221 w 4088165"/>
              <a:gd name="connsiteY3" fmla="*/ 61894 h 817214"/>
              <a:gd name="connsiteX4" fmla="*/ 2751542 w 4088165"/>
              <a:gd name="connsiteY4" fmla="*/ 236753 h 817214"/>
              <a:gd name="connsiteX5" fmla="*/ 3016077 w 4088165"/>
              <a:gd name="connsiteY5" fmla="*/ 803681 h 817214"/>
              <a:gd name="connsiteX6" fmla="*/ 4075337 w 4088165"/>
              <a:gd name="connsiteY6" fmla="*/ 660265 h 817214"/>
              <a:gd name="connsiteX0" fmla="*/ 0 w 3622398"/>
              <a:gd name="connsiteY0" fmla="*/ 356748 h 809722"/>
              <a:gd name="connsiteX1" fmla="*/ 1341441 w 3622398"/>
              <a:gd name="connsiteY1" fmla="*/ 622245 h 809722"/>
              <a:gd name="connsiteX2" fmla="*/ 1264920 w 3622398"/>
              <a:gd name="connsiteY2" fmla="*/ 44087 h 809722"/>
              <a:gd name="connsiteX3" fmla="*/ 2126221 w 3622398"/>
              <a:gd name="connsiteY3" fmla="*/ 61894 h 809722"/>
              <a:gd name="connsiteX4" fmla="*/ 2751542 w 3622398"/>
              <a:gd name="connsiteY4" fmla="*/ 236753 h 809722"/>
              <a:gd name="connsiteX5" fmla="*/ 3016077 w 3622398"/>
              <a:gd name="connsiteY5" fmla="*/ 803681 h 809722"/>
              <a:gd name="connsiteX6" fmla="*/ 3602094 w 3622398"/>
              <a:gd name="connsiteY6" fmla="*/ 555991 h 809722"/>
              <a:gd name="connsiteX0" fmla="*/ 0 w 3622398"/>
              <a:gd name="connsiteY0" fmla="*/ 356748 h 809722"/>
              <a:gd name="connsiteX1" fmla="*/ 1341441 w 3622398"/>
              <a:gd name="connsiteY1" fmla="*/ 622245 h 809722"/>
              <a:gd name="connsiteX2" fmla="*/ 1264920 w 3622398"/>
              <a:gd name="connsiteY2" fmla="*/ 44087 h 809722"/>
              <a:gd name="connsiteX3" fmla="*/ 2126221 w 3622398"/>
              <a:gd name="connsiteY3" fmla="*/ 61894 h 809722"/>
              <a:gd name="connsiteX4" fmla="*/ 2751542 w 3622398"/>
              <a:gd name="connsiteY4" fmla="*/ 236753 h 809722"/>
              <a:gd name="connsiteX5" fmla="*/ 3016077 w 3622398"/>
              <a:gd name="connsiteY5" fmla="*/ 803681 h 809722"/>
              <a:gd name="connsiteX6" fmla="*/ 3602094 w 3622398"/>
              <a:gd name="connsiteY6" fmla="*/ 555991 h 809722"/>
              <a:gd name="connsiteX0" fmla="*/ 0 w 3648005"/>
              <a:gd name="connsiteY0" fmla="*/ 356748 h 803752"/>
              <a:gd name="connsiteX1" fmla="*/ 1341441 w 3648005"/>
              <a:gd name="connsiteY1" fmla="*/ 622245 h 803752"/>
              <a:gd name="connsiteX2" fmla="*/ 1264920 w 3648005"/>
              <a:gd name="connsiteY2" fmla="*/ 44087 h 803752"/>
              <a:gd name="connsiteX3" fmla="*/ 2126221 w 3648005"/>
              <a:gd name="connsiteY3" fmla="*/ 61894 h 803752"/>
              <a:gd name="connsiteX4" fmla="*/ 2751542 w 3648005"/>
              <a:gd name="connsiteY4" fmla="*/ 236753 h 803752"/>
              <a:gd name="connsiteX5" fmla="*/ 3016077 w 3648005"/>
              <a:gd name="connsiteY5" fmla="*/ 803681 h 803752"/>
              <a:gd name="connsiteX6" fmla="*/ 3602094 w 3648005"/>
              <a:gd name="connsiteY6" fmla="*/ 555991 h 803752"/>
              <a:gd name="connsiteX0" fmla="*/ 0 w 3621838"/>
              <a:gd name="connsiteY0" fmla="*/ 359375 h 810371"/>
              <a:gd name="connsiteX1" fmla="*/ 1341441 w 3621838"/>
              <a:gd name="connsiteY1" fmla="*/ 624872 h 810371"/>
              <a:gd name="connsiteX2" fmla="*/ 1264920 w 3621838"/>
              <a:gd name="connsiteY2" fmla="*/ 46714 h 810371"/>
              <a:gd name="connsiteX3" fmla="*/ 2126221 w 3621838"/>
              <a:gd name="connsiteY3" fmla="*/ 64521 h 810371"/>
              <a:gd name="connsiteX4" fmla="*/ 2871858 w 3621838"/>
              <a:gd name="connsiteY4" fmla="*/ 303549 h 810371"/>
              <a:gd name="connsiteX5" fmla="*/ 3016077 w 3621838"/>
              <a:gd name="connsiteY5" fmla="*/ 806308 h 810371"/>
              <a:gd name="connsiteX6" fmla="*/ 3602094 w 3621838"/>
              <a:gd name="connsiteY6" fmla="*/ 558618 h 810371"/>
              <a:gd name="connsiteX0" fmla="*/ 0 w 3676649"/>
              <a:gd name="connsiteY0" fmla="*/ 359375 h 832954"/>
              <a:gd name="connsiteX1" fmla="*/ 1341441 w 3676649"/>
              <a:gd name="connsiteY1" fmla="*/ 624872 h 832954"/>
              <a:gd name="connsiteX2" fmla="*/ 1264920 w 3676649"/>
              <a:gd name="connsiteY2" fmla="*/ 46714 h 832954"/>
              <a:gd name="connsiteX3" fmla="*/ 2126221 w 3676649"/>
              <a:gd name="connsiteY3" fmla="*/ 64521 h 832954"/>
              <a:gd name="connsiteX4" fmla="*/ 2871858 w 3676649"/>
              <a:gd name="connsiteY4" fmla="*/ 303549 h 832954"/>
              <a:gd name="connsiteX5" fmla="*/ 3016077 w 3676649"/>
              <a:gd name="connsiteY5" fmla="*/ 806308 h 832954"/>
              <a:gd name="connsiteX6" fmla="*/ 3602094 w 3676649"/>
              <a:gd name="connsiteY6" fmla="*/ 558618 h 832954"/>
              <a:gd name="connsiteX0" fmla="*/ 0 w 3602094"/>
              <a:gd name="connsiteY0" fmla="*/ 359375 h 839690"/>
              <a:gd name="connsiteX1" fmla="*/ 1341441 w 3602094"/>
              <a:gd name="connsiteY1" fmla="*/ 624872 h 839690"/>
              <a:gd name="connsiteX2" fmla="*/ 1264920 w 3602094"/>
              <a:gd name="connsiteY2" fmla="*/ 46714 h 839690"/>
              <a:gd name="connsiteX3" fmla="*/ 2126221 w 3602094"/>
              <a:gd name="connsiteY3" fmla="*/ 64521 h 839690"/>
              <a:gd name="connsiteX4" fmla="*/ 2871858 w 3602094"/>
              <a:gd name="connsiteY4" fmla="*/ 303549 h 839690"/>
              <a:gd name="connsiteX5" fmla="*/ 3016077 w 3602094"/>
              <a:gd name="connsiteY5" fmla="*/ 806308 h 839690"/>
              <a:gd name="connsiteX6" fmla="*/ 3602094 w 3602094"/>
              <a:gd name="connsiteY6" fmla="*/ 558618 h 839690"/>
              <a:gd name="connsiteX0" fmla="*/ 0 w 3016077"/>
              <a:gd name="connsiteY0" fmla="*/ 359375 h 806308"/>
              <a:gd name="connsiteX1" fmla="*/ 1341441 w 3016077"/>
              <a:gd name="connsiteY1" fmla="*/ 624872 h 806308"/>
              <a:gd name="connsiteX2" fmla="*/ 1264920 w 3016077"/>
              <a:gd name="connsiteY2" fmla="*/ 46714 h 806308"/>
              <a:gd name="connsiteX3" fmla="*/ 2126221 w 3016077"/>
              <a:gd name="connsiteY3" fmla="*/ 64521 h 806308"/>
              <a:gd name="connsiteX4" fmla="*/ 2871858 w 3016077"/>
              <a:gd name="connsiteY4" fmla="*/ 303549 h 806308"/>
              <a:gd name="connsiteX5" fmla="*/ 3016077 w 3016077"/>
              <a:gd name="connsiteY5" fmla="*/ 806308 h 806308"/>
              <a:gd name="connsiteX0" fmla="*/ 0 w 2931925"/>
              <a:gd name="connsiteY0" fmla="*/ 359375 h 713129"/>
              <a:gd name="connsiteX1" fmla="*/ 1341441 w 2931925"/>
              <a:gd name="connsiteY1" fmla="*/ 624872 h 713129"/>
              <a:gd name="connsiteX2" fmla="*/ 1264920 w 2931925"/>
              <a:gd name="connsiteY2" fmla="*/ 46714 h 713129"/>
              <a:gd name="connsiteX3" fmla="*/ 2126221 w 2931925"/>
              <a:gd name="connsiteY3" fmla="*/ 64521 h 713129"/>
              <a:gd name="connsiteX4" fmla="*/ 2871858 w 2931925"/>
              <a:gd name="connsiteY4" fmla="*/ 303549 h 713129"/>
              <a:gd name="connsiteX0" fmla="*/ 0 w 2126221"/>
              <a:gd name="connsiteY0" fmla="*/ 359375 h 713129"/>
              <a:gd name="connsiteX1" fmla="*/ 1341441 w 2126221"/>
              <a:gd name="connsiteY1" fmla="*/ 624872 h 713129"/>
              <a:gd name="connsiteX2" fmla="*/ 1264920 w 2126221"/>
              <a:gd name="connsiteY2" fmla="*/ 46714 h 713129"/>
              <a:gd name="connsiteX3" fmla="*/ 2126221 w 2126221"/>
              <a:gd name="connsiteY3" fmla="*/ 64521 h 713129"/>
              <a:gd name="connsiteX0" fmla="*/ 0 w 1401958"/>
              <a:gd name="connsiteY0" fmla="*/ 312661 h 666415"/>
              <a:gd name="connsiteX1" fmla="*/ 1341441 w 1401958"/>
              <a:gd name="connsiteY1" fmla="*/ 578158 h 666415"/>
              <a:gd name="connsiteX2" fmla="*/ 1264920 w 1401958"/>
              <a:gd name="connsiteY2" fmla="*/ 0 h 666415"/>
              <a:gd name="connsiteX0" fmla="*/ 0 w 1341441"/>
              <a:gd name="connsiteY0" fmla="*/ 0 h 353754"/>
              <a:gd name="connsiteX1" fmla="*/ 1341441 w 1341441"/>
              <a:gd name="connsiteY1" fmla="*/ 265497 h 353754"/>
            </a:gdLst>
            <a:ahLst/>
            <a:cxnLst>
              <a:cxn ang="0">
                <a:pos x="connsiteX0" y="connsiteY0"/>
              </a:cxn>
              <a:cxn ang="0">
                <a:pos x="connsiteX1" y="connsiteY1"/>
              </a:cxn>
            </a:cxnLst>
            <a:rect l="l" t="t" r="r" b="b"/>
            <a:pathLst>
              <a:path w="1341441" h="353754">
                <a:moveTo>
                  <a:pt x="0" y="0"/>
                </a:moveTo>
                <a:cubicBezTo>
                  <a:pt x="264935" y="536288"/>
                  <a:pt x="1130621" y="317607"/>
                  <a:pt x="1341441" y="265497"/>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pic>
        <p:nvPicPr>
          <p:cNvPr id="49" name="Picture 4" descr="File:Footsteps icon2.svg">
            <a:extLst>
              <a:ext uri="{FF2B5EF4-FFF2-40B4-BE49-F238E27FC236}">
                <a16:creationId xmlns:a16="http://schemas.microsoft.com/office/drawing/2014/main" id="{2042419B-234B-4FF1-BFF5-30AEF8DEE9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335770">
            <a:off x="4436864" y="5928594"/>
            <a:ext cx="333064" cy="3330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lag of The Netherlands - Netherlands Tourism">
            <a:extLst>
              <a:ext uri="{FF2B5EF4-FFF2-40B4-BE49-F238E27FC236}">
                <a16:creationId xmlns:a16="http://schemas.microsoft.com/office/drawing/2014/main" id="{82902AAE-2DD8-414F-AC6A-B8AD909E374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9601" y="2389138"/>
            <a:ext cx="476633" cy="31807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A picture containing tree, outdoor, surrounded, wooded&#10;&#10;Description automatically generated">
            <a:extLst>
              <a:ext uri="{FF2B5EF4-FFF2-40B4-BE49-F238E27FC236}">
                <a16:creationId xmlns:a16="http://schemas.microsoft.com/office/drawing/2014/main" id="{253ADC42-47CB-4100-8DB6-A7A6CBB5082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0002" y="1547095"/>
            <a:ext cx="8595024" cy="4178137"/>
          </a:xfrm>
          <a:prstGeom prst="rect">
            <a:avLst/>
          </a:prstGeom>
          <a:ln>
            <a:noFill/>
          </a:ln>
          <a:effectLst>
            <a:softEdge rad="112500"/>
          </a:effectLst>
        </p:spPr>
      </p:pic>
    </p:spTree>
    <p:extLst>
      <p:ext uri="{BB962C8B-B14F-4D97-AF65-F5344CB8AC3E}">
        <p14:creationId xmlns:p14="http://schemas.microsoft.com/office/powerpoint/2010/main" val="134936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3000"/>
                                        <p:tgtEl>
                                          <p:spTgt spid="48"/>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7" grpId="0" animBg="1"/>
      <p:bldP spid="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CSPs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CSP</a:t>
                </a:r>
                <a14:m>
                  <m:oMath xmlns:m="http://schemas.openxmlformats.org/officeDocument/2006/math">
                    <m:r>
                      <a:rPr lang="en-US" i="1">
                        <a:latin typeface="Cambria Math" panose="02040503050406030204" pitchFamily="18" charset="0"/>
                      </a:rPr>
                      <m:t>(</m:t>
                    </m:r>
                    <m:r>
                      <m:rPr>
                        <m:sty m:val="p"/>
                      </m:rPr>
                      <a:rPr lang="en-US">
                        <a:solidFill>
                          <a:srgbClr val="C00000"/>
                        </a:solidFill>
                        <a:latin typeface="Cambria Math" panose="02040503050406030204" pitchFamily="18" charset="0"/>
                      </a:rPr>
                      <m:t>Γ</m:t>
                    </m:r>
                    <m:r>
                      <a:rPr lang="en-US" i="1">
                        <a:latin typeface="Cambria Math" panose="02040503050406030204" pitchFamily="18" charset="0"/>
                      </a:rPr>
                      <m:t>)</m:t>
                    </m:r>
                  </m:oMath>
                </a14:m>
                <a:r>
                  <a:rPr lang="en-US" dirty="0"/>
                  <a:t>: can all constraints be satisfied simultaneously?</a:t>
                </a:r>
                <a:br>
                  <a:rPr lang="en-US" dirty="0"/>
                </a:br>
                <a:r>
                  <a:rPr lang="en-US" cap="small" dirty="0"/>
                  <a:t>Max</a:t>
                </a:r>
                <a:r>
                  <a:rPr lang="en-US" dirty="0"/>
                  <a:t>-CSP</a:t>
                </a:r>
                <a14:m>
                  <m:oMath xmlns:m="http://schemas.openxmlformats.org/officeDocument/2006/math">
                    <m:r>
                      <a:rPr lang="en-US" i="1">
                        <a:latin typeface="Cambria Math" panose="02040503050406030204" pitchFamily="18" charset="0"/>
                      </a:rPr>
                      <m:t>(</m:t>
                    </m:r>
                    <m:r>
                      <m:rPr>
                        <m:sty m:val="p"/>
                      </m:rPr>
                      <a:rPr lang="en-US">
                        <a:solidFill>
                          <a:srgbClr val="C00000"/>
                        </a:solidFill>
                        <a:latin typeface="Cambria Math" panose="02040503050406030204" pitchFamily="18" charset="0"/>
                      </a:rPr>
                      <m:t>Γ</m:t>
                    </m:r>
                    <m:r>
                      <a:rPr lang="en-US" i="1">
                        <a:latin typeface="Cambria Math" panose="02040503050406030204" pitchFamily="18" charset="0"/>
                      </a:rPr>
                      <m:t>)</m:t>
                    </m:r>
                  </m:oMath>
                </a14:m>
                <a:r>
                  <a:rPr lang="en-US" dirty="0"/>
                  <a:t>: maximize number of satisfied constraints</a:t>
                </a:r>
              </a:p>
              <a:p>
                <a:pPr marL="0" indent="0">
                  <a:buNone/>
                </a:pPr>
                <a:r>
                  <a:rPr lang="en-US" dirty="0"/>
                  <a:t>For fixed </a:t>
                </a:r>
                <a14:m>
                  <m:oMath xmlns:m="http://schemas.openxmlformats.org/officeDocument/2006/math">
                    <m:r>
                      <m:rPr>
                        <m:sty m:val="p"/>
                      </m:rPr>
                      <a:rPr lang="en-US">
                        <a:solidFill>
                          <a:srgbClr val="C00000"/>
                        </a:solidFill>
                        <a:latin typeface="Cambria Math" panose="02040503050406030204" pitchFamily="18" charset="0"/>
                      </a:rPr>
                      <m:t>Γ</m:t>
                    </m:r>
                  </m:oMath>
                </a14:m>
                <a:r>
                  <a:rPr lang="en-US" dirty="0"/>
                  <a:t>, decision may be easy while maximization is hard:</a:t>
                </a:r>
                <a:br>
                  <a:rPr lang="en-US" dirty="0"/>
                </a:br>
                <a:r>
                  <a:rPr lang="en-US" dirty="0">
                    <a:solidFill>
                      <a:srgbClr val="0070C0"/>
                    </a:solidFill>
                  </a:rPr>
                  <a:t>2-SAT</a:t>
                </a:r>
                <a:r>
                  <a:rPr lang="en-US" dirty="0"/>
                  <a:t> is polynomial-time solvable, </a:t>
                </a:r>
                <a:r>
                  <a:rPr lang="en-US" cap="small" dirty="0">
                    <a:solidFill>
                      <a:srgbClr val="0070C0"/>
                    </a:solidFill>
                  </a:rPr>
                  <a:t>Max</a:t>
                </a:r>
                <a:r>
                  <a:rPr lang="en-US" dirty="0">
                    <a:solidFill>
                      <a:srgbClr val="0070C0"/>
                    </a:solidFill>
                  </a:rPr>
                  <a:t> 2-SAT</a:t>
                </a:r>
                <a:r>
                  <a:rPr lang="en-US" dirty="0"/>
                  <a:t> is NP-complete</a:t>
                </a:r>
              </a:p>
              <a:p>
                <a:pPr marL="0" indent="0" algn="ctr">
                  <a:buNone/>
                </a:pPr>
                <a:r>
                  <a:rPr lang="en-US" dirty="0"/>
                  <a:t>Can we apply sparsification for </a:t>
                </a:r>
                <a:r>
                  <a:rPr lang="en-US" cap="small" dirty="0"/>
                  <a:t>Max</a:t>
                </a:r>
                <a:r>
                  <a:rPr lang="en-US" dirty="0"/>
                  <a:t>-CSP</a:t>
                </a:r>
                <a14:m>
                  <m:oMath xmlns:m="http://schemas.openxmlformats.org/officeDocument/2006/math">
                    <m:r>
                      <a:rPr lang="en-US" i="1">
                        <a:latin typeface="Cambria Math" panose="02040503050406030204" pitchFamily="18" charset="0"/>
                      </a:rPr>
                      <m:t>(</m:t>
                    </m:r>
                    <m:r>
                      <m:rPr>
                        <m:sty m:val="p"/>
                      </m:rPr>
                      <a:rPr lang="en-US">
                        <a:solidFill>
                          <a:srgbClr val="C00000"/>
                        </a:solidFill>
                        <a:latin typeface="Cambria Math" panose="02040503050406030204" pitchFamily="18" charset="0"/>
                      </a:rPr>
                      <m:t>Γ</m:t>
                    </m:r>
                    <m:r>
                      <a:rPr lang="en-US" i="1">
                        <a:latin typeface="Cambria Math" panose="02040503050406030204" pitchFamily="18" charset="0"/>
                      </a:rPr>
                      <m:t>)</m:t>
                    </m:r>
                  </m:oMath>
                </a14:m>
                <a:r>
                  <a:rPr lang="en-US" dirty="0"/>
                  <a:t>?</a:t>
                </a:r>
              </a:p>
              <a:p>
                <a:pPr marL="0" indent="0">
                  <a:buNone/>
                </a:pPr>
                <a:r>
                  <a:rPr lang="en-US" cap="small" dirty="0"/>
                  <a:t>For Max</a:t>
                </a:r>
                <a:r>
                  <a:rPr lang="en-US" dirty="0"/>
                  <a:t>-CSP, it matters how often the </a:t>
                </a:r>
                <a:r>
                  <a:rPr lang="en-US" dirty="0">
                    <a:solidFill>
                      <a:srgbClr val="0070C0"/>
                    </a:solidFill>
                  </a:rPr>
                  <a:t>same constraint</a:t>
                </a:r>
                <a:r>
                  <a:rPr lang="en-US" dirty="0"/>
                  <a:t> occurs</a:t>
                </a:r>
              </a:p>
              <a:p>
                <a:pPr marL="0" indent="0">
                  <a:buNone/>
                </a:pPr>
                <a:r>
                  <a:rPr lang="en-US" dirty="0"/>
                  <a:t>Each constraint has an </a:t>
                </a:r>
                <a:r>
                  <a:rPr lang="en-US" dirty="0">
                    <a:solidFill>
                      <a:srgbClr val="0070C0"/>
                    </a:solidFill>
                  </a:rPr>
                  <a:t>integer</a:t>
                </a:r>
                <a:r>
                  <a:rPr lang="en-US" dirty="0"/>
                  <a:t> weight of absolute value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oMath>
                </a14:m>
                <a:endParaRPr lang="en-US" dirty="0"/>
              </a:p>
              <a:p>
                <a:pPr marL="0" indent="0">
                  <a:buNone/>
                </a:pPr>
                <a:r>
                  <a:rPr lang="en-US" dirty="0">
                    <a:solidFill>
                      <a:srgbClr val="0070C0"/>
                    </a:solidFill>
                  </a:rPr>
                  <a:t>Decision problem</a:t>
                </a:r>
                <a:r>
                  <a:rPr lang="en-US" dirty="0"/>
                  <a:t> </a:t>
                </a:r>
                <a:r>
                  <a:rPr lang="en-US" cap="small" dirty="0"/>
                  <a:t>Max</a:t>
                </a:r>
                <a:r>
                  <a:rPr lang="en-US" dirty="0"/>
                  <a:t>-CSP</a:t>
                </a:r>
                <a14:m>
                  <m:oMath xmlns:m="http://schemas.openxmlformats.org/officeDocument/2006/math">
                    <m:r>
                      <a:rPr lang="en-US" i="1">
                        <a:latin typeface="Cambria Math" panose="02040503050406030204" pitchFamily="18" charset="0"/>
                      </a:rPr>
                      <m:t>(</m:t>
                    </m:r>
                    <m:r>
                      <m:rPr>
                        <m:sty m:val="p"/>
                      </m:rPr>
                      <a:rPr lang="en-US">
                        <a:solidFill>
                          <a:srgbClr val="C00000"/>
                        </a:solidFill>
                        <a:latin typeface="Cambria Math" panose="02040503050406030204" pitchFamily="18" charset="0"/>
                      </a:rPr>
                      <m:t>Γ</m:t>
                    </m:r>
                    <m:r>
                      <a:rPr lang="en-US" i="1">
                        <a:latin typeface="Cambria Math" panose="02040503050406030204" pitchFamily="18" charset="0"/>
                      </a:rPr>
                      <m:t>)</m:t>
                    </m:r>
                  </m:oMath>
                </a14:m>
                <a:r>
                  <a:rPr lang="en-US" dirty="0"/>
                  <a:t>:</a:t>
                </a:r>
                <a:br>
                  <a:rPr lang="en-US" dirty="0"/>
                </a:br>
                <a14:m>
                  <m:oMath xmlns:m="http://schemas.openxmlformats.org/officeDocument/2006/math">
                    <m:r>
                      <a:rPr lang="en-US" b="0" i="1" smtClean="0">
                        <a:latin typeface="Cambria Math" panose="02040503050406030204" pitchFamily="18" charset="0"/>
                      </a:rPr>
                      <m:t>∃</m:t>
                    </m:r>
                  </m:oMath>
                </a14:m>
                <a:r>
                  <a:rPr lang="en-US" dirty="0"/>
                  <a:t>assignment for which satisfied constraints have weight </a:t>
                </a:r>
                <a14:m>
                  <m:oMath xmlns:m="http://schemas.openxmlformats.org/officeDocument/2006/math">
                    <m:r>
                      <a:rPr lang="en-US" b="0" i="1" smtClean="0">
                        <a:latin typeface="Cambria Math" panose="02040503050406030204" pitchFamily="18" charset="0"/>
                      </a:rPr>
                      <m:t>≥</m:t>
                    </m:r>
                    <m:r>
                      <a:rPr lang="en-US" i="1" dirty="0" smtClean="0">
                        <a:solidFill>
                          <a:srgbClr val="C00000"/>
                        </a:solidFill>
                        <a:latin typeface="Cambria Math" panose="02040503050406030204" pitchFamily="18" charset="0"/>
                      </a:rPr>
                      <m:t>𝑡</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33</a:t>
            </a:fld>
            <a:endParaRPr lang="nb-NO"/>
          </a:p>
        </p:txBody>
      </p:sp>
    </p:spTree>
    <p:extLst>
      <p:ext uri="{BB962C8B-B14F-4D97-AF65-F5344CB8AC3E}">
        <p14:creationId xmlns:p14="http://schemas.microsoft.com/office/powerpoint/2010/main" val="96453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FBD2-B9D4-418A-B20D-57B4D232DDFA}"/>
              </a:ext>
            </a:extLst>
          </p:cNvPr>
          <p:cNvSpPr>
            <a:spLocks noGrp="1"/>
          </p:cNvSpPr>
          <p:nvPr>
            <p:ph type="title"/>
          </p:nvPr>
        </p:nvSpPr>
        <p:spPr/>
        <p:txBody>
          <a:bodyPr/>
          <a:lstStyle/>
          <a:p>
            <a:r>
              <a:rPr lang="en-US" dirty="0"/>
              <a:t>Sparsification via redundancy fails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B6DEB5-C809-46A8-8E3A-3D515B6F6E59}"/>
                  </a:ext>
                </a:extLst>
              </p:cNvPr>
              <p:cNvSpPr>
                <a:spLocks noGrp="1"/>
              </p:cNvSpPr>
              <p:nvPr>
                <p:ph idx="1"/>
              </p:nvPr>
            </p:nvSpPr>
            <p:spPr/>
            <p:txBody>
              <a:bodyPr/>
              <a:lstStyle/>
              <a:p>
                <a:pPr marL="0" indent="0">
                  <a:buNone/>
                </a:pPr>
                <a:r>
                  <a:rPr lang="en-US" dirty="0"/>
                  <a:t>The principle we used for sparsification of CSP</a:t>
                </a:r>
                <a14:m>
                  <m:oMath xmlns:m="http://schemas.openxmlformats.org/officeDocument/2006/math">
                    <m:r>
                      <a:rPr lang="en-US" i="1" dirty="0" smtClean="0">
                        <a:latin typeface="Cambria Math" panose="02040503050406030204" pitchFamily="18" charset="0"/>
                      </a:rPr>
                      <m:t>(</m:t>
                    </m:r>
                    <m:r>
                      <m:rPr>
                        <m:sty m:val="p"/>
                      </m:rPr>
                      <a:rPr lang="en-US" i="0" dirty="0" smtClean="0">
                        <a:solidFill>
                          <a:srgbClr val="C00000"/>
                        </a:solidFill>
                        <a:latin typeface="Cambria Math" panose="02040503050406030204" pitchFamily="18" charset="0"/>
                      </a:rPr>
                      <m:t>Γ</m:t>
                    </m:r>
                    <m:r>
                      <a:rPr lang="en-US" i="1" dirty="0" smtClean="0">
                        <a:latin typeface="Cambria Math" panose="02040503050406030204" pitchFamily="18" charset="0"/>
                      </a:rPr>
                      <m:t>)</m:t>
                    </m:r>
                  </m:oMath>
                </a14:m>
                <a:r>
                  <a:rPr lang="en-US" dirty="0"/>
                  <a:t> was: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This completely breaks for Max-CSP:</a:t>
                </a:r>
              </a:p>
              <a:p>
                <a:pPr marL="0" indent="0">
                  <a:buNone/>
                </a:pPr>
                <a:r>
                  <a:rPr lang="en-US" dirty="0"/>
                  <a:t>If </a:t>
                </a:r>
                <a14:m>
                  <m:oMath xmlns:m="http://schemas.openxmlformats.org/officeDocument/2006/math">
                    <m:r>
                      <a:rPr lang="en-US" i="1">
                        <a:solidFill>
                          <a:srgbClr val="0070C0"/>
                        </a:solidFill>
                        <a:latin typeface="Cambria Math" panose="02040503050406030204" pitchFamily="18" charset="0"/>
                      </a:rPr>
                      <m:t>𝑞</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𝐶</m:t>
                        </m:r>
                      </m:e>
                    </m:d>
                  </m:oMath>
                </a14:m>
                <a:r>
                  <a:rPr lang="en-US" dirty="0"/>
                  <a:t> is a linear combination of constraints which are </a:t>
                </a:r>
                <a:br>
                  <a:rPr lang="en-US" dirty="0"/>
                </a:br>
                <a:r>
                  <a:rPr lang="en-US" dirty="0">
                    <a:solidFill>
                      <a:srgbClr val="C00000"/>
                    </a:solidFill>
                  </a:rPr>
                  <a:t>not all satisfied</a:t>
                </a:r>
                <a:r>
                  <a:rPr lang="en-US" dirty="0"/>
                  <a:t>,</a:t>
                </a:r>
                <a:r>
                  <a:rPr lang="en-US" b="1" dirty="0"/>
                  <a:t> </a:t>
                </a:r>
                <a:r>
                  <a:rPr lang="en-US" dirty="0"/>
                  <a:t>we have no guarantee whether </a:t>
                </a:r>
                <a14:m>
                  <m:oMath xmlns:m="http://schemas.openxmlformats.org/officeDocument/2006/math">
                    <m:r>
                      <a:rPr lang="en-US" i="1">
                        <a:solidFill>
                          <a:srgbClr val="0070C0"/>
                        </a:solidFill>
                        <a:latin typeface="Cambria Math" panose="02040503050406030204" pitchFamily="18" charset="0"/>
                      </a:rPr>
                      <m:t>𝑞</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𝐶</m:t>
                        </m:r>
                      </m:e>
                    </m:d>
                  </m:oMath>
                </a14:m>
                <a:r>
                  <a:rPr lang="en-US" dirty="0"/>
                  <a:t> holds</a:t>
                </a:r>
              </a:p>
            </p:txBody>
          </p:sp>
        </mc:Choice>
        <mc:Fallback xmlns="">
          <p:sp>
            <p:nvSpPr>
              <p:cNvPr id="3" name="Content Placeholder 2">
                <a:extLst>
                  <a:ext uri="{FF2B5EF4-FFF2-40B4-BE49-F238E27FC236}">
                    <a16:creationId xmlns:a16="http://schemas.microsoft.com/office/drawing/2014/main" id="{42B6DEB5-C809-46A8-8E3A-3D515B6F6E59}"/>
                  </a:ext>
                </a:extLst>
              </p:cNvPr>
              <p:cNvSpPr>
                <a:spLocks noGrp="1" noRot="1" noChangeAspect="1" noMove="1" noResize="1" noEditPoints="1" noAdjustHandles="1" noChangeArrowheads="1" noChangeShapeType="1" noTextEdit="1"/>
              </p:cNvSpPr>
              <p:nvPr>
                <p:ph idx="1"/>
              </p:nvPr>
            </p:nvSpPr>
            <p:spPr>
              <a:blipFill>
                <a:blip r:embed="rId2"/>
                <a:stretch>
                  <a:fillRect l="-1111"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536DDA4-F693-4851-A3E0-2A72ED52EF5D}"/>
              </a:ext>
            </a:extLst>
          </p:cNvPr>
          <p:cNvSpPr>
            <a:spLocks noGrp="1"/>
          </p:cNvSpPr>
          <p:nvPr>
            <p:ph type="sldNum" sz="quarter" idx="12"/>
          </p:nvPr>
        </p:nvSpPr>
        <p:spPr/>
        <p:txBody>
          <a:bodyPr/>
          <a:lstStyle/>
          <a:p>
            <a:pPr>
              <a:defRPr/>
            </a:pPr>
            <a:fld id="{2EEB4C75-3422-4131-BAA1-452F888D0C16}" type="slidenum">
              <a:rPr lang="nb-NO" smtClean="0"/>
              <a:pPr>
                <a:defRPr/>
              </a:pPr>
              <a:t>34</a:t>
            </a:fld>
            <a:endParaRPr lang="nb-NO"/>
          </a:p>
        </p:txBody>
      </p:sp>
      <mc:AlternateContent xmlns:mc="http://schemas.openxmlformats.org/markup-compatibility/2006" xmlns:a14="http://schemas.microsoft.com/office/drawing/2010/main">
        <mc:Choice Requires="a14">
          <p:sp>
            <p:nvSpPr>
              <p:cNvPr id="5" name="Rounded Rectangle 14">
                <a:extLst>
                  <a:ext uri="{FF2B5EF4-FFF2-40B4-BE49-F238E27FC236}">
                    <a16:creationId xmlns:a16="http://schemas.microsoft.com/office/drawing/2014/main" id="{CD41C376-ADEF-4912-8120-127377A6332A}"/>
                  </a:ext>
                </a:extLst>
              </p:cNvPr>
              <p:cNvSpPr/>
              <p:nvPr/>
            </p:nvSpPr>
            <p:spPr bwMode="auto">
              <a:xfrm>
                <a:off x="468313" y="1917181"/>
                <a:ext cx="8218488" cy="194386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solidFill>
                      <a:srgbClr val="C00000"/>
                    </a:solidFill>
                  </a:rPr>
                  <a:t>General principle: </a:t>
                </a:r>
                <a:br>
                  <a:rPr lang="en-US" sz="2400" dirty="0">
                    <a:solidFill>
                      <a:srgbClr val="C00000"/>
                    </a:solidFill>
                  </a:rPr>
                </a:br>
                <a:r>
                  <a:rPr lang="en-US" sz="2400" dirty="0"/>
                  <a:t>If each constraint </a:t>
                </a:r>
                <a14:m>
                  <m:oMath xmlns:m="http://schemas.openxmlformats.org/officeDocument/2006/math">
                    <m:r>
                      <a:rPr lang="en-US" sz="2400" b="0" i="1" smtClean="0">
                        <a:solidFill>
                          <a:srgbClr val="C00000"/>
                        </a:solidFill>
                        <a:latin typeface="Cambria Math" panose="02040503050406030204" pitchFamily="18" charset="0"/>
                      </a:rPr>
                      <m:t>𝐶</m:t>
                    </m:r>
                  </m:oMath>
                </a14:m>
                <a:r>
                  <a:rPr lang="en-US" sz="2400" dirty="0"/>
                  <a:t> is equivalent to an equality </a:t>
                </a:r>
                <a14:m>
                  <m:oMath xmlns:m="http://schemas.openxmlformats.org/officeDocument/2006/math">
                    <m:r>
                      <a:rPr lang="en-US" sz="2400" b="0" i="1" smtClean="0">
                        <a:solidFill>
                          <a:srgbClr val="0070C0"/>
                        </a:solidFill>
                        <a:latin typeface="Cambria Math" panose="02040503050406030204" pitchFamily="18" charset="0"/>
                      </a:rPr>
                      <m:t>𝑞</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𝐶</m:t>
                    </m:r>
                    <m:r>
                      <a:rPr lang="en-US" sz="2400" b="0" i="1" smtClean="0">
                        <a:latin typeface="Cambria Math" panose="02040503050406030204" pitchFamily="18" charset="0"/>
                      </a:rPr>
                      <m:t>)</m:t>
                    </m:r>
                  </m:oMath>
                </a14:m>
                <a:r>
                  <a:rPr lang="en-US" sz="2400" dirty="0"/>
                  <a:t>,</a:t>
                </a:r>
                <a:br>
                  <a:rPr lang="en-US" sz="2400" dirty="0"/>
                </a:br>
                <a:r>
                  <a:rPr lang="en-US" sz="2400" dirty="0"/>
                  <a:t>and </a:t>
                </a:r>
                <a14:m>
                  <m:oMath xmlns:m="http://schemas.openxmlformats.org/officeDocument/2006/math">
                    <m:r>
                      <a:rPr lang="en-US" sz="2400" b="0" i="1" smtClean="0">
                        <a:solidFill>
                          <a:srgbClr val="0070C0"/>
                        </a:solidFill>
                        <a:latin typeface="Cambria Math" panose="02040503050406030204" pitchFamily="18" charset="0"/>
                      </a:rPr>
                      <m:t>𝑞</m:t>
                    </m:r>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𝐶</m:t>
                        </m:r>
                      </m:e>
                    </m:d>
                  </m:oMath>
                </a14:m>
                <a:r>
                  <a:rPr lang="en-US" sz="2400" dirty="0"/>
                  <a:t> is a linear combination of the equalities of the other constraints, then </a:t>
                </a:r>
                <a14:m>
                  <m:oMath xmlns:m="http://schemas.openxmlformats.org/officeDocument/2006/math">
                    <m:r>
                      <a:rPr lang="en-US" sz="2400" b="0" i="1" smtClean="0">
                        <a:solidFill>
                          <a:srgbClr val="C00000"/>
                        </a:solidFill>
                        <a:latin typeface="Cambria Math" panose="02040503050406030204" pitchFamily="18" charset="0"/>
                      </a:rPr>
                      <m:t>𝐶</m:t>
                    </m:r>
                  </m:oMath>
                </a14:m>
                <a:r>
                  <a:rPr lang="en-US" sz="2400" dirty="0"/>
                  <a:t> is redundant and can be omitted</a:t>
                </a:r>
              </a:p>
            </p:txBody>
          </p:sp>
        </mc:Choice>
        <mc:Fallback xmlns="">
          <p:sp>
            <p:nvSpPr>
              <p:cNvPr id="5" name="Rounded Rectangle 14">
                <a:extLst>
                  <a:ext uri="{FF2B5EF4-FFF2-40B4-BE49-F238E27FC236}">
                    <a16:creationId xmlns:a16="http://schemas.microsoft.com/office/drawing/2014/main" id="{CD41C376-ADEF-4912-8120-127377A6332A}"/>
                  </a:ext>
                </a:extLst>
              </p:cNvPr>
              <p:cNvSpPr>
                <a:spLocks noRot="1" noChangeAspect="1" noMove="1" noResize="1" noEditPoints="1" noAdjustHandles="1" noChangeArrowheads="1" noChangeShapeType="1" noTextEdit="1"/>
              </p:cNvSpPr>
              <p:nvPr/>
            </p:nvSpPr>
            <p:spPr bwMode="auto">
              <a:xfrm>
                <a:off x="468313" y="1917181"/>
                <a:ext cx="8218488" cy="1943867"/>
              </a:xfrm>
              <a:prstGeom prst="roundRect">
                <a:avLst/>
              </a:prstGeom>
              <a:blipFill>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25808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FB84-DEA5-47C1-A29E-9F3C8AD564F2}"/>
              </a:ext>
            </a:extLst>
          </p:cNvPr>
          <p:cNvSpPr>
            <a:spLocks noGrp="1"/>
          </p:cNvSpPr>
          <p:nvPr>
            <p:ph type="title"/>
          </p:nvPr>
        </p:nvSpPr>
        <p:spPr/>
        <p:txBody>
          <a:bodyPr/>
          <a:lstStyle/>
          <a:p>
            <a:r>
              <a:rPr lang="en-US" dirty="0"/>
              <a:t>Characteristic polynomials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57AA52-C7A6-47E2-A516-6335E66935F0}"/>
                  </a:ext>
                </a:extLst>
              </p:cNvPr>
              <p:cNvSpPr>
                <a:spLocks noGrp="1"/>
              </p:cNvSpPr>
              <p:nvPr>
                <p:ph idx="1"/>
              </p:nvPr>
            </p:nvSpPr>
            <p:spPr>
              <a:xfrm>
                <a:off x="457200" y="1196975"/>
                <a:ext cx="8363272" cy="4929188"/>
              </a:xfrm>
            </p:spPr>
            <p:txBody>
              <a:bodyPr/>
              <a:lstStyle/>
              <a:p>
                <a:pPr marL="0" indent="0">
                  <a:buNone/>
                </a:pPr>
                <a:r>
                  <a:rPr lang="en-US" dirty="0"/>
                  <a:t>For a Boolean relation </a:t>
                </a:r>
                <a14:m>
                  <m:oMath xmlns:m="http://schemas.openxmlformats.org/officeDocument/2006/math">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0,1</m:t>
                    </m:r>
                    <m:sSup>
                      <m:sSupPr>
                        <m:ctrlPr>
                          <a:rPr lang="en-US" b="0" i="1" smtClean="0">
                            <a:latin typeface="Cambria Math" panose="02040503050406030204" pitchFamily="18" charset="0"/>
                          </a:rPr>
                        </m:ctrlPr>
                      </m:sSupPr>
                      <m:e>
                        <m:r>
                          <m:rPr>
                            <m:lit/>
                          </m:rPr>
                          <a:rPr lang="en-US" b="0" i="1" smtClean="0">
                            <a:latin typeface="Cambria Math" panose="02040503050406030204" pitchFamily="18" charset="0"/>
                          </a:rPr>
                          <m:t>}</m:t>
                        </m:r>
                      </m:e>
                      <m:sup>
                        <m:r>
                          <a:rPr lang="en-US" b="0" i="1" smtClean="0">
                            <a:solidFill>
                              <a:srgbClr val="C00000"/>
                            </a:solidFill>
                            <a:latin typeface="Cambria Math" panose="02040503050406030204" pitchFamily="18" charset="0"/>
                          </a:rPr>
                          <m:t>𝑘</m:t>
                        </m:r>
                      </m:sup>
                    </m:sSup>
                  </m:oMath>
                </a14:m>
                <a:r>
                  <a:rPr lang="en-US" dirty="0"/>
                  <a:t>, its </a:t>
                </a:r>
                <a:r>
                  <a:rPr lang="en-US" dirty="0">
                    <a:solidFill>
                      <a:srgbClr val="0070C0"/>
                    </a:solidFill>
                  </a:rPr>
                  <a:t>characteristic polynomial</a:t>
                </a:r>
                <a:r>
                  <a:rPr lang="en-US" dirty="0"/>
                  <a:t> is the </a:t>
                </a:r>
                <a:r>
                  <a:rPr lang="en-US" dirty="0">
                    <a:solidFill>
                      <a:srgbClr val="0070C0"/>
                    </a:solidFill>
                  </a:rPr>
                  <a:t>unique</a:t>
                </a:r>
                <a:r>
                  <a:rPr lang="en-US" dirty="0"/>
                  <a: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a:t>-variate multilinear polynomial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𝑅</m:t>
                        </m:r>
                      </m:sub>
                    </m:sSub>
                  </m:oMath>
                </a14:m>
                <a:r>
                  <a:rPr lang="en-US" dirty="0"/>
                  <a:t> over </a:t>
                </a:r>
                <a14:m>
                  <m:oMath xmlns:m="http://schemas.openxmlformats.org/officeDocument/2006/math">
                    <m:r>
                      <a:rPr lang="en-US" b="0" i="1" smtClean="0">
                        <a:latin typeface="Cambria Math" panose="02040503050406030204" pitchFamily="18" charset="0"/>
                      </a:rPr>
                      <m:t>ℝ</m:t>
                    </m:r>
                  </m:oMath>
                </a14:m>
                <a:r>
                  <a:rPr lang="en-US" dirty="0"/>
                  <a:t> such that </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𝑅</m:t>
                          </m:r>
                        </m:sub>
                      </m:sSub>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m:rPr>
                                  <m:nor/>
                                </m:rPr>
                                <a:rPr lang="en-US" b="0" i="0" smtClean="0">
                                  <a:latin typeface="Cambria Math" panose="02040503050406030204" pitchFamily="18" charset="0"/>
                                </a:rPr>
                                <m:t>if</m:t>
                              </m:r>
                              <m:r>
                                <m:rPr>
                                  <m:nor/>
                                </m:rPr>
                                <a:rPr lang="en-US" b="0" i="0"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 </m:t>
                              </m:r>
                            </m:e>
                            <m:e>
                              <m:r>
                                <a:rPr lang="en-US" b="0" i="1" smtClean="0">
                                  <a:latin typeface="Cambria Math" panose="02040503050406030204" pitchFamily="18" charset="0"/>
                                </a:rPr>
                                <m:t>&amp;1,  </m:t>
                              </m:r>
                              <m:r>
                                <m:rPr>
                                  <m:nor/>
                                </m:rPr>
                                <a:rPr lang="en-US" b="0" i="0" smtClean="0">
                                  <a:latin typeface="Cambria Math" panose="02040503050406030204" pitchFamily="18" charset="0"/>
                                </a:rPr>
                                <m:t>if</m:t>
                              </m:r>
                              <m:r>
                                <m:rPr>
                                  <m:nor/>
                                </m:rPr>
                                <a:rPr lang="en-US" b="0" i="0"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e>
                          </m:eqArr>
                        </m:e>
                      </m:d>
                    </m:oMath>
                  </m:oMathPara>
                </a14:m>
                <a:endParaRPr lang="en-US" dirty="0"/>
              </a:p>
              <a:p>
                <a:pPr marL="0" indent="0">
                  <a:buNone/>
                </a:pPr>
                <a:r>
                  <a:rPr lang="en-US" dirty="0"/>
                  <a:t>for all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0,1}</m:t>
                    </m:r>
                  </m:oMath>
                </a14:m>
                <a:r>
                  <a:rPr lang="en-US" dirty="0"/>
                  <a:t>.</a:t>
                </a:r>
              </a:p>
              <a:p>
                <a:pPr marL="0" indent="0">
                  <a:buNone/>
                </a:pPr>
                <a:r>
                  <a:rPr lang="en-US" dirty="0">
                    <a:solidFill>
                      <a:srgbClr val="0070C0"/>
                    </a:solidFill>
                  </a:rPr>
                  <a:t>Example 1.</a:t>
                </a:r>
                <a:br>
                  <a:rPr lang="en-US" dirty="0">
                    <a:solidFill>
                      <a:srgbClr val="0070C0"/>
                    </a:solidFill>
                  </a:rPr>
                </a:br>
                <a:r>
                  <a:rPr lang="en-US" dirty="0"/>
                  <a:t>For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1</m:t>
                        </m:r>
                        <m:r>
                          <m:rPr>
                            <m:nor/>
                          </m:rPr>
                          <a:rPr lang="en-US" b="0" i="0"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3</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a14:m>
                <a:r>
                  <a:rPr lang="en-US" dirty="0"/>
                  <a:t> the polynomial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1/3</m:t>
                            </m:r>
                          </m:sub>
                        </m:sSub>
                      </m:sub>
                    </m:sSub>
                    <m:d>
                      <m:dPr>
                        <m:ctrlPr>
                          <a:rPr lang="en-US" b="0" i="1" smtClean="0">
                            <a:solidFill>
                              <a:schemeClr val="tx1"/>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e>
                    </m:d>
                  </m:oMath>
                </a14:m>
                <a:r>
                  <a:rPr lang="en-US" i="1" dirty="0">
                    <a:solidFill>
                      <a:srgbClr val="C00000"/>
                    </a:solidFill>
                    <a:latin typeface="Cambria Math" panose="02040503050406030204" pitchFamily="18" charset="0"/>
                  </a:rPr>
                  <a:t> </a:t>
                </a:r>
                <a:r>
                  <a:rPr lang="en-US" dirty="0"/>
                  <a:t>is:</a:t>
                </a:r>
                <a:br>
                  <a:rPr lang="en-US" dirty="0"/>
                </a:br>
                <a:endParaRPr lang="en-US" i="1" dirty="0">
                  <a:solidFill>
                    <a:srgbClr val="C0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3</m:t>
                          </m:r>
                        </m:sub>
                      </m:sSub>
                      <m:r>
                        <a:rPr lang="en-US" b="0" i="1" dirty="0" smtClean="0">
                          <a:latin typeface="Cambria Math" panose="02040503050406030204" pitchFamily="18" charset="0"/>
                        </a:rPr>
                        <m:t>−2</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1</m:t>
                          </m:r>
                        </m:sub>
                      </m:sSub>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2</m:t>
                          </m:r>
                        </m:sub>
                      </m:sSub>
                      <m:r>
                        <a:rPr lang="en-US" b="0" i="1" dirty="0" smtClean="0">
                          <a:latin typeface="Cambria Math" panose="02040503050406030204" pitchFamily="18" charset="0"/>
                        </a:rPr>
                        <m:t>−2</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1</m:t>
                          </m:r>
                        </m:sub>
                      </m:sSub>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3</m:t>
                          </m:r>
                        </m:sub>
                      </m:sSub>
                      <m:r>
                        <a:rPr lang="en-US" b="0" i="1" dirty="0" smtClean="0">
                          <a:latin typeface="Cambria Math" panose="02040503050406030204" pitchFamily="18" charset="0"/>
                        </a:rPr>
                        <m:t>−2</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2</m:t>
                          </m:r>
                        </m:sub>
                      </m:sSub>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3</m:t>
                          </m:r>
                        </m:sub>
                      </m:sSub>
                      <m:r>
                        <a:rPr lang="en-US" b="0" i="1" dirty="0" smtClean="0">
                          <a:latin typeface="Cambria Math" panose="02040503050406030204" pitchFamily="18" charset="0"/>
                        </a:rPr>
                        <m:t>+3</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1</m:t>
                          </m:r>
                        </m:sub>
                      </m:sSub>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2</m:t>
                          </m:r>
                        </m:sub>
                      </m:sSub>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3</m:t>
                          </m:r>
                        </m:sub>
                      </m:sSub>
                    </m:oMath>
                  </m:oMathPara>
                </a14:m>
                <a:endParaRPr lang="en-US" dirty="0"/>
              </a:p>
            </p:txBody>
          </p:sp>
        </mc:Choice>
        <mc:Fallback xmlns="">
          <p:sp>
            <p:nvSpPr>
              <p:cNvPr id="3" name="Content Placeholder 2">
                <a:extLst>
                  <a:ext uri="{FF2B5EF4-FFF2-40B4-BE49-F238E27FC236}">
                    <a16:creationId xmlns:a16="http://schemas.microsoft.com/office/drawing/2014/main" id="{A657AA52-C7A6-47E2-A516-6335E66935F0}"/>
                  </a:ext>
                </a:extLst>
              </p:cNvPr>
              <p:cNvSpPr>
                <a:spLocks noGrp="1" noRot="1" noChangeAspect="1" noMove="1" noResize="1" noEditPoints="1" noAdjustHandles="1" noChangeArrowheads="1" noChangeShapeType="1" noTextEdit="1"/>
              </p:cNvSpPr>
              <p:nvPr>
                <p:ph idx="1"/>
              </p:nvPr>
            </p:nvSpPr>
            <p:spPr>
              <a:xfrm>
                <a:off x="457200" y="1196975"/>
                <a:ext cx="8363272" cy="4929188"/>
              </a:xfrm>
              <a:blipFill>
                <a:blip r:embed="rId3"/>
                <a:stretch>
                  <a:fillRect l="-1093" t="-865" r="-510" b="-35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5DB080-2E6F-4480-9555-C1575B416140}"/>
              </a:ext>
            </a:extLst>
          </p:cNvPr>
          <p:cNvSpPr>
            <a:spLocks noGrp="1"/>
          </p:cNvSpPr>
          <p:nvPr>
            <p:ph type="sldNum" sz="quarter" idx="12"/>
          </p:nvPr>
        </p:nvSpPr>
        <p:spPr/>
        <p:txBody>
          <a:bodyPr/>
          <a:lstStyle/>
          <a:p>
            <a:pPr>
              <a:defRPr/>
            </a:pPr>
            <a:fld id="{2EEB4C75-3422-4131-BAA1-452F888D0C16}" type="slidenum">
              <a:rPr lang="nb-NO" smtClean="0"/>
              <a:pPr>
                <a:defRPr/>
              </a:pPr>
              <a:t>35</a:t>
            </a:fld>
            <a:endParaRPr lang="nb-NO"/>
          </a:p>
        </p:txBody>
      </p:sp>
    </p:spTree>
    <p:extLst>
      <p:ext uri="{BB962C8B-B14F-4D97-AF65-F5344CB8AC3E}">
        <p14:creationId xmlns:p14="http://schemas.microsoft.com/office/powerpoint/2010/main" val="165426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FB84-DEA5-47C1-A29E-9F3C8AD564F2}"/>
              </a:ext>
            </a:extLst>
          </p:cNvPr>
          <p:cNvSpPr>
            <a:spLocks noGrp="1"/>
          </p:cNvSpPr>
          <p:nvPr>
            <p:ph type="title"/>
          </p:nvPr>
        </p:nvSpPr>
        <p:spPr/>
        <p:txBody>
          <a:bodyPr/>
          <a:lstStyle/>
          <a:p>
            <a:r>
              <a:rPr lang="en-US" dirty="0"/>
              <a:t>Characteristic polynomials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57AA52-C7A6-47E2-A516-6335E66935F0}"/>
                  </a:ext>
                </a:extLst>
              </p:cNvPr>
              <p:cNvSpPr>
                <a:spLocks noGrp="1"/>
              </p:cNvSpPr>
              <p:nvPr>
                <p:ph idx="1"/>
              </p:nvPr>
            </p:nvSpPr>
            <p:spPr>
              <a:xfrm>
                <a:off x="457200" y="1196975"/>
                <a:ext cx="8363272" cy="4929188"/>
              </a:xfrm>
            </p:spPr>
            <p:txBody>
              <a:bodyPr/>
              <a:lstStyle/>
              <a:p>
                <a:pPr marL="0" indent="0">
                  <a:buNone/>
                </a:pPr>
                <a:r>
                  <a:rPr lang="en-US" dirty="0"/>
                  <a:t>For a Boolean 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0,1</m:t>
                    </m:r>
                    <m:sSup>
                      <m:sSupPr>
                        <m:ctrlPr>
                          <a:rPr lang="en-US" i="1">
                            <a:latin typeface="Cambria Math" panose="02040503050406030204" pitchFamily="18" charset="0"/>
                          </a:rPr>
                        </m:ctrlPr>
                      </m:sSupPr>
                      <m:e>
                        <m:r>
                          <m:rPr>
                            <m:lit/>
                          </m:rPr>
                          <a:rPr lang="en-US" i="1">
                            <a:latin typeface="Cambria Math" panose="02040503050406030204" pitchFamily="18" charset="0"/>
                          </a:rPr>
                          <m:t>}</m:t>
                        </m:r>
                      </m:e>
                      <m:sup>
                        <m:r>
                          <a:rPr lang="en-US" i="1">
                            <a:solidFill>
                              <a:srgbClr val="C00000"/>
                            </a:solidFill>
                            <a:latin typeface="Cambria Math" panose="02040503050406030204" pitchFamily="18" charset="0"/>
                          </a:rPr>
                          <m:t>𝑘</m:t>
                        </m:r>
                      </m:sup>
                    </m:sSup>
                  </m:oMath>
                </a14:m>
                <a:r>
                  <a:rPr lang="en-US" dirty="0"/>
                  <a:t>, its </a:t>
                </a:r>
                <a:r>
                  <a:rPr lang="en-US" dirty="0">
                    <a:solidFill>
                      <a:srgbClr val="0070C0"/>
                    </a:solidFill>
                  </a:rPr>
                  <a:t>characteristic polynomial</a:t>
                </a:r>
                <a:r>
                  <a:rPr lang="en-US" dirty="0"/>
                  <a:t> is the </a:t>
                </a:r>
                <a:r>
                  <a:rPr lang="en-US" dirty="0">
                    <a:solidFill>
                      <a:srgbClr val="0070C0"/>
                    </a:solidFill>
                  </a:rPr>
                  <a:t>unique</a:t>
                </a:r>
                <a:r>
                  <a:rPr lang="en-US" dirty="0"/>
                  <a:t> </a:t>
                </a:r>
                <a14:m>
                  <m:oMath xmlns:m="http://schemas.openxmlformats.org/officeDocument/2006/math">
                    <m:r>
                      <a:rPr lang="en-US" i="1">
                        <a:solidFill>
                          <a:srgbClr val="C00000"/>
                        </a:solidFill>
                        <a:latin typeface="Cambria Math" panose="02040503050406030204" pitchFamily="18" charset="0"/>
                      </a:rPr>
                      <m:t>𝑘</m:t>
                    </m:r>
                  </m:oMath>
                </a14:m>
                <a:r>
                  <a:rPr lang="en-US" dirty="0"/>
                  <a:t>-variate multilinear polynomial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𝑅</m:t>
                        </m:r>
                      </m:sub>
                    </m:sSub>
                  </m:oMath>
                </a14:m>
                <a:r>
                  <a:rPr lang="en-US" dirty="0"/>
                  <a:t> over </a:t>
                </a:r>
                <a14:m>
                  <m:oMath xmlns:m="http://schemas.openxmlformats.org/officeDocument/2006/math">
                    <m:r>
                      <a:rPr lang="en-US" i="1">
                        <a:latin typeface="Cambria Math" panose="02040503050406030204" pitchFamily="18" charset="0"/>
                      </a:rPr>
                      <m:t>ℝ</m:t>
                    </m:r>
                  </m:oMath>
                </a14:m>
                <a:r>
                  <a:rPr lang="en-US" dirty="0"/>
                  <a:t> such that </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𝑅</m:t>
                          </m:r>
                        </m:sub>
                      </m:sSub>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m:rPr>
                                  <m:nor/>
                                </m:rPr>
                                <a:rPr lang="en-US" b="0" i="0" smtClean="0">
                                  <a:latin typeface="Cambria Math" panose="02040503050406030204" pitchFamily="18" charset="0"/>
                                </a:rPr>
                                <m:t>if</m:t>
                              </m:r>
                              <m:r>
                                <m:rPr>
                                  <m:nor/>
                                </m:rPr>
                                <a:rPr lang="en-US" b="0" i="0"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 </m:t>
                              </m:r>
                            </m:e>
                            <m:e>
                              <m:r>
                                <a:rPr lang="en-US" b="0" i="1" smtClean="0">
                                  <a:latin typeface="Cambria Math" panose="02040503050406030204" pitchFamily="18" charset="0"/>
                                </a:rPr>
                                <m:t>&amp;1,  </m:t>
                              </m:r>
                              <m:r>
                                <m:rPr>
                                  <m:nor/>
                                </m:rPr>
                                <a:rPr lang="en-US" b="0" i="0" smtClean="0">
                                  <a:latin typeface="Cambria Math" panose="02040503050406030204" pitchFamily="18" charset="0"/>
                                </a:rPr>
                                <m:t>if</m:t>
                              </m:r>
                              <m:r>
                                <m:rPr>
                                  <m:nor/>
                                </m:rPr>
                                <a:rPr lang="en-US" b="0" i="0"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e>
                          </m:eqArr>
                        </m:e>
                      </m:d>
                    </m:oMath>
                  </m:oMathPara>
                </a14:m>
                <a:endParaRPr lang="en-US" dirty="0"/>
              </a:p>
              <a:p>
                <a:pPr marL="0" indent="0">
                  <a:buNone/>
                </a:pPr>
                <a:r>
                  <a:rPr lang="en-US" dirty="0"/>
                  <a:t>for all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0,1}</m:t>
                    </m:r>
                  </m:oMath>
                </a14:m>
                <a:r>
                  <a:rPr lang="en-US" dirty="0"/>
                  <a:t>.</a:t>
                </a:r>
              </a:p>
              <a:p>
                <a:pPr marL="0" indent="0">
                  <a:buNone/>
                </a:pPr>
                <a:r>
                  <a:rPr lang="en-US" dirty="0">
                    <a:solidFill>
                      <a:srgbClr val="0070C0"/>
                    </a:solidFill>
                  </a:rPr>
                  <a:t>Example 2.</a:t>
                </a:r>
                <a:br>
                  <a:rPr lang="en-US" dirty="0">
                    <a:solidFill>
                      <a:srgbClr val="0070C0"/>
                    </a:solidFill>
                  </a:rPr>
                </a:br>
                <a:r>
                  <a:rPr lang="en-US" dirty="0"/>
                  <a:t>For </a:t>
                </a:r>
                <a14:m>
                  <m:oMath xmlns:m="http://schemas.openxmlformats.org/officeDocument/2006/math">
                    <m:sSub>
                      <m:sSubPr>
                        <m:ctrlPr>
                          <a:rPr lang="en-US" i="1">
                            <a:solidFill>
                              <a:srgbClr val="C00000"/>
                            </a:solidFill>
                            <a:latin typeface="Cambria Math" panose="02040503050406030204" pitchFamily="18" charset="0"/>
                          </a:rPr>
                        </m:ctrlPr>
                      </m:sSubPr>
                      <m:e>
                        <m:r>
                          <a:rPr lang="en-US"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3</m:t>
                        </m:r>
                        <m:r>
                          <a:rPr lang="en-US" b="0" i="1" smtClean="0">
                            <a:solidFill>
                              <a:srgbClr val="C00000"/>
                            </a:solidFill>
                            <a:latin typeface="Cambria Math" panose="02040503050406030204" pitchFamily="18" charset="0"/>
                          </a:rPr>
                          <m:t>𝑁𝐴𝐸</m:t>
                        </m:r>
                      </m:sub>
                    </m:sSub>
                  </m:oMath>
                </a14:m>
                <a:r>
                  <a:rPr lang="en-US" dirty="0"/>
                  <a:t>, not-all-equal, the polynomial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𝑅</m:t>
                            </m:r>
                          </m:e>
                          <m:sub>
                            <m:r>
                              <a:rPr lang="en-US" b="0" i="1" smtClean="0">
                                <a:solidFill>
                                  <a:srgbClr val="C00000"/>
                                </a:solidFill>
                                <a:latin typeface="Cambria Math" panose="02040503050406030204" pitchFamily="18" charset="0"/>
                              </a:rPr>
                              <m:t>3</m:t>
                            </m:r>
                            <m:r>
                              <a:rPr lang="en-US" b="0" i="1" smtClean="0">
                                <a:solidFill>
                                  <a:srgbClr val="C00000"/>
                                </a:solidFill>
                                <a:latin typeface="Cambria Math" panose="02040503050406030204" pitchFamily="18" charset="0"/>
                              </a:rPr>
                              <m:t>𝑁𝐴𝐸</m:t>
                            </m:r>
                          </m:sub>
                        </m:sSub>
                      </m:sub>
                    </m:sSub>
                    <m:d>
                      <m:dPr>
                        <m:ctrlPr>
                          <a:rPr lang="en-US" b="0" i="1" smtClean="0">
                            <a:solidFill>
                              <a:schemeClr val="tx1"/>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e>
                    </m:d>
                  </m:oMath>
                </a14:m>
                <a:r>
                  <a:rPr lang="en-US" i="1" dirty="0">
                    <a:solidFill>
                      <a:srgbClr val="C00000"/>
                    </a:solidFill>
                    <a:latin typeface="Cambria Math" panose="02040503050406030204" pitchFamily="18" charset="0"/>
                  </a:rPr>
                  <a:t> </a:t>
                </a:r>
                <a:r>
                  <a:rPr lang="en-US" dirty="0"/>
                  <a:t>is:</a:t>
                </a:r>
                <a:br>
                  <a:rPr lang="en-US" dirty="0"/>
                </a:br>
                <a:endParaRPr lang="en-US" i="1" dirty="0">
                  <a:solidFill>
                    <a:srgbClr val="C0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3</m:t>
                          </m:r>
                        </m:sub>
                      </m:sSub>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1</m:t>
                          </m:r>
                        </m:sub>
                      </m:sSub>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1</m:t>
                          </m:r>
                        </m:sub>
                      </m:sSub>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3</m:t>
                          </m:r>
                        </m:sub>
                      </m:sSub>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2</m:t>
                          </m:r>
                        </m:sub>
                      </m:sSub>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3</m:t>
                          </m:r>
                        </m:sub>
                      </m:sSub>
                    </m:oMath>
                  </m:oMathPara>
                </a14:m>
                <a:endParaRPr lang="en-US" dirty="0"/>
              </a:p>
            </p:txBody>
          </p:sp>
        </mc:Choice>
        <mc:Fallback xmlns="">
          <p:sp>
            <p:nvSpPr>
              <p:cNvPr id="3" name="Content Placeholder 2">
                <a:extLst>
                  <a:ext uri="{FF2B5EF4-FFF2-40B4-BE49-F238E27FC236}">
                    <a16:creationId xmlns:a16="http://schemas.microsoft.com/office/drawing/2014/main" id="{A657AA52-C7A6-47E2-A516-6335E66935F0}"/>
                  </a:ext>
                </a:extLst>
              </p:cNvPr>
              <p:cNvSpPr>
                <a:spLocks noGrp="1" noRot="1" noChangeAspect="1" noMove="1" noResize="1" noEditPoints="1" noAdjustHandles="1" noChangeArrowheads="1" noChangeShapeType="1" noTextEdit="1"/>
              </p:cNvSpPr>
              <p:nvPr>
                <p:ph idx="1"/>
              </p:nvPr>
            </p:nvSpPr>
            <p:spPr>
              <a:xfrm>
                <a:off x="457200" y="1196975"/>
                <a:ext cx="8363272" cy="4929188"/>
              </a:xfrm>
              <a:blipFill>
                <a:blip r:embed="rId3"/>
                <a:stretch>
                  <a:fillRect l="-1093" t="-865" r="-51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5DB080-2E6F-4480-9555-C1575B416140}"/>
              </a:ext>
            </a:extLst>
          </p:cNvPr>
          <p:cNvSpPr>
            <a:spLocks noGrp="1"/>
          </p:cNvSpPr>
          <p:nvPr>
            <p:ph type="sldNum" sz="quarter" idx="12"/>
          </p:nvPr>
        </p:nvSpPr>
        <p:spPr/>
        <p:txBody>
          <a:bodyPr/>
          <a:lstStyle/>
          <a:p>
            <a:pPr>
              <a:defRPr/>
            </a:pPr>
            <a:fld id="{2EEB4C75-3422-4131-BAA1-452F888D0C16}" type="slidenum">
              <a:rPr lang="nb-NO" smtClean="0"/>
              <a:pPr>
                <a:defRPr/>
              </a:pPr>
              <a:t>36</a:t>
            </a:fld>
            <a:endParaRPr lang="nb-NO"/>
          </a:p>
        </p:txBody>
      </p:sp>
    </p:spTree>
    <p:extLst>
      <p:ext uri="{BB962C8B-B14F-4D97-AF65-F5344CB8AC3E}">
        <p14:creationId xmlns:p14="http://schemas.microsoft.com/office/powerpoint/2010/main" val="142204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FB84-DEA5-47C1-A29E-9F3C8AD564F2}"/>
              </a:ext>
            </a:extLst>
          </p:cNvPr>
          <p:cNvSpPr>
            <a:spLocks noGrp="1"/>
          </p:cNvSpPr>
          <p:nvPr>
            <p:ph type="title"/>
          </p:nvPr>
        </p:nvSpPr>
        <p:spPr/>
        <p:txBody>
          <a:bodyPr/>
          <a:lstStyle/>
          <a:p>
            <a:r>
              <a:rPr lang="en-US" dirty="0"/>
              <a:t>Characteristic polynomials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57AA52-C7A6-47E2-A516-6335E66935F0}"/>
                  </a:ext>
                </a:extLst>
              </p:cNvPr>
              <p:cNvSpPr>
                <a:spLocks noGrp="1"/>
              </p:cNvSpPr>
              <p:nvPr>
                <p:ph idx="1"/>
              </p:nvPr>
            </p:nvSpPr>
            <p:spPr>
              <a:xfrm>
                <a:off x="457200" y="1196975"/>
                <a:ext cx="8363272" cy="4929188"/>
              </a:xfrm>
            </p:spPr>
            <p:txBody>
              <a:bodyPr/>
              <a:lstStyle/>
              <a:p>
                <a:pPr marL="0" indent="0">
                  <a:buNone/>
                </a:pPr>
                <a:r>
                  <a:rPr lang="en-US" dirty="0"/>
                  <a:t>For a Boolean relation </a:t>
                </a:r>
                <a14:m>
                  <m:oMath xmlns:m="http://schemas.openxmlformats.org/officeDocument/2006/math">
                    <m:r>
                      <a:rPr lang="en-US" i="1">
                        <a:solidFill>
                          <a:srgbClr val="C00000"/>
                        </a:solidFill>
                        <a:latin typeface="Cambria Math" panose="02040503050406030204" pitchFamily="18" charset="0"/>
                      </a:rPr>
                      <m:t>𝑅</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0,1</m:t>
                    </m:r>
                    <m:sSup>
                      <m:sSupPr>
                        <m:ctrlPr>
                          <a:rPr lang="en-US" i="1">
                            <a:latin typeface="Cambria Math" panose="02040503050406030204" pitchFamily="18" charset="0"/>
                          </a:rPr>
                        </m:ctrlPr>
                      </m:sSupPr>
                      <m:e>
                        <m:r>
                          <m:rPr>
                            <m:lit/>
                          </m:rPr>
                          <a:rPr lang="en-US" i="1">
                            <a:latin typeface="Cambria Math" panose="02040503050406030204" pitchFamily="18" charset="0"/>
                          </a:rPr>
                          <m:t>}</m:t>
                        </m:r>
                      </m:e>
                      <m:sup>
                        <m:r>
                          <a:rPr lang="en-US" i="1">
                            <a:solidFill>
                              <a:srgbClr val="C00000"/>
                            </a:solidFill>
                            <a:latin typeface="Cambria Math" panose="02040503050406030204" pitchFamily="18" charset="0"/>
                          </a:rPr>
                          <m:t>𝑘</m:t>
                        </m:r>
                      </m:sup>
                    </m:sSup>
                  </m:oMath>
                </a14:m>
                <a:r>
                  <a:rPr lang="en-US" dirty="0"/>
                  <a:t>, its </a:t>
                </a:r>
                <a:r>
                  <a:rPr lang="en-US" dirty="0">
                    <a:solidFill>
                      <a:srgbClr val="0070C0"/>
                    </a:solidFill>
                  </a:rPr>
                  <a:t>characteristic polynomial</a:t>
                </a:r>
                <a:r>
                  <a:rPr lang="en-US" dirty="0"/>
                  <a:t> is the </a:t>
                </a:r>
                <a:r>
                  <a:rPr lang="en-US" dirty="0">
                    <a:solidFill>
                      <a:srgbClr val="0070C0"/>
                    </a:solidFill>
                  </a:rPr>
                  <a:t>unique</a:t>
                </a:r>
                <a:r>
                  <a:rPr lang="en-US" dirty="0"/>
                  <a:t> </a:t>
                </a:r>
                <a14:m>
                  <m:oMath xmlns:m="http://schemas.openxmlformats.org/officeDocument/2006/math">
                    <m:r>
                      <a:rPr lang="en-US" i="1">
                        <a:solidFill>
                          <a:srgbClr val="C00000"/>
                        </a:solidFill>
                        <a:latin typeface="Cambria Math" panose="02040503050406030204" pitchFamily="18" charset="0"/>
                      </a:rPr>
                      <m:t>𝑘</m:t>
                    </m:r>
                  </m:oMath>
                </a14:m>
                <a:r>
                  <a:rPr lang="en-US" dirty="0"/>
                  <a:t>-variate multilinear polynomial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𝑅</m:t>
                        </m:r>
                      </m:sub>
                    </m:sSub>
                  </m:oMath>
                </a14:m>
                <a:r>
                  <a:rPr lang="en-US" dirty="0"/>
                  <a:t> over </a:t>
                </a:r>
                <a14:m>
                  <m:oMath xmlns:m="http://schemas.openxmlformats.org/officeDocument/2006/math">
                    <m:r>
                      <a:rPr lang="en-US" i="1">
                        <a:latin typeface="Cambria Math" panose="02040503050406030204" pitchFamily="18" charset="0"/>
                      </a:rPr>
                      <m:t>ℝ</m:t>
                    </m:r>
                  </m:oMath>
                </a14:m>
                <a:r>
                  <a:rPr lang="en-US" dirty="0"/>
                  <a:t> such that </a:t>
                </a:r>
                <a:br>
                  <a:rPr lang="en-US" dirty="0"/>
                </a:br>
                <a:br>
                  <a:rPr lang="en-US" dirty="0"/>
                </a:b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𝑅</m:t>
                          </m:r>
                        </m:sub>
                      </m:sSub>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m:rPr>
                                  <m:nor/>
                                </m:rPr>
                                <a:rPr lang="en-US" b="0" i="0" smtClean="0">
                                  <a:latin typeface="Cambria Math" panose="02040503050406030204" pitchFamily="18" charset="0"/>
                                </a:rPr>
                                <m:t>if</m:t>
                              </m:r>
                              <m:r>
                                <m:rPr>
                                  <m:nor/>
                                </m:rPr>
                                <a:rPr lang="en-US" b="0" i="0"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r>
                                <a:rPr lang="en-US" b="0" i="1" smtClean="0">
                                  <a:latin typeface="Cambria Math" panose="02040503050406030204" pitchFamily="18" charset="0"/>
                                </a:rPr>
                                <m:t> </m:t>
                              </m:r>
                            </m:e>
                            <m:e>
                              <m:r>
                                <a:rPr lang="en-US" b="0" i="1" smtClean="0">
                                  <a:latin typeface="Cambria Math" panose="02040503050406030204" pitchFamily="18" charset="0"/>
                                </a:rPr>
                                <m:t>&amp;1,  </m:t>
                              </m:r>
                              <m:r>
                                <m:rPr>
                                  <m:nor/>
                                </m:rPr>
                                <a:rPr lang="en-US" b="0" i="0" smtClean="0">
                                  <a:latin typeface="Cambria Math" panose="02040503050406030204" pitchFamily="18" charset="0"/>
                                </a:rPr>
                                <m:t>if</m:t>
                              </m:r>
                              <m:r>
                                <m:rPr>
                                  <m:nor/>
                                </m:rPr>
                                <a:rPr lang="en-US" b="0" i="0"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𝑅</m:t>
                              </m:r>
                            </m:e>
                          </m:eqArr>
                        </m:e>
                      </m:d>
                    </m:oMath>
                  </m:oMathPara>
                </a14:m>
                <a:endParaRPr lang="en-US" dirty="0"/>
              </a:p>
              <a:p>
                <a:pPr marL="0" indent="0">
                  <a:buNone/>
                </a:pPr>
                <a:r>
                  <a:rPr lang="en-US" dirty="0"/>
                  <a:t>for all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0,1}</m:t>
                    </m:r>
                  </m:oMath>
                </a14:m>
                <a:r>
                  <a:rPr lang="en-US" dirty="0"/>
                  <a:t>.</a:t>
                </a:r>
              </a:p>
              <a:p>
                <a:pPr marL="0" indent="0">
                  <a:buNone/>
                </a:pPr>
                <a:r>
                  <a:rPr lang="en-US" dirty="0">
                    <a:solidFill>
                      <a:srgbClr val="0070C0"/>
                    </a:solidFill>
                  </a:rPr>
                  <a:t>Note:</a:t>
                </a:r>
                <a:endParaRPr lang="en-US" dirty="0"/>
              </a:p>
              <a:p>
                <a:r>
                  <a:rPr lang="en-US" dirty="0"/>
                  <a:t>Demands the same value (</a:t>
                </a:r>
                <a:r>
                  <a:rPr lang="en-US" dirty="0">
                    <a:solidFill>
                      <a:srgbClr val="0070C0"/>
                    </a:solidFill>
                  </a:rPr>
                  <a:t>1</a:t>
                </a:r>
                <a:r>
                  <a:rPr lang="en-US" dirty="0"/>
                  <a:t>) for all </a:t>
                </a:r>
                <a:r>
                  <a:rPr lang="en-US" dirty="0">
                    <a:solidFill>
                      <a:srgbClr val="0070C0"/>
                    </a:solidFill>
                  </a:rPr>
                  <a:t>satisfying</a:t>
                </a:r>
                <a:r>
                  <a:rPr lang="en-US" dirty="0"/>
                  <a:t> assignments, </a:t>
                </a:r>
                <a:br>
                  <a:rPr lang="en-US" dirty="0"/>
                </a:br>
                <a:r>
                  <a:rPr lang="en-US" dirty="0"/>
                  <a:t>but </a:t>
                </a:r>
                <a:r>
                  <a:rPr lang="en-US" dirty="0">
                    <a:solidFill>
                      <a:srgbClr val="C00000"/>
                    </a:solidFill>
                  </a:rPr>
                  <a:t>also</a:t>
                </a:r>
                <a:r>
                  <a:rPr lang="en-US" dirty="0"/>
                  <a:t> the same value (</a:t>
                </a:r>
                <a:r>
                  <a:rPr lang="en-US" dirty="0">
                    <a:solidFill>
                      <a:srgbClr val="C00000"/>
                    </a:solidFill>
                  </a:rPr>
                  <a:t>0</a:t>
                </a:r>
                <a:r>
                  <a:rPr lang="en-US" dirty="0"/>
                  <a:t>) for all </a:t>
                </a:r>
                <a:r>
                  <a:rPr lang="en-US" dirty="0">
                    <a:solidFill>
                      <a:srgbClr val="C00000"/>
                    </a:solidFill>
                  </a:rPr>
                  <a:t>unsatisfying</a:t>
                </a:r>
                <a:r>
                  <a:rPr lang="en-US" dirty="0"/>
                  <a:t> assignments</a:t>
                </a:r>
              </a:p>
              <a:p>
                <a:r>
                  <a:rPr lang="en-US" dirty="0"/>
                  <a:t>Not allowed to use any other ring than </a:t>
                </a:r>
                <a14:m>
                  <m:oMath xmlns:m="http://schemas.openxmlformats.org/officeDocument/2006/math">
                    <m:r>
                      <a:rPr lang="en-US" b="0" i="1" smtClean="0">
                        <a:latin typeface="Cambria Math" panose="02040503050406030204" pitchFamily="18" charset="0"/>
                      </a:rPr>
                      <m:t>ℝ</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A657AA52-C7A6-47E2-A516-6335E66935F0}"/>
                  </a:ext>
                </a:extLst>
              </p:cNvPr>
              <p:cNvSpPr>
                <a:spLocks noGrp="1" noRot="1" noChangeAspect="1" noMove="1" noResize="1" noEditPoints="1" noAdjustHandles="1" noChangeArrowheads="1" noChangeShapeType="1" noTextEdit="1"/>
              </p:cNvSpPr>
              <p:nvPr>
                <p:ph idx="1"/>
              </p:nvPr>
            </p:nvSpPr>
            <p:spPr>
              <a:xfrm>
                <a:off x="457200" y="1196975"/>
                <a:ext cx="8363272" cy="4929188"/>
              </a:xfrm>
              <a:blipFill>
                <a:blip r:embed="rId2"/>
                <a:stretch>
                  <a:fillRect l="-1166" t="-865" r="-51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5DB080-2E6F-4480-9555-C1575B416140}"/>
              </a:ext>
            </a:extLst>
          </p:cNvPr>
          <p:cNvSpPr>
            <a:spLocks noGrp="1"/>
          </p:cNvSpPr>
          <p:nvPr>
            <p:ph type="sldNum" sz="quarter" idx="12"/>
          </p:nvPr>
        </p:nvSpPr>
        <p:spPr/>
        <p:txBody>
          <a:bodyPr/>
          <a:lstStyle/>
          <a:p>
            <a:pPr>
              <a:defRPr/>
            </a:pPr>
            <a:fld id="{2EEB4C75-3422-4131-BAA1-452F888D0C16}" type="slidenum">
              <a:rPr lang="nb-NO" smtClean="0"/>
              <a:pPr>
                <a:defRPr/>
              </a:pPr>
              <a:t>37</a:t>
            </a:fld>
            <a:endParaRPr lang="nb-NO"/>
          </a:p>
        </p:txBody>
      </p:sp>
    </p:spTree>
    <p:extLst>
      <p:ext uri="{BB962C8B-B14F-4D97-AF65-F5344CB8AC3E}">
        <p14:creationId xmlns:p14="http://schemas.microsoft.com/office/powerpoint/2010/main" val="105184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Talk landscape</a:t>
            </a:r>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a:latin typeface="+mj-lt"/>
              </a:rPr>
              <a:t>Mal’tsev</a:t>
            </a:r>
            <a:r>
              <a:rPr lang="en-US" sz="2000" dirty="0">
                <a:latin typeface="+mj-lt"/>
              </a:rPr>
              <a:t> </a:t>
            </a:r>
            <a:r>
              <a:rPr lang="en-US" sz="2000" dirty="0" err="1">
                <a:latin typeface="+mj-lt"/>
              </a:rPr>
              <a:t>embeddings</a:t>
            </a:r>
            <a:endParaRPr lang="en-US" sz="2000" dirty="0">
              <a:latin typeface="+mj-lt"/>
            </a:endParaRPr>
          </a:p>
        </p:txBody>
      </p:sp>
      <p:sp>
        <p:nvSpPr>
          <p:cNvPr id="18" name="Rectangle 17"/>
          <p:cNvSpPr/>
          <p:nvPr/>
        </p:nvSpPr>
        <p:spPr bwMode="auto">
          <a:xfrm>
            <a:off x="5786497" y="2380683"/>
            <a:ext cx="45719" cy="724853"/>
          </a:xfrm>
          <a:prstGeom prst="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5"/>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6"/>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a:latin typeface="+mj-lt"/>
              </a:rPr>
              <a:t>Symmetric CSP</a:t>
            </a:r>
          </a:p>
        </p:txBody>
      </p:sp>
      <p:sp>
        <p:nvSpPr>
          <p:cNvPr id="20" name="Freeform 19"/>
          <p:cNvSpPr/>
          <p:nvPr/>
        </p:nvSpPr>
        <p:spPr bwMode="auto">
          <a:xfrm>
            <a:off x="1239484" y="1792201"/>
            <a:ext cx="5819913"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19913"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cubicBezTo>
                  <a:pt x="5441732" y="493798"/>
                  <a:pt x="5682524" y="495322"/>
                  <a:pt x="5773964" y="649246"/>
                </a:cubicBezTo>
                <a:cubicBezTo>
                  <a:pt x="5865404" y="803170"/>
                  <a:pt x="5802920" y="1219222"/>
                  <a:pt x="5737388" y="1389910"/>
                </a:cubicBezTo>
                <a:cubicBezTo>
                  <a:pt x="5671856" y="1560598"/>
                  <a:pt x="5426492" y="1677946"/>
                  <a:pt x="5380772" y="1673374"/>
                </a:cubicBezTo>
                <a:cubicBezTo>
                  <a:pt x="5335052" y="1668802"/>
                  <a:pt x="5658140" y="1258846"/>
                  <a:pt x="5636804" y="1234462"/>
                </a:cubicBezTo>
                <a:cubicBezTo>
                  <a:pt x="5615468" y="1210078"/>
                  <a:pt x="5368580" y="1479826"/>
                  <a:pt x="5252756" y="1527070"/>
                </a:cubicBezTo>
                <a:cubicBezTo>
                  <a:pt x="5136932" y="1574314"/>
                  <a:pt x="5394488" y="1088158"/>
                  <a:pt x="5307620" y="1124734"/>
                </a:cubicBezTo>
                <a:cubicBezTo>
                  <a:pt x="5220752" y="1161310"/>
                  <a:pt x="4925096" y="1648990"/>
                  <a:pt x="4731548" y="1746526"/>
                </a:cubicBezTo>
                <a:cubicBezTo>
                  <a:pt x="4538000" y="1844062"/>
                  <a:pt x="4306352" y="1772434"/>
                  <a:pt x="4146332" y="1709950"/>
                </a:cubicBezTo>
                <a:cubicBezTo>
                  <a:pt x="3986312" y="1647466"/>
                  <a:pt x="3771428" y="1405150"/>
                  <a:pt x="3771428" y="1371622"/>
                </a:cubicBezTo>
                <a:cubicBezTo>
                  <a:pt x="3771428" y="1338094"/>
                  <a:pt x="4045748" y="1498115"/>
                  <a:pt x="4146332" y="1508783"/>
                </a:cubicBezTo>
                <a:cubicBezTo>
                  <a:pt x="4246916" y="1519451"/>
                  <a:pt x="4167668" y="1214651"/>
                  <a:pt x="4237772" y="1188743"/>
                </a:cubicBezTo>
                <a:cubicBezTo>
                  <a:pt x="4307876" y="1162835"/>
                  <a:pt x="4534952" y="1367050"/>
                  <a:pt x="4566956" y="1353334"/>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6" name="Oval 25"/>
          <p:cNvSpPr/>
          <p:nvPr/>
        </p:nvSpPr>
        <p:spPr bwMode="auto">
          <a:xfrm>
            <a:off x="5745269" y="3079232"/>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7" name="TextBox 26"/>
          <p:cNvSpPr txBox="1"/>
          <p:nvPr/>
        </p:nvSpPr>
        <p:spPr>
          <a:xfrm rot="20132922">
            <a:off x="1050333" y="2291635"/>
            <a:ext cx="1526476" cy="400110"/>
          </a:xfrm>
          <a:prstGeom prst="rect">
            <a:avLst/>
          </a:prstGeom>
          <a:noFill/>
        </p:spPr>
        <p:txBody>
          <a:bodyPr wrap="square" rtlCol="0">
            <a:spAutoFit/>
          </a:bodyPr>
          <a:lstStyle/>
          <a:p>
            <a:r>
              <a:rPr lang="en-US" sz="2000" dirty="0">
                <a:latin typeface="+mj-lt"/>
              </a:rPr>
              <a:t>Polynomials</a:t>
            </a:r>
          </a:p>
        </p:txBody>
      </p:sp>
      <p:sp>
        <p:nvSpPr>
          <p:cNvPr id="28" name="TextBox 27"/>
          <p:cNvSpPr txBox="1"/>
          <p:nvPr/>
        </p:nvSpPr>
        <p:spPr>
          <a:xfrm rot="1194332">
            <a:off x="5911146" y="1699928"/>
            <a:ext cx="2243768" cy="646331"/>
          </a:xfrm>
          <a:prstGeom prst="rect">
            <a:avLst/>
          </a:prstGeom>
          <a:noFill/>
        </p:spPr>
        <p:txBody>
          <a:bodyPr wrap="square" rtlCol="0">
            <a:spAutoFit/>
          </a:bodyPr>
          <a:lstStyle/>
          <a:p>
            <a:r>
              <a:rPr lang="en-US" sz="1800" dirty="0">
                <a:latin typeface="+mj-lt"/>
              </a:rPr>
              <a:t>Nontrivial</a:t>
            </a:r>
            <a:br>
              <a:rPr lang="en-US" sz="1800" dirty="0">
                <a:latin typeface="+mj-lt"/>
              </a:rPr>
            </a:br>
            <a:r>
              <a:rPr lang="en-US" sz="1800" dirty="0">
                <a:latin typeface="+mj-lt"/>
              </a:rPr>
              <a:t>sparsification</a:t>
            </a:r>
          </a:p>
        </p:txBody>
      </p:sp>
      <p:sp>
        <p:nvSpPr>
          <p:cNvPr id="29" name="TextBox 28"/>
          <p:cNvSpPr txBox="1"/>
          <p:nvPr/>
        </p:nvSpPr>
        <p:spPr>
          <a:xfrm rot="19056862">
            <a:off x="5809696" y="3322389"/>
            <a:ext cx="2243768" cy="646331"/>
          </a:xfrm>
          <a:prstGeom prst="rect">
            <a:avLst/>
          </a:prstGeom>
          <a:noFill/>
        </p:spPr>
        <p:txBody>
          <a:bodyPr wrap="square" rtlCol="0">
            <a:spAutoFit/>
          </a:bodyPr>
          <a:lstStyle/>
          <a:p>
            <a:r>
              <a:rPr lang="en-US" sz="1800" dirty="0">
                <a:latin typeface="+mj-lt"/>
              </a:rPr>
              <a:t>Balanced </a:t>
            </a:r>
            <a:br>
              <a:rPr lang="en-US" sz="1800" dirty="0">
                <a:latin typeface="+mj-lt"/>
              </a:rPr>
            </a:br>
            <a:r>
              <a:rPr lang="en-US" sz="1800" dirty="0">
                <a:latin typeface="+mj-lt"/>
              </a:rPr>
              <a:t>relations</a:t>
            </a:r>
          </a:p>
        </p:txBody>
      </p:sp>
      <p:sp>
        <p:nvSpPr>
          <p:cNvPr id="30" name="Rectangle 29">
            <a:extLst>
              <a:ext uri="{FF2B5EF4-FFF2-40B4-BE49-F238E27FC236}">
                <a16:creationId xmlns:a16="http://schemas.microsoft.com/office/drawing/2014/main" id="{8FA5666A-81B6-4329-BC9F-C2988A54868E}"/>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22A3B380-EA81-4AC1-91E8-3BD47776E8A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2" name="Rectangle 31">
            <a:extLst>
              <a:ext uri="{FF2B5EF4-FFF2-40B4-BE49-F238E27FC236}">
                <a16:creationId xmlns:a16="http://schemas.microsoft.com/office/drawing/2014/main" id="{533312EE-8215-4C2D-BA44-6F645B472022}"/>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3" name="Rectangle 32">
            <a:extLst>
              <a:ext uri="{FF2B5EF4-FFF2-40B4-BE49-F238E27FC236}">
                <a16:creationId xmlns:a16="http://schemas.microsoft.com/office/drawing/2014/main" id="{215C6813-26D2-4FD2-97F6-C670632310FC}"/>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4" name="Rectangle 33">
            <a:extLst>
              <a:ext uri="{FF2B5EF4-FFF2-40B4-BE49-F238E27FC236}">
                <a16:creationId xmlns:a16="http://schemas.microsoft.com/office/drawing/2014/main" id="{C57B5D44-18A3-48BA-AC13-59656EE97AD0}"/>
              </a:ext>
            </a:extLst>
          </p:cNvPr>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5" name="Oval 34">
            <a:extLst>
              <a:ext uri="{FF2B5EF4-FFF2-40B4-BE49-F238E27FC236}">
                <a16:creationId xmlns:a16="http://schemas.microsoft.com/office/drawing/2014/main" id="{9DBE193B-1AAC-451D-9C54-BFBCEC948BA4}"/>
              </a:ext>
            </a:extLst>
          </p:cNvPr>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243030B1-370C-4AF0-B91C-CE878450806C}"/>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7" name="Rectangle 36">
            <a:extLst>
              <a:ext uri="{FF2B5EF4-FFF2-40B4-BE49-F238E27FC236}">
                <a16:creationId xmlns:a16="http://schemas.microsoft.com/office/drawing/2014/main" id="{1A87FDFD-2966-4A3B-BE5D-F35C6996DCA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8" name="Rectangle 37">
            <a:extLst>
              <a:ext uri="{FF2B5EF4-FFF2-40B4-BE49-F238E27FC236}">
                <a16:creationId xmlns:a16="http://schemas.microsoft.com/office/drawing/2014/main" id="{A9421EA5-AD0F-458F-8174-CA803318942E}"/>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9" name="Rectangle 38">
            <a:extLst>
              <a:ext uri="{FF2B5EF4-FFF2-40B4-BE49-F238E27FC236}">
                <a16:creationId xmlns:a16="http://schemas.microsoft.com/office/drawing/2014/main" id="{9DB467B7-220D-4A3B-BA33-EC7BEFC3453B}"/>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0" name="Rectangle 39">
            <a:extLst>
              <a:ext uri="{FF2B5EF4-FFF2-40B4-BE49-F238E27FC236}">
                <a16:creationId xmlns:a16="http://schemas.microsoft.com/office/drawing/2014/main" id="{ED24E1CF-1A14-466E-807C-77450180584E}"/>
              </a:ext>
            </a:extLst>
          </p:cNvPr>
          <p:cNvSpPr/>
          <p:nvPr/>
        </p:nvSpPr>
        <p:spPr bwMode="auto">
          <a:xfrm>
            <a:off x="6477406" y="5061205"/>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1" name="Freeform: Shape 40">
            <a:extLst>
              <a:ext uri="{FF2B5EF4-FFF2-40B4-BE49-F238E27FC236}">
                <a16:creationId xmlns:a16="http://schemas.microsoft.com/office/drawing/2014/main" id="{8C6BAFE3-E456-4A35-98DA-7A9B789504C1}"/>
              </a:ext>
            </a:extLst>
          </p:cNvPr>
          <p:cNvSpPr/>
          <p:nvPr/>
        </p:nvSpPr>
        <p:spPr bwMode="auto">
          <a:xfrm>
            <a:off x="3101154" y="5193649"/>
            <a:ext cx="4922753" cy="1226557"/>
          </a:xfrm>
          <a:custGeom>
            <a:avLst/>
            <a:gdLst>
              <a:gd name="connsiteX0" fmla="*/ 345027 w 2254247"/>
              <a:gd name="connsiteY0" fmla="*/ 529835 h 1202576"/>
              <a:gd name="connsiteX1" fmla="*/ 505448 w 2254247"/>
              <a:gd name="connsiteY1" fmla="*/ 445 h 1202576"/>
              <a:gd name="connsiteX2" fmla="*/ 1403806 w 2254247"/>
              <a:gd name="connsiteY2" fmla="*/ 433582 h 1202576"/>
              <a:gd name="connsiteX3" fmla="*/ 1604333 w 2254247"/>
              <a:gd name="connsiteY3" fmla="*/ 160866 h 1202576"/>
              <a:gd name="connsiteX4" fmla="*/ 1732670 w 2254247"/>
              <a:gd name="connsiteY4" fmla="*/ 297224 h 1202576"/>
              <a:gd name="connsiteX5" fmla="*/ 1885070 w 2254247"/>
              <a:gd name="connsiteY5" fmla="*/ 473687 h 1202576"/>
              <a:gd name="connsiteX6" fmla="*/ 2254038 w 2254247"/>
              <a:gd name="connsiteY6" fmla="*/ 610045 h 1202576"/>
              <a:gd name="connsiteX7" fmla="*/ 1933196 w 2254247"/>
              <a:gd name="connsiteY7" fmla="*/ 1027140 h 1202576"/>
              <a:gd name="connsiteX8" fmla="*/ 1628396 w 2254247"/>
              <a:gd name="connsiteY8" fmla="*/ 762445 h 1202576"/>
              <a:gd name="connsiteX9" fmla="*/ 1107027 w 2254247"/>
              <a:gd name="connsiteY9" fmla="*/ 1187561 h 1202576"/>
              <a:gd name="connsiteX10" fmla="*/ 16164 w 2254247"/>
              <a:gd name="connsiteY10" fmla="*/ 1075266 h 1202576"/>
              <a:gd name="connsiteX11" fmla="*/ 425238 w 2254247"/>
              <a:gd name="connsiteY11" fmla="*/ 770466 h 1202576"/>
              <a:gd name="connsiteX12" fmla="*/ 16164 w 2254247"/>
              <a:gd name="connsiteY12" fmla="*/ 577961 h 1202576"/>
              <a:gd name="connsiteX13" fmla="*/ 409196 w 2254247"/>
              <a:gd name="connsiteY13" fmla="*/ 610045 h 1202576"/>
              <a:gd name="connsiteX14" fmla="*/ 345027 w 2254247"/>
              <a:gd name="connsiteY14" fmla="*/ 529835 h 1202576"/>
              <a:gd name="connsiteX0" fmla="*/ 433258 w 2254247"/>
              <a:gd name="connsiteY0" fmla="*/ 409113 h 1202170"/>
              <a:gd name="connsiteX1" fmla="*/ 505448 w 2254247"/>
              <a:gd name="connsiteY1" fmla="*/ 39 h 1202170"/>
              <a:gd name="connsiteX2" fmla="*/ 1403806 w 2254247"/>
              <a:gd name="connsiteY2" fmla="*/ 433176 h 1202170"/>
              <a:gd name="connsiteX3" fmla="*/ 1604333 w 2254247"/>
              <a:gd name="connsiteY3" fmla="*/ 160460 h 1202170"/>
              <a:gd name="connsiteX4" fmla="*/ 1732670 w 2254247"/>
              <a:gd name="connsiteY4" fmla="*/ 296818 h 1202170"/>
              <a:gd name="connsiteX5" fmla="*/ 1885070 w 2254247"/>
              <a:gd name="connsiteY5" fmla="*/ 473281 h 1202170"/>
              <a:gd name="connsiteX6" fmla="*/ 2254038 w 2254247"/>
              <a:gd name="connsiteY6" fmla="*/ 609639 h 1202170"/>
              <a:gd name="connsiteX7" fmla="*/ 1933196 w 2254247"/>
              <a:gd name="connsiteY7" fmla="*/ 1026734 h 1202170"/>
              <a:gd name="connsiteX8" fmla="*/ 1628396 w 2254247"/>
              <a:gd name="connsiteY8" fmla="*/ 762039 h 1202170"/>
              <a:gd name="connsiteX9" fmla="*/ 1107027 w 2254247"/>
              <a:gd name="connsiteY9" fmla="*/ 1187155 h 1202170"/>
              <a:gd name="connsiteX10" fmla="*/ 16164 w 2254247"/>
              <a:gd name="connsiteY10" fmla="*/ 1074860 h 1202170"/>
              <a:gd name="connsiteX11" fmla="*/ 425238 w 2254247"/>
              <a:gd name="connsiteY11" fmla="*/ 770060 h 1202170"/>
              <a:gd name="connsiteX12" fmla="*/ 16164 w 2254247"/>
              <a:gd name="connsiteY12" fmla="*/ 577555 h 1202170"/>
              <a:gd name="connsiteX13" fmla="*/ 409196 w 2254247"/>
              <a:gd name="connsiteY13" fmla="*/ 609639 h 1202170"/>
              <a:gd name="connsiteX14" fmla="*/ 433258 w 2254247"/>
              <a:gd name="connsiteY14" fmla="*/ 409113 h 1202170"/>
              <a:gd name="connsiteX0" fmla="*/ 433258 w 2254247"/>
              <a:gd name="connsiteY0" fmla="*/ 409111 h 1202168"/>
              <a:gd name="connsiteX1" fmla="*/ 505448 w 2254247"/>
              <a:gd name="connsiteY1" fmla="*/ 37 h 1202168"/>
              <a:gd name="connsiteX2" fmla="*/ 1403806 w 2254247"/>
              <a:gd name="connsiteY2" fmla="*/ 433174 h 1202168"/>
              <a:gd name="connsiteX3" fmla="*/ 1604333 w 2254247"/>
              <a:gd name="connsiteY3" fmla="*/ 160458 h 1202168"/>
              <a:gd name="connsiteX4" fmla="*/ 1732670 w 2254247"/>
              <a:gd name="connsiteY4" fmla="*/ 296816 h 1202168"/>
              <a:gd name="connsiteX5" fmla="*/ 1885070 w 2254247"/>
              <a:gd name="connsiteY5" fmla="*/ 473279 h 1202168"/>
              <a:gd name="connsiteX6" fmla="*/ 2254038 w 2254247"/>
              <a:gd name="connsiteY6" fmla="*/ 609637 h 1202168"/>
              <a:gd name="connsiteX7" fmla="*/ 1933196 w 2254247"/>
              <a:gd name="connsiteY7" fmla="*/ 1026732 h 1202168"/>
              <a:gd name="connsiteX8" fmla="*/ 1628396 w 2254247"/>
              <a:gd name="connsiteY8" fmla="*/ 762037 h 1202168"/>
              <a:gd name="connsiteX9" fmla="*/ 1107027 w 2254247"/>
              <a:gd name="connsiteY9" fmla="*/ 1187153 h 1202168"/>
              <a:gd name="connsiteX10" fmla="*/ 16164 w 2254247"/>
              <a:gd name="connsiteY10" fmla="*/ 1074858 h 1202168"/>
              <a:gd name="connsiteX11" fmla="*/ 425238 w 2254247"/>
              <a:gd name="connsiteY11" fmla="*/ 770058 h 1202168"/>
              <a:gd name="connsiteX12" fmla="*/ 16164 w 2254247"/>
              <a:gd name="connsiteY12" fmla="*/ 577553 h 1202168"/>
              <a:gd name="connsiteX13" fmla="*/ 296901 w 2254247"/>
              <a:gd name="connsiteY13" fmla="*/ 521405 h 1202168"/>
              <a:gd name="connsiteX14" fmla="*/ 433258 w 2254247"/>
              <a:gd name="connsiteY14" fmla="*/ 409111 h 1202168"/>
              <a:gd name="connsiteX0" fmla="*/ 433258 w 2254241"/>
              <a:gd name="connsiteY0" fmla="*/ 409111 h 1187757"/>
              <a:gd name="connsiteX1" fmla="*/ 505448 w 2254241"/>
              <a:gd name="connsiteY1" fmla="*/ 37 h 1187757"/>
              <a:gd name="connsiteX2" fmla="*/ 1403806 w 2254241"/>
              <a:gd name="connsiteY2" fmla="*/ 433174 h 1187757"/>
              <a:gd name="connsiteX3" fmla="*/ 1604333 w 2254241"/>
              <a:gd name="connsiteY3" fmla="*/ 160458 h 1187757"/>
              <a:gd name="connsiteX4" fmla="*/ 1732670 w 2254241"/>
              <a:gd name="connsiteY4" fmla="*/ 296816 h 1187757"/>
              <a:gd name="connsiteX5" fmla="*/ 1885070 w 2254241"/>
              <a:gd name="connsiteY5" fmla="*/ 473279 h 1187757"/>
              <a:gd name="connsiteX6" fmla="*/ 2254038 w 2254241"/>
              <a:gd name="connsiteY6" fmla="*/ 609637 h 1187757"/>
              <a:gd name="connsiteX7" fmla="*/ 1933196 w 2254241"/>
              <a:gd name="connsiteY7" fmla="*/ 1026732 h 1187757"/>
              <a:gd name="connsiteX8" fmla="*/ 1668501 w 2254241"/>
              <a:gd name="connsiteY8" fmla="*/ 1034753 h 1187757"/>
              <a:gd name="connsiteX9" fmla="*/ 1107027 w 2254241"/>
              <a:gd name="connsiteY9" fmla="*/ 1187153 h 1187757"/>
              <a:gd name="connsiteX10" fmla="*/ 16164 w 2254241"/>
              <a:gd name="connsiteY10" fmla="*/ 1074858 h 1187757"/>
              <a:gd name="connsiteX11" fmla="*/ 425238 w 2254241"/>
              <a:gd name="connsiteY11" fmla="*/ 770058 h 1187757"/>
              <a:gd name="connsiteX12" fmla="*/ 16164 w 2254241"/>
              <a:gd name="connsiteY12" fmla="*/ 577553 h 1187757"/>
              <a:gd name="connsiteX13" fmla="*/ 296901 w 2254241"/>
              <a:gd name="connsiteY13" fmla="*/ 521405 h 1187757"/>
              <a:gd name="connsiteX14" fmla="*/ 433258 w 2254241"/>
              <a:gd name="connsiteY14" fmla="*/ 409111 h 1187757"/>
              <a:gd name="connsiteX0" fmla="*/ 433258 w 2914773"/>
              <a:gd name="connsiteY0" fmla="*/ 409111 h 1187757"/>
              <a:gd name="connsiteX1" fmla="*/ 505448 w 2914773"/>
              <a:gd name="connsiteY1" fmla="*/ 37 h 1187757"/>
              <a:gd name="connsiteX2" fmla="*/ 1403806 w 2914773"/>
              <a:gd name="connsiteY2" fmla="*/ 433174 h 1187757"/>
              <a:gd name="connsiteX3" fmla="*/ 1604333 w 2914773"/>
              <a:gd name="connsiteY3" fmla="*/ 160458 h 1187757"/>
              <a:gd name="connsiteX4" fmla="*/ 1732670 w 2914773"/>
              <a:gd name="connsiteY4" fmla="*/ 296816 h 1187757"/>
              <a:gd name="connsiteX5" fmla="*/ 1885070 w 2914773"/>
              <a:gd name="connsiteY5" fmla="*/ 473279 h 1187757"/>
              <a:gd name="connsiteX6" fmla="*/ 2254038 w 2914773"/>
              <a:gd name="connsiteY6" fmla="*/ 609637 h 1187757"/>
              <a:gd name="connsiteX7" fmla="*/ 2903744 w 2914773"/>
              <a:gd name="connsiteY7" fmla="*/ 1098921 h 1187757"/>
              <a:gd name="connsiteX8" fmla="*/ 1668501 w 2914773"/>
              <a:gd name="connsiteY8" fmla="*/ 1034753 h 1187757"/>
              <a:gd name="connsiteX9" fmla="*/ 1107027 w 2914773"/>
              <a:gd name="connsiteY9" fmla="*/ 1187153 h 1187757"/>
              <a:gd name="connsiteX10" fmla="*/ 16164 w 2914773"/>
              <a:gd name="connsiteY10" fmla="*/ 1074858 h 1187757"/>
              <a:gd name="connsiteX11" fmla="*/ 425238 w 2914773"/>
              <a:gd name="connsiteY11" fmla="*/ 770058 h 1187757"/>
              <a:gd name="connsiteX12" fmla="*/ 16164 w 2914773"/>
              <a:gd name="connsiteY12" fmla="*/ 577553 h 1187757"/>
              <a:gd name="connsiteX13" fmla="*/ 296901 w 2914773"/>
              <a:gd name="connsiteY13" fmla="*/ 521405 h 1187757"/>
              <a:gd name="connsiteX14" fmla="*/ 433258 w 2914773"/>
              <a:gd name="connsiteY14" fmla="*/ 409111 h 1187757"/>
              <a:gd name="connsiteX0" fmla="*/ 433258 w 2912618"/>
              <a:gd name="connsiteY0" fmla="*/ 409111 h 1187757"/>
              <a:gd name="connsiteX1" fmla="*/ 505448 w 2912618"/>
              <a:gd name="connsiteY1" fmla="*/ 37 h 1187757"/>
              <a:gd name="connsiteX2" fmla="*/ 1403806 w 2912618"/>
              <a:gd name="connsiteY2" fmla="*/ 433174 h 1187757"/>
              <a:gd name="connsiteX3" fmla="*/ 1604333 w 2912618"/>
              <a:gd name="connsiteY3" fmla="*/ 160458 h 1187757"/>
              <a:gd name="connsiteX4" fmla="*/ 1732670 w 2912618"/>
              <a:gd name="connsiteY4" fmla="*/ 296816 h 1187757"/>
              <a:gd name="connsiteX5" fmla="*/ 2855617 w 2912618"/>
              <a:gd name="connsiteY5" fmla="*/ 401089 h 1187757"/>
              <a:gd name="connsiteX6" fmla="*/ 2254038 w 2912618"/>
              <a:gd name="connsiteY6" fmla="*/ 609637 h 1187757"/>
              <a:gd name="connsiteX7" fmla="*/ 2903744 w 2912618"/>
              <a:gd name="connsiteY7" fmla="*/ 1098921 h 1187757"/>
              <a:gd name="connsiteX8" fmla="*/ 1668501 w 2912618"/>
              <a:gd name="connsiteY8" fmla="*/ 1034753 h 1187757"/>
              <a:gd name="connsiteX9" fmla="*/ 1107027 w 2912618"/>
              <a:gd name="connsiteY9" fmla="*/ 1187153 h 1187757"/>
              <a:gd name="connsiteX10" fmla="*/ 16164 w 2912618"/>
              <a:gd name="connsiteY10" fmla="*/ 1074858 h 1187757"/>
              <a:gd name="connsiteX11" fmla="*/ 425238 w 2912618"/>
              <a:gd name="connsiteY11" fmla="*/ 770058 h 1187757"/>
              <a:gd name="connsiteX12" fmla="*/ 16164 w 2912618"/>
              <a:gd name="connsiteY12" fmla="*/ 577553 h 1187757"/>
              <a:gd name="connsiteX13" fmla="*/ 296901 w 2912618"/>
              <a:gd name="connsiteY13" fmla="*/ 521405 h 1187757"/>
              <a:gd name="connsiteX14" fmla="*/ 433258 w 291261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732670 w 2969928"/>
              <a:gd name="connsiteY4" fmla="*/ 29681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877049 w 2969928"/>
              <a:gd name="connsiteY4" fmla="*/ 37702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18008 h 1196654"/>
              <a:gd name="connsiteX1" fmla="*/ 505448 w 2969928"/>
              <a:gd name="connsiteY1" fmla="*/ 8934 h 1196654"/>
              <a:gd name="connsiteX2" fmla="*/ 1274117 w 2969928"/>
              <a:gd name="connsiteY2" fmla="*/ 138513 h 1196654"/>
              <a:gd name="connsiteX3" fmla="*/ 1604333 w 2969928"/>
              <a:gd name="connsiteY3" fmla="*/ 169355 h 1196654"/>
              <a:gd name="connsiteX4" fmla="*/ 1877049 w 2969928"/>
              <a:gd name="connsiteY4" fmla="*/ 385923 h 1196654"/>
              <a:gd name="connsiteX5" fmla="*/ 2855617 w 2969928"/>
              <a:gd name="connsiteY5" fmla="*/ 409986 h 1196654"/>
              <a:gd name="connsiteX6" fmla="*/ 2807491 w 2969928"/>
              <a:gd name="connsiteY6" fmla="*/ 730828 h 1196654"/>
              <a:gd name="connsiteX7" fmla="*/ 2903744 w 2969928"/>
              <a:gd name="connsiteY7" fmla="*/ 1107818 h 1196654"/>
              <a:gd name="connsiteX8" fmla="*/ 1668501 w 2969928"/>
              <a:gd name="connsiteY8" fmla="*/ 1043650 h 1196654"/>
              <a:gd name="connsiteX9" fmla="*/ 1107027 w 2969928"/>
              <a:gd name="connsiteY9" fmla="*/ 1196050 h 1196654"/>
              <a:gd name="connsiteX10" fmla="*/ 16164 w 2969928"/>
              <a:gd name="connsiteY10" fmla="*/ 1083755 h 1196654"/>
              <a:gd name="connsiteX11" fmla="*/ 425238 w 2969928"/>
              <a:gd name="connsiteY11" fmla="*/ 778955 h 1196654"/>
              <a:gd name="connsiteX12" fmla="*/ 16164 w 2969928"/>
              <a:gd name="connsiteY12" fmla="*/ 586450 h 1196654"/>
              <a:gd name="connsiteX13" fmla="*/ 296901 w 2969928"/>
              <a:gd name="connsiteY13" fmla="*/ 530302 h 1196654"/>
              <a:gd name="connsiteX14" fmla="*/ 433258 w 2969928"/>
              <a:gd name="connsiteY14" fmla="*/ 418008 h 1196654"/>
              <a:gd name="connsiteX0" fmla="*/ 433258 w 2969928"/>
              <a:gd name="connsiteY0" fmla="*/ 415889 h 1194535"/>
              <a:gd name="connsiteX1" fmla="*/ 505448 w 2969928"/>
              <a:gd name="connsiteY1" fmla="*/ 6815 h 1194535"/>
              <a:gd name="connsiteX2" fmla="*/ 1274117 w 2969928"/>
              <a:gd name="connsiteY2" fmla="*/ 136394 h 1194535"/>
              <a:gd name="connsiteX3" fmla="*/ 1604333 w 2969928"/>
              <a:gd name="connsiteY3" fmla="*/ 167236 h 1194535"/>
              <a:gd name="connsiteX4" fmla="*/ 1877049 w 2969928"/>
              <a:gd name="connsiteY4" fmla="*/ 383804 h 1194535"/>
              <a:gd name="connsiteX5" fmla="*/ 2855617 w 2969928"/>
              <a:gd name="connsiteY5" fmla="*/ 407867 h 1194535"/>
              <a:gd name="connsiteX6" fmla="*/ 2807491 w 2969928"/>
              <a:gd name="connsiteY6" fmla="*/ 728709 h 1194535"/>
              <a:gd name="connsiteX7" fmla="*/ 2903744 w 2969928"/>
              <a:gd name="connsiteY7" fmla="*/ 1105699 h 1194535"/>
              <a:gd name="connsiteX8" fmla="*/ 1668501 w 2969928"/>
              <a:gd name="connsiteY8" fmla="*/ 1041531 h 1194535"/>
              <a:gd name="connsiteX9" fmla="*/ 1107027 w 2969928"/>
              <a:gd name="connsiteY9" fmla="*/ 1193931 h 1194535"/>
              <a:gd name="connsiteX10" fmla="*/ 16164 w 2969928"/>
              <a:gd name="connsiteY10" fmla="*/ 1081636 h 1194535"/>
              <a:gd name="connsiteX11" fmla="*/ 425238 w 2969928"/>
              <a:gd name="connsiteY11" fmla="*/ 776836 h 1194535"/>
              <a:gd name="connsiteX12" fmla="*/ 16164 w 2969928"/>
              <a:gd name="connsiteY12" fmla="*/ 584331 h 1194535"/>
              <a:gd name="connsiteX13" fmla="*/ 296901 w 2969928"/>
              <a:gd name="connsiteY13" fmla="*/ 528183 h 1194535"/>
              <a:gd name="connsiteX14" fmla="*/ 433258 w 2969928"/>
              <a:gd name="connsiteY14" fmla="*/ 415889 h 1194535"/>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1877049 w 2969928"/>
              <a:gd name="connsiteY4" fmla="*/ 381148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2275 w 2969928"/>
              <a:gd name="connsiteY13" fmla="*/ 414469 h 1191879"/>
              <a:gd name="connsiteX14" fmla="*/ 433258 w 2969928"/>
              <a:gd name="connsiteY14" fmla="*/ 413233 h 1191879"/>
              <a:gd name="connsiteX0" fmla="*/ 418598 w 2955268"/>
              <a:gd name="connsiteY0" fmla="*/ 413233 h 1197107"/>
              <a:gd name="connsiteX1" fmla="*/ 490788 w 2955268"/>
              <a:gd name="connsiteY1" fmla="*/ 4159 h 1197107"/>
              <a:gd name="connsiteX2" fmla="*/ 1259457 w 2955268"/>
              <a:gd name="connsiteY2" fmla="*/ 133738 h 1197107"/>
              <a:gd name="connsiteX3" fmla="*/ 1589673 w 2955268"/>
              <a:gd name="connsiteY3" fmla="*/ 164580 h 1197107"/>
              <a:gd name="connsiteX4" fmla="*/ 2025910 w 2955268"/>
              <a:gd name="connsiteY4" fmla="*/ 373744 h 1197107"/>
              <a:gd name="connsiteX5" fmla="*/ 2840957 w 2955268"/>
              <a:gd name="connsiteY5" fmla="*/ 405211 h 1197107"/>
              <a:gd name="connsiteX6" fmla="*/ 2792831 w 2955268"/>
              <a:gd name="connsiteY6" fmla="*/ 726053 h 1197107"/>
              <a:gd name="connsiteX7" fmla="*/ 2889084 w 2955268"/>
              <a:gd name="connsiteY7" fmla="*/ 1103043 h 1197107"/>
              <a:gd name="connsiteX8" fmla="*/ 1653841 w 2955268"/>
              <a:gd name="connsiteY8" fmla="*/ 1038875 h 1197107"/>
              <a:gd name="connsiteX9" fmla="*/ 1092367 w 2955268"/>
              <a:gd name="connsiteY9" fmla="*/ 1191275 h 1197107"/>
              <a:gd name="connsiteX10" fmla="*/ 1504 w 2955268"/>
              <a:gd name="connsiteY10" fmla="*/ 1078980 h 1197107"/>
              <a:gd name="connsiteX11" fmla="*/ 410578 w 2955268"/>
              <a:gd name="connsiteY11" fmla="*/ 774180 h 1197107"/>
              <a:gd name="connsiteX12" fmla="*/ 1504 w 2955268"/>
              <a:gd name="connsiteY12" fmla="*/ 581675 h 1197107"/>
              <a:gd name="connsiteX13" fmla="*/ 277615 w 2955268"/>
              <a:gd name="connsiteY13" fmla="*/ 414469 h 1197107"/>
              <a:gd name="connsiteX14" fmla="*/ 418598 w 2955268"/>
              <a:gd name="connsiteY14" fmla="*/ 413233 h 1197107"/>
              <a:gd name="connsiteX0" fmla="*/ 426181 w 2962851"/>
              <a:gd name="connsiteY0" fmla="*/ 413233 h 1202409"/>
              <a:gd name="connsiteX1" fmla="*/ 498371 w 2962851"/>
              <a:gd name="connsiteY1" fmla="*/ 4159 h 1202409"/>
              <a:gd name="connsiteX2" fmla="*/ 1267040 w 2962851"/>
              <a:gd name="connsiteY2" fmla="*/ 133738 h 1202409"/>
              <a:gd name="connsiteX3" fmla="*/ 1597256 w 2962851"/>
              <a:gd name="connsiteY3" fmla="*/ 164580 h 1202409"/>
              <a:gd name="connsiteX4" fmla="*/ 2033493 w 2962851"/>
              <a:gd name="connsiteY4" fmla="*/ 373744 h 1202409"/>
              <a:gd name="connsiteX5" fmla="*/ 2848540 w 2962851"/>
              <a:gd name="connsiteY5" fmla="*/ 405211 h 1202409"/>
              <a:gd name="connsiteX6" fmla="*/ 2800414 w 2962851"/>
              <a:gd name="connsiteY6" fmla="*/ 726053 h 1202409"/>
              <a:gd name="connsiteX7" fmla="*/ 2896667 w 2962851"/>
              <a:gd name="connsiteY7" fmla="*/ 1103043 h 1202409"/>
              <a:gd name="connsiteX8" fmla="*/ 1661424 w 2962851"/>
              <a:gd name="connsiteY8" fmla="*/ 1038875 h 1202409"/>
              <a:gd name="connsiteX9" fmla="*/ 1099950 w 2962851"/>
              <a:gd name="connsiteY9" fmla="*/ 1191275 h 1202409"/>
              <a:gd name="connsiteX10" fmla="*/ 9087 w 2962851"/>
              <a:gd name="connsiteY10" fmla="*/ 1078980 h 1202409"/>
              <a:gd name="connsiteX11" fmla="*/ 418161 w 2962851"/>
              <a:gd name="connsiteY11" fmla="*/ 774180 h 1202409"/>
              <a:gd name="connsiteX12" fmla="*/ 9087 w 2962851"/>
              <a:gd name="connsiteY12" fmla="*/ 581675 h 1202409"/>
              <a:gd name="connsiteX13" fmla="*/ 285198 w 2962851"/>
              <a:gd name="connsiteY13" fmla="*/ 414469 h 1202409"/>
              <a:gd name="connsiteX14" fmla="*/ 426181 w 2962851"/>
              <a:gd name="connsiteY14" fmla="*/ 413233 h 1202409"/>
              <a:gd name="connsiteX0" fmla="*/ 417647 w 2954317"/>
              <a:gd name="connsiteY0" fmla="*/ 413233 h 1266382"/>
              <a:gd name="connsiteX1" fmla="*/ 489837 w 2954317"/>
              <a:gd name="connsiteY1" fmla="*/ 4159 h 1266382"/>
              <a:gd name="connsiteX2" fmla="*/ 1258506 w 2954317"/>
              <a:gd name="connsiteY2" fmla="*/ 133738 h 1266382"/>
              <a:gd name="connsiteX3" fmla="*/ 1588722 w 2954317"/>
              <a:gd name="connsiteY3" fmla="*/ 164580 h 1266382"/>
              <a:gd name="connsiteX4" fmla="*/ 2024959 w 2954317"/>
              <a:gd name="connsiteY4" fmla="*/ 373744 h 1266382"/>
              <a:gd name="connsiteX5" fmla="*/ 2840006 w 2954317"/>
              <a:gd name="connsiteY5" fmla="*/ 405211 h 1266382"/>
              <a:gd name="connsiteX6" fmla="*/ 2791880 w 2954317"/>
              <a:gd name="connsiteY6" fmla="*/ 726053 h 1266382"/>
              <a:gd name="connsiteX7" fmla="*/ 2888133 w 2954317"/>
              <a:gd name="connsiteY7" fmla="*/ 1103043 h 1266382"/>
              <a:gd name="connsiteX8" fmla="*/ 1652890 w 2954317"/>
              <a:gd name="connsiteY8" fmla="*/ 1038875 h 1266382"/>
              <a:gd name="connsiteX9" fmla="*/ 1091416 w 2954317"/>
              <a:gd name="connsiteY9" fmla="*/ 1191275 h 1266382"/>
              <a:gd name="connsiteX10" fmla="*/ 553 w 2954317"/>
              <a:gd name="connsiteY10" fmla="*/ 1078980 h 1266382"/>
              <a:gd name="connsiteX11" fmla="*/ 409627 w 2954317"/>
              <a:gd name="connsiteY11" fmla="*/ 774180 h 1266382"/>
              <a:gd name="connsiteX12" fmla="*/ 553 w 2954317"/>
              <a:gd name="connsiteY12" fmla="*/ 581675 h 1266382"/>
              <a:gd name="connsiteX13" fmla="*/ 276664 w 2954317"/>
              <a:gd name="connsiteY13" fmla="*/ 414469 h 1266382"/>
              <a:gd name="connsiteX14" fmla="*/ 417647 w 2954317"/>
              <a:gd name="connsiteY14" fmla="*/ 413233 h 1266382"/>
              <a:gd name="connsiteX0" fmla="*/ 420133 w 2956803"/>
              <a:gd name="connsiteY0" fmla="*/ 413233 h 1192448"/>
              <a:gd name="connsiteX1" fmla="*/ 492323 w 2956803"/>
              <a:gd name="connsiteY1" fmla="*/ 4159 h 1192448"/>
              <a:gd name="connsiteX2" fmla="*/ 1260992 w 2956803"/>
              <a:gd name="connsiteY2" fmla="*/ 133738 h 1192448"/>
              <a:gd name="connsiteX3" fmla="*/ 1591208 w 2956803"/>
              <a:gd name="connsiteY3" fmla="*/ 164580 h 1192448"/>
              <a:gd name="connsiteX4" fmla="*/ 2027445 w 2956803"/>
              <a:gd name="connsiteY4" fmla="*/ 373744 h 1192448"/>
              <a:gd name="connsiteX5" fmla="*/ 2842492 w 2956803"/>
              <a:gd name="connsiteY5" fmla="*/ 405211 h 1192448"/>
              <a:gd name="connsiteX6" fmla="*/ 2794366 w 2956803"/>
              <a:gd name="connsiteY6" fmla="*/ 726053 h 1192448"/>
              <a:gd name="connsiteX7" fmla="*/ 2890619 w 2956803"/>
              <a:gd name="connsiteY7" fmla="*/ 1103043 h 1192448"/>
              <a:gd name="connsiteX8" fmla="*/ 1655376 w 2956803"/>
              <a:gd name="connsiteY8" fmla="*/ 1038875 h 1192448"/>
              <a:gd name="connsiteX9" fmla="*/ 1093902 w 2956803"/>
              <a:gd name="connsiteY9" fmla="*/ 1191275 h 1192448"/>
              <a:gd name="connsiteX10" fmla="*/ 3039 w 2956803"/>
              <a:gd name="connsiteY10" fmla="*/ 1078980 h 1192448"/>
              <a:gd name="connsiteX11" fmla="*/ 412113 w 2956803"/>
              <a:gd name="connsiteY11" fmla="*/ 774180 h 1192448"/>
              <a:gd name="connsiteX12" fmla="*/ 3039 w 2956803"/>
              <a:gd name="connsiteY12" fmla="*/ 581675 h 1192448"/>
              <a:gd name="connsiteX13" fmla="*/ 279150 w 2956803"/>
              <a:gd name="connsiteY13" fmla="*/ 414469 h 1192448"/>
              <a:gd name="connsiteX14" fmla="*/ 420133 w 2956803"/>
              <a:gd name="connsiteY14" fmla="*/ 413233 h 1192448"/>
              <a:gd name="connsiteX0" fmla="*/ 451886 w 2988556"/>
              <a:gd name="connsiteY0" fmla="*/ 413233 h 1191764"/>
              <a:gd name="connsiteX1" fmla="*/ 524076 w 2988556"/>
              <a:gd name="connsiteY1" fmla="*/ 4159 h 1191764"/>
              <a:gd name="connsiteX2" fmla="*/ 1292745 w 2988556"/>
              <a:gd name="connsiteY2" fmla="*/ 133738 h 1191764"/>
              <a:gd name="connsiteX3" fmla="*/ 1622961 w 2988556"/>
              <a:gd name="connsiteY3" fmla="*/ 164580 h 1191764"/>
              <a:gd name="connsiteX4" fmla="*/ 2059198 w 2988556"/>
              <a:gd name="connsiteY4" fmla="*/ 373744 h 1191764"/>
              <a:gd name="connsiteX5" fmla="*/ 2874245 w 2988556"/>
              <a:gd name="connsiteY5" fmla="*/ 405211 h 1191764"/>
              <a:gd name="connsiteX6" fmla="*/ 2826119 w 2988556"/>
              <a:gd name="connsiteY6" fmla="*/ 726053 h 1191764"/>
              <a:gd name="connsiteX7" fmla="*/ 2922372 w 2988556"/>
              <a:gd name="connsiteY7" fmla="*/ 1103043 h 1191764"/>
              <a:gd name="connsiteX8" fmla="*/ 1687129 w 2988556"/>
              <a:gd name="connsiteY8" fmla="*/ 1038875 h 1191764"/>
              <a:gd name="connsiteX9" fmla="*/ 1125655 w 2988556"/>
              <a:gd name="connsiteY9" fmla="*/ 1191275 h 1191764"/>
              <a:gd name="connsiteX10" fmla="*/ 34792 w 2988556"/>
              <a:gd name="connsiteY10" fmla="*/ 1078980 h 1191764"/>
              <a:gd name="connsiteX11" fmla="*/ 249573 w 2988556"/>
              <a:gd name="connsiteY11" fmla="*/ 855622 h 1191764"/>
              <a:gd name="connsiteX12" fmla="*/ 34792 w 2988556"/>
              <a:gd name="connsiteY12" fmla="*/ 581675 h 1191764"/>
              <a:gd name="connsiteX13" fmla="*/ 310903 w 2988556"/>
              <a:gd name="connsiteY13" fmla="*/ 414469 h 1191764"/>
              <a:gd name="connsiteX14" fmla="*/ 451886 w 2988556"/>
              <a:gd name="connsiteY14" fmla="*/ 413233 h 119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8556" h="1191764">
                <a:moveTo>
                  <a:pt x="451886" y="413233"/>
                </a:moveTo>
                <a:cubicBezTo>
                  <a:pt x="487415" y="344848"/>
                  <a:pt x="383933" y="50741"/>
                  <a:pt x="524076" y="4159"/>
                </a:cubicBezTo>
                <a:cubicBezTo>
                  <a:pt x="664219" y="-42423"/>
                  <a:pt x="1273120" y="321713"/>
                  <a:pt x="1292745" y="133738"/>
                </a:cubicBezTo>
                <a:cubicBezTo>
                  <a:pt x="1312370" y="-54237"/>
                  <a:pt x="1495219" y="124579"/>
                  <a:pt x="1622961" y="164580"/>
                </a:cubicBezTo>
                <a:cubicBezTo>
                  <a:pt x="1750703" y="204581"/>
                  <a:pt x="1828096" y="74504"/>
                  <a:pt x="2059198" y="373744"/>
                </a:cubicBezTo>
                <a:cubicBezTo>
                  <a:pt x="2290300" y="672984"/>
                  <a:pt x="2746425" y="346493"/>
                  <a:pt x="2874245" y="405211"/>
                </a:cubicBezTo>
                <a:cubicBezTo>
                  <a:pt x="3002065" y="463929"/>
                  <a:pt x="2818098" y="609748"/>
                  <a:pt x="2826119" y="726053"/>
                </a:cubicBezTo>
                <a:cubicBezTo>
                  <a:pt x="2834140" y="842358"/>
                  <a:pt x="3112204" y="1050906"/>
                  <a:pt x="2922372" y="1103043"/>
                </a:cubicBezTo>
                <a:cubicBezTo>
                  <a:pt x="2732540" y="1155180"/>
                  <a:pt x="1935834" y="1246286"/>
                  <a:pt x="1687129" y="1038875"/>
                </a:cubicBezTo>
                <a:cubicBezTo>
                  <a:pt x="1438424" y="831464"/>
                  <a:pt x="1401044" y="1184591"/>
                  <a:pt x="1125655" y="1191275"/>
                </a:cubicBezTo>
                <a:cubicBezTo>
                  <a:pt x="850266" y="1197959"/>
                  <a:pt x="180806" y="1134922"/>
                  <a:pt x="34792" y="1078980"/>
                </a:cubicBezTo>
                <a:cubicBezTo>
                  <a:pt x="-111222" y="1023038"/>
                  <a:pt x="249573" y="938506"/>
                  <a:pt x="249573" y="855622"/>
                </a:cubicBezTo>
                <a:cubicBezTo>
                  <a:pt x="249573" y="772738"/>
                  <a:pt x="46718" y="845336"/>
                  <a:pt x="34792" y="581675"/>
                </a:cubicBezTo>
                <a:cubicBezTo>
                  <a:pt x="69126" y="273592"/>
                  <a:pt x="241387" y="442543"/>
                  <a:pt x="310903" y="414469"/>
                </a:cubicBezTo>
                <a:cubicBezTo>
                  <a:pt x="380419" y="386395"/>
                  <a:pt x="416357" y="481618"/>
                  <a:pt x="451886" y="413233"/>
                </a:cubicBezTo>
                <a:close/>
              </a:path>
            </a:pathLst>
          </a:custGeom>
          <a:solidFill>
            <a:srgbClr val="FFF3E3"/>
          </a:solidFill>
          <a:ln w="12700">
            <a:solidFill>
              <a:srgbClr val="25BBEA"/>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428BF1A-84C6-4106-A3E7-F471BA5689B2}"/>
                  </a:ext>
                </a:extLst>
              </p:cNvPr>
              <p:cNvSpPr txBox="1"/>
              <p:nvPr/>
            </p:nvSpPr>
            <p:spPr>
              <a:xfrm rot="502803">
                <a:off x="3431447" y="5222033"/>
                <a:ext cx="1395795" cy="830997"/>
              </a:xfrm>
              <a:prstGeom prst="rect">
                <a:avLst/>
              </a:prstGeom>
              <a:noFill/>
            </p:spPr>
            <p:txBody>
              <a:bodyPr wrap="square" rtlCol="0">
                <a:spAutoFit/>
              </a:bodyPr>
              <a:lstStyle/>
              <a:p>
                <a:r>
                  <a:rPr lang="en-US" sz="2400" dirty="0">
                    <a:latin typeface="+mj-lt"/>
                  </a:rPr>
                  <a:t>Max</a:t>
                </a:r>
                <a:br>
                  <a:rPr lang="en-US" sz="2400" dirty="0">
                    <a:latin typeface="+mj-lt"/>
                  </a:rPr>
                </a:br>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42" name="TextBox 41">
                <a:extLst>
                  <a:ext uri="{FF2B5EF4-FFF2-40B4-BE49-F238E27FC236}">
                    <a16:creationId xmlns:a16="http://schemas.microsoft.com/office/drawing/2014/main" id="{2428BF1A-84C6-4106-A3E7-F471BA5689B2}"/>
                  </a:ext>
                </a:extLst>
              </p:cNvPr>
              <p:cNvSpPr txBox="1">
                <a:spLocks noRot="1" noChangeAspect="1" noMove="1" noResize="1" noEditPoints="1" noAdjustHandles="1" noChangeArrowheads="1" noChangeShapeType="1" noTextEdit="1"/>
              </p:cNvSpPr>
              <p:nvPr/>
            </p:nvSpPr>
            <p:spPr>
              <a:xfrm rot="502803">
                <a:off x="3431447" y="5222033"/>
                <a:ext cx="1395795" cy="830997"/>
              </a:xfrm>
              <a:prstGeom prst="rect">
                <a:avLst/>
              </a:prstGeom>
              <a:blipFill>
                <a:blip r:embed="rId7"/>
                <a:stretch>
                  <a:fillRect t="-592" b="-5917"/>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57F0E773-618E-4ED0-9503-4026545058B4}"/>
              </a:ext>
            </a:extLst>
          </p:cNvPr>
          <p:cNvSpPr txBox="1"/>
          <p:nvPr/>
        </p:nvSpPr>
        <p:spPr>
          <a:xfrm rot="20759738">
            <a:off x="5364558" y="5805923"/>
            <a:ext cx="2266847" cy="345282"/>
          </a:xfrm>
          <a:prstGeom prst="rect">
            <a:avLst/>
          </a:prstGeom>
          <a:noFill/>
        </p:spPr>
        <p:txBody>
          <a:bodyPr wrap="square" rtlCol="0">
            <a:spAutoFit/>
          </a:bodyPr>
          <a:lstStyle/>
          <a:p>
            <a:r>
              <a:rPr lang="en-US" sz="1600" dirty="0">
                <a:latin typeface="+mj-lt"/>
              </a:rPr>
              <a:t>Compression</a:t>
            </a:r>
          </a:p>
        </p:txBody>
      </p:sp>
      <p:sp>
        <p:nvSpPr>
          <p:cNvPr id="44" name="TextBox 43">
            <a:extLst>
              <a:ext uri="{FF2B5EF4-FFF2-40B4-BE49-F238E27FC236}">
                <a16:creationId xmlns:a16="http://schemas.microsoft.com/office/drawing/2014/main" id="{A880E562-4EB0-44BB-A92C-CD942237E531}"/>
              </a:ext>
            </a:extLst>
          </p:cNvPr>
          <p:cNvSpPr txBox="1"/>
          <p:nvPr/>
        </p:nvSpPr>
        <p:spPr>
          <a:xfrm rot="355095">
            <a:off x="4247490" y="5515950"/>
            <a:ext cx="2243768" cy="646331"/>
          </a:xfrm>
          <a:prstGeom prst="rect">
            <a:avLst/>
          </a:prstGeom>
          <a:noFill/>
        </p:spPr>
        <p:txBody>
          <a:bodyPr wrap="square" rtlCol="0">
            <a:spAutoFit/>
          </a:bodyPr>
          <a:lstStyle/>
          <a:p>
            <a:r>
              <a:rPr lang="en-US" sz="1800" dirty="0">
                <a:latin typeface="+mj-lt"/>
              </a:rPr>
              <a:t>Characteristic polynomial</a:t>
            </a:r>
          </a:p>
        </p:txBody>
      </p:sp>
      <p:sp>
        <p:nvSpPr>
          <p:cNvPr id="45" name="TextBox 44">
            <a:extLst>
              <a:ext uri="{FF2B5EF4-FFF2-40B4-BE49-F238E27FC236}">
                <a16:creationId xmlns:a16="http://schemas.microsoft.com/office/drawing/2014/main" id="{AB4E5E56-412A-4F3B-97D7-55BAF17F2D02}"/>
              </a:ext>
            </a:extLst>
          </p:cNvPr>
          <p:cNvSpPr txBox="1"/>
          <p:nvPr/>
        </p:nvSpPr>
        <p:spPr>
          <a:xfrm rot="19505381">
            <a:off x="6211226" y="5863236"/>
            <a:ext cx="2243768" cy="338554"/>
          </a:xfrm>
          <a:prstGeom prst="rect">
            <a:avLst/>
          </a:prstGeom>
          <a:noFill/>
        </p:spPr>
        <p:txBody>
          <a:bodyPr wrap="square" rtlCol="0">
            <a:spAutoFit/>
          </a:bodyPr>
          <a:lstStyle/>
          <a:p>
            <a:r>
              <a:rPr lang="en-US" sz="1600" dirty="0">
                <a:latin typeface="+mj-lt"/>
              </a:rPr>
              <a:t>Kernelization</a:t>
            </a:r>
          </a:p>
        </p:txBody>
      </p:sp>
      <p:sp>
        <p:nvSpPr>
          <p:cNvPr id="47" name="Oval 46">
            <a:extLst>
              <a:ext uri="{FF2B5EF4-FFF2-40B4-BE49-F238E27FC236}">
                <a16:creationId xmlns:a16="http://schemas.microsoft.com/office/drawing/2014/main" id="{55EEE227-059C-4016-8285-BE4CA3B59403}"/>
              </a:ext>
            </a:extLst>
          </p:cNvPr>
          <p:cNvSpPr/>
          <p:nvPr/>
        </p:nvSpPr>
        <p:spPr bwMode="auto">
          <a:xfrm>
            <a:off x="3244945" y="57229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8" name="Freeform 19">
            <a:extLst>
              <a:ext uri="{FF2B5EF4-FFF2-40B4-BE49-F238E27FC236}">
                <a16:creationId xmlns:a16="http://schemas.microsoft.com/office/drawing/2014/main" id="{0AB8581C-C30C-4C5F-ACCA-62AEE97258F9}"/>
              </a:ext>
            </a:extLst>
          </p:cNvPr>
          <p:cNvSpPr/>
          <p:nvPr/>
        </p:nvSpPr>
        <p:spPr bwMode="auto">
          <a:xfrm>
            <a:off x="3352217" y="5461079"/>
            <a:ext cx="2126221" cy="713129"/>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1814612 w 5819913"/>
              <a:gd name="connsiteY9" fmla="*/ 676678 h 4005094"/>
              <a:gd name="connsiteX10" fmla="*/ 3158780 w 5819913"/>
              <a:gd name="connsiteY10" fmla="*/ 320062 h 4005094"/>
              <a:gd name="connsiteX11" fmla="*/ 4219484 w 5819913"/>
              <a:gd name="connsiteY11" fmla="*/ 22 h 4005094"/>
              <a:gd name="connsiteX12" fmla="*/ 3872012 w 5819913"/>
              <a:gd name="connsiteY12" fmla="*/ 347495 h 4005094"/>
              <a:gd name="connsiteX13" fmla="*/ 4576100 w 5819913"/>
              <a:gd name="connsiteY13" fmla="*/ 256054 h 4005094"/>
              <a:gd name="connsiteX14" fmla="*/ 4256060 w 5819913"/>
              <a:gd name="connsiteY14" fmla="*/ 484655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146332 w 5819913"/>
              <a:gd name="connsiteY25" fmla="*/ 1508783 h 4005094"/>
              <a:gd name="connsiteX26" fmla="*/ 4237772 w 5819913"/>
              <a:gd name="connsiteY26" fmla="*/ 118874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3158780 w 5819913"/>
              <a:gd name="connsiteY9" fmla="*/ 320062 h 4005094"/>
              <a:gd name="connsiteX10" fmla="*/ 4219484 w 5819913"/>
              <a:gd name="connsiteY10" fmla="*/ 22 h 4005094"/>
              <a:gd name="connsiteX11" fmla="*/ 3872012 w 5819913"/>
              <a:gd name="connsiteY11" fmla="*/ 347495 h 4005094"/>
              <a:gd name="connsiteX12" fmla="*/ 4576100 w 5819913"/>
              <a:gd name="connsiteY12" fmla="*/ 256054 h 4005094"/>
              <a:gd name="connsiteX13" fmla="*/ 4256060 w 5819913"/>
              <a:gd name="connsiteY13" fmla="*/ 484655 h 4005094"/>
              <a:gd name="connsiteX14" fmla="*/ 5188748 w 5819913"/>
              <a:gd name="connsiteY14" fmla="*/ 466366 h 4005094"/>
              <a:gd name="connsiteX15" fmla="*/ 5773964 w 5819913"/>
              <a:gd name="connsiteY15" fmla="*/ 649246 h 4005094"/>
              <a:gd name="connsiteX16" fmla="*/ 5737388 w 5819913"/>
              <a:gd name="connsiteY16" fmla="*/ 1389910 h 4005094"/>
              <a:gd name="connsiteX17" fmla="*/ 5380772 w 5819913"/>
              <a:gd name="connsiteY17" fmla="*/ 1673374 h 4005094"/>
              <a:gd name="connsiteX18" fmla="*/ 5636804 w 5819913"/>
              <a:gd name="connsiteY18" fmla="*/ 1234462 h 4005094"/>
              <a:gd name="connsiteX19" fmla="*/ 5252756 w 5819913"/>
              <a:gd name="connsiteY19" fmla="*/ 1527070 h 4005094"/>
              <a:gd name="connsiteX20" fmla="*/ 5307620 w 5819913"/>
              <a:gd name="connsiteY20" fmla="*/ 1124734 h 4005094"/>
              <a:gd name="connsiteX21" fmla="*/ 4731548 w 5819913"/>
              <a:gd name="connsiteY21" fmla="*/ 1746526 h 4005094"/>
              <a:gd name="connsiteX22" fmla="*/ 4146332 w 5819913"/>
              <a:gd name="connsiteY22" fmla="*/ 1709950 h 4005094"/>
              <a:gd name="connsiteX23" fmla="*/ 3771428 w 5819913"/>
              <a:gd name="connsiteY23" fmla="*/ 1371622 h 4005094"/>
              <a:gd name="connsiteX24" fmla="*/ 4146332 w 5819913"/>
              <a:gd name="connsiteY24" fmla="*/ 1508783 h 4005094"/>
              <a:gd name="connsiteX25" fmla="*/ 4237772 w 5819913"/>
              <a:gd name="connsiteY25" fmla="*/ 1188743 h 4005094"/>
              <a:gd name="connsiteX26" fmla="*/ 4566956 w 5819913"/>
              <a:gd name="connsiteY26" fmla="*/ 1353334 h 4005094"/>
              <a:gd name="connsiteX0" fmla="*/ 799628 w 5819913"/>
              <a:gd name="connsiteY0" fmla="*/ 4005512 h 4005512"/>
              <a:gd name="connsiteX1" fmla="*/ 836204 w 5819913"/>
              <a:gd name="connsiteY1" fmla="*/ 3621464 h 4005512"/>
              <a:gd name="connsiteX2" fmla="*/ 342428 w 5819913"/>
              <a:gd name="connsiteY2" fmla="*/ 3402008 h 4005512"/>
              <a:gd name="connsiteX3" fmla="*/ 168692 w 5819913"/>
              <a:gd name="connsiteY3" fmla="*/ 3063680 h 4005512"/>
              <a:gd name="connsiteX4" fmla="*/ 342428 w 5819913"/>
              <a:gd name="connsiteY4" fmla="*/ 2771072 h 4005512"/>
              <a:gd name="connsiteX5" fmla="*/ 433868 w 5819913"/>
              <a:gd name="connsiteY5" fmla="*/ 2597336 h 4005512"/>
              <a:gd name="connsiteX6" fmla="*/ 4100 w 5819913"/>
              <a:gd name="connsiteY6" fmla="*/ 2624768 h 4005512"/>
              <a:gd name="connsiteX7" fmla="*/ 223556 w 5819913"/>
              <a:gd name="connsiteY7" fmla="*/ 1884104 h 4005512"/>
              <a:gd name="connsiteX8" fmla="*/ 333284 w 5819913"/>
              <a:gd name="connsiteY8" fmla="*/ 1052000 h 4005512"/>
              <a:gd name="connsiteX9" fmla="*/ 3158780 w 5819913"/>
              <a:gd name="connsiteY9" fmla="*/ 320480 h 4005512"/>
              <a:gd name="connsiteX10" fmla="*/ 4219484 w 5819913"/>
              <a:gd name="connsiteY10" fmla="*/ 440 h 4005512"/>
              <a:gd name="connsiteX11" fmla="*/ 4576100 w 5819913"/>
              <a:gd name="connsiteY11" fmla="*/ 256472 h 4005512"/>
              <a:gd name="connsiteX12" fmla="*/ 4256060 w 5819913"/>
              <a:gd name="connsiteY12" fmla="*/ 485073 h 4005512"/>
              <a:gd name="connsiteX13" fmla="*/ 5188748 w 5819913"/>
              <a:gd name="connsiteY13" fmla="*/ 466784 h 4005512"/>
              <a:gd name="connsiteX14" fmla="*/ 5773964 w 5819913"/>
              <a:gd name="connsiteY14" fmla="*/ 649664 h 4005512"/>
              <a:gd name="connsiteX15" fmla="*/ 5737388 w 5819913"/>
              <a:gd name="connsiteY15" fmla="*/ 1390328 h 4005512"/>
              <a:gd name="connsiteX16" fmla="*/ 5380772 w 5819913"/>
              <a:gd name="connsiteY16" fmla="*/ 1673792 h 4005512"/>
              <a:gd name="connsiteX17" fmla="*/ 5636804 w 5819913"/>
              <a:gd name="connsiteY17" fmla="*/ 1234880 h 4005512"/>
              <a:gd name="connsiteX18" fmla="*/ 5252756 w 5819913"/>
              <a:gd name="connsiteY18" fmla="*/ 1527488 h 4005512"/>
              <a:gd name="connsiteX19" fmla="*/ 5307620 w 5819913"/>
              <a:gd name="connsiteY19" fmla="*/ 1125152 h 4005512"/>
              <a:gd name="connsiteX20" fmla="*/ 4731548 w 5819913"/>
              <a:gd name="connsiteY20" fmla="*/ 1746944 h 4005512"/>
              <a:gd name="connsiteX21" fmla="*/ 4146332 w 5819913"/>
              <a:gd name="connsiteY21" fmla="*/ 1710368 h 4005512"/>
              <a:gd name="connsiteX22" fmla="*/ 3771428 w 5819913"/>
              <a:gd name="connsiteY22" fmla="*/ 1372040 h 4005512"/>
              <a:gd name="connsiteX23" fmla="*/ 4146332 w 5819913"/>
              <a:gd name="connsiteY23" fmla="*/ 1509201 h 4005512"/>
              <a:gd name="connsiteX24" fmla="*/ 4237772 w 5819913"/>
              <a:gd name="connsiteY24" fmla="*/ 1189161 h 4005512"/>
              <a:gd name="connsiteX25" fmla="*/ 4566956 w 5819913"/>
              <a:gd name="connsiteY25" fmla="*/ 1353752 h 4005512"/>
              <a:gd name="connsiteX0" fmla="*/ 896548 w 5916833"/>
              <a:gd name="connsiteY0" fmla="*/ 4005512 h 4005512"/>
              <a:gd name="connsiteX1" fmla="*/ 933124 w 5916833"/>
              <a:gd name="connsiteY1" fmla="*/ 3621464 h 4005512"/>
              <a:gd name="connsiteX2" fmla="*/ 439348 w 5916833"/>
              <a:gd name="connsiteY2" fmla="*/ 3402008 h 4005512"/>
              <a:gd name="connsiteX3" fmla="*/ 265612 w 5916833"/>
              <a:gd name="connsiteY3" fmla="*/ 3063680 h 4005512"/>
              <a:gd name="connsiteX4" fmla="*/ 439348 w 5916833"/>
              <a:gd name="connsiteY4" fmla="*/ 2771072 h 4005512"/>
              <a:gd name="connsiteX5" fmla="*/ 530788 w 5916833"/>
              <a:gd name="connsiteY5" fmla="*/ 2597336 h 4005512"/>
              <a:gd name="connsiteX6" fmla="*/ 101020 w 5916833"/>
              <a:gd name="connsiteY6" fmla="*/ 2624768 h 4005512"/>
              <a:gd name="connsiteX7" fmla="*/ 320476 w 5916833"/>
              <a:gd name="connsiteY7" fmla="*/ 1884104 h 4005512"/>
              <a:gd name="connsiteX8" fmla="*/ 3255700 w 5916833"/>
              <a:gd name="connsiteY8" fmla="*/ 320480 h 4005512"/>
              <a:gd name="connsiteX9" fmla="*/ 4316404 w 5916833"/>
              <a:gd name="connsiteY9" fmla="*/ 440 h 4005512"/>
              <a:gd name="connsiteX10" fmla="*/ 4673020 w 5916833"/>
              <a:gd name="connsiteY10" fmla="*/ 256472 h 4005512"/>
              <a:gd name="connsiteX11" fmla="*/ 4352980 w 5916833"/>
              <a:gd name="connsiteY11" fmla="*/ 485073 h 4005512"/>
              <a:gd name="connsiteX12" fmla="*/ 5285668 w 5916833"/>
              <a:gd name="connsiteY12" fmla="*/ 466784 h 4005512"/>
              <a:gd name="connsiteX13" fmla="*/ 5870884 w 5916833"/>
              <a:gd name="connsiteY13" fmla="*/ 649664 h 4005512"/>
              <a:gd name="connsiteX14" fmla="*/ 5834308 w 5916833"/>
              <a:gd name="connsiteY14" fmla="*/ 1390328 h 4005512"/>
              <a:gd name="connsiteX15" fmla="*/ 5477692 w 5916833"/>
              <a:gd name="connsiteY15" fmla="*/ 1673792 h 4005512"/>
              <a:gd name="connsiteX16" fmla="*/ 5733724 w 5916833"/>
              <a:gd name="connsiteY16" fmla="*/ 1234880 h 4005512"/>
              <a:gd name="connsiteX17" fmla="*/ 5349676 w 5916833"/>
              <a:gd name="connsiteY17" fmla="*/ 1527488 h 4005512"/>
              <a:gd name="connsiteX18" fmla="*/ 5404540 w 5916833"/>
              <a:gd name="connsiteY18" fmla="*/ 1125152 h 4005512"/>
              <a:gd name="connsiteX19" fmla="*/ 4828468 w 5916833"/>
              <a:gd name="connsiteY19" fmla="*/ 1746944 h 4005512"/>
              <a:gd name="connsiteX20" fmla="*/ 4243252 w 5916833"/>
              <a:gd name="connsiteY20" fmla="*/ 1710368 h 4005512"/>
              <a:gd name="connsiteX21" fmla="*/ 3868348 w 5916833"/>
              <a:gd name="connsiteY21" fmla="*/ 1372040 h 4005512"/>
              <a:gd name="connsiteX22" fmla="*/ 4243252 w 5916833"/>
              <a:gd name="connsiteY22" fmla="*/ 1509201 h 4005512"/>
              <a:gd name="connsiteX23" fmla="*/ 4334692 w 5916833"/>
              <a:gd name="connsiteY23" fmla="*/ 1189161 h 4005512"/>
              <a:gd name="connsiteX24" fmla="*/ 4663876 w 5916833"/>
              <a:gd name="connsiteY24" fmla="*/ 1353752 h 4005512"/>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3868348 w 5916833"/>
              <a:gd name="connsiteY20" fmla="*/ 1372034 h 4005506"/>
              <a:gd name="connsiteX21" fmla="*/ 4243252 w 5916833"/>
              <a:gd name="connsiteY21" fmla="*/ 1509195 h 4005506"/>
              <a:gd name="connsiteX22" fmla="*/ 4334692 w 5916833"/>
              <a:gd name="connsiteY22" fmla="*/ 1189155 h 4005506"/>
              <a:gd name="connsiteX23" fmla="*/ 4663876 w 5916833"/>
              <a:gd name="connsiteY23"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3868348 w 5916833"/>
              <a:gd name="connsiteY20" fmla="*/ 1372034 h 4005506"/>
              <a:gd name="connsiteX21" fmla="*/ 4243252 w 5916833"/>
              <a:gd name="connsiteY21" fmla="*/ 1509195 h 4005506"/>
              <a:gd name="connsiteX22" fmla="*/ 4663876 w 5916833"/>
              <a:gd name="connsiteY22"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4243252 w 5916833"/>
              <a:gd name="connsiteY20" fmla="*/ 1509195 h 4005506"/>
              <a:gd name="connsiteX21" fmla="*/ 4663876 w 5916833"/>
              <a:gd name="connsiteY21"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509195 h 4005506"/>
              <a:gd name="connsiteX20" fmla="*/ 4663876 w 5916833"/>
              <a:gd name="connsiteY20"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663876 w 5916833"/>
              <a:gd name="connsiteY19"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404540 w 5916833"/>
              <a:gd name="connsiteY16" fmla="*/ 1125146 h 4005506"/>
              <a:gd name="connsiteX17" fmla="*/ 4828468 w 5916833"/>
              <a:gd name="connsiteY17" fmla="*/ 1746938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404540 w 5916833"/>
              <a:gd name="connsiteY15" fmla="*/ 1125146 h 4005506"/>
              <a:gd name="connsiteX16" fmla="*/ 4828468 w 5916833"/>
              <a:gd name="connsiteY16" fmla="*/ 1746938 h 4005506"/>
              <a:gd name="connsiteX0" fmla="*/ 896548 w 5872959"/>
              <a:gd name="connsiteY0" fmla="*/ 4005506 h 4005506"/>
              <a:gd name="connsiteX1" fmla="*/ 933124 w 5872959"/>
              <a:gd name="connsiteY1" fmla="*/ 3621458 h 4005506"/>
              <a:gd name="connsiteX2" fmla="*/ 439348 w 5872959"/>
              <a:gd name="connsiteY2" fmla="*/ 3402002 h 4005506"/>
              <a:gd name="connsiteX3" fmla="*/ 265612 w 5872959"/>
              <a:gd name="connsiteY3" fmla="*/ 3063674 h 4005506"/>
              <a:gd name="connsiteX4" fmla="*/ 439348 w 5872959"/>
              <a:gd name="connsiteY4" fmla="*/ 2771066 h 4005506"/>
              <a:gd name="connsiteX5" fmla="*/ 530788 w 5872959"/>
              <a:gd name="connsiteY5" fmla="*/ 2597330 h 4005506"/>
              <a:gd name="connsiteX6" fmla="*/ 101020 w 5872959"/>
              <a:gd name="connsiteY6" fmla="*/ 2624762 h 4005506"/>
              <a:gd name="connsiteX7" fmla="*/ 320476 w 5872959"/>
              <a:gd name="connsiteY7" fmla="*/ 1884098 h 4005506"/>
              <a:gd name="connsiteX8" fmla="*/ 3255700 w 5872959"/>
              <a:gd name="connsiteY8" fmla="*/ 320474 h 4005506"/>
              <a:gd name="connsiteX9" fmla="*/ 4316404 w 5872959"/>
              <a:gd name="connsiteY9" fmla="*/ 434 h 4005506"/>
              <a:gd name="connsiteX10" fmla="*/ 4673020 w 5872959"/>
              <a:gd name="connsiteY10" fmla="*/ 256466 h 4005506"/>
              <a:gd name="connsiteX11" fmla="*/ 5285668 w 5872959"/>
              <a:gd name="connsiteY11" fmla="*/ 466778 h 4005506"/>
              <a:gd name="connsiteX12" fmla="*/ 5870884 w 5872959"/>
              <a:gd name="connsiteY12" fmla="*/ 649658 h 4005506"/>
              <a:gd name="connsiteX13" fmla="*/ 5477692 w 5872959"/>
              <a:gd name="connsiteY13" fmla="*/ 1673786 h 4005506"/>
              <a:gd name="connsiteX14" fmla="*/ 5404540 w 5872959"/>
              <a:gd name="connsiteY14" fmla="*/ 1125146 h 4005506"/>
              <a:gd name="connsiteX15" fmla="*/ 4828468 w 5872959"/>
              <a:gd name="connsiteY15" fmla="*/ 1746938 h 4005506"/>
              <a:gd name="connsiteX0" fmla="*/ 896548 w 5872959"/>
              <a:gd name="connsiteY0" fmla="*/ 4005506 h 4005506"/>
              <a:gd name="connsiteX1" fmla="*/ 933124 w 5872959"/>
              <a:gd name="connsiteY1" fmla="*/ 3621458 h 4005506"/>
              <a:gd name="connsiteX2" fmla="*/ 439348 w 5872959"/>
              <a:gd name="connsiteY2" fmla="*/ 3402002 h 4005506"/>
              <a:gd name="connsiteX3" fmla="*/ 265612 w 5872959"/>
              <a:gd name="connsiteY3" fmla="*/ 3063674 h 4005506"/>
              <a:gd name="connsiteX4" fmla="*/ 439348 w 5872959"/>
              <a:gd name="connsiteY4" fmla="*/ 2771066 h 4005506"/>
              <a:gd name="connsiteX5" fmla="*/ 530788 w 5872959"/>
              <a:gd name="connsiteY5" fmla="*/ 2597330 h 4005506"/>
              <a:gd name="connsiteX6" fmla="*/ 101020 w 5872959"/>
              <a:gd name="connsiteY6" fmla="*/ 2624762 h 4005506"/>
              <a:gd name="connsiteX7" fmla="*/ 320476 w 5872959"/>
              <a:gd name="connsiteY7" fmla="*/ 1884098 h 4005506"/>
              <a:gd name="connsiteX8" fmla="*/ 3255700 w 5872959"/>
              <a:gd name="connsiteY8" fmla="*/ 320474 h 4005506"/>
              <a:gd name="connsiteX9" fmla="*/ 4316404 w 5872959"/>
              <a:gd name="connsiteY9" fmla="*/ 434 h 4005506"/>
              <a:gd name="connsiteX10" fmla="*/ 4673020 w 5872959"/>
              <a:gd name="connsiteY10" fmla="*/ 256466 h 4005506"/>
              <a:gd name="connsiteX11" fmla="*/ 5285668 w 5872959"/>
              <a:gd name="connsiteY11" fmla="*/ 466778 h 4005506"/>
              <a:gd name="connsiteX12" fmla="*/ 5870884 w 5872959"/>
              <a:gd name="connsiteY12" fmla="*/ 649658 h 4005506"/>
              <a:gd name="connsiteX13" fmla="*/ 5477692 w 5872959"/>
              <a:gd name="connsiteY13" fmla="*/ 1673786 h 4005506"/>
              <a:gd name="connsiteX14" fmla="*/ 4828468 w 5872959"/>
              <a:gd name="connsiteY14" fmla="*/ 1746938 h 4005506"/>
              <a:gd name="connsiteX0" fmla="*/ 896548 w 5873446"/>
              <a:gd name="connsiteY0" fmla="*/ 4005506 h 4005506"/>
              <a:gd name="connsiteX1" fmla="*/ 933124 w 5873446"/>
              <a:gd name="connsiteY1" fmla="*/ 3621458 h 4005506"/>
              <a:gd name="connsiteX2" fmla="*/ 439348 w 5873446"/>
              <a:gd name="connsiteY2" fmla="*/ 3402002 h 4005506"/>
              <a:gd name="connsiteX3" fmla="*/ 265612 w 5873446"/>
              <a:gd name="connsiteY3" fmla="*/ 3063674 h 4005506"/>
              <a:gd name="connsiteX4" fmla="*/ 439348 w 5873446"/>
              <a:gd name="connsiteY4" fmla="*/ 2771066 h 4005506"/>
              <a:gd name="connsiteX5" fmla="*/ 530788 w 5873446"/>
              <a:gd name="connsiteY5" fmla="*/ 2597330 h 4005506"/>
              <a:gd name="connsiteX6" fmla="*/ 101020 w 5873446"/>
              <a:gd name="connsiteY6" fmla="*/ 2624762 h 4005506"/>
              <a:gd name="connsiteX7" fmla="*/ 320476 w 5873446"/>
              <a:gd name="connsiteY7" fmla="*/ 1884098 h 4005506"/>
              <a:gd name="connsiteX8" fmla="*/ 3255700 w 5873446"/>
              <a:gd name="connsiteY8" fmla="*/ 320474 h 4005506"/>
              <a:gd name="connsiteX9" fmla="*/ 4316404 w 5873446"/>
              <a:gd name="connsiteY9" fmla="*/ 434 h 4005506"/>
              <a:gd name="connsiteX10" fmla="*/ 4673020 w 5873446"/>
              <a:gd name="connsiteY10" fmla="*/ 256466 h 4005506"/>
              <a:gd name="connsiteX11" fmla="*/ 5285668 w 5873446"/>
              <a:gd name="connsiteY11" fmla="*/ 466778 h 4005506"/>
              <a:gd name="connsiteX12" fmla="*/ 5870884 w 5873446"/>
              <a:gd name="connsiteY12" fmla="*/ 649658 h 4005506"/>
              <a:gd name="connsiteX13" fmla="*/ 5477692 w 5873446"/>
              <a:gd name="connsiteY13" fmla="*/ 1673786 h 4005506"/>
              <a:gd name="connsiteX14" fmla="*/ 4972847 w 5873446"/>
              <a:gd name="connsiteY14" fmla="*/ 3447401 h 4005506"/>
              <a:gd name="connsiteX0" fmla="*/ 896548 w 5898481"/>
              <a:gd name="connsiteY0" fmla="*/ 4005506 h 4005506"/>
              <a:gd name="connsiteX1" fmla="*/ 933124 w 5898481"/>
              <a:gd name="connsiteY1" fmla="*/ 3621458 h 4005506"/>
              <a:gd name="connsiteX2" fmla="*/ 439348 w 5898481"/>
              <a:gd name="connsiteY2" fmla="*/ 3402002 h 4005506"/>
              <a:gd name="connsiteX3" fmla="*/ 265612 w 5898481"/>
              <a:gd name="connsiteY3" fmla="*/ 3063674 h 4005506"/>
              <a:gd name="connsiteX4" fmla="*/ 439348 w 5898481"/>
              <a:gd name="connsiteY4" fmla="*/ 2771066 h 4005506"/>
              <a:gd name="connsiteX5" fmla="*/ 530788 w 5898481"/>
              <a:gd name="connsiteY5" fmla="*/ 2597330 h 4005506"/>
              <a:gd name="connsiteX6" fmla="*/ 101020 w 5898481"/>
              <a:gd name="connsiteY6" fmla="*/ 2624762 h 4005506"/>
              <a:gd name="connsiteX7" fmla="*/ 320476 w 5898481"/>
              <a:gd name="connsiteY7" fmla="*/ 1884098 h 4005506"/>
              <a:gd name="connsiteX8" fmla="*/ 3255700 w 5898481"/>
              <a:gd name="connsiteY8" fmla="*/ 320474 h 4005506"/>
              <a:gd name="connsiteX9" fmla="*/ 4316404 w 5898481"/>
              <a:gd name="connsiteY9" fmla="*/ 434 h 4005506"/>
              <a:gd name="connsiteX10" fmla="*/ 4673020 w 5898481"/>
              <a:gd name="connsiteY10" fmla="*/ 256466 h 4005506"/>
              <a:gd name="connsiteX11" fmla="*/ 5285668 w 5898481"/>
              <a:gd name="connsiteY11" fmla="*/ 466778 h 4005506"/>
              <a:gd name="connsiteX12" fmla="*/ 5870884 w 5898481"/>
              <a:gd name="connsiteY12" fmla="*/ 649658 h 4005506"/>
              <a:gd name="connsiteX13" fmla="*/ 4354745 w 5898481"/>
              <a:gd name="connsiteY13" fmla="*/ 3518628 h 4005506"/>
              <a:gd name="connsiteX14" fmla="*/ 4972847 w 5898481"/>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354745 w 5299372"/>
              <a:gd name="connsiteY13" fmla="*/ 3518628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010075"/>
              <a:gd name="connsiteY0" fmla="*/ 4048015 h 4048015"/>
              <a:gd name="connsiteX1" fmla="*/ 933124 w 5010075"/>
              <a:gd name="connsiteY1" fmla="*/ 3663967 h 4048015"/>
              <a:gd name="connsiteX2" fmla="*/ 439348 w 5010075"/>
              <a:gd name="connsiteY2" fmla="*/ 3444511 h 4048015"/>
              <a:gd name="connsiteX3" fmla="*/ 265612 w 5010075"/>
              <a:gd name="connsiteY3" fmla="*/ 3106183 h 4048015"/>
              <a:gd name="connsiteX4" fmla="*/ 439348 w 5010075"/>
              <a:gd name="connsiteY4" fmla="*/ 2813575 h 4048015"/>
              <a:gd name="connsiteX5" fmla="*/ 530788 w 5010075"/>
              <a:gd name="connsiteY5" fmla="*/ 2639839 h 4048015"/>
              <a:gd name="connsiteX6" fmla="*/ 101020 w 5010075"/>
              <a:gd name="connsiteY6" fmla="*/ 2667271 h 4048015"/>
              <a:gd name="connsiteX7" fmla="*/ 320476 w 5010075"/>
              <a:gd name="connsiteY7" fmla="*/ 1926607 h 4048015"/>
              <a:gd name="connsiteX8" fmla="*/ 3255700 w 5010075"/>
              <a:gd name="connsiteY8" fmla="*/ 362983 h 4048015"/>
              <a:gd name="connsiteX9" fmla="*/ 4316404 w 5010075"/>
              <a:gd name="connsiteY9" fmla="*/ 42943 h 4048015"/>
              <a:gd name="connsiteX10" fmla="*/ 4673020 w 5010075"/>
              <a:gd name="connsiteY10" fmla="*/ 298975 h 4048015"/>
              <a:gd name="connsiteX11" fmla="*/ 3376658 w 5010075"/>
              <a:gd name="connsiteY11" fmla="*/ 2691013 h 4048015"/>
              <a:gd name="connsiteX12" fmla="*/ 4026042 w 5010075"/>
              <a:gd name="connsiteY12" fmla="*/ 3170672 h 4048015"/>
              <a:gd name="connsiteX13" fmla="*/ 4290577 w 5010075"/>
              <a:gd name="connsiteY13" fmla="*/ 3737600 h 4048015"/>
              <a:gd name="connsiteX14" fmla="*/ 4972847 w 5010075"/>
              <a:gd name="connsiteY14" fmla="*/ 3489910 h 4048015"/>
              <a:gd name="connsiteX0" fmla="*/ 896548 w 5010075"/>
              <a:gd name="connsiteY0" fmla="*/ 4178054 h 4178054"/>
              <a:gd name="connsiteX1" fmla="*/ 933124 w 5010075"/>
              <a:gd name="connsiteY1" fmla="*/ 3794006 h 4178054"/>
              <a:gd name="connsiteX2" fmla="*/ 439348 w 5010075"/>
              <a:gd name="connsiteY2" fmla="*/ 3574550 h 4178054"/>
              <a:gd name="connsiteX3" fmla="*/ 265612 w 5010075"/>
              <a:gd name="connsiteY3" fmla="*/ 3236222 h 4178054"/>
              <a:gd name="connsiteX4" fmla="*/ 439348 w 5010075"/>
              <a:gd name="connsiteY4" fmla="*/ 2943614 h 4178054"/>
              <a:gd name="connsiteX5" fmla="*/ 530788 w 5010075"/>
              <a:gd name="connsiteY5" fmla="*/ 2769878 h 4178054"/>
              <a:gd name="connsiteX6" fmla="*/ 101020 w 5010075"/>
              <a:gd name="connsiteY6" fmla="*/ 2797310 h 4178054"/>
              <a:gd name="connsiteX7" fmla="*/ 320476 w 5010075"/>
              <a:gd name="connsiteY7" fmla="*/ 2056646 h 4178054"/>
              <a:gd name="connsiteX8" fmla="*/ 3255700 w 5010075"/>
              <a:gd name="connsiteY8" fmla="*/ 493022 h 4178054"/>
              <a:gd name="connsiteX9" fmla="*/ 4316404 w 5010075"/>
              <a:gd name="connsiteY9" fmla="*/ 172982 h 4178054"/>
              <a:gd name="connsiteX10" fmla="*/ 2619631 w 5010075"/>
              <a:gd name="connsiteY10" fmla="*/ 2979708 h 4178054"/>
              <a:gd name="connsiteX11" fmla="*/ 3376658 w 5010075"/>
              <a:gd name="connsiteY11" fmla="*/ 2821052 h 4178054"/>
              <a:gd name="connsiteX12" fmla="*/ 4026042 w 5010075"/>
              <a:gd name="connsiteY12" fmla="*/ 3300711 h 4178054"/>
              <a:gd name="connsiteX13" fmla="*/ 4290577 w 5010075"/>
              <a:gd name="connsiteY13" fmla="*/ 3867639 h 4178054"/>
              <a:gd name="connsiteX14" fmla="*/ 4972847 w 5010075"/>
              <a:gd name="connsiteY14" fmla="*/ 3619949 h 4178054"/>
              <a:gd name="connsiteX0" fmla="*/ 896548 w 5010075"/>
              <a:gd name="connsiteY0" fmla="*/ 3718662 h 3718662"/>
              <a:gd name="connsiteX1" fmla="*/ 933124 w 5010075"/>
              <a:gd name="connsiteY1" fmla="*/ 3334614 h 3718662"/>
              <a:gd name="connsiteX2" fmla="*/ 439348 w 5010075"/>
              <a:gd name="connsiteY2" fmla="*/ 3115158 h 3718662"/>
              <a:gd name="connsiteX3" fmla="*/ 265612 w 5010075"/>
              <a:gd name="connsiteY3" fmla="*/ 2776830 h 3718662"/>
              <a:gd name="connsiteX4" fmla="*/ 439348 w 5010075"/>
              <a:gd name="connsiteY4" fmla="*/ 2484222 h 3718662"/>
              <a:gd name="connsiteX5" fmla="*/ 530788 w 5010075"/>
              <a:gd name="connsiteY5" fmla="*/ 2310486 h 3718662"/>
              <a:gd name="connsiteX6" fmla="*/ 101020 w 5010075"/>
              <a:gd name="connsiteY6" fmla="*/ 2337918 h 3718662"/>
              <a:gd name="connsiteX7" fmla="*/ 320476 w 5010075"/>
              <a:gd name="connsiteY7" fmla="*/ 1597254 h 3718662"/>
              <a:gd name="connsiteX8" fmla="*/ 3255700 w 5010075"/>
              <a:gd name="connsiteY8" fmla="*/ 33630 h 3718662"/>
              <a:gd name="connsiteX9" fmla="*/ 2680109 w 5010075"/>
              <a:gd name="connsiteY9" fmla="*/ 3226811 h 3718662"/>
              <a:gd name="connsiteX10" fmla="*/ 2619631 w 5010075"/>
              <a:gd name="connsiteY10" fmla="*/ 2520316 h 3718662"/>
              <a:gd name="connsiteX11" fmla="*/ 3376658 w 5010075"/>
              <a:gd name="connsiteY11" fmla="*/ 2361660 h 3718662"/>
              <a:gd name="connsiteX12" fmla="*/ 4026042 w 5010075"/>
              <a:gd name="connsiteY12" fmla="*/ 2841319 h 3718662"/>
              <a:gd name="connsiteX13" fmla="*/ 4290577 w 5010075"/>
              <a:gd name="connsiteY13" fmla="*/ 3408247 h 3718662"/>
              <a:gd name="connsiteX14" fmla="*/ 4972847 w 5010075"/>
              <a:gd name="connsiteY14" fmla="*/ 3160557 h 3718662"/>
              <a:gd name="connsiteX0" fmla="*/ 811289 w 4924816"/>
              <a:gd name="connsiteY0" fmla="*/ 2139081 h 2139081"/>
              <a:gd name="connsiteX1" fmla="*/ 847865 w 4924816"/>
              <a:gd name="connsiteY1" fmla="*/ 1755033 h 2139081"/>
              <a:gd name="connsiteX2" fmla="*/ 354089 w 4924816"/>
              <a:gd name="connsiteY2" fmla="*/ 1535577 h 2139081"/>
              <a:gd name="connsiteX3" fmla="*/ 180353 w 4924816"/>
              <a:gd name="connsiteY3" fmla="*/ 1197249 h 2139081"/>
              <a:gd name="connsiteX4" fmla="*/ 354089 w 4924816"/>
              <a:gd name="connsiteY4" fmla="*/ 904641 h 2139081"/>
              <a:gd name="connsiteX5" fmla="*/ 445529 w 4924816"/>
              <a:gd name="connsiteY5" fmla="*/ 730905 h 2139081"/>
              <a:gd name="connsiteX6" fmla="*/ 15761 w 4924816"/>
              <a:gd name="connsiteY6" fmla="*/ 758337 h 2139081"/>
              <a:gd name="connsiteX7" fmla="*/ 235217 w 4924816"/>
              <a:gd name="connsiteY7" fmla="*/ 17673 h 2139081"/>
              <a:gd name="connsiteX8" fmla="*/ 1518104 w 4924816"/>
              <a:gd name="connsiteY8" fmla="*/ 1614344 h 2139081"/>
              <a:gd name="connsiteX9" fmla="*/ 2594850 w 4924816"/>
              <a:gd name="connsiteY9" fmla="*/ 1647230 h 2139081"/>
              <a:gd name="connsiteX10" fmla="*/ 2534372 w 4924816"/>
              <a:gd name="connsiteY10" fmla="*/ 940735 h 2139081"/>
              <a:gd name="connsiteX11" fmla="*/ 3291399 w 4924816"/>
              <a:gd name="connsiteY11" fmla="*/ 782079 h 2139081"/>
              <a:gd name="connsiteX12" fmla="*/ 3940783 w 4924816"/>
              <a:gd name="connsiteY12" fmla="*/ 1261738 h 2139081"/>
              <a:gd name="connsiteX13" fmla="*/ 4205318 w 4924816"/>
              <a:gd name="connsiteY13" fmla="*/ 1828666 h 2139081"/>
              <a:gd name="connsiteX14" fmla="*/ 4887588 w 4924816"/>
              <a:gd name="connsiteY14" fmla="*/ 1580976 h 2139081"/>
              <a:gd name="connsiteX0" fmla="*/ 847865 w 4924816"/>
              <a:gd name="connsiteY0" fmla="*/ 1755033 h 1838334"/>
              <a:gd name="connsiteX1" fmla="*/ 354089 w 4924816"/>
              <a:gd name="connsiteY1" fmla="*/ 1535577 h 1838334"/>
              <a:gd name="connsiteX2" fmla="*/ 180353 w 4924816"/>
              <a:gd name="connsiteY2" fmla="*/ 1197249 h 1838334"/>
              <a:gd name="connsiteX3" fmla="*/ 354089 w 4924816"/>
              <a:gd name="connsiteY3" fmla="*/ 904641 h 1838334"/>
              <a:gd name="connsiteX4" fmla="*/ 445529 w 4924816"/>
              <a:gd name="connsiteY4" fmla="*/ 730905 h 1838334"/>
              <a:gd name="connsiteX5" fmla="*/ 15761 w 4924816"/>
              <a:gd name="connsiteY5" fmla="*/ 758337 h 1838334"/>
              <a:gd name="connsiteX6" fmla="*/ 235217 w 4924816"/>
              <a:gd name="connsiteY6" fmla="*/ 17673 h 1838334"/>
              <a:gd name="connsiteX7" fmla="*/ 1518104 w 4924816"/>
              <a:gd name="connsiteY7" fmla="*/ 1614344 h 1838334"/>
              <a:gd name="connsiteX8" fmla="*/ 2594850 w 4924816"/>
              <a:gd name="connsiteY8" fmla="*/ 1647230 h 1838334"/>
              <a:gd name="connsiteX9" fmla="*/ 2534372 w 4924816"/>
              <a:gd name="connsiteY9" fmla="*/ 940735 h 1838334"/>
              <a:gd name="connsiteX10" fmla="*/ 3291399 w 4924816"/>
              <a:gd name="connsiteY10" fmla="*/ 782079 h 1838334"/>
              <a:gd name="connsiteX11" fmla="*/ 3940783 w 4924816"/>
              <a:gd name="connsiteY11" fmla="*/ 1261738 h 1838334"/>
              <a:gd name="connsiteX12" fmla="*/ 4205318 w 4924816"/>
              <a:gd name="connsiteY12" fmla="*/ 1828666 h 1838334"/>
              <a:gd name="connsiteX13" fmla="*/ 4887588 w 4924816"/>
              <a:gd name="connsiteY13" fmla="*/ 1580976 h 1838334"/>
              <a:gd name="connsiteX0" fmla="*/ 354089 w 4924816"/>
              <a:gd name="connsiteY0" fmla="*/ 1535577 h 1838334"/>
              <a:gd name="connsiteX1" fmla="*/ 180353 w 4924816"/>
              <a:gd name="connsiteY1" fmla="*/ 1197249 h 1838334"/>
              <a:gd name="connsiteX2" fmla="*/ 354089 w 4924816"/>
              <a:gd name="connsiteY2" fmla="*/ 904641 h 1838334"/>
              <a:gd name="connsiteX3" fmla="*/ 445529 w 4924816"/>
              <a:gd name="connsiteY3" fmla="*/ 730905 h 1838334"/>
              <a:gd name="connsiteX4" fmla="*/ 15761 w 4924816"/>
              <a:gd name="connsiteY4" fmla="*/ 758337 h 1838334"/>
              <a:gd name="connsiteX5" fmla="*/ 235217 w 4924816"/>
              <a:gd name="connsiteY5" fmla="*/ 17673 h 1838334"/>
              <a:gd name="connsiteX6" fmla="*/ 1518104 w 4924816"/>
              <a:gd name="connsiteY6" fmla="*/ 1614344 h 1838334"/>
              <a:gd name="connsiteX7" fmla="*/ 2594850 w 4924816"/>
              <a:gd name="connsiteY7" fmla="*/ 1647230 h 1838334"/>
              <a:gd name="connsiteX8" fmla="*/ 2534372 w 4924816"/>
              <a:gd name="connsiteY8" fmla="*/ 940735 h 1838334"/>
              <a:gd name="connsiteX9" fmla="*/ 3291399 w 4924816"/>
              <a:gd name="connsiteY9" fmla="*/ 782079 h 1838334"/>
              <a:gd name="connsiteX10" fmla="*/ 3940783 w 4924816"/>
              <a:gd name="connsiteY10" fmla="*/ 1261738 h 1838334"/>
              <a:gd name="connsiteX11" fmla="*/ 4205318 w 4924816"/>
              <a:gd name="connsiteY11" fmla="*/ 1828666 h 1838334"/>
              <a:gd name="connsiteX12" fmla="*/ 4887588 w 4924816"/>
              <a:gd name="connsiteY12" fmla="*/ 1580976 h 1838334"/>
              <a:gd name="connsiteX0" fmla="*/ 180353 w 4924816"/>
              <a:gd name="connsiteY0" fmla="*/ 1197249 h 1838334"/>
              <a:gd name="connsiteX1" fmla="*/ 354089 w 4924816"/>
              <a:gd name="connsiteY1" fmla="*/ 904641 h 1838334"/>
              <a:gd name="connsiteX2" fmla="*/ 445529 w 4924816"/>
              <a:gd name="connsiteY2" fmla="*/ 730905 h 1838334"/>
              <a:gd name="connsiteX3" fmla="*/ 15761 w 4924816"/>
              <a:gd name="connsiteY3" fmla="*/ 758337 h 1838334"/>
              <a:gd name="connsiteX4" fmla="*/ 235217 w 4924816"/>
              <a:gd name="connsiteY4" fmla="*/ 17673 h 1838334"/>
              <a:gd name="connsiteX5" fmla="*/ 1518104 w 4924816"/>
              <a:gd name="connsiteY5" fmla="*/ 1614344 h 1838334"/>
              <a:gd name="connsiteX6" fmla="*/ 2594850 w 4924816"/>
              <a:gd name="connsiteY6" fmla="*/ 1647230 h 1838334"/>
              <a:gd name="connsiteX7" fmla="*/ 2534372 w 4924816"/>
              <a:gd name="connsiteY7" fmla="*/ 940735 h 1838334"/>
              <a:gd name="connsiteX8" fmla="*/ 3291399 w 4924816"/>
              <a:gd name="connsiteY8" fmla="*/ 782079 h 1838334"/>
              <a:gd name="connsiteX9" fmla="*/ 3940783 w 4924816"/>
              <a:gd name="connsiteY9" fmla="*/ 1261738 h 1838334"/>
              <a:gd name="connsiteX10" fmla="*/ 4205318 w 4924816"/>
              <a:gd name="connsiteY10" fmla="*/ 1828666 h 1838334"/>
              <a:gd name="connsiteX11" fmla="*/ 4887588 w 4924816"/>
              <a:gd name="connsiteY11" fmla="*/ 1580976 h 1838334"/>
              <a:gd name="connsiteX0" fmla="*/ 180353 w 4924816"/>
              <a:gd name="connsiteY0" fmla="*/ 1197249 h 1838334"/>
              <a:gd name="connsiteX1" fmla="*/ 445529 w 4924816"/>
              <a:gd name="connsiteY1" fmla="*/ 730905 h 1838334"/>
              <a:gd name="connsiteX2" fmla="*/ 15761 w 4924816"/>
              <a:gd name="connsiteY2" fmla="*/ 758337 h 1838334"/>
              <a:gd name="connsiteX3" fmla="*/ 235217 w 4924816"/>
              <a:gd name="connsiteY3" fmla="*/ 17673 h 1838334"/>
              <a:gd name="connsiteX4" fmla="*/ 1518104 w 4924816"/>
              <a:gd name="connsiteY4" fmla="*/ 1614344 h 1838334"/>
              <a:gd name="connsiteX5" fmla="*/ 2594850 w 4924816"/>
              <a:gd name="connsiteY5" fmla="*/ 1647230 h 1838334"/>
              <a:gd name="connsiteX6" fmla="*/ 2534372 w 4924816"/>
              <a:gd name="connsiteY6" fmla="*/ 940735 h 1838334"/>
              <a:gd name="connsiteX7" fmla="*/ 3291399 w 4924816"/>
              <a:gd name="connsiteY7" fmla="*/ 782079 h 1838334"/>
              <a:gd name="connsiteX8" fmla="*/ 3940783 w 4924816"/>
              <a:gd name="connsiteY8" fmla="*/ 1261738 h 1838334"/>
              <a:gd name="connsiteX9" fmla="*/ 4205318 w 4924816"/>
              <a:gd name="connsiteY9" fmla="*/ 1828666 h 1838334"/>
              <a:gd name="connsiteX10" fmla="*/ 4887588 w 4924816"/>
              <a:gd name="connsiteY10" fmla="*/ 1580976 h 1838334"/>
              <a:gd name="connsiteX0" fmla="*/ 445529 w 4924816"/>
              <a:gd name="connsiteY0" fmla="*/ 730905 h 1838334"/>
              <a:gd name="connsiteX1" fmla="*/ 15761 w 4924816"/>
              <a:gd name="connsiteY1" fmla="*/ 758337 h 1838334"/>
              <a:gd name="connsiteX2" fmla="*/ 235217 w 4924816"/>
              <a:gd name="connsiteY2" fmla="*/ 17673 h 1838334"/>
              <a:gd name="connsiteX3" fmla="*/ 1518104 w 4924816"/>
              <a:gd name="connsiteY3" fmla="*/ 1614344 h 1838334"/>
              <a:gd name="connsiteX4" fmla="*/ 2594850 w 4924816"/>
              <a:gd name="connsiteY4" fmla="*/ 1647230 h 1838334"/>
              <a:gd name="connsiteX5" fmla="*/ 2534372 w 4924816"/>
              <a:gd name="connsiteY5" fmla="*/ 940735 h 1838334"/>
              <a:gd name="connsiteX6" fmla="*/ 3291399 w 4924816"/>
              <a:gd name="connsiteY6" fmla="*/ 782079 h 1838334"/>
              <a:gd name="connsiteX7" fmla="*/ 3940783 w 4924816"/>
              <a:gd name="connsiteY7" fmla="*/ 1261738 h 1838334"/>
              <a:gd name="connsiteX8" fmla="*/ 4205318 w 4924816"/>
              <a:gd name="connsiteY8" fmla="*/ 1828666 h 1838334"/>
              <a:gd name="connsiteX9" fmla="*/ 4887588 w 4924816"/>
              <a:gd name="connsiteY9" fmla="*/ 1580976 h 1838334"/>
              <a:gd name="connsiteX0" fmla="*/ 15761 w 4924816"/>
              <a:gd name="connsiteY0" fmla="*/ 758337 h 1838334"/>
              <a:gd name="connsiteX1" fmla="*/ 235217 w 4924816"/>
              <a:gd name="connsiteY1" fmla="*/ 17673 h 1838334"/>
              <a:gd name="connsiteX2" fmla="*/ 1518104 w 4924816"/>
              <a:gd name="connsiteY2" fmla="*/ 1614344 h 1838334"/>
              <a:gd name="connsiteX3" fmla="*/ 2594850 w 4924816"/>
              <a:gd name="connsiteY3" fmla="*/ 1647230 h 1838334"/>
              <a:gd name="connsiteX4" fmla="*/ 2534372 w 4924816"/>
              <a:gd name="connsiteY4" fmla="*/ 940735 h 1838334"/>
              <a:gd name="connsiteX5" fmla="*/ 3291399 w 4924816"/>
              <a:gd name="connsiteY5" fmla="*/ 782079 h 1838334"/>
              <a:gd name="connsiteX6" fmla="*/ 3940783 w 4924816"/>
              <a:gd name="connsiteY6" fmla="*/ 1261738 h 1838334"/>
              <a:gd name="connsiteX7" fmla="*/ 4205318 w 4924816"/>
              <a:gd name="connsiteY7" fmla="*/ 1828666 h 1838334"/>
              <a:gd name="connsiteX8" fmla="*/ 4887588 w 4924816"/>
              <a:gd name="connsiteY8" fmla="*/ 1580976 h 1838334"/>
              <a:gd name="connsiteX0" fmla="*/ 0 w 4689599"/>
              <a:gd name="connsiteY0" fmla="*/ 0 h 1820661"/>
              <a:gd name="connsiteX1" fmla="*/ 1282887 w 4689599"/>
              <a:gd name="connsiteY1" fmla="*/ 1596671 h 1820661"/>
              <a:gd name="connsiteX2" fmla="*/ 2359633 w 4689599"/>
              <a:gd name="connsiteY2" fmla="*/ 1629557 h 1820661"/>
              <a:gd name="connsiteX3" fmla="*/ 2299155 w 4689599"/>
              <a:gd name="connsiteY3" fmla="*/ 923062 h 1820661"/>
              <a:gd name="connsiteX4" fmla="*/ 3056182 w 4689599"/>
              <a:gd name="connsiteY4" fmla="*/ 764406 h 1820661"/>
              <a:gd name="connsiteX5" fmla="*/ 3705566 w 4689599"/>
              <a:gd name="connsiteY5" fmla="*/ 1244065 h 1820661"/>
              <a:gd name="connsiteX6" fmla="*/ 3970101 w 4689599"/>
              <a:gd name="connsiteY6" fmla="*/ 1810993 h 1820661"/>
              <a:gd name="connsiteX7" fmla="*/ 4652371 w 4689599"/>
              <a:gd name="connsiteY7" fmla="*/ 1563303 h 1820661"/>
              <a:gd name="connsiteX0" fmla="*/ 0 w 3406712"/>
              <a:gd name="connsiteY0" fmla="*/ 850455 h 1074445"/>
              <a:gd name="connsiteX1" fmla="*/ 1076746 w 3406712"/>
              <a:gd name="connsiteY1" fmla="*/ 883341 h 1074445"/>
              <a:gd name="connsiteX2" fmla="*/ 1016268 w 3406712"/>
              <a:gd name="connsiteY2" fmla="*/ 176846 h 1074445"/>
              <a:gd name="connsiteX3" fmla="*/ 1773295 w 3406712"/>
              <a:gd name="connsiteY3" fmla="*/ 18190 h 1074445"/>
              <a:gd name="connsiteX4" fmla="*/ 2422679 w 3406712"/>
              <a:gd name="connsiteY4" fmla="*/ 497849 h 1074445"/>
              <a:gd name="connsiteX5" fmla="*/ 2687214 w 3406712"/>
              <a:gd name="connsiteY5" fmla="*/ 1064777 h 1074445"/>
              <a:gd name="connsiteX6" fmla="*/ 3369484 w 3406712"/>
              <a:gd name="connsiteY6" fmla="*/ 817087 h 1074445"/>
              <a:gd name="connsiteX0" fmla="*/ 0 w 3462859"/>
              <a:gd name="connsiteY0" fmla="*/ 850455 h 1074445"/>
              <a:gd name="connsiteX1" fmla="*/ 1132893 w 3462859"/>
              <a:gd name="connsiteY1" fmla="*/ 883341 h 1074445"/>
              <a:gd name="connsiteX2" fmla="*/ 1072415 w 3462859"/>
              <a:gd name="connsiteY2" fmla="*/ 176846 h 1074445"/>
              <a:gd name="connsiteX3" fmla="*/ 1829442 w 3462859"/>
              <a:gd name="connsiteY3" fmla="*/ 18190 h 1074445"/>
              <a:gd name="connsiteX4" fmla="*/ 2478826 w 3462859"/>
              <a:gd name="connsiteY4" fmla="*/ 497849 h 1074445"/>
              <a:gd name="connsiteX5" fmla="*/ 2743361 w 3462859"/>
              <a:gd name="connsiteY5" fmla="*/ 1064777 h 1074445"/>
              <a:gd name="connsiteX6" fmla="*/ 3425631 w 3462859"/>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83561"/>
              <a:gd name="connsiteX1" fmla="*/ 1405609 w 3735575"/>
              <a:gd name="connsiteY1" fmla="*/ 883341 h 1083561"/>
              <a:gd name="connsiteX2" fmla="*/ 1345131 w 3735575"/>
              <a:gd name="connsiteY2" fmla="*/ 176846 h 1083561"/>
              <a:gd name="connsiteX3" fmla="*/ 2102158 w 3735575"/>
              <a:gd name="connsiteY3" fmla="*/ 18190 h 1083561"/>
              <a:gd name="connsiteX4" fmla="*/ 2751542 w 3735575"/>
              <a:gd name="connsiteY4" fmla="*/ 497849 h 1083561"/>
              <a:gd name="connsiteX5" fmla="*/ 3016077 w 3735575"/>
              <a:gd name="connsiteY5" fmla="*/ 1064777 h 1083561"/>
              <a:gd name="connsiteX6" fmla="*/ 3698347 w 3735575"/>
              <a:gd name="connsiteY6" fmla="*/ 817087 h 1083561"/>
              <a:gd name="connsiteX0" fmla="*/ 0 w 3735575"/>
              <a:gd name="connsiteY0" fmla="*/ 617844 h 1083561"/>
              <a:gd name="connsiteX1" fmla="*/ 1341441 w 3735575"/>
              <a:gd name="connsiteY1" fmla="*/ 883341 h 1083561"/>
              <a:gd name="connsiteX2" fmla="*/ 1345131 w 3735575"/>
              <a:gd name="connsiteY2" fmla="*/ 176846 h 1083561"/>
              <a:gd name="connsiteX3" fmla="*/ 2102158 w 3735575"/>
              <a:gd name="connsiteY3" fmla="*/ 18190 h 1083561"/>
              <a:gd name="connsiteX4" fmla="*/ 2751542 w 3735575"/>
              <a:gd name="connsiteY4" fmla="*/ 497849 h 1083561"/>
              <a:gd name="connsiteX5" fmla="*/ 3016077 w 3735575"/>
              <a:gd name="connsiteY5" fmla="*/ 1064777 h 1083561"/>
              <a:gd name="connsiteX6" fmla="*/ 3698347 w 3735575"/>
              <a:gd name="connsiteY6" fmla="*/ 817087 h 1083561"/>
              <a:gd name="connsiteX0" fmla="*/ 0 w 3735575"/>
              <a:gd name="connsiteY0" fmla="*/ 605530 h 1071247"/>
              <a:gd name="connsiteX1" fmla="*/ 1341441 w 3735575"/>
              <a:gd name="connsiteY1" fmla="*/ 871027 h 1071247"/>
              <a:gd name="connsiteX2" fmla="*/ 1345131 w 3735575"/>
              <a:gd name="connsiteY2" fmla="*/ 164532 h 1071247"/>
              <a:gd name="connsiteX3" fmla="*/ 2102158 w 3735575"/>
              <a:gd name="connsiteY3" fmla="*/ 5876 h 1071247"/>
              <a:gd name="connsiteX4" fmla="*/ 2751542 w 3735575"/>
              <a:gd name="connsiteY4" fmla="*/ 485535 h 1071247"/>
              <a:gd name="connsiteX5" fmla="*/ 3016077 w 3735575"/>
              <a:gd name="connsiteY5" fmla="*/ 1052463 h 1071247"/>
              <a:gd name="connsiteX6" fmla="*/ 3698347 w 3735575"/>
              <a:gd name="connsiteY6" fmla="*/ 804773 h 1071247"/>
              <a:gd name="connsiteX0" fmla="*/ 0 w 3735575"/>
              <a:gd name="connsiteY0" fmla="*/ 472607 h 938324"/>
              <a:gd name="connsiteX1" fmla="*/ 1341441 w 3735575"/>
              <a:gd name="connsiteY1" fmla="*/ 738104 h 938324"/>
              <a:gd name="connsiteX2" fmla="*/ 1345131 w 3735575"/>
              <a:gd name="connsiteY2" fmla="*/ 31609 h 938324"/>
              <a:gd name="connsiteX3" fmla="*/ 2198410 w 3735575"/>
              <a:gd name="connsiteY3" fmla="*/ 145669 h 938324"/>
              <a:gd name="connsiteX4" fmla="*/ 2751542 w 3735575"/>
              <a:gd name="connsiteY4" fmla="*/ 352612 h 938324"/>
              <a:gd name="connsiteX5" fmla="*/ 3016077 w 3735575"/>
              <a:gd name="connsiteY5" fmla="*/ 919540 h 938324"/>
              <a:gd name="connsiteX6" fmla="*/ 3698347 w 3735575"/>
              <a:gd name="connsiteY6" fmla="*/ 671850 h 938324"/>
              <a:gd name="connsiteX0" fmla="*/ 0 w 3735575"/>
              <a:gd name="connsiteY0" fmla="*/ 461431 h 927148"/>
              <a:gd name="connsiteX1" fmla="*/ 1341441 w 3735575"/>
              <a:gd name="connsiteY1" fmla="*/ 726928 h 927148"/>
              <a:gd name="connsiteX2" fmla="*/ 1345131 w 3735575"/>
              <a:gd name="connsiteY2" fmla="*/ 20433 h 927148"/>
              <a:gd name="connsiteX3" fmla="*/ 2198410 w 3735575"/>
              <a:gd name="connsiteY3" fmla="*/ 134493 h 927148"/>
              <a:gd name="connsiteX4" fmla="*/ 2751542 w 3735575"/>
              <a:gd name="connsiteY4" fmla="*/ 341436 h 927148"/>
              <a:gd name="connsiteX5" fmla="*/ 3016077 w 3735575"/>
              <a:gd name="connsiteY5" fmla="*/ 908364 h 927148"/>
              <a:gd name="connsiteX6" fmla="*/ 3698347 w 3735575"/>
              <a:gd name="connsiteY6" fmla="*/ 660674 h 927148"/>
              <a:gd name="connsiteX0" fmla="*/ 0 w 3735575"/>
              <a:gd name="connsiteY0" fmla="*/ 458147 h 923864"/>
              <a:gd name="connsiteX1" fmla="*/ 1341441 w 3735575"/>
              <a:gd name="connsiteY1" fmla="*/ 723644 h 923864"/>
              <a:gd name="connsiteX2" fmla="*/ 1345131 w 3735575"/>
              <a:gd name="connsiteY2" fmla="*/ 17149 h 923864"/>
              <a:gd name="connsiteX3" fmla="*/ 2126221 w 3735575"/>
              <a:gd name="connsiteY3" fmla="*/ 163293 h 923864"/>
              <a:gd name="connsiteX4" fmla="*/ 2751542 w 3735575"/>
              <a:gd name="connsiteY4" fmla="*/ 338152 h 923864"/>
              <a:gd name="connsiteX5" fmla="*/ 3016077 w 3735575"/>
              <a:gd name="connsiteY5" fmla="*/ 905080 h 923864"/>
              <a:gd name="connsiteX6" fmla="*/ 3698347 w 3735575"/>
              <a:gd name="connsiteY6" fmla="*/ 657390 h 923864"/>
              <a:gd name="connsiteX0" fmla="*/ 0 w 3735575"/>
              <a:gd name="connsiteY0" fmla="*/ 356748 h 812539"/>
              <a:gd name="connsiteX1" fmla="*/ 1341441 w 3735575"/>
              <a:gd name="connsiteY1" fmla="*/ 622245 h 812539"/>
              <a:gd name="connsiteX2" fmla="*/ 1264920 w 3735575"/>
              <a:gd name="connsiteY2" fmla="*/ 44087 h 812539"/>
              <a:gd name="connsiteX3" fmla="*/ 2126221 w 3735575"/>
              <a:gd name="connsiteY3" fmla="*/ 61894 h 812539"/>
              <a:gd name="connsiteX4" fmla="*/ 2751542 w 3735575"/>
              <a:gd name="connsiteY4" fmla="*/ 236753 h 812539"/>
              <a:gd name="connsiteX5" fmla="*/ 3016077 w 3735575"/>
              <a:gd name="connsiteY5" fmla="*/ 803681 h 812539"/>
              <a:gd name="connsiteX6" fmla="*/ 3698347 w 3735575"/>
              <a:gd name="connsiteY6" fmla="*/ 555991 h 812539"/>
              <a:gd name="connsiteX0" fmla="*/ 0 w 3735575"/>
              <a:gd name="connsiteY0" fmla="*/ 356748 h 815898"/>
              <a:gd name="connsiteX1" fmla="*/ 1341441 w 3735575"/>
              <a:gd name="connsiteY1" fmla="*/ 622245 h 815898"/>
              <a:gd name="connsiteX2" fmla="*/ 1264920 w 3735575"/>
              <a:gd name="connsiteY2" fmla="*/ 44087 h 815898"/>
              <a:gd name="connsiteX3" fmla="*/ 2126221 w 3735575"/>
              <a:gd name="connsiteY3" fmla="*/ 61894 h 815898"/>
              <a:gd name="connsiteX4" fmla="*/ 2751542 w 3735575"/>
              <a:gd name="connsiteY4" fmla="*/ 236753 h 815898"/>
              <a:gd name="connsiteX5" fmla="*/ 3016077 w 3735575"/>
              <a:gd name="connsiteY5" fmla="*/ 803681 h 815898"/>
              <a:gd name="connsiteX6" fmla="*/ 3698347 w 3735575"/>
              <a:gd name="connsiteY6" fmla="*/ 555991 h 815898"/>
              <a:gd name="connsiteX0" fmla="*/ 0 w 4088165"/>
              <a:gd name="connsiteY0" fmla="*/ 356748 h 817214"/>
              <a:gd name="connsiteX1" fmla="*/ 1341441 w 4088165"/>
              <a:gd name="connsiteY1" fmla="*/ 622245 h 817214"/>
              <a:gd name="connsiteX2" fmla="*/ 1264920 w 4088165"/>
              <a:gd name="connsiteY2" fmla="*/ 44087 h 817214"/>
              <a:gd name="connsiteX3" fmla="*/ 2126221 w 4088165"/>
              <a:gd name="connsiteY3" fmla="*/ 61894 h 817214"/>
              <a:gd name="connsiteX4" fmla="*/ 2751542 w 4088165"/>
              <a:gd name="connsiteY4" fmla="*/ 236753 h 817214"/>
              <a:gd name="connsiteX5" fmla="*/ 3016077 w 4088165"/>
              <a:gd name="connsiteY5" fmla="*/ 803681 h 817214"/>
              <a:gd name="connsiteX6" fmla="*/ 4075337 w 4088165"/>
              <a:gd name="connsiteY6" fmla="*/ 660265 h 817214"/>
              <a:gd name="connsiteX0" fmla="*/ 0 w 3622398"/>
              <a:gd name="connsiteY0" fmla="*/ 356748 h 809722"/>
              <a:gd name="connsiteX1" fmla="*/ 1341441 w 3622398"/>
              <a:gd name="connsiteY1" fmla="*/ 622245 h 809722"/>
              <a:gd name="connsiteX2" fmla="*/ 1264920 w 3622398"/>
              <a:gd name="connsiteY2" fmla="*/ 44087 h 809722"/>
              <a:gd name="connsiteX3" fmla="*/ 2126221 w 3622398"/>
              <a:gd name="connsiteY3" fmla="*/ 61894 h 809722"/>
              <a:gd name="connsiteX4" fmla="*/ 2751542 w 3622398"/>
              <a:gd name="connsiteY4" fmla="*/ 236753 h 809722"/>
              <a:gd name="connsiteX5" fmla="*/ 3016077 w 3622398"/>
              <a:gd name="connsiteY5" fmla="*/ 803681 h 809722"/>
              <a:gd name="connsiteX6" fmla="*/ 3602094 w 3622398"/>
              <a:gd name="connsiteY6" fmla="*/ 555991 h 809722"/>
              <a:gd name="connsiteX0" fmla="*/ 0 w 3622398"/>
              <a:gd name="connsiteY0" fmla="*/ 356748 h 809722"/>
              <a:gd name="connsiteX1" fmla="*/ 1341441 w 3622398"/>
              <a:gd name="connsiteY1" fmla="*/ 622245 h 809722"/>
              <a:gd name="connsiteX2" fmla="*/ 1264920 w 3622398"/>
              <a:gd name="connsiteY2" fmla="*/ 44087 h 809722"/>
              <a:gd name="connsiteX3" fmla="*/ 2126221 w 3622398"/>
              <a:gd name="connsiteY3" fmla="*/ 61894 h 809722"/>
              <a:gd name="connsiteX4" fmla="*/ 2751542 w 3622398"/>
              <a:gd name="connsiteY4" fmla="*/ 236753 h 809722"/>
              <a:gd name="connsiteX5" fmla="*/ 3016077 w 3622398"/>
              <a:gd name="connsiteY5" fmla="*/ 803681 h 809722"/>
              <a:gd name="connsiteX6" fmla="*/ 3602094 w 3622398"/>
              <a:gd name="connsiteY6" fmla="*/ 555991 h 809722"/>
              <a:gd name="connsiteX0" fmla="*/ 0 w 3648005"/>
              <a:gd name="connsiteY0" fmla="*/ 356748 h 803752"/>
              <a:gd name="connsiteX1" fmla="*/ 1341441 w 3648005"/>
              <a:gd name="connsiteY1" fmla="*/ 622245 h 803752"/>
              <a:gd name="connsiteX2" fmla="*/ 1264920 w 3648005"/>
              <a:gd name="connsiteY2" fmla="*/ 44087 h 803752"/>
              <a:gd name="connsiteX3" fmla="*/ 2126221 w 3648005"/>
              <a:gd name="connsiteY3" fmla="*/ 61894 h 803752"/>
              <a:gd name="connsiteX4" fmla="*/ 2751542 w 3648005"/>
              <a:gd name="connsiteY4" fmla="*/ 236753 h 803752"/>
              <a:gd name="connsiteX5" fmla="*/ 3016077 w 3648005"/>
              <a:gd name="connsiteY5" fmla="*/ 803681 h 803752"/>
              <a:gd name="connsiteX6" fmla="*/ 3602094 w 3648005"/>
              <a:gd name="connsiteY6" fmla="*/ 555991 h 803752"/>
              <a:gd name="connsiteX0" fmla="*/ 0 w 3621838"/>
              <a:gd name="connsiteY0" fmla="*/ 359375 h 810371"/>
              <a:gd name="connsiteX1" fmla="*/ 1341441 w 3621838"/>
              <a:gd name="connsiteY1" fmla="*/ 624872 h 810371"/>
              <a:gd name="connsiteX2" fmla="*/ 1264920 w 3621838"/>
              <a:gd name="connsiteY2" fmla="*/ 46714 h 810371"/>
              <a:gd name="connsiteX3" fmla="*/ 2126221 w 3621838"/>
              <a:gd name="connsiteY3" fmla="*/ 64521 h 810371"/>
              <a:gd name="connsiteX4" fmla="*/ 2871858 w 3621838"/>
              <a:gd name="connsiteY4" fmla="*/ 303549 h 810371"/>
              <a:gd name="connsiteX5" fmla="*/ 3016077 w 3621838"/>
              <a:gd name="connsiteY5" fmla="*/ 806308 h 810371"/>
              <a:gd name="connsiteX6" fmla="*/ 3602094 w 3621838"/>
              <a:gd name="connsiteY6" fmla="*/ 558618 h 810371"/>
              <a:gd name="connsiteX0" fmla="*/ 0 w 3676649"/>
              <a:gd name="connsiteY0" fmla="*/ 359375 h 832954"/>
              <a:gd name="connsiteX1" fmla="*/ 1341441 w 3676649"/>
              <a:gd name="connsiteY1" fmla="*/ 624872 h 832954"/>
              <a:gd name="connsiteX2" fmla="*/ 1264920 w 3676649"/>
              <a:gd name="connsiteY2" fmla="*/ 46714 h 832954"/>
              <a:gd name="connsiteX3" fmla="*/ 2126221 w 3676649"/>
              <a:gd name="connsiteY3" fmla="*/ 64521 h 832954"/>
              <a:gd name="connsiteX4" fmla="*/ 2871858 w 3676649"/>
              <a:gd name="connsiteY4" fmla="*/ 303549 h 832954"/>
              <a:gd name="connsiteX5" fmla="*/ 3016077 w 3676649"/>
              <a:gd name="connsiteY5" fmla="*/ 806308 h 832954"/>
              <a:gd name="connsiteX6" fmla="*/ 3602094 w 3676649"/>
              <a:gd name="connsiteY6" fmla="*/ 558618 h 832954"/>
              <a:gd name="connsiteX0" fmla="*/ 0 w 3602094"/>
              <a:gd name="connsiteY0" fmla="*/ 359375 h 839690"/>
              <a:gd name="connsiteX1" fmla="*/ 1341441 w 3602094"/>
              <a:gd name="connsiteY1" fmla="*/ 624872 h 839690"/>
              <a:gd name="connsiteX2" fmla="*/ 1264920 w 3602094"/>
              <a:gd name="connsiteY2" fmla="*/ 46714 h 839690"/>
              <a:gd name="connsiteX3" fmla="*/ 2126221 w 3602094"/>
              <a:gd name="connsiteY3" fmla="*/ 64521 h 839690"/>
              <a:gd name="connsiteX4" fmla="*/ 2871858 w 3602094"/>
              <a:gd name="connsiteY4" fmla="*/ 303549 h 839690"/>
              <a:gd name="connsiteX5" fmla="*/ 3016077 w 3602094"/>
              <a:gd name="connsiteY5" fmla="*/ 806308 h 839690"/>
              <a:gd name="connsiteX6" fmla="*/ 3602094 w 3602094"/>
              <a:gd name="connsiteY6" fmla="*/ 558618 h 839690"/>
              <a:gd name="connsiteX0" fmla="*/ 0 w 3016077"/>
              <a:gd name="connsiteY0" fmla="*/ 359375 h 806308"/>
              <a:gd name="connsiteX1" fmla="*/ 1341441 w 3016077"/>
              <a:gd name="connsiteY1" fmla="*/ 624872 h 806308"/>
              <a:gd name="connsiteX2" fmla="*/ 1264920 w 3016077"/>
              <a:gd name="connsiteY2" fmla="*/ 46714 h 806308"/>
              <a:gd name="connsiteX3" fmla="*/ 2126221 w 3016077"/>
              <a:gd name="connsiteY3" fmla="*/ 64521 h 806308"/>
              <a:gd name="connsiteX4" fmla="*/ 2871858 w 3016077"/>
              <a:gd name="connsiteY4" fmla="*/ 303549 h 806308"/>
              <a:gd name="connsiteX5" fmla="*/ 3016077 w 3016077"/>
              <a:gd name="connsiteY5" fmla="*/ 806308 h 806308"/>
              <a:gd name="connsiteX0" fmla="*/ 0 w 2931925"/>
              <a:gd name="connsiteY0" fmla="*/ 359375 h 713129"/>
              <a:gd name="connsiteX1" fmla="*/ 1341441 w 2931925"/>
              <a:gd name="connsiteY1" fmla="*/ 624872 h 713129"/>
              <a:gd name="connsiteX2" fmla="*/ 1264920 w 2931925"/>
              <a:gd name="connsiteY2" fmla="*/ 46714 h 713129"/>
              <a:gd name="connsiteX3" fmla="*/ 2126221 w 2931925"/>
              <a:gd name="connsiteY3" fmla="*/ 64521 h 713129"/>
              <a:gd name="connsiteX4" fmla="*/ 2871858 w 2931925"/>
              <a:gd name="connsiteY4" fmla="*/ 303549 h 713129"/>
              <a:gd name="connsiteX0" fmla="*/ 0 w 2126221"/>
              <a:gd name="connsiteY0" fmla="*/ 359375 h 713129"/>
              <a:gd name="connsiteX1" fmla="*/ 1341441 w 2126221"/>
              <a:gd name="connsiteY1" fmla="*/ 624872 h 713129"/>
              <a:gd name="connsiteX2" fmla="*/ 1264920 w 2126221"/>
              <a:gd name="connsiteY2" fmla="*/ 46714 h 713129"/>
              <a:gd name="connsiteX3" fmla="*/ 2126221 w 2126221"/>
              <a:gd name="connsiteY3" fmla="*/ 64521 h 713129"/>
            </a:gdLst>
            <a:ahLst/>
            <a:cxnLst>
              <a:cxn ang="0">
                <a:pos x="connsiteX0" y="connsiteY0"/>
              </a:cxn>
              <a:cxn ang="0">
                <a:pos x="connsiteX1" y="connsiteY1"/>
              </a:cxn>
              <a:cxn ang="0">
                <a:pos x="connsiteX2" y="connsiteY2"/>
              </a:cxn>
              <a:cxn ang="0">
                <a:pos x="connsiteX3" y="connsiteY3"/>
              </a:cxn>
            </a:cxnLst>
            <a:rect l="l" t="t" r="r" b="b"/>
            <a:pathLst>
              <a:path w="2126221" h="713129">
                <a:moveTo>
                  <a:pt x="0" y="359375"/>
                </a:moveTo>
                <a:cubicBezTo>
                  <a:pt x="264935" y="895663"/>
                  <a:pt x="1130621" y="676982"/>
                  <a:pt x="1341441" y="624872"/>
                </a:cubicBezTo>
                <a:cubicBezTo>
                  <a:pt x="1552261" y="572762"/>
                  <a:pt x="1134123" y="140106"/>
                  <a:pt x="1264920" y="46714"/>
                </a:cubicBezTo>
                <a:cubicBezTo>
                  <a:pt x="1395717" y="-46678"/>
                  <a:pt x="1858398" y="21715"/>
                  <a:pt x="2126221" y="64521"/>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pic>
        <p:nvPicPr>
          <p:cNvPr id="50" name="Picture 4" descr="File:Footsteps icon2.svg">
            <a:extLst>
              <a:ext uri="{FF2B5EF4-FFF2-40B4-BE49-F238E27FC236}">
                <a16:creationId xmlns:a16="http://schemas.microsoft.com/office/drawing/2014/main" id="{44DFCAE6-3B9D-42F4-9233-2BE34638A6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26425">
            <a:off x="5288261" y="5328407"/>
            <a:ext cx="333064" cy="33306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Flag of The Netherlands - Netherlands Tourism">
            <a:extLst>
              <a:ext uri="{FF2B5EF4-FFF2-40B4-BE49-F238E27FC236}">
                <a16:creationId xmlns:a16="http://schemas.microsoft.com/office/drawing/2014/main" id="{4170F1E3-9A00-42D6-AB02-3DBB7C5ABFA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9601" y="2389138"/>
            <a:ext cx="476633" cy="31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08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A54C-250C-4B41-99D5-BAF15E065A49}"/>
              </a:ext>
            </a:extLst>
          </p:cNvPr>
          <p:cNvSpPr>
            <a:spLocks noGrp="1"/>
          </p:cNvSpPr>
          <p:nvPr>
            <p:ph type="title"/>
          </p:nvPr>
        </p:nvSpPr>
        <p:spPr/>
        <p:txBody>
          <a:bodyPr/>
          <a:lstStyle/>
          <a:p>
            <a:r>
              <a:rPr lang="en-US" dirty="0"/>
              <a:t>Compression via characteristic polynomials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6293F1-6330-4EF4-BE2B-FE60C3203771}"/>
                  </a:ext>
                </a:extLst>
              </p:cNvPr>
              <p:cNvSpPr>
                <a:spLocks noGrp="1"/>
              </p:cNvSpPr>
              <p:nvPr>
                <p:ph idx="1"/>
              </p:nvPr>
            </p:nvSpPr>
            <p:spPr/>
            <p:txBody>
              <a:bodyPr>
                <a:noAutofit/>
              </a:bodyPr>
              <a:lstStyle/>
              <a:p>
                <a:pPr marL="0" indent="0">
                  <a:buNone/>
                </a:pPr>
                <a:r>
                  <a:rPr lang="en-US" dirty="0"/>
                  <a:t>If </a:t>
                </a:r>
                <a14:m>
                  <m:oMath xmlns:m="http://schemas.openxmlformats.org/officeDocument/2006/math">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latin typeface="Cambria Math" panose="02040503050406030204" pitchFamily="18" charset="0"/>
                                  </a:rPr>
                                  <m:t>𝑎𝑟</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e>
                                </m:d>
                              </m:sub>
                            </m:sSub>
                          </m:e>
                        </m:d>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𝑤</m:t>
                        </m:r>
                      </m:e>
                    </m:d>
                  </m:oMath>
                </a14:m>
                <a:r>
                  <a:rPr lang="en-US" dirty="0"/>
                  <a:t> is a constraint of weight </a:t>
                </a:r>
                <a14:m>
                  <m:oMath xmlns:m="http://schemas.openxmlformats.org/officeDocument/2006/math">
                    <m:r>
                      <a:rPr lang="en-US" b="0" i="1" smtClean="0">
                        <a:solidFill>
                          <a:srgbClr val="C00000"/>
                        </a:solidFill>
                        <a:latin typeface="Cambria Math" panose="02040503050406030204" pitchFamily="18" charset="0"/>
                      </a:rPr>
                      <m:t>𝑤</m:t>
                    </m:r>
                  </m:oMath>
                </a14:m>
                <a:r>
                  <a:rPr lang="en-US" dirty="0"/>
                  <a:t>, </a:t>
                </a:r>
                <a:br>
                  <a:rPr lang="en-US" dirty="0"/>
                </a:br>
                <a:r>
                  <a:rPr lang="en-US" dirty="0"/>
                  <a:t>it contributes </a:t>
                </a:r>
                <a14:m>
                  <m:oMath xmlns:m="http://schemas.openxmlformats.org/officeDocument/2006/math">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𝑅</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solidFill>
                                  <a:schemeClr val="tx1"/>
                                </a:solidFill>
                                <a:latin typeface="Cambria Math" panose="02040503050406030204" pitchFamily="18" charset="0"/>
                              </a:rPr>
                              <m:t>1</m:t>
                            </m:r>
                          </m:sub>
                        </m:sSub>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latin typeface="Cambria Math" panose="02040503050406030204" pitchFamily="18" charset="0"/>
                              </a:rPr>
                              <m:t>𝑎𝑟</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e>
                            </m:d>
                          </m:sub>
                        </m:sSub>
                      </m:sub>
                    </m:sSub>
                    <m:r>
                      <a:rPr lang="en-US" b="0" i="1" smtClean="0">
                        <a:latin typeface="Cambria Math" panose="02040503050406030204" pitchFamily="18" charset="0"/>
                      </a:rPr>
                      <m:t>)</m:t>
                    </m:r>
                  </m:oMath>
                </a14:m>
                <a:r>
                  <a:rPr lang="en-US" dirty="0"/>
                  <a:t> to the satisfied weight,</a:t>
                </a:r>
                <a:br>
                  <a:rPr lang="en-US" dirty="0"/>
                </a:br>
                <a:r>
                  <a:rPr lang="en-US" dirty="0"/>
                  <a:t>since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𝑅</m:t>
                        </m:r>
                      </m:sub>
                    </m:sSub>
                  </m:oMath>
                </a14:m>
                <a:r>
                  <a:rPr lang="en-US" dirty="0"/>
                  <a:t> is 0/1-valued</a:t>
                </a:r>
              </a:p>
              <a:p>
                <a:pPr marL="0" indent="0">
                  <a:buNone/>
                </a:pPr>
                <a:r>
                  <a:rPr lang="en-US" dirty="0"/>
                  <a:t>For an instance of </a:t>
                </a:r>
                <a:r>
                  <a:rPr lang="en-US" cap="small" dirty="0"/>
                  <a:t>Max-CSP</a:t>
                </a:r>
                <a14:m>
                  <m:oMath xmlns:m="http://schemas.openxmlformats.org/officeDocument/2006/math">
                    <m:r>
                      <a:rPr lang="en-US" i="1" cap="small" dirty="0" smtClean="0">
                        <a:latin typeface="Cambria Math" panose="02040503050406030204" pitchFamily="18" charset="0"/>
                      </a:rPr>
                      <m:t>(</m:t>
                    </m:r>
                    <m:r>
                      <m:rPr>
                        <m:sty m:val="p"/>
                      </m:rPr>
                      <a:rPr lang="en-US" i="0" cap="small" dirty="0" smtClean="0">
                        <a:solidFill>
                          <a:srgbClr val="C00000"/>
                        </a:solidFill>
                        <a:latin typeface="Cambria Math" panose="02040503050406030204" pitchFamily="18" charset="0"/>
                      </a:rPr>
                      <m:t>Γ</m:t>
                    </m:r>
                    <m:r>
                      <a:rPr lang="en-US" i="1" cap="small" dirty="0" smtClean="0">
                        <a:latin typeface="Cambria Math" panose="02040503050406030204" pitchFamily="18" charset="0"/>
                      </a:rPr>
                      <m:t>)</m:t>
                    </m:r>
                  </m:oMath>
                </a14:m>
                <a:r>
                  <a:rPr lang="en-US" dirty="0"/>
                  <a:t> with weighted constraints </a:t>
                </a:r>
                <a14:m>
                  <m:oMath xmlns:m="http://schemas.openxmlformats.org/officeDocument/2006/math">
                    <m:r>
                      <a:rPr lang="en-US" b="0" i="1" smtClean="0">
                        <a:solidFill>
                          <a:srgbClr val="C00000"/>
                        </a:solidFill>
                        <a:latin typeface="Cambria Math" panose="02040503050406030204" pitchFamily="18" charset="0"/>
                      </a:rPr>
                      <m:t>𝒞</m:t>
                    </m:r>
                  </m:oMath>
                </a14:m>
                <a:r>
                  <a:rPr lang="en-US" dirty="0"/>
                  <a:t>,</a:t>
                </a:r>
                <a:br>
                  <a:rPr lang="en-US" dirty="0"/>
                </a:br>
                <a:r>
                  <a:rPr lang="en-US" dirty="0"/>
                  <a:t>total weight of constraints satisfied by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𝑛</m:t>
                        </m:r>
                      </m:sub>
                    </m:sSub>
                    <m:r>
                      <a:rPr lang="en-US" b="0" i="1" smtClean="0">
                        <a:solidFill>
                          <a:schemeClr val="tx1"/>
                        </a:solidFill>
                        <a:latin typeface="Cambria Math" panose="02040503050406030204" pitchFamily="18" charset="0"/>
                      </a:rPr>
                      <m:t>∈{0,1}</m:t>
                    </m:r>
                  </m:oMath>
                </a14:m>
                <a:r>
                  <a:rPr lang="en-US" dirty="0"/>
                  <a:t> equals:</a:t>
                </a:r>
              </a:p>
              <a:p>
                <a:pPr marL="0" indent="0" algn="ctr">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latin typeface="Cambria Math" panose="02040503050406030204" pitchFamily="18" charset="0"/>
                                        </a:rPr>
                                        <m:t>𝑎𝑟</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e>
                                      </m:d>
                                    </m:sub>
                                  </m:sSub>
                                </m:e>
                              </m:d>
                              <m:r>
                                <a:rPr lang="en-US" i="1">
                                  <a:latin typeface="Cambria Math" panose="02040503050406030204" pitchFamily="18" charset="0"/>
                                </a:rPr>
                                <m:t>,</m:t>
                              </m:r>
                              <m:r>
                                <a:rPr lang="en-US" i="1">
                                  <a:solidFill>
                                    <a:srgbClr val="C00000"/>
                                  </a:solidFill>
                                  <a:latin typeface="Cambria Math" panose="02040503050406030204" pitchFamily="18" charset="0"/>
                                </a:rPr>
                                <m:t>𝑤</m:t>
                              </m:r>
                            </m:e>
                          </m:d>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𝒞</m:t>
                          </m:r>
                        </m:sub>
                        <m:sup/>
                        <m:e>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𝑤</m:t>
                              </m:r>
                              <m:r>
                                <a:rPr lang="en-US" i="1">
                                  <a:latin typeface="Cambria Math" panose="02040503050406030204" pitchFamily="18" charset="0"/>
                                </a:rPr>
                                <m:t>⋅</m:t>
                              </m:r>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𝑅</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latin typeface="Cambria Math" panose="02040503050406030204" pitchFamily="18" charset="0"/>
                                    </a:rPr>
                                    <m:t>1</m:t>
                                  </m:r>
                                </m:sub>
                              </m:sSub>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𝑥</m:t>
                              </m:r>
                            </m:e>
                            <m:sub>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latin typeface="Cambria Math" panose="02040503050406030204" pitchFamily="18" charset="0"/>
                                    </a:rPr>
                                    <m:t>𝑎𝑟</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e>
                                  </m:d>
                                </m:sub>
                              </m:sSub>
                            </m:sub>
                          </m:sSub>
                          <m:r>
                            <a:rPr lang="en-US" i="1">
                              <a:latin typeface="Cambria Math" panose="02040503050406030204" pitchFamily="18" charset="0"/>
                            </a:rPr>
                            <m:t>)</m:t>
                          </m:r>
                        </m:e>
                      </m:nary>
                    </m:oMath>
                  </m:oMathPara>
                </a14:m>
                <a:endParaRPr lang="en-US" b="0" dirty="0">
                  <a:solidFill>
                    <a:schemeClr val="tx1"/>
                  </a:solidFill>
                </a:endParaRPr>
              </a:p>
              <a:p>
                <a:pPr marL="0" indent="0">
                  <a:buNone/>
                </a:pPr>
                <a:endParaRPr lang="en-US" dirty="0"/>
              </a:p>
              <a:p>
                <a:pPr marL="0" indent="0" algn="ctr">
                  <a:buNone/>
                </a:pPr>
                <a:r>
                  <a:rPr lang="en-US" dirty="0">
                    <a:solidFill>
                      <a:srgbClr val="0070C0"/>
                    </a:solidFill>
                  </a:rPr>
                  <a:t>Optimizing the weight of satisfied constraints is equivalent to finding a </a:t>
                </a:r>
                <a14:m>
                  <m:oMath xmlns:m="http://schemas.openxmlformats.org/officeDocument/2006/math">
                    <m:r>
                      <a:rPr lang="en-US" b="0" i="1" smtClean="0">
                        <a:solidFill>
                          <a:srgbClr val="0070C0"/>
                        </a:solidFill>
                        <a:latin typeface="Cambria Math" panose="02040503050406030204" pitchFamily="18" charset="0"/>
                      </a:rPr>
                      <m:t>0/1</m:t>
                    </m:r>
                  </m:oMath>
                </a14:m>
                <a:r>
                  <a:rPr lang="en-US" dirty="0">
                    <a:solidFill>
                      <a:srgbClr val="0070C0"/>
                    </a:solidFill>
                  </a:rPr>
                  <a:t>-assignment that maximizes the sum</a:t>
                </a:r>
              </a:p>
            </p:txBody>
          </p:sp>
        </mc:Choice>
        <mc:Fallback xmlns="">
          <p:sp>
            <p:nvSpPr>
              <p:cNvPr id="3" name="Content Placeholder 2">
                <a:extLst>
                  <a:ext uri="{FF2B5EF4-FFF2-40B4-BE49-F238E27FC236}">
                    <a16:creationId xmlns:a16="http://schemas.microsoft.com/office/drawing/2014/main" id="{6E6293F1-6330-4EF4-BE2B-FE60C3203771}"/>
                  </a:ext>
                </a:extLst>
              </p:cNvPr>
              <p:cNvSpPr>
                <a:spLocks noGrp="1" noRot="1" noChangeAspect="1" noMove="1" noResize="1" noEditPoints="1" noAdjustHandles="1" noChangeArrowheads="1" noChangeShapeType="1" noTextEdit="1"/>
              </p:cNvSpPr>
              <p:nvPr>
                <p:ph idx="1"/>
              </p:nvPr>
            </p:nvSpPr>
            <p:spPr>
              <a:blipFill>
                <a:blip r:embed="rId3"/>
                <a:stretch>
                  <a:fillRect l="-1111" t="-371" b="-8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4E10FC3-CF97-4C81-BF67-738D04966BB4}"/>
              </a:ext>
            </a:extLst>
          </p:cNvPr>
          <p:cNvSpPr>
            <a:spLocks noGrp="1"/>
          </p:cNvSpPr>
          <p:nvPr>
            <p:ph type="sldNum" sz="quarter" idx="12"/>
          </p:nvPr>
        </p:nvSpPr>
        <p:spPr/>
        <p:txBody>
          <a:bodyPr/>
          <a:lstStyle/>
          <a:p>
            <a:pPr>
              <a:defRPr/>
            </a:pPr>
            <a:fld id="{2EEB4C75-3422-4131-BAA1-452F888D0C16}" type="slidenum">
              <a:rPr lang="nb-NO" smtClean="0"/>
              <a:pPr>
                <a:defRPr/>
              </a:pPr>
              <a:t>39</a:t>
            </a:fld>
            <a:endParaRPr lang="nb-NO" dirty="0"/>
          </a:p>
        </p:txBody>
      </p:sp>
    </p:spTree>
    <p:extLst>
      <p:ext uri="{BB962C8B-B14F-4D97-AF65-F5344CB8AC3E}">
        <p14:creationId xmlns:p14="http://schemas.microsoft.com/office/powerpoint/2010/main" val="287417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1-</a:t>
            </a:r>
            <a:r>
              <a:rPr lang="en-US" cap="small" dirty="0"/>
              <a:t>in</a:t>
            </a:r>
            <a:r>
              <a:rPr lang="en-US" dirty="0"/>
              <a:t>-3 SAT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Constraints are </a:t>
                </a:r>
                <a:r>
                  <a:rPr lang="en-US" dirty="0">
                    <a:solidFill>
                      <a:srgbClr val="0070C0"/>
                    </a:solidFill>
                  </a:rPr>
                  <a:t>redundant</a:t>
                </a:r>
                <a:r>
                  <a:rPr lang="en-US" dirty="0"/>
                  <a:t> when they are implied by others</a:t>
                </a:r>
              </a:p>
              <a:p>
                <a:pPr marL="0" indent="0">
                  <a:buNone/>
                </a:pPr>
                <a:r>
                  <a:rPr lang="en-US" dirty="0"/>
                  <a:t>Consider the following instance on variables </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𝑑</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𝑒</m:t>
                    </m:r>
                    <m:r>
                      <a:rPr lang="en-US" b="0" i="1" smtClean="0">
                        <a:latin typeface="Cambria Math" panose="02040503050406030204" pitchFamily="18" charset="0"/>
                      </a:rPr>
                      <m:t>}</m:t>
                    </m:r>
                  </m:oMath>
                </a14:m>
                <a:r>
                  <a:rPr lang="en-US" dirty="0"/>
                  <a:t>:</a:t>
                </a:r>
              </a:p>
              <a:p>
                <a:pPr marL="0" indent="0">
                  <a:buNone/>
                </a:pP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𝑐</m:t>
                        </m:r>
                      </m:e>
                    </m:d>
                  </m:oMath>
                </a14:m>
                <a:r>
                  <a:rPr lang="en-US" b="0" dirty="0"/>
                  <a:t>	        </a:t>
                </a:r>
                <a14:m>
                  <m:oMath xmlns:m="http://schemas.openxmlformats.org/officeDocument/2006/math">
                    <m:r>
                      <a:rPr lang="en-US" b="0" i="1" smtClean="0">
                        <a:latin typeface="Cambria Math" panose="02040503050406030204" pitchFamily="18" charset="0"/>
                      </a:rPr>
                      <m:t>⇔</m:t>
                    </m:r>
                  </m:oMath>
                </a14:m>
                <a:r>
                  <a:rPr lang="en-US" b="0" i="1" dirty="0">
                    <a:latin typeface="Cambria Math" panose="02040503050406030204" pitchFamily="18" charset="0"/>
                  </a:rPr>
                  <a:t>		</a:t>
                </a:r>
                <a14:m>
                  <m:oMath xmlns:m="http://schemas.openxmlformats.org/officeDocument/2006/math">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=1</m:t>
                    </m:r>
                  </m:oMath>
                </a14:m>
                <a:r>
                  <a:rPr lang="en-US" b="0" i="1" dirty="0">
                    <a:latin typeface="Cambria Math" panose="02040503050406030204" pitchFamily="18" charset="0"/>
                  </a:rPr>
                  <a:t>			</a:t>
                </a:r>
                <a:br>
                  <a:rPr lang="en-US" b="0" i="1" dirty="0">
                    <a:latin typeface="Cambria Math" panose="02040503050406030204" pitchFamily="18" charset="0"/>
                  </a:rPr>
                </a:b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𝑑</m:t>
                        </m:r>
                      </m:e>
                    </m:d>
                  </m:oMath>
                </a14:m>
                <a:r>
                  <a:rPr lang="en-US" b="0" dirty="0"/>
                  <a:t>			</a:t>
                </a:r>
                <a14:m>
                  <m:oMath xmlns:m="http://schemas.openxmlformats.org/officeDocument/2006/math">
                    <m:r>
                      <a:rPr lang="en-US" b="0" i="1" smtClean="0">
                        <a:solidFill>
                          <a:srgbClr val="C00000"/>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solidFill>
                              <a:srgbClr val="C00000"/>
                            </a:solidFill>
                            <a:latin typeface="Cambria Math" panose="02040503050406030204" pitchFamily="18" charset="0"/>
                          </a:rPr>
                          <m:t>𝑑</m:t>
                        </m:r>
                      </m:e>
                    </m:d>
                    <m:r>
                      <a:rPr lang="en-US" b="0" i="1" smtClean="0">
                        <a:latin typeface="Cambria Math" panose="02040503050406030204" pitchFamily="18" charset="0"/>
                      </a:rPr>
                      <m:t>=1</m:t>
                    </m:r>
                  </m:oMath>
                </a14:m>
                <a:br>
                  <a:rPr lang="en-US" b="0" i="1" dirty="0">
                    <a:latin typeface="Cambria Math" panose="02040503050406030204" pitchFamily="18" charset="0"/>
                  </a:rPr>
                </a:br>
                <a14:m>
                  <m:oMath xmlns:m="http://schemas.openxmlformats.org/officeDocument/2006/math">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𝑑</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𝑒</m:t>
                        </m:r>
                      </m:e>
                    </m:d>
                  </m:oMath>
                </a14:m>
                <a:r>
                  <a:rPr lang="en-US" b="0" dirty="0"/>
                  <a:t>			</a:t>
                </a:r>
                <a14:m>
                  <m:oMath xmlns:m="http://schemas.openxmlformats.org/officeDocument/2006/math">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solidFill>
                              <a:srgbClr val="C00000"/>
                            </a:solidFill>
                            <a:latin typeface="Cambria Math" panose="02040503050406030204" pitchFamily="18" charset="0"/>
                          </a:rPr>
                          <m:t>𝑑</m:t>
                        </m:r>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𝑒</m:t>
                    </m:r>
                    <m:r>
                      <a:rPr lang="en-US" b="0" i="1" smtClean="0">
                        <a:latin typeface="Cambria Math" panose="02040503050406030204" pitchFamily="18" charset="0"/>
                      </a:rPr>
                      <m:t>=1</m:t>
                    </m:r>
                  </m:oMath>
                </a14:m>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i="1">
                        <a:solidFill>
                          <a:schemeClr val="bg1"/>
                        </a:solidFill>
                        <a:latin typeface="Cambria Math" panose="02040503050406030204" pitchFamily="18" charset="0"/>
                      </a:rPr>
                      <m:t>¬</m:t>
                    </m:r>
                    <m:r>
                      <a:rPr lang="en-US" b="0" i="1" smtClean="0">
                        <a:solidFill>
                          <a:srgbClr val="C00000"/>
                        </a:solidFill>
                        <a:latin typeface="Cambria Math" panose="02040503050406030204" pitchFamily="18" charset="0"/>
                      </a:rPr>
                      <m:t>𝑒</m:t>
                    </m:r>
                    <m:r>
                      <a:rPr lang="en-US" b="0" i="1" smtClean="0">
                        <a:latin typeface="Cambria Math" panose="02040503050406030204" pitchFamily="18" charset="0"/>
                      </a:rPr>
                      <m:t>)</m:t>
                    </m:r>
                  </m:oMath>
                </a14:m>
                <a:r>
                  <a:rPr lang="en-US" dirty="0"/>
                  <a:t>			</a:t>
                </a:r>
                <a14:m>
                  <m:oMath xmlns:m="http://schemas.openxmlformats.org/officeDocument/2006/math">
                    <m:r>
                      <a:rPr lang="en-US" b="0" i="1" smtClean="0">
                        <a:solidFill>
                          <a:srgbClr val="C00000"/>
                        </a:solidFill>
                        <a:latin typeface="Cambria Math" panose="02040503050406030204" pitchFamily="18" charset="0"/>
                      </a:rPr>
                      <m:t>𝑎</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𝑐</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𝑒</m:t>
                    </m:r>
                    <m:r>
                      <a:rPr lang="en-US" b="0" i="1" smtClean="0">
                        <a:latin typeface="Cambria Math" panose="02040503050406030204" pitchFamily="18" charset="0"/>
                      </a:rPr>
                      <m:t>=1</m:t>
                    </m:r>
                  </m:oMath>
                </a14:m>
                <a:endParaRPr lang="en-US" dirty="0"/>
              </a:p>
              <a:p>
                <a:pPr marL="0" indent="0">
                  <a:buNone/>
                </a:pPr>
                <a:r>
                  <a:rPr lang="en-US" dirty="0"/>
                  <a:t>When the </a:t>
                </a:r>
                <a:r>
                  <a:rPr lang="en-US" dirty="0">
                    <a:solidFill>
                      <a:srgbClr val="0070C0"/>
                    </a:solidFill>
                  </a:rPr>
                  <a:t>first three</a:t>
                </a:r>
                <a:r>
                  <a:rPr lang="en-US" dirty="0"/>
                  <a:t> constraints are satisfied, </a:t>
                </a:r>
                <a:br>
                  <a:rPr lang="en-US" dirty="0"/>
                </a:br>
                <a:r>
                  <a:rPr lang="en-US" dirty="0"/>
                  <a:t>their equalities hold, so the </a:t>
                </a:r>
                <a:r>
                  <a:rPr lang="en-US" dirty="0">
                    <a:solidFill>
                      <a:srgbClr val="0070C0"/>
                    </a:solidFill>
                  </a:rPr>
                  <a:t>fourth</a:t>
                </a:r>
                <a:r>
                  <a:rPr lang="en-US" dirty="0"/>
                  <a:t> holds as well</a:t>
                </a:r>
              </a:p>
              <a:p>
                <a:pPr marL="0" indent="0">
                  <a:buNone/>
                </a:pPr>
                <a:r>
                  <a:rPr lang="en-US" dirty="0"/>
                  <a:t>Removing 4</a:t>
                </a:r>
                <a:r>
                  <a:rPr lang="en-US" baseline="30000" dirty="0"/>
                  <a:t>th</a:t>
                </a:r>
                <a:r>
                  <a:rPr lang="en-US" dirty="0"/>
                  <a:t> constraint </a:t>
                </a:r>
                <a:r>
                  <a:rPr lang="en-US" dirty="0">
                    <a:solidFill>
                      <a:srgbClr val="0070C0"/>
                    </a:solidFill>
                  </a:rPr>
                  <a:t>preserves</a:t>
                </a:r>
                <a:r>
                  <a:rPr lang="en-US" dirty="0"/>
                  <a:t> the set of sat. assignments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a:t>
            </a:fld>
            <a:endParaRPr lang="nb-NO"/>
          </a:p>
        </p:txBody>
      </p:sp>
      <p:cxnSp>
        <p:nvCxnSpPr>
          <p:cNvPr id="6" name="Straight Connector 5"/>
          <p:cNvCxnSpPr/>
          <p:nvPr/>
        </p:nvCxnSpPr>
        <p:spPr bwMode="auto">
          <a:xfrm>
            <a:off x="4139952" y="3535272"/>
            <a:ext cx="2664296" cy="0"/>
          </a:xfrm>
          <a:prstGeom prst="line">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TextBox 6"/>
              <p:cNvSpPr txBox="1"/>
              <p:nvPr/>
            </p:nvSpPr>
            <p:spPr>
              <a:xfrm>
                <a:off x="3572460" y="2381831"/>
                <a:ext cx="792088"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m:t>
                      </m:r>
                    </m:oMath>
                    <m:oMath xmlns:m="http://schemas.openxmlformats.org/officeDocument/2006/math">
                      <m:r>
                        <a:rPr lang="en-US" sz="2400" b="0" i="1" smtClean="0">
                          <a:solidFill>
                            <a:srgbClr val="0070C0"/>
                          </a:solidFill>
                          <a:latin typeface="Cambria Math" panose="02040503050406030204" pitchFamily="18" charset="0"/>
                        </a:rPr>
                        <m:t>−</m:t>
                      </m:r>
                    </m:oMath>
                    <m:oMath xmlns:m="http://schemas.openxmlformats.org/officeDocument/2006/math">
                      <m:r>
                        <a:rPr lang="en-US" sz="2400" b="0" i="1" smtClean="0">
                          <a:solidFill>
                            <a:srgbClr val="0070C0"/>
                          </a:solidFill>
                          <a:latin typeface="Cambria Math" panose="02040503050406030204" pitchFamily="18" charset="0"/>
                        </a:rPr>
                        <m:t>+</m:t>
                      </m:r>
                    </m:oMath>
                  </m:oMathPara>
                </a14:m>
                <a:endParaRPr lang="en-US" sz="2400" dirty="0" err="1">
                  <a:solidFill>
                    <a:srgbClr val="0070C0"/>
                  </a:solidFill>
                  <a:latin typeface="+mj-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572460" y="2381831"/>
                <a:ext cx="792088" cy="1200329"/>
              </a:xfrm>
              <a:prstGeom prst="rect">
                <a:avLst/>
              </a:prstGeom>
              <a:blipFill rotWithShape="0">
                <a:blip r:embed="rId4"/>
                <a:stretch>
                  <a:fillRect/>
                </a:stretch>
              </a:blipFill>
            </p:spPr>
            <p:txBody>
              <a:bodyPr/>
              <a:lstStyle/>
              <a:p>
                <a:r>
                  <a:rPr lang="en-US">
                    <a:noFill/>
                  </a:rPr>
                  <a:t> </a:t>
                </a:r>
              </a:p>
            </p:txBody>
          </p:sp>
        </mc:Fallback>
      </mc:AlternateContent>
      <p:sp>
        <p:nvSpPr>
          <p:cNvPr id="10" name="Rectangle 9"/>
          <p:cNvSpPr/>
          <p:nvPr/>
        </p:nvSpPr>
        <p:spPr bwMode="auto">
          <a:xfrm>
            <a:off x="2771800" y="2420888"/>
            <a:ext cx="4032448" cy="321131"/>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2" name="Rectangle 11"/>
          <p:cNvSpPr/>
          <p:nvPr/>
        </p:nvSpPr>
        <p:spPr bwMode="auto">
          <a:xfrm>
            <a:off x="3131840" y="2819174"/>
            <a:ext cx="3672408" cy="321131"/>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3131840" y="3180212"/>
            <a:ext cx="3672408" cy="321131"/>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3131840" y="3541250"/>
            <a:ext cx="3672408" cy="321131"/>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5" name="Rounded Rectangle 14"/>
              <p:cNvSpPr/>
              <p:nvPr/>
            </p:nvSpPr>
            <p:spPr bwMode="auto">
              <a:xfrm>
                <a:off x="468313" y="4037226"/>
                <a:ext cx="8218488" cy="194386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solidFill>
                      <a:srgbClr val="C00000"/>
                    </a:solidFill>
                  </a:rPr>
                  <a:t>General principle: </a:t>
                </a:r>
                <a:br>
                  <a:rPr lang="en-US" sz="2400" dirty="0">
                    <a:solidFill>
                      <a:srgbClr val="C00000"/>
                    </a:solidFill>
                  </a:rPr>
                </a:br>
                <a:r>
                  <a:rPr lang="en-US" sz="2400" dirty="0"/>
                  <a:t>If each constraint </a:t>
                </a:r>
                <a14:m>
                  <m:oMath xmlns:m="http://schemas.openxmlformats.org/officeDocument/2006/math">
                    <m:r>
                      <a:rPr lang="en-US" sz="2400" b="0" i="1" smtClean="0">
                        <a:solidFill>
                          <a:srgbClr val="C00000"/>
                        </a:solidFill>
                        <a:latin typeface="Cambria Math" panose="02040503050406030204" pitchFamily="18" charset="0"/>
                      </a:rPr>
                      <m:t>𝐶</m:t>
                    </m:r>
                  </m:oMath>
                </a14:m>
                <a:r>
                  <a:rPr lang="en-US" sz="2400" dirty="0"/>
                  <a:t> is equivalent to an equality </a:t>
                </a:r>
                <a14:m>
                  <m:oMath xmlns:m="http://schemas.openxmlformats.org/officeDocument/2006/math">
                    <m:r>
                      <a:rPr lang="en-US" sz="2400" b="0" i="1" smtClean="0">
                        <a:solidFill>
                          <a:srgbClr val="0070C0"/>
                        </a:solidFill>
                        <a:latin typeface="Cambria Math" panose="02040503050406030204" pitchFamily="18" charset="0"/>
                      </a:rPr>
                      <m:t>𝑞</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𝐶</m:t>
                    </m:r>
                    <m:r>
                      <a:rPr lang="en-US" sz="2400" b="0" i="1" smtClean="0">
                        <a:latin typeface="Cambria Math" panose="02040503050406030204" pitchFamily="18" charset="0"/>
                      </a:rPr>
                      <m:t>)</m:t>
                    </m:r>
                  </m:oMath>
                </a14:m>
                <a:r>
                  <a:rPr lang="en-US" sz="2400" dirty="0"/>
                  <a:t>,</a:t>
                </a:r>
                <a:br>
                  <a:rPr lang="en-US" sz="2400" dirty="0"/>
                </a:br>
                <a:r>
                  <a:rPr lang="en-US" sz="2400" dirty="0"/>
                  <a:t>and </a:t>
                </a:r>
                <a14:m>
                  <m:oMath xmlns:m="http://schemas.openxmlformats.org/officeDocument/2006/math">
                    <m:r>
                      <a:rPr lang="en-US" sz="2400" b="0" i="1" smtClean="0">
                        <a:solidFill>
                          <a:srgbClr val="0070C0"/>
                        </a:solidFill>
                        <a:latin typeface="Cambria Math" panose="02040503050406030204" pitchFamily="18" charset="0"/>
                      </a:rPr>
                      <m:t>𝑞</m:t>
                    </m:r>
                    <m:d>
                      <m:dPr>
                        <m:ctrlPr>
                          <a:rPr lang="en-US" sz="2400" b="0" i="1" smtClean="0">
                            <a:latin typeface="Cambria Math" panose="02040503050406030204" pitchFamily="18" charset="0"/>
                          </a:rPr>
                        </m:ctrlPr>
                      </m:dPr>
                      <m:e>
                        <m:r>
                          <a:rPr lang="en-US" sz="2400" b="0" i="1" smtClean="0">
                            <a:solidFill>
                              <a:srgbClr val="C00000"/>
                            </a:solidFill>
                            <a:latin typeface="Cambria Math" panose="02040503050406030204" pitchFamily="18" charset="0"/>
                          </a:rPr>
                          <m:t>𝐶</m:t>
                        </m:r>
                      </m:e>
                    </m:d>
                  </m:oMath>
                </a14:m>
                <a:r>
                  <a:rPr lang="en-US" sz="2400" dirty="0"/>
                  <a:t> is a linear combination of the equalities of the other constraints, then </a:t>
                </a:r>
                <a14:m>
                  <m:oMath xmlns:m="http://schemas.openxmlformats.org/officeDocument/2006/math">
                    <m:r>
                      <a:rPr lang="en-US" sz="2400" b="0" i="1" smtClean="0">
                        <a:solidFill>
                          <a:srgbClr val="C00000"/>
                        </a:solidFill>
                        <a:latin typeface="Cambria Math" panose="02040503050406030204" pitchFamily="18" charset="0"/>
                      </a:rPr>
                      <m:t>𝐶</m:t>
                    </m:r>
                  </m:oMath>
                </a14:m>
                <a:r>
                  <a:rPr lang="en-US" sz="2400" dirty="0"/>
                  <a:t> is redundant and can be omitted</a:t>
                </a:r>
              </a:p>
            </p:txBody>
          </p:sp>
        </mc:Choice>
        <mc:Fallback xmlns="">
          <p:sp>
            <p:nvSpPr>
              <p:cNvPr id="15" name="Rounded Rectangle 14"/>
              <p:cNvSpPr>
                <a:spLocks noRot="1" noChangeAspect="1" noMove="1" noResize="1" noEditPoints="1" noAdjustHandles="1" noChangeArrowheads="1" noChangeShapeType="1" noTextEdit="1"/>
              </p:cNvSpPr>
              <p:nvPr/>
            </p:nvSpPr>
            <p:spPr bwMode="auto">
              <a:xfrm>
                <a:off x="468313" y="4037226"/>
                <a:ext cx="8218488" cy="1943867"/>
              </a:xfrm>
              <a:prstGeom prst="roundRect">
                <a:avLst/>
              </a:prstGeom>
              <a:blipFill rotWithShape="0">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74769" y="2682201"/>
                <a:ext cx="1044453" cy="584775"/>
              </a:xfrm>
              <a:prstGeom prst="rect">
                <a:avLst/>
              </a:prstGeom>
            </p:spPr>
            <p:txBody>
              <a:bodyPr wrap="none">
                <a:spAutoFit/>
              </a:bodyPr>
              <a:lstStyle/>
              <a:p>
                <a:r>
                  <a:rPr lang="en-US" sz="1600" dirty="0">
                    <a:solidFill>
                      <a:srgbClr val="0070C0"/>
                    </a:solidFill>
                  </a:rPr>
                  <a:t> </a:t>
                </a:r>
                <a:r>
                  <a:rPr lang="en-US" sz="1600" cap="small" dirty="0">
                    <a:solidFill>
                      <a:srgbClr val="0070C0"/>
                    </a:solidFill>
                  </a:rPr>
                  <a:t>true</a:t>
                </a:r>
                <a:r>
                  <a:rPr lang="en-US" sz="1600" dirty="0">
                    <a:solidFill>
                      <a:srgbClr val="0070C0"/>
                    </a:solidFill>
                  </a:rPr>
                  <a:t> = </a:t>
                </a:r>
                <a14:m>
                  <m:oMath xmlns:m="http://schemas.openxmlformats.org/officeDocument/2006/math">
                    <m:r>
                      <a:rPr lang="en-US" sz="1600" i="1" dirty="0">
                        <a:solidFill>
                          <a:srgbClr val="0070C0"/>
                        </a:solidFill>
                        <a:latin typeface="Cambria Math" panose="02040503050406030204" pitchFamily="18" charset="0"/>
                      </a:rPr>
                      <m:t>1</m:t>
                    </m:r>
                  </m:oMath>
                </a14:m>
                <a:br>
                  <a:rPr lang="en-US" sz="1600" dirty="0">
                    <a:solidFill>
                      <a:srgbClr val="0070C0"/>
                    </a:solidFill>
                  </a:rPr>
                </a:br>
                <a:r>
                  <a:rPr lang="en-US" sz="1600" cap="small" dirty="0">
                    <a:solidFill>
                      <a:srgbClr val="0070C0"/>
                    </a:solidFill>
                  </a:rPr>
                  <a:t>false</a:t>
                </a:r>
                <a:r>
                  <a:rPr lang="en-US" sz="1600" dirty="0">
                    <a:solidFill>
                      <a:srgbClr val="0070C0"/>
                    </a:solidFill>
                  </a:rPr>
                  <a:t> = </a:t>
                </a:r>
                <a14:m>
                  <m:oMath xmlns:m="http://schemas.openxmlformats.org/officeDocument/2006/math">
                    <m:r>
                      <a:rPr lang="en-US" sz="1600" i="1" dirty="0">
                        <a:solidFill>
                          <a:srgbClr val="0070C0"/>
                        </a:solidFill>
                        <a:latin typeface="Cambria Math" panose="02040503050406030204" pitchFamily="18" charset="0"/>
                      </a:rPr>
                      <m:t>0</m:t>
                    </m:r>
                  </m:oMath>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2474769" y="2682201"/>
                <a:ext cx="1044453" cy="584775"/>
              </a:xfrm>
              <a:prstGeom prst="rect">
                <a:avLst/>
              </a:prstGeom>
              <a:blipFill rotWithShape="0">
                <a:blip r:embed="rId6"/>
                <a:stretch>
                  <a:fillRect t="-3125" b="-12500"/>
                </a:stretch>
              </a:blipFill>
            </p:spPr>
            <p:txBody>
              <a:bodyPr/>
              <a:lstStyle/>
              <a:p>
                <a:r>
                  <a:rPr lang="en-US">
                    <a:noFill/>
                  </a:rPr>
                  <a:t> </a:t>
                </a:r>
              </a:p>
            </p:txBody>
          </p:sp>
        </mc:Fallback>
      </mc:AlternateContent>
    </p:spTree>
    <p:extLst>
      <p:ext uri="{BB962C8B-B14F-4D97-AF65-F5344CB8AC3E}">
        <p14:creationId xmlns:p14="http://schemas.microsoft.com/office/powerpoint/2010/main" val="388928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P spid="13" grpId="0" animBg="1"/>
      <p:bldP spid="14" grpId="0" animBg="1"/>
      <p:bldP spid="15"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A54C-250C-4B41-99D5-BAF15E065A49}"/>
              </a:ext>
            </a:extLst>
          </p:cNvPr>
          <p:cNvSpPr>
            <a:spLocks noGrp="1"/>
          </p:cNvSpPr>
          <p:nvPr>
            <p:ph type="title"/>
          </p:nvPr>
        </p:nvSpPr>
        <p:spPr/>
        <p:txBody>
          <a:bodyPr/>
          <a:lstStyle/>
          <a:p>
            <a:r>
              <a:rPr lang="en-US" dirty="0"/>
              <a:t>Compression via characteristic polynomials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6293F1-6330-4EF4-BE2B-FE60C3203771}"/>
                  </a:ext>
                </a:extLst>
              </p:cNvPr>
              <p:cNvSpPr>
                <a:spLocks noGrp="1"/>
              </p:cNvSpPr>
              <p:nvPr>
                <p:ph idx="1"/>
              </p:nvPr>
            </p:nvSpPr>
            <p:spPr/>
            <p:txBody>
              <a:bodyPr>
                <a:noAutofit/>
              </a:bodyPr>
              <a:lstStyle/>
              <a:p>
                <a:pPr marL="0" indent="0">
                  <a:buNone/>
                </a:pPr>
                <a:r>
                  <a:rPr lang="en-US" dirty="0"/>
                  <a:t>If </a:t>
                </a:r>
                <a14:m>
                  <m:oMath xmlns:m="http://schemas.openxmlformats.org/officeDocument/2006/math">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latin typeface="Cambria Math" panose="02040503050406030204" pitchFamily="18" charset="0"/>
                                  </a:rPr>
                                  <m:t>𝑎𝑟</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e>
                                </m:d>
                              </m:sub>
                            </m:sSub>
                          </m:e>
                        </m:d>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𝑤</m:t>
                        </m:r>
                      </m:e>
                    </m:d>
                  </m:oMath>
                </a14:m>
                <a:r>
                  <a:rPr lang="en-US" dirty="0"/>
                  <a:t> is a constraint of weight </a:t>
                </a:r>
                <a14:m>
                  <m:oMath xmlns:m="http://schemas.openxmlformats.org/officeDocument/2006/math">
                    <m:r>
                      <a:rPr lang="en-US" b="0" i="1" smtClean="0">
                        <a:solidFill>
                          <a:srgbClr val="C00000"/>
                        </a:solidFill>
                        <a:latin typeface="Cambria Math" panose="02040503050406030204" pitchFamily="18" charset="0"/>
                      </a:rPr>
                      <m:t>𝑤</m:t>
                    </m:r>
                  </m:oMath>
                </a14:m>
                <a:r>
                  <a:rPr lang="en-US" dirty="0"/>
                  <a:t>, </a:t>
                </a:r>
                <a:br>
                  <a:rPr lang="en-US" dirty="0"/>
                </a:br>
                <a:r>
                  <a:rPr lang="en-US" dirty="0"/>
                  <a:t>it contributes </a:t>
                </a:r>
                <a14:m>
                  <m:oMath xmlns:m="http://schemas.openxmlformats.org/officeDocument/2006/math">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𝑅</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solidFill>
                                  <a:schemeClr val="tx1"/>
                                </a:solidFill>
                                <a:latin typeface="Cambria Math" panose="02040503050406030204" pitchFamily="18" charset="0"/>
                              </a:rPr>
                              <m:t>1</m:t>
                            </m:r>
                          </m:sub>
                        </m:sSub>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latin typeface="Cambria Math" panose="02040503050406030204" pitchFamily="18" charset="0"/>
                              </a:rPr>
                              <m:t>𝑎𝑟</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e>
                            </m:d>
                          </m:sub>
                        </m:sSub>
                      </m:sub>
                    </m:sSub>
                    <m:r>
                      <a:rPr lang="en-US" b="0" i="1" smtClean="0">
                        <a:latin typeface="Cambria Math" panose="02040503050406030204" pitchFamily="18" charset="0"/>
                      </a:rPr>
                      <m:t>)</m:t>
                    </m:r>
                  </m:oMath>
                </a14:m>
                <a:r>
                  <a:rPr lang="en-US" dirty="0"/>
                  <a:t> to the satisfied weight,</a:t>
                </a:r>
                <a:br>
                  <a:rPr lang="en-US" dirty="0"/>
                </a:br>
                <a:r>
                  <a:rPr lang="en-US" dirty="0"/>
                  <a:t>since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𝑅</m:t>
                        </m:r>
                      </m:sub>
                    </m:sSub>
                  </m:oMath>
                </a14:m>
                <a:r>
                  <a:rPr lang="en-US" dirty="0"/>
                  <a:t> is 0/1-valued</a:t>
                </a:r>
              </a:p>
              <a:p>
                <a:pPr marL="0" indent="0">
                  <a:buNone/>
                </a:pPr>
                <a:r>
                  <a:rPr lang="en-US" dirty="0"/>
                  <a:t>For an instance of </a:t>
                </a:r>
                <a:r>
                  <a:rPr lang="en-US" cap="small" dirty="0"/>
                  <a:t>Max-CSP</a:t>
                </a:r>
                <a14:m>
                  <m:oMath xmlns:m="http://schemas.openxmlformats.org/officeDocument/2006/math">
                    <m:r>
                      <a:rPr lang="en-US" i="1" cap="small" dirty="0" smtClean="0">
                        <a:latin typeface="Cambria Math" panose="02040503050406030204" pitchFamily="18" charset="0"/>
                      </a:rPr>
                      <m:t>(</m:t>
                    </m:r>
                    <m:r>
                      <m:rPr>
                        <m:sty m:val="p"/>
                      </m:rPr>
                      <a:rPr lang="en-US" i="0" cap="small" dirty="0" smtClean="0">
                        <a:solidFill>
                          <a:srgbClr val="C00000"/>
                        </a:solidFill>
                        <a:latin typeface="Cambria Math" panose="02040503050406030204" pitchFamily="18" charset="0"/>
                      </a:rPr>
                      <m:t>Γ</m:t>
                    </m:r>
                    <m:r>
                      <a:rPr lang="en-US" i="1" cap="small" dirty="0" smtClean="0">
                        <a:latin typeface="Cambria Math" panose="02040503050406030204" pitchFamily="18" charset="0"/>
                      </a:rPr>
                      <m:t>)</m:t>
                    </m:r>
                  </m:oMath>
                </a14:m>
                <a:r>
                  <a:rPr lang="en-US" dirty="0"/>
                  <a:t> with weighted constraints </a:t>
                </a:r>
                <a14:m>
                  <m:oMath xmlns:m="http://schemas.openxmlformats.org/officeDocument/2006/math">
                    <m:r>
                      <a:rPr lang="en-US" b="0" i="1" smtClean="0">
                        <a:solidFill>
                          <a:srgbClr val="C00000"/>
                        </a:solidFill>
                        <a:latin typeface="Cambria Math" panose="02040503050406030204" pitchFamily="18" charset="0"/>
                      </a:rPr>
                      <m:t>𝒞</m:t>
                    </m:r>
                  </m:oMath>
                </a14:m>
                <a:r>
                  <a:rPr lang="en-US" dirty="0"/>
                  <a:t>,</a:t>
                </a:r>
                <a:br>
                  <a:rPr lang="en-US" dirty="0"/>
                </a:br>
                <a:r>
                  <a:rPr lang="en-US" dirty="0"/>
                  <a:t>total weight of constraints satisfied by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𝑛</m:t>
                        </m:r>
                      </m:sub>
                    </m:sSub>
                    <m:r>
                      <a:rPr lang="en-US" b="0" i="1" smtClean="0">
                        <a:solidFill>
                          <a:schemeClr val="tx1"/>
                        </a:solidFill>
                        <a:latin typeface="Cambria Math" panose="02040503050406030204" pitchFamily="18" charset="0"/>
                      </a:rPr>
                      <m:t>∈{0,1}</m:t>
                    </m:r>
                  </m:oMath>
                </a14:m>
                <a:r>
                  <a:rPr lang="en-US" dirty="0"/>
                  <a:t> equals:</a:t>
                </a:r>
              </a:p>
              <a:p>
                <a:pPr marL="0" indent="0" algn="ctr">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latin typeface="Cambria Math" panose="02040503050406030204" pitchFamily="18" charset="0"/>
                                        </a:rPr>
                                        <m:t>𝑎𝑟</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e>
                                      </m:d>
                                    </m:sub>
                                  </m:sSub>
                                </m:e>
                              </m:d>
                              <m:r>
                                <a:rPr lang="en-US" i="1">
                                  <a:latin typeface="Cambria Math" panose="02040503050406030204" pitchFamily="18" charset="0"/>
                                </a:rPr>
                                <m:t>,</m:t>
                              </m:r>
                              <m:r>
                                <a:rPr lang="en-US" i="1">
                                  <a:solidFill>
                                    <a:srgbClr val="C00000"/>
                                  </a:solidFill>
                                  <a:latin typeface="Cambria Math" panose="02040503050406030204" pitchFamily="18" charset="0"/>
                                </a:rPr>
                                <m:t>𝑤</m:t>
                              </m:r>
                            </m:e>
                          </m:d>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𝒞</m:t>
                          </m:r>
                        </m:sub>
                        <m:sup/>
                        <m:e>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𝑤</m:t>
                              </m:r>
                              <m:r>
                                <a:rPr lang="en-US" i="1">
                                  <a:latin typeface="Cambria Math" panose="02040503050406030204" pitchFamily="18" charset="0"/>
                                </a:rPr>
                                <m:t>⋅</m:t>
                              </m:r>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𝑅</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latin typeface="Cambria Math" panose="02040503050406030204" pitchFamily="18" charset="0"/>
                                    </a:rPr>
                                    <m:t>1</m:t>
                                  </m:r>
                                </m:sub>
                              </m:sSub>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𝑥</m:t>
                              </m:r>
                            </m:e>
                            <m:sub>
                              <m:sSub>
                                <m:sSubPr>
                                  <m:ctrlPr>
                                    <a:rPr lang="en-US" i="1">
                                      <a:latin typeface="Cambria Math" panose="02040503050406030204" pitchFamily="18" charset="0"/>
                                    </a:rPr>
                                  </m:ctrlPr>
                                </m:sSubPr>
                                <m:e>
                                  <m:r>
                                    <a:rPr lang="en-US" i="1">
                                      <a:solidFill>
                                        <a:srgbClr val="C00000"/>
                                      </a:solidFill>
                                      <a:latin typeface="Cambria Math" panose="02040503050406030204" pitchFamily="18" charset="0"/>
                                    </a:rPr>
                                    <m:t>𝑖</m:t>
                                  </m:r>
                                </m:e>
                                <m:sub>
                                  <m:r>
                                    <a:rPr lang="en-US" i="1">
                                      <a:latin typeface="Cambria Math" panose="02040503050406030204" pitchFamily="18" charset="0"/>
                                    </a:rPr>
                                    <m:t>𝑎𝑟</m:t>
                                  </m:r>
                                  <m:d>
                                    <m:dPr>
                                      <m:ctrlPr>
                                        <a:rPr lang="en-US" i="1">
                                          <a:latin typeface="Cambria Math" panose="02040503050406030204" pitchFamily="18" charset="0"/>
                                        </a:rPr>
                                      </m:ctrlPr>
                                    </m:dPr>
                                    <m:e>
                                      <m:r>
                                        <a:rPr lang="en-US" i="1">
                                          <a:solidFill>
                                            <a:srgbClr val="C00000"/>
                                          </a:solidFill>
                                          <a:latin typeface="Cambria Math" panose="02040503050406030204" pitchFamily="18" charset="0"/>
                                        </a:rPr>
                                        <m:t>𝑅</m:t>
                                      </m:r>
                                    </m:e>
                                  </m:d>
                                </m:sub>
                              </m:sSub>
                            </m:sub>
                          </m:sSub>
                          <m:r>
                            <a:rPr lang="en-US" i="1">
                              <a:latin typeface="Cambria Math" panose="02040503050406030204" pitchFamily="18" charset="0"/>
                            </a:rPr>
                            <m:t>)</m:t>
                          </m:r>
                        </m:e>
                      </m:nary>
                    </m:oMath>
                  </m:oMathPara>
                </a14:m>
                <a:endParaRPr lang="en-US" dirty="0"/>
              </a:p>
              <a:p>
                <a:r>
                  <a:rPr lang="en-US" dirty="0"/>
                  <a:t>If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solidFill>
                              <a:srgbClr val="C00000"/>
                            </a:solidFill>
                            <a:latin typeface="Cambria Math" panose="02040503050406030204" pitchFamily="18" charset="0"/>
                          </a:rPr>
                          <m:t>𝑅</m:t>
                        </m:r>
                        <m:r>
                          <a:rPr lang="en-US" i="1">
                            <a:latin typeface="Cambria Math" panose="02040503050406030204" pitchFamily="18" charset="0"/>
                          </a:rPr>
                          <m:t>∈</m:t>
                        </m:r>
                        <m:r>
                          <m:rPr>
                            <m:sty m:val="p"/>
                          </m:rPr>
                          <a:rPr lang="en-US">
                            <a:solidFill>
                              <a:srgbClr val="C00000"/>
                            </a:solidFill>
                            <a:latin typeface="Cambria Math" panose="02040503050406030204" pitchFamily="18" charset="0"/>
                          </a:rPr>
                          <m:t>Γ</m:t>
                        </m:r>
                      </m:lim>
                    </m:limLow>
                    <m:func>
                      <m:funcPr>
                        <m:ctrlPr>
                          <a:rPr lang="en-US" i="1">
                            <a:latin typeface="Cambria Math" panose="02040503050406030204" pitchFamily="18" charset="0"/>
                          </a:rPr>
                        </m:ctrlPr>
                      </m:funcPr>
                      <m:fName>
                        <m:r>
                          <m:rPr>
                            <m:sty m:val="p"/>
                          </m:rPr>
                          <a:rPr lang="en-US">
                            <a:latin typeface="Cambria Math" panose="02040503050406030204" pitchFamily="18" charset="0"/>
                          </a:rPr>
                          <m:t>deg</m:t>
                        </m:r>
                      </m:fName>
                      <m:e>
                        <m:d>
                          <m:dPr>
                            <m:ctrlPr>
                              <a:rPr lang="en-US" i="1">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𝑅</m:t>
                                </m:r>
                              </m:sub>
                            </m:sSub>
                          </m:e>
                        </m:d>
                      </m:e>
                    </m:func>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𝑑</m:t>
                    </m:r>
                  </m:oMath>
                </a14:m>
                <a:r>
                  <a:rPr lang="en-US" dirty="0"/>
                  <a:t>, the sum has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𝑑</m:t>
                        </m:r>
                      </m:sup>
                    </m:sSup>
                    <m:r>
                      <a:rPr lang="en-US" b="0" i="1" smtClean="0">
                        <a:latin typeface="Cambria Math" panose="02040503050406030204" pitchFamily="18" charset="0"/>
                      </a:rPr>
                      <m:t>)</m:t>
                    </m:r>
                  </m:oMath>
                </a14:m>
                <a:r>
                  <a:rPr lang="en-US" dirty="0"/>
                  <a:t> distinct monomials</a:t>
                </a:r>
              </a:p>
              <a:p>
                <a:r>
                  <a:rPr lang="en-US" dirty="0"/>
                  <a:t>We assumed </a:t>
                </a:r>
                <a14:m>
                  <m:oMath xmlns:m="http://schemas.openxmlformats.org/officeDocument/2006/math">
                    <m:r>
                      <a:rPr lang="en-US" b="0" i="0" smtClean="0">
                        <a:latin typeface="Cambria Math" panose="02040503050406030204" pitchFamily="18" charset="0"/>
                      </a:rPr>
                      <m:t>|</m:t>
                    </m:r>
                    <m:r>
                      <a:rPr lang="en-US" b="0" i="1" smtClean="0">
                        <a:solidFill>
                          <a:srgbClr val="C00000"/>
                        </a:solidFill>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p>
                    </m:sSup>
                  </m:oMath>
                </a14:m>
                <a:r>
                  <a:rPr lang="en-US" dirty="0"/>
                  <a:t> for all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func>
                          <m:funcPr>
                            <m:ctrlPr>
                              <a:rPr lang="en-US" b="0" i="1" smtClean="0">
                                <a:latin typeface="Cambria Math" panose="02040503050406030204" pitchFamily="18" charset="0"/>
                              </a:rPr>
                            </m:ctrlPr>
                          </m:funcPr>
                          <m:fName>
                            <m:r>
                              <m:rPr>
                                <m:sty m:val="p"/>
                              </m:rPr>
                              <a:rPr lang="en-US">
                                <a:latin typeface="Cambria Math" panose="02040503050406030204" pitchFamily="18" charset="0"/>
                              </a:rPr>
                              <m:t>max</m:t>
                            </m:r>
                          </m:fName>
                          <m:e>
                            <m:r>
                              <a:rPr lang="en-US" b="0" i="1" smtClean="0">
                                <a:latin typeface="Cambria Math" panose="02040503050406030204" pitchFamily="18" charset="0"/>
                              </a:rPr>
                              <m:t>𝑎𝑟</m:t>
                            </m:r>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𝑅</m:t>
                                </m:r>
                                <m:r>
                                  <a:rPr lang="en-US" i="1">
                                    <a:latin typeface="Cambria Math" panose="02040503050406030204" pitchFamily="18" charset="0"/>
                                  </a:rPr>
                                  <m:t>∈</m:t>
                                </m:r>
                                <m:r>
                                  <m:rPr>
                                    <m:sty m:val="p"/>
                                  </m:rPr>
                                  <a:rPr lang="en-US">
                                    <a:solidFill>
                                      <a:srgbClr val="C00000"/>
                                    </a:solidFill>
                                    <a:latin typeface="Cambria Math" panose="02040503050406030204" pitchFamily="18" charset="0"/>
                                  </a:rPr>
                                  <m:t>Γ</m:t>
                                </m:r>
                              </m:e>
                            </m:d>
                          </m:e>
                        </m:func>
                      </m:sup>
                    </m:sSup>
                    <m:r>
                      <a:rPr lang="en-US" b="0" i="1" smtClean="0">
                        <a:latin typeface="Cambria Math" panose="02040503050406030204" pitchFamily="18" charset="0"/>
                      </a:rPr>
                      <m:t>)</m:t>
                    </m:r>
                  </m:oMath>
                </a14:m>
                <a:r>
                  <a:rPr lang="en-US" dirty="0"/>
                  <a:t> constraints</a:t>
                </a:r>
              </a:p>
              <a:p>
                <a:r>
                  <a:rPr lang="en-US" dirty="0"/>
                  <a:t>After collecting terms, each coefficient has </a:t>
                </a:r>
                <a:r>
                  <a:rPr lang="en-US" dirty="0" err="1"/>
                  <a:t>bitsize</a:t>
                </a:r>
                <a:r>
                  <a:rPr lang="en-US" dirty="0"/>
                  <a: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e>
                    </m:func>
                  </m:oMath>
                </a14:m>
                <a:endParaRPr lang="en-US" dirty="0"/>
              </a:p>
            </p:txBody>
          </p:sp>
        </mc:Choice>
        <mc:Fallback xmlns="">
          <p:sp>
            <p:nvSpPr>
              <p:cNvPr id="3" name="Content Placeholder 2">
                <a:extLst>
                  <a:ext uri="{FF2B5EF4-FFF2-40B4-BE49-F238E27FC236}">
                    <a16:creationId xmlns:a16="http://schemas.microsoft.com/office/drawing/2014/main" id="{6E6293F1-6330-4EF4-BE2B-FE60C3203771}"/>
                  </a:ext>
                </a:extLst>
              </p:cNvPr>
              <p:cNvSpPr>
                <a:spLocks noGrp="1" noRot="1" noChangeAspect="1" noMove="1" noResize="1" noEditPoints="1" noAdjustHandles="1" noChangeArrowheads="1" noChangeShapeType="1" noTextEdit="1"/>
              </p:cNvSpPr>
              <p:nvPr>
                <p:ph idx="1"/>
              </p:nvPr>
            </p:nvSpPr>
            <p:spPr>
              <a:blipFill>
                <a:blip r:embed="rId3"/>
                <a:stretch>
                  <a:fillRect l="-1185" t="-371" b="-84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4E10FC3-CF97-4C81-BF67-738D04966BB4}"/>
              </a:ext>
            </a:extLst>
          </p:cNvPr>
          <p:cNvSpPr>
            <a:spLocks noGrp="1"/>
          </p:cNvSpPr>
          <p:nvPr>
            <p:ph type="sldNum" sz="quarter" idx="12"/>
          </p:nvPr>
        </p:nvSpPr>
        <p:spPr/>
        <p:txBody>
          <a:bodyPr/>
          <a:lstStyle/>
          <a:p>
            <a:pPr>
              <a:defRPr/>
            </a:pPr>
            <a:fld id="{2EEB4C75-3422-4131-BAA1-452F888D0C16}" type="slidenum">
              <a:rPr lang="nb-NO" smtClean="0"/>
              <a:pPr>
                <a:defRPr/>
              </a:pPr>
              <a:t>40</a:t>
            </a:fld>
            <a:endParaRPr lang="nb-NO" dirty="0"/>
          </a:p>
        </p:txBody>
      </p:sp>
      <mc:AlternateContent xmlns:mc="http://schemas.openxmlformats.org/markup-compatibility/2006" xmlns:a14="http://schemas.microsoft.com/office/drawing/2010/main">
        <mc:Choice Requires="a14">
          <p:sp>
            <p:nvSpPr>
              <p:cNvPr id="6" name="Rounded Rectangle 14">
                <a:extLst>
                  <a:ext uri="{FF2B5EF4-FFF2-40B4-BE49-F238E27FC236}">
                    <a16:creationId xmlns:a16="http://schemas.microsoft.com/office/drawing/2014/main" id="{3B94C9BB-6B21-4FE6-992F-40E2D813007E}"/>
                  </a:ext>
                </a:extLst>
              </p:cNvPr>
              <p:cNvSpPr/>
              <p:nvPr/>
            </p:nvSpPr>
            <p:spPr bwMode="auto">
              <a:xfrm>
                <a:off x="468313" y="1283783"/>
                <a:ext cx="8218488" cy="212235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solidFill>
                      <a:srgbClr val="C00000"/>
                    </a:solidFill>
                  </a:rPr>
                  <a:t>Monomial-based compression: </a:t>
                </a:r>
                <a:br>
                  <a:rPr lang="en-US" sz="2400" dirty="0">
                    <a:solidFill>
                      <a:srgbClr val="C00000"/>
                    </a:solidFill>
                  </a:rPr>
                </a:br>
                <a:r>
                  <a:rPr lang="en-US" sz="2400" dirty="0"/>
                  <a:t>If </a:t>
                </a:r>
                <a14:m>
                  <m:oMath xmlns:m="http://schemas.openxmlformats.org/officeDocument/2006/math">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solidFill>
                              <a:srgbClr val="C00000"/>
                            </a:solidFill>
                            <a:latin typeface="Cambria Math" panose="02040503050406030204" pitchFamily="18" charset="0"/>
                          </a:rPr>
                          <m:t>𝑅</m:t>
                        </m:r>
                        <m:r>
                          <a:rPr lang="en-US" sz="2400" i="1">
                            <a:latin typeface="Cambria Math" panose="02040503050406030204" pitchFamily="18" charset="0"/>
                          </a:rPr>
                          <m:t>∈</m:t>
                        </m:r>
                        <m:r>
                          <m:rPr>
                            <m:sty m:val="p"/>
                          </m:rPr>
                          <a:rPr lang="en-US" sz="2400">
                            <a:solidFill>
                              <a:srgbClr val="C00000"/>
                            </a:solidFill>
                            <a:latin typeface="Cambria Math" panose="02040503050406030204" pitchFamily="18" charset="0"/>
                          </a:rPr>
                          <m:t>Γ</m:t>
                        </m:r>
                      </m:lim>
                    </m:limLow>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deg</m:t>
                        </m:r>
                      </m:fName>
                      <m:e>
                        <m:d>
                          <m:dPr>
                            <m:ctrlPr>
                              <a:rPr lang="en-US" sz="2400" i="1">
                                <a:latin typeface="Cambria Math" panose="02040503050406030204" pitchFamily="18" charset="0"/>
                              </a:rPr>
                            </m:ctrlPr>
                          </m:dPr>
                          <m:e>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𝑝</m:t>
                                </m:r>
                              </m:e>
                              <m:sub>
                                <m:r>
                                  <a:rPr lang="en-US" sz="2400" i="1">
                                    <a:solidFill>
                                      <a:srgbClr val="C00000"/>
                                    </a:solidFill>
                                    <a:latin typeface="Cambria Math" panose="02040503050406030204" pitchFamily="18" charset="0"/>
                                  </a:rPr>
                                  <m:t>𝑅</m:t>
                                </m:r>
                              </m:sub>
                            </m:sSub>
                          </m:e>
                        </m:d>
                      </m:e>
                    </m:func>
                    <m:r>
                      <a:rPr lang="en-US" sz="2400" i="1">
                        <a:latin typeface="Cambria Math" panose="02040503050406030204" pitchFamily="18" charset="0"/>
                      </a:rPr>
                      <m:t>=</m:t>
                    </m:r>
                    <m:r>
                      <a:rPr lang="en-US" sz="2400" i="1">
                        <a:solidFill>
                          <a:srgbClr val="C00000"/>
                        </a:solidFill>
                        <a:latin typeface="Cambria Math" panose="02040503050406030204" pitchFamily="18" charset="0"/>
                      </a:rPr>
                      <m:t>𝑑</m:t>
                    </m:r>
                  </m:oMath>
                </a14:m>
                <a:r>
                  <a:rPr lang="en-US" sz="2400" dirty="0"/>
                  <a:t>, then an instance of </a:t>
                </a:r>
                <a:r>
                  <a:rPr lang="en-US" sz="2400" cap="small" dirty="0"/>
                  <a:t>Max-CSP</a:t>
                </a:r>
                <a14:m>
                  <m:oMath xmlns:m="http://schemas.openxmlformats.org/officeDocument/2006/math">
                    <m:r>
                      <a:rPr lang="en-US" sz="2400" i="1" cap="small" dirty="0">
                        <a:latin typeface="Cambria Math" panose="02040503050406030204" pitchFamily="18" charset="0"/>
                      </a:rPr>
                      <m:t>(</m:t>
                    </m:r>
                    <m:r>
                      <m:rPr>
                        <m:sty m:val="p"/>
                      </m:rPr>
                      <a:rPr lang="en-US" sz="2400" cap="small" dirty="0">
                        <a:solidFill>
                          <a:srgbClr val="C00000"/>
                        </a:solidFill>
                        <a:latin typeface="Cambria Math" panose="02040503050406030204" pitchFamily="18" charset="0"/>
                      </a:rPr>
                      <m:t>Γ</m:t>
                    </m:r>
                    <m:r>
                      <a:rPr lang="en-US" sz="2400" i="1" cap="small" dirty="0">
                        <a:latin typeface="Cambria Math" panose="02040503050406030204" pitchFamily="18" charset="0"/>
                      </a:rPr>
                      <m:t>)</m:t>
                    </m:r>
                  </m:oMath>
                </a14:m>
                <a:r>
                  <a:rPr lang="en-US" sz="2400" dirty="0"/>
                  <a:t> can be compressed to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𝑑</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solidFill>
                              <a:srgbClr val="C00000"/>
                            </a:solidFill>
                            <a:latin typeface="Cambria Math" panose="02040503050406030204" pitchFamily="18" charset="0"/>
                          </a:rPr>
                          <m:t>𝑛</m:t>
                        </m:r>
                      </m:e>
                    </m:func>
                    <m:r>
                      <a:rPr lang="en-US" sz="2400" b="0" i="1" smtClean="0">
                        <a:latin typeface="Cambria Math" panose="02040503050406030204" pitchFamily="18" charset="0"/>
                      </a:rPr>
                      <m:t>)</m:t>
                    </m:r>
                  </m:oMath>
                </a14:m>
                <a:r>
                  <a:rPr lang="en-US" sz="2400" dirty="0"/>
                  <a:t> bits by storing the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solidFill>
                              <a:srgbClr val="C00000"/>
                            </a:solidFill>
                            <a:latin typeface="Cambria Math" panose="02040503050406030204" pitchFamily="18" charset="0"/>
                          </a:rPr>
                          <m:t>𝑑</m:t>
                        </m:r>
                      </m:sup>
                    </m:sSup>
                    <m:r>
                      <a:rPr lang="en-US" sz="2400" b="0" i="1" smtClean="0">
                        <a:latin typeface="Cambria Math" panose="02040503050406030204" pitchFamily="18" charset="0"/>
                      </a:rPr>
                      <m:t>)</m:t>
                    </m:r>
                  </m:oMath>
                </a14:m>
                <a:r>
                  <a:rPr lang="en-US" sz="2400" dirty="0"/>
                  <a:t> coefficients of the weighted sum of applications of characteristic polynomials</a:t>
                </a:r>
              </a:p>
            </p:txBody>
          </p:sp>
        </mc:Choice>
        <mc:Fallback xmlns="">
          <p:sp>
            <p:nvSpPr>
              <p:cNvPr id="6" name="Rounded Rectangle 14">
                <a:extLst>
                  <a:ext uri="{FF2B5EF4-FFF2-40B4-BE49-F238E27FC236}">
                    <a16:creationId xmlns:a16="http://schemas.microsoft.com/office/drawing/2014/main" id="{3B94C9BB-6B21-4FE6-992F-40E2D813007E}"/>
                  </a:ext>
                </a:extLst>
              </p:cNvPr>
              <p:cNvSpPr>
                <a:spLocks noRot="1" noChangeAspect="1" noMove="1" noResize="1" noEditPoints="1" noAdjustHandles="1" noChangeArrowheads="1" noChangeShapeType="1" noTextEdit="1"/>
              </p:cNvSpPr>
              <p:nvPr/>
            </p:nvSpPr>
            <p:spPr bwMode="auto">
              <a:xfrm>
                <a:off x="468313" y="1283783"/>
                <a:ext cx="8218488" cy="2122357"/>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73817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4D52-8BBF-49AE-AB3B-A4FF228EE19A}"/>
              </a:ext>
            </a:extLst>
          </p:cNvPr>
          <p:cNvSpPr>
            <a:spLocks noGrp="1"/>
          </p:cNvSpPr>
          <p:nvPr>
            <p:ph type="title"/>
          </p:nvPr>
        </p:nvSpPr>
        <p:spPr/>
        <p:txBody>
          <a:bodyPr/>
          <a:lstStyle/>
          <a:p>
            <a:r>
              <a:rPr lang="en-US" dirty="0"/>
              <a:t>Characteristic polynomials compress optimally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3C5C22-292A-4ABA-B935-47EDEC1BE4EF}"/>
                  </a:ext>
                </a:extLst>
              </p:cNvPr>
              <p:cNvSpPr>
                <a:spLocks noGrp="1"/>
              </p:cNvSpPr>
              <p:nvPr>
                <p:ph idx="1"/>
              </p:nvPr>
            </p:nvSpPr>
            <p:spPr/>
            <p:txBody>
              <a:bodyPr/>
              <a:lstStyle/>
              <a:p>
                <a:pPr marL="0" indent="0">
                  <a:buNone/>
                </a:pPr>
                <a:r>
                  <a:rPr lang="en-US" dirty="0"/>
                  <a:t>For a constraint language </a:t>
                </a:r>
                <a14:m>
                  <m:oMath xmlns:m="http://schemas.openxmlformats.org/officeDocument/2006/math">
                    <m:r>
                      <m:rPr>
                        <m:sty m:val="p"/>
                      </m:rPr>
                      <a:rPr lang="en-US">
                        <a:solidFill>
                          <a:srgbClr val="C00000"/>
                        </a:solidFill>
                        <a:latin typeface="Cambria Math" panose="02040503050406030204" pitchFamily="18" charset="0"/>
                      </a:rPr>
                      <m:t>Γ</m:t>
                    </m:r>
                  </m:oMath>
                </a14:m>
                <a:r>
                  <a:rPr lang="en-US" dirty="0"/>
                  <a:t>, define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deg</m:t>
                        </m:r>
                      </m:fName>
                      <m:e>
                        <m:d>
                          <m:dPr>
                            <m:ctrlPr>
                              <a:rPr lang="en-US" i="1">
                                <a:latin typeface="Cambria Math" panose="02040503050406030204" pitchFamily="18" charset="0"/>
                              </a:rPr>
                            </m:ctrlPr>
                          </m:dPr>
                          <m:e>
                            <m:r>
                              <m:rPr>
                                <m:sty m:val="p"/>
                              </m:rPr>
                              <a:rPr lang="en-US">
                                <a:solidFill>
                                  <a:srgbClr val="C00000"/>
                                </a:solidFill>
                                <a:latin typeface="Cambria Math" panose="02040503050406030204" pitchFamily="18" charset="0"/>
                              </a:rPr>
                              <m:t>Γ</m:t>
                            </m:r>
                          </m:e>
                        </m:d>
                      </m:e>
                    </m:func>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solidFill>
                              <a:srgbClr val="C00000"/>
                            </a:solidFill>
                            <a:latin typeface="Cambria Math" panose="02040503050406030204" pitchFamily="18" charset="0"/>
                          </a:rPr>
                          <m:t>𝑅</m:t>
                        </m:r>
                        <m:r>
                          <a:rPr lang="en-US" i="1">
                            <a:latin typeface="Cambria Math" panose="02040503050406030204" pitchFamily="18" charset="0"/>
                          </a:rPr>
                          <m:t>∈</m:t>
                        </m:r>
                        <m:r>
                          <m:rPr>
                            <m:sty m:val="p"/>
                          </m:rPr>
                          <a:rPr lang="en-US">
                            <a:solidFill>
                              <a:srgbClr val="C00000"/>
                            </a:solidFill>
                            <a:latin typeface="Cambria Math" panose="02040503050406030204" pitchFamily="18" charset="0"/>
                          </a:rPr>
                          <m:t>Γ</m:t>
                        </m:r>
                      </m:lim>
                    </m:limLow>
                    <m:r>
                      <a:rPr lang="en-US" i="1">
                        <a:latin typeface="Cambria Math" panose="02040503050406030204" pitchFamily="18" charset="0"/>
                      </a:rPr>
                      <m:t> </m:t>
                    </m:r>
                    <m:r>
                      <m:rPr>
                        <m:sty m:val="p"/>
                      </m:rPr>
                      <a:rPr lang="en-US">
                        <a:latin typeface="Cambria Math" panose="02040503050406030204" pitchFamily="18" charset="0"/>
                      </a:rPr>
                      <m:t>deg</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𝑅</m:t>
                        </m:r>
                      </m:sub>
                    </m:sSub>
                    <m:r>
                      <a:rPr lang="en-US" i="1">
                        <a:latin typeface="Cambria Math" panose="02040503050406030204" pitchFamily="18" charset="0"/>
                      </a:rPr>
                      <m:t>)</m:t>
                    </m:r>
                  </m:oMath>
                </a14:m>
                <a:endParaRPr lang="en-US" dirty="0"/>
              </a:p>
              <a:p>
                <a:pPr marL="0" indent="0">
                  <a:buNone/>
                </a:pPr>
                <a:r>
                  <a:rPr lang="en-US" dirty="0"/>
                  <a:t>We have just seen:</a:t>
                </a:r>
              </a:p>
              <a:p>
                <a:pPr marL="0" indent="0">
                  <a:buNone/>
                </a:pPr>
                <a:br>
                  <a:rPr lang="en-US" dirty="0"/>
                </a:br>
                <a:endParaRPr lang="en-US" dirty="0"/>
              </a:p>
              <a:p>
                <a:pPr marL="0" indent="0">
                  <a:buNone/>
                </a:pPr>
                <a:endParaRPr lang="en-US" dirty="0"/>
              </a:p>
              <a:p>
                <a:pPr marL="0" indent="0">
                  <a:buNone/>
                </a:pPr>
                <a:r>
                  <a:rPr lang="en-US" dirty="0"/>
                  <a:t>This is </a:t>
                </a:r>
                <a:r>
                  <a:rPr lang="en-US" dirty="0">
                    <a:solidFill>
                      <a:srgbClr val="0070C0"/>
                    </a:solidFill>
                  </a:rPr>
                  <a:t>optimal</a:t>
                </a:r>
                <a:r>
                  <a:rPr lang="en-US" dirty="0"/>
                  <a:t> for </a:t>
                </a:r>
                <a:r>
                  <a:rPr lang="en-US" dirty="0">
                    <a:solidFill>
                      <a:srgbClr val="C00000"/>
                    </a:solidFill>
                  </a:rPr>
                  <a:t>all</a:t>
                </a:r>
                <a:r>
                  <a:rPr lang="en-US" dirty="0"/>
                  <a:t> NP-hard Boolean Max-CSPs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B3C5C22-292A-4ABA-B935-47EDEC1BE4EF}"/>
                  </a:ext>
                </a:extLst>
              </p:cNvPr>
              <p:cNvSpPr>
                <a:spLocks noGrp="1" noRot="1" noChangeAspect="1" noMove="1" noResize="1" noEditPoints="1" noAdjustHandles="1" noChangeArrowheads="1" noChangeShapeType="1" noTextEdit="1"/>
              </p:cNvSpPr>
              <p:nvPr>
                <p:ph idx="1"/>
              </p:nvPr>
            </p:nvSpPr>
            <p:spPr>
              <a:blipFill>
                <a:blip r:embed="rId3"/>
                <a:stretch>
                  <a:fillRect l="-1111" t="-8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7E97BA3-2A7B-4557-B0C8-567C31306155}"/>
              </a:ext>
            </a:extLst>
          </p:cNvPr>
          <p:cNvSpPr>
            <a:spLocks noGrp="1"/>
          </p:cNvSpPr>
          <p:nvPr>
            <p:ph type="sldNum" sz="quarter" idx="12"/>
          </p:nvPr>
        </p:nvSpPr>
        <p:spPr/>
        <p:txBody>
          <a:bodyPr/>
          <a:lstStyle/>
          <a:p>
            <a:pPr>
              <a:defRPr/>
            </a:pPr>
            <a:fld id="{2EEB4C75-3422-4131-BAA1-452F888D0C16}" type="slidenum">
              <a:rPr lang="nb-NO" smtClean="0"/>
              <a:pPr>
                <a:defRPr/>
              </a:pPr>
              <a:t>41</a:t>
            </a:fld>
            <a:endParaRPr lang="nb-NO"/>
          </a:p>
        </p:txBody>
      </p:sp>
      <mc:AlternateContent xmlns:mc="http://schemas.openxmlformats.org/markup-compatibility/2006" xmlns:a14="http://schemas.microsoft.com/office/drawing/2010/main">
        <mc:Choice Requires="a14">
          <p:sp>
            <p:nvSpPr>
              <p:cNvPr id="6" name="Rounded Rectangle 4">
                <a:extLst>
                  <a:ext uri="{FF2B5EF4-FFF2-40B4-BE49-F238E27FC236}">
                    <a16:creationId xmlns:a16="http://schemas.microsoft.com/office/drawing/2014/main" id="{871B0EFE-5D69-407B-9DBC-9CA623B01E4D}"/>
                  </a:ext>
                </a:extLst>
              </p:cNvPr>
              <p:cNvSpPr/>
              <p:nvPr/>
            </p:nvSpPr>
            <p:spPr bwMode="auto">
              <a:xfrm>
                <a:off x="468313" y="2399116"/>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An instance of </a:t>
                </a:r>
                <a:r>
                  <a:rPr lang="en-US" sz="2400" cap="small" dirty="0"/>
                  <a:t>Max-CSP</a:t>
                </a:r>
                <a14:m>
                  <m:oMath xmlns:m="http://schemas.openxmlformats.org/officeDocument/2006/math">
                    <m:d>
                      <m:dPr>
                        <m:ctrlPr>
                          <a:rPr lang="en-US" sz="2400" b="0" i="1" cap="small" smtClean="0">
                            <a:latin typeface="Cambria Math" panose="02040503050406030204" pitchFamily="18" charset="0"/>
                          </a:rPr>
                        </m:ctrlPr>
                      </m:dPr>
                      <m:e>
                        <m:r>
                          <m:rPr>
                            <m:sty m:val="p"/>
                          </m:rPr>
                          <a:rPr lang="en-US" sz="2400" b="0" i="0" cap="small" smtClean="0">
                            <a:solidFill>
                              <a:srgbClr val="C00000"/>
                            </a:solidFill>
                            <a:latin typeface="Cambria Math" panose="02040503050406030204" pitchFamily="18" charset="0"/>
                          </a:rPr>
                          <m:t>Γ</m:t>
                        </m:r>
                      </m:e>
                    </m:d>
                  </m:oMath>
                </a14:m>
                <a:r>
                  <a:rPr lang="en-US" sz="2400" dirty="0"/>
                  <a:t> can be compressed in polynomial time to an equivalent instance, of a different problem, </a:t>
                </a:r>
                <a:br>
                  <a:rPr lang="en-US" sz="2400" dirty="0"/>
                </a:br>
                <a:r>
                  <a:rPr lang="en-US" sz="2400" dirty="0"/>
                  <a:t>of </a:t>
                </a:r>
                <a:r>
                  <a:rPr lang="en-US" sz="2400" dirty="0" err="1"/>
                  <a:t>bitsize</a:t>
                </a:r>
                <a:r>
                  <a:rPr lang="en-US" sz="2400" dirty="0"/>
                  <a:t>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m:rPr>
                            <m:sty m:val="p"/>
                          </m:rPr>
                          <a:rPr lang="en-US" sz="2400" b="0" i="1" smtClean="0">
                            <a:latin typeface="Cambria Math" panose="02040503050406030204" pitchFamily="18" charset="0"/>
                          </a:rPr>
                          <m:t>deg</m:t>
                        </m:r>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solidFill>
                              <a:srgbClr val="C00000"/>
                            </a:solidFill>
                            <a:latin typeface="Cambria Math" panose="02040503050406030204" pitchFamily="18" charset="0"/>
                          </a:rPr>
                          <m:t>𝑛</m:t>
                        </m:r>
                      </m:e>
                    </m:func>
                    <m:r>
                      <a:rPr lang="en-US" sz="2400" b="0" i="1" smtClean="0">
                        <a:latin typeface="Cambria Math" panose="02040503050406030204" pitchFamily="18" charset="0"/>
                      </a:rPr>
                      <m:t>)</m:t>
                    </m:r>
                  </m:oMath>
                </a14:m>
                <a:endParaRPr lang="en-US" sz="2400" dirty="0"/>
              </a:p>
            </p:txBody>
          </p:sp>
        </mc:Choice>
        <mc:Fallback xmlns="">
          <p:sp>
            <p:nvSpPr>
              <p:cNvPr id="6" name="Rounded Rectangle 4">
                <a:extLst>
                  <a:ext uri="{FF2B5EF4-FFF2-40B4-BE49-F238E27FC236}">
                    <a16:creationId xmlns:a16="http://schemas.microsoft.com/office/drawing/2014/main" id="{871B0EFE-5D69-407B-9DBC-9CA623B01E4D}"/>
                  </a:ext>
                </a:extLst>
              </p:cNvPr>
              <p:cNvSpPr>
                <a:spLocks noRot="1" noChangeAspect="1" noMove="1" noResize="1" noEditPoints="1" noAdjustHandles="1" noChangeArrowheads="1" noChangeShapeType="1" noTextEdit="1"/>
              </p:cNvSpPr>
              <p:nvPr/>
            </p:nvSpPr>
            <p:spPr bwMode="auto">
              <a:xfrm>
                <a:off x="468313" y="2399116"/>
                <a:ext cx="8218488" cy="1512168"/>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7AAF7020-EE59-41F8-9798-F679F7BEB4D8}"/>
              </a:ext>
            </a:extLst>
          </p:cNvPr>
          <p:cNvSpPr/>
          <p:nvPr/>
        </p:nvSpPr>
        <p:spPr>
          <a:xfrm>
            <a:off x="4860032" y="2060848"/>
            <a:ext cx="4572000" cy="369332"/>
          </a:xfrm>
          <a:prstGeom prst="rect">
            <a:avLst/>
          </a:prstGeom>
        </p:spPr>
        <p:txBody>
          <a:bodyPr>
            <a:spAutoFit/>
          </a:bodyPr>
          <a:lstStyle/>
          <a:p>
            <a:r>
              <a:rPr lang="en-US" sz="1800" dirty="0">
                <a:solidFill>
                  <a:srgbClr val="0070C0"/>
                </a:solidFill>
                <a:latin typeface="+mj-lt"/>
              </a:rPr>
              <a:t>[J &amp; </a:t>
            </a:r>
            <a:r>
              <a:rPr lang="en-US" sz="1800" dirty="0" err="1">
                <a:solidFill>
                  <a:srgbClr val="0070C0"/>
                </a:solidFill>
                <a:latin typeface="+mj-lt"/>
              </a:rPr>
              <a:t>Włodarczyk</a:t>
            </a:r>
            <a:r>
              <a:rPr lang="en-US" sz="1800" dirty="0">
                <a:solidFill>
                  <a:srgbClr val="0070C0"/>
                </a:solidFill>
                <a:latin typeface="+mj-lt"/>
              </a:rPr>
              <a:t>, 2020]</a:t>
            </a:r>
            <a:endParaRPr lang="en-US" sz="1800" dirty="0">
              <a:latin typeface="+mj-lt"/>
            </a:endParaRPr>
          </a:p>
        </p:txBody>
      </p:sp>
      <mc:AlternateContent xmlns:mc="http://schemas.openxmlformats.org/markup-compatibility/2006" xmlns:a14="http://schemas.microsoft.com/office/drawing/2010/main">
        <mc:Choice Requires="a14">
          <p:sp>
            <p:nvSpPr>
              <p:cNvPr id="10" name="Rounded Rectangle 4">
                <a:extLst>
                  <a:ext uri="{FF2B5EF4-FFF2-40B4-BE49-F238E27FC236}">
                    <a16:creationId xmlns:a16="http://schemas.microsoft.com/office/drawing/2014/main" id="{A9C930AD-E25A-4CBC-9665-848846567BFA}"/>
                  </a:ext>
                </a:extLst>
              </p:cNvPr>
              <p:cNvSpPr/>
              <p:nvPr/>
            </p:nvSpPr>
            <p:spPr bwMode="auto">
              <a:xfrm>
                <a:off x="468313" y="4725144"/>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If </a:t>
                </a:r>
                <a:r>
                  <a:rPr lang="en-US" sz="2400" cap="small" dirty="0"/>
                  <a:t>Max-CSP</a:t>
                </a:r>
                <a14:m>
                  <m:oMath xmlns:m="http://schemas.openxmlformats.org/officeDocument/2006/math">
                    <m:d>
                      <m:dPr>
                        <m:ctrlPr>
                          <a:rPr lang="en-US" sz="2400" b="0" i="1" cap="small" smtClean="0">
                            <a:latin typeface="Cambria Math" panose="02040503050406030204" pitchFamily="18" charset="0"/>
                          </a:rPr>
                        </m:ctrlPr>
                      </m:dPr>
                      <m:e>
                        <m:r>
                          <m:rPr>
                            <m:sty m:val="p"/>
                          </m:rPr>
                          <a:rPr lang="en-US" sz="2400" b="0" i="0" cap="small" smtClean="0">
                            <a:solidFill>
                              <a:srgbClr val="C00000"/>
                            </a:solidFill>
                            <a:latin typeface="Cambria Math" panose="02040503050406030204" pitchFamily="18" charset="0"/>
                          </a:rPr>
                          <m:t>Γ</m:t>
                        </m:r>
                      </m:e>
                    </m:d>
                  </m:oMath>
                </a14:m>
                <a:r>
                  <a:rPr lang="en-US" sz="2400" dirty="0"/>
                  <a:t> is NP-hard, then it does not admit a </a:t>
                </a:r>
                <a:br>
                  <a:rPr lang="en-US" sz="2400" dirty="0"/>
                </a:br>
                <a:r>
                  <a:rPr lang="en-US" sz="2400" dirty="0"/>
                  <a:t>polynomial-time compression of </a:t>
                </a:r>
                <a:r>
                  <a:rPr lang="en-US" sz="2400" dirty="0" err="1"/>
                  <a:t>bitsize</a:t>
                </a:r>
                <a:r>
                  <a:rPr lang="en-US" sz="2400" dirty="0"/>
                  <a:t>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m:rPr>
                            <m:sty m:val="p"/>
                          </m:rPr>
                          <a:rPr lang="en-US" sz="2400" b="0" i="1" smtClean="0">
                            <a:latin typeface="Cambria Math" panose="02040503050406030204" pitchFamily="18" charset="0"/>
                          </a:rPr>
                          <m:t>deg</m:t>
                        </m:r>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𝜀</m:t>
                        </m:r>
                      </m:sup>
                    </m:sSup>
                    <m:r>
                      <a:rPr lang="en-US" sz="2400" b="0" i="1" smtClean="0">
                        <a:latin typeface="Cambria Math" panose="02040503050406030204" pitchFamily="18" charset="0"/>
                      </a:rPr>
                      <m:t>)</m:t>
                    </m:r>
                  </m:oMath>
                </a14:m>
                <a:r>
                  <a:rPr lang="en-US" sz="2400" dirty="0"/>
                  <a:t> </a:t>
                </a:r>
                <a:br>
                  <a:rPr lang="en-US" sz="2400" dirty="0"/>
                </a:br>
                <a:r>
                  <a:rPr lang="en-US" sz="1800" dirty="0"/>
                  <a:t>for any </a:t>
                </a:r>
                <a14:m>
                  <m:oMath xmlns:m="http://schemas.openxmlformats.org/officeDocument/2006/math">
                    <m:r>
                      <a:rPr lang="en-US" sz="1800" i="1" smtClean="0">
                        <a:solidFill>
                          <a:srgbClr val="C00000"/>
                        </a:solidFill>
                        <a:latin typeface="Cambria Math" panose="02040503050406030204" pitchFamily="18" charset="0"/>
                      </a:rPr>
                      <m:t>𝜀</m:t>
                    </m:r>
                    <m:r>
                      <a:rPr lang="en-US" sz="1800" b="0" i="1" smtClean="0">
                        <a:latin typeface="Cambria Math" panose="02040503050406030204" pitchFamily="18" charset="0"/>
                      </a:rPr>
                      <m:t>&gt;0</m:t>
                    </m:r>
                  </m:oMath>
                </a14:m>
                <a:r>
                  <a:rPr lang="en-US" sz="1800" dirty="0"/>
                  <a:t>, unless </a:t>
                </a:r>
                <a14:m>
                  <m:oMath xmlns:m="http://schemas.openxmlformats.org/officeDocument/2006/math">
                    <m:r>
                      <a:rPr lang="en-US" sz="1800" i="1">
                        <a:solidFill>
                          <a:schemeClr val="tx1"/>
                        </a:solidFill>
                        <a:latin typeface="Cambria Math" panose="02040503050406030204" pitchFamily="18" charset="0"/>
                      </a:rPr>
                      <m:t>𝑁𝑃</m:t>
                    </m:r>
                    <m:r>
                      <a:rPr lang="en-US" sz="1800" b="0" i="1" smtClean="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𝑐𝑜𝑁𝑃</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𝑝𝑜𝑙𝑦</m:t>
                    </m:r>
                  </m:oMath>
                </a14:m>
                <a:endParaRPr lang="en-US" sz="1800" dirty="0">
                  <a:solidFill>
                    <a:schemeClr val="tx1"/>
                  </a:solidFill>
                </a:endParaRPr>
              </a:p>
            </p:txBody>
          </p:sp>
        </mc:Choice>
        <mc:Fallback xmlns="">
          <p:sp>
            <p:nvSpPr>
              <p:cNvPr id="10" name="Rounded Rectangle 4">
                <a:extLst>
                  <a:ext uri="{FF2B5EF4-FFF2-40B4-BE49-F238E27FC236}">
                    <a16:creationId xmlns:a16="http://schemas.microsoft.com/office/drawing/2014/main" id="{A9C930AD-E25A-4CBC-9665-848846567BFA}"/>
                  </a:ext>
                </a:extLst>
              </p:cNvPr>
              <p:cNvSpPr>
                <a:spLocks noRot="1" noChangeAspect="1" noMove="1" noResize="1" noEditPoints="1" noAdjustHandles="1" noChangeArrowheads="1" noChangeShapeType="1" noTextEdit="1"/>
              </p:cNvSpPr>
              <p:nvPr/>
            </p:nvSpPr>
            <p:spPr bwMode="auto">
              <a:xfrm>
                <a:off x="468313" y="4725144"/>
                <a:ext cx="8218488" cy="1512168"/>
              </a:xfrm>
              <a:prstGeom prst="roundRect">
                <a:avLst/>
              </a:prstGeom>
              <a:blipFill>
                <a:blip r:embed="rId5"/>
                <a:stretch>
                  <a:fillRect/>
                </a:stretch>
              </a:blipFill>
              <a:ln>
                <a:headEnd type="none" w="med" len="med"/>
                <a:tailEnd type="none" w="med" len="med"/>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B73DCBB0-D5DF-4230-BD07-D9C02D062839}"/>
              </a:ext>
            </a:extLst>
          </p:cNvPr>
          <p:cNvSpPr/>
          <p:nvPr/>
        </p:nvSpPr>
        <p:spPr>
          <a:xfrm>
            <a:off x="4860032" y="4386876"/>
            <a:ext cx="4572000" cy="369332"/>
          </a:xfrm>
          <a:prstGeom prst="rect">
            <a:avLst/>
          </a:prstGeom>
        </p:spPr>
        <p:txBody>
          <a:bodyPr>
            <a:spAutoFit/>
          </a:bodyPr>
          <a:lstStyle/>
          <a:p>
            <a:r>
              <a:rPr lang="en-US" sz="1800" dirty="0">
                <a:solidFill>
                  <a:srgbClr val="0070C0"/>
                </a:solidFill>
                <a:latin typeface="+mj-lt"/>
              </a:rPr>
              <a:t>[J &amp; </a:t>
            </a:r>
            <a:r>
              <a:rPr lang="en-US" sz="1800" dirty="0" err="1">
                <a:solidFill>
                  <a:srgbClr val="0070C0"/>
                </a:solidFill>
                <a:latin typeface="+mj-lt"/>
              </a:rPr>
              <a:t>Włodarczyk</a:t>
            </a:r>
            <a:r>
              <a:rPr lang="en-US" sz="1800" dirty="0">
                <a:solidFill>
                  <a:srgbClr val="0070C0"/>
                </a:solidFill>
                <a:latin typeface="+mj-lt"/>
              </a:rPr>
              <a:t>, 2020]</a:t>
            </a:r>
            <a:endParaRPr lang="en-US" sz="1800" dirty="0">
              <a:latin typeface="+mj-lt"/>
            </a:endParaRPr>
          </a:p>
        </p:txBody>
      </p:sp>
    </p:spTree>
    <p:extLst>
      <p:ext uri="{BB962C8B-B14F-4D97-AF65-F5344CB8AC3E}">
        <p14:creationId xmlns:p14="http://schemas.microsoft.com/office/powerpoint/2010/main" val="381602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1604448-2CAF-4D91-A84B-54428F068C66}"/>
                  </a:ext>
                </a:extLst>
              </p:cNvPr>
              <p:cNvSpPr txBox="1">
                <a:spLocks/>
              </p:cNvSpPr>
              <p:nvPr/>
            </p:nvSpPr>
            <p:spPr bwMode="auto">
              <a:xfrm>
                <a:off x="457200" y="1196975"/>
                <a:ext cx="8229600" cy="4929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None/>
                </a:pPr>
                <a:r>
                  <a:rPr lang="en-US" kern="0" dirty="0"/>
                  <a:t>By computing </a:t>
                </a:r>
                <a14:m>
                  <m:oMath xmlns:m="http://schemas.openxmlformats.org/officeDocument/2006/math">
                    <m:func>
                      <m:funcPr>
                        <m:ctrlPr>
                          <a:rPr lang="en-US" b="0" i="1" kern="0" smtClean="0">
                            <a:latin typeface="Cambria Math" panose="02040503050406030204" pitchFamily="18" charset="0"/>
                          </a:rPr>
                        </m:ctrlPr>
                      </m:funcPr>
                      <m:fName>
                        <m:r>
                          <m:rPr>
                            <m:sty m:val="p"/>
                          </m:rPr>
                          <a:rPr lang="en-US" b="0" i="0" kern="0" smtClean="0">
                            <a:latin typeface="Cambria Math" panose="02040503050406030204" pitchFamily="18" charset="0"/>
                          </a:rPr>
                          <m:t>deg</m:t>
                        </m:r>
                      </m:fName>
                      <m:e>
                        <m:d>
                          <m:dPr>
                            <m:ctrlPr>
                              <a:rPr lang="en-US" b="0" i="1" kern="0" smtClean="0">
                                <a:latin typeface="Cambria Math" panose="02040503050406030204" pitchFamily="18" charset="0"/>
                              </a:rPr>
                            </m:ctrlPr>
                          </m:dPr>
                          <m:e>
                            <m:r>
                              <m:rPr>
                                <m:sty m:val="p"/>
                              </m:rPr>
                              <a:rPr lang="en-US" b="0" i="0" kern="0" smtClean="0">
                                <a:solidFill>
                                  <a:srgbClr val="C00000"/>
                                </a:solidFill>
                                <a:latin typeface="Cambria Math" panose="02040503050406030204" pitchFamily="18" charset="0"/>
                              </a:rPr>
                              <m:t>Γ</m:t>
                            </m:r>
                          </m:e>
                        </m:d>
                      </m:e>
                    </m:func>
                  </m:oMath>
                </a14:m>
                <a:r>
                  <a:rPr lang="en-US" kern="0" dirty="0"/>
                  <a:t> for various classic problems, </a:t>
                </a:r>
                <a:br>
                  <a:rPr lang="en-US" kern="0" dirty="0"/>
                </a:br>
                <a:r>
                  <a:rPr lang="en-US" kern="0" dirty="0"/>
                  <a:t>we find the following optimal compression sizes</a:t>
                </a:r>
                <a:br>
                  <a:rPr lang="en-US" kern="0" dirty="0"/>
                </a:br>
                <a:r>
                  <a:rPr lang="en-US" sz="1600" kern="0" dirty="0"/>
                  <a:t>up to </a:t>
                </a:r>
                <a14:m>
                  <m:oMath xmlns:m="http://schemas.openxmlformats.org/officeDocument/2006/math">
                    <m:sSup>
                      <m:sSupPr>
                        <m:ctrlPr>
                          <a:rPr lang="en-US" sz="1600" i="1" kern="0">
                            <a:latin typeface="Cambria Math" panose="02040503050406030204" pitchFamily="18" charset="0"/>
                          </a:rPr>
                        </m:ctrlPr>
                      </m:sSupPr>
                      <m:e>
                        <m:r>
                          <a:rPr lang="en-US" sz="1600" i="1" kern="0">
                            <a:solidFill>
                              <a:srgbClr val="C00000"/>
                            </a:solidFill>
                            <a:latin typeface="Cambria Math" panose="02040503050406030204" pitchFamily="18" charset="0"/>
                          </a:rPr>
                          <m:t>𝑛</m:t>
                        </m:r>
                      </m:e>
                      <m:sup>
                        <m:r>
                          <a:rPr lang="en-US" sz="1600" i="1" kern="0">
                            <a:latin typeface="Cambria Math" panose="02040503050406030204" pitchFamily="18" charset="0"/>
                          </a:rPr>
                          <m:t>𝑜</m:t>
                        </m:r>
                        <m:d>
                          <m:dPr>
                            <m:ctrlPr>
                              <a:rPr lang="en-US" sz="1600" i="1" kern="0">
                                <a:latin typeface="Cambria Math" panose="02040503050406030204" pitchFamily="18" charset="0"/>
                              </a:rPr>
                            </m:ctrlPr>
                          </m:dPr>
                          <m:e>
                            <m:r>
                              <a:rPr lang="en-US" sz="1600" i="1" kern="0">
                                <a:latin typeface="Cambria Math" panose="02040503050406030204" pitchFamily="18" charset="0"/>
                              </a:rPr>
                              <m:t>1</m:t>
                            </m:r>
                          </m:e>
                        </m:d>
                      </m:sup>
                    </m:sSup>
                  </m:oMath>
                </a14:m>
                <a:r>
                  <a:rPr lang="en-US" sz="1600" kern="0" dirty="0"/>
                  <a:t> factors, assuming </a:t>
                </a:r>
                <a14:m>
                  <m:oMath xmlns:m="http://schemas.openxmlformats.org/officeDocument/2006/math">
                    <m:r>
                      <a:rPr lang="en-US" sz="1600" i="1">
                        <a:latin typeface="Cambria Math" panose="02040503050406030204" pitchFamily="18" charset="0"/>
                      </a:rPr>
                      <m:t>𝑁𝑃</m:t>
                    </m:r>
                    <m:r>
                      <m:rPr>
                        <m:nor/>
                      </m:rPr>
                      <a:rPr lang="en-US" sz="1600">
                        <a:latin typeface="Cambria Math" panose="02040503050406030204" pitchFamily="18" charset="0"/>
                      </a:rPr>
                      <m:t> </m:t>
                    </m:r>
                    <m:r>
                      <m:rPr>
                        <m:nor/>
                      </m:rPr>
                      <a:rPr lang="en-US" sz="1600" dirty="0"/>
                      <m:t>⊈</m:t>
                    </m:r>
                    <m:r>
                      <a:rPr lang="en-US" sz="1600" i="1" dirty="0">
                        <a:latin typeface="Cambria Math" panose="02040503050406030204" pitchFamily="18" charset="0"/>
                      </a:rPr>
                      <m:t> </m:t>
                    </m:r>
                    <m:r>
                      <a:rPr lang="en-US" sz="1600" i="1">
                        <a:latin typeface="Cambria Math" panose="02040503050406030204" pitchFamily="18" charset="0"/>
                      </a:rPr>
                      <m:t>𝑐𝑜𝑁𝑃</m:t>
                    </m:r>
                    <m:r>
                      <a:rPr lang="en-US" sz="1600" i="1">
                        <a:latin typeface="Cambria Math" panose="02040503050406030204" pitchFamily="18" charset="0"/>
                      </a:rPr>
                      <m:t>/</m:t>
                    </m:r>
                    <m:r>
                      <a:rPr lang="en-US" sz="1600" i="1">
                        <a:latin typeface="Cambria Math" panose="02040503050406030204" pitchFamily="18" charset="0"/>
                      </a:rPr>
                      <m:t>𝑝𝑜𝑙𝑦</m:t>
                    </m:r>
                  </m:oMath>
                </a14:m>
                <a:endParaRPr lang="en-US" sz="1600" kern="0" dirty="0"/>
              </a:p>
              <a:p>
                <a:pPr marL="0" indent="0">
                  <a:buNone/>
                </a:pPr>
                <a:endParaRPr lang="en-US" kern="0" dirty="0"/>
              </a:p>
              <a:p>
                <a:pPr marL="0" indent="0">
                  <a:buNone/>
                </a:pPr>
                <a:endParaRPr lang="en-US" kern="0" dirty="0"/>
              </a:p>
              <a:p>
                <a:pPr marL="0" indent="0">
                  <a:buNone/>
                </a:pPr>
                <a:endParaRPr lang="en-US" kern="0" dirty="0"/>
              </a:p>
              <a:p>
                <a:pPr marL="0" indent="0">
                  <a:buNone/>
                </a:pPr>
                <a:endParaRPr lang="en-US" kern="0" dirty="0"/>
              </a:p>
              <a:p>
                <a:pPr marL="0" indent="0">
                  <a:buNone/>
                </a:pPr>
                <a:r>
                  <a:rPr lang="en-US" kern="0" dirty="0"/>
                  <a:t>The stronger restrictions on polynomials used for </a:t>
                </a:r>
                <a:r>
                  <a:rPr lang="en-US" kern="0" cap="small" dirty="0"/>
                  <a:t>Max-CSP</a:t>
                </a:r>
                <a14:m>
                  <m:oMath xmlns:m="http://schemas.openxmlformats.org/officeDocument/2006/math">
                    <m:d>
                      <m:dPr>
                        <m:ctrlPr>
                          <a:rPr lang="en-US" i="1" kern="0" cap="small" dirty="0" smtClean="0">
                            <a:latin typeface="Cambria Math" panose="02040503050406030204" pitchFamily="18" charset="0"/>
                          </a:rPr>
                        </m:ctrlPr>
                      </m:dPr>
                      <m:e>
                        <m:r>
                          <m:rPr>
                            <m:sty m:val="p"/>
                          </m:rPr>
                          <a:rPr lang="en-US" i="0" kern="0" cap="small" dirty="0" smtClean="0">
                            <a:solidFill>
                              <a:srgbClr val="C00000"/>
                            </a:solidFill>
                            <a:latin typeface="Cambria Math" panose="02040503050406030204" pitchFamily="18" charset="0"/>
                          </a:rPr>
                          <m:t>Γ</m:t>
                        </m:r>
                      </m:e>
                    </m:d>
                  </m:oMath>
                </a14:m>
                <a:r>
                  <a:rPr lang="en-US" kern="0" dirty="0"/>
                  <a:t> often make it much harder to compress than </a:t>
                </a:r>
                <a:r>
                  <a:rPr lang="en-US" kern="0" cap="small" dirty="0"/>
                  <a:t>CSP</a:t>
                </a:r>
                <a14:m>
                  <m:oMath xmlns:m="http://schemas.openxmlformats.org/officeDocument/2006/math">
                    <m:d>
                      <m:dPr>
                        <m:ctrlPr>
                          <a:rPr lang="en-US" i="1" kern="0" cap="small" dirty="0">
                            <a:latin typeface="Cambria Math" panose="02040503050406030204" pitchFamily="18" charset="0"/>
                          </a:rPr>
                        </m:ctrlPr>
                      </m:dPr>
                      <m:e>
                        <m:r>
                          <m:rPr>
                            <m:sty m:val="p"/>
                          </m:rPr>
                          <a:rPr lang="en-US" kern="0" cap="small" dirty="0">
                            <a:solidFill>
                              <a:srgbClr val="C00000"/>
                            </a:solidFill>
                            <a:latin typeface="Cambria Math" panose="02040503050406030204" pitchFamily="18" charset="0"/>
                          </a:rPr>
                          <m:t>Γ</m:t>
                        </m:r>
                      </m:e>
                    </m:d>
                  </m:oMath>
                </a14:m>
                <a:endParaRPr lang="en-US" kern="0" dirty="0"/>
              </a:p>
            </p:txBody>
          </p:sp>
        </mc:Choice>
        <mc:Fallback xmlns="">
          <p:sp>
            <p:nvSpPr>
              <p:cNvPr id="7" name="Content Placeholder 2">
                <a:extLst>
                  <a:ext uri="{FF2B5EF4-FFF2-40B4-BE49-F238E27FC236}">
                    <a16:creationId xmlns:a16="http://schemas.microsoft.com/office/drawing/2014/main" id="{61604448-2CAF-4D91-A84B-54428F068C66}"/>
                  </a:ext>
                </a:extLst>
              </p:cNvPr>
              <p:cNvSpPr txBox="1">
                <a:spLocks noRot="1" noChangeAspect="1" noMove="1" noResize="1" noEditPoints="1" noAdjustHandles="1" noChangeArrowheads="1" noChangeShapeType="1" noTextEdit="1"/>
              </p:cNvSpPr>
              <p:nvPr/>
            </p:nvSpPr>
            <p:spPr bwMode="auto">
              <a:xfrm>
                <a:off x="457200" y="1196975"/>
                <a:ext cx="8229600" cy="4929188"/>
              </a:xfrm>
              <a:prstGeom prst="rect">
                <a:avLst/>
              </a:prstGeom>
              <a:blipFill>
                <a:blip r:embed="rId3"/>
                <a:stretch>
                  <a:fillRect l="-1111" t="-9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Title 1">
            <a:extLst>
              <a:ext uri="{FF2B5EF4-FFF2-40B4-BE49-F238E27FC236}">
                <a16:creationId xmlns:a16="http://schemas.microsoft.com/office/drawing/2014/main" id="{82CF82BF-F939-4691-B349-A0691BD35B14}"/>
              </a:ext>
            </a:extLst>
          </p:cNvPr>
          <p:cNvSpPr>
            <a:spLocks noGrp="1"/>
          </p:cNvSpPr>
          <p:nvPr>
            <p:ph type="title"/>
          </p:nvPr>
        </p:nvSpPr>
        <p:spPr/>
        <p:txBody>
          <a:bodyPr/>
          <a:lstStyle/>
          <a:p>
            <a:r>
              <a:rPr lang="en-US" dirty="0"/>
              <a:t>Complexity of CSP: Decision vs. maximization</a:t>
            </a:r>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B48B36E-19DF-4664-8DE7-797116F387D6}"/>
                  </a:ext>
                </a:extLst>
              </p:cNvPr>
              <p:cNvGraphicFramePr>
                <a:graphicFrameLocks noGrp="1"/>
              </p:cNvGraphicFramePr>
              <p:nvPr>
                <p:ph idx="1"/>
                <p:extLst>
                  <p:ext uri="{D42A27DB-BD31-4B8C-83A1-F6EECF244321}">
                    <p14:modId xmlns:p14="http://schemas.microsoft.com/office/powerpoint/2010/main" val="3015061438"/>
                  </p:ext>
                </p:extLst>
              </p:nvPr>
            </p:nvGraphicFramePr>
            <p:xfrm>
              <a:off x="457200" y="2420888"/>
              <a:ext cx="8229600" cy="2123440"/>
            </p:xfrm>
            <a:graphic>
              <a:graphicData uri="http://schemas.openxmlformats.org/drawingml/2006/table">
                <a:tbl>
                  <a:tblPr firstRow="1" bandRow="1">
                    <a:tableStyleId>{5C22544A-7EE6-4342-B048-85BDC9FD1C3A}</a:tableStyleId>
                  </a:tblPr>
                  <a:tblGrid>
                    <a:gridCol w="2746648">
                      <a:extLst>
                        <a:ext uri="{9D8B030D-6E8A-4147-A177-3AD203B41FA5}">
                          <a16:colId xmlns:a16="http://schemas.microsoft.com/office/drawing/2014/main" val="1168660516"/>
                        </a:ext>
                      </a:extLst>
                    </a:gridCol>
                    <a:gridCol w="2520280">
                      <a:extLst>
                        <a:ext uri="{9D8B030D-6E8A-4147-A177-3AD203B41FA5}">
                          <a16:colId xmlns:a16="http://schemas.microsoft.com/office/drawing/2014/main" val="2568642281"/>
                        </a:ext>
                      </a:extLst>
                    </a:gridCol>
                    <a:gridCol w="2962672">
                      <a:extLst>
                        <a:ext uri="{9D8B030D-6E8A-4147-A177-3AD203B41FA5}">
                          <a16:colId xmlns:a16="http://schemas.microsoft.com/office/drawing/2014/main" val="2954247156"/>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US" i="0" dirty="0" smtClean="0">
                                    <a:solidFill>
                                      <a:srgbClr val="C00000"/>
                                    </a:solidFill>
                                    <a:latin typeface="Cambria Math" panose="02040503050406030204" pitchFamily="18" charset="0"/>
                                  </a:rPr>
                                  <m:t>Γ</m:t>
                                </m:r>
                              </m:oMath>
                            </m:oMathPara>
                          </a14:m>
                          <a:endParaRPr lang="en-US" dirty="0"/>
                        </a:p>
                      </a:txBody>
                      <a:tcPr anchor="ctr"/>
                    </a:tc>
                    <a:tc>
                      <a:txBody>
                        <a:bodyPr/>
                        <a:lstStyle/>
                        <a:p>
                          <a:pPr algn="ctr"/>
                          <a:r>
                            <a:rPr lang="en-US" b="0" dirty="0"/>
                            <a:t>Optimal compression size for</a:t>
                          </a:r>
                          <a:r>
                            <a:rPr lang="en-US" b="0" baseline="0" dirty="0"/>
                            <a:t> </a:t>
                          </a:r>
                          <a:r>
                            <a:rPr lang="en-US" b="0" dirty="0"/>
                            <a:t>CSP</a:t>
                          </a:r>
                          <a14:m>
                            <m:oMath xmlns:m="http://schemas.openxmlformats.org/officeDocument/2006/math">
                              <m:r>
                                <a:rPr lang="en-US" b="0" i="1" dirty="0" smtClean="0">
                                  <a:latin typeface="Cambria Math" panose="02040503050406030204" pitchFamily="18" charset="0"/>
                                </a:rPr>
                                <m:t>(</m:t>
                              </m:r>
                              <m:r>
                                <m:rPr>
                                  <m:sty m:val="p"/>
                                </m:rPr>
                                <a:rPr lang="en-US" b="0" i="0" dirty="0" smtClean="0">
                                  <a:solidFill>
                                    <a:srgbClr val="C00000"/>
                                  </a:solidFill>
                                  <a:latin typeface="Cambria Math" panose="02040503050406030204" pitchFamily="18" charset="0"/>
                                </a:rPr>
                                <m:t>Γ</m:t>
                              </m:r>
                              <m:r>
                                <a:rPr lang="en-US" b="0" i="1" dirty="0" smtClean="0">
                                  <a:latin typeface="Cambria Math" panose="02040503050406030204" pitchFamily="18" charset="0"/>
                                </a:rPr>
                                <m:t>)</m:t>
                              </m:r>
                            </m:oMath>
                          </a14:m>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cap="none" baseline="0" dirty="0"/>
                            <a:t>Optimal compression </a:t>
                          </a:r>
                          <a:br>
                            <a:rPr lang="en-US" b="0" cap="none" baseline="0" dirty="0"/>
                          </a:br>
                          <a:r>
                            <a:rPr lang="en-US" b="0" cap="none" baseline="0" dirty="0"/>
                            <a:t>size for </a:t>
                          </a:r>
                          <a:r>
                            <a:rPr lang="en-US" b="0" cap="small" baseline="0" dirty="0"/>
                            <a:t>Max-</a:t>
                          </a:r>
                          <a:r>
                            <a:rPr lang="en-US" b="0" dirty="0"/>
                            <a:t>CSP</a:t>
                          </a:r>
                          <a14:m>
                            <m:oMath xmlns:m="http://schemas.openxmlformats.org/officeDocument/2006/math">
                              <m:r>
                                <a:rPr lang="en-US" b="0" i="1" dirty="0" smtClean="0">
                                  <a:latin typeface="Cambria Math" panose="02040503050406030204" pitchFamily="18" charset="0"/>
                                </a:rPr>
                                <m:t>(</m:t>
                              </m:r>
                              <m:r>
                                <m:rPr>
                                  <m:sty m:val="p"/>
                                </m:rPr>
                                <a:rPr lang="en-US" b="0" i="0" dirty="0" smtClean="0">
                                  <a:solidFill>
                                    <a:srgbClr val="C00000"/>
                                  </a:solidFill>
                                  <a:latin typeface="Cambria Math" panose="02040503050406030204" pitchFamily="18" charset="0"/>
                                </a:rPr>
                                <m:t>Γ</m:t>
                              </m:r>
                              <m:r>
                                <a:rPr lang="en-US" b="0" i="1" dirty="0" smtClean="0">
                                  <a:latin typeface="Cambria Math" panose="02040503050406030204" pitchFamily="18" charset="0"/>
                                </a:rPr>
                                <m:t>)</m:t>
                              </m:r>
                            </m:oMath>
                          </a14:m>
                          <a:endParaRPr lang="en-US" b="0" dirty="0"/>
                        </a:p>
                      </a:txBody>
                      <a:tcPr/>
                    </a:tc>
                    <a:extLst>
                      <a:ext uri="{0D108BD9-81ED-4DB2-BD59-A6C34878D82A}">
                        <a16:rowId xmlns:a16="http://schemas.microsoft.com/office/drawing/2014/main" val="1582119061"/>
                      </a:ext>
                    </a:extLst>
                  </a:tr>
                  <a:tr h="370840">
                    <a:tc>
                      <a:txBody>
                        <a:bodyPr/>
                        <a:lstStyle/>
                        <a:p>
                          <a14:m>
                            <m:oMath xmlns:m="http://schemas.openxmlformats.org/officeDocument/2006/math">
                              <m:r>
                                <a:rPr lang="en-US" b="0" i="1" smtClean="0">
                                  <a:solidFill>
                                    <a:srgbClr val="C00000"/>
                                  </a:solidFill>
                                  <a:latin typeface="Cambria Math" panose="02040503050406030204" pitchFamily="18" charset="0"/>
                                </a:rPr>
                                <m:t>𝑑</m:t>
                              </m:r>
                            </m:oMath>
                          </a14:m>
                          <a:r>
                            <a:rPr lang="en-US" dirty="0"/>
                            <a:t>-NAE-SAT</a:t>
                          </a:r>
                          <a:r>
                            <a:rPr lang="en-US" baseline="0" dirty="0"/>
                            <a:t> for </a:t>
                          </a:r>
                          <a:r>
                            <a:rPr lang="en-US" i="0" u="none" baseline="0" dirty="0">
                              <a:solidFill>
                                <a:srgbClr val="0070C0"/>
                              </a:solidFill>
                            </a:rPr>
                            <a:t>odd</a:t>
                          </a:r>
                          <a:r>
                            <a:rPr lang="en-US" i="1" baseline="0" dirty="0"/>
                            <a:t> </a:t>
                          </a:r>
                          <a14:m>
                            <m:oMath xmlns:m="http://schemas.openxmlformats.org/officeDocument/2006/math">
                              <m:r>
                                <a:rPr lang="en-US" b="0" i="1" baseline="0" smtClean="0">
                                  <a:solidFill>
                                    <a:srgbClr val="C00000"/>
                                  </a:solidFill>
                                  <a:latin typeface="Cambria Math" panose="02040503050406030204" pitchFamily="18" charset="0"/>
                                </a:rPr>
                                <m:t>𝑑</m:t>
                              </m:r>
                              <m:r>
                                <a:rPr lang="en-US" b="0" i="1" baseline="0" smtClean="0">
                                  <a:latin typeface="Cambria Math" panose="02040503050406030204" pitchFamily="18" charset="0"/>
                                </a:rPr>
                                <m:t>≥3</m:t>
                              </m:r>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𝑑</m:t>
                                    </m:r>
                                    <m:r>
                                      <a:rPr lang="en-US" b="0" i="1" smtClean="0">
                                        <a:latin typeface="Cambria Math" panose="02040503050406030204" pitchFamily="18" charset="0"/>
                                      </a:rPr>
                                      <m:t>−1</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𝑑</m:t>
                                    </m:r>
                                    <m:r>
                                      <a:rPr lang="en-US" b="0" i="1" smtClean="0">
                                        <a:latin typeface="Cambria Math" panose="02040503050406030204" pitchFamily="18" charset="0"/>
                                      </a:rPr>
                                      <m:t>−1</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471385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rgbClr val="C00000"/>
                                  </a:solidFill>
                                  <a:latin typeface="Cambria Math" panose="02040503050406030204" pitchFamily="18" charset="0"/>
                                </a:rPr>
                                <m:t>𝑑</m:t>
                              </m:r>
                            </m:oMath>
                          </a14:m>
                          <a:r>
                            <a:rPr lang="en-US" dirty="0"/>
                            <a:t>-NAE-SAT</a:t>
                          </a:r>
                          <a:r>
                            <a:rPr lang="en-US" baseline="0" dirty="0"/>
                            <a:t> for </a:t>
                          </a:r>
                          <a:r>
                            <a:rPr lang="en-US" i="0" baseline="0" dirty="0">
                              <a:solidFill>
                                <a:srgbClr val="0070C0"/>
                              </a:solidFill>
                            </a:rPr>
                            <a:t>even</a:t>
                          </a:r>
                          <a:r>
                            <a:rPr lang="en-US" i="1" baseline="0" dirty="0"/>
                            <a:t> </a:t>
                          </a:r>
                          <a14:m>
                            <m:oMath xmlns:m="http://schemas.openxmlformats.org/officeDocument/2006/math">
                              <m:r>
                                <a:rPr lang="en-US" b="0" i="1" baseline="0" smtClean="0">
                                  <a:solidFill>
                                    <a:srgbClr val="C00000"/>
                                  </a:solidFill>
                                  <a:latin typeface="Cambria Math" panose="02040503050406030204" pitchFamily="18" charset="0"/>
                                </a:rPr>
                                <m:t>𝑑</m:t>
                              </m:r>
                              <m:r>
                                <a:rPr lang="en-US" b="0" i="1" baseline="0" smtClean="0">
                                  <a:latin typeface="Cambria Math" panose="02040503050406030204" pitchFamily="18" charset="0"/>
                                </a:rPr>
                                <m:t>≥3</m:t>
                              </m:r>
                            </m:oMath>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𝑑</m:t>
                                    </m:r>
                                    <m:r>
                                      <a:rPr lang="en-US" b="0" i="1" smtClean="0">
                                        <a:latin typeface="Cambria Math" panose="02040503050406030204" pitchFamily="18" charset="0"/>
                                      </a:rPr>
                                      <m:t>−1</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𝑑</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46514130"/>
                      </a:ext>
                    </a:extLst>
                  </a:tr>
                  <a:tr h="370840">
                    <a:tc>
                      <a:txBody>
                        <a:bodyPr/>
                        <a:lstStyle/>
                        <a:p>
                          <a:r>
                            <a:rPr lang="en-US" dirty="0"/>
                            <a:t>1-in-</a:t>
                          </a:r>
                          <a14:m>
                            <m:oMath xmlns:m="http://schemas.openxmlformats.org/officeDocument/2006/math">
                              <m:r>
                                <a:rPr lang="en-US" i="1" dirty="0" smtClean="0">
                                  <a:solidFill>
                                    <a:srgbClr val="C00000"/>
                                  </a:solidFill>
                                  <a:latin typeface="Cambria Math" panose="02040503050406030204" pitchFamily="18" charset="0"/>
                                </a:rPr>
                                <m:t>𝑑</m:t>
                              </m:r>
                            </m:oMath>
                          </a14:m>
                          <a:r>
                            <a:rPr lang="en-US" dirty="0"/>
                            <a:t> SAT</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𝑑</m:t>
                                    </m:r>
                                  </m:sup>
                                </m:sSup>
                                <m:func>
                                  <m:funcPr>
                                    <m:ctrlPr>
                                      <a:rPr lang="en-US" b="0" i="1" smtClean="0">
                                        <a:solidFill>
                                          <a:srgbClr val="C00000"/>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436346385"/>
                      </a:ext>
                    </a:extLst>
                  </a:tr>
                  <a:tr h="370840">
                    <a:tc>
                      <a:txBody>
                        <a:bodyPr/>
                        <a:lstStyle/>
                        <a:p>
                          <a14:m>
                            <m:oMath xmlns:m="http://schemas.openxmlformats.org/officeDocument/2006/math">
                              <m:r>
                                <a:rPr lang="en-US" i="1" dirty="0" smtClean="0">
                                  <a:solidFill>
                                    <a:srgbClr val="C00000"/>
                                  </a:solidFill>
                                  <a:latin typeface="Cambria Math" panose="02040503050406030204" pitchFamily="18" charset="0"/>
                                </a:rPr>
                                <m:t>𝑑</m:t>
                              </m:r>
                            </m:oMath>
                          </a14:m>
                          <a:r>
                            <a:rPr lang="en-US" dirty="0"/>
                            <a:t>-XOR-SAT</a:t>
                          </a: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(1)</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𝑑</m:t>
                                    </m:r>
                                  </m:sup>
                                </m:sSup>
                                <m:func>
                                  <m:funcPr>
                                    <m:ctrlPr>
                                      <a:rPr lang="en-US" b="0" i="1" smtClean="0">
                                        <a:solidFill>
                                          <a:srgbClr val="C00000"/>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824241299"/>
                      </a:ext>
                    </a:extLst>
                  </a:tr>
                </a:tbl>
              </a:graphicData>
            </a:graphic>
          </p:graphicFrame>
        </mc:Choice>
        <mc:Fallback xmlns="">
          <p:graphicFrame>
            <p:nvGraphicFramePr>
              <p:cNvPr id="5" name="Table 5">
                <a:extLst>
                  <a:ext uri="{FF2B5EF4-FFF2-40B4-BE49-F238E27FC236}">
                    <a16:creationId xmlns:a16="http://schemas.microsoft.com/office/drawing/2014/main" id="{CB48B36E-19DF-4664-8DE7-797116F387D6}"/>
                  </a:ext>
                </a:extLst>
              </p:cNvPr>
              <p:cNvGraphicFramePr>
                <a:graphicFrameLocks noGrp="1"/>
              </p:cNvGraphicFramePr>
              <p:nvPr>
                <p:ph idx="1"/>
                <p:extLst>
                  <p:ext uri="{D42A27DB-BD31-4B8C-83A1-F6EECF244321}">
                    <p14:modId xmlns:p14="http://schemas.microsoft.com/office/powerpoint/2010/main" val="3015061438"/>
                  </p:ext>
                </p:extLst>
              </p:nvPr>
            </p:nvGraphicFramePr>
            <p:xfrm>
              <a:off x="457200" y="2420888"/>
              <a:ext cx="8229600" cy="2123440"/>
            </p:xfrm>
            <a:graphic>
              <a:graphicData uri="http://schemas.openxmlformats.org/drawingml/2006/table">
                <a:tbl>
                  <a:tblPr firstRow="1" bandRow="1">
                    <a:tableStyleId>{5C22544A-7EE6-4342-B048-85BDC9FD1C3A}</a:tableStyleId>
                  </a:tblPr>
                  <a:tblGrid>
                    <a:gridCol w="2746648">
                      <a:extLst>
                        <a:ext uri="{9D8B030D-6E8A-4147-A177-3AD203B41FA5}">
                          <a16:colId xmlns:a16="http://schemas.microsoft.com/office/drawing/2014/main" val="1168660516"/>
                        </a:ext>
                      </a:extLst>
                    </a:gridCol>
                    <a:gridCol w="2520280">
                      <a:extLst>
                        <a:ext uri="{9D8B030D-6E8A-4147-A177-3AD203B41FA5}">
                          <a16:colId xmlns:a16="http://schemas.microsoft.com/office/drawing/2014/main" val="2568642281"/>
                        </a:ext>
                      </a:extLst>
                    </a:gridCol>
                    <a:gridCol w="2962672">
                      <a:extLst>
                        <a:ext uri="{9D8B030D-6E8A-4147-A177-3AD203B41FA5}">
                          <a16:colId xmlns:a16="http://schemas.microsoft.com/office/drawing/2014/main" val="2954247156"/>
                        </a:ext>
                      </a:extLst>
                    </a:gridCol>
                  </a:tblGrid>
                  <a:tr h="640080">
                    <a:tc>
                      <a:txBody>
                        <a:bodyPr/>
                        <a:lstStyle/>
                        <a:p>
                          <a:endParaRPr lang="en-US"/>
                        </a:p>
                      </a:txBody>
                      <a:tcPr anchor="ctr">
                        <a:blipFill>
                          <a:blip r:embed="rId4"/>
                          <a:stretch>
                            <a:fillRect l="-443" t="-4762" r="-200443" b="-246667"/>
                          </a:stretch>
                        </a:blipFill>
                      </a:tcPr>
                    </a:tc>
                    <a:tc>
                      <a:txBody>
                        <a:bodyPr/>
                        <a:lstStyle/>
                        <a:p>
                          <a:endParaRPr lang="en-US"/>
                        </a:p>
                      </a:txBody>
                      <a:tcPr>
                        <a:blipFill>
                          <a:blip r:embed="rId4"/>
                          <a:stretch>
                            <a:fillRect l="-109685" t="-4762" r="-118886" b="-246667"/>
                          </a:stretch>
                        </a:blipFill>
                      </a:tcPr>
                    </a:tc>
                    <a:tc>
                      <a:txBody>
                        <a:bodyPr/>
                        <a:lstStyle/>
                        <a:p>
                          <a:endParaRPr lang="en-US"/>
                        </a:p>
                      </a:txBody>
                      <a:tcPr>
                        <a:blipFill>
                          <a:blip r:embed="rId4"/>
                          <a:stretch>
                            <a:fillRect l="-178189" t="-4762" r="-1029" b="-246667"/>
                          </a:stretch>
                        </a:blipFill>
                      </a:tcPr>
                    </a:tc>
                    <a:extLst>
                      <a:ext uri="{0D108BD9-81ED-4DB2-BD59-A6C34878D82A}">
                        <a16:rowId xmlns:a16="http://schemas.microsoft.com/office/drawing/2014/main" val="1582119061"/>
                      </a:ext>
                    </a:extLst>
                  </a:tr>
                  <a:tr h="370840">
                    <a:tc>
                      <a:txBody>
                        <a:bodyPr/>
                        <a:lstStyle/>
                        <a:p>
                          <a:endParaRPr lang="en-US"/>
                        </a:p>
                      </a:txBody>
                      <a:tcPr>
                        <a:blipFill>
                          <a:blip r:embed="rId4"/>
                          <a:stretch>
                            <a:fillRect l="-443" t="-180328" r="-200443" b="-324590"/>
                          </a:stretch>
                        </a:blipFill>
                      </a:tcPr>
                    </a:tc>
                    <a:tc>
                      <a:txBody>
                        <a:bodyPr/>
                        <a:lstStyle/>
                        <a:p>
                          <a:endParaRPr lang="en-US"/>
                        </a:p>
                      </a:txBody>
                      <a:tcPr>
                        <a:blipFill>
                          <a:blip r:embed="rId4"/>
                          <a:stretch>
                            <a:fillRect l="-109685" t="-180328" r="-118886" b="-324590"/>
                          </a:stretch>
                        </a:blipFill>
                      </a:tcPr>
                    </a:tc>
                    <a:tc>
                      <a:txBody>
                        <a:bodyPr/>
                        <a:lstStyle/>
                        <a:p>
                          <a:endParaRPr lang="en-US"/>
                        </a:p>
                      </a:txBody>
                      <a:tcPr>
                        <a:blipFill>
                          <a:blip r:embed="rId4"/>
                          <a:stretch>
                            <a:fillRect l="-178189" t="-180328" r="-1029" b="-324590"/>
                          </a:stretch>
                        </a:blipFill>
                      </a:tcPr>
                    </a:tc>
                    <a:extLst>
                      <a:ext uri="{0D108BD9-81ED-4DB2-BD59-A6C34878D82A}">
                        <a16:rowId xmlns:a16="http://schemas.microsoft.com/office/drawing/2014/main" val="3471385383"/>
                      </a:ext>
                    </a:extLst>
                  </a:tr>
                  <a:tr h="370840">
                    <a:tc>
                      <a:txBody>
                        <a:bodyPr/>
                        <a:lstStyle/>
                        <a:p>
                          <a:endParaRPr lang="en-US"/>
                        </a:p>
                      </a:txBody>
                      <a:tcPr>
                        <a:blipFill>
                          <a:blip r:embed="rId4"/>
                          <a:stretch>
                            <a:fillRect l="-443" t="-280328" r="-200443" b="-224590"/>
                          </a:stretch>
                        </a:blipFill>
                      </a:tcPr>
                    </a:tc>
                    <a:tc>
                      <a:txBody>
                        <a:bodyPr/>
                        <a:lstStyle/>
                        <a:p>
                          <a:endParaRPr lang="en-US"/>
                        </a:p>
                      </a:txBody>
                      <a:tcPr>
                        <a:blipFill>
                          <a:blip r:embed="rId4"/>
                          <a:stretch>
                            <a:fillRect l="-109685" t="-280328" r="-118886" b="-224590"/>
                          </a:stretch>
                        </a:blipFill>
                      </a:tcPr>
                    </a:tc>
                    <a:tc>
                      <a:txBody>
                        <a:bodyPr/>
                        <a:lstStyle/>
                        <a:p>
                          <a:endParaRPr lang="en-US"/>
                        </a:p>
                      </a:txBody>
                      <a:tcPr>
                        <a:blipFill>
                          <a:blip r:embed="rId4"/>
                          <a:stretch>
                            <a:fillRect l="-178189" t="-280328" r="-1029" b="-224590"/>
                          </a:stretch>
                        </a:blipFill>
                      </a:tcPr>
                    </a:tc>
                    <a:extLst>
                      <a:ext uri="{0D108BD9-81ED-4DB2-BD59-A6C34878D82A}">
                        <a16:rowId xmlns:a16="http://schemas.microsoft.com/office/drawing/2014/main" val="1546514130"/>
                      </a:ext>
                    </a:extLst>
                  </a:tr>
                  <a:tr h="370840">
                    <a:tc>
                      <a:txBody>
                        <a:bodyPr/>
                        <a:lstStyle/>
                        <a:p>
                          <a:endParaRPr lang="en-US"/>
                        </a:p>
                      </a:txBody>
                      <a:tcPr>
                        <a:blipFill>
                          <a:blip r:embed="rId4"/>
                          <a:stretch>
                            <a:fillRect l="-443" t="-380328" r="-200443" b="-124590"/>
                          </a:stretch>
                        </a:blipFill>
                      </a:tcPr>
                    </a:tc>
                    <a:tc>
                      <a:txBody>
                        <a:bodyPr/>
                        <a:lstStyle/>
                        <a:p>
                          <a:endParaRPr lang="en-US"/>
                        </a:p>
                      </a:txBody>
                      <a:tcPr>
                        <a:blipFill>
                          <a:blip r:embed="rId4"/>
                          <a:stretch>
                            <a:fillRect l="-109685" t="-380328" r="-118886" b="-124590"/>
                          </a:stretch>
                        </a:blipFill>
                      </a:tcPr>
                    </a:tc>
                    <a:tc>
                      <a:txBody>
                        <a:bodyPr/>
                        <a:lstStyle/>
                        <a:p>
                          <a:endParaRPr lang="en-US"/>
                        </a:p>
                      </a:txBody>
                      <a:tcPr>
                        <a:blipFill>
                          <a:blip r:embed="rId4"/>
                          <a:stretch>
                            <a:fillRect l="-178189" t="-380328" r="-1029" b="-124590"/>
                          </a:stretch>
                        </a:blipFill>
                      </a:tcPr>
                    </a:tc>
                    <a:extLst>
                      <a:ext uri="{0D108BD9-81ED-4DB2-BD59-A6C34878D82A}">
                        <a16:rowId xmlns:a16="http://schemas.microsoft.com/office/drawing/2014/main" val="3436346385"/>
                      </a:ext>
                    </a:extLst>
                  </a:tr>
                  <a:tr h="370840">
                    <a:tc>
                      <a:txBody>
                        <a:bodyPr/>
                        <a:lstStyle/>
                        <a:p>
                          <a:endParaRPr lang="en-US"/>
                        </a:p>
                      </a:txBody>
                      <a:tcPr>
                        <a:blipFill>
                          <a:blip r:embed="rId4"/>
                          <a:stretch>
                            <a:fillRect l="-443" t="-480328" r="-200443" b="-24590"/>
                          </a:stretch>
                        </a:blipFill>
                      </a:tcPr>
                    </a:tc>
                    <a:tc>
                      <a:txBody>
                        <a:bodyPr/>
                        <a:lstStyle/>
                        <a:p>
                          <a:endParaRPr lang="en-US"/>
                        </a:p>
                      </a:txBody>
                      <a:tcPr>
                        <a:blipFill>
                          <a:blip r:embed="rId4"/>
                          <a:stretch>
                            <a:fillRect l="-109685" t="-480328" r="-118886" b="-24590"/>
                          </a:stretch>
                        </a:blipFill>
                      </a:tcPr>
                    </a:tc>
                    <a:tc>
                      <a:txBody>
                        <a:bodyPr/>
                        <a:lstStyle/>
                        <a:p>
                          <a:endParaRPr lang="en-US"/>
                        </a:p>
                      </a:txBody>
                      <a:tcPr>
                        <a:blipFill>
                          <a:blip r:embed="rId4"/>
                          <a:stretch>
                            <a:fillRect l="-178189" t="-480328" r="-1029" b="-24590"/>
                          </a:stretch>
                        </a:blipFill>
                      </a:tcPr>
                    </a:tc>
                    <a:extLst>
                      <a:ext uri="{0D108BD9-81ED-4DB2-BD59-A6C34878D82A}">
                        <a16:rowId xmlns:a16="http://schemas.microsoft.com/office/drawing/2014/main" val="1824241299"/>
                      </a:ext>
                    </a:extLst>
                  </a:tr>
                </a:tbl>
              </a:graphicData>
            </a:graphic>
          </p:graphicFrame>
        </mc:Fallback>
      </mc:AlternateContent>
      <p:sp>
        <p:nvSpPr>
          <p:cNvPr id="4" name="Slide Number Placeholder 3">
            <a:extLst>
              <a:ext uri="{FF2B5EF4-FFF2-40B4-BE49-F238E27FC236}">
                <a16:creationId xmlns:a16="http://schemas.microsoft.com/office/drawing/2014/main" id="{25D8565B-9C3C-48DC-BB9B-941B72003426}"/>
              </a:ext>
            </a:extLst>
          </p:cNvPr>
          <p:cNvSpPr>
            <a:spLocks noGrp="1"/>
          </p:cNvSpPr>
          <p:nvPr>
            <p:ph type="sldNum" sz="quarter" idx="12"/>
          </p:nvPr>
        </p:nvSpPr>
        <p:spPr/>
        <p:txBody>
          <a:bodyPr/>
          <a:lstStyle/>
          <a:p>
            <a:pPr>
              <a:defRPr/>
            </a:pPr>
            <a:fld id="{2EEB4C75-3422-4131-BAA1-452F888D0C16}" type="slidenum">
              <a:rPr lang="nb-NO" smtClean="0"/>
              <a:pPr>
                <a:defRPr/>
              </a:pPr>
              <a:t>42</a:t>
            </a:fld>
            <a:endParaRPr lang="nb-NO"/>
          </a:p>
        </p:txBody>
      </p:sp>
    </p:spTree>
    <p:extLst>
      <p:ext uri="{BB962C8B-B14F-4D97-AF65-F5344CB8AC3E}">
        <p14:creationId xmlns:p14="http://schemas.microsoft.com/office/powerpoint/2010/main" val="35429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3528-628D-4553-B192-BC15A5FCE27D}"/>
              </a:ext>
            </a:extLst>
          </p:cNvPr>
          <p:cNvSpPr>
            <a:spLocks noGrp="1"/>
          </p:cNvSpPr>
          <p:nvPr>
            <p:ph type="title"/>
          </p:nvPr>
        </p:nvSpPr>
        <p:spPr/>
        <p:txBody>
          <a:bodyPr/>
          <a:lstStyle/>
          <a:p>
            <a:r>
              <a:rPr lang="en-US" dirty="0"/>
              <a:t>Lower bound for </a:t>
            </a:r>
            <a:r>
              <a:rPr lang="en-US" cap="small" dirty="0"/>
              <a:t>Max</a:t>
            </a:r>
            <a:r>
              <a:rPr lang="en-US" dirty="0"/>
              <a:t> 1-</a:t>
            </a:r>
            <a:r>
              <a:rPr lang="en-US" cap="small" dirty="0"/>
              <a:t>in</a:t>
            </a:r>
            <a:r>
              <a:rPr lang="en-US" dirty="0"/>
              <a:t>-3-SAT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20669F-E04C-40EC-B0E0-3AFC2C44A2CD}"/>
                  </a:ext>
                </a:extLst>
              </p:cNvPr>
              <p:cNvSpPr>
                <a:spLocks noGrp="1"/>
              </p:cNvSpPr>
              <p:nvPr>
                <p:ph idx="1"/>
              </p:nvPr>
            </p:nvSpPr>
            <p:spPr/>
            <p:txBody>
              <a:bodyPr/>
              <a:lstStyle/>
              <a:p>
                <a:pPr marL="0" indent="0">
                  <a:buNone/>
                </a:pPr>
                <a:r>
                  <a:rPr lang="en-US" dirty="0"/>
                  <a:t>To illustrate the lower bound, we will prove:</a:t>
                </a:r>
              </a:p>
              <a:p>
                <a:pPr marL="0" indent="0">
                  <a:buNone/>
                </a:pPr>
                <a:endParaRPr lang="en-US" dirty="0"/>
              </a:p>
              <a:p>
                <a:pPr marL="0" indent="0">
                  <a:buNone/>
                </a:pPr>
                <a:endParaRPr lang="en-US" dirty="0"/>
              </a:p>
              <a:p>
                <a:pPr marL="0" indent="0">
                  <a:buNone/>
                </a:pPr>
                <a:r>
                  <a:rPr lang="en-US" dirty="0">
                    <a:solidFill>
                      <a:srgbClr val="0070C0"/>
                    </a:solidFill>
                  </a:rPr>
                  <a:t>To simplify the presentation:</a:t>
                </a:r>
                <a:br>
                  <a:rPr lang="en-US" dirty="0">
                    <a:solidFill>
                      <a:srgbClr val="0070C0"/>
                    </a:solidFill>
                  </a:rPr>
                </a:br>
                <a:r>
                  <a:rPr lang="en-US" dirty="0"/>
                  <a:t>We allow the constant </a:t>
                </a:r>
                <a14:m>
                  <m:oMath xmlns:m="http://schemas.openxmlformats.org/officeDocument/2006/math">
                    <m:r>
                      <a:rPr lang="en-US" b="0" i="1" smtClean="0">
                        <a:solidFill>
                          <a:srgbClr val="C00000"/>
                        </a:solidFill>
                        <a:latin typeface="Cambria Math" panose="02040503050406030204" pitchFamily="18" charset="0"/>
                      </a:rPr>
                      <m:t>⊥</m:t>
                    </m:r>
                  </m:oMath>
                </a14:m>
                <a:r>
                  <a:rPr lang="en-US" dirty="0"/>
                  <a:t> in an instance </a:t>
                </a:r>
                <a:br>
                  <a:rPr lang="en-US" dirty="0"/>
                </a:br>
                <a:r>
                  <a:rPr lang="en-US" dirty="0"/>
                  <a:t>This can be avoided with some more work</a:t>
                </a:r>
              </a:p>
              <a:p>
                <a:pPr marL="0" indent="0">
                  <a:buNone/>
                </a:pPr>
                <a:r>
                  <a:rPr lang="en-US" dirty="0">
                    <a:solidFill>
                      <a:srgbClr val="0070C0"/>
                    </a:solidFill>
                  </a:rPr>
                  <a:t>Proof strategy:</a:t>
                </a:r>
                <a:br>
                  <a:rPr lang="en-US" dirty="0">
                    <a:solidFill>
                      <a:srgbClr val="0070C0"/>
                    </a:solidFill>
                  </a:rPr>
                </a:br>
                <a:r>
                  <a:rPr lang="en-US" dirty="0"/>
                  <a:t>Linear-parameter transformation from 3-CNF-SAT </a:t>
                </a:r>
                <a14:m>
                  <m:oMath xmlns:m="http://schemas.openxmlformats.org/officeDocument/2006/math">
                    <m:r>
                      <a:rPr lang="en-US" i="1" dirty="0" smtClean="0">
                        <a:latin typeface="Cambria Math" panose="02040503050406030204" pitchFamily="18" charset="0"/>
                      </a:rPr>
                      <m:t>(</m:t>
                    </m:r>
                    <m:r>
                      <a:rPr lang="en-US" i="1" dirty="0" smtClean="0">
                        <a:solidFill>
                          <a:srgbClr val="C00000"/>
                        </a:solidFill>
                        <a:latin typeface="Cambria Math" panose="02040503050406030204" pitchFamily="18" charset="0"/>
                      </a:rPr>
                      <m:t>𝑛</m:t>
                    </m:r>
                    <m:r>
                      <a:rPr lang="en-US" i="1" dirty="0" smtClean="0">
                        <a:latin typeface="Cambria Math" panose="02040503050406030204" pitchFamily="18" charset="0"/>
                      </a:rPr>
                      <m:t>)</m:t>
                    </m:r>
                  </m:oMath>
                </a14:m>
                <a:r>
                  <a:rPr lang="en-US" dirty="0"/>
                  <a:t>, </a:t>
                </a:r>
                <a:br>
                  <a:rPr lang="en-US" dirty="0"/>
                </a:br>
                <a:r>
                  <a:rPr lang="en-US" dirty="0"/>
                  <a:t>for which this lower bound is known </a:t>
                </a:r>
                <a:r>
                  <a:rPr lang="en-US" sz="1600" dirty="0">
                    <a:solidFill>
                      <a:srgbClr val="0070C0"/>
                    </a:solidFill>
                  </a:rPr>
                  <a:t>[Dell &amp; van </a:t>
                </a:r>
                <a:r>
                  <a:rPr lang="en-US" sz="1600" dirty="0" err="1">
                    <a:solidFill>
                      <a:srgbClr val="0070C0"/>
                    </a:solidFill>
                  </a:rPr>
                  <a:t>Melkebeek</a:t>
                </a:r>
                <a:r>
                  <a:rPr lang="en-US" sz="1600" dirty="0">
                    <a:solidFill>
                      <a:srgbClr val="0070C0"/>
                    </a:solidFill>
                  </a:rPr>
                  <a:t>, STOC ‘10]</a:t>
                </a:r>
              </a:p>
              <a:p>
                <a:pPr marL="0" indent="0">
                  <a:buNone/>
                </a:pPr>
                <a:endParaRPr lang="en-US" dirty="0">
                  <a:solidFill>
                    <a:srgbClr val="0070C0"/>
                  </a:solidFill>
                </a:endParaRPr>
              </a:p>
            </p:txBody>
          </p:sp>
        </mc:Choice>
        <mc:Fallback xmlns="">
          <p:sp>
            <p:nvSpPr>
              <p:cNvPr id="3" name="Content Placeholder 2">
                <a:extLst>
                  <a:ext uri="{FF2B5EF4-FFF2-40B4-BE49-F238E27FC236}">
                    <a16:creationId xmlns:a16="http://schemas.microsoft.com/office/drawing/2014/main" id="{7B20669F-E04C-40EC-B0E0-3AFC2C44A2CD}"/>
                  </a:ext>
                </a:extLst>
              </p:cNvPr>
              <p:cNvSpPr>
                <a:spLocks noGrp="1" noRot="1" noChangeAspect="1" noMove="1" noResize="1" noEditPoints="1" noAdjustHandles="1" noChangeArrowheads="1" noChangeShapeType="1" noTextEdit="1"/>
              </p:cNvSpPr>
              <p:nvPr>
                <p:ph idx="1"/>
              </p:nvPr>
            </p:nvSpPr>
            <p:spPr>
              <a:blipFill>
                <a:blip r:embed="rId2"/>
                <a:stretch>
                  <a:fillRect l="-1111" t="-9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A87E3E-8994-4AF4-8D46-57521A2B84F1}"/>
              </a:ext>
            </a:extLst>
          </p:cNvPr>
          <p:cNvSpPr>
            <a:spLocks noGrp="1"/>
          </p:cNvSpPr>
          <p:nvPr>
            <p:ph type="sldNum" sz="quarter" idx="12"/>
          </p:nvPr>
        </p:nvSpPr>
        <p:spPr/>
        <p:txBody>
          <a:bodyPr/>
          <a:lstStyle/>
          <a:p>
            <a:pPr>
              <a:defRPr/>
            </a:pPr>
            <a:fld id="{2EEB4C75-3422-4131-BAA1-452F888D0C16}" type="slidenum">
              <a:rPr lang="nb-NO" smtClean="0"/>
              <a:pPr>
                <a:defRPr/>
              </a:pPr>
              <a:t>43</a:t>
            </a:fld>
            <a:endParaRPr lang="nb-NO"/>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657B5EC-ECFE-4563-97F3-500F2F42C2FF}"/>
                  </a:ext>
                </a:extLst>
              </p:cNvPr>
              <p:cNvSpPr/>
              <p:nvPr/>
            </p:nvSpPr>
            <p:spPr bwMode="auto">
              <a:xfrm>
                <a:off x="468313" y="1700808"/>
                <a:ext cx="8218488" cy="108012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cap="small" dirty="0"/>
                  <a:t>Max-1-in-3 SAT </a:t>
                </a:r>
                <a:r>
                  <a:rPr lang="en-US" sz="2400" dirty="0"/>
                  <a:t>does not admit a polynomial-time compression of </a:t>
                </a:r>
                <a:r>
                  <a:rPr lang="en-US" sz="2400" dirty="0" err="1"/>
                  <a:t>bitsize</a:t>
                </a:r>
                <a:r>
                  <a:rPr lang="en-US" sz="2400" dirty="0"/>
                  <a:t>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latin typeface="Cambria Math" panose="02040503050406030204" pitchFamily="18" charset="0"/>
                          </a:rPr>
                          <m:t>3−</m:t>
                        </m:r>
                        <m:r>
                          <a:rPr lang="en-US" sz="2400" b="0" i="1" smtClean="0">
                            <a:solidFill>
                              <a:srgbClr val="C00000"/>
                            </a:solidFill>
                            <a:latin typeface="Cambria Math" panose="02040503050406030204" pitchFamily="18" charset="0"/>
                          </a:rPr>
                          <m:t>𝜀</m:t>
                        </m:r>
                      </m:sup>
                    </m:sSup>
                    <m:r>
                      <a:rPr lang="en-US" sz="2400" b="0" i="1" smtClean="0">
                        <a:latin typeface="Cambria Math" panose="02040503050406030204" pitchFamily="18" charset="0"/>
                      </a:rPr>
                      <m:t>)</m:t>
                    </m:r>
                  </m:oMath>
                </a14:m>
                <a:r>
                  <a:rPr lang="en-US" sz="2400" dirty="0"/>
                  <a:t> for any </a:t>
                </a:r>
                <a14:m>
                  <m:oMath xmlns:m="http://schemas.openxmlformats.org/officeDocument/2006/math">
                    <m:r>
                      <a:rPr lang="en-US" sz="2400" i="1" smtClean="0">
                        <a:solidFill>
                          <a:srgbClr val="C00000"/>
                        </a:solidFill>
                        <a:latin typeface="Cambria Math" panose="02040503050406030204" pitchFamily="18" charset="0"/>
                      </a:rPr>
                      <m:t>𝜀</m:t>
                    </m:r>
                    <m:r>
                      <a:rPr lang="en-US" sz="2400" b="0" i="1" smtClean="0">
                        <a:latin typeface="Cambria Math" panose="02040503050406030204" pitchFamily="18" charset="0"/>
                      </a:rPr>
                      <m:t>&gt;0</m:t>
                    </m:r>
                  </m:oMath>
                </a14:m>
                <a:r>
                  <a:rPr lang="en-US" sz="2400" dirty="0"/>
                  <a:t>, unless </a:t>
                </a:r>
                <a14:m>
                  <m:oMath xmlns:m="http://schemas.openxmlformats.org/officeDocument/2006/math">
                    <m:r>
                      <a:rPr lang="en-US" sz="2400" i="1">
                        <a:solidFill>
                          <a:schemeClr val="tx1"/>
                        </a:solidFill>
                        <a:latin typeface="Cambria Math" panose="02040503050406030204" pitchFamily="18" charset="0"/>
                      </a:rPr>
                      <m:t>𝑁𝑃</m:t>
                    </m:r>
                    <m:r>
                      <a:rPr lang="en-US" sz="2400" b="0" i="1" smtClean="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𝑐𝑜𝑁𝑃</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𝑝𝑜𝑙𝑦</m:t>
                    </m:r>
                  </m:oMath>
                </a14:m>
                <a:endParaRPr lang="en-US" sz="2400" dirty="0">
                  <a:solidFill>
                    <a:schemeClr val="tx1"/>
                  </a:solidFill>
                </a:endParaRPr>
              </a:p>
            </p:txBody>
          </p:sp>
        </mc:Choice>
        <mc:Fallback xmlns="">
          <p:sp>
            <p:nvSpPr>
              <p:cNvPr id="5" name="Rounded Rectangle 4">
                <a:extLst>
                  <a:ext uri="{FF2B5EF4-FFF2-40B4-BE49-F238E27FC236}">
                    <a16:creationId xmlns:a16="http://schemas.microsoft.com/office/drawing/2014/main" id="{D657B5EC-ECFE-4563-97F3-500F2F42C2FF}"/>
                  </a:ext>
                </a:extLst>
              </p:cNvPr>
              <p:cNvSpPr>
                <a:spLocks noRot="1" noChangeAspect="1" noMove="1" noResize="1" noEditPoints="1" noAdjustHandles="1" noChangeArrowheads="1" noChangeShapeType="1" noTextEdit="1"/>
              </p:cNvSpPr>
              <p:nvPr/>
            </p:nvSpPr>
            <p:spPr bwMode="auto">
              <a:xfrm>
                <a:off x="468313" y="1700808"/>
                <a:ext cx="8218488" cy="1080120"/>
              </a:xfrm>
              <a:prstGeom prst="roundRect">
                <a:avLst/>
              </a:prstGeom>
              <a:blipFill>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26293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DD78-A6FC-434A-88D6-0039AEFA2EC0}"/>
              </a:ext>
            </a:extLst>
          </p:cNvPr>
          <p:cNvSpPr>
            <a:spLocks noGrp="1"/>
          </p:cNvSpPr>
          <p:nvPr>
            <p:ph type="title"/>
          </p:nvPr>
        </p:nvSpPr>
        <p:spPr/>
        <p:txBody>
          <a:bodyPr/>
          <a:lstStyle/>
          <a:p>
            <a:r>
              <a:rPr lang="en-US" dirty="0"/>
              <a:t>The main ingredient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01DE6E-E840-4732-8822-126AB7E9A6BA}"/>
                  </a:ext>
                </a:extLst>
              </p:cNvPr>
              <p:cNvSpPr>
                <a:spLocks noGrp="1"/>
              </p:cNvSpPr>
              <p:nvPr>
                <p:ph idx="1"/>
              </p:nvPr>
            </p:nvSpPr>
            <p:spPr>
              <a:xfrm>
                <a:off x="457200" y="1196975"/>
                <a:ext cx="8229600" cy="1871985"/>
              </a:xfrm>
            </p:spPr>
            <p:txBody>
              <a:bodyPr>
                <a:normAutofit fontScale="92500" lnSpcReduction="10000"/>
              </a:bodyPr>
              <a:lstStyle/>
              <a:p>
                <a:pPr marL="0" indent="0">
                  <a:buNone/>
                </a:pPr>
                <a:r>
                  <a:rPr lang="en-US" dirty="0">
                    <a:solidFill>
                      <a:srgbClr val="0070C0"/>
                    </a:solidFill>
                  </a:rPr>
                  <a:t>Claim.</a:t>
                </a:r>
                <a:r>
                  <a:rPr lang="en-US" dirty="0"/>
                  <a:t> There is a</a:t>
                </a:r>
                <a:r>
                  <a:rPr lang="en-US" dirty="0">
                    <a:solidFill>
                      <a:srgbClr val="0070C0"/>
                    </a:solidFill>
                  </a:rPr>
                  <a:t> </a:t>
                </a:r>
                <a:r>
                  <a:rPr lang="en-US" dirty="0"/>
                  <a:t>collection </a:t>
                </a:r>
                <a14:m>
                  <m:oMath xmlns:m="http://schemas.openxmlformats.org/officeDocument/2006/math">
                    <m:r>
                      <a:rPr lang="en-US" i="1">
                        <a:solidFill>
                          <a:srgbClr val="C00000"/>
                        </a:solidFill>
                        <a:latin typeface="Cambria Math" panose="02040503050406030204" pitchFamily="18" charset="0"/>
                      </a:rPr>
                      <m:t>𝒞</m:t>
                    </m:r>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r>
                      <a:rPr lang="en-US" b="0" i="1" smtClean="0">
                        <a:solidFill>
                          <a:schemeClr val="tx1"/>
                        </a:solidFill>
                        <a:latin typeface="Cambria Math" panose="02040503050406030204" pitchFamily="18" charset="0"/>
                      </a:rPr>
                      <m:t>)</m:t>
                    </m:r>
                  </m:oMath>
                </a14:m>
                <a:r>
                  <a:rPr lang="en-US" dirty="0"/>
                  <a:t> of weighted </a:t>
                </a:r>
                <a:r>
                  <a:rPr lang="en-US" cap="small" dirty="0"/>
                  <a:t>1-in-3</a:t>
                </a:r>
                <a:r>
                  <a:rPr lang="en-US" dirty="0"/>
                  <a:t> constraints on variables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0,1}</m:t>
                    </m:r>
                  </m:oMath>
                </a14:m>
                <a:r>
                  <a:rPr lang="en-US" dirty="0"/>
                  <a:t> and the constant </a:t>
                </a:r>
                <a14:m>
                  <m:oMath xmlns:m="http://schemas.openxmlformats.org/officeDocument/2006/math">
                    <m:r>
                      <a:rPr lang="en-US" b="0" i="1" smtClean="0">
                        <a:solidFill>
                          <a:srgbClr val="C00000"/>
                        </a:solidFill>
                        <a:latin typeface="Cambria Math" panose="02040503050406030204" pitchFamily="18" charset="0"/>
                      </a:rPr>
                      <m:t>⊥</m:t>
                    </m:r>
                  </m:oMath>
                </a14:m>
                <a:r>
                  <a:rPr lang="en-US" dirty="0"/>
                  <a:t> such that:</a:t>
                </a:r>
              </a:p>
              <a:p>
                <a:r>
                  <a:rPr lang="en-US" dirty="0"/>
                  <a:t>if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=1</m:t>
                    </m:r>
                  </m:oMath>
                </a14:m>
                <a:r>
                  <a:rPr lang="en-US" dirty="0"/>
                  <a:t>, then the satisfied weight in </a:t>
                </a:r>
                <a14:m>
                  <m:oMath xmlns:m="http://schemas.openxmlformats.org/officeDocument/2006/math">
                    <m:r>
                      <a:rPr lang="en-US" i="1">
                        <a:solidFill>
                          <a:srgbClr val="C00000"/>
                        </a:solidFill>
                        <a:latin typeface="Cambria Math" panose="02040503050406030204" pitchFamily="18" charset="0"/>
                      </a:rPr>
                      <m:t>𝒞</m:t>
                    </m:r>
                  </m:oMath>
                </a14:m>
                <a:r>
                  <a:rPr lang="en-US" dirty="0"/>
                  <a:t> is </a:t>
                </a:r>
                <a:r>
                  <a:rPr lang="en-US" dirty="0">
                    <a:solidFill>
                      <a:srgbClr val="0070C0"/>
                    </a:solidFill>
                  </a:rPr>
                  <a:t>1</a:t>
                </a:r>
              </a:p>
              <a:p>
                <a:r>
                  <a:rPr lang="en-US" dirty="0"/>
                  <a:t>If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0</m:t>
                    </m:r>
                  </m:oMath>
                </a14:m>
                <a:r>
                  <a:rPr lang="en-US" dirty="0"/>
                  <a:t>, then the satisfied weight in </a:t>
                </a:r>
                <a14:m>
                  <m:oMath xmlns:m="http://schemas.openxmlformats.org/officeDocument/2006/math">
                    <m:r>
                      <a:rPr lang="en-US" i="1">
                        <a:solidFill>
                          <a:srgbClr val="C00000"/>
                        </a:solidFill>
                        <a:latin typeface="Cambria Math" panose="02040503050406030204" pitchFamily="18" charset="0"/>
                      </a:rPr>
                      <m:t>𝒞</m:t>
                    </m:r>
                  </m:oMath>
                </a14:m>
                <a:r>
                  <a:rPr lang="en-US" dirty="0"/>
                  <a:t> is </a:t>
                </a:r>
                <a:r>
                  <a:rPr lang="en-US" dirty="0">
                    <a:solidFill>
                      <a:srgbClr val="C00000"/>
                    </a:solidFill>
                  </a:rPr>
                  <a:t>0</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901DE6E-E840-4732-8822-126AB7E9A6BA}"/>
                  </a:ext>
                </a:extLst>
              </p:cNvPr>
              <p:cNvSpPr>
                <a:spLocks noGrp="1" noRot="1" noChangeAspect="1" noMove="1" noResize="1" noEditPoints="1" noAdjustHandles="1" noChangeArrowheads="1" noChangeShapeType="1" noTextEdit="1"/>
              </p:cNvSpPr>
              <p:nvPr>
                <p:ph idx="1"/>
              </p:nvPr>
            </p:nvSpPr>
            <p:spPr>
              <a:xfrm>
                <a:off x="457200" y="1196975"/>
                <a:ext cx="8229600" cy="1871985"/>
              </a:xfrm>
              <a:blipFill>
                <a:blip r:embed="rId3"/>
                <a:stretch>
                  <a:fillRect l="-963" t="-3583" r="-963" b="-65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569888-788E-437B-9B15-9526C8C466CF}"/>
              </a:ext>
            </a:extLst>
          </p:cNvPr>
          <p:cNvSpPr>
            <a:spLocks noGrp="1"/>
          </p:cNvSpPr>
          <p:nvPr>
            <p:ph type="sldNum" sz="quarter" idx="12"/>
          </p:nvPr>
        </p:nvSpPr>
        <p:spPr/>
        <p:txBody>
          <a:bodyPr/>
          <a:lstStyle/>
          <a:p>
            <a:pPr>
              <a:defRPr/>
            </a:pPr>
            <a:fld id="{2EEB4C75-3422-4131-BAA1-452F888D0C16}" type="slidenum">
              <a:rPr lang="nb-NO" smtClean="0"/>
              <a:pPr>
                <a:defRPr/>
              </a:pPr>
              <a:t>44</a:t>
            </a:fld>
            <a:endParaRPr lang="nb-NO"/>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8720E243-E507-4A46-A7DE-FAB11BF83227}"/>
                  </a:ext>
                </a:extLst>
              </p:cNvPr>
              <p:cNvGraphicFramePr>
                <a:graphicFrameLocks noGrp="1"/>
              </p:cNvGraphicFramePr>
              <p:nvPr>
                <p:extLst>
                  <p:ext uri="{D42A27DB-BD31-4B8C-83A1-F6EECF244321}">
                    <p14:modId xmlns:p14="http://schemas.microsoft.com/office/powerpoint/2010/main" val="1696744988"/>
                  </p:ext>
                </p:extLst>
              </p:nvPr>
            </p:nvGraphicFramePr>
            <p:xfrm>
              <a:off x="468313" y="3021030"/>
              <a:ext cx="8218487" cy="3048000"/>
            </p:xfrm>
            <a:graphic>
              <a:graphicData uri="http://schemas.openxmlformats.org/drawingml/2006/table">
                <a:tbl>
                  <a:tblPr firstRow="1" bandRow="1">
                    <a:tableStyleId>{5C22544A-7EE6-4342-B048-85BDC9FD1C3A}</a:tableStyleId>
                  </a:tblPr>
                  <a:tblGrid>
                    <a:gridCol w="1655415">
                      <a:extLst>
                        <a:ext uri="{9D8B030D-6E8A-4147-A177-3AD203B41FA5}">
                          <a16:colId xmlns:a16="http://schemas.microsoft.com/office/drawing/2014/main" val="225872185"/>
                        </a:ext>
                      </a:extLst>
                    </a:gridCol>
                    <a:gridCol w="1084080">
                      <a:extLst>
                        <a:ext uri="{9D8B030D-6E8A-4147-A177-3AD203B41FA5}">
                          <a16:colId xmlns:a16="http://schemas.microsoft.com/office/drawing/2014/main" val="3359995556"/>
                        </a:ext>
                      </a:extLst>
                    </a:gridCol>
                    <a:gridCol w="1369748">
                      <a:extLst>
                        <a:ext uri="{9D8B030D-6E8A-4147-A177-3AD203B41FA5}">
                          <a16:colId xmlns:a16="http://schemas.microsoft.com/office/drawing/2014/main" val="932597578"/>
                        </a:ext>
                      </a:extLst>
                    </a:gridCol>
                    <a:gridCol w="1369748">
                      <a:extLst>
                        <a:ext uri="{9D8B030D-6E8A-4147-A177-3AD203B41FA5}">
                          <a16:colId xmlns:a16="http://schemas.microsoft.com/office/drawing/2014/main" val="546646337"/>
                        </a:ext>
                      </a:extLst>
                    </a:gridCol>
                    <a:gridCol w="1369748">
                      <a:extLst>
                        <a:ext uri="{9D8B030D-6E8A-4147-A177-3AD203B41FA5}">
                          <a16:colId xmlns:a16="http://schemas.microsoft.com/office/drawing/2014/main" val="4002251881"/>
                        </a:ext>
                      </a:extLst>
                    </a:gridCol>
                    <a:gridCol w="1369748">
                      <a:extLst>
                        <a:ext uri="{9D8B030D-6E8A-4147-A177-3AD203B41FA5}">
                          <a16:colId xmlns:a16="http://schemas.microsoft.com/office/drawing/2014/main" val="119472551"/>
                        </a:ext>
                      </a:extLst>
                    </a:gridCol>
                  </a:tblGrid>
                  <a:tr h="293254">
                    <a:tc>
                      <a:txBody>
                        <a:bodyPr/>
                        <a:lstStyle/>
                        <a:p>
                          <a:r>
                            <a:rPr lang="en-US" dirty="0"/>
                            <a:t>Constraint</a:t>
                          </a:r>
                        </a:p>
                      </a:txBody>
                      <a:tcPr/>
                    </a:tc>
                    <a:tc>
                      <a:txBody>
                        <a:bodyPr/>
                        <a:lstStyle/>
                        <a:p>
                          <a:r>
                            <a:rPr lang="en-US" dirty="0"/>
                            <a:t>Weight</a:t>
                          </a:r>
                        </a:p>
                      </a:txBody>
                      <a:tcPr/>
                    </a:tc>
                    <a:tc>
                      <a:txBody>
                        <a:bodyPr/>
                        <a:lstStyle/>
                        <a:p>
                          <a:r>
                            <a:rPr lang="en-US" b="1" dirty="0"/>
                            <a:t>For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oMath>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oMath>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oMath>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2590419091"/>
                      </a:ext>
                    </a:extLst>
                  </a:tr>
                  <a:tr h="293254">
                    <a:tc>
                      <a:txBody>
                        <a:bodyPr/>
                        <a:lstStyle/>
                        <a:p>
                          <a:r>
                            <a:rPr lang="en-US" sz="1600" b="0" cap="small" baseline="0" dirty="0"/>
                            <a:t>1-in-3</a:t>
                          </a:r>
                          <a:r>
                            <a:rPr lang="en-US" sz="1600" b="0" dirty="0"/>
                            <a:t> </a:t>
                          </a:r>
                          <a14:m>
                            <m:oMath xmlns:m="http://schemas.openxmlformats.org/officeDocument/2006/math">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3</m:t>
                                  </m:r>
                                </m:sub>
                              </m:sSub>
                              <m:r>
                                <a:rPr lang="en-US" sz="1600" b="0" i="1" smtClean="0">
                                  <a:latin typeface="Cambria Math" panose="02040503050406030204" pitchFamily="18" charset="0"/>
                                </a:rPr>
                                <m:t>)</m:t>
                              </m:r>
                            </m:oMath>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extLst>
                      <a:ext uri="{0D108BD9-81ED-4DB2-BD59-A6C34878D82A}">
                        <a16:rowId xmlns:a16="http://schemas.microsoft.com/office/drawing/2014/main" val="2721965887"/>
                      </a:ext>
                    </a:extLst>
                  </a:tr>
                  <a:tr h="293254">
                    <a:tc>
                      <a:txBody>
                        <a:bodyPr/>
                        <a:lstStyle/>
                        <a:p>
                          <a:r>
                            <a:rPr lang="en-US" sz="1600" b="0" cap="small" baseline="0" dirty="0"/>
                            <a:t>1-in-3 </a:t>
                          </a:r>
                          <a14:m>
                            <m:oMath xmlns:m="http://schemas.openxmlformats.org/officeDocument/2006/math">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2</m:t>
                                  </m:r>
                                </m:sub>
                              </m:sSub>
                              <m:r>
                                <a:rPr lang="en-US" sz="1600" b="0" i="1" smtClean="0">
                                  <a:latin typeface="Cambria Math" panose="02040503050406030204" pitchFamily="18" charset="0"/>
                                </a:rPr>
                                <m:t>,</m:t>
                              </m:r>
                              <m:r>
                                <a:rPr lang="en-US" sz="1600" b="0" i="1" smtClean="0">
                                  <a:solidFill>
                                    <a:srgbClr val="C00000"/>
                                  </a:solidFill>
                                  <a:latin typeface="Cambria Math" panose="02040503050406030204" pitchFamily="18" charset="0"/>
                                </a:rPr>
                                <m:t>⊥</m:t>
                              </m:r>
                              <m:r>
                                <a:rPr lang="en-US" sz="1600" b="0" i="1" smtClean="0">
                                  <a:latin typeface="Cambria Math" panose="02040503050406030204" pitchFamily="18" charset="0"/>
                                </a:rPr>
                                <m:t>)</m:t>
                              </m:r>
                            </m:oMath>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+1/6</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+1/6</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extLst>
                      <a:ext uri="{0D108BD9-81ED-4DB2-BD59-A6C34878D82A}">
                        <a16:rowId xmlns:a16="http://schemas.microsoft.com/office/drawing/2014/main" val="3571780641"/>
                      </a:ext>
                    </a:extLst>
                  </a:tr>
                  <a:tr h="293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cap="small" baseline="0" dirty="0"/>
                            <a:t>1-in-3</a:t>
                          </a:r>
                          <a14:m>
                            <m:oMath xmlns:m="http://schemas.openxmlformats.org/officeDocument/2006/math">
                              <m:r>
                                <a:rPr lang="en-US" sz="1600" b="0" i="0" cap="none" baseline="0" smtClean="0">
                                  <a:latin typeface="Cambria Math" panose="02040503050406030204" pitchFamily="18" charset="0"/>
                                </a:rPr>
                                <m:t> </m:t>
                              </m:r>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3</m:t>
                                  </m:r>
                                </m:sub>
                              </m:sSub>
                              <m:r>
                                <a:rPr lang="en-US" sz="1600" b="0" i="1" smtClean="0">
                                  <a:latin typeface="Cambria Math" panose="02040503050406030204" pitchFamily="18" charset="0"/>
                                </a:rPr>
                                <m:t>,</m:t>
                              </m:r>
                              <m:r>
                                <a:rPr lang="en-US" sz="1600" b="0" i="1" smtClean="0">
                                  <a:solidFill>
                                    <a:srgbClr val="C00000"/>
                                  </a:solidFill>
                                  <a:latin typeface="Cambria Math" panose="02040503050406030204" pitchFamily="18" charset="0"/>
                                </a:rPr>
                                <m:t>⊥</m:t>
                              </m:r>
                              <m:r>
                                <a:rPr lang="en-US" sz="1600" b="0" i="1" smtClean="0">
                                  <a:latin typeface="Cambria Math" panose="02040503050406030204" pitchFamily="18" charset="0"/>
                                </a:rPr>
                                <m:t>)</m:t>
                              </m:r>
                            </m:oMath>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+1/6</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+1/6</m:t>
                                </m:r>
                              </m:oMath>
                            </m:oMathPara>
                          </a14:m>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+1/6</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tc>
                    <a:extLst>
                      <a:ext uri="{0D108BD9-81ED-4DB2-BD59-A6C34878D82A}">
                        <a16:rowId xmlns:a16="http://schemas.microsoft.com/office/drawing/2014/main" val="1320563706"/>
                      </a:ext>
                    </a:extLst>
                  </a:tr>
                  <a:tr h="293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cap="small" baseline="0" dirty="0"/>
                            <a:t>1-in-3 </a:t>
                          </a:r>
                          <a14:m>
                            <m:oMath xmlns:m="http://schemas.openxmlformats.org/officeDocument/2006/math">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3</m:t>
                                  </m:r>
                                </m:sub>
                              </m:sSub>
                              <m:r>
                                <a:rPr lang="en-US" sz="1600" b="0" i="1" smtClean="0">
                                  <a:latin typeface="Cambria Math" panose="02040503050406030204" pitchFamily="18" charset="0"/>
                                </a:rPr>
                                <m:t>,</m:t>
                              </m:r>
                              <m:r>
                                <a:rPr lang="en-US" sz="1600" b="0" i="1" smtClean="0">
                                  <a:solidFill>
                                    <a:srgbClr val="C00000"/>
                                  </a:solidFill>
                                  <a:latin typeface="Cambria Math" panose="02040503050406030204" pitchFamily="18" charset="0"/>
                                </a:rPr>
                                <m:t>⊥</m:t>
                              </m:r>
                              <m:r>
                                <a:rPr lang="en-US" sz="1600" b="0" i="1" smtClean="0">
                                  <a:latin typeface="Cambria Math" panose="02040503050406030204" pitchFamily="18" charset="0"/>
                                </a:rPr>
                                <m:t>)</m:t>
                              </m:r>
                            </m:oMath>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+1/6</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+1/6</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tc>
                    <a:extLst>
                      <a:ext uri="{0D108BD9-81ED-4DB2-BD59-A6C34878D82A}">
                        <a16:rowId xmlns:a16="http://schemas.microsoft.com/office/drawing/2014/main" val="2553283746"/>
                      </a:ext>
                    </a:extLst>
                  </a:tr>
                  <a:tr h="293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cap="small" baseline="0" dirty="0"/>
                            <a:t>1-in-3 </a:t>
                          </a:r>
                          <a14:m>
                            <m:oMath xmlns:m="http://schemas.openxmlformats.org/officeDocument/2006/math">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1</m:t>
                                  </m:r>
                                </m:sub>
                              </m:sSub>
                              <m:r>
                                <a:rPr lang="en-US" sz="1600" b="0" i="1" smtClean="0">
                                  <a:latin typeface="Cambria Math" panose="02040503050406030204" pitchFamily="18" charset="0"/>
                                </a:rPr>
                                <m:t>,</m:t>
                              </m:r>
                              <m:r>
                                <a:rPr lang="en-US" sz="1600" b="0" i="1" smtClean="0">
                                  <a:solidFill>
                                    <a:srgbClr val="C00000"/>
                                  </a:solidFill>
                                  <a:latin typeface="Cambria Math" panose="02040503050406030204" pitchFamily="18" charset="0"/>
                                </a:rPr>
                                <m:t>⊥</m:t>
                              </m:r>
                              <m:r>
                                <a:rPr lang="en-US" sz="1600" b="0" i="1" smtClean="0">
                                  <a:latin typeface="Cambria Math" panose="02040503050406030204" pitchFamily="18" charset="0"/>
                                </a:rPr>
                                <m:t>,</m:t>
                              </m:r>
                              <m:r>
                                <a:rPr lang="en-US" sz="1600" b="0" i="1" smtClean="0">
                                  <a:solidFill>
                                    <a:srgbClr val="C00000"/>
                                  </a:solidFill>
                                  <a:latin typeface="Cambria Math" panose="02040503050406030204" pitchFamily="18" charset="0"/>
                                </a:rPr>
                                <m:t>⊥</m:t>
                              </m:r>
                              <m:r>
                                <a:rPr lang="en-US" sz="1600" b="0" i="1" smtClean="0">
                                  <a:latin typeface="Cambria Math" panose="02040503050406030204" pitchFamily="18" charset="0"/>
                                </a:rPr>
                                <m:t>)</m:t>
                              </m:r>
                            </m:oMath>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tc>
                    <a:extLst>
                      <a:ext uri="{0D108BD9-81ED-4DB2-BD59-A6C34878D82A}">
                        <a16:rowId xmlns:a16="http://schemas.microsoft.com/office/drawing/2014/main" val="1394334212"/>
                      </a:ext>
                    </a:extLst>
                  </a:tr>
                  <a:tr h="293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cap="small" baseline="0" dirty="0"/>
                            <a:t>1-in-3</a:t>
                          </a:r>
                          <a14:m>
                            <m:oMath xmlns:m="http://schemas.openxmlformats.org/officeDocument/2006/math">
                              <m:r>
                                <a:rPr lang="en-US" sz="1600" b="0" i="0" cap="none" baseline="0" smtClean="0">
                                  <a:latin typeface="Cambria Math" panose="02040503050406030204" pitchFamily="18" charset="0"/>
                                </a:rPr>
                                <m:t> </m:t>
                              </m:r>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2</m:t>
                                  </m:r>
                                </m:sub>
                              </m:sSub>
                              <m:r>
                                <a:rPr lang="en-US" sz="1600" b="0" i="1" smtClean="0">
                                  <a:latin typeface="Cambria Math" panose="02040503050406030204" pitchFamily="18" charset="0"/>
                                </a:rPr>
                                <m:t>,</m:t>
                              </m:r>
                              <m:r>
                                <a:rPr lang="en-US" sz="1600" b="0" i="1" smtClean="0">
                                  <a:solidFill>
                                    <a:srgbClr val="C00000"/>
                                  </a:solidFill>
                                  <a:latin typeface="Cambria Math" panose="02040503050406030204" pitchFamily="18" charset="0"/>
                                </a:rPr>
                                <m:t>⊥</m:t>
                              </m:r>
                              <m:r>
                                <a:rPr lang="en-US" sz="1600" b="0" i="1" smtClean="0">
                                  <a:latin typeface="Cambria Math" panose="02040503050406030204" pitchFamily="18" charset="0"/>
                                </a:rPr>
                                <m:t>,</m:t>
                              </m:r>
                              <m:r>
                                <a:rPr lang="en-US" sz="1600" b="0" i="1" smtClean="0">
                                  <a:solidFill>
                                    <a:srgbClr val="C00000"/>
                                  </a:solidFill>
                                  <a:latin typeface="Cambria Math" panose="02040503050406030204" pitchFamily="18" charset="0"/>
                                </a:rPr>
                                <m:t>⊥</m:t>
                              </m:r>
                              <m:r>
                                <a:rPr lang="en-US" sz="1600" b="0" i="1" smtClean="0">
                                  <a:latin typeface="Cambria Math" panose="02040503050406030204" pitchFamily="18" charset="0"/>
                                </a:rPr>
                                <m:t>)</m:t>
                              </m:r>
                            </m:oMath>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tc>
                    <a:extLst>
                      <a:ext uri="{0D108BD9-81ED-4DB2-BD59-A6C34878D82A}">
                        <a16:rowId xmlns:a16="http://schemas.microsoft.com/office/drawing/2014/main" val="1501937396"/>
                      </a:ext>
                    </a:extLst>
                  </a:tr>
                  <a:tr h="293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cap="small" baseline="0" dirty="0"/>
                            <a:t>1-in-3 </a:t>
                          </a:r>
                          <a14:m>
                            <m:oMath xmlns:m="http://schemas.openxmlformats.org/officeDocument/2006/math">
                              <m:r>
                                <a:rPr lang="en-US" sz="1600" b="0" i="1" smtClean="0">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𝑥</m:t>
                                  </m:r>
                                </m:e>
                                <m:sub>
                                  <m:r>
                                    <a:rPr lang="en-US" sz="1600" b="0" i="1" smtClean="0">
                                      <a:solidFill>
                                        <a:srgbClr val="C00000"/>
                                      </a:solidFill>
                                      <a:latin typeface="Cambria Math" panose="02040503050406030204" pitchFamily="18" charset="0"/>
                                    </a:rPr>
                                    <m:t>3</m:t>
                                  </m:r>
                                </m:sub>
                              </m:sSub>
                              <m:r>
                                <a:rPr lang="en-US" sz="1600" b="0" i="1" smtClean="0">
                                  <a:latin typeface="Cambria Math" panose="02040503050406030204" pitchFamily="18" charset="0"/>
                                </a:rPr>
                                <m:t>,</m:t>
                              </m:r>
                              <m:r>
                                <a:rPr lang="en-US" sz="1600" b="0" i="1" smtClean="0">
                                  <a:solidFill>
                                    <a:srgbClr val="C00000"/>
                                  </a:solidFill>
                                  <a:latin typeface="Cambria Math" panose="02040503050406030204" pitchFamily="18" charset="0"/>
                                </a:rPr>
                                <m:t>⊥</m:t>
                              </m:r>
                              <m:r>
                                <a:rPr lang="en-US" sz="1600" b="0" i="1" smtClean="0">
                                  <a:latin typeface="Cambria Math" panose="02040503050406030204" pitchFamily="18" charset="0"/>
                                </a:rPr>
                                <m:t>,</m:t>
                              </m:r>
                              <m:r>
                                <a:rPr lang="en-US" sz="1600" b="0" i="1" smtClean="0">
                                  <a:solidFill>
                                    <a:srgbClr val="C00000"/>
                                  </a:solidFill>
                                  <a:latin typeface="Cambria Math" panose="02040503050406030204" pitchFamily="18" charset="0"/>
                                </a:rPr>
                                <m:t>⊥</m:t>
                              </m:r>
                              <m:r>
                                <a:rPr lang="en-US" sz="1600" b="0" i="1" smtClean="0">
                                  <a:latin typeface="Cambria Math" panose="02040503050406030204" pitchFamily="18" charset="0"/>
                                </a:rPr>
                                <m:t>)</m:t>
                              </m:r>
                            </m:oMath>
                          </a14:m>
                          <a:endParaRPr 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oMath>
                            </m:oMathPara>
                          </a14:m>
                          <a:endParaRPr lang="en-US" sz="1600" dirty="0"/>
                        </a:p>
                      </a:txBody>
                      <a:tcP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+1/3</m:t>
                                </m:r>
                              </m:oMath>
                            </m:oMathPara>
                          </a14:m>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077445"/>
                      </a:ext>
                    </a:extLst>
                  </a:tr>
                  <a:tr h="293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T w="12700" cap="flat" cmpd="sng" algn="ctr">
                          <a:solidFill>
                            <a:schemeClr val="tx1"/>
                          </a:solidFill>
                          <a:prstDash val="solid"/>
                          <a:round/>
                          <a:headEnd type="none" w="med" len="med"/>
                          <a:tailEnd type="none" w="med" len="med"/>
                        </a:lnT>
                        <a:noFill/>
                      </a:tcPr>
                    </a:tc>
                    <a:tc>
                      <a:txBody>
                        <a:bodyPr/>
                        <a:lstStyle/>
                        <a:p>
                          <a:pPr algn="ctr"/>
                          <a14:m>
                            <m:oMathPara xmlns:m="http://schemas.openxmlformats.org/officeDocument/2006/math">
                              <m:oMathParaPr>
                                <m:jc m:val="centerGroup"/>
                              </m:oMathParaPr>
                              <m:oMath xmlns:m="http://schemas.openxmlformats.org/officeDocument/2006/math">
                                <m:r>
                                  <a:rPr lang="en-US" sz="1600" b="1" i="1" dirty="0" smtClean="0">
                                    <a:solidFill>
                                      <a:srgbClr val="C00000"/>
                                    </a:solidFill>
                                    <a:latin typeface="Cambria Math" panose="02040503050406030204" pitchFamily="18" charset="0"/>
                                  </a:rPr>
                                  <m:t>𝟎</m:t>
                                </m:r>
                              </m:oMath>
                            </m:oMathPara>
                          </a14:m>
                          <a:endParaRPr lang="en-US" sz="1600" b="1" dirty="0">
                            <a:solidFill>
                              <a:srgbClr val="C00000"/>
                            </a:solidFill>
                          </a:endParaRPr>
                        </a:p>
                      </a:txBody>
                      <a:tcP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sz="1600" b="1" i="1" dirty="0" smtClean="0">
                                    <a:solidFill>
                                      <a:srgbClr val="0070C0"/>
                                    </a:solidFill>
                                    <a:latin typeface="Cambria Math" panose="02040503050406030204" pitchFamily="18" charset="0"/>
                                  </a:rPr>
                                  <m:t>𝟏</m:t>
                                </m:r>
                              </m:oMath>
                            </m:oMathPara>
                          </a14:m>
                          <a:endParaRPr lang="en-US" sz="1600" b="1" dirty="0">
                            <a:solidFill>
                              <a:srgbClr val="0070C0"/>
                            </a:solidFill>
                          </a:endParaRPr>
                        </a:p>
                      </a:txBody>
                      <a:tcP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sz="1600" b="1" i="1" smtClean="0">
                                    <a:solidFill>
                                      <a:srgbClr val="0070C0"/>
                                    </a:solidFill>
                                    <a:latin typeface="Cambria Math" panose="02040503050406030204" pitchFamily="18" charset="0"/>
                                  </a:rPr>
                                  <m:t>𝟏</m:t>
                                </m:r>
                              </m:oMath>
                            </m:oMathPara>
                          </a14:m>
                          <a:endParaRPr lang="en-US" sz="1600" b="1" dirty="0">
                            <a:solidFill>
                              <a:srgbClr val="C00000"/>
                            </a:solidFill>
                          </a:endParaRPr>
                        </a:p>
                      </a:txBody>
                      <a:tcP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sz="1600" b="1" i="1" dirty="0" smtClean="0">
                                    <a:solidFill>
                                      <a:srgbClr val="0070C0"/>
                                    </a:solidFill>
                                    <a:latin typeface="Cambria Math" panose="02040503050406030204" pitchFamily="18" charset="0"/>
                                  </a:rPr>
                                  <m:t>𝟏</m:t>
                                </m:r>
                              </m:oMath>
                            </m:oMathPara>
                          </a14:m>
                          <a:endParaRPr lang="en-US" sz="1600" b="1" dirty="0">
                            <a:solidFill>
                              <a:srgbClr val="0070C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28344640"/>
                      </a:ext>
                    </a:extLst>
                  </a:tr>
                </a:tbl>
              </a:graphicData>
            </a:graphic>
          </p:graphicFrame>
        </mc:Choice>
        <mc:Fallback xmlns="">
          <p:graphicFrame>
            <p:nvGraphicFramePr>
              <p:cNvPr id="5" name="Table 5">
                <a:extLst>
                  <a:ext uri="{FF2B5EF4-FFF2-40B4-BE49-F238E27FC236}">
                    <a16:creationId xmlns:a16="http://schemas.microsoft.com/office/drawing/2014/main" id="{8720E243-E507-4A46-A7DE-FAB11BF83227}"/>
                  </a:ext>
                </a:extLst>
              </p:cNvPr>
              <p:cNvGraphicFramePr>
                <a:graphicFrameLocks noGrp="1"/>
              </p:cNvGraphicFramePr>
              <p:nvPr>
                <p:extLst>
                  <p:ext uri="{D42A27DB-BD31-4B8C-83A1-F6EECF244321}">
                    <p14:modId xmlns:p14="http://schemas.microsoft.com/office/powerpoint/2010/main" val="1696744988"/>
                  </p:ext>
                </p:extLst>
              </p:nvPr>
            </p:nvGraphicFramePr>
            <p:xfrm>
              <a:off x="468313" y="3021030"/>
              <a:ext cx="8218487" cy="3048000"/>
            </p:xfrm>
            <a:graphic>
              <a:graphicData uri="http://schemas.openxmlformats.org/drawingml/2006/table">
                <a:tbl>
                  <a:tblPr firstRow="1" bandRow="1">
                    <a:tableStyleId>{5C22544A-7EE6-4342-B048-85BDC9FD1C3A}</a:tableStyleId>
                  </a:tblPr>
                  <a:tblGrid>
                    <a:gridCol w="1655415">
                      <a:extLst>
                        <a:ext uri="{9D8B030D-6E8A-4147-A177-3AD203B41FA5}">
                          <a16:colId xmlns:a16="http://schemas.microsoft.com/office/drawing/2014/main" val="225872185"/>
                        </a:ext>
                      </a:extLst>
                    </a:gridCol>
                    <a:gridCol w="1084080">
                      <a:extLst>
                        <a:ext uri="{9D8B030D-6E8A-4147-A177-3AD203B41FA5}">
                          <a16:colId xmlns:a16="http://schemas.microsoft.com/office/drawing/2014/main" val="3359995556"/>
                        </a:ext>
                      </a:extLst>
                    </a:gridCol>
                    <a:gridCol w="1369748">
                      <a:extLst>
                        <a:ext uri="{9D8B030D-6E8A-4147-A177-3AD203B41FA5}">
                          <a16:colId xmlns:a16="http://schemas.microsoft.com/office/drawing/2014/main" val="932597578"/>
                        </a:ext>
                      </a:extLst>
                    </a:gridCol>
                    <a:gridCol w="1369748">
                      <a:extLst>
                        <a:ext uri="{9D8B030D-6E8A-4147-A177-3AD203B41FA5}">
                          <a16:colId xmlns:a16="http://schemas.microsoft.com/office/drawing/2014/main" val="546646337"/>
                        </a:ext>
                      </a:extLst>
                    </a:gridCol>
                    <a:gridCol w="1369748">
                      <a:extLst>
                        <a:ext uri="{9D8B030D-6E8A-4147-A177-3AD203B41FA5}">
                          <a16:colId xmlns:a16="http://schemas.microsoft.com/office/drawing/2014/main" val="4002251881"/>
                        </a:ext>
                      </a:extLst>
                    </a:gridCol>
                    <a:gridCol w="1369748">
                      <a:extLst>
                        <a:ext uri="{9D8B030D-6E8A-4147-A177-3AD203B41FA5}">
                          <a16:colId xmlns:a16="http://schemas.microsoft.com/office/drawing/2014/main" val="119472551"/>
                        </a:ext>
                      </a:extLst>
                    </a:gridCol>
                  </a:tblGrid>
                  <a:tr h="365760">
                    <a:tc>
                      <a:txBody>
                        <a:bodyPr/>
                        <a:lstStyle/>
                        <a:p>
                          <a:r>
                            <a:rPr lang="en-US" dirty="0"/>
                            <a:t>Constraint</a:t>
                          </a:r>
                        </a:p>
                      </a:txBody>
                      <a:tcPr/>
                    </a:tc>
                    <a:tc>
                      <a:txBody>
                        <a:bodyPr/>
                        <a:lstStyle/>
                        <a:p>
                          <a:r>
                            <a:rPr lang="en-US" dirty="0"/>
                            <a:t>Weight</a:t>
                          </a:r>
                        </a:p>
                      </a:txBody>
                      <a:tcPr/>
                    </a:tc>
                    <a:tc>
                      <a:txBody>
                        <a:bodyPr/>
                        <a:lstStyle/>
                        <a:p>
                          <a:endParaRPr lang="en-US"/>
                        </a:p>
                      </a:txBody>
                      <a:tcPr>
                        <a:blipFill>
                          <a:blip r:embed="rId4"/>
                          <a:stretch>
                            <a:fillRect l="-201339" t="-8333" r="-303571" b="-738333"/>
                          </a:stretch>
                        </a:blipFill>
                      </a:tcPr>
                    </a:tc>
                    <a:tc>
                      <a:txBody>
                        <a:bodyPr/>
                        <a:lstStyle/>
                        <a:p>
                          <a:endParaRPr lang="en-US"/>
                        </a:p>
                      </a:txBody>
                      <a:tcPr>
                        <a:blipFill>
                          <a:blip r:embed="rId4"/>
                          <a:stretch>
                            <a:fillRect l="-300000" t="-8333" r="-202222" b="-738333"/>
                          </a:stretch>
                        </a:blipFill>
                      </a:tcPr>
                    </a:tc>
                    <a:tc>
                      <a:txBody>
                        <a:bodyPr/>
                        <a:lstStyle/>
                        <a:p>
                          <a:endParaRPr lang="en-US"/>
                        </a:p>
                      </a:txBody>
                      <a:tcPr>
                        <a:blipFill>
                          <a:blip r:embed="rId4"/>
                          <a:stretch>
                            <a:fillRect l="-400000" t="-8333" r="-102222" b="-738333"/>
                          </a:stretch>
                        </a:blipFill>
                      </a:tcPr>
                    </a:tc>
                    <a:tc>
                      <a:txBody>
                        <a:bodyPr/>
                        <a:lstStyle/>
                        <a:p>
                          <a:endParaRPr lang="en-US"/>
                        </a:p>
                      </a:txBody>
                      <a:tcPr>
                        <a:blipFill>
                          <a:blip r:embed="rId4"/>
                          <a:stretch>
                            <a:fillRect l="-500000" t="-8333" r="-2222" b="-738333"/>
                          </a:stretch>
                        </a:blipFill>
                      </a:tcPr>
                    </a:tc>
                    <a:extLst>
                      <a:ext uri="{0D108BD9-81ED-4DB2-BD59-A6C34878D82A}">
                        <a16:rowId xmlns:a16="http://schemas.microsoft.com/office/drawing/2014/main" val="2590419091"/>
                      </a:ext>
                    </a:extLst>
                  </a:tr>
                  <a:tr h="335280">
                    <a:tc>
                      <a:txBody>
                        <a:bodyPr/>
                        <a:lstStyle/>
                        <a:p>
                          <a:endParaRPr lang="en-US"/>
                        </a:p>
                      </a:txBody>
                      <a:tcPr>
                        <a:blipFill>
                          <a:blip r:embed="rId4"/>
                          <a:stretch>
                            <a:fillRect l="-368" t="-118182" r="-397794" b="-705455"/>
                          </a:stretch>
                        </a:blipFill>
                      </a:tcPr>
                    </a:tc>
                    <a:tc>
                      <a:txBody>
                        <a:bodyPr/>
                        <a:lstStyle/>
                        <a:p>
                          <a:endParaRPr lang="en-US"/>
                        </a:p>
                      </a:txBody>
                      <a:tcPr>
                        <a:blipFill>
                          <a:blip r:embed="rId4"/>
                          <a:stretch>
                            <a:fillRect l="-153371" t="-118182" r="-507865" b="-705455"/>
                          </a:stretch>
                        </a:blipFill>
                      </a:tcPr>
                    </a:tc>
                    <a:tc>
                      <a:txBody>
                        <a:bodyPr/>
                        <a:lstStyle/>
                        <a:p>
                          <a:endParaRPr lang="en-US"/>
                        </a:p>
                      </a:txBody>
                      <a:tcPr>
                        <a:blipFill>
                          <a:blip r:embed="rId4"/>
                          <a:stretch>
                            <a:fillRect l="-201339" t="-118182" r="-303571" b="-705455"/>
                          </a:stretch>
                        </a:blipFill>
                      </a:tcPr>
                    </a:tc>
                    <a:tc>
                      <a:txBody>
                        <a:bodyPr/>
                        <a:lstStyle/>
                        <a:p>
                          <a:endParaRPr lang="en-US"/>
                        </a:p>
                      </a:txBody>
                      <a:tcPr>
                        <a:blipFill>
                          <a:blip r:embed="rId4"/>
                          <a:stretch>
                            <a:fillRect l="-300000" t="-118182" r="-202222" b="-705455"/>
                          </a:stretch>
                        </a:blipFill>
                      </a:tcPr>
                    </a:tc>
                    <a:tc>
                      <a:txBody>
                        <a:bodyPr/>
                        <a:lstStyle/>
                        <a:p>
                          <a:endParaRPr lang="en-US"/>
                        </a:p>
                      </a:txBody>
                      <a:tcPr>
                        <a:blipFill>
                          <a:blip r:embed="rId4"/>
                          <a:stretch>
                            <a:fillRect l="-400000" t="-118182" r="-102222" b="-705455"/>
                          </a:stretch>
                        </a:blipFill>
                      </a:tcPr>
                    </a:tc>
                    <a:tc>
                      <a:txBody>
                        <a:bodyPr/>
                        <a:lstStyle/>
                        <a:p>
                          <a:endParaRPr lang="en-US"/>
                        </a:p>
                      </a:txBody>
                      <a:tcPr>
                        <a:blipFill>
                          <a:blip r:embed="rId4"/>
                          <a:stretch>
                            <a:fillRect l="-500000" t="-118182" r="-2222" b="-705455"/>
                          </a:stretch>
                        </a:blipFill>
                      </a:tcPr>
                    </a:tc>
                    <a:extLst>
                      <a:ext uri="{0D108BD9-81ED-4DB2-BD59-A6C34878D82A}">
                        <a16:rowId xmlns:a16="http://schemas.microsoft.com/office/drawing/2014/main" val="2721965887"/>
                      </a:ext>
                    </a:extLst>
                  </a:tr>
                  <a:tr h="335280">
                    <a:tc>
                      <a:txBody>
                        <a:bodyPr/>
                        <a:lstStyle/>
                        <a:p>
                          <a:endParaRPr lang="en-US"/>
                        </a:p>
                      </a:txBody>
                      <a:tcPr>
                        <a:blipFill>
                          <a:blip r:embed="rId4"/>
                          <a:stretch>
                            <a:fillRect l="-368" t="-218182" r="-397794" b="-605455"/>
                          </a:stretch>
                        </a:blipFill>
                      </a:tcPr>
                    </a:tc>
                    <a:tc>
                      <a:txBody>
                        <a:bodyPr/>
                        <a:lstStyle/>
                        <a:p>
                          <a:endParaRPr lang="en-US"/>
                        </a:p>
                      </a:txBody>
                      <a:tcPr>
                        <a:blipFill>
                          <a:blip r:embed="rId4"/>
                          <a:stretch>
                            <a:fillRect l="-153371" t="-218182" r="-507865" b="-605455"/>
                          </a:stretch>
                        </a:blipFill>
                      </a:tcPr>
                    </a:tc>
                    <a:tc>
                      <a:txBody>
                        <a:bodyPr/>
                        <a:lstStyle/>
                        <a:p>
                          <a:endParaRPr lang="en-US"/>
                        </a:p>
                      </a:txBody>
                      <a:tcPr>
                        <a:blipFill>
                          <a:blip r:embed="rId4"/>
                          <a:stretch>
                            <a:fillRect l="-201339" t="-218182" r="-303571" b="-605455"/>
                          </a:stretch>
                        </a:blipFill>
                      </a:tcPr>
                    </a:tc>
                    <a:tc>
                      <a:txBody>
                        <a:bodyPr/>
                        <a:lstStyle/>
                        <a:p>
                          <a:endParaRPr lang="en-US"/>
                        </a:p>
                      </a:txBody>
                      <a:tcPr>
                        <a:blipFill>
                          <a:blip r:embed="rId4"/>
                          <a:stretch>
                            <a:fillRect l="-300000" t="-218182" r="-202222" b="-605455"/>
                          </a:stretch>
                        </a:blipFill>
                      </a:tcPr>
                    </a:tc>
                    <a:tc>
                      <a:txBody>
                        <a:bodyPr/>
                        <a:lstStyle/>
                        <a:p>
                          <a:endParaRPr lang="en-US"/>
                        </a:p>
                      </a:txBody>
                      <a:tcPr>
                        <a:blipFill>
                          <a:blip r:embed="rId4"/>
                          <a:stretch>
                            <a:fillRect l="-400000" t="-218182" r="-102222" b="-605455"/>
                          </a:stretch>
                        </a:blipFill>
                      </a:tcPr>
                    </a:tc>
                    <a:tc>
                      <a:txBody>
                        <a:bodyPr/>
                        <a:lstStyle/>
                        <a:p>
                          <a:endParaRPr lang="en-US"/>
                        </a:p>
                      </a:txBody>
                      <a:tcPr>
                        <a:blipFill>
                          <a:blip r:embed="rId4"/>
                          <a:stretch>
                            <a:fillRect l="-500000" t="-218182" r="-2222" b="-605455"/>
                          </a:stretch>
                        </a:blipFill>
                      </a:tcPr>
                    </a:tc>
                    <a:extLst>
                      <a:ext uri="{0D108BD9-81ED-4DB2-BD59-A6C34878D82A}">
                        <a16:rowId xmlns:a16="http://schemas.microsoft.com/office/drawing/2014/main" val="3571780641"/>
                      </a:ext>
                    </a:extLst>
                  </a:tr>
                  <a:tr h="335280">
                    <a:tc>
                      <a:txBody>
                        <a:bodyPr/>
                        <a:lstStyle/>
                        <a:p>
                          <a:endParaRPr lang="en-US"/>
                        </a:p>
                      </a:txBody>
                      <a:tcPr>
                        <a:blipFill>
                          <a:blip r:embed="rId4"/>
                          <a:stretch>
                            <a:fillRect l="-368" t="-318182" r="-397794" b="-505455"/>
                          </a:stretch>
                        </a:blipFill>
                      </a:tcPr>
                    </a:tc>
                    <a:tc>
                      <a:txBody>
                        <a:bodyPr/>
                        <a:lstStyle/>
                        <a:p>
                          <a:endParaRPr lang="en-US"/>
                        </a:p>
                      </a:txBody>
                      <a:tcPr>
                        <a:blipFill>
                          <a:blip r:embed="rId4"/>
                          <a:stretch>
                            <a:fillRect l="-153371" t="-318182" r="-507865" b="-505455"/>
                          </a:stretch>
                        </a:blipFill>
                      </a:tcPr>
                    </a:tc>
                    <a:tc>
                      <a:txBody>
                        <a:bodyPr/>
                        <a:lstStyle/>
                        <a:p>
                          <a:endParaRPr lang="en-US"/>
                        </a:p>
                      </a:txBody>
                      <a:tcPr>
                        <a:blipFill>
                          <a:blip r:embed="rId4"/>
                          <a:stretch>
                            <a:fillRect l="-201339" t="-318182" r="-303571" b="-505455"/>
                          </a:stretch>
                        </a:blipFill>
                      </a:tcPr>
                    </a:tc>
                    <a:tc>
                      <a:txBody>
                        <a:bodyPr/>
                        <a:lstStyle/>
                        <a:p>
                          <a:endParaRPr lang="en-US"/>
                        </a:p>
                      </a:txBody>
                      <a:tcPr>
                        <a:blipFill>
                          <a:blip r:embed="rId4"/>
                          <a:stretch>
                            <a:fillRect l="-300000" t="-318182" r="-202222" b="-505455"/>
                          </a:stretch>
                        </a:blipFill>
                      </a:tcPr>
                    </a:tc>
                    <a:tc>
                      <a:txBody>
                        <a:bodyPr/>
                        <a:lstStyle/>
                        <a:p>
                          <a:endParaRPr lang="en-US"/>
                        </a:p>
                      </a:txBody>
                      <a:tcPr>
                        <a:blipFill>
                          <a:blip r:embed="rId4"/>
                          <a:stretch>
                            <a:fillRect l="-400000" t="-318182" r="-102222" b="-505455"/>
                          </a:stretch>
                        </a:blipFill>
                      </a:tcPr>
                    </a:tc>
                    <a:tc>
                      <a:txBody>
                        <a:bodyPr/>
                        <a:lstStyle/>
                        <a:p>
                          <a:endParaRPr lang="en-US"/>
                        </a:p>
                      </a:txBody>
                      <a:tcPr>
                        <a:blipFill>
                          <a:blip r:embed="rId4"/>
                          <a:stretch>
                            <a:fillRect l="-500000" t="-318182" r="-2222" b="-505455"/>
                          </a:stretch>
                        </a:blipFill>
                      </a:tcPr>
                    </a:tc>
                    <a:extLst>
                      <a:ext uri="{0D108BD9-81ED-4DB2-BD59-A6C34878D82A}">
                        <a16:rowId xmlns:a16="http://schemas.microsoft.com/office/drawing/2014/main" val="1320563706"/>
                      </a:ext>
                    </a:extLst>
                  </a:tr>
                  <a:tr h="335280">
                    <a:tc>
                      <a:txBody>
                        <a:bodyPr/>
                        <a:lstStyle/>
                        <a:p>
                          <a:endParaRPr lang="en-US"/>
                        </a:p>
                      </a:txBody>
                      <a:tcPr>
                        <a:blipFill>
                          <a:blip r:embed="rId4"/>
                          <a:stretch>
                            <a:fillRect l="-368" t="-410714" r="-397794" b="-396429"/>
                          </a:stretch>
                        </a:blipFill>
                      </a:tcPr>
                    </a:tc>
                    <a:tc>
                      <a:txBody>
                        <a:bodyPr/>
                        <a:lstStyle/>
                        <a:p>
                          <a:endParaRPr lang="en-US"/>
                        </a:p>
                      </a:txBody>
                      <a:tcPr>
                        <a:blipFill>
                          <a:blip r:embed="rId4"/>
                          <a:stretch>
                            <a:fillRect l="-153371" t="-410714" r="-507865" b="-396429"/>
                          </a:stretch>
                        </a:blipFill>
                      </a:tcPr>
                    </a:tc>
                    <a:tc>
                      <a:txBody>
                        <a:bodyPr/>
                        <a:lstStyle/>
                        <a:p>
                          <a:endParaRPr lang="en-US"/>
                        </a:p>
                      </a:txBody>
                      <a:tcPr>
                        <a:blipFill>
                          <a:blip r:embed="rId4"/>
                          <a:stretch>
                            <a:fillRect l="-201339" t="-410714" r="-303571" b="-396429"/>
                          </a:stretch>
                        </a:blipFill>
                      </a:tcPr>
                    </a:tc>
                    <a:tc>
                      <a:txBody>
                        <a:bodyPr/>
                        <a:lstStyle/>
                        <a:p>
                          <a:endParaRPr lang="en-US"/>
                        </a:p>
                      </a:txBody>
                      <a:tcPr>
                        <a:blipFill>
                          <a:blip r:embed="rId4"/>
                          <a:stretch>
                            <a:fillRect l="-300000" t="-410714" r="-202222" b="-396429"/>
                          </a:stretch>
                        </a:blipFill>
                      </a:tcPr>
                    </a:tc>
                    <a:tc>
                      <a:txBody>
                        <a:bodyPr/>
                        <a:lstStyle/>
                        <a:p>
                          <a:endParaRPr lang="en-US"/>
                        </a:p>
                      </a:txBody>
                      <a:tcPr>
                        <a:blipFill>
                          <a:blip r:embed="rId4"/>
                          <a:stretch>
                            <a:fillRect l="-400000" t="-410714" r="-102222" b="-396429"/>
                          </a:stretch>
                        </a:blipFill>
                      </a:tcPr>
                    </a:tc>
                    <a:tc>
                      <a:txBody>
                        <a:bodyPr/>
                        <a:lstStyle/>
                        <a:p>
                          <a:endParaRPr lang="en-US"/>
                        </a:p>
                      </a:txBody>
                      <a:tcPr>
                        <a:blipFill>
                          <a:blip r:embed="rId4"/>
                          <a:stretch>
                            <a:fillRect l="-500000" t="-410714" r="-2222" b="-396429"/>
                          </a:stretch>
                        </a:blipFill>
                      </a:tcPr>
                    </a:tc>
                    <a:extLst>
                      <a:ext uri="{0D108BD9-81ED-4DB2-BD59-A6C34878D82A}">
                        <a16:rowId xmlns:a16="http://schemas.microsoft.com/office/drawing/2014/main" val="2553283746"/>
                      </a:ext>
                    </a:extLst>
                  </a:tr>
                  <a:tr h="335280">
                    <a:tc>
                      <a:txBody>
                        <a:bodyPr/>
                        <a:lstStyle/>
                        <a:p>
                          <a:endParaRPr lang="en-US"/>
                        </a:p>
                      </a:txBody>
                      <a:tcPr>
                        <a:blipFill>
                          <a:blip r:embed="rId4"/>
                          <a:stretch>
                            <a:fillRect l="-368" t="-520000" r="-397794" b="-303636"/>
                          </a:stretch>
                        </a:blipFill>
                      </a:tcPr>
                    </a:tc>
                    <a:tc>
                      <a:txBody>
                        <a:bodyPr/>
                        <a:lstStyle/>
                        <a:p>
                          <a:endParaRPr lang="en-US"/>
                        </a:p>
                      </a:txBody>
                      <a:tcPr>
                        <a:blipFill>
                          <a:blip r:embed="rId4"/>
                          <a:stretch>
                            <a:fillRect l="-153371" t="-520000" r="-507865" b="-303636"/>
                          </a:stretch>
                        </a:blipFill>
                      </a:tcPr>
                    </a:tc>
                    <a:tc>
                      <a:txBody>
                        <a:bodyPr/>
                        <a:lstStyle/>
                        <a:p>
                          <a:endParaRPr lang="en-US"/>
                        </a:p>
                      </a:txBody>
                      <a:tcPr>
                        <a:blipFill>
                          <a:blip r:embed="rId4"/>
                          <a:stretch>
                            <a:fillRect l="-201339" t="-520000" r="-303571" b="-303636"/>
                          </a:stretch>
                        </a:blipFill>
                      </a:tcPr>
                    </a:tc>
                    <a:tc>
                      <a:txBody>
                        <a:bodyPr/>
                        <a:lstStyle/>
                        <a:p>
                          <a:endParaRPr lang="en-US"/>
                        </a:p>
                      </a:txBody>
                      <a:tcPr>
                        <a:blipFill>
                          <a:blip r:embed="rId4"/>
                          <a:stretch>
                            <a:fillRect l="-300000" t="-520000" r="-202222" b="-303636"/>
                          </a:stretch>
                        </a:blipFill>
                      </a:tcPr>
                    </a:tc>
                    <a:tc>
                      <a:txBody>
                        <a:bodyPr/>
                        <a:lstStyle/>
                        <a:p>
                          <a:endParaRPr lang="en-US"/>
                        </a:p>
                      </a:txBody>
                      <a:tcPr>
                        <a:blipFill>
                          <a:blip r:embed="rId4"/>
                          <a:stretch>
                            <a:fillRect l="-400000" t="-520000" r="-102222" b="-303636"/>
                          </a:stretch>
                        </a:blipFill>
                      </a:tcPr>
                    </a:tc>
                    <a:tc>
                      <a:txBody>
                        <a:bodyPr/>
                        <a:lstStyle/>
                        <a:p>
                          <a:endParaRPr lang="en-US"/>
                        </a:p>
                      </a:txBody>
                      <a:tcPr>
                        <a:blipFill>
                          <a:blip r:embed="rId4"/>
                          <a:stretch>
                            <a:fillRect l="-500000" t="-520000" r="-2222" b="-303636"/>
                          </a:stretch>
                        </a:blipFill>
                      </a:tcPr>
                    </a:tc>
                    <a:extLst>
                      <a:ext uri="{0D108BD9-81ED-4DB2-BD59-A6C34878D82A}">
                        <a16:rowId xmlns:a16="http://schemas.microsoft.com/office/drawing/2014/main" val="1394334212"/>
                      </a:ext>
                    </a:extLst>
                  </a:tr>
                  <a:tr h="335280">
                    <a:tc>
                      <a:txBody>
                        <a:bodyPr/>
                        <a:lstStyle/>
                        <a:p>
                          <a:endParaRPr lang="en-US"/>
                        </a:p>
                      </a:txBody>
                      <a:tcPr>
                        <a:blipFill>
                          <a:blip r:embed="rId4"/>
                          <a:stretch>
                            <a:fillRect l="-368" t="-620000" r="-397794" b="-203636"/>
                          </a:stretch>
                        </a:blipFill>
                      </a:tcPr>
                    </a:tc>
                    <a:tc>
                      <a:txBody>
                        <a:bodyPr/>
                        <a:lstStyle/>
                        <a:p>
                          <a:endParaRPr lang="en-US"/>
                        </a:p>
                      </a:txBody>
                      <a:tcPr>
                        <a:blipFill>
                          <a:blip r:embed="rId4"/>
                          <a:stretch>
                            <a:fillRect l="-153371" t="-620000" r="-507865" b="-203636"/>
                          </a:stretch>
                        </a:blipFill>
                      </a:tcPr>
                    </a:tc>
                    <a:tc>
                      <a:txBody>
                        <a:bodyPr/>
                        <a:lstStyle/>
                        <a:p>
                          <a:endParaRPr lang="en-US"/>
                        </a:p>
                      </a:txBody>
                      <a:tcPr>
                        <a:blipFill>
                          <a:blip r:embed="rId4"/>
                          <a:stretch>
                            <a:fillRect l="-201339" t="-620000" r="-303571" b="-203636"/>
                          </a:stretch>
                        </a:blipFill>
                      </a:tcPr>
                    </a:tc>
                    <a:tc>
                      <a:txBody>
                        <a:bodyPr/>
                        <a:lstStyle/>
                        <a:p>
                          <a:endParaRPr lang="en-US"/>
                        </a:p>
                      </a:txBody>
                      <a:tcPr>
                        <a:blipFill>
                          <a:blip r:embed="rId4"/>
                          <a:stretch>
                            <a:fillRect l="-300000" t="-620000" r="-202222" b="-203636"/>
                          </a:stretch>
                        </a:blipFill>
                      </a:tcPr>
                    </a:tc>
                    <a:tc>
                      <a:txBody>
                        <a:bodyPr/>
                        <a:lstStyle/>
                        <a:p>
                          <a:endParaRPr lang="en-US"/>
                        </a:p>
                      </a:txBody>
                      <a:tcPr>
                        <a:blipFill>
                          <a:blip r:embed="rId4"/>
                          <a:stretch>
                            <a:fillRect l="-400000" t="-620000" r="-102222" b="-203636"/>
                          </a:stretch>
                        </a:blipFill>
                      </a:tcPr>
                    </a:tc>
                    <a:tc>
                      <a:txBody>
                        <a:bodyPr/>
                        <a:lstStyle/>
                        <a:p>
                          <a:endParaRPr lang="en-US"/>
                        </a:p>
                      </a:txBody>
                      <a:tcPr>
                        <a:blipFill>
                          <a:blip r:embed="rId4"/>
                          <a:stretch>
                            <a:fillRect l="-500000" t="-620000" r="-2222" b="-203636"/>
                          </a:stretch>
                        </a:blipFill>
                      </a:tcPr>
                    </a:tc>
                    <a:extLst>
                      <a:ext uri="{0D108BD9-81ED-4DB2-BD59-A6C34878D82A}">
                        <a16:rowId xmlns:a16="http://schemas.microsoft.com/office/drawing/2014/main" val="1501937396"/>
                      </a:ext>
                    </a:extLst>
                  </a:tr>
                  <a:tr h="335280">
                    <a:tc>
                      <a:txBody>
                        <a:bodyPr/>
                        <a:lstStyle/>
                        <a:p>
                          <a:endParaRPr lang="en-US"/>
                        </a:p>
                      </a:txBody>
                      <a:tcPr>
                        <a:lnB w="12700" cap="flat" cmpd="sng" algn="ctr">
                          <a:solidFill>
                            <a:schemeClr val="tx1"/>
                          </a:solidFill>
                          <a:prstDash val="solid"/>
                          <a:round/>
                          <a:headEnd type="none" w="med" len="med"/>
                          <a:tailEnd type="none" w="med" len="med"/>
                        </a:lnB>
                        <a:blipFill>
                          <a:blip r:embed="rId4"/>
                          <a:stretch>
                            <a:fillRect l="-368" t="-720000" r="-397794" b="-103636"/>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4"/>
                          <a:stretch>
                            <a:fillRect l="-153371" t="-720000" r="-507865" b="-103636"/>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4"/>
                          <a:stretch>
                            <a:fillRect l="-201339" t="-720000" r="-303571" b="-103636"/>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4"/>
                          <a:stretch>
                            <a:fillRect l="-300000" t="-720000" r="-202222" b="-103636"/>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4"/>
                          <a:stretch>
                            <a:fillRect l="-400000" t="-720000" r="-102222" b="-103636"/>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4"/>
                          <a:stretch>
                            <a:fillRect l="-500000" t="-720000" r="-2222" b="-103636"/>
                          </a:stretch>
                        </a:blipFill>
                      </a:tcPr>
                    </a:tc>
                    <a:extLst>
                      <a:ext uri="{0D108BD9-81ED-4DB2-BD59-A6C34878D82A}">
                        <a16:rowId xmlns:a16="http://schemas.microsoft.com/office/drawing/2014/main" val="3076077445"/>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T w="12700" cap="flat" cmpd="sng" algn="ctr">
                          <a:solidFill>
                            <a:schemeClr val="tx1"/>
                          </a:solidFill>
                          <a:prstDash val="solid"/>
                          <a:round/>
                          <a:headEnd type="none" w="med" len="med"/>
                          <a:tailEnd type="none" w="med" len="med"/>
                        </a:lnT>
                        <a:noFill/>
                      </a:tcPr>
                    </a:tc>
                    <a:tc>
                      <a:txBody>
                        <a:bodyPr/>
                        <a:lstStyle/>
                        <a:p>
                          <a:endParaRPr lang="en-US"/>
                        </a:p>
                      </a:txBody>
                      <a:tcPr>
                        <a:lnT w="12700" cap="flat" cmpd="sng" algn="ctr">
                          <a:solidFill>
                            <a:schemeClr val="tx1"/>
                          </a:solidFill>
                          <a:prstDash val="solid"/>
                          <a:round/>
                          <a:headEnd type="none" w="med" len="med"/>
                          <a:tailEnd type="none" w="med" len="med"/>
                        </a:lnT>
                        <a:blipFill>
                          <a:blip r:embed="rId4"/>
                          <a:stretch>
                            <a:fillRect l="-201339" t="-820000" r="-303571" b="-3636"/>
                          </a:stretch>
                        </a:blipFill>
                      </a:tcPr>
                    </a:tc>
                    <a:tc>
                      <a:txBody>
                        <a:bodyPr/>
                        <a:lstStyle/>
                        <a:p>
                          <a:endParaRPr lang="en-US"/>
                        </a:p>
                      </a:txBody>
                      <a:tcPr>
                        <a:lnT w="12700" cap="flat" cmpd="sng" algn="ctr">
                          <a:solidFill>
                            <a:schemeClr val="tx1"/>
                          </a:solidFill>
                          <a:prstDash val="solid"/>
                          <a:round/>
                          <a:headEnd type="none" w="med" len="med"/>
                          <a:tailEnd type="none" w="med" len="med"/>
                        </a:lnT>
                        <a:blipFill>
                          <a:blip r:embed="rId4"/>
                          <a:stretch>
                            <a:fillRect l="-300000" t="-820000" r="-202222" b="-3636"/>
                          </a:stretch>
                        </a:blipFill>
                      </a:tcPr>
                    </a:tc>
                    <a:tc>
                      <a:txBody>
                        <a:bodyPr/>
                        <a:lstStyle/>
                        <a:p>
                          <a:endParaRPr lang="en-US"/>
                        </a:p>
                      </a:txBody>
                      <a:tcPr>
                        <a:lnT w="12700" cap="flat" cmpd="sng" algn="ctr">
                          <a:solidFill>
                            <a:schemeClr val="tx1"/>
                          </a:solidFill>
                          <a:prstDash val="solid"/>
                          <a:round/>
                          <a:headEnd type="none" w="med" len="med"/>
                          <a:tailEnd type="none" w="med" len="med"/>
                        </a:lnT>
                        <a:blipFill>
                          <a:blip r:embed="rId4"/>
                          <a:stretch>
                            <a:fillRect l="-400000" t="-820000" r="-102222" b="-3636"/>
                          </a:stretch>
                        </a:blipFill>
                      </a:tcPr>
                    </a:tc>
                    <a:tc>
                      <a:txBody>
                        <a:bodyPr/>
                        <a:lstStyle/>
                        <a:p>
                          <a:endParaRPr lang="en-US"/>
                        </a:p>
                      </a:txBody>
                      <a:tcPr>
                        <a:lnT w="12700" cap="flat" cmpd="sng" algn="ctr">
                          <a:solidFill>
                            <a:schemeClr val="tx1"/>
                          </a:solidFill>
                          <a:prstDash val="solid"/>
                          <a:round/>
                          <a:headEnd type="none" w="med" len="med"/>
                          <a:tailEnd type="none" w="med" len="med"/>
                        </a:lnT>
                        <a:blipFill>
                          <a:blip r:embed="rId4"/>
                          <a:stretch>
                            <a:fillRect l="-500000" t="-820000" r="-2222" b="-3636"/>
                          </a:stretch>
                        </a:blipFill>
                      </a:tcPr>
                    </a:tc>
                    <a:extLst>
                      <a:ext uri="{0D108BD9-81ED-4DB2-BD59-A6C34878D82A}">
                        <a16:rowId xmlns:a16="http://schemas.microsoft.com/office/drawing/2014/main" val="1328344640"/>
                      </a:ext>
                    </a:extLst>
                  </a:tr>
                </a:tbl>
              </a:graphicData>
            </a:graphic>
          </p:graphicFrame>
        </mc:Fallback>
      </mc:AlternateContent>
      <p:sp>
        <p:nvSpPr>
          <p:cNvPr id="7" name="Rectangle 6">
            <a:extLst>
              <a:ext uri="{FF2B5EF4-FFF2-40B4-BE49-F238E27FC236}">
                <a16:creationId xmlns:a16="http://schemas.microsoft.com/office/drawing/2014/main" id="{696BDC89-9A65-40E6-A888-DC318ADD1DCC}"/>
              </a:ext>
            </a:extLst>
          </p:cNvPr>
          <p:cNvSpPr/>
          <p:nvPr/>
        </p:nvSpPr>
        <p:spPr bwMode="auto">
          <a:xfrm>
            <a:off x="7311916" y="2910553"/>
            <a:ext cx="1513293" cy="3395645"/>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Rectangle 7">
            <a:extLst>
              <a:ext uri="{FF2B5EF4-FFF2-40B4-BE49-F238E27FC236}">
                <a16:creationId xmlns:a16="http://schemas.microsoft.com/office/drawing/2014/main" id="{DB9534D9-A029-4854-8D08-4F8B8DECB9CC}"/>
              </a:ext>
            </a:extLst>
          </p:cNvPr>
          <p:cNvSpPr/>
          <p:nvPr/>
        </p:nvSpPr>
        <p:spPr bwMode="auto">
          <a:xfrm>
            <a:off x="3203848" y="2905453"/>
            <a:ext cx="1513293" cy="3395645"/>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95A29372-4291-4E12-9E52-59D4AFED9262}"/>
              </a:ext>
            </a:extLst>
          </p:cNvPr>
          <p:cNvSpPr/>
          <p:nvPr/>
        </p:nvSpPr>
        <p:spPr bwMode="auto">
          <a:xfrm>
            <a:off x="4572000" y="2924944"/>
            <a:ext cx="1513293" cy="3395645"/>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Rectangle 9">
            <a:extLst>
              <a:ext uri="{FF2B5EF4-FFF2-40B4-BE49-F238E27FC236}">
                <a16:creationId xmlns:a16="http://schemas.microsoft.com/office/drawing/2014/main" id="{A8735480-A144-405E-9EFD-EAE0D7F85280}"/>
              </a:ext>
            </a:extLst>
          </p:cNvPr>
          <p:cNvSpPr/>
          <p:nvPr/>
        </p:nvSpPr>
        <p:spPr bwMode="auto">
          <a:xfrm>
            <a:off x="5937031" y="2971484"/>
            <a:ext cx="1513293" cy="3395645"/>
          </a:xfrm>
          <a:prstGeom prst="rect">
            <a:avLst/>
          </a:prstGeom>
          <a:solidFill>
            <a:schemeClr val="bg1"/>
          </a:solidFill>
          <a:ln>
            <a:solidFill>
              <a:schemeClr val="bg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18088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DD78-A6FC-434A-88D6-0039AEFA2EC0}"/>
              </a:ext>
            </a:extLst>
          </p:cNvPr>
          <p:cNvSpPr>
            <a:spLocks noGrp="1"/>
          </p:cNvSpPr>
          <p:nvPr>
            <p:ph type="title"/>
          </p:nvPr>
        </p:nvSpPr>
        <p:spPr/>
        <p:txBody>
          <a:bodyPr/>
          <a:lstStyle/>
          <a:p>
            <a:r>
              <a:rPr lang="en-US" dirty="0"/>
              <a:t>Using the main ingredient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01DE6E-E840-4732-8822-126AB7E9A6BA}"/>
                  </a:ext>
                </a:extLst>
              </p:cNvPr>
              <p:cNvSpPr>
                <a:spLocks noGrp="1"/>
              </p:cNvSpPr>
              <p:nvPr>
                <p:ph idx="1"/>
              </p:nvPr>
            </p:nvSpPr>
            <p:spPr>
              <a:xfrm>
                <a:off x="457200" y="1196975"/>
                <a:ext cx="8229600" cy="1871985"/>
              </a:xfrm>
            </p:spPr>
            <p:txBody>
              <a:bodyPr>
                <a:normAutofit fontScale="92500" lnSpcReduction="10000"/>
              </a:bodyPr>
              <a:lstStyle/>
              <a:p>
                <a:pPr marL="0" indent="0">
                  <a:buNone/>
                </a:pPr>
                <a:r>
                  <a:rPr lang="en-US" dirty="0">
                    <a:solidFill>
                      <a:srgbClr val="0070C0"/>
                    </a:solidFill>
                  </a:rPr>
                  <a:t>Claim.</a:t>
                </a:r>
                <a:r>
                  <a:rPr lang="en-US" dirty="0"/>
                  <a:t> There is a</a:t>
                </a:r>
                <a:r>
                  <a:rPr lang="en-US" dirty="0">
                    <a:solidFill>
                      <a:srgbClr val="0070C0"/>
                    </a:solidFill>
                  </a:rPr>
                  <a:t> </a:t>
                </a:r>
                <a:r>
                  <a:rPr lang="en-US" dirty="0"/>
                  <a:t>collection </a:t>
                </a:r>
                <a14:m>
                  <m:oMath xmlns:m="http://schemas.openxmlformats.org/officeDocument/2006/math">
                    <m:r>
                      <a:rPr lang="en-US" i="1">
                        <a:solidFill>
                          <a:srgbClr val="C00000"/>
                        </a:solidFill>
                        <a:latin typeface="Cambria Math" panose="02040503050406030204" pitchFamily="18" charset="0"/>
                      </a:rPr>
                      <m:t>𝒞</m:t>
                    </m:r>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r>
                      <a:rPr lang="en-US" b="0" i="1" smtClean="0">
                        <a:solidFill>
                          <a:schemeClr val="tx1"/>
                        </a:solidFill>
                        <a:latin typeface="Cambria Math" panose="02040503050406030204" pitchFamily="18" charset="0"/>
                      </a:rPr>
                      <m:t>)</m:t>
                    </m:r>
                  </m:oMath>
                </a14:m>
                <a:r>
                  <a:rPr lang="en-US" dirty="0"/>
                  <a:t> of weighted </a:t>
                </a:r>
                <a:r>
                  <a:rPr lang="en-US" cap="small" dirty="0"/>
                  <a:t>1-in-3</a:t>
                </a:r>
                <a:r>
                  <a:rPr lang="en-US" dirty="0"/>
                  <a:t> constraints on variables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0,1}</m:t>
                    </m:r>
                  </m:oMath>
                </a14:m>
                <a:r>
                  <a:rPr lang="en-US" dirty="0"/>
                  <a:t> and the constant </a:t>
                </a:r>
                <a14:m>
                  <m:oMath xmlns:m="http://schemas.openxmlformats.org/officeDocument/2006/math">
                    <m:r>
                      <a:rPr lang="en-US" b="0" i="1" smtClean="0">
                        <a:solidFill>
                          <a:srgbClr val="C00000"/>
                        </a:solidFill>
                        <a:latin typeface="Cambria Math" panose="02040503050406030204" pitchFamily="18" charset="0"/>
                      </a:rPr>
                      <m:t>⊥</m:t>
                    </m:r>
                  </m:oMath>
                </a14:m>
                <a:r>
                  <a:rPr lang="en-US" dirty="0"/>
                  <a:t> such that:</a:t>
                </a:r>
              </a:p>
              <a:p>
                <a:r>
                  <a:rPr lang="en-US" dirty="0"/>
                  <a:t>if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b="0" i="1" smtClean="0">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=1</m:t>
                    </m:r>
                  </m:oMath>
                </a14:m>
                <a:r>
                  <a:rPr lang="en-US" dirty="0"/>
                  <a:t>, then the satisfied weight in </a:t>
                </a:r>
                <a14:m>
                  <m:oMath xmlns:m="http://schemas.openxmlformats.org/officeDocument/2006/math">
                    <m:r>
                      <a:rPr lang="en-US" i="1">
                        <a:solidFill>
                          <a:srgbClr val="C00000"/>
                        </a:solidFill>
                        <a:latin typeface="Cambria Math" panose="02040503050406030204" pitchFamily="18" charset="0"/>
                      </a:rPr>
                      <m:t>𝒞</m:t>
                    </m:r>
                  </m:oMath>
                </a14:m>
                <a:r>
                  <a:rPr lang="en-US" dirty="0"/>
                  <a:t> is </a:t>
                </a:r>
                <a:r>
                  <a:rPr lang="en-US" dirty="0">
                    <a:solidFill>
                      <a:srgbClr val="0070C0"/>
                    </a:solidFill>
                  </a:rPr>
                  <a:t>1</a:t>
                </a:r>
              </a:p>
              <a:p>
                <a:r>
                  <a:rPr lang="en-US" dirty="0"/>
                  <a:t>If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0</m:t>
                    </m:r>
                  </m:oMath>
                </a14:m>
                <a:r>
                  <a:rPr lang="en-US" dirty="0"/>
                  <a:t>, then the satisfied weight in </a:t>
                </a:r>
                <a14:m>
                  <m:oMath xmlns:m="http://schemas.openxmlformats.org/officeDocument/2006/math">
                    <m:r>
                      <a:rPr lang="en-US" i="1">
                        <a:solidFill>
                          <a:srgbClr val="C00000"/>
                        </a:solidFill>
                        <a:latin typeface="Cambria Math" panose="02040503050406030204" pitchFamily="18" charset="0"/>
                      </a:rPr>
                      <m:t>𝒞</m:t>
                    </m:r>
                  </m:oMath>
                </a14:m>
                <a:r>
                  <a:rPr lang="en-US" dirty="0"/>
                  <a:t> is </a:t>
                </a:r>
                <a:r>
                  <a:rPr lang="en-US" dirty="0">
                    <a:solidFill>
                      <a:srgbClr val="C00000"/>
                    </a:solidFill>
                  </a:rPr>
                  <a:t>0</a:t>
                </a:r>
              </a:p>
              <a:p>
                <a:pPr marL="0" indent="0">
                  <a:buNone/>
                </a:pPr>
                <a:endParaRPr lang="en-US" dirty="0">
                  <a:solidFill>
                    <a:srgbClr val="C00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E901DE6E-E840-4732-8822-126AB7E9A6BA}"/>
                  </a:ext>
                </a:extLst>
              </p:cNvPr>
              <p:cNvSpPr>
                <a:spLocks noGrp="1" noRot="1" noChangeAspect="1" noMove="1" noResize="1" noEditPoints="1" noAdjustHandles="1" noChangeArrowheads="1" noChangeShapeType="1" noTextEdit="1"/>
              </p:cNvSpPr>
              <p:nvPr>
                <p:ph idx="1"/>
              </p:nvPr>
            </p:nvSpPr>
            <p:spPr>
              <a:xfrm>
                <a:off x="457200" y="1196975"/>
                <a:ext cx="8229600" cy="1871985"/>
              </a:xfrm>
              <a:blipFill>
                <a:blip r:embed="rId3"/>
                <a:stretch>
                  <a:fillRect l="-963" t="-3583" r="-963" b="-65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569888-788E-437B-9B15-9526C8C466CF}"/>
              </a:ext>
            </a:extLst>
          </p:cNvPr>
          <p:cNvSpPr>
            <a:spLocks noGrp="1"/>
          </p:cNvSpPr>
          <p:nvPr>
            <p:ph type="sldNum" sz="quarter" idx="12"/>
          </p:nvPr>
        </p:nvSpPr>
        <p:spPr/>
        <p:txBody>
          <a:bodyPr/>
          <a:lstStyle/>
          <a:p>
            <a:pPr>
              <a:defRPr/>
            </a:pPr>
            <a:fld id="{2EEB4C75-3422-4131-BAA1-452F888D0C16}" type="slidenum">
              <a:rPr lang="nb-NO" smtClean="0"/>
              <a:pPr>
                <a:defRPr/>
              </a:pPr>
              <a:t>45</a:t>
            </a:fld>
            <a:endParaRPr lang="nb-NO"/>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AFE49231-51A7-48EA-BDD1-48504C042D87}"/>
                  </a:ext>
                </a:extLst>
              </p:cNvPr>
              <p:cNvSpPr txBox="1">
                <a:spLocks/>
              </p:cNvSpPr>
              <p:nvPr/>
            </p:nvSpPr>
            <p:spPr bwMode="auto">
              <a:xfrm>
                <a:off x="457200" y="3054715"/>
                <a:ext cx="8229600" cy="32463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lnSpc>
                    <a:spcPct val="100000"/>
                  </a:lnSpc>
                  <a:spcBef>
                    <a:spcPts val="18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a:lstStyle>
              <a:p>
                <a:pPr marL="0" indent="0">
                  <a:buFontTx/>
                  <a:buNone/>
                </a:pPr>
                <a:endParaRPr lang="en-US" kern="0" dirty="0"/>
              </a:p>
              <a:p>
                <a:pPr marL="0" indent="0">
                  <a:buFontTx/>
                  <a:buNone/>
                </a:pPr>
                <a:r>
                  <a:rPr lang="en-US" kern="0" dirty="0"/>
                  <a:t>To reduce a 3-CNF-SAT instance </a:t>
                </a:r>
                <a14:m>
                  <m:oMath xmlns:m="http://schemas.openxmlformats.org/officeDocument/2006/math">
                    <m:r>
                      <m:rPr>
                        <m:sty m:val="p"/>
                      </m:rPr>
                      <a:rPr lang="en-US" b="0" i="0" kern="0" smtClean="0">
                        <a:solidFill>
                          <a:srgbClr val="C00000"/>
                        </a:solidFill>
                        <a:latin typeface="Cambria Math" panose="02040503050406030204" pitchFamily="18" charset="0"/>
                      </a:rPr>
                      <m:t>F</m:t>
                    </m:r>
                  </m:oMath>
                </a14:m>
                <a:r>
                  <a:rPr lang="en-US" kern="0" dirty="0"/>
                  <a:t> to a </a:t>
                </a:r>
                <a:r>
                  <a:rPr lang="en-US" kern="0" cap="small" dirty="0"/>
                  <a:t>Max-1-in-3</a:t>
                </a:r>
                <a:r>
                  <a:rPr lang="en-US" kern="0" dirty="0"/>
                  <a:t> SAT instance:</a:t>
                </a:r>
              </a:p>
              <a:p>
                <a:r>
                  <a:rPr lang="en-US" kern="0" dirty="0"/>
                  <a:t>for each 3-CNF-SAT clause </a:t>
                </a:r>
                <a14:m>
                  <m:oMath xmlns:m="http://schemas.openxmlformats.org/officeDocument/2006/math">
                    <m:r>
                      <a:rPr lang="en-US" b="0" i="1" kern="0" smtClean="0">
                        <a:latin typeface="Cambria Math" panose="02040503050406030204" pitchFamily="18" charset="0"/>
                      </a:rPr>
                      <m:t>(</m:t>
                    </m:r>
                    <m:sSub>
                      <m:sSubPr>
                        <m:ctrlPr>
                          <a:rPr lang="en-US" b="0" i="1" kern="0" smtClean="0">
                            <a:solidFill>
                              <a:srgbClr val="C00000"/>
                            </a:solidFill>
                            <a:latin typeface="Cambria Math" panose="02040503050406030204" pitchFamily="18" charset="0"/>
                          </a:rPr>
                        </m:ctrlPr>
                      </m:sSubPr>
                      <m:e>
                        <m:r>
                          <a:rPr lang="en-US" b="0" i="1" kern="0" smtClean="0">
                            <a:solidFill>
                              <a:srgbClr val="C00000"/>
                            </a:solidFill>
                            <a:latin typeface="Cambria Math" panose="02040503050406030204" pitchFamily="18" charset="0"/>
                          </a:rPr>
                          <m:t>ℓ</m:t>
                        </m:r>
                      </m:e>
                      <m:sub>
                        <m:r>
                          <a:rPr lang="en-US" b="0" i="1" kern="0" smtClean="0">
                            <a:solidFill>
                              <a:srgbClr val="C00000"/>
                            </a:solidFill>
                            <a:latin typeface="Cambria Math" panose="02040503050406030204" pitchFamily="18" charset="0"/>
                          </a:rPr>
                          <m:t>1</m:t>
                        </m:r>
                      </m:sub>
                    </m:sSub>
                    <m:r>
                      <a:rPr lang="en-US" b="0" i="1" kern="0" smtClean="0">
                        <a:latin typeface="Cambria Math" panose="02040503050406030204" pitchFamily="18" charset="0"/>
                      </a:rPr>
                      <m:t>,</m:t>
                    </m:r>
                    <m:sSub>
                      <m:sSubPr>
                        <m:ctrlPr>
                          <a:rPr lang="en-US" b="0" i="1" kern="0" smtClean="0">
                            <a:solidFill>
                              <a:srgbClr val="C00000"/>
                            </a:solidFill>
                            <a:latin typeface="Cambria Math" panose="02040503050406030204" pitchFamily="18" charset="0"/>
                          </a:rPr>
                        </m:ctrlPr>
                      </m:sSubPr>
                      <m:e>
                        <m:r>
                          <a:rPr lang="en-US" b="0" i="1" kern="0" smtClean="0">
                            <a:solidFill>
                              <a:srgbClr val="C00000"/>
                            </a:solidFill>
                            <a:latin typeface="Cambria Math" panose="02040503050406030204" pitchFamily="18" charset="0"/>
                          </a:rPr>
                          <m:t>ℓ</m:t>
                        </m:r>
                      </m:e>
                      <m:sub>
                        <m:r>
                          <a:rPr lang="en-US" b="0" i="1" kern="0" smtClean="0">
                            <a:solidFill>
                              <a:srgbClr val="C00000"/>
                            </a:solidFill>
                            <a:latin typeface="Cambria Math" panose="02040503050406030204" pitchFamily="18" charset="0"/>
                          </a:rPr>
                          <m:t>2</m:t>
                        </m:r>
                      </m:sub>
                    </m:sSub>
                    <m:r>
                      <a:rPr lang="en-US" b="0" i="1" kern="0" smtClean="0">
                        <a:latin typeface="Cambria Math" panose="02040503050406030204" pitchFamily="18" charset="0"/>
                      </a:rPr>
                      <m:t>,</m:t>
                    </m:r>
                    <m:sSub>
                      <m:sSubPr>
                        <m:ctrlPr>
                          <a:rPr lang="en-US" b="0" i="1" kern="0" smtClean="0">
                            <a:solidFill>
                              <a:srgbClr val="C00000"/>
                            </a:solidFill>
                            <a:latin typeface="Cambria Math" panose="02040503050406030204" pitchFamily="18" charset="0"/>
                          </a:rPr>
                        </m:ctrlPr>
                      </m:sSubPr>
                      <m:e>
                        <m:r>
                          <a:rPr lang="en-US" b="0" i="1" kern="0" smtClean="0">
                            <a:solidFill>
                              <a:srgbClr val="C00000"/>
                            </a:solidFill>
                            <a:latin typeface="Cambria Math" panose="02040503050406030204" pitchFamily="18" charset="0"/>
                          </a:rPr>
                          <m:t>ℓ</m:t>
                        </m:r>
                      </m:e>
                      <m:sub>
                        <m:r>
                          <a:rPr lang="en-US" b="0" i="1" kern="0" smtClean="0">
                            <a:solidFill>
                              <a:srgbClr val="C00000"/>
                            </a:solidFill>
                            <a:latin typeface="Cambria Math" panose="02040503050406030204" pitchFamily="18" charset="0"/>
                          </a:rPr>
                          <m:t>3</m:t>
                        </m:r>
                      </m:sub>
                    </m:sSub>
                    <m:r>
                      <a:rPr lang="en-US" b="0" i="1" kern="0" smtClean="0">
                        <a:latin typeface="Cambria Math" panose="02040503050406030204" pitchFamily="18" charset="0"/>
                      </a:rPr>
                      <m:t>)</m:t>
                    </m:r>
                  </m:oMath>
                </a14:m>
                <a:r>
                  <a:rPr lang="en-US" kern="0" dirty="0"/>
                  <a:t>,</a:t>
                </a:r>
                <a:br>
                  <a:rPr lang="en-US" kern="0" dirty="0"/>
                </a:br>
                <a:r>
                  <a:rPr lang="en-US" kern="0" dirty="0"/>
                  <a:t>insert the weighted 1-in-3 constraints </a:t>
                </a:r>
                <a14:m>
                  <m:oMath xmlns:m="http://schemas.openxmlformats.org/officeDocument/2006/math">
                    <m:r>
                      <a:rPr lang="en-US" i="1">
                        <a:solidFill>
                          <a:srgbClr val="C00000"/>
                        </a:solidFill>
                        <a:latin typeface="Cambria Math" panose="02040503050406030204" pitchFamily="18" charset="0"/>
                      </a:rPr>
                      <m:t>𝒞</m:t>
                    </m:r>
                    <m:r>
                      <a:rPr lang="en-US" i="1">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ℓ</m:t>
                        </m:r>
                      </m:e>
                      <m:sub>
                        <m:r>
                          <a:rPr lang="en-US" b="0" i="1" smtClean="0">
                            <a:solidFill>
                              <a:srgbClr val="C00000"/>
                            </a:solidFill>
                            <a:latin typeface="Cambria Math" panose="02040503050406030204" pitchFamily="18" charset="0"/>
                          </a:rPr>
                          <m:t>1</m:t>
                        </m:r>
                      </m:sub>
                    </m:sSub>
                    <m:r>
                      <a:rPr lang="en-US" i="1">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ℓ</m:t>
                        </m:r>
                      </m:e>
                      <m:sub>
                        <m:r>
                          <a:rPr lang="en-US" b="0" i="1" smtClean="0">
                            <a:solidFill>
                              <a:srgbClr val="C00000"/>
                            </a:solidFill>
                            <a:latin typeface="Cambria Math" panose="02040503050406030204" pitchFamily="18" charset="0"/>
                          </a:rPr>
                          <m:t>2</m:t>
                        </m:r>
                      </m:sub>
                    </m:sSub>
                    <m:r>
                      <a:rPr lang="en-US" i="1">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ℓ</m:t>
                        </m:r>
                      </m:e>
                      <m:sub>
                        <m:r>
                          <a:rPr lang="en-US" b="0" i="1" smtClean="0">
                            <a:solidFill>
                              <a:srgbClr val="C00000"/>
                            </a:solidFill>
                            <a:latin typeface="Cambria Math" panose="02040503050406030204" pitchFamily="18" charset="0"/>
                          </a:rPr>
                          <m:t>3</m:t>
                        </m:r>
                      </m:sub>
                    </m:sSub>
                    <m:r>
                      <a:rPr lang="en-US" i="1">
                        <a:latin typeface="Cambria Math" panose="02040503050406030204" pitchFamily="18" charset="0"/>
                      </a:rPr>
                      <m:t>)</m:t>
                    </m:r>
                  </m:oMath>
                </a14:m>
                <a:endParaRPr lang="en-US" kern="0" dirty="0"/>
              </a:p>
              <a:p>
                <a:pPr marL="0" indent="0">
                  <a:buNone/>
                </a:pPr>
                <a:r>
                  <a:rPr lang="en-US" kern="0" dirty="0"/>
                  <a:t>The number of variables </a:t>
                </a:r>
                <a14:m>
                  <m:oMath xmlns:m="http://schemas.openxmlformats.org/officeDocument/2006/math">
                    <m:r>
                      <a:rPr lang="en-US" b="0" i="1" kern="0" smtClean="0">
                        <a:solidFill>
                          <a:srgbClr val="C00000"/>
                        </a:solidFill>
                        <a:latin typeface="Cambria Math" panose="02040503050406030204" pitchFamily="18" charset="0"/>
                      </a:rPr>
                      <m:t>𝑛</m:t>
                    </m:r>
                  </m:oMath>
                </a14:m>
                <a:r>
                  <a:rPr lang="en-US" kern="0" dirty="0"/>
                  <a:t> does not change</a:t>
                </a:r>
              </a:p>
              <a:p>
                <a:pPr marL="0" indent="0" algn="ctr">
                  <a:buNone/>
                </a:pPr>
                <a:r>
                  <a:rPr lang="en-US" kern="0" dirty="0"/>
                  <a:t>All </a:t>
                </a:r>
                <a14:m>
                  <m:oMath xmlns:m="http://schemas.openxmlformats.org/officeDocument/2006/math">
                    <m:r>
                      <a:rPr lang="en-US" b="0" i="1" kern="0" smtClean="0">
                        <a:solidFill>
                          <a:srgbClr val="C00000"/>
                        </a:solidFill>
                        <a:latin typeface="Cambria Math" panose="02040503050406030204" pitchFamily="18" charset="0"/>
                      </a:rPr>
                      <m:t>𝑚</m:t>
                    </m:r>
                  </m:oMath>
                </a14:m>
                <a:r>
                  <a:rPr lang="en-US" kern="0" dirty="0"/>
                  <a:t> clauses of </a:t>
                </a:r>
                <a:r>
                  <a:rPr lang="en-US" kern="0" dirty="0">
                    <a:solidFill>
                      <a:srgbClr val="C00000"/>
                    </a:solidFill>
                  </a:rPr>
                  <a:t>F</a:t>
                </a:r>
                <a:r>
                  <a:rPr lang="en-US" kern="0" dirty="0"/>
                  <a:t> are simultaneously satisfiable </a:t>
                </a:r>
                <a:br>
                  <a:rPr lang="en-US" kern="0" dirty="0"/>
                </a:br>
                <a14:m>
                  <m:oMathPara xmlns:m="http://schemas.openxmlformats.org/officeDocument/2006/math">
                    <m:oMathParaPr>
                      <m:jc m:val="centerGroup"/>
                    </m:oMathParaPr>
                    <m:oMath xmlns:m="http://schemas.openxmlformats.org/officeDocument/2006/math">
                      <m:r>
                        <a:rPr lang="en-US" b="0" i="1" kern="0" smtClean="0">
                          <a:latin typeface="Cambria Math" panose="02040503050406030204" pitchFamily="18" charset="0"/>
                        </a:rPr>
                        <m:t>⇔</m:t>
                      </m:r>
                    </m:oMath>
                  </m:oMathPara>
                </a14:m>
                <a:br>
                  <a:rPr lang="en-US" b="0" kern="0" dirty="0"/>
                </a:br>
                <a:r>
                  <a:rPr lang="en-US" kern="0" dirty="0"/>
                  <a:t>some assignment satisfies constraints with total weight </a:t>
                </a:r>
                <a14:m>
                  <m:oMath xmlns:m="http://schemas.openxmlformats.org/officeDocument/2006/math">
                    <m:r>
                      <a:rPr lang="en-US" b="0" i="1" kern="0" smtClean="0">
                        <a:solidFill>
                          <a:srgbClr val="C00000"/>
                        </a:solidFill>
                        <a:latin typeface="Cambria Math" panose="02040503050406030204" pitchFamily="18" charset="0"/>
                      </a:rPr>
                      <m:t>𝑚</m:t>
                    </m:r>
                  </m:oMath>
                </a14:m>
                <a:endParaRPr lang="en-US" kern="0" dirty="0"/>
              </a:p>
            </p:txBody>
          </p:sp>
        </mc:Choice>
        <mc:Fallback xmlns="">
          <p:sp>
            <p:nvSpPr>
              <p:cNvPr id="11" name="Content Placeholder 2">
                <a:extLst>
                  <a:ext uri="{FF2B5EF4-FFF2-40B4-BE49-F238E27FC236}">
                    <a16:creationId xmlns:a16="http://schemas.microsoft.com/office/drawing/2014/main" id="{AFE49231-51A7-48EA-BDD1-48504C042D87}"/>
                  </a:ext>
                </a:extLst>
              </p:cNvPr>
              <p:cNvSpPr txBox="1">
                <a:spLocks noRot="1" noChangeAspect="1" noMove="1" noResize="1" noEditPoints="1" noAdjustHandles="1" noChangeArrowheads="1" noChangeShapeType="1" noTextEdit="1"/>
              </p:cNvSpPr>
              <p:nvPr/>
            </p:nvSpPr>
            <p:spPr bwMode="auto">
              <a:xfrm>
                <a:off x="457200" y="3054715"/>
                <a:ext cx="8229600" cy="3246383"/>
              </a:xfrm>
              <a:prstGeom prst="rect">
                <a:avLst/>
              </a:prstGeom>
              <a:blipFill>
                <a:blip r:embed="rId4"/>
                <a:stretch>
                  <a:fillRect l="-963" b="-11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4">
                <a:extLst>
                  <a:ext uri="{FF2B5EF4-FFF2-40B4-BE49-F238E27FC236}">
                    <a16:creationId xmlns:a16="http://schemas.microsoft.com/office/drawing/2014/main" id="{F5194232-A726-4A07-816B-119EECE62E99}"/>
                  </a:ext>
                </a:extLst>
              </p:cNvPr>
              <p:cNvSpPr/>
              <p:nvPr/>
            </p:nvSpPr>
            <p:spPr bwMode="auto">
              <a:xfrm>
                <a:off x="468313" y="1268760"/>
                <a:ext cx="8218488" cy="108012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cap="small" dirty="0"/>
                  <a:t>Max-1-in-3 SAT </a:t>
                </a:r>
                <a:r>
                  <a:rPr lang="en-US" sz="2400" dirty="0"/>
                  <a:t>does not admit a polynomial-time compression of </a:t>
                </a:r>
                <a:r>
                  <a:rPr lang="en-US" sz="2400" dirty="0" err="1"/>
                  <a:t>bitsize</a:t>
                </a:r>
                <a:r>
                  <a:rPr lang="en-US" sz="2400" dirty="0"/>
                  <a:t>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a:rPr lang="en-US" sz="2400" b="0" i="1" smtClean="0">
                            <a:latin typeface="Cambria Math" panose="02040503050406030204" pitchFamily="18" charset="0"/>
                          </a:rPr>
                          <m:t>3−</m:t>
                        </m:r>
                        <m:r>
                          <a:rPr lang="en-US" sz="2400" b="0" i="1" smtClean="0">
                            <a:solidFill>
                              <a:srgbClr val="C00000"/>
                            </a:solidFill>
                            <a:latin typeface="Cambria Math" panose="02040503050406030204" pitchFamily="18" charset="0"/>
                          </a:rPr>
                          <m:t>𝜀</m:t>
                        </m:r>
                      </m:sup>
                    </m:sSup>
                    <m:r>
                      <a:rPr lang="en-US" sz="2400" b="0" i="1" smtClean="0">
                        <a:latin typeface="Cambria Math" panose="02040503050406030204" pitchFamily="18" charset="0"/>
                      </a:rPr>
                      <m:t>)</m:t>
                    </m:r>
                  </m:oMath>
                </a14:m>
                <a:r>
                  <a:rPr lang="en-US" sz="2400" dirty="0"/>
                  <a:t> for any </a:t>
                </a:r>
                <a14:m>
                  <m:oMath xmlns:m="http://schemas.openxmlformats.org/officeDocument/2006/math">
                    <m:r>
                      <a:rPr lang="en-US" sz="2400" i="1" smtClean="0">
                        <a:solidFill>
                          <a:srgbClr val="C00000"/>
                        </a:solidFill>
                        <a:latin typeface="Cambria Math" panose="02040503050406030204" pitchFamily="18" charset="0"/>
                      </a:rPr>
                      <m:t>𝜀</m:t>
                    </m:r>
                    <m:r>
                      <a:rPr lang="en-US" sz="2400" b="0" i="1" smtClean="0">
                        <a:latin typeface="Cambria Math" panose="02040503050406030204" pitchFamily="18" charset="0"/>
                      </a:rPr>
                      <m:t>&gt;0</m:t>
                    </m:r>
                  </m:oMath>
                </a14:m>
                <a:r>
                  <a:rPr lang="en-US" sz="2400" dirty="0"/>
                  <a:t>, unless </a:t>
                </a:r>
                <a14:m>
                  <m:oMath xmlns:m="http://schemas.openxmlformats.org/officeDocument/2006/math">
                    <m:r>
                      <a:rPr lang="en-US" sz="2400" i="1">
                        <a:solidFill>
                          <a:schemeClr val="tx1"/>
                        </a:solidFill>
                        <a:latin typeface="Cambria Math" panose="02040503050406030204" pitchFamily="18" charset="0"/>
                      </a:rPr>
                      <m:t>𝑁𝑃</m:t>
                    </m:r>
                    <m:r>
                      <a:rPr lang="en-US" sz="2400" b="0" i="1" smtClean="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𝑐𝑜𝑁𝑃</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𝑝𝑜𝑙𝑦</m:t>
                    </m:r>
                  </m:oMath>
                </a14:m>
                <a:endParaRPr lang="en-US" sz="2400" dirty="0">
                  <a:solidFill>
                    <a:schemeClr val="tx1"/>
                  </a:solidFill>
                </a:endParaRPr>
              </a:p>
            </p:txBody>
          </p:sp>
        </mc:Choice>
        <mc:Fallback xmlns="">
          <p:sp>
            <p:nvSpPr>
              <p:cNvPr id="12" name="Rounded Rectangle 4">
                <a:extLst>
                  <a:ext uri="{FF2B5EF4-FFF2-40B4-BE49-F238E27FC236}">
                    <a16:creationId xmlns:a16="http://schemas.microsoft.com/office/drawing/2014/main" id="{F5194232-A726-4A07-816B-119EECE62E99}"/>
                  </a:ext>
                </a:extLst>
              </p:cNvPr>
              <p:cNvSpPr>
                <a:spLocks noRot="1" noChangeAspect="1" noMove="1" noResize="1" noEditPoints="1" noAdjustHandles="1" noChangeArrowheads="1" noChangeShapeType="1" noTextEdit="1"/>
              </p:cNvSpPr>
              <p:nvPr/>
            </p:nvSpPr>
            <p:spPr bwMode="auto">
              <a:xfrm>
                <a:off x="468313" y="1268760"/>
                <a:ext cx="8218488" cy="1080120"/>
              </a:xfrm>
              <a:prstGeom prst="roundRect">
                <a:avLst/>
              </a:prstGeom>
              <a:blipFill>
                <a:blip r:embed="rId5"/>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89174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6729-9770-411D-AE90-3EC49B1A869F}"/>
              </a:ext>
            </a:extLst>
          </p:cNvPr>
          <p:cNvSpPr>
            <a:spLocks noGrp="1"/>
          </p:cNvSpPr>
          <p:nvPr>
            <p:ph type="title"/>
          </p:nvPr>
        </p:nvSpPr>
        <p:spPr/>
        <p:txBody>
          <a:bodyPr/>
          <a:lstStyle/>
          <a:p>
            <a:r>
              <a:rPr lang="en-US" dirty="0"/>
              <a:t>The general lower bound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FFD77A-167E-4464-AFEA-5B5674823B2A}"/>
                  </a:ext>
                </a:extLst>
              </p:cNvPr>
              <p:cNvSpPr>
                <a:spLocks noGrp="1"/>
              </p:cNvSpPr>
              <p:nvPr>
                <p:ph idx="1"/>
              </p:nvPr>
            </p:nvSpPr>
            <p:spPr/>
            <p:txBody>
              <a:bodyPr>
                <a:normAutofit fontScale="92500" lnSpcReduction="20000"/>
              </a:bodyPr>
              <a:lstStyle/>
              <a:p>
                <a:pPr marL="0" indent="0">
                  <a:buNone/>
                </a:pPr>
                <a:r>
                  <a:rPr lang="en-US" dirty="0">
                    <a:solidFill>
                      <a:srgbClr val="0070C0"/>
                    </a:solidFill>
                  </a:rPr>
                  <a:t>Claim.</a:t>
                </a:r>
                <a:r>
                  <a:rPr lang="en-US" dirty="0"/>
                  <a:t> For any Boolean relation </a:t>
                </a:r>
                <a14:m>
                  <m:oMath xmlns:m="http://schemas.openxmlformats.org/officeDocument/2006/math">
                    <m:r>
                      <a:rPr lang="en-US" b="0" i="1" smtClean="0">
                        <a:solidFill>
                          <a:srgbClr val="C00000"/>
                        </a:solidFill>
                        <a:latin typeface="Cambria Math" panose="02040503050406030204" pitchFamily="18" charset="0"/>
                      </a:rPr>
                      <m:t>𝑅</m:t>
                    </m:r>
                  </m:oMath>
                </a14:m>
                <a:r>
                  <a:rPr lang="en-US" dirty="0"/>
                  <a:t> with </a:t>
                </a:r>
                <a14:m>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deg</m:t>
                        </m:r>
                      </m:fName>
                      <m:e>
                        <m:d>
                          <m:dPr>
                            <m:ctrlPr>
                              <a:rPr lang="en-US" b="0" i="1" dirty="0" smtClean="0">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𝑝</m:t>
                                </m:r>
                              </m:e>
                              <m:sub>
                                <m:r>
                                  <a:rPr lang="en-US" b="0" i="1" dirty="0" smtClean="0">
                                    <a:solidFill>
                                      <a:srgbClr val="C00000"/>
                                    </a:solidFill>
                                    <a:latin typeface="Cambria Math" panose="02040503050406030204" pitchFamily="18" charset="0"/>
                                  </a:rPr>
                                  <m:t>𝑅</m:t>
                                </m:r>
                              </m:sub>
                            </m:sSub>
                          </m:e>
                        </m:d>
                      </m:e>
                    </m:func>
                    <m:r>
                      <a:rPr lang="en-US" b="0" i="1" dirty="0" smtClean="0">
                        <a:latin typeface="Cambria Math" panose="02040503050406030204" pitchFamily="18" charset="0"/>
                      </a:rPr>
                      <m:t>=</m:t>
                    </m:r>
                    <m:r>
                      <a:rPr lang="en-US" b="0" i="1" dirty="0" smtClean="0">
                        <a:solidFill>
                          <a:srgbClr val="C00000"/>
                        </a:solidFill>
                        <a:latin typeface="Cambria Math" panose="02040503050406030204" pitchFamily="18" charset="0"/>
                      </a:rPr>
                      <m:t>𝑑</m:t>
                    </m:r>
                  </m:oMath>
                </a14:m>
                <a:r>
                  <a:rPr lang="en-US" dirty="0"/>
                  <a:t>, there is a</a:t>
                </a:r>
                <a:r>
                  <a:rPr lang="en-US" dirty="0">
                    <a:solidFill>
                      <a:srgbClr val="0070C0"/>
                    </a:solidFill>
                  </a:rPr>
                  <a:t> </a:t>
                </a:r>
                <a:r>
                  <a:rPr lang="en-US" dirty="0"/>
                  <a:t>collection </a:t>
                </a:r>
                <a14:m>
                  <m:oMath xmlns:m="http://schemas.openxmlformats.org/officeDocument/2006/math">
                    <m:r>
                      <a:rPr lang="en-US" i="1">
                        <a:solidFill>
                          <a:srgbClr val="C00000"/>
                        </a:solidFill>
                        <a:latin typeface="Cambria Math" panose="02040503050406030204" pitchFamily="18" charset="0"/>
                      </a:rPr>
                      <m:t>𝒞</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𝑑</m:t>
                        </m:r>
                      </m:sub>
                    </m:sSub>
                    <m:r>
                      <a:rPr lang="en-US" i="1">
                        <a:latin typeface="Cambria Math" panose="02040503050406030204" pitchFamily="18" charset="0"/>
                      </a:rPr>
                      <m:t>)</m:t>
                    </m:r>
                  </m:oMath>
                </a14:m>
                <a:r>
                  <a:rPr lang="en-US" dirty="0"/>
                  <a:t> of weighted </a:t>
                </a:r>
                <a14:m>
                  <m:oMath xmlns:m="http://schemas.openxmlformats.org/officeDocument/2006/math">
                    <m:r>
                      <a:rPr lang="en-US" b="0" i="1" smtClean="0">
                        <a:solidFill>
                          <a:srgbClr val="C00000"/>
                        </a:solidFill>
                        <a:latin typeface="Cambria Math" panose="02040503050406030204" pitchFamily="18" charset="0"/>
                      </a:rPr>
                      <m:t>𝑅</m:t>
                    </m:r>
                  </m:oMath>
                </a14:m>
                <a:r>
                  <a:rPr lang="en-US" dirty="0"/>
                  <a:t>-constraints on variables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𝑑</m:t>
                        </m:r>
                      </m:sub>
                    </m:sSub>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0,1}</m:t>
                    </m:r>
                  </m:oMath>
                </a14:m>
                <a:r>
                  <a:rPr lang="en-US" dirty="0"/>
                  <a:t> and the constants </a:t>
                </a:r>
                <a14:m>
                  <m:oMath xmlns:m="http://schemas.openxmlformats.org/officeDocument/2006/math">
                    <m:r>
                      <a:rPr lang="en-US" b="0" i="1" smtClean="0">
                        <a:solidFill>
                          <a:srgbClr val="C00000"/>
                        </a:solidFill>
                        <a:latin typeface="Cambria Math" panose="02040503050406030204" pitchFamily="18" charset="0"/>
                      </a:rPr>
                      <m:t>⊤</m:t>
                    </m:r>
                    <m:r>
                      <a:rPr lang="en-US" b="0" i="1" smtClean="0">
                        <a:solidFill>
                          <a:schemeClr val="tx1"/>
                        </a:solidFill>
                        <a:latin typeface="Cambria Math" panose="02040503050406030204" pitchFamily="18" charset="0"/>
                      </a:rPr>
                      <m:t>,</m:t>
                    </m:r>
                    <m:r>
                      <a:rPr lang="en-US" i="1">
                        <a:solidFill>
                          <a:srgbClr val="C00000"/>
                        </a:solidFill>
                        <a:latin typeface="Cambria Math" panose="02040503050406030204" pitchFamily="18" charset="0"/>
                      </a:rPr>
                      <m:t>⊥</m:t>
                    </m:r>
                  </m:oMath>
                </a14:m>
                <a:r>
                  <a:rPr lang="en-US" dirty="0"/>
                  <a:t> such that:</a:t>
                </a:r>
              </a:p>
              <a:p>
                <a:r>
                  <a:rPr lang="en-US" dirty="0"/>
                  <a:t>if </a:t>
                </a:r>
                <a14:m>
                  <m:oMath xmlns:m="http://schemas.openxmlformats.org/officeDocument/2006/math">
                    <m:nary>
                      <m:naryPr>
                        <m:chr m:val="⋁"/>
                        <m:ctrlPr>
                          <a:rPr lang="en-US" b="0" i="1" dirty="0" smtClean="0">
                            <a:latin typeface="Cambria Math" panose="02040503050406030204" pitchFamily="18" charset="0"/>
                          </a:rPr>
                        </m:ctrlPr>
                      </m:naryPr>
                      <m:sub>
                        <m:r>
                          <a:rPr lang="en-US" b="0" i="1" dirty="0" smtClean="0">
                            <a:solidFill>
                              <a:srgbClr val="C00000"/>
                            </a:solidFill>
                            <a:latin typeface="Cambria Math" panose="02040503050406030204" pitchFamily="18" charset="0"/>
                          </a:rPr>
                          <m:t>𝑖</m:t>
                        </m:r>
                        <m:r>
                          <a:rPr lang="en-US" b="0" i="1" dirty="0" smtClean="0">
                            <a:latin typeface="Cambria Math" panose="02040503050406030204" pitchFamily="18" charset="0"/>
                          </a:rPr>
                          <m:t>=1</m:t>
                        </m:r>
                      </m:sub>
                      <m:sup>
                        <m:r>
                          <a:rPr lang="en-US" b="0" i="1" dirty="0" smtClean="0">
                            <a:solidFill>
                              <a:srgbClr val="C00000"/>
                            </a:solidFill>
                            <a:latin typeface="Cambria Math" panose="02040503050406030204" pitchFamily="18" charset="0"/>
                          </a:rPr>
                          <m:t>𝑑</m:t>
                        </m:r>
                      </m:sup>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𝑥</m:t>
                            </m:r>
                          </m:e>
                          <m:sub>
                            <m:r>
                              <a:rPr lang="en-US" b="0" i="1" dirty="0" smtClean="0">
                                <a:solidFill>
                                  <a:srgbClr val="C00000"/>
                                </a:solidFill>
                                <a:latin typeface="Cambria Math" panose="02040503050406030204" pitchFamily="18" charset="0"/>
                              </a:rPr>
                              <m:t>𝑖</m:t>
                            </m:r>
                          </m:sub>
                        </m:sSub>
                      </m:e>
                    </m:nary>
                    <m:r>
                      <a:rPr lang="en-US" i="1">
                        <a:latin typeface="Cambria Math" panose="02040503050406030204" pitchFamily="18" charset="0"/>
                      </a:rPr>
                      <m:t>=1</m:t>
                    </m:r>
                  </m:oMath>
                </a14:m>
                <a:r>
                  <a:rPr lang="en-US" dirty="0"/>
                  <a:t>, then the satisfied weight in </a:t>
                </a:r>
                <a14:m>
                  <m:oMath xmlns:m="http://schemas.openxmlformats.org/officeDocument/2006/math">
                    <m:r>
                      <a:rPr lang="en-US" i="1">
                        <a:solidFill>
                          <a:srgbClr val="C00000"/>
                        </a:solidFill>
                        <a:latin typeface="Cambria Math" panose="02040503050406030204" pitchFamily="18" charset="0"/>
                      </a:rPr>
                      <m:t>𝒞</m:t>
                    </m:r>
                  </m:oMath>
                </a14:m>
                <a:r>
                  <a:rPr lang="en-US" dirty="0"/>
                  <a:t> is </a:t>
                </a:r>
                <a:r>
                  <a:rPr lang="en-US" dirty="0">
                    <a:solidFill>
                      <a:srgbClr val="0070C0"/>
                    </a:solidFill>
                  </a:rPr>
                  <a:t>1</a:t>
                </a:r>
              </a:p>
              <a:p>
                <a:r>
                  <a:rPr lang="en-US" dirty="0"/>
                  <a:t>if </a:t>
                </a:r>
                <a14:m>
                  <m:oMath xmlns:m="http://schemas.openxmlformats.org/officeDocument/2006/math">
                    <m:nary>
                      <m:naryPr>
                        <m:chr m:val="⋁"/>
                        <m:ctrlPr>
                          <a:rPr lang="en-US" i="1" dirty="0">
                            <a:latin typeface="Cambria Math" panose="02040503050406030204" pitchFamily="18" charset="0"/>
                          </a:rPr>
                        </m:ctrlPr>
                      </m:naryPr>
                      <m:sub>
                        <m:r>
                          <a:rPr lang="en-US" i="1" dirty="0" smtClean="0">
                            <a:solidFill>
                              <a:srgbClr val="C00000"/>
                            </a:solidFill>
                            <a:latin typeface="Cambria Math" panose="02040503050406030204" pitchFamily="18" charset="0"/>
                          </a:rPr>
                          <m:t>𝑖</m:t>
                        </m:r>
                        <m:r>
                          <a:rPr lang="en-US" i="1" dirty="0">
                            <a:latin typeface="Cambria Math" panose="02040503050406030204" pitchFamily="18" charset="0"/>
                          </a:rPr>
                          <m:t>=1</m:t>
                        </m:r>
                      </m:sub>
                      <m:sup>
                        <m:r>
                          <a:rPr lang="en-US" i="1" dirty="0" smtClean="0">
                            <a:solidFill>
                              <a:srgbClr val="C00000"/>
                            </a:solidFill>
                            <a:latin typeface="Cambria Math" panose="02040503050406030204" pitchFamily="18" charset="0"/>
                          </a:rPr>
                          <m:t>𝑑</m:t>
                        </m:r>
                      </m:sup>
                      <m:e>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𝑥</m:t>
                            </m:r>
                          </m:e>
                          <m:sub>
                            <m:r>
                              <a:rPr lang="en-US" i="1" dirty="0">
                                <a:solidFill>
                                  <a:srgbClr val="C00000"/>
                                </a:solidFill>
                                <a:latin typeface="Cambria Math" panose="02040503050406030204" pitchFamily="18" charset="0"/>
                              </a:rPr>
                              <m:t>𝑖</m:t>
                            </m:r>
                          </m:sub>
                        </m:sSub>
                      </m:e>
                    </m:nary>
                    <m:r>
                      <a:rPr lang="en-US" i="1">
                        <a:latin typeface="Cambria Math" panose="02040503050406030204" pitchFamily="18" charset="0"/>
                      </a:rPr>
                      <m:t>=0</m:t>
                    </m:r>
                  </m:oMath>
                </a14:m>
                <a:r>
                  <a:rPr lang="en-US" dirty="0"/>
                  <a:t>, then the satisfied weight in </a:t>
                </a:r>
                <a14:m>
                  <m:oMath xmlns:m="http://schemas.openxmlformats.org/officeDocument/2006/math">
                    <m:r>
                      <a:rPr lang="en-US" i="1">
                        <a:solidFill>
                          <a:srgbClr val="C00000"/>
                        </a:solidFill>
                        <a:latin typeface="Cambria Math" panose="02040503050406030204" pitchFamily="18" charset="0"/>
                      </a:rPr>
                      <m:t>𝒞</m:t>
                    </m:r>
                  </m:oMath>
                </a14:m>
                <a:r>
                  <a:rPr lang="en-US" dirty="0"/>
                  <a:t> is </a:t>
                </a:r>
                <a:r>
                  <a:rPr lang="en-US" dirty="0">
                    <a:solidFill>
                      <a:srgbClr val="C00000"/>
                    </a:solidFill>
                  </a:rPr>
                  <a:t>0</a:t>
                </a:r>
              </a:p>
              <a:p>
                <a:pPr marL="0" indent="0">
                  <a:buNone/>
                </a:pPr>
                <a:endParaRPr lang="en-US" dirty="0"/>
              </a:p>
              <a:p>
                <a:pPr marL="0" indent="0">
                  <a:buNone/>
                </a:pPr>
                <a:r>
                  <a:rPr lang="en-US" dirty="0"/>
                  <a:t>The collection </a:t>
                </a:r>
                <a14:m>
                  <m:oMath xmlns:m="http://schemas.openxmlformats.org/officeDocument/2006/math">
                    <m:r>
                      <a:rPr lang="en-US" b="0" i="1" smtClean="0">
                        <a:solidFill>
                          <a:srgbClr val="C00000"/>
                        </a:solidFill>
                        <a:latin typeface="Cambria Math" panose="02040503050406030204" pitchFamily="18" charset="0"/>
                      </a:rPr>
                      <m:t>𝒞</m:t>
                    </m:r>
                  </m:oMath>
                </a14:m>
                <a:r>
                  <a:rPr lang="en-US" dirty="0"/>
                  <a:t> is constructed by analyzing terms of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𝑅</m:t>
                        </m:r>
                      </m:sub>
                    </m:sSub>
                  </m:oMath>
                </a14:m>
                <a:endParaRPr lang="en-US" dirty="0"/>
              </a:p>
              <a:p>
                <a:pPr marL="0" indent="0">
                  <a:buNone/>
                </a:pPr>
                <a:r>
                  <a:rPr lang="en-US" dirty="0"/>
                  <a:t>Using </a:t>
                </a:r>
                <a14:m>
                  <m:oMath xmlns:m="http://schemas.openxmlformats.org/officeDocument/2006/math">
                    <m:r>
                      <a:rPr lang="en-US" i="1">
                        <a:solidFill>
                          <a:srgbClr val="C00000"/>
                        </a:solidFill>
                        <a:latin typeface="Cambria Math" panose="02040503050406030204" pitchFamily="18" charset="0"/>
                      </a:rPr>
                      <m:t>𝒞</m:t>
                    </m:r>
                  </m:oMath>
                </a14:m>
                <a:r>
                  <a:rPr lang="en-US" dirty="0"/>
                  <a:t> the </a:t>
                </a:r>
                <a14:m>
                  <m:oMath xmlns:m="http://schemas.openxmlformats.org/officeDocument/2006/math">
                    <m:r>
                      <a:rPr lang="en-US" i="1" dirty="0" smtClean="0">
                        <a:solidFill>
                          <a:srgbClr val="C00000"/>
                        </a:solidFill>
                        <a:latin typeface="Cambria Math" panose="02040503050406030204" pitchFamily="18" charset="0"/>
                      </a:rPr>
                      <m:t>𝑑</m:t>
                    </m:r>
                  </m:oMath>
                </a14:m>
                <a:r>
                  <a:rPr lang="en-US" dirty="0"/>
                  <a:t>-CNF-SAT problem reduces to </a:t>
                </a:r>
                <a:r>
                  <a:rPr lang="en-US" cap="small" dirty="0"/>
                  <a:t>Max-CSP</a:t>
                </a:r>
                <a14:m>
                  <m:oMath xmlns:m="http://schemas.openxmlformats.org/officeDocument/2006/math">
                    <m:r>
                      <a:rPr lang="en-US" i="1" cap="small" dirty="0" smtClean="0">
                        <a:latin typeface="Cambria Math" panose="02040503050406030204" pitchFamily="18" charset="0"/>
                      </a:rPr>
                      <m:t>(</m:t>
                    </m:r>
                    <m:r>
                      <a:rPr lang="en-US" i="1" cap="small" dirty="0" smtClean="0">
                        <a:solidFill>
                          <a:schemeClr val="tx1"/>
                        </a:solidFill>
                        <a:latin typeface="Cambria Math" panose="02040503050406030204" pitchFamily="18" charset="0"/>
                      </a:rPr>
                      <m:t>{</m:t>
                    </m:r>
                    <m:r>
                      <a:rPr lang="en-US" i="1" cap="small" dirty="0" smtClean="0">
                        <a:solidFill>
                          <a:srgbClr val="C00000"/>
                        </a:solidFill>
                        <a:latin typeface="Cambria Math" panose="02040503050406030204" pitchFamily="18" charset="0"/>
                      </a:rPr>
                      <m:t>𝑅</m:t>
                    </m:r>
                    <m:r>
                      <a:rPr lang="en-US" i="1" cap="small" dirty="0" smtClean="0">
                        <a:solidFill>
                          <a:schemeClr val="tx1"/>
                        </a:solidFill>
                        <a:latin typeface="Cambria Math" panose="02040503050406030204" pitchFamily="18" charset="0"/>
                      </a:rPr>
                      <m:t>}</m:t>
                    </m:r>
                    <m:r>
                      <a:rPr lang="en-US" i="1" cap="small" dirty="0" smtClean="0">
                        <a:latin typeface="Cambria Math" panose="02040503050406030204" pitchFamily="18" charset="0"/>
                      </a:rPr>
                      <m:t>)</m:t>
                    </m:r>
                  </m:oMath>
                </a14:m>
                <a:endParaRPr lang="en-US" dirty="0"/>
              </a:p>
              <a:p>
                <a:pPr marL="0" indent="0">
                  <a:buNone/>
                </a:pPr>
                <a:r>
                  <a:rPr lang="en-US" dirty="0"/>
                  <a:t>Constants </a:t>
                </a:r>
                <a14:m>
                  <m:oMath xmlns:m="http://schemas.openxmlformats.org/officeDocument/2006/math">
                    <m:r>
                      <a:rPr lang="en-US" b="0" i="1" smtClean="0">
                        <a:solidFill>
                          <a:srgbClr val="C00000"/>
                        </a:solidFill>
                        <a:latin typeface="Cambria Math" panose="02040503050406030204" pitchFamily="18" charset="0"/>
                      </a:rPr>
                      <m:t>⊤</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m:t>
                    </m:r>
                  </m:oMath>
                </a14:m>
                <a:r>
                  <a:rPr lang="en-US" dirty="0"/>
                  <a:t> can be </a:t>
                </a:r>
                <a:r>
                  <a:rPr lang="en-US" dirty="0" err="1"/>
                  <a:t>gadgeteered</a:t>
                </a:r>
                <a:r>
                  <a:rPr lang="en-US" dirty="0"/>
                  <a:t> using known ideas</a:t>
                </a:r>
                <a:br>
                  <a:rPr lang="en-US" dirty="0"/>
                </a:br>
                <a:r>
                  <a:rPr lang="en-US" sz="1700" dirty="0">
                    <a:solidFill>
                      <a:srgbClr val="0070C0"/>
                    </a:solidFill>
                  </a:rPr>
                  <a:t>[Khanna, Sudan, </a:t>
                </a:r>
                <a:r>
                  <a:rPr lang="en-US" sz="1700" dirty="0" err="1">
                    <a:solidFill>
                      <a:srgbClr val="0070C0"/>
                    </a:solidFill>
                  </a:rPr>
                  <a:t>Trevisan</a:t>
                </a:r>
                <a:r>
                  <a:rPr lang="en-US" sz="1700" dirty="0">
                    <a:solidFill>
                      <a:srgbClr val="0070C0"/>
                    </a:solidFill>
                  </a:rPr>
                  <a:t> &amp; Williamson @ SICOMP’00]</a:t>
                </a:r>
                <a:endParaRPr lang="en-US" dirty="0">
                  <a:solidFill>
                    <a:srgbClr val="0070C0"/>
                  </a:solidFill>
                </a:endParaRPr>
              </a:p>
              <a:p>
                <a:pPr marL="0" indent="0">
                  <a:buNone/>
                </a:pPr>
                <a:r>
                  <a:rPr lang="en-US" dirty="0"/>
                  <a:t>Negated literals from CNF-SAT can also be </a:t>
                </a:r>
                <a:r>
                  <a:rPr lang="en-US" dirty="0" err="1"/>
                  <a:t>gadgeteered</a:t>
                </a:r>
                <a:r>
                  <a:rPr lang="en-US" dirty="0"/>
                  <a:t> into CSP</a:t>
                </a:r>
              </a:p>
            </p:txBody>
          </p:sp>
        </mc:Choice>
        <mc:Fallback xmlns="">
          <p:sp>
            <p:nvSpPr>
              <p:cNvPr id="3" name="Content Placeholder 2">
                <a:extLst>
                  <a:ext uri="{FF2B5EF4-FFF2-40B4-BE49-F238E27FC236}">
                    <a16:creationId xmlns:a16="http://schemas.microsoft.com/office/drawing/2014/main" id="{22FFD77A-167E-4464-AFEA-5B5674823B2A}"/>
                  </a:ext>
                </a:extLst>
              </p:cNvPr>
              <p:cNvSpPr>
                <a:spLocks noGrp="1" noRot="1" noChangeAspect="1" noMove="1" noResize="1" noEditPoints="1" noAdjustHandles="1" noChangeArrowheads="1" noChangeShapeType="1" noTextEdit="1"/>
              </p:cNvSpPr>
              <p:nvPr>
                <p:ph idx="1"/>
              </p:nvPr>
            </p:nvSpPr>
            <p:spPr>
              <a:blipFill>
                <a:blip r:embed="rId2"/>
                <a:stretch>
                  <a:fillRect l="-963" t="-19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E725B6A-8115-40F3-8D86-2DD678787835}"/>
              </a:ext>
            </a:extLst>
          </p:cNvPr>
          <p:cNvSpPr>
            <a:spLocks noGrp="1"/>
          </p:cNvSpPr>
          <p:nvPr>
            <p:ph type="sldNum" sz="quarter" idx="12"/>
          </p:nvPr>
        </p:nvSpPr>
        <p:spPr/>
        <p:txBody>
          <a:bodyPr/>
          <a:lstStyle/>
          <a:p>
            <a:pPr>
              <a:defRPr/>
            </a:pPr>
            <a:fld id="{2EEB4C75-3422-4131-BAA1-452F888D0C16}" type="slidenum">
              <a:rPr lang="nb-NO" smtClean="0"/>
              <a:pPr>
                <a:defRPr/>
              </a:pPr>
              <a:t>46</a:t>
            </a:fld>
            <a:endParaRPr lang="nb-NO"/>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71CD246-22D3-4305-A6FA-037919521108}"/>
                  </a:ext>
                </a:extLst>
              </p:cNvPr>
              <p:cNvSpPr/>
              <p:nvPr/>
            </p:nvSpPr>
            <p:spPr bwMode="auto">
              <a:xfrm>
                <a:off x="468313" y="4284304"/>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If </a:t>
                </a:r>
                <a:r>
                  <a:rPr lang="en-US" sz="2400" cap="small" dirty="0"/>
                  <a:t>Max-CSP</a:t>
                </a:r>
                <a14:m>
                  <m:oMath xmlns:m="http://schemas.openxmlformats.org/officeDocument/2006/math">
                    <m:d>
                      <m:dPr>
                        <m:ctrlPr>
                          <a:rPr lang="en-US" sz="2400" b="0" i="1" cap="small" smtClean="0">
                            <a:latin typeface="Cambria Math" panose="02040503050406030204" pitchFamily="18" charset="0"/>
                          </a:rPr>
                        </m:ctrlPr>
                      </m:dPr>
                      <m:e>
                        <m:r>
                          <m:rPr>
                            <m:sty m:val="p"/>
                          </m:rPr>
                          <a:rPr lang="en-US" sz="2400" b="0" i="0" cap="small" smtClean="0">
                            <a:solidFill>
                              <a:srgbClr val="C00000"/>
                            </a:solidFill>
                            <a:latin typeface="Cambria Math" panose="02040503050406030204" pitchFamily="18" charset="0"/>
                          </a:rPr>
                          <m:t>Γ</m:t>
                        </m:r>
                      </m:e>
                    </m:d>
                  </m:oMath>
                </a14:m>
                <a:r>
                  <a:rPr lang="en-US" sz="2400" dirty="0"/>
                  <a:t> is NP-hard, then it does not admit a </a:t>
                </a:r>
                <a:br>
                  <a:rPr lang="en-US" sz="2400" dirty="0"/>
                </a:br>
                <a:r>
                  <a:rPr lang="en-US" sz="2400" dirty="0"/>
                  <a:t>polynomial-time compression of </a:t>
                </a:r>
                <a:r>
                  <a:rPr lang="en-US" sz="2400" dirty="0" err="1"/>
                  <a:t>bitsize</a:t>
                </a:r>
                <a:r>
                  <a:rPr lang="en-US" sz="2400" dirty="0"/>
                  <a:t>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m:rPr>
                            <m:sty m:val="p"/>
                          </m:rPr>
                          <a:rPr lang="en-US" sz="2400" b="0" i="1" smtClean="0">
                            <a:latin typeface="Cambria Math" panose="02040503050406030204" pitchFamily="18" charset="0"/>
                          </a:rPr>
                          <m:t>deg</m:t>
                        </m:r>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𝜀</m:t>
                        </m:r>
                      </m:sup>
                    </m:sSup>
                    <m:r>
                      <a:rPr lang="en-US" sz="2400" b="0" i="1" smtClean="0">
                        <a:latin typeface="Cambria Math" panose="02040503050406030204" pitchFamily="18" charset="0"/>
                      </a:rPr>
                      <m:t>)</m:t>
                    </m:r>
                  </m:oMath>
                </a14:m>
                <a:r>
                  <a:rPr lang="en-US" sz="2400" dirty="0"/>
                  <a:t> </a:t>
                </a:r>
                <a:br>
                  <a:rPr lang="en-US" sz="2400" dirty="0"/>
                </a:br>
                <a:r>
                  <a:rPr lang="en-US" sz="1800" dirty="0"/>
                  <a:t>for any </a:t>
                </a:r>
                <a14:m>
                  <m:oMath xmlns:m="http://schemas.openxmlformats.org/officeDocument/2006/math">
                    <m:r>
                      <a:rPr lang="en-US" sz="1800" i="1" smtClean="0">
                        <a:solidFill>
                          <a:srgbClr val="C00000"/>
                        </a:solidFill>
                        <a:latin typeface="Cambria Math" panose="02040503050406030204" pitchFamily="18" charset="0"/>
                      </a:rPr>
                      <m:t>𝜀</m:t>
                    </m:r>
                    <m:r>
                      <a:rPr lang="en-US" sz="1800" b="0" i="1" smtClean="0">
                        <a:latin typeface="Cambria Math" panose="02040503050406030204" pitchFamily="18" charset="0"/>
                      </a:rPr>
                      <m:t>&gt;0</m:t>
                    </m:r>
                  </m:oMath>
                </a14:m>
                <a:r>
                  <a:rPr lang="en-US" sz="1800" dirty="0"/>
                  <a:t>, unless </a:t>
                </a:r>
                <a14:m>
                  <m:oMath xmlns:m="http://schemas.openxmlformats.org/officeDocument/2006/math">
                    <m:r>
                      <a:rPr lang="en-US" sz="1800" i="1">
                        <a:solidFill>
                          <a:schemeClr val="tx1"/>
                        </a:solidFill>
                        <a:latin typeface="Cambria Math" panose="02040503050406030204" pitchFamily="18" charset="0"/>
                      </a:rPr>
                      <m:t>𝑁𝑃</m:t>
                    </m:r>
                    <m:r>
                      <a:rPr lang="en-US" sz="1800" b="0" i="1" smtClean="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𝑐𝑜𝑁𝑃</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𝑝𝑜𝑙𝑦</m:t>
                    </m:r>
                  </m:oMath>
                </a14:m>
                <a:endParaRPr lang="en-US" sz="2400" dirty="0">
                  <a:solidFill>
                    <a:schemeClr val="tx1"/>
                  </a:solidFill>
                </a:endParaRPr>
              </a:p>
            </p:txBody>
          </p:sp>
        </mc:Choice>
        <mc:Fallback xmlns="">
          <p:sp>
            <p:nvSpPr>
              <p:cNvPr id="5" name="Rounded Rectangle 4">
                <a:extLst>
                  <a:ext uri="{FF2B5EF4-FFF2-40B4-BE49-F238E27FC236}">
                    <a16:creationId xmlns:a16="http://schemas.microsoft.com/office/drawing/2014/main" id="{B71CD246-22D3-4305-A6FA-037919521108}"/>
                  </a:ext>
                </a:extLst>
              </p:cNvPr>
              <p:cNvSpPr>
                <a:spLocks noRot="1" noChangeAspect="1" noMove="1" noResize="1" noEditPoints="1" noAdjustHandles="1" noChangeArrowheads="1" noChangeShapeType="1" noTextEdit="1"/>
              </p:cNvSpPr>
              <p:nvPr/>
            </p:nvSpPr>
            <p:spPr bwMode="auto">
              <a:xfrm>
                <a:off x="468313" y="4284304"/>
                <a:ext cx="8218488" cy="1512168"/>
              </a:xfrm>
              <a:prstGeom prst="roundRect">
                <a:avLst/>
              </a:prstGeom>
              <a:blipFill>
                <a:blip r:embed="rId3"/>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38634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Talk landscape</a:t>
            </a:r>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a:latin typeface="+mj-lt"/>
              </a:rPr>
              <a:t>Mal’tsev</a:t>
            </a:r>
            <a:r>
              <a:rPr lang="en-US" sz="2000" dirty="0">
                <a:latin typeface="+mj-lt"/>
              </a:rPr>
              <a:t> </a:t>
            </a:r>
            <a:r>
              <a:rPr lang="en-US" sz="2000" dirty="0" err="1">
                <a:latin typeface="+mj-lt"/>
              </a:rPr>
              <a:t>embeddings</a:t>
            </a:r>
            <a:endParaRPr lang="en-US" sz="2000" dirty="0">
              <a:latin typeface="+mj-lt"/>
            </a:endParaRPr>
          </a:p>
        </p:txBody>
      </p:sp>
      <p:sp>
        <p:nvSpPr>
          <p:cNvPr id="18" name="Rectangle 17"/>
          <p:cNvSpPr/>
          <p:nvPr/>
        </p:nvSpPr>
        <p:spPr bwMode="auto">
          <a:xfrm>
            <a:off x="5786497" y="2380683"/>
            <a:ext cx="45719" cy="724853"/>
          </a:xfrm>
          <a:prstGeom prst="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5"/>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6"/>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a:latin typeface="+mj-lt"/>
              </a:rPr>
              <a:t>Symmetric CSP</a:t>
            </a:r>
          </a:p>
        </p:txBody>
      </p:sp>
      <p:sp>
        <p:nvSpPr>
          <p:cNvPr id="20" name="Freeform 19"/>
          <p:cNvSpPr/>
          <p:nvPr/>
        </p:nvSpPr>
        <p:spPr bwMode="auto">
          <a:xfrm>
            <a:off x="1239484" y="1792201"/>
            <a:ext cx="5819913"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19913"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cubicBezTo>
                  <a:pt x="5441732" y="493798"/>
                  <a:pt x="5682524" y="495322"/>
                  <a:pt x="5773964" y="649246"/>
                </a:cubicBezTo>
                <a:cubicBezTo>
                  <a:pt x="5865404" y="803170"/>
                  <a:pt x="5802920" y="1219222"/>
                  <a:pt x="5737388" y="1389910"/>
                </a:cubicBezTo>
                <a:cubicBezTo>
                  <a:pt x="5671856" y="1560598"/>
                  <a:pt x="5426492" y="1677946"/>
                  <a:pt x="5380772" y="1673374"/>
                </a:cubicBezTo>
                <a:cubicBezTo>
                  <a:pt x="5335052" y="1668802"/>
                  <a:pt x="5658140" y="1258846"/>
                  <a:pt x="5636804" y="1234462"/>
                </a:cubicBezTo>
                <a:cubicBezTo>
                  <a:pt x="5615468" y="1210078"/>
                  <a:pt x="5368580" y="1479826"/>
                  <a:pt x="5252756" y="1527070"/>
                </a:cubicBezTo>
                <a:cubicBezTo>
                  <a:pt x="5136932" y="1574314"/>
                  <a:pt x="5394488" y="1088158"/>
                  <a:pt x="5307620" y="1124734"/>
                </a:cubicBezTo>
                <a:cubicBezTo>
                  <a:pt x="5220752" y="1161310"/>
                  <a:pt x="4925096" y="1648990"/>
                  <a:pt x="4731548" y="1746526"/>
                </a:cubicBezTo>
                <a:cubicBezTo>
                  <a:pt x="4538000" y="1844062"/>
                  <a:pt x="4306352" y="1772434"/>
                  <a:pt x="4146332" y="1709950"/>
                </a:cubicBezTo>
                <a:cubicBezTo>
                  <a:pt x="3986312" y="1647466"/>
                  <a:pt x="3771428" y="1405150"/>
                  <a:pt x="3771428" y="1371622"/>
                </a:cubicBezTo>
                <a:cubicBezTo>
                  <a:pt x="3771428" y="1338094"/>
                  <a:pt x="4045748" y="1498115"/>
                  <a:pt x="4146332" y="1508783"/>
                </a:cubicBezTo>
                <a:cubicBezTo>
                  <a:pt x="4246916" y="1519451"/>
                  <a:pt x="4167668" y="1214651"/>
                  <a:pt x="4237772" y="1188743"/>
                </a:cubicBezTo>
                <a:cubicBezTo>
                  <a:pt x="4307876" y="1162835"/>
                  <a:pt x="4534952" y="1367050"/>
                  <a:pt x="4566956" y="1353334"/>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6" name="Oval 25"/>
          <p:cNvSpPr/>
          <p:nvPr/>
        </p:nvSpPr>
        <p:spPr bwMode="auto">
          <a:xfrm>
            <a:off x="5745269" y="3079232"/>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7" name="TextBox 26"/>
          <p:cNvSpPr txBox="1"/>
          <p:nvPr/>
        </p:nvSpPr>
        <p:spPr>
          <a:xfrm rot="20132922">
            <a:off x="1050333" y="2291635"/>
            <a:ext cx="1526476" cy="400110"/>
          </a:xfrm>
          <a:prstGeom prst="rect">
            <a:avLst/>
          </a:prstGeom>
          <a:noFill/>
        </p:spPr>
        <p:txBody>
          <a:bodyPr wrap="square" rtlCol="0">
            <a:spAutoFit/>
          </a:bodyPr>
          <a:lstStyle/>
          <a:p>
            <a:r>
              <a:rPr lang="en-US" sz="2000" dirty="0">
                <a:latin typeface="+mj-lt"/>
              </a:rPr>
              <a:t>Polynomials</a:t>
            </a:r>
          </a:p>
        </p:txBody>
      </p:sp>
      <p:sp>
        <p:nvSpPr>
          <p:cNvPr id="28" name="TextBox 27"/>
          <p:cNvSpPr txBox="1"/>
          <p:nvPr/>
        </p:nvSpPr>
        <p:spPr>
          <a:xfrm rot="1194332">
            <a:off x="5911146" y="1699928"/>
            <a:ext cx="2243768" cy="646331"/>
          </a:xfrm>
          <a:prstGeom prst="rect">
            <a:avLst/>
          </a:prstGeom>
          <a:noFill/>
        </p:spPr>
        <p:txBody>
          <a:bodyPr wrap="square" rtlCol="0">
            <a:spAutoFit/>
          </a:bodyPr>
          <a:lstStyle/>
          <a:p>
            <a:r>
              <a:rPr lang="en-US" sz="1800" dirty="0">
                <a:latin typeface="+mj-lt"/>
              </a:rPr>
              <a:t>Nontrivial</a:t>
            </a:r>
            <a:br>
              <a:rPr lang="en-US" sz="1800" dirty="0">
                <a:latin typeface="+mj-lt"/>
              </a:rPr>
            </a:br>
            <a:r>
              <a:rPr lang="en-US" sz="1800" dirty="0">
                <a:latin typeface="+mj-lt"/>
              </a:rPr>
              <a:t>sparsification</a:t>
            </a:r>
          </a:p>
        </p:txBody>
      </p:sp>
      <p:sp>
        <p:nvSpPr>
          <p:cNvPr id="29" name="TextBox 28"/>
          <p:cNvSpPr txBox="1"/>
          <p:nvPr/>
        </p:nvSpPr>
        <p:spPr>
          <a:xfrm rot="19056862">
            <a:off x="5809696" y="3322389"/>
            <a:ext cx="2243768" cy="646331"/>
          </a:xfrm>
          <a:prstGeom prst="rect">
            <a:avLst/>
          </a:prstGeom>
          <a:noFill/>
        </p:spPr>
        <p:txBody>
          <a:bodyPr wrap="square" rtlCol="0">
            <a:spAutoFit/>
          </a:bodyPr>
          <a:lstStyle/>
          <a:p>
            <a:r>
              <a:rPr lang="en-US" sz="1800" dirty="0">
                <a:latin typeface="+mj-lt"/>
              </a:rPr>
              <a:t>Balanced </a:t>
            </a:r>
            <a:br>
              <a:rPr lang="en-US" sz="1800" dirty="0">
                <a:latin typeface="+mj-lt"/>
              </a:rPr>
            </a:br>
            <a:r>
              <a:rPr lang="en-US" sz="1800" dirty="0">
                <a:latin typeface="+mj-lt"/>
              </a:rPr>
              <a:t>relations</a:t>
            </a:r>
          </a:p>
        </p:txBody>
      </p:sp>
      <p:sp>
        <p:nvSpPr>
          <p:cNvPr id="30" name="Rectangle 29">
            <a:extLst>
              <a:ext uri="{FF2B5EF4-FFF2-40B4-BE49-F238E27FC236}">
                <a16:creationId xmlns:a16="http://schemas.microsoft.com/office/drawing/2014/main" id="{8FA5666A-81B6-4329-BC9F-C2988A54868E}"/>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22A3B380-EA81-4AC1-91E8-3BD47776E8A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2" name="Rectangle 31">
            <a:extLst>
              <a:ext uri="{FF2B5EF4-FFF2-40B4-BE49-F238E27FC236}">
                <a16:creationId xmlns:a16="http://schemas.microsoft.com/office/drawing/2014/main" id="{533312EE-8215-4C2D-BA44-6F645B472022}"/>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3" name="Rectangle 32">
            <a:extLst>
              <a:ext uri="{FF2B5EF4-FFF2-40B4-BE49-F238E27FC236}">
                <a16:creationId xmlns:a16="http://schemas.microsoft.com/office/drawing/2014/main" id="{215C6813-26D2-4FD2-97F6-C670632310FC}"/>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4" name="Rectangle 33">
            <a:extLst>
              <a:ext uri="{FF2B5EF4-FFF2-40B4-BE49-F238E27FC236}">
                <a16:creationId xmlns:a16="http://schemas.microsoft.com/office/drawing/2014/main" id="{C57B5D44-18A3-48BA-AC13-59656EE97AD0}"/>
              </a:ext>
            </a:extLst>
          </p:cNvPr>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5" name="Oval 34">
            <a:extLst>
              <a:ext uri="{FF2B5EF4-FFF2-40B4-BE49-F238E27FC236}">
                <a16:creationId xmlns:a16="http://schemas.microsoft.com/office/drawing/2014/main" id="{9DBE193B-1AAC-451D-9C54-BFBCEC948BA4}"/>
              </a:ext>
            </a:extLst>
          </p:cNvPr>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243030B1-370C-4AF0-B91C-CE878450806C}"/>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7" name="Rectangle 36">
            <a:extLst>
              <a:ext uri="{FF2B5EF4-FFF2-40B4-BE49-F238E27FC236}">
                <a16:creationId xmlns:a16="http://schemas.microsoft.com/office/drawing/2014/main" id="{1A87FDFD-2966-4A3B-BE5D-F35C6996DCA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8" name="Rectangle 37">
            <a:extLst>
              <a:ext uri="{FF2B5EF4-FFF2-40B4-BE49-F238E27FC236}">
                <a16:creationId xmlns:a16="http://schemas.microsoft.com/office/drawing/2014/main" id="{A9421EA5-AD0F-458F-8174-CA803318942E}"/>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9" name="Rectangle 38">
            <a:extLst>
              <a:ext uri="{FF2B5EF4-FFF2-40B4-BE49-F238E27FC236}">
                <a16:creationId xmlns:a16="http://schemas.microsoft.com/office/drawing/2014/main" id="{9DB467B7-220D-4A3B-BA33-EC7BEFC3453B}"/>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0" name="Rectangle 39">
            <a:extLst>
              <a:ext uri="{FF2B5EF4-FFF2-40B4-BE49-F238E27FC236}">
                <a16:creationId xmlns:a16="http://schemas.microsoft.com/office/drawing/2014/main" id="{ED24E1CF-1A14-466E-807C-77450180584E}"/>
              </a:ext>
            </a:extLst>
          </p:cNvPr>
          <p:cNvSpPr/>
          <p:nvPr/>
        </p:nvSpPr>
        <p:spPr bwMode="auto">
          <a:xfrm>
            <a:off x="6477406" y="5061205"/>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1" name="Freeform: Shape 40">
            <a:extLst>
              <a:ext uri="{FF2B5EF4-FFF2-40B4-BE49-F238E27FC236}">
                <a16:creationId xmlns:a16="http://schemas.microsoft.com/office/drawing/2014/main" id="{8C6BAFE3-E456-4A35-98DA-7A9B789504C1}"/>
              </a:ext>
            </a:extLst>
          </p:cNvPr>
          <p:cNvSpPr/>
          <p:nvPr/>
        </p:nvSpPr>
        <p:spPr bwMode="auto">
          <a:xfrm>
            <a:off x="3101154" y="5193649"/>
            <a:ext cx="4922753" cy="1226557"/>
          </a:xfrm>
          <a:custGeom>
            <a:avLst/>
            <a:gdLst>
              <a:gd name="connsiteX0" fmla="*/ 345027 w 2254247"/>
              <a:gd name="connsiteY0" fmla="*/ 529835 h 1202576"/>
              <a:gd name="connsiteX1" fmla="*/ 505448 w 2254247"/>
              <a:gd name="connsiteY1" fmla="*/ 445 h 1202576"/>
              <a:gd name="connsiteX2" fmla="*/ 1403806 w 2254247"/>
              <a:gd name="connsiteY2" fmla="*/ 433582 h 1202576"/>
              <a:gd name="connsiteX3" fmla="*/ 1604333 w 2254247"/>
              <a:gd name="connsiteY3" fmla="*/ 160866 h 1202576"/>
              <a:gd name="connsiteX4" fmla="*/ 1732670 w 2254247"/>
              <a:gd name="connsiteY4" fmla="*/ 297224 h 1202576"/>
              <a:gd name="connsiteX5" fmla="*/ 1885070 w 2254247"/>
              <a:gd name="connsiteY5" fmla="*/ 473687 h 1202576"/>
              <a:gd name="connsiteX6" fmla="*/ 2254038 w 2254247"/>
              <a:gd name="connsiteY6" fmla="*/ 610045 h 1202576"/>
              <a:gd name="connsiteX7" fmla="*/ 1933196 w 2254247"/>
              <a:gd name="connsiteY7" fmla="*/ 1027140 h 1202576"/>
              <a:gd name="connsiteX8" fmla="*/ 1628396 w 2254247"/>
              <a:gd name="connsiteY8" fmla="*/ 762445 h 1202576"/>
              <a:gd name="connsiteX9" fmla="*/ 1107027 w 2254247"/>
              <a:gd name="connsiteY9" fmla="*/ 1187561 h 1202576"/>
              <a:gd name="connsiteX10" fmla="*/ 16164 w 2254247"/>
              <a:gd name="connsiteY10" fmla="*/ 1075266 h 1202576"/>
              <a:gd name="connsiteX11" fmla="*/ 425238 w 2254247"/>
              <a:gd name="connsiteY11" fmla="*/ 770466 h 1202576"/>
              <a:gd name="connsiteX12" fmla="*/ 16164 w 2254247"/>
              <a:gd name="connsiteY12" fmla="*/ 577961 h 1202576"/>
              <a:gd name="connsiteX13" fmla="*/ 409196 w 2254247"/>
              <a:gd name="connsiteY13" fmla="*/ 610045 h 1202576"/>
              <a:gd name="connsiteX14" fmla="*/ 345027 w 2254247"/>
              <a:gd name="connsiteY14" fmla="*/ 529835 h 1202576"/>
              <a:gd name="connsiteX0" fmla="*/ 433258 w 2254247"/>
              <a:gd name="connsiteY0" fmla="*/ 409113 h 1202170"/>
              <a:gd name="connsiteX1" fmla="*/ 505448 w 2254247"/>
              <a:gd name="connsiteY1" fmla="*/ 39 h 1202170"/>
              <a:gd name="connsiteX2" fmla="*/ 1403806 w 2254247"/>
              <a:gd name="connsiteY2" fmla="*/ 433176 h 1202170"/>
              <a:gd name="connsiteX3" fmla="*/ 1604333 w 2254247"/>
              <a:gd name="connsiteY3" fmla="*/ 160460 h 1202170"/>
              <a:gd name="connsiteX4" fmla="*/ 1732670 w 2254247"/>
              <a:gd name="connsiteY4" fmla="*/ 296818 h 1202170"/>
              <a:gd name="connsiteX5" fmla="*/ 1885070 w 2254247"/>
              <a:gd name="connsiteY5" fmla="*/ 473281 h 1202170"/>
              <a:gd name="connsiteX6" fmla="*/ 2254038 w 2254247"/>
              <a:gd name="connsiteY6" fmla="*/ 609639 h 1202170"/>
              <a:gd name="connsiteX7" fmla="*/ 1933196 w 2254247"/>
              <a:gd name="connsiteY7" fmla="*/ 1026734 h 1202170"/>
              <a:gd name="connsiteX8" fmla="*/ 1628396 w 2254247"/>
              <a:gd name="connsiteY8" fmla="*/ 762039 h 1202170"/>
              <a:gd name="connsiteX9" fmla="*/ 1107027 w 2254247"/>
              <a:gd name="connsiteY9" fmla="*/ 1187155 h 1202170"/>
              <a:gd name="connsiteX10" fmla="*/ 16164 w 2254247"/>
              <a:gd name="connsiteY10" fmla="*/ 1074860 h 1202170"/>
              <a:gd name="connsiteX11" fmla="*/ 425238 w 2254247"/>
              <a:gd name="connsiteY11" fmla="*/ 770060 h 1202170"/>
              <a:gd name="connsiteX12" fmla="*/ 16164 w 2254247"/>
              <a:gd name="connsiteY12" fmla="*/ 577555 h 1202170"/>
              <a:gd name="connsiteX13" fmla="*/ 409196 w 2254247"/>
              <a:gd name="connsiteY13" fmla="*/ 609639 h 1202170"/>
              <a:gd name="connsiteX14" fmla="*/ 433258 w 2254247"/>
              <a:gd name="connsiteY14" fmla="*/ 409113 h 1202170"/>
              <a:gd name="connsiteX0" fmla="*/ 433258 w 2254247"/>
              <a:gd name="connsiteY0" fmla="*/ 409111 h 1202168"/>
              <a:gd name="connsiteX1" fmla="*/ 505448 w 2254247"/>
              <a:gd name="connsiteY1" fmla="*/ 37 h 1202168"/>
              <a:gd name="connsiteX2" fmla="*/ 1403806 w 2254247"/>
              <a:gd name="connsiteY2" fmla="*/ 433174 h 1202168"/>
              <a:gd name="connsiteX3" fmla="*/ 1604333 w 2254247"/>
              <a:gd name="connsiteY3" fmla="*/ 160458 h 1202168"/>
              <a:gd name="connsiteX4" fmla="*/ 1732670 w 2254247"/>
              <a:gd name="connsiteY4" fmla="*/ 296816 h 1202168"/>
              <a:gd name="connsiteX5" fmla="*/ 1885070 w 2254247"/>
              <a:gd name="connsiteY5" fmla="*/ 473279 h 1202168"/>
              <a:gd name="connsiteX6" fmla="*/ 2254038 w 2254247"/>
              <a:gd name="connsiteY6" fmla="*/ 609637 h 1202168"/>
              <a:gd name="connsiteX7" fmla="*/ 1933196 w 2254247"/>
              <a:gd name="connsiteY7" fmla="*/ 1026732 h 1202168"/>
              <a:gd name="connsiteX8" fmla="*/ 1628396 w 2254247"/>
              <a:gd name="connsiteY8" fmla="*/ 762037 h 1202168"/>
              <a:gd name="connsiteX9" fmla="*/ 1107027 w 2254247"/>
              <a:gd name="connsiteY9" fmla="*/ 1187153 h 1202168"/>
              <a:gd name="connsiteX10" fmla="*/ 16164 w 2254247"/>
              <a:gd name="connsiteY10" fmla="*/ 1074858 h 1202168"/>
              <a:gd name="connsiteX11" fmla="*/ 425238 w 2254247"/>
              <a:gd name="connsiteY11" fmla="*/ 770058 h 1202168"/>
              <a:gd name="connsiteX12" fmla="*/ 16164 w 2254247"/>
              <a:gd name="connsiteY12" fmla="*/ 577553 h 1202168"/>
              <a:gd name="connsiteX13" fmla="*/ 296901 w 2254247"/>
              <a:gd name="connsiteY13" fmla="*/ 521405 h 1202168"/>
              <a:gd name="connsiteX14" fmla="*/ 433258 w 2254247"/>
              <a:gd name="connsiteY14" fmla="*/ 409111 h 1202168"/>
              <a:gd name="connsiteX0" fmla="*/ 433258 w 2254241"/>
              <a:gd name="connsiteY0" fmla="*/ 409111 h 1187757"/>
              <a:gd name="connsiteX1" fmla="*/ 505448 w 2254241"/>
              <a:gd name="connsiteY1" fmla="*/ 37 h 1187757"/>
              <a:gd name="connsiteX2" fmla="*/ 1403806 w 2254241"/>
              <a:gd name="connsiteY2" fmla="*/ 433174 h 1187757"/>
              <a:gd name="connsiteX3" fmla="*/ 1604333 w 2254241"/>
              <a:gd name="connsiteY3" fmla="*/ 160458 h 1187757"/>
              <a:gd name="connsiteX4" fmla="*/ 1732670 w 2254241"/>
              <a:gd name="connsiteY4" fmla="*/ 296816 h 1187757"/>
              <a:gd name="connsiteX5" fmla="*/ 1885070 w 2254241"/>
              <a:gd name="connsiteY5" fmla="*/ 473279 h 1187757"/>
              <a:gd name="connsiteX6" fmla="*/ 2254038 w 2254241"/>
              <a:gd name="connsiteY6" fmla="*/ 609637 h 1187757"/>
              <a:gd name="connsiteX7" fmla="*/ 1933196 w 2254241"/>
              <a:gd name="connsiteY7" fmla="*/ 1026732 h 1187757"/>
              <a:gd name="connsiteX8" fmla="*/ 1668501 w 2254241"/>
              <a:gd name="connsiteY8" fmla="*/ 1034753 h 1187757"/>
              <a:gd name="connsiteX9" fmla="*/ 1107027 w 2254241"/>
              <a:gd name="connsiteY9" fmla="*/ 1187153 h 1187757"/>
              <a:gd name="connsiteX10" fmla="*/ 16164 w 2254241"/>
              <a:gd name="connsiteY10" fmla="*/ 1074858 h 1187757"/>
              <a:gd name="connsiteX11" fmla="*/ 425238 w 2254241"/>
              <a:gd name="connsiteY11" fmla="*/ 770058 h 1187757"/>
              <a:gd name="connsiteX12" fmla="*/ 16164 w 2254241"/>
              <a:gd name="connsiteY12" fmla="*/ 577553 h 1187757"/>
              <a:gd name="connsiteX13" fmla="*/ 296901 w 2254241"/>
              <a:gd name="connsiteY13" fmla="*/ 521405 h 1187757"/>
              <a:gd name="connsiteX14" fmla="*/ 433258 w 2254241"/>
              <a:gd name="connsiteY14" fmla="*/ 409111 h 1187757"/>
              <a:gd name="connsiteX0" fmla="*/ 433258 w 2914773"/>
              <a:gd name="connsiteY0" fmla="*/ 409111 h 1187757"/>
              <a:gd name="connsiteX1" fmla="*/ 505448 w 2914773"/>
              <a:gd name="connsiteY1" fmla="*/ 37 h 1187757"/>
              <a:gd name="connsiteX2" fmla="*/ 1403806 w 2914773"/>
              <a:gd name="connsiteY2" fmla="*/ 433174 h 1187757"/>
              <a:gd name="connsiteX3" fmla="*/ 1604333 w 2914773"/>
              <a:gd name="connsiteY3" fmla="*/ 160458 h 1187757"/>
              <a:gd name="connsiteX4" fmla="*/ 1732670 w 2914773"/>
              <a:gd name="connsiteY4" fmla="*/ 296816 h 1187757"/>
              <a:gd name="connsiteX5" fmla="*/ 1885070 w 2914773"/>
              <a:gd name="connsiteY5" fmla="*/ 473279 h 1187757"/>
              <a:gd name="connsiteX6" fmla="*/ 2254038 w 2914773"/>
              <a:gd name="connsiteY6" fmla="*/ 609637 h 1187757"/>
              <a:gd name="connsiteX7" fmla="*/ 2903744 w 2914773"/>
              <a:gd name="connsiteY7" fmla="*/ 1098921 h 1187757"/>
              <a:gd name="connsiteX8" fmla="*/ 1668501 w 2914773"/>
              <a:gd name="connsiteY8" fmla="*/ 1034753 h 1187757"/>
              <a:gd name="connsiteX9" fmla="*/ 1107027 w 2914773"/>
              <a:gd name="connsiteY9" fmla="*/ 1187153 h 1187757"/>
              <a:gd name="connsiteX10" fmla="*/ 16164 w 2914773"/>
              <a:gd name="connsiteY10" fmla="*/ 1074858 h 1187757"/>
              <a:gd name="connsiteX11" fmla="*/ 425238 w 2914773"/>
              <a:gd name="connsiteY11" fmla="*/ 770058 h 1187757"/>
              <a:gd name="connsiteX12" fmla="*/ 16164 w 2914773"/>
              <a:gd name="connsiteY12" fmla="*/ 577553 h 1187757"/>
              <a:gd name="connsiteX13" fmla="*/ 296901 w 2914773"/>
              <a:gd name="connsiteY13" fmla="*/ 521405 h 1187757"/>
              <a:gd name="connsiteX14" fmla="*/ 433258 w 2914773"/>
              <a:gd name="connsiteY14" fmla="*/ 409111 h 1187757"/>
              <a:gd name="connsiteX0" fmla="*/ 433258 w 2912618"/>
              <a:gd name="connsiteY0" fmla="*/ 409111 h 1187757"/>
              <a:gd name="connsiteX1" fmla="*/ 505448 w 2912618"/>
              <a:gd name="connsiteY1" fmla="*/ 37 h 1187757"/>
              <a:gd name="connsiteX2" fmla="*/ 1403806 w 2912618"/>
              <a:gd name="connsiteY2" fmla="*/ 433174 h 1187757"/>
              <a:gd name="connsiteX3" fmla="*/ 1604333 w 2912618"/>
              <a:gd name="connsiteY3" fmla="*/ 160458 h 1187757"/>
              <a:gd name="connsiteX4" fmla="*/ 1732670 w 2912618"/>
              <a:gd name="connsiteY4" fmla="*/ 296816 h 1187757"/>
              <a:gd name="connsiteX5" fmla="*/ 2855617 w 2912618"/>
              <a:gd name="connsiteY5" fmla="*/ 401089 h 1187757"/>
              <a:gd name="connsiteX6" fmla="*/ 2254038 w 2912618"/>
              <a:gd name="connsiteY6" fmla="*/ 609637 h 1187757"/>
              <a:gd name="connsiteX7" fmla="*/ 2903744 w 2912618"/>
              <a:gd name="connsiteY7" fmla="*/ 1098921 h 1187757"/>
              <a:gd name="connsiteX8" fmla="*/ 1668501 w 2912618"/>
              <a:gd name="connsiteY8" fmla="*/ 1034753 h 1187757"/>
              <a:gd name="connsiteX9" fmla="*/ 1107027 w 2912618"/>
              <a:gd name="connsiteY9" fmla="*/ 1187153 h 1187757"/>
              <a:gd name="connsiteX10" fmla="*/ 16164 w 2912618"/>
              <a:gd name="connsiteY10" fmla="*/ 1074858 h 1187757"/>
              <a:gd name="connsiteX11" fmla="*/ 425238 w 2912618"/>
              <a:gd name="connsiteY11" fmla="*/ 770058 h 1187757"/>
              <a:gd name="connsiteX12" fmla="*/ 16164 w 2912618"/>
              <a:gd name="connsiteY12" fmla="*/ 577553 h 1187757"/>
              <a:gd name="connsiteX13" fmla="*/ 296901 w 2912618"/>
              <a:gd name="connsiteY13" fmla="*/ 521405 h 1187757"/>
              <a:gd name="connsiteX14" fmla="*/ 433258 w 291261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732670 w 2969928"/>
              <a:gd name="connsiteY4" fmla="*/ 29681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877049 w 2969928"/>
              <a:gd name="connsiteY4" fmla="*/ 37702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18008 h 1196654"/>
              <a:gd name="connsiteX1" fmla="*/ 505448 w 2969928"/>
              <a:gd name="connsiteY1" fmla="*/ 8934 h 1196654"/>
              <a:gd name="connsiteX2" fmla="*/ 1274117 w 2969928"/>
              <a:gd name="connsiteY2" fmla="*/ 138513 h 1196654"/>
              <a:gd name="connsiteX3" fmla="*/ 1604333 w 2969928"/>
              <a:gd name="connsiteY3" fmla="*/ 169355 h 1196654"/>
              <a:gd name="connsiteX4" fmla="*/ 1877049 w 2969928"/>
              <a:gd name="connsiteY4" fmla="*/ 385923 h 1196654"/>
              <a:gd name="connsiteX5" fmla="*/ 2855617 w 2969928"/>
              <a:gd name="connsiteY5" fmla="*/ 409986 h 1196654"/>
              <a:gd name="connsiteX6" fmla="*/ 2807491 w 2969928"/>
              <a:gd name="connsiteY6" fmla="*/ 730828 h 1196654"/>
              <a:gd name="connsiteX7" fmla="*/ 2903744 w 2969928"/>
              <a:gd name="connsiteY7" fmla="*/ 1107818 h 1196654"/>
              <a:gd name="connsiteX8" fmla="*/ 1668501 w 2969928"/>
              <a:gd name="connsiteY8" fmla="*/ 1043650 h 1196654"/>
              <a:gd name="connsiteX9" fmla="*/ 1107027 w 2969928"/>
              <a:gd name="connsiteY9" fmla="*/ 1196050 h 1196654"/>
              <a:gd name="connsiteX10" fmla="*/ 16164 w 2969928"/>
              <a:gd name="connsiteY10" fmla="*/ 1083755 h 1196654"/>
              <a:gd name="connsiteX11" fmla="*/ 425238 w 2969928"/>
              <a:gd name="connsiteY11" fmla="*/ 778955 h 1196654"/>
              <a:gd name="connsiteX12" fmla="*/ 16164 w 2969928"/>
              <a:gd name="connsiteY12" fmla="*/ 586450 h 1196654"/>
              <a:gd name="connsiteX13" fmla="*/ 296901 w 2969928"/>
              <a:gd name="connsiteY13" fmla="*/ 530302 h 1196654"/>
              <a:gd name="connsiteX14" fmla="*/ 433258 w 2969928"/>
              <a:gd name="connsiteY14" fmla="*/ 418008 h 1196654"/>
              <a:gd name="connsiteX0" fmla="*/ 433258 w 2969928"/>
              <a:gd name="connsiteY0" fmla="*/ 415889 h 1194535"/>
              <a:gd name="connsiteX1" fmla="*/ 505448 w 2969928"/>
              <a:gd name="connsiteY1" fmla="*/ 6815 h 1194535"/>
              <a:gd name="connsiteX2" fmla="*/ 1274117 w 2969928"/>
              <a:gd name="connsiteY2" fmla="*/ 136394 h 1194535"/>
              <a:gd name="connsiteX3" fmla="*/ 1604333 w 2969928"/>
              <a:gd name="connsiteY3" fmla="*/ 167236 h 1194535"/>
              <a:gd name="connsiteX4" fmla="*/ 1877049 w 2969928"/>
              <a:gd name="connsiteY4" fmla="*/ 383804 h 1194535"/>
              <a:gd name="connsiteX5" fmla="*/ 2855617 w 2969928"/>
              <a:gd name="connsiteY5" fmla="*/ 407867 h 1194535"/>
              <a:gd name="connsiteX6" fmla="*/ 2807491 w 2969928"/>
              <a:gd name="connsiteY6" fmla="*/ 728709 h 1194535"/>
              <a:gd name="connsiteX7" fmla="*/ 2903744 w 2969928"/>
              <a:gd name="connsiteY7" fmla="*/ 1105699 h 1194535"/>
              <a:gd name="connsiteX8" fmla="*/ 1668501 w 2969928"/>
              <a:gd name="connsiteY8" fmla="*/ 1041531 h 1194535"/>
              <a:gd name="connsiteX9" fmla="*/ 1107027 w 2969928"/>
              <a:gd name="connsiteY9" fmla="*/ 1193931 h 1194535"/>
              <a:gd name="connsiteX10" fmla="*/ 16164 w 2969928"/>
              <a:gd name="connsiteY10" fmla="*/ 1081636 h 1194535"/>
              <a:gd name="connsiteX11" fmla="*/ 425238 w 2969928"/>
              <a:gd name="connsiteY11" fmla="*/ 776836 h 1194535"/>
              <a:gd name="connsiteX12" fmla="*/ 16164 w 2969928"/>
              <a:gd name="connsiteY12" fmla="*/ 584331 h 1194535"/>
              <a:gd name="connsiteX13" fmla="*/ 296901 w 2969928"/>
              <a:gd name="connsiteY13" fmla="*/ 528183 h 1194535"/>
              <a:gd name="connsiteX14" fmla="*/ 433258 w 2969928"/>
              <a:gd name="connsiteY14" fmla="*/ 415889 h 1194535"/>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1877049 w 2969928"/>
              <a:gd name="connsiteY4" fmla="*/ 381148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2275 w 2969928"/>
              <a:gd name="connsiteY13" fmla="*/ 414469 h 1191879"/>
              <a:gd name="connsiteX14" fmla="*/ 433258 w 2969928"/>
              <a:gd name="connsiteY14" fmla="*/ 413233 h 1191879"/>
              <a:gd name="connsiteX0" fmla="*/ 418598 w 2955268"/>
              <a:gd name="connsiteY0" fmla="*/ 413233 h 1197107"/>
              <a:gd name="connsiteX1" fmla="*/ 490788 w 2955268"/>
              <a:gd name="connsiteY1" fmla="*/ 4159 h 1197107"/>
              <a:gd name="connsiteX2" fmla="*/ 1259457 w 2955268"/>
              <a:gd name="connsiteY2" fmla="*/ 133738 h 1197107"/>
              <a:gd name="connsiteX3" fmla="*/ 1589673 w 2955268"/>
              <a:gd name="connsiteY3" fmla="*/ 164580 h 1197107"/>
              <a:gd name="connsiteX4" fmla="*/ 2025910 w 2955268"/>
              <a:gd name="connsiteY4" fmla="*/ 373744 h 1197107"/>
              <a:gd name="connsiteX5" fmla="*/ 2840957 w 2955268"/>
              <a:gd name="connsiteY5" fmla="*/ 405211 h 1197107"/>
              <a:gd name="connsiteX6" fmla="*/ 2792831 w 2955268"/>
              <a:gd name="connsiteY6" fmla="*/ 726053 h 1197107"/>
              <a:gd name="connsiteX7" fmla="*/ 2889084 w 2955268"/>
              <a:gd name="connsiteY7" fmla="*/ 1103043 h 1197107"/>
              <a:gd name="connsiteX8" fmla="*/ 1653841 w 2955268"/>
              <a:gd name="connsiteY8" fmla="*/ 1038875 h 1197107"/>
              <a:gd name="connsiteX9" fmla="*/ 1092367 w 2955268"/>
              <a:gd name="connsiteY9" fmla="*/ 1191275 h 1197107"/>
              <a:gd name="connsiteX10" fmla="*/ 1504 w 2955268"/>
              <a:gd name="connsiteY10" fmla="*/ 1078980 h 1197107"/>
              <a:gd name="connsiteX11" fmla="*/ 410578 w 2955268"/>
              <a:gd name="connsiteY11" fmla="*/ 774180 h 1197107"/>
              <a:gd name="connsiteX12" fmla="*/ 1504 w 2955268"/>
              <a:gd name="connsiteY12" fmla="*/ 581675 h 1197107"/>
              <a:gd name="connsiteX13" fmla="*/ 277615 w 2955268"/>
              <a:gd name="connsiteY13" fmla="*/ 414469 h 1197107"/>
              <a:gd name="connsiteX14" fmla="*/ 418598 w 2955268"/>
              <a:gd name="connsiteY14" fmla="*/ 413233 h 1197107"/>
              <a:gd name="connsiteX0" fmla="*/ 426181 w 2962851"/>
              <a:gd name="connsiteY0" fmla="*/ 413233 h 1202409"/>
              <a:gd name="connsiteX1" fmla="*/ 498371 w 2962851"/>
              <a:gd name="connsiteY1" fmla="*/ 4159 h 1202409"/>
              <a:gd name="connsiteX2" fmla="*/ 1267040 w 2962851"/>
              <a:gd name="connsiteY2" fmla="*/ 133738 h 1202409"/>
              <a:gd name="connsiteX3" fmla="*/ 1597256 w 2962851"/>
              <a:gd name="connsiteY3" fmla="*/ 164580 h 1202409"/>
              <a:gd name="connsiteX4" fmla="*/ 2033493 w 2962851"/>
              <a:gd name="connsiteY4" fmla="*/ 373744 h 1202409"/>
              <a:gd name="connsiteX5" fmla="*/ 2848540 w 2962851"/>
              <a:gd name="connsiteY5" fmla="*/ 405211 h 1202409"/>
              <a:gd name="connsiteX6" fmla="*/ 2800414 w 2962851"/>
              <a:gd name="connsiteY6" fmla="*/ 726053 h 1202409"/>
              <a:gd name="connsiteX7" fmla="*/ 2896667 w 2962851"/>
              <a:gd name="connsiteY7" fmla="*/ 1103043 h 1202409"/>
              <a:gd name="connsiteX8" fmla="*/ 1661424 w 2962851"/>
              <a:gd name="connsiteY8" fmla="*/ 1038875 h 1202409"/>
              <a:gd name="connsiteX9" fmla="*/ 1099950 w 2962851"/>
              <a:gd name="connsiteY9" fmla="*/ 1191275 h 1202409"/>
              <a:gd name="connsiteX10" fmla="*/ 9087 w 2962851"/>
              <a:gd name="connsiteY10" fmla="*/ 1078980 h 1202409"/>
              <a:gd name="connsiteX11" fmla="*/ 418161 w 2962851"/>
              <a:gd name="connsiteY11" fmla="*/ 774180 h 1202409"/>
              <a:gd name="connsiteX12" fmla="*/ 9087 w 2962851"/>
              <a:gd name="connsiteY12" fmla="*/ 581675 h 1202409"/>
              <a:gd name="connsiteX13" fmla="*/ 285198 w 2962851"/>
              <a:gd name="connsiteY13" fmla="*/ 414469 h 1202409"/>
              <a:gd name="connsiteX14" fmla="*/ 426181 w 2962851"/>
              <a:gd name="connsiteY14" fmla="*/ 413233 h 1202409"/>
              <a:gd name="connsiteX0" fmla="*/ 417647 w 2954317"/>
              <a:gd name="connsiteY0" fmla="*/ 413233 h 1266382"/>
              <a:gd name="connsiteX1" fmla="*/ 489837 w 2954317"/>
              <a:gd name="connsiteY1" fmla="*/ 4159 h 1266382"/>
              <a:gd name="connsiteX2" fmla="*/ 1258506 w 2954317"/>
              <a:gd name="connsiteY2" fmla="*/ 133738 h 1266382"/>
              <a:gd name="connsiteX3" fmla="*/ 1588722 w 2954317"/>
              <a:gd name="connsiteY3" fmla="*/ 164580 h 1266382"/>
              <a:gd name="connsiteX4" fmla="*/ 2024959 w 2954317"/>
              <a:gd name="connsiteY4" fmla="*/ 373744 h 1266382"/>
              <a:gd name="connsiteX5" fmla="*/ 2840006 w 2954317"/>
              <a:gd name="connsiteY5" fmla="*/ 405211 h 1266382"/>
              <a:gd name="connsiteX6" fmla="*/ 2791880 w 2954317"/>
              <a:gd name="connsiteY6" fmla="*/ 726053 h 1266382"/>
              <a:gd name="connsiteX7" fmla="*/ 2888133 w 2954317"/>
              <a:gd name="connsiteY7" fmla="*/ 1103043 h 1266382"/>
              <a:gd name="connsiteX8" fmla="*/ 1652890 w 2954317"/>
              <a:gd name="connsiteY8" fmla="*/ 1038875 h 1266382"/>
              <a:gd name="connsiteX9" fmla="*/ 1091416 w 2954317"/>
              <a:gd name="connsiteY9" fmla="*/ 1191275 h 1266382"/>
              <a:gd name="connsiteX10" fmla="*/ 553 w 2954317"/>
              <a:gd name="connsiteY10" fmla="*/ 1078980 h 1266382"/>
              <a:gd name="connsiteX11" fmla="*/ 409627 w 2954317"/>
              <a:gd name="connsiteY11" fmla="*/ 774180 h 1266382"/>
              <a:gd name="connsiteX12" fmla="*/ 553 w 2954317"/>
              <a:gd name="connsiteY12" fmla="*/ 581675 h 1266382"/>
              <a:gd name="connsiteX13" fmla="*/ 276664 w 2954317"/>
              <a:gd name="connsiteY13" fmla="*/ 414469 h 1266382"/>
              <a:gd name="connsiteX14" fmla="*/ 417647 w 2954317"/>
              <a:gd name="connsiteY14" fmla="*/ 413233 h 1266382"/>
              <a:gd name="connsiteX0" fmla="*/ 420133 w 2956803"/>
              <a:gd name="connsiteY0" fmla="*/ 413233 h 1192448"/>
              <a:gd name="connsiteX1" fmla="*/ 492323 w 2956803"/>
              <a:gd name="connsiteY1" fmla="*/ 4159 h 1192448"/>
              <a:gd name="connsiteX2" fmla="*/ 1260992 w 2956803"/>
              <a:gd name="connsiteY2" fmla="*/ 133738 h 1192448"/>
              <a:gd name="connsiteX3" fmla="*/ 1591208 w 2956803"/>
              <a:gd name="connsiteY3" fmla="*/ 164580 h 1192448"/>
              <a:gd name="connsiteX4" fmla="*/ 2027445 w 2956803"/>
              <a:gd name="connsiteY4" fmla="*/ 373744 h 1192448"/>
              <a:gd name="connsiteX5" fmla="*/ 2842492 w 2956803"/>
              <a:gd name="connsiteY5" fmla="*/ 405211 h 1192448"/>
              <a:gd name="connsiteX6" fmla="*/ 2794366 w 2956803"/>
              <a:gd name="connsiteY6" fmla="*/ 726053 h 1192448"/>
              <a:gd name="connsiteX7" fmla="*/ 2890619 w 2956803"/>
              <a:gd name="connsiteY7" fmla="*/ 1103043 h 1192448"/>
              <a:gd name="connsiteX8" fmla="*/ 1655376 w 2956803"/>
              <a:gd name="connsiteY8" fmla="*/ 1038875 h 1192448"/>
              <a:gd name="connsiteX9" fmla="*/ 1093902 w 2956803"/>
              <a:gd name="connsiteY9" fmla="*/ 1191275 h 1192448"/>
              <a:gd name="connsiteX10" fmla="*/ 3039 w 2956803"/>
              <a:gd name="connsiteY10" fmla="*/ 1078980 h 1192448"/>
              <a:gd name="connsiteX11" fmla="*/ 412113 w 2956803"/>
              <a:gd name="connsiteY11" fmla="*/ 774180 h 1192448"/>
              <a:gd name="connsiteX12" fmla="*/ 3039 w 2956803"/>
              <a:gd name="connsiteY12" fmla="*/ 581675 h 1192448"/>
              <a:gd name="connsiteX13" fmla="*/ 279150 w 2956803"/>
              <a:gd name="connsiteY13" fmla="*/ 414469 h 1192448"/>
              <a:gd name="connsiteX14" fmla="*/ 420133 w 2956803"/>
              <a:gd name="connsiteY14" fmla="*/ 413233 h 1192448"/>
              <a:gd name="connsiteX0" fmla="*/ 451886 w 2988556"/>
              <a:gd name="connsiteY0" fmla="*/ 413233 h 1191764"/>
              <a:gd name="connsiteX1" fmla="*/ 524076 w 2988556"/>
              <a:gd name="connsiteY1" fmla="*/ 4159 h 1191764"/>
              <a:gd name="connsiteX2" fmla="*/ 1292745 w 2988556"/>
              <a:gd name="connsiteY2" fmla="*/ 133738 h 1191764"/>
              <a:gd name="connsiteX3" fmla="*/ 1622961 w 2988556"/>
              <a:gd name="connsiteY3" fmla="*/ 164580 h 1191764"/>
              <a:gd name="connsiteX4" fmla="*/ 2059198 w 2988556"/>
              <a:gd name="connsiteY4" fmla="*/ 373744 h 1191764"/>
              <a:gd name="connsiteX5" fmla="*/ 2874245 w 2988556"/>
              <a:gd name="connsiteY5" fmla="*/ 405211 h 1191764"/>
              <a:gd name="connsiteX6" fmla="*/ 2826119 w 2988556"/>
              <a:gd name="connsiteY6" fmla="*/ 726053 h 1191764"/>
              <a:gd name="connsiteX7" fmla="*/ 2922372 w 2988556"/>
              <a:gd name="connsiteY7" fmla="*/ 1103043 h 1191764"/>
              <a:gd name="connsiteX8" fmla="*/ 1687129 w 2988556"/>
              <a:gd name="connsiteY8" fmla="*/ 1038875 h 1191764"/>
              <a:gd name="connsiteX9" fmla="*/ 1125655 w 2988556"/>
              <a:gd name="connsiteY9" fmla="*/ 1191275 h 1191764"/>
              <a:gd name="connsiteX10" fmla="*/ 34792 w 2988556"/>
              <a:gd name="connsiteY10" fmla="*/ 1078980 h 1191764"/>
              <a:gd name="connsiteX11" fmla="*/ 249573 w 2988556"/>
              <a:gd name="connsiteY11" fmla="*/ 855622 h 1191764"/>
              <a:gd name="connsiteX12" fmla="*/ 34792 w 2988556"/>
              <a:gd name="connsiteY12" fmla="*/ 581675 h 1191764"/>
              <a:gd name="connsiteX13" fmla="*/ 310903 w 2988556"/>
              <a:gd name="connsiteY13" fmla="*/ 414469 h 1191764"/>
              <a:gd name="connsiteX14" fmla="*/ 451886 w 2988556"/>
              <a:gd name="connsiteY14" fmla="*/ 413233 h 119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8556" h="1191764">
                <a:moveTo>
                  <a:pt x="451886" y="413233"/>
                </a:moveTo>
                <a:cubicBezTo>
                  <a:pt x="487415" y="344848"/>
                  <a:pt x="383933" y="50741"/>
                  <a:pt x="524076" y="4159"/>
                </a:cubicBezTo>
                <a:cubicBezTo>
                  <a:pt x="664219" y="-42423"/>
                  <a:pt x="1273120" y="321713"/>
                  <a:pt x="1292745" y="133738"/>
                </a:cubicBezTo>
                <a:cubicBezTo>
                  <a:pt x="1312370" y="-54237"/>
                  <a:pt x="1495219" y="124579"/>
                  <a:pt x="1622961" y="164580"/>
                </a:cubicBezTo>
                <a:cubicBezTo>
                  <a:pt x="1750703" y="204581"/>
                  <a:pt x="1828096" y="74504"/>
                  <a:pt x="2059198" y="373744"/>
                </a:cubicBezTo>
                <a:cubicBezTo>
                  <a:pt x="2290300" y="672984"/>
                  <a:pt x="2746425" y="346493"/>
                  <a:pt x="2874245" y="405211"/>
                </a:cubicBezTo>
                <a:cubicBezTo>
                  <a:pt x="3002065" y="463929"/>
                  <a:pt x="2818098" y="609748"/>
                  <a:pt x="2826119" y="726053"/>
                </a:cubicBezTo>
                <a:cubicBezTo>
                  <a:pt x="2834140" y="842358"/>
                  <a:pt x="3112204" y="1050906"/>
                  <a:pt x="2922372" y="1103043"/>
                </a:cubicBezTo>
                <a:cubicBezTo>
                  <a:pt x="2732540" y="1155180"/>
                  <a:pt x="1935834" y="1246286"/>
                  <a:pt x="1687129" y="1038875"/>
                </a:cubicBezTo>
                <a:cubicBezTo>
                  <a:pt x="1438424" y="831464"/>
                  <a:pt x="1401044" y="1184591"/>
                  <a:pt x="1125655" y="1191275"/>
                </a:cubicBezTo>
                <a:cubicBezTo>
                  <a:pt x="850266" y="1197959"/>
                  <a:pt x="180806" y="1134922"/>
                  <a:pt x="34792" y="1078980"/>
                </a:cubicBezTo>
                <a:cubicBezTo>
                  <a:pt x="-111222" y="1023038"/>
                  <a:pt x="249573" y="938506"/>
                  <a:pt x="249573" y="855622"/>
                </a:cubicBezTo>
                <a:cubicBezTo>
                  <a:pt x="249573" y="772738"/>
                  <a:pt x="46718" y="845336"/>
                  <a:pt x="34792" y="581675"/>
                </a:cubicBezTo>
                <a:cubicBezTo>
                  <a:pt x="69126" y="273592"/>
                  <a:pt x="241387" y="442543"/>
                  <a:pt x="310903" y="414469"/>
                </a:cubicBezTo>
                <a:cubicBezTo>
                  <a:pt x="380419" y="386395"/>
                  <a:pt x="416357" y="481618"/>
                  <a:pt x="451886" y="413233"/>
                </a:cubicBezTo>
                <a:close/>
              </a:path>
            </a:pathLst>
          </a:custGeom>
          <a:solidFill>
            <a:srgbClr val="FFF3E3"/>
          </a:solidFill>
          <a:ln w="12700">
            <a:solidFill>
              <a:srgbClr val="25BBEA"/>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428BF1A-84C6-4106-A3E7-F471BA5689B2}"/>
                  </a:ext>
                </a:extLst>
              </p:cNvPr>
              <p:cNvSpPr txBox="1"/>
              <p:nvPr/>
            </p:nvSpPr>
            <p:spPr>
              <a:xfrm rot="502803">
                <a:off x="3431447" y="5222033"/>
                <a:ext cx="1395795" cy="830997"/>
              </a:xfrm>
              <a:prstGeom prst="rect">
                <a:avLst/>
              </a:prstGeom>
              <a:noFill/>
            </p:spPr>
            <p:txBody>
              <a:bodyPr wrap="square" rtlCol="0">
                <a:spAutoFit/>
              </a:bodyPr>
              <a:lstStyle/>
              <a:p>
                <a:r>
                  <a:rPr lang="en-US" sz="2400" dirty="0">
                    <a:latin typeface="+mj-lt"/>
                  </a:rPr>
                  <a:t>Max</a:t>
                </a:r>
                <a:br>
                  <a:rPr lang="en-US" sz="2400" dirty="0">
                    <a:latin typeface="+mj-lt"/>
                  </a:rPr>
                </a:br>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42" name="TextBox 41">
                <a:extLst>
                  <a:ext uri="{FF2B5EF4-FFF2-40B4-BE49-F238E27FC236}">
                    <a16:creationId xmlns:a16="http://schemas.microsoft.com/office/drawing/2014/main" id="{2428BF1A-84C6-4106-A3E7-F471BA5689B2}"/>
                  </a:ext>
                </a:extLst>
              </p:cNvPr>
              <p:cNvSpPr txBox="1">
                <a:spLocks noRot="1" noChangeAspect="1" noMove="1" noResize="1" noEditPoints="1" noAdjustHandles="1" noChangeArrowheads="1" noChangeShapeType="1" noTextEdit="1"/>
              </p:cNvSpPr>
              <p:nvPr/>
            </p:nvSpPr>
            <p:spPr>
              <a:xfrm rot="502803">
                <a:off x="3431447" y="5222033"/>
                <a:ext cx="1395795" cy="830997"/>
              </a:xfrm>
              <a:prstGeom prst="rect">
                <a:avLst/>
              </a:prstGeom>
              <a:blipFill>
                <a:blip r:embed="rId7"/>
                <a:stretch>
                  <a:fillRect t="-592" b="-5917"/>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57F0E773-618E-4ED0-9503-4026545058B4}"/>
              </a:ext>
            </a:extLst>
          </p:cNvPr>
          <p:cNvSpPr txBox="1"/>
          <p:nvPr/>
        </p:nvSpPr>
        <p:spPr>
          <a:xfrm rot="20759738">
            <a:off x="5364558" y="5805923"/>
            <a:ext cx="2266847" cy="345282"/>
          </a:xfrm>
          <a:prstGeom prst="rect">
            <a:avLst/>
          </a:prstGeom>
          <a:noFill/>
        </p:spPr>
        <p:txBody>
          <a:bodyPr wrap="square" rtlCol="0">
            <a:spAutoFit/>
          </a:bodyPr>
          <a:lstStyle/>
          <a:p>
            <a:r>
              <a:rPr lang="en-US" sz="1600" dirty="0">
                <a:latin typeface="+mj-lt"/>
              </a:rPr>
              <a:t>Compression</a:t>
            </a:r>
          </a:p>
        </p:txBody>
      </p:sp>
      <p:sp>
        <p:nvSpPr>
          <p:cNvPr id="44" name="TextBox 43">
            <a:extLst>
              <a:ext uri="{FF2B5EF4-FFF2-40B4-BE49-F238E27FC236}">
                <a16:creationId xmlns:a16="http://schemas.microsoft.com/office/drawing/2014/main" id="{A880E562-4EB0-44BB-A92C-CD942237E531}"/>
              </a:ext>
            </a:extLst>
          </p:cNvPr>
          <p:cNvSpPr txBox="1"/>
          <p:nvPr/>
        </p:nvSpPr>
        <p:spPr>
          <a:xfrm rot="355095">
            <a:off x="4247490" y="5515950"/>
            <a:ext cx="2243768" cy="646331"/>
          </a:xfrm>
          <a:prstGeom prst="rect">
            <a:avLst/>
          </a:prstGeom>
          <a:noFill/>
        </p:spPr>
        <p:txBody>
          <a:bodyPr wrap="square" rtlCol="0">
            <a:spAutoFit/>
          </a:bodyPr>
          <a:lstStyle/>
          <a:p>
            <a:r>
              <a:rPr lang="en-US" sz="1800" dirty="0">
                <a:latin typeface="+mj-lt"/>
              </a:rPr>
              <a:t>Characteristic polynomial</a:t>
            </a:r>
          </a:p>
        </p:txBody>
      </p:sp>
      <p:sp>
        <p:nvSpPr>
          <p:cNvPr id="45" name="TextBox 44">
            <a:extLst>
              <a:ext uri="{FF2B5EF4-FFF2-40B4-BE49-F238E27FC236}">
                <a16:creationId xmlns:a16="http://schemas.microsoft.com/office/drawing/2014/main" id="{AB4E5E56-412A-4F3B-97D7-55BAF17F2D02}"/>
              </a:ext>
            </a:extLst>
          </p:cNvPr>
          <p:cNvSpPr txBox="1"/>
          <p:nvPr/>
        </p:nvSpPr>
        <p:spPr>
          <a:xfrm rot="19505381">
            <a:off x="6211226" y="5863236"/>
            <a:ext cx="2243768" cy="338554"/>
          </a:xfrm>
          <a:prstGeom prst="rect">
            <a:avLst/>
          </a:prstGeom>
          <a:noFill/>
        </p:spPr>
        <p:txBody>
          <a:bodyPr wrap="square" rtlCol="0">
            <a:spAutoFit/>
          </a:bodyPr>
          <a:lstStyle/>
          <a:p>
            <a:r>
              <a:rPr lang="en-US" sz="1600" dirty="0">
                <a:latin typeface="+mj-lt"/>
              </a:rPr>
              <a:t>Kernelization</a:t>
            </a:r>
          </a:p>
        </p:txBody>
      </p:sp>
      <p:sp>
        <p:nvSpPr>
          <p:cNvPr id="47" name="Oval 46">
            <a:extLst>
              <a:ext uri="{FF2B5EF4-FFF2-40B4-BE49-F238E27FC236}">
                <a16:creationId xmlns:a16="http://schemas.microsoft.com/office/drawing/2014/main" id="{55EEE227-059C-4016-8285-BE4CA3B59403}"/>
              </a:ext>
            </a:extLst>
          </p:cNvPr>
          <p:cNvSpPr/>
          <p:nvPr/>
        </p:nvSpPr>
        <p:spPr bwMode="auto">
          <a:xfrm>
            <a:off x="3244945" y="57229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8" name="Freeform 19">
            <a:extLst>
              <a:ext uri="{FF2B5EF4-FFF2-40B4-BE49-F238E27FC236}">
                <a16:creationId xmlns:a16="http://schemas.microsoft.com/office/drawing/2014/main" id="{0AB8581C-C30C-4C5F-ACCA-62AEE97258F9}"/>
              </a:ext>
            </a:extLst>
          </p:cNvPr>
          <p:cNvSpPr/>
          <p:nvPr/>
        </p:nvSpPr>
        <p:spPr bwMode="auto">
          <a:xfrm>
            <a:off x="3352217" y="5461080"/>
            <a:ext cx="3016077" cy="806308"/>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1814612 w 5819913"/>
              <a:gd name="connsiteY9" fmla="*/ 676678 h 4005094"/>
              <a:gd name="connsiteX10" fmla="*/ 3158780 w 5819913"/>
              <a:gd name="connsiteY10" fmla="*/ 320062 h 4005094"/>
              <a:gd name="connsiteX11" fmla="*/ 4219484 w 5819913"/>
              <a:gd name="connsiteY11" fmla="*/ 22 h 4005094"/>
              <a:gd name="connsiteX12" fmla="*/ 3872012 w 5819913"/>
              <a:gd name="connsiteY12" fmla="*/ 347495 h 4005094"/>
              <a:gd name="connsiteX13" fmla="*/ 4576100 w 5819913"/>
              <a:gd name="connsiteY13" fmla="*/ 256054 h 4005094"/>
              <a:gd name="connsiteX14" fmla="*/ 4256060 w 5819913"/>
              <a:gd name="connsiteY14" fmla="*/ 484655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146332 w 5819913"/>
              <a:gd name="connsiteY25" fmla="*/ 1508783 h 4005094"/>
              <a:gd name="connsiteX26" fmla="*/ 4237772 w 5819913"/>
              <a:gd name="connsiteY26" fmla="*/ 118874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3158780 w 5819913"/>
              <a:gd name="connsiteY9" fmla="*/ 320062 h 4005094"/>
              <a:gd name="connsiteX10" fmla="*/ 4219484 w 5819913"/>
              <a:gd name="connsiteY10" fmla="*/ 22 h 4005094"/>
              <a:gd name="connsiteX11" fmla="*/ 3872012 w 5819913"/>
              <a:gd name="connsiteY11" fmla="*/ 347495 h 4005094"/>
              <a:gd name="connsiteX12" fmla="*/ 4576100 w 5819913"/>
              <a:gd name="connsiteY12" fmla="*/ 256054 h 4005094"/>
              <a:gd name="connsiteX13" fmla="*/ 4256060 w 5819913"/>
              <a:gd name="connsiteY13" fmla="*/ 484655 h 4005094"/>
              <a:gd name="connsiteX14" fmla="*/ 5188748 w 5819913"/>
              <a:gd name="connsiteY14" fmla="*/ 466366 h 4005094"/>
              <a:gd name="connsiteX15" fmla="*/ 5773964 w 5819913"/>
              <a:gd name="connsiteY15" fmla="*/ 649246 h 4005094"/>
              <a:gd name="connsiteX16" fmla="*/ 5737388 w 5819913"/>
              <a:gd name="connsiteY16" fmla="*/ 1389910 h 4005094"/>
              <a:gd name="connsiteX17" fmla="*/ 5380772 w 5819913"/>
              <a:gd name="connsiteY17" fmla="*/ 1673374 h 4005094"/>
              <a:gd name="connsiteX18" fmla="*/ 5636804 w 5819913"/>
              <a:gd name="connsiteY18" fmla="*/ 1234462 h 4005094"/>
              <a:gd name="connsiteX19" fmla="*/ 5252756 w 5819913"/>
              <a:gd name="connsiteY19" fmla="*/ 1527070 h 4005094"/>
              <a:gd name="connsiteX20" fmla="*/ 5307620 w 5819913"/>
              <a:gd name="connsiteY20" fmla="*/ 1124734 h 4005094"/>
              <a:gd name="connsiteX21" fmla="*/ 4731548 w 5819913"/>
              <a:gd name="connsiteY21" fmla="*/ 1746526 h 4005094"/>
              <a:gd name="connsiteX22" fmla="*/ 4146332 w 5819913"/>
              <a:gd name="connsiteY22" fmla="*/ 1709950 h 4005094"/>
              <a:gd name="connsiteX23" fmla="*/ 3771428 w 5819913"/>
              <a:gd name="connsiteY23" fmla="*/ 1371622 h 4005094"/>
              <a:gd name="connsiteX24" fmla="*/ 4146332 w 5819913"/>
              <a:gd name="connsiteY24" fmla="*/ 1508783 h 4005094"/>
              <a:gd name="connsiteX25" fmla="*/ 4237772 w 5819913"/>
              <a:gd name="connsiteY25" fmla="*/ 1188743 h 4005094"/>
              <a:gd name="connsiteX26" fmla="*/ 4566956 w 5819913"/>
              <a:gd name="connsiteY26" fmla="*/ 1353334 h 4005094"/>
              <a:gd name="connsiteX0" fmla="*/ 799628 w 5819913"/>
              <a:gd name="connsiteY0" fmla="*/ 4005512 h 4005512"/>
              <a:gd name="connsiteX1" fmla="*/ 836204 w 5819913"/>
              <a:gd name="connsiteY1" fmla="*/ 3621464 h 4005512"/>
              <a:gd name="connsiteX2" fmla="*/ 342428 w 5819913"/>
              <a:gd name="connsiteY2" fmla="*/ 3402008 h 4005512"/>
              <a:gd name="connsiteX3" fmla="*/ 168692 w 5819913"/>
              <a:gd name="connsiteY3" fmla="*/ 3063680 h 4005512"/>
              <a:gd name="connsiteX4" fmla="*/ 342428 w 5819913"/>
              <a:gd name="connsiteY4" fmla="*/ 2771072 h 4005512"/>
              <a:gd name="connsiteX5" fmla="*/ 433868 w 5819913"/>
              <a:gd name="connsiteY5" fmla="*/ 2597336 h 4005512"/>
              <a:gd name="connsiteX6" fmla="*/ 4100 w 5819913"/>
              <a:gd name="connsiteY6" fmla="*/ 2624768 h 4005512"/>
              <a:gd name="connsiteX7" fmla="*/ 223556 w 5819913"/>
              <a:gd name="connsiteY7" fmla="*/ 1884104 h 4005512"/>
              <a:gd name="connsiteX8" fmla="*/ 333284 w 5819913"/>
              <a:gd name="connsiteY8" fmla="*/ 1052000 h 4005512"/>
              <a:gd name="connsiteX9" fmla="*/ 3158780 w 5819913"/>
              <a:gd name="connsiteY9" fmla="*/ 320480 h 4005512"/>
              <a:gd name="connsiteX10" fmla="*/ 4219484 w 5819913"/>
              <a:gd name="connsiteY10" fmla="*/ 440 h 4005512"/>
              <a:gd name="connsiteX11" fmla="*/ 4576100 w 5819913"/>
              <a:gd name="connsiteY11" fmla="*/ 256472 h 4005512"/>
              <a:gd name="connsiteX12" fmla="*/ 4256060 w 5819913"/>
              <a:gd name="connsiteY12" fmla="*/ 485073 h 4005512"/>
              <a:gd name="connsiteX13" fmla="*/ 5188748 w 5819913"/>
              <a:gd name="connsiteY13" fmla="*/ 466784 h 4005512"/>
              <a:gd name="connsiteX14" fmla="*/ 5773964 w 5819913"/>
              <a:gd name="connsiteY14" fmla="*/ 649664 h 4005512"/>
              <a:gd name="connsiteX15" fmla="*/ 5737388 w 5819913"/>
              <a:gd name="connsiteY15" fmla="*/ 1390328 h 4005512"/>
              <a:gd name="connsiteX16" fmla="*/ 5380772 w 5819913"/>
              <a:gd name="connsiteY16" fmla="*/ 1673792 h 4005512"/>
              <a:gd name="connsiteX17" fmla="*/ 5636804 w 5819913"/>
              <a:gd name="connsiteY17" fmla="*/ 1234880 h 4005512"/>
              <a:gd name="connsiteX18" fmla="*/ 5252756 w 5819913"/>
              <a:gd name="connsiteY18" fmla="*/ 1527488 h 4005512"/>
              <a:gd name="connsiteX19" fmla="*/ 5307620 w 5819913"/>
              <a:gd name="connsiteY19" fmla="*/ 1125152 h 4005512"/>
              <a:gd name="connsiteX20" fmla="*/ 4731548 w 5819913"/>
              <a:gd name="connsiteY20" fmla="*/ 1746944 h 4005512"/>
              <a:gd name="connsiteX21" fmla="*/ 4146332 w 5819913"/>
              <a:gd name="connsiteY21" fmla="*/ 1710368 h 4005512"/>
              <a:gd name="connsiteX22" fmla="*/ 3771428 w 5819913"/>
              <a:gd name="connsiteY22" fmla="*/ 1372040 h 4005512"/>
              <a:gd name="connsiteX23" fmla="*/ 4146332 w 5819913"/>
              <a:gd name="connsiteY23" fmla="*/ 1509201 h 4005512"/>
              <a:gd name="connsiteX24" fmla="*/ 4237772 w 5819913"/>
              <a:gd name="connsiteY24" fmla="*/ 1189161 h 4005512"/>
              <a:gd name="connsiteX25" fmla="*/ 4566956 w 5819913"/>
              <a:gd name="connsiteY25" fmla="*/ 1353752 h 4005512"/>
              <a:gd name="connsiteX0" fmla="*/ 896548 w 5916833"/>
              <a:gd name="connsiteY0" fmla="*/ 4005512 h 4005512"/>
              <a:gd name="connsiteX1" fmla="*/ 933124 w 5916833"/>
              <a:gd name="connsiteY1" fmla="*/ 3621464 h 4005512"/>
              <a:gd name="connsiteX2" fmla="*/ 439348 w 5916833"/>
              <a:gd name="connsiteY2" fmla="*/ 3402008 h 4005512"/>
              <a:gd name="connsiteX3" fmla="*/ 265612 w 5916833"/>
              <a:gd name="connsiteY3" fmla="*/ 3063680 h 4005512"/>
              <a:gd name="connsiteX4" fmla="*/ 439348 w 5916833"/>
              <a:gd name="connsiteY4" fmla="*/ 2771072 h 4005512"/>
              <a:gd name="connsiteX5" fmla="*/ 530788 w 5916833"/>
              <a:gd name="connsiteY5" fmla="*/ 2597336 h 4005512"/>
              <a:gd name="connsiteX6" fmla="*/ 101020 w 5916833"/>
              <a:gd name="connsiteY6" fmla="*/ 2624768 h 4005512"/>
              <a:gd name="connsiteX7" fmla="*/ 320476 w 5916833"/>
              <a:gd name="connsiteY7" fmla="*/ 1884104 h 4005512"/>
              <a:gd name="connsiteX8" fmla="*/ 3255700 w 5916833"/>
              <a:gd name="connsiteY8" fmla="*/ 320480 h 4005512"/>
              <a:gd name="connsiteX9" fmla="*/ 4316404 w 5916833"/>
              <a:gd name="connsiteY9" fmla="*/ 440 h 4005512"/>
              <a:gd name="connsiteX10" fmla="*/ 4673020 w 5916833"/>
              <a:gd name="connsiteY10" fmla="*/ 256472 h 4005512"/>
              <a:gd name="connsiteX11" fmla="*/ 4352980 w 5916833"/>
              <a:gd name="connsiteY11" fmla="*/ 485073 h 4005512"/>
              <a:gd name="connsiteX12" fmla="*/ 5285668 w 5916833"/>
              <a:gd name="connsiteY12" fmla="*/ 466784 h 4005512"/>
              <a:gd name="connsiteX13" fmla="*/ 5870884 w 5916833"/>
              <a:gd name="connsiteY13" fmla="*/ 649664 h 4005512"/>
              <a:gd name="connsiteX14" fmla="*/ 5834308 w 5916833"/>
              <a:gd name="connsiteY14" fmla="*/ 1390328 h 4005512"/>
              <a:gd name="connsiteX15" fmla="*/ 5477692 w 5916833"/>
              <a:gd name="connsiteY15" fmla="*/ 1673792 h 4005512"/>
              <a:gd name="connsiteX16" fmla="*/ 5733724 w 5916833"/>
              <a:gd name="connsiteY16" fmla="*/ 1234880 h 4005512"/>
              <a:gd name="connsiteX17" fmla="*/ 5349676 w 5916833"/>
              <a:gd name="connsiteY17" fmla="*/ 1527488 h 4005512"/>
              <a:gd name="connsiteX18" fmla="*/ 5404540 w 5916833"/>
              <a:gd name="connsiteY18" fmla="*/ 1125152 h 4005512"/>
              <a:gd name="connsiteX19" fmla="*/ 4828468 w 5916833"/>
              <a:gd name="connsiteY19" fmla="*/ 1746944 h 4005512"/>
              <a:gd name="connsiteX20" fmla="*/ 4243252 w 5916833"/>
              <a:gd name="connsiteY20" fmla="*/ 1710368 h 4005512"/>
              <a:gd name="connsiteX21" fmla="*/ 3868348 w 5916833"/>
              <a:gd name="connsiteY21" fmla="*/ 1372040 h 4005512"/>
              <a:gd name="connsiteX22" fmla="*/ 4243252 w 5916833"/>
              <a:gd name="connsiteY22" fmla="*/ 1509201 h 4005512"/>
              <a:gd name="connsiteX23" fmla="*/ 4334692 w 5916833"/>
              <a:gd name="connsiteY23" fmla="*/ 1189161 h 4005512"/>
              <a:gd name="connsiteX24" fmla="*/ 4663876 w 5916833"/>
              <a:gd name="connsiteY24" fmla="*/ 1353752 h 4005512"/>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3868348 w 5916833"/>
              <a:gd name="connsiteY20" fmla="*/ 1372034 h 4005506"/>
              <a:gd name="connsiteX21" fmla="*/ 4243252 w 5916833"/>
              <a:gd name="connsiteY21" fmla="*/ 1509195 h 4005506"/>
              <a:gd name="connsiteX22" fmla="*/ 4334692 w 5916833"/>
              <a:gd name="connsiteY22" fmla="*/ 1189155 h 4005506"/>
              <a:gd name="connsiteX23" fmla="*/ 4663876 w 5916833"/>
              <a:gd name="connsiteY23"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3868348 w 5916833"/>
              <a:gd name="connsiteY20" fmla="*/ 1372034 h 4005506"/>
              <a:gd name="connsiteX21" fmla="*/ 4243252 w 5916833"/>
              <a:gd name="connsiteY21" fmla="*/ 1509195 h 4005506"/>
              <a:gd name="connsiteX22" fmla="*/ 4663876 w 5916833"/>
              <a:gd name="connsiteY22"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4243252 w 5916833"/>
              <a:gd name="connsiteY20" fmla="*/ 1509195 h 4005506"/>
              <a:gd name="connsiteX21" fmla="*/ 4663876 w 5916833"/>
              <a:gd name="connsiteY21"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509195 h 4005506"/>
              <a:gd name="connsiteX20" fmla="*/ 4663876 w 5916833"/>
              <a:gd name="connsiteY20"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663876 w 5916833"/>
              <a:gd name="connsiteY19"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404540 w 5916833"/>
              <a:gd name="connsiteY16" fmla="*/ 1125146 h 4005506"/>
              <a:gd name="connsiteX17" fmla="*/ 4828468 w 5916833"/>
              <a:gd name="connsiteY17" fmla="*/ 1746938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404540 w 5916833"/>
              <a:gd name="connsiteY15" fmla="*/ 1125146 h 4005506"/>
              <a:gd name="connsiteX16" fmla="*/ 4828468 w 5916833"/>
              <a:gd name="connsiteY16" fmla="*/ 1746938 h 4005506"/>
              <a:gd name="connsiteX0" fmla="*/ 896548 w 5872959"/>
              <a:gd name="connsiteY0" fmla="*/ 4005506 h 4005506"/>
              <a:gd name="connsiteX1" fmla="*/ 933124 w 5872959"/>
              <a:gd name="connsiteY1" fmla="*/ 3621458 h 4005506"/>
              <a:gd name="connsiteX2" fmla="*/ 439348 w 5872959"/>
              <a:gd name="connsiteY2" fmla="*/ 3402002 h 4005506"/>
              <a:gd name="connsiteX3" fmla="*/ 265612 w 5872959"/>
              <a:gd name="connsiteY3" fmla="*/ 3063674 h 4005506"/>
              <a:gd name="connsiteX4" fmla="*/ 439348 w 5872959"/>
              <a:gd name="connsiteY4" fmla="*/ 2771066 h 4005506"/>
              <a:gd name="connsiteX5" fmla="*/ 530788 w 5872959"/>
              <a:gd name="connsiteY5" fmla="*/ 2597330 h 4005506"/>
              <a:gd name="connsiteX6" fmla="*/ 101020 w 5872959"/>
              <a:gd name="connsiteY6" fmla="*/ 2624762 h 4005506"/>
              <a:gd name="connsiteX7" fmla="*/ 320476 w 5872959"/>
              <a:gd name="connsiteY7" fmla="*/ 1884098 h 4005506"/>
              <a:gd name="connsiteX8" fmla="*/ 3255700 w 5872959"/>
              <a:gd name="connsiteY8" fmla="*/ 320474 h 4005506"/>
              <a:gd name="connsiteX9" fmla="*/ 4316404 w 5872959"/>
              <a:gd name="connsiteY9" fmla="*/ 434 h 4005506"/>
              <a:gd name="connsiteX10" fmla="*/ 4673020 w 5872959"/>
              <a:gd name="connsiteY10" fmla="*/ 256466 h 4005506"/>
              <a:gd name="connsiteX11" fmla="*/ 5285668 w 5872959"/>
              <a:gd name="connsiteY11" fmla="*/ 466778 h 4005506"/>
              <a:gd name="connsiteX12" fmla="*/ 5870884 w 5872959"/>
              <a:gd name="connsiteY12" fmla="*/ 649658 h 4005506"/>
              <a:gd name="connsiteX13" fmla="*/ 5477692 w 5872959"/>
              <a:gd name="connsiteY13" fmla="*/ 1673786 h 4005506"/>
              <a:gd name="connsiteX14" fmla="*/ 5404540 w 5872959"/>
              <a:gd name="connsiteY14" fmla="*/ 1125146 h 4005506"/>
              <a:gd name="connsiteX15" fmla="*/ 4828468 w 5872959"/>
              <a:gd name="connsiteY15" fmla="*/ 1746938 h 4005506"/>
              <a:gd name="connsiteX0" fmla="*/ 896548 w 5872959"/>
              <a:gd name="connsiteY0" fmla="*/ 4005506 h 4005506"/>
              <a:gd name="connsiteX1" fmla="*/ 933124 w 5872959"/>
              <a:gd name="connsiteY1" fmla="*/ 3621458 h 4005506"/>
              <a:gd name="connsiteX2" fmla="*/ 439348 w 5872959"/>
              <a:gd name="connsiteY2" fmla="*/ 3402002 h 4005506"/>
              <a:gd name="connsiteX3" fmla="*/ 265612 w 5872959"/>
              <a:gd name="connsiteY3" fmla="*/ 3063674 h 4005506"/>
              <a:gd name="connsiteX4" fmla="*/ 439348 w 5872959"/>
              <a:gd name="connsiteY4" fmla="*/ 2771066 h 4005506"/>
              <a:gd name="connsiteX5" fmla="*/ 530788 w 5872959"/>
              <a:gd name="connsiteY5" fmla="*/ 2597330 h 4005506"/>
              <a:gd name="connsiteX6" fmla="*/ 101020 w 5872959"/>
              <a:gd name="connsiteY6" fmla="*/ 2624762 h 4005506"/>
              <a:gd name="connsiteX7" fmla="*/ 320476 w 5872959"/>
              <a:gd name="connsiteY7" fmla="*/ 1884098 h 4005506"/>
              <a:gd name="connsiteX8" fmla="*/ 3255700 w 5872959"/>
              <a:gd name="connsiteY8" fmla="*/ 320474 h 4005506"/>
              <a:gd name="connsiteX9" fmla="*/ 4316404 w 5872959"/>
              <a:gd name="connsiteY9" fmla="*/ 434 h 4005506"/>
              <a:gd name="connsiteX10" fmla="*/ 4673020 w 5872959"/>
              <a:gd name="connsiteY10" fmla="*/ 256466 h 4005506"/>
              <a:gd name="connsiteX11" fmla="*/ 5285668 w 5872959"/>
              <a:gd name="connsiteY11" fmla="*/ 466778 h 4005506"/>
              <a:gd name="connsiteX12" fmla="*/ 5870884 w 5872959"/>
              <a:gd name="connsiteY12" fmla="*/ 649658 h 4005506"/>
              <a:gd name="connsiteX13" fmla="*/ 5477692 w 5872959"/>
              <a:gd name="connsiteY13" fmla="*/ 1673786 h 4005506"/>
              <a:gd name="connsiteX14" fmla="*/ 4828468 w 5872959"/>
              <a:gd name="connsiteY14" fmla="*/ 1746938 h 4005506"/>
              <a:gd name="connsiteX0" fmla="*/ 896548 w 5873446"/>
              <a:gd name="connsiteY0" fmla="*/ 4005506 h 4005506"/>
              <a:gd name="connsiteX1" fmla="*/ 933124 w 5873446"/>
              <a:gd name="connsiteY1" fmla="*/ 3621458 h 4005506"/>
              <a:gd name="connsiteX2" fmla="*/ 439348 w 5873446"/>
              <a:gd name="connsiteY2" fmla="*/ 3402002 h 4005506"/>
              <a:gd name="connsiteX3" fmla="*/ 265612 w 5873446"/>
              <a:gd name="connsiteY3" fmla="*/ 3063674 h 4005506"/>
              <a:gd name="connsiteX4" fmla="*/ 439348 w 5873446"/>
              <a:gd name="connsiteY4" fmla="*/ 2771066 h 4005506"/>
              <a:gd name="connsiteX5" fmla="*/ 530788 w 5873446"/>
              <a:gd name="connsiteY5" fmla="*/ 2597330 h 4005506"/>
              <a:gd name="connsiteX6" fmla="*/ 101020 w 5873446"/>
              <a:gd name="connsiteY6" fmla="*/ 2624762 h 4005506"/>
              <a:gd name="connsiteX7" fmla="*/ 320476 w 5873446"/>
              <a:gd name="connsiteY7" fmla="*/ 1884098 h 4005506"/>
              <a:gd name="connsiteX8" fmla="*/ 3255700 w 5873446"/>
              <a:gd name="connsiteY8" fmla="*/ 320474 h 4005506"/>
              <a:gd name="connsiteX9" fmla="*/ 4316404 w 5873446"/>
              <a:gd name="connsiteY9" fmla="*/ 434 h 4005506"/>
              <a:gd name="connsiteX10" fmla="*/ 4673020 w 5873446"/>
              <a:gd name="connsiteY10" fmla="*/ 256466 h 4005506"/>
              <a:gd name="connsiteX11" fmla="*/ 5285668 w 5873446"/>
              <a:gd name="connsiteY11" fmla="*/ 466778 h 4005506"/>
              <a:gd name="connsiteX12" fmla="*/ 5870884 w 5873446"/>
              <a:gd name="connsiteY12" fmla="*/ 649658 h 4005506"/>
              <a:gd name="connsiteX13" fmla="*/ 5477692 w 5873446"/>
              <a:gd name="connsiteY13" fmla="*/ 1673786 h 4005506"/>
              <a:gd name="connsiteX14" fmla="*/ 4972847 w 5873446"/>
              <a:gd name="connsiteY14" fmla="*/ 3447401 h 4005506"/>
              <a:gd name="connsiteX0" fmla="*/ 896548 w 5898481"/>
              <a:gd name="connsiteY0" fmla="*/ 4005506 h 4005506"/>
              <a:gd name="connsiteX1" fmla="*/ 933124 w 5898481"/>
              <a:gd name="connsiteY1" fmla="*/ 3621458 h 4005506"/>
              <a:gd name="connsiteX2" fmla="*/ 439348 w 5898481"/>
              <a:gd name="connsiteY2" fmla="*/ 3402002 h 4005506"/>
              <a:gd name="connsiteX3" fmla="*/ 265612 w 5898481"/>
              <a:gd name="connsiteY3" fmla="*/ 3063674 h 4005506"/>
              <a:gd name="connsiteX4" fmla="*/ 439348 w 5898481"/>
              <a:gd name="connsiteY4" fmla="*/ 2771066 h 4005506"/>
              <a:gd name="connsiteX5" fmla="*/ 530788 w 5898481"/>
              <a:gd name="connsiteY5" fmla="*/ 2597330 h 4005506"/>
              <a:gd name="connsiteX6" fmla="*/ 101020 w 5898481"/>
              <a:gd name="connsiteY6" fmla="*/ 2624762 h 4005506"/>
              <a:gd name="connsiteX7" fmla="*/ 320476 w 5898481"/>
              <a:gd name="connsiteY7" fmla="*/ 1884098 h 4005506"/>
              <a:gd name="connsiteX8" fmla="*/ 3255700 w 5898481"/>
              <a:gd name="connsiteY8" fmla="*/ 320474 h 4005506"/>
              <a:gd name="connsiteX9" fmla="*/ 4316404 w 5898481"/>
              <a:gd name="connsiteY9" fmla="*/ 434 h 4005506"/>
              <a:gd name="connsiteX10" fmla="*/ 4673020 w 5898481"/>
              <a:gd name="connsiteY10" fmla="*/ 256466 h 4005506"/>
              <a:gd name="connsiteX11" fmla="*/ 5285668 w 5898481"/>
              <a:gd name="connsiteY11" fmla="*/ 466778 h 4005506"/>
              <a:gd name="connsiteX12" fmla="*/ 5870884 w 5898481"/>
              <a:gd name="connsiteY12" fmla="*/ 649658 h 4005506"/>
              <a:gd name="connsiteX13" fmla="*/ 4354745 w 5898481"/>
              <a:gd name="connsiteY13" fmla="*/ 3518628 h 4005506"/>
              <a:gd name="connsiteX14" fmla="*/ 4972847 w 5898481"/>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354745 w 5299372"/>
              <a:gd name="connsiteY13" fmla="*/ 3518628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010075"/>
              <a:gd name="connsiteY0" fmla="*/ 4048015 h 4048015"/>
              <a:gd name="connsiteX1" fmla="*/ 933124 w 5010075"/>
              <a:gd name="connsiteY1" fmla="*/ 3663967 h 4048015"/>
              <a:gd name="connsiteX2" fmla="*/ 439348 w 5010075"/>
              <a:gd name="connsiteY2" fmla="*/ 3444511 h 4048015"/>
              <a:gd name="connsiteX3" fmla="*/ 265612 w 5010075"/>
              <a:gd name="connsiteY3" fmla="*/ 3106183 h 4048015"/>
              <a:gd name="connsiteX4" fmla="*/ 439348 w 5010075"/>
              <a:gd name="connsiteY4" fmla="*/ 2813575 h 4048015"/>
              <a:gd name="connsiteX5" fmla="*/ 530788 w 5010075"/>
              <a:gd name="connsiteY5" fmla="*/ 2639839 h 4048015"/>
              <a:gd name="connsiteX6" fmla="*/ 101020 w 5010075"/>
              <a:gd name="connsiteY6" fmla="*/ 2667271 h 4048015"/>
              <a:gd name="connsiteX7" fmla="*/ 320476 w 5010075"/>
              <a:gd name="connsiteY7" fmla="*/ 1926607 h 4048015"/>
              <a:gd name="connsiteX8" fmla="*/ 3255700 w 5010075"/>
              <a:gd name="connsiteY8" fmla="*/ 362983 h 4048015"/>
              <a:gd name="connsiteX9" fmla="*/ 4316404 w 5010075"/>
              <a:gd name="connsiteY9" fmla="*/ 42943 h 4048015"/>
              <a:gd name="connsiteX10" fmla="*/ 4673020 w 5010075"/>
              <a:gd name="connsiteY10" fmla="*/ 298975 h 4048015"/>
              <a:gd name="connsiteX11" fmla="*/ 3376658 w 5010075"/>
              <a:gd name="connsiteY11" fmla="*/ 2691013 h 4048015"/>
              <a:gd name="connsiteX12" fmla="*/ 4026042 w 5010075"/>
              <a:gd name="connsiteY12" fmla="*/ 3170672 h 4048015"/>
              <a:gd name="connsiteX13" fmla="*/ 4290577 w 5010075"/>
              <a:gd name="connsiteY13" fmla="*/ 3737600 h 4048015"/>
              <a:gd name="connsiteX14" fmla="*/ 4972847 w 5010075"/>
              <a:gd name="connsiteY14" fmla="*/ 3489910 h 4048015"/>
              <a:gd name="connsiteX0" fmla="*/ 896548 w 5010075"/>
              <a:gd name="connsiteY0" fmla="*/ 4178054 h 4178054"/>
              <a:gd name="connsiteX1" fmla="*/ 933124 w 5010075"/>
              <a:gd name="connsiteY1" fmla="*/ 3794006 h 4178054"/>
              <a:gd name="connsiteX2" fmla="*/ 439348 w 5010075"/>
              <a:gd name="connsiteY2" fmla="*/ 3574550 h 4178054"/>
              <a:gd name="connsiteX3" fmla="*/ 265612 w 5010075"/>
              <a:gd name="connsiteY3" fmla="*/ 3236222 h 4178054"/>
              <a:gd name="connsiteX4" fmla="*/ 439348 w 5010075"/>
              <a:gd name="connsiteY4" fmla="*/ 2943614 h 4178054"/>
              <a:gd name="connsiteX5" fmla="*/ 530788 w 5010075"/>
              <a:gd name="connsiteY5" fmla="*/ 2769878 h 4178054"/>
              <a:gd name="connsiteX6" fmla="*/ 101020 w 5010075"/>
              <a:gd name="connsiteY6" fmla="*/ 2797310 h 4178054"/>
              <a:gd name="connsiteX7" fmla="*/ 320476 w 5010075"/>
              <a:gd name="connsiteY7" fmla="*/ 2056646 h 4178054"/>
              <a:gd name="connsiteX8" fmla="*/ 3255700 w 5010075"/>
              <a:gd name="connsiteY8" fmla="*/ 493022 h 4178054"/>
              <a:gd name="connsiteX9" fmla="*/ 4316404 w 5010075"/>
              <a:gd name="connsiteY9" fmla="*/ 172982 h 4178054"/>
              <a:gd name="connsiteX10" fmla="*/ 2619631 w 5010075"/>
              <a:gd name="connsiteY10" fmla="*/ 2979708 h 4178054"/>
              <a:gd name="connsiteX11" fmla="*/ 3376658 w 5010075"/>
              <a:gd name="connsiteY11" fmla="*/ 2821052 h 4178054"/>
              <a:gd name="connsiteX12" fmla="*/ 4026042 w 5010075"/>
              <a:gd name="connsiteY12" fmla="*/ 3300711 h 4178054"/>
              <a:gd name="connsiteX13" fmla="*/ 4290577 w 5010075"/>
              <a:gd name="connsiteY13" fmla="*/ 3867639 h 4178054"/>
              <a:gd name="connsiteX14" fmla="*/ 4972847 w 5010075"/>
              <a:gd name="connsiteY14" fmla="*/ 3619949 h 4178054"/>
              <a:gd name="connsiteX0" fmla="*/ 896548 w 5010075"/>
              <a:gd name="connsiteY0" fmla="*/ 3718662 h 3718662"/>
              <a:gd name="connsiteX1" fmla="*/ 933124 w 5010075"/>
              <a:gd name="connsiteY1" fmla="*/ 3334614 h 3718662"/>
              <a:gd name="connsiteX2" fmla="*/ 439348 w 5010075"/>
              <a:gd name="connsiteY2" fmla="*/ 3115158 h 3718662"/>
              <a:gd name="connsiteX3" fmla="*/ 265612 w 5010075"/>
              <a:gd name="connsiteY3" fmla="*/ 2776830 h 3718662"/>
              <a:gd name="connsiteX4" fmla="*/ 439348 w 5010075"/>
              <a:gd name="connsiteY4" fmla="*/ 2484222 h 3718662"/>
              <a:gd name="connsiteX5" fmla="*/ 530788 w 5010075"/>
              <a:gd name="connsiteY5" fmla="*/ 2310486 h 3718662"/>
              <a:gd name="connsiteX6" fmla="*/ 101020 w 5010075"/>
              <a:gd name="connsiteY6" fmla="*/ 2337918 h 3718662"/>
              <a:gd name="connsiteX7" fmla="*/ 320476 w 5010075"/>
              <a:gd name="connsiteY7" fmla="*/ 1597254 h 3718662"/>
              <a:gd name="connsiteX8" fmla="*/ 3255700 w 5010075"/>
              <a:gd name="connsiteY8" fmla="*/ 33630 h 3718662"/>
              <a:gd name="connsiteX9" fmla="*/ 2680109 w 5010075"/>
              <a:gd name="connsiteY9" fmla="*/ 3226811 h 3718662"/>
              <a:gd name="connsiteX10" fmla="*/ 2619631 w 5010075"/>
              <a:gd name="connsiteY10" fmla="*/ 2520316 h 3718662"/>
              <a:gd name="connsiteX11" fmla="*/ 3376658 w 5010075"/>
              <a:gd name="connsiteY11" fmla="*/ 2361660 h 3718662"/>
              <a:gd name="connsiteX12" fmla="*/ 4026042 w 5010075"/>
              <a:gd name="connsiteY12" fmla="*/ 2841319 h 3718662"/>
              <a:gd name="connsiteX13" fmla="*/ 4290577 w 5010075"/>
              <a:gd name="connsiteY13" fmla="*/ 3408247 h 3718662"/>
              <a:gd name="connsiteX14" fmla="*/ 4972847 w 5010075"/>
              <a:gd name="connsiteY14" fmla="*/ 3160557 h 3718662"/>
              <a:gd name="connsiteX0" fmla="*/ 811289 w 4924816"/>
              <a:gd name="connsiteY0" fmla="*/ 2139081 h 2139081"/>
              <a:gd name="connsiteX1" fmla="*/ 847865 w 4924816"/>
              <a:gd name="connsiteY1" fmla="*/ 1755033 h 2139081"/>
              <a:gd name="connsiteX2" fmla="*/ 354089 w 4924816"/>
              <a:gd name="connsiteY2" fmla="*/ 1535577 h 2139081"/>
              <a:gd name="connsiteX3" fmla="*/ 180353 w 4924816"/>
              <a:gd name="connsiteY3" fmla="*/ 1197249 h 2139081"/>
              <a:gd name="connsiteX4" fmla="*/ 354089 w 4924816"/>
              <a:gd name="connsiteY4" fmla="*/ 904641 h 2139081"/>
              <a:gd name="connsiteX5" fmla="*/ 445529 w 4924816"/>
              <a:gd name="connsiteY5" fmla="*/ 730905 h 2139081"/>
              <a:gd name="connsiteX6" fmla="*/ 15761 w 4924816"/>
              <a:gd name="connsiteY6" fmla="*/ 758337 h 2139081"/>
              <a:gd name="connsiteX7" fmla="*/ 235217 w 4924816"/>
              <a:gd name="connsiteY7" fmla="*/ 17673 h 2139081"/>
              <a:gd name="connsiteX8" fmla="*/ 1518104 w 4924816"/>
              <a:gd name="connsiteY8" fmla="*/ 1614344 h 2139081"/>
              <a:gd name="connsiteX9" fmla="*/ 2594850 w 4924816"/>
              <a:gd name="connsiteY9" fmla="*/ 1647230 h 2139081"/>
              <a:gd name="connsiteX10" fmla="*/ 2534372 w 4924816"/>
              <a:gd name="connsiteY10" fmla="*/ 940735 h 2139081"/>
              <a:gd name="connsiteX11" fmla="*/ 3291399 w 4924816"/>
              <a:gd name="connsiteY11" fmla="*/ 782079 h 2139081"/>
              <a:gd name="connsiteX12" fmla="*/ 3940783 w 4924816"/>
              <a:gd name="connsiteY12" fmla="*/ 1261738 h 2139081"/>
              <a:gd name="connsiteX13" fmla="*/ 4205318 w 4924816"/>
              <a:gd name="connsiteY13" fmla="*/ 1828666 h 2139081"/>
              <a:gd name="connsiteX14" fmla="*/ 4887588 w 4924816"/>
              <a:gd name="connsiteY14" fmla="*/ 1580976 h 2139081"/>
              <a:gd name="connsiteX0" fmla="*/ 847865 w 4924816"/>
              <a:gd name="connsiteY0" fmla="*/ 1755033 h 1838334"/>
              <a:gd name="connsiteX1" fmla="*/ 354089 w 4924816"/>
              <a:gd name="connsiteY1" fmla="*/ 1535577 h 1838334"/>
              <a:gd name="connsiteX2" fmla="*/ 180353 w 4924816"/>
              <a:gd name="connsiteY2" fmla="*/ 1197249 h 1838334"/>
              <a:gd name="connsiteX3" fmla="*/ 354089 w 4924816"/>
              <a:gd name="connsiteY3" fmla="*/ 904641 h 1838334"/>
              <a:gd name="connsiteX4" fmla="*/ 445529 w 4924816"/>
              <a:gd name="connsiteY4" fmla="*/ 730905 h 1838334"/>
              <a:gd name="connsiteX5" fmla="*/ 15761 w 4924816"/>
              <a:gd name="connsiteY5" fmla="*/ 758337 h 1838334"/>
              <a:gd name="connsiteX6" fmla="*/ 235217 w 4924816"/>
              <a:gd name="connsiteY6" fmla="*/ 17673 h 1838334"/>
              <a:gd name="connsiteX7" fmla="*/ 1518104 w 4924816"/>
              <a:gd name="connsiteY7" fmla="*/ 1614344 h 1838334"/>
              <a:gd name="connsiteX8" fmla="*/ 2594850 w 4924816"/>
              <a:gd name="connsiteY8" fmla="*/ 1647230 h 1838334"/>
              <a:gd name="connsiteX9" fmla="*/ 2534372 w 4924816"/>
              <a:gd name="connsiteY9" fmla="*/ 940735 h 1838334"/>
              <a:gd name="connsiteX10" fmla="*/ 3291399 w 4924816"/>
              <a:gd name="connsiteY10" fmla="*/ 782079 h 1838334"/>
              <a:gd name="connsiteX11" fmla="*/ 3940783 w 4924816"/>
              <a:gd name="connsiteY11" fmla="*/ 1261738 h 1838334"/>
              <a:gd name="connsiteX12" fmla="*/ 4205318 w 4924816"/>
              <a:gd name="connsiteY12" fmla="*/ 1828666 h 1838334"/>
              <a:gd name="connsiteX13" fmla="*/ 4887588 w 4924816"/>
              <a:gd name="connsiteY13" fmla="*/ 1580976 h 1838334"/>
              <a:gd name="connsiteX0" fmla="*/ 354089 w 4924816"/>
              <a:gd name="connsiteY0" fmla="*/ 1535577 h 1838334"/>
              <a:gd name="connsiteX1" fmla="*/ 180353 w 4924816"/>
              <a:gd name="connsiteY1" fmla="*/ 1197249 h 1838334"/>
              <a:gd name="connsiteX2" fmla="*/ 354089 w 4924816"/>
              <a:gd name="connsiteY2" fmla="*/ 904641 h 1838334"/>
              <a:gd name="connsiteX3" fmla="*/ 445529 w 4924816"/>
              <a:gd name="connsiteY3" fmla="*/ 730905 h 1838334"/>
              <a:gd name="connsiteX4" fmla="*/ 15761 w 4924816"/>
              <a:gd name="connsiteY4" fmla="*/ 758337 h 1838334"/>
              <a:gd name="connsiteX5" fmla="*/ 235217 w 4924816"/>
              <a:gd name="connsiteY5" fmla="*/ 17673 h 1838334"/>
              <a:gd name="connsiteX6" fmla="*/ 1518104 w 4924816"/>
              <a:gd name="connsiteY6" fmla="*/ 1614344 h 1838334"/>
              <a:gd name="connsiteX7" fmla="*/ 2594850 w 4924816"/>
              <a:gd name="connsiteY7" fmla="*/ 1647230 h 1838334"/>
              <a:gd name="connsiteX8" fmla="*/ 2534372 w 4924816"/>
              <a:gd name="connsiteY8" fmla="*/ 940735 h 1838334"/>
              <a:gd name="connsiteX9" fmla="*/ 3291399 w 4924816"/>
              <a:gd name="connsiteY9" fmla="*/ 782079 h 1838334"/>
              <a:gd name="connsiteX10" fmla="*/ 3940783 w 4924816"/>
              <a:gd name="connsiteY10" fmla="*/ 1261738 h 1838334"/>
              <a:gd name="connsiteX11" fmla="*/ 4205318 w 4924816"/>
              <a:gd name="connsiteY11" fmla="*/ 1828666 h 1838334"/>
              <a:gd name="connsiteX12" fmla="*/ 4887588 w 4924816"/>
              <a:gd name="connsiteY12" fmla="*/ 1580976 h 1838334"/>
              <a:gd name="connsiteX0" fmla="*/ 180353 w 4924816"/>
              <a:gd name="connsiteY0" fmla="*/ 1197249 h 1838334"/>
              <a:gd name="connsiteX1" fmla="*/ 354089 w 4924816"/>
              <a:gd name="connsiteY1" fmla="*/ 904641 h 1838334"/>
              <a:gd name="connsiteX2" fmla="*/ 445529 w 4924816"/>
              <a:gd name="connsiteY2" fmla="*/ 730905 h 1838334"/>
              <a:gd name="connsiteX3" fmla="*/ 15761 w 4924816"/>
              <a:gd name="connsiteY3" fmla="*/ 758337 h 1838334"/>
              <a:gd name="connsiteX4" fmla="*/ 235217 w 4924816"/>
              <a:gd name="connsiteY4" fmla="*/ 17673 h 1838334"/>
              <a:gd name="connsiteX5" fmla="*/ 1518104 w 4924816"/>
              <a:gd name="connsiteY5" fmla="*/ 1614344 h 1838334"/>
              <a:gd name="connsiteX6" fmla="*/ 2594850 w 4924816"/>
              <a:gd name="connsiteY6" fmla="*/ 1647230 h 1838334"/>
              <a:gd name="connsiteX7" fmla="*/ 2534372 w 4924816"/>
              <a:gd name="connsiteY7" fmla="*/ 940735 h 1838334"/>
              <a:gd name="connsiteX8" fmla="*/ 3291399 w 4924816"/>
              <a:gd name="connsiteY8" fmla="*/ 782079 h 1838334"/>
              <a:gd name="connsiteX9" fmla="*/ 3940783 w 4924816"/>
              <a:gd name="connsiteY9" fmla="*/ 1261738 h 1838334"/>
              <a:gd name="connsiteX10" fmla="*/ 4205318 w 4924816"/>
              <a:gd name="connsiteY10" fmla="*/ 1828666 h 1838334"/>
              <a:gd name="connsiteX11" fmla="*/ 4887588 w 4924816"/>
              <a:gd name="connsiteY11" fmla="*/ 1580976 h 1838334"/>
              <a:gd name="connsiteX0" fmla="*/ 180353 w 4924816"/>
              <a:gd name="connsiteY0" fmla="*/ 1197249 h 1838334"/>
              <a:gd name="connsiteX1" fmla="*/ 445529 w 4924816"/>
              <a:gd name="connsiteY1" fmla="*/ 730905 h 1838334"/>
              <a:gd name="connsiteX2" fmla="*/ 15761 w 4924816"/>
              <a:gd name="connsiteY2" fmla="*/ 758337 h 1838334"/>
              <a:gd name="connsiteX3" fmla="*/ 235217 w 4924816"/>
              <a:gd name="connsiteY3" fmla="*/ 17673 h 1838334"/>
              <a:gd name="connsiteX4" fmla="*/ 1518104 w 4924816"/>
              <a:gd name="connsiteY4" fmla="*/ 1614344 h 1838334"/>
              <a:gd name="connsiteX5" fmla="*/ 2594850 w 4924816"/>
              <a:gd name="connsiteY5" fmla="*/ 1647230 h 1838334"/>
              <a:gd name="connsiteX6" fmla="*/ 2534372 w 4924816"/>
              <a:gd name="connsiteY6" fmla="*/ 940735 h 1838334"/>
              <a:gd name="connsiteX7" fmla="*/ 3291399 w 4924816"/>
              <a:gd name="connsiteY7" fmla="*/ 782079 h 1838334"/>
              <a:gd name="connsiteX8" fmla="*/ 3940783 w 4924816"/>
              <a:gd name="connsiteY8" fmla="*/ 1261738 h 1838334"/>
              <a:gd name="connsiteX9" fmla="*/ 4205318 w 4924816"/>
              <a:gd name="connsiteY9" fmla="*/ 1828666 h 1838334"/>
              <a:gd name="connsiteX10" fmla="*/ 4887588 w 4924816"/>
              <a:gd name="connsiteY10" fmla="*/ 1580976 h 1838334"/>
              <a:gd name="connsiteX0" fmla="*/ 445529 w 4924816"/>
              <a:gd name="connsiteY0" fmla="*/ 730905 h 1838334"/>
              <a:gd name="connsiteX1" fmla="*/ 15761 w 4924816"/>
              <a:gd name="connsiteY1" fmla="*/ 758337 h 1838334"/>
              <a:gd name="connsiteX2" fmla="*/ 235217 w 4924816"/>
              <a:gd name="connsiteY2" fmla="*/ 17673 h 1838334"/>
              <a:gd name="connsiteX3" fmla="*/ 1518104 w 4924816"/>
              <a:gd name="connsiteY3" fmla="*/ 1614344 h 1838334"/>
              <a:gd name="connsiteX4" fmla="*/ 2594850 w 4924816"/>
              <a:gd name="connsiteY4" fmla="*/ 1647230 h 1838334"/>
              <a:gd name="connsiteX5" fmla="*/ 2534372 w 4924816"/>
              <a:gd name="connsiteY5" fmla="*/ 940735 h 1838334"/>
              <a:gd name="connsiteX6" fmla="*/ 3291399 w 4924816"/>
              <a:gd name="connsiteY6" fmla="*/ 782079 h 1838334"/>
              <a:gd name="connsiteX7" fmla="*/ 3940783 w 4924816"/>
              <a:gd name="connsiteY7" fmla="*/ 1261738 h 1838334"/>
              <a:gd name="connsiteX8" fmla="*/ 4205318 w 4924816"/>
              <a:gd name="connsiteY8" fmla="*/ 1828666 h 1838334"/>
              <a:gd name="connsiteX9" fmla="*/ 4887588 w 4924816"/>
              <a:gd name="connsiteY9" fmla="*/ 1580976 h 1838334"/>
              <a:gd name="connsiteX0" fmla="*/ 15761 w 4924816"/>
              <a:gd name="connsiteY0" fmla="*/ 758337 h 1838334"/>
              <a:gd name="connsiteX1" fmla="*/ 235217 w 4924816"/>
              <a:gd name="connsiteY1" fmla="*/ 17673 h 1838334"/>
              <a:gd name="connsiteX2" fmla="*/ 1518104 w 4924816"/>
              <a:gd name="connsiteY2" fmla="*/ 1614344 h 1838334"/>
              <a:gd name="connsiteX3" fmla="*/ 2594850 w 4924816"/>
              <a:gd name="connsiteY3" fmla="*/ 1647230 h 1838334"/>
              <a:gd name="connsiteX4" fmla="*/ 2534372 w 4924816"/>
              <a:gd name="connsiteY4" fmla="*/ 940735 h 1838334"/>
              <a:gd name="connsiteX5" fmla="*/ 3291399 w 4924816"/>
              <a:gd name="connsiteY5" fmla="*/ 782079 h 1838334"/>
              <a:gd name="connsiteX6" fmla="*/ 3940783 w 4924816"/>
              <a:gd name="connsiteY6" fmla="*/ 1261738 h 1838334"/>
              <a:gd name="connsiteX7" fmla="*/ 4205318 w 4924816"/>
              <a:gd name="connsiteY7" fmla="*/ 1828666 h 1838334"/>
              <a:gd name="connsiteX8" fmla="*/ 4887588 w 4924816"/>
              <a:gd name="connsiteY8" fmla="*/ 1580976 h 1838334"/>
              <a:gd name="connsiteX0" fmla="*/ 0 w 4689599"/>
              <a:gd name="connsiteY0" fmla="*/ 0 h 1820661"/>
              <a:gd name="connsiteX1" fmla="*/ 1282887 w 4689599"/>
              <a:gd name="connsiteY1" fmla="*/ 1596671 h 1820661"/>
              <a:gd name="connsiteX2" fmla="*/ 2359633 w 4689599"/>
              <a:gd name="connsiteY2" fmla="*/ 1629557 h 1820661"/>
              <a:gd name="connsiteX3" fmla="*/ 2299155 w 4689599"/>
              <a:gd name="connsiteY3" fmla="*/ 923062 h 1820661"/>
              <a:gd name="connsiteX4" fmla="*/ 3056182 w 4689599"/>
              <a:gd name="connsiteY4" fmla="*/ 764406 h 1820661"/>
              <a:gd name="connsiteX5" fmla="*/ 3705566 w 4689599"/>
              <a:gd name="connsiteY5" fmla="*/ 1244065 h 1820661"/>
              <a:gd name="connsiteX6" fmla="*/ 3970101 w 4689599"/>
              <a:gd name="connsiteY6" fmla="*/ 1810993 h 1820661"/>
              <a:gd name="connsiteX7" fmla="*/ 4652371 w 4689599"/>
              <a:gd name="connsiteY7" fmla="*/ 1563303 h 1820661"/>
              <a:gd name="connsiteX0" fmla="*/ 0 w 3406712"/>
              <a:gd name="connsiteY0" fmla="*/ 850455 h 1074445"/>
              <a:gd name="connsiteX1" fmla="*/ 1076746 w 3406712"/>
              <a:gd name="connsiteY1" fmla="*/ 883341 h 1074445"/>
              <a:gd name="connsiteX2" fmla="*/ 1016268 w 3406712"/>
              <a:gd name="connsiteY2" fmla="*/ 176846 h 1074445"/>
              <a:gd name="connsiteX3" fmla="*/ 1773295 w 3406712"/>
              <a:gd name="connsiteY3" fmla="*/ 18190 h 1074445"/>
              <a:gd name="connsiteX4" fmla="*/ 2422679 w 3406712"/>
              <a:gd name="connsiteY4" fmla="*/ 497849 h 1074445"/>
              <a:gd name="connsiteX5" fmla="*/ 2687214 w 3406712"/>
              <a:gd name="connsiteY5" fmla="*/ 1064777 h 1074445"/>
              <a:gd name="connsiteX6" fmla="*/ 3369484 w 3406712"/>
              <a:gd name="connsiteY6" fmla="*/ 817087 h 1074445"/>
              <a:gd name="connsiteX0" fmla="*/ 0 w 3462859"/>
              <a:gd name="connsiteY0" fmla="*/ 850455 h 1074445"/>
              <a:gd name="connsiteX1" fmla="*/ 1132893 w 3462859"/>
              <a:gd name="connsiteY1" fmla="*/ 883341 h 1074445"/>
              <a:gd name="connsiteX2" fmla="*/ 1072415 w 3462859"/>
              <a:gd name="connsiteY2" fmla="*/ 176846 h 1074445"/>
              <a:gd name="connsiteX3" fmla="*/ 1829442 w 3462859"/>
              <a:gd name="connsiteY3" fmla="*/ 18190 h 1074445"/>
              <a:gd name="connsiteX4" fmla="*/ 2478826 w 3462859"/>
              <a:gd name="connsiteY4" fmla="*/ 497849 h 1074445"/>
              <a:gd name="connsiteX5" fmla="*/ 2743361 w 3462859"/>
              <a:gd name="connsiteY5" fmla="*/ 1064777 h 1074445"/>
              <a:gd name="connsiteX6" fmla="*/ 3425631 w 3462859"/>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83561"/>
              <a:gd name="connsiteX1" fmla="*/ 1405609 w 3735575"/>
              <a:gd name="connsiteY1" fmla="*/ 883341 h 1083561"/>
              <a:gd name="connsiteX2" fmla="*/ 1345131 w 3735575"/>
              <a:gd name="connsiteY2" fmla="*/ 176846 h 1083561"/>
              <a:gd name="connsiteX3" fmla="*/ 2102158 w 3735575"/>
              <a:gd name="connsiteY3" fmla="*/ 18190 h 1083561"/>
              <a:gd name="connsiteX4" fmla="*/ 2751542 w 3735575"/>
              <a:gd name="connsiteY4" fmla="*/ 497849 h 1083561"/>
              <a:gd name="connsiteX5" fmla="*/ 3016077 w 3735575"/>
              <a:gd name="connsiteY5" fmla="*/ 1064777 h 1083561"/>
              <a:gd name="connsiteX6" fmla="*/ 3698347 w 3735575"/>
              <a:gd name="connsiteY6" fmla="*/ 817087 h 1083561"/>
              <a:gd name="connsiteX0" fmla="*/ 0 w 3735575"/>
              <a:gd name="connsiteY0" fmla="*/ 617844 h 1083561"/>
              <a:gd name="connsiteX1" fmla="*/ 1341441 w 3735575"/>
              <a:gd name="connsiteY1" fmla="*/ 883341 h 1083561"/>
              <a:gd name="connsiteX2" fmla="*/ 1345131 w 3735575"/>
              <a:gd name="connsiteY2" fmla="*/ 176846 h 1083561"/>
              <a:gd name="connsiteX3" fmla="*/ 2102158 w 3735575"/>
              <a:gd name="connsiteY3" fmla="*/ 18190 h 1083561"/>
              <a:gd name="connsiteX4" fmla="*/ 2751542 w 3735575"/>
              <a:gd name="connsiteY4" fmla="*/ 497849 h 1083561"/>
              <a:gd name="connsiteX5" fmla="*/ 3016077 w 3735575"/>
              <a:gd name="connsiteY5" fmla="*/ 1064777 h 1083561"/>
              <a:gd name="connsiteX6" fmla="*/ 3698347 w 3735575"/>
              <a:gd name="connsiteY6" fmla="*/ 817087 h 1083561"/>
              <a:gd name="connsiteX0" fmla="*/ 0 w 3735575"/>
              <a:gd name="connsiteY0" fmla="*/ 605530 h 1071247"/>
              <a:gd name="connsiteX1" fmla="*/ 1341441 w 3735575"/>
              <a:gd name="connsiteY1" fmla="*/ 871027 h 1071247"/>
              <a:gd name="connsiteX2" fmla="*/ 1345131 w 3735575"/>
              <a:gd name="connsiteY2" fmla="*/ 164532 h 1071247"/>
              <a:gd name="connsiteX3" fmla="*/ 2102158 w 3735575"/>
              <a:gd name="connsiteY3" fmla="*/ 5876 h 1071247"/>
              <a:gd name="connsiteX4" fmla="*/ 2751542 w 3735575"/>
              <a:gd name="connsiteY4" fmla="*/ 485535 h 1071247"/>
              <a:gd name="connsiteX5" fmla="*/ 3016077 w 3735575"/>
              <a:gd name="connsiteY5" fmla="*/ 1052463 h 1071247"/>
              <a:gd name="connsiteX6" fmla="*/ 3698347 w 3735575"/>
              <a:gd name="connsiteY6" fmla="*/ 804773 h 1071247"/>
              <a:gd name="connsiteX0" fmla="*/ 0 w 3735575"/>
              <a:gd name="connsiteY0" fmla="*/ 472607 h 938324"/>
              <a:gd name="connsiteX1" fmla="*/ 1341441 w 3735575"/>
              <a:gd name="connsiteY1" fmla="*/ 738104 h 938324"/>
              <a:gd name="connsiteX2" fmla="*/ 1345131 w 3735575"/>
              <a:gd name="connsiteY2" fmla="*/ 31609 h 938324"/>
              <a:gd name="connsiteX3" fmla="*/ 2198410 w 3735575"/>
              <a:gd name="connsiteY3" fmla="*/ 145669 h 938324"/>
              <a:gd name="connsiteX4" fmla="*/ 2751542 w 3735575"/>
              <a:gd name="connsiteY4" fmla="*/ 352612 h 938324"/>
              <a:gd name="connsiteX5" fmla="*/ 3016077 w 3735575"/>
              <a:gd name="connsiteY5" fmla="*/ 919540 h 938324"/>
              <a:gd name="connsiteX6" fmla="*/ 3698347 w 3735575"/>
              <a:gd name="connsiteY6" fmla="*/ 671850 h 938324"/>
              <a:gd name="connsiteX0" fmla="*/ 0 w 3735575"/>
              <a:gd name="connsiteY0" fmla="*/ 461431 h 927148"/>
              <a:gd name="connsiteX1" fmla="*/ 1341441 w 3735575"/>
              <a:gd name="connsiteY1" fmla="*/ 726928 h 927148"/>
              <a:gd name="connsiteX2" fmla="*/ 1345131 w 3735575"/>
              <a:gd name="connsiteY2" fmla="*/ 20433 h 927148"/>
              <a:gd name="connsiteX3" fmla="*/ 2198410 w 3735575"/>
              <a:gd name="connsiteY3" fmla="*/ 134493 h 927148"/>
              <a:gd name="connsiteX4" fmla="*/ 2751542 w 3735575"/>
              <a:gd name="connsiteY4" fmla="*/ 341436 h 927148"/>
              <a:gd name="connsiteX5" fmla="*/ 3016077 w 3735575"/>
              <a:gd name="connsiteY5" fmla="*/ 908364 h 927148"/>
              <a:gd name="connsiteX6" fmla="*/ 3698347 w 3735575"/>
              <a:gd name="connsiteY6" fmla="*/ 660674 h 927148"/>
              <a:gd name="connsiteX0" fmla="*/ 0 w 3735575"/>
              <a:gd name="connsiteY0" fmla="*/ 458147 h 923864"/>
              <a:gd name="connsiteX1" fmla="*/ 1341441 w 3735575"/>
              <a:gd name="connsiteY1" fmla="*/ 723644 h 923864"/>
              <a:gd name="connsiteX2" fmla="*/ 1345131 w 3735575"/>
              <a:gd name="connsiteY2" fmla="*/ 17149 h 923864"/>
              <a:gd name="connsiteX3" fmla="*/ 2126221 w 3735575"/>
              <a:gd name="connsiteY3" fmla="*/ 163293 h 923864"/>
              <a:gd name="connsiteX4" fmla="*/ 2751542 w 3735575"/>
              <a:gd name="connsiteY4" fmla="*/ 338152 h 923864"/>
              <a:gd name="connsiteX5" fmla="*/ 3016077 w 3735575"/>
              <a:gd name="connsiteY5" fmla="*/ 905080 h 923864"/>
              <a:gd name="connsiteX6" fmla="*/ 3698347 w 3735575"/>
              <a:gd name="connsiteY6" fmla="*/ 657390 h 923864"/>
              <a:gd name="connsiteX0" fmla="*/ 0 w 3735575"/>
              <a:gd name="connsiteY0" fmla="*/ 356748 h 812539"/>
              <a:gd name="connsiteX1" fmla="*/ 1341441 w 3735575"/>
              <a:gd name="connsiteY1" fmla="*/ 622245 h 812539"/>
              <a:gd name="connsiteX2" fmla="*/ 1264920 w 3735575"/>
              <a:gd name="connsiteY2" fmla="*/ 44087 h 812539"/>
              <a:gd name="connsiteX3" fmla="*/ 2126221 w 3735575"/>
              <a:gd name="connsiteY3" fmla="*/ 61894 h 812539"/>
              <a:gd name="connsiteX4" fmla="*/ 2751542 w 3735575"/>
              <a:gd name="connsiteY4" fmla="*/ 236753 h 812539"/>
              <a:gd name="connsiteX5" fmla="*/ 3016077 w 3735575"/>
              <a:gd name="connsiteY5" fmla="*/ 803681 h 812539"/>
              <a:gd name="connsiteX6" fmla="*/ 3698347 w 3735575"/>
              <a:gd name="connsiteY6" fmla="*/ 555991 h 812539"/>
              <a:gd name="connsiteX0" fmla="*/ 0 w 3735575"/>
              <a:gd name="connsiteY0" fmla="*/ 356748 h 815898"/>
              <a:gd name="connsiteX1" fmla="*/ 1341441 w 3735575"/>
              <a:gd name="connsiteY1" fmla="*/ 622245 h 815898"/>
              <a:gd name="connsiteX2" fmla="*/ 1264920 w 3735575"/>
              <a:gd name="connsiteY2" fmla="*/ 44087 h 815898"/>
              <a:gd name="connsiteX3" fmla="*/ 2126221 w 3735575"/>
              <a:gd name="connsiteY3" fmla="*/ 61894 h 815898"/>
              <a:gd name="connsiteX4" fmla="*/ 2751542 w 3735575"/>
              <a:gd name="connsiteY4" fmla="*/ 236753 h 815898"/>
              <a:gd name="connsiteX5" fmla="*/ 3016077 w 3735575"/>
              <a:gd name="connsiteY5" fmla="*/ 803681 h 815898"/>
              <a:gd name="connsiteX6" fmla="*/ 3698347 w 3735575"/>
              <a:gd name="connsiteY6" fmla="*/ 555991 h 815898"/>
              <a:gd name="connsiteX0" fmla="*/ 0 w 4088165"/>
              <a:gd name="connsiteY0" fmla="*/ 356748 h 817214"/>
              <a:gd name="connsiteX1" fmla="*/ 1341441 w 4088165"/>
              <a:gd name="connsiteY1" fmla="*/ 622245 h 817214"/>
              <a:gd name="connsiteX2" fmla="*/ 1264920 w 4088165"/>
              <a:gd name="connsiteY2" fmla="*/ 44087 h 817214"/>
              <a:gd name="connsiteX3" fmla="*/ 2126221 w 4088165"/>
              <a:gd name="connsiteY3" fmla="*/ 61894 h 817214"/>
              <a:gd name="connsiteX4" fmla="*/ 2751542 w 4088165"/>
              <a:gd name="connsiteY4" fmla="*/ 236753 h 817214"/>
              <a:gd name="connsiteX5" fmla="*/ 3016077 w 4088165"/>
              <a:gd name="connsiteY5" fmla="*/ 803681 h 817214"/>
              <a:gd name="connsiteX6" fmla="*/ 4075337 w 4088165"/>
              <a:gd name="connsiteY6" fmla="*/ 660265 h 817214"/>
              <a:gd name="connsiteX0" fmla="*/ 0 w 3622398"/>
              <a:gd name="connsiteY0" fmla="*/ 356748 h 809722"/>
              <a:gd name="connsiteX1" fmla="*/ 1341441 w 3622398"/>
              <a:gd name="connsiteY1" fmla="*/ 622245 h 809722"/>
              <a:gd name="connsiteX2" fmla="*/ 1264920 w 3622398"/>
              <a:gd name="connsiteY2" fmla="*/ 44087 h 809722"/>
              <a:gd name="connsiteX3" fmla="*/ 2126221 w 3622398"/>
              <a:gd name="connsiteY3" fmla="*/ 61894 h 809722"/>
              <a:gd name="connsiteX4" fmla="*/ 2751542 w 3622398"/>
              <a:gd name="connsiteY4" fmla="*/ 236753 h 809722"/>
              <a:gd name="connsiteX5" fmla="*/ 3016077 w 3622398"/>
              <a:gd name="connsiteY5" fmla="*/ 803681 h 809722"/>
              <a:gd name="connsiteX6" fmla="*/ 3602094 w 3622398"/>
              <a:gd name="connsiteY6" fmla="*/ 555991 h 809722"/>
              <a:gd name="connsiteX0" fmla="*/ 0 w 3622398"/>
              <a:gd name="connsiteY0" fmla="*/ 356748 h 809722"/>
              <a:gd name="connsiteX1" fmla="*/ 1341441 w 3622398"/>
              <a:gd name="connsiteY1" fmla="*/ 622245 h 809722"/>
              <a:gd name="connsiteX2" fmla="*/ 1264920 w 3622398"/>
              <a:gd name="connsiteY2" fmla="*/ 44087 h 809722"/>
              <a:gd name="connsiteX3" fmla="*/ 2126221 w 3622398"/>
              <a:gd name="connsiteY3" fmla="*/ 61894 h 809722"/>
              <a:gd name="connsiteX4" fmla="*/ 2751542 w 3622398"/>
              <a:gd name="connsiteY4" fmla="*/ 236753 h 809722"/>
              <a:gd name="connsiteX5" fmla="*/ 3016077 w 3622398"/>
              <a:gd name="connsiteY5" fmla="*/ 803681 h 809722"/>
              <a:gd name="connsiteX6" fmla="*/ 3602094 w 3622398"/>
              <a:gd name="connsiteY6" fmla="*/ 555991 h 809722"/>
              <a:gd name="connsiteX0" fmla="*/ 0 w 3648005"/>
              <a:gd name="connsiteY0" fmla="*/ 356748 h 803752"/>
              <a:gd name="connsiteX1" fmla="*/ 1341441 w 3648005"/>
              <a:gd name="connsiteY1" fmla="*/ 622245 h 803752"/>
              <a:gd name="connsiteX2" fmla="*/ 1264920 w 3648005"/>
              <a:gd name="connsiteY2" fmla="*/ 44087 h 803752"/>
              <a:gd name="connsiteX3" fmla="*/ 2126221 w 3648005"/>
              <a:gd name="connsiteY3" fmla="*/ 61894 h 803752"/>
              <a:gd name="connsiteX4" fmla="*/ 2751542 w 3648005"/>
              <a:gd name="connsiteY4" fmla="*/ 236753 h 803752"/>
              <a:gd name="connsiteX5" fmla="*/ 3016077 w 3648005"/>
              <a:gd name="connsiteY5" fmla="*/ 803681 h 803752"/>
              <a:gd name="connsiteX6" fmla="*/ 3602094 w 3648005"/>
              <a:gd name="connsiteY6" fmla="*/ 555991 h 803752"/>
              <a:gd name="connsiteX0" fmla="*/ 0 w 3621838"/>
              <a:gd name="connsiteY0" fmla="*/ 359375 h 810371"/>
              <a:gd name="connsiteX1" fmla="*/ 1341441 w 3621838"/>
              <a:gd name="connsiteY1" fmla="*/ 624872 h 810371"/>
              <a:gd name="connsiteX2" fmla="*/ 1264920 w 3621838"/>
              <a:gd name="connsiteY2" fmla="*/ 46714 h 810371"/>
              <a:gd name="connsiteX3" fmla="*/ 2126221 w 3621838"/>
              <a:gd name="connsiteY3" fmla="*/ 64521 h 810371"/>
              <a:gd name="connsiteX4" fmla="*/ 2871858 w 3621838"/>
              <a:gd name="connsiteY4" fmla="*/ 303549 h 810371"/>
              <a:gd name="connsiteX5" fmla="*/ 3016077 w 3621838"/>
              <a:gd name="connsiteY5" fmla="*/ 806308 h 810371"/>
              <a:gd name="connsiteX6" fmla="*/ 3602094 w 3621838"/>
              <a:gd name="connsiteY6" fmla="*/ 558618 h 810371"/>
              <a:gd name="connsiteX0" fmla="*/ 0 w 3676649"/>
              <a:gd name="connsiteY0" fmla="*/ 359375 h 832954"/>
              <a:gd name="connsiteX1" fmla="*/ 1341441 w 3676649"/>
              <a:gd name="connsiteY1" fmla="*/ 624872 h 832954"/>
              <a:gd name="connsiteX2" fmla="*/ 1264920 w 3676649"/>
              <a:gd name="connsiteY2" fmla="*/ 46714 h 832954"/>
              <a:gd name="connsiteX3" fmla="*/ 2126221 w 3676649"/>
              <a:gd name="connsiteY3" fmla="*/ 64521 h 832954"/>
              <a:gd name="connsiteX4" fmla="*/ 2871858 w 3676649"/>
              <a:gd name="connsiteY4" fmla="*/ 303549 h 832954"/>
              <a:gd name="connsiteX5" fmla="*/ 3016077 w 3676649"/>
              <a:gd name="connsiteY5" fmla="*/ 806308 h 832954"/>
              <a:gd name="connsiteX6" fmla="*/ 3602094 w 3676649"/>
              <a:gd name="connsiteY6" fmla="*/ 558618 h 832954"/>
              <a:gd name="connsiteX0" fmla="*/ 0 w 3602094"/>
              <a:gd name="connsiteY0" fmla="*/ 359375 h 839690"/>
              <a:gd name="connsiteX1" fmla="*/ 1341441 w 3602094"/>
              <a:gd name="connsiteY1" fmla="*/ 624872 h 839690"/>
              <a:gd name="connsiteX2" fmla="*/ 1264920 w 3602094"/>
              <a:gd name="connsiteY2" fmla="*/ 46714 h 839690"/>
              <a:gd name="connsiteX3" fmla="*/ 2126221 w 3602094"/>
              <a:gd name="connsiteY3" fmla="*/ 64521 h 839690"/>
              <a:gd name="connsiteX4" fmla="*/ 2871858 w 3602094"/>
              <a:gd name="connsiteY4" fmla="*/ 303549 h 839690"/>
              <a:gd name="connsiteX5" fmla="*/ 3016077 w 3602094"/>
              <a:gd name="connsiteY5" fmla="*/ 806308 h 839690"/>
              <a:gd name="connsiteX6" fmla="*/ 3602094 w 3602094"/>
              <a:gd name="connsiteY6" fmla="*/ 558618 h 839690"/>
              <a:gd name="connsiteX0" fmla="*/ 0 w 3016077"/>
              <a:gd name="connsiteY0" fmla="*/ 359375 h 806308"/>
              <a:gd name="connsiteX1" fmla="*/ 1341441 w 3016077"/>
              <a:gd name="connsiteY1" fmla="*/ 624872 h 806308"/>
              <a:gd name="connsiteX2" fmla="*/ 1264920 w 3016077"/>
              <a:gd name="connsiteY2" fmla="*/ 46714 h 806308"/>
              <a:gd name="connsiteX3" fmla="*/ 2126221 w 3016077"/>
              <a:gd name="connsiteY3" fmla="*/ 64521 h 806308"/>
              <a:gd name="connsiteX4" fmla="*/ 2871858 w 3016077"/>
              <a:gd name="connsiteY4" fmla="*/ 303549 h 806308"/>
              <a:gd name="connsiteX5" fmla="*/ 3016077 w 3016077"/>
              <a:gd name="connsiteY5" fmla="*/ 806308 h 80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077" h="806308">
                <a:moveTo>
                  <a:pt x="0" y="359375"/>
                </a:moveTo>
                <a:cubicBezTo>
                  <a:pt x="264935" y="895663"/>
                  <a:pt x="1130621" y="676982"/>
                  <a:pt x="1341441" y="624872"/>
                </a:cubicBezTo>
                <a:cubicBezTo>
                  <a:pt x="1552261" y="572762"/>
                  <a:pt x="1134123" y="140106"/>
                  <a:pt x="1264920" y="46714"/>
                </a:cubicBezTo>
                <a:cubicBezTo>
                  <a:pt x="1395717" y="-46678"/>
                  <a:pt x="1858398" y="21715"/>
                  <a:pt x="2126221" y="64521"/>
                </a:cubicBezTo>
                <a:cubicBezTo>
                  <a:pt x="2394044" y="107327"/>
                  <a:pt x="3148665" y="11476"/>
                  <a:pt x="2871858" y="303549"/>
                </a:cubicBezTo>
                <a:cubicBezTo>
                  <a:pt x="2595051" y="595622"/>
                  <a:pt x="2268729" y="675565"/>
                  <a:pt x="3016077" y="806308"/>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pic>
        <p:nvPicPr>
          <p:cNvPr id="50" name="Picture 4" descr="File:Footsteps icon2.svg">
            <a:extLst>
              <a:ext uri="{FF2B5EF4-FFF2-40B4-BE49-F238E27FC236}">
                <a16:creationId xmlns:a16="http://schemas.microsoft.com/office/drawing/2014/main" id="{4E3FE210-34B4-4B6E-A5F4-B3F55D47F4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344114">
            <a:off x="6280162" y="6055876"/>
            <a:ext cx="333064" cy="33306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Flag of The Netherlands - Netherlands Tourism">
            <a:extLst>
              <a:ext uri="{FF2B5EF4-FFF2-40B4-BE49-F238E27FC236}">
                <a16:creationId xmlns:a16="http://schemas.microsoft.com/office/drawing/2014/main" id="{2A73E8A1-FEC7-42B7-8188-5CCABF8576F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9601" y="2389138"/>
            <a:ext cx="476633" cy="31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9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A7C5-5594-4345-A0B4-63097FDBA17B}"/>
              </a:ext>
            </a:extLst>
          </p:cNvPr>
          <p:cNvSpPr>
            <a:spLocks noGrp="1"/>
          </p:cNvSpPr>
          <p:nvPr>
            <p:ph type="title"/>
          </p:nvPr>
        </p:nvSpPr>
        <p:spPr/>
        <p:txBody>
          <a:bodyPr/>
          <a:lstStyle/>
          <a:p>
            <a:r>
              <a:rPr lang="en-US" dirty="0"/>
              <a:t>Compression vs. sparsification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DBF3E5-620A-45E9-A801-7A11ACD9D636}"/>
                  </a:ext>
                </a:extLst>
              </p:cNvPr>
              <p:cNvSpPr>
                <a:spLocks noGrp="1"/>
              </p:cNvSpPr>
              <p:nvPr>
                <p:ph idx="1"/>
              </p:nvPr>
            </p:nvSpPr>
            <p:spPr>
              <a:xfrm>
                <a:off x="457200" y="1196752"/>
                <a:ext cx="8229600" cy="4929188"/>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How about compressing to an instance of the same problem?</a:t>
                </a:r>
              </a:p>
              <a:p>
                <a:r>
                  <a:rPr lang="en-US" dirty="0"/>
                  <a:t>Unknown how to </a:t>
                </a:r>
                <a:r>
                  <a:rPr lang="en-US" dirty="0" err="1"/>
                  <a:t>sparsify</a:t>
                </a:r>
                <a:r>
                  <a:rPr lang="en-US" dirty="0"/>
                  <a:t> to </a:t>
                </a:r>
                <a:r>
                  <a:rPr lang="en-US" dirty="0">
                    <a:solidFill>
                      <a:srgbClr val="0070C0"/>
                    </a:solidFill>
                  </a:rPr>
                  <a:t>subset</a:t>
                </a:r>
                <a:r>
                  <a:rPr lang="en-US" dirty="0"/>
                  <a:t> of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solidFill>
                              <a:srgbClr val="C00000"/>
                            </a:solidFill>
                            <a:latin typeface="Cambria Math" panose="02040503050406030204" pitchFamily="18" charset="0"/>
                          </a:rPr>
                          <m:t>𝑛</m:t>
                        </m:r>
                      </m:e>
                      <m:sup>
                        <m:r>
                          <m:rPr>
                            <m:sty m:val="p"/>
                          </m:rPr>
                          <a:rPr lang="en-US" i="1">
                            <a:latin typeface="Cambria Math" panose="02040503050406030204" pitchFamily="18" charset="0"/>
                          </a:rPr>
                          <m:t>deg</m:t>
                        </m:r>
                        <m:d>
                          <m:dPr>
                            <m:ctrlPr>
                              <a:rPr lang="en-US" i="1">
                                <a:latin typeface="Cambria Math" panose="02040503050406030204" pitchFamily="18" charset="0"/>
                              </a:rPr>
                            </m:ctrlPr>
                          </m:dPr>
                          <m:e>
                            <m:r>
                              <m:rPr>
                                <m:sty m:val="p"/>
                              </m:rPr>
                              <a:rPr lang="en-US">
                                <a:solidFill>
                                  <a:srgbClr val="C00000"/>
                                </a:solidFill>
                                <a:latin typeface="Cambria Math" panose="02040503050406030204" pitchFamily="18" charset="0"/>
                              </a:rPr>
                              <m:t>Γ</m:t>
                            </m:r>
                          </m:e>
                        </m:d>
                      </m:sup>
                    </m:sSup>
                    <m:r>
                      <a:rPr lang="en-US" b="0" i="1" smtClean="0">
                        <a:solidFill>
                          <a:schemeClr val="tx1"/>
                        </a:solidFill>
                        <a:latin typeface="Cambria Math" panose="02040503050406030204" pitchFamily="18" charset="0"/>
                      </a:rPr>
                      <m:t>)</m:t>
                    </m:r>
                  </m:oMath>
                </a14:m>
                <a:r>
                  <a:rPr lang="en-US" dirty="0"/>
                  <a:t> constraints that yields the same set of optimal assignments</a:t>
                </a:r>
              </a:p>
              <a:p>
                <a:r>
                  <a:rPr lang="en-US" dirty="0"/>
                  <a:t>Using techniques from the lower bound, we can </a:t>
                </a:r>
                <a:r>
                  <a:rPr lang="en-US" dirty="0">
                    <a:solidFill>
                      <a:srgbClr val="0070C0"/>
                    </a:solidFill>
                  </a:rPr>
                  <a:t>self-reduce</a:t>
                </a:r>
                <a:endParaRPr lang="en-US" dirty="0"/>
              </a:p>
            </p:txBody>
          </p:sp>
        </mc:Choice>
        <mc:Fallback xmlns="">
          <p:sp>
            <p:nvSpPr>
              <p:cNvPr id="3" name="Content Placeholder 2">
                <a:extLst>
                  <a:ext uri="{FF2B5EF4-FFF2-40B4-BE49-F238E27FC236}">
                    <a16:creationId xmlns:a16="http://schemas.microsoft.com/office/drawing/2014/main" id="{59DBF3E5-620A-45E9-A801-7A11ACD9D636}"/>
                  </a:ext>
                </a:extLst>
              </p:cNvPr>
              <p:cNvSpPr>
                <a:spLocks noGrp="1" noRot="1" noChangeAspect="1" noMove="1" noResize="1" noEditPoints="1" noAdjustHandles="1" noChangeArrowheads="1" noChangeShapeType="1" noTextEdit="1"/>
              </p:cNvSpPr>
              <p:nvPr>
                <p:ph idx="1"/>
              </p:nvPr>
            </p:nvSpPr>
            <p:spPr>
              <a:xfrm>
                <a:off x="457200" y="1196752"/>
                <a:ext cx="8229600" cy="4929188"/>
              </a:xfrm>
              <a:blipFill>
                <a:blip r:embed="rId2"/>
                <a:stretch>
                  <a:fillRect l="-1185" r="-1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CE9541-7928-43C3-87FB-03545D63199C}"/>
              </a:ext>
            </a:extLst>
          </p:cNvPr>
          <p:cNvSpPr>
            <a:spLocks noGrp="1"/>
          </p:cNvSpPr>
          <p:nvPr>
            <p:ph type="sldNum" sz="quarter" idx="12"/>
          </p:nvPr>
        </p:nvSpPr>
        <p:spPr/>
        <p:txBody>
          <a:bodyPr/>
          <a:lstStyle/>
          <a:p>
            <a:pPr>
              <a:defRPr/>
            </a:pPr>
            <a:fld id="{2EEB4C75-3422-4131-BAA1-452F888D0C16}" type="slidenum">
              <a:rPr lang="nb-NO" smtClean="0"/>
              <a:pPr>
                <a:defRPr/>
              </a:pPr>
              <a:t>48</a:t>
            </a:fld>
            <a:endParaRPr lang="nb-NO"/>
          </a:p>
        </p:txBody>
      </p:sp>
      <mc:AlternateContent xmlns:mc="http://schemas.openxmlformats.org/markup-compatibility/2006" xmlns:a14="http://schemas.microsoft.com/office/drawing/2010/main">
        <mc:Choice Requires="a14">
          <p:sp>
            <p:nvSpPr>
              <p:cNvPr id="6" name="Rounded Rectangle 4">
                <a:extLst>
                  <a:ext uri="{FF2B5EF4-FFF2-40B4-BE49-F238E27FC236}">
                    <a16:creationId xmlns:a16="http://schemas.microsoft.com/office/drawing/2014/main" id="{32FEDC7A-F16B-4EBB-AAA1-22EF37108A39}"/>
                  </a:ext>
                </a:extLst>
              </p:cNvPr>
              <p:cNvSpPr/>
              <p:nvPr/>
            </p:nvSpPr>
            <p:spPr bwMode="auto">
              <a:xfrm>
                <a:off x="468313" y="1195448"/>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dirty="0"/>
                  <a:t>An instance of </a:t>
                </a:r>
                <a:r>
                  <a:rPr lang="en-US" sz="2400" cap="small" dirty="0"/>
                  <a:t>Max-CSP</a:t>
                </a:r>
                <a14:m>
                  <m:oMath xmlns:m="http://schemas.openxmlformats.org/officeDocument/2006/math">
                    <m:d>
                      <m:dPr>
                        <m:ctrlPr>
                          <a:rPr lang="en-US" sz="2400" b="0" i="1" cap="small" smtClean="0">
                            <a:latin typeface="Cambria Math" panose="02040503050406030204" pitchFamily="18" charset="0"/>
                          </a:rPr>
                        </m:ctrlPr>
                      </m:dPr>
                      <m:e>
                        <m:r>
                          <m:rPr>
                            <m:sty m:val="p"/>
                          </m:rPr>
                          <a:rPr lang="en-US" sz="2400" b="0" i="0" cap="small" smtClean="0">
                            <a:solidFill>
                              <a:srgbClr val="C00000"/>
                            </a:solidFill>
                            <a:latin typeface="Cambria Math" panose="02040503050406030204" pitchFamily="18" charset="0"/>
                          </a:rPr>
                          <m:t>Γ</m:t>
                        </m:r>
                      </m:e>
                    </m:d>
                  </m:oMath>
                </a14:m>
                <a:r>
                  <a:rPr lang="en-US" sz="2400" dirty="0"/>
                  <a:t> can be compressed in polynomial time to an equivalent instance, of a different problem, </a:t>
                </a:r>
                <a:br>
                  <a:rPr lang="en-US" sz="2400" dirty="0"/>
                </a:br>
                <a:r>
                  <a:rPr lang="en-US" sz="2400" dirty="0"/>
                  <a:t>of </a:t>
                </a:r>
                <a:r>
                  <a:rPr lang="en-US" sz="2400" dirty="0" err="1"/>
                  <a:t>bitsize</a:t>
                </a:r>
                <a:r>
                  <a:rPr lang="en-US" sz="2400" dirty="0"/>
                  <a:t>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m:rPr>
                            <m:sty m:val="p"/>
                          </m:rPr>
                          <a:rPr lang="en-US" sz="2400" b="0" i="1" smtClean="0">
                            <a:latin typeface="Cambria Math" panose="02040503050406030204" pitchFamily="18" charset="0"/>
                          </a:rPr>
                          <m:t>deg</m:t>
                        </m:r>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solidFill>
                              <a:srgbClr val="C00000"/>
                            </a:solidFill>
                            <a:latin typeface="Cambria Math" panose="02040503050406030204" pitchFamily="18" charset="0"/>
                          </a:rPr>
                          <m:t>𝑛</m:t>
                        </m:r>
                      </m:e>
                    </m:func>
                    <m:r>
                      <a:rPr lang="en-US" sz="2400" b="0" i="1" smtClean="0">
                        <a:latin typeface="Cambria Math" panose="02040503050406030204" pitchFamily="18" charset="0"/>
                      </a:rPr>
                      <m:t>)</m:t>
                    </m:r>
                  </m:oMath>
                </a14:m>
                <a:endParaRPr lang="en-US" sz="2400" dirty="0"/>
              </a:p>
            </p:txBody>
          </p:sp>
        </mc:Choice>
        <mc:Fallback xmlns="">
          <p:sp>
            <p:nvSpPr>
              <p:cNvPr id="6" name="Rounded Rectangle 4">
                <a:extLst>
                  <a:ext uri="{FF2B5EF4-FFF2-40B4-BE49-F238E27FC236}">
                    <a16:creationId xmlns:a16="http://schemas.microsoft.com/office/drawing/2014/main" id="{32FEDC7A-F16B-4EBB-AAA1-22EF37108A39}"/>
                  </a:ext>
                </a:extLst>
              </p:cNvPr>
              <p:cNvSpPr>
                <a:spLocks noRot="1" noChangeAspect="1" noMove="1" noResize="1" noEditPoints="1" noAdjustHandles="1" noChangeArrowheads="1" noChangeShapeType="1" noTextEdit="1"/>
              </p:cNvSpPr>
              <p:nvPr/>
            </p:nvSpPr>
            <p:spPr bwMode="auto">
              <a:xfrm>
                <a:off x="468313" y="1195448"/>
                <a:ext cx="8218488" cy="1512168"/>
              </a:xfrm>
              <a:prstGeom prst="roundRect">
                <a:avLst/>
              </a:prstGeom>
              <a:blipFill>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4">
                <a:extLst>
                  <a:ext uri="{FF2B5EF4-FFF2-40B4-BE49-F238E27FC236}">
                    <a16:creationId xmlns:a16="http://schemas.microsoft.com/office/drawing/2014/main" id="{7F738F89-DD5A-47AB-A645-1E40E1F8D00B}"/>
                  </a:ext>
                </a:extLst>
              </p:cNvPr>
              <p:cNvSpPr/>
              <p:nvPr/>
            </p:nvSpPr>
            <p:spPr bwMode="auto">
              <a:xfrm>
                <a:off x="467544" y="1196752"/>
                <a:ext cx="8218488" cy="151216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r>
                  <a:rPr lang="en-US" sz="2400" cap="small" dirty="0"/>
                  <a:t>Max-CSP</a:t>
                </a:r>
                <a14:m>
                  <m:oMath xmlns:m="http://schemas.openxmlformats.org/officeDocument/2006/math">
                    <m:d>
                      <m:dPr>
                        <m:ctrlPr>
                          <a:rPr lang="en-US" sz="2400" b="0" i="1" cap="small" smtClean="0">
                            <a:latin typeface="Cambria Math" panose="02040503050406030204" pitchFamily="18" charset="0"/>
                          </a:rPr>
                        </m:ctrlPr>
                      </m:dPr>
                      <m:e>
                        <m:r>
                          <m:rPr>
                            <m:sty m:val="p"/>
                          </m:rPr>
                          <a:rPr lang="en-US" sz="2400" b="0" i="0" cap="small" smtClean="0">
                            <a:solidFill>
                              <a:srgbClr val="C00000"/>
                            </a:solidFill>
                            <a:latin typeface="Cambria Math" panose="02040503050406030204" pitchFamily="18" charset="0"/>
                          </a:rPr>
                          <m:t>Γ</m:t>
                        </m:r>
                      </m:e>
                    </m:d>
                  </m:oMath>
                </a14:m>
                <a:r>
                  <a:rPr lang="en-US" sz="2400" dirty="0"/>
                  <a:t> with weights </a:t>
                </a:r>
                <a14:m>
                  <m:oMath xmlns:m="http://schemas.openxmlformats.org/officeDocument/2006/math">
                    <m:d>
                      <m:dPr>
                        <m:begChr m:val="|"/>
                        <m:endChr m:val="|"/>
                        <m:ctrlPr>
                          <a:rPr lang="en-US" sz="2400" i="1">
                            <a:latin typeface="Cambria Math" panose="02040503050406030204" pitchFamily="18" charset="0"/>
                          </a:rPr>
                        </m:ctrlPr>
                      </m:dPr>
                      <m:e>
                        <m:r>
                          <a:rPr lang="en-US" sz="2400" i="1">
                            <a:solidFill>
                              <a:srgbClr val="C00000"/>
                            </a:solidFill>
                            <a:latin typeface="Cambria Math" panose="02040503050406030204" pitchFamily="18" charset="0"/>
                          </a:rPr>
                          <m:t>𝑤</m:t>
                        </m:r>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solidFill>
                              <a:srgbClr val="C00000"/>
                            </a:solidFill>
                            <a:latin typeface="Cambria Math" panose="02040503050406030204" pitchFamily="18" charset="0"/>
                          </a:rPr>
                          <m:t>𝑛</m:t>
                        </m:r>
                      </m:e>
                      <m:sup>
                        <m:r>
                          <a:rPr lang="en-US" sz="2400" i="1">
                            <a:latin typeface="Cambria Math" panose="02040503050406030204" pitchFamily="18" charset="0"/>
                          </a:rPr>
                          <m:t>𝑂</m:t>
                        </m:r>
                        <m:d>
                          <m:dPr>
                            <m:ctrlPr>
                              <a:rPr lang="en-US" sz="2400" i="1">
                                <a:latin typeface="Cambria Math" panose="02040503050406030204" pitchFamily="18" charset="0"/>
                              </a:rPr>
                            </m:ctrlPr>
                          </m:dPr>
                          <m:e>
                            <m:r>
                              <a:rPr lang="en-US" sz="2400" i="1">
                                <a:latin typeface="Cambria Math" panose="02040503050406030204" pitchFamily="18" charset="0"/>
                              </a:rPr>
                              <m:t>1</m:t>
                            </m:r>
                          </m:e>
                        </m:d>
                      </m:sup>
                    </m:sSup>
                    <m:r>
                      <a:rPr lang="en-US" sz="2400" i="1">
                        <a:latin typeface="Cambria Math" panose="02040503050406030204" pitchFamily="18" charset="0"/>
                      </a:rPr>
                      <m:t> </m:t>
                    </m:r>
                  </m:oMath>
                </a14:m>
                <a:r>
                  <a:rPr lang="en-US" sz="2400" dirty="0"/>
                  <a:t>can be reduced in polynomial time to </a:t>
                </a:r>
                <a:r>
                  <a:rPr lang="en-US" sz="2400" cap="small" dirty="0"/>
                  <a:t>Max-CSP</a:t>
                </a:r>
                <a14:m>
                  <m:oMath xmlns:m="http://schemas.openxmlformats.org/officeDocument/2006/math">
                    <m:d>
                      <m:dPr>
                        <m:ctrlPr>
                          <a:rPr lang="en-US" sz="2400" i="1" cap="small">
                            <a:latin typeface="Cambria Math" panose="02040503050406030204" pitchFamily="18" charset="0"/>
                          </a:rPr>
                        </m:ctrlPr>
                      </m:dPr>
                      <m:e>
                        <m:r>
                          <m:rPr>
                            <m:sty m:val="p"/>
                          </m:rPr>
                          <a:rPr lang="en-US" sz="2400" cap="small">
                            <a:solidFill>
                              <a:srgbClr val="C00000"/>
                            </a:solidFill>
                            <a:latin typeface="Cambria Math" panose="02040503050406030204" pitchFamily="18" charset="0"/>
                          </a:rPr>
                          <m:t>Γ</m:t>
                        </m:r>
                      </m:e>
                    </m:d>
                  </m:oMath>
                </a14:m>
                <a:r>
                  <a:rPr lang="en-US" sz="2400" dirty="0"/>
                  <a:t> on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r>
                      <a:rPr lang="en-US" sz="2400" i="1">
                        <a:solidFill>
                          <a:srgbClr val="C00000"/>
                        </a:solidFill>
                        <a:latin typeface="Cambria Math" panose="02040503050406030204" pitchFamily="18" charset="0"/>
                      </a:rPr>
                      <m:t>𝑛</m:t>
                    </m:r>
                    <m:r>
                      <a:rPr lang="en-US" sz="2400" i="1">
                        <a:latin typeface="Cambria Math" panose="02040503050406030204" pitchFamily="18" charset="0"/>
                      </a:rPr>
                      <m:t>)</m:t>
                    </m:r>
                  </m:oMath>
                </a14:m>
                <a:r>
                  <a:rPr lang="en-US" sz="2400" dirty="0"/>
                  <a:t> variables with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solidFill>
                              <a:srgbClr val="C00000"/>
                            </a:solidFill>
                            <a:latin typeface="Cambria Math" panose="02040503050406030204" pitchFamily="18" charset="0"/>
                          </a:rPr>
                          <m:t>𝑛</m:t>
                        </m:r>
                      </m:e>
                      <m:sup>
                        <m:r>
                          <m:rPr>
                            <m:sty m:val="p"/>
                          </m:rPr>
                          <a:rPr lang="en-US" sz="2400" i="1">
                            <a:latin typeface="Cambria Math" panose="02040503050406030204" pitchFamily="18" charset="0"/>
                          </a:rPr>
                          <m:t>deg</m:t>
                        </m:r>
                        <m:d>
                          <m:dPr>
                            <m:ctrlPr>
                              <a:rPr lang="en-US" sz="2400" i="1">
                                <a:latin typeface="Cambria Math" panose="02040503050406030204" pitchFamily="18" charset="0"/>
                              </a:rPr>
                            </m:ctrlPr>
                          </m:dPr>
                          <m:e>
                            <m:r>
                              <m:rPr>
                                <m:sty m:val="p"/>
                              </m:rPr>
                              <a:rPr lang="en-US" sz="2400">
                                <a:solidFill>
                                  <a:srgbClr val="C00000"/>
                                </a:solidFill>
                                <a:latin typeface="Cambria Math" panose="02040503050406030204" pitchFamily="18" charset="0"/>
                              </a:rPr>
                              <m:t>Γ</m:t>
                            </m:r>
                          </m:e>
                        </m:d>
                      </m:sup>
                    </m:sSup>
                    <m:r>
                      <a:rPr lang="en-US" sz="2400" i="1">
                        <a:solidFill>
                          <a:schemeClr val="tx1"/>
                        </a:solidFill>
                        <a:latin typeface="Cambria Math" panose="02040503050406030204" pitchFamily="18" charset="0"/>
                      </a:rPr>
                      <m:t>)</m:t>
                    </m:r>
                  </m:oMath>
                </a14:m>
                <a:r>
                  <a:rPr lang="en-US" sz="2400" dirty="0"/>
                  <a:t> constraints and weights </a:t>
                </a:r>
                <a14:m>
                  <m:oMath xmlns:m="http://schemas.openxmlformats.org/officeDocument/2006/math">
                    <m:d>
                      <m:dPr>
                        <m:begChr m:val="|"/>
                        <m:endChr m:val="|"/>
                        <m:ctrlPr>
                          <a:rPr lang="en-US" sz="2400" i="1">
                            <a:latin typeface="Cambria Math" panose="02040503050406030204" pitchFamily="18" charset="0"/>
                          </a:rPr>
                        </m:ctrlPr>
                      </m:dPr>
                      <m:e>
                        <m:r>
                          <a:rPr lang="en-US" sz="2400" i="1">
                            <a:solidFill>
                              <a:srgbClr val="C00000"/>
                            </a:solidFill>
                            <a:latin typeface="Cambria Math" panose="02040503050406030204" pitchFamily="18" charset="0"/>
                          </a:rPr>
                          <m:t>𝑤</m:t>
                        </m:r>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solidFill>
                              <a:srgbClr val="C00000"/>
                            </a:solidFill>
                            <a:latin typeface="Cambria Math" panose="02040503050406030204" pitchFamily="18" charset="0"/>
                          </a:rPr>
                          <m:t>𝑛</m:t>
                        </m:r>
                      </m:e>
                      <m:sup>
                        <m:r>
                          <a:rPr lang="en-US" sz="2400" i="1">
                            <a:latin typeface="Cambria Math" panose="02040503050406030204" pitchFamily="18" charset="0"/>
                          </a:rPr>
                          <m:t>𝑂</m:t>
                        </m:r>
                        <m:d>
                          <m:dPr>
                            <m:ctrlPr>
                              <a:rPr lang="en-US" sz="2400" i="1">
                                <a:latin typeface="Cambria Math" panose="02040503050406030204" pitchFamily="18" charset="0"/>
                              </a:rPr>
                            </m:ctrlPr>
                          </m:dPr>
                          <m:e>
                            <m:r>
                              <a:rPr lang="en-US" sz="2400" i="1">
                                <a:latin typeface="Cambria Math" panose="02040503050406030204" pitchFamily="18" charset="0"/>
                              </a:rPr>
                              <m:t>1</m:t>
                            </m:r>
                          </m:e>
                        </m:d>
                      </m:sup>
                    </m:sSup>
                  </m:oMath>
                </a14:m>
                <a:endParaRPr lang="en-US" sz="2400" dirty="0"/>
              </a:p>
            </p:txBody>
          </p:sp>
        </mc:Choice>
        <mc:Fallback xmlns="">
          <p:sp>
            <p:nvSpPr>
              <p:cNvPr id="7" name="Rounded Rectangle 4">
                <a:extLst>
                  <a:ext uri="{FF2B5EF4-FFF2-40B4-BE49-F238E27FC236}">
                    <a16:creationId xmlns:a16="http://schemas.microsoft.com/office/drawing/2014/main" id="{7F738F89-DD5A-47AB-A645-1E40E1F8D00B}"/>
                  </a:ext>
                </a:extLst>
              </p:cNvPr>
              <p:cNvSpPr>
                <a:spLocks noRot="1" noChangeAspect="1" noMove="1" noResize="1" noEditPoints="1" noAdjustHandles="1" noChangeArrowheads="1" noChangeShapeType="1" noTextEdit="1"/>
              </p:cNvSpPr>
              <p:nvPr/>
            </p:nvSpPr>
            <p:spPr bwMode="auto">
              <a:xfrm>
                <a:off x="467544" y="1196752"/>
                <a:ext cx="8218488" cy="1512168"/>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64785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Talk landscape</a:t>
            </a:r>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a:latin typeface="+mj-lt"/>
              </a:rPr>
              <a:t>Mal’tsev</a:t>
            </a:r>
            <a:r>
              <a:rPr lang="en-US" sz="2000" dirty="0">
                <a:latin typeface="+mj-lt"/>
              </a:rPr>
              <a:t> </a:t>
            </a:r>
            <a:r>
              <a:rPr lang="en-US" sz="2000" dirty="0" err="1">
                <a:latin typeface="+mj-lt"/>
              </a:rPr>
              <a:t>embeddings</a:t>
            </a:r>
            <a:endParaRPr lang="en-US" sz="2000" dirty="0">
              <a:latin typeface="+mj-lt"/>
            </a:endParaRPr>
          </a:p>
        </p:txBody>
      </p:sp>
      <p:sp>
        <p:nvSpPr>
          <p:cNvPr id="18" name="Rectangle 17"/>
          <p:cNvSpPr/>
          <p:nvPr/>
        </p:nvSpPr>
        <p:spPr bwMode="auto">
          <a:xfrm>
            <a:off x="5786497" y="2380683"/>
            <a:ext cx="45719" cy="724853"/>
          </a:xfrm>
          <a:prstGeom prst="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5"/>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6"/>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a:latin typeface="+mj-lt"/>
              </a:rPr>
              <a:t>Symmetric CSP</a:t>
            </a:r>
          </a:p>
        </p:txBody>
      </p:sp>
      <p:sp>
        <p:nvSpPr>
          <p:cNvPr id="20" name="Freeform 19"/>
          <p:cNvSpPr/>
          <p:nvPr/>
        </p:nvSpPr>
        <p:spPr bwMode="auto">
          <a:xfrm>
            <a:off x="1239484" y="1792201"/>
            <a:ext cx="5819913" cy="4005094"/>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19913" h="4005094">
                <a:moveTo>
                  <a:pt x="799628" y="4005094"/>
                </a:moveTo>
                <a:cubicBezTo>
                  <a:pt x="856016" y="3863362"/>
                  <a:pt x="912404" y="3721630"/>
                  <a:pt x="836204" y="3621046"/>
                </a:cubicBezTo>
                <a:cubicBezTo>
                  <a:pt x="760004" y="3520462"/>
                  <a:pt x="453680" y="3494554"/>
                  <a:pt x="342428" y="3401590"/>
                </a:cubicBezTo>
                <a:cubicBezTo>
                  <a:pt x="231176" y="3308626"/>
                  <a:pt x="168692" y="3168418"/>
                  <a:pt x="168692" y="3063262"/>
                </a:cubicBezTo>
                <a:cubicBezTo>
                  <a:pt x="168692" y="2958106"/>
                  <a:pt x="298232" y="2848378"/>
                  <a:pt x="342428" y="2770654"/>
                </a:cubicBezTo>
                <a:cubicBezTo>
                  <a:pt x="386624" y="2692930"/>
                  <a:pt x="490256" y="2621302"/>
                  <a:pt x="433868" y="2596918"/>
                </a:cubicBezTo>
                <a:cubicBezTo>
                  <a:pt x="377480" y="2572534"/>
                  <a:pt x="39152" y="2743222"/>
                  <a:pt x="4100" y="2624350"/>
                </a:cubicBezTo>
                <a:cubicBezTo>
                  <a:pt x="-30952" y="2505478"/>
                  <a:pt x="168692" y="2145814"/>
                  <a:pt x="223556" y="1883686"/>
                </a:cubicBezTo>
                <a:cubicBezTo>
                  <a:pt x="278420" y="1621558"/>
                  <a:pt x="225080" y="1242082"/>
                  <a:pt x="333284" y="1051582"/>
                </a:cubicBezTo>
                <a:cubicBezTo>
                  <a:pt x="441488" y="861082"/>
                  <a:pt x="625892" y="803170"/>
                  <a:pt x="872780" y="740686"/>
                </a:cubicBezTo>
                <a:cubicBezTo>
                  <a:pt x="1119668" y="678202"/>
                  <a:pt x="1433612" y="746782"/>
                  <a:pt x="1814612" y="676678"/>
                </a:cubicBezTo>
                <a:cubicBezTo>
                  <a:pt x="2195612" y="606574"/>
                  <a:pt x="2757968" y="432838"/>
                  <a:pt x="3158780" y="320062"/>
                </a:cubicBezTo>
                <a:cubicBezTo>
                  <a:pt x="3559592" y="207286"/>
                  <a:pt x="4045748" y="3070"/>
                  <a:pt x="4219484" y="22"/>
                </a:cubicBezTo>
                <a:cubicBezTo>
                  <a:pt x="4393220" y="-3026"/>
                  <a:pt x="3785144" y="321587"/>
                  <a:pt x="3872012" y="347495"/>
                </a:cubicBezTo>
                <a:cubicBezTo>
                  <a:pt x="3958880" y="373403"/>
                  <a:pt x="4512092" y="233194"/>
                  <a:pt x="4576100" y="256054"/>
                </a:cubicBezTo>
                <a:cubicBezTo>
                  <a:pt x="4640108" y="278914"/>
                  <a:pt x="4153952" y="449603"/>
                  <a:pt x="4256060" y="484655"/>
                </a:cubicBezTo>
                <a:cubicBezTo>
                  <a:pt x="4358168" y="519707"/>
                  <a:pt x="4935764" y="438934"/>
                  <a:pt x="5188748" y="466366"/>
                </a:cubicBezTo>
                <a:cubicBezTo>
                  <a:pt x="5441732" y="493798"/>
                  <a:pt x="5682524" y="495322"/>
                  <a:pt x="5773964" y="649246"/>
                </a:cubicBezTo>
                <a:cubicBezTo>
                  <a:pt x="5865404" y="803170"/>
                  <a:pt x="5802920" y="1219222"/>
                  <a:pt x="5737388" y="1389910"/>
                </a:cubicBezTo>
                <a:cubicBezTo>
                  <a:pt x="5671856" y="1560598"/>
                  <a:pt x="5426492" y="1677946"/>
                  <a:pt x="5380772" y="1673374"/>
                </a:cubicBezTo>
                <a:cubicBezTo>
                  <a:pt x="5335052" y="1668802"/>
                  <a:pt x="5658140" y="1258846"/>
                  <a:pt x="5636804" y="1234462"/>
                </a:cubicBezTo>
                <a:cubicBezTo>
                  <a:pt x="5615468" y="1210078"/>
                  <a:pt x="5368580" y="1479826"/>
                  <a:pt x="5252756" y="1527070"/>
                </a:cubicBezTo>
                <a:cubicBezTo>
                  <a:pt x="5136932" y="1574314"/>
                  <a:pt x="5394488" y="1088158"/>
                  <a:pt x="5307620" y="1124734"/>
                </a:cubicBezTo>
                <a:cubicBezTo>
                  <a:pt x="5220752" y="1161310"/>
                  <a:pt x="4925096" y="1648990"/>
                  <a:pt x="4731548" y="1746526"/>
                </a:cubicBezTo>
                <a:cubicBezTo>
                  <a:pt x="4538000" y="1844062"/>
                  <a:pt x="4306352" y="1772434"/>
                  <a:pt x="4146332" y="1709950"/>
                </a:cubicBezTo>
                <a:cubicBezTo>
                  <a:pt x="3986312" y="1647466"/>
                  <a:pt x="3771428" y="1405150"/>
                  <a:pt x="3771428" y="1371622"/>
                </a:cubicBezTo>
                <a:cubicBezTo>
                  <a:pt x="3771428" y="1338094"/>
                  <a:pt x="4045748" y="1498115"/>
                  <a:pt x="4146332" y="1508783"/>
                </a:cubicBezTo>
                <a:cubicBezTo>
                  <a:pt x="4246916" y="1519451"/>
                  <a:pt x="4167668" y="1214651"/>
                  <a:pt x="4237772" y="1188743"/>
                </a:cubicBezTo>
                <a:cubicBezTo>
                  <a:pt x="4307876" y="1162835"/>
                  <a:pt x="4534952" y="1367050"/>
                  <a:pt x="4566956" y="1353334"/>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6" name="Oval 25"/>
          <p:cNvSpPr/>
          <p:nvPr/>
        </p:nvSpPr>
        <p:spPr bwMode="auto">
          <a:xfrm>
            <a:off x="5745269" y="3079232"/>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27" name="TextBox 26"/>
          <p:cNvSpPr txBox="1"/>
          <p:nvPr/>
        </p:nvSpPr>
        <p:spPr>
          <a:xfrm rot="20132922">
            <a:off x="1050333" y="2291635"/>
            <a:ext cx="1526476" cy="400110"/>
          </a:xfrm>
          <a:prstGeom prst="rect">
            <a:avLst/>
          </a:prstGeom>
          <a:noFill/>
        </p:spPr>
        <p:txBody>
          <a:bodyPr wrap="square" rtlCol="0">
            <a:spAutoFit/>
          </a:bodyPr>
          <a:lstStyle/>
          <a:p>
            <a:r>
              <a:rPr lang="en-US" sz="2000" dirty="0">
                <a:latin typeface="+mj-lt"/>
              </a:rPr>
              <a:t>Polynomials</a:t>
            </a:r>
          </a:p>
        </p:txBody>
      </p:sp>
      <p:sp>
        <p:nvSpPr>
          <p:cNvPr id="28" name="TextBox 27"/>
          <p:cNvSpPr txBox="1"/>
          <p:nvPr/>
        </p:nvSpPr>
        <p:spPr>
          <a:xfrm rot="1194332">
            <a:off x="5911146" y="1699928"/>
            <a:ext cx="2243768" cy="646331"/>
          </a:xfrm>
          <a:prstGeom prst="rect">
            <a:avLst/>
          </a:prstGeom>
          <a:noFill/>
        </p:spPr>
        <p:txBody>
          <a:bodyPr wrap="square" rtlCol="0">
            <a:spAutoFit/>
          </a:bodyPr>
          <a:lstStyle/>
          <a:p>
            <a:r>
              <a:rPr lang="en-US" sz="1800" dirty="0">
                <a:latin typeface="+mj-lt"/>
              </a:rPr>
              <a:t>Nontrivial</a:t>
            </a:r>
            <a:br>
              <a:rPr lang="en-US" sz="1800" dirty="0">
                <a:latin typeface="+mj-lt"/>
              </a:rPr>
            </a:br>
            <a:r>
              <a:rPr lang="en-US" sz="1800" dirty="0">
                <a:latin typeface="+mj-lt"/>
              </a:rPr>
              <a:t>sparsification</a:t>
            </a:r>
          </a:p>
        </p:txBody>
      </p:sp>
      <p:sp>
        <p:nvSpPr>
          <p:cNvPr id="29" name="TextBox 28"/>
          <p:cNvSpPr txBox="1"/>
          <p:nvPr/>
        </p:nvSpPr>
        <p:spPr>
          <a:xfrm rot="19056862">
            <a:off x="5809696" y="3322389"/>
            <a:ext cx="2243768" cy="646331"/>
          </a:xfrm>
          <a:prstGeom prst="rect">
            <a:avLst/>
          </a:prstGeom>
          <a:noFill/>
        </p:spPr>
        <p:txBody>
          <a:bodyPr wrap="square" rtlCol="0">
            <a:spAutoFit/>
          </a:bodyPr>
          <a:lstStyle/>
          <a:p>
            <a:r>
              <a:rPr lang="en-US" sz="1800" dirty="0">
                <a:latin typeface="+mj-lt"/>
              </a:rPr>
              <a:t>Balanced </a:t>
            </a:r>
            <a:br>
              <a:rPr lang="en-US" sz="1800" dirty="0">
                <a:latin typeface="+mj-lt"/>
              </a:rPr>
            </a:br>
            <a:r>
              <a:rPr lang="en-US" sz="1800" dirty="0">
                <a:latin typeface="+mj-lt"/>
              </a:rPr>
              <a:t>relations</a:t>
            </a:r>
          </a:p>
        </p:txBody>
      </p:sp>
      <p:sp>
        <p:nvSpPr>
          <p:cNvPr id="30" name="Rectangle 29">
            <a:extLst>
              <a:ext uri="{FF2B5EF4-FFF2-40B4-BE49-F238E27FC236}">
                <a16:creationId xmlns:a16="http://schemas.microsoft.com/office/drawing/2014/main" id="{8FA5666A-81B6-4329-BC9F-C2988A54868E}"/>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22A3B380-EA81-4AC1-91E8-3BD47776E8A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2" name="Rectangle 31">
            <a:extLst>
              <a:ext uri="{FF2B5EF4-FFF2-40B4-BE49-F238E27FC236}">
                <a16:creationId xmlns:a16="http://schemas.microsoft.com/office/drawing/2014/main" id="{533312EE-8215-4C2D-BA44-6F645B472022}"/>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3" name="Rectangle 32">
            <a:extLst>
              <a:ext uri="{FF2B5EF4-FFF2-40B4-BE49-F238E27FC236}">
                <a16:creationId xmlns:a16="http://schemas.microsoft.com/office/drawing/2014/main" id="{215C6813-26D2-4FD2-97F6-C670632310FC}"/>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4" name="Rectangle 33">
            <a:extLst>
              <a:ext uri="{FF2B5EF4-FFF2-40B4-BE49-F238E27FC236}">
                <a16:creationId xmlns:a16="http://schemas.microsoft.com/office/drawing/2014/main" id="{C57B5D44-18A3-48BA-AC13-59656EE97AD0}"/>
              </a:ext>
            </a:extLst>
          </p:cNvPr>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5" name="Oval 34">
            <a:extLst>
              <a:ext uri="{FF2B5EF4-FFF2-40B4-BE49-F238E27FC236}">
                <a16:creationId xmlns:a16="http://schemas.microsoft.com/office/drawing/2014/main" id="{9DBE193B-1AAC-451D-9C54-BFBCEC948BA4}"/>
              </a:ext>
            </a:extLst>
          </p:cNvPr>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243030B1-370C-4AF0-B91C-CE878450806C}"/>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7" name="Rectangle 36">
            <a:extLst>
              <a:ext uri="{FF2B5EF4-FFF2-40B4-BE49-F238E27FC236}">
                <a16:creationId xmlns:a16="http://schemas.microsoft.com/office/drawing/2014/main" id="{1A87FDFD-2966-4A3B-BE5D-F35C6996DCA5}"/>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8" name="Rectangle 37">
            <a:extLst>
              <a:ext uri="{FF2B5EF4-FFF2-40B4-BE49-F238E27FC236}">
                <a16:creationId xmlns:a16="http://schemas.microsoft.com/office/drawing/2014/main" id="{A9421EA5-AD0F-458F-8174-CA803318942E}"/>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9" name="Rectangle 38">
            <a:extLst>
              <a:ext uri="{FF2B5EF4-FFF2-40B4-BE49-F238E27FC236}">
                <a16:creationId xmlns:a16="http://schemas.microsoft.com/office/drawing/2014/main" id="{9DB467B7-220D-4A3B-BA33-EC7BEFC3453B}"/>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0" name="Rectangle 39">
            <a:extLst>
              <a:ext uri="{FF2B5EF4-FFF2-40B4-BE49-F238E27FC236}">
                <a16:creationId xmlns:a16="http://schemas.microsoft.com/office/drawing/2014/main" id="{ED24E1CF-1A14-466E-807C-77450180584E}"/>
              </a:ext>
            </a:extLst>
          </p:cNvPr>
          <p:cNvSpPr/>
          <p:nvPr/>
        </p:nvSpPr>
        <p:spPr bwMode="auto">
          <a:xfrm>
            <a:off x="6477406" y="5061205"/>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1" name="Freeform: Shape 40">
            <a:extLst>
              <a:ext uri="{FF2B5EF4-FFF2-40B4-BE49-F238E27FC236}">
                <a16:creationId xmlns:a16="http://schemas.microsoft.com/office/drawing/2014/main" id="{8C6BAFE3-E456-4A35-98DA-7A9B789504C1}"/>
              </a:ext>
            </a:extLst>
          </p:cNvPr>
          <p:cNvSpPr/>
          <p:nvPr/>
        </p:nvSpPr>
        <p:spPr bwMode="auto">
          <a:xfrm>
            <a:off x="3101154" y="5193649"/>
            <a:ext cx="4922753" cy="1226557"/>
          </a:xfrm>
          <a:custGeom>
            <a:avLst/>
            <a:gdLst>
              <a:gd name="connsiteX0" fmla="*/ 345027 w 2254247"/>
              <a:gd name="connsiteY0" fmla="*/ 529835 h 1202576"/>
              <a:gd name="connsiteX1" fmla="*/ 505448 w 2254247"/>
              <a:gd name="connsiteY1" fmla="*/ 445 h 1202576"/>
              <a:gd name="connsiteX2" fmla="*/ 1403806 w 2254247"/>
              <a:gd name="connsiteY2" fmla="*/ 433582 h 1202576"/>
              <a:gd name="connsiteX3" fmla="*/ 1604333 w 2254247"/>
              <a:gd name="connsiteY3" fmla="*/ 160866 h 1202576"/>
              <a:gd name="connsiteX4" fmla="*/ 1732670 w 2254247"/>
              <a:gd name="connsiteY4" fmla="*/ 297224 h 1202576"/>
              <a:gd name="connsiteX5" fmla="*/ 1885070 w 2254247"/>
              <a:gd name="connsiteY5" fmla="*/ 473687 h 1202576"/>
              <a:gd name="connsiteX6" fmla="*/ 2254038 w 2254247"/>
              <a:gd name="connsiteY6" fmla="*/ 610045 h 1202576"/>
              <a:gd name="connsiteX7" fmla="*/ 1933196 w 2254247"/>
              <a:gd name="connsiteY7" fmla="*/ 1027140 h 1202576"/>
              <a:gd name="connsiteX8" fmla="*/ 1628396 w 2254247"/>
              <a:gd name="connsiteY8" fmla="*/ 762445 h 1202576"/>
              <a:gd name="connsiteX9" fmla="*/ 1107027 w 2254247"/>
              <a:gd name="connsiteY9" fmla="*/ 1187561 h 1202576"/>
              <a:gd name="connsiteX10" fmla="*/ 16164 w 2254247"/>
              <a:gd name="connsiteY10" fmla="*/ 1075266 h 1202576"/>
              <a:gd name="connsiteX11" fmla="*/ 425238 w 2254247"/>
              <a:gd name="connsiteY11" fmla="*/ 770466 h 1202576"/>
              <a:gd name="connsiteX12" fmla="*/ 16164 w 2254247"/>
              <a:gd name="connsiteY12" fmla="*/ 577961 h 1202576"/>
              <a:gd name="connsiteX13" fmla="*/ 409196 w 2254247"/>
              <a:gd name="connsiteY13" fmla="*/ 610045 h 1202576"/>
              <a:gd name="connsiteX14" fmla="*/ 345027 w 2254247"/>
              <a:gd name="connsiteY14" fmla="*/ 529835 h 1202576"/>
              <a:gd name="connsiteX0" fmla="*/ 433258 w 2254247"/>
              <a:gd name="connsiteY0" fmla="*/ 409113 h 1202170"/>
              <a:gd name="connsiteX1" fmla="*/ 505448 w 2254247"/>
              <a:gd name="connsiteY1" fmla="*/ 39 h 1202170"/>
              <a:gd name="connsiteX2" fmla="*/ 1403806 w 2254247"/>
              <a:gd name="connsiteY2" fmla="*/ 433176 h 1202170"/>
              <a:gd name="connsiteX3" fmla="*/ 1604333 w 2254247"/>
              <a:gd name="connsiteY3" fmla="*/ 160460 h 1202170"/>
              <a:gd name="connsiteX4" fmla="*/ 1732670 w 2254247"/>
              <a:gd name="connsiteY4" fmla="*/ 296818 h 1202170"/>
              <a:gd name="connsiteX5" fmla="*/ 1885070 w 2254247"/>
              <a:gd name="connsiteY5" fmla="*/ 473281 h 1202170"/>
              <a:gd name="connsiteX6" fmla="*/ 2254038 w 2254247"/>
              <a:gd name="connsiteY6" fmla="*/ 609639 h 1202170"/>
              <a:gd name="connsiteX7" fmla="*/ 1933196 w 2254247"/>
              <a:gd name="connsiteY7" fmla="*/ 1026734 h 1202170"/>
              <a:gd name="connsiteX8" fmla="*/ 1628396 w 2254247"/>
              <a:gd name="connsiteY8" fmla="*/ 762039 h 1202170"/>
              <a:gd name="connsiteX9" fmla="*/ 1107027 w 2254247"/>
              <a:gd name="connsiteY9" fmla="*/ 1187155 h 1202170"/>
              <a:gd name="connsiteX10" fmla="*/ 16164 w 2254247"/>
              <a:gd name="connsiteY10" fmla="*/ 1074860 h 1202170"/>
              <a:gd name="connsiteX11" fmla="*/ 425238 w 2254247"/>
              <a:gd name="connsiteY11" fmla="*/ 770060 h 1202170"/>
              <a:gd name="connsiteX12" fmla="*/ 16164 w 2254247"/>
              <a:gd name="connsiteY12" fmla="*/ 577555 h 1202170"/>
              <a:gd name="connsiteX13" fmla="*/ 409196 w 2254247"/>
              <a:gd name="connsiteY13" fmla="*/ 609639 h 1202170"/>
              <a:gd name="connsiteX14" fmla="*/ 433258 w 2254247"/>
              <a:gd name="connsiteY14" fmla="*/ 409113 h 1202170"/>
              <a:gd name="connsiteX0" fmla="*/ 433258 w 2254247"/>
              <a:gd name="connsiteY0" fmla="*/ 409111 h 1202168"/>
              <a:gd name="connsiteX1" fmla="*/ 505448 w 2254247"/>
              <a:gd name="connsiteY1" fmla="*/ 37 h 1202168"/>
              <a:gd name="connsiteX2" fmla="*/ 1403806 w 2254247"/>
              <a:gd name="connsiteY2" fmla="*/ 433174 h 1202168"/>
              <a:gd name="connsiteX3" fmla="*/ 1604333 w 2254247"/>
              <a:gd name="connsiteY3" fmla="*/ 160458 h 1202168"/>
              <a:gd name="connsiteX4" fmla="*/ 1732670 w 2254247"/>
              <a:gd name="connsiteY4" fmla="*/ 296816 h 1202168"/>
              <a:gd name="connsiteX5" fmla="*/ 1885070 w 2254247"/>
              <a:gd name="connsiteY5" fmla="*/ 473279 h 1202168"/>
              <a:gd name="connsiteX6" fmla="*/ 2254038 w 2254247"/>
              <a:gd name="connsiteY6" fmla="*/ 609637 h 1202168"/>
              <a:gd name="connsiteX7" fmla="*/ 1933196 w 2254247"/>
              <a:gd name="connsiteY7" fmla="*/ 1026732 h 1202168"/>
              <a:gd name="connsiteX8" fmla="*/ 1628396 w 2254247"/>
              <a:gd name="connsiteY8" fmla="*/ 762037 h 1202168"/>
              <a:gd name="connsiteX9" fmla="*/ 1107027 w 2254247"/>
              <a:gd name="connsiteY9" fmla="*/ 1187153 h 1202168"/>
              <a:gd name="connsiteX10" fmla="*/ 16164 w 2254247"/>
              <a:gd name="connsiteY10" fmla="*/ 1074858 h 1202168"/>
              <a:gd name="connsiteX11" fmla="*/ 425238 w 2254247"/>
              <a:gd name="connsiteY11" fmla="*/ 770058 h 1202168"/>
              <a:gd name="connsiteX12" fmla="*/ 16164 w 2254247"/>
              <a:gd name="connsiteY12" fmla="*/ 577553 h 1202168"/>
              <a:gd name="connsiteX13" fmla="*/ 296901 w 2254247"/>
              <a:gd name="connsiteY13" fmla="*/ 521405 h 1202168"/>
              <a:gd name="connsiteX14" fmla="*/ 433258 w 2254247"/>
              <a:gd name="connsiteY14" fmla="*/ 409111 h 1202168"/>
              <a:gd name="connsiteX0" fmla="*/ 433258 w 2254241"/>
              <a:gd name="connsiteY0" fmla="*/ 409111 h 1187757"/>
              <a:gd name="connsiteX1" fmla="*/ 505448 w 2254241"/>
              <a:gd name="connsiteY1" fmla="*/ 37 h 1187757"/>
              <a:gd name="connsiteX2" fmla="*/ 1403806 w 2254241"/>
              <a:gd name="connsiteY2" fmla="*/ 433174 h 1187757"/>
              <a:gd name="connsiteX3" fmla="*/ 1604333 w 2254241"/>
              <a:gd name="connsiteY3" fmla="*/ 160458 h 1187757"/>
              <a:gd name="connsiteX4" fmla="*/ 1732670 w 2254241"/>
              <a:gd name="connsiteY4" fmla="*/ 296816 h 1187757"/>
              <a:gd name="connsiteX5" fmla="*/ 1885070 w 2254241"/>
              <a:gd name="connsiteY5" fmla="*/ 473279 h 1187757"/>
              <a:gd name="connsiteX6" fmla="*/ 2254038 w 2254241"/>
              <a:gd name="connsiteY6" fmla="*/ 609637 h 1187757"/>
              <a:gd name="connsiteX7" fmla="*/ 1933196 w 2254241"/>
              <a:gd name="connsiteY7" fmla="*/ 1026732 h 1187757"/>
              <a:gd name="connsiteX8" fmla="*/ 1668501 w 2254241"/>
              <a:gd name="connsiteY8" fmla="*/ 1034753 h 1187757"/>
              <a:gd name="connsiteX9" fmla="*/ 1107027 w 2254241"/>
              <a:gd name="connsiteY9" fmla="*/ 1187153 h 1187757"/>
              <a:gd name="connsiteX10" fmla="*/ 16164 w 2254241"/>
              <a:gd name="connsiteY10" fmla="*/ 1074858 h 1187757"/>
              <a:gd name="connsiteX11" fmla="*/ 425238 w 2254241"/>
              <a:gd name="connsiteY11" fmla="*/ 770058 h 1187757"/>
              <a:gd name="connsiteX12" fmla="*/ 16164 w 2254241"/>
              <a:gd name="connsiteY12" fmla="*/ 577553 h 1187757"/>
              <a:gd name="connsiteX13" fmla="*/ 296901 w 2254241"/>
              <a:gd name="connsiteY13" fmla="*/ 521405 h 1187757"/>
              <a:gd name="connsiteX14" fmla="*/ 433258 w 2254241"/>
              <a:gd name="connsiteY14" fmla="*/ 409111 h 1187757"/>
              <a:gd name="connsiteX0" fmla="*/ 433258 w 2914773"/>
              <a:gd name="connsiteY0" fmla="*/ 409111 h 1187757"/>
              <a:gd name="connsiteX1" fmla="*/ 505448 w 2914773"/>
              <a:gd name="connsiteY1" fmla="*/ 37 h 1187757"/>
              <a:gd name="connsiteX2" fmla="*/ 1403806 w 2914773"/>
              <a:gd name="connsiteY2" fmla="*/ 433174 h 1187757"/>
              <a:gd name="connsiteX3" fmla="*/ 1604333 w 2914773"/>
              <a:gd name="connsiteY3" fmla="*/ 160458 h 1187757"/>
              <a:gd name="connsiteX4" fmla="*/ 1732670 w 2914773"/>
              <a:gd name="connsiteY4" fmla="*/ 296816 h 1187757"/>
              <a:gd name="connsiteX5" fmla="*/ 1885070 w 2914773"/>
              <a:gd name="connsiteY5" fmla="*/ 473279 h 1187757"/>
              <a:gd name="connsiteX6" fmla="*/ 2254038 w 2914773"/>
              <a:gd name="connsiteY6" fmla="*/ 609637 h 1187757"/>
              <a:gd name="connsiteX7" fmla="*/ 2903744 w 2914773"/>
              <a:gd name="connsiteY7" fmla="*/ 1098921 h 1187757"/>
              <a:gd name="connsiteX8" fmla="*/ 1668501 w 2914773"/>
              <a:gd name="connsiteY8" fmla="*/ 1034753 h 1187757"/>
              <a:gd name="connsiteX9" fmla="*/ 1107027 w 2914773"/>
              <a:gd name="connsiteY9" fmla="*/ 1187153 h 1187757"/>
              <a:gd name="connsiteX10" fmla="*/ 16164 w 2914773"/>
              <a:gd name="connsiteY10" fmla="*/ 1074858 h 1187757"/>
              <a:gd name="connsiteX11" fmla="*/ 425238 w 2914773"/>
              <a:gd name="connsiteY11" fmla="*/ 770058 h 1187757"/>
              <a:gd name="connsiteX12" fmla="*/ 16164 w 2914773"/>
              <a:gd name="connsiteY12" fmla="*/ 577553 h 1187757"/>
              <a:gd name="connsiteX13" fmla="*/ 296901 w 2914773"/>
              <a:gd name="connsiteY13" fmla="*/ 521405 h 1187757"/>
              <a:gd name="connsiteX14" fmla="*/ 433258 w 2914773"/>
              <a:gd name="connsiteY14" fmla="*/ 409111 h 1187757"/>
              <a:gd name="connsiteX0" fmla="*/ 433258 w 2912618"/>
              <a:gd name="connsiteY0" fmla="*/ 409111 h 1187757"/>
              <a:gd name="connsiteX1" fmla="*/ 505448 w 2912618"/>
              <a:gd name="connsiteY1" fmla="*/ 37 h 1187757"/>
              <a:gd name="connsiteX2" fmla="*/ 1403806 w 2912618"/>
              <a:gd name="connsiteY2" fmla="*/ 433174 h 1187757"/>
              <a:gd name="connsiteX3" fmla="*/ 1604333 w 2912618"/>
              <a:gd name="connsiteY3" fmla="*/ 160458 h 1187757"/>
              <a:gd name="connsiteX4" fmla="*/ 1732670 w 2912618"/>
              <a:gd name="connsiteY4" fmla="*/ 296816 h 1187757"/>
              <a:gd name="connsiteX5" fmla="*/ 2855617 w 2912618"/>
              <a:gd name="connsiteY5" fmla="*/ 401089 h 1187757"/>
              <a:gd name="connsiteX6" fmla="*/ 2254038 w 2912618"/>
              <a:gd name="connsiteY6" fmla="*/ 609637 h 1187757"/>
              <a:gd name="connsiteX7" fmla="*/ 2903744 w 2912618"/>
              <a:gd name="connsiteY7" fmla="*/ 1098921 h 1187757"/>
              <a:gd name="connsiteX8" fmla="*/ 1668501 w 2912618"/>
              <a:gd name="connsiteY8" fmla="*/ 1034753 h 1187757"/>
              <a:gd name="connsiteX9" fmla="*/ 1107027 w 2912618"/>
              <a:gd name="connsiteY9" fmla="*/ 1187153 h 1187757"/>
              <a:gd name="connsiteX10" fmla="*/ 16164 w 2912618"/>
              <a:gd name="connsiteY10" fmla="*/ 1074858 h 1187757"/>
              <a:gd name="connsiteX11" fmla="*/ 425238 w 2912618"/>
              <a:gd name="connsiteY11" fmla="*/ 770058 h 1187757"/>
              <a:gd name="connsiteX12" fmla="*/ 16164 w 2912618"/>
              <a:gd name="connsiteY12" fmla="*/ 577553 h 1187757"/>
              <a:gd name="connsiteX13" fmla="*/ 296901 w 2912618"/>
              <a:gd name="connsiteY13" fmla="*/ 521405 h 1187757"/>
              <a:gd name="connsiteX14" fmla="*/ 433258 w 291261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732670 w 2969928"/>
              <a:gd name="connsiteY4" fmla="*/ 29681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877049 w 2969928"/>
              <a:gd name="connsiteY4" fmla="*/ 37702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18008 h 1196654"/>
              <a:gd name="connsiteX1" fmla="*/ 505448 w 2969928"/>
              <a:gd name="connsiteY1" fmla="*/ 8934 h 1196654"/>
              <a:gd name="connsiteX2" fmla="*/ 1274117 w 2969928"/>
              <a:gd name="connsiteY2" fmla="*/ 138513 h 1196654"/>
              <a:gd name="connsiteX3" fmla="*/ 1604333 w 2969928"/>
              <a:gd name="connsiteY3" fmla="*/ 169355 h 1196654"/>
              <a:gd name="connsiteX4" fmla="*/ 1877049 w 2969928"/>
              <a:gd name="connsiteY4" fmla="*/ 385923 h 1196654"/>
              <a:gd name="connsiteX5" fmla="*/ 2855617 w 2969928"/>
              <a:gd name="connsiteY5" fmla="*/ 409986 h 1196654"/>
              <a:gd name="connsiteX6" fmla="*/ 2807491 w 2969928"/>
              <a:gd name="connsiteY6" fmla="*/ 730828 h 1196654"/>
              <a:gd name="connsiteX7" fmla="*/ 2903744 w 2969928"/>
              <a:gd name="connsiteY7" fmla="*/ 1107818 h 1196654"/>
              <a:gd name="connsiteX8" fmla="*/ 1668501 w 2969928"/>
              <a:gd name="connsiteY8" fmla="*/ 1043650 h 1196654"/>
              <a:gd name="connsiteX9" fmla="*/ 1107027 w 2969928"/>
              <a:gd name="connsiteY9" fmla="*/ 1196050 h 1196654"/>
              <a:gd name="connsiteX10" fmla="*/ 16164 w 2969928"/>
              <a:gd name="connsiteY10" fmla="*/ 1083755 h 1196654"/>
              <a:gd name="connsiteX11" fmla="*/ 425238 w 2969928"/>
              <a:gd name="connsiteY11" fmla="*/ 778955 h 1196654"/>
              <a:gd name="connsiteX12" fmla="*/ 16164 w 2969928"/>
              <a:gd name="connsiteY12" fmla="*/ 586450 h 1196654"/>
              <a:gd name="connsiteX13" fmla="*/ 296901 w 2969928"/>
              <a:gd name="connsiteY13" fmla="*/ 530302 h 1196654"/>
              <a:gd name="connsiteX14" fmla="*/ 433258 w 2969928"/>
              <a:gd name="connsiteY14" fmla="*/ 418008 h 1196654"/>
              <a:gd name="connsiteX0" fmla="*/ 433258 w 2969928"/>
              <a:gd name="connsiteY0" fmla="*/ 415889 h 1194535"/>
              <a:gd name="connsiteX1" fmla="*/ 505448 w 2969928"/>
              <a:gd name="connsiteY1" fmla="*/ 6815 h 1194535"/>
              <a:gd name="connsiteX2" fmla="*/ 1274117 w 2969928"/>
              <a:gd name="connsiteY2" fmla="*/ 136394 h 1194535"/>
              <a:gd name="connsiteX3" fmla="*/ 1604333 w 2969928"/>
              <a:gd name="connsiteY3" fmla="*/ 167236 h 1194535"/>
              <a:gd name="connsiteX4" fmla="*/ 1877049 w 2969928"/>
              <a:gd name="connsiteY4" fmla="*/ 383804 h 1194535"/>
              <a:gd name="connsiteX5" fmla="*/ 2855617 w 2969928"/>
              <a:gd name="connsiteY5" fmla="*/ 407867 h 1194535"/>
              <a:gd name="connsiteX6" fmla="*/ 2807491 w 2969928"/>
              <a:gd name="connsiteY6" fmla="*/ 728709 h 1194535"/>
              <a:gd name="connsiteX7" fmla="*/ 2903744 w 2969928"/>
              <a:gd name="connsiteY7" fmla="*/ 1105699 h 1194535"/>
              <a:gd name="connsiteX8" fmla="*/ 1668501 w 2969928"/>
              <a:gd name="connsiteY8" fmla="*/ 1041531 h 1194535"/>
              <a:gd name="connsiteX9" fmla="*/ 1107027 w 2969928"/>
              <a:gd name="connsiteY9" fmla="*/ 1193931 h 1194535"/>
              <a:gd name="connsiteX10" fmla="*/ 16164 w 2969928"/>
              <a:gd name="connsiteY10" fmla="*/ 1081636 h 1194535"/>
              <a:gd name="connsiteX11" fmla="*/ 425238 w 2969928"/>
              <a:gd name="connsiteY11" fmla="*/ 776836 h 1194535"/>
              <a:gd name="connsiteX12" fmla="*/ 16164 w 2969928"/>
              <a:gd name="connsiteY12" fmla="*/ 584331 h 1194535"/>
              <a:gd name="connsiteX13" fmla="*/ 296901 w 2969928"/>
              <a:gd name="connsiteY13" fmla="*/ 528183 h 1194535"/>
              <a:gd name="connsiteX14" fmla="*/ 433258 w 2969928"/>
              <a:gd name="connsiteY14" fmla="*/ 415889 h 1194535"/>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1877049 w 2969928"/>
              <a:gd name="connsiteY4" fmla="*/ 381148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2275 w 2969928"/>
              <a:gd name="connsiteY13" fmla="*/ 414469 h 1191879"/>
              <a:gd name="connsiteX14" fmla="*/ 433258 w 2969928"/>
              <a:gd name="connsiteY14" fmla="*/ 413233 h 1191879"/>
              <a:gd name="connsiteX0" fmla="*/ 418598 w 2955268"/>
              <a:gd name="connsiteY0" fmla="*/ 413233 h 1197107"/>
              <a:gd name="connsiteX1" fmla="*/ 490788 w 2955268"/>
              <a:gd name="connsiteY1" fmla="*/ 4159 h 1197107"/>
              <a:gd name="connsiteX2" fmla="*/ 1259457 w 2955268"/>
              <a:gd name="connsiteY2" fmla="*/ 133738 h 1197107"/>
              <a:gd name="connsiteX3" fmla="*/ 1589673 w 2955268"/>
              <a:gd name="connsiteY3" fmla="*/ 164580 h 1197107"/>
              <a:gd name="connsiteX4" fmla="*/ 2025910 w 2955268"/>
              <a:gd name="connsiteY4" fmla="*/ 373744 h 1197107"/>
              <a:gd name="connsiteX5" fmla="*/ 2840957 w 2955268"/>
              <a:gd name="connsiteY5" fmla="*/ 405211 h 1197107"/>
              <a:gd name="connsiteX6" fmla="*/ 2792831 w 2955268"/>
              <a:gd name="connsiteY6" fmla="*/ 726053 h 1197107"/>
              <a:gd name="connsiteX7" fmla="*/ 2889084 w 2955268"/>
              <a:gd name="connsiteY7" fmla="*/ 1103043 h 1197107"/>
              <a:gd name="connsiteX8" fmla="*/ 1653841 w 2955268"/>
              <a:gd name="connsiteY8" fmla="*/ 1038875 h 1197107"/>
              <a:gd name="connsiteX9" fmla="*/ 1092367 w 2955268"/>
              <a:gd name="connsiteY9" fmla="*/ 1191275 h 1197107"/>
              <a:gd name="connsiteX10" fmla="*/ 1504 w 2955268"/>
              <a:gd name="connsiteY10" fmla="*/ 1078980 h 1197107"/>
              <a:gd name="connsiteX11" fmla="*/ 410578 w 2955268"/>
              <a:gd name="connsiteY11" fmla="*/ 774180 h 1197107"/>
              <a:gd name="connsiteX12" fmla="*/ 1504 w 2955268"/>
              <a:gd name="connsiteY12" fmla="*/ 581675 h 1197107"/>
              <a:gd name="connsiteX13" fmla="*/ 277615 w 2955268"/>
              <a:gd name="connsiteY13" fmla="*/ 414469 h 1197107"/>
              <a:gd name="connsiteX14" fmla="*/ 418598 w 2955268"/>
              <a:gd name="connsiteY14" fmla="*/ 413233 h 1197107"/>
              <a:gd name="connsiteX0" fmla="*/ 426181 w 2962851"/>
              <a:gd name="connsiteY0" fmla="*/ 413233 h 1202409"/>
              <a:gd name="connsiteX1" fmla="*/ 498371 w 2962851"/>
              <a:gd name="connsiteY1" fmla="*/ 4159 h 1202409"/>
              <a:gd name="connsiteX2" fmla="*/ 1267040 w 2962851"/>
              <a:gd name="connsiteY2" fmla="*/ 133738 h 1202409"/>
              <a:gd name="connsiteX3" fmla="*/ 1597256 w 2962851"/>
              <a:gd name="connsiteY3" fmla="*/ 164580 h 1202409"/>
              <a:gd name="connsiteX4" fmla="*/ 2033493 w 2962851"/>
              <a:gd name="connsiteY4" fmla="*/ 373744 h 1202409"/>
              <a:gd name="connsiteX5" fmla="*/ 2848540 w 2962851"/>
              <a:gd name="connsiteY5" fmla="*/ 405211 h 1202409"/>
              <a:gd name="connsiteX6" fmla="*/ 2800414 w 2962851"/>
              <a:gd name="connsiteY6" fmla="*/ 726053 h 1202409"/>
              <a:gd name="connsiteX7" fmla="*/ 2896667 w 2962851"/>
              <a:gd name="connsiteY7" fmla="*/ 1103043 h 1202409"/>
              <a:gd name="connsiteX8" fmla="*/ 1661424 w 2962851"/>
              <a:gd name="connsiteY8" fmla="*/ 1038875 h 1202409"/>
              <a:gd name="connsiteX9" fmla="*/ 1099950 w 2962851"/>
              <a:gd name="connsiteY9" fmla="*/ 1191275 h 1202409"/>
              <a:gd name="connsiteX10" fmla="*/ 9087 w 2962851"/>
              <a:gd name="connsiteY10" fmla="*/ 1078980 h 1202409"/>
              <a:gd name="connsiteX11" fmla="*/ 418161 w 2962851"/>
              <a:gd name="connsiteY11" fmla="*/ 774180 h 1202409"/>
              <a:gd name="connsiteX12" fmla="*/ 9087 w 2962851"/>
              <a:gd name="connsiteY12" fmla="*/ 581675 h 1202409"/>
              <a:gd name="connsiteX13" fmla="*/ 285198 w 2962851"/>
              <a:gd name="connsiteY13" fmla="*/ 414469 h 1202409"/>
              <a:gd name="connsiteX14" fmla="*/ 426181 w 2962851"/>
              <a:gd name="connsiteY14" fmla="*/ 413233 h 1202409"/>
              <a:gd name="connsiteX0" fmla="*/ 417647 w 2954317"/>
              <a:gd name="connsiteY0" fmla="*/ 413233 h 1266382"/>
              <a:gd name="connsiteX1" fmla="*/ 489837 w 2954317"/>
              <a:gd name="connsiteY1" fmla="*/ 4159 h 1266382"/>
              <a:gd name="connsiteX2" fmla="*/ 1258506 w 2954317"/>
              <a:gd name="connsiteY2" fmla="*/ 133738 h 1266382"/>
              <a:gd name="connsiteX3" fmla="*/ 1588722 w 2954317"/>
              <a:gd name="connsiteY3" fmla="*/ 164580 h 1266382"/>
              <a:gd name="connsiteX4" fmla="*/ 2024959 w 2954317"/>
              <a:gd name="connsiteY4" fmla="*/ 373744 h 1266382"/>
              <a:gd name="connsiteX5" fmla="*/ 2840006 w 2954317"/>
              <a:gd name="connsiteY5" fmla="*/ 405211 h 1266382"/>
              <a:gd name="connsiteX6" fmla="*/ 2791880 w 2954317"/>
              <a:gd name="connsiteY6" fmla="*/ 726053 h 1266382"/>
              <a:gd name="connsiteX7" fmla="*/ 2888133 w 2954317"/>
              <a:gd name="connsiteY7" fmla="*/ 1103043 h 1266382"/>
              <a:gd name="connsiteX8" fmla="*/ 1652890 w 2954317"/>
              <a:gd name="connsiteY8" fmla="*/ 1038875 h 1266382"/>
              <a:gd name="connsiteX9" fmla="*/ 1091416 w 2954317"/>
              <a:gd name="connsiteY9" fmla="*/ 1191275 h 1266382"/>
              <a:gd name="connsiteX10" fmla="*/ 553 w 2954317"/>
              <a:gd name="connsiteY10" fmla="*/ 1078980 h 1266382"/>
              <a:gd name="connsiteX11" fmla="*/ 409627 w 2954317"/>
              <a:gd name="connsiteY11" fmla="*/ 774180 h 1266382"/>
              <a:gd name="connsiteX12" fmla="*/ 553 w 2954317"/>
              <a:gd name="connsiteY12" fmla="*/ 581675 h 1266382"/>
              <a:gd name="connsiteX13" fmla="*/ 276664 w 2954317"/>
              <a:gd name="connsiteY13" fmla="*/ 414469 h 1266382"/>
              <a:gd name="connsiteX14" fmla="*/ 417647 w 2954317"/>
              <a:gd name="connsiteY14" fmla="*/ 413233 h 1266382"/>
              <a:gd name="connsiteX0" fmla="*/ 420133 w 2956803"/>
              <a:gd name="connsiteY0" fmla="*/ 413233 h 1192448"/>
              <a:gd name="connsiteX1" fmla="*/ 492323 w 2956803"/>
              <a:gd name="connsiteY1" fmla="*/ 4159 h 1192448"/>
              <a:gd name="connsiteX2" fmla="*/ 1260992 w 2956803"/>
              <a:gd name="connsiteY2" fmla="*/ 133738 h 1192448"/>
              <a:gd name="connsiteX3" fmla="*/ 1591208 w 2956803"/>
              <a:gd name="connsiteY3" fmla="*/ 164580 h 1192448"/>
              <a:gd name="connsiteX4" fmla="*/ 2027445 w 2956803"/>
              <a:gd name="connsiteY4" fmla="*/ 373744 h 1192448"/>
              <a:gd name="connsiteX5" fmla="*/ 2842492 w 2956803"/>
              <a:gd name="connsiteY5" fmla="*/ 405211 h 1192448"/>
              <a:gd name="connsiteX6" fmla="*/ 2794366 w 2956803"/>
              <a:gd name="connsiteY6" fmla="*/ 726053 h 1192448"/>
              <a:gd name="connsiteX7" fmla="*/ 2890619 w 2956803"/>
              <a:gd name="connsiteY7" fmla="*/ 1103043 h 1192448"/>
              <a:gd name="connsiteX8" fmla="*/ 1655376 w 2956803"/>
              <a:gd name="connsiteY8" fmla="*/ 1038875 h 1192448"/>
              <a:gd name="connsiteX9" fmla="*/ 1093902 w 2956803"/>
              <a:gd name="connsiteY9" fmla="*/ 1191275 h 1192448"/>
              <a:gd name="connsiteX10" fmla="*/ 3039 w 2956803"/>
              <a:gd name="connsiteY10" fmla="*/ 1078980 h 1192448"/>
              <a:gd name="connsiteX11" fmla="*/ 412113 w 2956803"/>
              <a:gd name="connsiteY11" fmla="*/ 774180 h 1192448"/>
              <a:gd name="connsiteX12" fmla="*/ 3039 w 2956803"/>
              <a:gd name="connsiteY12" fmla="*/ 581675 h 1192448"/>
              <a:gd name="connsiteX13" fmla="*/ 279150 w 2956803"/>
              <a:gd name="connsiteY13" fmla="*/ 414469 h 1192448"/>
              <a:gd name="connsiteX14" fmla="*/ 420133 w 2956803"/>
              <a:gd name="connsiteY14" fmla="*/ 413233 h 1192448"/>
              <a:gd name="connsiteX0" fmla="*/ 451886 w 2988556"/>
              <a:gd name="connsiteY0" fmla="*/ 413233 h 1191764"/>
              <a:gd name="connsiteX1" fmla="*/ 524076 w 2988556"/>
              <a:gd name="connsiteY1" fmla="*/ 4159 h 1191764"/>
              <a:gd name="connsiteX2" fmla="*/ 1292745 w 2988556"/>
              <a:gd name="connsiteY2" fmla="*/ 133738 h 1191764"/>
              <a:gd name="connsiteX3" fmla="*/ 1622961 w 2988556"/>
              <a:gd name="connsiteY3" fmla="*/ 164580 h 1191764"/>
              <a:gd name="connsiteX4" fmla="*/ 2059198 w 2988556"/>
              <a:gd name="connsiteY4" fmla="*/ 373744 h 1191764"/>
              <a:gd name="connsiteX5" fmla="*/ 2874245 w 2988556"/>
              <a:gd name="connsiteY5" fmla="*/ 405211 h 1191764"/>
              <a:gd name="connsiteX6" fmla="*/ 2826119 w 2988556"/>
              <a:gd name="connsiteY6" fmla="*/ 726053 h 1191764"/>
              <a:gd name="connsiteX7" fmla="*/ 2922372 w 2988556"/>
              <a:gd name="connsiteY7" fmla="*/ 1103043 h 1191764"/>
              <a:gd name="connsiteX8" fmla="*/ 1687129 w 2988556"/>
              <a:gd name="connsiteY8" fmla="*/ 1038875 h 1191764"/>
              <a:gd name="connsiteX9" fmla="*/ 1125655 w 2988556"/>
              <a:gd name="connsiteY9" fmla="*/ 1191275 h 1191764"/>
              <a:gd name="connsiteX10" fmla="*/ 34792 w 2988556"/>
              <a:gd name="connsiteY10" fmla="*/ 1078980 h 1191764"/>
              <a:gd name="connsiteX11" fmla="*/ 249573 w 2988556"/>
              <a:gd name="connsiteY11" fmla="*/ 855622 h 1191764"/>
              <a:gd name="connsiteX12" fmla="*/ 34792 w 2988556"/>
              <a:gd name="connsiteY12" fmla="*/ 581675 h 1191764"/>
              <a:gd name="connsiteX13" fmla="*/ 310903 w 2988556"/>
              <a:gd name="connsiteY13" fmla="*/ 414469 h 1191764"/>
              <a:gd name="connsiteX14" fmla="*/ 451886 w 2988556"/>
              <a:gd name="connsiteY14" fmla="*/ 413233 h 119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8556" h="1191764">
                <a:moveTo>
                  <a:pt x="451886" y="413233"/>
                </a:moveTo>
                <a:cubicBezTo>
                  <a:pt x="487415" y="344848"/>
                  <a:pt x="383933" y="50741"/>
                  <a:pt x="524076" y="4159"/>
                </a:cubicBezTo>
                <a:cubicBezTo>
                  <a:pt x="664219" y="-42423"/>
                  <a:pt x="1273120" y="321713"/>
                  <a:pt x="1292745" y="133738"/>
                </a:cubicBezTo>
                <a:cubicBezTo>
                  <a:pt x="1312370" y="-54237"/>
                  <a:pt x="1495219" y="124579"/>
                  <a:pt x="1622961" y="164580"/>
                </a:cubicBezTo>
                <a:cubicBezTo>
                  <a:pt x="1750703" y="204581"/>
                  <a:pt x="1828096" y="74504"/>
                  <a:pt x="2059198" y="373744"/>
                </a:cubicBezTo>
                <a:cubicBezTo>
                  <a:pt x="2290300" y="672984"/>
                  <a:pt x="2746425" y="346493"/>
                  <a:pt x="2874245" y="405211"/>
                </a:cubicBezTo>
                <a:cubicBezTo>
                  <a:pt x="3002065" y="463929"/>
                  <a:pt x="2818098" y="609748"/>
                  <a:pt x="2826119" y="726053"/>
                </a:cubicBezTo>
                <a:cubicBezTo>
                  <a:pt x="2834140" y="842358"/>
                  <a:pt x="3112204" y="1050906"/>
                  <a:pt x="2922372" y="1103043"/>
                </a:cubicBezTo>
                <a:cubicBezTo>
                  <a:pt x="2732540" y="1155180"/>
                  <a:pt x="1935834" y="1246286"/>
                  <a:pt x="1687129" y="1038875"/>
                </a:cubicBezTo>
                <a:cubicBezTo>
                  <a:pt x="1438424" y="831464"/>
                  <a:pt x="1401044" y="1184591"/>
                  <a:pt x="1125655" y="1191275"/>
                </a:cubicBezTo>
                <a:cubicBezTo>
                  <a:pt x="850266" y="1197959"/>
                  <a:pt x="180806" y="1134922"/>
                  <a:pt x="34792" y="1078980"/>
                </a:cubicBezTo>
                <a:cubicBezTo>
                  <a:pt x="-111222" y="1023038"/>
                  <a:pt x="249573" y="938506"/>
                  <a:pt x="249573" y="855622"/>
                </a:cubicBezTo>
                <a:cubicBezTo>
                  <a:pt x="249573" y="772738"/>
                  <a:pt x="46718" y="845336"/>
                  <a:pt x="34792" y="581675"/>
                </a:cubicBezTo>
                <a:cubicBezTo>
                  <a:pt x="69126" y="273592"/>
                  <a:pt x="241387" y="442543"/>
                  <a:pt x="310903" y="414469"/>
                </a:cubicBezTo>
                <a:cubicBezTo>
                  <a:pt x="380419" y="386395"/>
                  <a:pt x="416357" y="481618"/>
                  <a:pt x="451886" y="413233"/>
                </a:cubicBezTo>
                <a:close/>
              </a:path>
            </a:pathLst>
          </a:custGeom>
          <a:solidFill>
            <a:srgbClr val="FFF3E3"/>
          </a:solidFill>
          <a:ln w="12700">
            <a:solidFill>
              <a:srgbClr val="25BBEA"/>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428BF1A-84C6-4106-A3E7-F471BA5689B2}"/>
                  </a:ext>
                </a:extLst>
              </p:cNvPr>
              <p:cNvSpPr txBox="1"/>
              <p:nvPr/>
            </p:nvSpPr>
            <p:spPr>
              <a:xfrm rot="502803">
                <a:off x="3431447" y="5222033"/>
                <a:ext cx="1395795" cy="830997"/>
              </a:xfrm>
              <a:prstGeom prst="rect">
                <a:avLst/>
              </a:prstGeom>
              <a:noFill/>
            </p:spPr>
            <p:txBody>
              <a:bodyPr wrap="square" rtlCol="0">
                <a:spAutoFit/>
              </a:bodyPr>
              <a:lstStyle/>
              <a:p>
                <a:r>
                  <a:rPr lang="en-US" sz="2400" dirty="0">
                    <a:latin typeface="+mj-lt"/>
                  </a:rPr>
                  <a:t>Max</a:t>
                </a:r>
                <a:br>
                  <a:rPr lang="en-US" sz="2400" dirty="0">
                    <a:latin typeface="+mj-lt"/>
                  </a:rPr>
                </a:br>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42" name="TextBox 41">
                <a:extLst>
                  <a:ext uri="{FF2B5EF4-FFF2-40B4-BE49-F238E27FC236}">
                    <a16:creationId xmlns:a16="http://schemas.microsoft.com/office/drawing/2014/main" id="{2428BF1A-84C6-4106-A3E7-F471BA5689B2}"/>
                  </a:ext>
                </a:extLst>
              </p:cNvPr>
              <p:cNvSpPr txBox="1">
                <a:spLocks noRot="1" noChangeAspect="1" noMove="1" noResize="1" noEditPoints="1" noAdjustHandles="1" noChangeArrowheads="1" noChangeShapeType="1" noTextEdit="1"/>
              </p:cNvSpPr>
              <p:nvPr/>
            </p:nvSpPr>
            <p:spPr>
              <a:xfrm rot="502803">
                <a:off x="3431447" y="5222033"/>
                <a:ext cx="1395795" cy="830997"/>
              </a:xfrm>
              <a:prstGeom prst="rect">
                <a:avLst/>
              </a:prstGeom>
              <a:blipFill>
                <a:blip r:embed="rId7"/>
                <a:stretch>
                  <a:fillRect t="-592" b="-5917"/>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57F0E773-618E-4ED0-9503-4026545058B4}"/>
              </a:ext>
            </a:extLst>
          </p:cNvPr>
          <p:cNvSpPr txBox="1"/>
          <p:nvPr/>
        </p:nvSpPr>
        <p:spPr>
          <a:xfrm rot="20759738">
            <a:off x="5364558" y="5805923"/>
            <a:ext cx="2266847" cy="345282"/>
          </a:xfrm>
          <a:prstGeom prst="rect">
            <a:avLst/>
          </a:prstGeom>
          <a:noFill/>
        </p:spPr>
        <p:txBody>
          <a:bodyPr wrap="square" rtlCol="0">
            <a:spAutoFit/>
          </a:bodyPr>
          <a:lstStyle/>
          <a:p>
            <a:r>
              <a:rPr lang="en-US" sz="1600" dirty="0">
                <a:latin typeface="+mj-lt"/>
              </a:rPr>
              <a:t>Compression</a:t>
            </a:r>
          </a:p>
        </p:txBody>
      </p:sp>
      <p:sp>
        <p:nvSpPr>
          <p:cNvPr id="44" name="TextBox 43">
            <a:extLst>
              <a:ext uri="{FF2B5EF4-FFF2-40B4-BE49-F238E27FC236}">
                <a16:creationId xmlns:a16="http://schemas.microsoft.com/office/drawing/2014/main" id="{A880E562-4EB0-44BB-A92C-CD942237E531}"/>
              </a:ext>
            </a:extLst>
          </p:cNvPr>
          <p:cNvSpPr txBox="1"/>
          <p:nvPr/>
        </p:nvSpPr>
        <p:spPr>
          <a:xfrm rot="355095">
            <a:off x="4247490" y="5515950"/>
            <a:ext cx="2243768" cy="646331"/>
          </a:xfrm>
          <a:prstGeom prst="rect">
            <a:avLst/>
          </a:prstGeom>
          <a:noFill/>
        </p:spPr>
        <p:txBody>
          <a:bodyPr wrap="square" rtlCol="0">
            <a:spAutoFit/>
          </a:bodyPr>
          <a:lstStyle/>
          <a:p>
            <a:r>
              <a:rPr lang="en-US" sz="1800" dirty="0">
                <a:latin typeface="+mj-lt"/>
              </a:rPr>
              <a:t>Characteristic polynomial</a:t>
            </a:r>
          </a:p>
        </p:txBody>
      </p:sp>
      <p:sp>
        <p:nvSpPr>
          <p:cNvPr id="45" name="TextBox 44">
            <a:extLst>
              <a:ext uri="{FF2B5EF4-FFF2-40B4-BE49-F238E27FC236}">
                <a16:creationId xmlns:a16="http://schemas.microsoft.com/office/drawing/2014/main" id="{AB4E5E56-412A-4F3B-97D7-55BAF17F2D02}"/>
              </a:ext>
            </a:extLst>
          </p:cNvPr>
          <p:cNvSpPr txBox="1"/>
          <p:nvPr/>
        </p:nvSpPr>
        <p:spPr>
          <a:xfrm rot="19505381">
            <a:off x="6211226" y="5863236"/>
            <a:ext cx="2243768" cy="338554"/>
          </a:xfrm>
          <a:prstGeom prst="rect">
            <a:avLst/>
          </a:prstGeom>
          <a:noFill/>
        </p:spPr>
        <p:txBody>
          <a:bodyPr wrap="square" rtlCol="0">
            <a:spAutoFit/>
          </a:bodyPr>
          <a:lstStyle/>
          <a:p>
            <a:r>
              <a:rPr lang="en-US" sz="1600" dirty="0">
                <a:latin typeface="+mj-lt"/>
              </a:rPr>
              <a:t>Kernelization</a:t>
            </a:r>
          </a:p>
        </p:txBody>
      </p:sp>
      <p:sp>
        <p:nvSpPr>
          <p:cNvPr id="47" name="Oval 46">
            <a:extLst>
              <a:ext uri="{FF2B5EF4-FFF2-40B4-BE49-F238E27FC236}">
                <a16:creationId xmlns:a16="http://schemas.microsoft.com/office/drawing/2014/main" id="{55EEE227-059C-4016-8285-BE4CA3B59403}"/>
              </a:ext>
            </a:extLst>
          </p:cNvPr>
          <p:cNvSpPr/>
          <p:nvPr/>
        </p:nvSpPr>
        <p:spPr bwMode="auto">
          <a:xfrm>
            <a:off x="3244945" y="57229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8" name="Freeform 19">
            <a:extLst>
              <a:ext uri="{FF2B5EF4-FFF2-40B4-BE49-F238E27FC236}">
                <a16:creationId xmlns:a16="http://schemas.microsoft.com/office/drawing/2014/main" id="{0AB8581C-C30C-4C5F-ACCA-62AEE97258F9}"/>
              </a:ext>
            </a:extLst>
          </p:cNvPr>
          <p:cNvSpPr/>
          <p:nvPr/>
        </p:nvSpPr>
        <p:spPr bwMode="auto">
          <a:xfrm>
            <a:off x="3352218" y="5461080"/>
            <a:ext cx="3602094" cy="839690"/>
          </a:xfrm>
          <a:custGeom>
            <a:avLst/>
            <a:gdLst>
              <a:gd name="connsiteX0" fmla="*/ 799628 w 5816643"/>
              <a:gd name="connsiteY0" fmla="*/ 3685032 h 3685032"/>
              <a:gd name="connsiteX1" fmla="*/ 836204 w 5816643"/>
              <a:gd name="connsiteY1" fmla="*/ 3300984 h 3685032"/>
              <a:gd name="connsiteX2" fmla="*/ 342428 w 5816643"/>
              <a:gd name="connsiteY2" fmla="*/ 3081528 h 3685032"/>
              <a:gd name="connsiteX3" fmla="*/ 168692 w 5816643"/>
              <a:gd name="connsiteY3" fmla="*/ 2743200 h 3685032"/>
              <a:gd name="connsiteX4" fmla="*/ 342428 w 5816643"/>
              <a:gd name="connsiteY4" fmla="*/ 2450592 h 3685032"/>
              <a:gd name="connsiteX5" fmla="*/ 433868 w 5816643"/>
              <a:gd name="connsiteY5" fmla="*/ 2276856 h 3685032"/>
              <a:gd name="connsiteX6" fmla="*/ 4100 w 5816643"/>
              <a:gd name="connsiteY6" fmla="*/ 2304288 h 3685032"/>
              <a:gd name="connsiteX7" fmla="*/ 223556 w 5816643"/>
              <a:gd name="connsiteY7" fmla="*/ 1563624 h 3685032"/>
              <a:gd name="connsiteX8" fmla="*/ 333284 w 5816643"/>
              <a:gd name="connsiteY8" fmla="*/ 731520 h 3685032"/>
              <a:gd name="connsiteX9" fmla="*/ 872780 w 5816643"/>
              <a:gd name="connsiteY9" fmla="*/ 420624 h 3685032"/>
              <a:gd name="connsiteX10" fmla="*/ 1814612 w 5816643"/>
              <a:gd name="connsiteY10" fmla="*/ 356616 h 3685032"/>
              <a:gd name="connsiteX11" fmla="*/ 3158780 w 5816643"/>
              <a:gd name="connsiteY11" fmla="*/ 0 h 3685032"/>
              <a:gd name="connsiteX12" fmla="*/ 4457228 w 5816643"/>
              <a:gd name="connsiteY12" fmla="*/ 109728 h 3685032"/>
              <a:gd name="connsiteX13" fmla="*/ 5188748 w 5816643"/>
              <a:gd name="connsiteY13" fmla="*/ 146304 h 3685032"/>
              <a:gd name="connsiteX14" fmla="*/ 5773964 w 5816643"/>
              <a:gd name="connsiteY14" fmla="*/ 329184 h 3685032"/>
              <a:gd name="connsiteX15" fmla="*/ 5737388 w 5816643"/>
              <a:gd name="connsiteY15" fmla="*/ 1069848 h 3685032"/>
              <a:gd name="connsiteX16" fmla="*/ 5463068 w 5816643"/>
              <a:gd name="connsiteY16" fmla="*/ 1042416 h 3685032"/>
              <a:gd name="connsiteX17" fmla="*/ 4941860 w 5816643"/>
              <a:gd name="connsiteY17" fmla="*/ 1197864 h 3685032"/>
              <a:gd name="connsiteX18" fmla="*/ 4731548 w 5816643"/>
              <a:gd name="connsiteY18" fmla="*/ 1426464 h 3685032"/>
              <a:gd name="connsiteX19" fmla="*/ 4146332 w 5816643"/>
              <a:gd name="connsiteY19" fmla="*/ 1389888 h 3685032"/>
              <a:gd name="connsiteX20" fmla="*/ 3771428 w 5816643"/>
              <a:gd name="connsiteY20" fmla="*/ 1051560 h 3685032"/>
              <a:gd name="connsiteX21" fmla="*/ 4566956 w 5816643"/>
              <a:gd name="connsiteY21" fmla="*/ 1033272 h 3685032"/>
              <a:gd name="connsiteX0" fmla="*/ 799628 w 5812454"/>
              <a:gd name="connsiteY0" fmla="*/ 3685032 h 3685032"/>
              <a:gd name="connsiteX1" fmla="*/ 836204 w 5812454"/>
              <a:gd name="connsiteY1" fmla="*/ 3300984 h 3685032"/>
              <a:gd name="connsiteX2" fmla="*/ 342428 w 5812454"/>
              <a:gd name="connsiteY2" fmla="*/ 3081528 h 3685032"/>
              <a:gd name="connsiteX3" fmla="*/ 168692 w 5812454"/>
              <a:gd name="connsiteY3" fmla="*/ 2743200 h 3685032"/>
              <a:gd name="connsiteX4" fmla="*/ 342428 w 5812454"/>
              <a:gd name="connsiteY4" fmla="*/ 2450592 h 3685032"/>
              <a:gd name="connsiteX5" fmla="*/ 433868 w 5812454"/>
              <a:gd name="connsiteY5" fmla="*/ 2276856 h 3685032"/>
              <a:gd name="connsiteX6" fmla="*/ 4100 w 5812454"/>
              <a:gd name="connsiteY6" fmla="*/ 2304288 h 3685032"/>
              <a:gd name="connsiteX7" fmla="*/ 223556 w 5812454"/>
              <a:gd name="connsiteY7" fmla="*/ 1563624 h 3685032"/>
              <a:gd name="connsiteX8" fmla="*/ 333284 w 5812454"/>
              <a:gd name="connsiteY8" fmla="*/ 731520 h 3685032"/>
              <a:gd name="connsiteX9" fmla="*/ 872780 w 5812454"/>
              <a:gd name="connsiteY9" fmla="*/ 420624 h 3685032"/>
              <a:gd name="connsiteX10" fmla="*/ 1814612 w 5812454"/>
              <a:gd name="connsiteY10" fmla="*/ 356616 h 3685032"/>
              <a:gd name="connsiteX11" fmla="*/ 3158780 w 5812454"/>
              <a:gd name="connsiteY11" fmla="*/ 0 h 3685032"/>
              <a:gd name="connsiteX12" fmla="*/ 4457228 w 5812454"/>
              <a:gd name="connsiteY12" fmla="*/ 109728 h 3685032"/>
              <a:gd name="connsiteX13" fmla="*/ 5188748 w 5812454"/>
              <a:gd name="connsiteY13" fmla="*/ 146304 h 3685032"/>
              <a:gd name="connsiteX14" fmla="*/ 5773964 w 5812454"/>
              <a:gd name="connsiteY14" fmla="*/ 329184 h 3685032"/>
              <a:gd name="connsiteX15" fmla="*/ 5737388 w 5812454"/>
              <a:gd name="connsiteY15" fmla="*/ 1069848 h 3685032"/>
              <a:gd name="connsiteX16" fmla="*/ 5581940 w 5812454"/>
              <a:gd name="connsiteY16" fmla="*/ 1088136 h 3685032"/>
              <a:gd name="connsiteX17" fmla="*/ 5463068 w 5812454"/>
              <a:gd name="connsiteY17" fmla="*/ 1042416 h 3685032"/>
              <a:gd name="connsiteX18" fmla="*/ 4941860 w 5812454"/>
              <a:gd name="connsiteY18" fmla="*/ 1197864 h 3685032"/>
              <a:gd name="connsiteX19" fmla="*/ 4731548 w 5812454"/>
              <a:gd name="connsiteY19" fmla="*/ 1426464 h 3685032"/>
              <a:gd name="connsiteX20" fmla="*/ 4146332 w 5812454"/>
              <a:gd name="connsiteY20" fmla="*/ 1389888 h 3685032"/>
              <a:gd name="connsiteX21" fmla="*/ 3771428 w 5812454"/>
              <a:gd name="connsiteY21" fmla="*/ 1051560 h 3685032"/>
              <a:gd name="connsiteX22" fmla="*/ 4566956 w 5812454"/>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463068 w 5819913"/>
              <a:gd name="connsiteY17" fmla="*/ 1042416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4941860 w 5819913"/>
              <a:gd name="connsiteY18" fmla="*/ 1197864 h 3685032"/>
              <a:gd name="connsiteX19" fmla="*/ 4731548 w 5819913"/>
              <a:gd name="connsiteY19" fmla="*/ 1426464 h 3685032"/>
              <a:gd name="connsiteX20" fmla="*/ 4146332 w 5819913"/>
              <a:gd name="connsiteY20" fmla="*/ 1389888 h 3685032"/>
              <a:gd name="connsiteX21" fmla="*/ 3771428 w 5819913"/>
              <a:gd name="connsiteY21" fmla="*/ 1051560 h 3685032"/>
              <a:gd name="connsiteX22" fmla="*/ 4566956 w 5819913"/>
              <a:gd name="connsiteY22"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34468 w 5819913"/>
              <a:gd name="connsiteY18" fmla="*/ 1033272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4941860 w 5819913"/>
              <a:gd name="connsiteY19" fmla="*/ 1197864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4457228 w 5819913"/>
              <a:gd name="connsiteY12" fmla="*/ 109728 h 3685032"/>
              <a:gd name="connsiteX13" fmla="*/ 5188748 w 5819913"/>
              <a:gd name="connsiteY13" fmla="*/ 146304 h 3685032"/>
              <a:gd name="connsiteX14" fmla="*/ 5773964 w 5819913"/>
              <a:gd name="connsiteY14" fmla="*/ 329184 h 3685032"/>
              <a:gd name="connsiteX15" fmla="*/ 5737388 w 5819913"/>
              <a:gd name="connsiteY15" fmla="*/ 1069848 h 3685032"/>
              <a:gd name="connsiteX16" fmla="*/ 5380772 w 5819913"/>
              <a:gd name="connsiteY16" fmla="*/ 1353312 h 3685032"/>
              <a:gd name="connsiteX17" fmla="*/ 5636804 w 5819913"/>
              <a:gd name="connsiteY17" fmla="*/ 914400 h 3685032"/>
              <a:gd name="connsiteX18" fmla="*/ 5252756 w 5819913"/>
              <a:gd name="connsiteY18" fmla="*/ 1207008 h 3685032"/>
              <a:gd name="connsiteX19" fmla="*/ 5307620 w 5819913"/>
              <a:gd name="connsiteY19" fmla="*/ 804672 h 3685032"/>
              <a:gd name="connsiteX20" fmla="*/ 4731548 w 5819913"/>
              <a:gd name="connsiteY20" fmla="*/ 1426464 h 3685032"/>
              <a:gd name="connsiteX21" fmla="*/ 4146332 w 5819913"/>
              <a:gd name="connsiteY21" fmla="*/ 1389888 h 3685032"/>
              <a:gd name="connsiteX22" fmla="*/ 3771428 w 5819913"/>
              <a:gd name="connsiteY22" fmla="*/ 1051560 h 3685032"/>
              <a:gd name="connsiteX23" fmla="*/ 4566956 w 5819913"/>
              <a:gd name="connsiteY23" fmla="*/ 1033272 h 3685032"/>
              <a:gd name="connsiteX0" fmla="*/ 799628 w 5819913"/>
              <a:gd name="connsiteY0" fmla="*/ 3685032 h 3685032"/>
              <a:gd name="connsiteX1" fmla="*/ 836204 w 5819913"/>
              <a:gd name="connsiteY1" fmla="*/ 3300984 h 3685032"/>
              <a:gd name="connsiteX2" fmla="*/ 342428 w 5819913"/>
              <a:gd name="connsiteY2" fmla="*/ 3081528 h 3685032"/>
              <a:gd name="connsiteX3" fmla="*/ 168692 w 5819913"/>
              <a:gd name="connsiteY3" fmla="*/ 2743200 h 3685032"/>
              <a:gd name="connsiteX4" fmla="*/ 342428 w 5819913"/>
              <a:gd name="connsiteY4" fmla="*/ 2450592 h 3685032"/>
              <a:gd name="connsiteX5" fmla="*/ 433868 w 5819913"/>
              <a:gd name="connsiteY5" fmla="*/ 2276856 h 3685032"/>
              <a:gd name="connsiteX6" fmla="*/ 4100 w 5819913"/>
              <a:gd name="connsiteY6" fmla="*/ 2304288 h 3685032"/>
              <a:gd name="connsiteX7" fmla="*/ 223556 w 5819913"/>
              <a:gd name="connsiteY7" fmla="*/ 1563624 h 3685032"/>
              <a:gd name="connsiteX8" fmla="*/ 333284 w 5819913"/>
              <a:gd name="connsiteY8" fmla="*/ 731520 h 3685032"/>
              <a:gd name="connsiteX9" fmla="*/ 872780 w 5819913"/>
              <a:gd name="connsiteY9" fmla="*/ 420624 h 3685032"/>
              <a:gd name="connsiteX10" fmla="*/ 1814612 w 5819913"/>
              <a:gd name="connsiteY10" fmla="*/ 356616 h 3685032"/>
              <a:gd name="connsiteX11" fmla="*/ 3158780 w 5819913"/>
              <a:gd name="connsiteY11" fmla="*/ 0 h 3685032"/>
              <a:gd name="connsiteX12" fmla="*/ 3606836 w 5819913"/>
              <a:gd name="connsiteY12" fmla="*/ 36576 h 3685032"/>
              <a:gd name="connsiteX13" fmla="*/ 4457228 w 5819913"/>
              <a:gd name="connsiteY13" fmla="*/ 109728 h 3685032"/>
              <a:gd name="connsiteX14" fmla="*/ 5188748 w 5819913"/>
              <a:gd name="connsiteY14" fmla="*/ 146304 h 3685032"/>
              <a:gd name="connsiteX15" fmla="*/ 5773964 w 5819913"/>
              <a:gd name="connsiteY15" fmla="*/ 329184 h 3685032"/>
              <a:gd name="connsiteX16" fmla="*/ 5737388 w 5819913"/>
              <a:gd name="connsiteY16" fmla="*/ 1069848 h 3685032"/>
              <a:gd name="connsiteX17" fmla="*/ 5380772 w 5819913"/>
              <a:gd name="connsiteY17" fmla="*/ 1353312 h 3685032"/>
              <a:gd name="connsiteX18" fmla="*/ 5636804 w 5819913"/>
              <a:gd name="connsiteY18" fmla="*/ 914400 h 3685032"/>
              <a:gd name="connsiteX19" fmla="*/ 5252756 w 5819913"/>
              <a:gd name="connsiteY19" fmla="*/ 1207008 h 3685032"/>
              <a:gd name="connsiteX20" fmla="*/ 5307620 w 5819913"/>
              <a:gd name="connsiteY20" fmla="*/ 804672 h 3685032"/>
              <a:gd name="connsiteX21" fmla="*/ 4731548 w 5819913"/>
              <a:gd name="connsiteY21" fmla="*/ 1426464 h 3685032"/>
              <a:gd name="connsiteX22" fmla="*/ 4146332 w 5819913"/>
              <a:gd name="connsiteY22" fmla="*/ 1389888 h 3685032"/>
              <a:gd name="connsiteX23" fmla="*/ 3771428 w 5819913"/>
              <a:gd name="connsiteY23" fmla="*/ 1051560 h 3685032"/>
              <a:gd name="connsiteX24" fmla="*/ 4566956 w 5819913"/>
              <a:gd name="connsiteY24" fmla="*/ 1033272 h 3685032"/>
              <a:gd name="connsiteX0" fmla="*/ 799628 w 5819913"/>
              <a:gd name="connsiteY0" fmla="*/ 3785616 h 3785616"/>
              <a:gd name="connsiteX1" fmla="*/ 836204 w 5819913"/>
              <a:gd name="connsiteY1" fmla="*/ 3401568 h 3785616"/>
              <a:gd name="connsiteX2" fmla="*/ 342428 w 5819913"/>
              <a:gd name="connsiteY2" fmla="*/ 3182112 h 3785616"/>
              <a:gd name="connsiteX3" fmla="*/ 168692 w 5819913"/>
              <a:gd name="connsiteY3" fmla="*/ 2843784 h 3785616"/>
              <a:gd name="connsiteX4" fmla="*/ 342428 w 5819913"/>
              <a:gd name="connsiteY4" fmla="*/ 2551176 h 3785616"/>
              <a:gd name="connsiteX5" fmla="*/ 433868 w 5819913"/>
              <a:gd name="connsiteY5" fmla="*/ 2377440 h 3785616"/>
              <a:gd name="connsiteX6" fmla="*/ 4100 w 5819913"/>
              <a:gd name="connsiteY6" fmla="*/ 2404872 h 3785616"/>
              <a:gd name="connsiteX7" fmla="*/ 223556 w 5819913"/>
              <a:gd name="connsiteY7" fmla="*/ 1664208 h 3785616"/>
              <a:gd name="connsiteX8" fmla="*/ 333284 w 5819913"/>
              <a:gd name="connsiteY8" fmla="*/ 832104 h 3785616"/>
              <a:gd name="connsiteX9" fmla="*/ 872780 w 5819913"/>
              <a:gd name="connsiteY9" fmla="*/ 521208 h 3785616"/>
              <a:gd name="connsiteX10" fmla="*/ 1814612 w 5819913"/>
              <a:gd name="connsiteY10" fmla="*/ 457200 h 3785616"/>
              <a:gd name="connsiteX11" fmla="*/ 3158780 w 5819913"/>
              <a:gd name="connsiteY11" fmla="*/ 100584 h 3785616"/>
              <a:gd name="connsiteX12" fmla="*/ 4201196 w 5819913"/>
              <a:gd name="connsiteY12" fmla="*/ 0 h 3785616"/>
              <a:gd name="connsiteX13" fmla="*/ 4457228 w 5819913"/>
              <a:gd name="connsiteY13" fmla="*/ 210312 h 3785616"/>
              <a:gd name="connsiteX14" fmla="*/ 5188748 w 5819913"/>
              <a:gd name="connsiteY14" fmla="*/ 246888 h 3785616"/>
              <a:gd name="connsiteX15" fmla="*/ 5773964 w 5819913"/>
              <a:gd name="connsiteY15" fmla="*/ 429768 h 3785616"/>
              <a:gd name="connsiteX16" fmla="*/ 5737388 w 5819913"/>
              <a:gd name="connsiteY16" fmla="*/ 1170432 h 3785616"/>
              <a:gd name="connsiteX17" fmla="*/ 5380772 w 5819913"/>
              <a:gd name="connsiteY17" fmla="*/ 1453896 h 3785616"/>
              <a:gd name="connsiteX18" fmla="*/ 5636804 w 5819913"/>
              <a:gd name="connsiteY18" fmla="*/ 1014984 h 3785616"/>
              <a:gd name="connsiteX19" fmla="*/ 5252756 w 5819913"/>
              <a:gd name="connsiteY19" fmla="*/ 1307592 h 3785616"/>
              <a:gd name="connsiteX20" fmla="*/ 5307620 w 5819913"/>
              <a:gd name="connsiteY20" fmla="*/ 905256 h 3785616"/>
              <a:gd name="connsiteX21" fmla="*/ 4731548 w 5819913"/>
              <a:gd name="connsiteY21" fmla="*/ 1527048 h 3785616"/>
              <a:gd name="connsiteX22" fmla="*/ 4146332 w 5819913"/>
              <a:gd name="connsiteY22" fmla="*/ 1490472 h 3785616"/>
              <a:gd name="connsiteX23" fmla="*/ 3771428 w 5819913"/>
              <a:gd name="connsiteY23" fmla="*/ 1152144 h 3785616"/>
              <a:gd name="connsiteX24" fmla="*/ 4566956 w 5819913"/>
              <a:gd name="connsiteY24" fmla="*/ 1133856 h 3785616"/>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696144 h 3696144"/>
              <a:gd name="connsiteX1" fmla="*/ 836204 w 5819913"/>
              <a:gd name="connsiteY1" fmla="*/ 3312096 h 3696144"/>
              <a:gd name="connsiteX2" fmla="*/ 342428 w 5819913"/>
              <a:gd name="connsiteY2" fmla="*/ 3092640 h 3696144"/>
              <a:gd name="connsiteX3" fmla="*/ 168692 w 5819913"/>
              <a:gd name="connsiteY3" fmla="*/ 2754312 h 3696144"/>
              <a:gd name="connsiteX4" fmla="*/ 342428 w 5819913"/>
              <a:gd name="connsiteY4" fmla="*/ 2461704 h 3696144"/>
              <a:gd name="connsiteX5" fmla="*/ 433868 w 5819913"/>
              <a:gd name="connsiteY5" fmla="*/ 2287968 h 3696144"/>
              <a:gd name="connsiteX6" fmla="*/ 4100 w 5819913"/>
              <a:gd name="connsiteY6" fmla="*/ 2315400 h 3696144"/>
              <a:gd name="connsiteX7" fmla="*/ 223556 w 5819913"/>
              <a:gd name="connsiteY7" fmla="*/ 1574736 h 3696144"/>
              <a:gd name="connsiteX8" fmla="*/ 333284 w 5819913"/>
              <a:gd name="connsiteY8" fmla="*/ 742632 h 3696144"/>
              <a:gd name="connsiteX9" fmla="*/ 872780 w 5819913"/>
              <a:gd name="connsiteY9" fmla="*/ 431736 h 3696144"/>
              <a:gd name="connsiteX10" fmla="*/ 1814612 w 5819913"/>
              <a:gd name="connsiteY10" fmla="*/ 367728 h 3696144"/>
              <a:gd name="connsiteX11" fmla="*/ 3158780 w 5819913"/>
              <a:gd name="connsiteY11" fmla="*/ 11112 h 3696144"/>
              <a:gd name="connsiteX12" fmla="*/ 3881156 w 5819913"/>
              <a:gd name="connsiteY12" fmla="*/ 65976 h 3696144"/>
              <a:gd name="connsiteX13" fmla="*/ 4457228 w 5819913"/>
              <a:gd name="connsiteY13" fmla="*/ 120840 h 3696144"/>
              <a:gd name="connsiteX14" fmla="*/ 5188748 w 5819913"/>
              <a:gd name="connsiteY14" fmla="*/ 157416 h 3696144"/>
              <a:gd name="connsiteX15" fmla="*/ 5773964 w 5819913"/>
              <a:gd name="connsiteY15" fmla="*/ 340296 h 3696144"/>
              <a:gd name="connsiteX16" fmla="*/ 5737388 w 5819913"/>
              <a:gd name="connsiteY16" fmla="*/ 1080960 h 3696144"/>
              <a:gd name="connsiteX17" fmla="*/ 5380772 w 5819913"/>
              <a:gd name="connsiteY17" fmla="*/ 1364424 h 3696144"/>
              <a:gd name="connsiteX18" fmla="*/ 5636804 w 5819913"/>
              <a:gd name="connsiteY18" fmla="*/ 925512 h 3696144"/>
              <a:gd name="connsiteX19" fmla="*/ 5252756 w 5819913"/>
              <a:gd name="connsiteY19" fmla="*/ 1218120 h 3696144"/>
              <a:gd name="connsiteX20" fmla="*/ 5307620 w 5819913"/>
              <a:gd name="connsiteY20" fmla="*/ 815784 h 3696144"/>
              <a:gd name="connsiteX21" fmla="*/ 4731548 w 5819913"/>
              <a:gd name="connsiteY21" fmla="*/ 1437576 h 3696144"/>
              <a:gd name="connsiteX22" fmla="*/ 4146332 w 5819913"/>
              <a:gd name="connsiteY22" fmla="*/ 1401000 h 3696144"/>
              <a:gd name="connsiteX23" fmla="*/ 3771428 w 5819913"/>
              <a:gd name="connsiteY23" fmla="*/ 1062672 h 3696144"/>
              <a:gd name="connsiteX24" fmla="*/ 4566956 w 5819913"/>
              <a:gd name="connsiteY24" fmla="*/ 1044384 h 3696144"/>
              <a:gd name="connsiteX0" fmla="*/ 799628 w 5819913"/>
              <a:gd name="connsiteY0" fmla="*/ 3705395 h 3705395"/>
              <a:gd name="connsiteX1" fmla="*/ 836204 w 5819913"/>
              <a:gd name="connsiteY1" fmla="*/ 3321347 h 3705395"/>
              <a:gd name="connsiteX2" fmla="*/ 342428 w 5819913"/>
              <a:gd name="connsiteY2" fmla="*/ 3101891 h 3705395"/>
              <a:gd name="connsiteX3" fmla="*/ 168692 w 5819913"/>
              <a:gd name="connsiteY3" fmla="*/ 2763563 h 3705395"/>
              <a:gd name="connsiteX4" fmla="*/ 342428 w 5819913"/>
              <a:gd name="connsiteY4" fmla="*/ 2470955 h 3705395"/>
              <a:gd name="connsiteX5" fmla="*/ 433868 w 5819913"/>
              <a:gd name="connsiteY5" fmla="*/ 2297219 h 3705395"/>
              <a:gd name="connsiteX6" fmla="*/ 4100 w 5819913"/>
              <a:gd name="connsiteY6" fmla="*/ 2324651 h 3705395"/>
              <a:gd name="connsiteX7" fmla="*/ 223556 w 5819913"/>
              <a:gd name="connsiteY7" fmla="*/ 1583987 h 3705395"/>
              <a:gd name="connsiteX8" fmla="*/ 333284 w 5819913"/>
              <a:gd name="connsiteY8" fmla="*/ 751883 h 3705395"/>
              <a:gd name="connsiteX9" fmla="*/ 872780 w 5819913"/>
              <a:gd name="connsiteY9" fmla="*/ 440987 h 3705395"/>
              <a:gd name="connsiteX10" fmla="*/ 1814612 w 5819913"/>
              <a:gd name="connsiteY10" fmla="*/ 376979 h 3705395"/>
              <a:gd name="connsiteX11" fmla="*/ 3158780 w 5819913"/>
              <a:gd name="connsiteY11" fmla="*/ 20363 h 3705395"/>
              <a:gd name="connsiteX12" fmla="*/ 4045748 w 5819913"/>
              <a:gd name="connsiteY12" fmla="*/ 20363 h 3705395"/>
              <a:gd name="connsiteX13" fmla="*/ 4457228 w 5819913"/>
              <a:gd name="connsiteY13" fmla="*/ 130091 h 3705395"/>
              <a:gd name="connsiteX14" fmla="*/ 5188748 w 5819913"/>
              <a:gd name="connsiteY14" fmla="*/ 166667 h 3705395"/>
              <a:gd name="connsiteX15" fmla="*/ 5773964 w 5819913"/>
              <a:gd name="connsiteY15" fmla="*/ 349547 h 3705395"/>
              <a:gd name="connsiteX16" fmla="*/ 5737388 w 5819913"/>
              <a:gd name="connsiteY16" fmla="*/ 1090211 h 3705395"/>
              <a:gd name="connsiteX17" fmla="*/ 5380772 w 5819913"/>
              <a:gd name="connsiteY17" fmla="*/ 1373675 h 3705395"/>
              <a:gd name="connsiteX18" fmla="*/ 5636804 w 5819913"/>
              <a:gd name="connsiteY18" fmla="*/ 934763 h 3705395"/>
              <a:gd name="connsiteX19" fmla="*/ 5252756 w 5819913"/>
              <a:gd name="connsiteY19" fmla="*/ 1227371 h 3705395"/>
              <a:gd name="connsiteX20" fmla="*/ 5307620 w 5819913"/>
              <a:gd name="connsiteY20" fmla="*/ 825035 h 3705395"/>
              <a:gd name="connsiteX21" fmla="*/ 4731548 w 5819913"/>
              <a:gd name="connsiteY21" fmla="*/ 1446827 h 3705395"/>
              <a:gd name="connsiteX22" fmla="*/ 4146332 w 5819913"/>
              <a:gd name="connsiteY22" fmla="*/ 1410251 h 3705395"/>
              <a:gd name="connsiteX23" fmla="*/ 3771428 w 5819913"/>
              <a:gd name="connsiteY23" fmla="*/ 1071923 h 3705395"/>
              <a:gd name="connsiteX24" fmla="*/ 4566956 w 5819913"/>
              <a:gd name="connsiteY24" fmla="*/ 1053635 h 3705395"/>
              <a:gd name="connsiteX0" fmla="*/ 799628 w 5819913"/>
              <a:gd name="connsiteY0" fmla="*/ 3742081 h 3742081"/>
              <a:gd name="connsiteX1" fmla="*/ 836204 w 5819913"/>
              <a:gd name="connsiteY1" fmla="*/ 3358033 h 3742081"/>
              <a:gd name="connsiteX2" fmla="*/ 342428 w 5819913"/>
              <a:gd name="connsiteY2" fmla="*/ 3138577 h 3742081"/>
              <a:gd name="connsiteX3" fmla="*/ 168692 w 5819913"/>
              <a:gd name="connsiteY3" fmla="*/ 2800249 h 3742081"/>
              <a:gd name="connsiteX4" fmla="*/ 342428 w 5819913"/>
              <a:gd name="connsiteY4" fmla="*/ 2507641 h 3742081"/>
              <a:gd name="connsiteX5" fmla="*/ 433868 w 5819913"/>
              <a:gd name="connsiteY5" fmla="*/ 2333905 h 3742081"/>
              <a:gd name="connsiteX6" fmla="*/ 4100 w 5819913"/>
              <a:gd name="connsiteY6" fmla="*/ 2361337 h 3742081"/>
              <a:gd name="connsiteX7" fmla="*/ 223556 w 5819913"/>
              <a:gd name="connsiteY7" fmla="*/ 1620673 h 3742081"/>
              <a:gd name="connsiteX8" fmla="*/ 333284 w 5819913"/>
              <a:gd name="connsiteY8" fmla="*/ 788569 h 3742081"/>
              <a:gd name="connsiteX9" fmla="*/ 872780 w 5819913"/>
              <a:gd name="connsiteY9" fmla="*/ 477673 h 3742081"/>
              <a:gd name="connsiteX10" fmla="*/ 1814612 w 5819913"/>
              <a:gd name="connsiteY10" fmla="*/ 413665 h 3742081"/>
              <a:gd name="connsiteX11" fmla="*/ 3158780 w 5819913"/>
              <a:gd name="connsiteY11" fmla="*/ 57049 h 3742081"/>
              <a:gd name="connsiteX12" fmla="*/ 3936020 w 5819913"/>
              <a:gd name="connsiteY12" fmla="*/ 11329 h 3742081"/>
              <a:gd name="connsiteX13" fmla="*/ 4457228 w 5819913"/>
              <a:gd name="connsiteY13" fmla="*/ 166777 h 3742081"/>
              <a:gd name="connsiteX14" fmla="*/ 5188748 w 5819913"/>
              <a:gd name="connsiteY14" fmla="*/ 203353 h 3742081"/>
              <a:gd name="connsiteX15" fmla="*/ 5773964 w 5819913"/>
              <a:gd name="connsiteY15" fmla="*/ 386233 h 3742081"/>
              <a:gd name="connsiteX16" fmla="*/ 5737388 w 5819913"/>
              <a:gd name="connsiteY16" fmla="*/ 1126897 h 3742081"/>
              <a:gd name="connsiteX17" fmla="*/ 5380772 w 5819913"/>
              <a:gd name="connsiteY17" fmla="*/ 1410361 h 3742081"/>
              <a:gd name="connsiteX18" fmla="*/ 5636804 w 5819913"/>
              <a:gd name="connsiteY18" fmla="*/ 971449 h 3742081"/>
              <a:gd name="connsiteX19" fmla="*/ 5252756 w 5819913"/>
              <a:gd name="connsiteY19" fmla="*/ 1264057 h 3742081"/>
              <a:gd name="connsiteX20" fmla="*/ 5307620 w 5819913"/>
              <a:gd name="connsiteY20" fmla="*/ 861721 h 3742081"/>
              <a:gd name="connsiteX21" fmla="*/ 4731548 w 5819913"/>
              <a:gd name="connsiteY21" fmla="*/ 1483513 h 3742081"/>
              <a:gd name="connsiteX22" fmla="*/ 4146332 w 5819913"/>
              <a:gd name="connsiteY22" fmla="*/ 1446937 h 3742081"/>
              <a:gd name="connsiteX23" fmla="*/ 3771428 w 5819913"/>
              <a:gd name="connsiteY23" fmla="*/ 1108609 h 3742081"/>
              <a:gd name="connsiteX24" fmla="*/ 4566956 w 5819913"/>
              <a:gd name="connsiteY24" fmla="*/ 1090321 h 3742081"/>
              <a:gd name="connsiteX0" fmla="*/ 799628 w 5819913"/>
              <a:gd name="connsiteY0" fmla="*/ 3732655 h 3732655"/>
              <a:gd name="connsiteX1" fmla="*/ 836204 w 5819913"/>
              <a:gd name="connsiteY1" fmla="*/ 3348607 h 3732655"/>
              <a:gd name="connsiteX2" fmla="*/ 342428 w 5819913"/>
              <a:gd name="connsiteY2" fmla="*/ 3129151 h 3732655"/>
              <a:gd name="connsiteX3" fmla="*/ 168692 w 5819913"/>
              <a:gd name="connsiteY3" fmla="*/ 2790823 h 3732655"/>
              <a:gd name="connsiteX4" fmla="*/ 342428 w 5819913"/>
              <a:gd name="connsiteY4" fmla="*/ 2498215 h 3732655"/>
              <a:gd name="connsiteX5" fmla="*/ 433868 w 5819913"/>
              <a:gd name="connsiteY5" fmla="*/ 2324479 h 3732655"/>
              <a:gd name="connsiteX6" fmla="*/ 4100 w 5819913"/>
              <a:gd name="connsiteY6" fmla="*/ 2351911 h 3732655"/>
              <a:gd name="connsiteX7" fmla="*/ 223556 w 5819913"/>
              <a:gd name="connsiteY7" fmla="*/ 1611247 h 3732655"/>
              <a:gd name="connsiteX8" fmla="*/ 333284 w 5819913"/>
              <a:gd name="connsiteY8" fmla="*/ 779143 h 3732655"/>
              <a:gd name="connsiteX9" fmla="*/ 872780 w 5819913"/>
              <a:gd name="connsiteY9" fmla="*/ 468247 h 3732655"/>
              <a:gd name="connsiteX10" fmla="*/ 1814612 w 5819913"/>
              <a:gd name="connsiteY10" fmla="*/ 404239 h 3732655"/>
              <a:gd name="connsiteX11" fmla="*/ 3158780 w 5819913"/>
              <a:gd name="connsiteY11" fmla="*/ 47623 h 3732655"/>
              <a:gd name="connsiteX12" fmla="*/ 3936020 w 5819913"/>
              <a:gd name="connsiteY12" fmla="*/ 1903 h 3732655"/>
              <a:gd name="connsiteX13" fmla="*/ 4201196 w 5819913"/>
              <a:gd name="connsiteY13" fmla="*/ 29336 h 3732655"/>
              <a:gd name="connsiteX14" fmla="*/ 4457228 w 5819913"/>
              <a:gd name="connsiteY14" fmla="*/ 157351 h 3732655"/>
              <a:gd name="connsiteX15" fmla="*/ 5188748 w 5819913"/>
              <a:gd name="connsiteY15" fmla="*/ 193927 h 3732655"/>
              <a:gd name="connsiteX16" fmla="*/ 5773964 w 5819913"/>
              <a:gd name="connsiteY16" fmla="*/ 376807 h 3732655"/>
              <a:gd name="connsiteX17" fmla="*/ 5737388 w 5819913"/>
              <a:gd name="connsiteY17" fmla="*/ 1117471 h 3732655"/>
              <a:gd name="connsiteX18" fmla="*/ 5380772 w 5819913"/>
              <a:gd name="connsiteY18" fmla="*/ 1400935 h 3732655"/>
              <a:gd name="connsiteX19" fmla="*/ 5636804 w 5819913"/>
              <a:gd name="connsiteY19" fmla="*/ 962023 h 3732655"/>
              <a:gd name="connsiteX20" fmla="*/ 5252756 w 5819913"/>
              <a:gd name="connsiteY20" fmla="*/ 1254631 h 3732655"/>
              <a:gd name="connsiteX21" fmla="*/ 5307620 w 5819913"/>
              <a:gd name="connsiteY21" fmla="*/ 852295 h 3732655"/>
              <a:gd name="connsiteX22" fmla="*/ 4731548 w 5819913"/>
              <a:gd name="connsiteY22" fmla="*/ 1474087 h 3732655"/>
              <a:gd name="connsiteX23" fmla="*/ 4146332 w 5819913"/>
              <a:gd name="connsiteY23" fmla="*/ 1437511 h 3732655"/>
              <a:gd name="connsiteX24" fmla="*/ 3771428 w 5819913"/>
              <a:gd name="connsiteY24" fmla="*/ 1099183 h 3732655"/>
              <a:gd name="connsiteX25" fmla="*/ 4566956 w 5819913"/>
              <a:gd name="connsiteY25" fmla="*/ 1080895 h 3732655"/>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457228 w 5819913"/>
              <a:gd name="connsiteY14" fmla="*/ 224273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3799577 h 3799577"/>
              <a:gd name="connsiteX1" fmla="*/ 836204 w 5819913"/>
              <a:gd name="connsiteY1" fmla="*/ 3415529 h 3799577"/>
              <a:gd name="connsiteX2" fmla="*/ 342428 w 5819913"/>
              <a:gd name="connsiteY2" fmla="*/ 3196073 h 3799577"/>
              <a:gd name="connsiteX3" fmla="*/ 168692 w 5819913"/>
              <a:gd name="connsiteY3" fmla="*/ 2857745 h 3799577"/>
              <a:gd name="connsiteX4" fmla="*/ 342428 w 5819913"/>
              <a:gd name="connsiteY4" fmla="*/ 2565137 h 3799577"/>
              <a:gd name="connsiteX5" fmla="*/ 433868 w 5819913"/>
              <a:gd name="connsiteY5" fmla="*/ 2391401 h 3799577"/>
              <a:gd name="connsiteX6" fmla="*/ 4100 w 5819913"/>
              <a:gd name="connsiteY6" fmla="*/ 2418833 h 3799577"/>
              <a:gd name="connsiteX7" fmla="*/ 223556 w 5819913"/>
              <a:gd name="connsiteY7" fmla="*/ 1678169 h 3799577"/>
              <a:gd name="connsiteX8" fmla="*/ 333284 w 5819913"/>
              <a:gd name="connsiteY8" fmla="*/ 846065 h 3799577"/>
              <a:gd name="connsiteX9" fmla="*/ 872780 w 5819913"/>
              <a:gd name="connsiteY9" fmla="*/ 535169 h 3799577"/>
              <a:gd name="connsiteX10" fmla="*/ 1814612 w 5819913"/>
              <a:gd name="connsiteY10" fmla="*/ 471161 h 3799577"/>
              <a:gd name="connsiteX11" fmla="*/ 3158780 w 5819913"/>
              <a:gd name="connsiteY11" fmla="*/ 114545 h 3799577"/>
              <a:gd name="connsiteX12" fmla="*/ 3936020 w 5819913"/>
              <a:gd name="connsiteY12" fmla="*/ 68825 h 3799577"/>
              <a:gd name="connsiteX13" fmla="*/ 4457228 w 5819913"/>
              <a:gd name="connsiteY13" fmla="*/ 4818 h 3799577"/>
              <a:gd name="connsiteX14" fmla="*/ 4237772 w 5819913"/>
              <a:gd name="connsiteY14" fmla="*/ 297425 h 3799577"/>
              <a:gd name="connsiteX15" fmla="*/ 5188748 w 5819913"/>
              <a:gd name="connsiteY15" fmla="*/ 260849 h 3799577"/>
              <a:gd name="connsiteX16" fmla="*/ 5773964 w 5819913"/>
              <a:gd name="connsiteY16" fmla="*/ 443729 h 3799577"/>
              <a:gd name="connsiteX17" fmla="*/ 5737388 w 5819913"/>
              <a:gd name="connsiteY17" fmla="*/ 1184393 h 3799577"/>
              <a:gd name="connsiteX18" fmla="*/ 5380772 w 5819913"/>
              <a:gd name="connsiteY18" fmla="*/ 1467857 h 3799577"/>
              <a:gd name="connsiteX19" fmla="*/ 5636804 w 5819913"/>
              <a:gd name="connsiteY19" fmla="*/ 1028945 h 3799577"/>
              <a:gd name="connsiteX20" fmla="*/ 5252756 w 5819913"/>
              <a:gd name="connsiteY20" fmla="*/ 1321553 h 3799577"/>
              <a:gd name="connsiteX21" fmla="*/ 5307620 w 5819913"/>
              <a:gd name="connsiteY21" fmla="*/ 919217 h 3799577"/>
              <a:gd name="connsiteX22" fmla="*/ 4731548 w 5819913"/>
              <a:gd name="connsiteY22" fmla="*/ 1541009 h 3799577"/>
              <a:gd name="connsiteX23" fmla="*/ 4146332 w 5819913"/>
              <a:gd name="connsiteY23" fmla="*/ 1504433 h 3799577"/>
              <a:gd name="connsiteX24" fmla="*/ 3771428 w 5819913"/>
              <a:gd name="connsiteY24" fmla="*/ 1166105 h 3799577"/>
              <a:gd name="connsiteX25" fmla="*/ 4566956 w 5819913"/>
              <a:gd name="connsiteY25" fmla="*/ 1147817 h 3799577"/>
              <a:gd name="connsiteX0" fmla="*/ 799628 w 5819913"/>
              <a:gd name="connsiteY0" fmla="*/ 4005108 h 4005108"/>
              <a:gd name="connsiteX1" fmla="*/ 836204 w 5819913"/>
              <a:gd name="connsiteY1" fmla="*/ 3621060 h 4005108"/>
              <a:gd name="connsiteX2" fmla="*/ 342428 w 5819913"/>
              <a:gd name="connsiteY2" fmla="*/ 3401604 h 4005108"/>
              <a:gd name="connsiteX3" fmla="*/ 168692 w 5819913"/>
              <a:gd name="connsiteY3" fmla="*/ 3063276 h 4005108"/>
              <a:gd name="connsiteX4" fmla="*/ 342428 w 5819913"/>
              <a:gd name="connsiteY4" fmla="*/ 2770668 h 4005108"/>
              <a:gd name="connsiteX5" fmla="*/ 433868 w 5819913"/>
              <a:gd name="connsiteY5" fmla="*/ 2596932 h 4005108"/>
              <a:gd name="connsiteX6" fmla="*/ 4100 w 5819913"/>
              <a:gd name="connsiteY6" fmla="*/ 2624364 h 4005108"/>
              <a:gd name="connsiteX7" fmla="*/ 223556 w 5819913"/>
              <a:gd name="connsiteY7" fmla="*/ 1883700 h 4005108"/>
              <a:gd name="connsiteX8" fmla="*/ 333284 w 5819913"/>
              <a:gd name="connsiteY8" fmla="*/ 1051596 h 4005108"/>
              <a:gd name="connsiteX9" fmla="*/ 872780 w 5819913"/>
              <a:gd name="connsiteY9" fmla="*/ 740700 h 4005108"/>
              <a:gd name="connsiteX10" fmla="*/ 1814612 w 5819913"/>
              <a:gd name="connsiteY10" fmla="*/ 676692 h 4005108"/>
              <a:gd name="connsiteX11" fmla="*/ 3158780 w 5819913"/>
              <a:gd name="connsiteY11" fmla="*/ 320076 h 4005108"/>
              <a:gd name="connsiteX12" fmla="*/ 4219484 w 5819913"/>
              <a:gd name="connsiteY12" fmla="*/ 36 h 4005108"/>
              <a:gd name="connsiteX13" fmla="*/ 4457228 w 5819913"/>
              <a:gd name="connsiteY13" fmla="*/ 210349 h 4005108"/>
              <a:gd name="connsiteX14" fmla="*/ 4237772 w 5819913"/>
              <a:gd name="connsiteY14" fmla="*/ 502956 h 4005108"/>
              <a:gd name="connsiteX15" fmla="*/ 5188748 w 5819913"/>
              <a:gd name="connsiteY15" fmla="*/ 466380 h 4005108"/>
              <a:gd name="connsiteX16" fmla="*/ 5773964 w 5819913"/>
              <a:gd name="connsiteY16" fmla="*/ 649260 h 4005108"/>
              <a:gd name="connsiteX17" fmla="*/ 5737388 w 5819913"/>
              <a:gd name="connsiteY17" fmla="*/ 1389924 h 4005108"/>
              <a:gd name="connsiteX18" fmla="*/ 5380772 w 5819913"/>
              <a:gd name="connsiteY18" fmla="*/ 1673388 h 4005108"/>
              <a:gd name="connsiteX19" fmla="*/ 5636804 w 5819913"/>
              <a:gd name="connsiteY19" fmla="*/ 1234476 h 4005108"/>
              <a:gd name="connsiteX20" fmla="*/ 5252756 w 5819913"/>
              <a:gd name="connsiteY20" fmla="*/ 1527084 h 4005108"/>
              <a:gd name="connsiteX21" fmla="*/ 5307620 w 5819913"/>
              <a:gd name="connsiteY21" fmla="*/ 1124748 h 4005108"/>
              <a:gd name="connsiteX22" fmla="*/ 4731548 w 5819913"/>
              <a:gd name="connsiteY22" fmla="*/ 1746540 h 4005108"/>
              <a:gd name="connsiteX23" fmla="*/ 4146332 w 5819913"/>
              <a:gd name="connsiteY23" fmla="*/ 1709964 h 4005108"/>
              <a:gd name="connsiteX24" fmla="*/ 3771428 w 5819913"/>
              <a:gd name="connsiteY24" fmla="*/ 1371636 h 4005108"/>
              <a:gd name="connsiteX25" fmla="*/ 4566956 w 5819913"/>
              <a:gd name="connsiteY25" fmla="*/ 1353348 h 4005108"/>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237772 w 5819913"/>
              <a:gd name="connsiteY14" fmla="*/ 502942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603532 w 5819913"/>
              <a:gd name="connsiteY14" fmla="*/ 283486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566956 w 5819913"/>
              <a:gd name="connsiteY25"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951004 w 5819913"/>
              <a:gd name="connsiteY15" fmla="*/ 384071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566956 w 5819913"/>
              <a:gd name="connsiteY26"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92052 w 5819913"/>
              <a:gd name="connsiteY26" fmla="*/ 132590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374932 w 5819913"/>
              <a:gd name="connsiteY27" fmla="*/ 1435631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872780 w 5819913"/>
              <a:gd name="connsiteY9" fmla="*/ 740686 h 4005094"/>
              <a:gd name="connsiteX10" fmla="*/ 1814612 w 5819913"/>
              <a:gd name="connsiteY10" fmla="*/ 676678 h 4005094"/>
              <a:gd name="connsiteX11" fmla="*/ 3158780 w 5819913"/>
              <a:gd name="connsiteY11" fmla="*/ 320062 h 4005094"/>
              <a:gd name="connsiteX12" fmla="*/ 4219484 w 5819913"/>
              <a:gd name="connsiteY12" fmla="*/ 22 h 4005094"/>
              <a:gd name="connsiteX13" fmla="*/ 3872012 w 5819913"/>
              <a:gd name="connsiteY13" fmla="*/ 347495 h 4005094"/>
              <a:gd name="connsiteX14" fmla="*/ 4576100 w 5819913"/>
              <a:gd name="connsiteY14" fmla="*/ 256054 h 4005094"/>
              <a:gd name="connsiteX15" fmla="*/ 4256060 w 5819913"/>
              <a:gd name="connsiteY15" fmla="*/ 484655 h 4005094"/>
              <a:gd name="connsiteX16" fmla="*/ 5188748 w 5819913"/>
              <a:gd name="connsiteY16" fmla="*/ 466366 h 4005094"/>
              <a:gd name="connsiteX17" fmla="*/ 5773964 w 5819913"/>
              <a:gd name="connsiteY17" fmla="*/ 649246 h 4005094"/>
              <a:gd name="connsiteX18" fmla="*/ 5737388 w 5819913"/>
              <a:gd name="connsiteY18" fmla="*/ 1389910 h 4005094"/>
              <a:gd name="connsiteX19" fmla="*/ 5380772 w 5819913"/>
              <a:gd name="connsiteY19" fmla="*/ 1673374 h 4005094"/>
              <a:gd name="connsiteX20" fmla="*/ 5636804 w 5819913"/>
              <a:gd name="connsiteY20" fmla="*/ 1234462 h 4005094"/>
              <a:gd name="connsiteX21" fmla="*/ 5252756 w 5819913"/>
              <a:gd name="connsiteY21" fmla="*/ 1527070 h 4005094"/>
              <a:gd name="connsiteX22" fmla="*/ 5307620 w 5819913"/>
              <a:gd name="connsiteY22" fmla="*/ 1124734 h 4005094"/>
              <a:gd name="connsiteX23" fmla="*/ 4731548 w 5819913"/>
              <a:gd name="connsiteY23" fmla="*/ 1746526 h 4005094"/>
              <a:gd name="connsiteX24" fmla="*/ 4146332 w 5819913"/>
              <a:gd name="connsiteY24" fmla="*/ 1709950 h 4005094"/>
              <a:gd name="connsiteX25" fmla="*/ 3771428 w 5819913"/>
              <a:gd name="connsiteY25" fmla="*/ 1371622 h 4005094"/>
              <a:gd name="connsiteX26" fmla="*/ 4146332 w 5819913"/>
              <a:gd name="connsiteY26" fmla="*/ 1508783 h 4005094"/>
              <a:gd name="connsiteX27" fmla="*/ 4237772 w 5819913"/>
              <a:gd name="connsiteY27" fmla="*/ 1188743 h 4005094"/>
              <a:gd name="connsiteX28" fmla="*/ 4566956 w 5819913"/>
              <a:gd name="connsiteY28"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1814612 w 5819913"/>
              <a:gd name="connsiteY9" fmla="*/ 676678 h 4005094"/>
              <a:gd name="connsiteX10" fmla="*/ 3158780 w 5819913"/>
              <a:gd name="connsiteY10" fmla="*/ 320062 h 4005094"/>
              <a:gd name="connsiteX11" fmla="*/ 4219484 w 5819913"/>
              <a:gd name="connsiteY11" fmla="*/ 22 h 4005094"/>
              <a:gd name="connsiteX12" fmla="*/ 3872012 w 5819913"/>
              <a:gd name="connsiteY12" fmla="*/ 347495 h 4005094"/>
              <a:gd name="connsiteX13" fmla="*/ 4576100 w 5819913"/>
              <a:gd name="connsiteY13" fmla="*/ 256054 h 4005094"/>
              <a:gd name="connsiteX14" fmla="*/ 4256060 w 5819913"/>
              <a:gd name="connsiteY14" fmla="*/ 484655 h 4005094"/>
              <a:gd name="connsiteX15" fmla="*/ 5188748 w 5819913"/>
              <a:gd name="connsiteY15" fmla="*/ 466366 h 4005094"/>
              <a:gd name="connsiteX16" fmla="*/ 5773964 w 5819913"/>
              <a:gd name="connsiteY16" fmla="*/ 649246 h 4005094"/>
              <a:gd name="connsiteX17" fmla="*/ 5737388 w 5819913"/>
              <a:gd name="connsiteY17" fmla="*/ 1389910 h 4005094"/>
              <a:gd name="connsiteX18" fmla="*/ 5380772 w 5819913"/>
              <a:gd name="connsiteY18" fmla="*/ 1673374 h 4005094"/>
              <a:gd name="connsiteX19" fmla="*/ 5636804 w 5819913"/>
              <a:gd name="connsiteY19" fmla="*/ 1234462 h 4005094"/>
              <a:gd name="connsiteX20" fmla="*/ 5252756 w 5819913"/>
              <a:gd name="connsiteY20" fmla="*/ 1527070 h 4005094"/>
              <a:gd name="connsiteX21" fmla="*/ 5307620 w 5819913"/>
              <a:gd name="connsiteY21" fmla="*/ 1124734 h 4005094"/>
              <a:gd name="connsiteX22" fmla="*/ 4731548 w 5819913"/>
              <a:gd name="connsiteY22" fmla="*/ 1746526 h 4005094"/>
              <a:gd name="connsiteX23" fmla="*/ 4146332 w 5819913"/>
              <a:gd name="connsiteY23" fmla="*/ 1709950 h 4005094"/>
              <a:gd name="connsiteX24" fmla="*/ 3771428 w 5819913"/>
              <a:gd name="connsiteY24" fmla="*/ 1371622 h 4005094"/>
              <a:gd name="connsiteX25" fmla="*/ 4146332 w 5819913"/>
              <a:gd name="connsiteY25" fmla="*/ 1508783 h 4005094"/>
              <a:gd name="connsiteX26" fmla="*/ 4237772 w 5819913"/>
              <a:gd name="connsiteY26" fmla="*/ 1188743 h 4005094"/>
              <a:gd name="connsiteX27" fmla="*/ 4566956 w 5819913"/>
              <a:gd name="connsiteY27" fmla="*/ 1353334 h 4005094"/>
              <a:gd name="connsiteX0" fmla="*/ 799628 w 5819913"/>
              <a:gd name="connsiteY0" fmla="*/ 4005094 h 4005094"/>
              <a:gd name="connsiteX1" fmla="*/ 836204 w 5819913"/>
              <a:gd name="connsiteY1" fmla="*/ 3621046 h 4005094"/>
              <a:gd name="connsiteX2" fmla="*/ 342428 w 5819913"/>
              <a:gd name="connsiteY2" fmla="*/ 3401590 h 4005094"/>
              <a:gd name="connsiteX3" fmla="*/ 168692 w 5819913"/>
              <a:gd name="connsiteY3" fmla="*/ 3063262 h 4005094"/>
              <a:gd name="connsiteX4" fmla="*/ 342428 w 5819913"/>
              <a:gd name="connsiteY4" fmla="*/ 2770654 h 4005094"/>
              <a:gd name="connsiteX5" fmla="*/ 433868 w 5819913"/>
              <a:gd name="connsiteY5" fmla="*/ 2596918 h 4005094"/>
              <a:gd name="connsiteX6" fmla="*/ 4100 w 5819913"/>
              <a:gd name="connsiteY6" fmla="*/ 2624350 h 4005094"/>
              <a:gd name="connsiteX7" fmla="*/ 223556 w 5819913"/>
              <a:gd name="connsiteY7" fmla="*/ 1883686 h 4005094"/>
              <a:gd name="connsiteX8" fmla="*/ 333284 w 5819913"/>
              <a:gd name="connsiteY8" fmla="*/ 1051582 h 4005094"/>
              <a:gd name="connsiteX9" fmla="*/ 3158780 w 5819913"/>
              <a:gd name="connsiteY9" fmla="*/ 320062 h 4005094"/>
              <a:gd name="connsiteX10" fmla="*/ 4219484 w 5819913"/>
              <a:gd name="connsiteY10" fmla="*/ 22 h 4005094"/>
              <a:gd name="connsiteX11" fmla="*/ 3872012 w 5819913"/>
              <a:gd name="connsiteY11" fmla="*/ 347495 h 4005094"/>
              <a:gd name="connsiteX12" fmla="*/ 4576100 w 5819913"/>
              <a:gd name="connsiteY12" fmla="*/ 256054 h 4005094"/>
              <a:gd name="connsiteX13" fmla="*/ 4256060 w 5819913"/>
              <a:gd name="connsiteY13" fmla="*/ 484655 h 4005094"/>
              <a:gd name="connsiteX14" fmla="*/ 5188748 w 5819913"/>
              <a:gd name="connsiteY14" fmla="*/ 466366 h 4005094"/>
              <a:gd name="connsiteX15" fmla="*/ 5773964 w 5819913"/>
              <a:gd name="connsiteY15" fmla="*/ 649246 h 4005094"/>
              <a:gd name="connsiteX16" fmla="*/ 5737388 w 5819913"/>
              <a:gd name="connsiteY16" fmla="*/ 1389910 h 4005094"/>
              <a:gd name="connsiteX17" fmla="*/ 5380772 w 5819913"/>
              <a:gd name="connsiteY17" fmla="*/ 1673374 h 4005094"/>
              <a:gd name="connsiteX18" fmla="*/ 5636804 w 5819913"/>
              <a:gd name="connsiteY18" fmla="*/ 1234462 h 4005094"/>
              <a:gd name="connsiteX19" fmla="*/ 5252756 w 5819913"/>
              <a:gd name="connsiteY19" fmla="*/ 1527070 h 4005094"/>
              <a:gd name="connsiteX20" fmla="*/ 5307620 w 5819913"/>
              <a:gd name="connsiteY20" fmla="*/ 1124734 h 4005094"/>
              <a:gd name="connsiteX21" fmla="*/ 4731548 w 5819913"/>
              <a:gd name="connsiteY21" fmla="*/ 1746526 h 4005094"/>
              <a:gd name="connsiteX22" fmla="*/ 4146332 w 5819913"/>
              <a:gd name="connsiteY22" fmla="*/ 1709950 h 4005094"/>
              <a:gd name="connsiteX23" fmla="*/ 3771428 w 5819913"/>
              <a:gd name="connsiteY23" fmla="*/ 1371622 h 4005094"/>
              <a:gd name="connsiteX24" fmla="*/ 4146332 w 5819913"/>
              <a:gd name="connsiteY24" fmla="*/ 1508783 h 4005094"/>
              <a:gd name="connsiteX25" fmla="*/ 4237772 w 5819913"/>
              <a:gd name="connsiteY25" fmla="*/ 1188743 h 4005094"/>
              <a:gd name="connsiteX26" fmla="*/ 4566956 w 5819913"/>
              <a:gd name="connsiteY26" fmla="*/ 1353334 h 4005094"/>
              <a:gd name="connsiteX0" fmla="*/ 799628 w 5819913"/>
              <a:gd name="connsiteY0" fmla="*/ 4005512 h 4005512"/>
              <a:gd name="connsiteX1" fmla="*/ 836204 w 5819913"/>
              <a:gd name="connsiteY1" fmla="*/ 3621464 h 4005512"/>
              <a:gd name="connsiteX2" fmla="*/ 342428 w 5819913"/>
              <a:gd name="connsiteY2" fmla="*/ 3402008 h 4005512"/>
              <a:gd name="connsiteX3" fmla="*/ 168692 w 5819913"/>
              <a:gd name="connsiteY3" fmla="*/ 3063680 h 4005512"/>
              <a:gd name="connsiteX4" fmla="*/ 342428 w 5819913"/>
              <a:gd name="connsiteY4" fmla="*/ 2771072 h 4005512"/>
              <a:gd name="connsiteX5" fmla="*/ 433868 w 5819913"/>
              <a:gd name="connsiteY5" fmla="*/ 2597336 h 4005512"/>
              <a:gd name="connsiteX6" fmla="*/ 4100 w 5819913"/>
              <a:gd name="connsiteY6" fmla="*/ 2624768 h 4005512"/>
              <a:gd name="connsiteX7" fmla="*/ 223556 w 5819913"/>
              <a:gd name="connsiteY7" fmla="*/ 1884104 h 4005512"/>
              <a:gd name="connsiteX8" fmla="*/ 333284 w 5819913"/>
              <a:gd name="connsiteY8" fmla="*/ 1052000 h 4005512"/>
              <a:gd name="connsiteX9" fmla="*/ 3158780 w 5819913"/>
              <a:gd name="connsiteY9" fmla="*/ 320480 h 4005512"/>
              <a:gd name="connsiteX10" fmla="*/ 4219484 w 5819913"/>
              <a:gd name="connsiteY10" fmla="*/ 440 h 4005512"/>
              <a:gd name="connsiteX11" fmla="*/ 4576100 w 5819913"/>
              <a:gd name="connsiteY11" fmla="*/ 256472 h 4005512"/>
              <a:gd name="connsiteX12" fmla="*/ 4256060 w 5819913"/>
              <a:gd name="connsiteY12" fmla="*/ 485073 h 4005512"/>
              <a:gd name="connsiteX13" fmla="*/ 5188748 w 5819913"/>
              <a:gd name="connsiteY13" fmla="*/ 466784 h 4005512"/>
              <a:gd name="connsiteX14" fmla="*/ 5773964 w 5819913"/>
              <a:gd name="connsiteY14" fmla="*/ 649664 h 4005512"/>
              <a:gd name="connsiteX15" fmla="*/ 5737388 w 5819913"/>
              <a:gd name="connsiteY15" fmla="*/ 1390328 h 4005512"/>
              <a:gd name="connsiteX16" fmla="*/ 5380772 w 5819913"/>
              <a:gd name="connsiteY16" fmla="*/ 1673792 h 4005512"/>
              <a:gd name="connsiteX17" fmla="*/ 5636804 w 5819913"/>
              <a:gd name="connsiteY17" fmla="*/ 1234880 h 4005512"/>
              <a:gd name="connsiteX18" fmla="*/ 5252756 w 5819913"/>
              <a:gd name="connsiteY18" fmla="*/ 1527488 h 4005512"/>
              <a:gd name="connsiteX19" fmla="*/ 5307620 w 5819913"/>
              <a:gd name="connsiteY19" fmla="*/ 1125152 h 4005512"/>
              <a:gd name="connsiteX20" fmla="*/ 4731548 w 5819913"/>
              <a:gd name="connsiteY20" fmla="*/ 1746944 h 4005512"/>
              <a:gd name="connsiteX21" fmla="*/ 4146332 w 5819913"/>
              <a:gd name="connsiteY21" fmla="*/ 1710368 h 4005512"/>
              <a:gd name="connsiteX22" fmla="*/ 3771428 w 5819913"/>
              <a:gd name="connsiteY22" fmla="*/ 1372040 h 4005512"/>
              <a:gd name="connsiteX23" fmla="*/ 4146332 w 5819913"/>
              <a:gd name="connsiteY23" fmla="*/ 1509201 h 4005512"/>
              <a:gd name="connsiteX24" fmla="*/ 4237772 w 5819913"/>
              <a:gd name="connsiteY24" fmla="*/ 1189161 h 4005512"/>
              <a:gd name="connsiteX25" fmla="*/ 4566956 w 5819913"/>
              <a:gd name="connsiteY25" fmla="*/ 1353752 h 4005512"/>
              <a:gd name="connsiteX0" fmla="*/ 896548 w 5916833"/>
              <a:gd name="connsiteY0" fmla="*/ 4005512 h 4005512"/>
              <a:gd name="connsiteX1" fmla="*/ 933124 w 5916833"/>
              <a:gd name="connsiteY1" fmla="*/ 3621464 h 4005512"/>
              <a:gd name="connsiteX2" fmla="*/ 439348 w 5916833"/>
              <a:gd name="connsiteY2" fmla="*/ 3402008 h 4005512"/>
              <a:gd name="connsiteX3" fmla="*/ 265612 w 5916833"/>
              <a:gd name="connsiteY3" fmla="*/ 3063680 h 4005512"/>
              <a:gd name="connsiteX4" fmla="*/ 439348 w 5916833"/>
              <a:gd name="connsiteY4" fmla="*/ 2771072 h 4005512"/>
              <a:gd name="connsiteX5" fmla="*/ 530788 w 5916833"/>
              <a:gd name="connsiteY5" fmla="*/ 2597336 h 4005512"/>
              <a:gd name="connsiteX6" fmla="*/ 101020 w 5916833"/>
              <a:gd name="connsiteY6" fmla="*/ 2624768 h 4005512"/>
              <a:gd name="connsiteX7" fmla="*/ 320476 w 5916833"/>
              <a:gd name="connsiteY7" fmla="*/ 1884104 h 4005512"/>
              <a:gd name="connsiteX8" fmla="*/ 3255700 w 5916833"/>
              <a:gd name="connsiteY8" fmla="*/ 320480 h 4005512"/>
              <a:gd name="connsiteX9" fmla="*/ 4316404 w 5916833"/>
              <a:gd name="connsiteY9" fmla="*/ 440 h 4005512"/>
              <a:gd name="connsiteX10" fmla="*/ 4673020 w 5916833"/>
              <a:gd name="connsiteY10" fmla="*/ 256472 h 4005512"/>
              <a:gd name="connsiteX11" fmla="*/ 4352980 w 5916833"/>
              <a:gd name="connsiteY11" fmla="*/ 485073 h 4005512"/>
              <a:gd name="connsiteX12" fmla="*/ 5285668 w 5916833"/>
              <a:gd name="connsiteY12" fmla="*/ 466784 h 4005512"/>
              <a:gd name="connsiteX13" fmla="*/ 5870884 w 5916833"/>
              <a:gd name="connsiteY13" fmla="*/ 649664 h 4005512"/>
              <a:gd name="connsiteX14" fmla="*/ 5834308 w 5916833"/>
              <a:gd name="connsiteY14" fmla="*/ 1390328 h 4005512"/>
              <a:gd name="connsiteX15" fmla="*/ 5477692 w 5916833"/>
              <a:gd name="connsiteY15" fmla="*/ 1673792 h 4005512"/>
              <a:gd name="connsiteX16" fmla="*/ 5733724 w 5916833"/>
              <a:gd name="connsiteY16" fmla="*/ 1234880 h 4005512"/>
              <a:gd name="connsiteX17" fmla="*/ 5349676 w 5916833"/>
              <a:gd name="connsiteY17" fmla="*/ 1527488 h 4005512"/>
              <a:gd name="connsiteX18" fmla="*/ 5404540 w 5916833"/>
              <a:gd name="connsiteY18" fmla="*/ 1125152 h 4005512"/>
              <a:gd name="connsiteX19" fmla="*/ 4828468 w 5916833"/>
              <a:gd name="connsiteY19" fmla="*/ 1746944 h 4005512"/>
              <a:gd name="connsiteX20" fmla="*/ 4243252 w 5916833"/>
              <a:gd name="connsiteY20" fmla="*/ 1710368 h 4005512"/>
              <a:gd name="connsiteX21" fmla="*/ 3868348 w 5916833"/>
              <a:gd name="connsiteY21" fmla="*/ 1372040 h 4005512"/>
              <a:gd name="connsiteX22" fmla="*/ 4243252 w 5916833"/>
              <a:gd name="connsiteY22" fmla="*/ 1509201 h 4005512"/>
              <a:gd name="connsiteX23" fmla="*/ 4334692 w 5916833"/>
              <a:gd name="connsiteY23" fmla="*/ 1189161 h 4005512"/>
              <a:gd name="connsiteX24" fmla="*/ 4663876 w 5916833"/>
              <a:gd name="connsiteY24" fmla="*/ 1353752 h 4005512"/>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3868348 w 5916833"/>
              <a:gd name="connsiteY20" fmla="*/ 1372034 h 4005506"/>
              <a:gd name="connsiteX21" fmla="*/ 4243252 w 5916833"/>
              <a:gd name="connsiteY21" fmla="*/ 1509195 h 4005506"/>
              <a:gd name="connsiteX22" fmla="*/ 4334692 w 5916833"/>
              <a:gd name="connsiteY22" fmla="*/ 1189155 h 4005506"/>
              <a:gd name="connsiteX23" fmla="*/ 4663876 w 5916833"/>
              <a:gd name="connsiteY23"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3868348 w 5916833"/>
              <a:gd name="connsiteY20" fmla="*/ 1372034 h 4005506"/>
              <a:gd name="connsiteX21" fmla="*/ 4243252 w 5916833"/>
              <a:gd name="connsiteY21" fmla="*/ 1509195 h 4005506"/>
              <a:gd name="connsiteX22" fmla="*/ 4663876 w 5916833"/>
              <a:gd name="connsiteY22"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710362 h 4005506"/>
              <a:gd name="connsiteX20" fmla="*/ 4243252 w 5916833"/>
              <a:gd name="connsiteY20" fmla="*/ 1509195 h 4005506"/>
              <a:gd name="connsiteX21" fmla="*/ 4663876 w 5916833"/>
              <a:gd name="connsiteY21"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243252 w 5916833"/>
              <a:gd name="connsiteY19" fmla="*/ 1509195 h 4005506"/>
              <a:gd name="connsiteX20" fmla="*/ 4663876 w 5916833"/>
              <a:gd name="connsiteY20"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19" fmla="*/ 4663876 w 5916833"/>
              <a:gd name="connsiteY19" fmla="*/ 1353746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349676 w 5916833"/>
              <a:gd name="connsiteY16" fmla="*/ 1527482 h 4005506"/>
              <a:gd name="connsiteX17" fmla="*/ 5404540 w 5916833"/>
              <a:gd name="connsiteY17" fmla="*/ 1125146 h 4005506"/>
              <a:gd name="connsiteX18" fmla="*/ 4828468 w 5916833"/>
              <a:gd name="connsiteY18" fmla="*/ 1746938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733724 w 5916833"/>
              <a:gd name="connsiteY15" fmla="*/ 1234874 h 4005506"/>
              <a:gd name="connsiteX16" fmla="*/ 5404540 w 5916833"/>
              <a:gd name="connsiteY16" fmla="*/ 1125146 h 4005506"/>
              <a:gd name="connsiteX17" fmla="*/ 4828468 w 5916833"/>
              <a:gd name="connsiteY17" fmla="*/ 1746938 h 4005506"/>
              <a:gd name="connsiteX0" fmla="*/ 896548 w 5916833"/>
              <a:gd name="connsiteY0" fmla="*/ 4005506 h 4005506"/>
              <a:gd name="connsiteX1" fmla="*/ 933124 w 5916833"/>
              <a:gd name="connsiteY1" fmla="*/ 3621458 h 4005506"/>
              <a:gd name="connsiteX2" fmla="*/ 439348 w 5916833"/>
              <a:gd name="connsiteY2" fmla="*/ 3402002 h 4005506"/>
              <a:gd name="connsiteX3" fmla="*/ 265612 w 5916833"/>
              <a:gd name="connsiteY3" fmla="*/ 3063674 h 4005506"/>
              <a:gd name="connsiteX4" fmla="*/ 439348 w 5916833"/>
              <a:gd name="connsiteY4" fmla="*/ 2771066 h 4005506"/>
              <a:gd name="connsiteX5" fmla="*/ 530788 w 5916833"/>
              <a:gd name="connsiteY5" fmla="*/ 2597330 h 4005506"/>
              <a:gd name="connsiteX6" fmla="*/ 101020 w 5916833"/>
              <a:gd name="connsiteY6" fmla="*/ 2624762 h 4005506"/>
              <a:gd name="connsiteX7" fmla="*/ 320476 w 5916833"/>
              <a:gd name="connsiteY7" fmla="*/ 1884098 h 4005506"/>
              <a:gd name="connsiteX8" fmla="*/ 3255700 w 5916833"/>
              <a:gd name="connsiteY8" fmla="*/ 320474 h 4005506"/>
              <a:gd name="connsiteX9" fmla="*/ 4316404 w 5916833"/>
              <a:gd name="connsiteY9" fmla="*/ 434 h 4005506"/>
              <a:gd name="connsiteX10" fmla="*/ 4673020 w 5916833"/>
              <a:gd name="connsiteY10" fmla="*/ 256466 h 4005506"/>
              <a:gd name="connsiteX11" fmla="*/ 5285668 w 5916833"/>
              <a:gd name="connsiteY11" fmla="*/ 466778 h 4005506"/>
              <a:gd name="connsiteX12" fmla="*/ 5870884 w 5916833"/>
              <a:gd name="connsiteY12" fmla="*/ 649658 h 4005506"/>
              <a:gd name="connsiteX13" fmla="*/ 5834308 w 5916833"/>
              <a:gd name="connsiteY13" fmla="*/ 1390322 h 4005506"/>
              <a:gd name="connsiteX14" fmla="*/ 5477692 w 5916833"/>
              <a:gd name="connsiteY14" fmla="*/ 1673786 h 4005506"/>
              <a:gd name="connsiteX15" fmla="*/ 5404540 w 5916833"/>
              <a:gd name="connsiteY15" fmla="*/ 1125146 h 4005506"/>
              <a:gd name="connsiteX16" fmla="*/ 4828468 w 5916833"/>
              <a:gd name="connsiteY16" fmla="*/ 1746938 h 4005506"/>
              <a:gd name="connsiteX0" fmla="*/ 896548 w 5872959"/>
              <a:gd name="connsiteY0" fmla="*/ 4005506 h 4005506"/>
              <a:gd name="connsiteX1" fmla="*/ 933124 w 5872959"/>
              <a:gd name="connsiteY1" fmla="*/ 3621458 h 4005506"/>
              <a:gd name="connsiteX2" fmla="*/ 439348 w 5872959"/>
              <a:gd name="connsiteY2" fmla="*/ 3402002 h 4005506"/>
              <a:gd name="connsiteX3" fmla="*/ 265612 w 5872959"/>
              <a:gd name="connsiteY3" fmla="*/ 3063674 h 4005506"/>
              <a:gd name="connsiteX4" fmla="*/ 439348 w 5872959"/>
              <a:gd name="connsiteY4" fmla="*/ 2771066 h 4005506"/>
              <a:gd name="connsiteX5" fmla="*/ 530788 w 5872959"/>
              <a:gd name="connsiteY5" fmla="*/ 2597330 h 4005506"/>
              <a:gd name="connsiteX6" fmla="*/ 101020 w 5872959"/>
              <a:gd name="connsiteY6" fmla="*/ 2624762 h 4005506"/>
              <a:gd name="connsiteX7" fmla="*/ 320476 w 5872959"/>
              <a:gd name="connsiteY7" fmla="*/ 1884098 h 4005506"/>
              <a:gd name="connsiteX8" fmla="*/ 3255700 w 5872959"/>
              <a:gd name="connsiteY8" fmla="*/ 320474 h 4005506"/>
              <a:gd name="connsiteX9" fmla="*/ 4316404 w 5872959"/>
              <a:gd name="connsiteY9" fmla="*/ 434 h 4005506"/>
              <a:gd name="connsiteX10" fmla="*/ 4673020 w 5872959"/>
              <a:gd name="connsiteY10" fmla="*/ 256466 h 4005506"/>
              <a:gd name="connsiteX11" fmla="*/ 5285668 w 5872959"/>
              <a:gd name="connsiteY11" fmla="*/ 466778 h 4005506"/>
              <a:gd name="connsiteX12" fmla="*/ 5870884 w 5872959"/>
              <a:gd name="connsiteY12" fmla="*/ 649658 h 4005506"/>
              <a:gd name="connsiteX13" fmla="*/ 5477692 w 5872959"/>
              <a:gd name="connsiteY13" fmla="*/ 1673786 h 4005506"/>
              <a:gd name="connsiteX14" fmla="*/ 5404540 w 5872959"/>
              <a:gd name="connsiteY14" fmla="*/ 1125146 h 4005506"/>
              <a:gd name="connsiteX15" fmla="*/ 4828468 w 5872959"/>
              <a:gd name="connsiteY15" fmla="*/ 1746938 h 4005506"/>
              <a:gd name="connsiteX0" fmla="*/ 896548 w 5872959"/>
              <a:gd name="connsiteY0" fmla="*/ 4005506 h 4005506"/>
              <a:gd name="connsiteX1" fmla="*/ 933124 w 5872959"/>
              <a:gd name="connsiteY1" fmla="*/ 3621458 h 4005506"/>
              <a:gd name="connsiteX2" fmla="*/ 439348 w 5872959"/>
              <a:gd name="connsiteY2" fmla="*/ 3402002 h 4005506"/>
              <a:gd name="connsiteX3" fmla="*/ 265612 w 5872959"/>
              <a:gd name="connsiteY3" fmla="*/ 3063674 h 4005506"/>
              <a:gd name="connsiteX4" fmla="*/ 439348 w 5872959"/>
              <a:gd name="connsiteY4" fmla="*/ 2771066 h 4005506"/>
              <a:gd name="connsiteX5" fmla="*/ 530788 w 5872959"/>
              <a:gd name="connsiteY5" fmla="*/ 2597330 h 4005506"/>
              <a:gd name="connsiteX6" fmla="*/ 101020 w 5872959"/>
              <a:gd name="connsiteY6" fmla="*/ 2624762 h 4005506"/>
              <a:gd name="connsiteX7" fmla="*/ 320476 w 5872959"/>
              <a:gd name="connsiteY7" fmla="*/ 1884098 h 4005506"/>
              <a:gd name="connsiteX8" fmla="*/ 3255700 w 5872959"/>
              <a:gd name="connsiteY8" fmla="*/ 320474 h 4005506"/>
              <a:gd name="connsiteX9" fmla="*/ 4316404 w 5872959"/>
              <a:gd name="connsiteY9" fmla="*/ 434 h 4005506"/>
              <a:gd name="connsiteX10" fmla="*/ 4673020 w 5872959"/>
              <a:gd name="connsiteY10" fmla="*/ 256466 h 4005506"/>
              <a:gd name="connsiteX11" fmla="*/ 5285668 w 5872959"/>
              <a:gd name="connsiteY11" fmla="*/ 466778 h 4005506"/>
              <a:gd name="connsiteX12" fmla="*/ 5870884 w 5872959"/>
              <a:gd name="connsiteY12" fmla="*/ 649658 h 4005506"/>
              <a:gd name="connsiteX13" fmla="*/ 5477692 w 5872959"/>
              <a:gd name="connsiteY13" fmla="*/ 1673786 h 4005506"/>
              <a:gd name="connsiteX14" fmla="*/ 4828468 w 5872959"/>
              <a:gd name="connsiteY14" fmla="*/ 1746938 h 4005506"/>
              <a:gd name="connsiteX0" fmla="*/ 896548 w 5873446"/>
              <a:gd name="connsiteY0" fmla="*/ 4005506 h 4005506"/>
              <a:gd name="connsiteX1" fmla="*/ 933124 w 5873446"/>
              <a:gd name="connsiteY1" fmla="*/ 3621458 h 4005506"/>
              <a:gd name="connsiteX2" fmla="*/ 439348 w 5873446"/>
              <a:gd name="connsiteY2" fmla="*/ 3402002 h 4005506"/>
              <a:gd name="connsiteX3" fmla="*/ 265612 w 5873446"/>
              <a:gd name="connsiteY3" fmla="*/ 3063674 h 4005506"/>
              <a:gd name="connsiteX4" fmla="*/ 439348 w 5873446"/>
              <a:gd name="connsiteY4" fmla="*/ 2771066 h 4005506"/>
              <a:gd name="connsiteX5" fmla="*/ 530788 w 5873446"/>
              <a:gd name="connsiteY5" fmla="*/ 2597330 h 4005506"/>
              <a:gd name="connsiteX6" fmla="*/ 101020 w 5873446"/>
              <a:gd name="connsiteY6" fmla="*/ 2624762 h 4005506"/>
              <a:gd name="connsiteX7" fmla="*/ 320476 w 5873446"/>
              <a:gd name="connsiteY7" fmla="*/ 1884098 h 4005506"/>
              <a:gd name="connsiteX8" fmla="*/ 3255700 w 5873446"/>
              <a:gd name="connsiteY8" fmla="*/ 320474 h 4005506"/>
              <a:gd name="connsiteX9" fmla="*/ 4316404 w 5873446"/>
              <a:gd name="connsiteY9" fmla="*/ 434 h 4005506"/>
              <a:gd name="connsiteX10" fmla="*/ 4673020 w 5873446"/>
              <a:gd name="connsiteY10" fmla="*/ 256466 h 4005506"/>
              <a:gd name="connsiteX11" fmla="*/ 5285668 w 5873446"/>
              <a:gd name="connsiteY11" fmla="*/ 466778 h 4005506"/>
              <a:gd name="connsiteX12" fmla="*/ 5870884 w 5873446"/>
              <a:gd name="connsiteY12" fmla="*/ 649658 h 4005506"/>
              <a:gd name="connsiteX13" fmla="*/ 5477692 w 5873446"/>
              <a:gd name="connsiteY13" fmla="*/ 1673786 h 4005506"/>
              <a:gd name="connsiteX14" fmla="*/ 4972847 w 5873446"/>
              <a:gd name="connsiteY14" fmla="*/ 3447401 h 4005506"/>
              <a:gd name="connsiteX0" fmla="*/ 896548 w 5898481"/>
              <a:gd name="connsiteY0" fmla="*/ 4005506 h 4005506"/>
              <a:gd name="connsiteX1" fmla="*/ 933124 w 5898481"/>
              <a:gd name="connsiteY1" fmla="*/ 3621458 h 4005506"/>
              <a:gd name="connsiteX2" fmla="*/ 439348 w 5898481"/>
              <a:gd name="connsiteY2" fmla="*/ 3402002 h 4005506"/>
              <a:gd name="connsiteX3" fmla="*/ 265612 w 5898481"/>
              <a:gd name="connsiteY3" fmla="*/ 3063674 h 4005506"/>
              <a:gd name="connsiteX4" fmla="*/ 439348 w 5898481"/>
              <a:gd name="connsiteY4" fmla="*/ 2771066 h 4005506"/>
              <a:gd name="connsiteX5" fmla="*/ 530788 w 5898481"/>
              <a:gd name="connsiteY5" fmla="*/ 2597330 h 4005506"/>
              <a:gd name="connsiteX6" fmla="*/ 101020 w 5898481"/>
              <a:gd name="connsiteY6" fmla="*/ 2624762 h 4005506"/>
              <a:gd name="connsiteX7" fmla="*/ 320476 w 5898481"/>
              <a:gd name="connsiteY7" fmla="*/ 1884098 h 4005506"/>
              <a:gd name="connsiteX8" fmla="*/ 3255700 w 5898481"/>
              <a:gd name="connsiteY8" fmla="*/ 320474 h 4005506"/>
              <a:gd name="connsiteX9" fmla="*/ 4316404 w 5898481"/>
              <a:gd name="connsiteY9" fmla="*/ 434 h 4005506"/>
              <a:gd name="connsiteX10" fmla="*/ 4673020 w 5898481"/>
              <a:gd name="connsiteY10" fmla="*/ 256466 h 4005506"/>
              <a:gd name="connsiteX11" fmla="*/ 5285668 w 5898481"/>
              <a:gd name="connsiteY11" fmla="*/ 466778 h 4005506"/>
              <a:gd name="connsiteX12" fmla="*/ 5870884 w 5898481"/>
              <a:gd name="connsiteY12" fmla="*/ 649658 h 4005506"/>
              <a:gd name="connsiteX13" fmla="*/ 4354745 w 5898481"/>
              <a:gd name="connsiteY13" fmla="*/ 3518628 h 4005506"/>
              <a:gd name="connsiteX14" fmla="*/ 4972847 w 5898481"/>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354745 w 5299372"/>
              <a:gd name="connsiteY13" fmla="*/ 3518628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299372"/>
              <a:gd name="connsiteY0" fmla="*/ 4005506 h 4005506"/>
              <a:gd name="connsiteX1" fmla="*/ 933124 w 5299372"/>
              <a:gd name="connsiteY1" fmla="*/ 3621458 h 4005506"/>
              <a:gd name="connsiteX2" fmla="*/ 439348 w 5299372"/>
              <a:gd name="connsiteY2" fmla="*/ 3402002 h 4005506"/>
              <a:gd name="connsiteX3" fmla="*/ 265612 w 5299372"/>
              <a:gd name="connsiteY3" fmla="*/ 3063674 h 4005506"/>
              <a:gd name="connsiteX4" fmla="*/ 439348 w 5299372"/>
              <a:gd name="connsiteY4" fmla="*/ 2771066 h 4005506"/>
              <a:gd name="connsiteX5" fmla="*/ 530788 w 5299372"/>
              <a:gd name="connsiteY5" fmla="*/ 2597330 h 4005506"/>
              <a:gd name="connsiteX6" fmla="*/ 101020 w 5299372"/>
              <a:gd name="connsiteY6" fmla="*/ 2624762 h 4005506"/>
              <a:gd name="connsiteX7" fmla="*/ 320476 w 5299372"/>
              <a:gd name="connsiteY7" fmla="*/ 1884098 h 4005506"/>
              <a:gd name="connsiteX8" fmla="*/ 3255700 w 5299372"/>
              <a:gd name="connsiteY8" fmla="*/ 320474 h 4005506"/>
              <a:gd name="connsiteX9" fmla="*/ 4316404 w 5299372"/>
              <a:gd name="connsiteY9" fmla="*/ 434 h 4005506"/>
              <a:gd name="connsiteX10" fmla="*/ 4673020 w 5299372"/>
              <a:gd name="connsiteY10" fmla="*/ 256466 h 4005506"/>
              <a:gd name="connsiteX11" fmla="*/ 5285668 w 5299372"/>
              <a:gd name="connsiteY11" fmla="*/ 466778 h 4005506"/>
              <a:gd name="connsiteX12" fmla="*/ 4026042 w 5299372"/>
              <a:gd name="connsiteY12" fmla="*/ 3128163 h 4005506"/>
              <a:gd name="connsiteX13" fmla="*/ 4290577 w 5299372"/>
              <a:gd name="connsiteY13" fmla="*/ 3695091 h 4005506"/>
              <a:gd name="connsiteX14" fmla="*/ 4972847 w 5299372"/>
              <a:gd name="connsiteY14" fmla="*/ 3447401 h 4005506"/>
              <a:gd name="connsiteX0" fmla="*/ 896548 w 5010075"/>
              <a:gd name="connsiteY0" fmla="*/ 4048015 h 4048015"/>
              <a:gd name="connsiteX1" fmla="*/ 933124 w 5010075"/>
              <a:gd name="connsiteY1" fmla="*/ 3663967 h 4048015"/>
              <a:gd name="connsiteX2" fmla="*/ 439348 w 5010075"/>
              <a:gd name="connsiteY2" fmla="*/ 3444511 h 4048015"/>
              <a:gd name="connsiteX3" fmla="*/ 265612 w 5010075"/>
              <a:gd name="connsiteY3" fmla="*/ 3106183 h 4048015"/>
              <a:gd name="connsiteX4" fmla="*/ 439348 w 5010075"/>
              <a:gd name="connsiteY4" fmla="*/ 2813575 h 4048015"/>
              <a:gd name="connsiteX5" fmla="*/ 530788 w 5010075"/>
              <a:gd name="connsiteY5" fmla="*/ 2639839 h 4048015"/>
              <a:gd name="connsiteX6" fmla="*/ 101020 w 5010075"/>
              <a:gd name="connsiteY6" fmla="*/ 2667271 h 4048015"/>
              <a:gd name="connsiteX7" fmla="*/ 320476 w 5010075"/>
              <a:gd name="connsiteY7" fmla="*/ 1926607 h 4048015"/>
              <a:gd name="connsiteX8" fmla="*/ 3255700 w 5010075"/>
              <a:gd name="connsiteY8" fmla="*/ 362983 h 4048015"/>
              <a:gd name="connsiteX9" fmla="*/ 4316404 w 5010075"/>
              <a:gd name="connsiteY9" fmla="*/ 42943 h 4048015"/>
              <a:gd name="connsiteX10" fmla="*/ 4673020 w 5010075"/>
              <a:gd name="connsiteY10" fmla="*/ 298975 h 4048015"/>
              <a:gd name="connsiteX11" fmla="*/ 3376658 w 5010075"/>
              <a:gd name="connsiteY11" fmla="*/ 2691013 h 4048015"/>
              <a:gd name="connsiteX12" fmla="*/ 4026042 w 5010075"/>
              <a:gd name="connsiteY12" fmla="*/ 3170672 h 4048015"/>
              <a:gd name="connsiteX13" fmla="*/ 4290577 w 5010075"/>
              <a:gd name="connsiteY13" fmla="*/ 3737600 h 4048015"/>
              <a:gd name="connsiteX14" fmla="*/ 4972847 w 5010075"/>
              <a:gd name="connsiteY14" fmla="*/ 3489910 h 4048015"/>
              <a:gd name="connsiteX0" fmla="*/ 896548 w 5010075"/>
              <a:gd name="connsiteY0" fmla="*/ 4178054 h 4178054"/>
              <a:gd name="connsiteX1" fmla="*/ 933124 w 5010075"/>
              <a:gd name="connsiteY1" fmla="*/ 3794006 h 4178054"/>
              <a:gd name="connsiteX2" fmla="*/ 439348 w 5010075"/>
              <a:gd name="connsiteY2" fmla="*/ 3574550 h 4178054"/>
              <a:gd name="connsiteX3" fmla="*/ 265612 w 5010075"/>
              <a:gd name="connsiteY3" fmla="*/ 3236222 h 4178054"/>
              <a:gd name="connsiteX4" fmla="*/ 439348 w 5010075"/>
              <a:gd name="connsiteY4" fmla="*/ 2943614 h 4178054"/>
              <a:gd name="connsiteX5" fmla="*/ 530788 w 5010075"/>
              <a:gd name="connsiteY5" fmla="*/ 2769878 h 4178054"/>
              <a:gd name="connsiteX6" fmla="*/ 101020 w 5010075"/>
              <a:gd name="connsiteY6" fmla="*/ 2797310 h 4178054"/>
              <a:gd name="connsiteX7" fmla="*/ 320476 w 5010075"/>
              <a:gd name="connsiteY7" fmla="*/ 2056646 h 4178054"/>
              <a:gd name="connsiteX8" fmla="*/ 3255700 w 5010075"/>
              <a:gd name="connsiteY8" fmla="*/ 493022 h 4178054"/>
              <a:gd name="connsiteX9" fmla="*/ 4316404 w 5010075"/>
              <a:gd name="connsiteY9" fmla="*/ 172982 h 4178054"/>
              <a:gd name="connsiteX10" fmla="*/ 2619631 w 5010075"/>
              <a:gd name="connsiteY10" fmla="*/ 2979708 h 4178054"/>
              <a:gd name="connsiteX11" fmla="*/ 3376658 w 5010075"/>
              <a:gd name="connsiteY11" fmla="*/ 2821052 h 4178054"/>
              <a:gd name="connsiteX12" fmla="*/ 4026042 w 5010075"/>
              <a:gd name="connsiteY12" fmla="*/ 3300711 h 4178054"/>
              <a:gd name="connsiteX13" fmla="*/ 4290577 w 5010075"/>
              <a:gd name="connsiteY13" fmla="*/ 3867639 h 4178054"/>
              <a:gd name="connsiteX14" fmla="*/ 4972847 w 5010075"/>
              <a:gd name="connsiteY14" fmla="*/ 3619949 h 4178054"/>
              <a:gd name="connsiteX0" fmla="*/ 896548 w 5010075"/>
              <a:gd name="connsiteY0" fmla="*/ 3718662 h 3718662"/>
              <a:gd name="connsiteX1" fmla="*/ 933124 w 5010075"/>
              <a:gd name="connsiteY1" fmla="*/ 3334614 h 3718662"/>
              <a:gd name="connsiteX2" fmla="*/ 439348 w 5010075"/>
              <a:gd name="connsiteY2" fmla="*/ 3115158 h 3718662"/>
              <a:gd name="connsiteX3" fmla="*/ 265612 w 5010075"/>
              <a:gd name="connsiteY3" fmla="*/ 2776830 h 3718662"/>
              <a:gd name="connsiteX4" fmla="*/ 439348 w 5010075"/>
              <a:gd name="connsiteY4" fmla="*/ 2484222 h 3718662"/>
              <a:gd name="connsiteX5" fmla="*/ 530788 w 5010075"/>
              <a:gd name="connsiteY5" fmla="*/ 2310486 h 3718662"/>
              <a:gd name="connsiteX6" fmla="*/ 101020 w 5010075"/>
              <a:gd name="connsiteY6" fmla="*/ 2337918 h 3718662"/>
              <a:gd name="connsiteX7" fmla="*/ 320476 w 5010075"/>
              <a:gd name="connsiteY7" fmla="*/ 1597254 h 3718662"/>
              <a:gd name="connsiteX8" fmla="*/ 3255700 w 5010075"/>
              <a:gd name="connsiteY8" fmla="*/ 33630 h 3718662"/>
              <a:gd name="connsiteX9" fmla="*/ 2680109 w 5010075"/>
              <a:gd name="connsiteY9" fmla="*/ 3226811 h 3718662"/>
              <a:gd name="connsiteX10" fmla="*/ 2619631 w 5010075"/>
              <a:gd name="connsiteY10" fmla="*/ 2520316 h 3718662"/>
              <a:gd name="connsiteX11" fmla="*/ 3376658 w 5010075"/>
              <a:gd name="connsiteY11" fmla="*/ 2361660 h 3718662"/>
              <a:gd name="connsiteX12" fmla="*/ 4026042 w 5010075"/>
              <a:gd name="connsiteY12" fmla="*/ 2841319 h 3718662"/>
              <a:gd name="connsiteX13" fmla="*/ 4290577 w 5010075"/>
              <a:gd name="connsiteY13" fmla="*/ 3408247 h 3718662"/>
              <a:gd name="connsiteX14" fmla="*/ 4972847 w 5010075"/>
              <a:gd name="connsiteY14" fmla="*/ 3160557 h 3718662"/>
              <a:gd name="connsiteX0" fmla="*/ 811289 w 4924816"/>
              <a:gd name="connsiteY0" fmla="*/ 2139081 h 2139081"/>
              <a:gd name="connsiteX1" fmla="*/ 847865 w 4924816"/>
              <a:gd name="connsiteY1" fmla="*/ 1755033 h 2139081"/>
              <a:gd name="connsiteX2" fmla="*/ 354089 w 4924816"/>
              <a:gd name="connsiteY2" fmla="*/ 1535577 h 2139081"/>
              <a:gd name="connsiteX3" fmla="*/ 180353 w 4924816"/>
              <a:gd name="connsiteY3" fmla="*/ 1197249 h 2139081"/>
              <a:gd name="connsiteX4" fmla="*/ 354089 w 4924816"/>
              <a:gd name="connsiteY4" fmla="*/ 904641 h 2139081"/>
              <a:gd name="connsiteX5" fmla="*/ 445529 w 4924816"/>
              <a:gd name="connsiteY5" fmla="*/ 730905 h 2139081"/>
              <a:gd name="connsiteX6" fmla="*/ 15761 w 4924816"/>
              <a:gd name="connsiteY6" fmla="*/ 758337 h 2139081"/>
              <a:gd name="connsiteX7" fmla="*/ 235217 w 4924816"/>
              <a:gd name="connsiteY7" fmla="*/ 17673 h 2139081"/>
              <a:gd name="connsiteX8" fmla="*/ 1518104 w 4924816"/>
              <a:gd name="connsiteY8" fmla="*/ 1614344 h 2139081"/>
              <a:gd name="connsiteX9" fmla="*/ 2594850 w 4924816"/>
              <a:gd name="connsiteY9" fmla="*/ 1647230 h 2139081"/>
              <a:gd name="connsiteX10" fmla="*/ 2534372 w 4924816"/>
              <a:gd name="connsiteY10" fmla="*/ 940735 h 2139081"/>
              <a:gd name="connsiteX11" fmla="*/ 3291399 w 4924816"/>
              <a:gd name="connsiteY11" fmla="*/ 782079 h 2139081"/>
              <a:gd name="connsiteX12" fmla="*/ 3940783 w 4924816"/>
              <a:gd name="connsiteY12" fmla="*/ 1261738 h 2139081"/>
              <a:gd name="connsiteX13" fmla="*/ 4205318 w 4924816"/>
              <a:gd name="connsiteY13" fmla="*/ 1828666 h 2139081"/>
              <a:gd name="connsiteX14" fmla="*/ 4887588 w 4924816"/>
              <a:gd name="connsiteY14" fmla="*/ 1580976 h 2139081"/>
              <a:gd name="connsiteX0" fmla="*/ 847865 w 4924816"/>
              <a:gd name="connsiteY0" fmla="*/ 1755033 h 1838334"/>
              <a:gd name="connsiteX1" fmla="*/ 354089 w 4924816"/>
              <a:gd name="connsiteY1" fmla="*/ 1535577 h 1838334"/>
              <a:gd name="connsiteX2" fmla="*/ 180353 w 4924816"/>
              <a:gd name="connsiteY2" fmla="*/ 1197249 h 1838334"/>
              <a:gd name="connsiteX3" fmla="*/ 354089 w 4924816"/>
              <a:gd name="connsiteY3" fmla="*/ 904641 h 1838334"/>
              <a:gd name="connsiteX4" fmla="*/ 445529 w 4924816"/>
              <a:gd name="connsiteY4" fmla="*/ 730905 h 1838334"/>
              <a:gd name="connsiteX5" fmla="*/ 15761 w 4924816"/>
              <a:gd name="connsiteY5" fmla="*/ 758337 h 1838334"/>
              <a:gd name="connsiteX6" fmla="*/ 235217 w 4924816"/>
              <a:gd name="connsiteY6" fmla="*/ 17673 h 1838334"/>
              <a:gd name="connsiteX7" fmla="*/ 1518104 w 4924816"/>
              <a:gd name="connsiteY7" fmla="*/ 1614344 h 1838334"/>
              <a:gd name="connsiteX8" fmla="*/ 2594850 w 4924816"/>
              <a:gd name="connsiteY8" fmla="*/ 1647230 h 1838334"/>
              <a:gd name="connsiteX9" fmla="*/ 2534372 w 4924816"/>
              <a:gd name="connsiteY9" fmla="*/ 940735 h 1838334"/>
              <a:gd name="connsiteX10" fmla="*/ 3291399 w 4924816"/>
              <a:gd name="connsiteY10" fmla="*/ 782079 h 1838334"/>
              <a:gd name="connsiteX11" fmla="*/ 3940783 w 4924816"/>
              <a:gd name="connsiteY11" fmla="*/ 1261738 h 1838334"/>
              <a:gd name="connsiteX12" fmla="*/ 4205318 w 4924816"/>
              <a:gd name="connsiteY12" fmla="*/ 1828666 h 1838334"/>
              <a:gd name="connsiteX13" fmla="*/ 4887588 w 4924816"/>
              <a:gd name="connsiteY13" fmla="*/ 1580976 h 1838334"/>
              <a:gd name="connsiteX0" fmla="*/ 354089 w 4924816"/>
              <a:gd name="connsiteY0" fmla="*/ 1535577 h 1838334"/>
              <a:gd name="connsiteX1" fmla="*/ 180353 w 4924816"/>
              <a:gd name="connsiteY1" fmla="*/ 1197249 h 1838334"/>
              <a:gd name="connsiteX2" fmla="*/ 354089 w 4924816"/>
              <a:gd name="connsiteY2" fmla="*/ 904641 h 1838334"/>
              <a:gd name="connsiteX3" fmla="*/ 445529 w 4924816"/>
              <a:gd name="connsiteY3" fmla="*/ 730905 h 1838334"/>
              <a:gd name="connsiteX4" fmla="*/ 15761 w 4924816"/>
              <a:gd name="connsiteY4" fmla="*/ 758337 h 1838334"/>
              <a:gd name="connsiteX5" fmla="*/ 235217 w 4924816"/>
              <a:gd name="connsiteY5" fmla="*/ 17673 h 1838334"/>
              <a:gd name="connsiteX6" fmla="*/ 1518104 w 4924816"/>
              <a:gd name="connsiteY6" fmla="*/ 1614344 h 1838334"/>
              <a:gd name="connsiteX7" fmla="*/ 2594850 w 4924816"/>
              <a:gd name="connsiteY7" fmla="*/ 1647230 h 1838334"/>
              <a:gd name="connsiteX8" fmla="*/ 2534372 w 4924816"/>
              <a:gd name="connsiteY8" fmla="*/ 940735 h 1838334"/>
              <a:gd name="connsiteX9" fmla="*/ 3291399 w 4924816"/>
              <a:gd name="connsiteY9" fmla="*/ 782079 h 1838334"/>
              <a:gd name="connsiteX10" fmla="*/ 3940783 w 4924816"/>
              <a:gd name="connsiteY10" fmla="*/ 1261738 h 1838334"/>
              <a:gd name="connsiteX11" fmla="*/ 4205318 w 4924816"/>
              <a:gd name="connsiteY11" fmla="*/ 1828666 h 1838334"/>
              <a:gd name="connsiteX12" fmla="*/ 4887588 w 4924816"/>
              <a:gd name="connsiteY12" fmla="*/ 1580976 h 1838334"/>
              <a:gd name="connsiteX0" fmla="*/ 180353 w 4924816"/>
              <a:gd name="connsiteY0" fmla="*/ 1197249 h 1838334"/>
              <a:gd name="connsiteX1" fmla="*/ 354089 w 4924816"/>
              <a:gd name="connsiteY1" fmla="*/ 904641 h 1838334"/>
              <a:gd name="connsiteX2" fmla="*/ 445529 w 4924816"/>
              <a:gd name="connsiteY2" fmla="*/ 730905 h 1838334"/>
              <a:gd name="connsiteX3" fmla="*/ 15761 w 4924816"/>
              <a:gd name="connsiteY3" fmla="*/ 758337 h 1838334"/>
              <a:gd name="connsiteX4" fmla="*/ 235217 w 4924816"/>
              <a:gd name="connsiteY4" fmla="*/ 17673 h 1838334"/>
              <a:gd name="connsiteX5" fmla="*/ 1518104 w 4924816"/>
              <a:gd name="connsiteY5" fmla="*/ 1614344 h 1838334"/>
              <a:gd name="connsiteX6" fmla="*/ 2594850 w 4924816"/>
              <a:gd name="connsiteY6" fmla="*/ 1647230 h 1838334"/>
              <a:gd name="connsiteX7" fmla="*/ 2534372 w 4924816"/>
              <a:gd name="connsiteY7" fmla="*/ 940735 h 1838334"/>
              <a:gd name="connsiteX8" fmla="*/ 3291399 w 4924816"/>
              <a:gd name="connsiteY8" fmla="*/ 782079 h 1838334"/>
              <a:gd name="connsiteX9" fmla="*/ 3940783 w 4924816"/>
              <a:gd name="connsiteY9" fmla="*/ 1261738 h 1838334"/>
              <a:gd name="connsiteX10" fmla="*/ 4205318 w 4924816"/>
              <a:gd name="connsiteY10" fmla="*/ 1828666 h 1838334"/>
              <a:gd name="connsiteX11" fmla="*/ 4887588 w 4924816"/>
              <a:gd name="connsiteY11" fmla="*/ 1580976 h 1838334"/>
              <a:gd name="connsiteX0" fmla="*/ 180353 w 4924816"/>
              <a:gd name="connsiteY0" fmla="*/ 1197249 h 1838334"/>
              <a:gd name="connsiteX1" fmla="*/ 445529 w 4924816"/>
              <a:gd name="connsiteY1" fmla="*/ 730905 h 1838334"/>
              <a:gd name="connsiteX2" fmla="*/ 15761 w 4924816"/>
              <a:gd name="connsiteY2" fmla="*/ 758337 h 1838334"/>
              <a:gd name="connsiteX3" fmla="*/ 235217 w 4924816"/>
              <a:gd name="connsiteY3" fmla="*/ 17673 h 1838334"/>
              <a:gd name="connsiteX4" fmla="*/ 1518104 w 4924816"/>
              <a:gd name="connsiteY4" fmla="*/ 1614344 h 1838334"/>
              <a:gd name="connsiteX5" fmla="*/ 2594850 w 4924816"/>
              <a:gd name="connsiteY5" fmla="*/ 1647230 h 1838334"/>
              <a:gd name="connsiteX6" fmla="*/ 2534372 w 4924816"/>
              <a:gd name="connsiteY6" fmla="*/ 940735 h 1838334"/>
              <a:gd name="connsiteX7" fmla="*/ 3291399 w 4924816"/>
              <a:gd name="connsiteY7" fmla="*/ 782079 h 1838334"/>
              <a:gd name="connsiteX8" fmla="*/ 3940783 w 4924816"/>
              <a:gd name="connsiteY8" fmla="*/ 1261738 h 1838334"/>
              <a:gd name="connsiteX9" fmla="*/ 4205318 w 4924816"/>
              <a:gd name="connsiteY9" fmla="*/ 1828666 h 1838334"/>
              <a:gd name="connsiteX10" fmla="*/ 4887588 w 4924816"/>
              <a:gd name="connsiteY10" fmla="*/ 1580976 h 1838334"/>
              <a:gd name="connsiteX0" fmla="*/ 445529 w 4924816"/>
              <a:gd name="connsiteY0" fmla="*/ 730905 h 1838334"/>
              <a:gd name="connsiteX1" fmla="*/ 15761 w 4924816"/>
              <a:gd name="connsiteY1" fmla="*/ 758337 h 1838334"/>
              <a:gd name="connsiteX2" fmla="*/ 235217 w 4924816"/>
              <a:gd name="connsiteY2" fmla="*/ 17673 h 1838334"/>
              <a:gd name="connsiteX3" fmla="*/ 1518104 w 4924816"/>
              <a:gd name="connsiteY3" fmla="*/ 1614344 h 1838334"/>
              <a:gd name="connsiteX4" fmla="*/ 2594850 w 4924816"/>
              <a:gd name="connsiteY4" fmla="*/ 1647230 h 1838334"/>
              <a:gd name="connsiteX5" fmla="*/ 2534372 w 4924816"/>
              <a:gd name="connsiteY5" fmla="*/ 940735 h 1838334"/>
              <a:gd name="connsiteX6" fmla="*/ 3291399 w 4924816"/>
              <a:gd name="connsiteY6" fmla="*/ 782079 h 1838334"/>
              <a:gd name="connsiteX7" fmla="*/ 3940783 w 4924816"/>
              <a:gd name="connsiteY7" fmla="*/ 1261738 h 1838334"/>
              <a:gd name="connsiteX8" fmla="*/ 4205318 w 4924816"/>
              <a:gd name="connsiteY8" fmla="*/ 1828666 h 1838334"/>
              <a:gd name="connsiteX9" fmla="*/ 4887588 w 4924816"/>
              <a:gd name="connsiteY9" fmla="*/ 1580976 h 1838334"/>
              <a:gd name="connsiteX0" fmla="*/ 15761 w 4924816"/>
              <a:gd name="connsiteY0" fmla="*/ 758337 h 1838334"/>
              <a:gd name="connsiteX1" fmla="*/ 235217 w 4924816"/>
              <a:gd name="connsiteY1" fmla="*/ 17673 h 1838334"/>
              <a:gd name="connsiteX2" fmla="*/ 1518104 w 4924816"/>
              <a:gd name="connsiteY2" fmla="*/ 1614344 h 1838334"/>
              <a:gd name="connsiteX3" fmla="*/ 2594850 w 4924816"/>
              <a:gd name="connsiteY3" fmla="*/ 1647230 h 1838334"/>
              <a:gd name="connsiteX4" fmla="*/ 2534372 w 4924816"/>
              <a:gd name="connsiteY4" fmla="*/ 940735 h 1838334"/>
              <a:gd name="connsiteX5" fmla="*/ 3291399 w 4924816"/>
              <a:gd name="connsiteY5" fmla="*/ 782079 h 1838334"/>
              <a:gd name="connsiteX6" fmla="*/ 3940783 w 4924816"/>
              <a:gd name="connsiteY6" fmla="*/ 1261738 h 1838334"/>
              <a:gd name="connsiteX7" fmla="*/ 4205318 w 4924816"/>
              <a:gd name="connsiteY7" fmla="*/ 1828666 h 1838334"/>
              <a:gd name="connsiteX8" fmla="*/ 4887588 w 4924816"/>
              <a:gd name="connsiteY8" fmla="*/ 1580976 h 1838334"/>
              <a:gd name="connsiteX0" fmla="*/ 0 w 4689599"/>
              <a:gd name="connsiteY0" fmla="*/ 0 h 1820661"/>
              <a:gd name="connsiteX1" fmla="*/ 1282887 w 4689599"/>
              <a:gd name="connsiteY1" fmla="*/ 1596671 h 1820661"/>
              <a:gd name="connsiteX2" fmla="*/ 2359633 w 4689599"/>
              <a:gd name="connsiteY2" fmla="*/ 1629557 h 1820661"/>
              <a:gd name="connsiteX3" fmla="*/ 2299155 w 4689599"/>
              <a:gd name="connsiteY3" fmla="*/ 923062 h 1820661"/>
              <a:gd name="connsiteX4" fmla="*/ 3056182 w 4689599"/>
              <a:gd name="connsiteY4" fmla="*/ 764406 h 1820661"/>
              <a:gd name="connsiteX5" fmla="*/ 3705566 w 4689599"/>
              <a:gd name="connsiteY5" fmla="*/ 1244065 h 1820661"/>
              <a:gd name="connsiteX6" fmla="*/ 3970101 w 4689599"/>
              <a:gd name="connsiteY6" fmla="*/ 1810993 h 1820661"/>
              <a:gd name="connsiteX7" fmla="*/ 4652371 w 4689599"/>
              <a:gd name="connsiteY7" fmla="*/ 1563303 h 1820661"/>
              <a:gd name="connsiteX0" fmla="*/ 0 w 3406712"/>
              <a:gd name="connsiteY0" fmla="*/ 850455 h 1074445"/>
              <a:gd name="connsiteX1" fmla="*/ 1076746 w 3406712"/>
              <a:gd name="connsiteY1" fmla="*/ 883341 h 1074445"/>
              <a:gd name="connsiteX2" fmla="*/ 1016268 w 3406712"/>
              <a:gd name="connsiteY2" fmla="*/ 176846 h 1074445"/>
              <a:gd name="connsiteX3" fmla="*/ 1773295 w 3406712"/>
              <a:gd name="connsiteY3" fmla="*/ 18190 h 1074445"/>
              <a:gd name="connsiteX4" fmla="*/ 2422679 w 3406712"/>
              <a:gd name="connsiteY4" fmla="*/ 497849 h 1074445"/>
              <a:gd name="connsiteX5" fmla="*/ 2687214 w 3406712"/>
              <a:gd name="connsiteY5" fmla="*/ 1064777 h 1074445"/>
              <a:gd name="connsiteX6" fmla="*/ 3369484 w 3406712"/>
              <a:gd name="connsiteY6" fmla="*/ 817087 h 1074445"/>
              <a:gd name="connsiteX0" fmla="*/ 0 w 3462859"/>
              <a:gd name="connsiteY0" fmla="*/ 850455 h 1074445"/>
              <a:gd name="connsiteX1" fmla="*/ 1132893 w 3462859"/>
              <a:gd name="connsiteY1" fmla="*/ 883341 h 1074445"/>
              <a:gd name="connsiteX2" fmla="*/ 1072415 w 3462859"/>
              <a:gd name="connsiteY2" fmla="*/ 176846 h 1074445"/>
              <a:gd name="connsiteX3" fmla="*/ 1829442 w 3462859"/>
              <a:gd name="connsiteY3" fmla="*/ 18190 h 1074445"/>
              <a:gd name="connsiteX4" fmla="*/ 2478826 w 3462859"/>
              <a:gd name="connsiteY4" fmla="*/ 497849 h 1074445"/>
              <a:gd name="connsiteX5" fmla="*/ 2743361 w 3462859"/>
              <a:gd name="connsiteY5" fmla="*/ 1064777 h 1074445"/>
              <a:gd name="connsiteX6" fmla="*/ 3425631 w 3462859"/>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74445"/>
              <a:gd name="connsiteX1" fmla="*/ 1405609 w 3735575"/>
              <a:gd name="connsiteY1" fmla="*/ 883341 h 1074445"/>
              <a:gd name="connsiteX2" fmla="*/ 1345131 w 3735575"/>
              <a:gd name="connsiteY2" fmla="*/ 176846 h 1074445"/>
              <a:gd name="connsiteX3" fmla="*/ 2102158 w 3735575"/>
              <a:gd name="connsiteY3" fmla="*/ 18190 h 1074445"/>
              <a:gd name="connsiteX4" fmla="*/ 2751542 w 3735575"/>
              <a:gd name="connsiteY4" fmla="*/ 497849 h 1074445"/>
              <a:gd name="connsiteX5" fmla="*/ 3016077 w 3735575"/>
              <a:gd name="connsiteY5" fmla="*/ 1064777 h 1074445"/>
              <a:gd name="connsiteX6" fmla="*/ 3698347 w 3735575"/>
              <a:gd name="connsiteY6" fmla="*/ 817087 h 1074445"/>
              <a:gd name="connsiteX0" fmla="*/ 0 w 3735575"/>
              <a:gd name="connsiteY0" fmla="*/ 617844 h 1083561"/>
              <a:gd name="connsiteX1" fmla="*/ 1405609 w 3735575"/>
              <a:gd name="connsiteY1" fmla="*/ 883341 h 1083561"/>
              <a:gd name="connsiteX2" fmla="*/ 1345131 w 3735575"/>
              <a:gd name="connsiteY2" fmla="*/ 176846 h 1083561"/>
              <a:gd name="connsiteX3" fmla="*/ 2102158 w 3735575"/>
              <a:gd name="connsiteY3" fmla="*/ 18190 h 1083561"/>
              <a:gd name="connsiteX4" fmla="*/ 2751542 w 3735575"/>
              <a:gd name="connsiteY4" fmla="*/ 497849 h 1083561"/>
              <a:gd name="connsiteX5" fmla="*/ 3016077 w 3735575"/>
              <a:gd name="connsiteY5" fmla="*/ 1064777 h 1083561"/>
              <a:gd name="connsiteX6" fmla="*/ 3698347 w 3735575"/>
              <a:gd name="connsiteY6" fmla="*/ 817087 h 1083561"/>
              <a:gd name="connsiteX0" fmla="*/ 0 w 3735575"/>
              <a:gd name="connsiteY0" fmla="*/ 617844 h 1083561"/>
              <a:gd name="connsiteX1" fmla="*/ 1341441 w 3735575"/>
              <a:gd name="connsiteY1" fmla="*/ 883341 h 1083561"/>
              <a:gd name="connsiteX2" fmla="*/ 1345131 w 3735575"/>
              <a:gd name="connsiteY2" fmla="*/ 176846 h 1083561"/>
              <a:gd name="connsiteX3" fmla="*/ 2102158 w 3735575"/>
              <a:gd name="connsiteY3" fmla="*/ 18190 h 1083561"/>
              <a:gd name="connsiteX4" fmla="*/ 2751542 w 3735575"/>
              <a:gd name="connsiteY4" fmla="*/ 497849 h 1083561"/>
              <a:gd name="connsiteX5" fmla="*/ 3016077 w 3735575"/>
              <a:gd name="connsiteY5" fmla="*/ 1064777 h 1083561"/>
              <a:gd name="connsiteX6" fmla="*/ 3698347 w 3735575"/>
              <a:gd name="connsiteY6" fmla="*/ 817087 h 1083561"/>
              <a:gd name="connsiteX0" fmla="*/ 0 w 3735575"/>
              <a:gd name="connsiteY0" fmla="*/ 605530 h 1071247"/>
              <a:gd name="connsiteX1" fmla="*/ 1341441 w 3735575"/>
              <a:gd name="connsiteY1" fmla="*/ 871027 h 1071247"/>
              <a:gd name="connsiteX2" fmla="*/ 1345131 w 3735575"/>
              <a:gd name="connsiteY2" fmla="*/ 164532 h 1071247"/>
              <a:gd name="connsiteX3" fmla="*/ 2102158 w 3735575"/>
              <a:gd name="connsiteY3" fmla="*/ 5876 h 1071247"/>
              <a:gd name="connsiteX4" fmla="*/ 2751542 w 3735575"/>
              <a:gd name="connsiteY4" fmla="*/ 485535 h 1071247"/>
              <a:gd name="connsiteX5" fmla="*/ 3016077 w 3735575"/>
              <a:gd name="connsiteY5" fmla="*/ 1052463 h 1071247"/>
              <a:gd name="connsiteX6" fmla="*/ 3698347 w 3735575"/>
              <a:gd name="connsiteY6" fmla="*/ 804773 h 1071247"/>
              <a:gd name="connsiteX0" fmla="*/ 0 w 3735575"/>
              <a:gd name="connsiteY0" fmla="*/ 472607 h 938324"/>
              <a:gd name="connsiteX1" fmla="*/ 1341441 w 3735575"/>
              <a:gd name="connsiteY1" fmla="*/ 738104 h 938324"/>
              <a:gd name="connsiteX2" fmla="*/ 1345131 w 3735575"/>
              <a:gd name="connsiteY2" fmla="*/ 31609 h 938324"/>
              <a:gd name="connsiteX3" fmla="*/ 2198410 w 3735575"/>
              <a:gd name="connsiteY3" fmla="*/ 145669 h 938324"/>
              <a:gd name="connsiteX4" fmla="*/ 2751542 w 3735575"/>
              <a:gd name="connsiteY4" fmla="*/ 352612 h 938324"/>
              <a:gd name="connsiteX5" fmla="*/ 3016077 w 3735575"/>
              <a:gd name="connsiteY5" fmla="*/ 919540 h 938324"/>
              <a:gd name="connsiteX6" fmla="*/ 3698347 w 3735575"/>
              <a:gd name="connsiteY6" fmla="*/ 671850 h 938324"/>
              <a:gd name="connsiteX0" fmla="*/ 0 w 3735575"/>
              <a:gd name="connsiteY0" fmla="*/ 461431 h 927148"/>
              <a:gd name="connsiteX1" fmla="*/ 1341441 w 3735575"/>
              <a:gd name="connsiteY1" fmla="*/ 726928 h 927148"/>
              <a:gd name="connsiteX2" fmla="*/ 1345131 w 3735575"/>
              <a:gd name="connsiteY2" fmla="*/ 20433 h 927148"/>
              <a:gd name="connsiteX3" fmla="*/ 2198410 w 3735575"/>
              <a:gd name="connsiteY3" fmla="*/ 134493 h 927148"/>
              <a:gd name="connsiteX4" fmla="*/ 2751542 w 3735575"/>
              <a:gd name="connsiteY4" fmla="*/ 341436 h 927148"/>
              <a:gd name="connsiteX5" fmla="*/ 3016077 w 3735575"/>
              <a:gd name="connsiteY5" fmla="*/ 908364 h 927148"/>
              <a:gd name="connsiteX6" fmla="*/ 3698347 w 3735575"/>
              <a:gd name="connsiteY6" fmla="*/ 660674 h 927148"/>
              <a:gd name="connsiteX0" fmla="*/ 0 w 3735575"/>
              <a:gd name="connsiteY0" fmla="*/ 458147 h 923864"/>
              <a:gd name="connsiteX1" fmla="*/ 1341441 w 3735575"/>
              <a:gd name="connsiteY1" fmla="*/ 723644 h 923864"/>
              <a:gd name="connsiteX2" fmla="*/ 1345131 w 3735575"/>
              <a:gd name="connsiteY2" fmla="*/ 17149 h 923864"/>
              <a:gd name="connsiteX3" fmla="*/ 2126221 w 3735575"/>
              <a:gd name="connsiteY3" fmla="*/ 163293 h 923864"/>
              <a:gd name="connsiteX4" fmla="*/ 2751542 w 3735575"/>
              <a:gd name="connsiteY4" fmla="*/ 338152 h 923864"/>
              <a:gd name="connsiteX5" fmla="*/ 3016077 w 3735575"/>
              <a:gd name="connsiteY5" fmla="*/ 905080 h 923864"/>
              <a:gd name="connsiteX6" fmla="*/ 3698347 w 3735575"/>
              <a:gd name="connsiteY6" fmla="*/ 657390 h 923864"/>
              <a:gd name="connsiteX0" fmla="*/ 0 w 3735575"/>
              <a:gd name="connsiteY0" fmla="*/ 356748 h 812539"/>
              <a:gd name="connsiteX1" fmla="*/ 1341441 w 3735575"/>
              <a:gd name="connsiteY1" fmla="*/ 622245 h 812539"/>
              <a:gd name="connsiteX2" fmla="*/ 1264920 w 3735575"/>
              <a:gd name="connsiteY2" fmla="*/ 44087 h 812539"/>
              <a:gd name="connsiteX3" fmla="*/ 2126221 w 3735575"/>
              <a:gd name="connsiteY3" fmla="*/ 61894 h 812539"/>
              <a:gd name="connsiteX4" fmla="*/ 2751542 w 3735575"/>
              <a:gd name="connsiteY4" fmla="*/ 236753 h 812539"/>
              <a:gd name="connsiteX5" fmla="*/ 3016077 w 3735575"/>
              <a:gd name="connsiteY5" fmla="*/ 803681 h 812539"/>
              <a:gd name="connsiteX6" fmla="*/ 3698347 w 3735575"/>
              <a:gd name="connsiteY6" fmla="*/ 555991 h 812539"/>
              <a:gd name="connsiteX0" fmla="*/ 0 w 3735575"/>
              <a:gd name="connsiteY0" fmla="*/ 356748 h 815898"/>
              <a:gd name="connsiteX1" fmla="*/ 1341441 w 3735575"/>
              <a:gd name="connsiteY1" fmla="*/ 622245 h 815898"/>
              <a:gd name="connsiteX2" fmla="*/ 1264920 w 3735575"/>
              <a:gd name="connsiteY2" fmla="*/ 44087 h 815898"/>
              <a:gd name="connsiteX3" fmla="*/ 2126221 w 3735575"/>
              <a:gd name="connsiteY3" fmla="*/ 61894 h 815898"/>
              <a:gd name="connsiteX4" fmla="*/ 2751542 w 3735575"/>
              <a:gd name="connsiteY4" fmla="*/ 236753 h 815898"/>
              <a:gd name="connsiteX5" fmla="*/ 3016077 w 3735575"/>
              <a:gd name="connsiteY5" fmla="*/ 803681 h 815898"/>
              <a:gd name="connsiteX6" fmla="*/ 3698347 w 3735575"/>
              <a:gd name="connsiteY6" fmla="*/ 555991 h 815898"/>
              <a:gd name="connsiteX0" fmla="*/ 0 w 4088165"/>
              <a:gd name="connsiteY0" fmla="*/ 356748 h 817214"/>
              <a:gd name="connsiteX1" fmla="*/ 1341441 w 4088165"/>
              <a:gd name="connsiteY1" fmla="*/ 622245 h 817214"/>
              <a:gd name="connsiteX2" fmla="*/ 1264920 w 4088165"/>
              <a:gd name="connsiteY2" fmla="*/ 44087 h 817214"/>
              <a:gd name="connsiteX3" fmla="*/ 2126221 w 4088165"/>
              <a:gd name="connsiteY3" fmla="*/ 61894 h 817214"/>
              <a:gd name="connsiteX4" fmla="*/ 2751542 w 4088165"/>
              <a:gd name="connsiteY4" fmla="*/ 236753 h 817214"/>
              <a:gd name="connsiteX5" fmla="*/ 3016077 w 4088165"/>
              <a:gd name="connsiteY5" fmla="*/ 803681 h 817214"/>
              <a:gd name="connsiteX6" fmla="*/ 4075337 w 4088165"/>
              <a:gd name="connsiteY6" fmla="*/ 660265 h 817214"/>
              <a:gd name="connsiteX0" fmla="*/ 0 w 3622398"/>
              <a:gd name="connsiteY0" fmla="*/ 356748 h 809722"/>
              <a:gd name="connsiteX1" fmla="*/ 1341441 w 3622398"/>
              <a:gd name="connsiteY1" fmla="*/ 622245 h 809722"/>
              <a:gd name="connsiteX2" fmla="*/ 1264920 w 3622398"/>
              <a:gd name="connsiteY2" fmla="*/ 44087 h 809722"/>
              <a:gd name="connsiteX3" fmla="*/ 2126221 w 3622398"/>
              <a:gd name="connsiteY3" fmla="*/ 61894 h 809722"/>
              <a:gd name="connsiteX4" fmla="*/ 2751542 w 3622398"/>
              <a:gd name="connsiteY4" fmla="*/ 236753 h 809722"/>
              <a:gd name="connsiteX5" fmla="*/ 3016077 w 3622398"/>
              <a:gd name="connsiteY5" fmla="*/ 803681 h 809722"/>
              <a:gd name="connsiteX6" fmla="*/ 3602094 w 3622398"/>
              <a:gd name="connsiteY6" fmla="*/ 555991 h 809722"/>
              <a:gd name="connsiteX0" fmla="*/ 0 w 3622398"/>
              <a:gd name="connsiteY0" fmla="*/ 356748 h 809722"/>
              <a:gd name="connsiteX1" fmla="*/ 1341441 w 3622398"/>
              <a:gd name="connsiteY1" fmla="*/ 622245 h 809722"/>
              <a:gd name="connsiteX2" fmla="*/ 1264920 w 3622398"/>
              <a:gd name="connsiteY2" fmla="*/ 44087 h 809722"/>
              <a:gd name="connsiteX3" fmla="*/ 2126221 w 3622398"/>
              <a:gd name="connsiteY3" fmla="*/ 61894 h 809722"/>
              <a:gd name="connsiteX4" fmla="*/ 2751542 w 3622398"/>
              <a:gd name="connsiteY4" fmla="*/ 236753 h 809722"/>
              <a:gd name="connsiteX5" fmla="*/ 3016077 w 3622398"/>
              <a:gd name="connsiteY5" fmla="*/ 803681 h 809722"/>
              <a:gd name="connsiteX6" fmla="*/ 3602094 w 3622398"/>
              <a:gd name="connsiteY6" fmla="*/ 555991 h 809722"/>
              <a:gd name="connsiteX0" fmla="*/ 0 w 3648005"/>
              <a:gd name="connsiteY0" fmla="*/ 356748 h 803752"/>
              <a:gd name="connsiteX1" fmla="*/ 1341441 w 3648005"/>
              <a:gd name="connsiteY1" fmla="*/ 622245 h 803752"/>
              <a:gd name="connsiteX2" fmla="*/ 1264920 w 3648005"/>
              <a:gd name="connsiteY2" fmla="*/ 44087 h 803752"/>
              <a:gd name="connsiteX3" fmla="*/ 2126221 w 3648005"/>
              <a:gd name="connsiteY3" fmla="*/ 61894 h 803752"/>
              <a:gd name="connsiteX4" fmla="*/ 2751542 w 3648005"/>
              <a:gd name="connsiteY4" fmla="*/ 236753 h 803752"/>
              <a:gd name="connsiteX5" fmla="*/ 3016077 w 3648005"/>
              <a:gd name="connsiteY5" fmla="*/ 803681 h 803752"/>
              <a:gd name="connsiteX6" fmla="*/ 3602094 w 3648005"/>
              <a:gd name="connsiteY6" fmla="*/ 555991 h 803752"/>
              <a:gd name="connsiteX0" fmla="*/ 0 w 3621838"/>
              <a:gd name="connsiteY0" fmla="*/ 359375 h 810371"/>
              <a:gd name="connsiteX1" fmla="*/ 1341441 w 3621838"/>
              <a:gd name="connsiteY1" fmla="*/ 624872 h 810371"/>
              <a:gd name="connsiteX2" fmla="*/ 1264920 w 3621838"/>
              <a:gd name="connsiteY2" fmla="*/ 46714 h 810371"/>
              <a:gd name="connsiteX3" fmla="*/ 2126221 w 3621838"/>
              <a:gd name="connsiteY3" fmla="*/ 64521 h 810371"/>
              <a:gd name="connsiteX4" fmla="*/ 2871858 w 3621838"/>
              <a:gd name="connsiteY4" fmla="*/ 303549 h 810371"/>
              <a:gd name="connsiteX5" fmla="*/ 3016077 w 3621838"/>
              <a:gd name="connsiteY5" fmla="*/ 806308 h 810371"/>
              <a:gd name="connsiteX6" fmla="*/ 3602094 w 3621838"/>
              <a:gd name="connsiteY6" fmla="*/ 558618 h 810371"/>
              <a:gd name="connsiteX0" fmla="*/ 0 w 3676649"/>
              <a:gd name="connsiteY0" fmla="*/ 359375 h 832954"/>
              <a:gd name="connsiteX1" fmla="*/ 1341441 w 3676649"/>
              <a:gd name="connsiteY1" fmla="*/ 624872 h 832954"/>
              <a:gd name="connsiteX2" fmla="*/ 1264920 w 3676649"/>
              <a:gd name="connsiteY2" fmla="*/ 46714 h 832954"/>
              <a:gd name="connsiteX3" fmla="*/ 2126221 w 3676649"/>
              <a:gd name="connsiteY3" fmla="*/ 64521 h 832954"/>
              <a:gd name="connsiteX4" fmla="*/ 2871858 w 3676649"/>
              <a:gd name="connsiteY4" fmla="*/ 303549 h 832954"/>
              <a:gd name="connsiteX5" fmla="*/ 3016077 w 3676649"/>
              <a:gd name="connsiteY5" fmla="*/ 806308 h 832954"/>
              <a:gd name="connsiteX6" fmla="*/ 3602094 w 3676649"/>
              <a:gd name="connsiteY6" fmla="*/ 558618 h 832954"/>
              <a:gd name="connsiteX0" fmla="*/ 0 w 3602094"/>
              <a:gd name="connsiteY0" fmla="*/ 359375 h 839690"/>
              <a:gd name="connsiteX1" fmla="*/ 1341441 w 3602094"/>
              <a:gd name="connsiteY1" fmla="*/ 624872 h 839690"/>
              <a:gd name="connsiteX2" fmla="*/ 1264920 w 3602094"/>
              <a:gd name="connsiteY2" fmla="*/ 46714 h 839690"/>
              <a:gd name="connsiteX3" fmla="*/ 2126221 w 3602094"/>
              <a:gd name="connsiteY3" fmla="*/ 64521 h 839690"/>
              <a:gd name="connsiteX4" fmla="*/ 2871858 w 3602094"/>
              <a:gd name="connsiteY4" fmla="*/ 303549 h 839690"/>
              <a:gd name="connsiteX5" fmla="*/ 3016077 w 3602094"/>
              <a:gd name="connsiteY5" fmla="*/ 806308 h 839690"/>
              <a:gd name="connsiteX6" fmla="*/ 3602094 w 3602094"/>
              <a:gd name="connsiteY6" fmla="*/ 558618 h 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094" h="839690">
                <a:moveTo>
                  <a:pt x="0" y="359375"/>
                </a:moveTo>
                <a:cubicBezTo>
                  <a:pt x="264935" y="895663"/>
                  <a:pt x="1130621" y="676982"/>
                  <a:pt x="1341441" y="624872"/>
                </a:cubicBezTo>
                <a:cubicBezTo>
                  <a:pt x="1552261" y="572762"/>
                  <a:pt x="1134123" y="140106"/>
                  <a:pt x="1264920" y="46714"/>
                </a:cubicBezTo>
                <a:cubicBezTo>
                  <a:pt x="1395717" y="-46678"/>
                  <a:pt x="1858398" y="21715"/>
                  <a:pt x="2126221" y="64521"/>
                </a:cubicBezTo>
                <a:cubicBezTo>
                  <a:pt x="2394044" y="107327"/>
                  <a:pt x="3148665" y="11476"/>
                  <a:pt x="2871858" y="303549"/>
                </a:cubicBezTo>
                <a:cubicBezTo>
                  <a:pt x="2595051" y="595622"/>
                  <a:pt x="2268729" y="675565"/>
                  <a:pt x="3016077" y="806308"/>
                </a:cubicBezTo>
                <a:cubicBezTo>
                  <a:pt x="3763425" y="937051"/>
                  <a:pt x="3392443" y="647652"/>
                  <a:pt x="3602094" y="558618"/>
                </a:cubicBez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a16="http://schemas.microsoft.com/office/drawing/2014/main" id="{667544CD-1259-49C1-B43A-ED3DE41A5404}"/>
              </a:ext>
            </a:extLst>
          </p:cNvPr>
          <p:cNvSpPr/>
          <p:nvPr/>
        </p:nvSpPr>
        <p:spPr bwMode="auto">
          <a:xfrm>
            <a:off x="6893591" y="5968916"/>
            <a:ext cx="144016" cy="144016"/>
          </a:xfrm>
          <a:prstGeom prst="ellipse">
            <a:avLst/>
          </a:prstGeom>
          <a:solidFill>
            <a:srgbClr val="FF0000"/>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pic>
        <p:nvPicPr>
          <p:cNvPr id="50" name="Picture 2" descr="Flag of The Netherlands - Netherlands Tourism">
            <a:extLst>
              <a:ext uri="{FF2B5EF4-FFF2-40B4-BE49-F238E27FC236}">
                <a16:creationId xmlns:a16="http://schemas.microsoft.com/office/drawing/2014/main" id="{FA23CB23-089F-412B-B6CE-B94E1B5FDA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39601" y="2389138"/>
            <a:ext cx="476633" cy="31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sparsification for 1-in-3 SAT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solidFill>
                      <a:srgbClr val="0070C0"/>
                    </a:solidFill>
                  </a:rPr>
                  <a:t>Input:</a:t>
                </a:r>
                <a:r>
                  <a:rPr lang="en-US" dirty="0"/>
                  <a:t> Instance of 1-</a:t>
                </a:r>
                <a:r>
                  <a:rPr lang="en-US" cap="small" dirty="0"/>
                  <a:t>in</a:t>
                </a:r>
                <a:r>
                  <a:rPr lang="en-US" dirty="0"/>
                  <a:t>-3 SAT on </a:t>
                </a:r>
                <a14:m>
                  <m:oMath xmlns:m="http://schemas.openxmlformats.org/officeDocument/2006/math">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𝑛</m:t>
                        </m:r>
                      </m:sub>
                    </m:sSub>
                    <m:r>
                      <a:rPr lang="en-US" b="0" i="1" smtClean="0">
                        <a:latin typeface="Cambria Math" panose="02040503050406030204" pitchFamily="18" charset="0"/>
                      </a:rPr>
                      <m:t>}</m:t>
                    </m:r>
                  </m:oMath>
                </a14:m>
                <a:r>
                  <a:rPr lang="en-US" dirty="0"/>
                  <a:t> with </a:t>
                </a:r>
                <a14:m>
                  <m:oMath xmlns:m="http://schemas.openxmlformats.org/officeDocument/2006/math">
                    <m:r>
                      <a:rPr lang="en-US" b="0" i="1" smtClean="0">
                        <a:solidFill>
                          <a:srgbClr val="C00000"/>
                        </a:solidFill>
                        <a:latin typeface="Cambria Math" panose="02040503050406030204" pitchFamily="18" charset="0"/>
                      </a:rPr>
                      <m:t>𝑚</m:t>
                    </m:r>
                  </m:oMath>
                </a14:m>
                <a:r>
                  <a:rPr lang="en-US" dirty="0"/>
                  <a:t> constraints</a:t>
                </a:r>
              </a:p>
              <a:p>
                <a:pPr marL="0" indent="0">
                  <a:buNone/>
                </a:pPr>
                <a:r>
                  <a:rPr lang="en-US" dirty="0"/>
                  <a:t>write each constraint as a linear equality</a:t>
                </a:r>
              </a:p>
              <a:p>
                <a:pPr marL="0" indent="0" algn="ctr">
                  <a:spcBef>
                    <a:spcPts val="600"/>
                  </a:spcBef>
                  <a:buNone/>
                </a:pPr>
                <a14:m>
                  <m:oMath xmlns:m="http://schemas.openxmlformats.org/officeDocument/2006/math">
                    <m:d>
                      <m:dPr>
                        <m:ctrlPr>
                          <a:rPr lang="en-US" b="0" i="1" smtClean="0">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𝑘</m:t>
                            </m:r>
                          </m:sub>
                        </m:sSub>
                      </m:e>
                    </m:d>
                  </m:oMath>
                </a14:m>
                <a:r>
                  <a:rPr lang="en-US" dirty="0"/>
                  <a:t> becomes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𝑖</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𝑗</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𝑘</m:t>
                            </m:r>
                          </m:sub>
                        </m:sSub>
                      </m:e>
                    </m:d>
                    <m:r>
                      <a:rPr lang="en-US" i="1">
                        <a:latin typeface="Cambria Math" panose="02040503050406030204" pitchFamily="18" charset="0"/>
                      </a:rPr>
                      <m:t>=1</m:t>
                    </m:r>
                  </m:oMath>
                </a14:m>
                <a:endParaRPr lang="en-US" dirty="0"/>
              </a:p>
              <a:p>
                <a:pPr marL="0" indent="0">
                  <a:buNone/>
                </a:pPr>
                <a:r>
                  <a:rPr lang="en-US" dirty="0"/>
                  <a:t>rewrite the equalities in matrix form, with 0 as right-hand sides</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1,</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1</m:t>
                                        </m:r>
                                      </m:sub>
                                    </m:sSub>
                                  </m:sub>
                                </m:sSub>
                              </m:e>
                              <m:e>
                                <m:r>
                                  <a:rPr lang="en-US" b="0" i="1" smtClean="0">
                                    <a:latin typeface="Cambria Math" panose="02040503050406030204" pitchFamily="18" charset="0"/>
                                  </a:rPr>
                                  <m:t>⋯</m:t>
                                </m:r>
                              </m:e>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1,</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𝑛</m:t>
                                        </m:r>
                                      </m:sub>
                                    </m:sSub>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m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𝑚</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1</m:t>
                                        </m:r>
                                      </m:sub>
                                    </m:sSub>
                                  </m:sub>
                                </m:sSub>
                              </m:e>
                              <m:e>
                                <m:r>
                                  <a:rPr lang="en-US" b="0" i="1" smtClean="0">
                                    <a:latin typeface="Cambria Math" panose="02040503050406030204" pitchFamily="18" charset="0"/>
                                  </a:rPr>
                                  <m:t>⋯</m:t>
                                </m:r>
                              </m:e>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𝑚</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𝑛</m:t>
                                        </m:r>
                                      </m:sub>
                                    </m:sSub>
                                  </m:sub>
                                </m:sSub>
                              </m:e>
                            </m:mr>
                          </m:m>
                          <m:m>
                            <m:mPr>
                              <m:mcs>
                                <m:mc>
                                  <m:mcPr>
                                    <m:count m:val="1"/>
                                    <m:mcJc m:val="center"/>
                                  </m:mcPr>
                                </m:mc>
                              </m:mcs>
                              <m:ctrlPr>
                                <a:rPr lang="en-US" b="0" i="1" smtClean="0">
                                  <a:latin typeface="Cambria Math" panose="02040503050406030204" pitchFamily="18" charset="0"/>
                                </a:rPr>
                              </m:ctrlPr>
                            </m:mP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1,1</m:t>
                                    </m:r>
                                  </m:sub>
                                </m:sSub>
                              </m:e>
                            </m:mr>
                            <m:mr>
                              <m:e>
                                <m:r>
                                  <a:rPr lang="en-US" i="1">
                                    <a:latin typeface="Cambria Math" panose="02040503050406030204" pitchFamily="18" charset="0"/>
                                  </a:rPr>
                                  <m:t>⋮</m:t>
                                </m:r>
                              </m:e>
                            </m:m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𝛼</m:t>
                                    </m:r>
                                  </m:e>
                                  <m:sub>
                                    <m:r>
                                      <a:rPr lang="en-US" b="0" i="1" smtClean="0">
                                        <a:solidFill>
                                          <a:srgbClr val="0070C0"/>
                                        </a:solidFill>
                                        <a:latin typeface="Cambria Math" panose="02040503050406030204" pitchFamily="18" charset="0"/>
                                      </a:rPr>
                                      <m:t>𝑚</m:t>
                                    </m:r>
                                    <m:r>
                                      <a:rPr lang="en-US" b="0" i="1" smtClean="0">
                                        <a:solidFill>
                                          <a:srgbClr val="0070C0"/>
                                        </a:solidFill>
                                        <a:latin typeface="Cambria Math" panose="02040503050406030204" pitchFamily="18" charset="0"/>
                                      </a:rPr>
                                      <m:t>,1</m:t>
                                    </m:r>
                                  </m:sub>
                                </m:sSub>
                              </m:e>
                            </m:mr>
                          </m:m>
                        </m:e>
                      </m:d>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
                                        <m:sSubPr>
                                          <m:ctrlPr>
                                            <a:rPr lang="en-US" b="0" i="1" smtClean="0">
                                              <a:solidFill>
                                                <a:srgbClr val="C00000"/>
                                              </a:solidFill>
                                              <a:latin typeface="Cambria Math" panose="02040503050406030204" pitchFamily="18" charset="0"/>
                                            </a:rPr>
                                          </m:ctrlPr>
                                        </m:sSubPr>
                                        <m:e>
                                          <m:r>
                                            <m:rPr>
                                              <m:brk m:alnAt="7"/>
                                            </m:rPr>
                                            <a:rPr lang="en-US" b="0" i="1" smtClean="0">
                                              <a:solidFill>
                                                <a:srgbClr val="C00000"/>
                                              </a:solidFill>
                                              <a:latin typeface="Cambria Math" panose="02040503050406030204" pitchFamily="18" charset="0"/>
                                            </a:rPr>
                                            <m:t>𝑥</m:t>
                                          </m:r>
                                        </m:e>
                                        <m:sub>
                                          <m:r>
                                            <m:rPr>
                                              <m:brk m:alnAt="7"/>
                                            </m:rPr>
                                            <a:rPr lang="en-US" b="0" i="1" smtClean="0">
                                              <a:solidFill>
                                                <a:srgbClr val="C00000"/>
                                              </a:solidFill>
                                              <a:latin typeface="Cambria Math" panose="02040503050406030204" pitchFamily="18" charset="0"/>
                                            </a:rPr>
                                            <m:t>1</m:t>
                                          </m:r>
                                        </m:sub>
                                      </m:sSub>
                                    </m:e>
                                  </m:mr>
                                  <m:mr>
                                    <m:e>
                                      <m:r>
                                        <m:rPr>
                                          <m:brk m:alnAt="7"/>
                                        </m:rPr>
                                        <a:rPr lang="en-US" b="0" i="1" smtClean="0">
                                          <a:latin typeface="Cambria Math" panose="02040503050406030204" pitchFamily="18" charset="0"/>
                                        </a:rPr>
                                        <m:t>⋮</m:t>
                                      </m:r>
                                    </m:e>
                                  </m:mr>
                                </m:m>
                              </m:e>
                            </m:mr>
                            <m:mr>
                              <m:e>
                                <m:m>
                                  <m:mPr>
                                    <m:mcs>
                                      <m:mc>
                                        <m:mcPr>
                                          <m:count m:val="1"/>
                                          <m:mcJc m:val="center"/>
                                        </m:mcPr>
                                      </m:mc>
                                    </m:mcs>
                                    <m:ctrlPr>
                                      <a:rPr lang="en-US" b="0" i="1" smtClean="0">
                                        <a:latin typeface="Cambria Math" panose="02040503050406030204" pitchFamily="18" charset="0"/>
                                      </a:rPr>
                                    </m:ctrlPr>
                                  </m:mPr>
                                  <m:mr>
                                    <m:e>
                                      <m:sSub>
                                        <m:sSubPr>
                                          <m:ctrlPr>
                                            <a:rPr lang="en-US" b="0" i="1" smtClean="0">
                                              <a:solidFill>
                                                <a:srgbClr val="C00000"/>
                                              </a:solidFill>
                                              <a:latin typeface="Cambria Math" panose="02040503050406030204" pitchFamily="18" charset="0"/>
                                            </a:rPr>
                                          </m:ctrlPr>
                                        </m:sSubPr>
                                        <m:e>
                                          <m:r>
                                            <m:rPr>
                                              <m:brk m:alnAt="7"/>
                                            </m:rPr>
                                            <a:rPr lang="en-US" b="0" i="1" smtClean="0">
                                              <a:solidFill>
                                                <a:srgbClr val="C00000"/>
                                              </a:solidFill>
                                              <a:latin typeface="Cambria Math" panose="02040503050406030204" pitchFamily="18" charset="0"/>
                                            </a:rPr>
                                            <m:t>𝑥</m:t>
                                          </m:r>
                                        </m:e>
                                        <m:sub>
                                          <m:r>
                                            <m:rPr>
                                              <m:brk m:alnAt="7"/>
                                            </m:rPr>
                                            <a:rPr lang="en-US" b="0" i="1" smtClean="0">
                                              <a:solidFill>
                                                <a:srgbClr val="C00000"/>
                                              </a:solidFill>
                                              <a:latin typeface="Cambria Math" panose="02040503050406030204" pitchFamily="18" charset="0"/>
                                            </a:rPr>
                                            <m:t>𝑛</m:t>
                                          </m:r>
                                        </m:sub>
                                      </m:sSub>
                                    </m:e>
                                  </m:mr>
                                  <m:mr>
                                    <m:e>
                                      <m:r>
                                        <a:rPr lang="en-US" b="0" i="1" smtClean="0">
                                          <a:latin typeface="Cambria Math" panose="02040503050406030204" pitchFamily="18" charset="0"/>
                                        </a:rPr>
                                        <m:t>1</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mr>
                                  <m:mr>
                                    <m:e>
                                      <m:r>
                                        <m:rPr>
                                          <m:brk m:alnAt="7"/>
                                        </m:rPr>
                                        <a:rPr lang="en-US" i="1">
                                          <a:latin typeface="Cambria Math" panose="02040503050406030204" pitchFamily="18" charset="0"/>
                                        </a:rPr>
                                        <m:t>⋮</m:t>
                                      </m:r>
                                    </m:e>
                                  </m:mr>
                                </m:m>
                              </m:e>
                            </m:mr>
                            <m:mr>
                              <m:e>
                                <m:r>
                                  <a:rPr lang="en-US" b="0" i="1" smtClean="0">
                                    <a:latin typeface="Cambria Math" panose="02040503050406030204" pitchFamily="18" charset="0"/>
                                  </a:rPr>
                                  <m:t>0</m:t>
                                </m:r>
                              </m:e>
                            </m:mr>
                          </m:m>
                        </m:e>
                      </m:d>
                    </m:oMath>
                  </m:oMathPara>
                </a14:m>
                <a:endParaRPr lang="en-US" dirty="0"/>
              </a:p>
              <a:p>
                <a:pPr marL="0" indent="0">
                  <a:buNone/>
                </a:pPr>
                <a:endParaRPr lang="en-US" dirty="0"/>
              </a:p>
              <a:p>
                <a:pPr marL="0" indent="0">
                  <a:buNone/>
                </a:pPr>
                <a:r>
                  <a:rPr lang="en-US" dirty="0"/>
                  <a:t>Gaussian elimination yields basis </a:t>
                </a:r>
                <a14:m>
                  <m:oMath xmlns:m="http://schemas.openxmlformats.org/officeDocument/2006/math">
                    <m:r>
                      <a:rPr lang="en-US" i="1" dirty="0" smtClean="0">
                        <a:solidFill>
                          <a:srgbClr val="C00000"/>
                        </a:solidFill>
                        <a:latin typeface="Cambria Math" panose="02040503050406030204" pitchFamily="18" charset="0"/>
                      </a:rPr>
                      <m:t>𝐵</m:t>
                    </m:r>
                  </m:oMath>
                </a14:m>
                <a:r>
                  <a:rPr lang="en-US" dirty="0"/>
                  <a:t> of at most </a:t>
                </a:r>
                <a14:m>
                  <m:oMath xmlns:m="http://schemas.openxmlformats.org/officeDocument/2006/math">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+1</m:t>
                    </m:r>
                  </m:oMath>
                </a14:m>
                <a:r>
                  <a:rPr lang="en-US" dirty="0"/>
                  <a:t> rows</a:t>
                </a:r>
              </a:p>
              <a:p>
                <a:pPr marL="0" indent="0">
                  <a:buNone/>
                </a:pPr>
                <a:r>
                  <a:rPr lang="en-US" dirty="0">
                    <a:solidFill>
                      <a:srgbClr val="0070C0"/>
                    </a:solidFill>
                  </a:rPr>
                  <a:t>Output:</a:t>
                </a:r>
                <a:r>
                  <a:rPr lang="en-US" dirty="0"/>
                  <a:t> instance on the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oMath>
                </a14:m>
                <a:r>
                  <a:rPr lang="en-US" dirty="0"/>
                  <a:t> constraints corresponding to </a:t>
                </a:r>
                <a14:m>
                  <m:oMath xmlns:m="http://schemas.openxmlformats.org/officeDocument/2006/math">
                    <m:r>
                      <a:rPr lang="en-US" i="1" dirty="0" smtClean="0">
                        <a:solidFill>
                          <a:srgbClr val="C00000"/>
                        </a:solidFill>
                        <a:latin typeface="Cambria Math" panose="02040503050406030204" pitchFamily="18" charset="0"/>
                      </a:rPr>
                      <m:t>𝐵</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989" b="-63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5</a:t>
            </a:fld>
            <a:endParaRPr lang="nb-NO"/>
          </a:p>
        </p:txBody>
      </p:sp>
      <p:sp>
        <p:nvSpPr>
          <p:cNvPr id="5" name="Left Brace 4"/>
          <p:cNvSpPr/>
          <p:nvPr/>
        </p:nvSpPr>
        <p:spPr bwMode="auto">
          <a:xfrm>
            <a:off x="1619672" y="3356992"/>
            <a:ext cx="288032" cy="1080120"/>
          </a:xfrm>
          <a:prstGeom prst="leftBrace">
            <a:avLst/>
          </a:pr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8" name="Left Brace 7"/>
          <p:cNvSpPr/>
          <p:nvPr/>
        </p:nvSpPr>
        <p:spPr bwMode="auto">
          <a:xfrm rot="16200000">
            <a:off x="3563888" y="3212976"/>
            <a:ext cx="288032" cy="2880320"/>
          </a:xfrm>
          <a:prstGeom prst="leftBrace">
            <a:avLst/>
          </a:pr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9" name="TextBox 8"/>
              <p:cNvSpPr txBox="1"/>
              <p:nvPr/>
            </p:nvSpPr>
            <p:spPr>
              <a:xfrm>
                <a:off x="350005" y="3646168"/>
                <a:ext cx="1434307" cy="461665"/>
              </a:xfrm>
              <a:prstGeom prst="rect">
                <a:avLst/>
              </a:prstGeom>
              <a:noFill/>
            </p:spPr>
            <p:txBody>
              <a:bodyPr wrap="square" rtlCol="0">
                <a:spAutoFit/>
              </a:bodyPr>
              <a:lstStyle/>
              <a:p>
                <a14:m>
                  <m:oMath xmlns:m="http://schemas.openxmlformats.org/officeDocument/2006/math">
                    <m:r>
                      <a:rPr lang="en-US" sz="2400" b="0" i="1" smtClean="0">
                        <a:solidFill>
                          <a:srgbClr val="C00000"/>
                        </a:solidFill>
                        <a:latin typeface="Cambria Math" panose="02040503050406030204" pitchFamily="18" charset="0"/>
                      </a:rPr>
                      <m:t>𝑚</m:t>
                    </m:r>
                  </m:oMath>
                </a14:m>
                <a:r>
                  <a:rPr lang="en-US" sz="2400" dirty="0">
                    <a:latin typeface="+mj-lt"/>
                  </a:rPr>
                  <a:t> rows</a:t>
                </a:r>
                <a:endParaRPr lang="en-US" sz="2400" dirty="0" err="1">
                  <a:latin typeface="+mj-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0005" y="3646168"/>
                <a:ext cx="1434307" cy="461665"/>
              </a:xfrm>
              <a:prstGeom prst="rect">
                <a:avLst/>
              </a:prstGeom>
              <a:blipFill rotWithShape="0">
                <a:blip r:embed="rId4"/>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123727" y="4763171"/>
                <a:ext cx="3168354" cy="461665"/>
              </a:xfrm>
              <a:prstGeom prst="rect">
                <a:avLst/>
              </a:prstGeom>
              <a:noFill/>
            </p:spPr>
            <p:txBody>
              <a:bodyPr wrap="square" rtlCol="0">
                <a:spAutoFit/>
              </a:bodyPr>
              <a:lstStyle/>
              <a:p>
                <a14:m>
                  <m:oMath xmlns:m="http://schemas.openxmlformats.org/officeDocument/2006/math">
                    <m:r>
                      <a:rPr lang="en-US" sz="2400" b="0" i="1" smtClean="0">
                        <a:solidFill>
                          <a:srgbClr val="C00000"/>
                        </a:solidFill>
                        <a:latin typeface="Cambria Math" panose="02040503050406030204" pitchFamily="18" charset="0"/>
                      </a:rPr>
                      <m:t>𝑛</m:t>
                    </m:r>
                    <m:r>
                      <a:rPr lang="en-US" sz="2400" b="0" i="1" smtClean="0">
                        <a:solidFill>
                          <a:schemeClr val="tx1"/>
                        </a:solidFill>
                        <a:latin typeface="Cambria Math" panose="02040503050406030204" pitchFamily="18" charset="0"/>
                      </a:rPr>
                      <m:t>+1</m:t>
                    </m:r>
                  </m:oMath>
                </a14:m>
                <a:r>
                  <a:rPr lang="en-US" sz="2400" dirty="0">
                    <a:latin typeface="+mj-lt"/>
                  </a:rPr>
                  <a:t> columns</a:t>
                </a:r>
              </a:p>
            </p:txBody>
          </p:sp>
        </mc:Choice>
        <mc:Fallback xmlns="">
          <p:sp>
            <p:nvSpPr>
              <p:cNvPr id="10" name="TextBox 9"/>
              <p:cNvSpPr txBox="1">
                <a:spLocks noRot="1" noChangeAspect="1" noMove="1" noResize="1" noEditPoints="1" noAdjustHandles="1" noChangeArrowheads="1" noChangeShapeType="1" noTextEdit="1"/>
              </p:cNvSpPr>
              <p:nvPr/>
            </p:nvSpPr>
            <p:spPr>
              <a:xfrm>
                <a:off x="2123727" y="4763171"/>
                <a:ext cx="3168354" cy="461665"/>
              </a:xfrm>
              <a:prstGeom prst="rect">
                <a:avLst/>
              </a:prstGeom>
              <a:blipFill rotWithShape="0">
                <a:blip r:embed="rId5"/>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bwMode="auto">
              <a:xfrm>
                <a:off x="468313" y="2996952"/>
                <a:ext cx="8229600" cy="1800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r>
                  <a:rPr lang="en-US" sz="2400" dirty="0">
                    <a:solidFill>
                      <a:schemeClr val="tx1"/>
                    </a:solidFill>
                  </a:rPr>
                  <a:t>For all </a:t>
                </a:r>
                <a14:m>
                  <m:oMath xmlns:m="http://schemas.openxmlformats.org/officeDocument/2006/math">
                    <m:r>
                      <a:rPr lang="en-US" sz="2400" b="0" i="1" smtClean="0">
                        <a:solidFill>
                          <a:srgbClr val="0070C0"/>
                        </a:solidFill>
                        <a:latin typeface="Cambria Math" panose="02040503050406030204" pitchFamily="18" charset="0"/>
                      </a:rPr>
                      <m:t>𝑑</m:t>
                    </m:r>
                    <m:r>
                      <a:rPr lang="en-US" sz="2400" b="0" i="1" smtClean="0">
                        <a:solidFill>
                          <a:schemeClr val="tx1"/>
                        </a:solidFill>
                        <a:latin typeface="Cambria Math" panose="02040503050406030204" pitchFamily="18" charset="0"/>
                      </a:rPr>
                      <m:t>∈</m:t>
                    </m:r>
                    <m:r>
                      <a:rPr lang="en-US" sz="2400" b="0" i="1" smtClean="0">
                        <a:solidFill>
                          <a:srgbClr val="C00000"/>
                        </a:solidFill>
                        <a:latin typeface="Cambria Math" panose="02040503050406030204" pitchFamily="18" charset="0"/>
                      </a:rPr>
                      <m:t>ℕ</m:t>
                    </m:r>
                  </m:oMath>
                </a14:m>
                <a:r>
                  <a:rPr lang="en-US" sz="2400" dirty="0">
                    <a:solidFill>
                      <a:schemeClr val="tx1"/>
                    </a:solidFill>
                  </a:rPr>
                  <a:t>, there is a polynomial-time algorithm that, </a:t>
                </a:r>
                <a:br>
                  <a:rPr lang="en-US" sz="2400" dirty="0">
                    <a:solidFill>
                      <a:schemeClr val="tx1"/>
                    </a:solidFill>
                  </a:rPr>
                </a:br>
                <a:r>
                  <a:rPr lang="en-US" sz="2400" dirty="0">
                    <a:solidFill>
                      <a:schemeClr val="tx1"/>
                    </a:solidFill>
                  </a:rPr>
                  <a:t>given an instance </a:t>
                </a:r>
                <a14:m>
                  <m:oMath xmlns:m="http://schemas.openxmlformats.org/officeDocument/2006/math">
                    <m:r>
                      <a:rPr lang="en-US" sz="2400" i="1">
                        <a:solidFill>
                          <a:schemeClr val="tx1"/>
                        </a:solidFill>
                        <a:latin typeface="Cambria Math" panose="02040503050406030204" pitchFamily="18" charset="0"/>
                      </a:rPr>
                      <m:t>(</m:t>
                    </m:r>
                    <m:r>
                      <a:rPr lang="en-US" sz="2400" i="1">
                        <a:solidFill>
                          <a:srgbClr val="C00000"/>
                        </a:solidFill>
                        <a:latin typeface="Cambria Math" panose="02040503050406030204" pitchFamily="18" charset="0"/>
                      </a:rPr>
                      <m:t>𝑉</m:t>
                    </m:r>
                    <m:r>
                      <a:rPr lang="en-US" sz="2400" i="1">
                        <a:solidFill>
                          <a:schemeClr val="tx1"/>
                        </a:solidFill>
                        <a:latin typeface="Cambria Math" panose="02040503050406030204" pitchFamily="18" charset="0"/>
                      </a:rPr>
                      <m:t>,</m:t>
                    </m:r>
                    <m:r>
                      <a:rPr lang="en-US" sz="2400" i="1">
                        <a:solidFill>
                          <a:srgbClr val="C00000"/>
                        </a:solidFill>
                        <a:latin typeface="Cambria Math" panose="02040503050406030204" pitchFamily="18" charset="0"/>
                      </a:rPr>
                      <m:t>𝒞</m:t>
                    </m:r>
                    <m:r>
                      <a:rPr lang="en-US" sz="2400" i="1">
                        <a:solidFill>
                          <a:schemeClr val="tx1"/>
                        </a:solidFill>
                        <a:latin typeface="Cambria Math" panose="02040503050406030204" pitchFamily="18" charset="0"/>
                      </a:rPr>
                      <m:t>)</m:t>
                    </m:r>
                  </m:oMath>
                </a14:m>
                <a:r>
                  <a:rPr lang="en-US" sz="2400" dirty="0">
                    <a:solidFill>
                      <a:schemeClr val="tx1"/>
                    </a:solidFill>
                  </a:rPr>
                  <a:t> of </a:t>
                </a:r>
                <a:r>
                  <a:rPr lang="en-US" sz="2400" cap="small" dirty="0">
                    <a:solidFill>
                      <a:schemeClr val="tx1"/>
                    </a:solidFill>
                  </a:rPr>
                  <a:t>1-in-</a:t>
                </a:r>
                <a14:m>
                  <m:oMath xmlns:m="http://schemas.openxmlformats.org/officeDocument/2006/math">
                    <m:r>
                      <a:rPr lang="en-US" sz="2400" i="1" cap="small" dirty="0" smtClean="0">
                        <a:solidFill>
                          <a:srgbClr val="0070C0"/>
                        </a:solidFill>
                        <a:latin typeface="Cambria Math" panose="02040503050406030204" pitchFamily="18" charset="0"/>
                      </a:rPr>
                      <m:t>𝑑</m:t>
                    </m:r>
                  </m:oMath>
                </a14:m>
                <a:r>
                  <a:rPr lang="en-US" sz="2400" cap="small" dirty="0">
                    <a:solidFill>
                      <a:schemeClr val="tx1"/>
                    </a:solidFill>
                  </a:rPr>
                  <a:t>-SAT</a:t>
                </a:r>
                <a:r>
                  <a:rPr lang="en-US" sz="2400" dirty="0">
                    <a:solidFill>
                      <a:schemeClr val="tx1"/>
                    </a:solidFill>
                  </a:rPr>
                  <a:t> on </a:t>
                </a:r>
                <a14:m>
                  <m:oMath xmlns:m="http://schemas.openxmlformats.org/officeDocument/2006/math">
                    <m:r>
                      <a:rPr lang="en-US" sz="2400" i="1">
                        <a:solidFill>
                          <a:srgbClr val="C00000"/>
                        </a:solidFill>
                        <a:latin typeface="Cambria Math" panose="02040503050406030204" pitchFamily="18" charset="0"/>
                      </a:rPr>
                      <m:t>𝑛</m:t>
                    </m:r>
                  </m:oMath>
                </a14:m>
                <a:r>
                  <a:rPr lang="en-US" sz="2400" dirty="0">
                    <a:solidFill>
                      <a:schemeClr val="tx1"/>
                    </a:solidFill>
                  </a:rPr>
                  <a:t> variables, outputs a subset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𝒞</m:t>
                        </m:r>
                      </m:e>
                      <m:sup>
                        <m:r>
                          <a:rPr lang="en-US" sz="2400" i="1">
                            <a:solidFill>
                              <a:srgbClr val="C00000"/>
                            </a:solidFill>
                            <a:latin typeface="Cambria Math" panose="02040503050406030204" pitchFamily="18" charset="0"/>
                          </a:rPr>
                          <m:t>′</m:t>
                        </m:r>
                      </m:sup>
                    </m:sSup>
                    <m:r>
                      <a:rPr lang="en-US" sz="2400" i="1">
                        <a:solidFill>
                          <a:schemeClr val="tx1"/>
                        </a:solidFill>
                        <a:latin typeface="Cambria Math" panose="02040503050406030204" pitchFamily="18" charset="0"/>
                      </a:rPr>
                      <m:t>⊆</m:t>
                    </m:r>
                    <m:r>
                      <a:rPr lang="en-US" sz="2400" i="1">
                        <a:solidFill>
                          <a:srgbClr val="C00000"/>
                        </a:solidFill>
                        <a:latin typeface="Cambria Math" panose="02040503050406030204" pitchFamily="18" charset="0"/>
                      </a:rPr>
                      <m:t>𝒞</m:t>
                    </m:r>
                  </m:oMath>
                </a14:m>
                <a:r>
                  <a:rPr lang="en-US" sz="2400" dirty="0">
                    <a:solidFill>
                      <a:schemeClr val="tx1"/>
                    </a:solidFill>
                  </a:rPr>
                  <a:t> of at most </a:t>
                </a:r>
                <a14:m>
                  <m:oMath xmlns:m="http://schemas.openxmlformats.org/officeDocument/2006/math">
                    <m:r>
                      <a:rPr lang="en-US" sz="2400" i="1">
                        <a:solidFill>
                          <a:srgbClr val="C00000"/>
                        </a:solidFill>
                        <a:latin typeface="Cambria Math" panose="02040503050406030204" pitchFamily="18" charset="0"/>
                      </a:rPr>
                      <m:t>𝑛</m:t>
                    </m:r>
                    <m:r>
                      <a:rPr lang="en-US" sz="2400" i="1">
                        <a:solidFill>
                          <a:schemeClr val="tx1"/>
                        </a:solidFill>
                        <a:latin typeface="Cambria Math" panose="02040503050406030204" pitchFamily="18" charset="0"/>
                      </a:rPr>
                      <m:t>+1</m:t>
                    </m:r>
                  </m:oMath>
                </a14:m>
                <a:r>
                  <a:rPr lang="en-US" sz="2400" dirty="0">
                    <a:solidFill>
                      <a:schemeClr val="tx1"/>
                    </a:solidFill>
                  </a:rPr>
                  <a:t> constraints such that a truth assignment satisfies </a:t>
                </a:r>
                <a14:m>
                  <m:oMath xmlns:m="http://schemas.openxmlformats.org/officeDocument/2006/math">
                    <m:r>
                      <a:rPr lang="en-US" sz="2400" i="1">
                        <a:solidFill>
                          <a:srgbClr val="C00000"/>
                        </a:solidFill>
                        <a:latin typeface="Cambria Math" panose="02040503050406030204" pitchFamily="18" charset="0"/>
                      </a:rPr>
                      <m:t>𝒞</m:t>
                    </m:r>
                  </m:oMath>
                </a14:m>
                <a:r>
                  <a:rPr lang="en-US" sz="2400" dirty="0">
                    <a:solidFill>
                      <a:schemeClr val="tx1"/>
                    </a:solidFill>
                  </a:rPr>
                  <a:t> if and only if it satisfies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𝒞</m:t>
                        </m:r>
                      </m:e>
                      <m:sup>
                        <m:r>
                          <a:rPr lang="en-US" sz="2400" i="1">
                            <a:solidFill>
                              <a:srgbClr val="C00000"/>
                            </a:solidFill>
                            <a:latin typeface="Cambria Math" panose="02040503050406030204" pitchFamily="18" charset="0"/>
                          </a:rPr>
                          <m:t>′</m:t>
                        </m:r>
                      </m:sup>
                    </m:sSup>
                  </m:oMath>
                </a14:m>
                <a:endParaRPr kumimoji="0" lang="en-US" sz="2400" u="none" strike="noStrike" cap="none" normalizeH="0" baseline="0" dirty="0">
                  <a:ln>
                    <a:noFill/>
                  </a:ln>
                  <a:solidFill>
                    <a:schemeClr val="tx1"/>
                  </a:solidFill>
                  <a:effectLst/>
                  <a:latin typeface="+mj-lt"/>
                </a:endParaRPr>
              </a:p>
            </p:txBody>
          </p:sp>
        </mc:Choice>
        <mc:Fallback xmlns="">
          <p:sp>
            <p:nvSpPr>
              <p:cNvPr id="12" name="Rounded Rectangle 11"/>
              <p:cNvSpPr>
                <a:spLocks noRot="1" noChangeAspect="1" noMove="1" noResize="1" noEditPoints="1" noAdjustHandles="1" noChangeArrowheads="1" noChangeShapeType="1" noTextEdit="1"/>
              </p:cNvSpPr>
              <p:nvPr/>
            </p:nvSpPr>
            <p:spPr bwMode="auto">
              <a:xfrm>
                <a:off x="468313" y="2996952"/>
                <a:ext cx="8229600" cy="1800200"/>
              </a:xfrm>
              <a:prstGeom prst="roundRect">
                <a:avLst/>
              </a:prstGeom>
              <a:blipFill rotWithShape="0">
                <a:blip r:embed="rId6"/>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50335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5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500"/>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p:bldP spid="9" grpId="1"/>
      <p:bldP spid="10" grpId="0"/>
      <p:bldP spid="10" grpId="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579296" cy="4929188"/>
              </a:xfrm>
            </p:spPr>
            <p:txBody>
              <a:bodyPr>
                <a:noAutofit/>
              </a:bodyPr>
              <a:lstStyle/>
              <a:p>
                <a:pPr marL="0" indent="0">
                  <a:buNone/>
                </a:pPr>
                <a:r>
                  <a:rPr lang="en-US" dirty="0"/>
                  <a:t>Algebraic sparsification of CSPs yields several optimal results</a:t>
                </a:r>
              </a:p>
              <a:p>
                <a:pPr marL="0" indent="0">
                  <a:buNone/>
                </a:pPr>
                <a:r>
                  <a:rPr lang="en-US" dirty="0"/>
                  <a:t>For Boolean CSPs, explicit characterizations are known of:</a:t>
                </a:r>
              </a:p>
              <a:p>
                <a:pPr>
                  <a:spcBef>
                    <a:spcPts val="600"/>
                  </a:spcBef>
                </a:pPr>
                <a:r>
                  <a:rPr lang="en-US" dirty="0"/>
                  <a:t>Which CSP</a:t>
                </a:r>
                <a14:m>
                  <m:oMath xmlns:m="http://schemas.openxmlformats.org/officeDocument/2006/math">
                    <m:d>
                      <m:dPr>
                        <m:ctrlPr>
                          <a:rPr lang="en-US" b="0" i="1" smtClean="0">
                            <a:latin typeface="Cambria Math" panose="02040503050406030204" pitchFamily="18" charset="0"/>
                          </a:rPr>
                        </m:ctrlPr>
                      </m:dPr>
                      <m:e>
                        <m:r>
                          <m:rPr>
                            <m:sty m:val="p"/>
                          </m:rPr>
                          <a:rPr lang="en-US" b="0" i="0" smtClean="0">
                            <a:solidFill>
                              <a:srgbClr val="C00000"/>
                            </a:solidFill>
                            <a:latin typeface="Cambria Math" panose="02040503050406030204" pitchFamily="18" charset="0"/>
                          </a:rPr>
                          <m:t>Γ</m:t>
                        </m:r>
                      </m:e>
                    </m:d>
                  </m:oMath>
                </a14:m>
                <a:r>
                  <a:rPr lang="en-US" dirty="0"/>
                  <a:t> admit </a:t>
                </a:r>
                <a:r>
                  <a:rPr lang="en-US" dirty="0">
                    <a:solidFill>
                      <a:srgbClr val="0070C0"/>
                    </a:solidFill>
                  </a:rPr>
                  <a:t>nontrivial</a:t>
                </a:r>
                <a:r>
                  <a:rPr lang="en-US" dirty="0"/>
                  <a:t> sparsification</a:t>
                </a:r>
              </a:p>
              <a:p>
                <a:pPr>
                  <a:spcBef>
                    <a:spcPts val="600"/>
                  </a:spcBef>
                </a:pPr>
                <a:r>
                  <a:rPr lang="en-US" dirty="0"/>
                  <a:t>Which </a:t>
                </a:r>
                <a:r>
                  <a:rPr lang="en-US" dirty="0">
                    <a:solidFill>
                      <a:srgbClr val="0070C0"/>
                    </a:solidFill>
                  </a:rPr>
                  <a:t>symmetric</a:t>
                </a:r>
                <a:r>
                  <a:rPr lang="en-US" dirty="0"/>
                  <a:t> CSP</a:t>
                </a:r>
                <a14:m>
                  <m:oMath xmlns:m="http://schemas.openxmlformats.org/officeDocument/2006/math">
                    <m:r>
                      <a:rPr lang="en-US" b="0" i="1" smtClean="0">
                        <a:latin typeface="Cambria Math" panose="02040503050406030204" pitchFamily="18" charset="0"/>
                      </a:rPr>
                      <m:t>(</m:t>
                    </m:r>
                    <m:r>
                      <m:rPr>
                        <m:sty m:val="p"/>
                      </m:rPr>
                      <a:rPr lang="en-US" b="0" i="0" smtClean="0">
                        <a:solidFill>
                          <a:srgbClr val="C00000"/>
                        </a:solidFill>
                        <a:latin typeface="Cambria Math" panose="02040503050406030204" pitchFamily="18" charset="0"/>
                      </a:rPr>
                      <m:t>Γ</m:t>
                    </m:r>
                    <m:r>
                      <a:rPr lang="en-US" b="0" i="1" smtClean="0">
                        <a:latin typeface="Cambria Math" panose="02040503050406030204" pitchFamily="18" charset="0"/>
                      </a:rPr>
                      <m:t>)</m:t>
                    </m:r>
                  </m:oMath>
                </a14:m>
                <a:r>
                  <a:rPr lang="en-US" dirty="0"/>
                  <a:t> admit a </a:t>
                </a:r>
                <a:r>
                  <a:rPr lang="en-US" dirty="0">
                    <a:solidFill>
                      <a:srgbClr val="0070C0"/>
                    </a:solidFill>
                  </a:rPr>
                  <a:t>linear</a:t>
                </a:r>
                <a:r>
                  <a:rPr lang="en-US" dirty="0"/>
                  <a:t> sparsification</a:t>
                </a:r>
              </a:p>
              <a:p>
                <a:pPr>
                  <a:spcBef>
                    <a:spcPts val="600"/>
                  </a:spcBef>
                </a:pPr>
                <a:r>
                  <a:rPr lang="en-US" dirty="0"/>
                  <a:t>Optimal compression size for all </a:t>
                </a:r>
                <a:r>
                  <a:rPr lang="en-US" cap="small" dirty="0"/>
                  <a:t>Max-CSP</a:t>
                </a:r>
                <a14:m>
                  <m:oMath xmlns:m="http://schemas.openxmlformats.org/officeDocument/2006/math">
                    <m:r>
                      <a:rPr lang="en-US" i="1" dirty="0" smtClean="0">
                        <a:latin typeface="Cambria Math" panose="02040503050406030204" pitchFamily="18" charset="0"/>
                      </a:rPr>
                      <m:t>(</m:t>
                    </m:r>
                    <m:r>
                      <m:rPr>
                        <m:sty m:val="p"/>
                      </m:rPr>
                      <a:rPr lang="en-US" i="0" dirty="0" smtClean="0">
                        <a:solidFill>
                          <a:srgbClr val="C00000"/>
                        </a:solidFill>
                        <a:latin typeface="Cambria Math" panose="02040503050406030204" pitchFamily="18" charset="0"/>
                      </a:rPr>
                      <m:t>Γ</m:t>
                    </m:r>
                    <m:r>
                      <a:rPr lang="en-US" i="1" dirty="0" smtClean="0">
                        <a:latin typeface="Cambria Math" panose="02040503050406030204" pitchFamily="18" charset="0"/>
                      </a:rPr>
                      <m:t>)</m:t>
                    </m:r>
                  </m:oMath>
                </a14:m>
                <a:r>
                  <a:rPr lang="en-US" dirty="0"/>
                  <a:t> problems</a:t>
                </a:r>
              </a:p>
              <a:p>
                <a:pPr marL="0" indent="0">
                  <a:buNone/>
                </a:pPr>
                <a:r>
                  <a:rPr lang="en-US" dirty="0">
                    <a:solidFill>
                      <a:srgbClr val="C00000"/>
                    </a:solidFill>
                  </a:rPr>
                  <a:t>Open problems:</a:t>
                </a:r>
              </a:p>
              <a:p>
                <a:pPr>
                  <a:spcBef>
                    <a:spcPts val="600"/>
                  </a:spcBef>
                </a:pPr>
                <a:r>
                  <a:rPr lang="en-US" dirty="0"/>
                  <a:t>Full characterization of (Boolean) CSPs with linear sparsification</a:t>
                </a:r>
              </a:p>
              <a:p>
                <a:pPr>
                  <a:spcBef>
                    <a:spcPts val="600"/>
                  </a:spcBef>
                </a:pPr>
                <a:r>
                  <a:rPr lang="en-US" dirty="0"/>
                  <a:t>Sparsification complexity for non-Boolean CSPs</a:t>
                </a:r>
              </a:p>
              <a:p>
                <a:pPr>
                  <a:spcBef>
                    <a:spcPts val="600"/>
                  </a:spcBef>
                </a:pPr>
                <a:r>
                  <a:rPr lang="en-US" dirty="0"/>
                  <a:t>Characterization of compression for non-Boolean </a:t>
                </a:r>
                <a:r>
                  <a:rPr lang="en-US" cap="small" dirty="0"/>
                  <a:t>Max-CSP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579296" cy="4929188"/>
              </a:xfrm>
              <a:blipFill>
                <a:blip r:embed="rId3"/>
                <a:stretch>
                  <a:fillRect l="-1137"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50</a:t>
            </a:fld>
            <a:endParaRPr lang="nb-NO"/>
          </a:p>
        </p:txBody>
      </p:sp>
      <p:sp>
        <p:nvSpPr>
          <p:cNvPr id="6" name="Rectangle 5">
            <a:extLst>
              <a:ext uri="{FF2B5EF4-FFF2-40B4-BE49-F238E27FC236}">
                <a16:creationId xmlns:a16="http://schemas.microsoft.com/office/drawing/2014/main" id="{52656B8D-B384-4D15-AA92-F6BC4914ECD8}"/>
              </a:ext>
            </a:extLst>
          </p:cNvPr>
          <p:cNvSpPr/>
          <p:nvPr/>
        </p:nvSpPr>
        <p:spPr>
          <a:xfrm rot="935218">
            <a:off x="7228462" y="224006"/>
            <a:ext cx="2031892" cy="1015663"/>
          </a:xfrm>
          <a:prstGeom prst="rect">
            <a:avLst/>
          </a:prstGeom>
          <a:noFill/>
        </p:spPr>
        <p:txBody>
          <a:bodyPr wrap="square" lIns="91440" tIns="45720" rIns="91440" bIns="45720">
            <a:spAutoFit/>
          </a:bodyPr>
          <a:lstStyle>
            <a:defPPr>
              <a:defRPr lang="nb-NO"/>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a:lstStyle>
          <a:p>
            <a:pPr algn="ctr"/>
            <a:r>
              <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Postdoc position </a:t>
            </a:r>
            <a:br>
              <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available!</a:t>
            </a:r>
          </a:p>
        </p:txBody>
      </p:sp>
      <p:grpSp>
        <p:nvGrpSpPr>
          <p:cNvPr id="7" name="Group 6">
            <a:extLst>
              <a:ext uri="{FF2B5EF4-FFF2-40B4-BE49-F238E27FC236}">
                <a16:creationId xmlns:a16="http://schemas.microsoft.com/office/drawing/2014/main" id="{C5B0F089-A81A-4681-8C60-78B4F72A9164}"/>
              </a:ext>
            </a:extLst>
          </p:cNvPr>
          <p:cNvGrpSpPr/>
          <p:nvPr/>
        </p:nvGrpSpPr>
        <p:grpSpPr>
          <a:xfrm>
            <a:off x="2477700" y="5903904"/>
            <a:ext cx="2005920" cy="601200"/>
            <a:chOff x="1915352" y="5810746"/>
            <a:chExt cx="2005920" cy="601200"/>
          </a:xfrm>
        </p:grpSpPr>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0E5FE7AB-33F8-4A9D-80C8-C1E9C8DD10FF}"/>
                    </a:ext>
                  </a:extLst>
                </p14:cNvPr>
                <p14:cNvContentPartPr/>
                <p14:nvPr/>
              </p14:nvContentPartPr>
              <p14:xfrm>
                <a:off x="1915352" y="5935306"/>
                <a:ext cx="624240" cy="121680"/>
              </p14:xfrm>
            </p:contentPart>
          </mc:Choice>
          <mc:Fallback xmlns="">
            <p:pic>
              <p:nvPicPr>
                <p:cNvPr id="14" name="Ink 13">
                  <a:extLst>
                    <a:ext uri="{FF2B5EF4-FFF2-40B4-BE49-F238E27FC236}">
                      <a16:creationId xmlns:a16="http://schemas.microsoft.com/office/drawing/2014/main" id="{0E5FE7AB-33F8-4A9D-80C8-C1E9C8DD10FF}"/>
                    </a:ext>
                  </a:extLst>
                </p:cNvPr>
                <p:cNvPicPr/>
                <p:nvPr/>
              </p:nvPicPr>
              <p:blipFill>
                <a:blip r:embed="rId5"/>
                <a:stretch>
                  <a:fillRect/>
                </a:stretch>
              </p:blipFill>
              <p:spPr>
                <a:xfrm>
                  <a:off x="1906352" y="5926306"/>
                  <a:ext cx="641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6D9AB90D-E79D-4E4D-A066-0CCFC1EE0887}"/>
                    </a:ext>
                  </a:extLst>
                </p14:cNvPr>
                <p14:cNvContentPartPr/>
                <p14:nvPr/>
              </p14:nvContentPartPr>
              <p14:xfrm>
                <a:off x="2235032" y="6018466"/>
                <a:ext cx="73800" cy="393480"/>
              </p14:xfrm>
            </p:contentPart>
          </mc:Choice>
          <mc:Fallback xmlns="">
            <p:pic>
              <p:nvPicPr>
                <p:cNvPr id="15" name="Ink 14">
                  <a:extLst>
                    <a:ext uri="{FF2B5EF4-FFF2-40B4-BE49-F238E27FC236}">
                      <a16:creationId xmlns:a16="http://schemas.microsoft.com/office/drawing/2014/main" id="{6D9AB90D-E79D-4E4D-A066-0CCFC1EE0887}"/>
                    </a:ext>
                  </a:extLst>
                </p:cNvPr>
                <p:cNvPicPr/>
                <p:nvPr/>
              </p:nvPicPr>
              <p:blipFill>
                <a:blip r:embed="rId7"/>
                <a:stretch>
                  <a:fillRect/>
                </a:stretch>
              </p:blipFill>
              <p:spPr>
                <a:xfrm>
                  <a:off x="2225988" y="6009466"/>
                  <a:ext cx="91526"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82BB1294-2F02-4110-92CA-FD50C65C5CBC}"/>
                    </a:ext>
                  </a:extLst>
                </p14:cNvPr>
                <p14:cNvContentPartPr/>
                <p14:nvPr/>
              </p14:nvContentPartPr>
              <p14:xfrm>
                <a:off x="2736872" y="5810746"/>
                <a:ext cx="269280" cy="480240"/>
              </p14:xfrm>
            </p:contentPart>
          </mc:Choice>
          <mc:Fallback xmlns="">
            <p:pic>
              <p:nvPicPr>
                <p:cNvPr id="16" name="Ink 15">
                  <a:extLst>
                    <a:ext uri="{FF2B5EF4-FFF2-40B4-BE49-F238E27FC236}">
                      <a16:creationId xmlns:a16="http://schemas.microsoft.com/office/drawing/2014/main" id="{82BB1294-2F02-4110-92CA-FD50C65C5CBC}"/>
                    </a:ext>
                  </a:extLst>
                </p:cNvPr>
                <p:cNvPicPr/>
                <p:nvPr/>
              </p:nvPicPr>
              <p:blipFill>
                <a:blip r:embed="rId9"/>
                <a:stretch>
                  <a:fillRect/>
                </a:stretch>
              </p:blipFill>
              <p:spPr>
                <a:xfrm>
                  <a:off x="2727872" y="5801746"/>
                  <a:ext cx="28692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BF5D41DF-D490-4636-9D0A-1DCF66E51ACF}"/>
                    </a:ext>
                  </a:extLst>
                </p14:cNvPr>
                <p14:cNvContentPartPr/>
                <p14:nvPr/>
              </p14:nvContentPartPr>
              <p14:xfrm>
                <a:off x="3050072" y="5911546"/>
                <a:ext cx="871200" cy="420480"/>
              </p14:xfrm>
            </p:contentPart>
          </mc:Choice>
          <mc:Fallback xmlns="">
            <p:pic>
              <p:nvPicPr>
                <p:cNvPr id="17" name="Ink 16">
                  <a:extLst>
                    <a:ext uri="{FF2B5EF4-FFF2-40B4-BE49-F238E27FC236}">
                      <a16:creationId xmlns:a16="http://schemas.microsoft.com/office/drawing/2014/main" id="{BF5D41DF-D490-4636-9D0A-1DCF66E51ACF}"/>
                    </a:ext>
                  </a:extLst>
                </p:cNvPr>
                <p:cNvPicPr/>
                <p:nvPr/>
              </p:nvPicPr>
              <p:blipFill>
                <a:blip r:embed="rId11"/>
                <a:stretch>
                  <a:fillRect/>
                </a:stretch>
              </p:blipFill>
              <p:spPr>
                <a:xfrm>
                  <a:off x="3041076" y="5902546"/>
                  <a:ext cx="888833" cy="438120"/>
                </a:xfrm>
                <a:prstGeom prst="rect">
                  <a:avLst/>
                </a:prstGeom>
              </p:spPr>
            </p:pic>
          </mc:Fallback>
        </mc:AlternateContent>
      </p:grpSp>
      <p:grpSp>
        <p:nvGrpSpPr>
          <p:cNvPr id="8" name="Group 7">
            <a:extLst>
              <a:ext uri="{FF2B5EF4-FFF2-40B4-BE49-F238E27FC236}">
                <a16:creationId xmlns:a16="http://schemas.microsoft.com/office/drawing/2014/main" id="{355E0A3F-53CB-46F2-9ACC-4F2BC472CB71}"/>
              </a:ext>
            </a:extLst>
          </p:cNvPr>
          <p:cNvGrpSpPr/>
          <p:nvPr/>
        </p:nvGrpSpPr>
        <p:grpSpPr>
          <a:xfrm>
            <a:off x="5096340" y="5805264"/>
            <a:ext cx="1569960" cy="828720"/>
            <a:chOff x="4533992" y="5712106"/>
            <a:chExt cx="1569960" cy="8287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4938958-B42C-4E99-A2D9-96099347868D}"/>
                    </a:ext>
                  </a:extLst>
                </p14:cNvPr>
                <p14:cNvContentPartPr/>
                <p14:nvPr/>
              </p14:nvContentPartPr>
              <p14:xfrm>
                <a:off x="4533992" y="6149866"/>
                <a:ext cx="339120" cy="390960"/>
              </p14:xfrm>
            </p:contentPart>
          </mc:Choice>
          <mc:Fallback xmlns="">
            <p:pic>
              <p:nvPicPr>
                <p:cNvPr id="9" name="Ink 8">
                  <a:extLst>
                    <a:ext uri="{FF2B5EF4-FFF2-40B4-BE49-F238E27FC236}">
                      <a16:creationId xmlns:a16="http://schemas.microsoft.com/office/drawing/2014/main" id="{84938958-B42C-4E99-A2D9-96099347868D}"/>
                    </a:ext>
                  </a:extLst>
                </p:cNvPr>
                <p:cNvPicPr/>
                <p:nvPr/>
              </p:nvPicPr>
              <p:blipFill>
                <a:blip r:embed="rId13"/>
                <a:stretch>
                  <a:fillRect/>
                </a:stretch>
              </p:blipFill>
              <p:spPr>
                <a:xfrm>
                  <a:off x="4524992" y="6140874"/>
                  <a:ext cx="356760" cy="40858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4580646D-17C7-4F3B-A18C-38773AFAFD5B}"/>
                    </a:ext>
                  </a:extLst>
                </p14:cNvPr>
                <p14:cNvContentPartPr/>
                <p14:nvPr/>
              </p14:nvContentPartPr>
              <p14:xfrm>
                <a:off x="4827032" y="6157426"/>
                <a:ext cx="209520" cy="187920"/>
              </p14:xfrm>
            </p:contentPart>
          </mc:Choice>
          <mc:Fallback xmlns="">
            <p:pic>
              <p:nvPicPr>
                <p:cNvPr id="10" name="Ink 9">
                  <a:extLst>
                    <a:ext uri="{FF2B5EF4-FFF2-40B4-BE49-F238E27FC236}">
                      <a16:creationId xmlns:a16="http://schemas.microsoft.com/office/drawing/2014/main" id="{4580646D-17C7-4F3B-A18C-38773AFAFD5B}"/>
                    </a:ext>
                  </a:extLst>
                </p:cNvPr>
                <p:cNvPicPr/>
                <p:nvPr/>
              </p:nvPicPr>
              <p:blipFill>
                <a:blip r:embed="rId15"/>
                <a:stretch>
                  <a:fillRect/>
                </a:stretch>
              </p:blipFill>
              <p:spPr>
                <a:xfrm>
                  <a:off x="4818032" y="6148426"/>
                  <a:ext cx="2271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6A89B56-EE0E-4526-894B-EAAB8BAE4E9D}"/>
                    </a:ext>
                  </a:extLst>
                </p14:cNvPr>
                <p14:cNvContentPartPr/>
                <p14:nvPr/>
              </p14:nvContentPartPr>
              <p14:xfrm>
                <a:off x="5102432" y="6211066"/>
                <a:ext cx="284760" cy="105120"/>
              </p14:xfrm>
            </p:contentPart>
          </mc:Choice>
          <mc:Fallback xmlns="">
            <p:pic>
              <p:nvPicPr>
                <p:cNvPr id="11" name="Ink 10">
                  <a:extLst>
                    <a:ext uri="{FF2B5EF4-FFF2-40B4-BE49-F238E27FC236}">
                      <a16:creationId xmlns:a16="http://schemas.microsoft.com/office/drawing/2014/main" id="{E6A89B56-EE0E-4526-894B-EAAB8BAE4E9D}"/>
                    </a:ext>
                  </a:extLst>
                </p:cNvPr>
                <p:cNvPicPr/>
                <p:nvPr/>
              </p:nvPicPr>
              <p:blipFill>
                <a:blip r:embed="rId17"/>
                <a:stretch>
                  <a:fillRect/>
                </a:stretch>
              </p:blipFill>
              <p:spPr>
                <a:xfrm>
                  <a:off x="5093432" y="6202066"/>
                  <a:ext cx="302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CF1CC282-0368-41B2-A531-B8E6B1BB7398}"/>
                    </a:ext>
                  </a:extLst>
                </p14:cNvPr>
                <p14:cNvContentPartPr/>
                <p14:nvPr/>
              </p14:nvContentPartPr>
              <p14:xfrm>
                <a:off x="5676632" y="5712106"/>
                <a:ext cx="427320" cy="493560"/>
              </p14:xfrm>
            </p:contentPart>
          </mc:Choice>
          <mc:Fallback xmlns="">
            <p:pic>
              <p:nvPicPr>
                <p:cNvPr id="12" name="Ink 11">
                  <a:extLst>
                    <a:ext uri="{FF2B5EF4-FFF2-40B4-BE49-F238E27FC236}">
                      <a16:creationId xmlns:a16="http://schemas.microsoft.com/office/drawing/2014/main" id="{CF1CC282-0368-41B2-A531-B8E6B1BB7398}"/>
                    </a:ext>
                  </a:extLst>
                </p:cNvPr>
                <p:cNvPicPr/>
                <p:nvPr/>
              </p:nvPicPr>
              <p:blipFill>
                <a:blip r:embed="rId19"/>
                <a:stretch>
                  <a:fillRect/>
                </a:stretch>
              </p:blipFill>
              <p:spPr>
                <a:xfrm>
                  <a:off x="5667624" y="5703106"/>
                  <a:ext cx="444975"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D89A5FDF-EEA5-4FE6-8C7C-A8C704446BD2}"/>
                    </a:ext>
                  </a:extLst>
                </p14:cNvPr>
                <p14:cNvContentPartPr/>
                <p14:nvPr/>
              </p14:nvContentPartPr>
              <p14:xfrm>
                <a:off x="5782112" y="6386746"/>
                <a:ext cx="113760" cy="102960"/>
              </p14:xfrm>
            </p:contentPart>
          </mc:Choice>
          <mc:Fallback xmlns="">
            <p:pic>
              <p:nvPicPr>
                <p:cNvPr id="13" name="Ink 12">
                  <a:extLst>
                    <a:ext uri="{FF2B5EF4-FFF2-40B4-BE49-F238E27FC236}">
                      <a16:creationId xmlns:a16="http://schemas.microsoft.com/office/drawing/2014/main" id="{D89A5FDF-EEA5-4FE6-8C7C-A8C704446BD2}"/>
                    </a:ext>
                  </a:extLst>
                </p:cNvPr>
                <p:cNvPicPr/>
                <p:nvPr/>
              </p:nvPicPr>
              <p:blipFill>
                <a:blip r:embed="rId21"/>
                <a:stretch>
                  <a:fillRect/>
                </a:stretch>
              </p:blipFill>
              <p:spPr>
                <a:xfrm>
                  <a:off x="5773083" y="6377746"/>
                  <a:ext cx="131456" cy="120600"/>
                </a:xfrm>
                <a:prstGeom prst="rect">
                  <a:avLst/>
                </a:prstGeom>
              </p:spPr>
            </p:pic>
          </mc:Fallback>
        </mc:AlternateContent>
      </p:grpSp>
    </p:spTree>
    <p:extLst>
      <p:ext uri="{BB962C8B-B14F-4D97-AF65-F5344CB8AC3E}">
        <p14:creationId xmlns:p14="http://schemas.microsoft.com/office/powerpoint/2010/main" val="373298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63"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2000" fill="hold"/>
                                        <p:tgtEl>
                                          <p:spTgt spid="7"/>
                                        </p:tgtEl>
                                        <p:attrNameLst>
                                          <p:attrName>drawProgress</p:attrName>
                                        </p:attrNameLst>
                                      </p:cBhvr>
                                      <p:tavLst>
                                        <p:tav tm="0">
                                          <p:val>
                                            <p:fltVal val="0"/>
                                          </p:val>
                                        </p:tav>
                                        <p:tav tm="100000">
                                          <p:val>
                                            <p:fltVal val="1"/>
                                          </p:val>
                                        </p:tav>
                                      </p:tavLst>
                                    </p:anim>
                                  </p:childTnLst>
                                </p:cTn>
                              </p:par>
                            </p:childTnLst>
                          </p:cTn>
                        </p:par>
                        <p:par>
                          <p:cTn id="58" fill="hold">
                            <p:stCondLst>
                              <p:cond delay="2000"/>
                            </p:stCondLst>
                            <p:childTnLst>
                              <p:par>
                                <p:cTn id="59" presetID="63"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2000" fill="hold"/>
                                        <p:tgtEl>
                                          <p:spTgt spid="8"/>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constraints versus encoding size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For </a:t>
                </a:r>
                <a:r>
                  <a:rPr lang="en-US" cap="small" dirty="0"/>
                  <a:t>1-in-</a:t>
                </a:r>
                <a14:m>
                  <m:oMath xmlns:m="http://schemas.openxmlformats.org/officeDocument/2006/math">
                    <m:r>
                      <a:rPr lang="en-US" i="1" cap="small" dirty="0" smtClean="0">
                        <a:solidFill>
                          <a:srgbClr val="0070C0"/>
                        </a:solidFill>
                        <a:latin typeface="Cambria Math" panose="02040503050406030204" pitchFamily="18" charset="0"/>
                      </a:rPr>
                      <m:t>𝑑</m:t>
                    </m:r>
                  </m:oMath>
                </a14:m>
                <a:r>
                  <a:rPr lang="en-US" cap="small" dirty="0"/>
                  <a:t>-SAT</a:t>
                </a:r>
                <a:r>
                  <a:rPr lang="en-US" dirty="0"/>
                  <a:t> we </a:t>
                </a:r>
                <a:r>
                  <a:rPr lang="en-US" dirty="0" err="1"/>
                  <a:t>sparsified</a:t>
                </a:r>
                <a:r>
                  <a:rPr lang="en-US" dirty="0"/>
                  <a:t> to </a:t>
                </a:r>
                <a14:m>
                  <m:oMath xmlns:m="http://schemas.openxmlformats.org/officeDocument/2006/math">
                    <m:r>
                      <a:rPr lang="en-US" i="1" dirty="0" smtClean="0">
                        <a:solidFill>
                          <a:srgbClr val="C00000"/>
                        </a:solidFill>
                        <a:latin typeface="Cambria Math" panose="02040503050406030204" pitchFamily="18" charset="0"/>
                      </a:rPr>
                      <m:t>𝑛</m:t>
                    </m:r>
                    <m:r>
                      <a:rPr lang="en-US" i="1" dirty="0" smtClean="0">
                        <a:latin typeface="Cambria Math" panose="02040503050406030204" pitchFamily="18" charset="0"/>
                      </a:rPr>
                      <m:t>+1</m:t>
                    </m:r>
                  </m:oMath>
                </a14:m>
                <a:r>
                  <a:rPr lang="en-US" dirty="0"/>
                  <a:t> constraints</a:t>
                </a:r>
              </a:p>
              <a:p>
                <a:pPr marL="0" indent="0">
                  <a:buNone/>
                </a:pPr>
                <a:r>
                  <a:rPr lang="en-US" dirty="0"/>
                  <a:t>You can encode a constraint on </a:t>
                </a:r>
                <a14:m>
                  <m:oMath xmlns:m="http://schemas.openxmlformats.org/officeDocument/2006/math">
                    <m:r>
                      <a:rPr lang="en-US" b="0" i="1" smtClean="0">
                        <a:solidFill>
                          <a:srgbClr val="0070C0"/>
                        </a:solidFill>
                        <a:latin typeface="Cambria Math" panose="02040503050406030204" pitchFamily="18" charset="0"/>
                      </a:rPr>
                      <m:t>𝑑</m:t>
                    </m:r>
                  </m:oMath>
                </a14:m>
                <a:r>
                  <a:rPr lang="en-US" dirty="0"/>
                  <a:t> variables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𝑑</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a14:m>
                <a:r>
                  <a:rPr lang="en-US" dirty="0"/>
                  <a:t> bits</a:t>
                </a:r>
                <a:br>
                  <a:rPr lang="en-US" dirty="0"/>
                </a:br>
                <a:r>
                  <a:rPr lang="en-US" dirty="0"/>
                  <a:t>For </a:t>
                </a:r>
                <a14:m>
                  <m:oMath xmlns:m="http://schemas.openxmlformats.org/officeDocument/2006/math">
                    <m:r>
                      <a:rPr lang="en-US" b="0" i="1" smtClean="0">
                        <a:solidFill>
                          <a:srgbClr val="0070C0"/>
                        </a:solidFill>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instance can be encoded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r>
                      <a:rPr lang="en-US" b="0" i="1" smtClean="0">
                        <a:latin typeface="Cambria Math" panose="02040503050406030204" pitchFamily="18" charset="0"/>
                      </a:rPr>
                      <m:t>)</m:t>
                    </m:r>
                  </m:oMath>
                </a14:m>
                <a:r>
                  <a:rPr lang="en-US" dirty="0"/>
                  <a:t> bits</a:t>
                </a:r>
              </a:p>
              <a:p>
                <a:pPr marL="0" indent="0">
                  <a:buNone/>
                </a:pPr>
                <a:r>
                  <a:rPr lang="en-US" dirty="0"/>
                  <a:t>We focus on CSPs with </a:t>
                </a:r>
                <a:r>
                  <a:rPr lang="en-US" dirty="0">
                    <a:solidFill>
                      <a:srgbClr val="0070C0"/>
                    </a:solidFill>
                  </a:rPr>
                  <a:t>constant-arity</a:t>
                </a:r>
                <a:r>
                  <a:rPr lang="en-US" dirty="0"/>
                  <a:t> in this talk</a:t>
                </a:r>
                <a:br>
                  <a:rPr lang="en-US" dirty="0"/>
                </a:br>
                <a:r>
                  <a:rPr lang="en-US" dirty="0"/>
                  <a:t>Encoding size </a:t>
                </a:r>
                <a14:m>
                  <m:oMath xmlns:m="http://schemas.openxmlformats.org/officeDocument/2006/math">
                    <m:r>
                      <a:rPr lang="en-US" b="0" i="1" smtClean="0">
                        <a:solidFill>
                          <a:srgbClr val="0070C0"/>
                        </a:solidFill>
                        <a:latin typeface="Cambria Math" panose="02040503050406030204" pitchFamily="18" charset="0"/>
                      </a:rPr>
                      <m:t>≈</m:t>
                    </m:r>
                  </m:oMath>
                </a14:m>
                <a:r>
                  <a:rPr lang="en-US" dirty="0"/>
                  <a:t> number of constraints, up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solidFill>
                              <a:srgbClr val="C00000"/>
                            </a:solidFill>
                            <a:latin typeface="Cambria Math" panose="02040503050406030204" pitchFamily="18" charset="0"/>
                          </a:rPr>
                          <m:t>𝑛</m:t>
                        </m:r>
                        <m:r>
                          <a:rPr lang="en-US" b="0" i="1" smtClean="0">
                            <a:latin typeface="Cambria Math" panose="02040503050406030204" pitchFamily="18" charset="0"/>
                          </a:rPr>
                          <m:t>)</m:t>
                        </m:r>
                      </m:e>
                    </m:func>
                  </m:oMath>
                </a14:m>
                <a:r>
                  <a:rPr lang="en-US" dirty="0"/>
                  <a:t> factor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11" t="-9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6</a:t>
            </a:fld>
            <a:endParaRPr lang="nb-NO"/>
          </a:p>
        </p:txBody>
      </p:sp>
    </p:spTree>
    <p:extLst>
      <p:ext uri="{BB962C8B-B14F-4D97-AF65-F5344CB8AC3E}">
        <p14:creationId xmlns:p14="http://schemas.microsoft.com/office/powerpoint/2010/main" val="319180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optimal sparsification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For </a:t>
                </a:r>
                <a:r>
                  <a:rPr lang="en-US" cap="small" dirty="0"/>
                  <a:t>1-in-</a:t>
                </a:r>
                <a14:m>
                  <m:oMath xmlns:m="http://schemas.openxmlformats.org/officeDocument/2006/math">
                    <m:r>
                      <a:rPr lang="en-US" i="1" cap="small" dirty="0">
                        <a:solidFill>
                          <a:srgbClr val="0070C0"/>
                        </a:solidFill>
                        <a:latin typeface="Cambria Math" panose="02040503050406030204" pitchFamily="18" charset="0"/>
                      </a:rPr>
                      <m:t>𝑑</m:t>
                    </m:r>
                  </m:oMath>
                </a14:m>
                <a:r>
                  <a:rPr lang="en-US" cap="small" dirty="0"/>
                  <a:t>-SAT</a:t>
                </a:r>
                <a:r>
                  <a:rPr lang="en-US" dirty="0"/>
                  <a:t> we </a:t>
                </a:r>
                <a:r>
                  <a:rPr lang="en-US" dirty="0" err="1"/>
                  <a:t>sparsified</a:t>
                </a:r>
                <a:r>
                  <a:rPr lang="en-US" dirty="0"/>
                  <a:t> to </a:t>
                </a:r>
                <a14:m>
                  <m:oMath xmlns:m="http://schemas.openxmlformats.org/officeDocument/2006/math">
                    <m:r>
                      <a:rPr lang="en-US" i="1" dirty="0">
                        <a:solidFill>
                          <a:srgbClr val="C00000"/>
                        </a:solidFill>
                        <a:latin typeface="Cambria Math" panose="02040503050406030204" pitchFamily="18" charset="0"/>
                      </a:rPr>
                      <m:t>𝑛</m:t>
                    </m:r>
                    <m:r>
                      <a:rPr lang="en-US" i="1" dirty="0">
                        <a:latin typeface="Cambria Math" panose="02040503050406030204" pitchFamily="18" charset="0"/>
                      </a:rPr>
                      <m:t>+1</m:t>
                    </m:r>
                  </m:oMath>
                </a14:m>
                <a:r>
                  <a:rPr lang="en-US" dirty="0"/>
                  <a:t> constraints</a:t>
                </a:r>
              </a:p>
              <a:p>
                <a:pPr marL="0" indent="0">
                  <a:spcBef>
                    <a:spcPts val="0"/>
                  </a:spcBef>
                  <a:buNone/>
                </a:pPr>
                <a:r>
                  <a:rPr lang="en-US" dirty="0"/>
                  <a:t>Asymptotically </a:t>
                </a:r>
                <a:r>
                  <a:rPr lang="en-US" dirty="0">
                    <a:solidFill>
                      <a:srgbClr val="0070C0"/>
                    </a:solidFill>
                  </a:rPr>
                  <a:t>optimal</a:t>
                </a:r>
                <a:r>
                  <a:rPr lang="en-US" dirty="0"/>
                  <a:t>: reduce to </a:t>
                </a:r>
                <a14:m>
                  <m:oMath xmlns:m="http://schemas.openxmlformats.org/officeDocument/2006/math">
                    <m:r>
                      <a:rPr lang="en-US" i="1">
                        <a:latin typeface="Cambria Math" panose="02040503050406030204" pitchFamily="18" charset="0"/>
                      </a:rPr>
                      <m:t>𝑜</m:t>
                    </m:r>
                    <m:r>
                      <a:rPr lang="en-US" i="1">
                        <a:latin typeface="Cambria Math" panose="02040503050406030204" pitchFamily="18" charset="0"/>
                      </a:rPr>
                      <m:t>(</m:t>
                    </m:r>
                    <m:r>
                      <a:rPr lang="en-US" i="1">
                        <a:solidFill>
                          <a:srgbClr val="C00000"/>
                        </a:solidFill>
                        <a:latin typeface="Cambria Math" panose="02040503050406030204" pitchFamily="18" charset="0"/>
                      </a:rPr>
                      <m:t>𝑛</m:t>
                    </m:r>
                    <m:r>
                      <a:rPr lang="en-US" i="1">
                        <a:latin typeface="Cambria Math" panose="02040503050406030204" pitchFamily="18" charset="0"/>
                      </a:rPr>
                      <m:t>)</m:t>
                    </m:r>
                  </m:oMath>
                </a14:m>
                <a:r>
                  <a:rPr lang="en-US" dirty="0"/>
                  <a:t> constraints </a:t>
                </a:r>
                <a14:m>
                  <m:oMath xmlns:m="http://schemas.openxmlformats.org/officeDocument/2006/math">
                    <m:r>
                      <a:rPr lang="en-US" i="1">
                        <a:solidFill>
                          <a:srgbClr val="C00000"/>
                        </a:solidFill>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𝑁𝑃</m:t>
                    </m:r>
                  </m:oMath>
                </a14:m>
                <a:endParaRPr lang="en-US" dirty="0"/>
              </a:p>
              <a:p>
                <a:pPr marL="0" indent="0">
                  <a:buNone/>
                </a:pPr>
                <a:r>
                  <a:rPr lang="en-US" b="0" dirty="0"/>
                  <a:t>Standard </a:t>
                </a:r>
                <a14:m>
                  <m:oMath xmlns:m="http://schemas.openxmlformats.org/officeDocument/2006/math">
                    <m:r>
                      <a:rPr lang="en-US" b="0" i="1" smtClean="0">
                        <a:solidFill>
                          <a:srgbClr val="0070C0"/>
                        </a:solidFill>
                        <a:latin typeface="Cambria Math" panose="02040503050406030204" pitchFamily="18" charset="0"/>
                      </a:rPr>
                      <m:t>𝑑</m:t>
                    </m:r>
                  </m:oMath>
                </a14:m>
                <a:r>
                  <a:rPr lang="en-US" dirty="0"/>
                  <a:t>-SAT problem can be </a:t>
                </a:r>
                <a:r>
                  <a:rPr lang="en-US" dirty="0" err="1"/>
                  <a:t>sparsified</a:t>
                </a:r>
                <a:r>
                  <a:rPr lang="en-US" dirty="0"/>
                  <a:t>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0070C0"/>
                                </a:solidFill>
                                <a:latin typeface="Cambria Math" panose="02040503050406030204" pitchFamily="18" charset="0"/>
                              </a:rPr>
                              <m:t>𝑑</m:t>
                            </m:r>
                          </m:sup>
                        </m:sSup>
                      </m:e>
                    </m:d>
                  </m:oMath>
                </a14:m>
                <a:r>
                  <a:rPr lang="en-US" dirty="0"/>
                  <a:t> constraints:</a:t>
                </a:r>
                <a:br>
                  <a:rPr lang="en-US" dirty="0"/>
                </a:br>
                <a:r>
                  <a:rPr lang="en-US" dirty="0"/>
                  <a:t>There are only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solidFill>
                                  <a:srgbClr val="C00000"/>
                                </a:solidFill>
                                <a:latin typeface="Cambria Math" panose="02040503050406030204" pitchFamily="18" charset="0"/>
                              </a:rPr>
                              <m:t>𝑛</m:t>
                            </m:r>
                          </m:e>
                        </m:d>
                      </m:e>
                      <m:sup>
                        <m:r>
                          <a:rPr lang="en-US" b="0" i="1" smtClean="0">
                            <a:solidFill>
                              <a:srgbClr val="0070C0"/>
                            </a:solidFill>
                            <a:latin typeface="Cambria Math" panose="02040503050406030204" pitchFamily="18" charset="0"/>
                          </a:rPr>
                          <m:t>𝑑</m:t>
                        </m:r>
                      </m:sup>
                    </m:sSup>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0070C0"/>
                                </a:solidFill>
                                <a:latin typeface="Cambria Math" panose="02040503050406030204" pitchFamily="18" charset="0"/>
                              </a:rPr>
                              <m:t>𝑑</m:t>
                            </m:r>
                          </m:sup>
                        </m:sSup>
                      </m:e>
                    </m:d>
                  </m:oMath>
                </a14:m>
                <a:r>
                  <a:rPr lang="en-US" dirty="0"/>
                  <a:t> distinct clauses possible</a:t>
                </a:r>
              </a:p>
              <a:p>
                <a:pPr marL="0" indent="0">
                  <a:buNone/>
                </a:pPr>
                <a:endParaRPr lang="en-US" dirty="0"/>
              </a:p>
              <a:p>
                <a:pPr marL="0" indent="0">
                  <a:buNone/>
                </a:pPr>
                <a:endParaRPr lang="en-US" dirty="0"/>
              </a:p>
              <a:p>
                <a:pPr marL="0" indent="0">
                  <a:buNone/>
                </a:pPr>
                <a:endParaRPr lang="en-US" dirty="0"/>
              </a:p>
              <a:p>
                <a:pPr marL="0" indent="0">
                  <a:buNone/>
                </a:pPr>
                <a:r>
                  <a:rPr lang="en-US" dirty="0"/>
                  <a:t>1-</a:t>
                </a:r>
                <a:r>
                  <a:rPr lang="en-US" cap="small" dirty="0"/>
                  <a:t>in</a:t>
                </a:r>
                <a:r>
                  <a:rPr lang="en-US" dirty="0"/>
                  <a:t>-3-clause is satisfied </a:t>
                </a:r>
                <a14:m>
                  <m:oMath xmlns:m="http://schemas.openxmlformats.org/officeDocument/2006/math">
                    <m:r>
                      <a:rPr lang="en-US" b="0" i="1" smtClean="0">
                        <a:latin typeface="Cambria Math" panose="02040503050406030204" pitchFamily="18" charset="0"/>
                      </a:rPr>
                      <m:t>⇔</m:t>
                    </m:r>
                  </m:oMath>
                </a14:m>
                <a:r>
                  <a:rPr lang="en-US" dirty="0"/>
                  <a:t> number of satisfied literals is </a:t>
                </a:r>
                <a14:m>
                  <m:oMath xmlns:m="http://schemas.openxmlformats.org/officeDocument/2006/math">
                    <m:r>
                      <a:rPr lang="en-US" b="0" i="1" smtClean="0">
                        <a:solidFill>
                          <a:srgbClr val="0070C0"/>
                        </a:solidFill>
                        <a:latin typeface="Cambria Math" panose="02040503050406030204" pitchFamily="18" charset="0"/>
                      </a:rPr>
                      <m:t>1</m:t>
                    </m:r>
                  </m:oMath>
                </a14:m>
                <a:endParaRPr lang="en-US" dirty="0"/>
              </a:p>
              <a:p>
                <a:pPr marL="0" indent="0">
                  <a:spcBef>
                    <a:spcPts val="0"/>
                  </a:spcBef>
                  <a:buNone/>
                </a:pPr>
                <a:r>
                  <a:rPr lang="en-US" dirty="0"/>
                  <a:t>3-SAT-clause is satisfied </a:t>
                </a:r>
                <a14:m>
                  <m:oMath xmlns:m="http://schemas.openxmlformats.org/officeDocument/2006/math">
                    <m:r>
                      <a:rPr lang="en-US" b="0" i="1" smtClean="0">
                        <a:latin typeface="Cambria Math" panose="02040503050406030204" pitchFamily="18" charset="0"/>
                      </a:rPr>
                      <m:t>⇔</m:t>
                    </m:r>
                  </m:oMath>
                </a14:m>
                <a:r>
                  <a:rPr lang="en-US" dirty="0"/>
                  <a:t> number of satisfied literals </a:t>
                </a:r>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m:t>
                        </m:r>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2</m:t>
                        </m:r>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3</m:t>
                        </m:r>
                      </m:e>
                    </m:d>
                  </m:oMath>
                </a14:m>
                <a:endParaRPr lang="en-US" dirty="0"/>
              </a:p>
              <a:p>
                <a:pPr marL="0" indent="0">
                  <a:spcBef>
                    <a:spcPts val="0"/>
                  </a:spcBef>
                  <a:buNone/>
                </a:pPr>
                <a14:m>
                  <m:oMath xmlns:m="http://schemas.openxmlformats.org/officeDocument/2006/math">
                    <m:r>
                      <a:rPr lang="en-US" i="1">
                        <a:solidFill>
                          <a:srgbClr val="0070C0"/>
                        </a:solidFill>
                        <a:latin typeface="Cambria Math" panose="02040503050406030204" pitchFamily="18" charset="0"/>
                      </a:rPr>
                      <m:t>𝑑</m:t>
                    </m:r>
                  </m:oMath>
                </a14:m>
                <a:r>
                  <a:rPr lang="en-US" dirty="0"/>
                  <a:t>-NAE-clause is satisfied </a:t>
                </a:r>
                <a14:m>
                  <m:oMath xmlns:m="http://schemas.openxmlformats.org/officeDocument/2006/math">
                    <m:r>
                      <a:rPr lang="en-US" b="0" i="1" smtClean="0">
                        <a:latin typeface="Cambria Math" panose="02040503050406030204" pitchFamily="18" charset="0"/>
                      </a:rPr>
                      <m:t>⇔</m:t>
                    </m:r>
                  </m:oMath>
                </a14:m>
                <a:r>
                  <a:rPr lang="en-US" dirty="0"/>
                  <a:t> …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11" t="-989" b="-39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7</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3284984"/>
                <a:ext cx="8229600" cy="11521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rPr>
                      <m:t>∀</m:t>
                    </m:r>
                    <m:r>
                      <a:rPr kumimoji="0" lang="en-US" sz="2400" b="0" i="1" u="none" strike="noStrike" cap="none" normalizeH="0" baseline="0" smtClean="0">
                        <a:ln>
                          <a:noFill/>
                        </a:ln>
                        <a:solidFill>
                          <a:srgbClr val="0070C0"/>
                        </a:solidFill>
                        <a:effectLst/>
                        <a:latin typeface="Cambria Math" panose="02040503050406030204" pitchFamily="18" charset="0"/>
                      </a:rPr>
                      <m:t>𝑑</m:t>
                    </m:r>
                    <m:r>
                      <a:rPr kumimoji="0" lang="en-US" sz="2400" b="0" i="1" u="none" strike="noStrike" cap="none" normalizeH="0" baseline="0" smtClean="0">
                        <a:ln>
                          <a:noFill/>
                        </a:ln>
                        <a:solidFill>
                          <a:schemeClr val="tx1"/>
                        </a:solidFill>
                        <a:effectLst/>
                        <a:latin typeface="Cambria Math" panose="02040503050406030204" pitchFamily="18" charset="0"/>
                      </a:rPr>
                      <m:t>≥3</m:t>
                    </m:r>
                  </m:oMath>
                </a14:m>
                <a:r>
                  <a:rPr kumimoji="0" lang="en-US" sz="2400" u="none" strike="noStrike" cap="none" normalizeH="0" baseline="0" dirty="0">
                    <a:ln>
                      <a:noFill/>
                    </a:ln>
                    <a:solidFill>
                      <a:schemeClr val="tx1"/>
                    </a:solidFill>
                    <a:effectLst/>
                    <a:latin typeface="+mj-lt"/>
                  </a:rPr>
                  <a:t>: there is no polynomial-time</a:t>
                </a:r>
                <a:r>
                  <a:rPr lang="en-US" sz="2400" dirty="0">
                    <a:solidFill>
                      <a:schemeClr val="tx1"/>
                    </a:solidFill>
                    <a:latin typeface="+mj-lt"/>
                  </a:rPr>
                  <a:t> compression</a:t>
                </a:r>
                <a:r>
                  <a:rPr kumimoji="0" lang="en-US" sz="2400" u="none" strike="noStrike" cap="none" normalizeH="0" baseline="0" dirty="0">
                    <a:ln>
                      <a:noFill/>
                    </a:ln>
                    <a:solidFill>
                      <a:schemeClr val="tx1"/>
                    </a:solidFill>
                    <a:effectLst/>
                    <a:latin typeface="+mj-lt"/>
                  </a:rPr>
                  <a:t> for </a:t>
                </a:r>
                <a14:m>
                  <m:oMath xmlns:m="http://schemas.openxmlformats.org/officeDocument/2006/math">
                    <m:r>
                      <a:rPr kumimoji="0" lang="en-US" sz="2400" i="1" u="none" strike="noStrike" cap="small" normalizeH="0" dirty="0" smtClean="0">
                        <a:ln>
                          <a:noFill/>
                        </a:ln>
                        <a:solidFill>
                          <a:srgbClr val="0070C0"/>
                        </a:solidFill>
                        <a:effectLst/>
                        <a:latin typeface="Cambria Math" panose="02040503050406030204" pitchFamily="18" charset="0"/>
                      </a:rPr>
                      <m:t>𝑑</m:t>
                    </m:r>
                  </m:oMath>
                </a14:m>
                <a:r>
                  <a:rPr kumimoji="0" lang="en-US" sz="2400" u="none" strike="noStrike" cap="small" normalizeH="0" dirty="0">
                    <a:ln>
                      <a:noFill/>
                    </a:ln>
                    <a:solidFill>
                      <a:schemeClr val="tx1"/>
                    </a:solidFill>
                    <a:effectLst/>
                    <a:latin typeface="+mj-lt"/>
                  </a:rPr>
                  <a:t>-SAT </a:t>
                </a:r>
                <a14:m>
                  <m:oMath xmlns:m="http://schemas.openxmlformats.org/officeDocument/2006/math">
                    <m:r>
                      <a:rPr kumimoji="0" lang="en-US" sz="2400" b="0" i="1" u="none" strike="noStrike" cap="small" normalizeH="0" smtClean="0">
                        <a:ln>
                          <a:noFill/>
                        </a:ln>
                        <a:solidFill>
                          <a:schemeClr val="tx1"/>
                        </a:solidFill>
                        <a:effectLst/>
                        <a:latin typeface="Cambria Math" panose="02040503050406030204" pitchFamily="18" charset="0"/>
                      </a:rPr>
                      <m:t>(</m:t>
                    </m:r>
                    <m:r>
                      <a:rPr kumimoji="0" lang="en-US" sz="2400" b="0" i="1" u="none" strike="noStrike" cap="small" normalizeH="0" smtClean="0">
                        <a:ln>
                          <a:noFill/>
                        </a:ln>
                        <a:solidFill>
                          <a:srgbClr val="C00000"/>
                        </a:solidFill>
                        <a:effectLst/>
                        <a:latin typeface="Cambria Math" panose="02040503050406030204" pitchFamily="18" charset="0"/>
                      </a:rPr>
                      <m:t>𝑛</m:t>
                    </m:r>
                    <m:r>
                      <a:rPr kumimoji="0" lang="en-US" sz="2400" b="0" i="1" u="none" strike="noStrike" cap="small" normalizeH="0" smtClean="0">
                        <a:ln>
                          <a:noFill/>
                        </a:ln>
                        <a:solidFill>
                          <a:schemeClr val="tx1"/>
                        </a:solidFill>
                        <a:effectLst/>
                        <a:latin typeface="Cambria Math" panose="02040503050406030204" pitchFamily="18" charset="0"/>
                      </a:rPr>
                      <m:t>)</m:t>
                    </m:r>
                  </m:oMath>
                </a14:m>
                <a:r>
                  <a:rPr kumimoji="0" lang="en-US" sz="2400" u="none" strike="noStrike" normalizeH="0" dirty="0">
                    <a:ln>
                      <a:noFill/>
                    </a:ln>
                    <a:solidFill>
                      <a:schemeClr val="tx1"/>
                    </a:solidFill>
                    <a:effectLst/>
                    <a:latin typeface="+mj-lt"/>
                  </a:rPr>
                  <a:t> of </a:t>
                </a:r>
                <a:r>
                  <a:rPr kumimoji="0" lang="en-US" sz="2400" u="none" strike="noStrike" normalizeH="0" dirty="0" err="1">
                    <a:ln>
                      <a:noFill/>
                    </a:ln>
                    <a:solidFill>
                      <a:schemeClr val="tx1"/>
                    </a:solidFill>
                    <a:effectLst/>
                    <a:latin typeface="+mj-lt"/>
                  </a:rPr>
                  <a:t>bitsize</a:t>
                </a:r>
                <a:r>
                  <a:rPr kumimoji="0" lang="en-US" sz="2400" u="none" strike="noStrike" normalizeH="0" dirty="0">
                    <a:ln>
                      <a:noFill/>
                    </a:ln>
                    <a:solidFill>
                      <a:schemeClr val="tx1"/>
                    </a:solidFill>
                    <a:effectLst/>
                    <a:latin typeface="+mj-lt"/>
                  </a:rPr>
                  <a:t> </a:t>
                </a:r>
                <a14:m>
                  <m:oMath xmlns:m="http://schemas.openxmlformats.org/officeDocument/2006/math">
                    <m:r>
                      <a:rPr kumimoji="0" lang="en-US" sz="2400" b="0" i="1" u="none" strike="noStrike" normalizeH="0" smtClean="0">
                        <a:ln>
                          <a:noFill/>
                        </a:ln>
                        <a:solidFill>
                          <a:schemeClr val="tx1"/>
                        </a:solidFill>
                        <a:effectLst/>
                        <a:latin typeface="Cambria Math" panose="02040503050406030204" pitchFamily="18" charset="0"/>
                      </a:rPr>
                      <m:t>𝑂</m:t>
                    </m:r>
                    <m:r>
                      <a:rPr kumimoji="0" lang="en-US" sz="2400" b="0" i="1" u="none" strike="noStrike" normalizeH="0" smtClean="0">
                        <a:ln>
                          <a:noFill/>
                        </a:ln>
                        <a:solidFill>
                          <a:schemeClr val="tx1"/>
                        </a:solidFill>
                        <a:effectLst/>
                        <a:latin typeface="Cambria Math" panose="02040503050406030204" pitchFamily="18" charset="0"/>
                      </a:rPr>
                      <m:t>(</m:t>
                    </m:r>
                    <m:sSup>
                      <m:sSupPr>
                        <m:ctrlPr>
                          <a:rPr kumimoji="0" lang="en-US" sz="2400" b="0" i="1" u="none" strike="noStrike" normalizeH="0" smtClean="0">
                            <a:ln>
                              <a:noFill/>
                            </a:ln>
                            <a:solidFill>
                              <a:schemeClr val="tx1"/>
                            </a:solidFill>
                            <a:effectLst/>
                            <a:latin typeface="Cambria Math" panose="02040503050406030204" pitchFamily="18" charset="0"/>
                          </a:rPr>
                        </m:ctrlPr>
                      </m:sSupPr>
                      <m:e>
                        <m:r>
                          <a:rPr kumimoji="0" lang="en-US" sz="2400" b="0" i="1" u="none" strike="noStrike" normalizeH="0" smtClean="0">
                            <a:ln>
                              <a:noFill/>
                            </a:ln>
                            <a:solidFill>
                              <a:srgbClr val="C00000"/>
                            </a:solidFill>
                            <a:effectLst/>
                            <a:latin typeface="Cambria Math" panose="02040503050406030204" pitchFamily="18" charset="0"/>
                          </a:rPr>
                          <m:t>𝑛</m:t>
                        </m:r>
                      </m:e>
                      <m:sup>
                        <m:r>
                          <a:rPr kumimoji="0" lang="en-US" sz="2400" b="0" i="1" u="none" strike="noStrike" normalizeH="0" smtClean="0">
                            <a:ln>
                              <a:noFill/>
                            </a:ln>
                            <a:solidFill>
                              <a:srgbClr val="0070C0"/>
                            </a:solidFill>
                            <a:effectLst/>
                            <a:latin typeface="Cambria Math" panose="02040503050406030204" pitchFamily="18" charset="0"/>
                          </a:rPr>
                          <m:t>𝑑</m:t>
                        </m:r>
                        <m:r>
                          <a:rPr kumimoji="0" lang="en-US" sz="2400" b="0" i="1" u="none" strike="noStrike" normalizeH="0" smtClean="0">
                            <a:ln>
                              <a:noFill/>
                            </a:ln>
                            <a:solidFill>
                              <a:schemeClr val="tx1"/>
                            </a:solidFill>
                            <a:effectLst/>
                            <a:latin typeface="Cambria Math" panose="02040503050406030204" pitchFamily="18" charset="0"/>
                          </a:rPr>
                          <m:t>−</m:t>
                        </m:r>
                        <m:r>
                          <a:rPr kumimoji="0" lang="en-US" sz="2400" b="0" i="1" u="none" strike="noStrike" normalizeH="0" smtClean="0">
                            <a:ln>
                              <a:noFill/>
                            </a:ln>
                            <a:solidFill>
                              <a:srgbClr val="C00000"/>
                            </a:solidFill>
                            <a:effectLst/>
                            <a:latin typeface="Cambria Math" panose="02040503050406030204" pitchFamily="18" charset="0"/>
                          </a:rPr>
                          <m:t>𝜀</m:t>
                        </m:r>
                      </m:sup>
                    </m:sSup>
                    <m:r>
                      <a:rPr kumimoji="0" lang="en-US" sz="2400" b="0" i="1" u="none" strike="noStrike" normalizeH="0" smtClean="0">
                        <a:ln>
                          <a:noFill/>
                        </a:ln>
                        <a:solidFill>
                          <a:schemeClr val="tx1"/>
                        </a:solidFill>
                        <a:effectLst/>
                        <a:latin typeface="Cambria Math" panose="02040503050406030204" pitchFamily="18" charset="0"/>
                      </a:rPr>
                      <m:t>)</m:t>
                    </m:r>
                  </m:oMath>
                </a14:m>
                <a:r>
                  <a:rPr kumimoji="0" lang="en-US" sz="2400" u="none" strike="noStrike" normalizeH="0" dirty="0">
                    <a:ln>
                      <a:noFill/>
                    </a:ln>
                    <a:solidFill>
                      <a:schemeClr val="tx1"/>
                    </a:solidFill>
                    <a:effectLst/>
                    <a:latin typeface="+mj-lt"/>
                  </a:rPr>
                  <a:t> for any </a:t>
                </a:r>
                <a14:m>
                  <m:oMath xmlns:m="http://schemas.openxmlformats.org/officeDocument/2006/math">
                    <m:r>
                      <a:rPr kumimoji="0" lang="en-US" sz="2400" b="0" i="1" u="none" strike="noStrike" normalizeH="0" smtClean="0">
                        <a:ln>
                          <a:noFill/>
                        </a:ln>
                        <a:solidFill>
                          <a:srgbClr val="C00000"/>
                        </a:solidFill>
                        <a:effectLst/>
                        <a:latin typeface="Cambria Math" panose="02040503050406030204" pitchFamily="18" charset="0"/>
                      </a:rPr>
                      <m:t>𝜀</m:t>
                    </m:r>
                    <m:r>
                      <a:rPr kumimoji="0" lang="en-US" sz="2400" b="0" i="1" u="none" strike="noStrike" normalizeH="0" smtClean="0">
                        <a:ln>
                          <a:noFill/>
                        </a:ln>
                        <a:solidFill>
                          <a:schemeClr val="tx1"/>
                        </a:solidFill>
                        <a:effectLst/>
                        <a:latin typeface="Cambria Math" panose="02040503050406030204" pitchFamily="18" charset="0"/>
                      </a:rPr>
                      <m:t>&gt;0</m:t>
                    </m:r>
                  </m:oMath>
                </a14:m>
                <a:r>
                  <a:rPr kumimoji="0" lang="en-US" sz="2400" u="none" strike="noStrike" normalizeH="0" dirty="0">
                    <a:ln>
                      <a:noFill/>
                    </a:ln>
                    <a:solidFill>
                      <a:schemeClr val="tx1"/>
                    </a:solidFill>
                    <a:effectLst/>
                    <a:latin typeface="+mj-lt"/>
                  </a:rPr>
                  <a:t>, assuming </a:t>
                </a:r>
                <a14:m>
                  <m:oMath xmlns:m="http://schemas.openxmlformats.org/officeDocument/2006/math">
                    <m:r>
                      <a:rPr kumimoji="0" lang="en-US" sz="2400" b="0" i="1" u="none" strike="noStrike" normalizeH="0" smtClean="0">
                        <a:ln>
                          <a:noFill/>
                        </a:ln>
                        <a:solidFill>
                          <a:schemeClr val="tx1"/>
                        </a:solidFill>
                        <a:effectLst/>
                        <a:latin typeface="Cambria Math" panose="02040503050406030204" pitchFamily="18" charset="0"/>
                      </a:rPr>
                      <m:t>𝑁𝑃</m:t>
                    </m:r>
                    <m:r>
                      <m:rPr>
                        <m:nor/>
                      </m:rPr>
                      <a:rPr kumimoji="0" lang="en-US" sz="2400" b="0" i="0" u="none" strike="noStrike" normalizeH="0" smtClean="0">
                        <a:ln>
                          <a:noFill/>
                        </a:ln>
                        <a:solidFill>
                          <a:schemeClr val="tx1"/>
                        </a:solidFill>
                        <a:effectLst/>
                        <a:latin typeface="Cambria Math" panose="02040503050406030204" pitchFamily="18" charset="0"/>
                      </a:rPr>
                      <m:t> </m:t>
                    </m:r>
                    <m:r>
                      <m:rPr>
                        <m:nor/>
                      </m:rPr>
                      <a:rPr lang="en-US" sz="2400" dirty="0"/>
                      <m:t>⊈</m:t>
                    </m:r>
                    <m:r>
                      <a:rPr lang="en-US" sz="2400" b="0" i="1" dirty="0" smtClean="0">
                        <a:latin typeface="Cambria Math" panose="02040503050406030204" pitchFamily="18" charset="0"/>
                      </a:rPr>
                      <m:t> </m:t>
                    </m:r>
                    <m:r>
                      <a:rPr kumimoji="0" lang="en-US" sz="2400" b="0" i="1" u="none" strike="noStrike" normalizeH="0" smtClean="0">
                        <a:ln>
                          <a:noFill/>
                        </a:ln>
                        <a:solidFill>
                          <a:schemeClr val="tx1"/>
                        </a:solidFill>
                        <a:effectLst/>
                        <a:latin typeface="Cambria Math" panose="02040503050406030204" pitchFamily="18" charset="0"/>
                      </a:rPr>
                      <m:t>𝑐𝑜𝑁𝑃</m:t>
                    </m:r>
                    <m:r>
                      <a:rPr kumimoji="0" lang="en-US" sz="2400" b="0" i="1" u="none" strike="noStrike" normalizeH="0" smtClean="0">
                        <a:ln>
                          <a:noFill/>
                        </a:ln>
                        <a:solidFill>
                          <a:schemeClr val="tx1"/>
                        </a:solidFill>
                        <a:effectLst/>
                        <a:latin typeface="Cambria Math" panose="02040503050406030204" pitchFamily="18" charset="0"/>
                      </a:rPr>
                      <m:t>/</m:t>
                    </m:r>
                    <m:r>
                      <a:rPr kumimoji="0" lang="en-US" sz="2400" b="0" i="1" u="none" strike="noStrike" normalizeH="0" smtClean="0">
                        <a:ln>
                          <a:noFill/>
                        </a:ln>
                        <a:solidFill>
                          <a:schemeClr val="tx1"/>
                        </a:solidFill>
                        <a:effectLst/>
                        <a:latin typeface="Cambria Math" panose="02040503050406030204" pitchFamily="18" charset="0"/>
                      </a:rPr>
                      <m:t>𝑝𝑜𝑙𝑦</m:t>
                    </m:r>
                  </m:oMath>
                </a14:m>
                <a:endParaRPr kumimoji="0" lang="en-US" sz="2400" u="none" strike="noStrike" normalizeH="0" dirty="0">
                  <a:ln>
                    <a:noFill/>
                  </a:ln>
                  <a:solidFill>
                    <a:schemeClr val="tx1"/>
                  </a:solidFill>
                  <a:effectLst/>
                  <a:latin typeface="+mj-lt"/>
                </a:endParaRP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3284984"/>
                <a:ext cx="8229600" cy="1152128"/>
              </a:xfrm>
              <a:prstGeom prst="roundRect">
                <a:avLst/>
              </a:prstGeom>
              <a:blipFill>
                <a:blip r:embed="rId4"/>
                <a:stretch>
                  <a:fillRect/>
                </a:stretch>
              </a:blipFill>
              <a:ln>
                <a:headEnd type="none" w="med" len="med"/>
                <a:tailEnd type="none" w="med" len="med"/>
              </a:ln>
            </p:spPr>
            <p:txBody>
              <a:bodyPr/>
              <a:lstStyle/>
              <a:p>
                <a:r>
                  <a:rPr lang="en-US">
                    <a:noFill/>
                  </a:rPr>
                  <a:t> </a:t>
                </a:r>
              </a:p>
            </p:txBody>
          </p:sp>
        </mc:Fallback>
      </mc:AlternateContent>
      <p:sp>
        <p:nvSpPr>
          <p:cNvPr id="6" name="TextBox 5"/>
          <p:cNvSpPr txBox="1"/>
          <p:nvPr/>
        </p:nvSpPr>
        <p:spPr>
          <a:xfrm>
            <a:off x="5796136" y="4373874"/>
            <a:ext cx="2808312" cy="338554"/>
          </a:xfrm>
          <a:prstGeom prst="rect">
            <a:avLst/>
          </a:prstGeom>
          <a:noFill/>
        </p:spPr>
        <p:txBody>
          <a:bodyPr wrap="square" rtlCol="0">
            <a:spAutoFit/>
          </a:bodyPr>
          <a:lstStyle/>
          <a:p>
            <a:r>
              <a:rPr lang="en-US" sz="1600" dirty="0">
                <a:solidFill>
                  <a:srgbClr val="0070C0"/>
                </a:solidFill>
                <a:latin typeface="+mj-lt"/>
              </a:rPr>
              <a:t>[Dell&amp;v.Melkebeek@JACM’14]</a:t>
            </a:r>
          </a:p>
        </p:txBody>
      </p:sp>
    </p:spTree>
    <p:extLst>
      <p:ext uri="{BB962C8B-B14F-4D97-AF65-F5344CB8AC3E}">
        <p14:creationId xmlns:p14="http://schemas.microsoft.com/office/powerpoint/2010/main" val="41049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Sparsification for </a:t>
                </a:r>
                <a14:m>
                  <m:oMath xmlns:m="http://schemas.openxmlformats.org/officeDocument/2006/math">
                    <m:r>
                      <a:rPr lang="en-US" i="1" dirty="0" smtClean="0">
                        <a:solidFill>
                          <a:srgbClr val="0070C0"/>
                        </a:solidFill>
                        <a:latin typeface="Cambria Math" panose="02040503050406030204" pitchFamily="18" charset="0"/>
                      </a:rPr>
                      <m:t>𝑑</m:t>
                    </m:r>
                  </m:oMath>
                </a14:m>
                <a:r>
                  <a:rPr lang="en-US" dirty="0"/>
                  <a:t>-NAE-SAT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1926" t="-7692" b="-27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14:m>
                  <m:oMath xmlns:m="http://schemas.openxmlformats.org/officeDocument/2006/math">
                    <m:r>
                      <a:rPr lang="en-US" i="1" dirty="0" smtClean="0">
                        <a:solidFill>
                          <a:srgbClr val="0070C0"/>
                        </a:solidFill>
                        <a:latin typeface="Cambria Math" panose="02040503050406030204" pitchFamily="18" charset="0"/>
                      </a:rPr>
                      <m:t>𝑑</m:t>
                    </m:r>
                  </m:oMath>
                </a14:m>
                <a:r>
                  <a:rPr lang="en-US" dirty="0"/>
                  <a:t>-NAE clause on literals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ℓ</m:t>
                        </m:r>
                      </m:e>
                      <m:sub>
                        <m:r>
                          <a:rPr lang="en-US" b="0" i="1" smtClean="0">
                            <a:solidFill>
                              <a:srgbClr val="C00000"/>
                            </a:solidFill>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ℓ</m:t>
                        </m:r>
                      </m:e>
                      <m:sub>
                        <m:r>
                          <a:rPr lang="en-US" b="0" i="1" smtClean="0">
                            <a:solidFill>
                              <a:srgbClr val="C00000"/>
                            </a:solidFill>
                            <a:latin typeface="Cambria Math" panose="02040503050406030204" pitchFamily="18" charset="0"/>
                          </a:rPr>
                          <m:t>𝑑</m:t>
                        </m:r>
                      </m:sub>
                    </m:sSub>
                  </m:oMath>
                </a14:m>
                <a:r>
                  <a:rPr lang="en-US" dirty="0"/>
                  <a:t> is satisfied</a:t>
                </a:r>
                <a:endParaRPr lang="en-US" b="0" i="1" dirty="0">
                  <a:solidFill>
                    <a:srgbClr val="0070C0"/>
                  </a:solidFill>
                  <a:latin typeface="Cambria Math" panose="02040503050406030204" pitchFamily="18" charset="0"/>
                </a:endParaRPr>
              </a:p>
              <a:p>
                <a:pPr marL="0" indent="0" algn="ctr">
                  <a:buNone/>
                </a:pPr>
                <a14:m>
                  <m:oMath xmlns:m="http://schemas.openxmlformats.org/officeDocument/2006/math">
                    <m:r>
                      <a:rPr lang="en-US" b="0" i="1" smtClean="0">
                        <a:solidFill>
                          <a:srgbClr val="0070C0"/>
                        </a:solidFill>
                        <a:latin typeface="Cambria Math" panose="02040503050406030204" pitchFamily="18" charset="0"/>
                      </a:rPr>
                      <m:t>⇔</m:t>
                    </m:r>
                  </m:oMath>
                </a14:m>
                <a:r>
                  <a:rPr lang="en-US" dirty="0"/>
                  <a:t> </a:t>
                </a:r>
              </a:p>
              <a:p>
                <a:pPr marL="0" indent="0" algn="ctr">
                  <a:buNone/>
                </a:pPr>
                <a:r>
                  <a:rPr lang="en-US" dirty="0"/>
                  <a:t>number of satisfied literals lies in </a:t>
                </a:r>
                <a14:m>
                  <m:oMath xmlns:m="http://schemas.openxmlformats.org/officeDocument/2006/math">
                    <m:r>
                      <a:rPr lang="en-US" b="0" i="1" smtClean="0">
                        <a:latin typeface="Cambria Math" panose="02040503050406030204" pitchFamily="18" charset="0"/>
                      </a:rPr>
                      <m:t>{1,…, </m:t>
                    </m:r>
                    <m:r>
                      <a:rPr lang="en-US" b="0" i="1" smtClean="0">
                        <a:solidFill>
                          <a:srgbClr val="0070C0"/>
                        </a:solidFill>
                        <a:latin typeface="Cambria Math" panose="02040503050406030204" pitchFamily="18" charset="0"/>
                      </a:rPr>
                      <m:t>𝑑</m:t>
                    </m:r>
                    <m:r>
                      <a:rPr lang="en-US" b="0" i="1" smtClean="0">
                        <a:latin typeface="Cambria Math" panose="02040503050406030204" pitchFamily="18" charset="0"/>
                      </a:rPr>
                      <m:t>−1}</m:t>
                    </m:r>
                  </m:oMath>
                </a14:m>
                <a:endParaRPr lang="en-US" dirty="0"/>
              </a:p>
              <a:p>
                <a:pPr marL="0" indent="0" algn="ctr">
                  <a:spcBef>
                    <a:spcPts val="0"/>
                  </a:spcBef>
                  <a:buNone/>
                </a:pPr>
                <a14:m>
                  <m:oMath xmlns:m="http://schemas.openxmlformats.org/officeDocument/2006/math">
                    <m:r>
                      <a:rPr lang="en-US" i="1">
                        <a:solidFill>
                          <a:srgbClr val="0070C0"/>
                        </a:solidFill>
                        <a:latin typeface="Cambria Math" panose="02040503050406030204" pitchFamily="18" charset="0"/>
                      </a:rPr>
                      <m:t>⇔</m:t>
                    </m:r>
                  </m:oMath>
                </a14:m>
                <a:r>
                  <a:rPr lang="en-US" dirty="0"/>
                  <a:t> </a:t>
                </a:r>
                <a:br>
                  <a:rPr lang="en-US" dirty="0"/>
                </a:br>
                <a14:m>
                  <m:oMathPara xmlns:m="http://schemas.openxmlformats.org/officeDocument/2006/math">
                    <m:oMathParaPr>
                      <m:jc m:val="centerGroup"/>
                    </m:oMathParaPr>
                    <m:oMath xmlns:m="http://schemas.openxmlformats.org/officeDocument/2006/math">
                      <m:nary>
                        <m:naryPr>
                          <m:chr m:val="∏"/>
                          <m:ctrlPr>
                            <a:rPr lang="en-US" b="0" i="1" smtClean="0">
                              <a:latin typeface="Cambria Math" panose="02040503050406030204" pitchFamily="18" charset="0"/>
                            </a:rPr>
                          </m:ctrlPr>
                        </m:naryPr>
                        <m:sub>
                          <m:r>
                            <a:rPr lang="en-US" b="0" i="1" smtClean="0">
                              <a:solidFill>
                                <a:srgbClr val="C00000"/>
                              </a:solidFill>
                              <a:latin typeface="Cambria Math" panose="02040503050406030204" pitchFamily="18" charset="0"/>
                            </a:rPr>
                            <m:t>𝑖</m:t>
                          </m:r>
                          <m:r>
                            <a:rPr lang="en-US" b="0" i="1" smtClean="0">
                              <a:latin typeface="Cambria Math" panose="02040503050406030204" pitchFamily="18" charset="0"/>
                            </a:rPr>
                            <m:t>=1</m:t>
                          </m:r>
                        </m:sub>
                        <m:sup>
                          <m:r>
                            <a:rPr lang="en-US" b="0" i="1" smtClean="0">
                              <a:solidFill>
                                <a:srgbClr val="C00000"/>
                              </a:solidFill>
                              <a:latin typeface="Cambria Math" panose="02040503050406030204" pitchFamily="18" charset="0"/>
                            </a:rPr>
                            <m:t>𝑑</m:t>
                          </m:r>
                          <m:r>
                            <a:rPr lang="en-US" b="0" i="1" smtClean="0">
                              <a:latin typeface="Cambria Math" panose="02040503050406030204" pitchFamily="18" charset="0"/>
                            </a:rPr>
                            <m:t>−1</m:t>
                          </m:r>
                        </m:sup>
                        <m:e>
                          <m:d>
                            <m:dPr>
                              <m:ctrlPr>
                                <a:rPr lang="en-US" b="0" i="1" smtClean="0">
                                  <a:latin typeface="Cambria Math" panose="02040503050406030204" pitchFamily="18" charset="0"/>
                                </a:rPr>
                              </m:ctrlPr>
                            </m:dPr>
                            <m:e>
                              <m:r>
                                <a:rPr lang="en-US" b="0" i="1" smtClean="0">
                                  <a:solidFill>
                                    <a:srgbClr val="C00000"/>
                                  </a:solidFill>
                                  <a:latin typeface="Cambria Math" panose="02040503050406030204" pitchFamily="18" charset="0"/>
                                </a:rPr>
                                <m:t>𝑖</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solidFill>
                                        <a:srgbClr val="C00000"/>
                                      </a:solidFill>
                                      <a:latin typeface="Cambria Math" panose="02040503050406030204" pitchFamily="18" charset="0"/>
                                    </a:rPr>
                                    <m:t>𝑗</m:t>
                                  </m:r>
                                  <m:r>
                                    <a:rPr lang="en-US" b="0" i="1" smtClean="0">
                                      <a:latin typeface="Cambria Math" panose="02040503050406030204" pitchFamily="18" charset="0"/>
                                    </a:rPr>
                                    <m:t>=1</m:t>
                                  </m:r>
                                </m:sub>
                                <m:sup>
                                  <m:r>
                                    <a:rPr lang="en-US" b="0" i="1" smtClean="0">
                                      <a:solidFill>
                                        <a:srgbClr val="C00000"/>
                                      </a:solidFill>
                                      <a:latin typeface="Cambria Math" panose="02040503050406030204" pitchFamily="18" charset="0"/>
                                    </a:rPr>
                                    <m:t>𝑑</m:t>
                                  </m:r>
                                </m:sup>
                                <m:e>
                                  <m:r>
                                    <a:rPr lang="en-US" i="1">
                                      <a:solidFill>
                                        <a:srgbClr val="C00000"/>
                                      </a:solidFill>
                                      <a:latin typeface="Cambria Math" panose="02040503050406030204" pitchFamily="18" charset="0"/>
                                    </a:rPr>
                                    <m:t>𝑣</m:t>
                                  </m:r>
                                  <m:r>
                                    <a:rPr lang="en-US" i="1" smtClean="0">
                                      <a:solidFill>
                                        <a:schemeClr val="tx1"/>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ℓ</m:t>
                                      </m:r>
                                    </m:e>
                                    <m:sub>
                                      <m:r>
                                        <a:rPr lang="en-US" i="1">
                                          <a:solidFill>
                                            <a:srgbClr val="C00000"/>
                                          </a:solidFill>
                                          <a:latin typeface="Cambria Math" panose="02040503050406030204" pitchFamily="18" charset="0"/>
                                        </a:rPr>
                                        <m:t>𝑗</m:t>
                                      </m:r>
                                    </m:sub>
                                  </m:sSub>
                                  <m:r>
                                    <a:rPr lang="en-US" i="1" smtClean="0">
                                      <a:solidFill>
                                        <a:schemeClr val="tx1"/>
                                      </a:solidFill>
                                      <a:latin typeface="Cambria Math" panose="02040503050406030204" pitchFamily="18" charset="0"/>
                                    </a:rPr>
                                    <m:t>)</m:t>
                                  </m:r>
                                </m:e>
                              </m:nary>
                            </m:e>
                          </m:d>
                          <m:r>
                            <a:rPr lang="en-US" b="0" i="1" smtClean="0">
                              <a:latin typeface="Cambria Math" panose="02040503050406030204" pitchFamily="18" charset="0"/>
                            </a:rPr>
                            <m:t>=0</m:t>
                          </m:r>
                        </m:e>
                      </m:nary>
                    </m:oMath>
                  </m:oMathPara>
                </a14:m>
                <a:endParaRPr lang="en-US" dirty="0"/>
              </a:p>
              <a:p>
                <a:pPr marL="0" indent="0">
                  <a:buNone/>
                </a:pPr>
                <a:r>
                  <a:rPr lang="en-US" dirty="0"/>
                  <a:t>where </a:t>
                </a:r>
                <a14:m>
                  <m:oMath xmlns:m="http://schemas.openxmlformats.org/officeDocument/2006/math">
                    <m:r>
                      <a:rPr lang="en-US" i="1">
                        <a:solidFill>
                          <a:srgbClr val="C00000"/>
                        </a:solidFill>
                        <a:latin typeface="Cambria Math" panose="02040503050406030204" pitchFamily="18" charset="0"/>
                      </a:rPr>
                      <m:t>𝑣</m:t>
                    </m:r>
                    <m:r>
                      <a:rPr lang="en-US" i="1" smtClean="0">
                        <a:solidFill>
                          <a:schemeClr val="tx1"/>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ℓ</m:t>
                        </m:r>
                      </m:e>
                      <m:sub>
                        <m:r>
                          <a:rPr lang="en-US" i="1">
                            <a:solidFill>
                              <a:srgbClr val="C00000"/>
                            </a:solidFill>
                            <a:latin typeface="Cambria Math" panose="02040503050406030204" pitchFamily="18" charset="0"/>
                          </a:rPr>
                          <m:t>𝑗</m:t>
                        </m:r>
                      </m:sub>
                    </m:sSub>
                    <m:r>
                      <a:rPr lang="en-US" i="1" smtClean="0">
                        <a:solidFill>
                          <a:schemeClr val="tx1"/>
                        </a:solidFill>
                        <a:latin typeface="Cambria Math" panose="02040503050406030204" pitchFamily="18" charset="0"/>
                      </a:rPr>
                      <m:t>)</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solidFill>
                                        <a:srgbClr val="C00000"/>
                                      </a:solidFill>
                                      <a:latin typeface="Cambria Math" panose="02040503050406030204" pitchFamily="18" charset="0"/>
                                    </a:rPr>
                                  </m:ctrlPr>
                                </m:sSubPr>
                                <m:e>
                                  <m:r>
                                    <m:rPr>
                                      <m:brk m:alnAt="7"/>
                                    </m:rPr>
                                    <a:rPr lang="en-US" b="0" i="1" smtClean="0">
                                      <a:solidFill>
                                        <a:srgbClr val="C00000"/>
                                      </a:solidFill>
                                      <a:latin typeface="Cambria Math" panose="02040503050406030204" pitchFamily="18" charset="0"/>
                                    </a:rPr>
                                    <m:t>𝑥</m:t>
                                  </m:r>
                                </m:e>
                                <m:sub>
                                  <m:r>
                                    <m:rPr>
                                      <m:brk m:alnAt="7"/>
                                    </m:rPr>
                                    <a:rPr lang="en-US" b="0" i="1" smtClean="0">
                                      <a:solidFill>
                                        <a:srgbClr val="C00000"/>
                                      </a:solidFill>
                                      <a:latin typeface="Cambria Math" panose="02040503050406030204" pitchFamily="18" charset="0"/>
                                    </a:rPr>
                                    <m:t>𝑖</m:t>
                                  </m:r>
                                </m:sub>
                              </m:sSub>
                            </m:e>
                            <m:e>
                              <m:r>
                                <m:rPr>
                                  <m:nor/>
                                </m:rPr>
                                <a:rPr lang="en-US" b="0" i="0" smtClean="0">
                                  <a:latin typeface="Cambria Math" panose="02040503050406030204" pitchFamily="18" charset="0"/>
                                </a:rPr>
                                <m:t>if</m:t>
                              </m:r>
                              <m:r>
                                <m:rPr>
                                  <m:nor/>
                                </m:rPr>
                                <a:rPr lang="en-US" b="0" i="0" smtClean="0">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ℓ</m:t>
                                  </m:r>
                                </m:e>
                                <m:sub>
                                  <m:r>
                                    <a:rPr lang="en-US" i="1">
                                      <a:solidFill>
                                        <a:srgbClr val="C00000"/>
                                      </a:solidFill>
                                      <a:latin typeface="Cambria Math" panose="02040503050406030204" pitchFamily="18" charset="0"/>
                                    </a:rPr>
                                    <m:t>𝑗</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Sub>
                            </m:e>
                          </m:mr>
                          <m:mr>
                            <m:e>
                              <m:r>
                                <a:rPr lang="en-US" b="0" i="1" smtClean="0">
                                  <a:latin typeface="Cambria Math" panose="02040503050406030204" pitchFamily="18" charset="0"/>
                                </a:rPr>
                                <m:t>1−</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Sub>
                            </m:e>
                            <m:e>
                              <m:r>
                                <m:rPr>
                                  <m:nor/>
                                </m:rPr>
                                <a:rPr lang="en-US">
                                  <a:latin typeface="Cambria Math" panose="02040503050406030204" pitchFamily="18" charset="0"/>
                                </a:rPr>
                                <m:t>if</m:t>
                              </m:r>
                              <m:r>
                                <m:rPr>
                                  <m:nor/>
                                </m:rPr>
                                <a:rPr lang="en-US">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ℓ</m:t>
                                  </m:r>
                                </m:e>
                                <m:sub>
                                  <m:r>
                                    <a:rPr lang="en-US" i="1">
                                      <a:solidFill>
                                        <a:srgbClr val="C00000"/>
                                      </a:solidFill>
                                      <a:latin typeface="Cambria Math" panose="02040503050406030204" pitchFamily="18" charset="0"/>
                                    </a:rPr>
                                    <m:t>𝑗</m:t>
                                  </m:r>
                                </m:sub>
                              </m:sSub>
                              <m:r>
                                <a:rPr lang="en-US"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Sub>
                            </m:e>
                          </m:mr>
                        </m:m>
                      </m:e>
                    </m:d>
                  </m:oMath>
                </a14:m>
                <a:endParaRPr lang="en-US" b="0" dirty="0"/>
              </a:p>
              <a:p>
                <a:pPr marL="0" indent="0">
                  <a:buNone/>
                </a:pPr>
                <a:r>
                  <a:rPr lang="en-US" b="0" dirty="0"/>
                  <a:t>So</a:t>
                </a:r>
                <a:r>
                  <a:rPr lang="en-US" b="0" dirty="0">
                    <a:solidFill>
                      <a:srgbClr val="C00000"/>
                    </a:solidFill>
                  </a:rPr>
                  <a:t> </a:t>
                </a:r>
                <a14:m>
                  <m:oMath xmlns:m="http://schemas.openxmlformats.org/officeDocument/2006/math">
                    <m:r>
                      <a:rPr lang="en-US" b="0" i="1" smtClean="0">
                        <a:solidFill>
                          <a:srgbClr val="C00000"/>
                        </a:solidFill>
                        <a:latin typeface="Cambria Math" panose="02040503050406030204" pitchFamily="18" charset="0"/>
                      </a:rPr>
                      <m:t>𝑑</m:t>
                    </m:r>
                  </m:oMath>
                </a14:m>
                <a:r>
                  <a:rPr lang="en-US" dirty="0"/>
                  <a:t>-NAE clauses can be written as degree-</a:t>
                </a:r>
                <a14:m>
                  <m:oMath xmlns:m="http://schemas.openxmlformats.org/officeDocument/2006/math">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𝑑</m:t>
                    </m:r>
                    <m:r>
                      <a:rPr lang="en-US" b="0" i="1" smtClean="0">
                        <a:latin typeface="Cambria Math" panose="02040503050406030204" pitchFamily="18" charset="0"/>
                      </a:rPr>
                      <m:t>−1)</m:t>
                    </m:r>
                  </m:oMath>
                </a14:m>
                <a:r>
                  <a:rPr lang="en-US" dirty="0"/>
                  <a:t> equalities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1111" t="-989" b="-34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8</a:t>
            </a:fld>
            <a:endParaRPr lang="nb-NO"/>
          </a:p>
        </p:txBody>
      </p:sp>
      <mc:AlternateContent xmlns:mc="http://schemas.openxmlformats.org/markup-compatibility/2006" xmlns:a14="http://schemas.microsoft.com/office/drawing/2010/main">
        <mc:Choice Requires="a14">
          <p:sp>
            <p:nvSpPr>
              <p:cNvPr id="5" name="Rounded Rectangle 4"/>
              <p:cNvSpPr/>
              <p:nvPr/>
            </p:nvSpPr>
            <p:spPr bwMode="auto">
              <a:xfrm>
                <a:off x="468313" y="1174111"/>
                <a:ext cx="8229600" cy="11521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eaLnBrk="0" hangingPunct="0"/>
                <a14:m>
                  <m:oMath xmlns:m="http://schemas.openxmlformats.org/officeDocument/2006/math">
                    <m:r>
                      <a:rPr kumimoji="0" lang="en-US" sz="2400" i="1" u="none" strike="noStrike" cap="none" normalizeH="0" baseline="0" dirty="0" smtClean="0">
                        <a:ln>
                          <a:noFill/>
                        </a:ln>
                        <a:solidFill>
                          <a:srgbClr val="0070C0"/>
                        </a:solidFill>
                        <a:effectLst/>
                        <a:latin typeface="Cambria Math" panose="02040503050406030204" pitchFamily="18" charset="0"/>
                      </a:rPr>
                      <m:t>𝑑</m:t>
                    </m:r>
                  </m:oMath>
                </a14:m>
                <a:r>
                  <a:rPr kumimoji="0" lang="en-US" sz="2400" u="none" strike="noStrike" cap="none" normalizeH="0" baseline="0" dirty="0">
                    <a:ln>
                      <a:noFill/>
                    </a:ln>
                    <a:solidFill>
                      <a:schemeClr val="tx1"/>
                    </a:solidFill>
                    <a:effectLst/>
                    <a:latin typeface="+mj-lt"/>
                  </a:rPr>
                  <a:t>-NAE-SAT has a polynomial-time sparsification to </a:t>
                </a:r>
                <a14:m>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rPr>
                      <m:t>𝑂</m:t>
                    </m:r>
                    <m:d>
                      <m:dPr>
                        <m:ctrlPr>
                          <a:rPr kumimoji="0" lang="en-US" sz="2400" b="0" i="1" u="none" strike="noStrike" cap="none" normalizeH="0" baseline="0" smtClean="0">
                            <a:ln>
                              <a:noFill/>
                            </a:ln>
                            <a:solidFill>
                              <a:schemeClr val="tx1"/>
                            </a:solidFill>
                            <a:effectLst/>
                            <a:latin typeface="Cambria Math" panose="02040503050406030204" pitchFamily="18" charset="0"/>
                          </a:rPr>
                        </m:ctrlPr>
                      </m:dPr>
                      <m:e>
                        <m:sSup>
                          <m:sSupPr>
                            <m:ctrlPr>
                              <a:rPr kumimoji="0" lang="en-US" sz="2400" b="0" i="1" u="none" strike="noStrike" cap="none" normalizeH="0" baseline="0" smtClean="0">
                                <a:ln>
                                  <a:noFill/>
                                </a:ln>
                                <a:solidFill>
                                  <a:schemeClr val="tx1"/>
                                </a:solidFill>
                                <a:effectLst/>
                                <a:latin typeface="Cambria Math" panose="02040503050406030204" pitchFamily="18" charset="0"/>
                              </a:rPr>
                            </m:ctrlPr>
                          </m:sSupPr>
                          <m:e>
                            <m:r>
                              <a:rPr kumimoji="0" lang="en-US" sz="2400" b="0" i="1" u="none" strike="noStrike" cap="none" normalizeH="0" baseline="0" smtClean="0">
                                <a:ln>
                                  <a:noFill/>
                                </a:ln>
                                <a:solidFill>
                                  <a:srgbClr val="C00000"/>
                                </a:solidFill>
                                <a:effectLst/>
                                <a:latin typeface="Cambria Math" panose="02040503050406030204" pitchFamily="18" charset="0"/>
                              </a:rPr>
                              <m:t>𝑛</m:t>
                            </m:r>
                          </m:e>
                          <m:sup>
                            <m:r>
                              <a:rPr kumimoji="0" lang="en-US" sz="2400" b="0" i="1" u="none" strike="noStrike" cap="none" normalizeH="0" baseline="0" smtClean="0">
                                <a:ln>
                                  <a:noFill/>
                                </a:ln>
                                <a:solidFill>
                                  <a:srgbClr val="0070C0"/>
                                </a:solidFill>
                                <a:effectLst/>
                                <a:latin typeface="Cambria Math" panose="02040503050406030204" pitchFamily="18" charset="0"/>
                              </a:rPr>
                              <m:t>𝑑</m:t>
                            </m:r>
                            <m:r>
                              <a:rPr kumimoji="0" lang="en-US" sz="2400" b="0" i="1" u="none" strike="noStrike" cap="none" normalizeH="0" baseline="0" smtClean="0">
                                <a:ln>
                                  <a:noFill/>
                                </a:ln>
                                <a:solidFill>
                                  <a:schemeClr val="tx1"/>
                                </a:solidFill>
                                <a:effectLst/>
                                <a:latin typeface="Cambria Math" panose="02040503050406030204" pitchFamily="18" charset="0"/>
                              </a:rPr>
                              <m:t>−1</m:t>
                            </m:r>
                          </m:sup>
                        </m:sSup>
                      </m:e>
                    </m:d>
                  </m:oMath>
                </a14:m>
                <a:r>
                  <a:rPr kumimoji="0" lang="en-US" sz="2400" u="none" strike="noStrike" cap="none" normalizeH="0" baseline="0" dirty="0">
                    <a:ln>
                      <a:noFill/>
                    </a:ln>
                    <a:solidFill>
                      <a:schemeClr val="tx1"/>
                    </a:solidFill>
                    <a:effectLst/>
                    <a:latin typeface="+mj-lt"/>
                  </a:rPr>
                  <a:t> constraints that can be encoded in </a:t>
                </a:r>
                <a14:m>
                  <m:oMath xmlns:m="http://schemas.openxmlformats.org/officeDocument/2006/math">
                    <m:r>
                      <a:rPr kumimoji="0" lang="en-US" sz="2400" b="0" i="1" u="none" strike="noStrike" cap="none" normalizeH="0" baseline="0" smtClean="0">
                        <a:ln>
                          <a:noFill/>
                        </a:ln>
                        <a:solidFill>
                          <a:schemeClr val="tx1"/>
                        </a:solidFill>
                        <a:effectLst/>
                        <a:latin typeface="Cambria Math" panose="02040503050406030204" pitchFamily="18" charset="0"/>
                      </a:rPr>
                      <m:t>𝑂</m:t>
                    </m:r>
                    <m:r>
                      <a:rPr kumimoji="0" lang="en-US" sz="2400" b="0" i="1" u="none" strike="noStrike" cap="none" normalizeH="0" baseline="0" smtClean="0">
                        <a:ln>
                          <a:noFill/>
                        </a:ln>
                        <a:solidFill>
                          <a:schemeClr val="tx1"/>
                        </a:solidFill>
                        <a:effectLst/>
                        <a:latin typeface="Cambria Math" panose="02040503050406030204" pitchFamily="18" charset="0"/>
                      </a:rPr>
                      <m:t>(</m:t>
                    </m:r>
                    <m:sSup>
                      <m:sSupPr>
                        <m:ctrlPr>
                          <a:rPr kumimoji="0" lang="en-US" sz="2400" b="0" i="1" u="none" strike="noStrike" cap="none" normalizeH="0" baseline="0" smtClean="0">
                            <a:ln>
                              <a:noFill/>
                            </a:ln>
                            <a:solidFill>
                              <a:schemeClr val="tx1"/>
                            </a:solidFill>
                            <a:effectLst/>
                            <a:latin typeface="Cambria Math" panose="02040503050406030204" pitchFamily="18" charset="0"/>
                          </a:rPr>
                        </m:ctrlPr>
                      </m:sSupPr>
                      <m:e>
                        <m:r>
                          <a:rPr kumimoji="0" lang="en-US" sz="2400" b="0" i="1" u="none" strike="noStrike" cap="none" normalizeH="0" baseline="0" smtClean="0">
                            <a:ln>
                              <a:noFill/>
                            </a:ln>
                            <a:solidFill>
                              <a:srgbClr val="C00000"/>
                            </a:solidFill>
                            <a:effectLst/>
                            <a:latin typeface="Cambria Math" panose="02040503050406030204" pitchFamily="18" charset="0"/>
                          </a:rPr>
                          <m:t>𝑛</m:t>
                        </m:r>
                      </m:e>
                      <m:sup>
                        <m:r>
                          <a:rPr kumimoji="0" lang="en-US" sz="2400" b="0" i="1" u="none" strike="noStrike" cap="none" normalizeH="0" baseline="0" smtClean="0">
                            <a:ln>
                              <a:noFill/>
                            </a:ln>
                            <a:solidFill>
                              <a:srgbClr val="0070C0"/>
                            </a:solidFill>
                            <a:effectLst/>
                            <a:latin typeface="Cambria Math" panose="02040503050406030204" pitchFamily="18" charset="0"/>
                          </a:rPr>
                          <m:t>𝑑</m:t>
                        </m:r>
                        <m:r>
                          <a:rPr kumimoji="0" lang="en-US" sz="2400" b="0" i="1" u="none" strike="noStrike" cap="none" normalizeH="0" baseline="0" smtClean="0">
                            <a:ln>
                              <a:noFill/>
                            </a:ln>
                            <a:solidFill>
                              <a:schemeClr val="tx1"/>
                            </a:solidFill>
                            <a:effectLst/>
                            <a:latin typeface="Cambria Math" panose="02040503050406030204" pitchFamily="18" charset="0"/>
                          </a:rPr>
                          <m:t>−1</m:t>
                        </m:r>
                      </m:sup>
                    </m:sSup>
                    <m:func>
                      <m:funcPr>
                        <m:ctrlPr>
                          <a:rPr kumimoji="0" lang="en-US" sz="2400" b="0" i="1" u="none" strike="noStrike" cap="none" normalizeH="0" baseline="0" smtClean="0">
                            <a:ln>
                              <a:noFill/>
                            </a:ln>
                            <a:solidFill>
                              <a:schemeClr val="tx1"/>
                            </a:solidFill>
                            <a:effectLst/>
                            <a:latin typeface="Cambria Math" panose="02040503050406030204" pitchFamily="18" charset="0"/>
                          </a:rPr>
                        </m:ctrlPr>
                      </m:funcPr>
                      <m:fName>
                        <m:r>
                          <m:rPr>
                            <m:sty m:val="p"/>
                          </m:rPr>
                          <a:rPr kumimoji="0" lang="en-US" sz="2400" b="0" i="0" u="none" strike="noStrike" cap="none" normalizeH="0" baseline="0" smtClean="0">
                            <a:ln>
                              <a:noFill/>
                            </a:ln>
                            <a:solidFill>
                              <a:schemeClr val="tx1"/>
                            </a:solidFill>
                            <a:effectLst/>
                            <a:latin typeface="Cambria Math" panose="02040503050406030204" pitchFamily="18" charset="0"/>
                          </a:rPr>
                          <m:t>log</m:t>
                        </m:r>
                      </m:fName>
                      <m:e>
                        <m:r>
                          <a:rPr kumimoji="0" lang="en-US" sz="2400" b="0" i="1" u="none" strike="noStrike" cap="none" normalizeH="0" baseline="0" smtClean="0">
                            <a:ln>
                              <a:noFill/>
                            </a:ln>
                            <a:solidFill>
                              <a:srgbClr val="C00000"/>
                            </a:solidFill>
                            <a:effectLst/>
                            <a:latin typeface="Cambria Math" panose="02040503050406030204" pitchFamily="18" charset="0"/>
                          </a:rPr>
                          <m:t>𝑛</m:t>
                        </m:r>
                      </m:e>
                    </m:func>
                    <m:r>
                      <a:rPr kumimoji="0" lang="en-US" sz="2400" b="0" i="1" u="none" strike="noStrike" cap="none" normalizeH="0" baseline="0" smtClean="0">
                        <a:ln>
                          <a:noFill/>
                        </a:ln>
                        <a:solidFill>
                          <a:schemeClr val="tx1"/>
                        </a:solidFill>
                        <a:effectLst/>
                        <a:latin typeface="Cambria Math" panose="02040503050406030204" pitchFamily="18" charset="0"/>
                      </a:rPr>
                      <m:t>)</m:t>
                    </m:r>
                  </m:oMath>
                </a14:m>
                <a:r>
                  <a:rPr kumimoji="0" lang="en-US" sz="2400" u="none" strike="noStrike" cap="none" normalizeH="0" baseline="0" dirty="0">
                    <a:ln>
                      <a:noFill/>
                    </a:ln>
                    <a:solidFill>
                      <a:schemeClr val="tx1"/>
                    </a:solidFill>
                    <a:effectLst/>
                    <a:latin typeface="+mj-lt"/>
                  </a:rPr>
                  <a:t> bits</a:t>
                </a:r>
                <a:endParaRPr kumimoji="0" lang="en-US" sz="2400" u="none" strike="noStrike" normalizeH="0" dirty="0">
                  <a:ln>
                    <a:noFill/>
                  </a:ln>
                  <a:solidFill>
                    <a:schemeClr val="tx1"/>
                  </a:solidFill>
                  <a:effectLst/>
                  <a:latin typeface="+mj-lt"/>
                </a:endParaRPr>
              </a:p>
            </p:txBody>
          </p:sp>
        </mc:Choice>
        <mc:Fallback xmlns="">
          <p:sp>
            <p:nvSpPr>
              <p:cNvPr id="5" name="Rounded Rectangle 4"/>
              <p:cNvSpPr>
                <a:spLocks noRot="1" noChangeAspect="1" noMove="1" noResize="1" noEditPoints="1" noAdjustHandles="1" noChangeArrowheads="1" noChangeShapeType="1" noTextEdit="1"/>
              </p:cNvSpPr>
              <p:nvPr/>
            </p:nvSpPr>
            <p:spPr bwMode="auto">
              <a:xfrm>
                <a:off x="468313" y="1174111"/>
                <a:ext cx="8229600" cy="1152128"/>
              </a:xfrm>
              <a:prstGeom prst="roundRect">
                <a:avLst/>
              </a:prstGeom>
              <a:blipFill rotWithShape="0">
                <a:blip r:embed="rId5"/>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368135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Talk landscape</a:t>
            </a:r>
          </a:p>
        </p:txBody>
      </p:sp>
      <p:sp>
        <p:nvSpPr>
          <p:cNvPr id="5" name="Text Placeholder 4"/>
          <p:cNvSpPr>
            <a:spLocks noGrp="1"/>
          </p:cNvSpPr>
          <p:nvPr>
            <p:ph type="body" idx="1"/>
          </p:nvPr>
        </p:nvSpPr>
        <p:spPr/>
        <p:txBody>
          <a:bodyPr/>
          <a:lstStyle/>
          <a:p>
            <a:endParaRPr lang="en-US"/>
          </a:p>
        </p:txBody>
      </p:sp>
      <p:pic>
        <p:nvPicPr>
          <p:cNvPr id="6" name="Picture 4" descr="https://upload.wikimedia.org/wikipedia/commons/thumb/9/95/Dragon_World.svg/1280px-Dragon_World.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01030"/>
            <a:ext cx="8178402" cy="5521252"/>
          </a:xfrm>
          <a:prstGeom prst="roundRect">
            <a:avLst>
              <a:gd name="adj" fmla="val 8594"/>
            </a:avLst>
          </a:prstGeom>
          <a:solidFill>
            <a:srgbClr val="FFFFFF">
              <a:shade val="85000"/>
            </a:srgbClr>
          </a:solidFill>
          <a:ln>
            <a:noFill/>
          </a:ln>
          <a:effectLst/>
        </p:spPr>
      </p:pic>
      <p:sp>
        <p:nvSpPr>
          <p:cNvPr id="2" name="Freeform 1"/>
          <p:cNvSpPr/>
          <p:nvPr/>
        </p:nvSpPr>
        <p:spPr bwMode="auto">
          <a:xfrm>
            <a:off x="1781140" y="1832159"/>
            <a:ext cx="5901700" cy="26139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7" name="Freeform 6"/>
          <p:cNvSpPr/>
          <p:nvPr/>
        </p:nvSpPr>
        <p:spPr bwMode="auto">
          <a:xfrm>
            <a:off x="4534882" y="2564904"/>
            <a:ext cx="2125350" cy="1150797"/>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278" h="2613997">
                <a:moveTo>
                  <a:pt x="40900" y="975833"/>
                </a:moveTo>
                <a:cubicBezTo>
                  <a:pt x="197711" y="863340"/>
                  <a:pt x="962996" y="799919"/>
                  <a:pt x="1372358" y="664152"/>
                </a:cubicBezTo>
                <a:cubicBezTo>
                  <a:pt x="1781720" y="528385"/>
                  <a:pt x="2030726" y="270960"/>
                  <a:pt x="2497070" y="161232"/>
                </a:cubicBezTo>
                <a:cubicBezTo>
                  <a:pt x="2963414" y="51504"/>
                  <a:pt x="3742178" y="-21648"/>
                  <a:pt x="4170422" y="5784"/>
                </a:cubicBezTo>
                <a:cubicBezTo>
                  <a:pt x="4598666" y="33216"/>
                  <a:pt x="4941566" y="91128"/>
                  <a:pt x="5066534" y="325824"/>
                </a:cubicBezTo>
                <a:cubicBezTo>
                  <a:pt x="5191502" y="560520"/>
                  <a:pt x="5095490" y="1138116"/>
                  <a:pt x="4920230" y="1413960"/>
                </a:cubicBezTo>
                <a:cubicBezTo>
                  <a:pt x="4744970" y="1689804"/>
                  <a:pt x="4237478" y="1787340"/>
                  <a:pt x="4014974" y="1980888"/>
                </a:cubicBezTo>
                <a:cubicBezTo>
                  <a:pt x="3792470" y="2174436"/>
                  <a:pt x="3841238" y="2486856"/>
                  <a:pt x="3585206" y="2575248"/>
                </a:cubicBezTo>
                <a:cubicBezTo>
                  <a:pt x="3329174" y="2663640"/>
                  <a:pt x="2792726" y="2582868"/>
                  <a:pt x="2478782" y="2511240"/>
                </a:cubicBezTo>
                <a:cubicBezTo>
                  <a:pt x="2164838" y="2439612"/>
                  <a:pt x="1956050" y="2265876"/>
                  <a:pt x="1701542" y="2145480"/>
                </a:cubicBezTo>
                <a:cubicBezTo>
                  <a:pt x="1447034" y="2025084"/>
                  <a:pt x="1163409" y="1923259"/>
                  <a:pt x="951734" y="1788864"/>
                </a:cubicBezTo>
                <a:cubicBezTo>
                  <a:pt x="740059" y="1654469"/>
                  <a:pt x="711908" y="1419883"/>
                  <a:pt x="431492" y="1339111"/>
                </a:cubicBezTo>
                <a:cubicBezTo>
                  <a:pt x="213560" y="1189759"/>
                  <a:pt x="-115911" y="1088326"/>
                  <a:pt x="40900" y="975833"/>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8" name="Freeform 7"/>
          <p:cNvSpPr/>
          <p:nvPr/>
        </p:nvSpPr>
        <p:spPr bwMode="auto">
          <a:xfrm>
            <a:off x="2456336" y="2043704"/>
            <a:ext cx="4703812" cy="2211002"/>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9" name="Freeform 8"/>
          <p:cNvSpPr/>
          <p:nvPr/>
        </p:nvSpPr>
        <p:spPr bwMode="auto">
          <a:xfrm>
            <a:off x="3540596" y="2348880"/>
            <a:ext cx="3407668" cy="160175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1700" h="2613997">
                <a:moveTo>
                  <a:pt x="422564" y="892752"/>
                </a:moveTo>
                <a:cubicBezTo>
                  <a:pt x="776132" y="821124"/>
                  <a:pt x="1675292" y="786072"/>
                  <a:pt x="2150780" y="664152"/>
                </a:cubicBezTo>
                <a:cubicBezTo>
                  <a:pt x="2626268" y="542232"/>
                  <a:pt x="2809148" y="270960"/>
                  <a:pt x="3275492" y="161232"/>
                </a:cubicBezTo>
                <a:cubicBezTo>
                  <a:pt x="3741836" y="51504"/>
                  <a:pt x="4520600" y="-21648"/>
                  <a:pt x="4948844" y="5784"/>
                </a:cubicBezTo>
                <a:cubicBezTo>
                  <a:pt x="5377088" y="33216"/>
                  <a:pt x="5719988" y="91128"/>
                  <a:pt x="5844956" y="325824"/>
                </a:cubicBezTo>
                <a:cubicBezTo>
                  <a:pt x="5969924" y="560520"/>
                  <a:pt x="5873912" y="1138116"/>
                  <a:pt x="5698652" y="1413960"/>
                </a:cubicBezTo>
                <a:cubicBezTo>
                  <a:pt x="5523392" y="1689804"/>
                  <a:pt x="5015900" y="1787340"/>
                  <a:pt x="4793396" y="1980888"/>
                </a:cubicBezTo>
                <a:cubicBezTo>
                  <a:pt x="4570892" y="2174436"/>
                  <a:pt x="4619660" y="2486856"/>
                  <a:pt x="4363628" y="2575248"/>
                </a:cubicBezTo>
                <a:cubicBezTo>
                  <a:pt x="4107596" y="2663640"/>
                  <a:pt x="3571148" y="2582868"/>
                  <a:pt x="3257204" y="2511240"/>
                </a:cubicBezTo>
                <a:cubicBezTo>
                  <a:pt x="2943260" y="2439612"/>
                  <a:pt x="2734472" y="2265876"/>
                  <a:pt x="2479964" y="2145480"/>
                </a:cubicBezTo>
                <a:cubicBezTo>
                  <a:pt x="2225456" y="2025084"/>
                  <a:pt x="1978568" y="1933644"/>
                  <a:pt x="1730156" y="1788864"/>
                </a:cubicBezTo>
                <a:cubicBezTo>
                  <a:pt x="1481744" y="1644084"/>
                  <a:pt x="1269908" y="1357572"/>
                  <a:pt x="989492" y="1276800"/>
                </a:cubicBezTo>
                <a:cubicBezTo>
                  <a:pt x="709076" y="1196028"/>
                  <a:pt x="123860" y="1157928"/>
                  <a:pt x="29372" y="1093920"/>
                </a:cubicBezTo>
                <a:cubicBezTo>
                  <a:pt x="-65116" y="1029912"/>
                  <a:pt x="68996" y="964380"/>
                  <a:pt x="422564" y="892752"/>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0" name="Freeform 9"/>
          <p:cNvSpPr/>
          <p:nvPr/>
        </p:nvSpPr>
        <p:spPr bwMode="auto">
          <a:xfrm>
            <a:off x="5277978" y="2780928"/>
            <a:ext cx="1026374" cy="687179"/>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1" name="Freeform 10"/>
          <p:cNvSpPr/>
          <p:nvPr/>
        </p:nvSpPr>
        <p:spPr bwMode="auto">
          <a:xfrm>
            <a:off x="5511826" y="2942985"/>
            <a:ext cx="572342" cy="383196"/>
          </a:xfrm>
          <a:custGeom>
            <a:avLst/>
            <a:gdLst>
              <a:gd name="connsiteX0" fmla="*/ 395802 w 5874938"/>
              <a:gd name="connsiteY0" fmla="*/ 892752 h 2624798"/>
              <a:gd name="connsiteX1" fmla="*/ 2124018 w 5874938"/>
              <a:gd name="connsiteY1" fmla="*/ 664152 h 2624798"/>
              <a:gd name="connsiteX2" fmla="*/ 3248730 w 5874938"/>
              <a:gd name="connsiteY2" fmla="*/ 161232 h 2624798"/>
              <a:gd name="connsiteX3" fmla="*/ 4922082 w 5874938"/>
              <a:gd name="connsiteY3" fmla="*/ 5784 h 2624798"/>
              <a:gd name="connsiteX4" fmla="*/ 5818194 w 5874938"/>
              <a:gd name="connsiteY4" fmla="*/ 325824 h 2624798"/>
              <a:gd name="connsiteX5" fmla="*/ 5671890 w 5874938"/>
              <a:gd name="connsiteY5" fmla="*/ 1413960 h 2624798"/>
              <a:gd name="connsiteX6" fmla="*/ 4766634 w 5874938"/>
              <a:gd name="connsiteY6" fmla="*/ 1980888 h 2624798"/>
              <a:gd name="connsiteX7" fmla="*/ 4336866 w 5874938"/>
              <a:gd name="connsiteY7" fmla="*/ 2575248 h 2624798"/>
              <a:gd name="connsiteX8" fmla="*/ 3230442 w 5874938"/>
              <a:gd name="connsiteY8" fmla="*/ 2511240 h 2624798"/>
              <a:gd name="connsiteX9" fmla="*/ 3294450 w 5874938"/>
              <a:gd name="connsiteY9" fmla="*/ 1871160 h 2624798"/>
              <a:gd name="connsiteX10" fmla="*/ 1685106 w 5874938"/>
              <a:gd name="connsiteY10" fmla="*/ 1578552 h 2624798"/>
              <a:gd name="connsiteX11" fmla="*/ 487242 w 5874938"/>
              <a:gd name="connsiteY11" fmla="*/ 1304232 h 2624798"/>
              <a:gd name="connsiteX12" fmla="*/ 2610 w 5874938"/>
              <a:gd name="connsiteY12" fmla="*/ 1093920 h 2624798"/>
              <a:gd name="connsiteX13" fmla="*/ 395802 w 5874938"/>
              <a:gd name="connsiteY13" fmla="*/ 892752 h 2624798"/>
              <a:gd name="connsiteX0" fmla="*/ 395802 w 5874938"/>
              <a:gd name="connsiteY0" fmla="*/ 892752 h 2620844"/>
              <a:gd name="connsiteX1" fmla="*/ 2124018 w 5874938"/>
              <a:gd name="connsiteY1" fmla="*/ 664152 h 2620844"/>
              <a:gd name="connsiteX2" fmla="*/ 3248730 w 5874938"/>
              <a:gd name="connsiteY2" fmla="*/ 161232 h 2620844"/>
              <a:gd name="connsiteX3" fmla="*/ 4922082 w 5874938"/>
              <a:gd name="connsiteY3" fmla="*/ 5784 h 2620844"/>
              <a:gd name="connsiteX4" fmla="*/ 5818194 w 5874938"/>
              <a:gd name="connsiteY4" fmla="*/ 325824 h 2620844"/>
              <a:gd name="connsiteX5" fmla="*/ 5671890 w 5874938"/>
              <a:gd name="connsiteY5" fmla="*/ 1413960 h 2620844"/>
              <a:gd name="connsiteX6" fmla="*/ 4766634 w 5874938"/>
              <a:gd name="connsiteY6" fmla="*/ 1980888 h 2620844"/>
              <a:gd name="connsiteX7" fmla="*/ 4336866 w 5874938"/>
              <a:gd name="connsiteY7" fmla="*/ 2575248 h 2620844"/>
              <a:gd name="connsiteX8" fmla="*/ 3230442 w 5874938"/>
              <a:gd name="connsiteY8" fmla="*/ 2511240 h 2620844"/>
              <a:gd name="connsiteX9" fmla="*/ 2407482 w 5874938"/>
              <a:gd name="connsiteY9" fmla="*/ 1962600 h 2620844"/>
              <a:gd name="connsiteX10" fmla="*/ 1685106 w 5874938"/>
              <a:gd name="connsiteY10" fmla="*/ 1578552 h 2620844"/>
              <a:gd name="connsiteX11" fmla="*/ 487242 w 5874938"/>
              <a:gd name="connsiteY11" fmla="*/ 1304232 h 2620844"/>
              <a:gd name="connsiteX12" fmla="*/ 2610 w 5874938"/>
              <a:gd name="connsiteY12" fmla="*/ 1093920 h 2620844"/>
              <a:gd name="connsiteX13" fmla="*/ 395802 w 5874938"/>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11868 w 5901700"/>
              <a:gd name="connsiteY10" fmla="*/ 1578552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20844"/>
              <a:gd name="connsiteX1" fmla="*/ 2150780 w 5901700"/>
              <a:gd name="connsiteY1" fmla="*/ 664152 h 2620844"/>
              <a:gd name="connsiteX2" fmla="*/ 3275492 w 5901700"/>
              <a:gd name="connsiteY2" fmla="*/ 161232 h 2620844"/>
              <a:gd name="connsiteX3" fmla="*/ 4948844 w 5901700"/>
              <a:gd name="connsiteY3" fmla="*/ 5784 h 2620844"/>
              <a:gd name="connsiteX4" fmla="*/ 5844956 w 5901700"/>
              <a:gd name="connsiteY4" fmla="*/ 325824 h 2620844"/>
              <a:gd name="connsiteX5" fmla="*/ 5698652 w 5901700"/>
              <a:gd name="connsiteY5" fmla="*/ 1413960 h 2620844"/>
              <a:gd name="connsiteX6" fmla="*/ 4793396 w 5901700"/>
              <a:gd name="connsiteY6" fmla="*/ 1980888 h 2620844"/>
              <a:gd name="connsiteX7" fmla="*/ 4363628 w 5901700"/>
              <a:gd name="connsiteY7" fmla="*/ 2575248 h 2620844"/>
              <a:gd name="connsiteX8" fmla="*/ 3257204 w 5901700"/>
              <a:gd name="connsiteY8" fmla="*/ 2511240 h 2620844"/>
              <a:gd name="connsiteX9" fmla="*/ 2434244 w 5901700"/>
              <a:gd name="connsiteY9" fmla="*/ 1962600 h 2620844"/>
              <a:gd name="connsiteX10" fmla="*/ 1730156 w 5901700"/>
              <a:gd name="connsiteY10" fmla="*/ 1788864 h 2620844"/>
              <a:gd name="connsiteX11" fmla="*/ 989492 w 5901700"/>
              <a:gd name="connsiteY11" fmla="*/ 1276800 h 2620844"/>
              <a:gd name="connsiteX12" fmla="*/ 29372 w 5901700"/>
              <a:gd name="connsiteY12" fmla="*/ 1093920 h 2620844"/>
              <a:gd name="connsiteX13" fmla="*/ 422564 w 5901700"/>
              <a:gd name="connsiteY13" fmla="*/ 892752 h 2620844"/>
              <a:gd name="connsiteX0" fmla="*/ 422564 w 5901700"/>
              <a:gd name="connsiteY0" fmla="*/ 892752 h 2613997"/>
              <a:gd name="connsiteX1" fmla="*/ 2150780 w 5901700"/>
              <a:gd name="connsiteY1" fmla="*/ 664152 h 2613997"/>
              <a:gd name="connsiteX2" fmla="*/ 3275492 w 5901700"/>
              <a:gd name="connsiteY2" fmla="*/ 161232 h 2613997"/>
              <a:gd name="connsiteX3" fmla="*/ 4948844 w 5901700"/>
              <a:gd name="connsiteY3" fmla="*/ 5784 h 2613997"/>
              <a:gd name="connsiteX4" fmla="*/ 5844956 w 5901700"/>
              <a:gd name="connsiteY4" fmla="*/ 325824 h 2613997"/>
              <a:gd name="connsiteX5" fmla="*/ 5698652 w 5901700"/>
              <a:gd name="connsiteY5" fmla="*/ 1413960 h 2613997"/>
              <a:gd name="connsiteX6" fmla="*/ 4793396 w 5901700"/>
              <a:gd name="connsiteY6" fmla="*/ 1980888 h 2613997"/>
              <a:gd name="connsiteX7" fmla="*/ 4363628 w 5901700"/>
              <a:gd name="connsiteY7" fmla="*/ 2575248 h 2613997"/>
              <a:gd name="connsiteX8" fmla="*/ 3257204 w 5901700"/>
              <a:gd name="connsiteY8" fmla="*/ 2511240 h 2613997"/>
              <a:gd name="connsiteX9" fmla="*/ 2479964 w 5901700"/>
              <a:gd name="connsiteY9" fmla="*/ 2145480 h 2613997"/>
              <a:gd name="connsiteX10" fmla="*/ 1730156 w 5901700"/>
              <a:gd name="connsiteY10" fmla="*/ 1788864 h 2613997"/>
              <a:gd name="connsiteX11" fmla="*/ 989492 w 5901700"/>
              <a:gd name="connsiteY11" fmla="*/ 1276800 h 2613997"/>
              <a:gd name="connsiteX12" fmla="*/ 29372 w 5901700"/>
              <a:gd name="connsiteY12" fmla="*/ 1093920 h 2613997"/>
              <a:gd name="connsiteX13" fmla="*/ 422564 w 5901700"/>
              <a:gd name="connsiteY13" fmla="*/ 892752 h 2613997"/>
              <a:gd name="connsiteX0" fmla="*/ 41007 w 5520143"/>
              <a:gd name="connsiteY0" fmla="*/ 892752 h 2613997"/>
              <a:gd name="connsiteX1" fmla="*/ 1769223 w 5520143"/>
              <a:gd name="connsiteY1" fmla="*/ 664152 h 2613997"/>
              <a:gd name="connsiteX2" fmla="*/ 2893935 w 5520143"/>
              <a:gd name="connsiteY2" fmla="*/ 161232 h 2613997"/>
              <a:gd name="connsiteX3" fmla="*/ 4567287 w 5520143"/>
              <a:gd name="connsiteY3" fmla="*/ 5784 h 2613997"/>
              <a:gd name="connsiteX4" fmla="*/ 5463399 w 5520143"/>
              <a:gd name="connsiteY4" fmla="*/ 325824 h 2613997"/>
              <a:gd name="connsiteX5" fmla="*/ 5317095 w 5520143"/>
              <a:gd name="connsiteY5" fmla="*/ 1413960 h 2613997"/>
              <a:gd name="connsiteX6" fmla="*/ 4411839 w 5520143"/>
              <a:gd name="connsiteY6" fmla="*/ 1980888 h 2613997"/>
              <a:gd name="connsiteX7" fmla="*/ 3982071 w 5520143"/>
              <a:gd name="connsiteY7" fmla="*/ 2575248 h 2613997"/>
              <a:gd name="connsiteX8" fmla="*/ 2875647 w 5520143"/>
              <a:gd name="connsiteY8" fmla="*/ 2511240 h 2613997"/>
              <a:gd name="connsiteX9" fmla="*/ 2098407 w 5520143"/>
              <a:gd name="connsiteY9" fmla="*/ 2145480 h 2613997"/>
              <a:gd name="connsiteX10" fmla="*/ 1348599 w 5520143"/>
              <a:gd name="connsiteY10" fmla="*/ 1788864 h 2613997"/>
              <a:gd name="connsiteX11" fmla="*/ 607935 w 5520143"/>
              <a:gd name="connsiteY11" fmla="*/ 1276800 h 2613997"/>
              <a:gd name="connsiteX12" fmla="*/ 41007 w 5520143"/>
              <a:gd name="connsiteY12" fmla="*/ 892752 h 2613997"/>
              <a:gd name="connsiteX0" fmla="*/ 21978 w 5501114"/>
              <a:gd name="connsiteY0" fmla="*/ 892752 h 2613997"/>
              <a:gd name="connsiteX1" fmla="*/ 1750194 w 5501114"/>
              <a:gd name="connsiteY1" fmla="*/ 664152 h 2613997"/>
              <a:gd name="connsiteX2" fmla="*/ 2874906 w 5501114"/>
              <a:gd name="connsiteY2" fmla="*/ 161232 h 2613997"/>
              <a:gd name="connsiteX3" fmla="*/ 4548258 w 5501114"/>
              <a:gd name="connsiteY3" fmla="*/ 5784 h 2613997"/>
              <a:gd name="connsiteX4" fmla="*/ 5444370 w 5501114"/>
              <a:gd name="connsiteY4" fmla="*/ 325824 h 2613997"/>
              <a:gd name="connsiteX5" fmla="*/ 5298066 w 5501114"/>
              <a:gd name="connsiteY5" fmla="*/ 1413960 h 2613997"/>
              <a:gd name="connsiteX6" fmla="*/ 4392810 w 5501114"/>
              <a:gd name="connsiteY6" fmla="*/ 1980888 h 2613997"/>
              <a:gd name="connsiteX7" fmla="*/ 3963042 w 5501114"/>
              <a:gd name="connsiteY7" fmla="*/ 2575248 h 2613997"/>
              <a:gd name="connsiteX8" fmla="*/ 2856618 w 5501114"/>
              <a:gd name="connsiteY8" fmla="*/ 2511240 h 2613997"/>
              <a:gd name="connsiteX9" fmla="*/ 2079378 w 5501114"/>
              <a:gd name="connsiteY9" fmla="*/ 2145480 h 2613997"/>
              <a:gd name="connsiteX10" fmla="*/ 1329570 w 5501114"/>
              <a:gd name="connsiteY10" fmla="*/ 1788864 h 2613997"/>
              <a:gd name="connsiteX11" fmla="*/ 809328 w 5501114"/>
              <a:gd name="connsiteY11" fmla="*/ 1339111 h 2613997"/>
              <a:gd name="connsiteX12" fmla="*/ 21978 w 5501114"/>
              <a:gd name="connsiteY12" fmla="*/ 892752 h 2613997"/>
              <a:gd name="connsiteX0" fmla="*/ 40900 w 5123278"/>
              <a:gd name="connsiteY0" fmla="*/ 975833 h 2613997"/>
              <a:gd name="connsiteX1" fmla="*/ 1372358 w 5123278"/>
              <a:gd name="connsiteY1" fmla="*/ 664152 h 2613997"/>
              <a:gd name="connsiteX2" fmla="*/ 2497070 w 5123278"/>
              <a:gd name="connsiteY2" fmla="*/ 161232 h 2613997"/>
              <a:gd name="connsiteX3" fmla="*/ 4170422 w 5123278"/>
              <a:gd name="connsiteY3" fmla="*/ 5784 h 2613997"/>
              <a:gd name="connsiteX4" fmla="*/ 5066534 w 5123278"/>
              <a:gd name="connsiteY4" fmla="*/ 325824 h 2613997"/>
              <a:gd name="connsiteX5" fmla="*/ 4920230 w 5123278"/>
              <a:gd name="connsiteY5" fmla="*/ 1413960 h 2613997"/>
              <a:gd name="connsiteX6" fmla="*/ 4014974 w 5123278"/>
              <a:gd name="connsiteY6" fmla="*/ 1980888 h 2613997"/>
              <a:gd name="connsiteX7" fmla="*/ 3585206 w 5123278"/>
              <a:gd name="connsiteY7" fmla="*/ 2575248 h 2613997"/>
              <a:gd name="connsiteX8" fmla="*/ 2478782 w 5123278"/>
              <a:gd name="connsiteY8" fmla="*/ 2511240 h 2613997"/>
              <a:gd name="connsiteX9" fmla="*/ 1701542 w 5123278"/>
              <a:gd name="connsiteY9" fmla="*/ 2145480 h 2613997"/>
              <a:gd name="connsiteX10" fmla="*/ 951734 w 5123278"/>
              <a:gd name="connsiteY10" fmla="*/ 1788864 h 2613997"/>
              <a:gd name="connsiteX11" fmla="*/ 431492 w 5123278"/>
              <a:gd name="connsiteY11" fmla="*/ 1339111 h 2613997"/>
              <a:gd name="connsiteX12" fmla="*/ 40900 w 5123278"/>
              <a:gd name="connsiteY12" fmla="*/ 975833 h 2613997"/>
              <a:gd name="connsiteX0" fmla="*/ 40900 w 5140285"/>
              <a:gd name="connsiteY0" fmla="*/ 975833 h 2655925"/>
              <a:gd name="connsiteX1" fmla="*/ 1372358 w 5140285"/>
              <a:gd name="connsiteY1" fmla="*/ 664152 h 2655925"/>
              <a:gd name="connsiteX2" fmla="*/ 2497070 w 5140285"/>
              <a:gd name="connsiteY2" fmla="*/ 161232 h 2655925"/>
              <a:gd name="connsiteX3" fmla="*/ 4170422 w 5140285"/>
              <a:gd name="connsiteY3" fmla="*/ 5784 h 2655925"/>
              <a:gd name="connsiteX4" fmla="*/ 5066534 w 5140285"/>
              <a:gd name="connsiteY4" fmla="*/ 325824 h 2655925"/>
              <a:gd name="connsiteX5" fmla="*/ 4920230 w 5140285"/>
              <a:gd name="connsiteY5" fmla="*/ 1413960 h 2655925"/>
              <a:gd name="connsiteX6" fmla="*/ 3585206 w 5140285"/>
              <a:gd name="connsiteY6" fmla="*/ 2575248 h 2655925"/>
              <a:gd name="connsiteX7" fmla="*/ 2478782 w 5140285"/>
              <a:gd name="connsiteY7" fmla="*/ 2511240 h 2655925"/>
              <a:gd name="connsiteX8" fmla="*/ 1701542 w 5140285"/>
              <a:gd name="connsiteY8" fmla="*/ 2145480 h 2655925"/>
              <a:gd name="connsiteX9" fmla="*/ 951734 w 5140285"/>
              <a:gd name="connsiteY9" fmla="*/ 1788864 h 2655925"/>
              <a:gd name="connsiteX10" fmla="*/ 431492 w 5140285"/>
              <a:gd name="connsiteY10" fmla="*/ 1339111 h 2655925"/>
              <a:gd name="connsiteX11" fmla="*/ 40900 w 5140285"/>
              <a:gd name="connsiteY11" fmla="*/ 975833 h 2655925"/>
              <a:gd name="connsiteX0" fmla="*/ 0 w 4708793"/>
              <a:gd name="connsiteY0" fmla="*/ 1339111 h 2655925"/>
              <a:gd name="connsiteX1" fmla="*/ 940866 w 4708793"/>
              <a:gd name="connsiteY1" fmla="*/ 664152 h 2655925"/>
              <a:gd name="connsiteX2" fmla="*/ 2065578 w 4708793"/>
              <a:gd name="connsiteY2" fmla="*/ 161232 h 2655925"/>
              <a:gd name="connsiteX3" fmla="*/ 3738930 w 4708793"/>
              <a:gd name="connsiteY3" fmla="*/ 5784 h 2655925"/>
              <a:gd name="connsiteX4" fmla="*/ 4635042 w 4708793"/>
              <a:gd name="connsiteY4" fmla="*/ 325824 h 2655925"/>
              <a:gd name="connsiteX5" fmla="*/ 4488738 w 4708793"/>
              <a:gd name="connsiteY5" fmla="*/ 1413960 h 2655925"/>
              <a:gd name="connsiteX6" fmla="*/ 3153714 w 4708793"/>
              <a:gd name="connsiteY6" fmla="*/ 2575248 h 2655925"/>
              <a:gd name="connsiteX7" fmla="*/ 2047290 w 4708793"/>
              <a:gd name="connsiteY7" fmla="*/ 2511240 h 2655925"/>
              <a:gd name="connsiteX8" fmla="*/ 1270050 w 4708793"/>
              <a:gd name="connsiteY8" fmla="*/ 2145480 h 2655925"/>
              <a:gd name="connsiteX9" fmla="*/ 520242 w 4708793"/>
              <a:gd name="connsiteY9" fmla="*/ 1788864 h 2655925"/>
              <a:gd name="connsiteX10" fmla="*/ 0 w 4708793"/>
              <a:gd name="connsiteY10" fmla="*/ 1339111 h 2655925"/>
              <a:gd name="connsiteX0" fmla="*/ 8532 w 4197083"/>
              <a:gd name="connsiteY0" fmla="*/ 1788864 h 2655925"/>
              <a:gd name="connsiteX1" fmla="*/ 429156 w 4197083"/>
              <a:gd name="connsiteY1" fmla="*/ 664152 h 2655925"/>
              <a:gd name="connsiteX2" fmla="*/ 1553868 w 4197083"/>
              <a:gd name="connsiteY2" fmla="*/ 161232 h 2655925"/>
              <a:gd name="connsiteX3" fmla="*/ 3227220 w 4197083"/>
              <a:gd name="connsiteY3" fmla="*/ 5784 h 2655925"/>
              <a:gd name="connsiteX4" fmla="*/ 4123332 w 4197083"/>
              <a:gd name="connsiteY4" fmla="*/ 325824 h 2655925"/>
              <a:gd name="connsiteX5" fmla="*/ 3977028 w 4197083"/>
              <a:gd name="connsiteY5" fmla="*/ 1413960 h 2655925"/>
              <a:gd name="connsiteX6" fmla="*/ 2642004 w 4197083"/>
              <a:gd name="connsiteY6" fmla="*/ 2575248 h 2655925"/>
              <a:gd name="connsiteX7" fmla="*/ 1535580 w 4197083"/>
              <a:gd name="connsiteY7" fmla="*/ 2511240 h 2655925"/>
              <a:gd name="connsiteX8" fmla="*/ 758340 w 4197083"/>
              <a:gd name="connsiteY8" fmla="*/ 2145480 h 2655925"/>
              <a:gd name="connsiteX9" fmla="*/ 8532 w 4197083"/>
              <a:gd name="connsiteY9" fmla="*/ 1788864 h 2655925"/>
              <a:gd name="connsiteX0" fmla="*/ 8532 w 4197083"/>
              <a:gd name="connsiteY0" fmla="*/ 1788864 h 2647895"/>
              <a:gd name="connsiteX1" fmla="*/ 429156 w 4197083"/>
              <a:gd name="connsiteY1" fmla="*/ 664152 h 2647895"/>
              <a:gd name="connsiteX2" fmla="*/ 1553868 w 4197083"/>
              <a:gd name="connsiteY2" fmla="*/ 161232 h 2647895"/>
              <a:gd name="connsiteX3" fmla="*/ 3227220 w 4197083"/>
              <a:gd name="connsiteY3" fmla="*/ 5784 h 2647895"/>
              <a:gd name="connsiteX4" fmla="*/ 4123332 w 4197083"/>
              <a:gd name="connsiteY4" fmla="*/ 325824 h 2647895"/>
              <a:gd name="connsiteX5" fmla="*/ 3977028 w 4197083"/>
              <a:gd name="connsiteY5" fmla="*/ 1413960 h 2647895"/>
              <a:gd name="connsiteX6" fmla="*/ 2642004 w 4197083"/>
              <a:gd name="connsiteY6" fmla="*/ 2575248 h 2647895"/>
              <a:gd name="connsiteX7" fmla="*/ 1535580 w 4197083"/>
              <a:gd name="connsiteY7" fmla="*/ 2511240 h 2647895"/>
              <a:gd name="connsiteX8" fmla="*/ 758340 w 4197083"/>
              <a:gd name="connsiteY8" fmla="*/ 2392122 h 2647895"/>
              <a:gd name="connsiteX9" fmla="*/ 8532 w 4197083"/>
              <a:gd name="connsiteY9" fmla="*/ 1788864 h 264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083" h="2647895">
                <a:moveTo>
                  <a:pt x="8532" y="1788864"/>
                </a:moveTo>
                <a:cubicBezTo>
                  <a:pt x="-46332" y="1500869"/>
                  <a:pt x="171600" y="935424"/>
                  <a:pt x="429156" y="664152"/>
                </a:cubicBezTo>
                <a:cubicBezTo>
                  <a:pt x="686712" y="392880"/>
                  <a:pt x="1087524" y="270960"/>
                  <a:pt x="1553868" y="161232"/>
                </a:cubicBezTo>
                <a:cubicBezTo>
                  <a:pt x="2020212" y="51504"/>
                  <a:pt x="2798976" y="-21648"/>
                  <a:pt x="3227220" y="5784"/>
                </a:cubicBezTo>
                <a:cubicBezTo>
                  <a:pt x="3655464" y="33216"/>
                  <a:pt x="3998364" y="91128"/>
                  <a:pt x="4123332" y="325824"/>
                </a:cubicBezTo>
                <a:cubicBezTo>
                  <a:pt x="4248300" y="560520"/>
                  <a:pt x="4223916" y="1039056"/>
                  <a:pt x="3977028" y="1413960"/>
                </a:cubicBezTo>
                <a:cubicBezTo>
                  <a:pt x="3730140" y="1788864"/>
                  <a:pt x="3048912" y="2392368"/>
                  <a:pt x="2642004" y="2575248"/>
                </a:cubicBezTo>
                <a:cubicBezTo>
                  <a:pt x="2235096" y="2758128"/>
                  <a:pt x="1849524" y="2541761"/>
                  <a:pt x="1535580" y="2511240"/>
                </a:cubicBezTo>
                <a:cubicBezTo>
                  <a:pt x="1221636" y="2480719"/>
                  <a:pt x="1012848" y="2512518"/>
                  <a:pt x="758340" y="2392122"/>
                </a:cubicBezTo>
                <a:cubicBezTo>
                  <a:pt x="503832" y="2271726"/>
                  <a:pt x="63396" y="2076859"/>
                  <a:pt x="8532" y="1788864"/>
                </a:cubicBezTo>
                <a:close/>
              </a:path>
            </a:pathLst>
          </a:custGeom>
          <a:noFill/>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 name="Rectangle 2"/>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3" name="Rectangle 12"/>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4" name="Rectangle 13"/>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5" name="Rectangle 14"/>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6" name="Rectangle 15"/>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17" name="TextBox 16"/>
          <p:cNvSpPr txBox="1"/>
          <p:nvPr/>
        </p:nvSpPr>
        <p:spPr>
          <a:xfrm>
            <a:off x="899592" y="1280954"/>
            <a:ext cx="1728192" cy="707886"/>
          </a:xfrm>
          <a:prstGeom prst="rect">
            <a:avLst/>
          </a:prstGeom>
          <a:noFill/>
        </p:spPr>
        <p:txBody>
          <a:bodyPr wrap="square" rtlCol="0">
            <a:spAutoFit/>
          </a:bodyPr>
          <a:lstStyle/>
          <a:p>
            <a:r>
              <a:rPr lang="en-US" sz="2000" dirty="0" err="1">
                <a:latin typeface="+mj-lt"/>
              </a:rPr>
              <a:t>Mal’tsev</a:t>
            </a:r>
            <a:r>
              <a:rPr lang="en-US" sz="2000" dirty="0">
                <a:latin typeface="+mj-lt"/>
              </a:rPr>
              <a:t> </a:t>
            </a:r>
            <a:r>
              <a:rPr lang="en-US" sz="2000" dirty="0" err="1">
                <a:latin typeface="+mj-lt"/>
              </a:rPr>
              <a:t>embeddings</a:t>
            </a:r>
            <a:endParaRPr lang="en-US" sz="2000" dirty="0">
              <a:latin typeface="+mj-lt"/>
            </a:endParaRPr>
          </a:p>
        </p:txBody>
      </p:sp>
      <mc:AlternateContent xmlns:mc="http://schemas.openxmlformats.org/markup-compatibility/2006" xmlns:a14="http://schemas.microsoft.com/office/drawing/2010/main">
        <mc:Choice Requires="a14">
          <p:sp>
            <p:nvSpPr>
              <p:cNvPr id="19" name="TextBox 18"/>
              <p:cNvSpPr txBox="1"/>
              <p:nvPr/>
            </p:nvSpPr>
            <p:spPr>
              <a:xfrm rot="3058259">
                <a:off x="1467997" y="4321349"/>
                <a:ext cx="1395795" cy="830997"/>
              </a:xfrm>
              <a:prstGeom prst="rect">
                <a:avLst/>
              </a:prstGeom>
              <a:noFill/>
            </p:spPr>
            <p:txBody>
              <a:bodyPr wrap="square" rtlCol="0">
                <a:spAutoFit/>
              </a:bodyPr>
              <a:lstStyle/>
              <a:p>
                <a:r>
                  <a:rPr lang="en-US" sz="2400" dirty="0">
                    <a:latin typeface="+mj-lt"/>
                  </a:rPr>
                  <a:t>1-in-</a:t>
                </a:r>
                <a14:m>
                  <m:oMath xmlns:m="http://schemas.openxmlformats.org/officeDocument/2006/math">
                    <m:r>
                      <a:rPr lang="en-US" sz="2400" i="1" dirty="0" smtClean="0">
                        <a:solidFill>
                          <a:srgbClr val="0070C0"/>
                        </a:solidFill>
                        <a:latin typeface="Cambria Math" panose="02040503050406030204" pitchFamily="18" charset="0"/>
                      </a:rPr>
                      <m:t>𝑑</m:t>
                    </m:r>
                  </m:oMath>
                </a14:m>
                <a:r>
                  <a:rPr lang="en-US" sz="2400" dirty="0">
                    <a:latin typeface="+mj-lt"/>
                  </a:rPr>
                  <a:t> SAT</a:t>
                </a:r>
              </a:p>
            </p:txBody>
          </p:sp>
        </mc:Choice>
        <mc:Fallback xmlns="">
          <p:sp>
            <p:nvSpPr>
              <p:cNvPr id="19" name="TextBox 18"/>
              <p:cNvSpPr txBox="1">
                <a:spLocks noRot="1" noChangeAspect="1" noMove="1" noResize="1" noEditPoints="1" noAdjustHandles="1" noChangeArrowheads="1" noChangeShapeType="1" noTextEdit="1"/>
              </p:cNvSpPr>
              <p:nvPr/>
            </p:nvSpPr>
            <p:spPr>
              <a:xfrm rot="3058259">
                <a:off x="1467997" y="4321349"/>
                <a:ext cx="1395795" cy="830997"/>
              </a:xfrm>
              <a:prstGeom prst="rect">
                <a:avLst/>
              </a:prstGeom>
              <a:blipFill rotWithShape="0">
                <a:blip r:embed="rId4"/>
                <a:stretch>
                  <a:fillRect/>
                </a:stretch>
              </a:blipFill>
            </p:spPr>
            <p:txBody>
              <a:bodyPr/>
              <a:lstStyle/>
              <a:p>
                <a:r>
                  <a:rPr lang="en-US">
                    <a:noFill/>
                  </a:rPr>
                  <a:t> </a:t>
                </a:r>
              </a:p>
            </p:txBody>
          </p:sp>
        </mc:Fallback>
      </mc:AlternateContent>
      <p:sp>
        <p:nvSpPr>
          <p:cNvPr id="21" name="TextBox 20"/>
          <p:cNvSpPr txBox="1"/>
          <p:nvPr/>
        </p:nvSpPr>
        <p:spPr>
          <a:xfrm rot="16771973">
            <a:off x="361659" y="3739216"/>
            <a:ext cx="1395795" cy="461665"/>
          </a:xfrm>
          <a:prstGeom prst="rect">
            <a:avLst/>
          </a:prstGeom>
          <a:noFill/>
        </p:spPr>
        <p:txBody>
          <a:bodyPr wrap="square" rtlCol="0">
            <a:spAutoFit/>
          </a:bodyPr>
          <a:lstStyle/>
          <a:p>
            <a:r>
              <a:rPr lang="en-US" sz="2400" dirty="0">
                <a:latin typeface="+mj-lt"/>
              </a:rPr>
              <a:t>NAE-SAT</a:t>
            </a:r>
          </a:p>
        </p:txBody>
      </p:sp>
      <mc:AlternateContent xmlns:mc="http://schemas.openxmlformats.org/markup-compatibility/2006" xmlns:a14="http://schemas.microsoft.com/office/drawing/2010/main">
        <mc:Choice Requires="a14">
          <p:sp>
            <p:nvSpPr>
              <p:cNvPr id="22" name="TextBox 21"/>
              <p:cNvSpPr txBox="1"/>
              <p:nvPr/>
            </p:nvSpPr>
            <p:spPr>
              <a:xfrm rot="20333659">
                <a:off x="4148013" y="2296669"/>
                <a:ext cx="1395795" cy="461665"/>
              </a:xfrm>
              <a:prstGeom prst="rect">
                <a:avLst/>
              </a:prstGeom>
              <a:noFill/>
            </p:spPr>
            <p:txBody>
              <a:bodyPr wrap="square" rtlCol="0">
                <a:spAutoFit/>
              </a:bodyPr>
              <a:lstStyle/>
              <a:p>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rot="20333659">
                <a:off x="4148013" y="2296669"/>
                <a:ext cx="1395795" cy="461665"/>
              </a:xfrm>
              <a:prstGeom prst="rect">
                <a:avLst/>
              </a:prstGeom>
              <a:blipFill rotWithShape="0">
                <a:blip r:embed="rId5"/>
                <a:stretch>
                  <a:fillRect b="-10390"/>
                </a:stretch>
              </a:blipFill>
            </p:spPr>
            <p:txBody>
              <a:bodyPr/>
              <a:lstStyle/>
              <a:p>
                <a:r>
                  <a:rPr lang="en-US">
                    <a:noFill/>
                  </a:rPr>
                  <a:t> </a:t>
                </a:r>
              </a:p>
            </p:txBody>
          </p:sp>
        </mc:Fallback>
      </mc:AlternateContent>
      <p:sp>
        <p:nvSpPr>
          <p:cNvPr id="23" name="TextBox 22"/>
          <p:cNvSpPr txBox="1"/>
          <p:nvPr/>
        </p:nvSpPr>
        <p:spPr>
          <a:xfrm rot="1556365">
            <a:off x="3551837" y="3507966"/>
            <a:ext cx="2243768" cy="461665"/>
          </a:xfrm>
          <a:prstGeom prst="rect">
            <a:avLst/>
          </a:prstGeom>
          <a:noFill/>
        </p:spPr>
        <p:txBody>
          <a:bodyPr wrap="square" rtlCol="0">
            <a:spAutoFit/>
          </a:bodyPr>
          <a:lstStyle/>
          <a:p>
            <a:r>
              <a:rPr lang="en-US" sz="2400" dirty="0">
                <a:latin typeface="+mj-lt"/>
              </a:rPr>
              <a:t>Symmetric CSP</a:t>
            </a:r>
          </a:p>
        </p:txBody>
      </p:sp>
      <p:sp>
        <p:nvSpPr>
          <p:cNvPr id="24" name="Oval 23"/>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pic>
        <p:nvPicPr>
          <p:cNvPr id="2052" name="Picture 4" descr="File:Footsteps icon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33050">
            <a:off x="3638079" y="1900154"/>
            <a:ext cx="530866" cy="5308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0132922">
            <a:off x="1050333" y="2291635"/>
            <a:ext cx="1526476" cy="400110"/>
          </a:xfrm>
          <a:prstGeom prst="rect">
            <a:avLst/>
          </a:prstGeom>
          <a:noFill/>
        </p:spPr>
        <p:txBody>
          <a:bodyPr wrap="square" rtlCol="0">
            <a:spAutoFit/>
          </a:bodyPr>
          <a:lstStyle/>
          <a:p>
            <a:r>
              <a:rPr lang="en-US" sz="2000" dirty="0">
                <a:latin typeface="+mj-lt"/>
              </a:rPr>
              <a:t>Polynomials</a:t>
            </a:r>
          </a:p>
        </p:txBody>
      </p:sp>
      <p:sp>
        <p:nvSpPr>
          <p:cNvPr id="29" name="Title 1"/>
          <p:cNvSpPr txBox="1">
            <a:spLocks/>
          </p:cNvSpPr>
          <p:nvPr/>
        </p:nvSpPr>
        <p:spPr bwMode="auto">
          <a:xfrm>
            <a:off x="468313" y="347663"/>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a:lstStyle>
          <a:p>
            <a:r>
              <a:rPr lang="en-US" b="0" kern="0" cap="none" dirty="0"/>
              <a:t>Climbing towards generality</a:t>
            </a:r>
          </a:p>
        </p:txBody>
      </p:sp>
      <p:sp>
        <p:nvSpPr>
          <p:cNvPr id="32" name="Freeform 31"/>
          <p:cNvSpPr/>
          <p:nvPr/>
        </p:nvSpPr>
        <p:spPr bwMode="auto">
          <a:xfrm>
            <a:off x="1239484" y="2276577"/>
            <a:ext cx="2584528" cy="3520718"/>
          </a:xfrm>
          <a:custGeom>
            <a:avLst/>
            <a:gdLst>
              <a:gd name="connsiteX0" fmla="*/ 2584528 w 2584528"/>
              <a:gd name="connsiteY0" fmla="*/ 0 h 3520718"/>
              <a:gd name="connsiteX1" fmla="*/ 2584528 w 2584528"/>
              <a:gd name="connsiteY1" fmla="*/ 2264357 h 3520718"/>
              <a:gd name="connsiteX2" fmla="*/ 799628 w 2584528"/>
              <a:gd name="connsiteY2" fmla="*/ 3520718 h 3520718"/>
              <a:gd name="connsiteX3" fmla="*/ 836204 w 2584528"/>
              <a:gd name="connsiteY3" fmla="*/ 3136670 h 3520718"/>
              <a:gd name="connsiteX4" fmla="*/ 342428 w 2584528"/>
              <a:gd name="connsiteY4" fmla="*/ 2917214 h 3520718"/>
              <a:gd name="connsiteX5" fmla="*/ 168692 w 2584528"/>
              <a:gd name="connsiteY5" fmla="*/ 2578886 h 3520718"/>
              <a:gd name="connsiteX6" fmla="*/ 342428 w 2584528"/>
              <a:gd name="connsiteY6" fmla="*/ 2286278 h 3520718"/>
              <a:gd name="connsiteX7" fmla="*/ 433868 w 2584528"/>
              <a:gd name="connsiteY7" fmla="*/ 2112542 h 3520718"/>
              <a:gd name="connsiteX8" fmla="*/ 4100 w 2584528"/>
              <a:gd name="connsiteY8" fmla="*/ 2139974 h 3520718"/>
              <a:gd name="connsiteX9" fmla="*/ 223556 w 2584528"/>
              <a:gd name="connsiteY9" fmla="*/ 1399310 h 3520718"/>
              <a:gd name="connsiteX10" fmla="*/ 333284 w 2584528"/>
              <a:gd name="connsiteY10" fmla="*/ 567206 h 3520718"/>
              <a:gd name="connsiteX11" fmla="*/ 872780 w 2584528"/>
              <a:gd name="connsiteY11" fmla="*/ 256310 h 3520718"/>
              <a:gd name="connsiteX12" fmla="*/ 1814612 w 2584528"/>
              <a:gd name="connsiteY12" fmla="*/ 192302 h 3520718"/>
              <a:gd name="connsiteX13" fmla="*/ 2479267 w 2584528"/>
              <a:gd name="connsiteY13" fmla="*/ 29996 h 3520718"/>
              <a:gd name="connsiteX0" fmla="*/ 2584528 w 3037548"/>
              <a:gd name="connsiteY0" fmla="*/ 0 h 3520718"/>
              <a:gd name="connsiteX1" fmla="*/ 3037548 w 3037548"/>
              <a:gd name="connsiteY1" fmla="*/ 1860346 h 3520718"/>
              <a:gd name="connsiteX2" fmla="*/ 2584528 w 3037548"/>
              <a:gd name="connsiteY2" fmla="*/ 2264357 h 3520718"/>
              <a:gd name="connsiteX3" fmla="*/ 799628 w 3037548"/>
              <a:gd name="connsiteY3" fmla="*/ 3520718 h 3520718"/>
              <a:gd name="connsiteX4" fmla="*/ 836204 w 3037548"/>
              <a:gd name="connsiteY4" fmla="*/ 3136670 h 3520718"/>
              <a:gd name="connsiteX5" fmla="*/ 342428 w 3037548"/>
              <a:gd name="connsiteY5" fmla="*/ 2917214 h 3520718"/>
              <a:gd name="connsiteX6" fmla="*/ 168692 w 3037548"/>
              <a:gd name="connsiteY6" fmla="*/ 2578886 h 3520718"/>
              <a:gd name="connsiteX7" fmla="*/ 342428 w 3037548"/>
              <a:gd name="connsiteY7" fmla="*/ 2286278 h 3520718"/>
              <a:gd name="connsiteX8" fmla="*/ 433868 w 3037548"/>
              <a:gd name="connsiteY8" fmla="*/ 2112542 h 3520718"/>
              <a:gd name="connsiteX9" fmla="*/ 4100 w 3037548"/>
              <a:gd name="connsiteY9" fmla="*/ 2139974 h 3520718"/>
              <a:gd name="connsiteX10" fmla="*/ 223556 w 3037548"/>
              <a:gd name="connsiteY10" fmla="*/ 1399310 h 3520718"/>
              <a:gd name="connsiteX11" fmla="*/ 333284 w 3037548"/>
              <a:gd name="connsiteY11" fmla="*/ 567206 h 3520718"/>
              <a:gd name="connsiteX12" fmla="*/ 872780 w 3037548"/>
              <a:gd name="connsiteY12" fmla="*/ 256310 h 3520718"/>
              <a:gd name="connsiteX13" fmla="*/ 1814612 w 3037548"/>
              <a:gd name="connsiteY13" fmla="*/ 192302 h 3520718"/>
              <a:gd name="connsiteX14" fmla="*/ 2479267 w 3037548"/>
              <a:gd name="connsiteY14" fmla="*/ 29996 h 3520718"/>
              <a:gd name="connsiteX15" fmla="*/ 2584528 w 3037548"/>
              <a:gd name="connsiteY15" fmla="*/ 0 h 3520718"/>
              <a:gd name="connsiteX0" fmla="*/ 3037548 w 3128988"/>
              <a:gd name="connsiteY0" fmla="*/ 1860346 h 3520718"/>
              <a:gd name="connsiteX1" fmla="*/ 2584528 w 3128988"/>
              <a:gd name="connsiteY1" fmla="*/ 2264357 h 3520718"/>
              <a:gd name="connsiteX2" fmla="*/ 799628 w 3128988"/>
              <a:gd name="connsiteY2" fmla="*/ 3520718 h 3520718"/>
              <a:gd name="connsiteX3" fmla="*/ 836204 w 3128988"/>
              <a:gd name="connsiteY3" fmla="*/ 3136670 h 3520718"/>
              <a:gd name="connsiteX4" fmla="*/ 342428 w 3128988"/>
              <a:gd name="connsiteY4" fmla="*/ 2917214 h 3520718"/>
              <a:gd name="connsiteX5" fmla="*/ 168692 w 3128988"/>
              <a:gd name="connsiteY5" fmla="*/ 2578886 h 3520718"/>
              <a:gd name="connsiteX6" fmla="*/ 342428 w 3128988"/>
              <a:gd name="connsiteY6" fmla="*/ 2286278 h 3520718"/>
              <a:gd name="connsiteX7" fmla="*/ 433868 w 3128988"/>
              <a:gd name="connsiteY7" fmla="*/ 2112542 h 3520718"/>
              <a:gd name="connsiteX8" fmla="*/ 4100 w 3128988"/>
              <a:gd name="connsiteY8" fmla="*/ 2139974 h 3520718"/>
              <a:gd name="connsiteX9" fmla="*/ 223556 w 3128988"/>
              <a:gd name="connsiteY9" fmla="*/ 1399310 h 3520718"/>
              <a:gd name="connsiteX10" fmla="*/ 333284 w 3128988"/>
              <a:gd name="connsiteY10" fmla="*/ 567206 h 3520718"/>
              <a:gd name="connsiteX11" fmla="*/ 872780 w 3128988"/>
              <a:gd name="connsiteY11" fmla="*/ 256310 h 3520718"/>
              <a:gd name="connsiteX12" fmla="*/ 1814612 w 3128988"/>
              <a:gd name="connsiteY12" fmla="*/ 192302 h 3520718"/>
              <a:gd name="connsiteX13" fmla="*/ 2479267 w 3128988"/>
              <a:gd name="connsiteY13" fmla="*/ 29996 h 3520718"/>
              <a:gd name="connsiteX14" fmla="*/ 2584528 w 3128988"/>
              <a:gd name="connsiteY14" fmla="*/ 0 h 3520718"/>
              <a:gd name="connsiteX15" fmla="*/ 3128988 w 3128988"/>
              <a:gd name="connsiteY15" fmla="*/ 1951786 h 3520718"/>
              <a:gd name="connsiteX0" fmla="*/ 3037548 w 3037548"/>
              <a:gd name="connsiteY0" fmla="*/ 1860346 h 3520718"/>
              <a:gd name="connsiteX1" fmla="*/ 2584528 w 3037548"/>
              <a:gd name="connsiteY1" fmla="*/ 2264357 h 3520718"/>
              <a:gd name="connsiteX2" fmla="*/ 799628 w 3037548"/>
              <a:gd name="connsiteY2" fmla="*/ 3520718 h 3520718"/>
              <a:gd name="connsiteX3" fmla="*/ 836204 w 3037548"/>
              <a:gd name="connsiteY3" fmla="*/ 3136670 h 3520718"/>
              <a:gd name="connsiteX4" fmla="*/ 342428 w 3037548"/>
              <a:gd name="connsiteY4" fmla="*/ 2917214 h 3520718"/>
              <a:gd name="connsiteX5" fmla="*/ 168692 w 3037548"/>
              <a:gd name="connsiteY5" fmla="*/ 2578886 h 3520718"/>
              <a:gd name="connsiteX6" fmla="*/ 342428 w 3037548"/>
              <a:gd name="connsiteY6" fmla="*/ 2286278 h 3520718"/>
              <a:gd name="connsiteX7" fmla="*/ 433868 w 3037548"/>
              <a:gd name="connsiteY7" fmla="*/ 2112542 h 3520718"/>
              <a:gd name="connsiteX8" fmla="*/ 4100 w 3037548"/>
              <a:gd name="connsiteY8" fmla="*/ 2139974 h 3520718"/>
              <a:gd name="connsiteX9" fmla="*/ 223556 w 3037548"/>
              <a:gd name="connsiteY9" fmla="*/ 1399310 h 3520718"/>
              <a:gd name="connsiteX10" fmla="*/ 333284 w 3037548"/>
              <a:gd name="connsiteY10" fmla="*/ 567206 h 3520718"/>
              <a:gd name="connsiteX11" fmla="*/ 872780 w 3037548"/>
              <a:gd name="connsiteY11" fmla="*/ 256310 h 3520718"/>
              <a:gd name="connsiteX12" fmla="*/ 1814612 w 3037548"/>
              <a:gd name="connsiteY12" fmla="*/ 192302 h 3520718"/>
              <a:gd name="connsiteX13" fmla="*/ 2479267 w 3037548"/>
              <a:gd name="connsiteY13" fmla="*/ 29996 h 3520718"/>
              <a:gd name="connsiteX14" fmla="*/ 2584528 w 3037548"/>
              <a:gd name="connsiteY14" fmla="*/ 0 h 3520718"/>
              <a:gd name="connsiteX0" fmla="*/ 2584528 w 2584528"/>
              <a:gd name="connsiteY0" fmla="*/ 2264357 h 3520718"/>
              <a:gd name="connsiteX1" fmla="*/ 799628 w 2584528"/>
              <a:gd name="connsiteY1" fmla="*/ 3520718 h 3520718"/>
              <a:gd name="connsiteX2" fmla="*/ 836204 w 2584528"/>
              <a:gd name="connsiteY2" fmla="*/ 3136670 h 3520718"/>
              <a:gd name="connsiteX3" fmla="*/ 342428 w 2584528"/>
              <a:gd name="connsiteY3" fmla="*/ 2917214 h 3520718"/>
              <a:gd name="connsiteX4" fmla="*/ 168692 w 2584528"/>
              <a:gd name="connsiteY4" fmla="*/ 2578886 h 3520718"/>
              <a:gd name="connsiteX5" fmla="*/ 342428 w 2584528"/>
              <a:gd name="connsiteY5" fmla="*/ 2286278 h 3520718"/>
              <a:gd name="connsiteX6" fmla="*/ 433868 w 2584528"/>
              <a:gd name="connsiteY6" fmla="*/ 2112542 h 3520718"/>
              <a:gd name="connsiteX7" fmla="*/ 4100 w 2584528"/>
              <a:gd name="connsiteY7" fmla="*/ 2139974 h 3520718"/>
              <a:gd name="connsiteX8" fmla="*/ 223556 w 2584528"/>
              <a:gd name="connsiteY8" fmla="*/ 1399310 h 3520718"/>
              <a:gd name="connsiteX9" fmla="*/ 333284 w 2584528"/>
              <a:gd name="connsiteY9" fmla="*/ 567206 h 3520718"/>
              <a:gd name="connsiteX10" fmla="*/ 872780 w 2584528"/>
              <a:gd name="connsiteY10" fmla="*/ 256310 h 3520718"/>
              <a:gd name="connsiteX11" fmla="*/ 1814612 w 2584528"/>
              <a:gd name="connsiteY11" fmla="*/ 192302 h 3520718"/>
              <a:gd name="connsiteX12" fmla="*/ 2479267 w 2584528"/>
              <a:gd name="connsiteY12" fmla="*/ 29996 h 3520718"/>
              <a:gd name="connsiteX13" fmla="*/ 2584528 w 2584528"/>
              <a:gd name="connsiteY13" fmla="*/ 0 h 3520718"/>
              <a:gd name="connsiteX0" fmla="*/ 799628 w 2584528"/>
              <a:gd name="connsiteY0" fmla="*/ 3520718 h 3520718"/>
              <a:gd name="connsiteX1" fmla="*/ 836204 w 2584528"/>
              <a:gd name="connsiteY1" fmla="*/ 3136670 h 3520718"/>
              <a:gd name="connsiteX2" fmla="*/ 342428 w 2584528"/>
              <a:gd name="connsiteY2" fmla="*/ 2917214 h 3520718"/>
              <a:gd name="connsiteX3" fmla="*/ 168692 w 2584528"/>
              <a:gd name="connsiteY3" fmla="*/ 2578886 h 3520718"/>
              <a:gd name="connsiteX4" fmla="*/ 342428 w 2584528"/>
              <a:gd name="connsiteY4" fmla="*/ 2286278 h 3520718"/>
              <a:gd name="connsiteX5" fmla="*/ 433868 w 2584528"/>
              <a:gd name="connsiteY5" fmla="*/ 2112542 h 3520718"/>
              <a:gd name="connsiteX6" fmla="*/ 4100 w 2584528"/>
              <a:gd name="connsiteY6" fmla="*/ 2139974 h 3520718"/>
              <a:gd name="connsiteX7" fmla="*/ 223556 w 2584528"/>
              <a:gd name="connsiteY7" fmla="*/ 1399310 h 3520718"/>
              <a:gd name="connsiteX8" fmla="*/ 333284 w 2584528"/>
              <a:gd name="connsiteY8" fmla="*/ 567206 h 3520718"/>
              <a:gd name="connsiteX9" fmla="*/ 872780 w 2584528"/>
              <a:gd name="connsiteY9" fmla="*/ 256310 h 3520718"/>
              <a:gd name="connsiteX10" fmla="*/ 1814612 w 2584528"/>
              <a:gd name="connsiteY10" fmla="*/ 192302 h 3520718"/>
              <a:gd name="connsiteX11" fmla="*/ 2479267 w 2584528"/>
              <a:gd name="connsiteY11" fmla="*/ 29996 h 3520718"/>
              <a:gd name="connsiteX12" fmla="*/ 2584528 w 2584528"/>
              <a:gd name="connsiteY12" fmla="*/ 0 h 352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4528" h="3520718">
                <a:moveTo>
                  <a:pt x="799628" y="3520718"/>
                </a:moveTo>
                <a:cubicBezTo>
                  <a:pt x="856016" y="3378986"/>
                  <a:pt x="912404" y="3237254"/>
                  <a:pt x="836204" y="3136670"/>
                </a:cubicBezTo>
                <a:cubicBezTo>
                  <a:pt x="760004" y="3036086"/>
                  <a:pt x="453680" y="3010178"/>
                  <a:pt x="342428" y="2917214"/>
                </a:cubicBezTo>
                <a:cubicBezTo>
                  <a:pt x="231176" y="2824250"/>
                  <a:pt x="168692" y="2684042"/>
                  <a:pt x="168692" y="2578886"/>
                </a:cubicBezTo>
                <a:cubicBezTo>
                  <a:pt x="168692" y="2473730"/>
                  <a:pt x="298232" y="2364002"/>
                  <a:pt x="342428" y="2286278"/>
                </a:cubicBezTo>
                <a:cubicBezTo>
                  <a:pt x="386624" y="2208554"/>
                  <a:pt x="490256" y="2136926"/>
                  <a:pt x="433868" y="2112542"/>
                </a:cubicBezTo>
                <a:cubicBezTo>
                  <a:pt x="377480" y="2088158"/>
                  <a:pt x="39152" y="2258846"/>
                  <a:pt x="4100" y="2139974"/>
                </a:cubicBezTo>
                <a:cubicBezTo>
                  <a:pt x="-30952" y="2021102"/>
                  <a:pt x="168692" y="1661438"/>
                  <a:pt x="223556" y="1399310"/>
                </a:cubicBezTo>
                <a:cubicBezTo>
                  <a:pt x="278420" y="1137182"/>
                  <a:pt x="225080" y="757706"/>
                  <a:pt x="333284" y="567206"/>
                </a:cubicBezTo>
                <a:cubicBezTo>
                  <a:pt x="441488" y="376706"/>
                  <a:pt x="625892" y="318794"/>
                  <a:pt x="872780" y="256310"/>
                </a:cubicBezTo>
                <a:cubicBezTo>
                  <a:pt x="1119668" y="193826"/>
                  <a:pt x="1433612" y="262406"/>
                  <a:pt x="1814612" y="192302"/>
                </a:cubicBezTo>
                <a:cubicBezTo>
                  <a:pt x="2005112" y="157250"/>
                  <a:pt x="2240951" y="96290"/>
                  <a:pt x="2479267" y="29996"/>
                </a:cubicBezTo>
                <a:lnTo>
                  <a:pt x="2584528" y="0"/>
                </a:lnTo>
              </a:path>
            </a:pathLst>
          </a:custGeom>
          <a:noFill/>
          <a:ln w="28575">
            <a:solidFill>
              <a:schemeClr val="tx1"/>
            </a:solidFill>
            <a:prstDash val="sysDash"/>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spcCol="0" rtlCol="0" fromWordArt="0" anchor="ctr" anchorCtr="0" forceAA="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8" name="TextBox 27"/>
          <p:cNvSpPr txBox="1"/>
          <p:nvPr/>
        </p:nvSpPr>
        <p:spPr>
          <a:xfrm rot="1194332">
            <a:off x="5911146" y="1699928"/>
            <a:ext cx="2243768" cy="646331"/>
          </a:xfrm>
          <a:prstGeom prst="rect">
            <a:avLst/>
          </a:prstGeom>
          <a:noFill/>
        </p:spPr>
        <p:txBody>
          <a:bodyPr wrap="square" rtlCol="0">
            <a:spAutoFit/>
          </a:bodyPr>
          <a:lstStyle/>
          <a:p>
            <a:r>
              <a:rPr lang="en-US" sz="1800" dirty="0">
                <a:latin typeface="+mj-lt"/>
              </a:rPr>
              <a:t>Nontrivial</a:t>
            </a:r>
            <a:br>
              <a:rPr lang="en-US" sz="1800" dirty="0">
                <a:latin typeface="+mj-lt"/>
              </a:rPr>
            </a:br>
            <a:r>
              <a:rPr lang="en-US" sz="1800" dirty="0">
                <a:latin typeface="+mj-lt"/>
              </a:rPr>
              <a:t>sparsification</a:t>
            </a:r>
          </a:p>
        </p:txBody>
      </p:sp>
      <p:sp>
        <p:nvSpPr>
          <p:cNvPr id="30" name="TextBox 29"/>
          <p:cNvSpPr txBox="1"/>
          <p:nvPr/>
        </p:nvSpPr>
        <p:spPr>
          <a:xfrm rot="19056862">
            <a:off x="5809696" y="3322389"/>
            <a:ext cx="2243768" cy="646331"/>
          </a:xfrm>
          <a:prstGeom prst="rect">
            <a:avLst/>
          </a:prstGeom>
          <a:noFill/>
        </p:spPr>
        <p:txBody>
          <a:bodyPr wrap="square" rtlCol="0">
            <a:spAutoFit/>
          </a:bodyPr>
          <a:lstStyle/>
          <a:p>
            <a:r>
              <a:rPr lang="en-US" sz="1800" dirty="0">
                <a:latin typeface="+mj-lt"/>
              </a:rPr>
              <a:t>Balanced </a:t>
            </a:r>
            <a:br>
              <a:rPr lang="en-US" sz="1800" dirty="0">
                <a:latin typeface="+mj-lt"/>
              </a:rPr>
            </a:br>
            <a:r>
              <a:rPr lang="en-US" sz="1800" dirty="0">
                <a:latin typeface="+mj-lt"/>
              </a:rPr>
              <a:t>relations</a:t>
            </a:r>
          </a:p>
        </p:txBody>
      </p:sp>
      <p:sp>
        <p:nvSpPr>
          <p:cNvPr id="31" name="Rectangle 30">
            <a:extLst>
              <a:ext uri="{FF2B5EF4-FFF2-40B4-BE49-F238E27FC236}">
                <a16:creationId xmlns:a16="http://schemas.microsoft.com/office/drawing/2014/main" id="{1C9D0E53-BE4C-43C0-8EC9-18A8080CBC0B}"/>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3" name="Rectangle 32">
            <a:extLst>
              <a:ext uri="{FF2B5EF4-FFF2-40B4-BE49-F238E27FC236}">
                <a16:creationId xmlns:a16="http://schemas.microsoft.com/office/drawing/2014/main" id="{D4AE3598-D3EB-49B8-B182-7516C6595E6D}"/>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4" name="Rectangle 33">
            <a:extLst>
              <a:ext uri="{FF2B5EF4-FFF2-40B4-BE49-F238E27FC236}">
                <a16:creationId xmlns:a16="http://schemas.microsoft.com/office/drawing/2014/main" id="{0CC195D3-1C14-49B6-A16C-22F981C71D80}"/>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5" name="Rectangle 34">
            <a:extLst>
              <a:ext uri="{FF2B5EF4-FFF2-40B4-BE49-F238E27FC236}">
                <a16:creationId xmlns:a16="http://schemas.microsoft.com/office/drawing/2014/main" id="{CAC4F56B-62A9-40B9-9FF1-6F7A979DE5EF}"/>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FF2BE8D0-DC47-40B1-9A79-E1D150E6D5DC}"/>
              </a:ext>
            </a:extLst>
          </p:cNvPr>
          <p:cNvSpPr/>
          <p:nvPr/>
        </p:nvSpPr>
        <p:spPr bwMode="auto">
          <a:xfrm>
            <a:off x="6465705" y="5038693"/>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7" name="Oval 36">
            <a:extLst>
              <a:ext uri="{FF2B5EF4-FFF2-40B4-BE49-F238E27FC236}">
                <a16:creationId xmlns:a16="http://schemas.microsoft.com/office/drawing/2014/main" id="{E2E020FA-340C-40F7-9AE4-B0C99220EEF9}"/>
              </a:ext>
            </a:extLst>
          </p:cNvPr>
          <p:cNvSpPr/>
          <p:nvPr/>
        </p:nvSpPr>
        <p:spPr bwMode="auto">
          <a:xfrm>
            <a:off x="1970568" y="5688680"/>
            <a:ext cx="144016" cy="144016"/>
          </a:xfrm>
          <a:prstGeom prst="ellipse">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8" name="Rectangle 37">
            <a:extLst>
              <a:ext uri="{FF2B5EF4-FFF2-40B4-BE49-F238E27FC236}">
                <a16:creationId xmlns:a16="http://schemas.microsoft.com/office/drawing/2014/main" id="{3D990E76-9BCF-4B2B-91D5-AC7AB42C16E5}"/>
              </a:ext>
            </a:extLst>
          </p:cNvPr>
          <p:cNvSpPr/>
          <p:nvPr/>
        </p:nvSpPr>
        <p:spPr bwMode="auto">
          <a:xfrm>
            <a:off x="3203848" y="5117714"/>
            <a:ext cx="1872208" cy="133562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39" name="Rectangle 38">
            <a:extLst>
              <a:ext uri="{FF2B5EF4-FFF2-40B4-BE49-F238E27FC236}">
                <a16:creationId xmlns:a16="http://schemas.microsoft.com/office/drawing/2014/main" id="{50259A59-C6E6-4D22-B8AC-C8787BF2AC2F}"/>
              </a:ext>
            </a:extLst>
          </p:cNvPr>
          <p:cNvSpPr/>
          <p:nvPr/>
        </p:nvSpPr>
        <p:spPr bwMode="auto">
          <a:xfrm>
            <a:off x="4913176" y="5242477"/>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0" name="Rectangle 39">
            <a:extLst>
              <a:ext uri="{FF2B5EF4-FFF2-40B4-BE49-F238E27FC236}">
                <a16:creationId xmlns:a16="http://schemas.microsoft.com/office/drawing/2014/main" id="{C693EB04-38FC-42B3-9191-17325D9BE1EB}"/>
              </a:ext>
            </a:extLst>
          </p:cNvPr>
          <p:cNvSpPr/>
          <p:nvPr/>
        </p:nvSpPr>
        <p:spPr bwMode="auto">
          <a:xfrm>
            <a:off x="6308904" y="5077949"/>
            <a:ext cx="1872208" cy="1153651"/>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1" name="Rectangle 40">
            <a:extLst>
              <a:ext uri="{FF2B5EF4-FFF2-40B4-BE49-F238E27FC236}">
                <a16:creationId xmlns:a16="http://schemas.microsoft.com/office/drawing/2014/main" id="{DAAC283A-A910-46FA-A0D1-231A55891BE5}"/>
              </a:ext>
            </a:extLst>
          </p:cNvPr>
          <p:cNvSpPr/>
          <p:nvPr/>
        </p:nvSpPr>
        <p:spPr bwMode="auto">
          <a:xfrm>
            <a:off x="6660232" y="4922880"/>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2" name="Rectangle 41">
            <a:extLst>
              <a:ext uri="{FF2B5EF4-FFF2-40B4-BE49-F238E27FC236}">
                <a16:creationId xmlns:a16="http://schemas.microsoft.com/office/drawing/2014/main" id="{2C52F90A-2979-4881-A30D-0F8F9A36186D}"/>
              </a:ext>
            </a:extLst>
          </p:cNvPr>
          <p:cNvSpPr/>
          <p:nvPr/>
        </p:nvSpPr>
        <p:spPr bwMode="auto">
          <a:xfrm>
            <a:off x="6477406" y="5061205"/>
            <a:ext cx="1872208" cy="1107623"/>
          </a:xfrm>
          <a:prstGeom prst="rect">
            <a:avLst/>
          </a:prstGeom>
          <a:solidFill>
            <a:srgbClr val="D3EBFA"/>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p:sp>
        <p:nvSpPr>
          <p:cNvPr id="43" name="Freeform: Shape 42">
            <a:extLst>
              <a:ext uri="{FF2B5EF4-FFF2-40B4-BE49-F238E27FC236}">
                <a16:creationId xmlns:a16="http://schemas.microsoft.com/office/drawing/2014/main" id="{1B3CBFA9-C192-44D2-8661-13EFF7DE08B6}"/>
              </a:ext>
            </a:extLst>
          </p:cNvPr>
          <p:cNvSpPr/>
          <p:nvPr/>
        </p:nvSpPr>
        <p:spPr bwMode="auto">
          <a:xfrm>
            <a:off x="3101154" y="5193649"/>
            <a:ext cx="4922753" cy="1226557"/>
          </a:xfrm>
          <a:custGeom>
            <a:avLst/>
            <a:gdLst>
              <a:gd name="connsiteX0" fmla="*/ 345027 w 2254247"/>
              <a:gd name="connsiteY0" fmla="*/ 529835 h 1202576"/>
              <a:gd name="connsiteX1" fmla="*/ 505448 w 2254247"/>
              <a:gd name="connsiteY1" fmla="*/ 445 h 1202576"/>
              <a:gd name="connsiteX2" fmla="*/ 1403806 w 2254247"/>
              <a:gd name="connsiteY2" fmla="*/ 433582 h 1202576"/>
              <a:gd name="connsiteX3" fmla="*/ 1604333 w 2254247"/>
              <a:gd name="connsiteY3" fmla="*/ 160866 h 1202576"/>
              <a:gd name="connsiteX4" fmla="*/ 1732670 w 2254247"/>
              <a:gd name="connsiteY4" fmla="*/ 297224 h 1202576"/>
              <a:gd name="connsiteX5" fmla="*/ 1885070 w 2254247"/>
              <a:gd name="connsiteY5" fmla="*/ 473687 h 1202576"/>
              <a:gd name="connsiteX6" fmla="*/ 2254038 w 2254247"/>
              <a:gd name="connsiteY6" fmla="*/ 610045 h 1202576"/>
              <a:gd name="connsiteX7" fmla="*/ 1933196 w 2254247"/>
              <a:gd name="connsiteY7" fmla="*/ 1027140 h 1202576"/>
              <a:gd name="connsiteX8" fmla="*/ 1628396 w 2254247"/>
              <a:gd name="connsiteY8" fmla="*/ 762445 h 1202576"/>
              <a:gd name="connsiteX9" fmla="*/ 1107027 w 2254247"/>
              <a:gd name="connsiteY9" fmla="*/ 1187561 h 1202576"/>
              <a:gd name="connsiteX10" fmla="*/ 16164 w 2254247"/>
              <a:gd name="connsiteY10" fmla="*/ 1075266 h 1202576"/>
              <a:gd name="connsiteX11" fmla="*/ 425238 w 2254247"/>
              <a:gd name="connsiteY11" fmla="*/ 770466 h 1202576"/>
              <a:gd name="connsiteX12" fmla="*/ 16164 w 2254247"/>
              <a:gd name="connsiteY12" fmla="*/ 577961 h 1202576"/>
              <a:gd name="connsiteX13" fmla="*/ 409196 w 2254247"/>
              <a:gd name="connsiteY13" fmla="*/ 610045 h 1202576"/>
              <a:gd name="connsiteX14" fmla="*/ 345027 w 2254247"/>
              <a:gd name="connsiteY14" fmla="*/ 529835 h 1202576"/>
              <a:gd name="connsiteX0" fmla="*/ 433258 w 2254247"/>
              <a:gd name="connsiteY0" fmla="*/ 409113 h 1202170"/>
              <a:gd name="connsiteX1" fmla="*/ 505448 w 2254247"/>
              <a:gd name="connsiteY1" fmla="*/ 39 h 1202170"/>
              <a:gd name="connsiteX2" fmla="*/ 1403806 w 2254247"/>
              <a:gd name="connsiteY2" fmla="*/ 433176 h 1202170"/>
              <a:gd name="connsiteX3" fmla="*/ 1604333 w 2254247"/>
              <a:gd name="connsiteY3" fmla="*/ 160460 h 1202170"/>
              <a:gd name="connsiteX4" fmla="*/ 1732670 w 2254247"/>
              <a:gd name="connsiteY4" fmla="*/ 296818 h 1202170"/>
              <a:gd name="connsiteX5" fmla="*/ 1885070 w 2254247"/>
              <a:gd name="connsiteY5" fmla="*/ 473281 h 1202170"/>
              <a:gd name="connsiteX6" fmla="*/ 2254038 w 2254247"/>
              <a:gd name="connsiteY6" fmla="*/ 609639 h 1202170"/>
              <a:gd name="connsiteX7" fmla="*/ 1933196 w 2254247"/>
              <a:gd name="connsiteY7" fmla="*/ 1026734 h 1202170"/>
              <a:gd name="connsiteX8" fmla="*/ 1628396 w 2254247"/>
              <a:gd name="connsiteY8" fmla="*/ 762039 h 1202170"/>
              <a:gd name="connsiteX9" fmla="*/ 1107027 w 2254247"/>
              <a:gd name="connsiteY9" fmla="*/ 1187155 h 1202170"/>
              <a:gd name="connsiteX10" fmla="*/ 16164 w 2254247"/>
              <a:gd name="connsiteY10" fmla="*/ 1074860 h 1202170"/>
              <a:gd name="connsiteX11" fmla="*/ 425238 w 2254247"/>
              <a:gd name="connsiteY11" fmla="*/ 770060 h 1202170"/>
              <a:gd name="connsiteX12" fmla="*/ 16164 w 2254247"/>
              <a:gd name="connsiteY12" fmla="*/ 577555 h 1202170"/>
              <a:gd name="connsiteX13" fmla="*/ 409196 w 2254247"/>
              <a:gd name="connsiteY13" fmla="*/ 609639 h 1202170"/>
              <a:gd name="connsiteX14" fmla="*/ 433258 w 2254247"/>
              <a:gd name="connsiteY14" fmla="*/ 409113 h 1202170"/>
              <a:gd name="connsiteX0" fmla="*/ 433258 w 2254247"/>
              <a:gd name="connsiteY0" fmla="*/ 409111 h 1202168"/>
              <a:gd name="connsiteX1" fmla="*/ 505448 w 2254247"/>
              <a:gd name="connsiteY1" fmla="*/ 37 h 1202168"/>
              <a:gd name="connsiteX2" fmla="*/ 1403806 w 2254247"/>
              <a:gd name="connsiteY2" fmla="*/ 433174 h 1202168"/>
              <a:gd name="connsiteX3" fmla="*/ 1604333 w 2254247"/>
              <a:gd name="connsiteY3" fmla="*/ 160458 h 1202168"/>
              <a:gd name="connsiteX4" fmla="*/ 1732670 w 2254247"/>
              <a:gd name="connsiteY4" fmla="*/ 296816 h 1202168"/>
              <a:gd name="connsiteX5" fmla="*/ 1885070 w 2254247"/>
              <a:gd name="connsiteY5" fmla="*/ 473279 h 1202168"/>
              <a:gd name="connsiteX6" fmla="*/ 2254038 w 2254247"/>
              <a:gd name="connsiteY6" fmla="*/ 609637 h 1202168"/>
              <a:gd name="connsiteX7" fmla="*/ 1933196 w 2254247"/>
              <a:gd name="connsiteY7" fmla="*/ 1026732 h 1202168"/>
              <a:gd name="connsiteX8" fmla="*/ 1628396 w 2254247"/>
              <a:gd name="connsiteY8" fmla="*/ 762037 h 1202168"/>
              <a:gd name="connsiteX9" fmla="*/ 1107027 w 2254247"/>
              <a:gd name="connsiteY9" fmla="*/ 1187153 h 1202168"/>
              <a:gd name="connsiteX10" fmla="*/ 16164 w 2254247"/>
              <a:gd name="connsiteY10" fmla="*/ 1074858 h 1202168"/>
              <a:gd name="connsiteX11" fmla="*/ 425238 w 2254247"/>
              <a:gd name="connsiteY11" fmla="*/ 770058 h 1202168"/>
              <a:gd name="connsiteX12" fmla="*/ 16164 w 2254247"/>
              <a:gd name="connsiteY12" fmla="*/ 577553 h 1202168"/>
              <a:gd name="connsiteX13" fmla="*/ 296901 w 2254247"/>
              <a:gd name="connsiteY13" fmla="*/ 521405 h 1202168"/>
              <a:gd name="connsiteX14" fmla="*/ 433258 w 2254247"/>
              <a:gd name="connsiteY14" fmla="*/ 409111 h 1202168"/>
              <a:gd name="connsiteX0" fmla="*/ 433258 w 2254241"/>
              <a:gd name="connsiteY0" fmla="*/ 409111 h 1187757"/>
              <a:gd name="connsiteX1" fmla="*/ 505448 w 2254241"/>
              <a:gd name="connsiteY1" fmla="*/ 37 h 1187757"/>
              <a:gd name="connsiteX2" fmla="*/ 1403806 w 2254241"/>
              <a:gd name="connsiteY2" fmla="*/ 433174 h 1187757"/>
              <a:gd name="connsiteX3" fmla="*/ 1604333 w 2254241"/>
              <a:gd name="connsiteY3" fmla="*/ 160458 h 1187757"/>
              <a:gd name="connsiteX4" fmla="*/ 1732670 w 2254241"/>
              <a:gd name="connsiteY4" fmla="*/ 296816 h 1187757"/>
              <a:gd name="connsiteX5" fmla="*/ 1885070 w 2254241"/>
              <a:gd name="connsiteY5" fmla="*/ 473279 h 1187757"/>
              <a:gd name="connsiteX6" fmla="*/ 2254038 w 2254241"/>
              <a:gd name="connsiteY6" fmla="*/ 609637 h 1187757"/>
              <a:gd name="connsiteX7" fmla="*/ 1933196 w 2254241"/>
              <a:gd name="connsiteY7" fmla="*/ 1026732 h 1187757"/>
              <a:gd name="connsiteX8" fmla="*/ 1668501 w 2254241"/>
              <a:gd name="connsiteY8" fmla="*/ 1034753 h 1187757"/>
              <a:gd name="connsiteX9" fmla="*/ 1107027 w 2254241"/>
              <a:gd name="connsiteY9" fmla="*/ 1187153 h 1187757"/>
              <a:gd name="connsiteX10" fmla="*/ 16164 w 2254241"/>
              <a:gd name="connsiteY10" fmla="*/ 1074858 h 1187757"/>
              <a:gd name="connsiteX11" fmla="*/ 425238 w 2254241"/>
              <a:gd name="connsiteY11" fmla="*/ 770058 h 1187757"/>
              <a:gd name="connsiteX12" fmla="*/ 16164 w 2254241"/>
              <a:gd name="connsiteY12" fmla="*/ 577553 h 1187757"/>
              <a:gd name="connsiteX13" fmla="*/ 296901 w 2254241"/>
              <a:gd name="connsiteY13" fmla="*/ 521405 h 1187757"/>
              <a:gd name="connsiteX14" fmla="*/ 433258 w 2254241"/>
              <a:gd name="connsiteY14" fmla="*/ 409111 h 1187757"/>
              <a:gd name="connsiteX0" fmla="*/ 433258 w 2914773"/>
              <a:gd name="connsiteY0" fmla="*/ 409111 h 1187757"/>
              <a:gd name="connsiteX1" fmla="*/ 505448 w 2914773"/>
              <a:gd name="connsiteY1" fmla="*/ 37 h 1187757"/>
              <a:gd name="connsiteX2" fmla="*/ 1403806 w 2914773"/>
              <a:gd name="connsiteY2" fmla="*/ 433174 h 1187757"/>
              <a:gd name="connsiteX3" fmla="*/ 1604333 w 2914773"/>
              <a:gd name="connsiteY3" fmla="*/ 160458 h 1187757"/>
              <a:gd name="connsiteX4" fmla="*/ 1732670 w 2914773"/>
              <a:gd name="connsiteY4" fmla="*/ 296816 h 1187757"/>
              <a:gd name="connsiteX5" fmla="*/ 1885070 w 2914773"/>
              <a:gd name="connsiteY5" fmla="*/ 473279 h 1187757"/>
              <a:gd name="connsiteX6" fmla="*/ 2254038 w 2914773"/>
              <a:gd name="connsiteY6" fmla="*/ 609637 h 1187757"/>
              <a:gd name="connsiteX7" fmla="*/ 2903744 w 2914773"/>
              <a:gd name="connsiteY7" fmla="*/ 1098921 h 1187757"/>
              <a:gd name="connsiteX8" fmla="*/ 1668501 w 2914773"/>
              <a:gd name="connsiteY8" fmla="*/ 1034753 h 1187757"/>
              <a:gd name="connsiteX9" fmla="*/ 1107027 w 2914773"/>
              <a:gd name="connsiteY9" fmla="*/ 1187153 h 1187757"/>
              <a:gd name="connsiteX10" fmla="*/ 16164 w 2914773"/>
              <a:gd name="connsiteY10" fmla="*/ 1074858 h 1187757"/>
              <a:gd name="connsiteX11" fmla="*/ 425238 w 2914773"/>
              <a:gd name="connsiteY11" fmla="*/ 770058 h 1187757"/>
              <a:gd name="connsiteX12" fmla="*/ 16164 w 2914773"/>
              <a:gd name="connsiteY12" fmla="*/ 577553 h 1187757"/>
              <a:gd name="connsiteX13" fmla="*/ 296901 w 2914773"/>
              <a:gd name="connsiteY13" fmla="*/ 521405 h 1187757"/>
              <a:gd name="connsiteX14" fmla="*/ 433258 w 2914773"/>
              <a:gd name="connsiteY14" fmla="*/ 409111 h 1187757"/>
              <a:gd name="connsiteX0" fmla="*/ 433258 w 2912618"/>
              <a:gd name="connsiteY0" fmla="*/ 409111 h 1187757"/>
              <a:gd name="connsiteX1" fmla="*/ 505448 w 2912618"/>
              <a:gd name="connsiteY1" fmla="*/ 37 h 1187757"/>
              <a:gd name="connsiteX2" fmla="*/ 1403806 w 2912618"/>
              <a:gd name="connsiteY2" fmla="*/ 433174 h 1187757"/>
              <a:gd name="connsiteX3" fmla="*/ 1604333 w 2912618"/>
              <a:gd name="connsiteY3" fmla="*/ 160458 h 1187757"/>
              <a:gd name="connsiteX4" fmla="*/ 1732670 w 2912618"/>
              <a:gd name="connsiteY4" fmla="*/ 296816 h 1187757"/>
              <a:gd name="connsiteX5" fmla="*/ 2855617 w 2912618"/>
              <a:gd name="connsiteY5" fmla="*/ 401089 h 1187757"/>
              <a:gd name="connsiteX6" fmla="*/ 2254038 w 2912618"/>
              <a:gd name="connsiteY6" fmla="*/ 609637 h 1187757"/>
              <a:gd name="connsiteX7" fmla="*/ 2903744 w 2912618"/>
              <a:gd name="connsiteY7" fmla="*/ 1098921 h 1187757"/>
              <a:gd name="connsiteX8" fmla="*/ 1668501 w 2912618"/>
              <a:gd name="connsiteY8" fmla="*/ 1034753 h 1187757"/>
              <a:gd name="connsiteX9" fmla="*/ 1107027 w 2912618"/>
              <a:gd name="connsiteY9" fmla="*/ 1187153 h 1187757"/>
              <a:gd name="connsiteX10" fmla="*/ 16164 w 2912618"/>
              <a:gd name="connsiteY10" fmla="*/ 1074858 h 1187757"/>
              <a:gd name="connsiteX11" fmla="*/ 425238 w 2912618"/>
              <a:gd name="connsiteY11" fmla="*/ 770058 h 1187757"/>
              <a:gd name="connsiteX12" fmla="*/ 16164 w 2912618"/>
              <a:gd name="connsiteY12" fmla="*/ 577553 h 1187757"/>
              <a:gd name="connsiteX13" fmla="*/ 296901 w 2912618"/>
              <a:gd name="connsiteY13" fmla="*/ 521405 h 1187757"/>
              <a:gd name="connsiteX14" fmla="*/ 433258 w 291261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732670 w 2969928"/>
              <a:gd name="connsiteY4" fmla="*/ 29681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09111 h 1187757"/>
              <a:gd name="connsiteX1" fmla="*/ 505448 w 2969928"/>
              <a:gd name="connsiteY1" fmla="*/ 37 h 1187757"/>
              <a:gd name="connsiteX2" fmla="*/ 1403806 w 2969928"/>
              <a:gd name="connsiteY2" fmla="*/ 433174 h 1187757"/>
              <a:gd name="connsiteX3" fmla="*/ 1604333 w 2969928"/>
              <a:gd name="connsiteY3" fmla="*/ 160458 h 1187757"/>
              <a:gd name="connsiteX4" fmla="*/ 1877049 w 2969928"/>
              <a:gd name="connsiteY4" fmla="*/ 377026 h 1187757"/>
              <a:gd name="connsiteX5" fmla="*/ 2855617 w 2969928"/>
              <a:gd name="connsiteY5" fmla="*/ 401089 h 1187757"/>
              <a:gd name="connsiteX6" fmla="*/ 2807491 w 2969928"/>
              <a:gd name="connsiteY6" fmla="*/ 721931 h 1187757"/>
              <a:gd name="connsiteX7" fmla="*/ 2903744 w 2969928"/>
              <a:gd name="connsiteY7" fmla="*/ 1098921 h 1187757"/>
              <a:gd name="connsiteX8" fmla="*/ 1668501 w 2969928"/>
              <a:gd name="connsiteY8" fmla="*/ 1034753 h 1187757"/>
              <a:gd name="connsiteX9" fmla="*/ 1107027 w 2969928"/>
              <a:gd name="connsiteY9" fmla="*/ 1187153 h 1187757"/>
              <a:gd name="connsiteX10" fmla="*/ 16164 w 2969928"/>
              <a:gd name="connsiteY10" fmla="*/ 1074858 h 1187757"/>
              <a:gd name="connsiteX11" fmla="*/ 425238 w 2969928"/>
              <a:gd name="connsiteY11" fmla="*/ 770058 h 1187757"/>
              <a:gd name="connsiteX12" fmla="*/ 16164 w 2969928"/>
              <a:gd name="connsiteY12" fmla="*/ 577553 h 1187757"/>
              <a:gd name="connsiteX13" fmla="*/ 296901 w 2969928"/>
              <a:gd name="connsiteY13" fmla="*/ 521405 h 1187757"/>
              <a:gd name="connsiteX14" fmla="*/ 433258 w 2969928"/>
              <a:gd name="connsiteY14" fmla="*/ 409111 h 1187757"/>
              <a:gd name="connsiteX0" fmla="*/ 433258 w 2969928"/>
              <a:gd name="connsiteY0" fmla="*/ 418008 h 1196654"/>
              <a:gd name="connsiteX1" fmla="*/ 505448 w 2969928"/>
              <a:gd name="connsiteY1" fmla="*/ 8934 h 1196654"/>
              <a:gd name="connsiteX2" fmla="*/ 1274117 w 2969928"/>
              <a:gd name="connsiteY2" fmla="*/ 138513 h 1196654"/>
              <a:gd name="connsiteX3" fmla="*/ 1604333 w 2969928"/>
              <a:gd name="connsiteY3" fmla="*/ 169355 h 1196654"/>
              <a:gd name="connsiteX4" fmla="*/ 1877049 w 2969928"/>
              <a:gd name="connsiteY4" fmla="*/ 385923 h 1196654"/>
              <a:gd name="connsiteX5" fmla="*/ 2855617 w 2969928"/>
              <a:gd name="connsiteY5" fmla="*/ 409986 h 1196654"/>
              <a:gd name="connsiteX6" fmla="*/ 2807491 w 2969928"/>
              <a:gd name="connsiteY6" fmla="*/ 730828 h 1196654"/>
              <a:gd name="connsiteX7" fmla="*/ 2903744 w 2969928"/>
              <a:gd name="connsiteY7" fmla="*/ 1107818 h 1196654"/>
              <a:gd name="connsiteX8" fmla="*/ 1668501 w 2969928"/>
              <a:gd name="connsiteY8" fmla="*/ 1043650 h 1196654"/>
              <a:gd name="connsiteX9" fmla="*/ 1107027 w 2969928"/>
              <a:gd name="connsiteY9" fmla="*/ 1196050 h 1196654"/>
              <a:gd name="connsiteX10" fmla="*/ 16164 w 2969928"/>
              <a:gd name="connsiteY10" fmla="*/ 1083755 h 1196654"/>
              <a:gd name="connsiteX11" fmla="*/ 425238 w 2969928"/>
              <a:gd name="connsiteY11" fmla="*/ 778955 h 1196654"/>
              <a:gd name="connsiteX12" fmla="*/ 16164 w 2969928"/>
              <a:gd name="connsiteY12" fmla="*/ 586450 h 1196654"/>
              <a:gd name="connsiteX13" fmla="*/ 296901 w 2969928"/>
              <a:gd name="connsiteY13" fmla="*/ 530302 h 1196654"/>
              <a:gd name="connsiteX14" fmla="*/ 433258 w 2969928"/>
              <a:gd name="connsiteY14" fmla="*/ 418008 h 1196654"/>
              <a:gd name="connsiteX0" fmla="*/ 433258 w 2969928"/>
              <a:gd name="connsiteY0" fmla="*/ 415889 h 1194535"/>
              <a:gd name="connsiteX1" fmla="*/ 505448 w 2969928"/>
              <a:gd name="connsiteY1" fmla="*/ 6815 h 1194535"/>
              <a:gd name="connsiteX2" fmla="*/ 1274117 w 2969928"/>
              <a:gd name="connsiteY2" fmla="*/ 136394 h 1194535"/>
              <a:gd name="connsiteX3" fmla="*/ 1604333 w 2969928"/>
              <a:gd name="connsiteY3" fmla="*/ 167236 h 1194535"/>
              <a:gd name="connsiteX4" fmla="*/ 1877049 w 2969928"/>
              <a:gd name="connsiteY4" fmla="*/ 383804 h 1194535"/>
              <a:gd name="connsiteX5" fmla="*/ 2855617 w 2969928"/>
              <a:gd name="connsiteY5" fmla="*/ 407867 h 1194535"/>
              <a:gd name="connsiteX6" fmla="*/ 2807491 w 2969928"/>
              <a:gd name="connsiteY6" fmla="*/ 728709 h 1194535"/>
              <a:gd name="connsiteX7" fmla="*/ 2903744 w 2969928"/>
              <a:gd name="connsiteY7" fmla="*/ 1105699 h 1194535"/>
              <a:gd name="connsiteX8" fmla="*/ 1668501 w 2969928"/>
              <a:gd name="connsiteY8" fmla="*/ 1041531 h 1194535"/>
              <a:gd name="connsiteX9" fmla="*/ 1107027 w 2969928"/>
              <a:gd name="connsiteY9" fmla="*/ 1193931 h 1194535"/>
              <a:gd name="connsiteX10" fmla="*/ 16164 w 2969928"/>
              <a:gd name="connsiteY10" fmla="*/ 1081636 h 1194535"/>
              <a:gd name="connsiteX11" fmla="*/ 425238 w 2969928"/>
              <a:gd name="connsiteY11" fmla="*/ 776836 h 1194535"/>
              <a:gd name="connsiteX12" fmla="*/ 16164 w 2969928"/>
              <a:gd name="connsiteY12" fmla="*/ 584331 h 1194535"/>
              <a:gd name="connsiteX13" fmla="*/ 296901 w 2969928"/>
              <a:gd name="connsiteY13" fmla="*/ 528183 h 1194535"/>
              <a:gd name="connsiteX14" fmla="*/ 433258 w 2969928"/>
              <a:gd name="connsiteY14" fmla="*/ 415889 h 1194535"/>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1877049 w 2969928"/>
              <a:gd name="connsiteY4" fmla="*/ 381148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6901 w 2969928"/>
              <a:gd name="connsiteY13" fmla="*/ 525527 h 1191879"/>
              <a:gd name="connsiteX14" fmla="*/ 433258 w 2969928"/>
              <a:gd name="connsiteY14" fmla="*/ 413233 h 1191879"/>
              <a:gd name="connsiteX0" fmla="*/ 433258 w 2969928"/>
              <a:gd name="connsiteY0" fmla="*/ 413233 h 1191879"/>
              <a:gd name="connsiteX1" fmla="*/ 505448 w 2969928"/>
              <a:gd name="connsiteY1" fmla="*/ 4159 h 1191879"/>
              <a:gd name="connsiteX2" fmla="*/ 1274117 w 2969928"/>
              <a:gd name="connsiteY2" fmla="*/ 133738 h 1191879"/>
              <a:gd name="connsiteX3" fmla="*/ 1604333 w 2969928"/>
              <a:gd name="connsiteY3" fmla="*/ 164580 h 1191879"/>
              <a:gd name="connsiteX4" fmla="*/ 2040570 w 2969928"/>
              <a:gd name="connsiteY4" fmla="*/ 373744 h 1191879"/>
              <a:gd name="connsiteX5" fmla="*/ 2855617 w 2969928"/>
              <a:gd name="connsiteY5" fmla="*/ 405211 h 1191879"/>
              <a:gd name="connsiteX6" fmla="*/ 2807491 w 2969928"/>
              <a:gd name="connsiteY6" fmla="*/ 726053 h 1191879"/>
              <a:gd name="connsiteX7" fmla="*/ 2903744 w 2969928"/>
              <a:gd name="connsiteY7" fmla="*/ 1103043 h 1191879"/>
              <a:gd name="connsiteX8" fmla="*/ 1668501 w 2969928"/>
              <a:gd name="connsiteY8" fmla="*/ 1038875 h 1191879"/>
              <a:gd name="connsiteX9" fmla="*/ 1107027 w 2969928"/>
              <a:gd name="connsiteY9" fmla="*/ 1191275 h 1191879"/>
              <a:gd name="connsiteX10" fmla="*/ 16164 w 2969928"/>
              <a:gd name="connsiteY10" fmla="*/ 1078980 h 1191879"/>
              <a:gd name="connsiteX11" fmla="*/ 425238 w 2969928"/>
              <a:gd name="connsiteY11" fmla="*/ 774180 h 1191879"/>
              <a:gd name="connsiteX12" fmla="*/ 16164 w 2969928"/>
              <a:gd name="connsiteY12" fmla="*/ 581675 h 1191879"/>
              <a:gd name="connsiteX13" fmla="*/ 292275 w 2969928"/>
              <a:gd name="connsiteY13" fmla="*/ 414469 h 1191879"/>
              <a:gd name="connsiteX14" fmla="*/ 433258 w 2969928"/>
              <a:gd name="connsiteY14" fmla="*/ 413233 h 1191879"/>
              <a:gd name="connsiteX0" fmla="*/ 418598 w 2955268"/>
              <a:gd name="connsiteY0" fmla="*/ 413233 h 1197107"/>
              <a:gd name="connsiteX1" fmla="*/ 490788 w 2955268"/>
              <a:gd name="connsiteY1" fmla="*/ 4159 h 1197107"/>
              <a:gd name="connsiteX2" fmla="*/ 1259457 w 2955268"/>
              <a:gd name="connsiteY2" fmla="*/ 133738 h 1197107"/>
              <a:gd name="connsiteX3" fmla="*/ 1589673 w 2955268"/>
              <a:gd name="connsiteY3" fmla="*/ 164580 h 1197107"/>
              <a:gd name="connsiteX4" fmla="*/ 2025910 w 2955268"/>
              <a:gd name="connsiteY4" fmla="*/ 373744 h 1197107"/>
              <a:gd name="connsiteX5" fmla="*/ 2840957 w 2955268"/>
              <a:gd name="connsiteY5" fmla="*/ 405211 h 1197107"/>
              <a:gd name="connsiteX6" fmla="*/ 2792831 w 2955268"/>
              <a:gd name="connsiteY6" fmla="*/ 726053 h 1197107"/>
              <a:gd name="connsiteX7" fmla="*/ 2889084 w 2955268"/>
              <a:gd name="connsiteY7" fmla="*/ 1103043 h 1197107"/>
              <a:gd name="connsiteX8" fmla="*/ 1653841 w 2955268"/>
              <a:gd name="connsiteY8" fmla="*/ 1038875 h 1197107"/>
              <a:gd name="connsiteX9" fmla="*/ 1092367 w 2955268"/>
              <a:gd name="connsiteY9" fmla="*/ 1191275 h 1197107"/>
              <a:gd name="connsiteX10" fmla="*/ 1504 w 2955268"/>
              <a:gd name="connsiteY10" fmla="*/ 1078980 h 1197107"/>
              <a:gd name="connsiteX11" fmla="*/ 410578 w 2955268"/>
              <a:gd name="connsiteY11" fmla="*/ 774180 h 1197107"/>
              <a:gd name="connsiteX12" fmla="*/ 1504 w 2955268"/>
              <a:gd name="connsiteY12" fmla="*/ 581675 h 1197107"/>
              <a:gd name="connsiteX13" fmla="*/ 277615 w 2955268"/>
              <a:gd name="connsiteY13" fmla="*/ 414469 h 1197107"/>
              <a:gd name="connsiteX14" fmla="*/ 418598 w 2955268"/>
              <a:gd name="connsiteY14" fmla="*/ 413233 h 1197107"/>
              <a:gd name="connsiteX0" fmla="*/ 426181 w 2962851"/>
              <a:gd name="connsiteY0" fmla="*/ 413233 h 1202409"/>
              <a:gd name="connsiteX1" fmla="*/ 498371 w 2962851"/>
              <a:gd name="connsiteY1" fmla="*/ 4159 h 1202409"/>
              <a:gd name="connsiteX2" fmla="*/ 1267040 w 2962851"/>
              <a:gd name="connsiteY2" fmla="*/ 133738 h 1202409"/>
              <a:gd name="connsiteX3" fmla="*/ 1597256 w 2962851"/>
              <a:gd name="connsiteY3" fmla="*/ 164580 h 1202409"/>
              <a:gd name="connsiteX4" fmla="*/ 2033493 w 2962851"/>
              <a:gd name="connsiteY4" fmla="*/ 373744 h 1202409"/>
              <a:gd name="connsiteX5" fmla="*/ 2848540 w 2962851"/>
              <a:gd name="connsiteY5" fmla="*/ 405211 h 1202409"/>
              <a:gd name="connsiteX6" fmla="*/ 2800414 w 2962851"/>
              <a:gd name="connsiteY6" fmla="*/ 726053 h 1202409"/>
              <a:gd name="connsiteX7" fmla="*/ 2896667 w 2962851"/>
              <a:gd name="connsiteY7" fmla="*/ 1103043 h 1202409"/>
              <a:gd name="connsiteX8" fmla="*/ 1661424 w 2962851"/>
              <a:gd name="connsiteY8" fmla="*/ 1038875 h 1202409"/>
              <a:gd name="connsiteX9" fmla="*/ 1099950 w 2962851"/>
              <a:gd name="connsiteY9" fmla="*/ 1191275 h 1202409"/>
              <a:gd name="connsiteX10" fmla="*/ 9087 w 2962851"/>
              <a:gd name="connsiteY10" fmla="*/ 1078980 h 1202409"/>
              <a:gd name="connsiteX11" fmla="*/ 418161 w 2962851"/>
              <a:gd name="connsiteY11" fmla="*/ 774180 h 1202409"/>
              <a:gd name="connsiteX12" fmla="*/ 9087 w 2962851"/>
              <a:gd name="connsiteY12" fmla="*/ 581675 h 1202409"/>
              <a:gd name="connsiteX13" fmla="*/ 285198 w 2962851"/>
              <a:gd name="connsiteY13" fmla="*/ 414469 h 1202409"/>
              <a:gd name="connsiteX14" fmla="*/ 426181 w 2962851"/>
              <a:gd name="connsiteY14" fmla="*/ 413233 h 1202409"/>
              <a:gd name="connsiteX0" fmla="*/ 417647 w 2954317"/>
              <a:gd name="connsiteY0" fmla="*/ 413233 h 1266382"/>
              <a:gd name="connsiteX1" fmla="*/ 489837 w 2954317"/>
              <a:gd name="connsiteY1" fmla="*/ 4159 h 1266382"/>
              <a:gd name="connsiteX2" fmla="*/ 1258506 w 2954317"/>
              <a:gd name="connsiteY2" fmla="*/ 133738 h 1266382"/>
              <a:gd name="connsiteX3" fmla="*/ 1588722 w 2954317"/>
              <a:gd name="connsiteY3" fmla="*/ 164580 h 1266382"/>
              <a:gd name="connsiteX4" fmla="*/ 2024959 w 2954317"/>
              <a:gd name="connsiteY4" fmla="*/ 373744 h 1266382"/>
              <a:gd name="connsiteX5" fmla="*/ 2840006 w 2954317"/>
              <a:gd name="connsiteY5" fmla="*/ 405211 h 1266382"/>
              <a:gd name="connsiteX6" fmla="*/ 2791880 w 2954317"/>
              <a:gd name="connsiteY6" fmla="*/ 726053 h 1266382"/>
              <a:gd name="connsiteX7" fmla="*/ 2888133 w 2954317"/>
              <a:gd name="connsiteY7" fmla="*/ 1103043 h 1266382"/>
              <a:gd name="connsiteX8" fmla="*/ 1652890 w 2954317"/>
              <a:gd name="connsiteY8" fmla="*/ 1038875 h 1266382"/>
              <a:gd name="connsiteX9" fmla="*/ 1091416 w 2954317"/>
              <a:gd name="connsiteY9" fmla="*/ 1191275 h 1266382"/>
              <a:gd name="connsiteX10" fmla="*/ 553 w 2954317"/>
              <a:gd name="connsiteY10" fmla="*/ 1078980 h 1266382"/>
              <a:gd name="connsiteX11" fmla="*/ 409627 w 2954317"/>
              <a:gd name="connsiteY11" fmla="*/ 774180 h 1266382"/>
              <a:gd name="connsiteX12" fmla="*/ 553 w 2954317"/>
              <a:gd name="connsiteY12" fmla="*/ 581675 h 1266382"/>
              <a:gd name="connsiteX13" fmla="*/ 276664 w 2954317"/>
              <a:gd name="connsiteY13" fmla="*/ 414469 h 1266382"/>
              <a:gd name="connsiteX14" fmla="*/ 417647 w 2954317"/>
              <a:gd name="connsiteY14" fmla="*/ 413233 h 1266382"/>
              <a:gd name="connsiteX0" fmla="*/ 420133 w 2956803"/>
              <a:gd name="connsiteY0" fmla="*/ 413233 h 1192448"/>
              <a:gd name="connsiteX1" fmla="*/ 492323 w 2956803"/>
              <a:gd name="connsiteY1" fmla="*/ 4159 h 1192448"/>
              <a:gd name="connsiteX2" fmla="*/ 1260992 w 2956803"/>
              <a:gd name="connsiteY2" fmla="*/ 133738 h 1192448"/>
              <a:gd name="connsiteX3" fmla="*/ 1591208 w 2956803"/>
              <a:gd name="connsiteY3" fmla="*/ 164580 h 1192448"/>
              <a:gd name="connsiteX4" fmla="*/ 2027445 w 2956803"/>
              <a:gd name="connsiteY4" fmla="*/ 373744 h 1192448"/>
              <a:gd name="connsiteX5" fmla="*/ 2842492 w 2956803"/>
              <a:gd name="connsiteY5" fmla="*/ 405211 h 1192448"/>
              <a:gd name="connsiteX6" fmla="*/ 2794366 w 2956803"/>
              <a:gd name="connsiteY6" fmla="*/ 726053 h 1192448"/>
              <a:gd name="connsiteX7" fmla="*/ 2890619 w 2956803"/>
              <a:gd name="connsiteY7" fmla="*/ 1103043 h 1192448"/>
              <a:gd name="connsiteX8" fmla="*/ 1655376 w 2956803"/>
              <a:gd name="connsiteY8" fmla="*/ 1038875 h 1192448"/>
              <a:gd name="connsiteX9" fmla="*/ 1093902 w 2956803"/>
              <a:gd name="connsiteY9" fmla="*/ 1191275 h 1192448"/>
              <a:gd name="connsiteX10" fmla="*/ 3039 w 2956803"/>
              <a:gd name="connsiteY10" fmla="*/ 1078980 h 1192448"/>
              <a:gd name="connsiteX11" fmla="*/ 412113 w 2956803"/>
              <a:gd name="connsiteY11" fmla="*/ 774180 h 1192448"/>
              <a:gd name="connsiteX12" fmla="*/ 3039 w 2956803"/>
              <a:gd name="connsiteY12" fmla="*/ 581675 h 1192448"/>
              <a:gd name="connsiteX13" fmla="*/ 279150 w 2956803"/>
              <a:gd name="connsiteY13" fmla="*/ 414469 h 1192448"/>
              <a:gd name="connsiteX14" fmla="*/ 420133 w 2956803"/>
              <a:gd name="connsiteY14" fmla="*/ 413233 h 1192448"/>
              <a:gd name="connsiteX0" fmla="*/ 451886 w 2988556"/>
              <a:gd name="connsiteY0" fmla="*/ 413233 h 1191764"/>
              <a:gd name="connsiteX1" fmla="*/ 524076 w 2988556"/>
              <a:gd name="connsiteY1" fmla="*/ 4159 h 1191764"/>
              <a:gd name="connsiteX2" fmla="*/ 1292745 w 2988556"/>
              <a:gd name="connsiteY2" fmla="*/ 133738 h 1191764"/>
              <a:gd name="connsiteX3" fmla="*/ 1622961 w 2988556"/>
              <a:gd name="connsiteY3" fmla="*/ 164580 h 1191764"/>
              <a:gd name="connsiteX4" fmla="*/ 2059198 w 2988556"/>
              <a:gd name="connsiteY4" fmla="*/ 373744 h 1191764"/>
              <a:gd name="connsiteX5" fmla="*/ 2874245 w 2988556"/>
              <a:gd name="connsiteY5" fmla="*/ 405211 h 1191764"/>
              <a:gd name="connsiteX6" fmla="*/ 2826119 w 2988556"/>
              <a:gd name="connsiteY6" fmla="*/ 726053 h 1191764"/>
              <a:gd name="connsiteX7" fmla="*/ 2922372 w 2988556"/>
              <a:gd name="connsiteY7" fmla="*/ 1103043 h 1191764"/>
              <a:gd name="connsiteX8" fmla="*/ 1687129 w 2988556"/>
              <a:gd name="connsiteY8" fmla="*/ 1038875 h 1191764"/>
              <a:gd name="connsiteX9" fmla="*/ 1125655 w 2988556"/>
              <a:gd name="connsiteY9" fmla="*/ 1191275 h 1191764"/>
              <a:gd name="connsiteX10" fmla="*/ 34792 w 2988556"/>
              <a:gd name="connsiteY10" fmla="*/ 1078980 h 1191764"/>
              <a:gd name="connsiteX11" fmla="*/ 249573 w 2988556"/>
              <a:gd name="connsiteY11" fmla="*/ 855622 h 1191764"/>
              <a:gd name="connsiteX12" fmla="*/ 34792 w 2988556"/>
              <a:gd name="connsiteY12" fmla="*/ 581675 h 1191764"/>
              <a:gd name="connsiteX13" fmla="*/ 310903 w 2988556"/>
              <a:gd name="connsiteY13" fmla="*/ 414469 h 1191764"/>
              <a:gd name="connsiteX14" fmla="*/ 451886 w 2988556"/>
              <a:gd name="connsiteY14" fmla="*/ 413233 h 119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8556" h="1191764">
                <a:moveTo>
                  <a:pt x="451886" y="413233"/>
                </a:moveTo>
                <a:cubicBezTo>
                  <a:pt x="487415" y="344848"/>
                  <a:pt x="383933" y="50741"/>
                  <a:pt x="524076" y="4159"/>
                </a:cubicBezTo>
                <a:cubicBezTo>
                  <a:pt x="664219" y="-42423"/>
                  <a:pt x="1273120" y="321713"/>
                  <a:pt x="1292745" y="133738"/>
                </a:cubicBezTo>
                <a:cubicBezTo>
                  <a:pt x="1312370" y="-54237"/>
                  <a:pt x="1495219" y="124579"/>
                  <a:pt x="1622961" y="164580"/>
                </a:cubicBezTo>
                <a:cubicBezTo>
                  <a:pt x="1750703" y="204581"/>
                  <a:pt x="1828096" y="74504"/>
                  <a:pt x="2059198" y="373744"/>
                </a:cubicBezTo>
                <a:cubicBezTo>
                  <a:pt x="2290300" y="672984"/>
                  <a:pt x="2746425" y="346493"/>
                  <a:pt x="2874245" y="405211"/>
                </a:cubicBezTo>
                <a:cubicBezTo>
                  <a:pt x="3002065" y="463929"/>
                  <a:pt x="2818098" y="609748"/>
                  <a:pt x="2826119" y="726053"/>
                </a:cubicBezTo>
                <a:cubicBezTo>
                  <a:pt x="2834140" y="842358"/>
                  <a:pt x="3112204" y="1050906"/>
                  <a:pt x="2922372" y="1103043"/>
                </a:cubicBezTo>
                <a:cubicBezTo>
                  <a:pt x="2732540" y="1155180"/>
                  <a:pt x="1935834" y="1246286"/>
                  <a:pt x="1687129" y="1038875"/>
                </a:cubicBezTo>
                <a:cubicBezTo>
                  <a:pt x="1438424" y="831464"/>
                  <a:pt x="1401044" y="1184591"/>
                  <a:pt x="1125655" y="1191275"/>
                </a:cubicBezTo>
                <a:cubicBezTo>
                  <a:pt x="850266" y="1197959"/>
                  <a:pt x="180806" y="1134922"/>
                  <a:pt x="34792" y="1078980"/>
                </a:cubicBezTo>
                <a:cubicBezTo>
                  <a:pt x="-111222" y="1023038"/>
                  <a:pt x="249573" y="938506"/>
                  <a:pt x="249573" y="855622"/>
                </a:cubicBezTo>
                <a:cubicBezTo>
                  <a:pt x="249573" y="772738"/>
                  <a:pt x="46718" y="845336"/>
                  <a:pt x="34792" y="581675"/>
                </a:cubicBezTo>
                <a:cubicBezTo>
                  <a:pt x="69126" y="273592"/>
                  <a:pt x="241387" y="442543"/>
                  <a:pt x="310903" y="414469"/>
                </a:cubicBezTo>
                <a:cubicBezTo>
                  <a:pt x="380419" y="386395"/>
                  <a:pt x="416357" y="481618"/>
                  <a:pt x="451886" y="413233"/>
                </a:cubicBezTo>
                <a:close/>
              </a:path>
            </a:pathLst>
          </a:custGeom>
          <a:solidFill>
            <a:srgbClr val="FFF3E3"/>
          </a:solidFill>
          <a:ln w="12700">
            <a:solidFill>
              <a:srgbClr val="25BBEA"/>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8C8761B-5EC8-4EB2-8848-BC373F49CBC7}"/>
                  </a:ext>
                </a:extLst>
              </p:cNvPr>
              <p:cNvSpPr txBox="1"/>
              <p:nvPr/>
            </p:nvSpPr>
            <p:spPr>
              <a:xfrm rot="502803">
                <a:off x="3431447" y="5222033"/>
                <a:ext cx="1395795" cy="830997"/>
              </a:xfrm>
              <a:prstGeom prst="rect">
                <a:avLst/>
              </a:prstGeom>
              <a:noFill/>
            </p:spPr>
            <p:txBody>
              <a:bodyPr wrap="square" rtlCol="0">
                <a:spAutoFit/>
              </a:bodyPr>
              <a:lstStyle/>
              <a:p>
                <a:r>
                  <a:rPr lang="en-US" sz="2400" dirty="0">
                    <a:latin typeface="+mj-lt"/>
                  </a:rPr>
                  <a:t>Max</a:t>
                </a:r>
                <a:br>
                  <a:rPr lang="en-US" sz="2400" dirty="0">
                    <a:latin typeface="+mj-lt"/>
                  </a:rPr>
                </a:br>
                <a:r>
                  <a:rPr lang="en-US" sz="2400" dirty="0">
                    <a:latin typeface="+mj-lt"/>
                  </a:rPr>
                  <a:t>CSP</a:t>
                </a: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Γ</m:t>
                        </m:r>
                      </m:e>
                    </m:d>
                  </m:oMath>
                </a14:m>
                <a:endParaRPr lang="en-US" sz="2400" dirty="0">
                  <a:latin typeface="+mj-lt"/>
                </a:endParaRPr>
              </a:p>
            </p:txBody>
          </p:sp>
        </mc:Choice>
        <mc:Fallback xmlns="">
          <p:sp>
            <p:nvSpPr>
              <p:cNvPr id="44" name="TextBox 43">
                <a:extLst>
                  <a:ext uri="{FF2B5EF4-FFF2-40B4-BE49-F238E27FC236}">
                    <a16:creationId xmlns:a16="http://schemas.microsoft.com/office/drawing/2014/main" id="{C8C8761B-5EC8-4EB2-8848-BC373F49CBC7}"/>
                  </a:ext>
                </a:extLst>
              </p:cNvPr>
              <p:cNvSpPr txBox="1">
                <a:spLocks noRot="1" noChangeAspect="1" noMove="1" noResize="1" noEditPoints="1" noAdjustHandles="1" noChangeArrowheads="1" noChangeShapeType="1" noTextEdit="1"/>
              </p:cNvSpPr>
              <p:nvPr/>
            </p:nvSpPr>
            <p:spPr>
              <a:xfrm rot="502803">
                <a:off x="3431447" y="5222033"/>
                <a:ext cx="1395795" cy="830997"/>
              </a:xfrm>
              <a:prstGeom prst="rect">
                <a:avLst/>
              </a:prstGeom>
              <a:blipFill>
                <a:blip r:embed="rId7"/>
                <a:stretch>
                  <a:fillRect t="-592" b="-5917"/>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67A62FC6-69EC-4487-B961-993DCF134048}"/>
              </a:ext>
            </a:extLst>
          </p:cNvPr>
          <p:cNvSpPr txBox="1"/>
          <p:nvPr/>
        </p:nvSpPr>
        <p:spPr>
          <a:xfrm rot="20759738">
            <a:off x="5364558" y="5805923"/>
            <a:ext cx="2266847" cy="345282"/>
          </a:xfrm>
          <a:prstGeom prst="rect">
            <a:avLst/>
          </a:prstGeom>
          <a:noFill/>
        </p:spPr>
        <p:txBody>
          <a:bodyPr wrap="square" rtlCol="0">
            <a:spAutoFit/>
          </a:bodyPr>
          <a:lstStyle/>
          <a:p>
            <a:r>
              <a:rPr lang="en-US" sz="1600" dirty="0">
                <a:latin typeface="+mj-lt"/>
              </a:rPr>
              <a:t>Compression</a:t>
            </a:r>
          </a:p>
        </p:txBody>
      </p:sp>
      <p:sp>
        <p:nvSpPr>
          <p:cNvPr id="46" name="TextBox 45">
            <a:extLst>
              <a:ext uri="{FF2B5EF4-FFF2-40B4-BE49-F238E27FC236}">
                <a16:creationId xmlns:a16="http://schemas.microsoft.com/office/drawing/2014/main" id="{2837136A-D916-4FD7-ACBA-071AAAA3FB8F}"/>
              </a:ext>
            </a:extLst>
          </p:cNvPr>
          <p:cNvSpPr txBox="1"/>
          <p:nvPr/>
        </p:nvSpPr>
        <p:spPr>
          <a:xfrm rot="355095">
            <a:off x="4247490" y="5515950"/>
            <a:ext cx="2243768" cy="646331"/>
          </a:xfrm>
          <a:prstGeom prst="rect">
            <a:avLst/>
          </a:prstGeom>
          <a:noFill/>
        </p:spPr>
        <p:txBody>
          <a:bodyPr wrap="square" rtlCol="0">
            <a:spAutoFit/>
          </a:bodyPr>
          <a:lstStyle/>
          <a:p>
            <a:r>
              <a:rPr lang="en-US" sz="1800" dirty="0">
                <a:latin typeface="+mj-lt"/>
              </a:rPr>
              <a:t>Characteristic polynomial</a:t>
            </a:r>
          </a:p>
        </p:txBody>
      </p:sp>
      <p:sp>
        <p:nvSpPr>
          <p:cNvPr id="47" name="TextBox 46">
            <a:extLst>
              <a:ext uri="{FF2B5EF4-FFF2-40B4-BE49-F238E27FC236}">
                <a16:creationId xmlns:a16="http://schemas.microsoft.com/office/drawing/2014/main" id="{BEEC9F3E-1CAB-41B4-B941-810CD166EF21}"/>
              </a:ext>
            </a:extLst>
          </p:cNvPr>
          <p:cNvSpPr txBox="1"/>
          <p:nvPr/>
        </p:nvSpPr>
        <p:spPr>
          <a:xfrm rot="19505381">
            <a:off x="6065754" y="5863236"/>
            <a:ext cx="2243768" cy="338554"/>
          </a:xfrm>
          <a:prstGeom prst="rect">
            <a:avLst/>
          </a:prstGeom>
          <a:noFill/>
        </p:spPr>
        <p:txBody>
          <a:bodyPr wrap="square" rtlCol="0">
            <a:spAutoFit/>
          </a:bodyPr>
          <a:lstStyle/>
          <a:p>
            <a:r>
              <a:rPr lang="en-US" sz="1600" dirty="0">
                <a:latin typeface="+mj-lt"/>
              </a:rPr>
              <a:t>Kernelization</a:t>
            </a:r>
          </a:p>
        </p:txBody>
      </p:sp>
    </p:spTree>
    <p:extLst>
      <p:ext uri="{BB962C8B-B14F-4D97-AF65-F5344CB8AC3E}">
        <p14:creationId xmlns:p14="http://schemas.microsoft.com/office/powerpoint/2010/main" val="308969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A-UiB-Institusjonell-mal-rev03">
  <a:themeElements>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u="none" strike="noStrike" cap="none" normalizeH="0" baseline="0" dirty="0" smtClean="0">
            <a:ln>
              <a:noFill/>
            </a:ln>
            <a:solidFill>
              <a:schemeClr val="tx1"/>
            </a:solidFill>
            <a:effectLst/>
            <a:latin typeface="+mj-lt"/>
          </a:defRPr>
        </a:defPPr>
      </a:lstStyle>
      <a:style>
        <a:lnRef idx="1">
          <a:schemeClr val="accent1"/>
        </a:lnRef>
        <a:fillRef idx="2">
          <a:schemeClr val="accent1"/>
        </a:fillRef>
        <a:effectRef idx="1">
          <a:schemeClr val="accent1"/>
        </a:effectRef>
        <a:fontRef idx="minor">
          <a:schemeClr val="dk1"/>
        </a:fontRef>
      </a: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latin typeface="+mj-lt"/>
          </a:defRPr>
        </a:defPPr>
      </a:lstStyle>
    </a:txDef>
  </a:objectDefaults>
  <a:extraClrSchemeLst>
    <a:extraClrScheme>
      <a:clrScheme name="UiB_04_LysarkSkjerm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B_04_LysarkSkjerm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B_04_LysarkSkjerm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B_04_LysarkSkjerm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B_04_LysarkSkjerm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B_04_LysarkSkjerm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B_04_LysarkSkjerm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B_04_LysarkSkjerm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B_04_LysarkSkjerm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B_04_LysarkSkjerm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B_04_LysarkSkjerm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B_04_LysarkSkjerm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AA-UiB-Institusjonell-mal-rev03</Template>
  <TotalTime>49818</TotalTime>
  <Words>5867</Words>
  <Application>Microsoft Office PowerPoint</Application>
  <PresentationFormat>On-screen Show (4:3)</PresentationFormat>
  <Paragraphs>659</Paragraphs>
  <Slides>50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Cambria Math</vt:lpstr>
      <vt:lpstr>Arial</vt:lpstr>
      <vt:lpstr>Arial Narrow</vt:lpstr>
      <vt:lpstr>AA-UiB-Institusjonell-mal-rev03</vt:lpstr>
      <vt:lpstr>PowerPoint Presentation</vt:lpstr>
      <vt:lpstr>Talk landscape</vt:lpstr>
      <vt:lpstr>CSPs and sparsification</vt:lpstr>
      <vt:lpstr>Warm-up: 1-in-3 SAT</vt:lpstr>
      <vt:lpstr>Systematic sparsification for 1-in-3 SAT</vt:lpstr>
      <vt:lpstr>Number of constraints versus encoding size</vt:lpstr>
      <vt:lpstr>Towards optimal sparsification</vt:lpstr>
      <vt:lpstr>Sparsification for d-NAE-SAT</vt:lpstr>
      <vt:lpstr>Talk landscape</vt:lpstr>
      <vt:lpstr>Constraint languages</vt:lpstr>
      <vt:lpstr>The CSP corresponding to a constraint language</vt:lpstr>
      <vt:lpstr>Characterizing CSP complexity based on Γ</vt:lpstr>
      <vt:lpstr>Timeline of polynomial-time sparsification</vt:lpstr>
      <vt:lpstr>The polynomial framework for sparsification</vt:lpstr>
      <vt:lpstr>The polynomial framework for sparsification</vt:lpstr>
      <vt:lpstr>The polynomial framework for sparsification</vt:lpstr>
      <vt:lpstr>Questions about polynomial representations</vt:lpstr>
      <vt:lpstr>When is nontrivial sparsification possible?</vt:lpstr>
      <vt:lpstr>Open: Nontrivial sparsification for larger domains</vt:lpstr>
      <vt:lpstr>Talk landscape</vt:lpstr>
      <vt:lpstr>Capturing by linear polynomials</vt:lpstr>
      <vt:lpstr>Capturing by linear polynomials</vt:lpstr>
      <vt:lpstr>Capturing by linear polynomials</vt:lpstr>
      <vt:lpstr>Balanced relations have linear representations</vt:lpstr>
      <vt:lpstr>Open: Beyond linear combinations</vt:lpstr>
      <vt:lpstr>Talk landscape</vt:lpstr>
      <vt:lpstr>Sparsification for symmetric CSPs</vt:lpstr>
      <vt:lpstr>Open: Linear sparsification for non-symmetric Γ</vt:lpstr>
      <vt:lpstr>Talk landscape</vt:lpstr>
      <vt:lpstr>Characterizing optimal sparsification sizes</vt:lpstr>
      <vt:lpstr>Characterization for low-arity CSPs</vt:lpstr>
      <vt:lpstr>Talk landscape</vt:lpstr>
      <vt:lpstr>Max CSPs</vt:lpstr>
      <vt:lpstr>Sparsification via redundancy fails</vt:lpstr>
      <vt:lpstr>Characteristic polynomials</vt:lpstr>
      <vt:lpstr>Characteristic polynomials</vt:lpstr>
      <vt:lpstr>Characteristic polynomials</vt:lpstr>
      <vt:lpstr>Talk landscape</vt:lpstr>
      <vt:lpstr>Compression via characteristic polynomials</vt:lpstr>
      <vt:lpstr>Compression via characteristic polynomials</vt:lpstr>
      <vt:lpstr>Characteristic polynomials compress optimally</vt:lpstr>
      <vt:lpstr>Complexity of CSP: Decision vs. maximization</vt:lpstr>
      <vt:lpstr>Lower bound for Max 1-in-3-SAT</vt:lpstr>
      <vt:lpstr>The main ingredient</vt:lpstr>
      <vt:lpstr>Using the main ingredient</vt:lpstr>
      <vt:lpstr>The general lower bound</vt:lpstr>
      <vt:lpstr>Talk landscape</vt:lpstr>
      <vt:lpstr>Compression vs. sparsification</vt:lpstr>
      <vt:lpstr>Talk landscape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Jansen, B.M.P.</dc:creator>
  <cp:lastModifiedBy>Jansen, Bart</cp:lastModifiedBy>
  <cp:revision>1999</cp:revision>
  <cp:lastPrinted>2011-05-25T10:31:26Z</cp:lastPrinted>
  <dcterms:created xsi:type="dcterms:W3CDTF">2011-05-20T06:21:58Z</dcterms:created>
  <dcterms:modified xsi:type="dcterms:W3CDTF">2021-02-25T15:38:00Z</dcterms:modified>
</cp:coreProperties>
</file>