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02" r:id="rId2"/>
    <p:sldId id="898" r:id="rId3"/>
    <p:sldId id="877" r:id="rId4"/>
    <p:sldId id="878" r:id="rId5"/>
    <p:sldId id="862" r:id="rId6"/>
    <p:sldId id="863" r:id="rId7"/>
    <p:sldId id="864" r:id="rId8"/>
    <p:sldId id="874" r:id="rId9"/>
    <p:sldId id="875" r:id="rId10"/>
    <p:sldId id="879" r:id="rId11"/>
    <p:sldId id="900" r:id="rId12"/>
    <p:sldId id="902" r:id="rId13"/>
    <p:sldId id="865" r:id="rId14"/>
    <p:sldId id="867" r:id="rId15"/>
    <p:sldId id="868" r:id="rId16"/>
    <p:sldId id="869" r:id="rId17"/>
    <p:sldId id="870" r:id="rId18"/>
    <p:sldId id="871" r:id="rId19"/>
    <p:sldId id="872" r:id="rId20"/>
    <p:sldId id="873" r:id="rId21"/>
    <p:sldId id="859" r:id="rId22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Arial Narrow" panose="020B0606020202030204" pitchFamily="34" charset="0"/>
      <p:regular r:id="rId30"/>
      <p:bold r:id="rId31"/>
      <p:italic r:id="rId32"/>
      <p:boldItalic r:id="rId33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3F5"/>
    <a:srgbClr val="DEE7EB"/>
    <a:srgbClr val="008000"/>
    <a:srgbClr val="E1E9ED"/>
    <a:srgbClr val="CC3300"/>
    <a:srgbClr val="0066FF"/>
    <a:srgbClr val="00FFFF"/>
    <a:srgbClr val="D3EBFA"/>
    <a:srgbClr val="038CC0"/>
    <a:srgbClr val="0F9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765" autoAdjust="0"/>
  </p:normalViewPr>
  <p:slideViewPr>
    <p:cSldViewPr>
      <p:cViewPr varScale="1">
        <p:scale>
          <a:sx n="60" d="100"/>
          <a:sy n="60" d="100"/>
        </p:scale>
        <p:origin x="968" y="2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65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862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5740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Running time</a:t>
            </a:r>
            <a:r>
              <a:rPr lang="en-US" baseline="0" dirty="0" smtClean="0"/>
              <a:t> dominated by the maximum number of colorings stored simultaneously at any point in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284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I’ve heard Daniel Marx say that every talk should have a picture</a:t>
            </a:r>
            <a:r>
              <a:rPr lang="en-US" baseline="0" dirty="0" smtClean="0"/>
              <a:t> of a reduction no-one understands, and since he’s one of the organizers I feel obliged to comply. Reduction from CNF-SAT with n variables to Planar 3-Coloring instance of </a:t>
            </a:r>
            <a:r>
              <a:rPr lang="en-US" baseline="0" dirty="0" err="1" smtClean="0"/>
              <a:t>cutwidth</a:t>
            </a:r>
            <a:r>
              <a:rPr lang="en-US" baseline="0" smtClean="0"/>
              <a:t> n + O(1).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958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is proper, then for each edge the endpoints have different colors,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a product of nonzero terms, so nonzero.</a:t>
                </a:r>
                <a:r>
                  <a:rPr lang="en-US" baseline="0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is not proper, then there is an</a:t>
                </a:r>
                <a:r>
                  <a:rPr lang="en-US" baseline="0" dirty="0" smtClean="0"/>
                  <a:t> edge whose endpoints have the same color, which yields a 0-term in the product.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𝑥</a:t>
                </a:r>
                <a:r>
                  <a:rPr lang="en-US" dirty="0" smtClean="0"/>
                  <a:t> is proper, then for each edge the endpoints have different colors, so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𝑝_𝐺 (</a:t>
                </a:r>
                <a:r>
                  <a:rPr lang="en-US" b="1" i="0" smtClean="0">
                    <a:latin typeface="Cambria Math" panose="02040503050406030204" pitchFamily="18" charset="0"/>
                  </a:rPr>
                  <a:t>𝒙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dirty="0" smtClean="0"/>
                  <a:t> is a product of nonzero terms, so nonzero.</a:t>
                </a:r>
                <a:r>
                  <a:rPr lang="en-US" baseline="0" dirty="0" smtClean="0"/>
                  <a:t> If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𝑥</a:t>
                </a:r>
                <a:r>
                  <a:rPr lang="en-US" dirty="0" smtClean="0"/>
                  <a:t> is not proper, then there is an</a:t>
                </a:r>
                <a:r>
                  <a:rPr lang="en-US" baseline="0" dirty="0" smtClean="0"/>
                  <a:t> edge whose endpoints have the same color, which yields a 0-term in the product.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2941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𝑥</a:t>
                </a:r>
                <a:r>
                  <a:rPr lang="en-US" dirty="0" smtClean="0"/>
                  <a:t> is proper, then for each edge the endpoints have different colors, so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𝑝_𝐺 (</a:t>
                </a:r>
                <a:r>
                  <a:rPr lang="en-US" b="1" i="0" smtClean="0">
                    <a:latin typeface="Cambria Math" panose="02040503050406030204" pitchFamily="18" charset="0"/>
                  </a:rPr>
                  <a:t>𝒙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dirty="0" smtClean="0"/>
                  <a:t> is a product of nonzero terms, so nonzero.</a:t>
                </a:r>
                <a:r>
                  <a:rPr lang="en-US" baseline="0" dirty="0" smtClean="0"/>
                  <a:t> If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𝑥</a:t>
                </a:r>
                <a:r>
                  <a:rPr lang="en-US" dirty="0" smtClean="0"/>
                  <a:t> is not proper, then there is an</a:t>
                </a:r>
                <a:r>
                  <a:rPr lang="en-US" baseline="0" dirty="0" smtClean="0"/>
                  <a:t> edge whose endpoints have the same color, which yields a 0-term in the product.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8133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look at the graph polynomial, summed over all colorings of weight z. For each</a:t>
            </a:r>
            <a:r>
              <a:rPr lang="en-US" baseline="0" dirty="0" smtClean="0"/>
              <a:t> way of choosing the left or right endpoint of an edge, you get a term in the expansion of the product. Degree consideration hints at connection between degree of (partial evaluations of) this polynomial, and </a:t>
            </a:r>
            <a:r>
              <a:rPr lang="en-US" baseline="0" dirty="0" err="1" smtClean="0"/>
              <a:t>cutwidth</a:t>
            </a:r>
            <a:r>
              <a:rPr lang="en-US" baseline="0" dirty="0" smtClean="0"/>
              <a:t> of the 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8614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Summing evaluations of a polynomial that is split into two bounded-degree</a:t>
            </a:r>
            <a:r>
              <a:rPr lang="en-US" baseline="0" dirty="0" smtClean="0"/>
              <a:t> </a:t>
            </a:r>
            <a:r>
              <a:rPr lang="en-US" dirty="0" smtClean="0"/>
              <a:t>factors (one corresponding to edges already encountered</a:t>
            </a:r>
            <a:r>
              <a:rPr lang="en-US" baseline="0" dirty="0" smtClean="0"/>
              <a:t> in the linear layout, other corresponding to edges to-be encountered in the future).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5688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First split the single sum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sums,</a:t>
                </a:r>
                <a:r>
                  <a:rPr lang="en-US" baseline="0" dirty="0" smtClean="0"/>
                  <a:t> one for every power; within one such sum, we can move the coefficient in front.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First split the single sum into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𝑑_𝐵+1</a:t>
                </a:r>
                <a:r>
                  <a:rPr lang="en-US" dirty="0" smtClean="0"/>
                  <a:t> sums,</a:t>
                </a:r>
                <a:r>
                  <a:rPr lang="en-US" baseline="0" dirty="0" smtClean="0"/>
                  <a:t> one for every power; within one such sum, we can move the coefficient in front.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8766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First split the single sum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sums,</a:t>
                </a:r>
                <a:r>
                  <a:rPr lang="en-US" baseline="0" dirty="0" smtClean="0"/>
                  <a:t> one for every power; within one such sum, we can move the coefficient in front.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First split the single sum into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𝑑_𝐵+1</a:t>
                </a:r>
                <a:r>
                  <a:rPr lang="en-US" dirty="0" smtClean="0"/>
                  <a:t> sums,</a:t>
                </a:r>
                <a:r>
                  <a:rPr lang="en-US" baseline="0" dirty="0" smtClean="0"/>
                  <a:t> one for every power; within one such sum, we can move the coefficient in front.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172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0871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Treewidth lower-bound extends to </a:t>
            </a:r>
            <a:r>
              <a:rPr lang="en-US" dirty="0" smtClean="0">
                <a:solidFill>
                  <a:srgbClr val="0070C0"/>
                </a:solidFill>
              </a:rPr>
              <a:t>pathwidth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0070C0"/>
                </a:solidFill>
              </a:rPr>
              <a:t>feedback vertex</a:t>
            </a:r>
            <a:r>
              <a:rPr lang="en-US" dirty="0" smtClean="0"/>
              <a:t> number.</a:t>
            </a:r>
            <a:r>
              <a:rPr lang="en-US" baseline="0" dirty="0" smtClean="0"/>
              <a:t> So complexity is understood quite well for parameterizations based on the width/size of vertex separators of the graph.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4568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Setting of bounded-degree graphs of bounded pathwidth is related to the graph width</a:t>
            </a:r>
            <a:r>
              <a:rPr lang="en-US" baseline="0" dirty="0" smtClean="0"/>
              <a:t> </a:t>
            </a:r>
            <a:r>
              <a:rPr lang="en-US" dirty="0" smtClean="0"/>
              <a:t>parameter </a:t>
            </a:r>
            <a:r>
              <a:rPr lang="en-US" i="1" dirty="0" err="1" smtClean="0"/>
              <a:t>cutwidth</a:t>
            </a:r>
            <a:r>
              <a:rPr lang="en-US" i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5711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Cutwidth</a:t>
            </a:r>
            <a:r>
              <a:rPr lang="en-US" dirty="0" smtClean="0"/>
              <a:t> gives</a:t>
            </a:r>
            <a:r>
              <a:rPr lang="en-US" baseline="0" dirty="0" smtClean="0"/>
              <a:t> an upper-bound on the size of edge cuts that decompose the graph linearly, similarly as how pathwidth upper-bounds the size of vertex separators that decompose the graph linearly. So: how fast can q-Coloring be solved parameterized by </a:t>
            </a:r>
            <a:r>
              <a:rPr lang="en-US" baseline="0" dirty="0" err="1" smtClean="0"/>
              <a:t>cutwidth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2283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SETH lower bound holds in the same setting, where a layout is</a:t>
            </a:r>
            <a:r>
              <a:rPr lang="en-US" baseline="0" dirty="0" smtClean="0"/>
              <a:t> given in the input. Isolation lemma is by </a:t>
            </a:r>
            <a:r>
              <a:rPr lang="en-US" baseline="0" dirty="0" err="1" smtClean="0"/>
              <a:t>Mulmuley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Vazirani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Vazirani</a:t>
            </a:r>
            <a:r>
              <a:rPr lang="en-US" baseline="0" dirty="0" smtClean="0"/>
              <a:t> [</a:t>
            </a:r>
            <a:r>
              <a:rPr lang="en-US" baseline="0" dirty="0" err="1" smtClean="0"/>
              <a:t>Combinatorica</a:t>
            </a:r>
            <a:r>
              <a:rPr lang="en-US" baseline="0" dirty="0" smtClean="0"/>
              <a:t> ’87].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118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4229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Bodlaender Cygan Kratsch Nederlof; Cygan Kratsch Nederlof; Fomin </a:t>
            </a:r>
            <a:r>
              <a:rPr lang="en-US" dirty="0" err="1" smtClean="0"/>
              <a:t>Lokhstanov</a:t>
            </a:r>
            <a:r>
              <a:rPr lang="en-US" dirty="0" smtClean="0"/>
              <a:t> </a:t>
            </a:r>
            <a:r>
              <a:rPr lang="en-US" dirty="0" err="1" smtClean="0"/>
              <a:t>Panolan</a:t>
            </a:r>
            <a:r>
              <a:rPr lang="en-US" dirty="0" smtClean="0"/>
              <a:t> Saurabh.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1632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Intuitively, this is the compatibility matrix for partial</a:t>
            </a:r>
            <a:r>
              <a:rPr lang="en-US" baseline="0" dirty="0" smtClean="0"/>
              <a:t> solutions to q-coloring on two sides of a small edge separator.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72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9" y="4702177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z="3600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8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1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580112" y="4581128"/>
            <a:ext cx="792088" cy="72008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660232" y="112474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220072" y="1448780"/>
            <a:ext cx="4032448" cy="3996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l="19317" t="6923" r="19372" b="31751"/>
          <a:stretch/>
        </p:blipFill>
        <p:spPr>
          <a:xfrm>
            <a:off x="3995936" y="1311508"/>
            <a:ext cx="5256584" cy="4205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2"/>
          <a:stretch/>
        </p:blipFill>
        <p:spPr>
          <a:xfrm>
            <a:off x="1942114" y="1311508"/>
            <a:ext cx="9144000" cy="3963157"/>
          </a:xfrm>
          <a:prstGeom prst="rect">
            <a:avLst/>
          </a:prstGeom>
        </p:spPr>
      </p:pic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" t="-411" r="399" b="18914"/>
          <a:stretch/>
        </p:blipFill>
        <p:spPr bwMode="auto">
          <a:xfrm>
            <a:off x="-35512" y="-27384"/>
            <a:ext cx="9143999" cy="5588445"/>
          </a:xfrm>
          <a:prstGeom prst="rect">
            <a:avLst/>
          </a:prstGeom>
          <a:noFill/>
        </p:spPr>
      </p:pic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9" y="1628802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9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9" name="Footer" descr="blue title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" t="81498" r="-388" b="-1"/>
          <a:stretch/>
        </p:blipFill>
        <p:spPr bwMode="auto">
          <a:xfrm>
            <a:off x="35496" y="5589240"/>
            <a:ext cx="9143999" cy="126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981076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8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5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1" y="6519865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71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image" Target="../media/image15.png"/><Relationship Id="rId15" Type="http://schemas.openxmlformats.org/officeDocument/2006/relationships/image" Target="../media/image36.png"/><Relationship Id="rId10" Type="http://schemas.openxmlformats.org/officeDocument/2006/relationships/image" Target="../media/image22.png"/><Relationship Id="rId4" Type="http://schemas.openxmlformats.org/officeDocument/2006/relationships/image" Target="../media/image28.png"/><Relationship Id="rId9" Type="http://schemas.openxmlformats.org/officeDocument/2006/relationships/image" Target="../media/image21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6.png"/><Relationship Id="rId3" Type="http://schemas.openxmlformats.org/officeDocument/2006/relationships/image" Target="../media/image31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0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628803"/>
            <a:ext cx="6552728" cy="1080118"/>
          </a:xfrm>
        </p:spPr>
        <p:txBody>
          <a:bodyPr/>
          <a:lstStyle/>
          <a:p>
            <a:r>
              <a:rPr lang="en-US" sz="2800" dirty="0"/>
              <a:t>Computing the Chromatic Number Using Graph Decompositions via Matrix Rank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07504" y="3573016"/>
            <a:ext cx="5976664" cy="151216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Bart </a:t>
            </a:r>
            <a:r>
              <a:rPr lang="en-US" sz="2400" b="1" dirty="0"/>
              <a:t>M. P. </a:t>
            </a:r>
            <a:r>
              <a:rPr lang="en-US" sz="2400" b="1" dirty="0" smtClean="0"/>
              <a:t>Jansen</a:t>
            </a:r>
            <a:br>
              <a:rPr lang="en-US" sz="2400" b="1" dirty="0" smtClean="0"/>
            </a:br>
            <a:r>
              <a:rPr lang="en-US" sz="2400" dirty="0" err="1" smtClean="0"/>
              <a:t>Jesper</a:t>
            </a:r>
            <a:r>
              <a:rPr lang="en-US" sz="2400" dirty="0" smtClean="0"/>
              <a:t> Nederlof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09322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 err="1">
                <a:latin typeface="+mj-lt"/>
              </a:rPr>
              <a:t>Dagstuhl</a:t>
            </a:r>
            <a:r>
              <a:rPr lang="en-US" sz="1600" i="1" dirty="0">
                <a:latin typeface="+mj-lt"/>
              </a:rPr>
              <a:t> Seminar 19041 </a:t>
            </a:r>
            <a:r>
              <a:rPr lang="en-US" sz="1600" i="1" dirty="0" smtClean="0">
                <a:latin typeface="+mj-lt"/>
              </a:rPr>
              <a:t>- New </a:t>
            </a:r>
            <a:r>
              <a:rPr lang="en-US" sz="1600" i="1" dirty="0">
                <a:latin typeface="+mj-lt"/>
              </a:rPr>
              <a:t>Horizons in </a:t>
            </a:r>
            <a:r>
              <a:rPr lang="en-US" sz="1600" i="1" dirty="0" err="1" smtClean="0">
                <a:latin typeface="+mj-lt"/>
              </a:rPr>
              <a:t>Param</a:t>
            </a:r>
            <a:r>
              <a:rPr lang="en-US" sz="1600" i="1" dirty="0" smtClean="0">
                <a:latin typeface="+mj-lt"/>
              </a:rPr>
              <a:t>. </a:t>
            </a:r>
            <a:r>
              <a:rPr lang="en-US" sz="1600" i="1" dirty="0">
                <a:latin typeface="+mj-lt"/>
              </a:rPr>
              <a:t>Complexity</a:t>
            </a:r>
          </a:p>
          <a:p>
            <a:pPr algn="l"/>
            <a:r>
              <a:rPr lang="en-US" sz="1600" dirty="0" smtClean="0">
                <a:latin typeface="+mj-lt"/>
              </a:rPr>
              <a:t>January 21</a:t>
            </a:r>
            <a:r>
              <a:rPr lang="en-US" sz="1600" baseline="30000" dirty="0" smtClean="0">
                <a:latin typeface="+mj-lt"/>
              </a:rPr>
              <a:t>st</a:t>
            </a:r>
            <a:r>
              <a:rPr lang="en-US" sz="1600" dirty="0" smtClean="0">
                <a:latin typeface="+mj-lt"/>
              </a:rPr>
              <a:t> 2018, </a:t>
            </a:r>
            <a:r>
              <a:rPr lang="en-US" sz="1600" dirty="0" err="1" smtClean="0">
                <a:latin typeface="+mj-lt"/>
              </a:rPr>
              <a:t>Dagstuhl</a:t>
            </a:r>
            <a:r>
              <a:rPr lang="en-US" sz="1600" dirty="0" smtClean="0">
                <a:latin typeface="+mj-lt"/>
              </a:rPr>
              <a:t>, Germany</a:t>
            </a:r>
            <a:endParaRPr lang="en-US" sz="1600" i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3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 r="15553" b="-1"/>
          <a:stretch/>
        </p:blipFill>
        <p:spPr bwMode="auto">
          <a:xfrm>
            <a:off x="7752355" y="172723"/>
            <a:ext cx="1140126" cy="9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87">
        <p:fade/>
      </p:transition>
    </mc:Choice>
    <mc:Fallback xmlns="">
      <p:transition spd="med" advTm="84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related </a:t>
            </a:r>
            <a:r>
              <a:rPr lang="en-US" dirty="0" smtClean="0">
                <a:solidFill>
                  <a:srgbClr val="0070C0"/>
                </a:solidFill>
              </a:rPr>
              <a:t>integer</a:t>
            </a:r>
            <a:r>
              <a:rPr lang="en-US" dirty="0" smtClean="0"/>
              <a:t>-valued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Consider a bipartite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edges with bipartition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600" dirty="0" smtClean="0"/>
                  <a:t>Orient edges from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 smtClean="0"/>
                  <a:t>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dirty="0" smtClean="0"/>
                  <a:t>Fix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define a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as follows: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b="0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, there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row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p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, there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column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endParaRPr lang="en-US" sz="1400" dirty="0"/>
              </a:p>
              <a:p>
                <a:pPr marL="0" indent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506854"/>
                  </p:ext>
                </p:extLst>
              </p:nvPr>
            </p:nvGraphicFramePr>
            <p:xfrm>
              <a:off x="3889029" y="4463417"/>
              <a:ext cx="3575148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860"/>
                    <a:gridCol w="648072"/>
                    <a:gridCol w="648072"/>
                    <a:gridCol w="648072"/>
                    <a:gridCol w="648072"/>
                  </a:tblGrid>
                  <a:tr h="32156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b="1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...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506854"/>
                  </p:ext>
                </p:extLst>
              </p:nvPr>
            </p:nvGraphicFramePr>
            <p:xfrm>
              <a:off x="3889029" y="4463417"/>
              <a:ext cx="3575148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860"/>
                    <a:gridCol w="648072"/>
                    <a:gridCol w="648072"/>
                    <a:gridCol w="648072"/>
                    <a:gridCol w="64807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53774" t="-1667" r="-30566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51402" t="-1667" r="-202804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54717" t="-1667" r="-104717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50467" t="-1667" r="-3738" b="-4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17" t="-101667" r="-265432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17" t="-198361" r="-265432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17" t="-303333" r="-265432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...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17" t="-403333" r="-26543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Grap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108" y="4547361"/>
            <a:ext cx="2047875" cy="1447800"/>
          </a:xfrm>
          <a:prstGeom prst="rect">
            <a:avLst/>
          </a:prstGeom>
        </p:spPr>
      </p:pic>
      <p:sp>
        <p:nvSpPr>
          <p:cNvPr id="7" name="Hide1"/>
          <p:cNvSpPr/>
          <p:nvPr/>
        </p:nvSpPr>
        <p:spPr bwMode="auto">
          <a:xfrm>
            <a:off x="5004048" y="4941169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Hide2"/>
          <p:cNvSpPr/>
          <p:nvPr/>
        </p:nvSpPr>
        <p:spPr bwMode="auto">
          <a:xfrm>
            <a:off x="5004048" y="5241163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Hide3"/>
          <p:cNvSpPr/>
          <p:nvPr/>
        </p:nvSpPr>
        <p:spPr bwMode="auto">
          <a:xfrm>
            <a:off x="5004048" y="5643831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Hide1"/>
          <p:cNvSpPr/>
          <p:nvPr/>
        </p:nvSpPr>
        <p:spPr bwMode="auto">
          <a:xfrm>
            <a:off x="5605094" y="4941169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Hide2"/>
          <p:cNvSpPr/>
          <p:nvPr/>
        </p:nvSpPr>
        <p:spPr bwMode="auto">
          <a:xfrm>
            <a:off x="5615359" y="5241163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Hide3"/>
          <p:cNvSpPr/>
          <p:nvPr/>
        </p:nvSpPr>
        <p:spPr bwMode="auto">
          <a:xfrm>
            <a:off x="5615359" y="5643831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Hide1"/>
          <p:cNvSpPr/>
          <p:nvPr/>
        </p:nvSpPr>
        <p:spPr bwMode="auto">
          <a:xfrm>
            <a:off x="6216405" y="4941169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Hide2"/>
          <p:cNvSpPr/>
          <p:nvPr/>
        </p:nvSpPr>
        <p:spPr bwMode="auto">
          <a:xfrm>
            <a:off x="6226670" y="5241163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Hide3"/>
          <p:cNvSpPr/>
          <p:nvPr/>
        </p:nvSpPr>
        <p:spPr bwMode="auto">
          <a:xfrm>
            <a:off x="6228906" y="5643831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6" name="Graph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107" y="4547361"/>
            <a:ext cx="2047875" cy="1447800"/>
          </a:xfrm>
          <a:prstGeom prst="rect">
            <a:avLst/>
          </a:prstGeom>
        </p:spPr>
      </p:pic>
      <p:pic>
        <p:nvPicPr>
          <p:cNvPr id="17" name="Graph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0107" y="4547361"/>
            <a:ext cx="2047875" cy="1447800"/>
          </a:xfrm>
          <a:prstGeom prst="rect">
            <a:avLst/>
          </a:prstGeom>
        </p:spPr>
      </p:pic>
      <p:pic>
        <p:nvPicPr>
          <p:cNvPr id="23" name="Graph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7770" y="4547361"/>
            <a:ext cx="2047875" cy="1447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X"/>
              <p:cNvSpPr txBox="1"/>
              <p:nvPr/>
            </p:nvSpPr>
            <p:spPr>
              <a:xfrm>
                <a:off x="683568" y="4650872"/>
                <a:ext cx="598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8" name="X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50872"/>
                <a:ext cx="598305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Y"/>
              <p:cNvSpPr txBox="1"/>
              <p:nvPr/>
            </p:nvSpPr>
            <p:spPr>
              <a:xfrm>
                <a:off x="683568" y="5260326"/>
                <a:ext cx="598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9" name="Y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260326"/>
                <a:ext cx="598305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irstExplanation"/>
              <p:cNvSpPr txBox="1"/>
              <p:nvPr/>
            </p:nvSpPr>
            <p:spPr>
              <a:xfrm>
                <a:off x="971974" y="5859854"/>
                <a:ext cx="2807938" cy="579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1−3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2−3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3−2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4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0" name="FirstExplan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74" y="5859854"/>
                <a:ext cx="2807938" cy="57913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econd"/>
              <p:cNvSpPr txBox="1"/>
              <p:nvPr/>
            </p:nvSpPr>
            <p:spPr>
              <a:xfrm>
                <a:off x="971974" y="5859854"/>
                <a:ext cx="2807938" cy="579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1−3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2−3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2−2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1" name="Secon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74" y="5859854"/>
                <a:ext cx="2807938" cy="57913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hird"/>
              <p:cNvSpPr txBox="1"/>
              <p:nvPr/>
            </p:nvSpPr>
            <p:spPr>
              <a:xfrm>
                <a:off x="971974" y="5859854"/>
                <a:ext cx="2807938" cy="579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1−3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1−2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2" name="Thir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74" y="5859854"/>
                <a:ext cx="2807938" cy="57913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 bwMode="auto">
              <a:xfrm>
                <a:off x="468313" y="1196975"/>
                <a:ext cx="8218488" cy="6480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proper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-coloring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96975"/>
                <a:ext cx="8218488" cy="648072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ighlightFirst"/>
          <p:cNvSpPr/>
          <p:nvPr/>
        </p:nvSpPr>
        <p:spPr bwMode="auto">
          <a:xfrm>
            <a:off x="4888523" y="4869160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HighlightSecond"/>
          <p:cNvSpPr/>
          <p:nvPr/>
        </p:nvSpPr>
        <p:spPr bwMode="auto">
          <a:xfrm>
            <a:off x="4888523" y="5225245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HighlightThird"/>
          <p:cNvSpPr/>
          <p:nvPr/>
        </p:nvSpPr>
        <p:spPr bwMode="auto">
          <a:xfrm>
            <a:off x="4888523" y="5588991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468313" y="3645024"/>
                <a:ext cx="8218488" cy="100463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b="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b="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𝑟𝑘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 smtClean="0"/>
                  <a:t> for bipartite graphs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edges</a:t>
                </a:r>
                <a:endParaRPr lang="en-US" sz="2400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3645024"/>
                <a:ext cx="8218488" cy="1004630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41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/>
      <p:bldP spid="20" grpId="1"/>
      <p:bldP spid="21" grpId="0"/>
      <p:bldP spid="21" grpId="1"/>
      <p:bldP spid="22" grpId="0"/>
      <p:bldP spid="22" grpId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the rank bound algorithmically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11" name="LinearGra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437" y="3444801"/>
            <a:ext cx="4606647" cy="1535549"/>
          </a:xfrm>
          <a:prstGeom prst="rect">
            <a:avLst/>
          </a:prstGeom>
        </p:spPr>
      </p:pic>
      <p:pic>
        <p:nvPicPr>
          <p:cNvPr id="12" name="PartialColoring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4751216"/>
            <a:ext cx="2374039" cy="1990152"/>
          </a:xfrm>
          <a:prstGeom prst="rect">
            <a:avLst/>
          </a:prstGeom>
        </p:spPr>
      </p:pic>
      <p:pic>
        <p:nvPicPr>
          <p:cNvPr id="18" name="ColoringLef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505" y="3443369"/>
            <a:ext cx="4630592" cy="1540282"/>
          </a:xfrm>
          <a:prstGeom prst="rect">
            <a:avLst/>
          </a:prstGeom>
        </p:spPr>
      </p:pic>
      <p:pic>
        <p:nvPicPr>
          <p:cNvPr id="10" name="FullColori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3438" y="3437226"/>
            <a:ext cx="4606647" cy="1532316"/>
          </a:xfrm>
          <a:prstGeom prst="rect">
            <a:avLst/>
          </a:prstGeom>
        </p:spPr>
      </p:pic>
      <p:pic>
        <p:nvPicPr>
          <p:cNvPr id="17" name="ColoredRightSide" hidden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7959" y="2828799"/>
            <a:ext cx="3282817" cy="1091969"/>
          </a:xfrm>
          <a:prstGeom prst="rect">
            <a:avLst/>
          </a:prstGeom>
        </p:spPr>
      </p:pic>
      <p:pic>
        <p:nvPicPr>
          <p:cNvPr id="13" name="CutInGraph" hidden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1560" y="2834934"/>
            <a:ext cx="3257550" cy="1085850"/>
          </a:xfrm>
          <a:prstGeom prst="rect">
            <a:avLst/>
          </a:prstGeom>
        </p:spPr>
      </p:pic>
      <p:pic>
        <p:nvPicPr>
          <p:cNvPr id="14" name="BipartiteGraph" hidden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3225" y="2834934"/>
            <a:ext cx="3257550" cy="1085850"/>
          </a:xfrm>
          <a:prstGeom prst="rect">
            <a:avLst/>
          </a:prstGeom>
        </p:spPr>
      </p:pic>
      <p:pic>
        <p:nvPicPr>
          <p:cNvPr id="15" name="OnlyEndpoint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9849" y="4833148"/>
            <a:ext cx="2374039" cy="1868925"/>
          </a:xfrm>
          <a:prstGeom prst="rect">
            <a:avLst/>
          </a:prstGeom>
        </p:spPr>
      </p:pic>
      <p:pic>
        <p:nvPicPr>
          <p:cNvPr id="9" name="ColoredRightSideWithCut" hidden="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1560" y="2832526"/>
            <a:ext cx="3249215" cy="1080791"/>
          </a:xfrm>
          <a:prstGeom prst="rect">
            <a:avLst/>
          </a:prstGeom>
        </p:spPr>
      </p:pic>
      <p:pic>
        <p:nvPicPr>
          <p:cNvPr id="19" name="FullColoringCut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1773" y="3448194"/>
            <a:ext cx="4564514" cy="139337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3491880" y="3444802"/>
            <a:ext cx="0" cy="1405911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103107" y="3753036"/>
              <a:ext cx="2681361" cy="19431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37145"/>
                    <a:gridCol w="486054"/>
                    <a:gridCol w="486054"/>
                    <a:gridCol w="486054"/>
                    <a:gridCol w="486054"/>
                  </a:tblGrid>
                  <a:tr h="388620">
                    <a:tc>
                      <a:txBody>
                        <a:bodyPr/>
                        <a:lstStyle/>
                        <a:p>
                          <a:endParaRPr lang="en-US" sz="2100" dirty="0"/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 smtClean="0">
                              <a:solidFill>
                                <a:srgbClr val="008000"/>
                              </a:solidFill>
                            </a:rPr>
                            <a:t>e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smtClean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lang="en-US" sz="21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 smtClean="0">
                              <a:solidFill>
                                <a:srgbClr val="0070C0"/>
                              </a:solidFill>
                            </a:rPr>
                            <a:t>e</a:t>
                          </a:r>
                          <a:r>
                            <a:rPr lang="en-US" sz="2100" dirty="0" smtClean="0"/>
                            <a:t> </a:t>
                          </a:r>
                          <a:r>
                            <a:rPr lang="en-US" sz="2100" dirty="0" smtClean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lang="en-US" sz="21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 smtClean="0">
                              <a:solidFill>
                                <a:srgbClr val="008000"/>
                              </a:solidFill>
                            </a:rPr>
                            <a:t>e</a:t>
                          </a:r>
                          <a:r>
                            <a:rPr lang="en-US" sz="2100" dirty="0" smtClean="0"/>
                            <a:t> </a:t>
                          </a:r>
                          <a:r>
                            <a:rPr lang="en-US" sz="2100" dirty="0" smtClean="0">
                              <a:solidFill>
                                <a:srgbClr val="0070C0"/>
                              </a:solidFill>
                            </a:rPr>
                            <a:t>f</a:t>
                          </a:r>
                          <a:endParaRPr lang="en-US" sz="21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marL="68580" marR="68580" marT="34290" marB="34290"/>
                    </a:tc>
                  </a:tr>
                  <a:tr h="3886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100" b="1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b</m:t>
                              </m:r>
                            </m:oMath>
                          </a14:m>
                          <a:r>
                            <a:rPr lang="en-US" sz="2100" dirty="0" smtClean="0">
                              <a:solidFill>
                                <a:srgbClr val="0070C0"/>
                              </a:solidFill>
                            </a:rPr>
                            <a:t> d</a:t>
                          </a:r>
                          <a:endParaRPr lang="en-US" sz="21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smtClean="0"/>
                            <a:t>…</a:t>
                          </a:r>
                          <a:endParaRPr lang="en-US" sz="2100" dirty="0"/>
                        </a:p>
                      </a:txBody>
                      <a:tcPr marL="68580" marR="68580" marT="34290" marB="34290"/>
                    </a:tc>
                  </a:tr>
                  <a:tr h="388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smtClean="0">
                              <a:solidFill>
                                <a:srgbClr val="008000"/>
                              </a:solidFill>
                            </a:rPr>
                            <a:t>d</a:t>
                          </a:r>
                          <a:endParaRPr lang="en-US" sz="2100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smtClean="0"/>
                            <a:t>…</a:t>
                          </a:r>
                          <a:endParaRPr lang="en-US" sz="2100" dirty="0"/>
                        </a:p>
                      </a:txBody>
                      <a:tcPr marL="68580" marR="68580" marT="34290" marB="34290"/>
                    </a:tc>
                  </a:tr>
                  <a:tr h="3886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 smtClean="0">
                              <a:solidFill>
                                <a:srgbClr val="008000"/>
                              </a:solidFill>
                            </a:rPr>
                            <a:t>b d</a:t>
                          </a:r>
                          <a:endParaRPr lang="en-US" sz="2100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smtClean="0"/>
                            <a:t>...</a:t>
                          </a:r>
                          <a:endParaRPr lang="en-US" sz="2100" dirty="0"/>
                        </a:p>
                      </a:txBody>
                      <a:tcPr marL="68580" marR="68580" marT="34290" marB="34290"/>
                    </a:tc>
                  </a:tr>
                  <a:tr h="3886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smtClean="0"/>
                            <a:t>…</a:t>
                          </a:r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smtClean="0"/>
                            <a:t>…</a:t>
                          </a:r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smtClean="0"/>
                            <a:t>…</a:t>
                          </a:r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smtClean="0"/>
                            <a:t>…</a:t>
                          </a:r>
                          <a:endParaRPr lang="en-US" sz="2100" dirty="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7240297"/>
                  </p:ext>
                </p:extLst>
              </p:nvPr>
            </p:nvGraphicFramePr>
            <p:xfrm>
              <a:off x="8137476" y="3861048"/>
              <a:ext cx="3575148" cy="2590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860"/>
                    <a:gridCol w="648072"/>
                    <a:gridCol w="648072"/>
                    <a:gridCol w="648072"/>
                    <a:gridCol w="648072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8000"/>
                              </a:solidFill>
                            </a:rPr>
                            <a:t>e</a:t>
                          </a:r>
                          <a:r>
                            <a:rPr lang="en-US" sz="2800" baseline="0" dirty="0" smtClean="0"/>
                            <a:t> </a:t>
                          </a:r>
                          <a:r>
                            <a:rPr lang="en-US" sz="2800" baseline="0" dirty="0" smtClean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70C0"/>
                              </a:solidFill>
                            </a:rPr>
                            <a:t>e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en-US" sz="2800" dirty="0" smtClean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8000"/>
                              </a:solidFill>
                            </a:rPr>
                            <a:t>e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en-US" sz="2800" dirty="0" smtClean="0">
                              <a:solidFill>
                                <a:srgbClr val="0070C0"/>
                              </a:solidFill>
                            </a:rPr>
                            <a:t>f</a:t>
                          </a:r>
                          <a:endParaRPr lang="en-US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450467" t="-10588" r="-3738" b="-4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617" t="-110588" r="-265432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153774" t="-110588" r="-305660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251402" t="-110588" r="-202804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354717" t="-110588" r="-104717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r>
                            <a:rPr lang="en-US" sz="2800" baseline="0" dirty="0" smtClean="0"/>
                            <a:t> </a:t>
                          </a:r>
                          <a:r>
                            <a:rPr lang="en-US" sz="2800" baseline="0" dirty="0" smtClean="0">
                              <a:solidFill>
                                <a:srgbClr val="008000"/>
                              </a:solidFill>
                            </a:rPr>
                            <a:t>d</a:t>
                          </a:r>
                          <a:endParaRPr lang="en-US" sz="2800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153774" t="-208140" r="-305660" b="-2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251402" t="-208140" r="-202804" b="-2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354717" t="-208140" r="-104717" b="-2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8000"/>
                              </a:solidFill>
                            </a:rPr>
                            <a:t>b d</a:t>
                          </a:r>
                          <a:endParaRPr lang="en-US" sz="2800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153774" t="-311765" r="-305660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251402" t="-311765" r="-202804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354717" t="-311765" r="-104717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...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617" t="-411765" r="-265432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Dynamic programming over a given linear layout</a:t>
                </a:r>
                <a:br>
                  <a:rPr lang="en-US" dirty="0" smtClean="0"/>
                </a:br>
                <a:r>
                  <a:rPr lang="en-US" dirty="0" smtClean="0"/>
                  <a:t>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left to right</a:t>
                </a:r>
                <a:r>
                  <a:rPr lang="en-US" dirty="0" smtClean="0"/>
                  <a:t>, compute proper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first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vertices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Can safely restrict to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row-basis</a:t>
                </a:r>
                <a:r>
                  <a:rPr lang="en-US" dirty="0" smtClean="0"/>
                  <a:t> of the partial colorings</a:t>
                </a:r>
                <a:br>
                  <a:rPr lang="en-US" dirty="0" smtClean="0"/>
                </a:br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rows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14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 hidden="1"/>
              <p:cNvSpPr/>
              <p:nvPr/>
            </p:nvSpPr>
            <p:spPr bwMode="auto">
              <a:xfrm>
                <a:off x="468312" y="1207457"/>
                <a:ext cx="8136136" cy="85339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cap="small" dirty="0"/>
                  <a:t>Coloring</a:t>
                </a:r>
                <a:r>
                  <a:rPr lang="en-US" sz="2400" dirty="0"/>
                  <a:t> can be solved deterministically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𝑐𝑡𝑤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ounded Rectangle 15" hidden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2" y="1207457"/>
                <a:ext cx="8136136" cy="853392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 bwMode="auto">
              <a:xfrm>
                <a:off x="468313" y="1268760"/>
                <a:ext cx="8218488" cy="71973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Coloring</a:t>
                </a:r>
                <a:r>
                  <a:rPr lang="en-US" sz="2400" dirty="0" smtClean="0"/>
                  <a:t> can be solved deterministically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𝑐𝑡𝑤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268760"/>
                <a:ext cx="8218488" cy="719733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9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Intermezzo: The lower bounds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674" y="1420319"/>
            <a:ext cx="8224651" cy="4482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74" y="1383000"/>
            <a:ext cx="8136451" cy="409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674" y="1988840"/>
            <a:ext cx="8224651" cy="3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ideas: the graph polynomial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be an undirected graph on vertex set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-variate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graph polynomial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 is defined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1600" dirty="0"/>
                  <a:t>Extensively studied, i.e. in context of </a:t>
                </a:r>
                <a:r>
                  <a:rPr lang="en-US" sz="1600" dirty="0" err="1"/>
                  <a:t>Alon</a:t>
                </a:r>
                <a:r>
                  <a:rPr lang="en-US" sz="1600" dirty="0"/>
                  <a:t>-Tarsi </a:t>
                </a:r>
                <a:r>
                  <a:rPr lang="en-US" sz="1600" dirty="0" smtClean="0"/>
                  <a:t>Theorem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1600" dirty="0" err="1" smtClean="0">
                    <a:solidFill>
                      <a:srgbClr val="0070C0"/>
                    </a:solidFill>
                  </a:rPr>
                  <a:t>Combinatorica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 ‘92]</a:t>
                </a:r>
                <a:endParaRPr lang="en-US" sz="16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we have: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analyze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colorability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by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summing</a:t>
                </a:r>
                <a:r>
                  <a:rPr lang="en-US" dirty="0" smtClean="0"/>
                  <a:t> the graph polynomial</a:t>
                </a:r>
                <a:br>
                  <a:rPr lang="en-US" dirty="0" smtClean="0"/>
                </a:br>
                <a:r>
                  <a:rPr lang="en-US" b="0" dirty="0" smtClean="0"/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-colorable; but converse may fail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815" t="-989" r="-741" b="-1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8313" y="4437112"/>
                <a:ext cx="8218488" cy="6480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is a proper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-coloring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4437112"/>
                <a:ext cx="8218488" cy="64807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0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Isolating a coloring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Pick random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[2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pair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Algorithmic implication:</a:t>
                </a:r>
                <a:br>
                  <a:rPr lang="en-US" dirty="0" smtClean="0">
                    <a:solidFill>
                      <a:srgbClr val="C00000"/>
                    </a:solidFill>
                  </a:rPr>
                </a:br>
                <a:r>
                  <a:rPr lang="en-US" dirty="0" smtClean="0"/>
                  <a:t>To get a Monte Carlo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Coloring</a:t>
                </a:r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pick random weight function and test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such that: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weight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there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unique</a:t>
                </a:r>
                <a:r>
                  <a:rPr lang="en-US" dirty="0" smtClean="0"/>
                  <a:t> weight-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proper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 smtClean="0"/>
                  <a:t>, then there is a proper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 of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1978" b="-10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8313" y="1628800"/>
                <a:ext cx="8218488" cy="129614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l"/>
                <a:r>
                  <a:rPr lang="en-US" sz="2200" dirty="0" smtClean="0">
                    <a:solidFill>
                      <a:srgbClr val="C00000"/>
                    </a:solidFill>
                  </a:rPr>
                  <a:t>Isolation Lemma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1600" dirty="0" err="1">
                    <a:solidFill>
                      <a:srgbClr val="0070C0"/>
                    </a:solidFill>
                  </a:rPr>
                  <a:t>Mulmuley</a:t>
                </a:r>
                <a:r>
                  <a:rPr lang="en-US" sz="1600" dirty="0">
                    <a:solidFill>
                      <a:srgbClr val="0070C0"/>
                    </a:solidFill>
                  </a:rPr>
                  <a:t>, </a:t>
                </a:r>
                <a:r>
                  <a:rPr lang="en-US" sz="1600" dirty="0" err="1">
                    <a:solidFill>
                      <a:srgbClr val="0070C0"/>
                    </a:solidFill>
                  </a:rPr>
                  <a:t>Vazirani</a:t>
                </a:r>
                <a:r>
                  <a:rPr lang="en-US" sz="1600" dirty="0">
                    <a:solidFill>
                      <a:srgbClr val="0070C0"/>
                    </a:solidFill>
                  </a:rPr>
                  <a:t>, and </a:t>
                </a:r>
                <a:r>
                  <a:rPr lang="en-US" sz="1600" dirty="0" err="1">
                    <a:solidFill>
                      <a:srgbClr val="0070C0"/>
                    </a:solidFill>
                  </a:rPr>
                  <a:t>Vazirani</a:t>
                </a:r>
                <a:r>
                  <a:rPr lang="en-US" sz="1600" dirty="0">
                    <a:solidFill>
                      <a:srgbClr val="0070C0"/>
                    </a:solidFill>
                  </a:rPr>
                  <a:t>]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2200" dirty="0"/>
                  <a:t>If there is a </a:t>
                </a:r>
                <a:r>
                  <a:rPr lang="en-US" sz="2200" dirty="0">
                    <a:solidFill>
                      <a:srgbClr val="0070C0"/>
                    </a:solidFill>
                  </a:rPr>
                  <a:t>proper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200" dirty="0"/>
                  <a:t>-coloring, then with probability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/>
                  <a:t>there is a </a:t>
                </a:r>
                <a:r>
                  <a:rPr lang="en-US" sz="2200" dirty="0">
                    <a:solidFill>
                      <a:srgbClr val="0070C0"/>
                    </a:solidFill>
                  </a:rPr>
                  <a:t>unique</a:t>
                </a:r>
                <a:r>
                  <a:rPr lang="en-US" sz="2200" dirty="0"/>
                  <a:t> proper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200" dirty="0"/>
                  <a:t>-coloring of </a:t>
                </a:r>
                <a:r>
                  <a:rPr lang="en-US" sz="2200" dirty="0">
                    <a:solidFill>
                      <a:srgbClr val="0070C0"/>
                    </a:solidFill>
                  </a:rPr>
                  <a:t>minimum</a:t>
                </a:r>
                <a:r>
                  <a:rPr lang="en-US" sz="2200" dirty="0"/>
                  <a:t> total </a:t>
                </a:r>
                <a:r>
                  <a:rPr lang="en-US" sz="2200" dirty="0" smtClean="0"/>
                  <a:t>weight</a:t>
                </a:r>
                <a:endParaRPr lang="en-US" sz="22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628800"/>
                <a:ext cx="8218488" cy="129614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Rewriting the sum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weight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weight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eqAr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eqAr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weight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eqAr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∏"/>
                                      <m:sup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eqArr>
                                        <m:eqArr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eqAr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∏"/>
                                      <m:sup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eqArr>
                                        <m:eqArr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𝐺</m:t>
                                              </m:r>
                                            </m:e>
                                          </m:d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∖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eqArr>
                                    </m:sub>
                                    <m:sup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For fixed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, degree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(∏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 equals sum of: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number </a:t>
                </a:r>
                <a:r>
                  <a:rPr lang="en-US" dirty="0"/>
                  <a:t>of edges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to </a:t>
                </a:r>
                <a:r>
                  <a:rPr lang="en-US" dirty="0" smtClean="0"/>
                  <a:t>neighbors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number of 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to neighbors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b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sp>
        <p:nvSpPr>
          <p:cNvPr id="5" name="Middle"/>
          <p:cNvSpPr/>
          <p:nvPr/>
        </p:nvSpPr>
        <p:spPr bwMode="auto">
          <a:xfrm>
            <a:off x="1259632" y="2420888"/>
            <a:ext cx="396044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Top"/>
          <p:cNvSpPr/>
          <p:nvPr/>
        </p:nvSpPr>
        <p:spPr bwMode="auto">
          <a:xfrm>
            <a:off x="1259632" y="3501008"/>
            <a:ext cx="62646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57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the sum using a linear layout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weight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eqAr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∏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eqArr>
                                        <m:eqArr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eqAr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∏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eqArr>
                                        <m:eqArr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𝐺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eqArr>
                                    </m:sub>
                                    <m:sup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Coloring</a:t>
                </a:r>
                <a:r>
                  <a:rPr lang="en-US" dirty="0" smtClean="0"/>
                  <a:t> on a graph with a bounded-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layout: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Left-to-right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dynamic programming</a:t>
                </a:r>
                <a:r>
                  <a:rPr lang="en-US" dirty="0" smtClean="0"/>
                  <a:t> over the layout, </a:t>
                </a:r>
                <a:br>
                  <a:rPr lang="en-US" dirty="0" smtClean="0"/>
                </a:br>
                <a:r>
                  <a:rPr lang="en-US" dirty="0" smtClean="0"/>
                  <a:t>computing partial sums over colorings of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vertices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Leave some terms un-evaluated</a:t>
                </a: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to allow partial sum for prefix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to be computed from partial sums for prefixes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Small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layout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degree</a:t>
                </a:r>
                <a:r>
                  <a:rPr lang="en-US" dirty="0" smtClean="0"/>
                  <a:t> of un-evaluated part is small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54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 for the dynamic program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Communication protocol for evaluating polynomial sums</a:t>
                </a:r>
                <a:br>
                  <a:rPr lang="en-US" dirty="0" smtClean="0"/>
                </a:br>
                <a:r>
                  <a:rPr lang="en-US" sz="1600" dirty="0" smtClean="0"/>
                  <a:t>Table entries stored in DP correspond to message that allows other player to find the answer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en-US" dirty="0" smtClean="0"/>
                  <a:t> 	has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uni</a:t>
                </a:r>
                <a:r>
                  <a:rPr lang="en-US" dirty="0" smtClean="0"/>
                  <a:t>variate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of 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>
                    <a:solidFill>
                      <a:srgbClr val="0070C0"/>
                    </a:solidFill>
                  </a:rPr>
                  <a:t>Bob </a:t>
                </a:r>
                <a:r>
                  <a:rPr lang="en-US" dirty="0" smtClean="0"/>
                  <a:t>	has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uni</a:t>
                </a:r>
                <a:r>
                  <a:rPr lang="en-US" dirty="0" smtClean="0"/>
                  <a:t>variate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of 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Both parties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Goal</a:t>
                </a:r>
                <a:r>
                  <a:rPr lang="en-US" dirty="0" smtClean="0"/>
                  <a:t>: 	Using little communication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 smtClean="0"/>
                  <a:t>	enable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US" dirty="0" smtClean="0"/>
                  <a:t> to output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Straight-forward communication strategy: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Consider coefficients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Alice sends 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coefficients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Bob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75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communication strategy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75230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Goal</a:t>
                </a:r>
                <a:r>
                  <a:rPr lang="en-US" dirty="0"/>
                  <a:t>: 	Using little communication from </a:t>
                </a:r>
                <a:r>
                  <a:rPr lang="en-US" dirty="0">
                    <a:solidFill>
                      <a:srgbClr val="0070C0"/>
                    </a:solidFill>
                  </a:rPr>
                  <a:t>Alice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rgbClr val="0070C0"/>
                    </a:solidFill>
                  </a:rPr>
                  <a:t>Bob</a:t>
                </a:r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	enable </a:t>
                </a:r>
                <a:r>
                  <a:rPr lang="en-US" dirty="0">
                    <a:solidFill>
                      <a:srgbClr val="0070C0"/>
                    </a:solidFill>
                  </a:rPr>
                  <a:t>Bob</a:t>
                </a:r>
                <a:r>
                  <a:rPr lang="en-US" dirty="0"/>
                  <a:t> to output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Straight-forward communication strategy: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/>
                  <a:t>Alice sends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coefficients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to Bob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Alternative </a:t>
                </a:r>
                <a:r>
                  <a:rPr lang="en-US" dirty="0">
                    <a:solidFill>
                      <a:srgbClr val="C00000"/>
                    </a:solidFill>
                  </a:rPr>
                  <a:t>communication strategy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Consider coefficients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Desired output can be rewritten as: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752305"/>
              </a:xfrm>
              <a:blipFill rotWithShape="0">
                <a:blip r:embed="rId3"/>
                <a:stretch>
                  <a:fillRect l="-963"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sp>
        <p:nvSpPr>
          <p:cNvPr id="5" name="Right Brace 4"/>
          <p:cNvSpPr/>
          <p:nvPr/>
        </p:nvSpPr>
        <p:spPr bwMode="auto">
          <a:xfrm rot="5400000">
            <a:off x="1655849" y="5337385"/>
            <a:ext cx="216024" cy="1439814"/>
          </a:xfrm>
          <a:prstGeom prst="rightBrace">
            <a:avLst>
              <a:gd name="adj1" fmla="val 76865"/>
              <a:gd name="adj2" fmla="val 50000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 rot="5400000">
            <a:off x="4175783" y="5337385"/>
            <a:ext cx="216024" cy="1439814"/>
          </a:xfrm>
          <a:prstGeom prst="rightBrace">
            <a:avLst>
              <a:gd name="adj1" fmla="val 76865"/>
              <a:gd name="adj2" fmla="val 50000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7416316" y="5265204"/>
            <a:ext cx="216024" cy="1584176"/>
          </a:xfrm>
          <a:prstGeom prst="rightBrace">
            <a:avLst>
              <a:gd name="adj1" fmla="val 76865"/>
              <a:gd name="adj2" fmla="val 50000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7584" y="6237312"/>
                <a:ext cx="77768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 partial evaluations allow Bob to compute the output!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6237312"/>
                <a:ext cx="7776864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iddle"/>
          <p:cNvSpPr/>
          <p:nvPr/>
        </p:nvSpPr>
        <p:spPr bwMode="auto">
          <a:xfrm>
            <a:off x="482464" y="5021885"/>
            <a:ext cx="8121983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400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communication strategy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68029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Goal</a:t>
                </a:r>
                <a:r>
                  <a:rPr lang="en-US" dirty="0"/>
                  <a:t>: 	Using little communication from </a:t>
                </a:r>
                <a:r>
                  <a:rPr lang="en-US" dirty="0">
                    <a:solidFill>
                      <a:srgbClr val="0070C0"/>
                    </a:solidFill>
                  </a:rPr>
                  <a:t>Alice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rgbClr val="0070C0"/>
                    </a:solidFill>
                  </a:rPr>
                  <a:t>Bob</a:t>
                </a:r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	enable </a:t>
                </a:r>
                <a:r>
                  <a:rPr lang="en-US" dirty="0">
                    <a:solidFill>
                      <a:srgbClr val="0070C0"/>
                    </a:solidFill>
                  </a:rPr>
                  <a:t>Bob</a:t>
                </a:r>
                <a:r>
                  <a:rPr lang="en-US" dirty="0"/>
                  <a:t> to output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Straight-forward communication strategy: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/>
                  <a:t>Alice sends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coefficients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to Bob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Alternative </a:t>
                </a:r>
                <a:r>
                  <a:rPr lang="en-US" dirty="0">
                    <a:solidFill>
                      <a:srgbClr val="C00000"/>
                    </a:solidFill>
                  </a:rPr>
                  <a:t>communication strategy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Alice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evaluations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Best protocol depends on which polynomial has larger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degree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Extends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multivariate</a:t>
                </a:r>
                <a:r>
                  <a:rPr lang="en-US" dirty="0" smtClean="0"/>
                  <a:t> polynomials for Alice and Bob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Mix</a:t>
                </a:r>
                <a:r>
                  <a:rPr lang="en-US" dirty="0" smtClean="0"/>
                  <a:t> the two strategies, choosing most efficient one for each variable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680297"/>
              </a:xfrm>
              <a:blipFill rotWithShape="0">
                <a:blip r:embed="rId3"/>
                <a:stretch>
                  <a:fillRect l="-963" t="-5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85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cap="small" dirty="0" smtClean="0"/>
                  <a:t>Graph </a:t>
                </a:r>
                <a14:m>
                  <m:oMath xmlns:m="http://schemas.openxmlformats.org/officeDocument/2006/math">
                    <m:r>
                      <a:rPr lang="en-US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 smtClean="0"/>
                  <a:t>-Coloring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686800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</a:t>
                </a:r>
                <a:r>
                  <a:rPr lang="en-US" b="1" dirty="0"/>
                  <a:t>:</a:t>
                </a:r>
                <a:r>
                  <a:rPr lang="en-US" dirty="0"/>
                  <a:t>	</a:t>
                </a:r>
                <a:r>
                  <a:rPr lang="en-US" dirty="0" smtClean="0"/>
                  <a:t>Can we assign each vertex a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,			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all edges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?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nl-NL" dirty="0">
                  <a:solidFill>
                    <a:srgbClr val="0070C0"/>
                  </a:solidFill>
                </a:endParaRPr>
              </a:p>
              <a:p>
                <a:endParaRPr lang="nl-NL" dirty="0" smtClean="0">
                  <a:solidFill>
                    <a:srgbClr val="0070C0"/>
                  </a:solidFill>
                </a:endParaRPr>
              </a:p>
              <a:p>
                <a:endParaRPr lang="nl-NL" dirty="0">
                  <a:solidFill>
                    <a:srgbClr val="0070C0"/>
                  </a:solidFill>
                </a:endParaRPr>
              </a:p>
              <a:p>
                <a:endParaRPr lang="nl-NL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nl-NL" dirty="0" smtClean="0"/>
                  <a:t>NP-complete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nl-NL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686800" cy="4929188"/>
              </a:xfrm>
              <a:blipFill rotWithShape="0">
                <a:blip r:embed="rId4"/>
                <a:stretch>
                  <a:fillRect l="-105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807568"/>
            <a:ext cx="41148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2807568"/>
            <a:ext cx="411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1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From communication protocol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Coloring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From left to right in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linear layout</a:t>
                </a:r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compute partial evaluations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about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Un-evaluated variables in the polynomial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correspond to: vertices incident to an edge in the cut 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Independently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pick </a:t>
                </a:r>
                <a:r>
                  <a:rPr lang="en-US" dirty="0">
                    <a:solidFill>
                      <a:srgbClr val="C00000"/>
                    </a:solidFill>
                  </a:rPr>
                  <a:t>communication strategy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for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:</a:t>
                </a:r>
                <a:br>
                  <a:rPr lang="en-US" dirty="0" smtClean="0">
                    <a:solidFill>
                      <a:srgbClr val="C00000"/>
                    </a:solidFill>
                  </a:rPr>
                </a:br>
                <a:r>
                  <a:rPr lang="en-US" dirty="0" smtClean="0"/>
                  <a:t>does the majority of the neighbors occur at positions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 smtClean="0"/>
                  <a:t>or at positions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 b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1" y="3284984"/>
            <a:ext cx="4524375" cy="15049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4572000" y="3284984"/>
            <a:ext cx="0" cy="150495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68313" y="3213323"/>
                <a:ext cx="8218488" cy="720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Coloring</a:t>
                </a:r>
                <a:r>
                  <a:rPr lang="en-US" sz="2400" dirty="0" smtClean="0"/>
                  <a:t> can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𝑐𝑡𝑤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w. high probability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3213323"/>
                <a:ext cx="8218488" cy="72008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468313" y="4077419"/>
                <a:ext cx="8218488" cy="71973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Coloring</a:t>
                </a:r>
                <a:r>
                  <a:rPr lang="en-US" sz="2400" dirty="0" smtClean="0"/>
                  <a:t> can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𝑝𝑤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w.h.p.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4077419"/>
                <a:ext cx="8218488" cy="719733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22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obs availabl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81680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SETH-optimal algorithms for </a:t>
                </a:r>
                <a14:m>
                  <m:oMath xmlns:m="http://schemas.openxmlformats.org/officeDocument/2006/math">
                    <m:r>
                      <a:rPr lang="en-US" i="1" cap="small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 smtClean="0"/>
                  <a:t>-Coloring,</a:t>
                </a:r>
                <a:br>
                  <a:rPr lang="en-US" cap="small" dirty="0" smtClean="0"/>
                </a:br>
                <a:r>
                  <a:rPr lang="en-US" dirty="0" smtClean="0"/>
                  <a:t>using several parameterizations concerning edge separators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Uniform approach</a:t>
                </a:r>
                <a:r>
                  <a:rPr lang="en-US" dirty="0" smtClean="0"/>
                  <a:t> works for both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/ </a:t>
                </a:r>
                <a:r>
                  <a:rPr lang="en-US" dirty="0" err="1" smtClean="0"/>
                  <a:t>degree+pathwidth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Running </a:t>
                </a:r>
                <a:r>
                  <a:rPr lang="en-US" dirty="0"/>
                  <a:t>times </a:t>
                </a:r>
                <a:r>
                  <a:rPr lang="en-US" dirty="0" smtClean="0"/>
                  <a:t>for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parameterization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𝑐𝑡𝑤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already optimal for </a:t>
                </a:r>
                <a:r>
                  <a:rPr lang="en-US" cap="small" dirty="0" smtClean="0"/>
                  <a:t>Planar 3-Coloring</a:t>
                </a:r>
                <a:br>
                  <a:rPr lang="en-US" cap="small" dirty="0" smtClean="0"/>
                </a:br>
                <a:endParaRPr lang="en-US" cap="small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Open problems: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err="1" smtClean="0"/>
                  <a:t>Derandomize</a:t>
                </a:r>
                <a:r>
                  <a:rPr lang="en-US" dirty="0" smtClean="0"/>
                  <a:t> the algorithms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Experiment with the cut-based reduction of partial solutions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899592" y="567576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2874" y="4059069"/>
            <a:ext cx="2345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PhD &amp;</a:t>
            </a:r>
            <a:br>
              <a:rPr lang="en-US" sz="2800" dirty="0" smtClean="0">
                <a:solidFill>
                  <a:srgbClr val="C00000"/>
                </a:solidFill>
                <a:latin typeface="+mj-lt"/>
              </a:rPr>
            </a:b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Postdoc</a:t>
            </a:r>
            <a:endParaRPr lang="en-US" sz="2800" dirty="0" smtClean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15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algorithms using </a:t>
            </a:r>
            <a:r>
              <a:rPr lang="en-US" dirty="0" smtClean="0">
                <a:solidFill>
                  <a:srgbClr val="0070C0"/>
                </a:solidFill>
              </a:rPr>
              <a:t>vertex</a:t>
            </a:r>
            <a:r>
              <a:rPr lang="en-US" dirty="0" smtClean="0"/>
              <a:t> separators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Parameterize the problem by measures of graph complexity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800" dirty="0" smtClean="0"/>
                  <a:t>Can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 smtClean="0"/>
                  <a:t>-</a:t>
                </a:r>
                <a:r>
                  <a:rPr lang="en-US" sz="1800" cap="small" dirty="0" smtClean="0"/>
                  <a:t>Coloring</a:t>
                </a:r>
                <a:r>
                  <a:rPr lang="en-US" sz="1800" dirty="0" smtClean="0"/>
                  <a:t> be solved efficiently on graphs that are structurally simple?</a:t>
                </a:r>
              </a:p>
              <a:p>
                <a:r>
                  <a:rPr lang="en-US" dirty="0" smtClean="0"/>
                  <a:t>Parameterized by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treewidth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𝑡𝑤</m:t>
                    </m:r>
                  </m:oMath>
                </a14:m>
                <a:r>
                  <a:rPr lang="en-US" dirty="0" smtClean="0"/>
                  <a:t> of the graph,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 smtClean="0"/>
                  <a:t>: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cap="small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/>
                  <a:t>-Coloring </a:t>
                </a:r>
                <a:r>
                  <a:rPr lang="en-US" dirty="0" smtClean="0"/>
                  <a:t>can       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cap="small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/>
                  <a:t>-Coloring </a:t>
                </a:r>
                <a:r>
                  <a:rPr lang="en-US" dirty="0" smtClean="0"/>
                  <a:t>can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not</a:t>
                </a:r>
                <a:r>
                  <a:rPr lang="en-US" dirty="0" smtClean="0"/>
                  <a:t> be </a:t>
                </a:r>
                <a:r>
                  <a:rPr lang="en-US" dirty="0"/>
                  <a:t>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 (under SETH)</a:t>
                </a:r>
                <a:br>
                  <a:rPr lang="en-US" sz="1800" dirty="0" smtClean="0"/>
                </a:br>
                <a:r>
                  <a:rPr lang="en-US" sz="1200" dirty="0" smtClean="0">
                    <a:solidFill>
                      <a:srgbClr val="0070C0"/>
                    </a:solidFill>
                  </a:rPr>
                  <a:t>[Lokshtanov</a:t>
                </a:r>
                <a:r>
                  <a:rPr lang="en-US" sz="1200" dirty="0">
                    <a:solidFill>
                      <a:srgbClr val="0070C0"/>
                    </a:solidFill>
                  </a:rPr>
                  <a:t>, Marx &amp;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Saurabh @ TALG’18] </a:t>
                </a:r>
                <a:r>
                  <a:rPr lang="en-US" sz="1200" dirty="0" smtClean="0"/>
                  <a:t>–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200" dirty="0"/>
                  <a:t> suppresses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factors</a:t>
                </a:r>
                <a:endParaRPr lang="en-US" sz="1200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2400"/>
                  </a:spcBef>
                </a:pPr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1200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1200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spcBef>
                    <a:spcPts val="600"/>
                  </a:spcBef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Solid algorithmic understanding for </a:t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:r>
                  <a:rPr lang="en-US" dirty="0" smtClean="0">
                    <a:solidFill>
                      <a:srgbClr val="0070C0"/>
                    </a:solidFill>
                  </a:rPr>
                  <a:t>parameterizations based on vertex separators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1026" name="Picture 2" descr="https://upload.wikimedia.org/wikipedia/commons/8/88/Set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492896"/>
            <a:ext cx="766922" cy="1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0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algorithms using </a:t>
            </a:r>
            <a:r>
              <a:rPr lang="en-US" dirty="0" smtClean="0">
                <a:solidFill>
                  <a:srgbClr val="0070C0"/>
                </a:solidFill>
              </a:rPr>
              <a:t>edge</a:t>
            </a:r>
            <a:r>
              <a:rPr lang="en-US" dirty="0" smtClean="0"/>
              <a:t> separators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Parameterize the problem by measures of graph complexity</a:t>
                </a:r>
              </a:p>
              <a:p>
                <a:pPr marL="0" lvl="0" indent="0">
                  <a:spcBef>
                    <a:spcPts val="600"/>
                  </a:spcBef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Can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-</a:t>
                </a:r>
                <a:r>
                  <a:rPr lang="en-US" sz="1800" cap="small" dirty="0">
                    <a:solidFill>
                      <a:srgbClr val="000000"/>
                    </a:solidFill>
                  </a:rPr>
                  <a:t>Coloring</a:t>
                </a:r>
                <a:r>
                  <a:rPr lang="en-US" sz="1800" dirty="0">
                    <a:solidFill>
                      <a:srgbClr val="000000"/>
                    </a:solidFill>
                  </a:rPr>
                  <a:t> be solved efficiently on graphs that are structurally simple?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What about graphs decomposable by small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edge separators</a:t>
                </a:r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If the input graph has maximum degree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 smtClean="0"/>
                  <a:t>is </a:t>
                </a:r>
                <a:r>
                  <a:rPr lang="en-US" dirty="0"/>
                  <a:t>given with a path decomposition of width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𝑝𝑤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 smtClean="0"/>
                  <a:t>and has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proper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-colorings, then with high probability:</a:t>
                </a:r>
                <a:r>
                  <a:rPr lang="en-US" sz="1600" dirty="0">
                    <a:solidFill>
                      <a:srgbClr val="0070C0"/>
                    </a:solidFill>
                  </a:rPr>
                  <a:t/>
                </a:r>
                <a:br>
                  <a:rPr lang="en-US" sz="1600" dirty="0">
                    <a:solidFill>
                      <a:srgbClr val="0070C0"/>
                    </a:solidFill>
                  </a:rPr>
                </a:br>
                <a:r>
                  <a:rPr lang="en-US" sz="1600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1600" dirty="0" smtClean="0">
                    <a:solidFill>
                      <a:srgbClr val="0070C0"/>
                    </a:solidFill>
                  </a:rPr>
                </a:br>
                <a:r>
                  <a:rPr lang="en-US" sz="1600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1600" dirty="0" smtClean="0">
                    <a:solidFill>
                      <a:srgbClr val="0070C0"/>
                    </a:solidFill>
                  </a:rPr>
                </a:br>
                <a:endParaRPr lang="en-US" sz="16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1600" dirty="0" smtClean="0">
                    <a:solidFill>
                      <a:srgbClr val="0070C0"/>
                    </a:solidFill>
                  </a:rPr>
                  <a:t>[Björklund @ SWAT </a:t>
                </a:r>
                <a:r>
                  <a:rPr lang="en-US" sz="1600" dirty="0">
                    <a:solidFill>
                      <a:srgbClr val="0070C0"/>
                    </a:solidFill>
                  </a:rPr>
                  <a:t>’16]</a:t>
                </a:r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Maximum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, pathwidth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𝑝𝑤</m:t>
                    </m:r>
                  </m:oMath>
                </a14:m>
                <a:r>
                  <a:rPr lang="en-US" dirty="0" smtClean="0"/>
                  <a:t> implies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cutwidth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𝑝𝑤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200" dirty="0" smtClean="0">
                    <a:solidFill>
                      <a:srgbClr val="0070C0"/>
                    </a:solidFill>
                  </a:rPr>
                  <a:t>[</a:t>
                </a:r>
                <a:r>
                  <a:rPr lang="pt-BR" sz="1200" dirty="0" smtClean="0">
                    <a:solidFill>
                      <a:srgbClr val="0070C0"/>
                    </a:solidFill>
                  </a:rPr>
                  <a:t>Thilikos, Serna, Bodlaender @ J. Algorithms ‘05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]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 b="-3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8313" y="4005411"/>
                <a:ext cx="8218488" cy="71973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 smtClean="0"/>
                  <a:t>-</a:t>
                </a:r>
                <a:r>
                  <a:rPr lang="en-US" sz="2000" cap="small" dirty="0" smtClean="0"/>
                  <a:t>Coloring</a:t>
                </a:r>
                <a:r>
                  <a:rPr lang="en-US" sz="2000" dirty="0" smtClean="0"/>
                  <a:t> can be solved in randomized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𝑝𝑤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4005411"/>
                <a:ext cx="8218488" cy="71973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7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Decomposing graphs by small edge-cuts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cutwidth</a:t>
                </a:r>
                <a:r>
                  <a:rPr lang="en-US" dirty="0" smtClean="0"/>
                  <a:t> of a linear ordering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max. # edges intersected by a vertical line between vertices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of a graph is min.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of any ordering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1" y="4523755"/>
            <a:ext cx="4524375" cy="15049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2915816" y="4523755"/>
            <a:ext cx="0" cy="150495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732240" y="494116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+mj-lt"/>
              </a:rPr>
              <a:t>cutwidth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468313" y="3136926"/>
                <a:ext cx="8218488" cy="86813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 smtClean="0"/>
                  <a:t>For any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:</a:t>
                </a:r>
                <a:r>
                  <a:rPr lang="en-US" sz="2400" b="1" dirty="0" smtClean="0"/>
                  <a:t> </a:t>
                </a:r>
                <a:r>
                  <a:rPr lang="en-US" sz="24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400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𝒕𝒓𝒆𝒆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𝑤𝑖𝑑𝑡h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𝒑𝒂𝒕𝒉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𝑤𝑖𝑑𝑡h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𝒄𝒖𝒕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𝑖𝑑𝑡h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3136926"/>
                <a:ext cx="8218488" cy="86813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4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06302 -0.0011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0.00115 L 0.11806 0.0034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</a:t>
            </a:r>
            <a:r>
              <a:rPr lang="en-US" dirty="0" err="1" smtClean="0"/>
              <a:t>cutwidth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the input graph is given with a layout of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𝑐𝑡𝑤</m:t>
                    </m:r>
                  </m:oMath>
                </a14:m>
                <a:r>
                  <a:rPr lang="en-US" dirty="0" smtClean="0"/>
                  <a:t>, then: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2.372</a:t>
                </a:r>
                <a:r>
                  <a:rPr lang="en-US" sz="1800" dirty="0" smtClean="0"/>
                  <a:t> is the matrix multiplication constant; key ingredient is a new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rank bound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800" dirty="0" smtClean="0"/>
                  <a:t>one-sided error caused by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Isolation Lemma; </a:t>
                </a:r>
                <a:r>
                  <a:rPr lang="en-US" sz="1800" dirty="0" smtClean="0"/>
                  <a:t>key ingredient is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communication protocol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for any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800" dirty="0" smtClean="0"/>
                  <a:t>, unless SETH fails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Note:	</a:t>
                </a:r>
                <a:r>
                  <a:rPr lang="en-US" dirty="0" smtClean="0"/>
                  <a:t>running time is independent of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using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cutwidth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𝑡𝑤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is SETH-optimal for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treewidth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 r="-148" b="-5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8313" y="1644566"/>
                <a:ext cx="8218488" cy="71973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Coloring</a:t>
                </a:r>
                <a:r>
                  <a:rPr lang="en-US" sz="2400" dirty="0" smtClean="0"/>
                  <a:t> can be solved deterministically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𝑐𝑡𝑤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644566"/>
                <a:ext cx="8218488" cy="71973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468313" y="2924944"/>
                <a:ext cx="8218488" cy="720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Coloring</a:t>
                </a:r>
                <a:r>
                  <a:rPr lang="en-US" sz="2400" dirty="0" smtClean="0"/>
                  <a:t> can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𝑐𝑡𝑤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w. high probability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2924944"/>
                <a:ext cx="8218488" cy="72008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68313" y="4205669"/>
                <a:ext cx="8218488" cy="720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0" cap="small" dirty="0" smtClean="0"/>
                  <a:t>Planar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Coloring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cannot</a:t>
                </a:r>
                <a:r>
                  <a:rPr lang="en-US" sz="2400" dirty="0" smtClean="0"/>
                  <a:t>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𝑐𝑡𝑤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4205669"/>
                <a:ext cx="8218488" cy="72008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82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bounded degree and pathwidth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the input graph has maximum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and is given with a path decomposition of width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𝑝𝑤</m:t>
                    </m:r>
                  </m:oMath>
                </a14:m>
                <a:r>
                  <a:rPr lang="en-US" dirty="0" smtClean="0"/>
                  <a:t>, then: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/>
                  <a:t>Removes </a:t>
                </a:r>
                <a:r>
                  <a:rPr lang="en-US" sz="1800" dirty="0" smtClean="0"/>
                  <a:t>dependence </a:t>
                </a:r>
                <a:r>
                  <a:rPr lang="en-US" sz="1800" dirty="0"/>
                  <a:t>on solution space from </a:t>
                </a:r>
                <a:r>
                  <a:rPr lang="en-US" sz="1800" dirty="0" err="1"/>
                  <a:t>Björklund’s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algorithm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[SWAT ’16]</a:t>
                </a:r>
                <a:endParaRPr lang="en-US" sz="1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 smtClean="0"/>
                  <a:t> be odd,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. Then: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for </a:t>
                </a:r>
                <a:r>
                  <a:rPr lang="en-US" sz="1800" dirty="0"/>
                  <a:t>any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800" dirty="0"/>
                  <a:t>, </a:t>
                </a:r>
                <a:r>
                  <a:rPr lang="en-US" sz="1800" dirty="0" smtClean="0"/>
                  <a:t>unless SETH fails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8313" y="2082668"/>
                <a:ext cx="8218488" cy="71973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Coloring</a:t>
                </a:r>
                <a:r>
                  <a:rPr lang="en-US" sz="2400" dirty="0" smtClean="0"/>
                  <a:t> can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𝑝𝑤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w.h.p.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2082668"/>
                <a:ext cx="8218488" cy="71973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468313" y="4300979"/>
                <a:ext cx="8218488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Coloring</a:t>
                </a:r>
                <a:r>
                  <a:rPr lang="en-US" sz="2400" dirty="0" smtClean="0"/>
                  <a:t> cannot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𝑝𝑤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on graphs of maximum degree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4300979"/>
                <a:ext cx="8218488" cy="100811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36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ideas: a rank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rank-based approach</a:t>
                </a:r>
                <a:r>
                  <a:rPr lang="en-US" dirty="0" smtClean="0"/>
                  <a:t> for dynamic programming</a:t>
                </a:r>
                <a:br>
                  <a:rPr lang="en-US" dirty="0" smtClean="0"/>
                </a:br>
                <a:r>
                  <a:rPr lang="en-US" sz="12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1200" dirty="0" err="1" smtClean="0">
                    <a:solidFill>
                      <a:srgbClr val="0070C0"/>
                    </a:solidFill>
                  </a:rPr>
                  <a:t>Bodlaender,Cygan,Kratsch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&amp; N ’15; </a:t>
                </a:r>
                <a:r>
                  <a:rPr lang="en-US" sz="1200" dirty="0" err="1" smtClean="0">
                    <a:solidFill>
                      <a:srgbClr val="0070C0"/>
                    </a:solidFill>
                  </a:rPr>
                  <a:t>Cygan,Kratsch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&amp; N ’13</a:t>
                </a:r>
                <a:r>
                  <a:rPr lang="en-US" sz="1200" dirty="0">
                    <a:solidFill>
                      <a:srgbClr val="0070C0"/>
                    </a:solidFill>
                  </a:rPr>
                  <a:t>;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0070C0"/>
                    </a:solidFill>
                  </a:rPr>
                  <a:t>Fomin,Lokshtanov,Panolan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&amp; Saurabh ’16]</a:t>
                </a:r>
              </a:p>
              <a:p>
                <a:pPr marL="0" indent="0">
                  <a:buNone/>
                </a:pPr>
                <a:r>
                  <a:rPr lang="en-US" dirty="0" smtClean="0"/>
                  <a:t>Nr. of partial solutions needed in dynamic-programming table,</a:t>
                </a:r>
                <a:br>
                  <a:rPr lang="en-US" dirty="0" smtClean="0"/>
                </a:br>
                <a:r>
                  <a:rPr lang="en-US" dirty="0" smtClean="0"/>
                  <a:t>can be reduced using rank bounds for ‘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compatibility matrices</a:t>
                </a:r>
                <a:r>
                  <a:rPr lang="en-US" dirty="0" smtClean="0"/>
                  <a:t>’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Our high-level insight: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Compatibility matrix for partial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-colorings on two sides of a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size-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vertex </a:t>
                </a:r>
                <a:r>
                  <a:rPr lang="en-US" dirty="0" smtClean="0"/>
                  <a:t>separator can have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size-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edge</a:t>
                </a:r>
                <a:r>
                  <a:rPr lang="en-US" dirty="0" smtClean="0"/>
                  <a:t> separator has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Yields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𝑐𝑢𝑡𝑤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algorithm using rank-based approach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554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compatibility matrix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Consider a bipartite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edges with bipartition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600" dirty="0" smtClean="0"/>
                  <a:t>Corresponds to the edges crossing a cut in the linear layout</a:t>
                </a:r>
              </a:p>
              <a:p>
                <a:pPr marL="0" indent="0">
                  <a:buNone/>
                </a:pPr>
                <a:r>
                  <a:rPr lang="en-US" dirty="0" smtClean="0"/>
                  <a:t>Fix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define 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 as follows: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b="0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, there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row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p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, there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column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trixDefinition"/>
              <p:cNvSpPr txBox="1"/>
              <p:nvPr/>
            </p:nvSpPr>
            <p:spPr>
              <a:xfrm>
                <a:off x="2669268" y="3548449"/>
                <a:ext cx="60486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is a proper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-coloring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/>
                </a:r>
                <a:br>
                  <a:rPr lang="en-US" sz="2400" dirty="0" smtClean="0">
                    <a:latin typeface="+mj-lt"/>
                  </a:rPr>
                </a:br>
                <a:r>
                  <a:rPr lang="en-US" sz="2400" dirty="0" smtClean="0">
                    <a:latin typeface="+mj-lt"/>
                  </a:rPr>
                  <a:t>otherwise</a:t>
                </a:r>
              </a:p>
            </p:txBody>
          </p:sp>
        </mc:Choice>
        <mc:Fallback xmlns="">
          <p:sp>
            <p:nvSpPr>
              <p:cNvPr id="5" name="MatrixDefini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268" y="3548449"/>
                <a:ext cx="604867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61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X"/>
              <p:cNvSpPr txBox="1"/>
              <p:nvPr/>
            </p:nvSpPr>
            <p:spPr>
              <a:xfrm>
                <a:off x="683568" y="4650872"/>
                <a:ext cx="598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X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50872"/>
                <a:ext cx="598305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Y"/>
              <p:cNvSpPr txBox="1"/>
              <p:nvPr/>
            </p:nvSpPr>
            <p:spPr>
              <a:xfrm>
                <a:off x="683568" y="5260326"/>
                <a:ext cx="598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9" name="Y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260326"/>
                <a:ext cx="598305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5720547"/>
                  </p:ext>
                </p:extLst>
              </p:nvPr>
            </p:nvGraphicFramePr>
            <p:xfrm>
              <a:off x="3889029" y="4463417"/>
              <a:ext cx="3575148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860"/>
                    <a:gridCol w="648072"/>
                    <a:gridCol w="648072"/>
                    <a:gridCol w="648072"/>
                    <a:gridCol w="648072"/>
                  </a:tblGrid>
                  <a:tr h="32156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0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⬤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⬤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...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5720547"/>
                  </p:ext>
                </p:extLst>
              </p:nvPr>
            </p:nvGraphicFramePr>
            <p:xfrm>
              <a:off x="3889029" y="4463417"/>
              <a:ext cx="3575148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860"/>
                    <a:gridCol w="648072"/>
                    <a:gridCol w="648072"/>
                    <a:gridCol w="648072"/>
                    <a:gridCol w="64807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53774" t="-1667" r="-30566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251402" t="-1667" r="-202804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54717" t="-1667" r="-104717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450467" t="-1667" r="-3738" b="-4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617" t="-101667" r="-265432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617" t="-198361" r="-265432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617" t="-303333" r="-265432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...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617" t="-403333" r="-26543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1" name="Graph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0108" y="4547361"/>
            <a:ext cx="2047875" cy="1447800"/>
          </a:xfrm>
          <a:prstGeom prst="rect">
            <a:avLst/>
          </a:prstGeom>
        </p:spPr>
      </p:pic>
      <p:pic>
        <p:nvPicPr>
          <p:cNvPr id="12" name="Colored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0108" y="4547361"/>
            <a:ext cx="2047875" cy="1447800"/>
          </a:xfrm>
          <a:prstGeom prst="rect">
            <a:avLst/>
          </a:prstGeom>
        </p:spPr>
      </p:pic>
      <p:pic>
        <p:nvPicPr>
          <p:cNvPr id="13" name="ImproperColore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0108" y="4547361"/>
            <a:ext cx="2047875" cy="1447800"/>
          </a:xfrm>
          <a:prstGeom prst="rect">
            <a:avLst/>
          </a:prstGeom>
        </p:spPr>
      </p:pic>
      <p:sp>
        <p:nvSpPr>
          <p:cNvPr id="14" name="Hide1"/>
          <p:cNvSpPr/>
          <p:nvPr/>
        </p:nvSpPr>
        <p:spPr bwMode="auto">
          <a:xfrm>
            <a:off x="5004048" y="4941169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Hide2"/>
          <p:cNvSpPr/>
          <p:nvPr/>
        </p:nvSpPr>
        <p:spPr bwMode="auto">
          <a:xfrm>
            <a:off x="5004048" y="5241163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Hide3"/>
          <p:cNvSpPr/>
          <p:nvPr/>
        </p:nvSpPr>
        <p:spPr bwMode="auto">
          <a:xfrm>
            <a:off x="5004048" y="5643831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Hide1"/>
          <p:cNvSpPr/>
          <p:nvPr/>
        </p:nvSpPr>
        <p:spPr bwMode="auto">
          <a:xfrm>
            <a:off x="5605094" y="4941169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Hide2"/>
          <p:cNvSpPr/>
          <p:nvPr/>
        </p:nvSpPr>
        <p:spPr bwMode="auto">
          <a:xfrm>
            <a:off x="5615359" y="5241163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Hide3"/>
          <p:cNvSpPr/>
          <p:nvPr/>
        </p:nvSpPr>
        <p:spPr bwMode="auto">
          <a:xfrm>
            <a:off x="5615359" y="5643831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Hide1"/>
          <p:cNvSpPr/>
          <p:nvPr/>
        </p:nvSpPr>
        <p:spPr bwMode="auto">
          <a:xfrm>
            <a:off x="6216405" y="4941169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Hide2"/>
          <p:cNvSpPr/>
          <p:nvPr/>
        </p:nvSpPr>
        <p:spPr bwMode="auto">
          <a:xfrm>
            <a:off x="6226670" y="5241163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Hide3"/>
          <p:cNvSpPr/>
          <p:nvPr/>
        </p:nvSpPr>
        <p:spPr bwMode="auto">
          <a:xfrm>
            <a:off x="6228906" y="5643831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468313" y="1196975"/>
                <a:ext cx="8218488" cy="6480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400" dirty="0" smtClean="0"/>
                  <a:t> is useful to prune partial solutions, but has too large rank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96975"/>
                <a:ext cx="8218488" cy="648072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ghlightFirst"/>
          <p:cNvSpPr/>
          <p:nvPr/>
        </p:nvSpPr>
        <p:spPr bwMode="auto">
          <a:xfrm>
            <a:off x="4888523" y="4869160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HighlightSecond"/>
          <p:cNvSpPr/>
          <p:nvPr/>
        </p:nvSpPr>
        <p:spPr bwMode="auto">
          <a:xfrm>
            <a:off x="4888523" y="5225245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HighlightThird"/>
          <p:cNvSpPr/>
          <p:nvPr/>
        </p:nvSpPr>
        <p:spPr bwMode="auto">
          <a:xfrm>
            <a:off x="4888523" y="5588991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844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6" grpId="0" animBg="1"/>
      <p:bldP spid="6" grpId="1" animBg="1"/>
      <p:bldP spid="26" grpId="0" animBg="1"/>
      <p:bldP spid="26" grpId="1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50445</TotalTime>
  <Words>1012</Words>
  <Application>Microsoft Office PowerPoint</Application>
  <PresentationFormat>On-screen Show (4:3)</PresentationFormat>
  <Paragraphs>291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Cambria Math</vt:lpstr>
      <vt:lpstr>Arial</vt:lpstr>
      <vt:lpstr>Arial Narrow</vt:lpstr>
      <vt:lpstr>AA-UiB-Institusjonell-mal-rev03</vt:lpstr>
      <vt:lpstr>PowerPoint Presentation</vt:lpstr>
      <vt:lpstr>Graph q-Coloring</vt:lpstr>
      <vt:lpstr>Coloring algorithms using vertex separators</vt:lpstr>
      <vt:lpstr>Coloring algorithms using edge separators</vt:lpstr>
      <vt:lpstr>Decomposing graphs by small edge-cuts</vt:lpstr>
      <vt:lpstr>Results for cutwidth</vt:lpstr>
      <vt:lpstr>Results for bounded degree and pathwidth</vt:lpstr>
      <vt:lpstr>Deterministic ideas: a rank bound</vt:lpstr>
      <vt:lpstr>A compatibility matrix for q-colorings</vt:lpstr>
      <vt:lpstr>A related integer-valued matrix</vt:lpstr>
      <vt:lpstr>Exploiting the rank bound algorithmically</vt:lpstr>
      <vt:lpstr>Intermezzo: The lower bounds</vt:lpstr>
      <vt:lpstr>Randomized ideas: the graph polynomial</vt:lpstr>
      <vt:lpstr>Isolating a coloring</vt:lpstr>
      <vt:lpstr>Rewriting the sum</vt:lpstr>
      <vt:lpstr>Evaluate the sum using a linear layout</vt:lpstr>
      <vt:lpstr>Main idea for the dynamic program</vt:lpstr>
      <vt:lpstr>Alternative communication strategy</vt:lpstr>
      <vt:lpstr>Alternative communication strategy</vt:lpstr>
      <vt:lpstr>From communication protocol to q-Coloring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1802</cp:revision>
  <cp:lastPrinted>2011-05-25T10:31:26Z</cp:lastPrinted>
  <dcterms:created xsi:type="dcterms:W3CDTF">2011-05-20T06:21:58Z</dcterms:created>
  <dcterms:modified xsi:type="dcterms:W3CDTF">2019-01-21T12:08:32Z</dcterms:modified>
</cp:coreProperties>
</file>