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diagrams/data2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402" r:id="rId2"/>
    <p:sldId id="452" r:id="rId3"/>
    <p:sldId id="477" r:id="rId4"/>
    <p:sldId id="479" r:id="rId5"/>
    <p:sldId id="480" r:id="rId6"/>
    <p:sldId id="485" r:id="rId7"/>
    <p:sldId id="486" r:id="rId8"/>
    <p:sldId id="487" r:id="rId9"/>
    <p:sldId id="473" r:id="rId10"/>
    <p:sldId id="474" r:id="rId11"/>
    <p:sldId id="472" r:id="rId12"/>
    <p:sldId id="476" r:id="rId13"/>
    <p:sldId id="490" r:id="rId14"/>
    <p:sldId id="492" r:id="rId15"/>
    <p:sldId id="475" r:id="rId16"/>
    <p:sldId id="481" r:id="rId17"/>
    <p:sldId id="483" r:id="rId18"/>
    <p:sldId id="482" r:id="rId19"/>
    <p:sldId id="493" r:id="rId20"/>
    <p:sldId id="494" r:id="rId21"/>
    <p:sldId id="460" r:id="rId22"/>
  </p:sldIdLst>
  <p:sldSz cx="9144000" cy="6858000" type="screen4x3"/>
  <p:notesSz cx="7099300" cy="10234613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Arial Narrow" panose="020B0606020202030204" pitchFamily="34" charset="0"/>
      <p:regular r:id="rId29"/>
      <p:bold r:id="rId30"/>
      <p:italic r:id="rId31"/>
      <p:boldItalic r:id="rId32"/>
    </p:embeddedFont>
    <p:embeddedFont>
      <p:font typeface="Cambria Math" panose="02040503050406030204" pitchFamily="18" charset="0"/>
      <p:regular r:id="rId33"/>
    </p:embeddedFont>
  </p:embeddedFontLst>
  <p:defaultTextStyle>
    <a:defPPr>
      <a:defRPr lang="nb-NO"/>
    </a:defPPr>
    <a:lvl1pPr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4E4A48"/>
    <a:srgbClr val="00BBFE"/>
    <a:srgbClr val="FF9900"/>
    <a:srgbClr val="DED5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34" autoAdjust="0"/>
    <p:restoredTop sz="95405" autoAdjust="0"/>
  </p:normalViewPr>
  <p:slideViewPr>
    <p:cSldViewPr>
      <p:cViewPr varScale="1">
        <p:scale>
          <a:sx n="85" d="100"/>
          <a:sy n="85" d="100"/>
        </p:scale>
        <p:origin x="119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32" Type="http://schemas.openxmlformats.org/officeDocument/2006/relationships/font" Target="fonts/font8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4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image" Target="../media/image6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2F8D39-7291-41DC-8557-E937089E5C44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1C920254-C87C-4FF4-990F-2C7C1CDE7F0A}">
          <dgm:prSet phldrT="[Text]"/>
          <dgm:spPr/>
          <dgm:t>
            <a:bodyPr/>
            <a:lstStyle/>
            <a:p>
              <a:r>
                <a:rPr lang="en-US" dirty="0" smtClean="0"/>
                <a:t>Does </a:t>
              </a:r>
              <a:r>
                <a:rPr lang="en-US" cap="small" baseline="0" dirty="0" smtClean="0"/>
                <a:t>Feedback Vertex Set </a:t>
              </a:r>
              <a:r>
                <a:rPr lang="en-US" cap="none" baseline="0" dirty="0" smtClean="0"/>
                <a:t>admit a kernel with </a:t>
              </a:r>
              <a14:m>
                <m:oMath xmlns:m="http://schemas.openxmlformats.org/officeDocument/2006/math">
                  <m:r>
                    <a:rPr lang="en-US" b="0" i="1" cap="none" baseline="0" smtClean="0">
                      <a:latin typeface="Cambria Math"/>
                    </a:rPr>
                    <m:t>𝑂</m:t>
                  </m:r>
                  <m:r>
                    <a:rPr lang="en-US" b="0" i="1" cap="none" baseline="0" smtClean="0">
                      <a:latin typeface="Cambria Math"/>
                    </a:rPr>
                    <m:t>(</m:t>
                  </m:r>
                  <m:sSup>
                    <m:sSupPr>
                      <m:ctrlPr>
                        <a:rPr lang="en-US" b="0" i="1" cap="none" baseline="0" smtClean="0">
                          <a:latin typeface="Cambria Math" panose="02040503050406030204" pitchFamily="18" charset="0"/>
                        </a:rPr>
                      </m:ctrlPr>
                    </m:sSupPr>
                    <m:e>
                      <m:r>
                        <a:rPr lang="en-US" b="0" i="1" cap="none" baseline="0" smtClean="0">
                          <a:latin typeface="Cambria Math"/>
                        </a:rPr>
                        <m:t>𝑘</m:t>
                      </m:r>
                    </m:e>
                    <m:sup>
                      <m:r>
                        <a:rPr lang="en-US" b="0" i="1" cap="none" baseline="0" smtClean="0">
                          <a:latin typeface="Cambria Math" panose="02040503050406030204" pitchFamily="18" charset="0"/>
                        </a:rPr>
                        <m:t>2−</m:t>
                      </m:r>
                      <m:r>
                        <a:rPr lang="en-US" b="0" i="1" cap="none" baseline="0" smtClean="0">
                          <a:latin typeface="Cambria Math" panose="02040503050406030204" pitchFamily="18" charset="0"/>
                        </a:rPr>
                        <m:t>𝜖</m:t>
                      </m:r>
                    </m:sup>
                  </m:sSup>
                  <m:r>
                    <a:rPr lang="en-US" b="0" i="1" cap="none" baseline="0" smtClean="0">
                      <a:latin typeface="Cambria Math"/>
                    </a:rPr>
                    <m:t>)</m:t>
                  </m:r>
                </m:oMath>
              </a14:m>
              <a:r>
                <a:rPr lang="en-US" cap="none" baseline="0" dirty="0" smtClean="0"/>
                <a:t> vertices?</a:t>
              </a:r>
              <a:endParaRPr lang="en-US" cap="none" baseline="0" dirty="0"/>
            </a:p>
          </dgm:t>
        </dgm:pt>
      </mc:Choice>
      <mc:Fallback xmlns="">
        <dgm:pt modelId="{1C920254-C87C-4FF4-990F-2C7C1CDE7F0A}">
          <dgm:prSet phldrT="[Text]"/>
          <dgm:spPr/>
          <dgm:t>
            <a:bodyPr/>
            <a:lstStyle/>
            <a:p>
              <a:r>
                <a:rPr lang="en-US" dirty="0" smtClean="0"/>
                <a:t>Does </a:t>
              </a:r>
              <a:r>
                <a:rPr lang="en-US" cap="small" baseline="0" dirty="0" smtClean="0"/>
                <a:t>Feedback Vertex Set </a:t>
              </a:r>
              <a:r>
                <a:rPr lang="en-US" cap="none" baseline="0" dirty="0" smtClean="0"/>
                <a:t>admit a kernel with </a:t>
              </a:r>
              <a:r>
                <a:rPr lang="en-US" b="0" i="0" cap="none" baseline="0" smtClean="0">
                  <a:latin typeface="Cambria Math"/>
                </a:rPr>
                <a:t>𝑂(𝑘</a:t>
              </a:r>
              <a:r>
                <a:rPr lang="en-US" b="0" i="0" cap="none" baseline="0" smtClean="0">
                  <a:latin typeface="Cambria Math" panose="02040503050406030204" pitchFamily="18" charset="0"/>
                </a:rPr>
                <a:t>^(2−𝜖)</a:t>
              </a:r>
              <a:r>
                <a:rPr lang="en-US" b="0" i="0" cap="none" baseline="0" smtClean="0">
                  <a:latin typeface="Cambria Math"/>
                </a:rPr>
                <a:t>)</a:t>
              </a:r>
              <a:r>
                <a:rPr lang="en-US" cap="none" baseline="0" dirty="0" smtClean="0"/>
                <a:t> vertices?</a:t>
              </a:r>
              <a:endParaRPr lang="en-US" cap="none" baseline="0" dirty="0"/>
            </a:p>
          </dgm:t>
        </dgm:pt>
      </mc:Fallback>
    </mc:AlternateContent>
    <dgm:pt modelId="{8B7C887B-4489-426A-92BC-3668BB5E220E}" type="parTrans" cxnId="{2B2A5EA8-88E7-4D60-A5F0-246A47BD869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E5F74CC-0C63-42FA-A4B9-F740CFCD7502}" type="sibTrans" cxnId="{2B2A5EA8-88E7-4D60-A5F0-246A47BD869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mc:AlternateContent xmlns:mc="http://schemas.openxmlformats.org/markup-compatibility/2006" xmlns:a14="http://schemas.microsoft.com/office/drawing/2010/main">
      <mc:Choice Requires="a14">
        <dgm:pt modelId="{6C009A40-1856-43DF-9DFE-CF04DDCE3FFC}">
          <dgm:prSet/>
          <dgm:spPr/>
          <dgm:t>
            <a:bodyPr/>
            <a:lstStyle/>
            <a:p>
              <a:r>
                <a:rPr lang="en-US" dirty="0" smtClean="0"/>
                <a:t>Are there kernels for </a:t>
              </a:r>
              <a:r>
                <a:rPr lang="en-US" cap="small" baseline="0" dirty="0" smtClean="0"/>
                <a:t>Constrained Bipartite Vertex Cover </a:t>
              </a:r>
              <a:r>
                <a:rPr lang="en-US" cap="none" baseline="0" dirty="0" smtClean="0"/>
                <a:t>with</a:t>
              </a:r>
              <a:br>
                <a:rPr lang="en-US" cap="none" baseline="0" dirty="0" smtClean="0"/>
              </a:br>
              <a:r>
                <a:rPr lang="en-US" cap="none" baseline="0" dirty="0" smtClean="0"/>
                <a:t> </a:t>
              </a:r>
              <a14:m>
                <m:oMath xmlns:m="http://schemas.openxmlformats.org/officeDocument/2006/math">
                  <m:r>
                    <a:rPr lang="en-US" b="0" i="1" cap="none" baseline="0" smtClean="0">
                      <a:latin typeface="Cambria Math"/>
                    </a:rPr>
                    <m:t>𝑂</m:t>
                  </m:r>
                  <m:sSup>
                    <m:sSupPr>
                      <m:ctrlPr>
                        <a:rPr lang="en-US" b="0" i="1" cap="none" baseline="0" smtClean="0">
                          <a:latin typeface="Cambria Math" panose="02040503050406030204" pitchFamily="18" charset="0"/>
                        </a:rPr>
                      </m:ctrlPr>
                    </m:sSupPr>
                    <m:e>
                      <m:d>
                        <m:dPr>
                          <m:ctrlPr>
                            <a:rPr lang="en-US" b="0" i="1" cap="none" baseline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cap="none" baseline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cap="none" baseline="0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b="0" i="1" cap="none" baseline="0" smtClean="0">
                                  <a:latin typeface="Cambria Math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b="0" i="1" cap="none" baseline="0" smtClean="0">
                                  <a:latin typeface="Cambria Math"/>
                                </a:rPr>
                                <m:t>𝐴</m:t>
                              </m:r>
                            </m:sub>
                          </m:sSub>
                          <m:r>
                            <a:rPr lang="en-US" b="0" i="1" cap="none" baseline="0" smtClean="0">
                              <a:latin typeface="Cambria Math"/>
                            </a:rPr>
                            <m:t>⋅</m:t>
                          </m:r>
                          <m:sSub>
                            <m:sSubPr>
                              <m:ctrlPr>
                                <a:rPr lang="en-US" b="0" i="1" cap="none" baseline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cap="none" baseline="0" smtClean="0">
                                  <a:latin typeface="Cambria Math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b="0" i="1" cap="none" baseline="0" smtClean="0">
                                  <a:latin typeface="Cambria Math"/>
                                </a:rPr>
                                <m:t>𝐵</m:t>
                              </m:r>
                            </m:sub>
                          </m:sSub>
                        </m:e>
                      </m:d>
                    </m:e>
                    <m:sup>
                      <m:r>
                        <a:rPr lang="en-US" b="0" i="1" cap="none" baseline="0" smtClean="0">
                          <a:latin typeface="Cambria Math"/>
                        </a:rPr>
                        <m:t>1−</m:t>
                      </m:r>
                      <m:r>
                        <a:rPr lang="en-US" b="0" i="1" cap="none" baseline="0" smtClean="0">
                          <a:latin typeface="Cambria Math"/>
                        </a:rPr>
                        <m:t>𝜖</m:t>
                      </m:r>
                    </m:sup>
                  </m:sSup>
                  <m:r>
                    <a:rPr lang="en-US" b="0" i="1" cap="none" baseline="0" smtClean="0">
                      <a:latin typeface="Cambria Math"/>
                    </a:rPr>
                    <m:t>)</m:t>
                  </m:r>
                </m:oMath>
              </a14:m>
              <a:r>
                <a:rPr lang="en-US" cap="none" baseline="0" dirty="0" smtClean="0"/>
                <a:t> vertices that transfer budget from one side to the other?</a:t>
              </a:r>
            </a:p>
          </dgm:t>
        </dgm:pt>
      </mc:Choice>
      <mc:Fallback xmlns="">
        <dgm:pt modelId="{6C009A40-1856-43DF-9DFE-CF04DDCE3FFC}">
          <dgm:prSet/>
          <dgm:spPr/>
          <dgm:t>
            <a:bodyPr/>
            <a:lstStyle/>
            <a:p>
              <a:r>
                <a:rPr lang="en-US" dirty="0" smtClean="0"/>
                <a:t>Are there kernels for </a:t>
              </a:r>
              <a:r>
                <a:rPr lang="en-US" cap="small" baseline="0" dirty="0" smtClean="0"/>
                <a:t>Constrained Bipartite Vertex Cover </a:t>
              </a:r>
              <a:r>
                <a:rPr lang="en-US" cap="none" baseline="0" dirty="0" smtClean="0"/>
                <a:t>with</a:t>
              </a:r>
              <a:br>
                <a:rPr lang="en-US" cap="none" baseline="0" dirty="0" smtClean="0"/>
              </a:br>
              <a:r>
                <a:rPr lang="en-US" cap="none" baseline="0" dirty="0" smtClean="0"/>
                <a:t> </a:t>
              </a:r>
              <a:r>
                <a:rPr lang="en-US" b="0" i="0" cap="none" baseline="0" smtClean="0">
                  <a:latin typeface="Cambria Math"/>
                </a:rPr>
                <a:t>𝑂</a:t>
              </a:r>
              <a:r>
                <a:rPr lang="en-US" b="0" i="0" cap="none" baseline="0" smtClean="0">
                  <a:latin typeface="Cambria Math" panose="02040503050406030204" pitchFamily="18" charset="0"/>
                </a:rPr>
                <a:t>(〖</a:t>
              </a:r>
              <a:r>
                <a:rPr lang="en-US" b="0" i="0" cap="none" baseline="0" smtClean="0">
                  <a:latin typeface="Cambria Math"/>
                </a:rPr>
                <a:t>(𝑘</a:t>
              </a:r>
              <a:r>
                <a:rPr lang="en-US" b="0" i="0" cap="none" baseline="0" smtClean="0">
                  <a:latin typeface="Cambria Math" panose="02040503050406030204" pitchFamily="18" charset="0"/>
                </a:rPr>
                <a:t>〗_</a:t>
              </a:r>
              <a:r>
                <a:rPr lang="en-US" b="0" i="0" cap="none" baseline="0" smtClean="0">
                  <a:latin typeface="Cambria Math"/>
                </a:rPr>
                <a:t>𝐴⋅𝑘</a:t>
              </a:r>
              <a:r>
                <a:rPr lang="en-US" b="0" i="0" cap="none" baseline="0" smtClean="0">
                  <a:latin typeface="Cambria Math" panose="02040503050406030204" pitchFamily="18" charset="0"/>
                </a:rPr>
                <a:t>_</a:t>
              </a:r>
              <a:r>
                <a:rPr lang="en-US" b="0" i="0" cap="none" baseline="0" smtClean="0">
                  <a:latin typeface="Cambria Math"/>
                </a:rPr>
                <a:t>𝐵</a:t>
              </a:r>
              <a:r>
                <a:rPr lang="en-US" b="0" i="0" cap="none" baseline="0" smtClean="0">
                  <a:latin typeface="Cambria Math" panose="02040503050406030204" pitchFamily="18" charset="0"/>
                </a:rPr>
                <a:t> )^(</a:t>
              </a:r>
              <a:r>
                <a:rPr lang="en-US" b="0" i="0" cap="none" baseline="0" smtClean="0">
                  <a:latin typeface="Cambria Math"/>
                </a:rPr>
                <a:t>1−𝜖</a:t>
              </a:r>
              <a:r>
                <a:rPr lang="en-US" b="0" i="0" cap="none" baseline="0" smtClean="0">
                  <a:latin typeface="Cambria Math" panose="02040503050406030204" pitchFamily="18" charset="0"/>
                </a:rPr>
                <a:t>)</a:t>
              </a:r>
              <a:r>
                <a:rPr lang="en-US" b="0" i="0" cap="none" baseline="0" smtClean="0">
                  <a:latin typeface="Cambria Math"/>
                </a:rPr>
                <a:t>)</a:t>
              </a:r>
              <a:r>
                <a:rPr lang="en-US" cap="none" baseline="0" dirty="0" smtClean="0"/>
                <a:t> vertices that transfer budget from one side to the other?</a:t>
              </a:r>
            </a:p>
          </dgm:t>
        </dgm:pt>
      </mc:Fallback>
    </mc:AlternateContent>
    <dgm:pt modelId="{287088C8-1D36-4D9B-B6C2-D1C790EFB29F}" type="parTrans" cxnId="{EE0F69DE-F77C-4A16-A2D6-FCFC8833141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ADA3C79-E9BE-47DE-8D16-9681916CC140}" type="sibTrans" cxnId="{EE0F69DE-F77C-4A16-A2D6-FCFC8833141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44EF9E8-42DE-44DC-BA87-C69BD3064ED1}" type="pres">
      <dgm:prSet presAssocID="{AE2F8D39-7291-41DC-8557-E937089E5C4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BA743CC-4A7C-4717-B62E-1222E07B6624}" type="pres">
      <dgm:prSet presAssocID="{1C920254-C87C-4FF4-990F-2C7C1CDE7F0A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8D4DBB-89A6-4855-ADD1-505528FBE12E}" type="pres">
      <dgm:prSet presAssocID="{5E5F74CC-0C63-42FA-A4B9-F740CFCD7502}" presName="spacer" presStyleCnt="0"/>
      <dgm:spPr/>
    </dgm:pt>
    <dgm:pt modelId="{FDD62923-68E0-46BD-9CBC-AC10EF947856}" type="pres">
      <dgm:prSet presAssocID="{6C009A40-1856-43DF-9DFE-CF04DDCE3FFC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E0F69DE-F77C-4A16-A2D6-FCFC8833141A}" srcId="{AE2F8D39-7291-41DC-8557-E937089E5C44}" destId="{6C009A40-1856-43DF-9DFE-CF04DDCE3FFC}" srcOrd="1" destOrd="0" parTransId="{287088C8-1D36-4D9B-B6C2-D1C790EFB29F}" sibTransId="{6ADA3C79-E9BE-47DE-8D16-9681916CC140}"/>
    <dgm:cxn modelId="{6E448F6D-5775-42DB-A2E6-78578EF2B39F}" type="presOf" srcId="{AE2F8D39-7291-41DC-8557-E937089E5C44}" destId="{C44EF9E8-42DE-44DC-BA87-C69BD3064ED1}" srcOrd="0" destOrd="0" presId="urn:microsoft.com/office/officeart/2005/8/layout/vList2"/>
    <dgm:cxn modelId="{5DA0FAED-A863-4202-9CB1-63120D9D1DF5}" type="presOf" srcId="{1C920254-C87C-4FF4-990F-2C7C1CDE7F0A}" destId="{DBA743CC-4A7C-4717-B62E-1222E07B6624}" srcOrd="0" destOrd="0" presId="urn:microsoft.com/office/officeart/2005/8/layout/vList2"/>
    <dgm:cxn modelId="{EF5B6D81-AA62-43B9-92A2-22A4367924C6}" type="presOf" srcId="{6C009A40-1856-43DF-9DFE-CF04DDCE3FFC}" destId="{FDD62923-68E0-46BD-9CBC-AC10EF947856}" srcOrd="0" destOrd="0" presId="urn:microsoft.com/office/officeart/2005/8/layout/vList2"/>
    <dgm:cxn modelId="{2B2A5EA8-88E7-4D60-A5F0-246A47BD869A}" srcId="{AE2F8D39-7291-41DC-8557-E937089E5C44}" destId="{1C920254-C87C-4FF4-990F-2C7C1CDE7F0A}" srcOrd="0" destOrd="0" parTransId="{8B7C887B-4489-426A-92BC-3668BB5E220E}" sibTransId="{5E5F74CC-0C63-42FA-A4B9-F740CFCD7502}"/>
    <dgm:cxn modelId="{F6AA8E3A-0038-4954-B0AD-D629121079D3}" type="presParOf" srcId="{C44EF9E8-42DE-44DC-BA87-C69BD3064ED1}" destId="{DBA743CC-4A7C-4717-B62E-1222E07B6624}" srcOrd="0" destOrd="0" presId="urn:microsoft.com/office/officeart/2005/8/layout/vList2"/>
    <dgm:cxn modelId="{4E21D668-86CA-4ADF-8C9C-8EF822FCB096}" type="presParOf" srcId="{C44EF9E8-42DE-44DC-BA87-C69BD3064ED1}" destId="{538D4DBB-89A6-4855-ADD1-505528FBE12E}" srcOrd="1" destOrd="0" presId="urn:microsoft.com/office/officeart/2005/8/layout/vList2"/>
    <dgm:cxn modelId="{AE152B6E-27A1-4E4E-8A58-AEB118B3CB00}" type="presParOf" srcId="{C44EF9E8-42DE-44DC-BA87-C69BD3064ED1}" destId="{FDD62923-68E0-46BD-9CBC-AC10EF947856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E2F8D39-7291-41DC-8557-E937089E5C44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C920254-C87C-4FF4-990F-2C7C1CDE7F0A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8B7C887B-4489-426A-92BC-3668BB5E220E}" type="parTrans" cxnId="{2B2A5EA8-88E7-4D60-A5F0-246A47BD869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E5F74CC-0C63-42FA-A4B9-F740CFCD7502}" type="sibTrans" cxnId="{2B2A5EA8-88E7-4D60-A5F0-246A47BD869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C009A40-1856-43DF-9DFE-CF04DDCE3FFC}">
      <dgm:prSet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287088C8-1D36-4D9B-B6C2-D1C790EFB29F}" type="parTrans" cxnId="{EE0F69DE-F77C-4A16-A2D6-FCFC8833141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ADA3C79-E9BE-47DE-8D16-9681916CC140}" type="sibTrans" cxnId="{EE0F69DE-F77C-4A16-A2D6-FCFC8833141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44EF9E8-42DE-44DC-BA87-C69BD3064ED1}" type="pres">
      <dgm:prSet presAssocID="{AE2F8D39-7291-41DC-8557-E937089E5C4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BA743CC-4A7C-4717-B62E-1222E07B6624}" type="pres">
      <dgm:prSet presAssocID="{1C920254-C87C-4FF4-990F-2C7C1CDE7F0A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8D4DBB-89A6-4855-ADD1-505528FBE12E}" type="pres">
      <dgm:prSet presAssocID="{5E5F74CC-0C63-42FA-A4B9-F740CFCD7502}" presName="spacer" presStyleCnt="0"/>
      <dgm:spPr/>
    </dgm:pt>
    <dgm:pt modelId="{FDD62923-68E0-46BD-9CBC-AC10EF947856}" type="pres">
      <dgm:prSet presAssocID="{6C009A40-1856-43DF-9DFE-CF04DDCE3FFC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E0F69DE-F77C-4A16-A2D6-FCFC8833141A}" srcId="{AE2F8D39-7291-41DC-8557-E937089E5C44}" destId="{6C009A40-1856-43DF-9DFE-CF04DDCE3FFC}" srcOrd="1" destOrd="0" parTransId="{287088C8-1D36-4D9B-B6C2-D1C790EFB29F}" sibTransId="{6ADA3C79-E9BE-47DE-8D16-9681916CC140}"/>
    <dgm:cxn modelId="{6E448F6D-5775-42DB-A2E6-78578EF2B39F}" type="presOf" srcId="{AE2F8D39-7291-41DC-8557-E937089E5C44}" destId="{C44EF9E8-42DE-44DC-BA87-C69BD3064ED1}" srcOrd="0" destOrd="0" presId="urn:microsoft.com/office/officeart/2005/8/layout/vList2"/>
    <dgm:cxn modelId="{5DA0FAED-A863-4202-9CB1-63120D9D1DF5}" type="presOf" srcId="{1C920254-C87C-4FF4-990F-2C7C1CDE7F0A}" destId="{DBA743CC-4A7C-4717-B62E-1222E07B6624}" srcOrd="0" destOrd="0" presId="urn:microsoft.com/office/officeart/2005/8/layout/vList2"/>
    <dgm:cxn modelId="{EF5B6D81-AA62-43B9-92A2-22A4367924C6}" type="presOf" srcId="{6C009A40-1856-43DF-9DFE-CF04DDCE3FFC}" destId="{FDD62923-68E0-46BD-9CBC-AC10EF947856}" srcOrd="0" destOrd="0" presId="urn:microsoft.com/office/officeart/2005/8/layout/vList2"/>
    <dgm:cxn modelId="{2B2A5EA8-88E7-4D60-A5F0-246A47BD869A}" srcId="{AE2F8D39-7291-41DC-8557-E937089E5C44}" destId="{1C920254-C87C-4FF4-990F-2C7C1CDE7F0A}" srcOrd="0" destOrd="0" parTransId="{8B7C887B-4489-426A-92BC-3668BB5E220E}" sibTransId="{5E5F74CC-0C63-42FA-A4B9-F740CFCD7502}"/>
    <dgm:cxn modelId="{F6AA8E3A-0038-4954-B0AD-D629121079D3}" type="presParOf" srcId="{C44EF9E8-42DE-44DC-BA87-C69BD3064ED1}" destId="{DBA743CC-4A7C-4717-B62E-1222E07B6624}" srcOrd="0" destOrd="0" presId="urn:microsoft.com/office/officeart/2005/8/layout/vList2"/>
    <dgm:cxn modelId="{4E21D668-86CA-4ADF-8C9C-8EF822FCB096}" type="presParOf" srcId="{C44EF9E8-42DE-44DC-BA87-C69BD3064ED1}" destId="{538D4DBB-89A6-4855-ADD1-505528FBE12E}" srcOrd="1" destOrd="0" presId="urn:microsoft.com/office/officeart/2005/8/layout/vList2"/>
    <dgm:cxn modelId="{AE152B6E-27A1-4E4E-8A58-AEB118B3CB00}" type="presParOf" srcId="{C44EF9E8-42DE-44DC-BA87-C69BD3064ED1}" destId="{FDD62923-68E0-46BD-9CBC-AC10EF947856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A743CC-4A7C-4717-B62E-1222E07B6624}">
      <dsp:nvSpPr>
        <dsp:cNvPr id="0" name=""/>
        <dsp:cNvSpPr/>
      </dsp:nvSpPr>
      <dsp:spPr>
        <a:xfrm>
          <a:off x="0" y="7016"/>
          <a:ext cx="7848873" cy="84612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Does </a:t>
          </a:r>
          <a:r>
            <a:rPr lang="en-US" sz="1900" kern="1200" cap="small" baseline="0" dirty="0" smtClean="0"/>
            <a:t>Feedback Vertex Set </a:t>
          </a:r>
          <a:r>
            <a:rPr lang="en-US" sz="1900" kern="1200" cap="none" baseline="0" dirty="0" smtClean="0"/>
            <a:t>admit a kernel with </a:t>
          </a:r>
          <a14:m xmlns:a14="http://schemas.microsoft.com/office/drawing/2010/main">
            <m:oMath xmlns:m="http://schemas.openxmlformats.org/officeDocument/2006/math">
              <m:r>
                <a:rPr lang="en-US" sz="1900" b="0" i="1" kern="1200" cap="none" baseline="0" smtClean="0">
                  <a:latin typeface="Cambria Math"/>
                </a:rPr>
                <m:t>𝑂</m:t>
              </m:r>
              <m:r>
                <a:rPr lang="en-US" sz="1900" b="0" i="1" kern="1200" cap="none" baseline="0" smtClean="0">
                  <a:latin typeface="Cambria Math"/>
                </a:rPr>
                <m:t>(</m:t>
              </m:r>
              <m:sSup>
                <m:sSupPr>
                  <m:ctrlPr>
                    <a:rPr lang="en-US" sz="1900" b="0" i="1" kern="1200" cap="none" baseline="0" smtClean="0">
                      <a:latin typeface="Cambria Math" panose="02040503050406030204" pitchFamily="18" charset="0"/>
                    </a:rPr>
                  </m:ctrlPr>
                </m:sSupPr>
                <m:e>
                  <m:r>
                    <a:rPr lang="en-US" sz="1900" b="0" i="1" kern="1200" cap="none" baseline="0" smtClean="0">
                      <a:latin typeface="Cambria Math"/>
                    </a:rPr>
                    <m:t>𝑘</m:t>
                  </m:r>
                </m:e>
                <m:sup>
                  <m:r>
                    <a:rPr lang="en-US" sz="1900" b="0" i="1" kern="1200" cap="none" baseline="0" smtClean="0">
                      <a:latin typeface="Cambria Math" panose="02040503050406030204" pitchFamily="18" charset="0"/>
                    </a:rPr>
                    <m:t>2−</m:t>
                  </m:r>
                  <m:r>
                    <a:rPr lang="en-US" sz="1900" b="0" i="1" kern="1200" cap="none" baseline="0" smtClean="0">
                      <a:latin typeface="Cambria Math" panose="02040503050406030204" pitchFamily="18" charset="0"/>
                    </a:rPr>
                    <m:t>𝜖</m:t>
                  </m:r>
                </m:sup>
              </m:sSup>
              <m:r>
                <a:rPr lang="en-US" sz="1900" b="0" i="1" kern="1200" cap="none" baseline="0" smtClean="0">
                  <a:latin typeface="Cambria Math"/>
                </a:rPr>
                <m:t>)</m:t>
              </m:r>
            </m:oMath>
          </a14:m>
          <a:r>
            <a:rPr lang="en-US" sz="1900" kern="1200" cap="none" baseline="0" dirty="0" smtClean="0"/>
            <a:t> vertices?</a:t>
          </a:r>
          <a:endParaRPr lang="en-US" sz="1900" kern="1200" cap="none" baseline="0" dirty="0"/>
        </a:p>
      </dsp:txBody>
      <dsp:txXfrm>
        <a:off x="41305" y="48321"/>
        <a:ext cx="7766263" cy="763519"/>
      </dsp:txXfrm>
    </dsp:sp>
    <dsp:sp modelId="{FDD62923-68E0-46BD-9CBC-AC10EF947856}">
      <dsp:nvSpPr>
        <dsp:cNvPr id="0" name=""/>
        <dsp:cNvSpPr/>
      </dsp:nvSpPr>
      <dsp:spPr>
        <a:xfrm>
          <a:off x="0" y="907865"/>
          <a:ext cx="7848873" cy="84612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Are there kernels for </a:t>
          </a:r>
          <a:r>
            <a:rPr lang="en-US" sz="1900" kern="1200" cap="small" baseline="0" dirty="0" smtClean="0"/>
            <a:t>Constrained Bipartite Vertex Cover </a:t>
          </a:r>
          <a:r>
            <a:rPr lang="en-US" sz="1900" kern="1200" cap="none" baseline="0" dirty="0" smtClean="0"/>
            <a:t>with</a:t>
          </a:r>
          <a:br>
            <a:rPr lang="en-US" sz="1900" kern="1200" cap="none" baseline="0" dirty="0" smtClean="0"/>
          </a:br>
          <a:r>
            <a:rPr lang="en-US" sz="1900" kern="1200" cap="none" baseline="0" dirty="0" smtClean="0"/>
            <a:t> </a:t>
          </a:r>
          <a14:m xmlns:a14="http://schemas.microsoft.com/office/drawing/2010/main">
            <m:oMath xmlns:m="http://schemas.openxmlformats.org/officeDocument/2006/math">
              <m:r>
                <a:rPr lang="en-US" sz="1900" b="0" i="1" kern="1200" cap="none" baseline="0" smtClean="0">
                  <a:latin typeface="Cambria Math"/>
                </a:rPr>
                <m:t>𝑂</m:t>
              </m:r>
              <m:sSup>
                <m:sSupPr>
                  <m:ctrlPr>
                    <a:rPr lang="en-US" sz="1900" b="0" i="1" kern="1200" cap="none" baseline="0" smtClean="0">
                      <a:latin typeface="Cambria Math" panose="02040503050406030204" pitchFamily="18" charset="0"/>
                    </a:rPr>
                  </m:ctrlPr>
                </m:sSupPr>
                <m:e>
                  <m:d>
                    <m:dPr>
                      <m:ctrlPr>
                        <a:rPr lang="en-US" sz="1900" b="0" i="1" kern="1200" cap="none" baseline="0" smtClean="0">
                          <a:latin typeface="Cambria Math" panose="02040503050406030204" pitchFamily="18" charset="0"/>
                        </a:rPr>
                      </m:ctrlPr>
                    </m:dPr>
                    <m:e>
                      <m:sSub>
                        <m:sSubPr>
                          <m:ctrlPr>
                            <a:rPr lang="en-US" sz="1900" b="0" i="1" kern="1200" cap="none" baseline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900" b="0" i="1" kern="1200" cap="none" baseline="0" smtClean="0">
                              <a:latin typeface="Cambria Math"/>
                            </a:rPr>
                            <m:t>(</m:t>
                          </m:r>
                          <m:r>
                            <a:rPr lang="en-US" sz="1900" b="0" i="1" kern="1200" cap="none" baseline="0" smtClean="0"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US" sz="1900" b="0" i="1" kern="1200" cap="none" baseline="0" smtClean="0">
                              <a:latin typeface="Cambria Math"/>
                            </a:rPr>
                            <m:t>𝐴</m:t>
                          </m:r>
                        </m:sub>
                      </m:sSub>
                      <m:r>
                        <a:rPr lang="en-US" sz="1900" b="0" i="1" kern="1200" cap="none" baseline="0" smtClean="0">
                          <a:latin typeface="Cambria Math"/>
                        </a:rPr>
                        <m:t>⋅</m:t>
                      </m:r>
                      <m:sSub>
                        <m:sSubPr>
                          <m:ctrlPr>
                            <a:rPr lang="en-US" sz="1900" b="0" i="1" kern="1200" cap="none" baseline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900" b="0" i="1" kern="1200" cap="none" baseline="0" smtClean="0"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US" sz="1900" b="0" i="1" kern="1200" cap="none" baseline="0" smtClean="0">
                              <a:latin typeface="Cambria Math"/>
                            </a:rPr>
                            <m:t>𝐵</m:t>
                          </m:r>
                        </m:sub>
                      </m:sSub>
                    </m:e>
                  </m:d>
                </m:e>
                <m:sup>
                  <m:r>
                    <a:rPr lang="en-US" sz="1900" b="0" i="1" kern="1200" cap="none" baseline="0" smtClean="0">
                      <a:latin typeface="Cambria Math"/>
                    </a:rPr>
                    <m:t>1−</m:t>
                  </m:r>
                  <m:r>
                    <a:rPr lang="en-US" sz="1900" b="0" i="1" kern="1200" cap="none" baseline="0" smtClean="0">
                      <a:latin typeface="Cambria Math"/>
                    </a:rPr>
                    <m:t>𝜖</m:t>
                  </m:r>
                </m:sup>
              </m:sSup>
              <m:r>
                <a:rPr lang="en-US" sz="1900" b="0" i="1" kern="1200" cap="none" baseline="0" smtClean="0">
                  <a:latin typeface="Cambria Math"/>
                </a:rPr>
                <m:t>)</m:t>
              </m:r>
            </m:oMath>
          </a14:m>
          <a:r>
            <a:rPr lang="en-US" sz="1900" kern="1200" cap="none" baseline="0" dirty="0" smtClean="0"/>
            <a:t> vertices that transfer budget from one side to the other?</a:t>
          </a:r>
        </a:p>
      </dsp:txBody>
      <dsp:txXfrm>
        <a:off x="41305" y="949170"/>
        <a:ext cx="7766263" cy="7635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>
            <a:lvl1pPr algn="l" defTabSz="990248">
              <a:defRPr sz="13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>
            <a:lvl1pPr algn="r" defTabSz="990248">
              <a:defRPr sz="13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b" anchorCtr="0" compatLnSpc="1">
            <a:prstTxWarp prst="textNoShape">
              <a:avLst/>
            </a:prstTxWarp>
          </a:bodyPr>
          <a:lstStyle>
            <a:lvl1pPr algn="l" defTabSz="990248">
              <a:defRPr sz="13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b" anchorCtr="0" compatLnSpc="1">
            <a:prstTxWarp prst="textNoShape">
              <a:avLst/>
            </a:prstTxWarp>
          </a:bodyPr>
          <a:lstStyle>
            <a:lvl1pPr algn="r" defTabSz="990248">
              <a:defRPr sz="1300"/>
            </a:lvl1pPr>
          </a:lstStyle>
          <a:p>
            <a:pPr>
              <a:defRPr/>
            </a:pPr>
            <a:fld id="{5180EC00-F275-4087-9DB9-ACCF312B7620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012162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>
            <a:lvl1pPr algn="l" defTabSz="990248">
              <a:defRPr sz="13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>
            <a:lvl1pPr algn="r" defTabSz="990248">
              <a:defRPr sz="13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6512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75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59338"/>
            <a:ext cx="5680075" cy="460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noProof="0" smtClean="0"/>
              <a:t>Klikk for å redigere tekststiler i malen</a:t>
            </a:r>
          </a:p>
          <a:p>
            <a:pPr lvl="1"/>
            <a:r>
              <a:rPr lang="nb-NO" noProof="0" smtClean="0"/>
              <a:t>Andre nivå</a:t>
            </a:r>
          </a:p>
          <a:p>
            <a:pPr lvl="2"/>
            <a:r>
              <a:rPr lang="nb-NO" noProof="0" smtClean="0"/>
              <a:t>Tredje nivå</a:t>
            </a:r>
          </a:p>
          <a:p>
            <a:pPr lvl="3"/>
            <a:r>
              <a:rPr lang="nb-NO" noProof="0" smtClean="0"/>
              <a:t>Fjerde nivå</a:t>
            </a:r>
          </a:p>
          <a:p>
            <a:pPr lvl="4"/>
            <a:r>
              <a:rPr lang="nb-NO" noProof="0" smtClean="0"/>
              <a:t>Femte nivå</a:t>
            </a:r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b" anchorCtr="0" compatLnSpc="1">
            <a:prstTxWarp prst="textNoShape">
              <a:avLst/>
            </a:prstTxWarp>
          </a:bodyPr>
          <a:lstStyle>
            <a:lvl1pPr algn="l" defTabSz="990248">
              <a:defRPr sz="13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75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b" anchorCtr="0" compatLnSpc="1">
            <a:prstTxWarp prst="textNoShape">
              <a:avLst/>
            </a:prstTxWarp>
          </a:bodyPr>
          <a:lstStyle>
            <a:lvl1pPr algn="r" defTabSz="990248">
              <a:defRPr sz="1300"/>
            </a:lvl1pPr>
          </a:lstStyle>
          <a:p>
            <a:pPr>
              <a:defRPr/>
            </a:pPr>
            <a:fld id="{E25ECAD4-345E-4ADD-8C78-01985C60FD5F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665534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5ECAD4-345E-4ADD-8C78-01985C60FD5F}" type="slidenum">
              <a:rPr lang="nb-NO" smtClean="0"/>
              <a:pPr>
                <a:defRPr/>
              </a:pPr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72341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Forsi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000500"/>
            <a:ext cx="9144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icture 10" descr="UiBmerke_grayscale"/>
          <p:cNvSpPr>
            <a:spLocks noChangeAspect="1" noChangeArrowheads="1"/>
          </p:cNvSpPr>
          <p:nvPr/>
        </p:nvSpPr>
        <p:spPr bwMode="auto">
          <a:xfrm>
            <a:off x="3665538" y="4702175"/>
            <a:ext cx="1770062" cy="177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b-NO"/>
          </a:p>
        </p:txBody>
      </p:sp>
      <p:grpSp>
        <p:nvGrpSpPr>
          <p:cNvPr id="7" name="Gruppe 12"/>
          <p:cNvGrpSpPr>
            <a:grpSpLocks/>
          </p:cNvGrpSpPr>
          <p:nvPr/>
        </p:nvGrpSpPr>
        <p:grpSpPr bwMode="auto">
          <a:xfrm>
            <a:off x="1809257" y="250824"/>
            <a:ext cx="5431202" cy="70692"/>
            <a:chOff x="1876465" y="159840"/>
            <a:chExt cx="5431839" cy="70664"/>
          </a:xfrm>
        </p:grpSpPr>
        <p:grpSp>
          <p:nvGrpSpPr>
            <p:cNvPr id="9" name="Gruppe 14"/>
            <p:cNvGrpSpPr>
              <a:grpSpLocks/>
            </p:cNvGrpSpPr>
            <p:nvPr/>
          </p:nvGrpSpPr>
          <p:grpSpPr bwMode="auto">
            <a:xfrm>
              <a:off x="1876465" y="159840"/>
              <a:ext cx="2756914" cy="28800"/>
              <a:chOff x="1876465" y="126156"/>
              <a:chExt cx="2756914" cy="28800"/>
            </a:xfrm>
          </p:grpSpPr>
          <p:sp>
            <p:nvSpPr>
              <p:cNvPr id="11" name="Rektangel 16"/>
              <p:cNvSpPr>
                <a:spLocks noChangeArrowheads="1"/>
              </p:cNvSpPr>
              <p:nvPr/>
            </p:nvSpPr>
            <p:spPr bwMode="auto">
              <a:xfrm>
                <a:off x="1876465" y="126156"/>
                <a:ext cx="550800" cy="28800"/>
              </a:xfrm>
              <a:prstGeom prst="rect">
                <a:avLst/>
              </a:prstGeom>
              <a:solidFill>
                <a:srgbClr val="92D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12" name="Rektangel 17"/>
              <p:cNvSpPr>
                <a:spLocks noChangeArrowheads="1"/>
              </p:cNvSpPr>
              <p:nvPr/>
            </p:nvSpPr>
            <p:spPr bwMode="auto">
              <a:xfrm>
                <a:off x="2426803" y="126156"/>
                <a:ext cx="550800" cy="28800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13" name="Rektangel 18"/>
              <p:cNvSpPr>
                <a:spLocks noChangeArrowheads="1"/>
              </p:cNvSpPr>
              <p:nvPr/>
            </p:nvSpPr>
            <p:spPr bwMode="auto">
              <a:xfrm>
                <a:off x="2977141" y="126156"/>
                <a:ext cx="550800" cy="28800"/>
              </a:xfrm>
              <a:prstGeom prst="rect">
                <a:avLst/>
              </a:prstGeom>
              <a:solidFill>
                <a:srgbClr val="FF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14" name="Rektangel 19"/>
              <p:cNvSpPr>
                <a:spLocks noChangeArrowheads="1"/>
              </p:cNvSpPr>
              <p:nvPr/>
            </p:nvSpPr>
            <p:spPr bwMode="auto">
              <a:xfrm>
                <a:off x="3532241" y="126156"/>
                <a:ext cx="550800" cy="28800"/>
              </a:xfrm>
              <a:prstGeom prst="rect">
                <a:avLst/>
              </a:prstGeom>
              <a:solidFill>
                <a:srgbClr val="00BB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15" name="Rektangel 20"/>
              <p:cNvSpPr>
                <a:spLocks noChangeArrowheads="1"/>
              </p:cNvSpPr>
              <p:nvPr/>
            </p:nvSpPr>
            <p:spPr bwMode="auto">
              <a:xfrm>
                <a:off x="4082579" y="126156"/>
                <a:ext cx="550800" cy="28800"/>
              </a:xfrm>
              <a:prstGeom prst="rect">
                <a:avLst/>
              </a:prstGeom>
              <a:solidFill>
                <a:srgbClr val="4E4A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</p:grpSp>
        <p:cxnSp>
          <p:nvCxnSpPr>
            <p:cNvPr id="10" name="Rett linje 15"/>
            <p:cNvCxnSpPr>
              <a:cxnSpLocks noChangeShapeType="1"/>
            </p:cNvCxnSpPr>
            <p:nvPr/>
          </p:nvCxnSpPr>
          <p:spPr bwMode="auto">
            <a:xfrm>
              <a:off x="1876465" y="230504"/>
              <a:ext cx="5431839" cy="0"/>
            </a:xfrm>
            <a:prstGeom prst="line">
              <a:avLst/>
            </a:prstGeom>
            <a:noFill/>
            <a:ln w="9525" algn="ctr">
              <a:solidFill>
                <a:srgbClr val="4E4A48">
                  <a:alpha val="52156"/>
                </a:srgbClr>
              </a:solidFill>
              <a:prstDash val="sys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044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01477"/>
            <a:ext cx="7772400" cy="1181894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nb-NO" noProof="0" smtClean="0"/>
              <a:t>Klikk for å redigere tittelstil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492375"/>
            <a:ext cx="6400800" cy="1512888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4E4A48"/>
                </a:solidFill>
                <a:latin typeface="Arial Narrow" pitchFamily="34" charset="0"/>
              </a:defRPr>
            </a:lvl1pPr>
          </a:lstStyle>
          <a:p>
            <a:pPr lvl="0"/>
            <a:r>
              <a:rPr lang="nb-NO" noProof="0" dirty="0" smtClean="0"/>
              <a:t>Klikk for å redigere undertittelstil i malen</a:t>
            </a:r>
          </a:p>
        </p:txBody>
      </p:sp>
      <p:sp>
        <p:nvSpPr>
          <p:cNvPr id="1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01A090-C5D1-4AF3-9DD3-C1120ADEB9D4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993054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smtClean="0"/>
              <a:t>Klikk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9F71A9-5BF2-4B46-AC2D-C712206BBBBE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192966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DB2EC0-FE65-49CB-8094-F96A1705E396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724306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38925" y="347663"/>
            <a:ext cx="2058988" cy="5778500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347663"/>
            <a:ext cx="6029325" cy="5778500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349249-2CC8-4EF0-A2E9-89BCA834E8BC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95421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EB4C75-3422-4131-BAA1-452F888D0C16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509026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935F8C-0D49-4047-A7ED-DE91896AAC9F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414278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196975"/>
            <a:ext cx="4038600" cy="4929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4929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590FE7-E4A0-4B81-A29E-2EAA239A5447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158197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3C6023-1189-4C70-B017-E7D262B7ED34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048994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re tittel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tekst 2"/>
          <p:cNvSpPr>
            <a:spLocks noGrp="1"/>
          </p:cNvSpPr>
          <p:nvPr>
            <p:ph type="body" idx="1"/>
          </p:nvPr>
        </p:nvSpPr>
        <p:spPr>
          <a:xfrm>
            <a:off x="323528" y="1628800"/>
            <a:ext cx="5976664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sp>
        <p:nvSpPr>
          <p:cNvPr id="7" name="Plassholder for tekst 2"/>
          <p:cNvSpPr>
            <a:spLocks noGrp="1"/>
          </p:cNvSpPr>
          <p:nvPr>
            <p:ph type="body" idx="10"/>
          </p:nvPr>
        </p:nvSpPr>
        <p:spPr>
          <a:xfrm>
            <a:off x="323528" y="3356993"/>
            <a:ext cx="5976664" cy="57606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3696127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CEBA45-2A48-413A-9B36-A1585B1E5B03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001623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A4375D-C019-4DEB-88B1-C0A9E8BD4938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783542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8313" y="347663"/>
            <a:ext cx="8229600" cy="633412"/>
          </a:xfrm>
        </p:spPr>
        <p:txBody>
          <a:bodyPr anchor="ctr"/>
          <a:lstStyle>
            <a:lvl1pPr marL="0" indent="0">
              <a:buNone/>
              <a:defRPr sz="3200">
                <a:solidFill>
                  <a:srgbClr val="4E4A48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981074"/>
            <a:ext cx="3008313" cy="4540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1412776"/>
            <a:ext cx="5111750" cy="47133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endParaRPr lang="nb-NO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61944189-2493-4FF1-A659-D8219CCD741C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327363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347663"/>
            <a:ext cx="8229600" cy="63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tittelstil</a:t>
            </a:r>
          </a:p>
        </p:txBody>
      </p:sp>
      <p:pic>
        <p:nvPicPr>
          <p:cNvPr id="1027" name="Picture 9" descr="testtilpptgraf_w10-ny_hor"/>
          <p:cNvPicPr>
            <a:picLocks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9144000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4929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97613"/>
            <a:ext cx="4114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rgbClr val="4E4A48"/>
                </a:solidFill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519863"/>
            <a:ext cx="1954213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rgbClr val="4E4A48"/>
                </a:solidFill>
              </a:defRPr>
            </a:lvl1pPr>
          </a:lstStyle>
          <a:p>
            <a:pPr>
              <a:defRPr/>
            </a:pPr>
            <a:fld id="{61944189-2493-4FF1-A659-D8219CCD741C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2" r:id="rId1"/>
    <p:sldLayoutId id="2147483973" r:id="rId2"/>
    <p:sldLayoutId id="2147483964" r:id="rId3"/>
    <p:sldLayoutId id="2147483965" r:id="rId4"/>
    <p:sldLayoutId id="2147483966" r:id="rId5"/>
    <p:sldLayoutId id="2147483976" r:id="rId6"/>
    <p:sldLayoutId id="2147483967" r:id="rId7"/>
    <p:sldLayoutId id="2147483968" r:id="rId8"/>
    <p:sldLayoutId id="2147483975" r:id="rId9"/>
    <p:sldLayoutId id="2147483969" r:id="rId10"/>
    <p:sldLayoutId id="2147483970" r:id="rId11"/>
    <p:sldLayoutId id="2147483971" r:id="rId12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E4A4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E4A48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E4A48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E4A48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E4A48"/>
          </a:solidFill>
          <a:latin typeface="Arial Narrow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lnSpc>
          <a:spcPct val="100000"/>
        </a:lnSpc>
        <a:spcBef>
          <a:spcPts val="18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0.png"/><Relationship Id="rId4" Type="http://schemas.openxmlformats.org/officeDocument/2006/relationships/image" Target="../media/image17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7" Type="http://schemas.openxmlformats.org/officeDocument/2006/relationships/image" Target="../media/image42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58.png"/><Relationship Id="rId18" Type="http://schemas.openxmlformats.org/officeDocument/2006/relationships/image" Target="../media/image63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12" Type="http://schemas.openxmlformats.org/officeDocument/2006/relationships/image" Target="../media/image57.png"/><Relationship Id="rId17" Type="http://schemas.openxmlformats.org/officeDocument/2006/relationships/image" Target="../media/image62.png"/><Relationship Id="rId2" Type="http://schemas.openxmlformats.org/officeDocument/2006/relationships/image" Target="../media/image48.png"/><Relationship Id="rId16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11" Type="http://schemas.openxmlformats.org/officeDocument/2006/relationships/image" Target="../media/image56.png"/><Relationship Id="rId5" Type="http://schemas.openxmlformats.org/officeDocument/2006/relationships/image" Target="../media/image51.png"/><Relationship Id="rId15" Type="http://schemas.openxmlformats.org/officeDocument/2006/relationships/image" Target="../media/image60.png"/><Relationship Id="rId10" Type="http://schemas.openxmlformats.org/officeDocument/2006/relationships/image" Target="../media/image55.png"/><Relationship Id="rId4" Type="http://schemas.openxmlformats.org/officeDocument/2006/relationships/image" Target="../media/image50.png"/><Relationship Id="rId9" Type="http://schemas.openxmlformats.org/officeDocument/2006/relationships/image" Target="../media/image54.png"/><Relationship Id="rId14" Type="http://schemas.openxmlformats.org/officeDocument/2006/relationships/image" Target="../media/image5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 smtClean="0"/>
              <a:t>Constrained Bipartite Vertex Cover:</a:t>
            </a:r>
            <a:br>
              <a:rPr lang="en-US" sz="2400" dirty="0" smtClean="0"/>
            </a:br>
            <a:r>
              <a:rPr lang="en-US" sz="2400" dirty="0" smtClean="0"/>
              <a:t>The Easy Kernel is Essentially Tight</a:t>
            </a:r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323528" y="3356992"/>
            <a:ext cx="5976664" cy="1080119"/>
          </a:xfrm>
        </p:spPr>
        <p:txBody>
          <a:bodyPr/>
          <a:lstStyle/>
          <a:p>
            <a:r>
              <a:rPr lang="en-US" sz="2400" b="1" dirty="0" smtClean="0"/>
              <a:t>Bart M. P. Jansen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516052"/>
            <a:ext cx="91805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 smtClean="0">
                <a:latin typeface="+mj-lt"/>
              </a:rPr>
              <a:t>June 4th, WORKER 2015, </a:t>
            </a:r>
            <a:r>
              <a:rPr lang="en-US" sz="1600" dirty="0" err="1" smtClean="0">
                <a:latin typeface="+mj-lt"/>
              </a:rPr>
              <a:t>Nordfjordeid</a:t>
            </a:r>
            <a:r>
              <a:rPr lang="en-US" sz="1600" dirty="0" smtClean="0">
                <a:latin typeface="+mj-lt"/>
              </a:rPr>
              <a:t>, Norway</a:t>
            </a:r>
            <a:endParaRPr lang="en-US" sz="1600" i="1" dirty="0"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6084168" y="5301208"/>
            <a:ext cx="2016224" cy="432048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5436096" y="6425952"/>
            <a:ext cx="2016224" cy="432048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6056728" y="5692606"/>
            <a:ext cx="2259687" cy="616714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951872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150" y="4509120"/>
            <a:ext cx="445770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canonical instance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Define the following bipartite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𝒢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𝐴</m:t>
                    </m:r>
                    <m:r>
                      <a:rPr lang="en-US" b="0" i="1" smtClean="0">
                        <a:latin typeface="Cambria Math"/>
                      </a:rPr>
                      <m:t> ≔{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∣</m:t>
                    </m:r>
                    <m:r>
                      <a:rPr lang="en-US" b="0" i="1" smtClean="0">
                        <a:latin typeface="Cambria Math"/>
                      </a:rPr>
                      <m:t>𝑖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}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𝐵</m:t>
                    </m:r>
                    <m:r>
                      <a:rPr lang="en-US" b="0" i="1" dirty="0" smtClean="0">
                        <a:latin typeface="Cambria Math"/>
                      </a:rPr>
                      <m:t>≔</m:t>
                    </m:r>
                    <m:d>
                      <m:dPr>
                        <m:begChr m:val="{"/>
                        <m:endChr m:val="|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d>
                              <m:dPr>
                                <m:begChr m:val="{"/>
                                <m:endChr m:val="}"/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𝑗</m:t>
                                </m:r>
                              </m:e>
                            </m:d>
                          </m:sub>
                        </m:sSub>
                      </m:e>
                    </m:d>
                    <m:d>
                      <m:dPr>
                        <m:begChr m:val="{"/>
                        <m:endChr m:val="}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/>
                          </a:rPr>
                          <m:t>𝑖</m:t>
                        </m:r>
                        <m:r>
                          <a:rPr lang="en-US" b="0" i="1" dirty="0" smtClean="0">
                            <a:latin typeface="Cambria Math"/>
                          </a:rPr>
                          <m:t>,</m:t>
                        </m:r>
                        <m:r>
                          <a:rPr lang="en-US" b="0" i="1" dirty="0" smtClean="0">
                            <a:latin typeface="Cambria Math"/>
                          </a:rPr>
                          <m:t>𝑗</m:t>
                        </m:r>
                      </m:e>
                    </m:d>
                    <m:r>
                      <a:rPr lang="en-US" b="0" i="1" dirty="0" smtClean="0">
                        <a:latin typeface="Cambria Math"/>
                      </a:rPr>
                      <m:t>∈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/>
                      </a:rPr>
                      <m:t>}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For each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∈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 smtClean="0"/>
                  <a:t> make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</m:e>
                      <m:sub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𝑗</m:t>
                            </m:r>
                          </m:e>
                        </m:d>
                      </m:sub>
                    </m:sSub>
                  </m:oMath>
                </a14:m>
                <a:r>
                  <a:rPr lang="en-US" dirty="0" smtClean="0"/>
                  <a:t> adjacent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r>
                  <a:rPr lang="en-US" dirty="0" smtClean="0"/>
                  <a:t>The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𝒢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 smtClean="0"/>
                  <a:t> is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canonical</a:t>
                </a:r>
                <a:r>
                  <a:rPr lang="en-US" dirty="0" smtClean="0"/>
                  <a:t> in the following way:</a:t>
                </a:r>
              </a:p>
              <a:p>
                <a:pPr lvl="1"/>
                <a:r>
                  <a:rPr lang="en-US" dirty="0" smtClean="0"/>
                  <a:t>For each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-vertex </a:t>
                </a:r>
                <a:r>
                  <a:rPr lang="en-US" cap="small" dirty="0" smtClean="0"/>
                  <a:t>Clique</a:t>
                </a:r>
                <a:r>
                  <a:rPr lang="en-US" dirty="0" smtClean="0"/>
                  <a:t> instance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𝐺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𝑘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, the graph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𝐺</m:t>
                    </m:r>
                    <m:r>
                      <a:rPr lang="en-US" i="1" dirty="0" smtClean="0">
                        <a:latin typeface="Cambria Math"/>
                      </a:rPr>
                      <m:t>’</m:t>
                    </m:r>
                  </m:oMath>
                </a14:m>
                <a:r>
                  <a:rPr lang="en-US" dirty="0" smtClean="0"/>
                  <a:t> produced by the NP-completeness reduction is an induced subgraph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𝒢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4"/>
                <a:stretch>
                  <a:fillRect l="-1111" t="-1112" r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10</a:t>
            </a:fld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732240" y="5352410"/>
                <a:ext cx="136815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latin typeface="Cambria Math"/>
                            </a:rPr>
                            <m:t>𝒢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2800" dirty="0" smtClean="0">
                  <a:latin typeface="+mj-lt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2240" y="5352410"/>
                <a:ext cx="1368152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86771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construction (I)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There is an algorithm with the following specifications</a:t>
                </a:r>
              </a:p>
              <a:p>
                <a:r>
                  <a:rPr lang="en-US" b="1" dirty="0" smtClean="0">
                    <a:solidFill>
                      <a:srgbClr val="0070C0"/>
                    </a:solidFill>
                  </a:rPr>
                  <a:t>Input:</a:t>
                </a:r>
                <a:r>
                  <a:rPr lang="en-US" dirty="0" smtClean="0"/>
                  <a:t> A list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𝑡</m:t>
                    </m:r>
                  </m:oMath>
                </a14:m>
                <a:r>
                  <a:rPr lang="en-US" dirty="0" smtClean="0"/>
                  <a:t> graphs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…,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 smtClean="0"/>
                  <a:t> with exactly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 vertices each,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 is even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𝑡</m:t>
                    </m:r>
                  </m:oMath>
                </a14:m>
                <a:r>
                  <a:rPr lang="en-US" dirty="0" smtClean="0"/>
                  <a:t> is a power of two</a:t>
                </a:r>
              </a:p>
              <a:p>
                <a:r>
                  <a:rPr lang="en-US" b="1" dirty="0" smtClean="0">
                    <a:solidFill>
                      <a:srgbClr val="0070C0"/>
                    </a:solidFill>
                  </a:rPr>
                  <a:t>Output:</a:t>
                </a:r>
                <a:r>
                  <a:rPr lang="en-US" dirty="0" smtClean="0"/>
                  <a:t> A bipartite graph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𝐺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𝐴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</a:rPr>
                          <m:t>∪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𝐵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</a:rPr>
                          <m:t>, 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𝐸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/>
                  <a:t> along with integers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bSup>
                    <m:r>
                      <a:rPr lang="en-US" b="0" i="1" smtClean="0">
                        <a:latin typeface="Cambria Math"/>
                      </a:rPr>
                      <m:t>, 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𝐵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dirty="0" smtClean="0"/>
                  <a:t> such that: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∃</m:t>
                    </m:r>
                    <m:r>
                      <a:rPr lang="en-US" b="0" i="1" smtClean="0">
                        <a:latin typeface="Cambria Math"/>
                      </a:rPr>
                      <m:t>𝑖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dirty="0" smtClean="0"/>
                  <a:t>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contains a clique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/2</m:t>
                    </m:r>
                  </m:oMath>
                </a14:m>
                <a:r>
                  <a:rPr lang="en-US" dirty="0" smtClean="0"/>
                  <a:t> </a:t>
                </a:r>
                <a:br>
                  <a:rPr lang="en-US" dirty="0" smtClean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⇔</m:t>
                    </m:r>
                  </m:oMath>
                </a14:m>
                <a:r>
                  <a:rPr lang="en-US" dirty="0" smtClean="0">
                    <a:sym typeface="Wingdings" panose="05000000000000000000" pitchFamily="2" charset="2"/>
                  </a:rPr>
                  <a:t/>
                </a:r>
                <a:br>
                  <a:rPr lang="en-US" dirty="0" smtClean="0">
                    <a:sym typeface="Wingdings" panose="05000000000000000000" pitchFamily="2" charset="2"/>
                  </a:rPr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∃</m:t>
                    </m:r>
                  </m:oMath>
                </a14:m>
                <a:r>
                  <a:rPr lang="en-US" dirty="0" smtClean="0"/>
                  <a:t>vertex cover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𝑆</m:t>
                    </m:r>
                  </m:oMath>
                </a14:m>
                <a:r>
                  <a:rPr lang="en-US" dirty="0" smtClean="0"/>
                  <a:t>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𝐺</m:t>
                    </m:r>
                    <m:r>
                      <a:rPr lang="en-US" i="1" dirty="0" smtClean="0">
                        <a:latin typeface="Cambria Math"/>
                      </a:rPr>
                      <m:t>’</m:t>
                    </m:r>
                  </m:oMath>
                </a14:m>
                <a:r>
                  <a:rPr lang="en-US" dirty="0" smtClean="0"/>
                  <a:t> with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  <m:r>
                          <a:rPr lang="en-US" b="0" i="1" smtClean="0">
                            <a:latin typeface="Cambria Math"/>
                          </a:rPr>
                          <m:t>∩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𝐴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/>
                      </a:rPr>
                      <m:t>≤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bSup>
                    <m:r>
                      <a:rPr lang="en-US" b="0" i="1" smtClean="0">
                        <a:latin typeface="Cambria Math"/>
                      </a:rPr>
                      <m:t>,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  <m:r>
                          <a:rPr lang="en-US" b="0" i="1" smtClean="0">
                            <a:latin typeface="Cambria Math"/>
                          </a:rPr>
                          <m:t>∩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𝐵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/>
                      </a:rPr>
                      <m:t>≤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𝐵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bSup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bSup>
                    <m:r>
                      <a:rPr lang="en-US" b="0" i="1" smtClean="0">
                        <a:latin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e>
                    </m:func>
                  </m:oMath>
                </a14:m>
                <a:endParaRPr lang="en-US" b="0" dirty="0" smtClean="0"/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𝐵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bSup>
                    <m:r>
                      <a:rPr lang="en-US" b="0" i="1" smtClean="0">
                        <a:latin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⋅</m:t>
                    </m:r>
                    <m:r>
                      <a:rPr lang="en-US" b="0" i="1" smtClean="0">
                        <a:latin typeface="Cambria Math"/>
                      </a:rPr>
                      <m:t>𝑡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The running time is polynomial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𝑡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85" t="-1112" r="-889" b="-4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4688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construction (II)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12</a:t>
            </a:fld>
            <a:endParaRPr lang="nb-NO"/>
          </a:p>
        </p:txBody>
      </p:sp>
      <p:pic>
        <p:nvPicPr>
          <p:cNvPr id="2051" name="C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2216715"/>
            <a:ext cx="9048750" cy="200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Hider"/>
          <p:cNvSpPr/>
          <p:nvPr/>
        </p:nvSpPr>
        <p:spPr bwMode="auto">
          <a:xfrm>
            <a:off x="4499992" y="2141482"/>
            <a:ext cx="4596383" cy="2376264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Gn"/>
              <p:cNvSpPr txBox="1"/>
              <p:nvPr/>
            </p:nvSpPr>
            <p:spPr>
              <a:xfrm>
                <a:off x="3887924" y="2959992"/>
                <a:ext cx="136815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latin typeface="Cambria Math"/>
                            </a:rPr>
                            <m:t>𝒢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2800" dirty="0" smtClean="0">
                  <a:latin typeface="+mj-lt"/>
                </a:endParaRPr>
              </a:p>
            </p:txBody>
          </p:sp>
        </mc:Choice>
        <mc:Fallback xmlns="">
          <p:sp>
            <p:nvSpPr>
              <p:cNvPr id="8" name="G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7924" y="2959992"/>
                <a:ext cx="1368152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2" name="C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2216714"/>
            <a:ext cx="9048750" cy="200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C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2216713"/>
            <a:ext cx="9048750" cy="200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C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2216715"/>
            <a:ext cx="9048750" cy="200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AllText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80728"/>
                <a:ext cx="8229600" cy="4929188"/>
              </a:xfrm>
            </p:spPr>
            <p:txBody>
              <a:bodyPr/>
              <a:lstStyle/>
              <a:p>
                <a:r>
                  <a:rPr lang="en-US" b="1" dirty="0" smtClean="0">
                    <a:solidFill>
                      <a:srgbClr val="0070C0"/>
                    </a:solidFill>
                  </a:rPr>
                  <a:t>Input:</a:t>
                </a:r>
                <a:r>
                  <a:rPr lang="en-US" dirty="0"/>
                  <a:t> A list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𝑡</m:t>
                    </m:r>
                  </m:oMath>
                </a14:m>
                <a:r>
                  <a:rPr lang="en-US" dirty="0"/>
                  <a:t> graphs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, …,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with exactly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/>
                  <a:t> vertices each, where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/>
                  <a:t> is even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𝑡</m:t>
                    </m:r>
                  </m:oMath>
                </a14:m>
                <a:r>
                  <a:rPr lang="en-US" dirty="0"/>
                  <a:t> is a power of </a:t>
                </a:r>
                <a:r>
                  <a:rPr lang="en-US" dirty="0" smtClean="0"/>
                  <a:t>two. </a:t>
                </a:r>
              </a:p>
              <a:p>
                <a:r>
                  <a:rPr lang="en-US" b="1" dirty="0" smtClean="0">
                    <a:solidFill>
                      <a:srgbClr val="0070C0"/>
                    </a:solidFill>
                  </a:rPr>
                  <a:t>Output:</a:t>
                </a:r>
                <a:endParaRPr lang="en-US" b="1" dirty="0">
                  <a:solidFill>
                    <a:srgbClr val="0070C0"/>
                  </a:solidFill>
                </a:endParaRPr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pPr lvl="1"/>
                <a:r>
                  <a:rPr lang="en-US" dirty="0" smtClean="0"/>
                  <a:t>Adjacencies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⇔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0,1</m:t>
                            </m:r>
                          </m:e>
                        </m:d>
                        <m:r>
                          <a:rPr lang="en-US" b="0" i="1" smtClean="0">
                            <a:latin typeface="Cambria Math"/>
                          </a:rPr>
                          <m:t>,[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]</m:t>
                            </m:r>
                          </m:e>
                        </m:func>
                      </m:sub>
                    </m:sSub>
                  </m:oMath>
                </a14:m>
                <a:r>
                  <a:rPr lang="en-US" dirty="0" smtClean="0"/>
                  <a:t> follow binary expansion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𝑖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/>
                  <a:t>Adjacencies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⇔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 smtClean="0"/>
                  <a:t> follow edges in input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d>
                      </m:sub>
                    </m:sSub>
                  </m:oMath>
                </a14:m>
                <a:r>
                  <a:rPr lang="en-US" dirty="0" smtClean="0"/>
                  <a:t> adjacent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if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∉</m:t>
                    </m:r>
                    <m:r>
                      <a:rPr lang="en-US" b="0" i="1" smtClean="0">
                        <a:latin typeface="Cambria Math"/>
                      </a:rPr>
                      <m:t>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𝐺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∀</m:t>
                    </m:r>
                    <m:r>
                      <a:rPr lang="en-US" i="1">
                        <a:latin typeface="Cambria Math"/>
                      </a:rPr>
                      <m:t>𝑖</m:t>
                    </m:r>
                    <m:r>
                      <a:rPr lang="en-US" i="1">
                        <a:latin typeface="Cambria Math"/>
                      </a:rPr>
                      <m:t>∈[</m:t>
                    </m:r>
                    <m:r>
                      <a:rPr lang="en-US" i="1">
                        <a:latin typeface="Cambria Math"/>
                      </a:rPr>
                      <m:t>𝑡</m:t>
                    </m:r>
                    <m:r>
                      <a:rPr lang="en-US" i="1">
                        <a:latin typeface="Cambria Math"/>
                      </a:rPr>
                      <m:t>]</m:t>
                    </m:r>
                  </m:oMath>
                </a14:m>
                <a:r>
                  <a:rPr lang="en-US" dirty="0"/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𝐺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begChr m:val="[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(</m:t>
                            </m:r>
                            <m:r>
                              <a:rPr lang="en-US" i="1"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𝑐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∪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𝐵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𝑐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𝑁</m:t>
                        </m:r>
                      </m:e>
                      <m:sub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𝐺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sub>
                    </m:sSub>
                    <m:r>
                      <a:rPr lang="en-US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)]</m:t>
                    </m:r>
                  </m:oMath>
                </a14:m>
                <a:r>
                  <a:rPr lang="en-US" dirty="0"/>
                  <a:t> is </a:t>
                </a:r>
                <a:r>
                  <a:rPr lang="en-US" dirty="0" smtClean="0"/>
                  <a:t>the graph that the NP-completeness proof produces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AllText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80728"/>
                <a:ext cx="8229600" cy="4929188"/>
              </a:xfrm>
              <a:blipFill rotWithShape="0">
                <a:blip r:embed="rId7"/>
                <a:stretch>
                  <a:fillRect l="-1185" t="-1114" r="-889" b="-117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Weights"/>
          <p:cNvGrpSpPr/>
          <p:nvPr/>
        </p:nvGrpSpPr>
        <p:grpSpPr>
          <a:xfrm>
            <a:off x="4631878" y="1916832"/>
            <a:ext cx="4332610" cy="1848896"/>
            <a:chOff x="5466035" y="2124230"/>
            <a:chExt cx="2664296" cy="18488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ParameterBound"/>
                <p:cNvSpPr txBox="1"/>
                <p:nvPr/>
              </p:nvSpPr>
              <p:spPr>
                <a:xfrm>
                  <a:off x="5466035" y="2124230"/>
                  <a:ext cx="2664296" cy="76232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b="0" dirty="0" smtClean="0">
                      <a:solidFill>
                        <a:srgbClr val="0070C0"/>
                      </a:solidFill>
                      <a:latin typeface="+mj-lt"/>
                    </a:rPr>
                    <a:t>Weight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20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a14:m>
                  <a:r>
                    <a:rPr lang="en-US" sz="2000" b="0" dirty="0" smtClean="0">
                      <a:solidFill>
                        <a:srgbClr val="0070C0"/>
                      </a:solidFill>
                      <a:latin typeface="+mj-lt"/>
                    </a:rPr>
                    <a:t> per block, 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000" b="0" i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log</m:t>
                          </m:r>
                        </m:fName>
                        <m:e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</m:func>
                    </m:oMath>
                  </a14:m>
                  <a:r>
                    <a:rPr lang="en-US" sz="2000" b="0" dirty="0" smtClean="0">
                      <a:solidFill>
                        <a:srgbClr val="0070C0"/>
                      </a:solidFill>
                      <a:latin typeface="+mj-lt"/>
                    </a:rPr>
                    <a:t> blocks</a:t>
                  </a:r>
                </a:p>
              </p:txBody>
            </p:sp>
          </mc:Choice>
          <mc:Fallback xmlns="">
            <p:sp>
              <p:nvSpPr>
                <p:cNvPr id="11" name="ParameterBound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66035" y="2124230"/>
                  <a:ext cx="2664296" cy="762325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t="-79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ParameterBound"/>
                <p:cNvSpPr txBox="1"/>
                <p:nvPr/>
              </p:nvSpPr>
              <p:spPr>
                <a:xfrm>
                  <a:off x="5466035" y="3573016"/>
                  <a:ext cx="2664296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b="0" dirty="0" smtClean="0">
                      <a:solidFill>
                        <a:srgbClr val="0070C0"/>
                      </a:solidFill>
                      <a:latin typeface="+mj-lt"/>
                    </a:rPr>
                    <a:t>Weight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𝑛</m:t>
                      </m:r>
                    </m:oMath>
                  </a14:m>
                  <a:r>
                    <a:rPr lang="en-US" sz="2000" b="0" dirty="0" smtClean="0">
                      <a:solidFill>
                        <a:srgbClr val="0070C0"/>
                      </a:solidFill>
                      <a:latin typeface="+mj-lt"/>
                    </a:rPr>
                    <a:t> per block, </a:t>
                  </a:r>
                  <a14:m>
                    <m:oMath xmlns:m="http://schemas.openxmlformats.org/officeDocument/2006/math">
                      <m:r>
                        <a:rPr lang="en-US" sz="2000" b="0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𝑡</m:t>
                      </m:r>
                    </m:oMath>
                  </a14:m>
                  <a:r>
                    <a:rPr lang="en-US" sz="2000" b="0" dirty="0" smtClean="0">
                      <a:solidFill>
                        <a:srgbClr val="0070C0"/>
                      </a:solidFill>
                      <a:latin typeface="+mj-lt"/>
                    </a:rPr>
                    <a:t> blocks</a:t>
                  </a:r>
                </a:p>
              </p:txBody>
            </p:sp>
          </mc:Choice>
          <mc:Fallback xmlns="">
            <p:sp>
              <p:nvSpPr>
                <p:cNvPr id="13" name="ParameterBound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66035" y="3573016"/>
                  <a:ext cx="2664296" cy="400110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t="-7576" b="-257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BudgetBound"/>
              <p:cNvSpPr txBox="1">
                <a:spLocks/>
              </p:cNvSpPr>
              <p:nvPr/>
            </p:nvSpPr>
            <p:spPr bwMode="auto">
              <a:xfrm>
                <a:off x="457200" y="1052736"/>
                <a:ext cx="8229600" cy="49291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lnSpc>
                    <a:spcPct val="100000"/>
                  </a:lnSpc>
                  <a:spcBef>
                    <a:spcPts val="18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2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2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r>
                  <a:rPr lang="en-US" kern="0" dirty="0" smtClean="0"/>
                  <a:t>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kern="0" smtClean="0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b="0" i="1" kern="0" smtClean="0">
                            <a:latin typeface="Cambria Math"/>
                          </a:rPr>
                          <m:t>𝐴</m:t>
                        </m:r>
                      </m:sub>
                    </m:sSub>
                    <m:r>
                      <a:rPr lang="en-US" b="0" i="1" kern="0" smtClean="0">
                        <a:latin typeface="Cambria Math"/>
                      </a:rPr>
                      <m:t>≔</m:t>
                    </m:r>
                    <m:d>
                      <m:dPr>
                        <m:ctrlPr>
                          <a:rPr lang="en-US" i="1" kern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kern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kern="0" smtClean="0">
                                <a:latin typeface="Cambria Math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kern="0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b="0" i="1" kern="0" smtClean="0">
                        <a:latin typeface="Cambria Math"/>
                      </a:rPr>
                      <m:t>−</m:t>
                    </m:r>
                    <m:d>
                      <m:dPr>
                        <m:ctrlPr>
                          <a:rPr lang="en-US" i="1" kern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kern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kern="0" smtClean="0">
                                <a:latin typeface="Cambria Math"/>
                              </a:rPr>
                              <m:t>𝑛</m:t>
                            </m:r>
                            <m:r>
                              <a:rPr lang="en-US" b="0" i="1" kern="0" smtClean="0">
                                <a:latin typeface="Cambria Math"/>
                              </a:rPr>
                              <m:t>/2</m:t>
                            </m:r>
                          </m:num>
                          <m:den>
                            <m:r>
                              <a:rPr lang="en-US" b="0" i="1" kern="0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b="0" i="1" kern="0" smtClean="0">
                        <a:latin typeface="Cambria Math"/>
                      </a:rPr>
                      <m:t>+</m:t>
                    </m:r>
                    <m:d>
                      <m:dPr>
                        <m:ctrlPr>
                          <a:rPr lang="en-US" i="1" kern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kern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kern="0" smtClean="0">
                                <a:latin typeface="Cambria Math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kern="0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  <m:func>
                      <m:funcPr>
                        <m:ctrlPr>
                          <a:rPr lang="en-US" b="0" i="1" kern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kern="0" smtClean="0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b="0" i="1" kern="0" smtClean="0">
                            <a:latin typeface="Cambria Math"/>
                          </a:rPr>
                          <m:t>𝑡</m:t>
                        </m:r>
                      </m:e>
                    </m:func>
                  </m:oMath>
                </a14:m>
                <a:r>
                  <a:rPr lang="en-US" kern="0" dirty="0" smtClean="0"/>
                  <a:t>,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kern="0" smtClean="0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b="0" i="1" kern="0" smtClean="0">
                            <a:latin typeface="Cambria Math"/>
                          </a:rPr>
                          <m:t>𝐵</m:t>
                        </m:r>
                      </m:sub>
                    </m:sSub>
                    <m:r>
                      <a:rPr lang="en-US" b="0" i="1" kern="0" smtClean="0">
                        <a:latin typeface="Cambria Math"/>
                      </a:rPr>
                      <m:t>≔</m:t>
                    </m:r>
                    <m:f>
                      <m:fPr>
                        <m:ctrlPr>
                          <a:rPr lang="en-US" b="0" i="1" kern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kern="0" smtClean="0">
                            <a:latin typeface="Cambria Math"/>
                          </a:rPr>
                          <m:t>𝑛</m:t>
                        </m:r>
                      </m:num>
                      <m:den>
                        <m:r>
                          <a:rPr lang="en-US" b="0" i="1" kern="0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b="0" i="1" kern="0" smtClean="0">
                        <a:latin typeface="Cambria Math"/>
                      </a:rPr>
                      <m:t>+</m:t>
                    </m:r>
                    <m:d>
                      <m:dPr>
                        <m:ctrlPr>
                          <a:rPr lang="en-US" b="0" i="1" kern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kern="0" smtClean="0">
                            <a:latin typeface="Cambria Math"/>
                          </a:rPr>
                          <m:t>𝑡</m:t>
                        </m:r>
                        <m:r>
                          <a:rPr lang="en-US" b="0" i="1" kern="0" smtClean="0">
                            <a:latin typeface="Cambria Math"/>
                          </a:rPr>
                          <m:t>−1</m:t>
                        </m:r>
                      </m:e>
                    </m:d>
                    <m:r>
                      <a:rPr lang="en-US" b="0" i="1" kern="0" smtClean="0">
                        <a:latin typeface="Cambria Math"/>
                      </a:rPr>
                      <m:t>𝑛</m:t>
                    </m:r>
                  </m:oMath>
                </a14:m>
                <a:endParaRPr lang="en-US" kern="0" dirty="0"/>
              </a:p>
              <a:p>
                <a:endParaRPr lang="en-US" kern="0" dirty="0" smtClean="0"/>
              </a:p>
            </p:txBody>
          </p:sp>
        </mc:Choice>
        <mc:Fallback xmlns="">
          <p:sp>
            <p:nvSpPr>
              <p:cNvPr id="16" name="BudgetBound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1052736"/>
                <a:ext cx="8229600" cy="4929188"/>
              </a:xfrm>
              <a:prstGeom prst="rect">
                <a:avLst/>
              </a:prstGeom>
              <a:blipFill rotWithShape="1">
                <a:blip r:embed="rId10"/>
                <a:stretch>
                  <a:fillRect l="-1111" t="-12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lloutLog"/>
              <p:cNvSpPr/>
              <p:nvPr/>
            </p:nvSpPr>
            <p:spPr bwMode="auto">
              <a:xfrm>
                <a:off x="827584" y="1876058"/>
                <a:ext cx="3672408" cy="576064"/>
              </a:xfrm>
              <a:prstGeom prst="wedgeRoundRectCallout">
                <a:avLst>
                  <a:gd name="adj1" fmla="val -29994"/>
                  <a:gd name="adj2" fmla="val -106715"/>
                  <a:gd name="adj3" fmla="val 16667"/>
                </a:avLst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kumimoji="0" lang="en-US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𝐴</m:t>
                        </m:r>
                      </m:sub>
                    </m:sSub>
                  </m:oMath>
                </a14:m>
                <a:r>
                  <a:rPr kumimoji="0" lang="en-US" sz="200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 is linear in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kumimoji="0" lang="en-US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0" lang="en-US" sz="20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kumimoji="0" lang="en-US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𝑡</m:t>
                        </m:r>
                      </m:e>
                    </m:func>
                  </m:oMath>
                </a14:m>
                <a:r>
                  <a:rPr kumimoji="0" lang="en-US" sz="200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 instead of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𝑡</m:t>
                    </m:r>
                  </m:oMath>
                </a14:m>
                <a:endParaRPr kumimoji="0" lang="en-US" sz="200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</mc:Choice>
        <mc:Fallback xmlns="">
          <p:sp>
            <p:nvSpPr>
              <p:cNvPr id="19" name="CalloutLog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7584" y="1876058"/>
                <a:ext cx="3672408" cy="576064"/>
              </a:xfrm>
              <a:prstGeom prst="wedgeRoundRectCallout">
                <a:avLst>
                  <a:gd name="adj1" fmla="val -29994"/>
                  <a:gd name="adj2" fmla="val -106715"/>
                  <a:gd name="adj3" fmla="val 16667"/>
                </a:avLst>
              </a:prstGeom>
              <a:blipFill rotWithShape="1">
                <a:blip r:embed="rId11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22246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8" grpId="1"/>
      <p:bldP spid="3" grpId="0" uiExpand="1" build="p"/>
      <p:bldP spid="19" grpId="0" animBg="1"/>
      <p:bldP spid="19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construction (III)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13</a:t>
            </a:fld>
            <a:endParaRPr lang="nb-NO"/>
          </a:p>
        </p:txBody>
      </p:sp>
      <p:pic>
        <p:nvPicPr>
          <p:cNvPr id="2054" name="C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2216715"/>
            <a:ext cx="9048750" cy="200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AllText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149080"/>
                <a:ext cx="8229600" cy="1761059"/>
              </a:xfrm>
            </p:spPr>
            <p:txBody>
              <a:bodyPr/>
              <a:lstStyle/>
              <a:p>
                <a:r>
                  <a:rPr lang="en-US" dirty="0" smtClean="0"/>
                  <a:t>If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has a clique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/2</m:t>
                    </m:r>
                  </m:oMath>
                </a14:m>
                <a:r>
                  <a:rPr lang="en-US" dirty="0" smtClean="0"/>
                  <a:t>:</a:t>
                </a:r>
              </a:p>
              <a:p>
                <a:pPr lvl="1"/>
                <a:r>
                  <a:rPr lang="en-US" dirty="0" smtClean="0"/>
                  <a:t>Form cover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𝑆</m:t>
                    </m:r>
                  </m:oMath>
                </a14:m>
                <a:r>
                  <a:rPr lang="en-US" dirty="0" smtClean="0"/>
                  <a:t> by corresponding solution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𝒢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 smtClean="0"/>
                  <a:t> together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 smtClean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𝑗</m:t>
                    </m:r>
                    <m:r>
                      <a:rPr lang="en-US" b="0" i="1" smtClean="0">
                        <a:latin typeface="Cambria Math"/>
                      </a:rPr>
                      <m:t>≠</m:t>
                    </m:r>
                    <m:r>
                      <a:rPr lang="en-US" b="0" i="1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 smtClean="0"/>
                  <a:t> and sets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0,1</m:t>
                            </m:r>
                          </m:e>
                        </m:d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 smtClean="0"/>
                  <a:t> based 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𝑗</m:t>
                    </m:r>
                  </m:oMath>
                </a14:m>
                <a:r>
                  <a:rPr lang="en-US" dirty="0" smtClean="0"/>
                  <a:t>-</a:t>
                </a:r>
                <a:r>
                  <a:rPr lang="en-US" dirty="0" err="1" smtClean="0"/>
                  <a:t>th</a:t>
                </a:r>
                <a:r>
                  <a:rPr lang="en-US" dirty="0" smtClean="0"/>
                  <a:t> bit of nr.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𝑖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AllText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149080"/>
                <a:ext cx="8229600" cy="1761059"/>
              </a:xfrm>
              <a:blipFill rotWithShape="1">
                <a:blip r:embed="rId3"/>
                <a:stretch>
                  <a:fillRect l="-1111" t="-31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BudgetBound"/>
              <p:cNvSpPr txBox="1">
                <a:spLocks/>
              </p:cNvSpPr>
              <p:nvPr/>
            </p:nvSpPr>
            <p:spPr bwMode="auto">
              <a:xfrm>
                <a:off x="457200" y="1052736"/>
                <a:ext cx="8229600" cy="7200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lnSpc>
                    <a:spcPct val="100000"/>
                  </a:lnSpc>
                  <a:spcBef>
                    <a:spcPts val="18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2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2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r>
                  <a:rPr lang="en-US" kern="0" dirty="0" smtClean="0"/>
                  <a:t>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kern="0" smtClean="0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b="0" i="1" kern="0" smtClean="0">
                            <a:latin typeface="Cambria Math"/>
                          </a:rPr>
                          <m:t>𝐴</m:t>
                        </m:r>
                      </m:sub>
                    </m:sSub>
                    <m:r>
                      <a:rPr lang="en-US" b="0" i="1" kern="0" smtClean="0">
                        <a:latin typeface="Cambria Math"/>
                      </a:rPr>
                      <m:t>≔</m:t>
                    </m:r>
                    <m:d>
                      <m:dPr>
                        <m:ctrlPr>
                          <a:rPr lang="en-US" i="1" kern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kern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kern="0" smtClean="0">
                                <a:latin typeface="Cambria Math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kern="0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b="0" i="1" kern="0" smtClean="0">
                        <a:latin typeface="Cambria Math"/>
                      </a:rPr>
                      <m:t>−</m:t>
                    </m:r>
                    <m:d>
                      <m:dPr>
                        <m:ctrlPr>
                          <a:rPr lang="en-US" i="1" kern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kern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kern="0" smtClean="0">
                                <a:latin typeface="Cambria Math"/>
                              </a:rPr>
                              <m:t>𝑛</m:t>
                            </m:r>
                            <m:r>
                              <a:rPr lang="en-US" b="0" i="1" kern="0" smtClean="0">
                                <a:latin typeface="Cambria Math"/>
                              </a:rPr>
                              <m:t>/2</m:t>
                            </m:r>
                          </m:num>
                          <m:den>
                            <m:r>
                              <a:rPr lang="en-US" b="0" i="1" kern="0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b="0" i="1" kern="0" smtClean="0">
                        <a:latin typeface="Cambria Math"/>
                      </a:rPr>
                      <m:t>+</m:t>
                    </m:r>
                    <m:d>
                      <m:dPr>
                        <m:ctrlPr>
                          <a:rPr lang="en-US" i="1" kern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kern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kern="0" smtClean="0">
                                <a:latin typeface="Cambria Math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kern="0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  <m:func>
                      <m:funcPr>
                        <m:ctrlPr>
                          <a:rPr lang="en-US" b="0" i="1" kern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kern="0" smtClean="0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b="0" i="1" kern="0" smtClean="0">
                            <a:latin typeface="Cambria Math"/>
                          </a:rPr>
                          <m:t>𝑡</m:t>
                        </m:r>
                      </m:e>
                    </m:func>
                  </m:oMath>
                </a14:m>
                <a:r>
                  <a:rPr lang="en-US" kern="0" dirty="0" smtClean="0"/>
                  <a:t>,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kern="0" smtClean="0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b="0" i="1" kern="0" smtClean="0">
                            <a:latin typeface="Cambria Math"/>
                          </a:rPr>
                          <m:t>𝐵</m:t>
                        </m:r>
                      </m:sub>
                    </m:sSub>
                    <m:r>
                      <a:rPr lang="en-US" b="0" i="1" kern="0" smtClean="0">
                        <a:latin typeface="Cambria Math"/>
                      </a:rPr>
                      <m:t>≔</m:t>
                    </m:r>
                    <m:f>
                      <m:fPr>
                        <m:ctrlPr>
                          <a:rPr lang="en-US" b="0" i="1" kern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kern="0" smtClean="0">
                            <a:latin typeface="Cambria Math"/>
                          </a:rPr>
                          <m:t>𝑛</m:t>
                        </m:r>
                      </m:num>
                      <m:den>
                        <m:r>
                          <a:rPr lang="en-US" b="0" i="1" kern="0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b="0" i="1" kern="0" smtClean="0">
                        <a:latin typeface="Cambria Math"/>
                      </a:rPr>
                      <m:t>+</m:t>
                    </m:r>
                    <m:d>
                      <m:dPr>
                        <m:ctrlPr>
                          <a:rPr lang="en-US" b="0" i="1" kern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kern="0" smtClean="0">
                            <a:latin typeface="Cambria Math"/>
                          </a:rPr>
                          <m:t>𝑡</m:t>
                        </m:r>
                        <m:r>
                          <a:rPr lang="en-US" b="0" i="1" kern="0" smtClean="0">
                            <a:latin typeface="Cambria Math"/>
                          </a:rPr>
                          <m:t>−1</m:t>
                        </m:r>
                      </m:e>
                    </m:d>
                    <m:r>
                      <a:rPr lang="en-US" b="0" i="1" kern="0" smtClean="0">
                        <a:latin typeface="Cambria Math"/>
                      </a:rPr>
                      <m:t>𝑛</m:t>
                    </m:r>
                  </m:oMath>
                </a14:m>
                <a:endParaRPr lang="en-US" kern="0" dirty="0"/>
              </a:p>
              <a:p>
                <a:endParaRPr lang="en-US" kern="0" dirty="0" smtClean="0"/>
              </a:p>
            </p:txBody>
          </p:sp>
        </mc:Choice>
        <mc:Fallback xmlns="">
          <p:sp>
            <p:nvSpPr>
              <p:cNvPr id="16" name="BudgetBound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1052736"/>
                <a:ext cx="8229600" cy="720080"/>
              </a:xfrm>
              <a:prstGeom prst="rect">
                <a:avLst/>
              </a:prstGeom>
              <a:blipFill rotWithShape="1">
                <a:blip r:embed="rId4"/>
                <a:stretch>
                  <a:fillRect l="-1111" t="-84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70" name="C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2212676"/>
            <a:ext cx="9048750" cy="200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Weights"/>
          <p:cNvGrpSpPr/>
          <p:nvPr/>
        </p:nvGrpSpPr>
        <p:grpSpPr>
          <a:xfrm>
            <a:off x="4991919" y="1916832"/>
            <a:ext cx="4620637" cy="1848896"/>
            <a:chOff x="5687439" y="2124230"/>
            <a:chExt cx="2841416" cy="18488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ParameterBound"/>
                <p:cNvSpPr txBox="1"/>
                <p:nvPr/>
              </p:nvSpPr>
              <p:spPr>
                <a:xfrm>
                  <a:off x="5687439" y="2124230"/>
                  <a:ext cx="2664296" cy="76232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b="0" dirty="0" smtClean="0">
                      <a:solidFill>
                        <a:srgbClr val="0070C0"/>
                      </a:solidFill>
                      <a:latin typeface="+mj-lt"/>
                    </a:rPr>
                    <a:t>Weight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20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a14:m>
                  <a:r>
                    <a:rPr lang="en-US" sz="2000" b="0" dirty="0" smtClean="0">
                      <a:solidFill>
                        <a:srgbClr val="0070C0"/>
                      </a:solidFill>
                      <a:latin typeface="+mj-lt"/>
                    </a:rPr>
                    <a:t> per block, 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000" b="0" i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log</m:t>
                          </m:r>
                        </m:fName>
                        <m:e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</m:func>
                    </m:oMath>
                  </a14:m>
                  <a:r>
                    <a:rPr lang="en-US" sz="2000" b="0" dirty="0" smtClean="0">
                      <a:solidFill>
                        <a:srgbClr val="0070C0"/>
                      </a:solidFill>
                      <a:latin typeface="+mj-lt"/>
                    </a:rPr>
                    <a:t> blocks</a:t>
                  </a:r>
                </a:p>
              </p:txBody>
            </p:sp>
          </mc:Choice>
          <mc:Fallback xmlns="">
            <p:sp>
              <p:nvSpPr>
                <p:cNvPr id="11" name="ParameterBound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87439" y="2124230"/>
                  <a:ext cx="2664296" cy="762325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t="-79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ParameterBound"/>
                <p:cNvSpPr txBox="1"/>
                <p:nvPr/>
              </p:nvSpPr>
              <p:spPr>
                <a:xfrm>
                  <a:off x="5864559" y="3573016"/>
                  <a:ext cx="2664296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b="0" dirty="0" smtClean="0">
                      <a:solidFill>
                        <a:srgbClr val="0070C0"/>
                      </a:solidFill>
                      <a:latin typeface="+mj-lt"/>
                    </a:rPr>
                    <a:t>Weight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𝑛</m:t>
                      </m:r>
                    </m:oMath>
                  </a14:m>
                  <a:r>
                    <a:rPr lang="en-US" sz="2000" b="0" dirty="0" smtClean="0">
                      <a:solidFill>
                        <a:srgbClr val="0070C0"/>
                      </a:solidFill>
                      <a:latin typeface="+mj-lt"/>
                    </a:rPr>
                    <a:t> per block, </a:t>
                  </a:r>
                  <a14:m>
                    <m:oMath xmlns:m="http://schemas.openxmlformats.org/officeDocument/2006/math">
                      <m:r>
                        <a:rPr lang="en-US" sz="2000" b="0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𝑡</m:t>
                      </m:r>
                    </m:oMath>
                  </a14:m>
                  <a:r>
                    <a:rPr lang="en-US" sz="2000" b="0" dirty="0" smtClean="0">
                      <a:solidFill>
                        <a:srgbClr val="0070C0"/>
                      </a:solidFill>
                      <a:latin typeface="+mj-lt"/>
                    </a:rPr>
                    <a:t> blocks</a:t>
                  </a:r>
                </a:p>
              </p:txBody>
            </p:sp>
          </mc:Choice>
          <mc:Fallback xmlns="">
            <p:sp>
              <p:nvSpPr>
                <p:cNvPr id="13" name="ParameterBound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64559" y="3573016"/>
                  <a:ext cx="2664296" cy="400110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t="-7576" b="-257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8908820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construction (IV)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14</a:t>
            </a:fld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AllText"/>
              <p:cNvSpPr>
                <a:spLocks noGrp="1"/>
              </p:cNvSpPr>
              <p:nvPr>
                <p:ph idx="1"/>
              </p:nvPr>
            </p:nvSpPr>
            <p:spPr>
              <a:xfrm>
                <a:off x="457199" y="4149080"/>
                <a:ext cx="8639175" cy="2492897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If graph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𝐺</m:t>
                    </m:r>
                    <m:r>
                      <a:rPr lang="en-US" i="1">
                        <a:latin typeface="Cambria Math"/>
                      </a:rPr>
                      <m:t>′</m:t>
                    </m:r>
                  </m:oMath>
                </a14:m>
                <a:r>
                  <a:rPr lang="en-US" dirty="0"/>
                  <a:t> has a constrained vertex </a:t>
                </a:r>
                <a:r>
                  <a:rPr lang="en-US" dirty="0" smtClean="0"/>
                  <a:t>cover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𝑆</m:t>
                    </m:r>
                  </m:oMath>
                </a14:m>
                <a:r>
                  <a:rPr lang="en-US" dirty="0" smtClean="0"/>
                  <a:t>:</a:t>
                </a:r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𝑆</m:t>
                    </m:r>
                  </m:oMath>
                </a14:m>
                <a:r>
                  <a:rPr lang="en-US" dirty="0" smtClean="0"/>
                  <a:t> contains </a:t>
                </a:r>
                <a:r>
                  <a:rPr lang="en-US" dirty="0"/>
                  <a:t>exactly one vertex for each bit </a:t>
                </a:r>
                <a:r>
                  <a:rPr lang="en-US" dirty="0" smtClean="0"/>
                  <a:t>position, thereby encoding an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 smtClean="0"/>
                  <a:t> through selected bits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𝑆</m:t>
                    </m:r>
                  </m:oMath>
                </a14:m>
                <a:r>
                  <a:rPr lang="en-US" dirty="0" smtClean="0"/>
                  <a:t> contains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 smtClean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𝑗</m:t>
                    </m:r>
                    <m:r>
                      <a:rPr lang="en-US" b="0" i="1" smtClean="0">
                        <a:latin typeface="Cambria Math"/>
                      </a:rPr>
                      <m:t>≠</m:t>
                    </m:r>
                    <m:r>
                      <a:rPr lang="en-US" b="0" i="1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 smtClean="0"/>
                  <a:t>, but does not contain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𝑆</m:t>
                    </m:r>
                  </m:oMath>
                </a14:m>
                <a:r>
                  <a:rPr lang="en-US" dirty="0" smtClean="0"/>
                  <a:t> avoids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  <m:r>
                              <a:rPr lang="en-US" i="1">
                                <a:latin typeface="Cambria Math"/>
                              </a:rPr>
                              <m:t>/2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 smtClean="0"/>
                  <a:t> vertices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 smtClean="0"/>
                  <a:t>, which represent edges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The represented edges span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 smtClean="0"/>
                  <a:t> vertices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𝑆</m:t>
                    </m:r>
                    <m:r>
                      <a:rPr lang="en-US" b="0" i="1" smtClean="0">
                        <a:latin typeface="Cambria Math"/>
                      </a:rPr>
                      <m:t>∩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 smtClean="0"/>
                  <a:t>, a clique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AllText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4149080"/>
                <a:ext cx="8639175" cy="2492897"/>
              </a:xfrm>
              <a:blipFill rotWithShape="1">
                <a:blip r:embed="rId2"/>
                <a:stretch>
                  <a:fillRect l="-917" t="-31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BudgetBound"/>
              <p:cNvSpPr txBox="1">
                <a:spLocks/>
              </p:cNvSpPr>
              <p:nvPr/>
            </p:nvSpPr>
            <p:spPr bwMode="auto">
              <a:xfrm>
                <a:off x="457200" y="1052736"/>
                <a:ext cx="8229600" cy="7200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lnSpc>
                    <a:spcPct val="100000"/>
                  </a:lnSpc>
                  <a:spcBef>
                    <a:spcPts val="18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2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2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r>
                  <a:rPr lang="en-US" kern="0" dirty="0" smtClean="0"/>
                  <a:t>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kern="0" smtClean="0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b="0" i="1" kern="0" smtClean="0">
                            <a:latin typeface="Cambria Math"/>
                          </a:rPr>
                          <m:t>𝐴</m:t>
                        </m:r>
                      </m:sub>
                    </m:sSub>
                    <m:r>
                      <a:rPr lang="en-US" b="0" i="1" kern="0" smtClean="0">
                        <a:latin typeface="Cambria Math"/>
                      </a:rPr>
                      <m:t>≔</m:t>
                    </m:r>
                    <m:d>
                      <m:dPr>
                        <m:ctrlPr>
                          <a:rPr lang="en-US" i="1" kern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kern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kern="0" smtClean="0">
                                <a:latin typeface="Cambria Math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kern="0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b="0" i="1" kern="0" smtClean="0">
                        <a:latin typeface="Cambria Math"/>
                      </a:rPr>
                      <m:t>−</m:t>
                    </m:r>
                    <m:d>
                      <m:dPr>
                        <m:ctrlPr>
                          <a:rPr lang="en-US" i="1" kern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kern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kern="0" smtClean="0">
                                <a:latin typeface="Cambria Math"/>
                              </a:rPr>
                              <m:t>𝑛</m:t>
                            </m:r>
                            <m:r>
                              <a:rPr lang="en-US" b="0" i="1" kern="0" smtClean="0">
                                <a:latin typeface="Cambria Math"/>
                              </a:rPr>
                              <m:t>/2</m:t>
                            </m:r>
                          </m:num>
                          <m:den>
                            <m:r>
                              <a:rPr lang="en-US" b="0" i="1" kern="0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b="0" i="1" kern="0" smtClean="0">
                        <a:latin typeface="Cambria Math"/>
                      </a:rPr>
                      <m:t>+</m:t>
                    </m:r>
                    <m:d>
                      <m:dPr>
                        <m:ctrlPr>
                          <a:rPr lang="en-US" i="1" kern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kern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kern="0" smtClean="0">
                                <a:latin typeface="Cambria Math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kern="0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  <m:func>
                      <m:funcPr>
                        <m:ctrlPr>
                          <a:rPr lang="en-US" b="0" i="1" kern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kern="0" smtClean="0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b="0" i="1" kern="0" smtClean="0">
                            <a:latin typeface="Cambria Math"/>
                          </a:rPr>
                          <m:t>𝑡</m:t>
                        </m:r>
                      </m:e>
                    </m:func>
                  </m:oMath>
                </a14:m>
                <a:r>
                  <a:rPr lang="en-US" kern="0" dirty="0" smtClean="0"/>
                  <a:t>,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kern="0" smtClean="0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b="0" i="1" kern="0" smtClean="0">
                            <a:latin typeface="Cambria Math"/>
                          </a:rPr>
                          <m:t>𝐵</m:t>
                        </m:r>
                      </m:sub>
                    </m:sSub>
                    <m:r>
                      <a:rPr lang="en-US" b="0" i="1" kern="0" smtClean="0">
                        <a:latin typeface="Cambria Math"/>
                      </a:rPr>
                      <m:t>≔</m:t>
                    </m:r>
                    <m:f>
                      <m:fPr>
                        <m:ctrlPr>
                          <a:rPr lang="en-US" b="0" i="1" kern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kern="0" smtClean="0">
                            <a:latin typeface="Cambria Math"/>
                          </a:rPr>
                          <m:t>𝑛</m:t>
                        </m:r>
                      </m:num>
                      <m:den>
                        <m:r>
                          <a:rPr lang="en-US" b="0" i="1" kern="0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b="0" i="1" kern="0" smtClean="0">
                        <a:latin typeface="Cambria Math"/>
                      </a:rPr>
                      <m:t>+</m:t>
                    </m:r>
                    <m:d>
                      <m:dPr>
                        <m:ctrlPr>
                          <a:rPr lang="en-US" b="0" i="1" kern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kern="0" smtClean="0">
                            <a:latin typeface="Cambria Math"/>
                          </a:rPr>
                          <m:t>𝑡</m:t>
                        </m:r>
                        <m:r>
                          <a:rPr lang="en-US" b="0" i="1" kern="0" smtClean="0">
                            <a:latin typeface="Cambria Math"/>
                          </a:rPr>
                          <m:t>−1</m:t>
                        </m:r>
                      </m:e>
                    </m:d>
                    <m:r>
                      <a:rPr lang="en-US" b="0" i="1" kern="0" smtClean="0">
                        <a:latin typeface="Cambria Math"/>
                      </a:rPr>
                      <m:t>𝑛</m:t>
                    </m:r>
                  </m:oMath>
                </a14:m>
                <a:endParaRPr lang="en-US" kern="0" dirty="0"/>
              </a:p>
              <a:p>
                <a:endParaRPr lang="en-US" kern="0" dirty="0" smtClean="0"/>
              </a:p>
            </p:txBody>
          </p:sp>
        </mc:Choice>
        <mc:Fallback xmlns="">
          <p:sp>
            <p:nvSpPr>
              <p:cNvPr id="16" name="BudgetBound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1052736"/>
                <a:ext cx="8229600" cy="720080"/>
              </a:xfrm>
              <a:prstGeom prst="rect">
                <a:avLst/>
              </a:prstGeom>
              <a:blipFill rotWithShape="1">
                <a:blip r:embed="rId4"/>
                <a:stretch>
                  <a:fillRect l="-1111" t="-84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70" name="C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2212676"/>
            <a:ext cx="9048750" cy="200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Weights"/>
          <p:cNvGrpSpPr/>
          <p:nvPr/>
        </p:nvGrpSpPr>
        <p:grpSpPr>
          <a:xfrm>
            <a:off x="4991919" y="1916832"/>
            <a:ext cx="4620637" cy="1848896"/>
            <a:chOff x="5687439" y="2124230"/>
            <a:chExt cx="2841416" cy="18488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ParameterBound"/>
                <p:cNvSpPr txBox="1"/>
                <p:nvPr/>
              </p:nvSpPr>
              <p:spPr>
                <a:xfrm>
                  <a:off x="5687439" y="2124230"/>
                  <a:ext cx="2664296" cy="76232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b="0" dirty="0" smtClean="0">
                      <a:solidFill>
                        <a:srgbClr val="0070C0"/>
                      </a:solidFill>
                      <a:latin typeface="+mj-lt"/>
                    </a:rPr>
                    <a:t>Weight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20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a14:m>
                  <a:r>
                    <a:rPr lang="en-US" sz="2000" b="0" dirty="0" smtClean="0">
                      <a:solidFill>
                        <a:srgbClr val="0070C0"/>
                      </a:solidFill>
                      <a:latin typeface="+mj-lt"/>
                    </a:rPr>
                    <a:t> per block, 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000" b="0" i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log</m:t>
                          </m:r>
                        </m:fName>
                        <m:e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</m:func>
                    </m:oMath>
                  </a14:m>
                  <a:r>
                    <a:rPr lang="en-US" sz="2000" b="0" dirty="0" smtClean="0">
                      <a:solidFill>
                        <a:srgbClr val="0070C0"/>
                      </a:solidFill>
                      <a:latin typeface="+mj-lt"/>
                    </a:rPr>
                    <a:t> blocks</a:t>
                  </a:r>
                </a:p>
              </p:txBody>
            </p:sp>
          </mc:Choice>
          <mc:Fallback xmlns="">
            <p:sp>
              <p:nvSpPr>
                <p:cNvPr id="11" name="ParameterBound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87439" y="2124230"/>
                  <a:ext cx="2664296" cy="762325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t="-79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ParameterBound"/>
                <p:cNvSpPr txBox="1"/>
                <p:nvPr/>
              </p:nvSpPr>
              <p:spPr>
                <a:xfrm>
                  <a:off x="5864559" y="3573016"/>
                  <a:ext cx="2664296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b="0" dirty="0" smtClean="0">
                      <a:solidFill>
                        <a:srgbClr val="0070C0"/>
                      </a:solidFill>
                      <a:latin typeface="+mj-lt"/>
                    </a:rPr>
                    <a:t>Weight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𝑛</m:t>
                      </m:r>
                    </m:oMath>
                  </a14:m>
                  <a:r>
                    <a:rPr lang="en-US" sz="2000" b="0" dirty="0" smtClean="0">
                      <a:solidFill>
                        <a:srgbClr val="0070C0"/>
                      </a:solidFill>
                      <a:latin typeface="+mj-lt"/>
                    </a:rPr>
                    <a:t> per block, </a:t>
                  </a:r>
                  <a14:m>
                    <m:oMath xmlns:m="http://schemas.openxmlformats.org/officeDocument/2006/math">
                      <m:r>
                        <a:rPr lang="en-US" sz="2000" b="0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𝑡</m:t>
                      </m:r>
                    </m:oMath>
                  </a14:m>
                  <a:r>
                    <a:rPr lang="en-US" sz="2000" b="0" dirty="0" smtClean="0">
                      <a:solidFill>
                        <a:srgbClr val="0070C0"/>
                      </a:solidFill>
                      <a:latin typeface="+mj-lt"/>
                    </a:rPr>
                    <a:t> blocks</a:t>
                  </a:r>
                </a:p>
              </p:txBody>
            </p:sp>
          </mc:Choice>
          <mc:Fallback xmlns="">
            <p:sp>
              <p:nvSpPr>
                <p:cNvPr id="13" name="ParameterBound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64559" y="3573016"/>
                  <a:ext cx="2664296" cy="400110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t="-7576" b="-257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Summary"/>
              <p:cNvSpPr/>
              <p:nvPr/>
            </p:nvSpPr>
            <p:spPr bwMode="auto">
              <a:xfrm>
                <a:off x="539552" y="4437112"/>
                <a:ext cx="8064896" cy="1440160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l"/>
                <a:r>
                  <a:rPr lang="en-US" sz="2400" b="1" dirty="0" smtClean="0"/>
                  <a:t>Summary</a:t>
                </a:r>
                <a:r>
                  <a:rPr lang="en-US" sz="2400" dirty="0" smtClean="0"/>
                  <a:t>. We embed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𝑡</m:t>
                    </m:r>
                  </m:oMath>
                </a14:m>
                <a:r>
                  <a:rPr lang="en-US" sz="2400" dirty="0" smtClean="0"/>
                  <a:t> instances of </a:t>
                </a:r>
                <a:r>
                  <a:rPr lang="en-US" sz="2400" cap="small" dirty="0" smtClean="0"/>
                  <a:t>Clique</a:t>
                </a:r>
                <a:r>
                  <a:rPr lang="en-US" sz="2400" dirty="0" smtClean="0"/>
                  <a:t> into one instance of </a:t>
                </a:r>
                <a:r>
                  <a:rPr lang="en-US" sz="2400" cap="small" dirty="0" smtClean="0"/>
                  <a:t>Constrained Bipartite Vertex Cover</a:t>
                </a:r>
                <a:r>
                  <a:rPr lang="en-US" sz="2400" dirty="0" smtClean="0"/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𝐴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∈</m:t>
                    </m:r>
                    <m:r>
                      <a:rPr lang="en-US" sz="2400" b="0" i="1" smtClean="0">
                        <a:latin typeface="Cambria Math"/>
                      </a:rPr>
                      <m:t>𝑂</m:t>
                    </m:r>
                    <m:r>
                      <a:rPr lang="en-US" sz="2400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sz="2400" b="0" i="1" smtClean="0">
                            <a:latin typeface="Cambria Math"/>
                          </a:rPr>
                          <m:t>𝑡</m:t>
                        </m:r>
                        <m:r>
                          <a:rPr lang="en-US" sz="2400" b="0" i="1" smtClean="0">
                            <a:latin typeface="Cambria Math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2400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sz="2400" b="0" i="1" dirty="0" smtClean="0">
                            <a:latin typeface="Cambria Math"/>
                          </a:rPr>
                          <m:t>𝐵</m:t>
                        </m:r>
                      </m:sub>
                    </m:sSub>
                    <m:r>
                      <a:rPr lang="en-US" sz="2400" b="0" i="1" dirty="0" smtClean="0">
                        <a:latin typeface="Cambria Math"/>
                      </a:rPr>
                      <m:t>∈</m:t>
                    </m:r>
                    <m:r>
                      <a:rPr lang="en-US" sz="2400" b="0" i="1" dirty="0" smtClean="0">
                        <a:latin typeface="Cambria Math"/>
                      </a:rPr>
                      <m:t>𝑂</m:t>
                    </m:r>
                    <m:r>
                      <a:rPr lang="en-US" sz="2400" b="0" i="1" dirty="0" smtClean="0">
                        <a:latin typeface="Cambria Math"/>
                      </a:rPr>
                      <m:t>(</m:t>
                    </m:r>
                    <m:r>
                      <a:rPr lang="en-US" sz="2400" b="0" i="1" dirty="0" smtClean="0">
                        <a:latin typeface="Cambria Math"/>
                      </a:rPr>
                      <m:t>𝑡</m:t>
                    </m:r>
                    <m:r>
                      <a:rPr lang="en-US" sz="2400" b="0" i="1" dirty="0" smtClean="0">
                        <a:latin typeface="Cambria Math"/>
                      </a:rPr>
                      <m:t>⋅</m:t>
                    </m:r>
                    <m:r>
                      <a:rPr lang="en-US" sz="2400" b="0" i="1" dirty="0" smtClean="0">
                        <a:latin typeface="Cambria Math"/>
                      </a:rPr>
                      <m:t>𝑛</m:t>
                    </m:r>
                    <m:r>
                      <a:rPr lang="en-US" sz="2400" b="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 smtClean="0"/>
                  <a:t> that is </a:t>
                </a:r>
                <a:r>
                  <a:rPr lang="en-US" sz="2400" cap="small" dirty="0" smtClean="0"/>
                  <a:t>yes</a:t>
                </a:r>
                <a:r>
                  <a:rPr lang="en-US" sz="2400" dirty="0" smtClean="0"/>
                  <a:t> if and only if a </a:t>
                </a:r>
                <a:r>
                  <a:rPr lang="en-US" sz="2400" cap="small" dirty="0" smtClean="0"/>
                  <a:t>Clique</a:t>
                </a:r>
                <a:r>
                  <a:rPr lang="en-US" sz="2400" dirty="0" smtClean="0"/>
                  <a:t>-input is </a:t>
                </a:r>
                <a:r>
                  <a:rPr lang="en-US" sz="2400" cap="small" dirty="0" smtClean="0"/>
                  <a:t>yes</a:t>
                </a:r>
                <a:endParaRPr lang="en-US" sz="2400" cap="small" dirty="0"/>
              </a:p>
            </p:txBody>
          </p:sp>
        </mc:Choice>
        <mc:Fallback xmlns="">
          <p:sp>
            <p:nvSpPr>
              <p:cNvPr id="12" name="Summary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9552" y="4437112"/>
                <a:ext cx="8064896" cy="1440160"/>
              </a:xfrm>
              <a:prstGeom prst="round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76063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Complementary witness lemma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975"/>
                <a:ext cx="8229600" cy="4824314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dirty="0" smtClean="0"/>
                  <a:t>Transforms efficient instance compression into efficient proof procedures for </a:t>
                </a:r>
                <a:r>
                  <a:rPr lang="en-US" dirty="0"/>
                  <a:t>non-membership </a:t>
                </a:r>
                <a:r>
                  <a:rPr lang="en-US" dirty="0">
                    <a:solidFill>
                      <a:srgbClr val="0070C0"/>
                    </a:solidFill>
                  </a:rPr>
                  <a:t>(Dell &amp; van </a:t>
                </a:r>
                <a:r>
                  <a:rPr lang="en-US" dirty="0" err="1" smtClean="0">
                    <a:solidFill>
                      <a:srgbClr val="0070C0"/>
                    </a:solidFill>
                  </a:rPr>
                  <a:t>Melkebeek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)</a:t>
                </a:r>
              </a:p>
              <a:p>
                <a:pPr lvl="1"/>
                <a:r>
                  <a:rPr lang="en-US" dirty="0"/>
                  <a:t>Needed to leverage the construction into a </a:t>
                </a:r>
                <a:r>
                  <a:rPr lang="en-US" dirty="0" err="1"/>
                  <a:t>lowerbound</a:t>
                </a:r>
                <a:endParaRPr lang="en-US" dirty="0"/>
              </a:p>
              <a:p>
                <a:r>
                  <a:rPr lang="nl-NL" b="1" dirty="0" smtClean="0"/>
                  <a:t>Lemma (</a:t>
                </a:r>
                <a:r>
                  <a:rPr lang="nl-NL" b="1" dirty="0" err="1" smtClean="0"/>
                  <a:t>simplified</a:t>
                </a:r>
                <a:r>
                  <a:rPr lang="nl-NL" b="1" dirty="0" smtClean="0"/>
                  <a:t> </a:t>
                </a:r>
                <a:r>
                  <a:rPr lang="nl-NL" b="1" dirty="0" err="1" smtClean="0"/>
                  <a:t>version</a:t>
                </a:r>
                <a:r>
                  <a:rPr lang="nl-NL" b="1" dirty="0" smtClean="0"/>
                  <a:t>)</a:t>
                </a:r>
                <a:r>
                  <a:rPr lang="nl-NL" dirty="0" smtClean="0"/>
                  <a:t>. Let </a:t>
                </a:r>
                <a14:m>
                  <m:oMath xmlns:m="http://schemas.openxmlformats.org/officeDocument/2006/math">
                    <m:r>
                      <a:rPr lang="nl-NL" i="1" dirty="0">
                        <a:latin typeface="Cambria Math"/>
                      </a:rPr>
                      <m:t>𝐿</m:t>
                    </m:r>
                    <m:r>
                      <a:rPr lang="nl-NL" i="1" dirty="0">
                        <a:latin typeface="Cambria Math"/>
                      </a:rPr>
                      <m:t>, </m:t>
                    </m:r>
                    <m:r>
                      <a:rPr lang="nl-NL" i="1" dirty="0">
                        <a:latin typeface="Cambria Math"/>
                      </a:rPr>
                      <m:t>𝐿</m:t>
                    </m:r>
                    <m:r>
                      <a:rPr lang="nl-NL" i="1" dirty="0">
                        <a:latin typeface="Cambria Math"/>
                      </a:rPr>
                      <m:t>’⊆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dirty="0">
                            <a:latin typeface="Cambria Math"/>
                          </a:rPr>
                          <m:t>Σ</m:t>
                        </m:r>
                      </m:e>
                      <m:sup>
                        <m:r>
                          <a:rPr lang="en-US" i="1" dirty="0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nl-NL" dirty="0"/>
                  <a:t> </a:t>
                </a:r>
                <a:r>
                  <a:rPr lang="nl-NL" dirty="0" err="1"/>
                  <a:t>be</a:t>
                </a:r>
                <a:r>
                  <a:rPr lang="nl-NL" dirty="0"/>
                  <a:t> </a:t>
                </a:r>
                <a:r>
                  <a:rPr lang="nl-NL" dirty="0" err="1" smtClean="0"/>
                  <a:t>languages</a:t>
                </a:r>
                <a:endParaRPr lang="nl-NL" dirty="0" smtClean="0"/>
              </a:p>
              <a:p>
                <a:r>
                  <a:rPr lang="nl-NL" dirty="0" err="1" smtClean="0"/>
                  <a:t>If</a:t>
                </a:r>
                <a:r>
                  <a:rPr lang="nl-NL" dirty="0" smtClean="0"/>
                  <a:t> </a:t>
                </a:r>
                <a:r>
                  <a:rPr lang="nl-NL" dirty="0" err="1"/>
                  <a:t>there</a:t>
                </a:r>
                <a:r>
                  <a:rPr lang="nl-NL" dirty="0"/>
                  <a:t> is </a:t>
                </a:r>
                <a:r>
                  <a:rPr lang="nl-NL" dirty="0" smtClean="0"/>
                  <a:t>a constant </a:t>
                </a:r>
                <a14:m>
                  <m:oMath xmlns:m="http://schemas.openxmlformats.org/officeDocument/2006/math">
                    <m:r>
                      <a:rPr lang="nl-NL" i="1" dirty="0" smtClean="0">
                        <a:latin typeface="Cambria Math"/>
                      </a:rPr>
                      <m:t>𝑐</m:t>
                    </m:r>
                  </m:oMath>
                </a14:m>
                <a:r>
                  <a:rPr lang="nl-NL" dirty="0" smtClean="0"/>
                  <a:t> </a:t>
                </a:r>
                <a:r>
                  <a:rPr lang="nl-NL" dirty="0" err="1" smtClean="0"/>
                  <a:t>and</a:t>
                </a:r>
                <a:r>
                  <a:rPr lang="nl-NL" dirty="0" smtClean="0"/>
                  <a:t> </a:t>
                </a:r>
                <a:r>
                  <a:rPr lang="nl-NL" dirty="0"/>
                  <a:t>a </a:t>
                </a:r>
                <a:r>
                  <a:rPr lang="nl-NL" dirty="0" err="1"/>
                  <a:t>polynomial</a:t>
                </a:r>
                <a:r>
                  <a:rPr lang="nl-NL" dirty="0"/>
                  <a:t>-time </a:t>
                </a:r>
                <a:r>
                  <a:rPr lang="nl-NL" dirty="0" err="1"/>
                  <a:t>algorithm</a:t>
                </a:r>
                <a:r>
                  <a:rPr lang="nl-NL" dirty="0"/>
                  <a:t> </a:t>
                </a:r>
                <a:r>
                  <a:rPr lang="nl-NL" dirty="0" smtClean="0"/>
                  <a:t>as </a:t>
                </a:r>
                <a:r>
                  <a:rPr lang="nl-NL" dirty="0" err="1" smtClean="0"/>
                  <a:t>follows</a:t>
                </a:r>
                <a:r>
                  <a:rPr lang="nl-NL" dirty="0" smtClean="0"/>
                  <a:t>:</a:t>
                </a:r>
              </a:p>
              <a:p>
                <a:pPr lvl="1"/>
                <a:r>
                  <a:rPr lang="nl-NL" b="1" dirty="0" smtClean="0">
                    <a:solidFill>
                      <a:srgbClr val="0070C0"/>
                    </a:solidFill>
                  </a:rPr>
                  <a:t>Input:</a:t>
                </a:r>
                <a:r>
                  <a:rPr lang="nl-NL" dirty="0" smtClean="0"/>
                  <a:t> list </a:t>
                </a:r>
                <a:r>
                  <a:rPr lang="nl-NL" dirty="0"/>
                  <a:t>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𝑡</m:t>
                    </m:r>
                    <m:r>
                      <a:rPr lang="en-US" i="1">
                        <a:latin typeface="Cambria Math"/>
                      </a:rPr>
                      <m:t>≔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𝑐</m:t>
                        </m:r>
                      </m:sup>
                    </m:sSup>
                  </m:oMath>
                </a14:m>
                <a:r>
                  <a:rPr lang="nl-NL" dirty="0"/>
                  <a:t> strings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,…,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nl-NL" dirty="0"/>
                  <a:t>, </a:t>
                </a:r>
                <a:r>
                  <a:rPr lang="nl-NL" dirty="0" err="1"/>
                  <a:t>each</a:t>
                </a:r>
                <a:r>
                  <a:rPr lang="nl-NL" dirty="0"/>
                  <a:t> of </a:t>
                </a:r>
                <a:r>
                  <a:rPr lang="nl-NL" dirty="0" err="1"/>
                  <a:t>length</a:t>
                </a:r>
                <a:r>
                  <a:rPr lang="nl-NL" dirty="0"/>
                  <a:t> at most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𝑛</m:t>
                    </m:r>
                  </m:oMath>
                </a14:m>
                <a:r>
                  <a:rPr lang="nl-NL" dirty="0"/>
                  <a:t>, </a:t>
                </a:r>
                <a:endParaRPr lang="nl-NL" dirty="0" smtClean="0"/>
              </a:p>
              <a:p>
                <a:pPr lvl="1"/>
                <a:r>
                  <a:rPr lang="nl-NL" b="1" dirty="0" smtClean="0">
                    <a:solidFill>
                      <a:srgbClr val="0070C0"/>
                    </a:solidFill>
                  </a:rPr>
                  <a:t>Output:</a:t>
                </a:r>
                <a:r>
                  <a:rPr lang="nl-NL" dirty="0" smtClean="0"/>
                  <a:t> string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nl-NL" dirty="0"/>
                  <a:t> </a:t>
                </a:r>
                <a:r>
                  <a:rPr lang="nl-NL" dirty="0" err="1"/>
                  <a:t>such</a:t>
                </a:r>
                <a:r>
                  <a:rPr lang="nl-NL" dirty="0"/>
                  <a:t> </a:t>
                </a:r>
                <a:r>
                  <a:rPr lang="nl-NL" dirty="0" err="1" smtClean="0"/>
                  <a:t>that</a:t>
                </a:r>
                <a:endParaRPr lang="en-US" i="1" dirty="0" smtClean="0">
                  <a:latin typeface="Cambria Math"/>
                </a:endParaRPr>
              </a:p>
              <a:p>
                <a:pPr lvl="2"/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𝐿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⇔</m:t>
                    </m:r>
                    <m:r>
                      <a:rPr lang="en-US" i="1">
                        <a:latin typeface="Cambria Math"/>
                      </a:rPr>
                      <m:t>∃</m:t>
                    </m:r>
                    <m:r>
                      <a:rPr lang="en-US" i="1">
                        <a:latin typeface="Cambria Math"/>
                      </a:rPr>
                      <m:t>𝑖</m:t>
                    </m:r>
                    <m:r>
                      <a:rPr lang="en-US" i="1">
                        <a:latin typeface="Cambria Math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: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</a:rPr>
                      <m:t>𝐿</m:t>
                    </m:r>
                  </m:oMath>
                </a14:m>
                <a:r>
                  <a:rPr lang="nl-NL" dirty="0"/>
                  <a:t>, </a:t>
                </a:r>
                <a:r>
                  <a:rPr lang="nl-NL" dirty="0" err="1"/>
                  <a:t>and</a:t>
                </a:r>
                <a:r>
                  <a:rPr lang="nl-NL" dirty="0"/>
                  <a:t> </a:t>
                </a:r>
              </a:p>
              <a:p>
                <a:pPr lvl="2"/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i="1">
                        <a:latin typeface="Cambria Math"/>
                      </a:rPr>
                      <m:t>∈</m:t>
                    </m:r>
                    <m:r>
                      <a:rPr lang="en-US" i="1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𝑡</m:t>
                        </m:r>
                        <m:r>
                          <a:rPr lang="en-US" i="1"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i="1">
                            <a:latin typeface="Cambria Math"/>
                          </a:rPr>
                          <m:t>log</m:t>
                        </m:r>
                        <m:r>
                          <a:rPr lang="en-US" i="1">
                            <a:latin typeface="Cambria Math"/>
                          </a:rPr>
                          <m:t> </m:t>
                        </m:r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sup>
                    </m:sSup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</m:func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nl-NL" dirty="0"/>
                  <a:t>, </a:t>
                </a:r>
              </a:p>
              <a:p>
                <a:r>
                  <a:rPr lang="nl-NL" dirty="0" err="1"/>
                  <a:t>then</a:t>
                </a:r>
                <a:r>
                  <a:rPr lang="nl-NL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𝐿</m:t>
                    </m:r>
                    <m:r>
                      <a:rPr lang="en-US" i="1">
                        <a:latin typeface="Cambria Math"/>
                      </a:rPr>
                      <m:t>∈</m:t>
                    </m:r>
                    <m:r>
                      <a:rPr lang="en-US" i="1">
                        <a:latin typeface="Cambria Math"/>
                      </a:rPr>
                      <m:t>𝑐𝑜𝑁𝑃</m:t>
                    </m:r>
                    <m:r>
                      <a:rPr lang="en-US" i="1">
                        <a:latin typeface="Cambria Math"/>
                      </a:rPr>
                      <m:t>/</m:t>
                    </m:r>
                    <m:r>
                      <a:rPr lang="en-US" i="1">
                        <a:latin typeface="Cambria Math"/>
                      </a:rPr>
                      <m:t>𝑝𝑜𝑙𝑦</m:t>
                    </m:r>
                  </m:oMath>
                </a14:m>
                <a:endParaRPr lang="en-US" sz="1800" dirty="0">
                  <a:solidFill>
                    <a:srgbClr val="0070C0"/>
                  </a:solidFill>
                </a:endParaRPr>
              </a:p>
              <a:p>
                <a:pPr lvl="1"/>
                <a:r>
                  <a:rPr lang="en-US" dirty="0" smtClean="0"/>
                  <a:t>If L is NP-hard, then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𝑁𝑃</m:t>
                    </m:r>
                    <m:r>
                      <a:rPr lang="en-US" b="0" i="1" dirty="0" smtClean="0">
                        <a:latin typeface="Cambria Math"/>
                      </a:rPr>
                      <m:t>⊆</m:t>
                    </m:r>
                    <m:r>
                      <a:rPr lang="en-US" i="1" dirty="0" smtClean="0">
                        <a:latin typeface="Cambria Math"/>
                      </a:rPr>
                      <m:t>𝑐𝑜𝑁𝑃</m:t>
                    </m:r>
                    <m:r>
                      <a:rPr lang="en-US" i="1" dirty="0" smtClean="0">
                        <a:latin typeface="Cambria Math"/>
                      </a:rPr>
                      <m:t>/</m:t>
                    </m:r>
                    <m:r>
                      <a:rPr lang="en-US" i="1" dirty="0" smtClean="0">
                        <a:latin typeface="Cambria Math"/>
                      </a:rPr>
                      <m:t>𝑝𝑜𝑙𝑦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975"/>
                <a:ext cx="8229600" cy="4824314"/>
              </a:xfrm>
              <a:blipFill rotWithShape="0">
                <a:blip r:embed="rId2"/>
                <a:stretch>
                  <a:fillRect l="-963" t="-1010" b="-20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15</a:t>
            </a:fld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ular Callout 4"/>
              <p:cNvSpPr/>
              <p:nvPr/>
            </p:nvSpPr>
            <p:spPr bwMode="auto">
              <a:xfrm>
                <a:off x="3635896" y="2276872"/>
                <a:ext cx="3456384" cy="1368152"/>
              </a:xfrm>
              <a:prstGeom prst="wedgeRectCallout">
                <a:avLst>
                  <a:gd name="adj1" fmla="val -31986"/>
                  <a:gd name="adj2" fmla="val 118851"/>
                </a:avLst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By the pigeon-hole principle, there is an input from which only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𝑂</m:t>
                    </m:r>
                    <m:r>
                      <a:rPr kumimoji="0" lang="en-US" sz="2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kumimoji="0" lang="en-US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0" lang="en-US" sz="20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kumimoji="0" lang="en-US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kumimoji="0" lang="en-US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kumimoji="0" lang="en-US" sz="200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 bits remain</a:t>
                </a:r>
              </a:p>
            </p:txBody>
          </p:sp>
        </mc:Choice>
        <mc:Fallback xmlns="">
          <p:sp>
            <p:nvSpPr>
              <p:cNvPr id="5" name="Rectangular Callout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35896" y="2276872"/>
                <a:ext cx="3456384" cy="1368152"/>
              </a:xfrm>
              <a:prstGeom prst="wedgeRectCallout">
                <a:avLst>
                  <a:gd name="adj1" fmla="val -31986"/>
                  <a:gd name="adj2" fmla="val 118851"/>
                </a:avLst>
              </a:prstGeom>
              <a:blipFill rotWithShape="0">
                <a:blip r:embed="rId3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9069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Simplified vertex lower bound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𝑁𝑃</m:t>
                    </m:r>
                  </m:oMath>
                </a14:m>
                <a:r>
                  <a:rPr lang="en-US" dirty="0" smtClean="0"/>
                  <a:t> is not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𝑐𝑜𝑁𝑃</m:t>
                    </m:r>
                    <m:r>
                      <a:rPr lang="en-US" i="1" dirty="0" smtClean="0">
                        <a:latin typeface="Cambria Math"/>
                      </a:rPr>
                      <m:t>/</m:t>
                    </m:r>
                    <m:r>
                      <a:rPr lang="en-US" i="1" dirty="0" smtClean="0">
                        <a:latin typeface="Cambria Math"/>
                      </a:rPr>
                      <m:t>𝑝𝑜𝑙𝑦</m:t>
                    </m:r>
                  </m:oMath>
                </a14:m>
                <a:r>
                  <a:rPr lang="en-US" dirty="0" smtClean="0"/>
                  <a:t>, there is no polynomial-time algorithm that reduces </a:t>
                </a:r>
              </a:p>
              <a:p>
                <a:pPr lvl="1"/>
                <a:r>
                  <a:rPr lang="en-US" dirty="0" smtClean="0"/>
                  <a:t>an instance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𝐺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𝐵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𝐸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𝐵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of </a:t>
                </a:r>
                <a:r>
                  <a:rPr lang="en-US" cap="small" dirty="0" smtClean="0"/>
                  <a:t>Con. B. V. Cover </a:t>
                </a:r>
                <a:r>
                  <a:rPr lang="en-US" dirty="0" smtClean="0"/>
                  <a:t>to</a:t>
                </a:r>
              </a:p>
              <a:p>
                <a:pPr lvl="1"/>
                <a:r>
                  <a:rPr lang="en-US" dirty="0" smtClean="0"/>
                  <a:t>an instance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𝐺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𝐴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𝐵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𝐸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/>
                      </a:rPr>
                      <m:t>,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bSup>
                    <m:r>
                      <a:rPr lang="en-US" b="0" i="1" smtClean="0">
                        <a:latin typeface="Cambria Math"/>
                      </a:rPr>
                      <m:t>,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𝐵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bSup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such that </a:t>
                </a:r>
              </a:p>
              <a:p>
                <a:pPr lvl="2"/>
                <a:r>
                  <a:rPr lang="en-US" dirty="0" smtClean="0"/>
                  <a:t>the instances are equivalent,</a:t>
                </a:r>
              </a:p>
              <a:p>
                <a:pPr lvl="2"/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bSup>
                    <m:r>
                      <a:rPr lang="en-US" b="0" i="1" smtClean="0">
                        <a:latin typeface="Cambria Math"/>
                      </a:rPr>
                      <m:t>≤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dirty="0" smtClean="0"/>
                  <a:t>,</a:t>
                </a:r>
              </a:p>
              <a:p>
                <a:pPr lvl="2"/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𝐵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bSup>
                    <m:r>
                      <a:rPr lang="en-US" b="0" i="1" smtClean="0">
                        <a:latin typeface="Cambria Math"/>
                      </a:rPr>
                      <m:t>≤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dirty="0" smtClean="0"/>
                  <a:t>, and</a:t>
                </a:r>
              </a:p>
              <a:p>
                <a:pPr lvl="2"/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𝐺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</m:e>
                    </m:d>
                    <m:r>
                      <a:rPr lang="en-US" b="0" i="1" smtClean="0">
                        <a:latin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𝐴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/>
                              </a:rPr>
                              <m:t>⋅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𝐵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0.9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r>
                  <a:rPr lang="en-US" dirty="0" smtClean="0">
                    <a:solidFill>
                      <a:srgbClr val="0070C0"/>
                    </a:solidFill>
                  </a:rPr>
                  <a:t>Proof</a:t>
                </a:r>
                <a:r>
                  <a:rPr lang="en-US" dirty="0" smtClean="0"/>
                  <a:t>. Assume such a </a:t>
                </a:r>
                <a:r>
                  <a:rPr lang="en-US" dirty="0" err="1" smtClean="0"/>
                  <a:t>kernelization</a:t>
                </a:r>
                <a:r>
                  <a:rPr lang="en-US" dirty="0" smtClean="0"/>
                  <a:t> algorithm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𝒦</m:t>
                    </m:r>
                  </m:oMath>
                </a14:m>
                <a:r>
                  <a:rPr lang="en-US" dirty="0" smtClean="0"/>
                  <a:t> exists</a:t>
                </a:r>
              </a:p>
              <a:p>
                <a:pPr lvl="1"/>
                <a:r>
                  <a:rPr lang="en-US" dirty="0" smtClean="0"/>
                  <a:t>Using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𝒦</m:t>
                    </m:r>
                  </m:oMath>
                </a14:m>
                <a:r>
                  <a:rPr lang="en-US" dirty="0" smtClean="0"/>
                  <a:t>, the key construction, and the easy kernel, we build a compression algorithm for </a:t>
                </a:r>
                <a:r>
                  <a:rPr lang="en-US" cap="small" dirty="0" smtClean="0"/>
                  <a:t>Clique</a:t>
                </a:r>
                <a:r>
                  <a:rPr lang="en-US" dirty="0" smtClean="0"/>
                  <a:t> instances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𝑁𝑃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</a:rPr>
                      <m:t>𝑐𝑜𝑁𝑃</m:t>
                    </m:r>
                    <m:r>
                      <a:rPr lang="en-US" b="0" i="1" smtClean="0">
                        <a:latin typeface="Cambria Math"/>
                      </a:rPr>
                      <m:t>/</m:t>
                    </m:r>
                    <m:r>
                      <a:rPr lang="en-US" b="0" i="1" smtClean="0">
                        <a:latin typeface="Cambria Math"/>
                      </a:rPr>
                      <m:t>𝑝𝑜𝑙𝑦</m:t>
                    </m:r>
                  </m:oMath>
                </a14:m>
                <a:r>
                  <a:rPr lang="en-US" dirty="0" smtClean="0"/>
                  <a:t> by complementary witness lemma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11" t="-18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342571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Compression algorithm for </a:t>
            </a:r>
            <a:r>
              <a:rPr lang="en-US" cap="small" dirty="0" smtClean="0"/>
              <a:t>Clique</a:t>
            </a:r>
            <a:r>
              <a:rPr lang="en-US" dirty="0" smtClean="0"/>
              <a:t> instances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17</a:t>
            </a:fld>
            <a:endParaRPr lang="nb-NO"/>
          </a:p>
        </p:txBody>
      </p:sp>
      <p:sp>
        <p:nvSpPr>
          <p:cNvPr id="6" name="InputDesc"/>
          <p:cNvSpPr txBox="1"/>
          <p:nvPr/>
        </p:nvSpPr>
        <p:spPr>
          <a:xfrm>
            <a:off x="107504" y="1704139"/>
            <a:ext cx="652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dirty="0" smtClean="0">
                <a:latin typeface="+mj-lt"/>
              </a:rPr>
              <a:t>In: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987721" y="1214005"/>
            <a:ext cx="758564" cy="1150077"/>
            <a:chOff x="755576" y="1908022"/>
            <a:chExt cx="990709" cy="1502036"/>
          </a:xfrm>
        </p:grpSpPr>
        <p:sp>
          <p:nvSpPr>
            <p:cNvPr id="24" name="Oval 23"/>
            <p:cNvSpPr/>
            <p:nvPr/>
          </p:nvSpPr>
          <p:spPr bwMode="auto">
            <a:xfrm>
              <a:off x="755576" y="2419349"/>
              <a:ext cx="990709" cy="99070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9234" y="2467028"/>
              <a:ext cx="838200" cy="895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Budget"/>
                <p:cNvSpPr txBox="1"/>
                <p:nvPr/>
              </p:nvSpPr>
              <p:spPr>
                <a:xfrm>
                  <a:off x="1027792" y="1908022"/>
                  <a:ext cx="579642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𝐺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000" b="0" dirty="0" smtClean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11" name="Budget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7792" y="1908022"/>
                  <a:ext cx="579642" cy="40011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5479" b="-3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" name="Group 8"/>
          <p:cNvGrpSpPr/>
          <p:nvPr/>
        </p:nvGrpSpPr>
        <p:grpSpPr>
          <a:xfrm>
            <a:off x="2008086" y="1196752"/>
            <a:ext cx="758564" cy="1159220"/>
            <a:chOff x="1775941" y="1885492"/>
            <a:chExt cx="990709" cy="1513978"/>
          </a:xfrm>
        </p:grpSpPr>
        <p:sp>
          <p:nvSpPr>
            <p:cNvPr id="14" name="Oval 13"/>
            <p:cNvSpPr/>
            <p:nvPr/>
          </p:nvSpPr>
          <p:spPr bwMode="auto">
            <a:xfrm>
              <a:off x="1775941" y="2408761"/>
              <a:ext cx="990709" cy="99070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pic>
          <p:nvPicPr>
            <p:cNvPr id="3077" name="Picture 5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9428" y="2379279"/>
              <a:ext cx="933450" cy="1009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Budget"/>
                <p:cNvSpPr txBox="1"/>
                <p:nvPr/>
              </p:nvSpPr>
              <p:spPr>
                <a:xfrm>
                  <a:off x="1966332" y="1885492"/>
                  <a:ext cx="579642" cy="5225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𝐺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000" b="0" dirty="0" smtClean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20" name="Budget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66332" y="1885492"/>
                  <a:ext cx="579642" cy="522556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684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Budget"/>
              <p:cNvSpPr txBox="1"/>
              <p:nvPr/>
            </p:nvSpPr>
            <p:spPr>
              <a:xfrm>
                <a:off x="2766650" y="1765694"/>
                <a:ext cx="57964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…</m:t>
                      </m:r>
                    </m:oMath>
                  </m:oMathPara>
                </a14:m>
                <a:endParaRPr lang="en-US" sz="2000" b="0" dirty="0" smtClean="0">
                  <a:latin typeface="+mj-lt"/>
                </a:endParaRPr>
              </a:p>
            </p:txBody>
          </p:sp>
        </mc:Choice>
        <mc:Fallback xmlns="">
          <p:sp>
            <p:nvSpPr>
              <p:cNvPr id="21" name="Budget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6650" y="1765694"/>
                <a:ext cx="579642" cy="40011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3197898" y="1196752"/>
            <a:ext cx="780184" cy="1181830"/>
            <a:chOff x="3283767" y="1885492"/>
            <a:chExt cx="1018945" cy="1543507"/>
          </a:xfrm>
        </p:grpSpPr>
        <p:sp>
          <p:nvSpPr>
            <p:cNvPr id="18" name="Oval 17"/>
            <p:cNvSpPr/>
            <p:nvPr/>
          </p:nvSpPr>
          <p:spPr bwMode="auto">
            <a:xfrm>
              <a:off x="3283767" y="2419349"/>
              <a:ext cx="990709" cy="99070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3369262" y="2419349"/>
              <a:ext cx="933450" cy="1009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Budget"/>
                <p:cNvSpPr txBox="1"/>
                <p:nvPr/>
              </p:nvSpPr>
              <p:spPr>
                <a:xfrm>
                  <a:off x="3538809" y="1885492"/>
                  <a:ext cx="579642" cy="4040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𝐺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100</m:t>
                                </m:r>
                              </m:sup>
                            </m:sSup>
                          </m:sub>
                        </m:sSub>
                      </m:oMath>
                    </m:oMathPara>
                  </a14:m>
                  <a:endParaRPr lang="en-US" sz="2000" b="0" dirty="0" smtClean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22" name="Budget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8809" y="1885492"/>
                  <a:ext cx="579642" cy="404021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l="-41667" r="-18056" b="-274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5" name="ReductionArrow"/>
          <p:cNvSpPr/>
          <p:nvPr/>
        </p:nvSpPr>
        <p:spPr bwMode="auto">
          <a:xfrm>
            <a:off x="4211960" y="1700809"/>
            <a:ext cx="756084" cy="504056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OR</a:t>
            </a: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pic>
        <p:nvPicPr>
          <p:cNvPr id="26" name="RealComposedInput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545697"/>
            <a:ext cx="3782459" cy="840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080" name="AbstractComposedInput"/>
          <p:cNvGrpSpPr/>
          <p:nvPr/>
        </p:nvGrpSpPr>
        <p:grpSpPr>
          <a:xfrm>
            <a:off x="5186106" y="1367001"/>
            <a:ext cx="3418342" cy="1152128"/>
            <a:chOff x="5186106" y="3717032"/>
            <a:chExt cx="3418342" cy="1152128"/>
          </a:xfrm>
        </p:grpSpPr>
        <p:cxnSp>
          <p:nvCxnSpPr>
            <p:cNvPr id="27" name="Straight Connector 26"/>
            <p:cNvCxnSpPr/>
            <p:nvPr/>
          </p:nvCxnSpPr>
          <p:spPr bwMode="auto">
            <a:xfrm flipH="1">
              <a:off x="6084168" y="4005064"/>
              <a:ext cx="216024" cy="576064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9" name="Straight Connector 28"/>
            <p:cNvCxnSpPr/>
            <p:nvPr/>
          </p:nvCxnSpPr>
          <p:spPr bwMode="auto">
            <a:xfrm>
              <a:off x="6660232" y="4005064"/>
              <a:ext cx="144016" cy="576064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072" name="Straight Connector 3071"/>
            <p:cNvCxnSpPr/>
            <p:nvPr/>
          </p:nvCxnSpPr>
          <p:spPr bwMode="auto">
            <a:xfrm>
              <a:off x="7380312" y="3897052"/>
              <a:ext cx="144016" cy="684076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079" name="Straight Connector 3078"/>
            <p:cNvCxnSpPr/>
            <p:nvPr/>
          </p:nvCxnSpPr>
          <p:spPr bwMode="auto">
            <a:xfrm flipH="1">
              <a:off x="6444208" y="4005064"/>
              <a:ext cx="720080" cy="576064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ounded Rectangle 11"/>
                <p:cNvSpPr/>
                <p:nvPr/>
              </p:nvSpPr>
              <p:spPr bwMode="auto">
                <a:xfrm>
                  <a:off x="5940152" y="3717032"/>
                  <a:ext cx="1944216" cy="360040"/>
                </a:xfrm>
                <a:prstGeom prst="roundRect">
                  <a:avLst/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kumimoji="0" lang="en-US" sz="16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0" lang="en-US" sz="16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kumimoji="0" lang="en-US" sz="16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</a:rPr>
                              <m:t>𝐴</m:t>
                            </m:r>
                          </m:sub>
                          <m:sup/>
                        </m:sSubSup>
                        <m:r>
                          <a:rPr kumimoji="0" lang="en-US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∈</m:t>
                        </m:r>
                        <m:r>
                          <a:rPr kumimoji="0" lang="en-US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𝑂</m:t>
                        </m:r>
                        <m:r>
                          <a:rPr kumimoji="0" lang="en-US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(</m:t>
                        </m:r>
                        <m:sSup>
                          <m:sSupPr>
                            <m:ctrlPr>
                              <a:rPr kumimoji="0" lang="en-US" sz="16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0" lang="en-US" sz="16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kumimoji="0" lang="en-US" sz="16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func>
                          <m:funcPr>
                            <m:ctrlPr>
                              <a:rPr kumimoji="0" lang="en-US" sz="16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kumimoji="0" lang="en-US" sz="1600" b="0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r>
                              <a:rPr kumimoji="0" lang="en-US" sz="16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</a:rPr>
                              <m:t>𝑡</m:t>
                            </m:r>
                            <m:r>
                              <a:rPr kumimoji="0" lang="en-US" sz="16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</a:rPr>
                              <m:t>)</m:t>
                            </m:r>
                          </m:e>
                        </m:func>
                      </m:oMath>
                    </m:oMathPara>
                  </a14:m>
                  <a:endParaRPr kumimoji="0" lang="en-US" sz="160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12" name="Rounded Rectangle 1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940152" y="3717032"/>
                  <a:ext cx="1944216" cy="360040"/>
                </a:xfrm>
                <a:prstGeom prst="round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  <a:ln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ounded Rectangle 30"/>
                <p:cNvSpPr/>
                <p:nvPr/>
              </p:nvSpPr>
              <p:spPr bwMode="auto">
                <a:xfrm>
                  <a:off x="5186106" y="4509120"/>
                  <a:ext cx="3418342" cy="360040"/>
                </a:xfrm>
                <a:prstGeom prst="roundRect">
                  <a:avLst/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kumimoji="0" lang="en-US" sz="20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0" lang="en-US" sz="20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kumimoji="0" lang="en-US" sz="20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</a:rPr>
                              <m:t>𝐵</m:t>
                            </m:r>
                          </m:sub>
                          <m:sup/>
                        </m:sSubSup>
                        <m:r>
                          <a:rPr kumimoji="0" lang="en-US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∈</m:t>
                        </m:r>
                        <m:r>
                          <a:rPr kumimoji="0" lang="en-US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𝑂</m:t>
                        </m:r>
                        <m:d>
                          <m:dPr>
                            <m:ctrlPr>
                              <a:rPr kumimoji="0" lang="en-US" sz="20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0" lang="en-US" sz="20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</a:rPr>
                              <m:t>𝑛</m:t>
                            </m:r>
                            <m:r>
                              <a:rPr kumimoji="0" lang="en-US" sz="20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</a:rPr>
                              <m:t>⋅</m:t>
                            </m:r>
                            <m:r>
                              <a:rPr kumimoji="0" lang="en-US" sz="20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</a:rPr>
                              <m:t>𝑡</m:t>
                            </m:r>
                          </m:e>
                        </m:d>
                        <m:r>
                          <a:rPr kumimoji="0" lang="en-US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=</m:t>
                        </m:r>
                        <m:r>
                          <a:rPr kumimoji="0" lang="en-US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𝑂</m:t>
                        </m:r>
                        <m:r>
                          <a:rPr kumimoji="0" lang="en-US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(</m:t>
                        </m:r>
                        <m:sSup>
                          <m:sSupPr>
                            <m:ctrlPr>
                              <a:rPr kumimoji="0" lang="en-US" sz="20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0" lang="en-US" sz="20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kumimoji="0" lang="en-US" sz="20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</a:rPr>
                              <m:t>100+1</m:t>
                            </m:r>
                          </m:sup>
                        </m:sSup>
                        <m:r>
                          <a:rPr kumimoji="0" lang="en-US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kumimoji="0" lang="en-US" sz="200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31" name="Rounded Rectangle 3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186106" y="4509120"/>
                  <a:ext cx="3418342" cy="360040"/>
                </a:xfrm>
                <a:prstGeom prst="round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  <a:ln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82" name="PaddingCallout"/>
              <p:cNvSpPr/>
              <p:nvPr/>
            </p:nvSpPr>
            <p:spPr bwMode="auto">
              <a:xfrm>
                <a:off x="539552" y="2888941"/>
                <a:ext cx="3768046" cy="1800200"/>
              </a:xfrm>
              <a:prstGeom prst="wedgeRoundRectCallout">
                <a:avLst>
                  <a:gd name="adj1" fmla="val -49764"/>
                  <a:gd name="adj2" fmla="val -82695"/>
                  <a:gd name="adj3" fmla="val 16667"/>
                </a:avLst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2000" dirty="0"/>
                  <a:t>Sufficient to compress </a:t>
                </a:r>
                <a:r>
                  <a:rPr lang="en-US" sz="2000" cap="small" dirty="0"/>
                  <a:t>Clique</a:t>
                </a:r>
                <a:r>
                  <a:rPr lang="en-US" sz="2000" dirty="0"/>
                  <a:t> inputs having exactly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𝑛</m:t>
                    </m:r>
                  </m:oMath>
                </a14:m>
                <a:r>
                  <a:rPr lang="en-US" sz="2000" dirty="0"/>
                  <a:t> vertices that ask for a clique of size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/>
                          </a:rPr>
                          <m:t>𝑛</m:t>
                        </m:r>
                      </m:num>
                      <m:den>
                        <m:r>
                          <a:rPr lang="en-US" sz="2000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 dirty="0"/>
                  <a:t> (simple padding arguments</a:t>
                </a:r>
                <a:r>
                  <a:rPr lang="en-US" sz="2000" dirty="0" smtClean="0"/>
                  <a:t>)</a:t>
                </a:r>
                <a:endParaRPr lang="en-US" sz="2000" dirty="0"/>
              </a:p>
            </p:txBody>
          </p:sp>
        </mc:Choice>
        <mc:Fallback xmlns="">
          <p:sp>
            <p:nvSpPr>
              <p:cNvPr id="3082" name="PaddingCallout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9552" y="2888941"/>
                <a:ext cx="3768046" cy="1800200"/>
              </a:xfrm>
              <a:prstGeom prst="wedgeRoundRectCallout">
                <a:avLst>
                  <a:gd name="adj1" fmla="val -49764"/>
                  <a:gd name="adj2" fmla="val -82695"/>
                  <a:gd name="adj3" fmla="val 16667"/>
                </a:avLst>
              </a:prstGeom>
              <a:blipFill rotWithShape="1">
                <a:blip r:embed="rId11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83" name="Group 3082"/>
          <p:cNvGrpSpPr/>
          <p:nvPr/>
        </p:nvGrpSpPr>
        <p:grpSpPr>
          <a:xfrm>
            <a:off x="7260193" y="3068960"/>
            <a:ext cx="652826" cy="756084"/>
            <a:chOff x="6389452" y="3068960"/>
            <a:chExt cx="652826" cy="756084"/>
          </a:xfrm>
        </p:grpSpPr>
        <p:sp>
          <p:nvSpPr>
            <p:cNvPr id="43" name="ReductionArrow"/>
            <p:cNvSpPr/>
            <p:nvPr/>
          </p:nvSpPr>
          <p:spPr bwMode="auto">
            <a:xfrm rot="5400000">
              <a:off x="6308047" y="3194974"/>
              <a:ext cx="756084" cy="504056"/>
            </a:xfrm>
            <a:prstGeom prst="rightArrow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Budget"/>
                <p:cNvSpPr txBox="1"/>
                <p:nvPr/>
              </p:nvSpPr>
              <p:spPr>
                <a:xfrm>
                  <a:off x="6389452" y="3177721"/>
                  <a:ext cx="652826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dirty="0" smtClean="0">
                            <a:latin typeface="Cambria Math"/>
                          </a:rPr>
                          <m:t>𝒦</m:t>
                        </m:r>
                      </m:oMath>
                    </m:oMathPara>
                  </a14:m>
                  <a:endParaRPr lang="en-US" sz="2000" b="0" dirty="0" smtClean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44" name="Budget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89452" y="3177721"/>
                  <a:ext cx="652826" cy="400110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2" name="AbstractComposedInput"/>
          <p:cNvGrpSpPr/>
          <p:nvPr/>
        </p:nvGrpSpPr>
        <p:grpSpPr>
          <a:xfrm>
            <a:off x="5186106" y="4293096"/>
            <a:ext cx="3418342" cy="1152128"/>
            <a:chOff x="5186106" y="3717032"/>
            <a:chExt cx="3418342" cy="1152128"/>
          </a:xfrm>
        </p:grpSpPr>
        <p:cxnSp>
          <p:nvCxnSpPr>
            <p:cNvPr id="53" name="Straight Connector 52"/>
            <p:cNvCxnSpPr/>
            <p:nvPr/>
          </p:nvCxnSpPr>
          <p:spPr bwMode="auto">
            <a:xfrm flipH="1">
              <a:off x="6084168" y="4005064"/>
              <a:ext cx="216024" cy="576064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4" name="Straight Connector 53"/>
            <p:cNvCxnSpPr/>
            <p:nvPr/>
          </p:nvCxnSpPr>
          <p:spPr bwMode="auto">
            <a:xfrm>
              <a:off x="6660232" y="4005064"/>
              <a:ext cx="144016" cy="576064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5" name="Straight Connector 54"/>
            <p:cNvCxnSpPr/>
            <p:nvPr/>
          </p:nvCxnSpPr>
          <p:spPr bwMode="auto">
            <a:xfrm>
              <a:off x="7380312" y="3897052"/>
              <a:ext cx="144016" cy="684076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6" name="Straight Connector 55"/>
            <p:cNvCxnSpPr/>
            <p:nvPr/>
          </p:nvCxnSpPr>
          <p:spPr bwMode="auto">
            <a:xfrm flipH="1">
              <a:off x="6444208" y="4005064"/>
              <a:ext cx="720080" cy="576064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Rounded Rectangle 56"/>
                <p:cNvSpPr/>
                <p:nvPr/>
              </p:nvSpPr>
              <p:spPr bwMode="auto">
                <a:xfrm>
                  <a:off x="5940152" y="3717032"/>
                  <a:ext cx="1944216" cy="360040"/>
                </a:xfrm>
                <a:prstGeom prst="roundRect">
                  <a:avLst/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160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𝐴</m:t>
                        </m:r>
                        <m:r>
                          <a:rPr kumimoji="0" lang="en-US" sz="160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’</m:t>
                        </m:r>
                      </m:oMath>
                    </m:oMathPara>
                  </a14:m>
                  <a:endParaRPr kumimoji="0" lang="en-US" sz="160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57" name="Rounded Rectangle 5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940152" y="3717032"/>
                  <a:ext cx="1944216" cy="360040"/>
                </a:xfrm>
                <a:prstGeom prst="roundRect">
                  <a:avLst/>
                </a:prstGeom>
                <a:blipFill rotWithShape="1">
                  <a:blip r:embed="rId13"/>
                  <a:stretch>
                    <a:fillRect/>
                  </a:stretch>
                </a:blipFill>
                <a:ln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Rounded Rectangle 57"/>
                <p:cNvSpPr/>
                <p:nvPr/>
              </p:nvSpPr>
              <p:spPr bwMode="auto">
                <a:xfrm>
                  <a:off x="5186106" y="4509120"/>
                  <a:ext cx="3418342" cy="360040"/>
                </a:xfrm>
                <a:prstGeom prst="roundRect">
                  <a:avLst/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|"/>
                            <m:ctrlPr>
                              <a:rPr kumimoji="0" lang="en-US" sz="20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0" lang="en-US" sz="20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</a:rPr>
                              <m:t>𝐵</m:t>
                            </m:r>
                            <m:r>
                              <a:rPr kumimoji="0" lang="en-US" sz="20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</a:rPr>
                              <m:t>′</m:t>
                            </m:r>
                          </m:e>
                        </m:d>
                        <m:r>
                          <a:rPr kumimoji="0" lang="en-US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≤|</m:t>
                        </m:r>
                        <m:r>
                          <a:rPr kumimoji="0" lang="en-US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𝑉</m:t>
                        </m:r>
                        <m:r>
                          <a:rPr kumimoji="0" lang="en-US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|∈</m:t>
                        </m:r>
                        <m:r>
                          <a:rPr kumimoji="0" lang="en-US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𝑂</m:t>
                        </m:r>
                        <m:r>
                          <a:rPr kumimoji="0" lang="en-US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(</m:t>
                        </m:r>
                        <m:sSup>
                          <m:sSupPr>
                            <m:ctrlPr>
                              <a:rPr kumimoji="0" lang="en-US" sz="20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0" lang="en-US" sz="20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kumimoji="0" lang="en-US" sz="20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</a:rPr>
                              <m:t>93</m:t>
                            </m:r>
                          </m:sup>
                        </m:sSup>
                        <m:r>
                          <a:rPr kumimoji="0" lang="en-US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kumimoji="0" lang="en-US" sz="200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58" name="Rounded Rectangle 5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186106" y="4509120"/>
                  <a:ext cx="3418342" cy="360040"/>
                </a:xfrm>
                <a:prstGeom prst="roundRect">
                  <a:avLst/>
                </a:prstGeom>
                <a:blipFill rotWithShape="1">
                  <a:blip r:embed="rId14"/>
                  <a:stretch>
                    <a:fillRect/>
                  </a:stretch>
                </a:blipFill>
                <a:ln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Budget"/>
              <p:cNvSpPr txBox="1"/>
              <p:nvPr/>
            </p:nvSpPr>
            <p:spPr>
              <a:xfrm>
                <a:off x="4842284" y="2852936"/>
                <a:ext cx="2195736" cy="10552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0" dirty="0" smtClean="0">
                    <a:latin typeface="+mj-lt"/>
                  </a:rPr>
                  <a:t>Reduce |V| to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𝐴</m:t>
                                    </m:r>
                                  </m:sub>
                                </m:sSub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⋅</m:t>
                                </m:r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𝐵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sz="2000" b="0" i="1" smtClean="0">
                                <a:latin typeface="Cambria Math"/>
                              </a:rPr>
                              <m:t>0.9</m:t>
                            </m:r>
                          </m:sup>
                        </m:sSup>
                      </m:e>
                    </m:d>
                    <m:r>
                      <a:rPr lang="en-US" sz="2000" b="0" i="1" smtClean="0">
                        <a:latin typeface="Cambria Math"/>
                      </a:rPr>
                      <m:t>≤ </m:t>
                    </m:r>
                  </m:oMath>
                </a14:m>
                <a:endParaRPr lang="en-US" sz="2000" b="0" dirty="0" smtClean="0">
                  <a:latin typeface="+mj-l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𝑂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103</m:t>
                                  </m:r>
                                </m:sup>
                              </m:sSup>
                              <m:func>
                                <m:func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000" b="0" i="0" smtClean="0">
                                      <a:latin typeface="Cambria Math"/>
                                    </a:rPr>
                                    <m:t>log</m:t>
                                  </m:r>
                                </m:fName>
                                <m:e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latin typeface="Cambria Math"/>
                                        </a:rPr>
                                        <m:t>𝑛</m:t>
                                      </m:r>
                                    </m:e>
                                    <m:sup>
                                      <m:r>
                                        <a:rPr lang="en-US" sz="2000" b="0" i="1" smtClean="0">
                                          <a:latin typeface="Cambria Math"/>
                                        </a:rPr>
                                        <m:t>100</m:t>
                                      </m:r>
                                    </m:sup>
                                  </m:sSup>
                                </m:e>
                              </m:func>
                            </m:e>
                          </m:d>
                        </m:e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0.9</m:t>
                          </m:r>
                        </m:sup>
                      </m:sSup>
                      <m:r>
                        <a:rPr lang="en-US" sz="20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b="0" dirty="0" smtClean="0">
                  <a:latin typeface="+mj-lt"/>
                </a:endParaRPr>
              </a:p>
            </p:txBody>
          </p:sp>
        </mc:Choice>
        <mc:Fallback xmlns="">
          <p:sp>
            <p:nvSpPr>
              <p:cNvPr id="59" name="Budget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2284" y="2852936"/>
                <a:ext cx="2195736" cy="1055289"/>
              </a:xfrm>
              <a:prstGeom prst="rect">
                <a:avLst/>
              </a:prstGeom>
              <a:blipFill rotWithShape="1">
                <a:blip r:embed="rId15"/>
                <a:stretch>
                  <a:fillRect t="-2890" r="-9418" b="-52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85" name="Evans"/>
          <p:cNvGrpSpPr/>
          <p:nvPr/>
        </p:nvGrpSpPr>
        <p:grpSpPr>
          <a:xfrm>
            <a:off x="4211960" y="5013176"/>
            <a:ext cx="756084" cy="504056"/>
            <a:chOff x="4211960" y="5013176"/>
            <a:chExt cx="756084" cy="504056"/>
          </a:xfrm>
        </p:grpSpPr>
        <p:sp>
          <p:nvSpPr>
            <p:cNvPr id="61" name="ReductionArrow"/>
            <p:cNvSpPr/>
            <p:nvPr/>
          </p:nvSpPr>
          <p:spPr bwMode="auto">
            <a:xfrm rot="10800000">
              <a:off x="4211960" y="5013176"/>
              <a:ext cx="756084" cy="504056"/>
            </a:xfrm>
            <a:prstGeom prst="rightArrow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62" name="Evans"/>
            <p:cNvSpPr txBox="1"/>
            <p:nvPr/>
          </p:nvSpPr>
          <p:spPr>
            <a:xfrm>
              <a:off x="4283968" y="5085184"/>
              <a:ext cx="65282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dirty="0" smtClean="0">
                  <a:latin typeface="+mj-lt"/>
                </a:rPr>
                <a:t>Evans</a:t>
              </a:r>
            </a:p>
          </p:txBody>
        </p:sp>
      </p:grpSp>
      <p:grpSp>
        <p:nvGrpSpPr>
          <p:cNvPr id="63" name="AbstractComposedInput"/>
          <p:cNvGrpSpPr/>
          <p:nvPr/>
        </p:nvGrpSpPr>
        <p:grpSpPr>
          <a:xfrm>
            <a:off x="444693" y="4293096"/>
            <a:ext cx="3418342" cy="1152128"/>
            <a:chOff x="5186106" y="3717032"/>
            <a:chExt cx="3418342" cy="1152128"/>
          </a:xfrm>
        </p:grpSpPr>
        <p:cxnSp>
          <p:nvCxnSpPr>
            <p:cNvPr id="64" name="Straight Connector 63"/>
            <p:cNvCxnSpPr/>
            <p:nvPr/>
          </p:nvCxnSpPr>
          <p:spPr bwMode="auto">
            <a:xfrm flipH="1">
              <a:off x="6084168" y="4005064"/>
              <a:ext cx="216024" cy="576064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5" name="Straight Connector 64"/>
            <p:cNvCxnSpPr/>
            <p:nvPr/>
          </p:nvCxnSpPr>
          <p:spPr bwMode="auto">
            <a:xfrm>
              <a:off x="6660232" y="4005064"/>
              <a:ext cx="144016" cy="576064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" name="Straight Connector 65"/>
            <p:cNvCxnSpPr/>
            <p:nvPr/>
          </p:nvCxnSpPr>
          <p:spPr bwMode="auto">
            <a:xfrm>
              <a:off x="7380312" y="3897052"/>
              <a:ext cx="144016" cy="684076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7" name="Straight Connector 66"/>
            <p:cNvCxnSpPr/>
            <p:nvPr/>
          </p:nvCxnSpPr>
          <p:spPr bwMode="auto">
            <a:xfrm flipH="1">
              <a:off x="6444208" y="4005064"/>
              <a:ext cx="720080" cy="576064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8" name="Rounded Rectangle 67"/>
            <p:cNvSpPr/>
            <p:nvPr/>
          </p:nvSpPr>
          <p:spPr bwMode="auto">
            <a:xfrm>
              <a:off x="5940152" y="3717032"/>
              <a:ext cx="1944216" cy="36004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Rounded Rectangle 68"/>
                <p:cNvSpPr/>
                <p:nvPr/>
              </p:nvSpPr>
              <p:spPr bwMode="auto">
                <a:xfrm>
                  <a:off x="5186106" y="4509120"/>
                  <a:ext cx="3418342" cy="360040"/>
                </a:xfrm>
                <a:prstGeom prst="roundRect">
                  <a:avLst/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kumimoji="0" lang="en-US" sz="18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kumimoji="0" lang="en-US" sz="1800" b="0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</a:rPr>
                              <m:t>deg</m:t>
                            </m:r>
                          </m:fName>
                          <m:e>
                            <m:d>
                              <m:dPr>
                                <m:ctrlPr>
                                  <a:rPr kumimoji="0" lang="en-US" sz="18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0" lang="en-US" sz="18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𝑏</m:t>
                                </m:r>
                                <m:r>
                                  <a:rPr kumimoji="0" lang="en-US" sz="18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∈</m:t>
                                </m:r>
                                <m:sSup>
                                  <m:sSupPr>
                                    <m:ctrlPr>
                                      <a:rPr kumimoji="0" lang="en-US" sz="18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18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𝐵</m:t>
                                    </m:r>
                                  </m:e>
                                  <m:sup>
                                    <m:r>
                                      <a:rPr kumimoji="0" lang="en-US" sz="18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∗</m:t>
                                    </m:r>
                                  </m:sup>
                                </m:sSup>
                              </m:e>
                            </m:d>
                          </m:e>
                        </m:func>
                        <m:r>
                          <a:rPr kumimoji="0" lang="en-US" sz="18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≤</m:t>
                        </m:r>
                        <m:sSubSup>
                          <m:sSubSupPr>
                            <m:ctrlPr>
                              <a:rPr kumimoji="0" lang="en-US" sz="18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0" lang="en-US" sz="18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kumimoji="0" lang="en-US" sz="18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</a:rPr>
                              <m:t>𝐴</m:t>
                            </m:r>
                          </m:sub>
                          <m:sup>
                            <m:r>
                              <a:rPr kumimoji="0" lang="en-US" sz="18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</a:rPr>
                              <m:t>′</m:t>
                            </m:r>
                          </m:sup>
                        </m:sSubSup>
                        <m:r>
                          <a:rPr kumimoji="0" lang="en-US" sz="18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∈</m:t>
                        </m:r>
                        <m:r>
                          <a:rPr kumimoji="0" lang="en-US" sz="18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𝑂</m:t>
                        </m:r>
                        <m:r>
                          <a:rPr kumimoji="0" lang="en-US" sz="18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(</m:t>
                        </m:r>
                        <m:sSup>
                          <m:sSupPr>
                            <m:ctrlPr>
                              <a:rPr kumimoji="0" lang="en-US" sz="18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0" lang="en-US" sz="18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kumimoji="0" lang="en-US" sz="18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func>
                          <m:funcPr>
                            <m:ctrlPr>
                              <a:rPr kumimoji="0" lang="en-US" sz="18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kumimoji="0" lang="en-US" sz="1800" b="0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r>
                              <a:rPr kumimoji="0" lang="en-US" sz="18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</a:rPr>
                              <m:t>𝑛</m:t>
                            </m:r>
                            <m:r>
                              <a:rPr kumimoji="0" lang="en-US" sz="18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</a:rPr>
                              <m:t>)</m:t>
                            </m:r>
                          </m:e>
                        </m:func>
                      </m:oMath>
                    </m:oMathPara>
                  </a14:m>
                  <a:endParaRPr kumimoji="0" lang="en-US" sz="200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69" name="Rounded Rectangle 6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186106" y="4509120"/>
                  <a:ext cx="3418342" cy="360040"/>
                </a:xfrm>
                <a:prstGeom prst="roundRect">
                  <a:avLst/>
                </a:prstGeom>
                <a:blipFill rotWithShape="1">
                  <a:blip r:embed="rId16"/>
                  <a:stretch>
                    <a:fillRect/>
                  </a:stretch>
                </a:blipFill>
                <a:ln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EdgeboundFinal"/>
              <p:cNvSpPr txBox="1"/>
              <p:nvPr/>
            </p:nvSpPr>
            <p:spPr>
              <a:xfrm>
                <a:off x="360933" y="5437673"/>
                <a:ext cx="3946665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 dirty="0">
                                  <a:latin typeface="Cambria Math"/>
                                </a:rPr>
                                <m:t>𝐸</m:t>
                              </m:r>
                            </m:e>
                            <m:sup>
                              <m:r>
                                <a:rPr lang="en-US" sz="2000" i="1" dirty="0">
                                  <a:latin typeface="Cambria Math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lang="en-US" sz="2000" b="0" i="1" dirty="0" smtClean="0">
                          <a:latin typeface="Cambria Math"/>
                        </a:rPr>
                        <m:t>≤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dirty="0" smtClean="0">
                                  <a:latin typeface="Cambria Math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US" sz="2000" b="0" i="1" dirty="0" smtClean="0">
                                  <a:latin typeface="Cambria Math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lang="en-US" sz="2000" b="0" i="1" dirty="0" smtClean="0">
                          <a:latin typeface="Cambria Math"/>
                        </a:rPr>
                        <m:t>⋅</m:t>
                      </m:r>
                      <m:func>
                        <m:func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latin typeface="Cambria Math"/>
                            </a:rPr>
                            <m:t>deg</m:t>
                          </m:r>
                        </m:fName>
                        <m:e>
                          <m:d>
                            <m:d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dirty="0" smtClean="0">
                                  <a:latin typeface="Cambria Math"/>
                                </a:rPr>
                                <m:t>𝑏</m:t>
                              </m:r>
                              <m:r>
                                <a:rPr lang="en-US" sz="2000" b="0" i="1" dirty="0" smtClean="0">
                                  <a:latin typeface="Cambria Math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dirty="0" smtClean="0">
                                      <a:latin typeface="Cambria Math"/>
                                    </a:rPr>
                                    <m:t>𝐵</m:t>
                                  </m:r>
                                </m:e>
                                <m:sup>
                                  <m:r>
                                    <a:rPr lang="en-US" sz="2000" b="0" i="1" dirty="0" smtClean="0">
                                      <a:latin typeface="Cambria Math"/>
                                    </a:rPr>
                                    <m:t>∗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</m:oMath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𝐸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≤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⋅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𝐴</m:t>
                          </m:r>
                        </m:sub>
                      </m:sSub>
                    </m:oMath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𝐸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∈</m:t>
                      </m:r>
                      <m:r>
                        <a:rPr lang="en-US" sz="2000" b="0" i="1" smtClean="0">
                          <a:latin typeface="Cambria Math"/>
                        </a:rPr>
                        <m:t>𝑂</m:t>
                      </m:r>
                      <m:r>
                        <a:rPr lang="en-US" sz="2000" b="0" i="1" smtClean="0">
                          <a:latin typeface="Cambria Math"/>
                        </a:rPr>
                        <m:t>(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𝑛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93</m:t>
                          </m:r>
                        </m:sup>
                      </m:sSup>
                      <m:r>
                        <a:rPr lang="en-US" sz="2000" b="0" i="1" smtClean="0">
                          <a:latin typeface="Cambria Math"/>
                        </a:rPr>
                        <m:t>⋅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𝑛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/>
                            </a:rPr>
                            <m:t>log</m:t>
                          </m:r>
                        </m:fName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)</m:t>
                          </m:r>
                        </m:e>
                      </m:func>
                      <m:r>
                        <a:rPr lang="en-US" sz="2000" b="0" i="1" smtClean="0">
                          <a:latin typeface="Cambria Math"/>
                        </a:rPr>
                        <m:t>∈</m:t>
                      </m:r>
                      <m:r>
                        <a:rPr lang="en-US" sz="2000" b="0" i="1" smtClean="0">
                          <a:latin typeface="Cambria Math"/>
                        </a:rPr>
                        <m:t>𝑂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/>
                                </a:rPr>
                                <m:t>96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000" b="0" dirty="0" smtClean="0">
                  <a:latin typeface="+mj-lt"/>
                </a:endParaRPr>
              </a:p>
            </p:txBody>
          </p:sp>
        </mc:Choice>
        <mc:Fallback xmlns="">
          <p:sp>
            <p:nvSpPr>
              <p:cNvPr id="70" name="EdgeboundFinal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933" y="5437673"/>
                <a:ext cx="3946665" cy="1015663"/>
              </a:xfrm>
              <a:prstGeom prst="rect">
                <a:avLst/>
              </a:prstGeom>
              <a:blipFill rotWithShape="1">
                <a:blip r:embed="rId17"/>
                <a:stretch>
                  <a:fillRect b="-47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ParameterBound"/>
              <p:cNvSpPr txBox="1"/>
              <p:nvPr/>
            </p:nvSpPr>
            <p:spPr>
              <a:xfrm>
                <a:off x="5580112" y="5445224"/>
                <a:ext cx="2664296" cy="4002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𝐴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′</m:t>
                          </m:r>
                        </m:sup>
                      </m:sSubSup>
                      <m:r>
                        <a:rPr lang="en-US" sz="2000" b="0" i="1" smtClean="0">
                          <a:latin typeface="Cambria Math"/>
                        </a:rPr>
                        <m:t>≤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𝐴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∈</m:t>
                      </m:r>
                      <m:r>
                        <a:rPr lang="en-US" sz="2000" b="0" i="1" smtClean="0">
                          <a:latin typeface="Cambria Math"/>
                        </a:rPr>
                        <m:t>𝑂</m:t>
                      </m:r>
                      <m:r>
                        <a:rPr lang="en-US" sz="2000" b="0" i="1" smtClean="0">
                          <a:latin typeface="Cambria Math"/>
                        </a:rPr>
                        <m:t>(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𝑛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/>
                            </a:rPr>
                            <m:t>log</m:t>
                          </m:r>
                        </m:fName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) </m:t>
                          </m:r>
                        </m:e>
                      </m:func>
                    </m:oMath>
                  </m:oMathPara>
                </a14:m>
                <a:endParaRPr lang="en-US" sz="2000" b="0" dirty="0" smtClean="0">
                  <a:latin typeface="+mj-lt"/>
                </a:endParaRPr>
              </a:p>
            </p:txBody>
          </p:sp>
        </mc:Choice>
        <mc:Fallback xmlns="">
          <p:sp>
            <p:nvSpPr>
              <p:cNvPr id="71" name="ParameterBound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112" y="5445224"/>
                <a:ext cx="2664296" cy="400238"/>
              </a:xfrm>
              <a:prstGeom prst="rect">
                <a:avLst/>
              </a:prstGeom>
              <a:blipFill rotWithShape="1">
                <a:blip r:embed="rId18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Output"/>
          <p:cNvSpPr txBox="1"/>
          <p:nvPr/>
        </p:nvSpPr>
        <p:spPr>
          <a:xfrm>
            <a:off x="107503" y="4437112"/>
            <a:ext cx="8802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dirty="0" smtClean="0">
                <a:latin typeface="+mj-lt"/>
              </a:rPr>
              <a:t>Out:</a:t>
            </a:r>
          </a:p>
        </p:txBody>
      </p:sp>
    </p:spTree>
    <p:extLst>
      <p:ext uri="{BB962C8B-B14F-4D97-AF65-F5344CB8AC3E}">
        <p14:creationId xmlns:p14="http://schemas.microsoft.com/office/powerpoint/2010/main" val="37469233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1" grpId="0"/>
      <p:bldP spid="25" grpId="0" animBg="1"/>
      <p:bldP spid="3082" grpId="0" animBg="1"/>
      <p:bldP spid="3082" grpId="1" animBg="1"/>
      <p:bldP spid="59" grpId="0"/>
      <p:bldP spid="70" grpId="0"/>
      <p:bldP spid="71" grpId="0"/>
      <p:bldP spid="7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vertex lower bound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The given proof contains all the ideas of the general proof</a:t>
                </a:r>
              </a:p>
              <a:p>
                <a:r>
                  <a:rPr lang="en-US" dirty="0" smtClean="0"/>
                  <a:t>We can rule out </a:t>
                </a:r>
                <a:r>
                  <a:rPr lang="en-US" dirty="0" err="1" smtClean="0"/>
                  <a:t>kernelization</a:t>
                </a:r>
                <a:r>
                  <a:rPr lang="en-US" dirty="0" smtClean="0"/>
                  <a:t> algorithms that reduce to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⋅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1 −</m:t>
                            </m:r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𝜖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/>
                  <a:t> vertices and have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bSup>
                    <m:r>
                      <a:rPr lang="en-US" b="0" i="1" smtClean="0">
                        <a:latin typeface="Cambria Math"/>
                      </a:rPr>
                      <m:t>≤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𝐵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bSup>
                    <m:r>
                      <a:rPr lang="en-US" b="0" i="1" smtClean="0">
                        <a:latin typeface="Cambria Math"/>
                      </a:rPr>
                      <m:t>≤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𝐵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Works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𝜖</m:t>
                    </m:r>
                    <m:r>
                      <a:rPr lang="en-US" b="0" i="1" smtClean="0">
                        <a:latin typeface="Cambria Math"/>
                      </a:rPr>
                      <m:t>&gt;0</m:t>
                    </m:r>
                  </m:oMath>
                </a14:m>
                <a:r>
                  <a:rPr lang="en-US" dirty="0" smtClean="0"/>
                  <a:t> by choosing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𝑐</m:t>
                    </m:r>
                  </m:oMath>
                </a14:m>
                <a:r>
                  <a:rPr lang="en-US" dirty="0" smtClean="0"/>
                  <a:t> large enough</a:t>
                </a:r>
              </a:p>
              <a:p>
                <a:pPr lvl="1"/>
                <a:r>
                  <a:rPr lang="en-US" dirty="0" smtClean="0"/>
                  <a:t>Can even rule out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bSup>
                    <m:r>
                      <a:rPr lang="en-US" b="0" i="1" smtClean="0"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𝐴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𝑂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𝐵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bSup>
                    <m:r>
                      <a:rPr lang="en-US" b="0" i="1" smtClean="0"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𝐵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𝑂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e>
                        </m:d>
                      </m:sup>
                    </m:sSup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Relies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𝑁𝑃</m:t>
                    </m:r>
                  </m:oMath>
                </a14:m>
                <a:r>
                  <a:rPr lang="en-US" dirty="0" smtClean="0"/>
                  <a:t> not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𝑐𝑜𝑁𝑃</m:t>
                    </m:r>
                    <m:r>
                      <a:rPr lang="en-US" b="0" i="1" smtClean="0">
                        <a:latin typeface="Cambria Math"/>
                      </a:rPr>
                      <m:t>/</m:t>
                    </m:r>
                    <m:r>
                      <a:rPr lang="en-US" b="0" i="1" smtClean="0">
                        <a:latin typeface="Cambria Math"/>
                      </a:rPr>
                      <m:t>𝑝𝑜𝑙𝑦</m:t>
                    </m:r>
                  </m:oMath>
                </a14:m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85" t="-11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918165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Edge lower bound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131126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cap="small" dirty="0" smtClean="0"/>
              <a:t>Constrained Bipartite Vertex Cover </a:t>
            </a:r>
            <a:r>
              <a:rPr lang="en-US" dirty="0" smtClean="0"/>
              <a:t>problem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974"/>
                <a:ext cx="8229600" cy="566102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0070C0"/>
                    </a:solidFill>
                  </a:rPr>
                  <a:t>Input:</a:t>
                </a:r>
                <a:r>
                  <a:rPr lang="en-US" b="1" dirty="0" smtClean="0"/>
                  <a:t>		</a:t>
                </a:r>
                <a:r>
                  <a:rPr lang="en-US" dirty="0" smtClean="0"/>
                  <a:t>Bipartite 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𝐺</m:t>
                    </m:r>
                    <m:r>
                      <a:rPr lang="en-US" b="0" i="1" smtClean="0">
                        <a:latin typeface="Cambria Math"/>
                      </a:rPr>
                      <m:t>=(</m:t>
                    </m:r>
                    <m:r>
                      <a:rPr lang="en-US" b="0" i="1" smtClean="0">
                        <a:latin typeface="Cambria Math"/>
                      </a:rPr>
                      <m:t>𝐴</m:t>
                    </m:r>
                    <m:r>
                      <a:rPr lang="en-US" b="0" i="1" smtClean="0">
                        <a:latin typeface="Cambria Math"/>
                      </a:rPr>
                      <m:t>∪</m:t>
                    </m:r>
                    <m:r>
                      <a:rPr lang="en-US" b="0" i="1" smtClean="0">
                        <a:latin typeface="Cambria Math"/>
                      </a:rPr>
                      <m:t>𝐵</m:t>
                    </m:r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</a:rPr>
                      <m:t>𝐸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𝐵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</a:rPr>
                      <m:t>ℕ</m:t>
                    </m:r>
                  </m:oMath>
                </a14:m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b="1" dirty="0" smtClean="0">
                    <a:solidFill>
                      <a:srgbClr val="0070C0"/>
                    </a:solidFill>
                  </a:rPr>
                  <a:t>Question:</a:t>
                </a:r>
                <a:r>
                  <a:rPr lang="en-US" b="1" dirty="0" smtClean="0"/>
                  <a:t>	</a:t>
                </a:r>
                <a:r>
                  <a:rPr lang="en-US" dirty="0" smtClean="0"/>
                  <a:t>Does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> have a vertex cover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 smtClean="0"/>
                  <a:t> such that </a:t>
                </a:r>
                <a:endParaRPr lang="en-US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𝑆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∩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𝐴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≤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𝐴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, 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𝑆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∩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𝐵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≤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𝐵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?</m:t>
                      </m:r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NP-complete, applications in reconfigurable VLSI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r>
                  <a:rPr lang="en-US" dirty="0" smtClean="0"/>
                  <a:t>Differs from </a:t>
                </a:r>
                <a:r>
                  <a:rPr lang="en-US" cap="small" dirty="0" smtClean="0"/>
                  <a:t>Constrained </a:t>
                </a:r>
                <a:r>
                  <a:rPr lang="en-US" cap="small" dirty="0"/>
                  <a:t>Minimum </a:t>
                </a:r>
                <a:r>
                  <a:rPr lang="en-US" cap="small" dirty="0" smtClean="0"/>
                  <a:t>Bipartite Vertex Cover:</a:t>
                </a:r>
              </a:p>
              <a:p>
                <a:pPr lvl="1"/>
                <a:r>
                  <a:rPr lang="en-US" dirty="0" smtClean="0"/>
                  <a:t>Is there a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minimum</a:t>
                </a:r>
                <a:r>
                  <a:rPr lang="en-US" dirty="0" smtClean="0"/>
                  <a:t> vertex cover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𝑆</m:t>
                    </m:r>
                  </m:oMath>
                </a14:m>
                <a:r>
                  <a:rPr lang="en-US" dirty="0" smtClean="0"/>
                  <a:t>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dirty="0" smtClean="0"/>
                  <a:t> for which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  <m:r>
                          <a:rPr lang="en-US" b="0" i="1" smtClean="0">
                            <a:latin typeface="Cambria Math"/>
                          </a:rPr>
                          <m:t>∩</m:t>
                        </m:r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≤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  <m:r>
                          <a:rPr lang="en-US" b="0" i="1" smtClean="0">
                            <a:latin typeface="Cambria Math"/>
                          </a:rPr>
                          <m:t>∩</m:t>
                        </m:r>
                        <m:r>
                          <a:rPr lang="en-US" b="0" i="1" smtClean="0">
                            <a:latin typeface="Cambria Math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≤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dirty="0" smtClean="0"/>
                  <a:t>?</a:t>
                </a: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974"/>
                <a:ext cx="8229600" cy="5661025"/>
              </a:xfrm>
              <a:blipFill rotWithShape="0">
                <a:blip r:embed="rId2"/>
                <a:stretch>
                  <a:fillRect l="-1185" t="-861" b="-6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7" name="Input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461" y="3481933"/>
            <a:ext cx="485775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Input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040" y="3339058"/>
            <a:ext cx="5743575" cy="196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Soluti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761" y="3339058"/>
            <a:ext cx="5743575" cy="196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Budget"/>
              <p:cNvSpPr txBox="1"/>
              <p:nvPr/>
            </p:nvSpPr>
            <p:spPr>
              <a:xfrm>
                <a:off x="7596336" y="3861048"/>
                <a:ext cx="1492721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/>
                            </a:rPr>
                            <m:t>𝐴</m:t>
                          </m:r>
                        </m:sub>
                      </m:sSub>
                      <m:r>
                        <a:rPr lang="en-US" sz="2800" b="0" i="1" dirty="0" smtClean="0">
                          <a:latin typeface="Cambria Math"/>
                        </a:rPr>
                        <m:t>=3</m:t>
                      </m:r>
                    </m:oMath>
                  </m:oMathPara>
                </a14:m>
                <a:endParaRPr lang="en-US" sz="2800" b="0" dirty="0" smtClean="0">
                  <a:latin typeface="+mj-l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𝐵</m:t>
                          </m:r>
                        </m:sub>
                        <m:sup/>
                      </m:sSubSup>
                      <m:r>
                        <a:rPr lang="en-US" sz="2800" b="0" i="1" smtClean="0">
                          <a:latin typeface="Cambria Math"/>
                        </a:rPr>
                        <m:t>=4</m:t>
                      </m:r>
                    </m:oMath>
                  </m:oMathPara>
                </a14:m>
                <a:endParaRPr lang="en-US" sz="2800" b="0" dirty="0" smtClean="0">
                  <a:latin typeface="+mj-lt"/>
                </a:endParaRPr>
              </a:p>
            </p:txBody>
          </p:sp>
        </mc:Choice>
        <mc:Fallback xmlns="">
          <p:sp>
            <p:nvSpPr>
              <p:cNvPr id="17" name="Budget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6336" y="3861048"/>
                <a:ext cx="1492721" cy="95410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93439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Brief outline of the edge </a:t>
            </a:r>
            <a:r>
              <a:rPr lang="en-US" dirty="0" err="1" smtClean="0"/>
              <a:t>lowerbound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Bound on the number of edges uses traditional methods</a:t>
                </a:r>
              </a:p>
              <a:p>
                <a:r>
                  <a:rPr lang="en-US" dirty="0" smtClean="0"/>
                  <a:t>By giving a degree-2 </a:t>
                </a:r>
                <a:r>
                  <a:rPr lang="en-US" cap="small" dirty="0" smtClean="0"/>
                  <a:t>or</a:t>
                </a:r>
                <a:r>
                  <a:rPr lang="en-US" dirty="0" smtClean="0"/>
                  <a:t>-cross-composition for the parameterization by the number of vertices, we rule out compressions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2 −</m:t>
                        </m:r>
                        <m:r>
                          <a:rPr lang="en-US" b="0" i="1" smtClean="0">
                            <a:latin typeface="Cambria Math"/>
                          </a:rPr>
                          <m:t>𝜖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Construction based on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2×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e>
                    </m:rad>
                  </m:oMath>
                </a14:m>
                <a:r>
                  <a:rPr lang="en-US" dirty="0" smtClean="0"/>
                  <a:t>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“table structure”</a:t>
                </a:r>
                <a:r>
                  <a:rPr lang="en-US" dirty="0" smtClean="0"/>
                  <a:t> as first used by Dell &amp; Marx</a:t>
                </a:r>
              </a:p>
              <a:p>
                <a:r>
                  <a:rPr lang="en-US" dirty="0" smtClean="0"/>
                  <a:t>Suppose that a kernel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𝐴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/>
                                  </a:rPr>
                                  <m:t>⋅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𝐵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1−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𝜖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/>
                  <a:t> edges exists</a:t>
                </a:r>
              </a:p>
              <a:p>
                <a:pPr lvl="1"/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≥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e>
                    </m:d>
                  </m:oMath>
                </a14:m>
                <a:r>
                  <a:rPr lang="en-US" dirty="0" smtClean="0"/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𝐵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≥|</m:t>
                    </m:r>
                    <m:r>
                      <a:rPr lang="en-US" b="0" i="1" smtClean="0">
                        <a:latin typeface="Cambria Math"/>
                      </a:rPr>
                      <m:t>𝐵</m:t>
                    </m:r>
                    <m:r>
                      <a:rPr lang="en-US" b="0" i="1" smtClean="0">
                        <a:latin typeface="Cambria Math"/>
                      </a:rPr>
                      <m:t>|</m:t>
                    </m:r>
                  </m:oMath>
                </a14:m>
                <a:r>
                  <a:rPr lang="en-US" dirty="0" smtClean="0"/>
                  <a:t>, the answer is </a:t>
                </a:r>
                <a:r>
                  <a:rPr lang="en-US" cap="small" dirty="0" smtClean="0"/>
                  <a:t>yes</a:t>
                </a:r>
              </a:p>
              <a:p>
                <a:pPr lvl="1"/>
                <a:r>
                  <a:rPr lang="en-US" dirty="0" smtClean="0"/>
                  <a:t>Otherwise,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𝐴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/>
                                  </a:rPr>
                                  <m:t>⋅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𝐵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1−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𝜖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/>
                      </a:rPr>
                      <m:t>⊆</m:t>
                    </m:r>
                    <m:r>
                      <a:rPr lang="en-US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1−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𝜖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2−2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𝜖</m:t>
                            </m:r>
                          </m:sup>
                        </m:sSup>
                      </m:e>
                    </m:d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Hence kernel leads to </a:t>
                </a:r>
                <a:r>
                  <a:rPr lang="en-US" dirty="0" err="1" smtClean="0"/>
                  <a:t>subquadratic</a:t>
                </a:r>
                <a:r>
                  <a:rPr lang="en-US" dirty="0" smtClean="0"/>
                  <a:t> compression</a:t>
                </a:r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11" t="-11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935F8C-0D49-4047-A7ED-DE91896AAC9F}" type="slidenum">
              <a:rPr lang="nb-NO" smtClean="0"/>
              <a:pPr>
                <a:defRPr/>
              </a:pPr>
              <a:t>20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300778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Conclusion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975"/>
                <a:ext cx="8229600" cy="3096121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dirty="0" smtClean="0"/>
                  <a:t>The easy kernel for </a:t>
                </a:r>
                <a:r>
                  <a:rPr lang="en-US" cap="small" dirty="0" smtClean="0"/>
                  <a:t>Constrained Bipartite Vertex Cover</a:t>
                </a:r>
                <a:r>
                  <a:rPr lang="en-US" dirty="0" smtClean="0"/>
                  <a:t> is essentially tight</a:t>
                </a:r>
              </a:p>
              <a:p>
                <a:pPr lvl="1"/>
                <a:r>
                  <a:rPr lang="en-US" dirty="0" smtClean="0"/>
                  <a:t>Both in terms of number of vertices and number of edges</a:t>
                </a:r>
              </a:p>
              <a:p>
                <a:r>
                  <a:rPr lang="en-US" dirty="0" smtClean="0"/>
                  <a:t>Our problem is harder than </a:t>
                </a:r>
                <a:r>
                  <a:rPr lang="en-US" cap="small" dirty="0" smtClean="0"/>
                  <a:t>Constrained Minimum Bipartite Vertex Cover</a:t>
                </a:r>
              </a:p>
              <a:p>
                <a:pPr lvl="1"/>
                <a:r>
                  <a:rPr lang="en-US" dirty="0" smtClean="0"/>
                  <a:t>That has a kernel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2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𝐴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𝐵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 vertices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(Chen and </a:t>
                </a:r>
                <a:r>
                  <a:rPr lang="en-US" dirty="0" err="1" smtClean="0">
                    <a:solidFill>
                      <a:srgbClr val="0070C0"/>
                    </a:solidFill>
                  </a:rPr>
                  <a:t>Kanj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, 2001)</a:t>
                </a:r>
              </a:p>
              <a:p>
                <a:r>
                  <a:rPr lang="en-US" dirty="0" smtClean="0"/>
                  <a:t>Compare to the classic </a:t>
                </a:r>
                <a:r>
                  <a:rPr lang="en-US" cap="small" dirty="0" smtClean="0"/>
                  <a:t>Vertex Cover</a:t>
                </a:r>
                <a:r>
                  <a:rPr lang="en-US" dirty="0" smtClean="0"/>
                  <a:t> case:</a:t>
                </a:r>
              </a:p>
              <a:p>
                <a:pPr lvl="1"/>
                <a:r>
                  <a:rPr lang="en-US" dirty="0" smtClean="0"/>
                  <a:t>The easy kernel (Buss’ rule) gives tight bounds on the number of edges</a:t>
                </a:r>
              </a:p>
              <a:p>
                <a:pPr lvl="1"/>
                <a:r>
                  <a:rPr lang="en-US" dirty="0" smtClean="0"/>
                  <a:t>The number of vertices in the easy kernel can be improved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2</m:t>
                    </m:r>
                    <m:r>
                      <a:rPr lang="en-US" i="1" dirty="0" smtClean="0">
                        <a:latin typeface="Cambria Math"/>
                      </a:rPr>
                      <m:t>𝑘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Open problems: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975"/>
                <a:ext cx="8229600" cy="3096121"/>
              </a:xfrm>
              <a:blipFill rotWithShape="0">
                <a:blip r:embed="rId2"/>
                <a:stretch>
                  <a:fillRect l="-815" t="-2953" r="-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21</a:t>
            </a:fld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Diagram 6"/>
              <p:cNvGraphicFramePr/>
              <p:nvPr>
                <p:extLst>
                  <p:ext uri="{D42A27DB-BD31-4B8C-83A1-F6EECF244321}">
                    <p14:modId xmlns:p14="http://schemas.microsoft.com/office/powerpoint/2010/main" val="1616535250"/>
                  </p:ext>
                </p:extLst>
              </p:nvPr>
            </p:nvGraphicFramePr>
            <p:xfrm>
              <a:off x="755575" y="4293095"/>
              <a:ext cx="7848873" cy="1761011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3" r:lo="rId4" r:qs="rId5" r:cs="rId6"/>
              </a:graphicData>
            </a:graphic>
          </p:graphicFrame>
        </mc:Choice>
        <mc:Fallback xmlns="">
          <p:graphicFrame>
            <p:nvGraphicFramePr>
              <p:cNvPr id="7" name="Diagram 6"/>
              <p:cNvGraphicFramePr/>
              <p:nvPr>
                <p:extLst>
                  <p:ext uri="{D42A27DB-BD31-4B8C-83A1-F6EECF244321}">
                    <p14:modId xmlns:p14="http://schemas.microsoft.com/office/powerpoint/2010/main" val="1616535250"/>
                  </p:ext>
                </p:extLst>
              </p:nvPr>
            </p:nvGraphicFramePr>
            <p:xfrm>
              <a:off x="755575" y="4293095"/>
              <a:ext cx="7848873" cy="1761011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8" r:lo="rId9" r:qs="rId10" r:cs="rId11"/>
              </a:graphicData>
            </a:graphic>
          </p:graphicFrame>
        </mc:Fallback>
      </mc:AlternateContent>
      <p:sp>
        <p:nvSpPr>
          <p:cNvPr id="6" name="TextBox 5"/>
          <p:cNvSpPr txBox="1"/>
          <p:nvPr/>
        </p:nvSpPr>
        <p:spPr>
          <a:xfrm>
            <a:off x="899592" y="5963796"/>
            <a:ext cx="73448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THANK YOU!</a:t>
            </a:r>
          </a:p>
          <a:p>
            <a:endParaRPr lang="en-US" sz="4800" dirty="0" err="1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253242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BA743CC-4A7C-4717-B62E-1222E07B66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>
                                            <p:graphicEl>
                                              <a:dgm id="{DBA743CC-4A7C-4717-B62E-1222E07B66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DD62923-68E0-46BD-9CBC-AC10EF9478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>
                                            <p:graphicEl>
                                              <a:dgm id="{FDD62923-68E0-46BD-9CBC-AC10EF9478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Dgm bld="one"/>
        </p:bldSub>
      </p:bldGraphic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easy kernel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If there is a vertex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𝑎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</a:rPr>
                      <m:t>𝐴</m:t>
                    </m:r>
                  </m:oMath>
                </a14:m>
                <a:r>
                  <a:rPr lang="en-US" dirty="0" smtClean="0"/>
                  <a:t> with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deg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𝑎</m:t>
                            </m:r>
                          </m:e>
                        </m:d>
                        <m:r>
                          <a:rPr lang="en-US" b="0" i="1" smtClean="0">
                            <a:latin typeface="Cambria Math"/>
                          </a:rPr>
                          <m:t>&gt;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𝐵</m:t>
                            </m:r>
                          </m:sub>
                        </m:sSub>
                      </m:e>
                    </m:func>
                  </m:oMath>
                </a14:m>
                <a:r>
                  <a:rPr lang="en-US" dirty="0" smtClean="0"/>
                  <a:t>:</a:t>
                </a:r>
              </a:p>
              <a:p>
                <a:pPr lvl="1"/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𝑎</m:t>
                    </m:r>
                  </m:oMath>
                </a14:m>
                <a:r>
                  <a:rPr lang="en-US" dirty="0" smtClean="0"/>
                  <a:t> is not in the cover, then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𝑎</m:t>
                    </m:r>
                  </m:oMath>
                </a14:m>
                <a:r>
                  <a:rPr lang="en-US" dirty="0" smtClean="0"/>
                  <a:t>’s neighbors must be</a:t>
                </a:r>
              </a:p>
              <a:p>
                <a:pPr lvl="1"/>
                <a:r>
                  <a:rPr lang="en-US" dirty="0" smtClean="0"/>
                  <a:t>We cannot afford that, since there are more than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𝐵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Any solution contains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𝑎</m:t>
                    </m:r>
                  </m:oMath>
                </a14:m>
                <a:r>
                  <a:rPr lang="en-US" dirty="0" smtClean="0"/>
                  <a:t>: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delete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𝑎</m:t>
                    </m:r>
                  </m:oMath>
                </a14:m>
                <a:r>
                  <a:rPr lang="en-US" dirty="0" smtClean="0"/>
                  <a:t> and decrease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dirty="0" smtClean="0"/>
                  <a:t> by 1</a:t>
                </a:r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Similarly, if there is a vertex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𝑏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</a:rPr>
                      <m:t>𝐵</m:t>
                    </m:r>
                  </m:oMath>
                </a14:m>
                <a:r>
                  <a:rPr lang="en-US" dirty="0" smtClean="0"/>
                  <a:t> with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deg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𝑏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/>
                      </a:rPr>
                      <m:t>&gt;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dirty="0" smtClean="0"/>
                  <a:t>:</a:t>
                </a:r>
              </a:p>
              <a:p>
                <a:pPr lvl="1"/>
                <a:r>
                  <a:rPr lang="en-US" dirty="0" smtClean="0"/>
                  <a:t>Delete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𝑏</m:t>
                    </m:r>
                  </m:oMath>
                </a14:m>
                <a:r>
                  <a:rPr lang="en-US" dirty="0" smtClean="0"/>
                  <a:t>, decrease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dirty="0" smtClean="0"/>
                  <a:t> by one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11" t="-1112" b="-79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3</a:t>
            </a:fld>
            <a:endParaRPr lang="nb-NO"/>
          </a:p>
        </p:txBody>
      </p:sp>
      <p:pic>
        <p:nvPicPr>
          <p:cNvPr id="6" name="Input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040" y="3339058"/>
            <a:ext cx="5743575" cy="196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Budget"/>
              <p:cNvSpPr txBox="1"/>
              <p:nvPr/>
            </p:nvSpPr>
            <p:spPr>
              <a:xfrm>
                <a:off x="7596336" y="3861048"/>
                <a:ext cx="1492721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/>
                            </a:rPr>
                            <m:t>𝐴</m:t>
                          </m:r>
                        </m:sub>
                      </m:sSub>
                      <m:r>
                        <a:rPr lang="en-US" sz="2800" b="0" i="1" dirty="0" smtClean="0">
                          <a:latin typeface="Cambria Math"/>
                        </a:rPr>
                        <m:t>=3</m:t>
                      </m:r>
                    </m:oMath>
                  </m:oMathPara>
                </a14:m>
                <a:endParaRPr lang="en-US" sz="2800" b="0" dirty="0" smtClean="0">
                  <a:latin typeface="+mj-l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𝐵</m:t>
                          </m:r>
                        </m:sub>
                        <m:sup/>
                      </m:sSubSup>
                      <m:r>
                        <a:rPr lang="en-US" sz="2800" b="0" i="1" smtClean="0">
                          <a:latin typeface="Cambria Math"/>
                        </a:rPr>
                        <m:t>=4</m:t>
                      </m:r>
                    </m:oMath>
                  </m:oMathPara>
                </a14:m>
                <a:endParaRPr lang="en-US" sz="2800" b="0" dirty="0" smtClean="0">
                  <a:latin typeface="+mj-lt"/>
                </a:endParaRPr>
              </a:p>
            </p:txBody>
          </p:sp>
        </mc:Choice>
        <mc:Fallback xmlns="">
          <p:sp>
            <p:nvSpPr>
              <p:cNvPr id="8" name="Budget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6336" y="3861048"/>
                <a:ext cx="1492721" cy="95410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2" name="Kernel1'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038" y="3339057"/>
            <a:ext cx="5743575" cy="196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Kernel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040" y="3339058"/>
            <a:ext cx="5743575" cy="196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Budget2"/>
              <p:cNvSpPr txBox="1"/>
              <p:nvPr/>
            </p:nvSpPr>
            <p:spPr>
              <a:xfrm>
                <a:off x="7596336" y="3861048"/>
                <a:ext cx="1492721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/>
                            </a:rPr>
                            <m:t>𝐴</m:t>
                          </m:r>
                        </m:sub>
                      </m:sSub>
                      <m:r>
                        <a:rPr lang="en-US" sz="2800" b="0" i="1" dirty="0" smtClean="0">
                          <a:latin typeface="Cambria Math"/>
                        </a:rPr>
                        <m:t>=2</m:t>
                      </m:r>
                    </m:oMath>
                  </m:oMathPara>
                </a14:m>
                <a:endParaRPr lang="en-US" sz="2800" b="0" dirty="0" smtClean="0">
                  <a:latin typeface="+mj-l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𝐵</m:t>
                          </m:r>
                        </m:sub>
                        <m:sup/>
                      </m:sSubSup>
                      <m:r>
                        <a:rPr lang="en-US" sz="2800" b="0" i="1" smtClean="0">
                          <a:latin typeface="Cambria Math"/>
                        </a:rPr>
                        <m:t>=4</m:t>
                      </m:r>
                    </m:oMath>
                  </m:oMathPara>
                </a14:m>
                <a:endParaRPr lang="en-US" sz="2800" b="0" dirty="0" smtClean="0">
                  <a:latin typeface="+mj-lt"/>
                </a:endParaRPr>
              </a:p>
            </p:txBody>
          </p:sp>
        </mc:Choice>
        <mc:Fallback xmlns="">
          <p:sp>
            <p:nvSpPr>
              <p:cNvPr id="11" name="Budget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6336" y="3861048"/>
                <a:ext cx="1492721" cy="95410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09544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of the </a:t>
            </a:r>
            <a:r>
              <a:rPr lang="en-US" dirty="0"/>
              <a:t>easy </a:t>
            </a:r>
            <a:r>
              <a:rPr lang="en-US" dirty="0" smtClean="0"/>
              <a:t>kernel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𝐺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𝐵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𝐸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𝐵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is exhaustively reduced:</a:t>
                </a:r>
              </a:p>
              <a:p>
                <a:pPr lvl="1"/>
                <a:r>
                  <a:rPr lang="en-US" dirty="0" smtClean="0"/>
                  <a:t>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dirty="0" smtClean="0"/>
                  <a:t> vertices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𝐴</m:t>
                    </m:r>
                  </m:oMath>
                </a14:m>
                <a:r>
                  <a:rPr lang="en-US" dirty="0" smtClean="0"/>
                  <a:t> cover at most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dirty="0" smtClean="0"/>
                  <a:t> edges each</a:t>
                </a:r>
              </a:p>
              <a:p>
                <a:pPr lvl="1"/>
                <a:r>
                  <a:rPr lang="en-US" dirty="0" smtClean="0"/>
                  <a:t>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dirty="0" smtClean="0"/>
                  <a:t> vertices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𝐵</m:t>
                    </m:r>
                  </m:oMath>
                </a14:m>
                <a:r>
                  <a:rPr lang="en-US" dirty="0" smtClean="0"/>
                  <a:t> cover at most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dirty="0" smtClean="0"/>
                  <a:t> edges each</a:t>
                </a:r>
              </a:p>
              <a:p>
                <a:r>
                  <a:rPr lang="en-US" dirty="0" smtClean="0"/>
                  <a:t>A </a:t>
                </a:r>
                <a:r>
                  <a:rPr lang="en-US" cap="small" dirty="0" smtClean="0"/>
                  <a:t>yes</a:t>
                </a:r>
                <a:r>
                  <a:rPr lang="en-US" dirty="0" smtClean="0"/>
                  <a:t>-instance has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2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𝐴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⋅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𝐵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 edges</a:t>
                </a:r>
              </a:p>
              <a:p>
                <a:pPr lvl="1"/>
                <a:r>
                  <a:rPr lang="en-US" dirty="0" smtClean="0"/>
                  <a:t>Therefore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4(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⋅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𝐵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vertices</a:t>
                </a:r>
              </a:p>
              <a:p>
                <a:r>
                  <a:rPr lang="en-US" dirty="0" smtClean="0"/>
                  <a:t>This easy kernel was first given by Evans (1981)</a:t>
                </a:r>
              </a:p>
              <a:p>
                <a:r>
                  <a:rPr lang="en-US" dirty="0" smtClean="0"/>
                  <a:t>Also helps to get fast FPT algorithms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1.4</m:t>
                        </m:r>
                      </m:e>
                      <m:sub/>
                      <m:sup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𝐴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𝐵</m:t>
                            </m:r>
                          </m:sub>
                        </m:sSub>
                      </m:sup>
                    </m:sSubSup>
                    <m:r>
                      <a:rPr lang="en-US" b="0" i="1" smtClean="0">
                        <a:latin typeface="Cambria Math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𝐴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𝐵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⋅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))</m:t>
                    </m:r>
                  </m:oMath>
                </a14:m>
                <a:r>
                  <a:rPr lang="en-US" dirty="0" smtClean="0"/>
                  <a:t> by </a:t>
                </a:r>
                <a:r>
                  <a:rPr lang="en-US" dirty="0" err="1" smtClean="0"/>
                  <a:t>Fernau</a:t>
                </a:r>
                <a:r>
                  <a:rPr lang="en-US" dirty="0" smtClean="0"/>
                  <a:t> and </a:t>
                </a:r>
                <a:r>
                  <a:rPr lang="en-US" dirty="0" err="1" smtClean="0"/>
                  <a:t>Niedermeier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Implemented and re-engineered by Bai and </a:t>
                </a:r>
                <a:r>
                  <a:rPr lang="en-US" dirty="0" err="1" smtClean="0"/>
                  <a:t>Fernau</a:t>
                </a:r>
                <a:endParaRPr lang="en-US" dirty="0" smtClean="0"/>
              </a:p>
              <a:p>
                <a:r>
                  <a:rPr lang="en-US" dirty="0" smtClean="0"/>
                  <a:t>Can the kernel size be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improved</a:t>
                </a:r>
                <a:r>
                  <a:rPr lang="en-US" dirty="0" smtClean="0"/>
                  <a:t>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11" t="-1112" b="-49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821768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results (I)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Both the number of vertices and edges of the easy kernel is essentially tight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𝑁𝑃</m:t>
                    </m:r>
                  </m:oMath>
                </a14:m>
                <a:r>
                  <a:rPr lang="en-US" dirty="0"/>
                  <a:t> is not in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𝑐𝑜𝑁𝑃</m:t>
                    </m:r>
                    <m:r>
                      <a:rPr lang="en-US" i="1" dirty="0">
                        <a:latin typeface="Cambria Math"/>
                      </a:rPr>
                      <m:t>/</m:t>
                    </m:r>
                    <m:r>
                      <a:rPr lang="en-US" i="1" dirty="0">
                        <a:latin typeface="Cambria Math"/>
                      </a:rPr>
                      <m:t>𝑝𝑜𝑙𝑦</m:t>
                    </m:r>
                  </m:oMath>
                </a14:m>
                <a:r>
                  <a:rPr lang="en-US" dirty="0"/>
                  <a:t>, there is no polynomial-time algorithm that reduces </a:t>
                </a:r>
              </a:p>
              <a:p>
                <a:pPr lvl="1"/>
                <a:r>
                  <a:rPr lang="en-US" dirty="0"/>
                  <a:t>an instance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𝐺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𝐴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𝐵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𝐸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𝐴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𝐵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of </a:t>
                </a:r>
                <a:r>
                  <a:rPr lang="en-US" cap="small" dirty="0"/>
                  <a:t>Con. B. V. Cover </a:t>
                </a:r>
                <a:r>
                  <a:rPr lang="en-US" dirty="0"/>
                  <a:t>to</a:t>
                </a:r>
              </a:p>
              <a:p>
                <a:pPr lvl="1"/>
                <a:r>
                  <a:rPr lang="en-US" dirty="0"/>
                  <a:t>an instance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𝐺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𝐴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𝐵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𝐸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i="1">
                        <a:latin typeface="Cambria Math"/>
                      </a:rPr>
                      <m:t>,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𝐴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′</m:t>
                        </m:r>
                      </m:sup>
                    </m:sSubSup>
                    <m:r>
                      <a:rPr lang="en-US" i="1">
                        <a:latin typeface="Cambria Math"/>
                      </a:rPr>
                      <m:t>,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𝐵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′</m:t>
                        </m:r>
                      </m:sup>
                    </m:sSubSup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such that </a:t>
                </a:r>
              </a:p>
              <a:p>
                <a:pPr lvl="2"/>
                <a:r>
                  <a:rPr lang="en-US" dirty="0"/>
                  <a:t>the instances are equivalent,</a:t>
                </a:r>
              </a:p>
              <a:p>
                <a:pPr lvl="2"/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𝐴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′</m:t>
                        </m:r>
                      </m:sup>
                    </m:sSubSup>
                    <m:r>
                      <a:rPr lang="en-US" i="1">
                        <a:latin typeface="Cambria Math"/>
                      </a:rPr>
                      <m:t>≤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𝐴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𝑂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dirty="0"/>
                  <a:t>,</a:t>
                </a:r>
              </a:p>
              <a:p>
                <a:pPr lvl="2"/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𝐵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′</m:t>
                        </m:r>
                      </m:sup>
                    </m:sSubSup>
                    <m:r>
                      <a:rPr lang="en-US" i="1">
                        <a:latin typeface="Cambria Math"/>
                      </a:rPr>
                      <m:t>≤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𝐵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𝑂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dirty="0"/>
                  <a:t>, and</a:t>
                </a:r>
              </a:p>
              <a:p>
                <a:pPr lvl="2"/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𝑉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𝐺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</m:e>
                    </m:d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∈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𝑂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𝐴</m:t>
                                </m:r>
                              </m:sub>
                            </m:s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⋅</m:t>
                            </m:r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𝐵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1−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𝜖</m:t>
                        </m:r>
                      </m:sup>
                    </m:sSup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for some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𝜖</m:t>
                    </m:r>
                    <m:r>
                      <a:rPr lang="en-US" b="0" i="1" smtClean="0">
                        <a:latin typeface="Cambria Math"/>
                      </a:rPr>
                      <m:t>&gt;0</m:t>
                    </m:r>
                  </m:oMath>
                </a14:m>
                <a:endParaRPr lang="en-US" dirty="0"/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11" t="-11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952068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results (II)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974"/>
                <a:ext cx="8229600" cy="5328369"/>
              </a:xfrm>
            </p:spPr>
            <p:txBody>
              <a:bodyPr/>
              <a:lstStyle/>
              <a:p>
                <a:r>
                  <a:rPr lang="en-US" dirty="0" smtClean="0"/>
                  <a:t>Both the number of vertices and edges of the easy kernel is essentially tight</a:t>
                </a:r>
              </a:p>
              <a:p>
                <a:pPr marL="457200" indent="-457200">
                  <a:buFont typeface="+mj-lt"/>
                  <a:buAutoNum type="arabicPeriod" startAt="2"/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𝑁𝑃</m:t>
                    </m:r>
                  </m:oMath>
                </a14:m>
                <a:r>
                  <a:rPr lang="en-US" dirty="0"/>
                  <a:t> is not in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𝑐𝑜𝑁𝑃</m:t>
                    </m:r>
                    <m:r>
                      <a:rPr lang="en-US" i="1" dirty="0">
                        <a:latin typeface="Cambria Math"/>
                      </a:rPr>
                      <m:t>/</m:t>
                    </m:r>
                    <m:r>
                      <a:rPr lang="en-US" i="1" dirty="0">
                        <a:latin typeface="Cambria Math"/>
                      </a:rPr>
                      <m:t>𝑝𝑜𝑙𝑦</m:t>
                    </m:r>
                  </m:oMath>
                </a14:m>
                <a:r>
                  <a:rPr lang="en-US" dirty="0"/>
                  <a:t>, there is no polynomial-time algorithm that reduces </a:t>
                </a:r>
              </a:p>
              <a:p>
                <a:pPr lvl="1"/>
                <a:r>
                  <a:rPr lang="en-US" dirty="0"/>
                  <a:t>an instance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𝐺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𝐴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𝐵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𝐸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𝐴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𝐵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of </a:t>
                </a:r>
                <a:r>
                  <a:rPr lang="en-US" cap="small" dirty="0"/>
                  <a:t>Con. B. V. Cover </a:t>
                </a:r>
                <a:r>
                  <a:rPr lang="en-US" dirty="0"/>
                  <a:t>to</a:t>
                </a:r>
              </a:p>
              <a:p>
                <a:pPr lvl="1"/>
                <a:r>
                  <a:rPr lang="en-US" dirty="0"/>
                  <a:t>an instance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𝐺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𝐴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𝐵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𝐸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i="1">
                        <a:latin typeface="Cambria Math"/>
                      </a:rPr>
                      <m:t>,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𝐴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′</m:t>
                        </m:r>
                      </m:sup>
                    </m:sSubSup>
                    <m:r>
                      <a:rPr lang="en-US" i="1">
                        <a:latin typeface="Cambria Math"/>
                      </a:rPr>
                      <m:t>,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𝐵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′</m:t>
                        </m:r>
                      </m:sup>
                    </m:sSubSup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such that </a:t>
                </a:r>
              </a:p>
              <a:p>
                <a:pPr lvl="2"/>
                <a:r>
                  <a:rPr lang="en-US" dirty="0"/>
                  <a:t>the instances are equivalent</a:t>
                </a:r>
                <a:r>
                  <a:rPr lang="en-US" dirty="0" smtClean="0"/>
                  <a:t>, and</a:t>
                </a:r>
                <a:endParaRPr lang="en-US" dirty="0"/>
              </a:p>
              <a:p>
                <a:pPr lvl="2"/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𝐸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𝐺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</m:e>
                    </m:d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∈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𝑂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𝐴</m:t>
                                </m:r>
                              </m:sub>
                            </m:s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⋅</m:t>
                            </m:r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𝐵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1−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𝜖</m:t>
                        </m:r>
                      </m:sup>
                    </m:sSup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for some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𝜖</m:t>
                    </m:r>
                    <m:r>
                      <a:rPr lang="en-US" b="0" i="1" smtClean="0">
                        <a:latin typeface="Cambria Math"/>
                      </a:rPr>
                      <m:t>&gt;0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Follows from a more general result:</a:t>
                </a:r>
              </a:p>
              <a:p>
                <a:pPr lvl="1"/>
                <a:r>
                  <a:rPr lang="en-US" dirty="0" smtClean="0"/>
                  <a:t>There is no poly-time algorithm compressing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-vertex instances of </a:t>
                </a:r>
                <a:r>
                  <a:rPr lang="en-US" cap="small" dirty="0"/>
                  <a:t>Con. B. V. Cover </a:t>
                </a:r>
                <a:r>
                  <a:rPr lang="en-US" dirty="0" smtClean="0"/>
                  <a:t>to instances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2−</m:t>
                            </m:r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𝜖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/>
                  <a:t> of an arbitrary problem, unless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𝑁𝑃</m:t>
                    </m:r>
                    <m:r>
                      <a:rPr lang="en-US" b="0" i="1" smtClean="0">
                        <a:latin typeface="Cambria Math"/>
                      </a:rPr>
                      <m:t>⊆</m:t>
                    </m:r>
                    <m:r>
                      <a:rPr lang="en-US" b="0" i="1" smtClean="0">
                        <a:latin typeface="Cambria Math"/>
                      </a:rPr>
                      <m:t>𝑐𝑜𝑁𝑃</m:t>
                    </m:r>
                    <m:r>
                      <a:rPr lang="en-US" b="0" i="1" smtClean="0">
                        <a:latin typeface="Cambria Math"/>
                      </a:rPr>
                      <m:t>/</m:t>
                    </m:r>
                    <m:r>
                      <a:rPr lang="en-US" b="0" i="1" smtClean="0">
                        <a:latin typeface="Cambria Math"/>
                      </a:rPr>
                      <m:t>𝑝𝑜𝑙𝑦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974"/>
                <a:ext cx="8229600" cy="5328369"/>
              </a:xfrm>
              <a:blipFill rotWithShape="1">
                <a:blip r:embed="rId2"/>
                <a:stretch>
                  <a:fillRect l="-1111" t="-1030" b="-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953388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Vertex lower bound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260521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False twins simulate weights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Suppose vertices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𝑢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𝑣</m:t>
                    </m:r>
                  </m:oMath>
                </a14:m>
                <a:r>
                  <a:rPr lang="en-US" dirty="0" smtClean="0"/>
                  <a:t> have the same (open) neighborhood</a:t>
                </a:r>
              </a:p>
              <a:p>
                <a:pPr lvl="1"/>
                <a:r>
                  <a:rPr lang="en-US" dirty="0" smtClean="0"/>
                  <a:t>A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minimal</a:t>
                </a:r>
                <a:r>
                  <a:rPr lang="en-US" dirty="0" smtClean="0"/>
                  <a:t> vertex cover contains both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𝑢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𝑣</m:t>
                    </m:r>
                  </m:oMath>
                </a14:m>
                <a:r>
                  <a:rPr lang="en-US" dirty="0" smtClean="0"/>
                  <a:t>, or neither</a:t>
                </a:r>
              </a:p>
              <a:p>
                <a:pPr lvl="1"/>
                <a:r>
                  <a:rPr lang="en-US" dirty="0" smtClean="0"/>
                  <a:t>So we can merge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𝑢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𝑣</m:t>
                    </m:r>
                  </m:oMath>
                </a14:m>
                <a:r>
                  <a:rPr lang="en-US" dirty="0" smtClean="0"/>
                  <a:t> into one vertex of weight two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 smtClean="0"/>
              </a:p>
              <a:p>
                <a:pPr lvl="1"/>
                <a:endParaRPr lang="en-US" dirty="0"/>
              </a:p>
              <a:p>
                <a:pPr lvl="1"/>
                <a:endParaRPr lang="en-US" dirty="0" smtClean="0"/>
              </a:p>
              <a:p>
                <a:pPr lvl="1"/>
                <a:endParaRPr lang="en-US" dirty="0"/>
              </a:p>
              <a:p>
                <a:r>
                  <a:rPr lang="en-US" dirty="0" smtClean="0"/>
                  <a:t>The construction uses vertices of polynomial weight</a:t>
                </a:r>
              </a:p>
              <a:p>
                <a:pPr lvl="1"/>
                <a:r>
                  <a:rPr lang="en-US" dirty="0" smtClean="0"/>
                  <a:t>These can be replaced by repeated copies in the end</a:t>
                </a:r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11" t="-1112" r="-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935F8C-0D49-4047-A7ED-DE91896AAC9F}" type="slidenum">
              <a:rPr lang="nb-NO" smtClean="0"/>
              <a:pPr>
                <a:defRPr/>
              </a:pPr>
              <a:t>8</a:t>
            </a:fld>
            <a:endParaRPr lang="nb-NO" dirty="0"/>
          </a:p>
        </p:txBody>
      </p:sp>
      <p:pic>
        <p:nvPicPr>
          <p:cNvPr id="4098" name="Merge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213" y="2780928"/>
            <a:ext cx="5743575" cy="196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Merge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213" y="2780928"/>
            <a:ext cx="5743575" cy="196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48804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NP-Completeness proof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Reduction from a </a:t>
                </a:r>
                <a:r>
                  <a:rPr lang="en-US" cap="small" dirty="0" smtClean="0"/>
                  <a:t>Clique </a:t>
                </a:r>
                <a:r>
                  <a:rPr lang="en-US" dirty="0" smtClean="0"/>
                  <a:t>instance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𝐺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𝑘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rgbClr val="0070C0"/>
                    </a:solidFill>
                  </a:rPr>
                  <a:t>[Kuo and Fuchs’87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]</a:t>
                </a:r>
              </a:p>
              <a:p>
                <a:r>
                  <a:rPr lang="en-US" dirty="0" smtClean="0"/>
                  <a:t>Build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𝐺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 smtClean="0"/>
                  <a:t> by subdividing each edge by a new vertex</a:t>
                </a:r>
              </a:p>
              <a:p>
                <a:pPr lvl="1"/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𝐴</m:t>
                    </m:r>
                    <m:r>
                      <a:rPr lang="en-US" b="0" i="1" smtClean="0">
                        <a:latin typeface="Cambria Math"/>
                      </a:rPr>
                      <m:t>′</m:t>
                    </m:r>
                  </m:oMath>
                </a14:m>
                <a:r>
                  <a:rPr lang="en-US" cap="small" dirty="0" smtClean="0"/>
                  <a:t> </a:t>
                </a:r>
                <a:r>
                  <a:rPr lang="en-US" dirty="0" smtClean="0"/>
                  <a:t>be the original vertices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𝐵</m:t>
                    </m:r>
                    <m:r>
                      <a:rPr lang="en-US" i="1" dirty="0" smtClean="0">
                        <a:latin typeface="Cambria Math"/>
                      </a:rPr>
                      <m:t>’</m:t>
                    </m:r>
                  </m:oMath>
                </a14:m>
                <a:r>
                  <a:rPr lang="en-US" dirty="0" smtClean="0"/>
                  <a:t> the </a:t>
                </a:r>
                <a:r>
                  <a:rPr lang="en-US" dirty="0" err="1" smtClean="0"/>
                  <a:t>subdividers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/>
                          </a:rPr>
                          <m:t>𝑘</m:t>
                        </m:r>
                        <m:r>
                          <a:rPr lang="en-US" b="0" i="1" dirty="0" smtClean="0">
                            <a:latin typeface="Cambria Math"/>
                          </a:rPr>
                          <m:t>′</m:t>
                        </m:r>
                      </m:e>
                      <m:sub>
                        <m:r>
                          <a:rPr lang="en-US" i="1" dirty="0" smtClean="0">
                            <a:latin typeface="Cambria Math"/>
                          </a:rPr>
                          <m:t>𝐴</m:t>
                        </m:r>
                      </m:sub>
                    </m:sSub>
                    <m:r>
                      <a:rPr lang="en-US" b="0" i="1" dirty="0" smtClean="0">
                        <a:latin typeface="Cambria Math"/>
                      </a:rPr>
                      <m:t>≔</m:t>
                    </m:r>
                    <m:r>
                      <a:rPr lang="en-US" b="0" i="1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cap="small" dirty="0" smtClean="0"/>
                  <a:t> </a:t>
                </a:r>
                <a:r>
                  <a:rPr lang="en-US" dirty="0" smtClean="0"/>
                  <a:t>and</a:t>
                </a:r>
                <a:r>
                  <a:rPr lang="en-US" cap="small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cap="small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cap="small" smtClean="0">
                            <a:latin typeface="Cambria Math"/>
                          </a:rPr>
                          <m:t>𝑘</m:t>
                        </m:r>
                        <m:r>
                          <a:rPr lang="en-US" b="0" i="1" cap="small" smtClean="0">
                            <a:latin typeface="Cambria Math"/>
                          </a:rPr>
                          <m:t>′</m:t>
                        </m:r>
                      </m:e>
                      <m:sub>
                        <m:r>
                          <a:rPr lang="en-US" b="0" i="1" cap="small" smtClean="0">
                            <a:latin typeface="Cambria Math"/>
                          </a:rPr>
                          <m:t>𝐵</m:t>
                        </m:r>
                      </m:sub>
                    </m:sSub>
                    <m:r>
                      <a:rPr lang="en-US" b="0" i="1" cap="small" smtClean="0">
                        <a:latin typeface="Cambria Math"/>
                      </a:rPr>
                      <m:t>≔</m:t>
                    </m:r>
                    <m:d>
                      <m:dPr>
                        <m:begChr m:val="|"/>
                        <m:endChr m:val="|"/>
                        <m:ctrlPr>
                          <a:rPr lang="en-US" b="0" i="1" cap="small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cap="small" smtClean="0">
                            <a:latin typeface="Cambria Math"/>
                          </a:rPr>
                          <m:t>𝐸</m:t>
                        </m:r>
                        <m:d>
                          <m:dPr>
                            <m:ctrlPr>
                              <a:rPr lang="en-US" b="0" i="1" cap="small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cap="small" smtClean="0">
                                <a:latin typeface="Cambria Math"/>
                              </a:rPr>
                              <m:t>𝐺</m:t>
                            </m:r>
                          </m:e>
                        </m:d>
                      </m:e>
                    </m:d>
                    <m:r>
                      <a:rPr lang="en-US" b="0" i="1" cap="small" smtClean="0">
                        <a:latin typeface="Cambria Math"/>
                      </a:rPr>
                      <m:t>−</m:t>
                    </m:r>
                    <m:d>
                      <m:dPr>
                        <m:ctrlPr>
                          <a:rPr lang="en-US" b="0" i="1" cap="small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b="0" i="1" cap="small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cap="small" smtClean="0">
                                <a:latin typeface="Cambria Math"/>
                              </a:rPr>
                              <m:t>𝑘</m:t>
                            </m:r>
                          </m:num>
                          <m:den>
                            <m:r>
                              <a:rPr lang="en-US" b="0" i="1" cap="small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endParaRPr lang="en-US" cap="small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11" t="-11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9</a:t>
            </a:fld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liqueBudget"/>
              <p:cNvSpPr txBox="1"/>
              <p:nvPr/>
            </p:nvSpPr>
            <p:spPr>
              <a:xfrm>
                <a:off x="1478099" y="5805264"/>
                <a:ext cx="136815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/>
                        </a:rPr>
                        <m:t>𝑘</m:t>
                      </m:r>
                      <m:r>
                        <a:rPr lang="en-US" sz="2800" i="1" dirty="0" smtClean="0">
                          <a:latin typeface="Cambria Math"/>
                        </a:rPr>
                        <m:t>=</m:t>
                      </m:r>
                      <m:r>
                        <a:rPr lang="en-US" sz="2800" b="0" i="1" dirty="0" smtClean="0">
                          <a:latin typeface="Cambria Math"/>
                        </a:rPr>
                        <m:t>4</m:t>
                      </m:r>
                    </m:oMath>
                  </m:oMathPara>
                </a14:m>
                <a:endParaRPr lang="en-US" sz="2800" dirty="0" smtClean="0">
                  <a:latin typeface="+mj-lt"/>
                </a:endParaRPr>
              </a:p>
            </p:txBody>
          </p:sp>
        </mc:Choice>
        <mc:Fallback xmlns="">
          <p:sp>
            <p:nvSpPr>
              <p:cNvPr id="5" name="CliqueBudget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8099" y="5805264"/>
                <a:ext cx="1368152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ductionArrow"/>
          <p:cNvSpPr/>
          <p:nvPr/>
        </p:nvSpPr>
        <p:spPr bwMode="auto">
          <a:xfrm>
            <a:off x="3707904" y="4581128"/>
            <a:ext cx="1512168" cy="504056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pic>
        <p:nvPicPr>
          <p:cNvPr id="1029" name="VCInpu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6913" y="3598540"/>
            <a:ext cx="2409825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CliqueInpu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63" y="3598540"/>
            <a:ext cx="2409825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VCBudget"/>
              <p:cNvSpPr txBox="1"/>
              <p:nvPr/>
            </p:nvSpPr>
            <p:spPr>
              <a:xfrm>
                <a:off x="6444208" y="5805264"/>
                <a:ext cx="1368152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latin typeface="Cambria Math"/>
                            </a:rPr>
                            <m:t>𝑘</m:t>
                          </m:r>
                          <m:r>
                            <a:rPr lang="en-US" sz="2800" b="0" i="1" dirty="0" smtClean="0">
                              <a:latin typeface="Cambria Math"/>
                            </a:rPr>
                            <m:t>′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/>
                            </a:rPr>
                            <m:t>𝐴</m:t>
                          </m:r>
                        </m:sub>
                      </m:sSub>
                      <m:r>
                        <a:rPr lang="en-US" sz="2800" b="0" i="1" dirty="0" smtClean="0">
                          <a:latin typeface="Cambria Math"/>
                        </a:rPr>
                        <m:t>=4</m:t>
                      </m:r>
                    </m:oMath>
                  </m:oMathPara>
                </a14:m>
                <a:endParaRPr lang="en-US" sz="2800" b="0" dirty="0" smtClean="0">
                  <a:latin typeface="+mj-l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𝐵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′</m:t>
                          </m:r>
                        </m:sup>
                      </m:sSubSup>
                      <m:r>
                        <a:rPr lang="en-US" sz="2800" b="0" i="1" smtClean="0">
                          <a:latin typeface="Cambria Math"/>
                        </a:rPr>
                        <m:t>=7</m:t>
                      </m:r>
                    </m:oMath>
                  </m:oMathPara>
                </a14:m>
                <a:endParaRPr lang="en-US" sz="2800" b="0" dirty="0" smtClean="0">
                  <a:latin typeface="+mj-lt"/>
                </a:endParaRPr>
              </a:p>
            </p:txBody>
          </p:sp>
        </mc:Choice>
        <mc:Fallback xmlns="">
          <p:sp>
            <p:nvSpPr>
              <p:cNvPr id="12" name="VCBudget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4208" y="5805264"/>
                <a:ext cx="1368152" cy="95410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32" name="VCSolutio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6912" y="3598540"/>
            <a:ext cx="2409825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CliqueSolutio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62" y="3598540"/>
            <a:ext cx="2409825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59037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12" grpId="0"/>
    </p:bldLst>
  </p:timing>
</p:sld>
</file>

<file path=ppt/theme/theme1.xml><?xml version="1.0" encoding="utf-8"?>
<a:theme xmlns:a="http://schemas.openxmlformats.org/drawingml/2006/main" name="AA-UiB-Institusjonell-mal-rev03">
  <a:themeElements>
    <a:clrScheme name="UiB_04_LysarkSkjerm01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BBC7"/>
      </a:accent1>
      <a:accent2>
        <a:srgbClr val="005473"/>
      </a:accent2>
      <a:accent3>
        <a:srgbClr val="FFFFFF"/>
      </a:accent3>
      <a:accent4>
        <a:srgbClr val="000000"/>
      </a:accent4>
      <a:accent5>
        <a:srgbClr val="CADAE0"/>
      </a:accent5>
      <a:accent6>
        <a:srgbClr val="004B68"/>
      </a:accent6>
      <a:hlink>
        <a:srgbClr val="77AF00"/>
      </a:hlink>
      <a:folHlink>
        <a:srgbClr val="D959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00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+mj-lt"/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dirty="0" err="1" smtClean="0">
            <a:latin typeface="+mj-lt"/>
          </a:defRPr>
        </a:defPPr>
      </a:lstStyle>
    </a:txDef>
  </a:objectDefaults>
  <a:extraClrSchemeLst>
    <a:extraClrScheme>
      <a:clrScheme name="UiB_04_LysarkSkjerm0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B_04_LysarkSkjerm0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B_04_LysarkSkjerm0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B_04_LysarkSkjerm0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B_04_LysarkSkjerm0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B_04_LysarkSkjerm0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BBC7"/>
        </a:accent1>
        <a:accent2>
          <a:srgbClr val="005473"/>
        </a:accent2>
        <a:accent3>
          <a:srgbClr val="FFFFFF"/>
        </a:accent3>
        <a:accent4>
          <a:srgbClr val="000000"/>
        </a:accent4>
        <a:accent5>
          <a:srgbClr val="CADAE0"/>
        </a:accent5>
        <a:accent6>
          <a:srgbClr val="004B68"/>
        </a:accent6>
        <a:hlink>
          <a:srgbClr val="77AF00"/>
        </a:hlink>
        <a:folHlink>
          <a:srgbClr val="D95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AA-UiB-Institusjonell-mal-rev03</Template>
  <TotalTime>17377</TotalTime>
  <Words>628</Words>
  <Application>Microsoft Office PowerPoint</Application>
  <PresentationFormat>On-screen Show (4:3)</PresentationFormat>
  <Paragraphs>215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Calibri</vt:lpstr>
      <vt:lpstr>Wingdings</vt:lpstr>
      <vt:lpstr>Arial Narrow</vt:lpstr>
      <vt:lpstr>Cambria Math</vt:lpstr>
      <vt:lpstr>Arial</vt:lpstr>
      <vt:lpstr>AA-UiB-Institusjonell-mal-rev03</vt:lpstr>
      <vt:lpstr>PowerPoint Presentation</vt:lpstr>
      <vt:lpstr>The Constrained Bipartite Vertex Cover problem</vt:lpstr>
      <vt:lpstr>The easy kernel</vt:lpstr>
      <vt:lpstr>Analysis of the easy kernel</vt:lpstr>
      <vt:lpstr>Our results (I)</vt:lpstr>
      <vt:lpstr>Our results (II)</vt:lpstr>
      <vt:lpstr>Vertex lower bound</vt:lpstr>
      <vt:lpstr>False twins simulate weights</vt:lpstr>
      <vt:lpstr>NP-Completeness proof</vt:lpstr>
      <vt:lpstr>A canonical instance</vt:lpstr>
      <vt:lpstr>Key construction (I)</vt:lpstr>
      <vt:lpstr>Key construction (II)</vt:lpstr>
      <vt:lpstr>Key construction (III)</vt:lpstr>
      <vt:lpstr>Key construction (IV)</vt:lpstr>
      <vt:lpstr>Complementary witness lemma</vt:lpstr>
      <vt:lpstr>Simplified vertex lower bound</vt:lpstr>
      <vt:lpstr>Compression algorithm for Clique instances</vt:lpstr>
      <vt:lpstr>General vertex lower bound</vt:lpstr>
      <vt:lpstr>Edge lower bound</vt:lpstr>
      <vt:lpstr>Brief outline of the edge lowerbound</vt:lpstr>
      <vt:lpstr>Conclusion</vt:lpstr>
    </vt:vector>
  </TitlesOfParts>
  <Company>UiB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Helge Grønhaug</dc:creator>
  <cp:lastModifiedBy>Bart Jansen</cp:lastModifiedBy>
  <cp:revision>1637</cp:revision>
  <cp:lastPrinted>2011-05-25T10:31:26Z</cp:lastPrinted>
  <dcterms:created xsi:type="dcterms:W3CDTF">2011-05-20T06:21:58Z</dcterms:created>
  <dcterms:modified xsi:type="dcterms:W3CDTF">2015-06-04T11:49:33Z</dcterms:modified>
</cp:coreProperties>
</file>