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02" r:id="rId2"/>
    <p:sldId id="452" r:id="rId3"/>
    <p:sldId id="477" r:id="rId4"/>
    <p:sldId id="479" r:id="rId5"/>
    <p:sldId id="480" r:id="rId6"/>
    <p:sldId id="495" r:id="rId7"/>
    <p:sldId id="486" r:id="rId8"/>
    <p:sldId id="473" r:id="rId9"/>
    <p:sldId id="472" r:id="rId10"/>
    <p:sldId id="476" r:id="rId11"/>
    <p:sldId id="496" r:id="rId12"/>
    <p:sldId id="475" r:id="rId13"/>
    <p:sldId id="481" r:id="rId14"/>
    <p:sldId id="483" r:id="rId15"/>
    <p:sldId id="482" r:id="rId16"/>
    <p:sldId id="460" r:id="rId17"/>
  </p:sldIdLst>
  <p:sldSz cx="9144000" cy="6858000" type="screen4x3"/>
  <p:notesSz cx="7099300" cy="10234613"/>
  <p:embeddedFontLst>
    <p:embeddedFont>
      <p:font typeface="Cambria Math" panose="02040503050406030204" pitchFamily="18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Arial Narrow" panose="020B0606020202030204" pitchFamily="34" charset="0"/>
      <p:regular r:id="rId25"/>
      <p:bold r:id="rId26"/>
      <p:italic r:id="rId27"/>
      <p:boldItalic r:id="rId28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BFE"/>
    <a:srgbClr val="CC3300"/>
    <a:srgbClr val="4E4A48"/>
    <a:srgbClr val="FF9900"/>
    <a:srgbClr val="DED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4" autoAdjust="0"/>
    <p:restoredTop sz="95405" autoAdjust="0"/>
  </p:normalViewPr>
  <p:slideViewPr>
    <p:cSldViewPr>
      <p:cViewPr varScale="1">
        <p:scale>
          <a:sx n="127" d="100"/>
          <a:sy n="127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2F8D39-7291-41DC-8557-E937089E5C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C920254-C87C-4FF4-990F-2C7C1CDE7F0A}">
          <dgm:prSet phldrT="[Text]"/>
          <dgm:spPr/>
          <dgm:t>
            <a:bodyPr/>
            <a:lstStyle/>
            <a:p>
              <a:r>
                <a:rPr lang="en-US" dirty="0" smtClean="0"/>
                <a:t>Does </a:t>
              </a:r>
              <a:r>
                <a:rPr lang="en-US" cap="small" baseline="0" dirty="0" smtClean="0"/>
                <a:t>Constrained Bipartite Vertex Cover </a:t>
              </a:r>
              <a:r>
                <a:rPr lang="en-US" cap="none" baseline="0" dirty="0" smtClean="0"/>
                <a:t>have a kernel with </a:t>
              </a:r>
              <a14:m>
                <m:oMath xmlns:m="http://schemas.openxmlformats.org/officeDocument/2006/math">
                  <m:r>
                    <a:rPr lang="en-US" b="0" i="1" cap="none" baseline="0" smtClean="0">
                      <a:latin typeface="Cambria Math" panose="02040503050406030204" pitchFamily="18" charset="0"/>
                    </a:rPr>
                    <m:t>𝑂</m:t>
                  </m:r>
                  <m:r>
                    <a:rPr lang="en-US" b="0" i="1" cap="none" baseline="0" smtClean="0">
                      <a:latin typeface="Cambria Math" panose="02040503050406030204" pitchFamily="18" charset="0"/>
                    </a:rPr>
                    <m:t>(</m:t>
                  </m:r>
                  <m:sSub>
                    <m:sSubPr>
                      <m:ctrlPr>
                        <a:rPr lang="en-US" b="0" i="1" cap="none" baseline="0" smtClean="0">
                          <a:latin typeface="Cambria Math"/>
                        </a:rPr>
                      </m:ctrlPr>
                    </m:sSubPr>
                    <m:e>
                      <m:r>
                        <a:rPr lang="en-US" b="0" i="1" cap="none" baseline="0" smtClean="0">
                          <a:latin typeface="Cambria Math" panose="02040503050406030204" pitchFamily="18" charset="0"/>
                        </a:rPr>
                        <m:t>𝑘</m:t>
                      </m:r>
                    </m:e>
                    <m:sub>
                      <m:r>
                        <a:rPr lang="en-US" b="0" i="1" cap="none" baseline="0" smtClean="0">
                          <a:latin typeface="Cambria Math" panose="02040503050406030204" pitchFamily="18" charset="0"/>
                        </a:rPr>
                        <m:t>𝐴</m:t>
                      </m:r>
                    </m:sub>
                  </m:sSub>
                  <m:r>
                    <a:rPr lang="en-US" b="0" i="1" cap="none" baseline="0" smtClean="0">
                      <a:latin typeface="Cambria Math" panose="02040503050406030204" pitchFamily="18" charset="0"/>
                    </a:rPr>
                    <m:t>+</m:t>
                  </m:r>
                  <m:sSub>
                    <m:sSubPr>
                      <m:ctrlPr>
                        <a:rPr lang="en-US" b="0" i="1" cap="none" baseline="0" smtClean="0">
                          <a:latin typeface="Cambria Math"/>
                        </a:rPr>
                      </m:ctrlPr>
                    </m:sSubPr>
                    <m:e>
                      <m:r>
                        <a:rPr lang="en-US" b="0" i="1" cap="none" baseline="0" smtClean="0">
                          <a:latin typeface="Cambria Math" panose="02040503050406030204" pitchFamily="18" charset="0"/>
                        </a:rPr>
                        <m:t>𝑘</m:t>
                      </m:r>
                    </m:e>
                    <m:sub>
                      <m:r>
                        <a:rPr lang="en-US" b="0" i="1" cap="none" baseline="0" smtClean="0">
                          <a:latin typeface="Cambria Math" panose="02040503050406030204" pitchFamily="18" charset="0"/>
                        </a:rPr>
                        <m:t>𝐵</m:t>
                      </m:r>
                    </m:sub>
                  </m:sSub>
                  <m:r>
                    <a:rPr lang="en-US" b="0" i="1" cap="none" baseline="0" smtClean="0"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en-US" cap="none" baseline="0" dirty="0" smtClean="0"/>
                <a:t> vertices?</a:t>
              </a:r>
              <a:endParaRPr lang="en-US" cap="none" baseline="0" dirty="0"/>
            </a:p>
          </dgm:t>
        </dgm:pt>
      </mc:Choice>
      <mc:Fallback xmlns="">
        <dgm:pt modelId="{1C920254-C87C-4FF4-990F-2C7C1CDE7F0A}">
          <dgm:prSet phldrT="[Text]"/>
          <dgm:spPr/>
          <dgm:t>
            <a:bodyPr/>
            <a:lstStyle/>
            <a:p>
              <a:r>
                <a:rPr lang="en-US" dirty="0" smtClean="0"/>
                <a:t>Does </a:t>
              </a:r>
              <a:r>
                <a:rPr lang="en-US" cap="small" baseline="0" dirty="0" smtClean="0"/>
                <a:t>Constrained </a:t>
              </a:r>
              <a:r>
                <a:rPr lang="en-US" cap="small" baseline="0" dirty="0" smtClean="0"/>
                <a:t>Bipartite Vertex Cover </a:t>
              </a:r>
              <a:r>
                <a:rPr lang="en-US" cap="none" baseline="0" dirty="0" smtClean="0"/>
                <a:t>have a kernel with </a:t>
              </a:r>
              <a:r>
                <a:rPr lang="en-US" b="0" i="0" cap="none" baseline="0" smtClean="0">
                  <a:latin typeface="Cambria Math" panose="02040503050406030204" pitchFamily="18" charset="0"/>
                </a:rPr>
                <a:t>𝑂(𝑘_𝐴+𝑘_𝐵)</a:t>
              </a:r>
              <a:r>
                <a:rPr lang="en-US" cap="none" baseline="0" dirty="0" smtClean="0"/>
                <a:t> vertices?</a:t>
              </a:r>
              <a:endParaRPr lang="en-US" cap="none" baseline="0" dirty="0"/>
            </a:p>
          </dgm:t>
        </dgm:pt>
      </mc:Fallback>
    </mc:AlternateContent>
    <dgm:pt modelId="{8B7C887B-4489-426A-92BC-3668BB5E220E}" type="parTrans" cxnId="{2B2A5EA8-88E7-4D60-A5F0-246A47BD869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E5F74CC-0C63-42FA-A4B9-F740CFCD7502}" type="sibTrans" cxnId="{2B2A5EA8-88E7-4D60-A5F0-246A47BD869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954C67DC-1B9F-42CF-BD60-3719687E78A1}">
          <dgm:prSet phldrT="[Text]"/>
          <dgm:spPr/>
          <dgm:t>
            <a:bodyPr/>
            <a:lstStyle/>
            <a:p>
              <a:r>
                <a:rPr lang="en-US" dirty="0" smtClean="0"/>
                <a:t>Does </a:t>
              </a:r>
              <a:r>
                <a:rPr lang="en-US" cap="small" baseline="0" dirty="0" smtClean="0"/>
                <a:t>Feedback Vertex Set </a:t>
              </a:r>
              <a:r>
                <a:rPr lang="en-US" cap="none" baseline="0" dirty="0" smtClean="0"/>
                <a:t>admit a kernel with </a:t>
              </a:r>
              <a14:m>
                <m:oMath xmlns:m="http://schemas.openxmlformats.org/officeDocument/2006/math">
                  <m:r>
                    <a:rPr lang="en-US" b="0" i="1" cap="none" baseline="0" smtClean="0">
                      <a:latin typeface="Cambria Math"/>
                    </a:rPr>
                    <m:t>𝑂</m:t>
                  </m:r>
                  <m:r>
                    <a:rPr lang="en-US" b="0" i="1" cap="none" baseline="0" smtClean="0">
                      <a:latin typeface="Cambria Math"/>
                    </a:rPr>
                    <m:t>(</m:t>
                  </m:r>
                  <m:sSup>
                    <m:sSupPr>
                      <m:ctrlPr>
                        <a:rPr lang="en-US" b="0" i="1" cap="none" baseline="0" smtClean="0">
                          <a:latin typeface="Cambria Math"/>
                        </a:rPr>
                      </m:ctrlPr>
                    </m:sSupPr>
                    <m:e>
                      <m:r>
                        <a:rPr lang="en-US" b="0" i="1" cap="none" baseline="0" smtClean="0">
                          <a:latin typeface="Cambria Math"/>
                        </a:rPr>
                        <m:t>𝑘</m:t>
                      </m:r>
                    </m:e>
                    <m:sup>
                      <m:r>
                        <a:rPr lang="en-US" b="0" i="1" cap="none" baseline="0" smtClean="0">
                          <a:latin typeface="Cambria Math" panose="02040503050406030204" pitchFamily="18" charset="0"/>
                        </a:rPr>
                        <m:t>2−</m:t>
                      </m:r>
                      <m:r>
                        <a:rPr lang="en-US" b="0" i="1" cap="none" baseline="0" smtClean="0">
                          <a:latin typeface="Cambria Math" panose="02040503050406030204" pitchFamily="18" charset="0"/>
                        </a:rPr>
                        <m:t>𝜖</m:t>
                      </m:r>
                    </m:sup>
                  </m:sSup>
                  <m:r>
                    <a:rPr lang="en-US" b="0" i="1" cap="none" baseline="0" smtClean="0">
                      <a:latin typeface="Cambria Math"/>
                    </a:rPr>
                    <m:t>)</m:t>
                  </m:r>
                </m:oMath>
              </a14:m>
              <a:r>
                <a:rPr lang="en-US" cap="none" baseline="0" dirty="0" smtClean="0"/>
                <a:t> vertices?</a:t>
              </a:r>
              <a:endParaRPr lang="en-US" cap="none" baseline="0" dirty="0"/>
            </a:p>
          </dgm:t>
        </dgm:pt>
      </mc:Choice>
      <mc:Fallback xmlns="">
        <dgm:pt modelId="{954C67DC-1B9F-42CF-BD60-3719687E78A1}">
          <dgm:prSet phldrT="[Text]"/>
          <dgm:spPr/>
          <dgm:t>
            <a:bodyPr/>
            <a:lstStyle/>
            <a:p>
              <a:r>
                <a:rPr lang="en-US" dirty="0" smtClean="0"/>
                <a:t>Does </a:t>
              </a:r>
              <a:r>
                <a:rPr lang="en-US" cap="small" baseline="0" dirty="0" smtClean="0"/>
                <a:t>Feedback Vertex Set </a:t>
              </a:r>
              <a:r>
                <a:rPr lang="en-US" cap="none" baseline="0" dirty="0" smtClean="0"/>
                <a:t>admit a kernel with </a:t>
              </a:r>
              <a:r>
                <a:rPr lang="en-US" b="0" i="0" cap="none" baseline="0" smtClean="0">
                  <a:latin typeface="Cambria Math"/>
                </a:rPr>
                <a:t>𝑂(𝑘</a:t>
              </a:r>
              <a:r>
                <a:rPr lang="en-US" b="0" i="0" cap="none" baseline="0" smtClean="0">
                  <a:latin typeface="Cambria Math" panose="02040503050406030204" pitchFamily="18" charset="0"/>
                </a:rPr>
                <a:t>^(2−𝜖)</a:t>
              </a:r>
              <a:r>
                <a:rPr lang="en-US" b="0" i="0" cap="none" baseline="0" smtClean="0">
                  <a:latin typeface="Cambria Math"/>
                </a:rPr>
                <a:t>)</a:t>
              </a:r>
              <a:r>
                <a:rPr lang="en-US" cap="none" baseline="0" dirty="0" smtClean="0"/>
                <a:t> vertices?</a:t>
              </a:r>
              <a:endParaRPr lang="en-US" cap="none" baseline="0" dirty="0"/>
            </a:p>
          </dgm:t>
        </dgm:pt>
      </mc:Fallback>
    </mc:AlternateContent>
    <dgm:pt modelId="{9698A186-5D65-4774-BA3C-AD780BC799B2}" type="parTrans" cxnId="{BF80B654-DCA5-4C2C-A7D2-C0D14759D54A}">
      <dgm:prSet/>
      <dgm:spPr/>
      <dgm:t>
        <a:bodyPr/>
        <a:lstStyle/>
        <a:p>
          <a:endParaRPr lang="en-US"/>
        </a:p>
      </dgm:t>
    </dgm:pt>
    <dgm:pt modelId="{4DC79979-59B8-4FDB-9D4A-BF1CDCCD2D06}" type="sibTrans" cxnId="{BF80B654-DCA5-4C2C-A7D2-C0D14759D54A}">
      <dgm:prSet/>
      <dgm:spPr/>
      <dgm:t>
        <a:bodyPr/>
        <a:lstStyle/>
        <a:p>
          <a:endParaRPr lang="en-US"/>
        </a:p>
      </dgm:t>
    </dgm:pt>
    <dgm:pt modelId="{C44EF9E8-42DE-44DC-BA87-C69BD3064ED1}" type="pres">
      <dgm:prSet presAssocID="{AE2F8D39-7291-41DC-8557-E937089E5C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A743CC-4A7C-4717-B62E-1222E07B6624}" type="pres">
      <dgm:prSet presAssocID="{1C920254-C87C-4FF4-990F-2C7C1CDE7F0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D4DBB-89A6-4855-ADD1-505528FBE12E}" type="pres">
      <dgm:prSet presAssocID="{5E5F74CC-0C63-42FA-A4B9-F740CFCD7502}" presName="spacer" presStyleCnt="0"/>
      <dgm:spPr/>
    </dgm:pt>
    <dgm:pt modelId="{DC762402-0FAB-4396-9F0B-491CAE8BAFCF}" type="pres">
      <dgm:prSet presAssocID="{954C67DC-1B9F-42CF-BD60-3719687E78A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448F6D-5775-42DB-A2E6-78578EF2B39F}" type="presOf" srcId="{AE2F8D39-7291-41DC-8557-E937089E5C44}" destId="{C44EF9E8-42DE-44DC-BA87-C69BD3064ED1}" srcOrd="0" destOrd="0" presId="urn:microsoft.com/office/officeart/2005/8/layout/vList2"/>
    <dgm:cxn modelId="{960FDEF6-9C98-4DCE-8470-4DC585B74F31}" type="presOf" srcId="{954C67DC-1B9F-42CF-BD60-3719687E78A1}" destId="{DC762402-0FAB-4396-9F0B-491CAE8BAFCF}" srcOrd="0" destOrd="0" presId="urn:microsoft.com/office/officeart/2005/8/layout/vList2"/>
    <dgm:cxn modelId="{5DA0FAED-A863-4202-9CB1-63120D9D1DF5}" type="presOf" srcId="{1C920254-C87C-4FF4-990F-2C7C1CDE7F0A}" destId="{DBA743CC-4A7C-4717-B62E-1222E07B6624}" srcOrd="0" destOrd="0" presId="urn:microsoft.com/office/officeart/2005/8/layout/vList2"/>
    <dgm:cxn modelId="{2B2A5EA8-88E7-4D60-A5F0-246A47BD869A}" srcId="{AE2F8D39-7291-41DC-8557-E937089E5C44}" destId="{1C920254-C87C-4FF4-990F-2C7C1CDE7F0A}" srcOrd="0" destOrd="0" parTransId="{8B7C887B-4489-426A-92BC-3668BB5E220E}" sibTransId="{5E5F74CC-0C63-42FA-A4B9-F740CFCD7502}"/>
    <dgm:cxn modelId="{BF80B654-DCA5-4C2C-A7D2-C0D14759D54A}" srcId="{AE2F8D39-7291-41DC-8557-E937089E5C44}" destId="{954C67DC-1B9F-42CF-BD60-3719687E78A1}" srcOrd="1" destOrd="0" parTransId="{9698A186-5D65-4774-BA3C-AD780BC799B2}" sibTransId="{4DC79979-59B8-4FDB-9D4A-BF1CDCCD2D06}"/>
    <dgm:cxn modelId="{F6AA8E3A-0038-4954-B0AD-D629121079D3}" type="presParOf" srcId="{C44EF9E8-42DE-44DC-BA87-C69BD3064ED1}" destId="{DBA743CC-4A7C-4717-B62E-1222E07B6624}" srcOrd="0" destOrd="0" presId="urn:microsoft.com/office/officeart/2005/8/layout/vList2"/>
    <dgm:cxn modelId="{4E21D668-86CA-4ADF-8C9C-8EF822FCB096}" type="presParOf" srcId="{C44EF9E8-42DE-44DC-BA87-C69BD3064ED1}" destId="{538D4DBB-89A6-4855-ADD1-505528FBE12E}" srcOrd="1" destOrd="0" presId="urn:microsoft.com/office/officeart/2005/8/layout/vList2"/>
    <dgm:cxn modelId="{28CE831F-6DA8-4AC7-BF7F-8EAA33346667}" type="presParOf" srcId="{C44EF9E8-42DE-44DC-BA87-C69BD3064ED1}" destId="{DC762402-0FAB-4396-9F0B-491CAE8BAFC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2F8D39-7291-41DC-8557-E937089E5C4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920254-C87C-4FF4-990F-2C7C1CDE7F0A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B7C887B-4489-426A-92BC-3668BB5E220E}" type="parTrans" cxnId="{2B2A5EA8-88E7-4D60-A5F0-246A47BD869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E5F74CC-0C63-42FA-A4B9-F740CFCD7502}" type="sibTrans" cxnId="{2B2A5EA8-88E7-4D60-A5F0-246A47BD869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4C67DC-1B9F-42CF-BD60-3719687E78A1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698A186-5D65-4774-BA3C-AD780BC799B2}" type="parTrans" cxnId="{BF80B654-DCA5-4C2C-A7D2-C0D14759D54A}">
      <dgm:prSet/>
      <dgm:spPr/>
      <dgm:t>
        <a:bodyPr/>
        <a:lstStyle/>
        <a:p>
          <a:endParaRPr lang="en-US"/>
        </a:p>
      </dgm:t>
    </dgm:pt>
    <dgm:pt modelId="{4DC79979-59B8-4FDB-9D4A-BF1CDCCD2D06}" type="sibTrans" cxnId="{BF80B654-DCA5-4C2C-A7D2-C0D14759D54A}">
      <dgm:prSet/>
      <dgm:spPr/>
      <dgm:t>
        <a:bodyPr/>
        <a:lstStyle/>
        <a:p>
          <a:endParaRPr lang="en-US"/>
        </a:p>
      </dgm:t>
    </dgm:pt>
    <dgm:pt modelId="{C44EF9E8-42DE-44DC-BA87-C69BD3064ED1}" type="pres">
      <dgm:prSet presAssocID="{AE2F8D39-7291-41DC-8557-E937089E5C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A743CC-4A7C-4717-B62E-1222E07B6624}" type="pres">
      <dgm:prSet presAssocID="{1C920254-C87C-4FF4-990F-2C7C1CDE7F0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D4DBB-89A6-4855-ADD1-505528FBE12E}" type="pres">
      <dgm:prSet presAssocID="{5E5F74CC-0C63-42FA-A4B9-F740CFCD7502}" presName="spacer" presStyleCnt="0"/>
      <dgm:spPr/>
    </dgm:pt>
    <dgm:pt modelId="{DC762402-0FAB-4396-9F0B-491CAE8BAFCF}" type="pres">
      <dgm:prSet presAssocID="{954C67DC-1B9F-42CF-BD60-3719687E78A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0FDEF6-9C98-4DCE-8470-4DC585B74F31}" type="presOf" srcId="{954C67DC-1B9F-42CF-BD60-3719687E78A1}" destId="{DC762402-0FAB-4396-9F0B-491CAE8BAFCF}" srcOrd="0" destOrd="0" presId="urn:microsoft.com/office/officeart/2005/8/layout/vList2"/>
    <dgm:cxn modelId="{6E448F6D-5775-42DB-A2E6-78578EF2B39F}" type="presOf" srcId="{AE2F8D39-7291-41DC-8557-E937089E5C44}" destId="{C44EF9E8-42DE-44DC-BA87-C69BD3064ED1}" srcOrd="0" destOrd="0" presId="urn:microsoft.com/office/officeart/2005/8/layout/vList2"/>
    <dgm:cxn modelId="{2B2A5EA8-88E7-4D60-A5F0-246A47BD869A}" srcId="{AE2F8D39-7291-41DC-8557-E937089E5C44}" destId="{1C920254-C87C-4FF4-990F-2C7C1CDE7F0A}" srcOrd="0" destOrd="0" parTransId="{8B7C887B-4489-426A-92BC-3668BB5E220E}" sibTransId="{5E5F74CC-0C63-42FA-A4B9-F740CFCD7502}"/>
    <dgm:cxn modelId="{BF80B654-DCA5-4C2C-A7D2-C0D14759D54A}" srcId="{AE2F8D39-7291-41DC-8557-E937089E5C44}" destId="{954C67DC-1B9F-42CF-BD60-3719687E78A1}" srcOrd="1" destOrd="0" parTransId="{9698A186-5D65-4774-BA3C-AD780BC799B2}" sibTransId="{4DC79979-59B8-4FDB-9D4A-BF1CDCCD2D06}"/>
    <dgm:cxn modelId="{5DA0FAED-A863-4202-9CB1-63120D9D1DF5}" type="presOf" srcId="{1C920254-C87C-4FF4-990F-2C7C1CDE7F0A}" destId="{DBA743CC-4A7C-4717-B62E-1222E07B6624}" srcOrd="0" destOrd="0" presId="urn:microsoft.com/office/officeart/2005/8/layout/vList2"/>
    <dgm:cxn modelId="{F6AA8E3A-0038-4954-B0AD-D629121079D3}" type="presParOf" srcId="{C44EF9E8-42DE-44DC-BA87-C69BD3064ED1}" destId="{DBA743CC-4A7C-4717-B62E-1222E07B6624}" srcOrd="0" destOrd="0" presId="urn:microsoft.com/office/officeart/2005/8/layout/vList2"/>
    <dgm:cxn modelId="{4E21D668-86CA-4ADF-8C9C-8EF822FCB096}" type="presParOf" srcId="{C44EF9E8-42DE-44DC-BA87-C69BD3064ED1}" destId="{538D4DBB-89A6-4855-ADD1-505528FBE12E}" srcOrd="1" destOrd="0" presId="urn:microsoft.com/office/officeart/2005/8/layout/vList2"/>
    <dgm:cxn modelId="{28CE831F-6DA8-4AC7-BF7F-8EAA33346667}" type="presParOf" srcId="{C44EF9E8-42DE-44DC-BA87-C69BD3064ED1}" destId="{DC762402-0FAB-4396-9F0B-491CAE8BAFC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743CC-4A7C-4717-B62E-1222E07B6624}">
      <dsp:nvSpPr>
        <dsp:cNvPr id="0" name=""/>
        <dsp:cNvSpPr/>
      </dsp:nvSpPr>
      <dsp:spPr>
        <a:xfrm>
          <a:off x="0" y="14885"/>
          <a:ext cx="7416825" cy="8353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Does </a:t>
          </a:r>
          <a:r>
            <a:rPr lang="en-US" sz="2100" kern="1200" cap="small" baseline="0" dirty="0" smtClean="0"/>
            <a:t>Constrained Bipartite Vertex Cover </a:t>
          </a:r>
          <a:r>
            <a:rPr lang="en-US" sz="2100" kern="1200" cap="none" baseline="0" dirty="0" smtClean="0"/>
            <a:t>have a kernel with </a:t>
          </a:r>
          <a14:m xmlns:a14="http://schemas.microsoft.com/office/drawing/2010/main">
            <m:oMath xmlns:m="http://schemas.openxmlformats.org/officeDocument/2006/math">
              <m:r>
                <a:rPr lang="en-US" sz="2100" b="0" i="1" kern="1200" cap="none" baseline="0" smtClean="0">
                  <a:latin typeface="Cambria Math" panose="02040503050406030204" pitchFamily="18" charset="0"/>
                </a:rPr>
                <m:t>𝑂</m:t>
              </m:r>
              <m:r>
                <a:rPr lang="en-US" sz="2100" b="0" i="1" kern="1200" cap="none" baseline="0" smtClean="0">
                  <a:latin typeface="Cambria Math" panose="02040503050406030204" pitchFamily="18" charset="0"/>
                </a:rPr>
                <m:t>(</m:t>
              </m:r>
              <m:sSub>
                <m:sSubPr>
                  <m:ctrlPr>
                    <a:rPr lang="en-US" sz="2100" b="0" i="1" kern="1200" cap="none" baseline="0" smtClean="0">
                      <a:latin typeface="Cambria Math"/>
                    </a:rPr>
                  </m:ctrlPr>
                </m:sSubPr>
                <m:e>
                  <m:r>
                    <a:rPr lang="en-US" sz="2100" b="0" i="1" kern="1200" cap="none" baseline="0" smtClean="0">
                      <a:latin typeface="Cambria Math" panose="02040503050406030204" pitchFamily="18" charset="0"/>
                    </a:rPr>
                    <m:t>𝑘</m:t>
                  </m:r>
                </m:e>
                <m:sub>
                  <m:r>
                    <a:rPr lang="en-US" sz="2100" b="0" i="1" kern="1200" cap="none" baseline="0" smtClean="0">
                      <a:latin typeface="Cambria Math" panose="02040503050406030204" pitchFamily="18" charset="0"/>
                    </a:rPr>
                    <m:t>𝐴</m:t>
                  </m:r>
                </m:sub>
              </m:sSub>
              <m:r>
                <a:rPr lang="en-US" sz="2100" b="0" i="1" kern="1200" cap="none" baseline="0" smtClean="0">
                  <a:latin typeface="Cambria Math" panose="02040503050406030204" pitchFamily="18" charset="0"/>
                </a:rPr>
                <m:t>+</m:t>
              </m:r>
              <m:sSub>
                <m:sSubPr>
                  <m:ctrlPr>
                    <a:rPr lang="en-US" sz="2100" b="0" i="1" kern="1200" cap="none" baseline="0" smtClean="0">
                      <a:latin typeface="Cambria Math"/>
                    </a:rPr>
                  </m:ctrlPr>
                </m:sSubPr>
                <m:e>
                  <m:r>
                    <a:rPr lang="en-US" sz="2100" b="0" i="1" kern="1200" cap="none" baseline="0" smtClean="0">
                      <a:latin typeface="Cambria Math" panose="02040503050406030204" pitchFamily="18" charset="0"/>
                    </a:rPr>
                    <m:t>𝑘</m:t>
                  </m:r>
                </m:e>
                <m:sub>
                  <m:r>
                    <a:rPr lang="en-US" sz="2100" b="0" i="1" kern="1200" cap="none" baseline="0" smtClean="0">
                      <a:latin typeface="Cambria Math" panose="02040503050406030204" pitchFamily="18" charset="0"/>
                    </a:rPr>
                    <m:t>𝐵</m:t>
                  </m:r>
                </m:sub>
              </m:sSub>
              <m:r>
                <a:rPr lang="en-US" sz="2100" b="0" i="1" kern="1200" cap="none" baseline="0" smtClean="0">
                  <a:latin typeface="Cambria Math" panose="02040503050406030204" pitchFamily="18" charset="0"/>
                </a:rPr>
                <m:t>)</m:t>
              </m:r>
            </m:oMath>
          </a14:m>
          <a:r>
            <a:rPr lang="en-US" sz="2100" kern="1200" cap="none" baseline="0" dirty="0" smtClean="0"/>
            <a:t> vertices?</a:t>
          </a:r>
          <a:endParaRPr lang="en-US" sz="2100" kern="1200" cap="none" baseline="0" dirty="0"/>
        </a:p>
      </dsp:txBody>
      <dsp:txXfrm>
        <a:off x="40780" y="55665"/>
        <a:ext cx="7335265" cy="753819"/>
      </dsp:txXfrm>
    </dsp:sp>
    <dsp:sp modelId="{DC762402-0FAB-4396-9F0B-491CAE8BAFCF}">
      <dsp:nvSpPr>
        <dsp:cNvPr id="0" name=""/>
        <dsp:cNvSpPr/>
      </dsp:nvSpPr>
      <dsp:spPr>
        <a:xfrm>
          <a:off x="0" y="910745"/>
          <a:ext cx="7416825" cy="8353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Does </a:t>
          </a:r>
          <a:r>
            <a:rPr lang="en-US" sz="2100" kern="1200" cap="small" baseline="0" dirty="0" smtClean="0"/>
            <a:t>Feedback Vertex Set </a:t>
          </a:r>
          <a:r>
            <a:rPr lang="en-US" sz="2100" kern="1200" cap="none" baseline="0" dirty="0" smtClean="0"/>
            <a:t>admit a kernel with </a:t>
          </a:r>
          <a14:m xmlns:a14="http://schemas.microsoft.com/office/drawing/2010/main">
            <m:oMath xmlns:m="http://schemas.openxmlformats.org/officeDocument/2006/math">
              <m:r>
                <a:rPr lang="en-US" sz="2100" b="0" i="1" kern="1200" cap="none" baseline="0" smtClean="0">
                  <a:latin typeface="Cambria Math"/>
                </a:rPr>
                <m:t>𝑂</m:t>
              </m:r>
              <m:r>
                <a:rPr lang="en-US" sz="2100" b="0" i="1" kern="1200" cap="none" baseline="0" smtClean="0">
                  <a:latin typeface="Cambria Math"/>
                </a:rPr>
                <m:t>(</m:t>
              </m:r>
              <m:sSup>
                <m:sSupPr>
                  <m:ctrlPr>
                    <a:rPr lang="en-US" sz="2100" b="0" i="1" kern="1200" cap="none" baseline="0" smtClean="0">
                      <a:latin typeface="Cambria Math"/>
                    </a:rPr>
                  </m:ctrlPr>
                </m:sSupPr>
                <m:e>
                  <m:r>
                    <a:rPr lang="en-US" sz="2100" b="0" i="1" kern="1200" cap="none" baseline="0" smtClean="0">
                      <a:latin typeface="Cambria Math"/>
                    </a:rPr>
                    <m:t>𝑘</m:t>
                  </m:r>
                </m:e>
                <m:sup>
                  <m:r>
                    <a:rPr lang="en-US" sz="2100" b="0" i="1" kern="1200" cap="none" baseline="0" smtClean="0">
                      <a:latin typeface="Cambria Math" panose="02040503050406030204" pitchFamily="18" charset="0"/>
                    </a:rPr>
                    <m:t>2−</m:t>
                  </m:r>
                  <m:r>
                    <a:rPr lang="en-US" sz="2100" b="0" i="1" kern="1200" cap="none" baseline="0" smtClean="0">
                      <a:latin typeface="Cambria Math" panose="02040503050406030204" pitchFamily="18" charset="0"/>
                    </a:rPr>
                    <m:t>𝜖</m:t>
                  </m:r>
                </m:sup>
              </m:sSup>
              <m:r>
                <a:rPr lang="en-US" sz="2100" b="0" i="1" kern="1200" cap="none" baseline="0" smtClean="0">
                  <a:latin typeface="Cambria Math"/>
                </a:rPr>
                <m:t>)</m:t>
              </m:r>
            </m:oMath>
          </a14:m>
          <a:r>
            <a:rPr lang="en-US" sz="2100" kern="1200" cap="none" baseline="0" dirty="0" smtClean="0"/>
            <a:t> vertices?</a:t>
          </a:r>
          <a:endParaRPr lang="en-US" sz="2100" kern="1200" cap="none" baseline="0" dirty="0"/>
        </a:p>
      </dsp:txBody>
      <dsp:txXfrm>
        <a:off x="40780" y="951525"/>
        <a:ext cx="7335265" cy="753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7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8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pic>
        <p:nvPicPr>
          <p:cNvPr id="1027" name="Picture 9" descr="testtilpptgraf_w10-ny_hor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9.png"/><Relationship Id="rId7" Type="http://schemas.openxmlformats.org/officeDocument/2006/relationships/image" Target="../media/image40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32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38.png"/><Relationship Id="rId9" Type="http://schemas.openxmlformats.org/officeDocument/2006/relationships/image" Target="../media/image54.png"/><Relationship Id="rId1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Constrained Bipartite Vertex Cover:</a:t>
            </a:r>
            <a:br>
              <a:rPr lang="en-US" sz="2400" dirty="0" smtClean="0"/>
            </a:br>
            <a:r>
              <a:rPr lang="en-US" sz="2400" dirty="0" smtClean="0"/>
              <a:t>The Easy Kernel is Essentially Tight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23528" y="3356992"/>
            <a:ext cx="5976664" cy="1080119"/>
          </a:xfrm>
        </p:spPr>
        <p:txBody>
          <a:bodyPr/>
          <a:lstStyle/>
          <a:p>
            <a:r>
              <a:rPr lang="en-US" sz="2400" b="1" dirty="0" smtClean="0"/>
              <a:t>Bart M. P. Jansen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8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+mj-lt"/>
              </a:rPr>
              <a:t>February 18th, STACS 2016, </a:t>
            </a:r>
            <a:r>
              <a:rPr lang="en-US" sz="1600" dirty="0" err="1" smtClean="0">
                <a:latin typeface="+mj-lt"/>
              </a:rPr>
              <a:t>Orléans</a:t>
            </a:r>
            <a:r>
              <a:rPr lang="en-US" sz="1600" dirty="0" smtClean="0">
                <a:latin typeface="+mj-lt"/>
              </a:rPr>
              <a:t>, </a:t>
            </a:r>
            <a:r>
              <a:rPr lang="en-US" sz="1600" dirty="0" smtClean="0">
                <a:latin typeface="+mj-lt"/>
              </a:rPr>
              <a:t>France</a:t>
            </a:r>
            <a:endParaRPr lang="en-US" sz="1600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84168" y="5301208"/>
            <a:ext cx="2016224" cy="432048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36096" y="6425952"/>
            <a:ext cx="2016224" cy="432048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56728" y="5692606"/>
            <a:ext cx="2259687" cy="61671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of key construction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pic>
        <p:nvPicPr>
          <p:cNvPr id="2051" name="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216715"/>
            <a:ext cx="90487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Hider"/>
          <p:cNvSpPr/>
          <p:nvPr/>
        </p:nvSpPr>
        <p:spPr bwMode="auto">
          <a:xfrm>
            <a:off x="4499992" y="2141482"/>
            <a:ext cx="4596383" cy="237626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052" name="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216714"/>
            <a:ext cx="90487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C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216713"/>
            <a:ext cx="90487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C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216715"/>
            <a:ext cx="90487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AllText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4929188"/>
              </a:xfrm>
            </p:spPr>
            <p:txBody>
              <a:bodyPr/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Input:</a:t>
                </a:r>
                <a:r>
                  <a:rPr lang="en-US" dirty="0"/>
                  <a:t> A list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with exactly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vertices each,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is even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 power of </a:t>
                </a:r>
                <a:r>
                  <a:rPr lang="en-US" dirty="0" smtClean="0"/>
                  <a:t>two. </a:t>
                </a:r>
              </a:p>
              <a:p>
                <a:r>
                  <a:rPr lang="en-US" b="1" dirty="0" smtClean="0">
                    <a:solidFill>
                      <a:srgbClr val="0070C0"/>
                    </a:solidFill>
                  </a:rPr>
                  <a:t>Output: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lvl="1"/>
                <a:r>
                  <a:rPr lang="en-US" dirty="0"/>
                  <a:t>Blocks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represent </a:t>
                </a:r>
                <a:r>
                  <a:rPr lang="en-US" dirty="0" smtClean="0"/>
                  <a:t>0/1 bit </a:t>
                </a:r>
                <a:r>
                  <a:rPr lang="en-US" dirty="0"/>
                  <a:t>values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bit positions</a:t>
                </a:r>
              </a:p>
              <a:p>
                <a:pPr lvl="1"/>
                <a:r>
                  <a:rPr lang="en-US" dirty="0" smtClean="0"/>
                  <a:t>Blocks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represent input graphs</a:t>
                </a:r>
              </a:p>
              <a:p>
                <a:pPr lvl="1"/>
                <a:r>
                  <a:rPr lang="en-US" dirty="0" smtClean="0"/>
                  <a:t>Connect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to bit values based on binary expansion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Connect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:r>
                  <a:rPr lang="en-US" dirty="0" err="1" smtClean="0"/>
                  <a:t>subdividers</a:t>
                </a:r>
                <a:r>
                  <a:rPr lang="en-US" dirty="0" smtClean="0"/>
                  <a:t> for edges that do not exist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AllText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4929188"/>
              </a:xfrm>
              <a:blipFill rotWithShape="0">
                <a:blip r:embed="rId6"/>
                <a:stretch>
                  <a:fillRect l="-1185" t="-1114" r="-889" b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Weights"/>
          <p:cNvGrpSpPr/>
          <p:nvPr/>
        </p:nvGrpSpPr>
        <p:grpSpPr>
          <a:xfrm>
            <a:off x="4631878" y="1916832"/>
            <a:ext cx="4332610" cy="1848896"/>
            <a:chOff x="5466035" y="2124230"/>
            <a:chExt cx="2664296" cy="1848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ParameterBound"/>
                <p:cNvSpPr txBox="1"/>
                <p:nvPr/>
              </p:nvSpPr>
              <p:spPr>
                <a:xfrm>
                  <a:off x="5466035" y="2124230"/>
                  <a:ext cx="2664296" cy="762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0" dirty="0" smtClean="0">
                      <a:solidFill>
                        <a:srgbClr val="0070C0"/>
                      </a:solidFill>
                      <a:latin typeface="+mj-lt"/>
                    </a:rPr>
                    <a:t>Weight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2000" b="0" dirty="0" smtClean="0">
                      <a:solidFill>
                        <a:srgbClr val="0070C0"/>
                      </a:solidFill>
                      <a:latin typeface="+mj-lt"/>
                    </a:rPr>
                    <a:t> per block,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a14:m>
                  <a:r>
                    <a:rPr lang="en-US" sz="2000" b="0" dirty="0" smtClean="0">
                      <a:solidFill>
                        <a:srgbClr val="0070C0"/>
                      </a:solidFill>
                      <a:latin typeface="+mj-lt"/>
                    </a:rPr>
                    <a:t> blocks</a:t>
                  </a:r>
                </a:p>
              </p:txBody>
            </p:sp>
          </mc:Choice>
          <mc:Fallback xmlns="">
            <p:sp>
              <p:nvSpPr>
                <p:cNvPr id="11" name="ParameterBound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6035" y="2124230"/>
                  <a:ext cx="2664296" cy="76232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7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ParameterBound"/>
                <p:cNvSpPr txBox="1"/>
                <p:nvPr/>
              </p:nvSpPr>
              <p:spPr>
                <a:xfrm>
                  <a:off x="5466035" y="3573016"/>
                  <a:ext cx="26642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0" dirty="0" smtClean="0">
                      <a:solidFill>
                        <a:srgbClr val="0070C0"/>
                      </a:solidFill>
                      <a:latin typeface="+mj-lt"/>
                    </a:rPr>
                    <a:t>Weight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a14:m>
                  <a:r>
                    <a:rPr lang="en-US" sz="2000" b="0" dirty="0" smtClean="0">
                      <a:solidFill>
                        <a:srgbClr val="0070C0"/>
                      </a:solidFill>
                      <a:latin typeface="+mj-lt"/>
                    </a:rPr>
                    <a:t> per block,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</m:oMath>
                  </a14:m>
                  <a:r>
                    <a:rPr lang="en-US" sz="2000" b="0" dirty="0" smtClean="0">
                      <a:solidFill>
                        <a:srgbClr val="0070C0"/>
                      </a:solidFill>
                      <a:latin typeface="+mj-lt"/>
                    </a:rPr>
                    <a:t> blocks</a:t>
                  </a:r>
                </a:p>
              </p:txBody>
            </p:sp>
          </mc:Choice>
          <mc:Fallback xmlns="">
            <p:sp>
              <p:nvSpPr>
                <p:cNvPr id="13" name="ParameterBound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6035" y="3573016"/>
                  <a:ext cx="2664296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BudgetBound"/>
          <p:cNvSpPr txBox="1">
            <a:spLocks/>
          </p:cNvSpPr>
          <p:nvPr/>
        </p:nvSpPr>
        <p:spPr bwMode="auto">
          <a:xfrm>
            <a:off x="457200" y="1052736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272224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of key construction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pic>
        <p:nvPicPr>
          <p:cNvPr id="2051" name="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216715"/>
            <a:ext cx="90487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C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212676"/>
            <a:ext cx="90487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AllText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4929188"/>
              </a:xfrm>
            </p:spPr>
            <p:txBody>
              <a:bodyPr/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Input:</a:t>
                </a:r>
                <a:r>
                  <a:rPr lang="en-US" dirty="0"/>
                  <a:t> A list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with exactly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vertices each,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is even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 power of </a:t>
                </a:r>
                <a:r>
                  <a:rPr lang="en-US" dirty="0" smtClean="0"/>
                  <a:t>two. </a:t>
                </a:r>
              </a:p>
              <a:p>
                <a:r>
                  <a:rPr lang="en-US" b="1" dirty="0" smtClean="0">
                    <a:solidFill>
                      <a:srgbClr val="0070C0"/>
                    </a:solidFill>
                  </a:rPr>
                  <a:t>Output: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lvl="1"/>
                <a:r>
                  <a:rPr lang="en-US" dirty="0" smtClean="0"/>
                  <a:t>Bit selectors force one block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to be chosen</a:t>
                </a:r>
              </a:p>
              <a:p>
                <a:pPr lvl="1"/>
                <a:r>
                  <a:rPr lang="en-US" dirty="0" smtClean="0"/>
                  <a:t>In the canonical part, this disables the </a:t>
                </a:r>
                <a:r>
                  <a:rPr lang="en-US" dirty="0" err="1" smtClean="0"/>
                  <a:t>subdividers</a:t>
                </a:r>
                <a:r>
                  <a:rPr lang="en-US" dirty="0" smtClean="0"/>
                  <a:t> for non-existing edges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This makes the left part act as the result of the NP-completeness reduction for </a:t>
                </a:r>
                <a:r>
                  <a:rPr lang="en-US" cap="small" dirty="0" smtClean="0"/>
                  <a:t>Clique</a:t>
                </a:r>
                <a:r>
                  <a:rPr lang="en-US" dirty="0" smtClean="0"/>
                  <a:t>-instance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AllText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4929188"/>
              </a:xfrm>
              <a:blipFill rotWithShape="0">
                <a:blip r:embed="rId4"/>
                <a:stretch>
                  <a:fillRect l="-1185" t="-1114" r="-889" b="-9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Weights"/>
          <p:cNvGrpSpPr/>
          <p:nvPr/>
        </p:nvGrpSpPr>
        <p:grpSpPr>
          <a:xfrm>
            <a:off x="4631878" y="1916832"/>
            <a:ext cx="4332610" cy="1848896"/>
            <a:chOff x="5466035" y="2124230"/>
            <a:chExt cx="2664296" cy="1848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ParameterBound"/>
                <p:cNvSpPr txBox="1"/>
                <p:nvPr/>
              </p:nvSpPr>
              <p:spPr>
                <a:xfrm>
                  <a:off x="5466035" y="2124230"/>
                  <a:ext cx="2664296" cy="762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0" dirty="0" smtClean="0">
                      <a:solidFill>
                        <a:srgbClr val="0070C0"/>
                      </a:solidFill>
                      <a:latin typeface="+mj-lt"/>
                    </a:rPr>
                    <a:t>Weight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2000" b="0" dirty="0" smtClean="0">
                      <a:solidFill>
                        <a:srgbClr val="0070C0"/>
                      </a:solidFill>
                      <a:latin typeface="+mj-lt"/>
                    </a:rPr>
                    <a:t> per block,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a14:m>
                  <a:r>
                    <a:rPr lang="en-US" sz="2000" b="0" dirty="0" smtClean="0">
                      <a:solidFill>
                        <a:srgbClr val="0070C0"/>
                      </a:solidFill>
                      <a:latin typeface="+mj-lt"/>
                    </a:rPr>
                    <a:t> blocks</a:t>
                  </a:r>
                </a:p>
              </p:txBody>
            </p:sp>
          </mc:Choice>
          <mc:Fallback xmlns="">
            <p:sp>
              <p:nvSpPr>
                <p:cNvPr id="11" name="ParameterBound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6035" y="2124230"/>
                  <a:ext cx="2664296" cy="76232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7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ParameterBound"/>
                <p:cNvSpPr txBox="1"/>
                <p:nvPr/>
              </p:nvSpPr>
              <p:spPr>
                <a:xfrm>
                  <a:off x="5466035" y="3573016"/>
                  <a:ext cx="26642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0" dirty="0" smtClean="0">
                      <a:solidFill>
                        <a:srgbClr val="0070C0"/>
                      </a:solidFill>
                      <a:latin typeface="+mj-lt"/>
                    </a:rPr>
                    <a:t>Weight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a14:m>
                  <a:r>
                    <a:rPr lang="en-US" sz="2000" b="0" dirty="0" smtClean="0">
                      <a:solidFill>
                        <a:srgbClr val="0070C0"/>
                      </a:solidFill>
                      <a:latin typeface="+mj-lt"/>
                    </a:rPr>
                    <a:t> per block,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</m:oMath>
                  </a14:m>
                  <a:r>
                    <a:rPr lang="en-US" sz="2000" b="0" dirty="0" smtClean="0">
                      <a:solidFill>
                        <a:srgbClr val="0070C0"/>
                      </a:solidFill>
                      <a:latin typeface="+mj-lt"/>
                    </a:rPr>
                    <a:t> blocks</a:t>
                  </a:r>
                </a:p>
              </p:txBody>
            </p:sp>
          </mc:Choice>
          <mc:Fallback xmlns="">
            <p:sp>
              <p:nvSpPr>
                <p:cNvPr id="13" name="ParameterBound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6035" y="3573016"/>
                  <a:ext cx="2664296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BudgetBound"/>
          <p:cNvSpPr txBox="1">
            <a:spLocks/>
          </p:cNvSpPr>
          <p:nvPr/>
        </p:nvSpPr>
        <p:spPr bwMode="auto">
          <a:xfrm>
            <a:off x="457200" y="1052736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  <a:p>
            <a:endParaRPr lang="en-US" kern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ummary"/>
              <p:cNvSpPr/>
              <p:nvPr/>
            </p:nvSpPr>
            <p:spPr bwMode="auto">
              <a:xfrm>
                <a:off x="539552" y="4437112"/>
                <a:ext cx="8064896" cy="144016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400" b="1" dirty="0" smtClean="0"/>
                  <a:t>Summary</a:t>
                </a:r>
                <a:r>
                  <a:rPr lang="en-US" sz="2400" dirty="0" smtClean="0"/>
                  <a:t>. We embed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 smtClean="0"/>
                  <a:t> instances of </a:t>
                </a:r>
                <a:r>
                  <a:rPr lang="en-US" sz="2400" cap="small" dirty="0" smtClean="0"/>
                  <a:t>Clique</a:t>
                </a:r>
                <a:r>
                  <a:rPr lang="en-US" sz="2400" dirty="0" smtClean="0"/>
                  <a:t> into one instance of </a:t>
                </a:r>
                <a:r>
                  <a:rPr lang="en-US" sz="2400" cap="small" dirty="0" smtClean="0"/>
                  <a:t>Constrained Bipartite Vertex Cover</a:t>
                </a:r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∈</m:t>
                    </m:r>
                    <m:r>
                      <a:rPr lang="en-US" sz="2400" b="0" i="1" dirty="0" smtClean="0">
                        <a:latin typeface="Cambria Math"/>
                      </a:rPr>
                      <m:t>𝑂</m:t>
                    </m:r>
                    <m:r>
                      <a:rPr lang="en-US" sz="2400" b="0" i="1" dirty="0" smtClean="0">
                        <a:latin typeface="Cambria Math"/>
                      </a:rPr>
                      <m:t>(</m:t>
                    </m:r>
                    <m:r>
                      <a:rPr lang="en-US" sz="2400" b="0" i="1" dirty="0" smtClean="0">
                        <a:latin typeface="Cambria Math"/>
                      </a:rPr>
                      <m:t>𝑡</m:t>
                    </m:r>
                    <m:r>
                      <a:rPr lang="en-US" sz="2400" b="0" i="1" dirty="0" smtClean="0">
                        <a:latin typeface="Cambria Math"/>
                      </a:rPr>
                      <m:t>⋅</m:t>
                    </m:r>
                    <m:r>
                      <a:rPr lang="en-US" sz="2400" b="0" i="1" dirty="0" smtClean="0">
                        <a:latin typeface="Cambria Math"/>
                      </a:rPr>
                      <m:t>𝑛</m:t>
                    </m:r>
                    <m:r>
                      <a:rPr lang="en-US" sz="24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that is </a:t>
                </a:r>
                <a:r>
                  <a:rPr lang="en-US" sz="2400" cap="small" dirty="0" smtClean="0"/>
                  <a:t>yes</a:t>
                </a:r>
                <a:r>
                  <a:rPr lang="en-US" sz="2400" dirty="0" smtClean="0"/>
                  <a:t> if and only if a </a:t>
                </a:r>
                <a:r>
                  <a:rPr lang="en-US" sz="2400" cap="small" dirty="0" smtClean="0"/>
                  <a:t>Clique</a:t>
                </a:r>
                <a:r>
                  <a:rPr lang="en-US" sz="2400" dirty="0" smtClean="0"/>
                  <a:t>-input is </a:t>
                </a:r>
                <a:r>
                  <a:rPr lang="en-US" sz="2400" cap="small" dirty="0" smtClean="0"/>
                  <a:t>yes</a:t>
                </a:r>
                <a:endParaRPr lang="en-US" sz="2400" cap="small" dirty="0"/>
              </a:p>
            </p:txBody>
          </p:sp>
        </mc:Choice>
        <mc:Fallback xmlns="">
          <p:sp>
            <p:nvSpPr>
              <p:cNvPr id="17" name="Summary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4437112"/>
                <a:ext cx="8064896" cy="1440160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446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044TRD03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71102" y="185747"/>
            <a:ext cx="1725570" cy="144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Complementary witness 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507288" cy="4824314"/>
              </a:xfrm>
            </p:spPr>
            <p:txBody>
              <a:bodyPr>
                <a:normAutofit/>
              </a:bodyPr>
              <a:lstStyle/>
              <a:p>
                <a:r>
                  <a:rPr lang="nl-NL" dirty="0"/>
                  <a:t>Lemma </a:t>
                </a:r>
                <a:r>
                  <a:rPr lang="nl-NL" dirty="0" err="1" smtClean="0"/>
                  <a:t>saying</a:t>
                </a:r>
                <a:r>
                  <a:rPr lang="nl-NL" dirty="0" smtClean="0"/>
                  <a:t>: 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[Dell &amp; van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Melkebeek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, 2010]</a:t>
                </a:r>
              </a:p>
              <a:p>
                <a:pPr lvl="1"/>
                <a:r>
                  <a:rPr lang="nl-NL" dirty="0" err="1" smtClean="0"/>
                  <a:t>Sufficiently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good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compression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hard </a:t>
                </a:r>
                <a:r>
                  <a:rPr lang="nl-NL" dirty="0" err="1" smtClean="0"/>
                  <a:t>problems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implies</a:t>
                </a:r>
                <a:r>
                  <a:rPr lang="nl-NL" dirty="0"/>
                  <a:t>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unlikely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complexity-theoretic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collapse</a:t>
                </a:r>
                <a:endParaRPr lang="nl-NL" dirty="0" smtClean="0"/>
              </a:p>
              <a:p>
                <a:r>
                  <a:rPr lang="nl-NL" b="1" dirty="0" smtClean="0"/>
                  <a:t>Lemma (</a:t>
                </a:r>
                <a:r>
                  <a:rPr lang="nl-NL" b="1" dirty="0" err="1" smtClean="0"/>
                  <a:t>simplified</a:t>
                </a:r>
                <a:r>
                  <a:rPr lang="nl-NL" b="1" dirty="0" smtClean="0"/>
                  <a:t> </a:t>
                </a:r>
                <a:r>
                  <a:rPr lang="nl-NL" b="1" dirty="0" err="1" smtClean="0"/>
                  <a:t>version</a:t>
                </a:r>
                <a:r>
                  <a:rPr lang="nl-NL" b="1" dirty="0" smtClean="0"/>
                  <a:t>)</a:t>
                </a:r>
                <a:r>
                  <a:rPr lang="nl-NL" dirty="0" smtClean="0"/>
                  <a:t>. Let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/>
                      </a:rPr>
                      <m:t>𝐿</m:t>
                    </m:r>
                    <m:r>
                      <a:rPr lang="nl-NL" i="1" dirty="0">
                        <a:latin typeface="Cambria Math"/>
                      </a:rPr>
                      <m:t>’⊆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nl-NL" dirty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language</a:t>
                </a:r>
                <a:r>
                  <a:rPr lang="nl-NL" dirty="0" smtClean="0"/>
                  <a:t>.</a:t>
                </a:r>
              </a:p>
              <a:p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/>
                  <a:t>there</a:t>
                </a:r>
                <a:r>
                  <a:rPr lang="nl-NL" dirty="0"/>
                  <a:t> is </a:t>
                </a:r>
                <a:r>
                  <a:rPr lang="nl-NL" dirty="0" smtClean="0"/>
                  <a:t>a </a:t>
                </a:r>
                <a:r>
                  <a:rPr lang="nl-NL" dirty="0" err="1"/>
                  <a:t>polynomial</a:t>
                </a:r>
                <a:r>
                  <a:rPr lang="nl-NL" dirty="0"/>
                  <a:t>-time </a:t>
                </a:r>
                <a:r>
                  <a:rPr lang="nl-NL" dirty="0" err="1"/>
                  <a:t>algorithm</a:t>
                </a:r>
                <a:r>
                  <a:rPr lang="nl-NL" dirty="0"/>
                  <a:t> </a:t>
                </a:r>
                <a:r>
                  <a:rPr lang="nl-NL" dirty="0" smtClean="0"/>
                  <a:t>as </a:t>
                </a:r>
                <a:r>
                  <a:rPr lang="nl-NL" dirty="0" err="1" smtClean="0"/>
                  <a:t>follows</a:t>
                </a:r>
                <a:r>
                  <a:rPr lang="nl-NL" dirty="0" smtClean="0"/>
                  <a:t>:</a:t>
                </a:r>
              </a:p>
              <a:p>
                <a:pPr lvl="1"/>
                <a:r>
                  <a:rPr lang="nl-NL" b="1" dirty="0" smtClean="0">
                    <a:solidFill>
                      <a:srgbClr val="0070C0"/>
                    </a:solidFill>
                  </a:rPr>
                  <a:t>Input:</a:t>
                </a:r>
                <a:r>
                  <a:rPr lang="nl-NL" dirty="0" smtClean="0"/>
                  <a:t> list </a:t>
                </a:r>
                <a:r>
                  <a:rPr lang="nl-NL" dirty="0"/>
                  <a:t>of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nl-NL" dirty="0"/>
                  <a:t> </a:t>
                </a:r>
                <a:r>
                  <a:rPr lang="nl-NL" dirty="0" smtClean="0"/>
                  <a:t>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nl-NL" dirty="0" smtClean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each</a:t>
                </a:r>
                <a:r>
                  <a:rPr lang="nl-NL" dirty="0" smtClean="0"/>
                  <a:t>, </a:t>
                </a:r>
              </a:p>
              <a:p>
                <a:pPr lvl="1"/>
                <a:r>
                  <a:rPr lang="nl-NL" b="1" dirty="0" smtClean="0">
                    <a:solidFill>
                      <a:srgbClr val="0070C0"/>
                    </a:solidFill>
                  </a:rPr>
                  <a:t>Output:</a:t>
                </a:r>
                <a:r>
                  <a:rPr lang="nl-NL" dirty="0" smtClean="0"/>
                  <a:t> string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such</a:t>
                </a:r>
                <a:r>
                  <a:rPr lang="nl-NL" dirty="0"/>
                  <a:t> </a:t>
                </a:r>
                <a:r>
                  <a:rPr lang="nl-NL" dirty="0" err="1" smtClean="0"/>
                  <a:t>that</a:t>
                </a:r>
                <a:endParaRPr lang="en-US" i="1" dirty="0" smtClean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nl-NL" dirty="0" smtClean="0"/>
                  <a:t> if and only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some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l-NL" dirty="0" smtClean="0"/>
                  <a:t> has a clique of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nl-NL" dirty="0" smtClean="0"/>
                  <a:t>, and </a:t>
                </a:r>
                <a:endParaRPr lang="nl-NL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sup>
                        </m:sSup>
                      </m:e>
                    </m:d>
                  </m:oMath>
                </a14:m>
                <a:r>
                  <a:rPr lang="nl-NL" dirty="0" smtClean="0"/>
                  <a:t>, </a:t>
                </a:r>
                <a:endParaRPr lang="nl-NL" dirty="0"/>
              </a:p>
              <a:p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𝑁𝑃</m:t>
                    </m:r>
                    <m:r>
                      <a:rPr lang="en-US" b="0" i="1" dirty="0" smtClean="0">
                        <a:latin typeface="Cambria Math"/>
                      </a:rPr>
                      <m:t>⊆</m:t>
                    </m:r>
                    <m:r>
                      <a:rPr lang="en-US" i="1" dirty="0" smtClean="0">
                        <a:latin typeface="Cambria Math"/>
                      </a:rPr>
                      <m:t>𝑐𝑜𝑁𝑃</m:t>
                    </m:r>
                    <m:r>
                      <a:rPr lang="en-US" i="1" dirty="0" smtClean="0">
                        <a:latin typeface="Cambria Math"/>
                      </a:rPr>
                      <m:t>/</m:t>
                    </m:r>
                    <m:r>
                      <a:rPr lang="en-US" i="1" dirty="0" smtClean="0">
                        <a:latin typeface="Cambria Math"/>
                      </a:rPr>
                      <m:t>𝑝𝑜𝑙𝑦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507288" cy="4824314"/>
              </a:xfrm>
              <a:blipFill rotWithShape="0">
                <a:blip r:embed="rId3"/>
                <a:stretch>
                  <a:fillRect l="-1146" t="-1136" b="-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 bwMode="auto">
              <a:xfrm>
                <a:off x="4560168" y="5151711"/>
                <a:ext cx="3456384" cy="1368152"/>
              </a:xfrm>
              <a:prstGeom prst="wedgeRectCallout">
                <a:avLst>
                  <a:gd name="adj1" fmla="val -82303"/>
                  <a:gd name="adj2" fmla="val -56099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By the pigeon-hole principle, there is an input from which only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bits remain</a:t>
                </a: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0168" y="5151711"/>
                <a:ext cx="3456384" cy="1368152"/>
              </a:xfrm>
              <a:prstGeom prst="wedgeRectCallout">
                <a:avLst>
                  <a:gd name="adj1" fmla="val -82303"/>
                  <a:gd name="adj2" fmla="val -56099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06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vertex lower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𝑁𝑃</m:t>
                    </m:r>
                  </m:oMath>
                </a14:m>
                <a:r>
                  <a:rPr lang="en-US" dirty="0" smtClean="0"/>
                  <a:t> is not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𝑐𝑜𝑁𝑃</m:t>
                    </m:r>
                    <m:r>
                      <a:rPr lang="en-US" i="1" dirty="0" smtClean="0">
                        <a:latin typeface="Cambria Math"/>
                      </a:rPr>
                      <m:t>/</m:t>
                    </m:r>
                    <m:r>
                      <a:rPr lang="en-US" i="1" dirty="0" smtClean="0">
                        <a:latin typeface="Cambria Math"/>
                      </a:rPr>
                      <m:t>𝑝𝑜𝑙𝑦</m:t>
                    </m:r>
                  </m:oMath>
                </a14:m>
                <a:r>
                  <a:rPr lang="en-US" dirty="0" smtClean="0"/>
                  <a:t>, there is no polynomial-time algorithm that reduces </a:t>
                </a:r>
              </a:p>
              <a:p>
                <a:pPr lvl="1"/>
                <a:r>
                  <a:rPr lang="en-US" dirty="0" smtClean="0"/>
                  <a:t>an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of </a:t>
                </a:r>
                <a:r>
                  <a:rPr lang="en-US" cap="small" dirty="0" smtClean="0"/>
                  <a:t>Con. </a:t>
                </a:r>
                <a:r>
                  <a:rPr lang="en-US" cap="small" dirty="0" err="1" smtClean="0"/>
                  <a:t>Bip</a:t>
                </a:r>
                <a:r>
                  <a:rPr lang="en-US" cap="small" dirty="0" smtClean="0"/>
                  <a:t>. VC </a:t>
                </a:r>
                <a:r>
                  <a:rPr lang="en-US" dirty="0" smtClean="0"/>
                  <a:t>to</a:t>
                </a:r>
              </a:p>
              <a:p>
                <a:pPr lvl="1"/>
                <a:r>
                  <a:rPr lang="en-US" dirty="0" smtClean="0"/>
                  <a:t>an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such that </a:t>
                </a:r>
              </a:p>
              <a:p>
                <a:pPr lvl="2"/>
                <a:r>
                  <a:rPr lang="en-US" dirty="0" smtClean="0"/>
                  <a:t>the instances are equivalent,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, and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0.9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Proof</a:t>
                </a:r>
                <a:r>
                  <a:rPr lang="en-US" dirty="0" smtClean="0"/>
                  <a:t>. Assume such a </a:t>
                </a:r>
                <a:r>
                  <a:rPr lang="en-US" dirty="0" err="1" smtClean="0"/>
                  <a:t>kernelization</a:t>
                </a:r>
                <a:r>
                  <a:rPr lang="en-US" dirty="0" smtClean="0"/>
                  <a:t>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𝒦</m:t>
                    </m:r>
                  </m:oMath>
                </a14:m>
                <a:r>
                  <a:rPr lang="en-US" dirty="0" smtClean="0"/>
                  <a:t> exists</a:t>
                </a:r>
              </a:p>
              <a:p>
                <a:pPr lvl="1"/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𝒦</m:t>
                    </m:r>
                  </m:oMath>
                </a14:m>
                <a:r>
                  <a:rPr lang="en-US" dirty="0" smtClean="0"/>
                  <a:t>, the key construction, and the easy kernel, we build a compression algorithm for </a:t>
                </a:r>
                <a:r>
                  <a:rPr lang="en-US" cap="small" dirty="0" smtClean="0"/>
                  <a:t>Clique</a:t>
                </a:r>
                <a:r>
                  <a:rPr lang="en-US" dirty="0" smtClean="0"/>
                  <a:t> instances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𝑁𝑃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𝑐𝑜𝑁𝑃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𝑝𝑜𝑙𝑦</m:t>
                    </m:r>
                  </m:oMath>
                </a14:m>
                <a:r>
                  <a:rPr lang="en-US" dirty="0" smtClean="0"/>
                  <a:t> by complementary witness lemma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4257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algorithm for </a:t>
            </a:r>
            <a:r>
              <a:rPr lang="en-US" cap="small" dirty="0" smtClean="0"/>
              <a:t>Clique</a:t>
            </a:r>
            <a:r>
              <a:rPr lang="en-US" dirty="0" smtClean="0"/>
              <a:t> instances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sp>
        <p:nvSpPr>
          <p:cNvPr id="6" name="InputDesc"/>
          <p:cNvSpPr txBox="1"/>
          <p:nvPr/>
        </p:nvSpPr>
        <p:spPr>
          <a:xfrm>
            <a:off x="107504" y="1704139"/>
            <a:ext cx="65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+mj-lt"/>
              </a:rPr>
              <a:t>In: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87721" y="1214005"/>
            <a:ext cx="758564" cy="1150077"/>
            <a:chOff x="755576" y="1908022"/>
            <a:chExt cx="990709" cy="1502036"/>
          </a:xfrm>
        </p:grpSpPr>
        <p:sp>
          <p:nvSpPr>
            <p:cNvPr id="24" name="Oval 23"/>
            <p:cNvSpPr/>
            <p:nvPr/>
          </p:nvSpPr>
          <p:spPr bwMode="auto">
            <a:xfrm>
              <a:off x="755576" y="2419349"/>
              <a:ext cx="990709" cy="99070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234" y="2467028"/>
              <a:ext cx="838200" cy="895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Budget"/>
                <p:cNvSpPr txBox="1"/>
                <p:nvPr/>
              </p:nvSpPr>
              <p:spPr>
                <a:xfrm>
                  <a:off x="1027792" y="1908022"/>
                  <a:ext cx="57964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1" name="Budge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792" y="1908022"/>
                  <a:ext cx="579642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479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2008086" y="1196752"/>
            <a:ext cx="758564" cy="1159220"/>
            <a:chOff x="1775941" y="1885492"/>
            <a:chExt cx="990709" cy="1513978"/>
          </a:xfrm>
        </p:grpSpPr>
        <p:sp>
          <p:nvSpPr>
            <p:cNvPr id="14" name="Oval 13"/>
            <p:cNvSpPr/>
            <p:nvPr/>
          </p:nvSpPr>
          <p:spPr bwMode="auto">
            <a:xfrm>
              <a:off x="1775941" y="2408761"/>
              <a:ext cx="990709" cy="99070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428" y="2379279"/>
              <a:ext cx="93345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Budget"/>
                <p:cNvSpPr txBox="1"/>
                <p:nvPr/>
              </p:nvSpPr>
              <p:spPr>
                <a:xfrm>
                  <a:off x="1966332" y="1885492"/>
                  <a:ext cx="579642" cy="5225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b="0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0" name="Budge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332" y="1885492"/>
                  <a:ext cx="579642" cy="52255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68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Budget"/>
              <p:cNvSpPr txBox="1"/>
              <p:nvPr/>
            </p:nvSpPr>
            <p:spPr>
              <a:xfrm>
                <a:off x="2766650" y="1765694"/>
                <a:ext cx="5796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000" b="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21" name="Budge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650" y="1765694"/>
                <a:ext cx="579642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197898" y="1196752"/>
            <a:ext cx="780184" cy="1181830"/>
            <a:chOff x="3283767" y="1885492"/>
            <a:chExt cx="1018945" cy="1543507"/>
          </a:xfrm>
        </p:grpSpPr>
        <p:sp>
          <p:nvSpPr>
            <p:cNvPr id="18" name="Oval 17"/>
            <p:cNvSpPr/>
            <p:nvPr/>
          </p:nvSpPr>
          <p:spPr bwMode="auto">
            <a:xfrm>
              <a:off x="3283767" y="2419349"/>
              <a:ext cx="990709" cy="99070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369262" y="2419349"/>
              <a:ext cx="93345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Budget"/>
                <p:cNvSpPr txBox="1"/>
                <p:nvPr/>
              </p:nvSpPr>
              <p:spPr>
                <a:xfrm>
                  <a:off x="3538809" y="1885492"/>
                  <a:ext cx="579642" cy="527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100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en-US" sz="2000" b="0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2" name="Budge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809" y="1885492"/>
                  <a:ext cx="579642" cy="52774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66667" r="-41667" b="-1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ReductionArrow"/>
          <p:cNvSpPr/>
          <p:nvPr/>
        </p:nvSpPr>
        <p:spPr bwMode="auto">
          <a:xfrm>
            <a:off x="4211960" y="1700809"/>
            <a:ext cx="756084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OR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6" name="RealComposedInpu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45697"/>
            <a:ext cx="3782459" cy="84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0" name="AbstractComposedInput"/>
          <p:cNvGrpSpPr/>
          <p:nvPr/>
        </p:nvGrpSpPr>
        <p:grpSpPr>
          <a:xfrm>
            <a:off x="5186106" y="1367001"/>
            <a:ext cx="3418342" cy="1152128"/>
            <a:chOff x="5186106" y="3717032"/>
            <a:chExt cx="3418342" cy="1152128"/>
          </a:xfrm>
        </p:grpSpPr>
        <p:cxnSp>
          <p:nvCxnSpPr>
            <p:cNvPr id="27" name="Straight Connector 26"/>
            <p:cNvCxnSpPr/>
            <p:nvPr/>
          </p:nvCxnSpPr>
          <p:spPr bwMode="auto">
            <a:xfrm flipH="1">
              <a:off x="6084168" y="4005064"/>
              <a:ext cx="216024" cy="57606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6660232" y="4005064"/>
              <a:ext cx="144016" cy="57606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2" name="Straight Connector 3071"/>
            <p:cNvCxnSpPr/>
            <p:nvPr/>
          </p:nvCxnSpPr>
          <p:spPr bwMode="auto">
            <a:xfrm>
              <a:off x="7380312" y="3897052"/>
              <a:ext cx="144016" cy="68407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9" name="Straight Connector 3078"/>
            <p:cNvCxnSpPr/>
            <p:nvPr/>
          </p:nvCxnSpPr>
          <p:spPr bwMode="auto">
            <a:xfrm flipH="1">
              <a:off x="6444208" y="4005064"/>
              <a:ext cx="720080" cy="57606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1"/>
                <p:cNvSpPr/>
                <p:nvPr/>
              </p:nvSpPr>
              <p:spPr bwMode="auto">
                <a:xfrm>
                  <a:off x="5940152" y="3717032"/>
                  <a:ext cx="1944216" cy="360040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kumimoji="0" 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𝐴</m:t>
                            </m:r>
                          </m:sub>
                          <m:sup/>
                        </m:sSubSup>
                        <m: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∈</m:t>
                        </m:r>
                        <m: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𝑂</m:t>
                        </m:r>
                        <m: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kumimoji="0" 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0" 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kumimoji="0" 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16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kumimoji="0" 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𝑡</m:t>
                            </m:r>
                            <m:r>
                              <a:rPr kumimoji="0" 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kumimoji="0" lang="en-US" sz="16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2" name="Rounded 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40152" y="3717032"/>
                  <a:ext cx="1944216" cy="360040"/>
                </a:xfrm>
                <a:prstGeom prst="round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 bwMode="auto">
                <a:xfrm>
                  <a:off x="5186106" y="4509120"/>
                  <a:ext cx="3418342" cy="360040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𝐵</m:t>
                            </m:r>
                          </m:sub>
                          <m:sup/>
                        </m:sSubSup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∈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𝑛</m:t>
                            </m:r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⋅</m:t>
                            </m:r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=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𝑂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100+1</m:t>
                            </m:r>
                          </m:sup>
                        </m:sSup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86106" y="4509120"/>
                  <a:ext cx="3418342" cy="360040"/>
                </a:xfrm>
                <a:prstGeom prst="round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3" name="Group 3082"/>
          <p:cNvGrpSpPr/>
          <p:nvPr/>
        </p:nvGrpSpPr>
        <p:grpSpPr>
          <a:xfrm>
            <a:off x="7260193" y="3068960"/>
            <a:ext cx="652826" cy="756084"/>
            <a:chOff x="6389452" y="3068960"/>
            <a:chExt cx="652826" cy="756084"/>
          </a:xfrm>
        </p:grpSpPr>
        <p:sp>
          <p:nvSpPr>
            <p:cNvPr id="43" name="ReductionArrow"/>
            <p:cNvSpPr/>
            <p:nvPr/>
          </p:nvSpPr>
          <p:spPr bwMode="auto">
            <a:xfrm rot="5400000">
              <a:off x="6308047" y="3194974"/>
              <a:ext cx="756084" cy="504056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Budget"/>
                <p:cNvSpPr txBox="1"/>
                <p:nvPr/>
              </p:nvSpPr>
              <p:spPr>
                <a:xfrm>
                  <a:off x="6389452" y="3177721"/>
                  <a:ext cx="65282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𝒦</m:t>
                        </m:r>
                      </m:oMath>
                    </m:oMathPara>
                  </a14:m>
                  <a:endParaRPr lang="en-US" sz="2000" b="0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4" name="Budge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9452" y="3177721"/>
                  <a:ext cx="652826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AbstractComposedInput"/>
          <p:cNvGrpSpPr/>
          <p:nvPr/>
        </p:nvGrpSpPr>
        <p:grpSpPr>
          <a:xfrm>
            <a:off x="5186106" y="4293096"/>
            <a:ext cx="3418342" cy="1152128"/>
            <a:chOff x="5186106" y="3717032"/>
            <a:chExt cx="3418342" cy="1152128"/>
          </a:xfrm>
        </p:grpSpPr>
        <p:cxnSp>
          <p:nvCxnSpPr>
            <p:cNvPr id="53" name="Straight Connector 52"/>
            <p:cNvCxnSpPr/>
            <p:nvPr/>
          </p:nvCxnSpPr>
          <p:spPr bwMode="auto">
            <a:xfrm flipH="1">
              <a:off x="6084168" y="4005064"/>
              <a:ext cx="216024" cy="57606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6660232" y="4005064"/>
              <a:ext cx="144016" cy="57606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7380312" y="3897052"/>
              <a:ext cx="144016" cy="68407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 flipH="1">
              <a:off x="6444208" y="4005064"/>
              <a:ext cx="720080" cy="57606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ounded Rectangle 56"/>
                <p:cNvSpPr/>
                <p:nvPr/>
              </p:nvSpPr>
              <p:spPr bwMode="auto">
                <a:xfrm>
                  <a:off x="5940152" y="3717032"/>
                  <a:ext cx="1944216" cy="360040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60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𝐴</m:t>
                        </m:r>
                        <m:r>
                          <a:rPr kumimoji="0" lang="en-US" sz="160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’</m:t>
                        </m:r>
                      </m:oMath>
                    </m:oMathPara>
                  </a14:m>
                  <a:endParaRPr kumimoji="0" lang="en-US" sz="16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7" name="Rounded 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40152" y="3717032"/>
                  <a:ext cx="1944216" cy="360040"/>
                </a:xfrm>
                <a:prstGeom prst="round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ounded Rectangle 57"/>
                <p:cNvSpPr/>
                <p:nvPr/>
              </p:nvSpPr>
              <p:spPr bwMode="auto">
                <a:xfrm>
                  <a:off x="5186106" y="4509120"/>
                  <a:ext cx="3418342" cy="360040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𝐵</m:t>
                            </m:r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′</m:t>
                            </m:r>
                          </m:e>
                        </m:d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≤|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𝑉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|∈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𝑂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93</m:t>
                            </m:r>
                          </m:sup>
                        </m:sSup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8" name="Rounded 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86106" y="4509120"/>
                  <a:ext cx="3418342" cy="360040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Budget"/>
              <p:cNvSpPr txBox="1"/>
              <p:nvPr/>
            </p:nvSpPr>
            <p:spPr>
              <a:xfrm>
                <a:off x="4842284" y="2852936"/>
                <a:ext cx="2195736" cy="1055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>
                    <a:latin typeface="+mj-lt"/>
                  </a:rPr>
                  <a:t>Reduce |V|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0.9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≤ </m:t>
                    </m:r>
                  </m:oMath>
                </a14:m>
                <a:endParaRPr lang="en-US" sz="2000" b="0" dirty="0" smtClean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𝑂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103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100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0.9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59" name="Budge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284" y="2852936"/>
                <a:ext cx="2195736" cy="1055289"/>
              </a:xfrm>
              <a:prstGeom prst="rect">
                <a:avLst/>
              </a:prstGeom>
              <a:blipFill rotWithShape="1">
                <a:blip r:embed="rId15"/>
                <a:stretch>
                  <a:fillRect t="-2890" r="-9418" b="-5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85" name="Evans"/>
          <p:cNvGrpSpPr/>
          <p:nvPr/>
        </p:nvGrpSpPr>
        <p:grpSpPr>
          <a:xfrm>
            <a:off x="4211960" y="5013176"/>
            <a:ext cx="756084" cy="504056"/>
            <a:chOff x="4211960" y="5013176"/>
            <a:chExt cx="756084" cy="504056"/>
          </a:xfrm>
        </p:grpSpPr>
        <p:sp>
          <p:nvSpPr>
            <p:cNvPr id="61" name="ReductionArrow"/>
            <p:cNvSpPr/>
            <p:nvPr/>
          </p:nvSpPr>
          <p:spPr bwMode="auto">
            <a:xfrm rot="10800000">
              <a:off x="4211960" y="5013176"/>
              <a:ext cx="756084" cy="504056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2" name="Evans"/>
            <p:cNvSpPr txBox="1"/>
            <p:nvPr/>
          </p:nvSpPr>
          <p:spPr>
            <a:xfrm>
              <a:off x="4283968" y="5085184"/>
              <a:ext cx="6528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+mj-lt"/>
                </a:rPr>
                <a:t>Evans</a:t>
              </a:r>
            </a:p>
          </p:txBody>
        </p:sp>
      </p:grpSp>
      <p:grpSp>
        <p:nvGrpSpPr>
          <p:cNvPr id="63" name="AbstractComposedInput"/>
          <p:cNvGrpSpPr/>
          <p:nvPr/>
        </p:nvGrpSpPr>
        <p:grpSpPr>
          <a:xfrm>
            <a:off x="444693" y="4293096"/>
            <a:ext cx="3418342" cy="1152128"/>
            <a:chOff x="5186106" y="3717032"/>
            <a:chExt cx="3418342" cy="1152128"/>
          </a:xfrm>
        </p:grpSpPr>
        <p:cxnSp>
          <p:nvCxnSpPr>
            <p:cNvPr id="64" name="Straight Connector 63"/>
            <p:cNvCxnSpPr/>
            <p:nvPr/>
          </p:nvCxnSpPr>
          <p:spPr bwMode="auto">
            <a:xfrm flipH="1">
              <a:off x="6084168" y="4005064"/>
              <a:ext cx="216024" cy="57606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6660232" y="4005064"/>
              <a:ext cx="144016" cy="57606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7380312" y="3897052"/>
              <a:ext cx="144016" cy="68407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Connector 66"/>
            <p:cNvCxnSpPr/>
            <p:nvPr/>
          </p:nvCxnSpPr>
          <p:spPr bwMode="auto">
            <a:xfrm flipH="1">
              <a:off x="6444208" y="4005064"/>
              <a:ext cx="720080" cy="57606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Rounded Rectangle 67"/>
            <p:cNvSpPr/>
            <p:nvPr/>
          </p:nvSpPr>
          <p:spPr bwMode="auto">
            <a:xfrm>
              <a:off x="5940152" y="3717032"/>
              <a:ext cx="1944216" cy="36004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ounded Rectangle 68"/>
                <p:cNvSpPr/>
                <p:nvPr/>
              </p:nvSpPr>
              <p:spPr bwMode="auto">
                <a:xfrm>
                  <a:off x="5186106" y="4509120"/>
                  <a:ext cx="3418342" cy="360040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kumimoji="0" 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≤</m:t>
                        </m:r>
                        <m:sSubSup>
                          <m:sSubSupPr>
                            <m:ctrlP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𝐴</m:t>
                            </m:r>
                          </m:sub>
                          <m:sup>
                            <m: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kumimoji="0" 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∈</m:t>
                        </m:r>
                        <m:r>
                          <a:rPr kumimoji="0" 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𝑂</m:t>
                        </m:r>
                        <m:r>
                          <a:rPr kumimoji="0" 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𝑛</m:t>
                            </m:r>
                            <m:r>
                              <a:rPr kumimoji="0" 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9" name="Rounded 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86106" y="4509120"/>
                  <a:ext cx="3418342" cy="360040"/>
                </a:xfrm>
                <a:prstGeom prst="round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EdgeboundFinal"/>
              <p:cNvSpPr txBox="1"/>
              <p:nvPr/>
            </p:nvSpPr>
            <p:spPr>
              <a:xfrm>
                <a:off x="360933" y="5437673"/>
                <a:ext cx="394666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dirty="0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b="0" i="1" dirty="0" smtClean="0">
                          <a:latin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b="0" i="1" dirty="0" smtClean="0"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∈</m:t>
                      </m:r>
                      <m:r>
                        <a:rPr lang="en-US" sz="2000" b="0" i="1" smtClean="0">
                          <a:latin typeface="Cambria Math"/>
                        </a:rPr>
                        <m:t>𝑂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93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∈</m:t>
                      </m:r>
                      <m:r>
                        <a:rPr lang="en-US" sz="2000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96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0" name="EdgeboundFinal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33" y="5437673"/>
                <a:ext cx="3946665" cy="1015663"/>
              </a:xfrm>
              <a:prstGeom prst="rect">
                <a:avLst/>
              </a:prstGeom>
              <a:blipFill rotWithShape="1">
                <a:blip r:embed="rId17"/>
                <a:stretch>
                  <a:fillRect b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ParameterBound"/>
              <p:cNvSpPr txBox="1"/>
              <p:nvPr/>
            </p:nvSpPr>
            <p:spPr>
              <a:xfrm>
                <a:off x="5580112" y="5445224"/>
                <a:ext cx="2664296" cy="400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2000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∈</m:t>
                      </m:r>
                      <m:r>
                        <a:rPr lang="en-US" sz="2000" b="0" i="1" smtClean="0">
                          <a:latin typeface="Cambria Math"/>
                        </a:rPr>
                        <m:t>𝑂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 </m:t>
                          </m:r>
                        </m:e>
                      </m:func>
                    </m:oMath>
                  </m:oMathPara>
                </a14:m>
                <a:endParaRPr lang="en-US" sz="2000" b="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1" name="ParameterBound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445224"/>
                <a:ext cx="2664296" cy="400238"/>
              </a:xfrm>
              <a:prstGeom prst="rect">
                <a:avLst/>
              </a:prstGeom>
              <a:blipFill rotWithShape="1">
                <a:blip r:embed="rId1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utput"/>
          <p:cNvSpPr txBox="1"/>
          <p:nvPr/>
        </p:nvSpPr>
        <p:spPr>
          <a:xfrm>
            <a:off x="107503" y="4437112"/>
            <a:ext cx="880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+mj-lt"/>
              </a:rPr>
              <a:t>Out:</a:t>
            </a:r>
          </a:p>
        </p:txBody>
      </p:sp>
    </p:spTree>
    <p:extLst>
      <p:ext uri="{BB962C8B-B14F-4D97-AF65-F5344CB8AC3E}">
        <p14:creationId xmlns:p14="http://schemas.microsoft.com/office/powerpoint/2010/main" val="3746923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5" grpId="0" animBg="1"/>
      <p:bldP spid="59" grpId="0"/>
      <p:bldP spid="70" grpId="0"/>
      <p:bldP spid="71" grpId="0"/>
      <p:bldP spid="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given proof contains all the ideas of the general proof</a:t>
                </a:r>
              </a:p>
              <a:p>
                <a:pPr lvl="1"/>
                <a:r>
                  <a:rPr lang="en-US" dirty="0" smtClean="0"/>
                  <a:t>More careful math makes it work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We rely crucially on the fact that the budgets do not increase</a:t>
                </a:r>
              </a:p>
              <a:p>
                <a:r>
                  <a:rPr lang="en-US" dirty="0" smtClean="0"/>
                  <a:t>The lower bound construction produces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lopsided</a:t>
                </a:r>
                <a:r>
                  <a:rPr lang="en-US" dirty="0" smtClean="0"/>
                  <a:t> graph</a:t>
                </a:r>
              </a:p>
              <a:p>
                <a:pPr lvl="1"/>
                <a:r>
                  <a:rPr lang="en-US" dirty="0" smtClean="0"/>
                  <a:t>One side is much larger than the other</a:t>
                </a:r>
              </a:p>
              <a:p>
                <a:r>
                  <a:rPr lang="en-US" dirty="0" smtClean="0"/>
                  <a:t>Result II (</a:t>
                </a:r>
                <a:r>
                  <a:rPr lang="en-US" dirty="0" err="1" smtClean="0"/>
                  <a:t>sparsification</a:t>
                </a:r>
                <a:r>
                  <a:rPr lang="en-US" dirty="0" smtClean="0"/>
                  <a:t> bound) uses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balanced</a:t>
                </a:r>
                <a:r>
                  <a:rPr lang="en-US" dirty="0" smtClean="0"/>
                  <a:t> construction</a:t>
                </a:r>
              </a:p>
              <a:p>
                <a:pPr lvl="1"/>
                <a:r>
                  <a:rPr lang="en-US" dirty="0" smtClean="0"/>
                  <a:t>Both sides of the bipartite graph have the same size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1816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096121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The easy kernel for </a:t>
                </a:r>
                <a:r>
                  <a:rPr lang="en-US" cap="small" dirty="0" smtClean="0"/>
                  <a:t>Con. </a:t>
                </a:r>
                <a:r>
                  <a:rPr lang="en-US" cap="small" dirty="0" err="1" smtClean="0"/>
                  <a:t>Bip</a:t>
                </a:r>
                <a:r>
                  <a:rPr lang="en-US" cap="small" dirty="0" smtClean="0"/>
                  <a:t>. VC</a:t>
                </a:r>
                <a:r>
                  <a:rPr lang="en-US" dirty="0" smtClean="0"/>
                  <a:t> is essentially tight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Both the number of vertices and edges</a:t>
                </a:r>
              </a:p>
              <a:p>
                <a:r>
                  <a:rPr lang="en-US" dirty="0" smtClean="0"/>
                  <a:t>Compare to the classic </a:t>
                </a:r>
                <a:r>
                  <a:rPr lang="en-US" cap="small" dirty="0" smtClean="0"/>
                  <a:t>Vertex Cover</a:t>
                </a:r>
                <a:r>
                  <a:rPr lang="en-US" dirty="0" smtClean="0"/>
                  <a:t> case:</a:t>
                </a:r>
              </a:p>
              <a:p>
                <a:pPr lvl="1"/>
                <a:r>
                  <a:rPr lang="en-US" dirty="0" smtClean="0"/>
                  <a:t>The easy kernel (Buss’ rule) gives tight bounds on the number of edges</a:t>
                </a:r>
              </a:p>
              <a:p>
                <a:pPr lvl="1"/>
                <a:r>
                  <a:rPr lang="en-US" dirty="0" smtClean="0"/>
                  <a:t>The number of vertices in the easy kernel can be improved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Open problems: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096121"/>
              </a:xfrm>
              <a:blipFill rotWithShape="0">
                <a:blip r:embed="rId2"/>
                <a:stretch>
                  <a:fillRect l="-815" t="-2165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Diagram 6"/>
              <p:cNvGraphicFramePr/>
              <p:nvPr>
                <p:extLst>
                  <p:ext uri="{D42A27DB-BD31-4B8C-83A1-F6EECF244321}">
                    <p14:modId xmlns:p14="http://schemas.microsoft.com/office/powerpoint/2010/main" val="2948033146"/>
                  </p:ext>
                </p:extLst>
              </p:nvPr>
            </p:nvGraphicFramePr>
            <p:xfrm>
              <a:off x="755575" y="3684213"/>
              <a:ext cx="7416825" cy="17610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7" name="Diagram 6"/>
              <p:cNvGraphicFramePr/>
              <p:nvPr>
                <p:extLst>
                  <p:ext uri="{D42A27DB-BD31-4B8C-83A1-F6EECF244321}">
                    <p14:modId xmlns:p14="http://schemas.microsoft.com/office/powerpoint/2010/main" val="2948033146"/>
                  </p:ext>
                </p:extLst>
              </p:nvPr>
            </p:nvGraphicFramePr>
            <p:xfrm>
              <a:off x="755575" y="3684213"/>
              <a:ext cx="7416825" cy="17610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899592" y="5517232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5324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A743CC-4A7C-4717-B62E-1222E07B6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DBA743CC-4A7C-4717-B62E-1222E07B6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762402-0FAB-4396-9F0B-491CAE8BA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DC762402-0FAB-4396-9F0B-491CAE8BA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cap="small" dirty="0" smtClean="0"/>
              <a:t>Constrained Bipartite Vertex Cover </a:t>
            </a:r>
            <a:r>
              <a:rPr lang="en-US" dirty="0" smtClean="0"/>
              <a:t>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4"/>
                <a:ext cx="8229600" cy="56610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Input:</a:t>
                </a:r>
                <a:r>
                  <a:rPr lang="en-US" b="1" dirty="0" smtClean="0"/>
                  <a:t>		</a:t>
                </a:r>
                <a:r>
                  <a:rPr lang="en-US" dirty="0" smtClean="0"/>
                  <a:t>Bipartite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∪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ℕ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>
                    <a:solidFill>
                      <a:srgbClr val="0070C0"/>
                    </a:solidFill>
                  </a:rPr>
                  <a:t>Question:</a:t>
                </a:r>
                <a:r>
                  <a:rPr lang="en-US" b="1" dirty="0" smtClean="0"/>
                  <a:t>	</a:t>
                </a:r>
                <a:r>
                  <a:rPr lang="en-US" dirty="0" smtClean="0"/>
                  <a:t>Does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have a vertex cover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such that 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NP-complete, applications in reconfigurable VLSI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Differs from </a:t>
                </a:r>
                <a:r>
                  <a:rPr lang="en-US" cap="small" dirty="0" smtClean="0"/>
                  <a:t>Constrained </a:t>
                </a:r>
                <a:r>
                  <a:rPr lang="en-US" cap="small" dirty="0"/>
                  <a:t>Minimum </a:t>
                </a:r>
                <a:r>
                  <a:rPr lang="en-US" cap="small" dirty="0" smtClean="0"/>
                  <a:t>Bipartite Vertex Cover:</a:t>
                </a:r>
              </a:p>
              <a:p>
                <a:pPr lvl="1"/>
                <a:r>
                  <a:rPr lang="en-US" dirty="0" smtClean="0"/>
                  <a:t>Is there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minimum</a:t>
                </a:r>
                <a:r>
                  <a:rPr lang="en-US" dirty="0" smtClean="0"/>
                  <a:t> vertex cover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for which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∩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∩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4"/>
                <a:ext cx="8229600" cy="5661025"/>
              </a:xfrm>
              <a:blipFill rotWithShape="0">
                <a:blip r:embed="rId2"/>
                <a:stretch>
                  <a:fillRect l="-1185" t="-861" b="-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Inpu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61" y="3481933"/>
            <a:ext cx="48577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Inpu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40" y="3339058"/>
            <a:ext cx="57435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Solu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761" y="3339058"/>
            <a:ext cx="57435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Budget"/>
              <p:cNvSpPr txBox="1"/>
              <p:nvPr/>
            </p:nvSpPr>
            <p:spPr>
              <a:xfrm>
                <a:off x="7596336" y="3861048"/>
                <a:ext cx="149272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sz="2800" b="0" dirty="0" smtClean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sub>
                        <m:sup/>
                      </m:sSubSup>
                      <m:r>
                        <a:rPr lang="en-US" sz="28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2800" b="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7" name="Budge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861048"/>
                <a:ext cx="1492721" cy="95410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343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easy kernel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there is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is not in the cover, then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’s neighbors must be</a:t>
                </a:r>
              </a:p>
              <a:p>
                <a:pPr lvl="1"/>
                <a:r>
                  <a:rPr lang="en-US" dirty="0" smtClean="0"/>
                  <a:t>We cannot afford that, since there are more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Any solution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delete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and 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by 1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Similarly, if there is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Delete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, 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by one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 b="-7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pic>
        <p:nvPicPr>
          <p:cNvPr id="6" name="Inpu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40" y="3339058"/>
            <a:ext cx="57435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Budget"/>
              <p:cNvSpPr txBox="1"/>
              <p:nvPr/>
            </p:nvSpPr>
            <p:spPr>
              <a:xfrm>
                <a:off x="7596336" y="3861048"/>
                <a:ext cx="149272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sz="2800" b="0" dirty="0" smtClean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sub>
                        <m:sup/>
                      </m:sSubSup>
                      <m:r>
                        <a:rPr lang="en-US" sz="28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2800" b="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8" name="Budge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861048"/>
                <a:ext cx="1492721" cy="9541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Kernel1'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38" y="3339057"/>
            <a:ext cx="57435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Kernel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40" y="3339058"/>
            <a:ext cx="57435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udget2"/>
              <p:cNvSpPr txBox="1"/>
              <p:nvPr/>
            </p:nvSpPr>
            <p:spPr>
              <a:xfrm>
                <a:off x="7596336" y="3861048"/>
                <a:ext cx="149272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2800" b="0" dirty="0" smtClean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sub>
                        <m:sup/>
                      </m:sSubSup>
                      <m:r>
                        <a:rPr lang="en-US" sz="28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2800" b="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1" name="Budget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861048"/>
                <a:ext cx="1492721" cy="95410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954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the </a:t>
            </a:r>
            <a:r>
              <a:rPr lang="en-US" dirty="0"/>
              <a:t>easy </a:t>
            </a:r>
            <a:r>
              <a:rPr lang="en-US" dirty="0" smtClean="0"/>
              <a:t>kernel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exhaustively reduced:</a:t>
                </a:r>
              </a:p>
              <a:p>
                <a:pPr lvl="1"/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vertices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cover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edges each</a:t>
                </a:r>
              </a:p>
              <a:p>
                <a:pPr lvl="1"/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vertices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cover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edges each</a:t>
                </a:r>
              </a:p>
              <a:p>
                <a:r>
                  <a:rPr lang="en-US" dirty="0" smtClean="0"/>
                  <a:t>A </a:t>
                </a:r>
                <a:r>
                  <a:rPr lang="en-US" cap="small" dirty="0" smtClean="0"/>
                  <a:t>yes</a:t>
                </a:r>
                <a:r>
                  <a:rPr lang="en-US" dirty="0" smtClean="0"/>
                  <a:t>-instance has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edges</a:t>
                </a:r>
              </a:p>
              <a:p>
                <a:pPr lvl="1"/>
                <a:r>
                  <a:rPr lang="en-US" dirty="0" smtClean="0"/>
                  <a:t>Therefore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vertices</a:t>
                </a:r>
              </a:p>
              <a:p>
                <a:r>
                  <a:rPr lang="en-US" dirty="0" smtClean="0"/>
                  <a:t>This easy kernel was first given by Evans (1981)</a:t>
                </a:r>
              </a:p>
              <a:p>
                <a:r>
                  <a:rPr lang="en-US" dirty="0" smtClean="0"/>
                  <a:t>Also helps to get fast FPT algorithms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1.4</m:t>
                        </m:r>
                      </m:e>
                      <m:sub/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sup>
                    </m:sSubSup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))</m:t>
                    </m:r>
                  </m:oMath>
                </a14:m>
                <a:r>
                  <a:rPr lang="en-US" dirty="0" smtClean="0"/>
                  <a:t> by </a:t>
                </a:r>
                <a:r>
                  <a:rPr lang="en-US" dirty="0" err="1" smtClean="0"/>
                  <a:t>Fernau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Niedermeier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Implemented and re-engineered by Bai and </a:t>
                </a:r>
                <a:r>
                  <a:rPr lang="en-US" dirty="0" err="1" smtClean="0"/>
                  <a:t>Fernau</a:t>
                </a:r>
                <a:endParaRPr lang="en-US" dirty="0" smtClean="0"/>
              </a:p>
              <a:p>
                <a:r>
                  <a:rPr lang="en-US" dirty="0" smtClean="0"/>
                  <a:t>Can the kernel size be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improved</a:t>
                </a:r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 b="-4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2176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 (I)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Both the number of vertices and edges of the easy kernel is essentially tight in terms of the product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𝑁𝑃</m:t>
                    </m:r>
                  </m:oMath>
                </a14:m>
                <a:r>
                  <a:rPr lang="en-US" dirty="0"/>
                  <a:t> is not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𝑐𝑜𝑁𝑃</m:t>
                    </m:r>
                    <m:r>
                      <a:rPr lang="en-US" i="1" dirty="0">
                        <a:latin typeface="Cambria Math"/>
                      </a:rPr>
                      <m:t>/</m:t>
                    </m:r>
                    <m:r>
                      <a:rPr lang="en-US" i="1" dirty="0">
                        <a:latin typeface="Cambria Math"/>
                      </a:rPr>
                      <m:t>𝑝𝑜𝑙𝑦</m:t>
                    </m:r>
                  </m:oMath>
                </a14:m>
                <a:r>
                  <a:rPr lang="en-US" dirty="0"/>
                  <a:t>, there is no polynomial-time algorithm that reduces </a:t>
                </a:r>
              </a:p>
              <a:p>
                <a:pPr lvl="1"/>
                <a:r>
                  <a:rPr lang="en-US" dirty="0"/>
                  <a:t>an instance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of </a:t>
                </a:r>
                <a:r>
                  <a:rPr lang="en-US" cap="small" dirty="0"/>
                  <a:t>Con. </a:t>
                </a:r>
                <a:r>
                  <a:rPr lang="en-US" cap="small" dirty="0" err="1" smtClean="0"/>
                  <a:t>Bip</a:t>
                </a:r>
                <a:r>
                  <a:rPr lang="en-US" cap="small" dirty="0" smtClean="0"/>
                  <a:t>. VC </a:t>
                </a:r>
                <a:r>
                  <a:rPr lang="en-US" dirty="0"/>
                  <a:t>to</a:t>
                </a:r>
              </a:p>
              <a:p>
                <a:pPr lvl="1"/>
                <a:r>
                  <a:rPr lang="en-US" dirty="0"/>
                  <a:t>an instance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such that </a:t>
                </a:r>
              </a:p>
              <a:p>
                <a:pPr lvl="2"/>
                <a:r>
                  <a:rPr lang="en-US" dirty="0"/>
                  <a:t>the instances are equivalent,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, and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5206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 (II)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4"/>
                <a:ext cx="8229600" cy="5328369"/>
              </a:xfrm>
            </p:spPr>
            <p:txBody>
              <a:bodyPr/>
              <a:lstStyle/>
              <a:p>
                <a:r>
                  <a:rPr lang="en-US" dirty="0" smtClean="0"/>
                  <a:t>Both the number of vertices and edges of the easy kernel is essentially tight in terms of the product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𝑁𝑃</m:t>
                    </m:r>
                  </m:oMath>
                </a14:m>
                <a:r>
                  <a:rPr lang="en-US" dirty="0"/>
                  <a:t> is not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𝑐𝑜𝑁𝑃</m:t>
                    </m:r>
                    <m:r>
                      <a:rPr lang="en-US" i="1" dirty="0">
                        <a:latin typeface="Cambria Math"/>
                      </a:rPr>
                      <m:t>/</m:t>
                    </m:r>
                    <m:r>
                      <a:rPr lang="en-US" i="1" dirty="0">
                        <a:latin typeface="Cambria Math"/>
                      </a:rPr>
                      <m:t>𝑝𝑜𝑙𝑦</m:t>
                    </m:r>
                  </m:oMath>
                </a14:m>
                <a:r>
                  <a:rPr lang="en-US" dirty="0"/>
                  <a:t>, there is no polynomial-time algorithm that reduces </a:t>
                </a:r>
              </a:p>
              <a:p>
                <a:pPr lvl="1"/>
                <a:r>
                  <a:rPr lang="en-US" dirty="0"/>
                  <a:t>an instance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of </a:t>
                </a:r>
                <a:r>
                  <a:rPr lang="en-US" cap="small" dirty="0"/>
                  <a:t>Con. </a:t>
                </a:r>
                <a:r>
                  <a:rPr lang="en-US" cap="small" dirty="0" err="1" smtClean="0"/>
                  <a:t>Bip</a:t>
                </a:r>
                <a:r>
                  <a:rPr lang="en-US" cap="small" dirty="0" smtClean="0"/>
                  <a:t>. VC </a:t>
                </a:r>
                <a:r>
                  <a:rPr lang="en-US" dirty="0"/>
                  <a:t>to</a:t>
                </a:r>
              </a:p>
              <a:p>
                <a:pPr lvl="1"/>
                <a:r>
                  <a:rPr lang="en-US" dirty="0" smtClean="0"/>
                  <a:t>an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of an arbitrary problem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such that</a:t>
                </a:r>
              </a:p>
              <a:p>
                <a:pPr lvl="2"/>
                <a:r>
                  <a:rPr lang="en-US" dirty="0" smtClean="0"/>
                  <a:t>the instances are equivalent,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Implies that the number of edges in an instance of </a:t>
                </a:r>
                <a:r>
                  <a:rPr lang="en-US" cap="small" dirty="0" smtClean="0"/>
                  <a:t>Con. </a:t>
                </a:r>
                <a:r>
                  <a:rPr lang="en-US" cap="small" dirty="0" err="1" smtClean="0"/>
                  <a:t>Bip</a:t>
                </a:r>
                <a:r>
                  <a:rPr lang="en-US" cap="small" dirty="0" smtClean="0"/>
                  <a:t>. VC</a:t>
                </a:r>
                <a:r>
                  <a:rPr lang="en-US" dirty="0" smtClean="0"/>
                  <a:t> cannot be reduced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 unless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4"/>
                <a:ext cx="8229600" cy="5328369"/>
              </a:xfrm>
              <a:blipFill rotWithShape="0">
                <a:blip r:embed="rId2"/>
                <a:stretch>
                  <a:fillRect l="-1185" t="-1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537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Proof: Vertex lower bound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6052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NP-Completeness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Reduction from a </a:t>
                </a:r>
                <a:r>
                  <a:rPr lang="en-US" cap="small" dirty="0" smtClean="0"/>
                  <a:t>Clique </a:t>
                </a:r>
                <a:r>
                  <a:rPr lang="en-US" dirty="0" smtClean="0"/>
                  <a:t>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[Kuo and Fuchs’87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</a:t>
                </a:r>
              </a:p>
              <a:p>
                <a:r>
                  <a:rPr lang="en-US" dirty="0" smtClean="0"/>
                  <a:t>Build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by subdividing each edge by a new vertex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cap="small" dirty="0" smtClean="0"/>
                  <a:t> </a:t>
                </a:r>
                <a:r>
                  <a:rPr lang="en-US" dirty="0" smtClean="0"/>
                  <a:t>be the original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𝐵</m:t>
                    </m:r>
                    <m:r>
                      <a:rPr lang="en-US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en-US" dirty="0" smtClean="0"/>
                  <a:t> the </a:t>
                </a:r>
                <a:r>
                  <a:rPr lang="en-US" dirty="0" err="1" smtClean="0"/>
                  <a:t>subdividers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≔</m:t>
                    </m:r>
                    <m:r>
                      <a:rPr lang="en-US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cap="small" dirty="0" smtClean="0"/>
                  <a:t> </a:t>
                </a:r>
                <a:r>
                  <a:rPr lang="en-US" dirty="0" smtClean="0"/>
                  <a:t>and</a:t>
                </a:r>
                <a:r>
                  <a:rPr lang="en-US" cap="smal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cap="small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cap="small" smtClean="0">
                            <a:latin typeface="Cambria Math"/>
                          </a:rPr>
                          <m:t>𝑘</m:t>
                        </m:r>
                        <m:r>
                          <a:rPr lang="en-US" b="0" i="1" cap="small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b="0" i="1" cap="small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b="0" i="1" cap="small" smtClean="0">
                        <a:latin typeface="Cambria Math"/>
                      </a:rPr>
                      <m:t>≔</m:t>
                    </m:r>
                    <m:d>
                      <m:dPr>
                        <m:begChr m:val="|"/>
                        <m:endChr m:val="|"/>
                        <m:ctrlPr>
                          <a:rPr lang="en-US" b="0" i="1" cap="small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cap="small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b="0" i="1" cap="small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cap="small" smtClean="0">
                                <a:latin typeface="Cambria Math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b="0" i="1" cap="small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b="0" i="1" cap="small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cap="small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cap="small" smtClean="0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cap="small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cap="small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iqueBudget"/>
              <p:cNvSpPr txBox="1"/>
              <p:nvPr/>
            </p:nvSpPr>
            <p:spPr>
              <a:xfrm>
                <a:off x="1478099" y="5805264"/>
                <a:ext cx="1368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𝑘</m:t>
                      </m:r>
                      <m:r>
                        <a:rPr lang="en-US" sz="2800" i="1" dirty="0" smtClean="0">
                          <a:latin typeface="Cambria Math"/>
                        </a:rPr>
                        <m:t>=</m:t>
                      </m:r>
                      <m:r>
                        <a:rPr lang="en-US" sz="2800" b="0" i="1" dirty="0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28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5" name="CliqueBudge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099" y="5805264"/>
                <a:ext cx="136815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ductionArrow"/>
          <p:cNvSpPr/>
          <p:nvPr/>
        </p:nvSpPr>
        <p:spPr bwMode="auto">
          <a:xfrm>
            <a:off x="3707904" y="4581128"/>
            <a:ext cx="1512168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029" name="VCInp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3598540"/>
            <a:ext cx="24098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CliqueInpu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3598540"/>
            <a:ext cx="24098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VCBudget"/>
              <p:cNvSpPr txBox="1"/>
              <p:nvPr/>
            </p:nvSpPr>
            <p:spPr>
              <a:xfrm>
                <a:off x="6444208" y="5805264"/>
                <a:ext cx="136815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2800" b="0" dirty="0" smtClean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latin typeface="Cambria Math"/>
                        </a:rPr>
                        <m:t>=7</m:t>
                      </m:r>
                    </m:oMath>
                  </m:oMathPara>
                </a14:m>
                <a:endParaRPr lang="en-US" sz="2800" b="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2" name="VCBudge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5805264"/>
                <a:ext cx="1368152" cy="95410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2" name="VCSolu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2" y="3598540"/>
            <a:ext cx="24098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CliqueSolu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3598540"/>
            <a:ext cx="24098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903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There is an algorithm with the following specifications</a:t>
                </a:r>
              </a:p>
              <a:p>
                <a:r>
                  <a:rPr lang="en-US" b="1" dirty="0" smtClean="0">
                    <a:solidFill>
                      <a:srgbClr val="0070C0"/>
                    </a:solidFill>
                  </a:rPr>
                  <a:t>Input:</a:t>
                </a:r>
                <a:r>
                  <a:rPr lang="en-US" dirty="0" smtClean="0"/>
                  <a:t> A list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with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vertices each,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is even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is a power of two</a:t>
                </a:r>
              </a:p>
              <a:p>
                <a:r>
                  <a:rPr lang="en-US" b="1" dirty="0" smtClean="0">
                    <a:solidFill>
                      <a:srgbClr val="0070C0"/>
                    </a:solidFill>
                  </a:rPr>
                  <a:t>Output:</a:t>
                </a:r>
                <a:r>
                  <a:rPr lang="en-US" dirty="0" smtClean="0"/>
                  <a:t> A bipartite 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∪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along with integers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such that: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∃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contains a clique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/2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⇔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∃</m:t>
                    </m:r>
                  </m:oMath>
                </a14:m>
                <a:r>
                  <a:rPr lang="en-US" dirty="0" smtClean="0"/>
                  <a:t>vertex cover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∩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∩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running time is polynomial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889" b="-4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68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18577</TotalTime>
  <Words>1825</Words>
  <Application>Microsoft Office PowerPoint</Application>
  <PresentationFormat>On-screen Show (4:3)</PresentationFormat>
  <Paragraphs>172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Wingdings</vt:lpstr>
      <vt:lpstr>Cambria Math</vt:lpstr>
      <vt:lpstr>Calibri</vt:lpstr>
      <vt:lpstr>Arial Narrow</vt:lpstr>
      <vt:lpstr>AA-UiB-Institusjonell-mal-rev03</vt:lpstr>
      <vt:lpstr>PowerPoint Presentation</vt:lpstr>
      <vt:lpstr>The Constrained Bipartite Vertex Cover problem</vt:lpstr>
      <vt:lpstr>The easy kernel</vt:lpstr>
      <vt:lpstr>Analysis of the easy kernel</vt:lpstr>
      <vt:lpstr>Our results (I)</vt:lpstr>
      <vt:lpstr>Our results (II)</vt:lpstr>
      <vt:lpstr>Proof: Vertex lower bound</vt:lpstr>
      <vt:lpstr>NP-Completeness proof</vt:lpstr>
      <vt:lpstr>Key construction</vt:lpstr>
      <vt:lpstr>Sketch of key construction</vt:lpstr>
      <vt:lpstr>Sketch of key construction</vt:lpstr>
      <vt:lpstr>Complementary witness lemma</vt:lpstr>
      <vt:lpstr>Simplified vertex lower bound</vt:lpstr>
      <vt:lpstr>Compression algorithm for Clique instances</vt:lpstr>
      <vt:lpstr>Discussion</vt:lpstr>
      <vt:lpstr>Conclusion</vt:lpstr>
    </vt:vector>
  </TitlesOfParts>
  <Company>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Jansen, B.M.P.</cp:lastModifiedBy>
  <cp:revision>1676</cp:revision>
  <cp:lastPrinted>2011-05-25T10:31:26Z</cp:lastPrinted>
  <dcterms:created xsi:type="dcterms:W3CDTF">2011-05-20T06:21:58Z</dcterms:created>
  <dcterms:modified xsi:type="dcterms:W3CDTF">2016-02-22T08:58:50Z</dcterms:modified>
</cp:coreProperties>
</file>