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02" r:id="rId2"/>
    <p:sldId id="629" r:id="rId3"/>
    <p:sldId id="646" r:id="rId4"/>
    <p:sldId id="647" r:id="rId5"/>
    <p:sldId id="648" r:id="rId6"/>
    <p:sldId id="547" r:id="rId7"/>
    <p:sldId id="550" r:id="rId8"/>
    <p:sldId id="551" r:id="rId9"/>
    <p:sldId id="630" r:id="rId10"/>
    <p:sldId id="590" r:id="rId11"/>
    <p:sldId id="592" r:id="rId12"/>
    <p:sldId id="593" r:id="rId13"/>
    <p:sldId id="594" r:id="rId14"/>
    <p:sldId id="589" r:id="rId15"/>
    <p:sldId id="617" r:id="rId16"/>
    <p:sldId id="618" r:id="rId17"/>
    <p:sldId id="597" r:id="rId18"/>
    <p:sldId id="627" r:id="rId19"/>
    <p:sldId id="649" r:id="rId20"/>
    <p:sldId id="650" r:id="rId21"/>
    <p:sldId id="651" r:id="rId22"/>
    <p:sldId id="645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28" r:id="rId34"/>
    <p:sldId id="613" r:id="rId35"/>
    <p:sldId id="605" r:id="rId36"/>
    <p:sldId id="614" r:id="rId37"/>
    <p:sldId id="623" r:id="rId38"/>
    <p:sldId id="608" r:id="rId39"/>
    <p:sldId id="609" r:id="rId40"/>
    <p:sldId id="620" r:id="rId41"/>
    <p:sldId id="624" r:id="rId42"/>
    <p:sldId id="454" r:id="rId43"/>
  </p:sldIdLst>
  <p:sldSz cx="9144000" cy="6858000" type="screen4x3"/>
  <p:notesSz cx="7099300" cy="10234613"/>
  <p:embeddedFontLst>
    <p:embeddedFont>
      <p:font typeface="MS PGothic" panose="020B0600070205080204" pitchFamily="34" charset="-128"/>
      <p:regular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Bradley Hand ITC" panose="03070402050302030203" pitchFamily="66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C0"/>
    <a:srgbClr val="CC3300"/>
    <a:srgbClr val="008000"/>
    <a:srgbClr val="0F94C4"/>
    <a:srgbClr val="3366FF"/>
    <a:srgbClr val="0066FF"/>
    <a:srgbClr val="003399"/>
    <a:srgbClr val="0395CE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00" autoAdjust="0"/>
  </p:normalViewPr>
  <p:slideViewPr>
    <p:cSldViewPr>
      <p:cViewPr varScale="1">
        <p:scale>
          <a:sx n="62" d="100"/>
          <a:sy n="62" d="100"/>
        </p:scale>
        <p:origin x="3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image" Target="../media/image16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87963-4B8B-4795-8D83-C037E0AF89A7}">
      <dgm:prSet phldrT="[Text]"/>
      <dgm:spPr/>
      <dgm:t>
        <a:bodyPr/>
        <a:lstStyle/>
        <a:p>
          <a:r>
            <a:rPr lang="en-US" dirty="0" smtClean="0"/>
            <a:t>1. How can we find a crown decomposition?</a:t>
          </a:r>
          <a:endParaRPr lang="en-US" dirty="0"/>
        </a:p>
      </dgm:t>
    </dgm:p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516BE8B5-6552-42A8-B2A2-311503DE8EF4}" type="presOf" srcId="{7A887963-4B8B-4795-8D83-C037E0AF89A7}" destId="{EA47C0C7-1184-442E-B273-B7048E93D437}" srcOrd="0" destOrd="0" presId="urn:microsoft.com/office/officeart/2005/8/layout/vList2"/>
    <dgm:cxn modelId="{88830CD1-26AF-477B-B7FC-616B61DDFB0B}" type="presOf" srcId="{D86573BA-4F61-4727-B03E-6DFAD084660D}" destId="{33EE5F2E-589D-44C0-941E-58B39E96E51D}" srcOrd="0" destOrd="0" presId="urn:microsoft.com/office/officeart/2005/8/layout/vList2"/>
    <dgm:cxn modelId="{0CAB3195-EB27-461C-A117-314C7F006A80}" type="presOf" srcId="{CD81C25F-C383-40C4-B79A-CC4F5E3782DB}" destId="{C2C8FFB0-1990-47D0-B871-E48176770AE4}" srcOrd="0" destOrd="0" presId="urn:microsoft.com/office/officeart/2005/8/layout/vList2"/>
    <dgm:cxn modelId="{F58B049C-41F7-4C5A-B7F4-7DB170CB2161}" type="presParOf" srcId="{C2C8FFB0-1990-47D0-B871-E48176770AE4}" destId="{EA47C0C7-1184-442E-B273-B7048E93D437}" srcOrd="0" destOrd="0" presId="urn:microsoft.com/office/officeart/2005/8/layout/vList2"/>
    <dgm:cxn modelId="{677AF15F-781D-44D5-80F7-DE30A41ED9C6}" type="presParOf" srcId="{C2C8FFB0-1990-47D0-B871-E48176770AE4}" destId="{B506C87B-64B2-4BCC-A679-A7CB2563EAF3}" srcOrd="1" destOrd="0" presId="urn:microsoft.com/office/officeart/2005/8/layout/vList2"/>
    <dgm:cxn modelId="{F484A529-CABF-4C8C-BBA8-39694929D47C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Colors</a:t>
              </a:r>
              <a:endParaRPr lang="en-US" dirty="0"/>
            </a:p>
          </dgm:t>
        </dgm:pt>
      </mc:Choice>
      <mc:Fallback xmlns="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Colors</a:t>
              </a:r>
              <a:endParaRPr lang="en-US" dirty="0"/>
            </a:p>
          </dgm:t>
        </dgm:pt>
      </mc:Fallback>
    </mc:AlternateConten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FC7005-0FF4-472E-B0F4-18B32AB346D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-Packing</a:t>
              </a:r>
              <a:endParaRPr lang="en-US" dirty="0"/>
            </a:p>
          </dgm:t>
        </dgm:pt>
      </mc:Choice>
      <mc:Fallback xmlns="">
        <dgm:pt modelId="{24FC7005-0FF4-472E-B0F4-18B32AB346D6}">
          <dgm:prSet phldrT="[Text]"/>
          <dgm:spPr/>
          <dgm:t>
            <a:bodyPr/>
            <a:lstStyle/>
            <a:p>
              <a:r>
                <a:rPr lang="en-US" i="0" smtClean="0">
                  <a:latin typeface="Cambria Math" panose="02040503050406030204" pitchFamily="18" charset="0"/>
                </a:rPr>
                <a:t>𝑃</a:t>
              </a:r>
              <a:r>
                <a:rPr lang="en-US" b="0" i="0" smtClean="0">
                  <a:latin typeface="Cambria Math" panose="02040503050406030204" pitchFamily="18" charset="0"/>
                </a:rPr>
                <a:t>_</a:t>
              </a:r>
              <a:r>
                <a:rPr lang="en-US" i="0" smtClean="0">
                  <a:latin typeface="Cambria Math" panose="02040503050406030204" pitchFamily="18" charset="0"/>
                </a:rPr>
                <a:t>2</a:t>
              </a:r>
              <a:r>
                <a:rPr lang="en-US" dirty="0" smtClean="0"/>
                <a:t>-Packing</a:t>
              </a:r>
              <a:endParaRPr lang="en-US" dirty="0"/>
            </a:p>
          </dgm:t>
        </dgm:pt>
      </mc:Fallback>
    </mc:AlternateConten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DC9681A-03C9-470C-BF5A-3986554054D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-Internal spanning tree</a:t>
              </a:r>
            </a:p>
          </dgm:t>
        </dgm:pt>
      </mc:Choice>
      <mc:Fallback xmlns="">
        <dgm:pt modelId="{CDC9681A-03C9-470C-BF5A-3986554054DB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-Internal spanning </a:t>
              </a:r>
              <a:r>
                <a:rPr lang="en-US" dirty="0" smtClean="0"/>
                <a:t>tree</a:t>
              </a:r>
              <a:endParaRPr lang="en-US" dirty="0" smtClean="0"/>
            </a:p>
          </dgm:t>
        </dgm:pt>
      </mc:Fallback>
    </mc:AlternateConten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3092D60D-2E39-4213-ADCF-4A0BF6A11D9D}" type="presOf" srcId="{90219C50-CF6C-49C2-8975-9F7C926764DD}" destId="{AD718B0E-07FF-4FD8-A66D-C06C0FFCA2B8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8DB40A1A-22A9-44B5-82EE-6B20190F032A}" type="presOf" srcId="{E5B269A0-6A8B-458E-9E55-E7319B05F172}" destId="{7922FEB6-AA20-4AED-86C8-9E393EDEAF32}" srcOrd="0" destOrd="0" presId="urn:microsoft.com/office/officeart/2005/8/layout/default"/>
    <dgm:cxn modelId="{348EC5FA-1F67-4FAC-A30E-79059C4C3E8E}" type="presOf" srcId="{A08988E6-5A1B-4866-BEA1-089E135FFD8E}" destId="{85237620-9243-4C80-B5C1-EE452189D387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9E0DAB0B-8DA0-4FDF-AB15-1B9DEA60EB21}" type="presOf" srcId="{36082B89-FECC-46A3-8C91-F7BE424A0C5A}" destId="{815A08D2-F746-44F0-9935-73DB16ED9575}" srcOrd="0" destOrd="0" presId="urn:microsoft.com/office/officeart/2005/8/layout/default"/>
    <dgm:cxn modelId="{305EC15A-0817-40F6-A38A-E4519F6749E2}" type="presOf" srcId="{52102DDA-D1BA-4CF4-91A9-4D0E66E6D24D}" destId="{860E73A9-4CDC-4FBC-8F07-1C1157A714E1}" srcOrd="0" destOrd="0" presId="urn:microsoft.com/office/officeart/2005/8/layout/default"/>
    <dgm:cxn modelId="{6D1E3D4F-8A28-4612-B54E-7CB6ACF8AA19}" type="presOf" srcId="{8A18B51A-85F4-45FF-A5B5-0C352236A8B1}" destId="{73585159-7138-4966-BA5E-1136A66E859B}" srcOrd="0" destOrd="0" presId="urn:microsoft.com/office/officeart/2005/8/layout/default"/>
    <dgm:cxn modelId="{CAB88CC6-EE5C-4232-87E4-0922527AE260}" type="presOf" srcId="{1C70E5B3-1FB7-4A37-B852-1910EA4A7555}" destId="{17E6799B-CFF0-4B11-B2DB-FFD7D793656E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366BAB21-A1BA-45DD-9AA9-3E5194EB7562}" type="presOf" srcId="{773E30EE-CE3E-4F8E-8E7E-69BBD5FDADB1}" destId="{F6D7D3B0-7C9E-454A-A959-F6ABEFAFB516}" srcOrd="0" destOrd="0" presId="urn:microsoft.com/office/officeart/2005/8/layout/default"/>
    <dgm:cxn modelId="{6DDCF27F-776F-4005-8C75-760BD0B55913}" type="presOf" srcId="{E1FA3701-C6C8-49A8-8C89-314754A3712F}" destId="{94282580-6950-49DF-B18C-8E7727F6E59D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B2373E1F-5BA5-489A-ABE9-B2E8390AEDED}" type="presOf" srcId="{CDC9681A-03C9-470C-BF5A-3986554054DB}" destId="{C1F1ED0D-F46F-4311-BB99-6F4538CB8DAA}" srcOrd="0" destOrd="0" presId="urn:microsoft.com/office/officeart/2005/8/layout/default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C8F2B689-9E6A-4E12-B514-33FD7A71ADD0}" type="presOf" srcId="{4934F0A4-31A9-4E9F-96A4-21053274559F}" destId="{B834967B-D384-4C19-B1D5-49484E1648A2}" srcOrd="0" destOrd="0" presId="urn:microsoft.com/office/officeart/2005/8/layout/default"/>
    <dgm:cxn modelId="{36077643-D89A-474C-B2B6-F80EDA192C2D}" type="presOf" srcId="{63EDA62C-3376-4085-BF2F-8E9DCD2A5AC1}" destId="{715FE89D-44E3-4378-9A88-969B4702428A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0B5E2F6C-CFC7-4480-9528-6FC1FE85A319}" type="presOf" srcId="{24FC7005-0FF4-472E-B0F4-18B32AB346D6}" destId="{040A8256-ED95-4D8F-80BB-49D12A715FFC}" srcOrd="0" destOrd="0" presId="urn:microsoft.com/office/officeart/2005/8/layout/default"/>
    <dgm:cxn modelId="{7DF595D9-DE4E-4F11-9183-6AAD90155EB5}" type="presParOf" srcId="{73585159-7138-4966-BA5E-1136A66E859B}" destId="{17E6799B-CFF0-4B11-B2DB-FFD7D793656E}" srcOrd="0" destOrd="0" presId="urn:microsoft.com/office/officeart/2005/8/layout/default"/>
    <dgm:cxn modelId="{27F578B6-C151-4316-A1EC-C140BAC064F5}" type="presParOf" srcId="{73585159-7138-4966-BA5E-1136A66E859B}" destId="{1010596D-9B02-43A6-92B9-506555332086}" srcOrd="1" destOrd="0" presId="urn:microsoft.com/office/officeart/2005/8/layout/default"/>
    <dgm:cxn modelId="{110DF9A0-FDD8-4BA2-8184-86AE56CD7107}" type="presParOf" srcId="{73585159-7138-4966-BA5E-1136A66E859B}" destId="{860E73A9-4CDC-4FBC-8F07-1C1157A714E1}" srcOrd="2" destOrd="0" presId="urn:microsoft.com/office/officeart/2005/8/layout/default"/>
    <dgm:cxn modelId="{CA1862AF-952F-4115-805B-8510C0CB3F14}" type="presParOf" srcId="{73585159-7138-4966-BA5E-1136A66E859B}" destId="{95245532-C2D9-4F2C-BBB0-8AA7B64E13D7}" srcOrd="3" destOrd="0" presId="urn:microsoft.com/office/officeart/2005/8/layout/default"/>
    <dgm:cxn modelId="{F0DCE23E-73BD-4D2D-B016-420770BCA678}" type="presParOf" srcId="{73585159-7138-4966-BA5E-1136A66E859B}" destId="{94282580-6950-49DF-B18C-8E7727F6E59D}" srcOrd="4" destOrd="0" presId="urn:microsoft.com/office/officeart/2005/8/layout/default"/>
    <dgm:cxn modelId="{B0F3AC02-1D6E-437D-AF90-01E13F70CE7B}" type="presParOf" srcId="{73585159-7138-4966-BA5E-1136A66E859B}" destId="{0F761FD2-BD0C-4E09-89CE-6D27ADA5B034}" srcOrd="5" destOrd="0" presId="urn:microsoft.com/office/officeart/2005/8/layout/default"/>
    <dgm:cxn modelId="{63C3C605-B188-4581-BB36-F2A7EBB474D4}" type="presParOf" srcId="{73585159-7138-4966-BA5E-1136A66E859B}" destId="{815A08D2-F746-44F0-9935-73DB16ED9575}" srcOrd="6" destOrd="0" presId="urn:microsoft.com/office/officeart/2005/8/layout/default"/>
    <dgm:cxn modelId="{A1046A40-8AA7-4040-9EE1-C17B0BA7F439}" type="presParOf" srcId="{73585159-7138-4966-BA5E-1136A66E859B}" destId="{583B8009-D9DB-414D-81B4-94905C0F0B5F}" srcOrd="7" destOrd="0" presId="urn:microsoft.com/office/officeart/2005/8/layout/default"/>
    <dgm:cxn modelId="{55C7AB17-6621-4AE9-9C24-16A2B9002DE1}" type="presParOf" srcId="{73585159-7138-4966-BA5E-1136A66E859B}" destId="{F6D7D3B0-7C9E-454A-A959-F6ABEFAFB516}" srcOrd="8" destOrd="0" presId="urn:microsoft.com/office/officeart/2005/8/layout/default"/>
    <dgm:cxn modelId="{090257B2-DE1B-43DB-A339-BA10FA2A9473}" type="presParOf" srcId="{73585159-7138-4966-BA5E-1136A66E859B}" destId="{DA8E896F-EE1C-4B12-A259-B5143C816F2F}" srcOrd="9" destOrd="0" presId="urn:microsoft.com/office/officeart/2005/8/layout/default"/>
    <dgm:cxn modelId="{BFE9CF80-B59F-4994-B50D-FCCB7224A12F}" type="presParOf" srcId="{73585159-7138-4966-BA5E-1136A66E859B}" destId="{7922FEB6-AA20-4AED-86C8-9E393EDEAF32}" srcOrd="10" destOrd="0" presId="urn:microsoft.com/office/officeart/2005/8/layout/default"/>
    <dgm:cxn modelId="{3B30F39A-1AB3-4423-AEF6-F6E5494588F7}" type="presParOf" srcId="{73585159-7138-4966-BA5E-1136A66E859B}" destId="{6AC29B8B-4CB5-410A-8A84-E2294494B4E0}" srcOrd="11" destOrd="0" presId="urn:microsoft.com/office/officeart/2005/8/layout/default"/>
    <dgm:cxn modelId="{3BE600AE-2B85-4A66-B9E6-AACF16D29F50}" type="presParOf" srcId="{73585159-7138-4966-BA5E-1136A66E859B}" destId="{C1F1ED0D-F46F-4311-BB99-6F4538CB8DAA}" srcOrd="12" destOrd="0" presId="urn:microsoft.com/office/officeart/2005/8/layout/default"/>
    <dgm:cxn modelId="{70733CF0-3B39-4F27-A48B-8E9DB312D829}" type="presParOf" srcId="{73585159-7138-4966-BA5E-1136A66E859B}" destId="{1D7AA5C4-65F1-446F-9ADB-CD3D896B720A}" srcOrd="13" destOrd="0" presId="urn:microsoft.com/office/officeart/2005/8/layout/default"/>
    <dgm:cxn modelId="{87E194DE-F094-46C8-8376-9E8BB25F7A71}" type="presParOf" srcId="{73585159-7138-4966-BA5E-1136A66E859B}" destId="{B834967B-D384-4C19-B1D5-49484E1648A2}" srcOrd="14" destOrd="0" presId="urn:microsoft.com/office/officeart/2005/8/layout/default"/>
    <dgm:cxn modelId="{91ABAEFA-429C-4E77-8009-41F2CDFE907F}" type="presParOf" srcId="{73585159-7138-4966-BA5E-1136A66E859B}" destId="{B387331D-8089-41B2-91D7-4C3FB539016B}" srcOrd="15" destOrd="0" presId="urn:microsoft.com/office/officeart/2005/8/layout/default"/>
    <dgm:cxn modelId="{3BE348D3-C9E5-4256-B969-A0758F3FD1F0}" type="presParOf" srcId="{73585159-7138-4966-BA5E-1136A66E859B}" destId="{AD718B0E-07FF-4FD8-A66D-C06C0FFCA2B8}" srcOrd="16" destOrd="0" presId="urn:microsoft.com/office/officeart/2005/8/layout/default"/>
    <dgm:cxn modelId="{C46DF997-5CFB-4F4D-A3E2-CF3DA347CFB3}" type="presParOf" srcId="{73585159-7138-4966-BA5E-1136A66E859B}" destId="{7D32AD46-9D45-4C8D-8D5F-18AF682DA961}" srcOrd="17" destOrd="0" presId="urn:microsoft.com/office/officeart/2005/8/layout/default"/>
    <dgm:cxn modelId="{B4ED765A-0232-40C2-B080-374C8240F8F2}" type="presParOf" srcId="{73585159-7138-4966-BA5E-1136A66E859B}" destId="{85237620-9243-4C80-B5C1-EE452189D387}" srcOrd="18" destOrd="0" presId="urn:microsoft.com/office/officeart/2005/8/layout/default"/>
    <dgm:cxn modelId="{A9A31371-0A6B-43BC-B069-F39C7803946F}" type="presParOf" srcId="{73585159-7138-4966-BA5E-1136A66E859B}" destId="{8EB0057F-E012-4C79-BFA9-DBCAF368837E}" srcOrd="19" destOrd="0" presId="urn:microsoft.com/office/officeart/2005/8/layout/default"/>
    <dgm:cxn modelId="{DF3F92B8-E826-4674-8B01-AD5E3E47BA77}" type="presParOf" srcId="{73585159-7138-4966-BA5E-1136A66E859B}" destId="{715FE89D-44E3-4378-9A88-969B4702428A}" srcOrd="20" destOrd="0" presId="urn:microsoft.com/office/officeart/2005/8/layout/default"/>
    <dgm:cxn modelId="{CB25E79D-AF47-47C5-9782-BEE7BAA1C8B7}" type="presParOf" srcId="{73585159-7138-4966-BA5E-1136A66E859B}" destId="{188CF1AD-1CEB-44F1-B967-31E2601DC72A}" srcOrd="21" destOrd="0" presId="urn:microsoft.com/office/officeart/2005/8/layout/default"/>
    <dgm:cxn modelId="{B21870B9-C1E4-405A-9CC1-362ABFA45238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dgm:pt modelId="{52102DDA-D1BA-4CF4-91A9-4D0E66E6D24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dgm:pt modelId="{24FC7005-0FF4-472E-B0F4-18B32AB346D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dgm:pt modelId="{CDC9681A-03C9-470C-BF5A-3986554054D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  <a:endParaRPr lang="en-US" dirty="0" smtClean="0"/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  <a:endParaRPr lang="en-US" dirty="0" smtClean="0"/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C0C7-1184-442E-B273-B7048E93D437}">
      <dsp:nvSpPr>
        <dsp:cNvPr id="0" name=""/>
        <dsp:cNvSpPr/>
      </dsp:nvSpPr>
      <dsp:spPr>
        <a:xfrm>
          <a:off x="0" y="243317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How can we find a crown decomposition?</a:t>
          </a:r>
          <a:endParaRPr lang="en-US" sz="2300" kern="1200" dirty="0"/>
        </a:p>
      </dsp:txBody>
      <dsp:txXfrm>
        <a:off x="26930" y="270247"/>
        <a:ext cx="7578988" cy="497795"/>
      </dsp:txXfrm>
    </dsp:sp>
    <dsp:sp modelId="{33EE5F2E-589D-44C0-941E-58B39E96E51D}">
      <dsp:nvSpPr>
        <dsp:cNvPr id="0" name=""/>
        <dsp:cNvSpPr/>
      </dsp:nvSpPr>
      <dsp:spPr>
        <a:xfrm>
          <a:off x="0" y="861212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What can we guarantee when we can no longer find one?</a:t>
          </a:r>
          <a:endParaRPr lang="en-US" sz="2300" kern="1200" dirty="0"/>
        </a:p>
      </dsp:txBody>
      <dsp:txXfrm>
        <a:off x="26930" y="888142"/>
        <a:ext cx="7578988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99B-CFF0-4B11-B2DB-FFD7D793656E}">
      <dsp:nvSpPr>
        <dsp:cNvPr id="0" name=""/>
        <dsp:cNvSpPr/>
      </dsp:nvSpPr>
      <dsp:spPr>
        <a:xfrm>
          <a:off x="1785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Vertex Cover</a:t>
          </a:r>
          <a:endParaRPr lang="en-US" sz="1800" kern="1200" dirty="0"/>
        </a:p>
      </dsp:txBody>
      <dsp:txXfrm>
        <a:off x="1785" y="175220"/>
        <a:ext cx="1416843" cy="850106"/>
      </dsp:txXfrm>
    </dsp:sp>
    <dsp:sp modelId="{860E73A9-4CDC-4FBC-8F07-1C1157A714E1}">
      <dsp:nvSpPr>
        <dsp:cNvPr id="0" name=""/>
        <dsp:cNvSpPr/>
      </dsp:nvSpPr>
      <dsp:spPr>
        <a:xfrm>
          <a:off x="1560314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Saving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 Colors</a:t>
          </a:r>
          <a:endParaRPr lang="en-US" sz="1800" kern="1200" dirty="0"/>
        </a:p>
      </dsp:txBody>
      <dsp:txXfrm>
        <a:off x="1560314" y="175220"/>
        <a:ext cx="1416843" cy="850106"/>
      </dsp:txXfrm>
    </dsp:sp>
    <dsp:sp modelId="{94282580-6950-49DF-B18C-8E7727F6E59D}">
      <dsp:nvSpPr>
        <dsp:cNvPr id="0" name=""/>
        <dsp:cNvSpPr/>
      </dsp:nvSpPr>
      <dsp:spPr>
        <a:xfrm>
          <a:off x="3118842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CNF-SAT</a:t>
          </a:r>
          <a:endParaRPr lang="en-US" sz="1800" kern="1200" dirty="0"/>
        </a:p>
      </dsp:txBody>
      <dsp:txXfrm>
        <a:off x="3118842" y="175220"/>
        <a:ext cx="1416843" cy="850106"/>
      </dsp:txXfrm>
    </dsp:sp>
    <dsp:sp modelId="{815A08D2-F746-44F0-9935-73DB16ED9575}">
      <dsp:nvSpPr>
        <dsp:cNvPr id="0" name=""/>
        <dsp:cNvSpPr/>
      </dsp:nvSpPr>
      <dsp:spPr>
        <a:xfrm>
          <a:off x="4677370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Longest Cycle/Path</a:t>
          </a:r>
        </a:p>
      </dsp:txBody>
      <dsp:txXfrm>
        <a:off x="4677370" y="175220"/>
        <a:ext cx="1416843" cy="850106"/>
      </dsp:txXfrm>
    </dsp:sp>
    <dsp:sp modelId="{F6D7D3B0-7C9E-454A-A959-F6ABEFAFB516}">
      <dsp:nvSpPr>
        <dsp:cNvPr id="0" name=""/>
        <dsp:cNvSpPr/>
      </dsp:nvSpPr>
      <dsp:spPr>
        <a:xfrm>
          <a:off x="1785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Disjoint Cycles</a:t>
          </a:r>
        </a:p>
      </dsp:txBody>
      <dsp:txXfrm>
        <a:off x="1785" y="1167010"/>
        <a:ext cx="1416843" cy="850106"/>
      </dsp:txXfrm>
    </dsp:sp>
    <dsp:sp modelId="{7922FEB6-AA20-4AED-86C8-9E393EDEAF32}">
      <dsp:nvSpPr>
        <dsp:cNvPr id="0" name=""/>
        <dsp:cNvSpPr/>
      </dsp:nvSpPr>
      <dsp:spPr>
        <a:xfrm>
          <a:off x="1560314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Hitting Set</a:t>
          </a:r>
        </a:p>
      </dsp:txBody>
      <dsp:txXfrm>
        <a:off x="1560314" y="1167010"/>
        <a:ext cx="1416843" cy="850106"/>
      </dsp:txXfrm>
    </dsp:sp>
    <dsp:sp modelId="{C1F1ED0D-F46F-4311-BB99-6F4538CB8DAA}">
      <dsp:nvSpPr>
        <dsp:cNvPr id="0" name=""/>
        <dsp:cNvSpPr/>
      </dsp:nvSpPr>
      <dsp:spPr>
        <a:xfrm>
          <a:off x="3118842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-Internal spanning tree</a:t>
          </a:r>
        </a:p>
      </dsp:txBody>
      <dsp:txXfrm>
        <a:off x="3118842" y="1167010"/>
        <a:ext cx="1416843" cy="850106"/>
      </dsp:txXfrm>
    </dsp:sp>
    <dsp:sp modelId="{B834967B-D384-4C19-B1D5-49484E1648A2}">
      <dsp:nvSpPr>
        <dsp:cNvPr id="0" name=""/>
        <dsp:cNvSpPr/>
      </dsp:nvSpPr>
      <dsp:spPr>
        <a:xfrm>
          <a:off x="4677370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Treewidth</a:t>
          </a:r>
        </a:p>
      </dsp:txBody>
      <dsp:txXfrm>
        <a:off x="4677370" y="1167010"/>
        <a:ext cx="1416843" cy="850106"/>
      </dsp:txXfrm>
    </dsp:sp>
    <dsp:sp modelId="{AD718B0E-07FF-4FD8-A66D-C06C0FFCA2B8}">
      <dsp:nvSpPr>
        <dsp:cNvPr id="0" name=""/>
        <dsp:cNvSpPr/>
      </dsp:nvSpPr>
      <dsp:spPr>
        <a:xfrm>
          <a:off x="1785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 packing</a:t>
          </a:r>
        </a:p>
      </dsp:txBody>
      <dsp:txXfrm>
        <a:off x="1785" y="2158801"/>
        <a:ext cx="1416843" cy="850106"/>
      </dsp:txXfrm>
    </dsp:sp>
    <dsp:sp modelId="{85237620-9243-4C80-B5C1-EE452189D387}">
      <dsp:nvSpPr>
        <dsp:cNvPr id="0" name=""/>
        <dsp:cNvSpPr/>
      </dsp:nvSpPr>
      <dsp:spPr>
        <a:xfrm>
          <a:off x="1560314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Triangle packing</a:t>
          </a:r>
        </a:p>
      </dsp:txBody>
      <dsp:txXfrm>
        <a:off x="1560314" y="2158801"/>
        <a:ext cx="1416843" cy="850106"/>
      </dsp:txXfrm>
    </dsp:sp>
    <dsp:sp modelId="{715FE89D-44E3-4378-9A88-969B4702428A}">
      <dsp:nvSpPr>
        <dsp:cNvPr id="0" name=""/>
        <dsp:cNvSpPr/>
      </dsp:nvSpPr>
      <dsp:spPr>
        <a:xfrm>
          <a:off x="3118842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 Packing</a:t>
          </a:r>
        </a:p>
      </dsp:txBody>
      <dsp:txXfrm>
        <a:off x="3118842" y="2158801"/>
        <a:ext cx="1416843" cy="850106"/>
      </dsp:txXfrm>
    </dsp:sp>
    <dsp:sp modelId="{040A8256-ED95-4D8F-80BB-49D12A715FFC}">
      <dsp:nvSpPr>
        <dsp:cNvPr id="0" name=""/>
        <dsp:cNvSpPr/>
      </dsp:nvSpPr>
      <dsp:spPr>
        <a:xfrm>
          <a:off x="4677370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180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 smtClean="0"/>
            <a:t>-Packing</a:t>
          </a:r>
          <a:endParaRPr lang="en-US" sz="1800" kern="1200" dirty="0"/>
        </a:p>
      </dsp:txBody>
      <dsp:txXfrm>
        <a:off x="4677370" y="2158801"/>
        <a:ext cx="1416843" cy="85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striking realization that there are polynomial-time algorithms that hold</a:t>
            </a:r>
            <a:r>
              <a:rPr lang="en-US" baseline="0" dirty="0" smtClean="0"/>
              <a:t> provable power over NP-hard problems, without actually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5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42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58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(Or we already answer the problem)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3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S contains at least</a:t>
            </a:r>
            <a:r>
              <a:rPr lang="en-US" baseline="0" dirty="0" smtClean="0"/>
              <a:t> one vertex of {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} and one of {</a:t>
            </a:r>
            <a:r>
              <a:rPr lang="en-US" baseline="0" dirty="0" err="1" smtClean="0"/>
              <a:t>u’,v</a:t>
            </a:r>
            <a:r>
              <a:rPr lang="en-US" baseline="0" dirty="0" smtClean="0"/>
              <a:t>’} =&gt; S \ {</a:t>
            </a:r>
            <a:r>
              <a:rPr lang="en-US" baseline="0" dirty="0" err="1" smtClean="0"/>
              <a:t>u,u</a:t>
            </a:r>
            <a:r>
              <a:rPr lang="en-US" baseline="0" dirty="0" smtClean="0"/>
              <a:t>’} U {</a:t>
            </a:r>
            <a:r>
              <a:rPr lang="en-US" baseline="0" dirty="0" err="1" smtClean="0"/>
              <a:t>v,v</a:t>
            </a:r>
            <a:r>
              <a:rPr lang="en-US" baseline="0" dirty="0" smtClean="0"/>
              <a:t>’} is a solution that is not bigger.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2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name of the concept is so colorful that you cannot help but remember. Combined with the generality and wide applicability of the technique, this led to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14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Batman-mask reduction?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11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coloring is often used to model</a:t>
            </a:r>
            <a:r>
              <a:rPr lang="en-US" baseline="0" dirty="0" smtClean="0"/>
              <a:t> scheduling problems (assign each vertex (exam) a timeslot (color)). Exams that have overlap in the participants have an edge (can’t be simultaneous). Minimum number of colors in a proper coloring = smallest number of timeslots needed to schedule all exams.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441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brute-force the f(3)-size</a:t>
            </a:r>
            <a:r>
              <a:rPr lang="en-US" baseline="0" dirty="0" smtClean="0"/>
              <a:t> input in constant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38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 at 3-coloring for simplicity, we will generalize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67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polynomial-time algorithms that hold provable power over the solutions to NP-hard problems, without actually finding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52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NP-complete, has applications in finding the smallest representation of the graph as the intersection graph of a system of subsets of a size-k universe.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79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53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79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9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09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15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61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d/d0/Gems_P4061909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7570"/>
            <a:ext cx="6846547" cy="51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8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20.png"/><Relationship Id="rId10" Type="http://schemas.openxmlformats.org/officeDocument/2006/relationships/image" Target="../media/image69.png"/><Relationship Id="rId4" Type="http://schemas.openxmlformats.org/officeDocument/2006/relationships/image" Target="../media/image790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85.jpeg"/><Relationship Id="rId4" Type="http://schemas.openxmlformats.org/officeDocument/2006/relationships/image" Target="../media/image84.png"/><Relationship Id="rId9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3.png"/><Relationship Id="rId3" Type="http://schemas.openxmlformats.org/officeDocument/2006/relationships/image" Target="../media/image90.png"/><Relationship Id="rId7" Type="http://schemas.openxmlformats.org/officeDocument/2006/relationships/image" Target="../media/image96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0" Type="http://schemas.openxmlformats.org/officeDocument/2006/relationships/image" Target="../media/image106.png"/><Relationship Id="rId4" Type="http://schemas.openxmlformats.org/officeDocument/2006/relationships/image" Target="../media/image104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20.xml"/><Relationship Id="rId14" Type="http://schemas.openxmlformats.org/officeDocument/2006/relationships/image" Target="../media/image1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35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50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200.png"/><Relationship Id="rId5" Type="http://schemas.openxmlformats.org/officeDocument/2006/relationships/image" Target="../media/image230.png"/><Relationship Id="rId10" Type="http://schemas.openxmlformats.org/officeDocument/2006/relationships/image" Target="../media/image1190.png"/><Relationship Id="rId4" Type="http://schemas.openxmlformats.org/officeDocument/2006/relationships/image" Target="../media/image221.png"/><Relationship Id="rId9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0.png"/><Relationship Id="rId5" Type="http://schemas.openxmlformats.org/officeDocument/2006/relationships/image" Target="../media/image1240.png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3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24.png"/><Relationship Id="rId7" Type="http://schemas.openxmlformats.org/officeDocument/2006/relationships/image" Target="../media/image14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5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/>
              <a:t>The Power of </a:t>
            </a:r>
            <a:r>
              <a:rPr lang="en-US" sz="2400" dirty="0" smtClean="0"/>
              <a:t>Preprocessing:</a:t>
            </a:r>
            <a:br>
              <a:rPr lang="en-US" sz="2400" dirty="0" smtClean="0"/>
            </a:br>
            <a:r>
              <a:rPr lang="en-US" sz="2400" i="1" dirty="0" smtClean="0"/>
              <a:t>Gems </a:t>
            </a:r>
            <a:r>
              <a:rPr lang="en-US" sz="2400" i="1" dirty="0"/>
              <a:t>in </a:t>
            </a:r>
            <a:r>
              <a:rPr lang="en-US" sz="2400" i="1" dirty="0" err="1"/>
              <a:t>Kernelization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err="1">
                <a:latin typeface="+mj-lt"/>
              </a:rPr>
              <a:t>Dagstuhl</a:t>
            </a:r>
            <a:r>
              <a:rPr lang="en-US" sz="1600" i="1" dirty="0">
                <a:latin typeface="+mj-lt"/>
              </a:rPr>
              <a:t> Seminar </a:t>
            </a:r>
            <a:r>
              <a:rPr lang="en-US" sz="1600" i="1" dirty="0" err="1">
                <a:latin typeface="+mj-lt"/>
              </a:rPr>
              <a:t>Seminar</a:t>
            </a:r>
            <a:r>
              <a:rPr lang="en-US" sz="1600" i="1" dirty="0">
                <a:latin typeface="+mj-lt"/>
              </a:rPr>
              <a:t> 18281</a:t>
            </a:r>
            <a:endParaRPr lang="en-US" sz="1600" i="1" dirty="0" smtClean="0">
              <a:latin typeface="+mj-lt"/>
            </a:endParaRPr>
          </a:p>
          <a:p>
            <a:pPr algn="l"/>
            <a:r>
              <a:rPr lang="en-US" sz="1600" dirty="0" smtClean="0">
                <a:latin typeface="+mj-lt"/>
              </a:rPr>
              <a:t>July 12th 2018, </a:t>
            </a:r>
            <a:r>
              <a:rPr lang="en-US" sz="1600" dirty="0" err="1" smtClean="0">
                <a:latin typeface="+mj-lt"/>
              </a:rPr>
              <a:t>Dagstuhl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Germany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752355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ounded Rectangle 40"/>
              <p:cNvSpPr/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1600" b="1" dirty="0" smtClean="0"/>
                  <a:t>Claim.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(R2) does not apply, then: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 </a:t>
                </a:r>
                <a14:m>
                  <m:oMath xmlns:m="http://schemas.openxmlformats.org/officeDocument/2006/math">
                    <m:r>
                      <a:rPr lang="en-US" sz="1600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 smtClean="0"/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dirty="0" smtClean="0"/>
              </a:p>
              <a:p>
                <a:pPr lvl="1" algn="l"/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 smtClean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 is a solution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is a solution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6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ounded Rectangle 40"/>
              <p:cNvSpPr/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1600" b="1" dirty="0" smtClean="0"/>
                  <a:t>Claim.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(R2) does not apply, then: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 </a:t>
                </a:r>
                <a14:m>
                  <m:oMath xmlns:m="http://schemas.openxmlformats.org/officeDocument/2006/math">
                    <m:r>
                      <a:rPr lang="en-US" sz="1600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 smtClean="0"/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dirty="0" smtClean="0"/>
              </a:p>
              <a:p>
                <a:pPr lvl="1" algn="l"/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1600" dirty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is a solution </a:t>
                </a:r>
                <a:r>
                  <a:rPr lang="en-US" sz="1600" dirty="0" smtClean="0"/>
                  <a:t>in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, then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appears in some </a:t>
                </a:r>
                <a:r>
                  <a:rPr lang="en-US" sz="1600" dirty="0" smtClean="0"/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 algn="l"/>
                <a:r>
                  <a:rPr lang="en-US" sz="1600" dirty="0"/>
                  <a:t>Add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/>
                  <a:t> to each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in which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appears (covers 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 algn="l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is covered by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covers </a:t>
                </a:r>
                <a:r>
                  <a:rPr lang="en-US" sz="1600" dirty="0"/>
                  <a:t>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4"/>
          <p:cNvSpPr/>
          <p:nvPr/>
        </p:nvSpPr>
        <p:spPr bwMode="auto">
          <a:xfrm>
            <a:off x="4644008" y="4437111"/>
            <a:ext cx="1080120" cy="989833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5"/>
          <p:cNvSpPr/>
          <p:nvPr/>
        </p:nvSpPr>
        <p:spPr bwMode="auto">
          <a:xfrm>
            <a:off x="4143560" y="4326274"/>
            <a:ext cx="1080120" cy="1190958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7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5" name="Picture 12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59154"/>
            <a:ext cx="5895975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68679"/>
            <a:ext cx="58959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4982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56137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1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vector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38C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0">
                <a:blip r:embed="rId3"/>
                <a:stretch>
                  <a:fillRect l="-1111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46612"/>
            <a:ext cx="5895975" cy="1790700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=000…000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 is isolated, (R1)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and (R2/3)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|{</m:t>
                    </m:r>
                  </m:oMath>
                </a14:m>
                <a:r>
                  <a:rPr lang="en-US" b="0" dirty="0" err="1" smtClean="0"/>
                  <a:t>bitvectors</a:t>
                </a:r>
                <a:r>
                  <a:rPr lang="en-US" b="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r>
                  <a:rPr lang="en-US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  <a:blipFill rotWithShape="0">
                <a:blip r:embed="rId3"/>
                <a:stretch>
                  <a:fillRect l="-1084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46612"/>
            <a:ext cx="5895975" cy="1790700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/>
                <a:r>
                  <a:rPr lang="en-US" sz="1800" b="1" dirty="0" smtClean="0"/>
                  <a:t>High-level view of the proof: </a:t>
                </a:r>
                <a:r>
                  <a:rPr lang="en-US" sz="1800" b="1" dirty="0"/>
                  <a:t/>
                </a:r>
                <a:br>
                  <a:rPr lang="en-US" sz="1800" b="1" dirty="0"/>
                </a:b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has a solution, it reveals structure in the graph</a:t>
                </a:r>
                <a:br>
                  <a:rPr lang="en-US" sz="1800" dirty="0" smtClean="0"/>
                </a:br>
                <a:r>
                  <a:rPr lang="en-US" sz="1800" dirty="0" smtClean="0"/>
                  <a:t>If the graph is large </a:t>
                </a: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then its structured-ness points to an applicable rule</a:t>
                </a:r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E</a:t>
            </a:r>
            <a:r>
              <a:rPr lang="en-US" cap="small" dirty="0" smtClean="0"/>
              <a:t>dge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Exhaustively apply (R1)-(R3)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output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This kernelization is essentially the best known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70C0"/>
                    </a:solidFill>
                  </a:rPr>
                  <a:t>[Gramm, Guo, Hüffner and Niedermeier,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ACM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Exper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Alg. 08</a:t>
                </a:r>
                <a:r>
                  <a:rPr lang="en-US" sz="1600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No kernel of </a:t>
                </a:r>
                <a:r>
                  <a:rPr lang="en-US" dirty="0" err="1" smtClean="0"/>
                  <a:t>bitsize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P=NP 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[Cygan, Pilipczuk, Pilipczuk, SICOMP’16]</a:t>
                </a:r>
                <a:endParaRPr lang="en-US" sz="18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0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Vertex Cover</a:t>
            </a:r>
            <a:endParaRPr lang="en-US" cap="small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9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no edges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polynomial-time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thumb/9/95/Dragon_World.svg/1280px-Dragon_Wor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01030"/>
            <a:ext cx="8178402" cy="552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 rot="1111209">
            <a:off x="3702913" y="43651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Bradley Hand ITC" panose="03070402050302030203" pitchFamily="66" charset="0"/>
              </a:rPr>
              <a:t>Shortest</a:t>
            </a:r>
            <a:r>
              <a:rPr lang="nl-NL" sz="2400" dirty="0" smtClean="0">
                <a:latin typeface="Bradley Hand ITC" panose="03070402050302030203" pitchFamily="66" charset="0"/>
              </a:rPr>
              <a:t> </a:t>
            </a:r>
            <a:r>
              <a:rPr lang="nl-NL" sz="2400" dirty="0" err="1" smtClean="0">
                <a:latin typeface="Bradley Hand ITC" panose="03070402050302030203" pitchFamily="66" charset="0"/>
              </a:rPr>
              <a:t>paths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536" y="15961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Primality</a:t>
            </a:r>
          </a:p>
          <a:p>
            <a:r>
              <a:rPr lang="nl-NL" sz="2400" dirty="0" err="1" smtClean="0">
                <a:latin typeface="Bradley Hand ITC" panose="03070402050302030203" pitchFamily="66" charset="0"/>
              </a:rPr>
              <a:t>testing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379690">
            <a:off x="-5178" y="45052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Longest common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subsequence</a:t>
            </a:r>
          </a:p>
        </p:txBody>
      </p:sp>
      <p:sp>
        <p:nvSpPr>
          <p:cNvPr id="13" name="TextBox 12"/>
          <p:cNvSpPr txBox="1"/>
          <p:nvPr/>
        </p:nvSpPr>
        <p:spPr>
          <a:xfrm rot="19782643">
            <a:off x="2555776" y="54323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308" y="19339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Network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26868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1575" y="286622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Parsing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context-free grammars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8030" y="56827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Islands of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minor-testing</a:t>
            </a:r>
          </a:p>
        </p:txBody>
      </p:sp>
      <p:sp>
        <p:nvSpPr>
          <p:cNvPr id="18" name="TextBox 17"/>
          <p:cNvSpPr txBox="1"/>
          <p:nvPr/>
        </p:nvSpPr>
        <p:spPr>
          <a:xfrm rot="19021303">
            <a:off x="5629145" y="327799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Fast Fourier transform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72682" y="1020078"/>
            <a:ext cx="2232248" cy="1187655"/>
          </a:xfrm>
          <a:prstGeom prst="roundRect">
            <a:avLst/>
          </a:prstGeom>
          <a:solidFill>
            <a:srgbClr val="D3EBF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383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Kernelization</a:t>
            </a:r>
            <a:endParaRPr lang="en-US" sz="24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Horizontal Scroll 18"/>
          <p:cNvSpPr/>
          <p:nvPr/>
        </p:nvSpPr>
        <p:spPr bwMode="auto">
          <a:xfrm>
            <a:off x="122992" y="1763571"/>
            <a:ext cx="3456384" cy="1101793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lost continent of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3957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0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Reduction rules 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(R1)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isolated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R2)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R3) If previous rules do not apply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output NO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5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80802"/>
            <a:ext cx="3619500" cy="2314575"/>
          </a:xfrm>
          <a:prstGeom prst="rect">
            <a:avLst/>
          </a:prstGeom>
        </p:spPr>
      </p:pic>
      <p:pic>
        <p:nvPicPr>
          <p:cNvPr id="6" name="Smaller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980802"/>
            <a:ext cx="3619500" cy="2295525"/>
          </a:xfrm>
          <a:prstGeom prst="rect">
            <a:avLst/>
          </a:prstGeom>
        </p:spPr>
      </p:pic>
      <p:pic>
        <p:nvPicPr>
          <p:cNvPr id="7" name="HighDegBefo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3980802"/>
            <a:ext cx="3619500" cy="2295525"/>
          </a:xfrm>
          <a:prstGeom prst="rect">
            <a:avLst/>
          </a:prstGeom>
        </p:spPr>
      </p:pic>
      <p:pic>
        <p:nvPicPr>
          <p:cNvPr id="8" name="HighDegAf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3980802"/>
            <a:ext cx="3619500" cy="1857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499992" y="5733256"/>
            <a:ext cx="1152128" cy="56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4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Reduction rules 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(R1)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isolated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R2)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R3) If previous rules do not apply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output NO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polynomial time, can reduce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so (R1) ensures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5799536"/>
                <a:ext cx="8640960" cy="65325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 smtClean="0"/>
                  <a:t>Vertex Cover</a:t>
                </a:r>
                <a:r>
                  <a:rPr lang="en-US" sz="2400" dirty="0" smtClean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vertices and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799536"/>
                <a:ext cx="8640960" cy="65325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kernel for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Crown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7" name="Crown" descr="Afbeeldingsresultaat voor head crown carto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65127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/>
                  <a:t>a degree-1 vertex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3140968"/>
            <a:ext cx="2533650" cy="2781300"/>
          </a:xfrm>
          <a:prstGeom prst="rect">
            <a:avLst/>
          </a:prstGeom>
        </p:spPr>
      </p:pic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ighlightedEd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43909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non-adjacent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neighborhood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npu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  <p:pic>
        <p:nvPicPr>
          <p:cNvPr id="3" name="HighlightEd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"/>
          <p:cNvSpPr/>
          <p:nvPr/>
        </p:nvSpPr>
        <p:spPr bwMode="auto">
          <a:xfrm>
            <a:off x="1259632" y="2924944"/>
            <a:ext cx="7200800" cy="7557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st"/>
          <p:cNvSpPr/>
          <p:nvPr/>
        </p:nvSpPr>
        <p:spPr bwMode="auto">
          <a:xfrm>
            <a:off x="1259632" y="4122504"/>
            <a:ext cx="7200800" cy="1682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stlabel"/>
              <p:cNvSpPr/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Remainder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not adjacent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st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blipFill rotWithShape="0">
                <a:blip r:embed="rId2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rown"/>
              <p:cNvSpPr/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Crown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independent</a:t>
                </a:r>
                <a:r>
                  <a:rPr kumimoji="0" lang="en-US" sz="240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set</a:t>
                </a:r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Cr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crown decomposition </a:t>
                </a:r>
                <a:r>
                  <a:rPr lang="en-US" dirty="0" smtClean="0"/>
                  <a:t>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  <a:blipFill rotWithShape="0">
                <a:blip r:embed="rId4"/>
                <a:stretch>
                  <a:fillRect l="-1111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adlabel"/>
              <p:cNvSpPr/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Head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Head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9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atch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25173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(non-empty)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8029" y="3362261"/>
            <a:ext cx="22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(may contain edges)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cap="small" dirty="0">
                    <a:solidFill>
                      <a:srgbClr val="0070C0"/>
                    </a:solidFill>
                    <a:latin typeface="+mj-lt"/>
                  </a:rPr>
                  <a:t>opt</a:t>
                </a:r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vertex cover containing all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and none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rown" descr="Afbeeldingsresultaat voor head crown carto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11" grpId="0"/>
      <p:bldP spid="5" grpId="0"/>
      <p:bldP spid="17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40196" y="2780928"/>
            <a:ext cx="1595900" cy="111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Bottom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25" y="3933056"/>
            <a:ext cx="2876550" cy="1872208"/>
          </a:xfrm>
          <a:prstGeom prst="rect">
            <a:avLst/>
          </a:prstGeom>
          <a:ln>
            <a:noFill/>
          </a:ln>
        </p:spPr>
      </p:pic>
      <p:pic>
        <p:nvPicPr>
          <p:cNvPr id="16" name="Queen" descr="Afbeeldingsresultaat voor alice in wonderland off with his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8" y="2642393"/>
            <a:ext cx="2400716" cy="2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 flipH="1">
            <a:off x="202371" y="1233592"/>
            <a:ext cx="3185376" cy="648072"/>
          </a:xfrm>
          <a:prstGeom prst="wedgeRectCallout">
            <a:avLst>
              <a:gd name="adj1" fmla="val -180"/>
              <a:gd name="adj2" fmla="val 274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his head!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2060848"/>
            <a:ext cx="3024336" cy="1872208"/>
            <a:chOff x="3059832" y="2060848"/>
            <a:chExt cx="3024336" cy="1872208"/>
          </a:xfrm>
        </p:grpSpPr>
        <p:pic>
          <p:nvPicPr>
            <p:cNvPr id="14" name="Crown" descr="Afbeeldingsresultaat voor head crown carto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060848"/>
              <a:ext cx="3024336" cy="95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ead" descr="Afbeeldingsresultaat voor stick figure cartoo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196" y="2952590"/>
              <a:ext cx="1926763" cy="94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op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019" y="2109564"/>
              <a:ext cx="2876550" cy="1823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7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146 2.96296E-6 C 0.23385 2.96296E-6 0.32292 0.06898 0.32292 0.125 L 0.32292 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Crown-based 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Strategy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 a crown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repeat as long as a crown decomposition can be found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55576" y="4149080"/>
          <a:ext cx="76328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9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we fail to find a crown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and is </a:t>
                </a:r>
                <a:r>
                  <a:rPr lang="en-US" dirty="0" err="1" smtClean="0"/>
                  <a:t>kernelized</a:t>
                </a:r>
                <a:r>
                  <a:rPr lang="en-US" dirty="0" smtClean="0"/>
                  <a:t>, or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matching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no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 cover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get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vertices, suffices to prove the lemma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  <a:blipFill rotWithShape="0">
                <a:blip r:embed="rId2"/>
                <a:stretch>
                  <a:fillRect l="-1111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9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8" name="M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9" name="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0" name="M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1" name="Biparti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2" name="BipartiteMatch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6" name="Initial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0" name="ExtraEdg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325" y="2200501"/>
            <a:ext cx="265747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Greedily find maximal matching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 smtClean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Unmatched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are independent</a:t>
                </a:r>
              </a:p>
              <a:p>
                <a:pPr marL="857250" lvl="1" indent="-457200"/>
                <a:r>
                  <a:rPr lang="en-US" dirty="0" smtClean="0"/>
                  <a:t>Compute maximum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in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marL="1257300" lvl="2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1257300" lvl="2" indent="-457200"/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1257300" lvl="3" indent="0">
                  <a:buNone/>
                </a:pPr>
                <a:r>
                  <a:rPr lang="en-US" dirty="0" smtClean="0"/>
                  <a:t> (If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saturates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11"/>
                <a:stretch>
                  <a:fillRect l="-1555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of </a:t>
            </a:r>
            <a:r>
              <a:rPr lang="nl-NL" dirty="0" err="1" smtClean="0"/>
              <a:t>the</a:t>
            </a:r>
            <a:r>
              <a:rPr lang="nl-NL" dirty="0" smtClean="0"/>
              <a:t> lost continent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58" y="1309192"/>
            <a:ext cx="7958509" cy="47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21186821">
            <a:off x="899245" y="26005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Crown reduction</a:t>
            </a:r>
          </a:p>
        </p:txBody>
      </p:sp>
      <p:sp>
        <p:nvSpPr>
          <p:cNvPr id="8" name="TextBox 7"/>
          <p:cNvSpPr txBox="1"/>
          <p:nvPr/>
        </p:nvSpPr>
        <p:spPr>
          <a:xfrm rot="1755517">
            <a:off x="747486" y="42739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Sunflower lemma</a:t>
            </a:r>
          </a:p>
        </p:txBody>
      </p:sp>
      <p:sp>
        <p:nvSpPr>
          <p:cNvPr id="9" name="TextBox 8"/>
          <p:cNvSpPr txBox="1"/>
          <p:nvPr/>
        </p:nvSpPr>
        <p:spPr>
          <a:xfrm rot="21219477">
            <a:off x="2588887" y="30424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Representative sets</a:t>
            </a:r>
          </a:p>
        </p:txBody>
      </p:sp>
      <p:sp>
        <p:nvSpPr>
          <p:cNvPr id="10" name="TextBox 9"/>
          <p:cNvSpPr txBox="1"/>
          <p:nvPr/>
        </p:nvSpPr>
        <p:spPr>
          <a:xfrm rot="20944527">
            <a:off x="3724247" y="46119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Well-quasi ordering</a:t>
            </a:r>
          </a:p>
        </p:txBody>
      </p:sp>
      <p:sp>
        <p:nvSpPr>
          <p:cNvPr id="11" name="TextBox 10"/>
          <p:cNvSpPr txBox="1"/>
          <p:nvPr/>
        </p:nvSpPr>
        <p:spPr>
          <a:xfrm rot="1100354">
            <a:off x="5619646" y="25083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Protrusion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reduction</a:t>
            </a:r>
          </a:p>
        </p:txBody>
      </p:sp>
      <p:sp>
        <p:nvSpPr>
          <p:cNvPr id="12" name="TextBox 11"/>
          <p:cNvSpPr txBox="1"/>
          <p:nvPr/>
        </p:nvSpPr>
        <p:spPr>
          <a:xfrm rot="263862">
            <a:off x="2463866" y="20831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Linear algebra</a:t>
            </a:r>
          </a:p>
        </p:txBody>
      </p:sp>
      <p:sp>
        <p:nvSpPr>
          <p:cNvPr id="13" name="TextBox 12"/>
          <p:cNvSpPr txBox="1"/>
          <p:nvPr/>
        </p:nvSpPr>
        <p:spPr>
          <a:xfrm rot="263862">
            <a:off x="5089305" y="36701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Expansion lemma</a:t>
            </a:r>
          </a:p>
        </p:txBody>
      </p:sp>
      <p:sp>
        <p:nvSpPr>
          <p:cNvPr id="14" name="TextBox 13"/>
          <p:cNvSpPr txBox="1"/>
          <p:nvPr/>
        </p:nvSpPr>
        <p:spPr>
          <a:xfrm rot="21382200">
            <a:off x="2539674" y="366953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Concentration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bounds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" y="2908399"/>
            <a:ext cx="8229600" cy="15287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/>
              <a:t>The lost continent of polynomial time contains: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provably effective</a:t>
            </a:r>
            <a:r>
              <a:rPr lang="en-US" sz="2400" dirty="0" smtClean="0"/>
              <a:t> and </a:t>
            </a:r>
            <a:r>
              <a:rPr lang="en-US" sz="2400" i="1" dirty="0" smtClean="0"/>
              <a:t>efficient</a:t>
            </a:r>
            <a:r>
              <a:rPr lang="en-US" sz="2400" dirty="0" smtClean="0"/>
              <a:t> preprocessing algorithms</a:t>
            </a:r>
          </a:p>
          <a:p>
            <a:pPr lvl="1"/>
            <a:r>
              <a:rPr lang="en-US" sz="2400" dirty="0" smtClean="0"/>
              <a:t>that reduce the sizes of NP-hard inputs </a:t>
            </a:r>
          </a:p>
          <a:p>
            <a:pPr lvl="1"/>
            <a:r>
              <a:rPr lang="en-US" sz="1600" dirty="0" smtClean="0"/>
              <a:t>(without changing the answer)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nitialRb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200501"/>
            <a:ext cx="2933700" cy="3429000"/>
          </a:xfrm>
          <a:prstGeom prst="rect">
            <a:avLst/>
          </a:prstGeom>
        </p:spPr>
      </p:pic>
      <p:pic>
        <p:nvPicPr>
          <p:cNvPr id="20" name="Mid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p:pic>
        <p:nvPicPr>
          <p:cNvPr id="21" name="Comple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vertices reachable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an </a:t>
                </a:r>
                <a:r>
                  <a:rPr lang="en-US" dirty="0" err="1"/>
                  <a:t>unsat</a:t>
                </a:r>
                <a:r>
                  <a:rPr lang="en-US" dirty="0"/>
                  <a:t>. </a:t>
                </a: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-vertex by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-alternating path</a:t>
                </a:r>
              </a:p>
              <a:p>
                <a:r>
                  <a:rPr lang="en-US" dirty="0" smtClean="0"/>
                  <a:t>This gives a crown decomposition: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Crown: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sz="1600" dirty="0" smtClean="0"/>
                  <a:t>[non-empty, independent]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dirty="0" smtClean="0"/>
                  <a:t>Head: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[matched into crown]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Remainder: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[not adjacent to crown]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6"/>
                <a:stretch>
                  <a:fillRect l="-1555" t="-1555" r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>
            <a:off x="8028384" y="3861049"/>
            <a:ext cx="576064" cy="1656184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" name="Crown" descr="Afbeeldingsresultaat voor head crown carto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17837" y="4542627"/>
            <a:ext cx="1055575" cy="3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 bwMode="auto">
          <a:xfrm>
            <a:off x="6948264" y="3933056"/>
            <a:ext cx="576064" cy="1046298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7" name="Positive" descr="C:\Documents and Settings\bart.STAFF\Local Settings\Temporary Internet Files\Content.IE5\QVXOH154\MC900433817[1]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6444208" y="4118253"/>
            <a:ext cx="675903" cy="67590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orem"/>
              <p:cNvSpPr/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parameterized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by</a:t>
                </a:r>
                <a:r>
                  <a:rPr lang="nl-NL" sz="2800" dirty="0" smtClean="0"/>
                  <a:t> solution </a:t>
                </a:r>
                <a:r>
                  <a:rPr lang="nl-NL" sz="2800" dirty="0" err="1" smtClean="0"/>
                  <a:t>size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0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5965"/>
            <a:ext cx="8229600" cy="32801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be used to </a:t>
            </a:r>
            <a:r>
              <a:rPr lang="en-US" dirty="0" err="1" smtClean="0"/>
              <a:t>kernelize</a:t>
            </a:r>
            <a:r>
              <a:rPr lang="en-US" dirty="0" smtClean="0"/>
              <a:t> a wide variety of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/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6" name="Picture 8" descr="Afbeeldingsresultaat voor head crown carto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1906" cy="7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99" y="1110415"/>
            <a:ext cx="6541201" cy="168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5848" y="2041350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WG ‘04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5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reductions and 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Crowns can be used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many problems,</a:t>
                </a:r>
                <a:br>
                  <a:rPr lang="en-US" dirty="0" smtClean="0"/>
                </a:br>
                <a:r>
                  <a:rPr lang="en-US" dirty="0" smtClean="0"/>
                  <a:t>but have a special relation to vertex covers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Minimize</a:t>
                </a:r>
                <a:r>
                  <a:rPr lang="en-US" cap="small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</a:t>
                </a:r>
                <a:r>
                  <a:rPr lang="en-US" cap="small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2132856"/>
                <a:ext cx="8064896" cy="23762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crown decomposition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the linear programming relaxation of </a:t>
                </a:r>
                <a:r>
                  <a:rPr lang="en-US" sz="2800" cap="small" dirty="0" smtClean="0"/>
                  <a:t>Vertex Cover</a:t>
                </a:r>
                <a:r>
                  <a:rPr lang="en-US" sz="2800" dirty="0" smtClean="0"/>
                  <a:t> has an optimal solution assigning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to some vertex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132856"/>
                <a:ext cx="8064896" cy="23762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3944" y="4133420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[Abu-Khzam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Fellows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Langston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Suters ‘07]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&amp; [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Chlebík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Chlebíková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‘08]</a:t>
            </a:r>
          </a:p>
        </p:txBody>
      </p:sp>
    </p:spTree>
    <p:extLst>
      <p:ext uri="{BB962C8B-B14F-4D97-AF65-F5344CB8AC3E}">
        <p14:creationId xmlns:p14="http://schemas.microsoft.com/office/powerpoint/2010/main" val="34681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59476" r="50794" b="5491"/>
          <a:stretch/>
        </p:blipFill>
        <p:spPr bwMode="auto">
          <a:xfrm>
            <a:off x="6300192" y="1613706"/>
            <a:ext cx="186622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Vertex Cover</a:t>
            </a:r>
            <a:endParaRPr lang="en-US" cap="small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21008180">
            <a:off x="6240171" y="297558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Graph Coloring</a:t>
            </a:r>
          </a:p>
        </p:txBody>
      </p:sp>
    </p:spTree>
    <p:extLst>
      <p:ext uri="{BB962C8B-B14F-4D97-AF65-F5344CB8AC3E}">
        <p14:creationId xmlns:p14="http://schemas.microsoft.com/office/powerpoint/2010/main" val="9702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Coloring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called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proper</a:t>
                </a: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err="1" smtClean="0"/>
                  <a:t>Which</a:t>
                </a:r>
                <a:r>
                  <a:rPr lang="nl-NL" dirty="0" smtClean="0"/>
                  <a:t> parameter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?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  <a:blipFill rotWithShape="0">
                <a:blip r:embed="rId4"/>
                <a:stretch>
                  <a:fillRect l="-105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7510" y="3861048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10" y="3861048"/>
                <a:ext cx="338437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239616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239616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one: parameterize by # allowed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desired number of colors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as the parameter</a:t>
                </a:r>
              </a:p>
              <a:p>
                <a:pPr marL="457200" lvl="1" indent="0">
                  <a:lnSpc>
                    <a:spcPct val="200000"/>
                  </a:lnSpc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Can we reduce to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bitsize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,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such a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exists; apply it to </a:t>
                </a:r>
                <a:r>
                  <a:rPr lang="en-US" cap="small" dirty="0" smtClean="0"/>
                  <a:t>3-Coloring</a:t>
                </a:r>
              </a:p>
              <a:p>
                <a:endParaRPr lang="en-US" cap="small" dirty="0"/>
              </a:p>
              <a:p>
                <a:endParaRPr lang="en-US" cap="small" dirty="0" smtClean="0"/>
              </a:p>
              <a:p>
                <a:endParaRPr lang="en-US" cap="small" dirty="0" smtClean="0"/>
              </a:p>
              <a:p>
                <a:endParaRPr lang="en-US" cap="small" dirty="0"/>
              </a:p>
              <a:p>
                <a:pPr marL="0" indent="0">
                  <a:buNone/>
                </a:pPr>
                <a:r>
                  <a:rPr lang="en-US" dirty="0" smtClean="0"/>
                  <a:t>Would solve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(NP-complete)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35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1650" y="3468141"/>
            <a:ext cx="6800701" cy="1473027"/>
            <a:chOff x="1171650" y="4908301"/>
            <a:chExt cx="6800701" cy="1473027"/>
          </a:xfrm>
        </p:grpSpPr>
        <p:grpSp>
          <p:nvGrpSpPr>
            <p:cNvPr id="15" name="Group 14"/>
            <p:cNvGrpSpPr/>
            <p:nvPr/>
          </p:nvGrpSpPr>
          <p:grpSpPr>
            <a:xfrm>
              <a:off x="1171650" y="4908301"/>
              <a:ext cx="2088580" cy="1473027"/>
              <a:chOff x="1475308" y="4908301"/>
              <a:chExt cx="2088580" cy="1473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/>
                  <p:cNvSpPr/>
                  <p:nvPr/>
                </p:nvSpPr>
                <p:spPr bwMode="auto">
                  <a:xfrm>
                    <a:off x="1475655" y="5157192"/>
                    <a:ext cx="2088221" cy="122413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0" name="Rounded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1224136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Left-Right Arrow 23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41" name="Left-Right Arrow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5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4431880" y="5144132"/>
              <a:ext cx="954404" cy="1178000"/>
              <a:chOff x="4412304" y="3639729"/>
              <a:chExt cx="954404" cy="117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ight Arrow 20"/>
                  <p:cNvSpPr/>
                  <p:nvPr/>
                </p:nvSpPr>
                <p:spPr bwMode="auto">
                  <a:xfrm>
                    <a:off x="4412304" y="3639729"/>
                    <a:ext cx="954404" cy="1178000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,3)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1" name="Right Arrow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1178000"/>
                  </a:xfrm>
                  <a:prstGeom prst="rightArrow">
                    <a:avLst/>
                  </a:prstGeom>
                  <a:blipFill rotWithShape="0">
                    <a:blip r:embed="rId7"/>
                    <a:stretch>
                      <a:fillRect l="-65839" t="-32178" r="-44720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617374" y="3988936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557934" y="4908301"/>
              <a:ext cx="1414417" cy="1473027"/>
              <a:chOff x="6660000" y="4908301"/>
              <a:chExt cx="1414417" cy="1473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ed Rectangle 17"/>
                  <p:cNvSpPr/>
                  <p:nvPr/>
                </p:nvSpPr>
                <p:spPr bwMode="auto">
                  <a:xfrm>
                    <a:off x="6660232" y="5157192"/>
                    <a:ext cx="1414174" cy="122413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2" name="Rounded 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1224136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Left-Right Arrow 18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(3)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19" name="Left-Right Arrow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0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128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two: parameterize by graph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Introduce a parameter that measures graph complexity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 smtClean="0">
                <a:solidFill>
                  <a:srgbClr val="0070C0"/>
                </a:solidFill>
              </a:rPr>
              <a:t>Can </a:t>
            </a:r>
            <a:r>
              <a:rPr lang="en-US" i="1" cap="small" dirty="0" smtClean="0">
                <a:solidFill>
                  <a:srgbClr val="0070C0"/>
                </a:solidFill>
              </a:rPr>
              <a:t>Coloring</a:t>
            </a:r>
            <a:r>
              <a:rPr lang="en-US" i="1" dirty="0" smtClean="0">
                <a:solidFill>
                  <a:srgbClr val="0070C0"/>
                </a:solidFill>
              </a:rPr>
              <a:t> inputs on large but simple graphs be reduced?</a:t>
            </a:r>
          </a:p>
          <a:p>
            <a:pPr marL="0" indent="0">
              <a:buNone/>
            </a:pPr>
            <a:r>
              <a:rPr lang="en-US" dirty="0" smtClean="0"/>
              <a:t>Some ways to measure graph complexity: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Treewidth</a:t>
            </a:r>
            <a:endParaRPr lang="en-US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edge clique cover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feedback vertex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</a:t>
            </a:r>
            <a:r>
              <a:rPr lang="en-US" dirty="0" smtClean="0">
                <a:solidFill>
                  <a:srgbClr val="0070C0"/>
                </a:solidFill>
              </a:rPr>
              <a:t>vertex cover</a:t>
            </a:r>
          </a:p>
          <a:p>
            <a:pPr marL="51435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8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Covers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40007"/>
            <a:ext cx="8229600" cy="348615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The associated optimization problem is interesting on its own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Today:</a:t>
            </a:r>
            <a:r>
              <a:rPr lang="en-US" dirty="0" smtClean="0"/>
              <a:t> preprocess </a:t>
            </a:r>
            <a:r>
              <a:rPr lang="en-US" cap="small" dirty="0" smtClean="0"/>
              <a:t>Coloring</a:t>
            </a:r>
            <a:r>
              <a:rPr lang="en-US" dirty="0" smtClean="0"/>
              <a:t> inputs on graphs with small VC’s</a:t>
            </a:r>
          </a:p>
        </p:txBody>
      </p:sp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vertex cover 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(VC)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in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vertex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such that for each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469062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If a 3-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large compared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can we shrink it efficiently without changing the answer?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690625"/>
                <a:ext cx="8496944" cy="11453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849438"/>
            <a:ext cx="3905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cap="small" dirty="0" smtClean="0"/>
              <a:t>3-Coloring</a:t>
            </a:r>
            <a:r>
              <a:rPr lang="en-US" dirty="0" smtClean="0"/>
              <a:t> inputs with small covers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Input:</a:t>
                </a:r>
                <a:r>
                  <a:rPr lang="en-US" sz="2000" dirty="0" smtClean="0"/>
                  <a:t> 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of </a:t>
                </a:r>
                <a:r>
                  <a:rPr lang="en-US" sz="2000" cap="small" dirty="0" smtClean="0"/>
                  <a:t>3-Coloring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Compute 2-approximate vertex cover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of size 3: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dirty="0"/>
                  <a:t>	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mark a common neighbor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000" dirty="0" smtClean="0"/>
                  <a:t>Delete all unmarked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000" dirty="0" smtClean="0"/>
                  <a:t>Output resulting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vertices</a:t>
                </a:r>
              </a:p>
              <a:p>
                <a:pPr marL="400050" lvl="1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baseline="30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  <a:blipFill rotWithShape="0">
                <a:blip r:embed="rId6"/>
                <a:stretch>
                  <a:fillRect l="-138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38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5067647" y="1926124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647" y="2780928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2080" y="1926124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3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14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597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794" y="1849438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3-colorable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3-colorable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7"/>
                <a:stretch>
                  <a:fillRect l="-1926" t="-7692" r="-1333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5050903" cy="452596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Trivial</a:t>
                </a:r>
              </a:p>
              <a:p>
                <a:pPr marL="457200" indent="-45720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457200" indent="-45720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Take a 3-coloring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’⊇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Independently give each deleted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a color not used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uses all colors:</a:t>
                </a:r>
              </a:p>
              <a:p>
                <a:pPr marL="400050" lvl="1" indent="0">
                  <a:buNone/>
                </a:pPr>
                <a:r>
                  <a:rPr lang="en-US" i="1" dirty="0" smtClean="0">
                    <a:sym typeface="Wingdings" pitchFamily="2" charset="2"/>
                  </a:rPr>
                  <a:t>Marked vertex </a:t>
                </a:r>
                <a:r>
                  <a:rPr lang="en-US" i="1" dirty="0" err="1" smtClean="0">
                    <a:sym typeface="Wingdings" pitchFamily="2" charset="2"/>
                  </a:rPr>
                  <a:t>v</a:t>
                </a:r>
                <a:r>
                  <a:rPr lang="en-US" i="1" baseline="-25000" dirty="0" err="1" smtClean="0">
                    <a:sym typeface="Wingdings" pitchFamily="2" charset="2"/>
                  </a:rPr>
                  <a:t>S</a:t>
                </a:r>
                <a:r>
                  <a:rPr lang="en-US" i="1" dirty="0" smtClean="0">
                    <a:sym typeface="Wingdings" pitchFamily="2" charset="2"/>
                  </a:rPr>
                  <a:t> is improper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’</m:t>
                    </m:r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5050903" cy="4525963"/>
              </a:xfrm>
              <a:blipFill rotWithShape="0">
                <a:blip r:embed="rId8"/>
                <a:stretch>
                  <a:fillRect l="-241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39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400800" y="2808514"/>
            <a:ext cx="1953986" cy="1618706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5" name="Group 11"/>
          <p:cNvGrpSpPr/>
          <p:nvPr/>
        </p:nvGrpSpPr>
        <p:grpSpPr>
          <a:xfrm>
            <a:off x="7308304" y="1556792"/>
            <a:ext cx="576064" cy="3977258"/>
            <a:chOff x="7308304" y="1556792"/>
            <a:chExt cx="576064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1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186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does </a:t>
            </a:r>
            <a:r>
              <a:rPr lang="en-US" i="1" dirty="0" smtClean="0"/>
              <a:t>provably effective </a:t>
            </a:r>
            <a:r>
              <a:rPr lang="en-US" dirty="0" smtClean="0"/>
              <a:t>and </a:t>
            </a:r>
            <a:r>
              <a:rPr lang="en-US" i="1" dirty="0" smtClean="0"/>
              <a:t>provably efficient</a:t>
            </a:r>
            <a:r>
              <a:rPr lang="en-US" dirty="0" smtClean="0"/>
              <a:t> mean?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Efficient</a:t>
            </a:r>
            <a:r>
              <a:rPr lang="en-US" dirty="0" smtClean="0"/>
              <a:t>: preprocessing runs in polynomial time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: shrinks the input without changing the answer</a:t>
            </a:r>
          </a:p>
          <a:p>
            <a:pPr marL="0" indent="0">
              <a:buNone/>
            </a:pPr>
            <a:r>
              <a:rPr lang="en-US" dirty="0" smtClean="0"/>
              <a:t>How to guarantee an effective preprocessing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4478018" y="3580640"/>
            <a:ext cx="216024" cy="538535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untime"/>
              <p:cNvSpPr txBox="1"/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/>
                      </a:rPr>
                      <m:t>𝑝𝑜𝑙𝑦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time</a:t>
                </a:r>
              </a:p>
            </p:txBody>
          </p:sp>
        </mc:Choice>
        <mc:Fallback xmlns="">
          <p:sp>
            <p:nvSpPr>
              <p:cNvPr id="60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7037650" y="5482897"/>
            <a:ext cx="128541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800815" y="5517232"/>
            <a:ext cx="348753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90006" y="3390933"/>
            <a:ext cx="1944563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Left-Right Arrow 4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47" name="Left-Right Arrow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4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6082528" y="3390933"/>
            <a:ext cx="1571466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Left-Right Arrow 49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50" name="Left-Right Arrow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6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281347" y="3639729"/>
            <a:ext cx="954404" cy="1178000"/>
            <a:chOff x="4412304" y="3639729"/>
            <a:chExt cx="954404" cy="117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ight Arrow 4"/>
                <p:cNvSpPr/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ln w="1905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155448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5" name="Right Arrow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blipFill rotWithShape="0">
                  <a:blip r:embed="rId7"/>
                  <a:stretch>
                    <a:fillRect l="-45963" t="-32178" r="-24845"/>
                  </a:stretch>
                </a:blipFill>
                <a:ln w="19050"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ivalence"/>
              <p:cNvSpPr/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nl-NL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cap="small" dirty="0" smtClean="0"/>
                  <a:t> </a:t>
                </a:r>
                <a:r>
                  <a:rPr lang="en-US" sz="1600" dirty="0" smtClean="0"/>
                  <a:t>has same answer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753420" y="5329834"/>
            <a:ext cx="499626" cy="616678"/>
            <a:chOff x="4412304" y="3639729"/>
            <a:chExt cx="954404" cy="1178000"/>
          </a:xfrm>
        </p:grpSpPr>
        <p:sp>
          <p:nvSpPr>
            <p:cNvPr id="72" name="Right Arrow 71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73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514043" y="5183436"/>
            <a:ext cx="1190334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Left-Right Arrow 77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78" name="Left-Right Arrow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2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3965374" y="5329834"/>
            <a:ext cx="499626" cy="616678"/>
            <a:chOff x="4412304" y="3639729"/>
            <a:chExt cx="954404" cy="1178000"/>
          </a:xfrm>
        </p:grpSpPr>
        <p:sp>
          <p:nvSpPr>
            <p:cNvPr id="80" name="Right Arrow 79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1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5866770" y="5329834"/>
            <a:ext cx="499626" cy="616678"/>
            <a:chOff x="4412304" y="3639729"/>
            <a:chExt cx="954404" cy="1178000"/>
          </a:xfrm>
        </p:grpSpPr>
        <p:sp>
          <p:nvSpPr>
            <p:cNvPr id="83" name="Right Arrow 82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4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6627394" y="5183436"/>
            <a:ext cx="611211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Rounded 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Left-Right Arrow 8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</a:t>
                  </a:r>
                </a:p>
              </p:txBody>
            </p:sp>
          </mc:Choice>
          <mc:Fallback xmlns="">
            <p:sp>
              <p:nvSpPr>
                <p:cNvPr id="87" name="Left-Right Arrow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4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4" grpId="0" animBg="1"/>
      <p:bldP spid="24" grpId="1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</p:spPr>
            <p:txBody>
              <a:bodyPr/>
              <a:lstStyle/>
              <a:p>
                <a:r>
                  <a:rPr lang="en-US" dirty="0" smtClean="0"/>
                  <a:t>Algorithm and correctness proof generalize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Mark common neighbors of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[J</a:t>
                </a:r>
                <a:r>
                  <a:rPr lang="en-US" sz="1600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&amp; Kratsch, Inform.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Comput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‘13]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Kernel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vertices,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unavoidable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[Bodlaender, J &amp; Kratsch SIDMA’14]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  <a:blipFill rotWithShape="0">
                <a:blip r:embed="rId2"/>
                <a:stretch>
                  <a:fillRect l="-1185" t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90FE7-E4A0-4B81-A29E-2EAA239A5447}" type="slidenum">
              <a:rPr lang="nb-NO" smtClean="0"/>
              <a:pPr>
                <a:defRPr/>
              </a:pPr>
              <a:t>40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Theorem</a:t>
                </a:r>
                <a:r>
                  <a:rPr lang="en-US" sz="2000" dirty="0" smtClean="0"/>
                  <a:t>. There is a polynomial-time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outputs a subgraph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𝑚𝑖𝑛𝑉𝐶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3-colorable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/>
                  <a:t>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can be lifted to 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 polynomial time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p:sp>
        <p:nvSpPr>
          <p:cNvPr id="37" name="Rectangle 36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2817662" y="1124744"/>
            <a:ext cx="6089602" cy="1824202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602" h="1824202">
                <a:moveTo>
                  <a:pt x="0" y="312034"/>
                </a:moveTo>
                <a:cubicBezTo>
                  <a:pt x="2959" y="832857"/>
                  <a:pt x="0" y="1303379"/>
                  <a:pt x="2959" y="1824202"/>
                </a:cubicBezTo>
                <a:lnTo>
                  <a:pt x="6089602" y="1824202"/>
                </a:lnTo>
                <a:cubicBezTo>
                  <a:pt x="5960874" y="1440159"/>
                  <a:pt x="6084165" y="1350548"/>
                  <a:pt x="5703417" y="672074"/>
                </a:cubicBezTo>
                <a:cubicBezTo>
                  <a:pt x="5489114" y="410493"/>
                  <a:pt x="5489566" y="276032"/>
                  <a:pt x="4924004" y="168020"/>
                </a:cubicBezTo>
                <a:cubicBezTo>
                  <a:pt x="4358442" y="60008"/>
                  <a:pt x="3130710" y="0"/>
                  <a:pt x="2310043" y="24002"/>
                </a:cubicBezTo>
                <a:cubicBezTo>
                  <a:pt x="1489376" y="48004"/>
                  <a:pt x="389138" y="7234"/>
                  <a:pt x="0" y="312034"/>
                </a:cubicBezTo>
                <a:close/>
              </a:path>
            </a:pathLst>
          </a:cu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>
            <a:stCxn id="55" idx="2"/>
            <a:endCxn id="58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Arrow Connector 40"/>
          <p:cNvCxnSpPr>
            <a:stCxn id="58" idx="2"/>
            <a:endCxn id="61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61" idx="2"/>
            <a:endCxn id="62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33"/>
          <p:cNvCxnSpPr>
            <a:stCxn id="59" idx="2"/>
            <a:endCxn id="60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7"/>
          <p:cNvCxnSpPr>
            <a:stCxn id="63" idx="2"/>
            <a:endCxn id="64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44"/>
          <p:cNvCxnSpPr>
            <a:stCxn id="56" idx="2"/>
            <a:endCxn id="60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1"/>
          <p:cNvCxnSpPr>
            <a:stCxn id="55" idx="2"/>
            <a:endCxn id="59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6"/>
          <p:cNvCxnSpPr>
            <a:endCxn id="64" idx="0"/>
          </p:cNvCxnSpPr>
          <p:nvPr/>
        </p:nvCxnSpPr>
        <p:spPr>
          <a:xfrm rot="5400000">
            <a:off x="6129968" y="4275774"/>
            <a:ext cx="1492688" cy="55818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stCxn id="58" idx="2"/>
            <a:endCxn id="63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98"/>
          <p:cNvCxnSpPr>
            <a:stCxn id="63" idx="2"/>
            <a:endCxn id="62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49"/>
          <p:cNvCxnSpPr>
            <a:stCxn id="60" idx="2"/>
            <a:endCxn id="64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Curved Connector 50"/>
          <p:cNvCxnSpPr>
            <a:stCxn id="54" idx="2"/>
            <a:endCxn id="55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4" idx="2"/>
            <a:endCxn id="56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4" idx="2"/>
            <a:endCxn id="57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Rounded Rectangle 53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Vertex Cover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linear forest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Split graph components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Feedback Vertex Set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Interval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Chordal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Treewidth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unless 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⊆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coNP/poly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289" r="-280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>
            <a:off x="7225564" y="2914952"/>
            <a:ext cx="432789" cy="164740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unless P=NP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1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29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Nice preprocessing algorithms found on the lost continent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Rich theory of algorithmic techniques and lower bounds</a:t>
            </a:r>
          </a:p>
          <a:p>
            <a:pPr marL="0" indent="0">
              <a:buNone/>
            </a:pPr>
            <a:r>
              <a:rPr lang="en-US" dirty="0" smtClean="0"/>
              <a:t>Several tantalizing open problems remain:</a:t>
            </a:r>
          </a:p>
          <a:p>
            <a:pPr marL="457200" lvl="1" indent="0">
              <a:buNone/>
            </a:pPr>
            <a:r>
              <a:rPr lang="en-US" cap="small" dirty="0" smtClean="0"/>
              <a:t>Vertex Planarization? Directed Feedback Vertex Set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907704" y="1901738"/>
            <a:ext cx="4547463" cy="1993446"/>
            <a:chOff x="456585" y="1613706"/>
            <a:chExt cx="8159850" cy="4875137"/>
          </a:xfrm>
        </p:grpSpPr>
        <p:pic>
          <p:nvPicPr>
            <p:cNvPr id="7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84" r="59961" b="41270"/>
            <a:stretch/>
          </p:blipFill>
          <p:spPr bwMode="auto">
            <a:xfrm rot="1721891">
              <a:off x="2985073" y="3739648"/>
              <a:ext cx="2724567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7" t="22223" b="42857"/>
            <a:stretch/>
          </p:blipFill>
          <p:spPr bwMode="auto">
            <a:xfrm rot="1674225">
              <a:off x="1165629" y="1816601"/>
              <a:ext cx="1800200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" t="59476" r="50794" b="5491"/>
            <a:stretch/>
          </p:blipFill>
          <p:spPr bwMode="auto">
            <a:xfrm>
              <a:off x="6300192" y="1613706"/>
              <a:ext cx="1866224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756315">
              <a:off x="456585" y="3407952"/>
              <a:ext cx="2376264" cy="282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Edge Clique Cover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612700">
              <a:off x="3579341" y="5811419"/>
              <a:ext cx="2376265" cy="67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Vertex Cover</a:t>
              </a:r>
              <a:endParaRPr lang="en-US" sz="1200" cap="small" dirty="0" smtClean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008180">
              <a:off x="6240171" y="3520220"/>
              <a:ext cx="2376264" cy="20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Graph Coloring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99592" y="574777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does </a:t>
                </a:r>
                <a:r>
                  <a:rPr lang="en-US" i="1" dirty="0" smtClean="0"/>
                  <a:t>provably effective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provably efficient</a:t>
                </a:r>
                <a:r>
                  <a:rPr lang="en-US" dirty="0" smtClean="0"/>
                  <a:t> mean?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Efficient</a:t>
                </a:r>
                <a:r>
                  <a:rPr lang="en-US" dirty="0" smtClean="0"/>
                  <a:t>: preprocessing runs in polynomial time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Effective</a:t>
                </a:r>
                <a:r>
                  <a:rPr lang="en-US" dirty="0" smtClean="0"/>
                  <a:t>: shrinks the input without changing the answer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</a:t>
                </a:r>
                <a:r>
                  <a:rPr lang="en-US" dirty="0"/>
                  <a:t>to guarantee an effective preprocessing algorithm?</a:t>
                </a:r>
              </a:p>
              <a:p>
                <a:pPr marL="457200" lvl="1" indent="0">
                  <a:buNone/>
                </a:pPr>
                <a:r>
                  <a:rPr lang="nl-NL" i="1" dirty="0" err="1"/>
                  <a:t>If</a:t>
                </a:r>
                <a:r>
                  <a:rPr lang="nl-NL" i="1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nl-NL" i="1" dirty="0"/>
                  <a:t>, no NP-hard </a:t>
                </a:r>
                <a:r>
                  <a:rPr lang="nl-NL" i="1" dirty="0" err="1"/>
                  <a:t>problem</a:t>
                </a:r>
                <a:r>
                  <a:rPr lang="nl-NL" i="1" dirty="0"/>
                  <a:t> has a poly-time preprocessing </a:t>
                </a:r>
                <a:r>
                  <a:rPr lang="nl-NL" i="1" dirty="0" err="1"/>
                  <a:t>algorithm</a:t>
                </a:r>
                <a:r>
                  <a:rPr lang="nl-NL" i="1" dirty="0"/>
                  <a:t> </a:t>
                </a:r>
                <a:r>
                  <a:rPr lang="nl-NL" i="1" dirty="0" err="1"/>
                  <a:t>that</a:t>
                </a:r>
                <a:r>
                  <a:rPr lang="nl-NL" i="1" dirty="0"/>
                  <a:t> </a:t>
                </a:r>
                <a:r>
                  <a:rPr lang="nl-NL" i="1" dirty="0" err="1"/>
                  <a:t>shrinks</a:t>
                </a:r>
                <a:r>
                  <a:rPr lang="nl-NL" i="1" dirty="0"/>
                  <a:t> the input </a:t>
                </a:r>
                <a:r>
                  <a:rPr lang="nl-NL" i="1" dirty="0" err="1"/>
                  <a:t>by</a:t>
                </a:r>
                <a:r>
                  <a:rPr lang="nl-NL" i="1" dirty="0"/>
                  <a:t> 1 </a:t>
                </a:r>
                <a:r>
                  <a:rPr lang="nl-NL" i="1" dirty="0" smtClean="0"/>
                  <a:t>bit</a:t>
                </a:r>
              </a:p>
              <a:p>
                <a:pPr marL="0" indent="0">
                  <a:buNone/>
                </a:pPr>
                <a:r>
                  <a:rPr lang="nl-NL" dirty="0" smtClean="0"/>
                  <a:t>The </a:t>
                </a:r>
                <a:r>
                  <a:rPr lang="nl-NL" dirty="0"/>
                  <a:t>viewpoint of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i="1" dirty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complexity</a:t>
                </a:r>
                <a:r>
                  <a:rPr lang="nl-NL" i="1" dirty="0"/>
                  <a:t> </a:t>
                </a:r>
                <a:r>
                  <a:rPr lang="nl-NL" dirty="0" err="1" smtClean="0"/>
                  <a:t>helps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  <a:blipFill rotWithShape="0">
                <a:blip r:embed="rId2"/>
                <a:stretch>
                  <a:fillRect l="-111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433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Can be exponential or polynomial; smaller is better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7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</p:spTree>
    <p:extLst>
      <p:ext uri="{BB962C8B-B14F-4D97-AF65-F5344CB8AC3E}">
        <p14:creationId xmlns:p14="http://schemas.microsoft.com/office/powerpoint/2010/main" val="4237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Edge Clique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Do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cliques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that 			for each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is a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⊇{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Vertices are allowed to belong to more than one clique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edge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covered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by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cliques</a:t>
                </a:r>
                <a:r>
                  <a:rPr lang="nl-NL" dirty="0" smtClean="0"/>
                  <a:t> (</a:t>
                </a:r>
                <a:r>
                  <a:rPr lang="nl-NL" i="1" dirty="0" smtClean="0"/>
                  <a:t>is </a:t>
                </a:r>
                <a:r>
                  <a:rPr lang="nl-NL" i="1" dirty="0" err="1" smtClean="0"/>
                  <a:t>their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union</a:t>
                </a:r>
                <a:r>
                  <a:rPr lang="nl-NL" dirty="0" smtClean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nl-NL" dirty="0" smtClean="0"/>
                  <a:t>Notion of cover is different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!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1146" t="-989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3419475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sp>
        <p:nvSpPr>
          <p:cNvPr id="5" name="C1"/>
          <p:cNvSpPr/>
          <p:nvPr/>
        </p:nvSpPr>
        <p:spPr bwMode="auto">
          <a:xfrm>
            <a:off x="5796136" y="3733998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C2"/>
          <p:cNvSpPr/>
          <p:nvPr/>
        </p:nvSpPr>
        <p:spPr bwMode="auto">
          <a:xfrm>
            <a:off x="5220072" y="3580700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4660206" y="3789040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064336" y="3516376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3563888" y="3356992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313848" y="3749808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edges of a 3D cube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grpSp>
        <p:nvGrpSpPr>
          <p:cNvPr id="37" name="C1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5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75" name="C2"/>
          <p:cNvGrpSpPr/>
          <p:nvPr/>
        </p:nvGrpSpPr>
        <p:grpSpPr>
          <a:xfrm>
            <a:off x="2856101" y="1584687"/>
            <a:ext cx="3431799" cy="3688627"/>
            <a:chOff x="3006621" y="1688453"/>
            <a:chExt cx="3431799" cy="3688627"/>
          </a:xfrm>
        </p:grpSpPr>
        <p:sp>
          <p:nvSpPr>
            <p:cNvPr id="38" name="object 5"/>
            <p:cNvSpPr/>
            <p:nvPr/>
          </p:nvSpPr>
          <p:spPr>
            <a:xfrm>
              <a:off x="3006621" y="51983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9" name="object 6"/>
            <p:cNvSpPr/>
            <p:nvPr/>
          </p:nvSpPr>
          <p:spPr>
            <a:xfrm>
              <a:off x="3691488" y="42566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0" name="object 7"/>
            <p:cNvSpPr/>
            <p:nvPr/>
          </p:nvSpPr>
          <p:spPr>
            <a:xfrm>
              <a:off x="3006621" y="26301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1" name="object 8"/>
            <p:cNvSpPr/>
            <p:nvPr/>
          </p:nvSpPr>
          <p:spPr>
            <a:xfrm>
              <a:off x="3691488" y="16884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2" name="object 9"/>
            <p:cNvSpPr/>
            <p:nvPr/>
          </p:nvSpPr>
          <p:spPr>
            <a:xfrm>
              <a:off x="5574865" y="51983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" name="object 10"/>
            <p:cNvSpPr/>
            <p:nvPr/>
          </p:nvSpPr>
          <p:spPr>
            <a:xfrm>
              <a:off x="6259734" y="42566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" name="object 11"/>
            <p:cNvSpPr/>
            <p:nvPr/>
          </p:nvSpPr>
          <p:spPr>
            <a:xfrm>
              <a:off x="5574865" y="26301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" name="object 12"/>
            <p:cNvSpPr/>
            <p:nvPr/>
          </p:nvSpPr>
          <p:spPr>
            <a:xfrm>
              <a:off x="6259734" y="16884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" name="object 13"/>
            <p:cNvSpPr/>
            <p:nvPr/>
          </p:nvSpPr>
          <p:spPr>
            <a:xfrm>
              <a:off x="3151393" y="44221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" name="object 14"/>
            <p:cNvSpPr/>
            <p:nvPr/>
          </p:nvSpPr>
          <p:spPr>
            <a:xfrm>
              <a:off x="3095794" y="28130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" name="object 15"/>
            <p:cNvSpPr/>
            <p:nvPr/>
          </p:nvSpPr>
          <p:spPr>
            <a:xfrm>
              <a:off x="3190001" y="52875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" name="object 16"/>
            <p:cNvSpPr/>
            <p:nvPr/>
          </p:nvSpPr>
          <p:spPr>
            <a:xfrm>
              <a:off x="3151357" y="18534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" name="object 17"/>
            <p:cNvSpPr/>
            <p:nvPr/>
          </p:nvSpPr>
          <p:spPr>
            <a:xfrm>
              <a:off x="3780795" y="18711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" name="object 18"/>
            <p:cNvSpPr/>
            <p:nvPr/>
          </p:nvSpPr>
          <p:spPr>
            <a:xfrm>
              <a:off x="3875001" y="43456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" name="object 19"/>
            <p:cNvSpPr/>
            <p:nvPr/>
          </p:nvSpPr>
          <p:spPr>
            <a:xfrm>
              <a:off x="3113850" y="18695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" name="object 20"/>
            <p:cNvSpPr/>
            <p:nvPr/>
          </p:nvSpPr>
          <p:spPr>
            <a:xfrm>
              <a:off x="3132378" y="28056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" name="object 22"/>
            <p:cNvSpPr/>
            <p:nvPr/>
          </p:nvSpPr>
          <p:spPr>
            <a:xfrm>
              <a:off x="3865393" y="43879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" name="object 23"/>
            <p:cNvSpPr/>
            <p:nvPr/>
          </p:nvSpPr>
          <p:spPr>
            <a:xfrm>
              <a:off x="3162411" y="27854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" name="object 24"/>
            <p:cNvSpPr/>
            <p:nvPr/>
          </p:nvSpPr>
          <p:spPr>
            <a:xfrm>
              <a:off x="3162743" y="27857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" name="object 25"/>
            <p:cNvSpPr/>
            <p:nvPr/>
          </p:nvSpPr>
          <p:spPr>
            <a:xfrm>
              <a:off x="5720182" y="44221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" name="object 26"/>
            <p:cNvSpPr/>
            <p:nvPr/>
          </p:nvSpPr>
          <p:spPr>
            <a:xfrm>
              <a:off x="5664551" y="28130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" name="object 27"/>
            <p:cNvSpPr/>
            <p:nvPr/>
          </p:nvSpPr>
          <p:spPr>
            <a:xfrm>
              <a:off x="3190001" y="27188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" name="object 28"/>
            <p:cNvSpPr/>
            <p:nvPr/>
          </p:nvSpPr>
          <p:spPr>
            <a:xfrm>
              <a:off x="5720144" y="18534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" name="object 29"/>
            <p:cNvSpPr/>
            <p:nvPr/>
          </p:nvSpPr>
          <p:spPr>
            <a:xfrm>
              <a:off x="6349556" y="18711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" name="object 30"/>
            <p:cNvSpPr/>
            <p:nvPr/>
          </p:nvSpPr>
          <p:spPr>
            <a:xfrm>
              <a:off x="3875001" y="17769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" name="object 31"/>
            <p:cNvSpPr/>
            <p:nvPr/>
          </p:nvSpPr>
          <p:spPr>
            <a:xfrm>
              <a:off x="5682606" y="18695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" name="object 32"/>
            <p:cNvSpPr/>
            <p:nvPr/>
          </p:nvSpPr>
          <p:spPr>
            <a:xfrm>
              <a:off x="5701143" y="28056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" name="object 33"/>
            <p:cNvSpPr/>
            <p:nvPr/>
          </p:nvSpPr>
          <p:spPr>
            <a:xfrm>
              <a:off x="3186512" y="18031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" name="object 34"/>
            <p:cNvSpPr/>
            <p:nvPr/>
          </p:nvSpPr>
          <p:spPr>
            <a:xfrm>
              <a:off x="3865393" y="18192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" name="object 35"/>
            <p:cNvSpPr/>
            <p:nvPr/>
          </p:nvSpPr>
          <p:spPr>
            <a:xfrm>
              <a:off x="3847740" y="18438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" name="object 36"/>
            <p:cNvSpPr/>
            <p:nvPr/>
          </p:nvSpPr>
          <p:spPr>
            <a:xfrm>
              <a:off x="3847742" y="18438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" name="object 37"/>
            <p:cNvSpPr/>
            <p:nvPr/>
          </p:nvSpPr>
          <p:spPr>
            <a:xfrm>
              <a:off x="3151393" y="44221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" name="object 38"/>
            <p:cNvSpPr/>
            <p:nvPr/>
          </p:nvSpPr>
          <p:spPr>
            <a:xfrm>
              <a:off x="3113850" y="18695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" name="object 39"/>
            <p:cNvSpPr/>
            <p:nvPr/>
          </p:nvSpPr>
          <p:spPr>
            <a:xfrm>
              <a:off x="3095794" y="28130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" name="object 40"/>
            <p:cNvSpPr/>
            <p:nvPr/>
          </p:nvSpPr>
          <p:spPr>
            <a:xfrm>
              <a:off x="3780795" y="18711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" name="object 41"/>
            <p:cNvSpPr/>
            <p:nvPr/>
          </p:nvSpPr>
          <p:spPr>
            <a:xfrm>
              <a:off x="3151357" y="18534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" name="object 42"/>
            <p:cNvSpPr/>
            <p:nvPr/>
          </p:nvSpPr>
          <p:spPr>
            <a:xfrm>
              <a:off x="3132378" y="28056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76" name="C3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77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1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2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3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4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5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6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7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8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9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0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1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2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3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4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5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6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7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8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99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0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1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2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3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4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5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6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7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8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09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0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1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2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3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4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5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6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7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8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19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0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121" name="C4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122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3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4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5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6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7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8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29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0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1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2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3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4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5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6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7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8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39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0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1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2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3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4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5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6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7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8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49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0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1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2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3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4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5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6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7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8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59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0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1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2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3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4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5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6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7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8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69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0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1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172" name="C5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173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4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5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6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7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8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79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0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1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2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3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4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5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6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7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8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89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0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1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2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3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4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5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6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7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8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199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0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1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2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3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4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5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6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7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8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09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0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1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2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3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4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5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6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7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8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19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0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1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2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3" name="object 5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4" name="object 5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5" name="object 5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6" name="object 58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7" name="object 59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28" name="object 60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229" name="C6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230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1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2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3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4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5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6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7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8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39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0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1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2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3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4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5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6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7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8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49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0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1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2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3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4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5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6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7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8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59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0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1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2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3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4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5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6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7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8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69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0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1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2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3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4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5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6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7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8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79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0" name="object 5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1" name="object 5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2" name="object 5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3" name="object 58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4" name="object 59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5" name="object 60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6" name="object 61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7" name="object 62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8" name="object 63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89" name="object 64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0" name="object 6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1" name="object 6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292" name="C7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293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4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5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6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7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8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299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0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1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2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3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4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5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6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7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8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09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0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1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2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3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4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5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6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7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8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19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0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1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2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3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4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5" name="object 3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6" name="object 38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7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8" name="object 40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29" name="object 41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0" name="object 42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1" name="object 4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2" name="object 44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3" name="object 4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4" name="object 46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5" name="object 47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6" name="object 48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7" name="object 49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8" name="object 50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39" name="object 51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0" name="object 52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1" name="object 53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2" name="object 54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3" name="object 5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4" name="object 5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5" name="object 5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6" name="object 58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7" name="object 59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8" name="object 60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49" name="object 61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0" name="object 62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1" name="object 63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2" name="object 64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3" name="object 65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4" name="object 6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5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6" name="object 68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7" name="object 69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8" name="object 7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59" name="object 71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360" name="object 72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430" name="C9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431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2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3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4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5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6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7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8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39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0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1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2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3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4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5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6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7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8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49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0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1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2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3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4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5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6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7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8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59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0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1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2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3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4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5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6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7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8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69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0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1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2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3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4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5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6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477" name="C10"/>
          <p:cNvGrpSpPr/>
          <p:nvPr/>
        </p:nvGrpSpPr>
        <p:grpSpPr>
          <a:xfrm>
            <a:off x="2856101" y="1584687"/>
            <a:ext cx="3431799" cy="3688627"/>
            <a:chOff x="2854221" y="1536053"/>
            <a:chExt cx="3431799" cy="3688627"/>
          </a:xfrm>
        </p:grpSpPr>
        <p:sp>
          <p:nvSpPr>
            <p:cNvPr id="478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79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0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1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2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3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4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5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6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7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8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89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0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1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2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3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4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5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6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7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8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499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0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1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2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3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4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5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6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7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8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09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0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1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2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3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4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5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6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7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8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19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0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1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2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3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4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5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6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7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8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29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0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1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2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3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4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5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6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37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538" name="C11"/>
          <p:cNvGrpSpPr/>
          <p:nvPr/>
        </p:nvGrpSpPr>
        <p:grpSpPr>
          <a:xfrm>
            <a:off x="2856101" y="1577646"/>
            <a:ext cx="3431799" cy="3702709"/>
            <a:chOff x="2854221" y="1521971"/>
            <a:chExt cx="3431799" cy="3702709"/>
          </a:xfrm>
        </p:grpSpPr>
        <p:sp>
          <p:nvSpPr>
            <p:cNvPr id="539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0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1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2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3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4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5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6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7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8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49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0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1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2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3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4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5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6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7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8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59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0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1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2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3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4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5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6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7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8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69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0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1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2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3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4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5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6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7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8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79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0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1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2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3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4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5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6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7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8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89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0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1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2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3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4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5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6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7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8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599" name="object 65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0" name="object 66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1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2" name="object 68"/>
            <p:cNvSpPr/>
            <p:nvPr/>
          </p:nvSpPr>
          <p:spPr>
            <a:xfrm>
              <a:off x="299896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0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3" name="object 69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4" name="object 70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5" name="object 71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6" name="object 72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7" name="object 7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8" name="object 74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09" name="object 7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0" name="object 7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1" name="object 77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2" name="object 78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613" name="C12"/>
          <p:cNvGrpSpPr/>
          <p:nvPr/>
        </p:nvGrpSpPr>
        <p:grpSpPr>
          <a:xfrm>
            <a:off x="2854674" y="1577646"/>
            <a:ext cx="3434653" cy="3702709"/>
            <a:chOff x="2854221" y="1521971"/>
            <a:chExt cx="3434653" cy="3702709"/>
          </a:xfrm>
        </p:grpSpPr>
        <p:sp>
          <p:nvSpPr>
            <p:cNvPr id="614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5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6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7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8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19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0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1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2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3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4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5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6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7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8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29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0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1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2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3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4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5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6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7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8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39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0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1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2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3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4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5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6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7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8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49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0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1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2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3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4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5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6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7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8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59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0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1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2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3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4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5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6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7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8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69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0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1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2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3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4" name="object 65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5" name="object 66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6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7" name="object 68"/>
            <p:cNvSpPr/>
            <p:nvPr/>
          </p:nvSpPr>
          <p:spPr>
            <a:xfrm>
              <a:off x="299896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0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8" name="object 69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79" name="object 70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0" name="object 71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1" name="object 72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2" name="object 7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3" name="object 74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4" name="object 7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5" name="object 7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6" name="object 77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7" name="object 78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8" name="object 79"/>
            <p:cNvSpPr/>
            <p:nvPr/>
          </p:nvSpPr>
          <p:spPr>
            <a:xfrm>
              <a:off x="6287616" y="4166946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"/>
                  </a:moveTo>
                  <a:lnTo>
                    <a:pt x="12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89" name="object 80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0" name="object 81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1" name="object 82"/>
            <p:cNvSpPr/>
            <p:nvPr/>
          </p:nvSpPr>
          <p:spPr>
            <a:xfrm>
              <a:off x="5567774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8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2" name="object 8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3" name="object 84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4" name="object 85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5" name="object 86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6" name="object 87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7" name="object 88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8" name="object 89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699" name="object 90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0" name="object 9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1" name="object 92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grpSp>
        <p:nvGrpSpPr>
          <p:cNvPr id="702" name="C13"/>
          <p:cNvGrpSpPr/>
          <p:nvPr/>
        </p:nvGrpSpPr>
        <p:grpSpPr>
          <a:xfrm>
            <a:off x="2854674" y="1577646"/>
            <a:ext cx="3434653" cy="3702709"/>
            <a:chOff x="2854221" y="1521971"/>
            <a:chExt cx="3434653" cy="3702709"/>
          </a:xfrm>
        </p:grpSpPr>
        <p:sp>
          <p:nvSpPr>
            <p:cNvPr id="703" name="object 5"/>
            <p:cNvSpPr/>
            <p:nvPr/>
          </p:nvSpPr>
          <p:spPr>
            <a:xfrm>
              <a:off x="2854221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2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4" name="object 6"/>
            <p:cNvSpPr/>
            <p:nvPr/>
          </p:nvSpPr>
          <p:spPr>
            <a:xfrm>
              <a:off x="3539088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5" name="object 7"/>
            <p:cNvSpPr/>
            <p:nvPr/>
          </p:nvSpPr>
          <p:spPr>
            <a:xfrm>
              <a:off x="2854221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6" name="object 8"/>
            <p:cNvSpPr/>
            <p:nvPr/>
          </p:nvSpPr>
          <p:spPr>
            <a:xfrm>
              <a:off x="3539088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19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7" name="object 9"/>
            <p:cNvSpPr/>
            <p:nvPr/>
          </p:nvSpPr>
          <p:spPr>
            <a:xfrm>
              <a:off x="5422465" y="5045994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1"/>
                  </a:lnTo>
                  <a:lnTo>
                    <a:pt x="30479" y="87603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3" y="71803"/>
                  </a:lnTo>
                  <a:lnTo>
                    <a:pt x="87579" y="59586"/>
                  </a:lnTo>
                  <a:lnTo>
                    <a:pt x="89997" y="45504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8" name="object 10"/>
            <p:cNvSpPr/>
            <p:nvPr/>
          </p:nvSpPr>
          <p:spPr>
            <a:xfrm>
              <a:off x="6107334" y="4104299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8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09" name="object 11"/>
            <p:cNvSpPr/>
            <p:nvPr/>
          </p:nvSpPr>
          <p:spPr>
            <a:xfrm>
              <a:off x="5422465" y="2477750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7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0" name="object 12"/>
            <p:cNvSpPr/>
            <p:nvPr/>
          </p:nvSpPr>
          <p:spPr>
            <a:xfrm>
              <a:off x="6107334" y="1536053"/>
              <a:ext cx="178686" cy="178686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45163" y="0"/>
                  </a:moveTo>
                  <a:lnTo>
                    <a:pt x="8791" y="18288"/>
                  </a:lnTo>
                  <a:lnTo>
                    <a:pt x="0" y="44700"/>
                  </a:lnTo>
                  <a:lnTo>
                    <a:pt x="2269" y="58995"/>
                  </a:lnTo>
                  <a:lnTo>
                    <a:pt x="8591" y="71387"/>
                  </a:lnTo>
                  <a:lnTo>
                    <a:pt x="18237" y="81162"/>
                  </a:lnTo>
                  <a:lnTo>
                    <a:pt x="30479" y="87604"/>
                  </a:lnTo>
                  <a:lnTo>
                    <a:pt x="44587" y="89998"/>
                  </a:lnTo>
                  <a:lnTo>
                    <a:pt x="58920" y="87735"/>
                  </a:lnTo>
                  <a:lnTo>
                    <a:pt x="71334" y="81428"/>
                  </a:lnTo>
                  <a:lnTo>
                    <a:pt x="81122" y="71803"/>
                  </a:lnTo>
                  <a:lnTo>
                    <a:pt x="87579" y="59586"/>
                  </a:lnTo>
                  <a:lnTo>
                    <a:pt x="89996" y="45505"/>
                  </a:lnTo>
                  <a:lnTo>
                    <a:pt x="89951" y="44700"/>
                  </a:lnTo>
                  <a:lnTo>
                    <a:pt x="71649" y="8736"/>
                  </a:lnTo>
                  <a:lnTo>
                    <a:pt x="4516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1" name="object 13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2" name="object 14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3" name="object 15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4" name="object 16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5" name="object 1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6" name="object 18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7" name="object 19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8" name="object 20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19" name="object 21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0" name="object 22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1" name="object 23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2" name="object 2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3" name="object 25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4" name="object 26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5" name="object 27"/>
            <p:cNvSpPr/>
            <p:nvPr/>
          </p:nvSpPr>
          <p:spPr>
            <a:xfrm>
              <a:off x="3037601" y="2566411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6" name="object 28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7" name="object 29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1201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8" name="object 30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29" name="object 3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0" name="object 32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1" name="object 33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2" name="object 34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3" name="object 35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4" name="object 36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5" name="object 37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6" name="object 38"/>
            <p:cNvSpPr/>
            <p:nvPr/>
          </p:nvSpPr>
          <p:spPr>
            <a:xfrm>
              <a:off x="3037601" y="513516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7" name="object 39"/>
            <p:cNvSpPr/>
            <p:nvPr/>
          </p:nvSpPr>
          <p:spPr>
            <a:xfrm>
              <a:off x="2943394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8" name="object 40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39" name="object 41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0" name="object 42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1" name="object 43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2" name="object 44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3" name="object 4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4" name="object 46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5" name="object 47"/>
            <p:cNvSpPr/>
            <p:nvPr/>
          </p:nvSpPr>
          <p:spPr>
            <a:xfrm>
              <a:off x="2998993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5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6" name="object 48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7" name="object 49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8" name="object 50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49" name="object 51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0" name="object 52"/>
            <p:cNvSpPr/>
            <p:nvPr/>
          </p:nvSpPr>
          <p:spPr>
            <a:xfrm>
              <a:off x="3037601" y="2566413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1" name="object 53"/>
            <p:cNvSpPr/>
            <p:nvPr/>
          </p:nvSpPr>
          <p:spPr>
            <a:xfrm>
              <a:off x="5512151" y="2660636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2" name="object 54"/>
            <p:cNvSpPr/>
            <p:nvPr/>
          </p:nvSpPr>
          <p:spPr>
            <a:xfrm>
              <a:off x="5567744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6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3" name="object 55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4" name="object 56"/>
            <p:cNvSpPr/>
            <p:nvPr/>
          </p:nvSpPr>
          <p:spPr>
            <a:xfrm>
              <a:off x="3010343" y="2633366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1" y="122869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5" name="object 57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6" name="object 58"/>
            <p:cNvSpPr/>
            <p:nvPr/>
          </p:nvSpPr>
          <p:spPr>
            <a:xfrm>
              <a:off x="3010343" y="2633364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699" y="12287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7" name="object 59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8" name="object 60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59" name="object 61"/>
            <p:cNvSpPr/>
            <p:nvPr/>
          </p:nvSpPr>
          <p:spPr>
            <a:xfrm>
              <a:off x="5567746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3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0" name="object 62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1" name="object 63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2" name="object 64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3" name="object 65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4" name="object 66"/>
            <p:cNvSpPr/>
            <p:nvPr/>
          </p:nvSpPr>
          <p:spPr>
            <a:xfrm>
              <a:off x="3722601" y="1624528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5" name="object 67"/>
            <p:cNvSpPr/>
            <p:nvPr/>
          </p:nvSpPr>
          <p:spPr>
            <a:xfrm>
              <a:off x="3628395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6" name="object 68"/>
            <p:cNvSpPr/>
            <p:nvPr/>
          </p:nvSpPr>
          <p:spPr>
            <a:xfrm>
              <a:off x="299896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0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7" name="object 69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8" name="object 70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69" name="object 71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5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0" name="object 72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1" name="object 7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2" name="object 74"/>
            <p:cNvSpPr/>
            <p:nvPr/>
          </p:nvSpPr>
          <p:spPr>
            <a:xfrm>
              <a:off x="2979978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1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3" name="object 75"/>
            <p:cNvSpPr/>
            <p:nvPr/>
          </p:nvSpPr>
          <p:spPr>
            <a:xfrm>
              <a:off x="2998957" y="1701005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6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4" name="object 76"/>
            <p:cNvSpPr/>
            <p:nvPr/>
          </p:nvSpPr>
          <p:spPr>
            <a:xfrm>
              <a:off x="3034112" y="1650798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5" name="object 77"/>
            <p:cNvSpPr/>
            <p:nvPr/>
          </p:nvSpPr>
          <p:spPr>
            <a:xfrm>
              <a:off x="2979980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60" y="733301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6" name="object 78"/>
            <p:cNvSpPr/>
            <p:nvPr/>
          </p:nvSpPr>
          <p:spPr>
            <a:xfrm>
              <a:off x="2943394" y="2472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7" name="object 79"/>
            <p:cNvSpPr/>
            <p:nvPr/>
          </p:nvSpPr>
          <p:spPr>
            <a:xfrm>
              <a:off x="6287616" y="4166946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"/>
                  </a:moveTo>
                  <a:lnTo>
                    <a:pt x="12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8" name="object 80"/>
            <p:cNvSpPr/>
            <p:nvPr/>
          </p:nvSpPr>
          <p:spPr>
            <a:xfrm>
              <a:off x="3722601" y="4193289"/>
              <a:ext cx="2380796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1182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79" name="object 81"/>
            <p:cNvSpPr/>
            <p:nvPr/>
          </p:nvSpPr>
          <p:spPr>
            <a:xfrm>
              <a:off x="6197156" y="1718759"/>
              <a:ext cx="0" cy="2380796"/>
            </a:xfrm>
            <a:custGeom>
              <a:avLst/>
              <a:gdLst/>
              <a:ahLst/>
              <a:cxnLst/>
              <a:rect l="l" t="t" r="r" b="b"/>
              <a:pathLst>
                <a:path h="1201420">
                  <a:moveTo>
                    <a:pt x="0" y="0"/>
                  </a:moveTo>
                  <a:lnTo>
                    <a:pt x="0" y="120118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0" name="object 82"/>
            <p:cNvSpPr/>
            <p:nvPr/>
          </p:nvSpPr>
          <p:spPr>
            <a:xfrm>
              <a:off x="5567774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289558" y="0"/>
                  </a:moveTo>
                  <a:lnTo>
                    <a:pt x="0" y="398139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1" name="object 83"/>
            <p:cNvSpPr/>
            <p:nvPr/>
          </p:nvSpPr>
          <p:spPr>
            <a:xfrm>
              <a:off x="3628458" y="4089056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2" name="object 84"/>
            <p:cNvSpPr/>
            <p:nvPr/>
          </p:nvSpPr>
          <p:spPr>
            <a:xfrm>
              <a:off x="3695340" y="1691499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1228695"/>
                  </a:moveTo>
                  <a:lnTo>
                    <a:pt x="122869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3" name="object 85"/>
            <p:cNvSpPr/>
            <p:nvPr/>
          </p:nvSpPr>
          <p:spPr>
            <a:xfrm>
              <a:off x="3712993" y="423557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4" name="object 86"/>
            <p:cNvSpPr/>
            <p:nvPr/>
          </p:nvSpPr>
          <p:spPr>
            <a:xfrm>
              <a:off x="3695010" y="1691167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29" y="0"/>
                  </a:moveTo>
                  <a:lnTo>
                    <a:pt x="0" y="122903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5" name="object 87"/>
            <p:cNvSpPr/>
            <p:nvPr/>
          </p:nvSpPr>
          <p:spPr>
            <a:xfrm>
              <a:off x="6261366" y="15552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6" name="object 88"/>
            <p:cNvSpPr/>
            <p:nvPr/>
          </p:nvSpPr>
          <p:spPr>
            <a:xfrm>
              <a:off x="5530208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7" name="object 89"/>
            <p:cNvSpPr/>
            <p:nvPr/>
          </p:nvSpPr>
          <p:spPr>
            <a:xfrm>
              <a:off x="5567782" y="4269744"/>
              <a:ext cx="573807" cy="788985"/>
            </a:xfrm>
            <a:custGeom>
              <a:avLst/>
              <a:gdLst/>
              <a:ahLst/>
              <a:cxnLst/>
              <a:rect l="l" t="t" r="r" b="b"/>
              <a:pathLst>
                <a:path w="289560" h="398144">
                  <a:moveTo>
                    <a:pt x="0" y="398139"/>
                  </a:moveTo>
                  <a:lnTo>
                    <a:pt x="289551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8" name="object 90"/>
            <p:cNvSpPr/>
            <p:nvPr/>
          </p:nvSpPr>
          <p:spPr>
            <a:xfrm>
              <a:off x="3712993" y="423558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89" name="object 91"/>
            <p:cNvSpPr/>
            <p:nvPr/>
          </p:nvSpPr>
          <p:spPr>
            <a:xfrm>
              <a:off x="5530206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0" name="object 92"/>
            <p:cNvSpPr/>
            <p:nvPr/>
          </p:nvSpPr>
          <p:spPr>
            <a:xfrm>
              <a:off x="5606343" y="51351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1" name="object 93"/>
            <p:cNvSpPr/>
            <p:nvPr/>
          </p:nvSpPr>
          <p:spPr>
            <a:xfrm>
              <a:off x="5579007" y="2499739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" y="0"/>
                  </a:moveTo>
                  <a:lnTo>
                    <a:pt x="0" y="38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2" name="object 94"/>
            <p:cNvSpPr/>
            <p:nvPr/>
          </p:nvSpPr>
          <p:spPr>
            <a:xfrm>
              <a:off x="3712993" y="1666818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865379" y="43268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3" name="object 95"/>
            <p:cNvSpPr/>
            <p:nvPr/>
          </p:nvSpPr>
          <p:spPr>
            <a:xfrm>
              <a:off x="5548749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0" y="0"/>
                  </a:moveTo>
                  <a:lnTo>
                    <a:pt x="308758" y="733301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4" name="object 96"/>
            <p:cNvSpPr/>
            <p:nvPr/>
          </p:nvSpPr>
          <p:spPr>
            <a:xfrm>
              <a:off x="3010007" y="2633050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1229031" y="0"/>
                  </a:moveTo>
                  <a:lnTo>
                    <a:pt x="0" y="1229028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5" name="object 97"/>
            <p:cNvSpPr/>
            <p:nvPr/>
          </p:nvSpPr>
          <p:spPr>
            <a:xfrm>
              <a:off x="3712993" y="1666812"/>
              <a:ext cx="1715129" cy="858194"/>
            </a:xfrm>
            <a:custGeom>
              <a:avLst/>
              <a:gdLst/>
              <a:ahLst/>
              <a:cxnLst/>
              <a:rect l="l" t="t" r="r" b="b"/>
              <a:pathLst>
                <a:path w="865505" h="433069">
                  <a:moveTo>
                    <a:pt x="0" y="0"/>
                  </a:moveTo>
                  <a:lnTo>
                    <a:pt x="865379" y="432693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6" name="object 98"/>
            <p:cNvSpPr/>
            <p:nvPr/>
          </p:nvSpPr>
          <p:spPr>
            <a:xfrm>
              <a:off x="3646396" y="1521971"/>
              <a:ext cx="0" cy="20134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2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7" name="object 99"/>
            <p:cNvSpPr/>
            <p:nvPr/>
          </p:nvSpPr>
          <p:spPr>
            <a:xfrm>
              <a:off x="3695342" y="1691485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0" y="0"/>
                  </a:moveTo>
                  <a:lnTo>
                    <a:pt x="1228703" y="1228703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8" name="object 100"/>
            <p:cNvSpPr/>
            <p:nvPr/>
          </p:nvSpPr>
          <p:spPr>
            <a:xfrm>
              <a:off x="2961452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327444" y="0"/>
                  </a:moveTo>
                  <a:lnTo>
                    <a:pt x="0" y="1678152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799" name="object 101"/>
            <p:cNvSpPr/>
            <p:nvPr/>
          </p:nvSpPr>
          <p:spPr>
            <a:xfrm>
              <a:off x="5548743" y="2653287"/>
              <a:ext cx="612816" cy="1453393"/>
            </a:xfrm>
            <a:custGeom>
              <a:avLst/>
              <a:gdLst/>
              <a:ahLst/>
              <a:cxnLst/>
              <a:rect l="l" t="t" r="r" b="b"/>
              <a:pathLst>
                <a:path w="309244" h="733425">
                  <a:moveTo>
                    <a:pt x="308763" y="73330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0" name="object 102"/>
            <p:cNvSpPr/>
            <p:nvPr/>
          </p:nvSpPr>
          <p:spPr>
            <a:xfrm>
              <a:off x="3695342" y="1691483"/>
              <a:ext cx="2434905" cy="2434905"/>
            </a:xfrm>
            <a:custGeom>
              <a:avLst/>
              <a:gdLst/>
              <a:ahLst/>
              <a:cxnLst/>
              <a:rect l="l" t="t" r="r" b="b"/>
              <a:pathLst>
                <a:path w="1228725" h="1228725">
                  <a:moveTo>
                    <a:pt x="1228705" y="122870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1" name="object 103"/>
            <p:cNvSpPr/>
            <p:nvPr/>
          </p:nvSpPr>
          <p:spPr>
            <a:xfrm>
              <a:off x="6287616" y="4166946"/>
              <a:ext cx="1258" cy="1258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"/>
                  </a:moveTo>
                  <a:lnTo>
                    <a:pt x="12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2" name="object 104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1550375" y="0"/>
                  </a:moveTo>
                  <a:lnTo>
                    <a:pt x="0" y="448794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3" name="object 105"/>
            <p:cNvSpPr/>
            <p:nvPr/>
          </p:nvSpPr>
          <p:spPr>
            <a:xfrm>
              <a:off x="3010011" y="2633044"/>
              <a:ext cx="2436163" cy="2436163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0" y="1229030"/>
                  </a:moveTo>
                  <a:lnTo>
                    <a:pt x="1229027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4" name="object 106"/>
            <p:cNvSpPr/>
            <p:nvPr/>
          </p:nvSpPr>
          <p:spPr>
            <a:xfrm>
              <a:off x="2961450" y="1717106"/>
              <a:ext cx="649308" cy="3325815"/>
            </a:xfrm>
            <a:custGeom>
              <a:avLst/>
              <a:gdLst/>
              <a:ahLst/>
              <a:cxnLst/>
              <a:rect l="l" t="t" r="r" b="b"/>
              <a:pathLst>
                <a:path w="327660" h="1678305">
                  <a:moveTo>
                    <a:pt x="0" y="1678152"/>
                  </a:moveTo>
                  <a:lnTo>
                    <a:pt x="327445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5" name="object 107"/>
            <p:cNvSpPr/>
            <p:nvPr/>
          </p:nvSpPr>
          <p:spPr>
            <a:xfrm>
              <a:off x="3034112" y="4219555"/>
              <a:ext cx="3072887" cy="889652"/>
            </a:xfrm>
            <a:custGeom>
              <a:avLst/>
              <a:gdLst/>
              <a:ahLst/>
              <a:cxnLst/>
              <a:rect l="l" t="t" r="r" b="b"/>
              <a:pathLst>
                <a:path w="1550670" h="448944">
                  <a:moveTo>
                    <a:pt x="0" y="448794"/>
                  </a:moveTo>
                  <a:lnTo>
                    <a:pt x="1550375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  <p:sp>
          <p:nvSpPr>
            <p:cNvPr id="806" name="object 108"/>
            <p:cNvSpPr/>
            <p:nvPr/>
          </p:nvSpPr>
          <p:spPr>
            <a:xfrm>
              <a:off x="2943394" y="50409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7134"/>
            </a:p>
          </p:txBody>
        </p:sp>
      </p:grpSp>
      <p:sp>
        <p:nvSpPr>
          <p:cNvPr id="913" name="Oval 912"/>
          <p:cNvSpPr/>
          <p:nvPr/>
        </p:nvSpPr>
        <p:spPr bwMode="auto">
          <a:xfrm>
            <a:off x="3510100" y="1549108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4" name="Oval 913"/>
          <p:cNvSpPr/>
          <p:nvPr/>
        </p:nvSpPr>
        <p:spPr bwMode="auto">
          <a:xfrm>
            <a:off x="6084168" y="1549108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5" name="Oval 914"/>
          <p:cNvSpPr/>
          <p:nvPr/>
        </p:nvSpPr>
        <p:spPr bwMode="auto">
          <a:xfrm>
            <a:off x="6084168" y="413086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6" name="Oval 915"/>
          <p:cNvSpPr/>
          <p:nvPr/>
        </p:nvSpPr>
        <p:spPr bwMode="auto">
          <a:xfrm>
            <a:off x="3510100" y="413086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7" name="Oval 916"/>
          <p:cNvSpPr/>
          <p:nvPr/>
        </p:nvSpPr>
        <p:spPr bwMode="auto">
          <a:xfrm>
            <a:off x="5405360" y="2504792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8" name="Oval 917"/>
          <p:cNvSpPr/>
          <p:nvPr/>
        </p:nvSpPr>
        <p:spPr bwMode="auto">
          <a:xfrm>
            <a:off x="2836124" y="2504792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9" name="Oval 918"/>
          <p:cNvSpPr/>
          <p:nvPr/>
        </p:nvSpPr>
        <p:spPr bwMode="auto">
          <a:xfrm>
            <a:off x="2836124" y="507750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20" name="Oval 919"/>
          <p:cNvSpPr/>
          <p:nvPr/>
        </p:nvSpPr>
        <p:spPr bwMode="auto">
          <a:xfrm>
            <a:off x="5405360" y="5077500"/>
            <a:ext cx="223708" cy="223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21" name="Content Placeholder 2"/>
          <p:cNvSpPr txBox="1">
            <a:spLocks/>
          </p:cNvSpPr>
          <p:nvPr/>
        </p:nvSpPr>
        <p:spPr bwMode="auto">
          <a:xfrm>
            <a:off x="457200" y="5517232"/>
            <a:ext cx="8229600" cy="4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Solution with 6 cliques: is it optimal?</a:t>
            </a:r>
          </a:p>
        </p:txBody>
      </p:sp>
      <p:sp>
        <p:nvSpPr>
          <p:cNvPr id="922" name="Content Placeholder 2"/>
          <p:cNvSpPr txBox="1">
            <a:spLocks/>
          </p:cNvSpPr>
          <p:nvPr/>
        </p:nvSpPr>
        <p:spPr bwMode="auto">
          <a:xfrm>
            <a:off x="457200" y="5862390"/>
            <a:ext cx="8229600" cy="4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Magical solution with 5 cliques</a:t>
            </a:r>
          </a:p>
        </p:txBody>
      </p:sp>
    </p:spTree>
    <p:extLst>
      <p:ext uri="{BB962C8B-B14F-4D97-AF65-F5344CB8AC3E}">
        <p14:creationId xmlns:p14="http://schemas.microsoft.com/office/powerpoint/2010/main" val="38819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" grpId="0"/>
      <p:bldP spid="921" grpId="1"/>
      <p:bldP spid="922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33872</TotalTime>
  <Words>2025</Words>
  <Application>Microsoft Office PowerPoint</Application>
  <PresentationFormat>On-screen Show (4:3)</PresentationFormat>
  <Paragraphs>442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MS PGothic</vt:lpstr>
      <vt:lpstr>Verdana</vt:lpstr>
      <vt:lpstr>Arial</vt:lpstr>
      <vt:lpstr>Arial Narrow</vt:lpstr>
      <vt:lpstr>Wingdings</vt:lpstr>
      <vt:lpstr>Bradley Hand ITC</vt:lpstr>
      <vt:lpstr>Calibri</vt:lpstr>
      <vt:lpstr>Cambria Math</vt:lpstr>
      <vt:lpstr>AA-UiB-Institusjonell-mal-rev03</vt:lpstr>
      <vt:lpstr>PowerPoint Presentation</vt:lpstr>
      <vt:lpstr>Map of polynomial-time computation</vt:lpstr>
      <vt:lpstr>Map of the lost continent</vt:lpstr>
      <vt:lpstr>Provable preprocessing</vt:lpstr>
      <vt:lpstr>Provable preprocessing</vt:lpstr>
      <vt:lpstr>Kernelization: data reduction with a guarantee</vt:lpstr>
      <vt:lpstr>Gems in kernelization</vt:lpstr>
      <vt:lpstr>Edge Clique Cover</vt:lpstr>
      <vt:lpstr>Covering edges of a 3D cube</vt:lpstr>
      <vt:lpstr>Reduction rules for Edge Clique Cover</vt:lpstr>
      <vt:lpstr>Reduction rules for Edge Clique Cover</vt:lpstr>
      <vt:lpstr>Reduction rules for Edge Clique Cover</vt:lpstr>
      <vt:lpstr>Reduction rules for Edge Clique Cover</vt:lpstr>
      <vt:lpstr>Effectiveness of reduction rules</vt:lpstr>
      <vt:lpstr>Effectiveness of reduction rules</vt:lpstr>
      <vt:lpstr>Effectiveness of reduction rules</vt:lpstr>
      <vt:lpstr>Complete kernelization for Edge Clique Cover</vt:lpstr>
      <vt:lpstr>Gems in kernelization</vt:lpstr>
      <vt:lpstr>Vertex Cover</vt:lpstr>
      <vt:lpstr>Kernelization for Vertex Cover</vt:lpstr>
      <vt:lpstr>Kernelization for Vertex Cover</vt:lpstr>
      <vt:lpstr>better kernel for vertex cover</vt:lpstr>
      <vt:lpstr>Motivating examples</vt:lpstr>
      <vt:lpstr>Motivating examples</vt:lpstr>
      <vt:lpstr>Crown decomposition</vt:lpstr>
      <vt:lpstr>Crown reduction for Vertex Cover</vt:lpstr>
      <vt:lpstr>Crown-based kernelization for Vertex Cover</vt:lpstr>
      <vt:lpstr>Crown lemma</vt:lpstr>
      <vt:lpstr>Crown lemma</vt:lpstr>
      <vt:lpstr>Crown lemma</vt:lpstr>
      <vt:lpstr>              reductions</vt:lpstr>
      <vt:lpstr>Crown reductions and linear programming</vt:lpstr>
      <vt:lpstr>Gems in kernelization</vt:lpstr>
      <vt:lpstr>Graph q-Coloring</vt:lpstr>
      <vt:lpstr>Take one: parameterize by # allowed colors</vt:lpstr>
      <vt:lpstr>Take two: parameterize by graph complexity</vt:lpstr>
      <vt:lpstr>Vertex Covers</vt:lpstr>
      <vt:lpstr>Reducing 3-Coloring inputs with small covers</vt:lpstr>
      <vt:lpstr>Correctness: G is 3-colorable ⇔ G′ is 3-colorable</vt:lpstr>
      <vt:lpstr>Provable preprocessing for 3-Coloring</vt:lpstr>
      <vt:lpstr>Kernelization for q-Coloring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1196</cp:revision>
  <cp:lastPrinted>2011-05-25T10:31:26Z</cp:lastPrinted>
  <dcterms:created xsi:type="dcterms:W3CDTF">2011-05-20T06:21:58Z</dcterms:created>
  <dcterms:modified xsi:type="dcterms:W3CDTF">2018-07-12T13:38:10Z</dcterms:modified>
</cp:coreProperties>
</file>