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2" r:id="rId2"/>
    <p:sldId id="404" r:id="rId3"/>
    <p:sldId id="405" r:id="rId4"/>
    <p:sldId id="406" r:id="rId5"/>
    <p:sldId id="407" r:id="rId6"/>
    <p:sldId id="409" r:id="rId7"/>
    <p:sldId id="410" r:id="rId8"/>
    <p:sldId id="418" r:id="rId9"/>
    <p:sldId id="422" r:id="rId10"/>
    <p:sldId id="429" r:id="rId11"/>
    <p:sldId id="424" r:id="rId12"/>
    <p:sldId id="425" r:id="rId13"/>
    <p:sldId id="435" r:id="rId14"/>
    <p:sldId id="431" r:id="rId15"/>
    <p:sldId id="433" r:id="rId16"/>
    <p:sldId id="434" r:id="rId17"/>
    <p:sldId id="440" r:id="rId18"/>
    <p:sldId id="441" r:id="rId19"/>
    <p:sldId id="444" r:id="rId20"/>
    <p:sldId id="442" r:id="rId21"/>
    <p:sldId id="443" r:id="rId22"/>
    <p:sldId id="423" r:id="rId23"/>
    <p:sldId id="419" r:id="rId24"/>
    <p:sldId id="420" r:id="rId25"/>
    <p:sldId id="432" r:id="rId26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 varScale="1">
        <p:scale>
          <a:sx n="61" d="100"/>
          <a:sy n="61" d="100"/>
        </p:scale>
        <p:origin x="67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Choice>
      <mc:Fallback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Fallback>
    </mc:AlternateConten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14:m>
                <m:oMath xmlns:m="http://schemas.openxmlformats.org/officeDocument/2006/math">
                  <m:r>
                    <a:rPr lang="en-US" i="1" cap="small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Choice>
      <mc:Fallback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:r>
                <a:rPr lang="en-US" i="0" cap="small" dirty="0" smtClean="0">
                  <a:latin typeface="Cambria Math" panose="02040503050406030204" pitchFamily="18" charset="0"/>
                </a:rPr>
                <a:t>𝑘</a:t>
              </a:r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Fallback>
    </mc:AlternateConten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E9AFE-0037-43E2-ACA1-E64D458AFF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dgm:pt modelId="{2C4943C2-4A54-4DD0-A7E0-9BAE59D6F41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D463-E65E-4C50-97E4-211E16EED695}">
      <dsp:nvSpPr>
        <dsp:cNvPr id="0" name=""/>
        <dsp:cNvSpPr/>
      </dsp:nvSpPr>
      <dsp:spPr>
        <a:xfrm>
          <a:off x="0" y="49650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about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dirty="0" smtClean="0"/>
            <a:t>-</a:t>
          </a:r>
          <a:r>
            <a:rPr lang="en-US" sz="2100" kern="1200" cap="small" baseline="0" dirty="0" smtClean="0"/>
            <a:t>Path </a:t>
          </a:r>
          <a:r>
            <a:rPr lang="en-US" sz="2100" kern="1200" dirty="0" smtClean="0"/>
            <a:t>in general graphs? Or even </a:t>
          </a:r>
          <a:r>
            <a:rPr lang="en-US" sz="2100" kern="1200" dirty="0" err="1" smtClean="0"/>
            <a:t>chordal</a:t>
          </a:r>
          <a:r>
            <a:rPr lang="en-US" sz="2100" kern="1200" dirty="0" smtClean="0"/>
            <a:t> graphs?</a:t>
          </a:r>
          <a:endParaRPr lang="en-US" sz="2100" kern="1200" dirty="0"/>
        </a:p>
      </dsp:txBody>
      <dsp:txXfrm>
        <a:off x="24588" y="521096"/>
        <a:ext cx="7760258" cy="454509"/>
      </dsp:txXfrm>
    </dsp:sp>
    <dsp:sp modelId="{D0D08240-2F9B-4228-8349-09FBCFB75E7A}">
      <dsp:nvSpPr>
        <dsp:cNvPr id="0" name=""/>
        <dsp:cNvSpPr/>
      </dsp:nvSpPr>
      <dsp:spPr>
        <a:xfrm>
          <a:off x="0" y="1060673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Is there a non-adaptive Turing kernel?</a:t>
          </a:r>
          <a:endParaRPr lang="en-US" sz="2100" kern="1200" dirty="0" smtClean="0"/>
        </a:p>
      </dsp:txBody>
      <dsp:txXfrm>
        <a:off x="24588" y="1085261"/>
        <a:ext cx="7760258" cy="454509"/>
      </dsp:txXfrm>
    </dsp:sp>
    <dsp:sp modelId="{7407458B-5AF8-4F94-BDC4-5A3FA22D340D}">
      <dsp:nvSpPr>
        <dsp:cNvPr id="0" name=""/>
        <dsp:cNvSpPr/>
      </dsp:nvSpPr>
      <dsp:spPr>
        <a:xfrm>
          <a:off x="0" y="162483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 </a:t>
          </a:r>
          <a:r>
            <a:rPr lang="en-US" sz="2100" kern="1200" cap="small" dirty="0" smtClean="0"/>
            <a:t>Exact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cap="small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cap="small" dirty="0" smtClean="0"/>
            <a:t>-Cycle</a:t>
          </a:r>
          <a:r>
            <a:rPr lang="en-US" sz="2100" kern="1200" dirty="0" smtClean="0"/>
            <a:t> in planar graphs have a polynomial Turing kernel?</a:t>
          </a:r>
          <a:endParaRPr lang="en-US" sz="2100" kern="1200" dirty="0"/>
        </a:p>
      </dsp:txBody>
      <dsp:txXfrm>
        <a:off x="24588" y="1649426"/>
        <a:ext cx="7760258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Turing </a:t>
            </a:r>
            <a:r>
              <a:rPr lang="en-US" sz="2400" dirty="0" err="1"/>
              <a:t>Kernelization</a:t>
            </a:r>
            <a:r>
              <a:rPr lang="en-US" sz="2400" dirty="0"/>
              <a:t> for Finding Long Paths and Cycles in Restricted Graph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September 8th, ESA 2014, </a:t>
            </a:r>
            <a:r>
              <a:rPr lang="en-US" sz="1600" dirty="0" err="1" smtClean="0">
                <a:latin typeface="+mj-lt"/>
              </a:rPr>
              <a:t>Wrocław</a:t>
            </a:r>
            <a:endParaRPr lang="en-US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Splitting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endParaRPr lang="en-US" cap="smal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, then split it into its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cycles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-separators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Claim.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and there are 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on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there is a 2-separation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minimal separator,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does not have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Query </a:t>
                </a:r>
                <a:r>
                  <a:rPr lang="en-US" dirty="0" smtClean="0"/>
                  <a:t>oracle </a:t>
                </a:r>
                <a:r>
                  <a:rPr lang="en-US" dirty="0" smtClean="0"/>
                  <a:t>for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conclude that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Else, remove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graph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  <a:blipFill rotWithShape="0">
                <a:blip r:embed="rId3"/>
                <a:stretch>
                  <a:fillRect l="-1185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This info can be obtained from the decision oracle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small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Cycle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by self-reduction on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-size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subgraph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Query the oracle for the instance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39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Decompose-Query-Reduce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reduces the graph after querying the oracle</a:t>
                </a:r>
              </a:p>
              <a:p>
                <a:r>
                  <a:rPr lang="en-US" dirty="0" smtClean="0"/>
                  <a:t>If every connected component has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we are done</a:t>
                </a:r>
              </a:p>
              <a:p>
                <a:pPr lvl="1"/>
                <a:r>
                  <a:rPr lang="en-US" dirty="0" smtClean="0"/>
                  <a:t>Query the oracle for each component, terminate</a:t>
                </a:r>
                <a:endParaRPr lang="en-US" dirty="0"/>
              </a:p>
              <a:p>
                <a:r>
                  <a:rPr lang="en-US" dirty="0" smtClean="0"/>
                  <a:t>Otherwise, we decompose the input graph into small pieces that interact through vertex sets of size at most two</a:t>
                </a:r>
              </a:p>
              <a:p>
                <a:pPr lvl="1"/>
                <a:r>
                  <a:rPr lang="en-US" dirty="0" smtClean="0"/>
                  <a:t>Use the decomposition to find a 2-separation on which we can apply the reduction rule</a:t>
                </a:r>
              </a:p>
              <a:p>
                <a:r>
                  <a:rPr lang="en-US" dirty="0" smtClean="0"/>
                  <a:t>Decomposition step relies on lower bounds on </a:t>
                </a:r>
                <a:r>
                  <a:rPr lang="en-US" b="1" dirty="0" smtClean="0"/>
                  <a:t>circumference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4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Circumference</a:t>
            </a:r>
            <a:r>
              <a:rPr lang="nl-NL" dirty="0" smtClean="0"/>
              <a:t> of </a:t>
            </a:r>
            <a:r>
              <a:rPr lang="nl-NL" dirty="0" err="1" smtClean="0"/>
              <a:t>triconnected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be a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be its circumference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planar,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&amp; Yu 2002]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2012]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1729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claw-free,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Bilinski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2011]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maximum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 smtClean="0"/>
                  <a:t>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Chen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2006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⁡(64, 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orem"/>
              <p:cNvSpPr/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dirty="0" smtClean="0"/>
                  <a:t>Triconnected </a:t>
                </a:r>
                <a:r>
                  <a:rPr lang="nl-NL" sz="2400" dirty="0" err="1" smtClean="0"/>
                  <a:t>graphs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from</a:t>
                </a:r>
                <a:r>
                  <a:rPr lang="nl-NL" sz="2400" dirty="0" smtClean="0"/>
                  <a:t> the </a:t>
                </a:r>
                <a:r>
                  <a:rPr lang="nl-NL" sz="2400" dirty="0" err="1" smtClean="0"/>
                  <a:t>considered</a:t>
                </a:r>
                <a:r>
                  <a:rPr lang="nl-NL" sz="2400" dirty="0" smtClean="0"/>
                  <a:t> classes have a </a:t>
                </a:r>
                <a:r>
                  <a:rPr lang="nl-NL" sz="2400" b="1" dirty="0" err="1" smtClean="0"/>
                  <a:t>cycle</a:t>
                </a:r>
                <a:r>
                  <a:rPr lang="nl-NL" sz="2400" dirty="0" smtClean="0"/>
                  <a:t> (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therefore</a:t>
                </a:r>
                <a:r>
                  <a:rPr lang="nl-NL" sz="2400" dirty="0" smtClean="0"/>
                  <a:t> </a:t>
                </a:r>
                <a:r>
                  <a:rPr lang="nl-NL" sz="2400" b="1" dirty="0" err="1" smtClean="0"/>
                  <a:t>path</a:t>
                </a:r>
                <a:r>
                  <a:rPr lang="nl-NL" sz="2400" dirty="0" smtClean="0"/>
                  <a:t>) of </a:t>
                </a:r>
                <a:r>
                  <a:rPr lang="nl-NL" sz="2400" dirty="0" err="1" smtClean="0"/>
                  <a:t>length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05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4929188"/>
          </a:xfrm>
        </p:spPr>
        <p:txBody>
          <a:bodyPr/>
          <a:lstStyle/>
          <a:p>
            <a:r>
              <a:rPr lang="en-US" dirty="0" smtClean="0"/>
              <a:t>Every graph can be decomposed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Tutte</a:t>
            </a:r>
            <a:r>
              <a:rPr lang="en-US" dirty="0" smtClean="0">
                <a:solidFill>
                  <a:srgbClr val="0070C0"/>
                </a:solidFill>
              </a:rPr>
              <a:t> 1966]</a:t>
            </a:r>
          </a:p>
        </p:txBody>
      </p:sp>
    </p:spTree>
    <p:extLst>
      <p:ext uri="{BB962C8B-B14F-4D97-AF65-F5344CB8AC3E}">
        <p14:creationId xmlns:p14="http://schemas.microsoft.com/office/powerpoint/2010/main" val="425457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4356402" cy="4929188"/>
              </a:xfrm>
            </p:spPr>
            <p:txBody>
              <a:bodyPr/>
              <a:lstStyle/>
              <a:p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component is a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topological</a:t>
                </a:r>
                <a:r>
                  <a:rPr lang="nl-NL" dirty="0" smtClean="0"/>
                  <a:t> minor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Arranged in a tree structure</a:t>
                </a:r>
              </a:p>
              <a:p>
                <a:r>
                  <a:rPr lang="en-US" dirty="0" smtClean="0"/>
                  <a:t>Intersections of adjacent components are minimal separators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4356402" cy="4929188"/>
              </a:xfrm>
              <a:blipFill rotWithShape="0">
                <a:blip r:embed="rId3"/>
                <a:stretch>
                  <a:fillRect l="-2238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T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34" y="1444724"/>
            <a:ext cx="2295525" cy="4067175"/>
          </a:xfrm>
          <a:prstGeom prst="rect">
            <a:avLst/>
          </a:prstGeom>
        </p:spPr>
      </p:pic>
      <p:grpSp>
        <p:nvGrpSpPr>
          <p:cNvPr id="14" name="Blobs"/>
          <p:cNvGrpSpPr/>
          <p:nvPr/>
        </p:nvGrpSpPr>
        <p:grpSpPr>
          <a:xfrm>
            <a:off x="4888850" y="1134264"/>
            <a:ext cx="2984211" cy="5053258"/>
            <a:chOff x="4888850" y="1134264"/>
            <a:chExt cx="2984211" cy="5053258"/>
          </a:xfrm>
        </p:grpSpPr>
        <p:sp>
          <p:nvSpPr>
            <p:cNvPr id="17" name="Oval 16"/>
            <p:cNvSpPr/>
            <p:nvPr/>
          </p:nvSpPr>
          <p:spPr bwMode="auto">
            <a:xfrm>
              <a:off x="6481786" y="1134264"/>
              <a:ext cx="1381919" cy="1160859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585128">
              <a:off x="4888850" y="2265741"/>
              <a:ext cx="1381919" cy="944835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Oval 8"/>
            <p:cNvSpPr/>
            <p:nvPr/>
          </p:nvSpPr>
          <p:spPr bwMode="auto">
            <a:xfrm>
              <a:off x="5172806" y="4474783"/>
              <a:ext cx="2292327" cy="1712739"/>
            </a:xfrm>
            <a:custGeom>
              <a:avLst/>
              <a:gdLst>
                <a:gd name="connsiteX0" fmla="*/ 0 w 2001396"/>
                <a:gd name="connsiteY0" fmla="*/ 853890 h 1707780"/>
                <a:gd name="connsiteX1" fmla="*/ 1000698 w 2001396"/>
                <a:gd name="connsiteY1" fmla="*/ 0 h 1707780"/>
                <a:gd name="connsiteX2" fmla="*/ 2001396 w 2001396"/>
                <a:gd name="connsiteY2" fmla="*/ 853890 h 1707780"/>
                <a:gd name="connsiteX3" fmla="*/ 1000698 w 2001396"/>
                <a:gd name="connsiteY3" fmla="*/ 1707780 h 1707780"/>
                <a:gd name="connsiteX4" fmla="*/ 0 w 2001396"/>
                <a:gd name="connsiteY4" fmla="*/ 853890 h 1707780"/>
                <a:gd name="connsiteX0" fmla="*/ 0 w 2029213"/>
                <a:gd name="connsiteY0" fmla="*/ 106737 h 960627"/>
                <a:gd name="connsiteX1" fmla="*/ 2001396 w 2029213"/>
                <a:gd name="connsiteY1" fmla="*/ 106737 h 960627"/>
                <a:gd name="connsiteX2" fmla="*/ 1000698 w 2029213"/>
                <a:gd name="connsiteY2" fmla="*/ 960627 h 960627"/>
                <a:gd name="connsiteX3" fmla="*/ 0 w 2029213"/>
                <a:gd name="connsiteY3" fmla="*/ 106737 h 960627"/>
                <a:gd name="connsiteX0" fmla="*/ 0 w 1558174"/>
                <a:gd name="connsiteY0" fmla="*/ 15175 h 1788466"/>
                <a:gd name="connsiteX1" fmla="*/ 1537933 w 1558174"/>
                <a:gd name="connsiteY1" fmla="*/ 917049 h 1788466"/>
                <a:gd name="connsiteX2" fmla="*/ 537235 w 1558174"/>
                <a:gd name="connsiteY2" fmla="*/ 1770939 h 1788466"/>
                <a:gd name="connsiteX3" fmla="*/ 0 w 1558174"/>
                <a:gd name="connsiteY3" fmla="*/ 15175 h 1788466"/>
                <a:gd name="connsiteX0" fmla="*/ 525878 w 2074224"/>
                <a:gd name="connsiteY0" fmla="*/ 12896 h 1712498"/>
                <a:gd name="connsiteX1" fmla="*/ 2063811 w 2074224"/>
                <a:gd name="connsiteY1" fmla="*/ 914770 h 1712498"/>
                <a:gd name="connsiteX2" fmla="*/ 86083 w 2074224"/>
                <a:gd name="connsiteY2" fmla="*/ 1693503 h 1712498"/>
                <a:gd name="connsiteX3" fmla="*/ 525878 w 2074224"/>
                <a:gd name="connsiteY3" fmla="*/ 12896 h 1712498"/>
                <a:gd name="connsiteX0" fmla="*/ 544367 w 2292327"/>
                <a:gd name="connsiteY0" fmla="*/ 19849 h 1712739"/>
                <a:gd name="connsiteX1" fmla="*/ 2282716 w 2292327"/>
                <a:gd name="connsiteY1" fmla="*/ 783937 h 1712739"/>
                <a:gd name="connsiteX2" fmla="*/ 104572 w 2292327"/>
                <a:gd name="connsiteY2" fmla="*/ 1700456 h 1712739"/>
                <a:gd name="connsiteX3" fmla="*/ 544367 w 2292327"/>
                <a:gd name="connsiteY3" fmla="*/ 19849 h 17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327" h="1712739">
                  <a:moveTo>
                    <a:pt x="544367" y="19849"/>
                  </a:moveTo>
                  <a:cubicBezTo>
                    <a:pt x="907391" y="-132904"/>
                    <a:pt x="2115933" y="641622"/>
                    <a:pt x="2282716" y="783937"/>
                  </a:cubicBezTo>
                  <a:cubicBezTo>
                    <a:pt x="2449499" y="926252"/>
                    <a:pt x="394297" y="1827804"/>
                    <a:pt x="104572" y="1700456"/>
                  </a:cubicBezTo>
                  <a:cubicBezTo>
                    <a:pt x="-185153" y="1573108"/>
                    <a:pt x="181343" y="172602"/>
                    <a:pt x="544367" y="19849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0233949">
              <a:off x="6125198" y="3739332"/>
              <a:ext cx="1747863" cy="1319930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686619">
              <a:off x="6197941" y="2233568"/>
              <a:ext cx="1598414" cy="121608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ounded Rectangle 15"/>
            <p:cNvSpPr/>
            <p:nvPr/>
          </p:nvSpPr>
          <p:spPr bwMode="auto">
            <a:xfrm rot="19803985">
              <a:off x="5706582" y="2990221"/>
              <a:ext cx="1557523" cy="1081044"/>
            </a:xfrm>
            <a:custGeom>
              <a:avLst/>
              <a:gdLst>
                <a:gd name="connsiteX0" fmla="*/ 0 w 1055054"/>
                <a:gd name="connsiteY0" fmla="*/ 163832 h 982974"/>
                <a:gd name="connsiteX1" fmla="*/ 163832 w 1055054"/>
                <a:gd name="connsiteY1" fmla="*/ 0 h 982974"/>
                <a:gd name="connsiteX2" fmla="*/ 891222 w 1055054"/>
                <a:gd name="connsiteY2" fmla="*/ 0 h 982974"/>
                <a:gd name="connsiteX3" fmla="*/ 1055054 w 1055054"/>
                <a:gd name="connsiteY3" fmla="*/ 163832 h 982974"/>
                <a:gd name="connsiteX4" fmla="*/ 1055054 w 1055054"/>
                <a:gd name="connsiteY4" fmla="*/ 819142 h 982974"/>
                <a:gd name="connsiteX5" fmla="*/ 891222 w 1055054"/>
                <a:gd name="connsiteY5" fmla="*/ 982974 h 982974"/>
                <a:gd name="connsiteX6" fmla="*/ 163832 w 1055054"/>
                <a:gd name="connsiteY6" fmla="*/ 982974 h 982974"/>
                <a:gd name="connsiteX7" fmla="*/ 0 w 1055054"/>
                <a:gd name="connsiteY7" fmla="*/ 819142 h 982974"/>
                <a:gd name="connsiteX8" fmla="*/ 0 w 1055054"/>
                <a:gd name="connsiteY8" fmla="*/ 163832 h 982974"/>
                <a:gd name="connsiteX0" fmla="*/ 0 w 1152416"/>
                <a:gd name="connsiteY0" fmla="*/ 163832 h 982974"/>
                <a:gd name="connsiteX1" fmla="*/ 163832 w 1152416"/>
                <a:gd name="connsiteY1" fmla="*/ 0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2416"/>
                <a:gd name="connsiteY0" fmla="*/ 163832 h 982974"/>
                <a:gd name="connsiteX1" fmla="*/ 260862 w 1152416"/>
                <a:gd name="connsiteY1" fmla="*/ 258229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3747"/>
                <a:gd name="connsiteY0" fmla="*/ 567782 h 982974"/>
                <a:gd name="connsiteX1" fmla="*/ 262193 w 1153747"/>
                <a:gd name="connsiteY1" fmla="*/ 258229 h 982974"/>
                <a:gd name="connsiteX2" fmla="*/ 892553 w 1153747"/>
                <a:gd name="connsiteY2" fmla="*/ 0 h 982974"/>
                <a:gd name="connsiteX3" fmla="*/ 1153747 w 1153747"/>
                <a:gd name="connsiteY3" fmla="*/ 321074 h 982974"/>
                <a:gd name="connsiteX4" fmla="*/ 1056385 w 1153747"/>
                <a:gd name="connsiteY4" fmla="*/ 819142 h 982974"/>
                <a:gd name="connsiteX5" fmla="*/ 892553 w 1153747"/>
                <a:gd name="connsiteY5" fmla="*/ 982974 h 982974"/>
                <a:gd name="connsiteX6" fmla="*/ 165163 w 1153747"/>
                <a:gd name="connsiteY6" fmla="*/ 982974 h 982974"/>
                <a:gd name="connsiteX7" fmla="*/ 1331 w 1153747"/>
                <a:gd name="connsiteY7" fmla="*/ 819142 h 982974"/>
                <a:gd name="connsiteX8" fmla="*/ 0 w 1153747"/>
                <a:gd name="connsiteY8" fmla="*/ 567782 h 982974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056385"/>
                <a:gd name="connsiteY0" fmla="*/ 632264 h 1047456"/>
                <a:gd name="connsiteX1" fmla="*/ 262193 w 1056385"/>
                <a:gd name="connsiteY1" fmla="*/ 322711 h 1047456"/>
                <a:gd name="connsiteX2" fmla="*/ 655054 w 1056385"/>
                <a:gd name="connsiteY2" fmla="*/ 0 h 1047456"/>
                <a:gd name="connsiteX3" fmla="*/ 974795 w 1056385"/>
                <a:gd name="connsiteY3" fmla="*/ 470418 h 1047456"/>
                <a:gd name="connsiteX4" fmla="*/ 1056385 w 1056385"/>
                <a:gd name="connsiteY4" fmla="*/ 883624 h 1047456"/>
                <a:gd name="connsiteX5" fmla="*/ 892553 w 1056385"/>
                <a:gd name="connsiteY5" fmla="*/ 1047456 h 1047456"/>
                <a:gd name="connsiteX6" fmla="*/ 165163 w 1056385"/>
                <a:gd name="connsiteY6" fmla="*/ 1047456 h 1047456"/>
                <a:gd name="connsiteX7" fmla="*/ 1331 w 1056385"/>
                <a:gd name="connsiteY7" fmla="*/ 883624 h 1047456"/>
                <a:gd name="connsiteX8" fmla="*/ 0 w 1056385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974795 w 1379412"/>
                <a:gd name="connsiteY3" fmla="*/ 4704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099120 w 1378081"/>
                <a:gd name="connsiteY3" fmla="*/ 528318 h 1047456"/>
                <a:gd name="connsiteX4" fmla="*/ 1378081 w 1378081"/>
                <a:gd name="connsiteY4" fmla="*/ 925084 h 1047456"/>
                <a:gd name="connsiteX5" fmla="*/ 891222 w 1378081"/>
                <a:gd name="connsiteY5" fmla="*/ 1047456 h 1047456"/>
                <a:gd name="connsiteX6" fmla="*/ 163832 w 1378081"/>
                <a:gd name="connsiteY6" fmla="*/ 1047456 h 1047456"/>
                <a:gd name="connsiteX7" fmla="*/ 0 w 1378081"/>
                <a:gd name="connsiteY7" fmla="*/ 88362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378081 w 1378081"/>
                <a:gd name="connsiteY3" fmla="*/ 925084 h 1047456"/>
                <a:gd name="connsiteX4" fmla="*/ 891222 w 1378081"/>
                <a:gd name="connsiteY4" fmla="*/ 1047456 h 1047456"/>
                <a:gd name="connsiteX5" fmla="*/ 163832 w 1378081"/>
                <a:gd name="connsiteY5" fmla="*/ 1047456 h 1047456"/>
                <a:gd name="connsiteX6" fmla="*/ 0 w 1378081"/>
                <a:gd name="connsiteY6" fmla="*/ 883624 h 1047456"/>
                <a:gd name="connsiteX0" fmla="*/ 0 w 1378081"/>
                <a:gd name="connsiteY0" fmla="*/ 883673 h 1047505"/>
                <a:gd name="connsiteX1" fmla="*/ 653723 w 1378081"/>
                <a:gd name="connsiteY1" fmla="*/ 49 h 1047505"/>
                <a:gd name="connsiteX2" fmla="*/ 1378081 w 1378081"/>
                <a:gd name="connsiteY2" fmla="*/ 925133 h 1047505"/>
                <a:gd name="connsiteX3" fmla="*/ 891222 w 1378081"/>
                <a:gd name="connsiteY3" fmla="*/ 1047505 h 1047505"/>
                <a:gd name="connsiteX4" fmla="*/ 163832 w 1378081"/>
                <a:gd name="connsiteY4" fmla="*/ 1047505 h 1047505"/>
                <a:gd name="connsiteX5" fmla="*/ 0 w 1378081"/>
                <a:gd name="connsiteY5" fmla="*/ 883673 h 1047505"/>
                <a:gd name="connsiteX0" fmla="*/ 3287 w 1217536"/>
                <a:gd name="connsiteY0" fmla="*/ 1047456 h 1047456"/>
                <a:gd name="connsiteX1" fmla="*/ 493178 w 1217536"/>
                <a:gd name="connsiteY1" fmla="*/ 0 h 1047456"/>
                <a:gd name="connsiteX2" fmla="*/ 1217536 w 1217536"/>
                <a:gd name="connsiteY2" fmla="*/ 925084 h 1047456"/>
                <a:gd name="connsiteX3" fmla="*/ 730677 w 1217536"/>
                <a:gd name="connsiteY3" fmla="*/ 1047456 h 1047456"/>
                <a:gd name="connsiteX4" fmla="*/ 3287 w 1217536"/>
                <a:gd name="connsiteY4" fmla="*/ 1047456 h 1047456"/>
                <a:gd name="connsiteX0" fmla="*/ 1827 w 1503247"/>
                <a:gd name="connsiteY0" fmla="*/ 968827 h 1047456"/>
                <a:gd name="connsiteX1" fmla="*/ 778889 w 1503247"/>
                <a:gd name="connsiteY1" fmla="*/ 0 h 1047456"/>
                <a:gd name="connsiteX2" fmla="*/ 1503247 w 1503247"/>
                <a:gd name="connsiteY2" fmla="*/ 925084 h 1047456"/>
                <a:gd name="connsiteX3" fmla="*/ 1016388 w 1503247"/>
                <a:gd name="connsiteY3" fmla="*/ 1047456 h 1047456"/>
                <a:gd name="connsiteX4" fmla="*/ 1827 w 1503247"/>
                <a:gd name="connsiteY4" fmla="*/ 968827 h 1047456"/>
                <a:gd name="connsiteX0" fmla="*/ 1827 w 1503247"/>
                <a:gd name="connsiteY0" fmla="*/ 968827 h 1067218"/>
                <a:gd name="connsiteX1" fmla="*/ 778889 w 1503247"/>
                <a:gd name="connsiteY1" fmla="*/ 0 h 1067218"/>
                <a:gd name="connsiteX2" fmla="*/ 1503247 w 1503247"/>
                <a:gd name="connsiteY2" fmla="*/ 925084 h 1067218"/>
                <a:gd name="connsiteX3" fmla="*/ 1827 w 1503247"/>
                <a:gd name="connsiteY3" fmla="*/ 968827 h 1067218"/>
                <a:gd name="connsiteX0" fmla="*/ 1827 w 1557523"/>
                <a:gd name="connsiteY0" fmla="*/ 968827 h 1081044"/>
                <a:gd name="connsiteX1" fmla="*/ 778889 w 1557523"/>
                <a:gd name="connsiteY1" fmla="*/ 0 h 1081044"/>
                <a:gd name="connsiteX2" fmla="*/ 1557523 w 1557523"/>
                <a:gd name="connsiteY2" fmla="*/ 956337 h 1081044"/>
                <a:gd name="connsiteX3" fmla="*/ 1827 w 1557523"/>
                <a:gd name="connsiteY3" fmla="*/ 968827 h 108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7523" h="1081044">
                  <a:moveTo>
                    <a:pt x="1827" y="968827"/>
                  </a:moveTo>
                  <a:cubicBezTo>
                    <a:pt x="-37756" y="794251"/>
                    <a:pt x="576514" y="20395"/>
                    <a:pt x="778889" y="0"/>
                  </a:cubicBezTo>
                  <a:cubicBezTo>
                    <a:pt x="965092" y="100395"/>
                    <a:pt x="1517940" y="781761"/>
                    <a:pt x="1557523" y="956337"/>
                  </a:cubicBezTo>
                  <a:cubicBezTo>
                    <a:pt x="1428013" y="1117808"/>
                    <a:pt x="122553" y="1123008"/>
                    <a:pt x="1827" y="968827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3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heorem"/>
              <p:cNvSpPr/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Observation.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a </a:t>
                </a:r>
                <a:r>
                  <a:rPr lang="nl-NL" sz="2400" dirty="0" err="1" smtClean="0"/>
                  <a:t>planar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</a:t>
                </a:r>
                <a:r>
                  <a:rPr lang="en-US" sz="2400" dirty="0" err="1" smtClean="0"/>
                  <a:t>triconnected</a:t>
                </a:r>
                <a:r>
                  <a:rPr lang="en-US" sz="2400" dirty="0" smtClean="0"/>
                  <a:t> component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0.63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03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using the decomposition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connected component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Split it into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components, restart</a:t>
                </a:r>
              </a:p>
              <a:p>
                <a:r>
                  <a:rPr lang="en-US" dirty="0" smtClean="0"/>
                  <a:t>If there is a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1"/>
                <a:r>
                  <a:rPr lang="en-US" dirty="0" smtClean="0"/>
                  <a:t>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</a:t>
                </a:r>
              </a:p>
              <a:p>
                <a:pPr lvl="1"/>
                <a:r>
                  <a:rPr lang="en-US" dirty="0" smtClean="0"/>
                  <a:t>If some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all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:r>
                  <a:rPr lang="en-US" dirty="0" smtClean="0"/>
                  <a:t>We find a 2-separation to apply the reduction rule on</a:t>
                </a:r>
              </a:p>
              <a:p>
                <a:pPr lvl="2"/>
                <a:r>
                  <a:rPr lang="en-US" dirty="0" smtClean="0"/>
                  <a:t>Start by rooting the decomposition tree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40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grpSp>
        <p:nvGrpSpPr>
          <p:cNvPr id="34" name="Group 33"/>
          <p:cNvGrpSpPr/>
          <p:nvPr/>
        </p:nvGrpSpPr>
        <p:grpSpPr>
          <a:xfrm>
            <a:off x="6516216" y="2427878"/>
            <a:ext cx="2362574" cy="4022718"/>
            <a:chOff x="2847118" y="2897393"/>
            <a:chExt cx="3182281" cy="5418421"/>
          </a:xfrm>
        </p:grpSpPr>
        <p:grpSp>
          <p:nvGrpSpPr>
            <p:cNvPr id="33" name="Group 32"/>
            <p:cNvGrpSpPr/>
            <p:nvPr/>
          </p:nvGrpSpPr>
          <p:grpSpPr>
            <a:xfrm>
              <a:off x="2847118" y="2897393"/>
              <a:ext cx="3018699" cy="4742798"/>
              <a:chOff x="2847118" y="2897393"/>
              <a:chExt cx="3018699" cy="4742798"/>
            </a:xfrm>
          </p:grpSpPr>
          <p:pic>
            <p:nvPicPr>
              <p:cNvPr id="30" name="Tre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9872" y="3573016"/>
                <a:ext cx="2295525" cy="4067175"/>
              </a:xfrm>
              <a:prstGeom prst="rect">
                <a:avLst/>
              </a:prstGeom>
            </p:spPr>
          </p:pic>
          <p:sp>
            <p:nvSpPr>
              <p:cNvPr id="31" name="White"/>
              <p:cNvSpPr/>
              <p:nvPr/>
            </p:nvSpPr>
            <p:spPr bwMode="auto">
              <a:xfrm>
                <a:off x="4641681" y="289739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" name="White"/>
              <p:cNvSpPr/>
              <p:nvPr/>
            </p:nvSpPr>
            <p:spPr bwMode="auto">
              <a:xfrm>
                <a:off x="2847118" y="371704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23" name="Blobs"/>
            <p:cNvGrpSpPr/>
            <p:nvPr/>
          </p:nvGrpSpPr>
          <p:grpSpPr>
            <a:xfrm>
              <a:off x="3329144" y="4361860"/>
              <a:ext cx="2700255" cy="3953954"/>
              <a:chOff x="5172806" y="2233568"/>
              <a:chExt cx="2700255" cy="3953954"/>
            </a:xfrm>
          </p:grpSpPr>
          <p:sp>
            <p:nvSpPr>
              <p:cNvPr id="26" name="Oval 8"/>
              <p:cNvSpPr/>
              <p:nvPr/>
            </p:nvSpPr>
            <p:spPr bwMode="auto">
              <a:xfrm>
                <a:off x="5172806" y="4474783"/>
                <a:ext cx="2292327" cy="1712739"/>
              </a:xfrm>
              <a:custGeom>
                <a:avLst/>
                <a:gdLst>
                  <a:gd name="connsiteX0" fmla="*/ 0 w 2001396"/>
                  <a:gd name="connsiteY0" fmla="*/ 853890 h 1707780"/>
                  <a:gd name="connsiteX1" fmla="*/ 1000698 w 2001396"/>
                  <a:gd name="connsiteY1" fmla="*/ 0 h 1707780"/>
                  <a:gd name="connsiteX2" fmla="*/ 2001396 w 2001396"/>
                  <a:gd name="connsiteY2" fmla="*/ 853890 h 1707780"/>
                  <a:gd name="connsiteX3" fmla="*/ 1000698 w 2001396"/>
                  <a:gd name="connsiteY3" fmla="*/ 1707780 h 1707780"/>
                  <a:gd name="connsiteX4" fmla="*/ 0 w 2001396"/>
                  <a:gd name="connsiteY4" fmla="*/ 853890 h 1707780"/>
                  <a:gd name="connsiteX0" fmla="*/ 0 w 2029213"/>
                  <a:gd name="connsiteY0" fmla="*/ 106737 h 960627"/>
                  <a:gd name="connsiteX1" fmla="*/ 2001396 w 2029213"/>
                  <a:gd name="connsiteY1" fmla="*/ 106737 h 960627"/>
                  <a:gd name="connsiteX2" fmla="*/ 1000698 w 2029213"/>
                  <a:gd name="connsiteY2" fmla="*/ 960627 h 960627"/>
                  <a:gd name="connsiteX3" fmla="*/ 0 w 2029213"/>
                  <a:gd name="connsiteY3" fmla="*/ 106737 h 960627"/>
                  <a:gd name="connsiteX0" fmla="*/ 0 w 1558174"/>
                  <a:gd name="connsiteY0" fmla="*/ 15175 h 1788466"/>
                  <a:gd name="connsiteX1" fmla="*/ 1537933 w 1558174"/>
                  <a:gd name="connsiteY1" fmla="*/ 917049 h 1788466"/>
                  <a:gd name="connsiteX2" fmla="*/ 537235 w 1558174"/>
                  <a:gd name="connsiteY2" fmla="*/ 1770939 h 1788466"/>
                  <a:gd name="connsiteX3" fmla="*/ 0 w 1558174"/>
                  <a:gd name="connsiteY3" fmla="*/ 15175 h 1788466"/>
                  <a:gd name="connsiteX0" fmla="*/ 525878 w 2074224"/>
                  <a:gd name="connsiteY0" fmla="*/ 12896 h 1712498"/>
                  <a:gd name="connsiteX1" fmla="*/ 2063811 w 2074224"/>
                  <a:gd name="connsiteY1" fmla="*/ 914770 h 1712498"/>
                  <a:gd name="connsiteX2" fmla="*/ 86083 w 2074224"/>
                  <a:gd name="connsiteY2" fmla="*/ 1693503 h 1712498"/>
                  <a:gd name="connsiteX3" fmla="*/ 525878 w 2074224"/>
                  <a:gd name="connsiteY3" fmla="*/ 12896 h 1712498"/>
                  <a:gd name="connsiteX0" fmla="*/ 544367 w 2292327"/>
                  <a:gd name="connsiteY0" fmla="*/ 19849 h 1712739"/>
                  <a:gd name="connsiteX1" fmla="*/ 2282716 w 2292327"/>
                  <a:gd name="connsiteY1" fmla="*/ 783937 h 1712739"/>
                  <a:gd name="connsiteX2" fmla="*/ 104572 w 2292327"/>
                  <a:gd name="connsiteY2" fmla="*/ 1700456 h 1712739"/>
                  <a:gd name="connsiteX3" fmla="*/ 544367 w 2292327"/>
                  <a:gd name="connsiteY3" fmla="*/ 19849 h 17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2327" h="1712739">
                    <a:moveTo>
                      <a:pt x="544367" y="19849"/>
                    </a:moveTo>
                    <a:cubicBezTo>
                      <a:pt x="907391" y="-132904"/>
                      <a:pt x="2115933" y="641622"/>
                      <a:pt x="2282716" y="783937"/>
                    </a:cubicBezTo>
                    <a:cubicBezTo>
                      <a:pt x="2449499" y="926252"/>
                      <a:pt x="394297" y="1827804"/>
                      <a:pt x="104572" y="1700456"/>
                    </a:cubicBezTo>
                    <a:cubicBezTo>
                      <a:pt x="-185153" y="1573108"/>
                      <a:pt x="181343" y="172602"/>
                      <a:pt x="544367" y="19849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20233949">
                <a:off x="6125198" y="3739332"/>
                <a:ext cx="1747863" cy="1319930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686619">
                <a:off x="6197941" y="2233568"/>
                <a:ext cx="1598414" cy="1216082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" name="Rounded Rectangle 15"/>
              <p:cNvSpPr/>
              <p:nvPr/>
            </p:nvSpPr>
            <p:spPr bwMode="auto">
              <a:xfrm rot="19803985">
                <a:off x="5706582" y="2990221"/>
                <a:ext cx="1557523" cy="1081044"/>
              </a:xfrm>
              <a:custGeom>
                <a:avLst/>
                <a:gdLst>
                  <a:gd name="connsiteX0" fmla="*/ 0 w 1055054"/>
                  <a:gd name="connsiteY0" fmla="*/ 163832 h 982974"/>
                  <a:gd name="connsiteX1" fmla="*/ 163832 w 1055054"/>
                  <a:gd name="connsiteY1" fmla="*/ 0 h 982974"/>
                  <a:gd name="connsiteX2" fmla="*/ 891222 w 1055054"/>
                  <a:gd name="connsiteY2" fmla="*/ 0 h 982974"/>
                  <a:gd name="connsiteX3" fmla="*/ 1055054 w 1055054"/>
                  <a:gd name="connsiteY3" fmla="*/ 163832 h 982974"/>
                  <a:gd name="connsiteX4" fmla="*/ 1055054 w 1055054"/>
                  <a:gd name="connsiteY4" fmla="*/ 819142 h 982974"/>
                  <a:gd name="connsiteX5" fmla="*/ 891222 w 1055054"/>
                  <a:gd name="connsiteY5" fmla="*/ 982974 h 982974"/>
                  <a:gd name="connsiteX6" fmla="*/ 163832 w 1055054"/>
                  <a:gd name="connsiteY6" fmla="*/ 982974 h 982974"/>
                  <a:gd name="connsiteX7" fmla="*/ 0 w 1055054"/>
                  <a:gd name="connsiteY7" fmla="*/ 819142 h 982974"/>
                  <a:gd name="connsiteX8" fmla="*/ 0 w 1055054"/>
                  <a:gd name="connsiteY8" fmla="*/ 163832 h 982974"/>
                  <a:gd name="connsiteX0" fmla="*/ 0 w 1152416"/>
                  <a:gd name="connsiteY0" fmla="*/ 163832 h 982974"/>
                  <a:gd name="connsiteX1" fmla="*/ 163832 w 1152416"/>
                  <a:gd name="connsiteY1" fmla="*/ 0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2416"/>
                  <a:gd name="connsiteY0" fmla="*/ 163832 h 982974"/>
                  <a:gd name="connsiteX1" fmla="*/ 260862 w 1152416"/>
                  <a:gd name="connsiteY1" fmla="*/ 258229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3747"/>
                  <a:gd name="connsiteY0" fmla="*/ 567782 h 982974"/>
                  <a:gd name="connsiteX1" fmla="*/ 262193 w 1153747"/>
                  <a:gd name="connsiteY1" fmla="*/ 258229 h 982974"/>
                  <a:gd name="connsiteX2" fmla="*/ 892553 w 1153747"/>
                  <a:gd name="connsiteY2" fmla="*/ 0 h 982974"/>
                  <a:gd name="connsiteX3" fmla="*/ 1153747 w 1153747"/>
                  <a:gd name="connsiteY3" fmla="*/ 321074 h 982974"/>
                  <a:gd name="connsiteX4" fmla="*/ 1056385 w 1153747"/>
                  <a:gd name="connsiteY4" fmla="*/ 819142 h 982974"/>
                  <a:gd name="connsiteX5" fmla="*/ 892553 w 1153747"/>
                  <a:gd name="connsiteY5" fmla="*/ 982974 h 982974"/>
                  <a:gd name="connsiteX6" fmla="*/ 165163 w 1153747"/>
                  <a:gd name="connsiteY6" fmla="*/ 982974 h 982974"/>
                  <a:gd name="connsiteX7" fmla="*/ 1331 w 1153747"/>
                  <a:gd name="connsiteY7" fmla="*/ 819142 h 982974"/>
                  <a:gd name="connsiteX8" fmla="*/ 0 w 1153747"/>
                  <a:gd name="connsiteY8" fmla="*/ 567782 h 982974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056385"/>
                  <a:gd name="connsiteY0" fmla="*/ 632264 h 1047456"/>
                  <a:gd name="connsiteX1" fmla="*/ 262193 w 1056385"/>
                  <a:gd name="connsiteY1" fmla="*/ 322711 h 1047456"/>
                  <a:gd name="connsiteX2" fmla="*/ 655054 w 1056385"/>
                  <a:gd name="connsiteY2" fmla="*/ 0 h 1047456"/>
                  <a:gd name="connsiteX3" fmla="*/ 974795 w 1056385"/>
                  <a:gd name="connsiteY3" fmla="*/ 470418 h 1047456"/>
                  <a:gd name="connsiteX4" fmla="*/ 1056385 w 1056385"/>
                  <a:gd name="connsiteY4" fmla="*/ 883624 h 1047456"/>
                  <a:gd name="connsiteX5" fmla="*/ 892553 w 1056385"/>
                  <a:gd name="connsiteY5" fmla="*/ 1047456 h 1047456"/>
                  <a:gd name="connsiteX6" fmla="*/ 165163 w 1056385"/>
                  <a:gd name="connsiteY6" fmla="*/ 1047456 h 1047456"/>
                  <a:gd name="connsiteX7" fmla="*/ 1331 w 1056385"/>
                  <a:gd name="connsiteY7" fmla="*/ 883624 h 1047456"/>
                  <a:gd name="connsiteX8" fmla="*/ 0 w 1056385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974795 w 1379412"/>
                  <a:gd name="connsiteY3" fmla="*/ 4704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099120 w 1378081"/>
                  <a:gd name="connsiteY3" fmla="*/ 528318 h 1047456"/>
                  <a:gd name="connsiteX4" fmla="*/ 1378081 w 1378081"/>
                  <a:gd name="connsiteY4" fmla="*/ 925084 h 1047456"/>
                  <a:gd name="connsiteX5" fmla="*/ 891222 w 1378081"/>
                  <a:gd name="connsiteY5" fmla="*/ 1047456 h 1047456"/>
                  <a:gd name="connsiteX6" fmla="*/ 163832 w 1378081"/>
                  <a:gd name="connsiteY6" fmla="*/ 1047456 h 1047456"/>
                  <a:gd name="connsiteX7" fmla="*/ 0 w 1378081"/>
                  <a:gd name="connsiteY7" fmla="*/ 88362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378081 w 1378081"/>
                  <a:gd name="connsiteY3" fmla="*/ 925084 h 1047456"/>
                  <a:gd name="connsiteX4" fmla="*/ 891222 w 1378081"/>
                  <a:gd name="connsiteY4" fmla="*/ 1047456 h 1047456"/>
                  <a:gd name="connsiteX5" fmla="*/ 163832 w 1378081"/>
                  <a:gd name="connsiteY5" fmla="*/ 1047456 h 1047456"/>
                  <a:gd name="connsiteX6" fmla="*/ 0 w 1378081"/>
                  <a:gd name="connsiteY6" fmla="*/ 883624 h 1047456"/>
                  <a:gd name="connsiteX0" fmla="*/ 0 w 1378081"/>
                  <a:gd name="connsiteY0" fmla="*/ 883673 h 1047505"/>
                  <a:gd name="connsiteX1" fmla="*/ 653723 w 1378081"/>
                  <a:gd name="connsiteY1" fmla="*/ 49 h 1047505"/>
                  <a:gd name="connsiteX2" fmla="*/ 1378081 w 1378081"/>
                  <a:gd name="connsiteY2" fmla="*/ 925133 h 1047505"/>
                  <a:gd name="connsiteX3" fmla="*/ 891222 w 1378081"/>
                  <a:gd name="connsiteY3" fmla="*/ 1047505 h 1047505"/>
                  <a:gd name="connsiteX4" fmla="*/ 163832 w 1378081"/>
                  <a:gd name="connsiteY4" fmla="*/ 1047505 h 1047505"/>
                  <a:gd name="connsiteX5" fmla="*/ 0 w 1378081"/>
                  <a:gd name="connsiteY5" fmla="*/ 883673 h 1047505"/>
                  <a:gd name="connsiteX0" fmla="*/ 3287 w 1217536"/>
                  <a:gd name="connsiteY0" fmla="*/ 1047456 h 1047456"/>
                  <a:gd name="connsiteX1" fmla="*/ 493178 w 1217536"/>
                  <a:gd name="connsiteY1" fmla="*/ 0 h 1047456"/>
                  <a:gd name="connsiteX2" fmla="*/ 1217536 w 1217536"/>
                  <a:gd name="connsiteY2" fmla="*/ 925084 h 1047456"/>
                  <a:gd name="connsiteX3" fmla="*/ 730677 w 1217536"/>
                  <a:gd name="connsiteY3" fmla="*/ 1047456 h 1047456"/>
                  <a:gd name="connsiteX4" fmla="*/ 3287 w 1217536"/>
                  <a:gd name="connsiteY4" fmla="*/ 1047456 h 1047456"/>
                  <a:gd name="connsiteX0" fmla="*/ 1827 w 1503247"/>
                  <a:gd name="connsiteY0" fmla="*/ 968827 h 1047456"/>
                  <a:gd name="connsiteX1" fmla="*/ 778889 w 1503247"/>
                  <a:gd name="connsiteY1" fmla="*/ 0 h 1047456"/>
                  <a:gd name="connsiteX2" fmla="*/ 1503247 w 1503247"/>
                  <a:gd name="connsiteY2" fmla="*/ 925084 h 1047456"/>
                  <a:gd name="connsiteX3" fmla="*/ 1016388 w 1503247"/>
                  <a:gd name="connsiteY3" fmla="*/ 1047456 h 1047456"/>
                  <a:gd name="connsiteX4" fmla="*/ 1827 w 1503247"/>
                  <a:gd name="connsiteY4" fmla="*/ 968827 h 1047456"/>
                  <a:gd name="connsiteX0" fmla="*/ 1827 w 1503247"/>
                  <a:gd name="connsiteY0" fmla="*/ 968827 h 1067218"/>
                  <a:gd name="connsiteX1" fmla="*/ 778889 w 1503247"/>
                  <a:gd name="connsiteY1" fmla="*/ 0 h 1067218"/>
                  <a:gd name="connsiteX2" fmla="*/ 1503247 w 1503247"/>
                  <a:gd name="connsiteY2" fmla="*/ 925084 h 1067218"/>
                  <a:gd name="connsiteX3" fmla="*/ 1827 w 1503247"/>
                  <a:gd name="connsiteY3" fmla="*/ 968827 h 1067218"/>
                  <a:gd name="connsiteX0" fmla="*/ 1827 w 1557523"/>
                  <a:gd name="connsiteY0" fmla="*/ 968827 h 1081044"/>
                  <a:gd name="connsiteX1" fmla="*/ 778889 w 1557523"/>
                  <a:gd name="connsiteY1" fmla="*/ 0 h 1081044"/>
                  <a:gd name="connsiteX2" fmla="*/ 1557523 w 1557523"/>
                  <a:gd name="connsiteY2" fmla="*/ 956337 h 1081044"/>
                  <a:gd name="connsiteX3" fmla="*/ 1827 w 1557523"/>
                  <a:gd name="connsiteY3" fmla="*/ 968827 h 108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7523" h="1081044">
                    <a:moveTo>
                      <a:pt x="1827" y="968827"/>
                    </a:moveTo>
                    <a:cubicBezTo>
                      <a:pt x="-37756" y="794251"/>
                      <a:pt x="576514" y="20395"/>
                      <a:pt x="778889" y="0"/>
                    </a:cubicBezTo>
                    <a:cubicBezTo>
                      <a:pt x="965092" y="100395"/>
                      <a:pt x="1517940" y="781761"/>
                      <a:pt x="1557523" y="956337"/>
                    </a:cubicBezTo>
                    <a:cubicBezTo>
                      <a:pt x="1428013" y="1117808"/>
                      <a:pt x="122553" y="1123008"/>
                      <a:pt x="1827" y="968827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Select a lowest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whose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represents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Some child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represents has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Apply the reduction rule to the corresponding 2-separation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  <a:blipFill rotWithShape="0">
                <a:blip r:embed="rId3"/>
                <a:stretch>
                  <a:fillRect l="-1326"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1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Two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attach to the </a:t>
                </a:r>
                <a:r>
                  <a:rPr lang="en-US" b="1" dirty="0" smtClean="0"/>
                  <a:t>same </a:t>
                </a:r>
                <a:r>
                  <a:rPr lang="en-US" dirty="0" smtClean="0"/>
                  <a:t>minimal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be the vertices represented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contain the remaining vertices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Apply the reduction rule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8" name="TwoChildr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9" y="3952803"/>
            <a:ext cx="1895475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3796835"/>
            <a:ext cx="3429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 paths and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 (</a:t>
                </a:r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simple path (cycle) of length </a:t>
                </a:r>
                <a:r>
                  <a:rPr lang="en-US" b="1" dirty="0" smtClean="0"/>
                  <a:t>at least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Such a path (cycle)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-cycle)</a:t>
                </a:r>
              </a:p>
              <a:p>
                <a:r>
                  <a:rPr lang="en-US" dirty="0" smtClean="0"/>
                  <a:t>Generalizes </a:t>
                </a:r>
                <a:r>
                  <a:rPr lang="en-US" cap="small" dirty="0" smtClean="0"/>
                  <a:t>Hamiltonian Path (Cycle)</a:t>
                </a:r>
                <a:r>
                  <a:rPr lang="en-US" dirty="0" smtClean="0"/>
                  <a:t>, so NP-complete</a:t>
                </a:r>
              </a:p>
              <a:p>
                <a:pPr lvl="1"/>
                <a:r>
                  <a:rPr lang="en-US" dirty="0" smtClean="0"/>
                  <a:t>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at most three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are </a:t>
                </a:r>
                <a:r>
                  <a:rPr lang="en-US" b="1" dirty="0" smtClean="0"/>
                  <a:t>fixed-parameter tractable</a:t>
                </a:r>
              </a:p>
              <a:p>
                <a:pPr lvl="1"/>
                <a:r>
                  <a:rPr lang="en-US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5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  <p:pic>
        <p:nvPicPr>
          <p:cNvPr id="6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decomposing the input graph, if there is a connected component with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/>
                  <a:t> vertices we either find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 or reduce to a smaller graph</a:t>
                </a:r>
              </a:p>
              <a:p>
                <a:r>
                  <a:rPr lang="en-US" dirty="0" smtClean="0"/>
                  <a:t>Each step decreases the number of vertices or increases the number of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</a:p>
              <a:p>
                <a:r>
                  <a:rPr lang="en-US" dirty="0" smtClean="0"/>
                  <a:t>After a polynomial number of rounds, all connected components have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We query the oracle for each of them and decide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orem"/>
              <p:cNvSpPr/>
              <p:nvPr/>
            </p:nvSpPr>
            <p:spPr bwMode="auto">
              <a:xfrm>
                <a:off x="539552" y="4941168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err="1" smtClean="0"/>
                  <a:t>Cycle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Turing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on </a:t>
                </a:r>
                <a:r>
                  <a:rPr lang="nl-NL" sz="2400" dirty="0" err="1" smtClean="0"/>
                  <a:t>plana</a:t>
                </a:r>
                <a:r>
                  <a:rPr lang="nl-NL" sz="2400" dirty="0" err="1" smtClean="0"/>
                  <a:t>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graphs</a:t>
                </a:r>
                <a:endParaRPr lang="en-US" sz="2400" dirty="0"/>
              </a:p>
            </p:txBody>
          </p:sp>
        </mc:Choice>
        <mc:Fallback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941168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7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using lower bounds on the circumference of other graph classes, same reduction rules work for Claw-free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etc.</a:t>
                </a:r>
              </a:p>
              <a:p>
                <a:pPr lvl="1"/>
                <a:r>
                  <a:rPr lang="en-US" dirty="0" smtClean="0"/>
                  <a:t>Crucial part is that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 of claw-free graphs are claw-free, etc.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, the reduction rule needs to be updated</a:t>
                </a:r>
              </a:p>
              <a:p>
                <a:pPr lvl="1"/>
                <a:r>
                  <a:rPr lang="en-US" dirty="0" smtClean="0"/>
                  <a:t>There are 6 structurally different ways in which a longest path can cross a 2-separation</a:t>
                </a:r>
              </a:p>
              <a:p>
                <a:pPr lvl="1"/>
                <a:r>
                  <a:rPr lang="en-US" dirty="0" smtClean="0"/>
                  <a:t>Reduction rule preserves a maximum-length copy of each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Lower bounds for Turing kernels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38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Colored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</a:t>
                </a:r>
                <a:r>
                  <a:rPr lang="en-US" dirty="0" smtClean="0"/>
                  <a:t>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a graph G where each vertex is 		assigned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simple </a:t>
                </a:r>
                <a:r>
                  <a:rPr lang="en-US" dirty="0" smtClean="0"/>
                  <a:t>path containing exactly one 		vertex of each color?</a:t>
                </a:r>
              </a:p>
              <a:p>
                <a:r>
                  <a:rPr lang="en-US" dirty="0" err="1" smtClean="0"/>
                  <a:t>Hermelin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et al.</a:t>
                </a:r>
                <a:r>
                  <a:rPr lang="en-US" dirty="0" smtClean="0"/>
                  <a:t> [IPEC 2014] introduced a complexity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 and conjectured that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-hard problem has a polynomial Turing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𝐹𝑃𝑇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𝑊𝐾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⊆…⊆</m:t>
                    </m:r>
                    <m:r>
                      <a:rPr lang="en-US" b="0" i="1" smtClean="0">
                        <a:latin typeface="Cambria Math"/>
                      </a:rPr>
                      <m:t>𝑋𝑃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They proved that </a:t>
                </a:r>
                <a:r>
                  <a:rPr lang="en-US" cap="small" dirty="0" smtClean="0"/>
                  <a:t>Colored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 hard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6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paths are harder to find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prove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-hardness of the colored version is unrelated to the uncolored version</a:t>
                </a:r>
              </a:p>
              <a:p>
                <a:pPr lvl="1"/>
                <a:r>
                  <a:rPr lang="en-US" cap="small" dirty="0" smtClean="0"/>
                  <a:t>Colored</a:t>
                </a:r>
                <a:r>
                  <a:rPr lang="en-US" b="1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i="1" cap="small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 </a:t>
                </a:r>
                <a:r>
                  <a:rPr lang="en-US" dirty="0" smtClean="0"/>
                  <a:t>on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graphs is WK[1]-hard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/>
                  <a:t>-</a:t>
                </a:r>
                <a:r>
                  <a:rPr lang="en-US" cap="small" dirty="0" smtClean="0"/>
                  <a:t>Path </a:t>
                </a:r>
                <a:r>
                  <a:rPr lang="en-US" dirty="0"/>
                  <a:t>on </a:t>
                </a:r>
                <a:r>
                  <a:rPr lang="en-US" dirty="0" err="1"/>
                  <a:t>subcubic</a:t>
                </a:r>
                <a:r>
                  <a:rPr lang="en-US" dirty="0"/>
                  <a:t> graphs </a:t>
                </a:r>
                <a:r>
                  <a:rPr lang="en-US" dirty="0" smtClean="0"/>
                  <a:t>has a polynomial Turing kernel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539552" y="4149080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Open problem.</a:t>
                </a:r>
                <a:r>
                  <a:rPr lang="en-US" sz="2400" dirty="0" smtClean="0"/>
                  <a:t> Does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Path</a:t>
                </a:r>
                <a:r>
                  <a:rPr lang="en-US" sz="2400" dirty="0"/>
                  <a:t> have a polynomial Turing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kernel </a:t>
                </a:r>
                <a:r>
                  <a:rPr lang="en-US" sz="2400" dirty="0"/>
                  <a:t>in general graphs?</a:t>
                </a:r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149080"/>
                <a:ext cx="8064896" cy="10799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87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have polynomial Turing kernels in several restricted graph families</a:t>
                </a:r>
              </a:p>
              <a:p>
                <a:r>
                  <a:rPr lang="en-US" dirty="0" smtClean="0"/>
                  <a:t>In Turing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, reduce using the solutions to small instances of NP-hard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, supplied by the oracle</a:t>
                </a:r>
              </a:p>
              <a:p>
                <a:r>
                  <a:rPr lang="en-US" dirty="0" smtClean="0"/>
                  <a:t>Open problems: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817824079"/>
                  </p:ext>
                </p:extLst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817824079"/>
                  </p:ext>
                </p:extLst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59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Running times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546562"/>
                  </p:ext>
                </p:extLst>
              </p:nvPr>
            </p:nvGraphicFramePr>
            <p:xfrm>
              <a:off x="457200" y="1196975"/>
              <a:ext cx="7571184" cy="44500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09022"/>
                    <a:gridCol w="2095961"/>
                    <a:gridCol w="2673405"/>
                    <a:gridCol w="18927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Deterministic 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1985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Monien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Bodlaender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⋅2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5.44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&gt;8000)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Kneis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12.6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Koutis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2.83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Williams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Björklund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1.66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err="1" smtClean="0">
                              <a:solidFill>
                                <a:schemeClr val="tx1"/>
                              </a:solidFill>
                            </a:rPr>
                            <a:t>Fomin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</a:rPr>
                            <a:t> et </a:t>
                          </a:r>
                          <a:r>
                            <a:rPr lang="en-US" i="1" dirty="0" err="1" smtClean="0">
                              <a:solidFill>
                                <a:schemeClr val="tx1"/>
                              </a:solidFill>
                            </a:rPr>
                            <a:t>et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2.851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546562"/>
                  </p:ext>
                </p:extLst>
              </p:nvPr>
            </p:nvGraphicFramePr>
            <p:xfrm>
              <a:off x="457200" y="1196975"/>
              <a:ext cx="7571184" cy="44500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09022"/>
                    <a:gridCol w="2095961"/>
                    <a:gridCol w="2673405"/>
                    <a:gridCol w="18927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8197" r="-70615" b="-1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8197" b="-1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1985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Monien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108197" r="-70615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Bodlaender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208197" r="-70615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313333" b="-83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406557" r="-70615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Kneis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506557" r="-70615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606557" r="-7061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7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Koutis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80655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Williams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921667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Björklund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10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err="1" smtClean="0">
                              <a:solidFill>
                                <a:schemeClr val="tx1"/>
                              </a:solidFill>
                            </a:rPr>
                            <a:t>Fomin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</a:rPr>
                            <a:t> et </a:t>
                          </a:r>
                          <a:r>
                            <a:rPr lang="en-US" i="1" dirty="0" err="1" smtClean="0">
                              <a:solidFill>
                                <a:schemeClr val="tx1"/>
                              </a:solidFill>
                            </a:rPr>
                            <a:t>et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1104918" r="-7061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29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path and cycle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Kernelization</a:t>
                </a:r>
                <a:r>
                  <a:rPr lang="en-US" dirty="0" smtClean="0"/>
                  <a:t> models provably effective preprocessing</a:t>
                </a:r>
              </a:p>
              <a:p>
                <a:pPr lvl="1"/>
                <a:r>
                  <a:rPr lang="en-US" dirty="0" smtClean="0"/>
                  <a:t>It is a technique to obtain FPT algorithms</a:t>
                </a:r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was known to be FPT since 1985, for a long time we did not know whether it has a </a:t>
                </a:r>
                <a:r>
                  <a:rPr lang="en-US" b="1" dirty="0" smtClean="0"/>
                  <a:t>polynomial kernel</a:t>
                </a:r>
                <a:endParaRPr lang="en-US" dirty="0" smtClean="0"/>
              </a:p>
              <a:p>
                <a:r>
                  <a:rPr lang="en-US" dirty="0" smtClean="0"/>
                  <a:t>In 2008,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Bodlaender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do not</a:t>
                </a:r>
                <a:r>
                  <a:rPr lang="en-US" dirty="0" smtClean="0"/>
                  <a:t> admit polynomial kernels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</a:t>
                </a:r>
                <a:r>
                  <a:rPr lang="en-US" dirty="0"/>
                  <a:t>at most </a:t>
                </a:r>
                <a:r>
                  <a:rPr lang="en-US" dirty="0" smtClean="0"/>
                  <a:t>three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1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notions of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b="1" dirty="0" smtClean="0"/>
                  <a:t>other</a:t>
                </a:r>
                <a:r>
                  <a:rPr lang="en-US" dirty="0" smtClean="0"/>
                  <a:t> parameterized problems that do not admit polynomial kernels, researchers found provably effective preprocessing schemes in a slightly </a:t>
                </a:r>
                <a:r>
                  <a:rPr lang="en-US" b="1" dirty="0" smtClean="0"/>
                  <a:t>different model</a:t>
                </a:r>
              </a:p>
              <a:p>
                <a:pPr lvl="1"/>
                <a:r>
                  <a:rPr lang="en-US" dirty="0" smtClean="0"/>
                  <a:t>A reduction to a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instances</a:t>
                </a:r>
              </a:p>
              <a:p>
                <a:r>
                  <a:rPr lang="en-US" dirty="0" smtClean="0"/>
                  <a:t>Are there provably effective preprocessing schemes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 </a:t>
                </a:r>
                <a:r>
                  <a:rPr lang="en-US" dirty="0" smtClean="0"/>
                  <a:t>in such relaxed models?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5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ulti-outp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4437112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estionMark"/>
          <p:cNvSpPr/>
          <p:nvPr/>
        </p:nvSpPr>
        <p:spPr>
          <a:xfrm>
            <a:off x="2458820" y="4519280"/>
            <a:ext cx="13120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6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parameterized </a:t>
                </a:r>
                <a:r>
                  <a:rPr lang="en-US" dirty="0" smtClean="0"/>
                  <a:t>problem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dirty="0"/>
                  <a:t>Turing </a:t>
                </a:r>
                <a:r>
                  <a:rPr lang="en-US" b="1" dirty="0" err="1"/>
                  <a:t>kernelization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b="1" dirty="0" smtClean="0"/>
                  <a:t>decides</a:t>
                </a:r>
                <a:r>
                  <a:rPr lang="en-US" dirty="0" smtClean="0"/>
                  <a:t> </a:t>
                </a:r>
                <a:r>
                  <a:rPr lang="en-US" dirty="0"/>
                  <a:t>whether a given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b="1" dirty="0"/>
                  <a:t>polynomial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a single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06" y="4191794"/>
            <a:ext cx="8588788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01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.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admit polynomial-size Turing kernels when the input graph is</a:t>
                </a:r>
              </a:p>
              <a:p>
                <a:pPr lvl="1"/>
                <a:r>
                  <a:rPr lang="en-US" dirty="0" smtClean="0"/>
                  <a:t>planar, or</a:t>
                </a:r>
              </a:p>
              <a:p>
                <a:pPr lvl="1"/>
                <a:r>
                  <a:rPr lang="en-US" dirty="0" smtClean="0"/>
                  <a:t>claw-free,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3,</m:t>
                        </m:r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of constant degree</a:t>
                </a:r>
              </a:p>
              <a:p>
                <a:r>
                  <a:rPr lang="en-US" dirty="0" smtClean="0"/>
                  <a:t>The degree of the polynomial depends on the graph class</a:t>
                </a:r>
              </a:p>
              <a:p>
                <a:pPr lvl="1"/>
                <a:r>
                  <a:rPr lang="en-US" dirty="0" smtClean="0"/>
                  <a:t>For planar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-cycle, kernel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4941168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2400" dirty="0" smtClean="0"/>
              <a:t>The </a:t>
            </a:r>
            <a:r>
              <a:rPr lang="nl-NL" sz="2400" b="1" dirty="0" err="1" smtClean="0"/>
              <a:t>difficult</a:t>
            </a:r>
            <a:r>
              <a:rPr lang="nl-NL" sz="2400" dirty="0" smtClean="0"/>
              <a:t> part of </a:t>
            </a:r>
            <a:r>
              <a:rPr lang="nl-NL" sz="2400" dirty="0" err="1" smtClean="0"/>
              <a:t>finding</a:t>
            </a:r>
            <a:r>
              <a:rPr lang="nl-NL" sz="2400" dirty="0" smtClean="0"/>
              <a:t> long </a:t>
            </a:r>
            <a:r>
              <a:rPr lang="nl-NL" sz="2400" dirty="0" err="1" smtClean="0"/>
              <a:t>paths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in these </a:t>
            </a:r>
            <a:r>
              <a:rPr lang="nl-NL" sz="2400" dirty="0" err="1" smtClean="0"/>
              <a:t>graph</a:t>
            </a:r>
            <a:r>
              <a:rPr lang="nl-NL" sz="2400" dirty="0" smtClean="0"/>
              <a:t> classes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confined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b="1" dirty="0" smtClean="0"/>
              <a:t>small </a:t>
            </a:r>
            <a:r>
              <a:rPr lang="nl-NL" sz="2400" b="1" dirty="0" err="1" smtClean="0"/>
              <a:t>subtasks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69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kernel crucially exploits the possibility of an </a:t>
            </a:r>
            <a:r>
              <a:rPr lang="en-US" b="1" dirty="0" smtClean="0"/>
              <a:t>adaptive interaction</a:t>
            </a:r>
            <a:r>
              <a:rPr lang="en-US" dirty="0" smtClean="0"/>
              <a:t> with the oracle</a:t>
            </a:r>
          </a:p>
          <a:p>
            <a:pPr lvl="1"/>
            <a:r>
              <a:rPr lang="en-US" dirty="0" smtClean="0"/>
              <a:t>The next queries depend on previous answers</a:t>
            </a:r>
          </a:p>
          <a:p>
            <a:pPr lvl="1"/>
            <a:r>
              <a:rPr lang="en-US" dirty="0" smtClean="0"/>
              <a:t>Compare to the non-adaptive list of small output instances</a:t>
            </a:r>
          </a:p>
          <a:p>
            <a:r>
              <a:rPr lang="en-US" dirty="0" smtClean="0"/>
              <a:t>Rare phenomenon; only other adaptive Turing </a:t>
            </a:r>
            <a:r>
              <a:rPr lang="en-US" dirty="0" err="1" smtClean="0"/>
              <a:t>kernelization</a:t>
            </a:r>
            <a:r>
              <a:rPr lang="en-US" dirty="0" smtClean="0"/>
              <a:t> is due </a:t>
            </a:r>
            <a:r>
              <a:rPr lang="en-US" dirty="0"/>
              <a:t>to </a:t>
            </a:r>
            <a:r>
              <a:rPr lang="en-US" dirty="0" err="1">
                <a:solidFill>
                  <a:srgbClr val="0070C0"/>
                </a:solidFill>
              </a:rPr>
              <a:t>Thomassé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et al.</a:t>
            </a:r>
            <a:r>
              <a:rPr lang="en-US" dirty="0" smtClean="0"/>
              <a:t> [WG 2014]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40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none" dirty="0" smtClean="0"/>
                  <a:t>Turing kernel for </a:t>
                </a: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b="1" i="1" cap="small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cap="small" dirty="0"/>
                  <a:t>-Cycle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t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58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15619</TotalTime>
  <Words>1065</Words>
  <Application>Microsoft Office PowerPoint</Application>
  <PresentationFormat>On-screen Show (4:3)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Narrow</vt:lpstr>
      <vt:lpstr>Calibri</vt:lpstr>
      <vt:lpstr>Cambria Math</vt:lpstr>
      <vt:lpstr>Arial</vt:lpstr>
      <vt:lpstr>AA-UiB-Institusjonell-mal-rev03</vt:lpstr>
      <vt:lpstr>PowerPoint Presentation</vt:lpstr>
      <vt:lpstr>Finding long paths and cycles</vt:lpstr>
      <vt:lpstr>Running times for k-Path</vt:lpstr>
      <vt:lpstr>Preprocessing for path and cycle problems</vt:lpstr>
      <vt:lpstr>Relaxed notions of preprocessing</vt:lpstr>
      <vt:lpstr>Turing kernelization</vt:lpstr>
      <vt:lpstr>Our results</vt:lpstr>
      <vt:lpstr>Adaptivity</vt:lpstr>
      <vt:lpstr>Turing kernel for planar k-Cycle</vt:lpstr>
      <vt:lpstr>Splitting rule for k-Cycle</vt:lpstr>
      <vt:lpstr>Long cycles through 2-separators</vt:lpstr>
      <vt:lpstr>Turing reduction rule for k-Longest Cycle</vt:lpstr>
      <vt:lpstr>Decompose-Query-Reduce</vt:lpstr>
      <vt:lpstr>Circumference of triconnected graphs</vt:lpstr>
      <vt:lpstr>Decomposition into triconnected components</vt:lpstr>
      <vt:lpstr>Decomposition into triconnected components</vt:lpstr>
      <vt:lpstr>Reducing using the decomposition</vt:lpstr>
      <vt:lpstr>Finding a 2-separation to reduce (I)</vt:lpstr>
      <vt:lpstr>Finding a 2-separation to reduce (II)</vt:lpstr>
      <vt:lpstr>Summary of the kernelization</vt:lpstr>
      <vt:lpstr>Extensions</vt:lpstr>
      <vt:lpstr>Lower bounds for Turing kernels</vt:lpstr>
      <vt:lpstr>Colored k-path</vt:lpstr>
      <vt:lpstr>Colored paths are harder to find</vt:lpstr>
      <vt:lpstr>Conclusion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1431</cp:revision>
  <cp:lastPrinted>2011-05-25T10:31:26Z</cp:lastPrinted>
  <dcterms:created xsi:type="dcterms:W3CDTF">2011-05-20T06:21:58Z</dcterms:created>
  <dcterms:modified xsi:type="dcterms:W3CDTF">2014-09-07T21:39:08Z</dcterms:modified>
</cp:coreProperties>
</file>