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02" r:id="rId2"/>
    <p:sldId id="545" r:id="rId3"/>
    <p:sldId id="541" r:id="rId4"/>
    <p:sldId id="547" r:id="rId5"/>
    <p:sldId id="548" r:id="rId6"/>
    <p:sldId id="551" r:id="rId7"/>
    <p:sldId id="553" r:id="rId8"/>
    <p:sldId id="557" r:id="rId9"/>
    <p:sldId id="555" r:id="rId10"/>
    <p:sldId id="559" r:id="rId11"/>
    <p:sldId id="558" r:id="rId12"/>
    <p:sldId id="560" r:id="rId13"/>
    <p:sldId id="561" r:id="rId14"/>
    <p:sldId id="562" r:id="rId15"/>
    <p:sldId id="554" r:id="rId16"/>
    <p:sldId id="563" r:id="rId17"/>
    <p:sldId id="564" r:id="rId18"/>
    <p:sldId id="565" r:id="rId19"/>
    <p:sldId id="571" r:id="rId20"/>
    <p:sldId id="566" r:id="rId21"/>
    <p:sldId id="568" r:id="rId22"/>
    <p:sldId id="570" r:id="rId23"/>
    <p:sldId id="567" r:id="rId24"/>
    <p:sldId id="572" r:id="rId25"/>
    <p:sldId id="454" r:id="rId26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F94C4"/>
    <a:srgbClr val="3366FF"/>
    <a:srgbClr val="0066FF"/>
    <a:srgbClr val="008000"/>
    <a:srgbClr val="003399"/>
    <a:srgbClr val="0395CE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31" autoAdjust="0"/>
  </p:normalViewPr>
  <p:slideViewPr>
    <p:cSldViewPr>
      <p:cViewPr varScale="1">
        <p:scale>
          <a:sx n="124" d="100"/>
          <a:sy n="124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State the lemma</a:t>
            </a:r>
            <a:r>
              <a:rPr lang="en-US" baseline="0" dirty="0" smtClean="0"/>
              <a:t> when G – X has degree &gt;= 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08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do v-flowers vs solutions without v in a graph such that G-v is acyclic, and then lift it to work in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05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d/d0/Gems_P4061909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77570"/>
            <a:ext cx="6846547" cy="51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4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4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96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98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9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111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76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11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4.png"/><Relationship Id="rId7" Type="http://schemas.openxmlformats.org/officeDocument/2006/relationships/image" Target="../media/image97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46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6480720" cy="1500187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dirty="0" smtClean="0"/>
              <a:t>A </a:t>
            </a:r>
            <a:r>
              <a:rPr lang="en-US" dirty="0"/>
              <a:t>treasure </a:t>
            </a:r>
            <a:r>
              <a:rPr lang="en-US" dirty="0" smtClean="0"/>
              <a:t>from the </a:t>
            </a:r>
            <a:r>
              <a:rPr lang="en-US" dirty="0"/>
              <a:t>lost continent of polynomial </a:t>
            </a:r>
            <a:r>
              <a:rPr lang="en-US" dirty="0" smtClean="0"/>
              <a:t>time </a:t>
            </a:r>
          </a:p>
          <a:p>
            <a:r>
              <a:rPr lang="en-US" sz="2400" i="1" dirty="0" err="1" smtClean="0"/>
              <a:t>Kernelization</a:t>
            </a:r>
            <a:r>
              <a:rPr lang="en-US" sz="2400" i="1" dirty="0" smtClean="0"/>
              <a:t> </a:t>
            </a:r>
            <a:r>
              <a:rPr lang="en-US" sz="2400" i="1" dirty="0"/>
              <a:t>for Feedback Vertex </a:t>
            </a:r>
            <a:r>
              <a:rPr lang="en-US" sz="2400" i="1" dirty="0" smtClean="0"/>
              <a:t>Set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December 6th 2016, TU/e Algorithms Seminar,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2" descr="C:\Users\bjansen\AppData\Local\Microsoft\Windows\INetCache\Content.Outlook\3PDRUY1X\Logo-alg-by-dis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85" y="188640"/>
            <a:ext cx="1586429" cy="91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5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has at least one edge to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e>
                    </m:func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6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6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has at least two edges to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e>
                    </m:func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8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9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058" y="5412358"/>
                <a:ext cx="8229600" cy="8249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12358"/>
                <a:ext cx="8229600" cy="82495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6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forces another leaf in the forest, 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≥1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≥|</m:t>
                    </m:r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8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1845" y="2924944"/>
            <a:ext cx="4772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4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this completes the proof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1168"/>
                <a:ext cx="8229600" cy="477415"/>
              </a:xfrm>
              <a:prstGeom prst="rect">
                <a:avLst/>
              </a:prstGeom>
              <a:blipFill rotWithShape="0">
                <a:blip r:embed="rId5"/>
                <a:stretch>
                  <a:fillRect t="-7692" b="-6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57200" y="5412358"/>
                <a:ext cx="8229600" cy="824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kern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 kern="0" smtClean="0">
                                      <a:latin typeface="Cambria Math" panose="02040503050406030204" pitchFamily="18" charset="0"/>
                                    </a:rPr>
                                    <m:t>≥3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=|</m:t>
                          </m:r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sz="2000" i="1" kern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12358"/>
                <a:ext cx="8229600" cy="8249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/>
                  <a:t>. 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a FVS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⁡⁡(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71375"/>
                <a:ext cx="8229600" cy="3554787"/>
              </a:xfrm>
            </p:spPr>
            <p:txBody>
              <a:bodyPr/>
              <a:lstStyle/>
              <a:p>
                <a:r>
                  <a:rPr lang="en-US" dirty="0" smtClean="0"/>
                  <a:t>Lemma with (R1)-(R4) to achieve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, suggest:</a:t>
                </a:r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0070C0"/>
                    </a:solidFill>
                  </a:rPr>
                  <a:t>Shrink the instance by reducing degree-sum of a FVS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Which FVS to use for this purpose?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Finding a minimum FVS is hard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… but a 4-approximation can be found in linear time</a:t>
                </a:r>
                <a:br>
                  <a:rPr lang="en-US" dirty="0" smtClean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[Bar-Yehuda et al. SICOMP’02]</a:t>
                </a:r>
                <a:endParaRPr lang="en-US" dirty="0"/>
              </a:p>
              <a:p>
                <a:pPr marL="400050"/>
                <a:r>
                  <a:rPr lang="en-US" dirty="0" smtClean="0"/>
                  <a:t>We compute a 4-approximation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 smtClean="0">
                  <a:solidFill>
                    <a:srgbClr val="0070C0"/>
                  </a:solidFill>
                </a:endParaRPr>
              </a:p>
              <a:p>
                <a:pPr marL="514350" lvl="1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there is no FVS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output answer 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no</a:t>
                </a:r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71375"/>
                <a:ext cx="8229600" cy="3554787"/>
              </a:xfrm>
              <a:blipFill rotWithShape="0">
                <a:blip r:embed="rId3"/>
                <a:stretch>
                  <a:fillRect l="-1185" t="-1544" b="-10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2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61" y="2852936"/>
            <a:ext cx="6086475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the degree-sum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work with an 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Reduce degree-sum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reducing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Inspiration of how to reduce degree comes from an example: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5250384"/>
                <a:ext cx="8229600" cy="770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Each FVS of size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contains vertex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, </a:t>
                </a:r>
              </a:p>
              <a:p>
                <a:pPr marL="0" indent="0" algn="ctr">
                  <a:spcBef>
                    <a:spcPts val="0"/>
                  </a:spcBef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vertex-disjoint cycles pass through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50384"/>
                <a:ext cx="8229600" cy="770904"/>
              </a:xfrm>
              <a:prstGeom prst="rect">
                <a:avLst/>
              </a:prstGeom>
              <a:blipFill rotWithShape="0">
                <a:blip r:embed="rId5"/>
                <a:stretch>
                  <a:fillRect t="-3937" b="-4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861" y="2858294"/>
            <a:ext cx="60864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61" y="2852936"/>
            <a:ext cx="6086475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the degree-sum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work with an 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Reduce </a:t>
                </a:r>
                <a:r>
                  <a:rPr lang="en-US" dirty="0" smtClean="0"/>
                  <a:t>degree-sum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reducing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Inspiration of how to reduce degree comes from an example: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5250384"/>
                <a:ext cx="8229600" cy="770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Every minimum FVS contains vertex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Answer is preserved when removing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and decreasing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by one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50384"/>
                <a:ext cx="8229600" cy="770904"/>
              </a:xfrm>
              <a:prstGeom prst="rect">
                <a:avLst/>
              </a:prstGeom>
              <a:blipFill rotWithShape="0">
                <a:blip r:embed="rId5"/>
                <a:stretch>
                  <a:fillRect t="-3937" b="-4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861" y="2858294"/>
            <a:ext cx="60864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61" y="2858294"/>
            <a:ext cx="6086475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5250384"/>
                <a:ext cx="8229600" cy="7709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Every minimum FVS contains vertex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Answer is preserved when removing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and decreasing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by one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50384"/>
                <a:ext cx="8229600" cy="770904"/>
              </a:xfrm>
              <a:prstGeom prst="rect">
                <a:avLst/>
              </a:prstGeom>
              <a:blipFill rotWithShape="0">
                <a:blip r:embed="rId4"/>
                <a:stretch>
                  <a:fillRect t="-3937" b="-4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861" y="2858294"/>
            <a:ext cx="6086475" cy="247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457200" y="4398590"/>
                <a:ext cx="8229600" cy="18719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But what if there is no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kern="0" dirty="0" smtClean="0"/>
                  <a:t>-flower with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kern="0" dirty="0" smtClean="0"/>
                  <a:t> cycles?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98590"/>
                <a:ext cx="8229600" cy="1871985"/>
              </a:xfrm>
              <a:prstGeom prst="rect">
                <a:avLst/>
              </a:prstGeom>
              <a:blipFill rotWithShape="0">
                <a:blip r:embed="rId6"/>
                <a:stretch>
                  <a:fillRect l="-1185" t="-32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 bwMode="auto">
              <a:xfrm>
                <a:off x="971600" y="5090665"/>
                <a:ext cx="7200800" cy="121865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Win/win: </a:t>
                </a:r>
                <a:r>
                  <a:rPr lang="en-US" sz="2400" dirty="0" smtClean="0"/>
                  <a:t>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-flower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cycles, </a:t>
                </a:r>
                <a:br>
                  <a:rPr lang="en-US" sz="2400" dirty="0" smtClean="0"/>
                </a:br>
                <a:r>
                  <a:rPr lang="en-US" sz="2400" dirty="0" smtClean="0"/>
                  <a:t>or a FVS without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1600" dirty="0" smtClean="0"/>
                  <a:t>(and both can be found efficiently)</a:t>
                </a:r>
                <a:endParaRPr lang="en-US" sz="1800" dirty="0"/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090665"/>
                <a:ext cx="7200800" cy="121865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18719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-flower</a:t>
                </a:r>
                <a:r>
                  <a:rPr lang="en-US" dirty="0" smtClean="0"/>
                  <a:t>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 set of cycles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that are otherwise vertex-disjoint</a:t>
                </a:r>
              </a:p>
              <a:p>
                <a:r>
                  <a:rPr lang="en-US" dirty="0" smtClean="0"/>
                  <a:t>If there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-flower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cycles,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contained in every size-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solution and can be removed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1871985"/>
              </a:xfrm>
              <a:blipFill rotWithShape="0">
                <a:blip r:embed="rId8"/>
                <a:stretch>
                  <a:fillRect l="-1137" t="-4886" r="-711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6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-flowers and solutions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 a graph without loops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is acyclic, then the size of a smallest FVS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 smtClean="0"/>
                  <a:t> without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equals the size of the largest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-flower. </a:t>
                </a:r>
                <a:br>
                  <a:rPr lang="en-US" sz="2000" dirty="0" smtClean="0"/>
                </a:br>
                <a:r>
                  <a:rPr lang="en-US" sz="1600" dirty="0" smtClean="0"/>
                  <a:t>Both structures can be found in linear time.</a:t>
                </a: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BaseTre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10" name="SelectFirstVerte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13" name="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21" name="BlankSubtree"/>
          <p:cNvPicPr>
            <a:picLocks noChangeAspect="1"/>
          </p:cNvPicPr>
          <p:nvPr/>
        </p:nvPicPr>
        <p:blipFill rotWithShape="1">
          <a:blip r:embed="rId8"/>
          <a:srcRect l="-1" t="62662" r="71470"/>
          <a:stretch/>
        </p:blipFill>
        <p:spPr>
          <a:xfrm>
            <a:off x="279904" y="4653136"/>
            <a:ext cx="1627800" cy="1330102"/>
          </a:xfrm>
          <a:prstGeom prst="rect">
            <a:avLst/>
          </a:prstGeom>
        </p:spPr>
      </p:pic>
      <p:pic>
        <p:nvPicPr>
          <p:cNvPr id="15" name="SecondVertex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16" name="ThirdVertex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17" name="FourthVertex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18" name="FV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p:pic>
        <p:nvPicPr>
          <p:cNvPr id="19" name="FinalFores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904" y="2420888"/>
            <a:ext cx="5705475" cy="3562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u"/>
              <p:cNvSpPr/>
              <p:nvPr/>
            </p:nvSpPr>
            <p:spPr bwMode="auto">
              <a:xfrm>
                <a:off x="342984" y="4548032"/>
                <a:ext cx="1728192" cy="864096"/>
              </a:xfrm>
              <a:prstGeom prst="roundRect">
                <a:avLst/>
              </a:prstGeom>
              <a:solidFill>
                <a:srgbClr val="0070C0">
                  <a:alpha val="30000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Tu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84" y="4548032"/>
                <a:ext cx="1728192" cy="864096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lg"/>
              <p:cNvSpPr txBox="1"/>
              <p:nvPr/>
            </p:nvSpPr>
            <p:spPr>
              <a:xfrm>
                <a:off x="5796136" y="2571375"/>
                <a:ext cx="3240360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latin typeface="+mj-lt"/>
                  </a:rPr>
                  <a:t>Constructive proof:</a:t>
                </a:r>
              </a:p>
              <a:p>
                <a:pPr marL="342900" indent="-342900" algn="l">
                  <a:buFont typeface="+mj-lt"/>
                  <a:buAutoNum type="arabicPeriod"/>
                </a:pPr>
                <a:r>
                  <a:rPr lang="en-US" sz="1800" dirty="0" smtClean="0">
                    <a:latin typeface="+mj-lt"/>
                  </a:rPr>
                  <a:t>Pick a root for each tree in the forest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dirty="0" smtClean="0">
                  <a:latin typeface="+mj-lt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r>
                  <a:rPr lang="en-US" sz="1800" dirty="0" smtClean="0">
                    <a:latin typeface="+mj-lt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≔∅</m:t>
                    </m:r>
                  </m:oMath>
                </a14:m>
                <a:endParaRPr lang="en-US" sz="1800" dirty="0" smtClean="0">
                  <a:latin typeface="+mj-lt"/>
                </a:endParaRPr>
              </a:p>
              <a:p>
                <a:pPr marL="342900" indent="-342900" algn="l">
                  <a:buFont typeface="+mj-lt"/>
                  <a:buAutoNum type="arabicPeriod"/>
                </a:pPr>
                <a:r>
                  <a:rPr lang="en-US" sz="1800" dirty="0" smtClean="0">
                    <a:latin typeface="+mj-lt"/>
                  </a:rPr>
                  <a:t>While</a:t>
                </a:r>
                <a:r>
                  <a:rPr lang="en-US" sz="18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 smtClean="0">
                    <a:latin typeface="+mj-lt"/>
                  </a:rPr>
                  <a:t> has a cycle:</a:t>
                </a:r>
              </a:p>
              <a:p>
                <a:pPr marL="457200" indent="-342900" algn="l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j-lt"/>
                  </a:rPr>
                  <a:t>Pick lowest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whose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edges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600" dirty="0" smtClean="0">
                  <a:latin typeface="+mj-lt"/>
                </a:endParaRPr>
              </a:p>
              <a:p>
                <a:pPr marL="457200" indent="-342900" algn="l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j-lt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1600" dirty="0" smtClean="0">
                  <a:latin typeface="+mj-lt"/>
                </a:endParaRPr>
              </a:p>
              <a:p>
                <a:pPr marL="457200" indent="-342900" algn="l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+mj-lt"/>
                  </a:rPr>
                  <a:t>Add cycle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+mj-lt"/>
                  </a:rPr>
                  <a:t> to flower</a:t>
                </a:r>
              </a:p>
            </p:txBody>
          </p:sp>
        </mc:Choice>
        <mc:Fallback>
          <p:sp>
            <p:nvSpPr>
              <p:cNvPr id="8" name="Alg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571375"/>
                <a:ext cx="3240360" cy="2462213"/>
              </a:xfrm>
              <a:prstGeom prst="rect">
                <a:avLst/>
              </a:prstGeom>
              <a:blipFill rotWithShape="0">
                <a:blip r:embed="rId14"/>
                <a:stretch>
                  <a:fillRect l="-1695" t="-1485" b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xplanationText"/>
              <p:cNvSpPr txBox="1">
                <a:spLocks/>
              </p:cNvSpPr>
              <p:nvPr/>
            </p:nvSpPr>
            <p:spPr bwMode="auto">
              <a:xfrm>
                <a:off x="3096344" y="5606871"/>
                <a:ext cx="5940152" cy="752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000" kern="0" dirty="0" smtClean="0">
                    <a:solidFill>
                      <a:srgbClr val="0070C0"/>
                    </a:solidFill>
                  </a:rPr>
                  <a:t>All cycles visiting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contain vertex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000" kern="0" dirty="0" smtClean="0">
                    <a:solidFill>
                      <a:srgbClr val="0070C0"/>
                    </a:solidFill>
                  </a:rPr>
                </a:br>
                <a:r>
                  <a:rPr lang="en-US" sz="2000" kern="0" dirty="0" smtClean="0">
                    <a:solidFill>
                      <a:srgbClr val="0070C0"/>
                    </a:solidFill>
                  </a:rPr>
                  <a:t>All cycles visiting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kern="0" dirty="0" smtClean="0">
                    <a:solidFill>
                      <a:srgbClr val="0070C0"/>
                    </a:solidFill>
                  </a:rPr>
                  <a:t> are broken due to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kern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Explan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344" y="5606871"/>
                <a:ext cx="5940152" cy="752733"/>
              </a:xfrm>
              <a:prstGeom prst="rect">
                <a:avLst/>
              </a:prstGeom>
              <a:blipFill rotWithShape="0">
                <a:blip r:embed="rId15"/>
                <a:stretch>
                  <a:fillRect t="-4878" b="-81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8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Exploiting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-flowers and solutions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36911"/>
                <a:ext cx="8229600" cy="3489251"/>
              </a:xfrm>
            </p:spPr>
            <p:txBody>
              <a:bodyPr/>
              <a:lstStyle/>
              <a:p>
                <a:r>
                  <a:rPr lang="en-US" sz="1800" dirty="0" smtClean="0"/>
                  <a:t>Given FVS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in original input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/>
                  <a:t>: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Apply Lemma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−(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acyclic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endParaRPr lang="en-US" sz="1800" dirty="0"/>
              </a:p>
              <a:p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/>
                  <a:t>-flower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 cycles: delete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/>
                  <a:t>, decrease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 by 1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/>
                  <a:t>-flower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has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 cycles: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 is a FVS without 𝑣 of size at most 5</a:t>
                </a:r>
                <a:r>
                  <a:rPr lang="en-US" sz="1800" dirty="0" smtClean="0">
                    <a:solidFill>
                      <a:srgbClr val="0070C0"/>
                    </a:solidFill>
                  </a:rPr>
                  <a:t>𝑘</a:t>
                </a:r>
                <a:endParaRPr lang="en-US" sz="1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36911"/>
                <a:ext cx="8229600" cy="3489251"/>
              </a:xfrm>
              <a:blipFill rotWithShape="0">
                <a:blip r:embed="rId3"/>
                <a:stretch>
                  <a:fillRect l="-593" t="-1049" b="-7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 smtClean="0"/>
                  <a:t> is a graph without loops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 is acyclic, then the size of a smallest FVS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without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equals the size of the largest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-flower. </a:t>
                </a:r>
                <a:br>
                  <a:rPr lang="en-US" sz="2000" dirty="0" smtClean="0"/>
                </a:br>
                <a:r>
                  <a:rPr lang="en-US" sz="1600" dirty="0" smtClean="0"/>
                  <a:t>Both structures can be found in linear time.</a:t>
                </a: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12" y="3392911"/>
            <a:ext cx="521017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912" y="3392911"/>
            <a:ext cx="52101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912" y="3402436"/>
            <a:ext cx="5210175" cy="1590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X"/>
              <p:cNvSpPr/>
              <p:nvPr/>
            </p:nvSpPr>
            <p:spPr bwMode="auto">
              <a:xfrm>
                <a:off x="2843256" y="4332008"/>
                <a:ext cx="2664847" cy="609160"/>
              </a:xfrm>
              <a:prstGeom prst="roundRect">
                <a:avLst/>
              </a:prstGeom>
              <a:solidFill>
                <a:srgbClr val="0070C0">
                  <a:alpha val="30000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9" name="X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256" y="4332008"/>
                <a:ext cx="2664847" cy="60916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6912" y="3402436"/>
            <a:ext cx="5210175" cy="159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6912" y="3392911"/>
            <a:ext cx="52101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continent of polynomial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6" name="Picture 2" descr="https://upload.wikimedia.org/wikipedia/commons/e/ec/The_Lost_Continent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71" y="1268151"/>
            <a:ext cx="3834883" cy="5113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lock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5943600" cy="371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degree using a solution </a:t>
                </a:r>
                <a:r>
                  <a:rPr lang="en-US" dirty="0"/>
                  <a:t>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Given a feedback vertex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sz="2000" dirty="0" smtClean="0"/>
                  <a:t> efficiently, without changing the answer.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WithoutBlock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20888"/>
            <a:ext cx="5943600" cy="3714750"/>
          </a:xfrm>
          <a:prstGeom prst="rect">
            <a:avLst/>
          </a:prstGeom>
        </p:spPr>
      </p:pic>
      <p:pic>
        <p:nvPicPr>
          <p:cNvPr id="11" name="FadedEdgesToV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20888"/>
            <a:ext cx="5943600" cy="371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00192" y="2492895"/>
                <a:ext cx="2808312" cy="338437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forest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dirty="0" smtClean="0"/>
              </a:p>
              <a:p>
                <a:pPr marL="365760" lvl="1"/>
                <a:r>
                  <a:rPr lang="en-US" dirty="0" smtClean="0"/>
                  <a:t>Using (R2), each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has at most two edges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365760" lvl="1"/>
                <a:r>
                  <a:rPr lang="en-US" dirty="0" smtClean="0"/>
                  <a:t>Each tree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has at most one edge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reducing connections to trees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0192" y="2492895"/>
                <a:ext cx="2808312" cy="3384377"/>
              </a:xfrm>
              <a:blipFill rotWithShape="0">
                <a:blip r:embed="rId7"/>
                <a:stretch>
                  <a:fillRect l="-2169" t="-1982" r="-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1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degree </a:t>
                </a:r>
                <a:r>
                  <a:rPr lang="en-US" dirty="0"/>
                  <a:t>using a solution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Given a feedback vertex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sz="2000" dirty="0" smtClean="0"/>
                  <a:t> efficiently, without changing the answer.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xplanationText"/>
              <p:cNvSpPr txBox="1">
                <a:spLocks/>
              </p:cNvSpPr>
              <p:nvPr/>
            </p:nvSpPr>
            <p:spPr bwMode="auto">
              <a:xfrm>
                <a:off x="288032" y="5373216"/>
                <a:ext cx="5940152" cy="752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37210" lvl="1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mark up to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trees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that contain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both a </a:t>
                </a:r>
                <a:r>
                  <a:rPr lang="en-US" sz="2000" dirty="0">
                    <a:solidFill>
                      <a:srgbClr val="0070C0"/>
                    </a:solidFill>
                  </a:rPr>
                  <a:t>neighbor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0070C0"/>
                    </a:solidFill>
                  </a:rPr>
                  <a:t>and</a:t>
                </a:r>
                <a:r>
                  <a:rPr lang="en-US" sz="2000" dirty="0">
                    <a:solidFill>
                      <a:srgbClr val="0070C0"/>
                    </a:solidFill>
                  </a:rPr>
                  <a:t> a neighbor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537210" lvl="1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Remove edges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to all unmarked trees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Explan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32" y="5373216"/>
                <a:ext cx="5940152" cy="752733"/>
              </a:xfrm>
              <a:prstGeom prst="rect">
                <a:avLst/>
              </a:prstGeom>
              <a:blipFill rotWithShape="0">
                <a:blip r:embed="rId4"/>
                <a:stretch>
                  <a:fillRect t="-4839" b="-564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829747"/>
            <a:ext cx="5000625" cy="2276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829747"/>
            <a:ext cx="5000625" cy="227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2829747"/>
            <a:ext cx="5000625" cy="22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Yv"/>
              <p:cNvSpPr/>
              <p:nvPr/>
            </p:nvSpPr>
            <p:spPr bwMode="auto">
              <a:xfrm>
                <a:off x="1886953" y="4437112"/>
                <a:ext cx="2160240" cy="648072"/>
              </a:xfrm>
              <a:prstGeom prst="roundRect">
                <a:avLst/>
              </a:prstGeom>
              <a:solidFill>
                <a:srgbClr val="0070C0">
                  <a:alpha val="30000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8" name="Y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6953" y="4437112"/>
                <a:ext cx="2160240" cy="64807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60" y="2829747"/>
            <a:ext cx="5000625" cy="22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12185" y="2598777"/>
                <a:ext cx="3345160" cy="27024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Consider forest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dirty="0" smtClean="0"/>
              </a:p>
              <a:p>
                <a:pPr marL="365760" lvl="1"/>
                <a:r>
                  <a:rPr lang="en-US" dirty="0" smtClean="0"/>
                  <a:t>Using (R2), each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has at most two edges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365760" lvl="1"/>
                <a:r>
                  <a:rPr lang="en-US" dirty="0" smtClean="0"/>
                  <a:t>Each tree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has at most one edge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80010" lvl="1" indent="0">
                  <a:buNone/>
                </a:pPr>
                <a:endParaRPr lang="en-US" dirty="0" smtClean="0"/>
              </a:p>
              <a:p>
                <a:pPr marL="80010" lvl="1" indent="0">
                  <a:buNone/>
                </a:pPr>
                <a:r>
                  <a:rPr lang="en-US" dirty="0" smtClean="0"/>
                  <a:t>After reduction: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2185" y="2598777"/>
                <a:ext cx="3345160" cy="2702431"/>
              </a:xfrm>
              <a:blipFill rotWithShape="0">
                <a:blip r:embed="rId10"/>
                <a:stretch>
                  <a:fillRect l="-1825" t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3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Reducing degree </a:t>
                </a:r>
                <a:r>
                  <a:rPr lang="en-US" dirty="0"/>
                  <a:t>using a solution 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Claim</a:t>
                </a:r>
                <a:r>
                  <a:rPr lang="en-US" sz="2000" dirty="0"/>
                  <a:t>. If graph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by removing an edge </a:t>
                </a:r>
                <a:br>
                  <a:rPr lang="en-US" sz="2000" dirty="0"/>
                </a:b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to an unmarked tree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then any </a:t>
                </a:r>
                <a:r>
                  <a:rPr lang="en-US" sz="2000" dirty="0" smtClean="0"/>
                  <a:t>FVS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a FVS for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xplanationText"/>
              <p:cNvSpPr txBox="1">
                <a:spLocks/>
              </p:cNvSpPr>
              <p:nvPr/>
            </p:nvSpPr>
            <p:spPr bwMode="auto">
              <a:xfrm>
                <a:off x="288032" y="5052531"/>
                <a:ext cx="8532440" cy="1544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14350" indent="-514350">
                  <a:buFont typeface="+mj-lt"/>
                  <a:buAutoNum type="romanUcPeriod"/>
                </a:pPr>
                <a:r>
                  <a:rPr lang="en-US" sz="2000" b="0" dirty="0" smtClean="0">
                    <a:solidFill>
                      <a:srgbClr val="0070C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,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marked trees adjacent to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914400" lvl="1" indent="-514350"/>
                <a:r>
                  <a:rPr lang="en-US" sz="2000" dirty="0">
                    <a:solidFill>
                      <a:srgbClr val="0070C0"/>
                    </a:solidFill>
                  </a:rPr>
                  <a:t>A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 least two such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are disjoint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914400" lvl="1" indent="-514350"/>
                <a:r>
                  <a:rPr lang="en-US" sz="2000" dirty="0" smtClean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has a cycle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 marL="274320" indent="-514350">
                  <a:spcBef>
                    <a:spcPts val="600"/>
                  </a:spcBef>
                  <a:buFont typeface="+mj-lt"/>
                  <a:buAutoNum type="romanUcPeriod"/>
                </a:pPr>
                <a:r>
                  <a:rPr lang="en-US" sz="2000" b="0" dirty="0" smtClean="0">
                    <a:solidFill>
                      <a:srgbClr val="0070C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,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b="0" dirty="0" smtClean="0">
                    <a:solidFill>
                      <a:srgbClr val="0070C0"/>
                    </a:solidFill>
                  </a:rPr>
                  <a:t> contains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Explan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32" y="5052531"/>
                <a:ext cx="8532440" cy="1544821"/>
              </a:xfrm>
              <a:prstGeom prst="rect">
                <a:avLst/>
              </a:prstGeom>
              <a:blipFill rotWithShape="0">
                <a:blip r:embed="rId4"/>
                <a:stretch>
                  <a:fillRect l="-786" t="-2767" b="-51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59" y="2829747"/>
            <a:ext cx="5000625" cy="2276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1172" y="38363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2" y="3836346"/>
                <a:ext cx="36004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Given a feedback vertex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 smtClean="0"/>
                  <a:t>, the degree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can be reduced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en-US" sz="2000" dirty="0" smtClean="0"/>
                  <a:t> efficiently, without changing the answer.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03569"/>
                <a:ext cx="8496944" cy="114531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08104" y="2829748"/>
                <a:ext cx="3521249" cy="30856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 smtClean="0"/>
              </a:p>
              <a:p>
                <a:pPr marL="0" indent="0" algn="ctr">
                  <a:buNone/>
                </a:pP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 contains all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’s neighbors except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800" dirty="0" smtClean="0"/>
              </a:p>
              <a:p>
                <a:pPr marL="0" indent="0" algn="ctr">
                  <a:buNone/>
                </a:pPr>
                <a:r>
                  <a:rPr lang="en-US" sz="1800" dirty="0" smtClean="0"/>
                  <a:t>So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 smtClean="0"/>
                  <a:t> is a tree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/>
                  <a:t> connecting to the remainder using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 smtClean="0"/>
                  <a:t> edge</a:t>
                </a:r>
              </a:p>
            </p:txBody>
          </p:sp>
        </mc:Choice>
        <mc:Fallback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104" y="2829748"/>
                <a:ext cx="3521249" cy="3085660"/>
              </a:xfrm>
              <a:blipFill rotWithShape="0">
                <a:blip r:embed="rId8"/>
                <a:stretch>
                  <a:fillRect l="-867" t="-98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1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74079" y="1052736"/>
            <a:ext cx="8374385" cy="32403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kernelization for </a:t>
            </a:r>
            <a:r>
              <a:rPr lang="en-US" cap="small" dirty="0" smtClean="0"/>
              <a:t>Feedback Vertex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Compute approximate feedback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(or output </a:t>
                </a:r>
                <a:r>
                  <a:rPr lang="en-US" cap="small" dirty="0" smtClean="0"/>
                  <a:t>no</a:t>
                </a:r>
                <a:r>
                  <a:rPr lang="en-US" dirty="0" smtClean="0"/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-flower and FVS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If flower has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cycles, 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FVS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857250" lvl="1" indent="-457200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use marking to reduce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Apply (R1)-(R4) to ensure minimum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marL="457200" indent="-457200"/>
                <a:r>
                  <a:rPr lang="en-US" dirty="0" smtClean="0"/>
                  <a:t>Output has a feedback vertex set of degree-sum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857250" lvl="1" indent="-457200"/>
                <a:r>
                  <a:rPr lang="en-US" dirty="0" smtClean="0"/>
                  <a:t>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857250" lvl="1" indent="-457200"/>
                <a:r>
                  <a:rPr lang="en-US" dirty="0" smtClean="0"/>
                  <a:t>each vertex has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457200" indent="-457200"/>
                <a:r>
                  <a:rPr lang="en-US" dirty="0" smtClean="0"/>
                  <a:t>Resulting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by degree lemma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29188"/>
              </a:xfrm>
              <a:blipFill rotWithShape="0">
                <a:blip r:embed="rId2"/>
                <a:stretch>
                  <a:fillRect l="-1166" t="-1112" b="-4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4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1026" name="Picture 2" descr="Treasure Chest, Chest, Jewellery, Open, Ligh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5430" r="10709" b="14934"/>
          <a:stretch/>
        </p:blipFill>
        <p:spPr bwMode="auto">
          <a:xfrm>
            <a:off x="2123728" y="3068960"/>
            <a:ext cx="518457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404664"/>
                <a:ext cx="8496944" cy="187220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Theorem</a:t>
                </a:r>
                <a:r>
                  <a:rPr lang="en-US" sz="2000" dirty="0" smtClean="0"/>
                  <a:t>. The </a:t>
                </a:r>
                <a:r>
                  <a:rPr lang="en-US" sz="2000" cap="small" dirty="0" smtClean="0"/>
                  <a:t>Feedback Vertex Set </a:t>
                </a:r>
                <a:r>
                  <a:rPr lang="en-US" sz="2000" dirty="0" smtClean="0"/>
                  <a:t>problem has a kernel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vertices. 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sz="2000" dirty="0" smtClean="0"/>
                  <a:t>There is an efficient algorithm that, given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, </a:t>
                </a:r>
                <a:br>
                  <a:rPr lang="en-US" sz="2000" dirty="0" smtClean="0"/>
                </a:br>
                <a:r>
                  <a:rPr lang="en-US" sz="2000" dirty="0" smtClean="0"/>
                  <a:t>computes a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and a vertex set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 smtClean="0"/>
                  <a:t> such that: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 a minimum FVS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is a minimum FVS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graph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𝑀𝑖𝑛𝐹𝑉𝑆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vertices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04664"/>
                <a:ext cx="8496944" cy="18722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4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</p:spPr>
            <p:txBody>
              <a:bodyPr/>
              <a:lstStyle/>
              <a:p>
                <a:r>
                  <a:rPr lang="en-US" dirty="0" smtClean="0"/>
                  <a:t>A new kernel for </a:t>
                </a:r>
                <a:r>
                  <a:rPr lang="en-US" cap="small" dirty="0" smtClean="0"/>
                  <a:t>Feedback Vertex Set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 results by combining elementary but nontrivial graph-theoretic insights</a:t>
                </a:r>
              </a:p>
              <a:p>
                <a:pPr lvl="1"/>
                <a:r>
                  <a:rPr lang="en-US" dirty="0" smtClean="0"/>
                  <a:t>Can be 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and edges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Thomassé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, TALG’14]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Improvement uses the </a:t>
                </a:r>
                <a:r>
                  <a:rPr lang="en-US" i="1" dirty="0" smtClean="0"/>
                  <a:t>2-expansion lemma</a:t>
                </a:r>
                <a:r>
                  <a:rPr lang="en-US" dirty="0" smtClean="0"/>
                  <a:t> (matching theory)</a:t>
                </a:r>
              </a:p>
              <a:p>
                <a:pPr lvl="1"/>
                <a:r>
                  <a:rPr lang="en-US" dirty="0" smtClean="0"/>
                  <a:t>Kernel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[Huib Donkers]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err="1" smtClean="0"/>
                  <a:t>Bitsize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for the kernel is optimal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[Dell &amp; van </a:t>
                </a:r>
                <a:r>
                  <a:rPr lang="en-US" sz="1600" dirty="0" err="1" smtClean="0">
                    <a:solidFill>
                      <a:srgbClr val="0070C0"/>
                    </a:solidFill>
                  </a:rPr>
                  <a:t>Melkebeek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, JACM’14]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No kernel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exists unless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coNP/poly</a:t>
                </a:r>
              </a:p>
              <a:p>
                <a:r>
                  <a:rPr lang="en-US" dirty="0" smtClean="0"/>
                  <a:t>Open whether there is a kernel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</a:t>
                </a:r>
              </a:p>
              <a:p>
                <a:r>
                  <a:rPr lang="en-US" dirty="0" smtClean="0"/>
                  <a:t>Understanding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 was the first step in my recent paper with Marcin Pilipczuk on </a:t>
                </a:r>
                <a:r>
                  <a:rPr lang="en-US" cap="small" dirty="0" smtClean="0"/>
                  <a:t>Chordal Vertex Deletion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[SODA’17]</a:t>
                </a:r>
                <a:endParaRPr lang="en-US" cap="small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4929188"/>
              </a:xfrm>
              <a:blipFill rotWithShape="0">
                <a:blip r:embed="rId2"/>
                <a:stretch>
                  <a:fillRect l="-1137" t="-1112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99592" y="587727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lost continent of polynomial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291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1970’s: Discovery of NP-completeness</a:t>
            </a:r>
          </a:p>
          <a:p>
            <a:pPr lvl="1"/>
            <a:r>
              <a:rPr lang="en-US" dirty="0" smtClean="0"/>
              <a:t>Many problems (probably) cannot be solved in poly-time</a:t>
            </a:r>
          </a:p>
          <a:p>
            <a:pPr marL="0" indent="0">
              <a:buNone/>
            </a:pPr>
            <a:r>
              <a:rPr lang="en-US" dirty="0" smtClean="0"/>
              <a:t>1980’s: Work on theory of approximation algorithms</a:t>
            </a:r>
          </a:p>
          <a:p>
            <a:pPr lvl="1"/>
            <a:r>
              <a:rPr lang="en-US" dirty="0" smtClean="0"/>
              <a:t>Output a solution that is provably </a:t>
            </a:r>
            <a:r>
              <a:rPr lang="en-US" i="1" dirty="0" smtClean="0"/>
              <a:t>not very bad</a:t>
            </a:r>
          </a:p>
          <a:p>
            <a:pPr marL="0" indent="0">
              <a:buNone/>
            </a:pPr>
            <a:r>
              <a:rPr lang="en-US" dirty="0" smtClean="0"/>
              <a:t>1990’s: Early results on parameterized complexity</a:t>
            </a:r>
          </a:p>
          <a:p>
            <a:pPr marL="0" indent="0">
              <a:buNone/>
            </a:pPr>
            <a:r>
              <a:rPr lang="en-US" dirty="0" smtClean="0"/>
              <a:t>2000’s: Discovery of the </a:t>
            </a:r>
            <a:r>
              <a:rPr lang="en-US" dirty="0" smtClean="0">
                <a:solidFill>
                  <a:srgbClr val="0070C0"/>
                </a:solidFill>
              </a:rPr>
              <a:t>lost continent</a:t>
            </a:r>
            <a:r>
              <a:rPr lang="en-US" dirty="0" smtClean="0"/>
              <a:t> of polynomial time </a:t>
            </a:r>
            <a:r>
              <a:rPr lang="en-US" sz="1600" dirty="0">
                <a:solidFill>
                  <a:srgbClr val="0070C0"/>
                </a:solidFill>
              </a:rPr>
              <a:t>[</a:t>
            </a:r>
            <a:r>
              <a:rPr lang="en-US" sz="1600" dirty="0" smtClean="0">
                <a:solidFill>
                  <a:srgbClr val="0070C0"/>
                </a:solidFill>
              </a:rPr>
              <a:t>Fellows‘06</a:t>
            </a:r>
            <a:r>
              <a:rPr lang="en-US" sz="1600" dirty="0">
                <a:solidFill>
                  <a:srgbClr val="0070C0"/>
                </a:solidFill>
              </a:rPr>
              <a:t>]</a:t>
            </a:r>
            <a:endParaRPr lang="en-US" sz="3200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Polynomial-time </a:t>
            </a:r>
            <a:r>
              <a:rPr lang="en-US" dirty="0" smtClean="0"/>
              <a:t>algorithms that attack NP-hard problems</a:t>
            </a:r>
          </a:p>
          <a:p>
            <a:pPr lvl="1"/>
            <a:r>
              <a:rPr lang="en-US" dirty="0" smtClean="0"/>
              <a:t>Work to optimal solutions, but fall short of </a:t>
            </a:r>
            <a:r>
              <a:rPr lang="en-US" i="1" dirty="0" smtClean="0"/>
              <a:t>finding</a:t>
            </a:r>
            <a:r>
              <a:rPr lang="en-US" dirty="0" smtClean="0"/>
              <a:t> </a:t>
            </a:r>
            <a:r>
              <a:rPr lang="en-US" dirty="0" smtClean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6" name="Rounded Rectangle 5"/>
          <p:cNvSpPr/>
          <p:nvPr/>
        </p:nvSpPr>
        <p:spPr bwMode="auto">
          <a:xfrm>
            <a:off x="539552" y="2204864"/>
            <a:ext cx="8064896" cy="15287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/>
              <a:t>The lost continent of polynomial time contains: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/>
              <a:t>provably effective</a:t>
            </a:r>
            <a:r>
              <a:rPr lang="en-US" sz="2400" dirty="0" smtClean="0"/>
              <a:t> and </a:t>
            </a:r>
            <a:r>
              <a:rPr lang="en-US" sz="2400" i="1" dirty="0" smtClean="0"/>
              <a:t>efficient</a:t>
            </a:r>
            <a:r>
              <a:rPr lang="en-US" sz="2400" dirty="0" smtClean="0"/>
              <a:t> preprocessing algorithms</a:t>
            </a:r>
          </a:p>
          <a:p>
            <a:pPr lvl="1"/>
            <a:r>
              <a:rPr lang="en-US" sz="2400" dirty="0" smtClean="0"/>
              <a:t>that reduce the sizes of NP-hard inputs </a:t>
            </a:r>
          </a:p>
          <a:p>
            <a:pPr lvl="1"/>
            <a:r>
              <a:rPr lang="en-US" sz="1600" dirty="0" smtClean="0"/>
              <a:t>(without changing the answer)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1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Kernelization: data reduction with a 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kernelization</a:t>
                </a:r>
                <a:r>
                  <a:rPr lang="en-US" dirty="0" smtClean="0"/>
                  <a:t> for a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an algorithm that transforms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lvl="1"/>
                <a:r>
                  <a:rPr lang="en-US" dirty="0" smtClean="0"/>
                  <a:t>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50851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3975" t="-72059" r="-47205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nl-NL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bits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321053" b="-47368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3468564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7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in 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409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 r="59961" b="41270"/>
          <a:stretch/>
        </p:blipFill>
        <p:spPr bwMode="auto">
          <a:xfrm rot="1721891">
            <a:off x="2985073" y="3739648"/>
            <a:ext cx="27245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22223" b="42857"/>
          <a:stretch/>
        </p:blipFill>
        <p:spPr bwMode="auto">
          <a:xfrm rot="1674225">
            <a:off x="1165629" y="1816601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e/e0/Cardinal_gem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59476" r="50794" b="5491"/>
          <a:stretch/>
        </p:blipFill>
        <p:spPr bwMode="auto">
          <a:xfrm>
            <a:off x="6300192" y="1613706"/>
            <a:ext cx="186622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6315">
            <a:off x="456585" y="32668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Edge Clique Cover</a:t>
            </a:r>
          </a:p>
        </p:txBody>
      </p:sp>
      <p:sp>
        <p:nvSpPr>
          <p:cNvPr id="9" name="TextBox 8"/>
          <p:cNvSpPr txBox="1"/>
          <p:nvPr/>
        </p:nvSpPr>
        <p:spPr>
          <a:xfrm rot="20612700">
            <a:off x="3851473" y="520033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Feedback Vertex Set</a:t>
            </a:r>
          </a:p>
        </p:txBody>
      </p:sp>
      <p:sp>
        <p:nvSpPr>
          <p:cNvPr id="10" name="TextBox 9"/>
          <p:cNvSpPr txBox="1"/>
          <p:nvPr/>
        </p:nvSpPr>
        <p:spPr>
          <a:xfrm rot="21008180">
            <a:off x="6240171" y="297558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latin typeface="+mj-lt"/>
              </a:rPr>
              <a:t>Graph Coloring</a:t>
            </a:r>
          </a:p>
        </p:txBody>
      </p:sp>
    </p:spTree>
    <p:extLst>
      <p:ext uri="{BB962C8B-B14F-4D97-AF65-F5344CB8AC3E}">
        <p14:creationId xmlns:p14="http://schemas.microsoft.com/office/powerpoint/2010/main" val="14270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Feedback Vertex Set</a:t>
            </a:r>
            <a:endParaRPr lang="en-US" cap="small" dirty="0"/>
          </a:p>
        </p:txBody>
      </p:sp>
      <p:pic>
        <p:nvPicPr>
          <p:cNvPr id="12" name="Multi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3" name="FV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4" name="MultigraphFor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4182504"/>
            <a:ext cx="4524375" cy="232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(multi)graph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</a:t>
                </a:r>
                <a:r>
                  <a:rPr lang="en-US" dirty="0" smtClean="0"/>
                  <a:t>cycle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nl-NL" dirty="0"/>
                  <a:t>We </a:t>
                </a:r>
                <a:r>
                  <a:rPr lang="nl-NL" dirty="0" err="1"/>
                  <a:t>allow</a:t>
                </a:r>
                <a:r>
                  <a:rPr lang="nl-NL" dirty="0"/>
                  <a:t> multiple </a:t>
                </a:r>
                <a:r>
                  <a:rPr lang="nl-NL" dirty="0" err="1"/>
                  <a:t>edges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self</a:t>
                </a:r>
                <a:r>
                  <a:rPr lang="nl-NL" dirty="0"/>
                  <a:t>-loops</a:t>
                </a:r>
                <a:endParaRPr lang="en-US" dirty="0"/>
              </a:p>
              <a:p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feedback vertex set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Removing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results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acyclic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, a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forest</a:t>
                </a:r>
                <a:endParaRPr lang="nl-NL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9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Simple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loop at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larger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at most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(R4)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add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’s </a:t>
                </a:r>
                <a:r>
                  <a:rPr lang="nl-NL" dirty="0" err="1" smtClean="0"/>
                  <a:t>neighbors</a:t>
                </a: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963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900" y="3717032"/>
            <a:ext cx="6619875" cy="2819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24025" y="3717032"/>
            <a:ext cx="6381750" cy="281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28925" y="3717032"/>
            <a:ext cx="5276850" cy="2819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5150" y="3907532"/>
            <a:ext cx="5000625" cy="2628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9550" y="4307582"/>
            <a:ext cx="4086225" cy="2228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14900" y="4669532"/>
            <a:ext cx="3190875" cy="1866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00725" y="4907657"/>
            <a:ext cx="2305050" cy="1628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248400" y="5079107"/>
            <a:ext cx="1857375" cy="14573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 bwMode="auto">
          <a:xfrm>
            <a:off x="683568" y="3682623"/>
            <a:ext cx="7776864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/>
              <a:t>If (R1-R4) cannot be applied anymore, then there are no loops and each vertex has degree at least three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683568" y="4702395"/>
                <a:ext cx="7776864" cy="160692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2000" b="1" dirty="0" smtClean="0"/>
                  <a:t>Observation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/>
                  <a:t> is transformed into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then:</a:t>
                </a:r>
              </a:p>
              <a:p>
                <a:pPr marL="914400" lvl="1" indent="-457200" algn="l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0" cap="small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cap="small" dirty="0" smtClean="0"/>
                  <a:t> </a:t>
                </a:r>
                <a:r>
                  <a:rPr lang="en-US" sz="2000" cap="small" dirty="0" err="1" smtClean="0"/>
                  <a:t>fvs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cap="small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smtClean="0"/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en-US" sz="2000" dirty="0" smtClean="0"/>
                  <a:t>No vertex has a larger degree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than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702395"/>
                <a:ext cx="7776864" cy="1606925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 </a:t>
            </a:r>
            <a:r>
              <a:rPr lang="en-US" dirty="0" smtClean="0"/>
              <a:t>already?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rules are not enough to reduce input to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Template for large irreducible instances: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2996952"/>
            <a:ext cx="6086475" cy="246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3068960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68960"/>
                <a:ext cx="100811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328" y="3068960"/>
                <a:ext cx="1008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068960"/>
                <a:ext cx="1008112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543873"/>
            <a:ext cx="8229600" cy="4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Graph is large but feedback vertex set is small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</a:rPr>
              <a:t>High-degree vertices in FVS are the (</a:t>
            </a:r>
            <a:r>
              <a:rPr lang="en-US" sz="2000" i="1" kern="0" dirty="0" smtClean="0">
                <a:solidFill>
                  <a:srgbClr val="0070C0"/>
                </a:solidFill>
              </a:rPr>
              <a:t>only</a:t>
            </a:r>
            <a:r>
              <a:rPr lang="en-US" sz="2000" kern="0" dirty="0" smtClean="0">
                <a:solidFill>
                  <a:srgbClr val="0070C0"/>
                </a:solidFill>
              </a:rPr>
              <a:t>) problem</a:t>
            </a:r>
          </a:p>
        </p:txBody>
      </p:sp>
    </p:spTree>
    <p:extLst>
      <p:ext uri="{BB962C8B-B14F-4D97-AF65-F5344CB8AC3E}">
        <p14:creationId xmlns:p14="http://schemas.microsoft.com/office/powerpoint/2010/main" val="37353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degree-sum of feedback vertex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 smtClean="0"/>
                  <a:t>Lemma</a:t>
                </a:r>
                <a:r>
                  <a:rPr lang="en-US" sz="2000" dirty="0" smtClean="0"/>
                  <a:t>.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be a FVS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. Then: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203569"/>
                <a:ext cx="7776864" cy="11453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987" y="2924944"/>
            <a:ext cx="4772025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b="1" kern="0" dirty="0" smtClean="0"/>
                  <a:t>Proof</a:t>
                </a:r>
                <a:r>
                  <a:rPr lang="en-US" sz="2000" kern="0" dirty="0" smtClean="0"/>
                  <a:t>.  Consider forest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kern="0" dirty="0" smtClean="0"/>
                  <a:t>, split vertices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≤1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≥3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by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kern="0" dirty="0" smtClean="0"/>
                  <a:t>-degree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64905"/>
                <a:ext cx="8229600" cy="1800200"/>
              </a:xfrm>
              <a:prstGeom prst="rect">
                <a:avLst/>
              </a:prstGeom>
              <a:blipFill rotWithShape="0">
                <a:blip r:embed="rId5"/>
                <a:stretch>
                  <a:fillRect l="-741" t="-2034" r="-4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4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33216</TotalTime>
  <Words>1116</Words>
  <Application>Microsoft Office PowerPoint</Application>
  <PresentationFormat>On-screen Show (4:3)</PresentationFormat>
  <Paragraphs>231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Cambria Math</vt:lpstr>
      <vt:lpstr>AA-UiB-Institusjonell-mal-rev03</vt:lpstr>
      <vt:lpstr>PowerPoint Presentation</vt:lpstr>
      <vt:lpstr>The lost continent of polynomial time</vt:lpstr>
      <vt:lpstr>The lost continent of polynomial time</vt:lpstr>
      <vt:lpstr>Kernelization: data reduction with a guarantee</vt:lpstr>
      <vt:lpstr>Gems in kernelization</vt:lpstr>
      <vt:lpstr>Feedback Vertex Set</vt:lpstr>
      <vt:lpstr>Simple reduction rules</vt:lpstr>
      <vt:lpstr>Are we done already?</vt:lpstr>
      <vt:lpstr>The degree-sum of feedback vertex sets</vt:lpstr>
      <vt:lpstr>The degree-sum of feedback vertex sets</vt:lpstr>
      <vt:lpstr>The degree-sum of feedback vertex sets</vt:lpstr>
      <vt:lpstr>The degree-sum of feedback vertex sets</vt:lpstr>
      <vt:lpstr>The degree-sum of feedback vertex sets</vt:lpstr>
      <vt:lpstr>The degree-sum of feedback vertex sets</vt:lpstr>
      <vt:lpstr>Reducing the degree-sum of X</vt:lpstr>
      <vt:lpstr>Reducing the degree-sum of X</vt:lpstr>
      <vt:lpstr>Flowers</vt:lpstr>
      <vt:lpstr>v-flowers and solutions without v</vt:lpstr>
      <vt:lpstr>Exploiting v-flowers and solutions without v</vt:lpstr>
      <vt:lpstr>Reducing degree using a solution without v</vt:lpstr>
      <vt:lpstr>Reducing degree using a solution without v</vt:lpstr>
      <vt:lpstr>Reducing degree using a solution without v</vt:lpstr>
      <vt:lpstr>Complete kernelization for Feedback Vertex Set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1115</cp:revision>
  <cp:lastPrinted>2011-05-25T10:31:26Z</cp:lastPrinted>
  <dcterms:created xsi:type="dcterms:W3CDTF">2011-05-20T06:21:58Z</dcterms:created>
  <dcterms:modified xsi:type="dcterms:W3CDTF">2016-12-06T11:31:23Z</dcterms:modified>
</cp:coreProperties>
</file>