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06" r:id="rId2"/>
    <p:sldId id="320" r:id="rId3"/>
    <p:sldId id="335" r:id="rId4"/>
    <p:sldId id="340" r:id="rId5"/>
    <p:sldId id="321" r:id="rId6"/>
    <p:sldId id="310" r:id="rId7"/>
    <p:sldId id="334" r:id="rId8"/>
    <p:sldId id="336" r:id="rId9"/>
    <p:sldId id="318" r:id="rId10"/>
    <p:sldId id="333" r:id="rId11"/>
    <p:sldId id="372" r:id="rId12"/>
    <p:sldId id="338" r:id="rId13"/>
    <p:sldId id="339" r:id="rId14"/>
    <p:sldId id="346" r:id="rId15"/>
    <p:sldId id="337" r:id="rId16"/>
    <p:sldId id="341" r:id="rId17"/>
    <p:sldId id="343" r:id="rId18"/>
    <p:sldId id="342" r:id="rId19"/>
    <p:sldId id="344" r:id="rId20"/>
    <p:sldId id="347" r:id="rId21"/>
    <p:sldId id="348" r:id="rId22"/>
    <p:sldId id="315" r:id="rId23"/>
    <p:sldId id="316" r:id="rId24"/>
    <p:sldId id="349" r:id="rId25"/>
    <p:sldId id="374" r:id="rId26"/>
    <p:sldId id="314" r:id="rId27"/>
    <p:sldId id="350" r:id="rId28"/>
    <p:sldId id="351" r:id="rId29"/>
    <p:sldId id="353" r:id="rId30"/>
    <p:sldId id="312" r:id="rId31"/>
    <p:sldId id="354" r:id="rId32"/>
    <p:sldId id="356" r:id="rId33"/>
    <p:sldId id="355" r:id="rId34"/>
    <p:sldId id="375" r:id="rId35"/>
    <p:sldId id="357" r:id="rId36"/>
    <p:sldId id="358" r:id="rId37"/>
    <p:sldId id="359" r:id="rId38"/>
    <p:sldId id="361" r:id="rId39"/>
    <p:sldId id="362" r:id="rId40"/>
    <p:sldId id="363" r:id="rId41"/>
    <p:sldId id="364" r:id="rId42"/>
    <p:sldId id="365" r:id="rId43"/>
    <p:sldId id="366" r:id="rId44"/>
    <p:sldId id="376" r:id="rId45"/>
    <p:sldId id="367" r:id="rId46"/>
    <p:sldId id="368" r:id="rId47"/>
    <p:sldId id="369" r:id="rId48"/>
    <p:sldId id="370" r:id="rId49"/>
    <p:sldId id="360" r:id="rId50"/>
    <p:sldId id="308" r:id="rId51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Arial Narrow" panose="020B0606020202030204" pitchFamily="34" charset="0"/>
      <p:regular r:id="rId59"/>
      <p:bold r:id="rId60"/>
      <p:italic r:id="rId61"/>
      <p:boldItalic r:id="rId62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05" autoAdjust="0"/>
  </p:normalViewPr>
  <p:slideViewPr>
    <p:cSldViewPr>
      <p:cViewPr varScale="1">
        <p:scale>
          <a:sx n="89" d="100"/>
          <a:sy n="89" d="100"/>
        </p:scale>
        <p:origin x="7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4CAE5-299F-4BCD-971E-29992FB546E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89182-4F55-4EA9-B29D-9FB5A8B19289}">
      <dgm:prSet/>
      <dgm:spPr/>
      <dgm:t>
        <a:bodyPr/>
        <a:lstStyle/>
        <a:p>
          <a:r>
            <a:rPr lang="en-US" dirty="0" smtClean="0"/>
            <a:t>Color Coding</a:t>
          </a:r>
        </a:p>
      </dgm:t>
    </dgm:pt>
    <dgm:pt modelId="{96E28556-B537-4F9A-9147-52F42CD7106A}" type="parTrans" cxnId="{A178AFFE-BB0F-4FF9-AB89-7424E0A2711A}">
      <dgm:prSet/>
      <dgm:spPr/>
      <dgm:t>
        <a:bodyPr/>
        <a:lstStyle/>
        <a:p>
          <a:endParaRPr lang="en-US"/>
        </a:p>
      </dgm:t>
    </dgm:pt>
    <dgm:pt modelId="{60CD5BA6-E391-4D46-9702-357CCA85F794}" type="sibTrans" cxnId="{A178AFFE-BB0F-4FF9-AB89-7424E0A2711A}">
      <dgm:prSet/>
      <dgm:spPr/>
      <dgm:t>
        <a:bodyPr/>
        <a:lstStyle/>
        <a:p>
          <a:endParaRPr lang="en-US"/>
        </a:p>
      </dgm:t>
    </dgm:pt>
    <dgm:pt modelId="{BF047ABE-53E2-40D9-8132-E36CA4F4A52A}">
      <dgm:prSet/>
      <dgm:spPr/>
      <dgm:t>
        <a:bodyPr/>
        <a:lstStyle/>
        <a:p>
          <a:r>
            <a:rPr lang="en-US" dirty="0" smtClean="0"/>
            <a:t>The </a:t>
          </a:r>
          <a:r>
            <a:rPr lang="en-US" cap="small" baseline="0" dirty="0" smtClean="0"/>
            <a:t>Longest Path </a:t>
          </a:r>
          <a:r>
            <a:rPr lang="en-US" dirty="0" smtClean="0"/>
            <a:t>problem</a:t>
          </a:r>
          <a:endParaRPr lang="en-US" cap="small" baseline="0" dirty="0" smtClean="0"/>
        </a:p>
      </dgm:t>
    </dgm:pt>
    <dgm:pt modelId="{6EE3A191-36FB-486C-911D-545311A55E05}" type="parTrans" cxnId="{6B2ECC76-C65D-4ADE-829F-C8126943B552}">
      <dgm:prSet/>
      <dgm:spPr/>
      <dgm:t>
        <a:bodyPr/>
        <a:lstStyle/>
        <a:p>
          <a:endParaRPr lang="en-US"/>
        </a:p>
      </dgm:t>
    </dgm:pt>
    <dgm:pt modelId="{C540F166-B8DC-4F9B-BAC9-F3C6AA437452}" type="sibTrans" cxnId="{6B2ECC76-C65D-4ADE-829F-C8126943B552}">
      <dgm:prSet/>
      <dgm:spPr/>
      <dgm:t>
        <a:bodyPr/>
        <a:lstStyle/>
        <a:p>
          <a:endParaRPr lang="en-US"/>
        </a:p>
      </dgm:t>
    </dgm:pt>
    <dgm:pt modelId="{82135A2D-8BE9-4862-B464-79F4B5231A23}">
      <dgm:prSet/>
      <dgm:spPr/>
      <dgm:t>
        <a:bodyPr/>
        <a:lstStyle/>
        <a:p>
          <a:r>
            <a:rPr lang="en-US" dirty="0" smtClean="0"/>
            <a:t>Random Separation</a:t>
          </a:r>
        </a:p>
      </dgm:t>
    </dgm:pt>
    <dgm:pt modelId="{53D04461-2DD0-4874-9DEB-912E26EA16B2}" type="parTrans" cxnId="{030806DE-4807-47C2-AFD9-C322B6C82E9D}">
      <dgm:prSet/>
      <dgm:spPr/>
      <dgm:t>
        <a:bodyPr/>
        <a:lstStyle/>
        <a:p>
          <a:endParaRPr lang="en-US"/>
        </a:p>
      </dgm:t>
    </dgm:pt>
    <dgm:pt modelId="{8B6C26F6-456B-496F-9FB5-46A616D8B531}" type="sibTrans" cxnId="{030806DE-4807-47C2-AFD9-C322B6C82E9D}">
      <dgm:prSet/>
      <dgm:spPr/>
      <dgm:t>
        <a:bodyPr/>
        <a:lstStyle/>
        <a:p>
          <a:endParaRPr lang="en-US"/>
        </a:p>
      </dgm:t>
    </dgm:pt>
    <dgm:pt modelId="{74382438-1234-4019-93C2-87D821AC0058}">
      <dgm:prSet/>
      <dgm:spPr/>
      <dgm:t>
        <a:bodyPr/>
        <a:lstStyle/>
        <a:p>
          <a:r>
            <a:rPr lang="en-US" dirty="0" smtClean="0"/>
            <a:t>The </a:t>
          </a:r>
          <a:r>
            <a:rPr lang="en-US" cap="small" baseline="0" dirty="0" err="1" smtClean="0"/>
            <a:t>Subgraph</a:t>
          </a:r>
          <a:r>
            <a:rPr lang="en-US" cap="small" baseline="0" dirty="0" smtClean="0"/>
            <a:t> Isomorphism</a:t>
          </a:r>
          <a:r>
            <a:rPr lang="en-US" dirty="0" smtClean="0"/>
            <a:t> problem</a:t>
          </a:r>
        </a:p>
      </dgm:t>
    </dgm:pt>
    <dgm:pt modelId="{B7902599-9F76-46F3-8CBF-F0D3F8516D3D}" type="parTrans" cxnId="{9A1747E2-1736-44FF-9E59-9C5E2361D3D8}">
      <dgm:prSet/>
      <dgm:spPr/>
      <dgm:t>
        <a:bodyPr/>
        <a:lstStyle/>
        <a:p>
          <a:endParaRPr lang="en-US"/>
        </a:p>
      </dgm:t>
    </dgm:pt>
    <dgm:pt modelId="{7B1AADA7-7554-4F44-A8FD-0597598B9238}" type="sibTrans" cxnId="{9A1747E2-1736-44FF-9E59-9C5E2361D3D8}">
      <dgm:prSet/>
      <dgm:spPr/>
      <dgm:t>
        <a:bodyPr/>
        <a:lstStyle/>
        <a:p>
          <a:endParaRPr lang="en-US"/>
        </a:p>
      </dgm:t>
    </dgm:pt>
    <dgm:pt modelId="{072692CC-189C-4CBB-9872-D451DC45CA93}">
      <dgm:prSet/>
      <dgm:spPr/>
      <dgm:t>
        <a:bodyPr/>
        <a:lstStyle/>
        <a:p>
          <a:r>
            <a:rPr lang="nl-NL" dirty="0" err="1" smtClean="0"/>
            <a:t>Chromatic</a:t>
          </a:r>
          <a:r>
            <a:rPr lang="nl-NL" dirty="0" smtClean="0"/>
            <a:t> </a:t>
          </a:r>
          <a:r>
            <a:rPr lang="nl-NL" dirty="0" err="1" smtClean="0"/>
            <a:t>Coding</a:t>
          </a:r>
          <a:endParaRPr lang="en-US" dirty="0" smtClean="0"/>
        </a:p>
      </dgm:t>
    </dgm:pt>
    <dgm:pt modelId="{EFE43AA2-2027-4389-9119-3A105C623B66}" type="parTrans" cxnId="{7266F401-BFC6-4D20-BA67-EC97A72AF0FB}">
      <dgm:prSet/>
      <dgm:spPr/>
      <dgm:t>
        <a:bodyPr/>
        <a:lstStyle/>
        <a:p>
          <a:endParaRPr lang="en-US"/>
        </a:p>
      </dgm:t>
    </dgm:pt>
    <dgm:pt modelId="{716EDD53-2243-4C38-BE97-9BAD74EB81A1}" type="sibTrans" cxnId="{7266F401-BFC6-4D20-BA67-EC97A72AF0F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4B3391-266C-4B15-80A4-C3DEB1AC0908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nl-NL" i="1" dirty="0" smtClean="0">
                      <a:latin typeface="Cambria Math" panose="02040503050406030204" pitchFamily="18" charset="0"/>
                    </a:rPr>
                    <m:t>𝑑</m:t>
                  </m:r>
                </m:oMath>
              </a14:m>
              <a:r>
                <a:rPr lang="nl-NL" dirty="0" smtClean="0"/>
                <a:t>-</a:t>
              </a:r>
              <a:r>
                <a:rPr lang="nl-NL" cap="small" baseline="0" dirty="0" smtClean="0"/>
                <a:t>Clustering</a:t>
              </a:r>
              <a:endParaRPr lang="en-US" cap="small" baseline="0" dirty="0" smtClean="0"/>
            </a:p>
          </dgm:t>
        </dgm:pt>
      </mc:Choice>
      <mc:Fallback xmlns="">
        <dgm:pt modelId="{744B3391-266C-4B15-80A4-C3DEB1AC0908}">
          <dgm:prSet/>
          <dgm:spPr/>
          <dgm:t>
            <a:bodyPr/>
            <a:lstStyle/>
            <a:p>
              <a:r>
                <a:rPr lang="nl-NL" i="0" dirty="0" smtClean="0">
                  <a:latin typeface="Cambria Math" panose="02040503050406030204" pitchFamily="18" charset="0"/>
                </a:rPr>
                <a:t>𝑑</a:t>
              </a:r>
              <a:r>
                <a:rPr lang="nl-NL" dirty="0" smtClean="0"/>
                <a:t>-</a:t>
              </a:r>
              <a:r>
                <a:rPr lang="nl-NL" cap="small" baseline="0" dirty="0" smtClean="0"/>
                <a:t>Clustering</a:t>
              </a:r>
              <a:endParaRPr lang="en-US" cap="small" baseline="0" dirty="0" smtClean="0"/>
            </a:p>
          </dgm:t>
        </dgm:pt>
      </mc:Fallback>
    </mc:AlternateContent>
    <dgm:pt modelId="{EF7A1A4A-3067-4AF0-A133-1174C0973605}" type="parTrans" cxnId="{F74C6A37-55A0-441E-9A0A-6E9065BAD339}">
      <dgm:prSet/>
      <dgm:spPr/>
      <dgm:t>
        <a:bodyPr/>
        <a:lstStyle/>
        <a:p>
          <a:endParaRPr lang="en-US"/>
        </a:p>
      </dgm:t>
    </dgm:pt>
    <dgm:pt modelId="{0ED99E2E-CEC5-4D2A-A2DC-BB06508A36EF}" type="sibTrans" cxnId="{F74C6A37-55A0-441E-9A0A-6E9065BAD339}">
      <dgm:prSet/>
      <dgm:spPr/>
      <dgm:t>
        <a:bodyPr/>
        <a:lstStyle/>
        <a:p>
          <a:endParaRPr lang="en-US"/>
        </a:p>
      </dgm:t>
    </dgm:pt>
    <dgm:pt modelId="{41B99587-5A64-4B6E-8208-928A7B6B1E33}">
      <dgm:prSet/>
      <dgm:spPr/>
      <dgm:t>
        <a:bodyPr/>
        <a:lstStyle/>
        <a:p>
          <a:r>
            <a:rPr lang="nl-NL" dirty="0" err="1" smtClean="0"/>
            <a:t>Derandomization</a:t>
          </a:r>
          <a:endParaRPr lang="en-US" cap="small" baseline="0" dirty="0" smtClean="0"/>
        </a:p>
      </dgm:t>
    </dgm:pt>
    <dgm:pt modelId="{DB794ABB-007A-4DCE-86F6-58F05D805245}" type="parTrans" cxnId="{D7FEBD21-9D96-418D-ADFE-8B0DF24A968B}">
      <dgm:prSet/>
      <dgm:spPr/>
      <dgm:t>
        <a:bodyPr/>
        <a:lstStyle/>
        <a:p>
          <a:endParaRPr lang="en-US"/>
        </a:p>
      </dgm:t>
    </dgm:pt>
    <dgm:pt modelId="{E9F4DE17-25A9-495B-A172-6E4C6368AAC7}" type="sibTrans" cxnId="{D7FEBD21-9D96-418D-ADFE-8B0DF24A968B}">
      <dgm:prSet/>
      <dgm:spPr/>
      <dgm:t>
        <a:bodyPr/>
        <a:lstStyle/>
        <a:p>
          <a:endParaRPr lang="en-US"/>
        </a:p>
      </dgm:t>
    </dgm:pt>
    <dgm:pt modelId="{526E531E-8192-4C00-A760-FB93AF08BEC4}">
      <dgm:prSet/>
      <dgm:spPr/>
      <dgm:t>
        <a:bodyPr/>
        <a:lstStyle/>
        <a:p>
          <a:r>
            <a:rPr lang="en-US" smtClean="0"/>
            <a:t>Monte Carlo algorithm for </a:t>
          </a:r>
          <a:r>
            <a:rPr lang="en-US" cap="small" baseline="0" smtClean="0"/>
            <a:t>Feedback Vertex Set</a:t>
          </a:r>
          <a:endParaRPr lang="en-US" cap="small" baseline="0" dirty="0" smtClean="0"/>
        </a:p>
      </dgm:t>
    </dgm:pt>
    <dgm:pt modelId="{039B17D6-B13A-41CF-9EB6-5D2EDF96A842}" type="parTrans" cxnId="{6EE76F3A-4571-4F44-83F0-5A5953CFE47A}">
      <dgm:prSet/>
      <dgm:spPr/>
      <dgm:t>
        <a:bodyPr/>
        <a:lstStyle/>
        <a:p>
          <a:endParaRPr lang="en-US"/>
        </a:p>
      </dgm:t>
    </dgm:pt>
    <dgm:pt modelId="{72842D69-4143-42EE-A504-CF9F68E74563}" type="sibTrans" cxnId="{6EE76F3A-4571-4F44-83F0-5A5953CFE47A}">
      <dgm:prSet/>
      <dgm:spPr/>
      <dgm:t>
        <a:bodyPr/>
        <a:lstStyle/>
        <a:p>
          <a:endParaRPr lang="en-US"/>
        </a:p>
      </dgm:t>
    </dgm:pt>
    <dgm:pt modelId="{FE79ECD2-FFA3-4806-B8D3-1A3E72084285}" type="pres">
      <dgm:prSet presAssocID="{9CF4CAE5-299F-4BCD-971E-29992FB546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E14B0-BB3B-4C6F-8889-A2CD3387ABEF}" type="pres">
      <dgm:prSet presAssocID="{E1589182-4F55-4EA9-B29D-9FB5A8B19289}" presName="parentLin" presStyleCnt="0"/>
      <dgm:spPr/>
    </dgm:pt>
    <dgm:pt modelId="{12C231A2-12BD-41E6-9FDB-AAA5B4C76E94}" type="pres">
      <dgm:prSet presAssocID="{E1589182-4F55-4EA9-B29D-9FB5A8B1928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016931D-1159-44B0-AD30-DD8BE975498E}" type="pres">
      <dgm:prSet presAssocID="{E1589182-4F55-4EA9-B29D-9FB5A8B192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C93AE-C36B-450E-90A5-DFFCDB91A79C}" type="pres">
      <dgm:prSet presAssocID="{E1589182-4F55-4EA9-B29D-9FB5A8B19289}" presName="negativeSpace" presStyleCnt="0"/>
      <dgm:spPr/>
    </dgm:pt>
    <dgm:pt modelId="{5EBF9AC6-C2D7-4C1B-ADDC-6B2EF3321B25}" type="pres">
      <dgm:prSet presAssocID="{E1589182-4F55-4EA9-B29D-9FB5A8B1928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83DF9-1BC9-4325-8FBC-1E3ECB1BA29A}" type="pres">
      <dgm:prSet presAssocID="{60CD5BA6-E391-4D46-9702-357CCA85F794}" presName="spaceBetweenRectangles" presStyleCnt="0"/>
      <dgm:spPr/>
    </dgm:pt>
    <dgm:pt modelId="{D791A0B1-EC06-4D06-BE88-85AC16BA519A}" type="pres">
      <dgm:prSet presAssocID="{82135A2D-8BE9-4862-B464-79F4B5231A23}" presName="parentLin" presStyleCnt="0"/>
      <dgm:spPr/>
    </dgm:pt>
    <dgm:pt modelId="{4ABC4FA8-FF73-4EA5-9B84-E420BA86C875}" type="pres">
      <dgm:prSet presAssocID="{82135A2D-8BE9-4862-B464-79F4B5231A2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AD64571-9F3E-40D0-B7A2-04C56733490F}" type="pres">
      <dgm:prSet presAssocID="{82135A2D-8BE9-4862-B464-79F4B5231A2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94D1-9B75-4FC9-B810-B1968724D6CA}" type="pres">
      <dgm:prSet presAssocID="{82135A2D-8BE9-4862-B464-79F4B5231A23}" presName="negativeSpace" presStyleCnt="0"/>
      <dgm:spPr/>
    </dgm:pt>
    <dgm:pt modelId="{B6ECE97A-AB7D-4F6C-8D73-61DDD3CC1B6A}" type="pres">
      <dgm:prSet presAssocID="{82135A2D-8BE9-4862-B464-79F4B5231A2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50076-4B3B-492A-B23E-C9E6A1C6F4C9}" type="pres">
      <dgm:prSet presAssocID="{8B6C26F6-456B-496F-9FB5-46A616D8B531}" presName="spaceBetweenRectangles" presStyleCnt="0"/>
      <dgm:spPr/>
    </dgm:pt>
    <dgm:pt modelId="{6643D10C-344F-4F21-9733-2BDE69412726}" type="pres">
      <dgm:prSet presAssocID="{072692CC-189C-4CBB-9872-D451DC45CA93}" presName="parentLin" presStyleCnt="0"/>
      <dgm:spPr/>
    </dgm:pt>
    <dgm:pt modelId="{2EE6E3EE-B6C5-4265-869E-88D0F44C233C}" type="pres">
      <dgm:prSet presAssocID="{072692CC-189C-4CBB-9872-D451DC45CA9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73F50B1-0C59-43FF-9F9C-556F59218DB2}" type="pres">
      <dgm:prSet presAssocID="{072692CC-189C-4CBB-9872-D451DC45CA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AB96D-9936-43E1-B775-C9EDDC358ACF}" type="pres">
      <dgm:prSet presAssocID="{072692CC-189C-4CBB-9872-D451DC45CA93}" presName="negativeSpace" presStyleCnt="0"/>
      <dgm:spPr/>
    </dgm:pt>
    <dgm:pt modelId="{DC6E7895-8CCD-4880-A606-7CC740F7CA4C}" type="pres">
      <dgm:prSet presAssocID="{072692CC-189C-4CBB-9872-D451DC45CA9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B7E12-DC47-4DC6-9AD4-3681404C29CF}" type="pres">
      <dgm:prSet presAssocID="{716EDD53-2243-4C38-BE97-9BAD74EB81A1}" presName="spaceBetweenRectangles" presStyleCnt="0"/>
      <dgm:spPr/>
    </dgm:pt>
    <dgm:pt modelId="{BD454268-BE9A-4CFD-8901-DCFA184CC02C}" type="pres">
      <dgm:prSet presAssocID="{41B99587-5A64-4B6E-8208-928A7B6B1E33}" presName="parentLin" presStyleCnt="0"/>
      <dgm:spPr/>
    </dgm:pt>
    <dgm:pt modelId="{A0612C4D-F9E5-4FB4-B791-CAA65686632A}" type="pres">
      <dgm:prSet presAssocID="{41B99587-5A64-4B6E-8208-928A7B6B1E3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D88D801-CEA4-44EF-ADF6-A2B94EA4E389}" type="pres">
      <dgm:prSet presAssocID="{41B99587-5A64-4B6E-8208-928A7B6B1E3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EFF48-A13B-4D0D-80C4-4D4479C12760}" type="pres">
      <dgm:prSet presAssocID="{41B99587-5A64-4B6E-8208-928A7B6B1E33}" presName="negativeSpace" presStyleCnt="0"/>
      <dgm:spPr/>
    </dgm:pt>
    <dgm:pt modelId="{FAD1956B-4FF0-4226-B485-DBB7EA7B3C11}" type="pres">
      <dgm:prSet presAssocID="{41B99587-5A64-4B6E-8208-928A7B6B1E33}" presName="childText" presStyleLbl="conFgAcc1" presStyleIdx="3" presStyleCnt="5">
        <dgm:presLayoutVars>
          <dgm:bulletEnabled val="1"/>
        </dgm:presLayoutVars>
      </dgm:prSet>
      <dgm:spPr/>
    </dgm:pt>
    <dgm:pt modelId="{420D5AFA-B55B-4078-89A2-0183B1A0A2AE}" type="pres">
      <dgm:prSet presAssocID="{E9F4DE17-25A9-495B-A172-6E4C6368AAC7}" presName="spaceBetweenRectangles" presStyleCnt="0"/>
      <dgm:spPr/>
    </dgm:pt>
    <dgm:pt modelId="{9923A118-CA13-489E-A5DD-2A363D6C2438}" type="pres">
      <dgm:prSet presAssocID="{526E531E-8192-4C00-A760-FB93AF08BEC4}" presName="parentLin" presStyleCnt="0"/>
      <dgm:spPr/>
    </dgm:pt>
    <dgm:pt modelId="{41C1A8E0-6885-445D-AD34-E20C4637F9A9}" type="pres">
      <dgm:prSet presAssocID="{526E531E-8192-4C00-A760-FB93AF08BEC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EE25653-895A-4B8A-9713-4547FD454B69}" type="pres">
      <dgm:prSet presAssocID="{526E531E-8192-4C00-A760-FB93AF08BE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B5447-CA76-43D6-94AA-874FB35C8667}" type="pres">
      <dgm:prSet presAssocID="{526E531E-8192-4C00-A760-FB93AF08BEC4}" presName="negativeSpace" presStyleCnt="0"/>
      <dgm:spPr/>
    </dgm:pt>
    <dgm:pt modelId="{72C3AB7D-1C1B-4FB4-AFCB-1E8D33FD7A99}" type="pres">
      <dgm:prSet presAssocID="{526E531E-8192-4C00-A760-FB93AF08BEC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8721F76-B0A7-45FB-9C99-B138BC0044E4}" type="presOf" srcId="{74382438-1234-4019-93C2-87D821AC0058}" destId="{B6ECE97A-AB7D-4F6C-8D73-61DDD3CC1B6A}" srcOrd="0" destOrd="0" presId="urn:microsoft.com/office/officeart/2005/8/layout/list1"/>
    <dgm:cxn modelId="{63A9276C-284F-46EA-B50E-D745537EBFB9}" type="presOf" srcId="{41B99587-5A64-4B6E-8208-928A7B6B1E33}" destId="{CD88D801-CEA4-44EF-ADF6-A2B94EA4E389}" srcOrd="1" destOrd="0" presId="urn:microsoft.com/office/officeart/2005/8/layout/list1"/>
    <dgm:cxn modelId="{A178AFFE-BB0F-4FF9-AB89-7424E0A2711A}" srcId="{9CF4CAE5-299F-4BCD-971E-29992FB546E7}" destId="{E1589182-4F55-4EA9-B29D-9FB5A8B19289}" srcOrd="0" destOrd="0" parTransId="{96E28556-B537-4F9A-9147-52F42CD7106A}" sibTransId="{60CD5BA6-E391-4D46-9702-357CCA85F794}"/>
    <dgm:cxn modelId="{7266F401-BFC6-4D20-BA67-EC97A72AF0FB}" srcId="{9CF4CAE5-299F-4BCD-971E-29992FB546E7}" destId="{072692CC-189C-4CBB-9872-D451DC45CA93}" srcOrd="2" destOrd="0" parTransId="{EFE43AA2-2027-4389-9119-3A105C623B66}" sibTransId="{716EDD53-2243-4C38-BE97-9BAD74EB81A1}"/>
    <dgm:cxn modelId="{D7FEBD21-9D96-418D-ADFE-8B0DF24A968B}" srcId="{9CF4CAE5-299F-4BCD-971E-29992FB546E7}" destId="{41B99587-5A64-4B6E-8208-928A7B6B1E33}" srcOrd="3" destOrd="0" parTransId="{DB794ABB-007A-4DCE-86F6-58F05D805245}" sibTransId="{E9F4DE17-25A9-495B-A172-6E4C6368AAC7}"/>
    <dgm:cxn modelId="{2A7472D9-B402-4277-9369-5CD81C0423CB}" type="presOf" srcId="{82135A2D-8BE9-4862-B464-79F4B5231A23}" destId="{4ABC4FA8-FF73-4EA5-9B84-E420BA86C875}" srcOrd="0" destOrd="0" presId="urn:microsoft.com/office/officeart/2005/8/layout/list1"/>
    <dgm:cxn modelId="{318AFCCE-15AF-4DB7-8773-2F9C8B2487C6}" type="presOf" srcId="{E1589182-4F55-4EA9-B29D-9FB5A8B19289}" destId="{5016931D-1159-44B0-AD30-DD8BE975498E}" srcOrd="1" destOrd="0" presId="urn:microsoft.com/office/officeart/2005/8/layout/list1"/>
    <dgm:cxn modelId="{2F1E2F59-4A8E-453B-A6F7-5BD345F1A829}" type="presOf" srcId="{41B99587-5A64-4B6E-8208-928A7B6B1E33}" destId="{A0612C4D-F9E5-4FB4-B791-CAA65686632A}" srcOrd="0" destOrd="0" presId="urn:microsoft.com/office/officeart/2005/8/layout/list1"/>
    <dgm:cxn modelId="{9AD4BF8B-A663-432E-9BF5-3AF70275482A}" type="presOf" srcId="{072692CC-189C-4CBB-9872-D451DC45CA93}" destId="{2EE6E3EE-B6C5-4265-869E-88D0F44C233C}" srcOrd="0" destOrd="0" presId="urn:microsoft.com/office/officeart/2005/8/layout/list1"/>
    <dgm:cxn modelId="{BDF6A38A-3764-47B4-BEE0-E9C1D9D59C75}" type="presOf" srcId="{9CF4CAE5-299F-4BCD-971E-29992FB546E7}" destId="{FE79ECD2-FFA3-4806-B8D3-1A3E72084285}" srcOrd="0" destOrd="0" presId="urn:microsoft.com/office/officeart/2005/8/layout/list1"/>
    <dgm:cxn modelId="{6A49DD43-5DE4-413E-812B-DE9EB9BC8C6F}" type="presOf" srcId="{526E531E-8192-4C00-A760-FB93AF08BEC4}" destId="{41C1A8E0-6885-445D-AD34-E20C4637F9A9}" srcOrd="0" destOrd="0" presId="urn:microsoft.com/office/officeart/2005/8/layout/list1"/>
    <dgm:cxn modelId="{1EB662D4-B52C-4A3C-91D4-52F137EE7544}" type="presOf" srcId="{BF047ABE-53E2-40D9-8132-E36CA4F4A52A}" destId="{5EBF9AC6-C2D7-4C1B-ADDC-6B2EF3321B25}" srcOrd="0" destOrd="0" presId="urn:microsoft.com/office/officeart/2005/8/layout/list1"/>
    <dgm:cxn modelId="{030806DE-4807-47C2-AFD9-C322B6C82E9D}" srcId="{9CF4CAE5-299F-4BCD-971E-29992FB546E7}" destId="{82135A2D-8BE9-4862-B464-79F4B5231A23}" srcOrd="1" destOrd="0" parTransId="{53D04461-2DD0-4874-9DEB-912E26EA16B2}" sibTransId="{8B6C26F6-456B-496F-9FB5-46A616D8B531}"/>
    <dgm:cxn modelId="{6B2ECC76-C65D-4ADE-829F-C8126943B552}" srcId="{E1589182-4F55-4EA9-B29D-9FB5A8B19289}" destId="{BF047ABE-53E2-40D9-8132-E36CA4F4A52A}" srcOrd="0" destOrd="0" parTransId="{6EE3A191-36FB-486C-911D-545311A55E05}" sibTransId="{C540F166-B8DC-4F9B-BAC9-F3C6AA437452}"/>
    <dgm:cxn modelId="{C190E364-078F-44A1-A776-5711EC4B4F36}" type="presOf" srcId="{82135A2D-8BE9-4862-B464-79F4B5231A23}" destId="{7AD64571-9F3E-40D0-B7A2-04C56733490F}" srcOrd="1" destOrd="0" presId="urn:microsoft.com/office/officeart/2005/8/layout/list1"/>
    <dgm:cxn modelId="{6EE76F3A-4571-4F44-83F0-5A5953CFE47A}" srcId="{9CF4CAE5-299F-4BCD-971E-29992FB546E7}" destId="{526E531E-8192-4C00-A760-FB93AF08BEC4}" srcOrd="4" destOrd="0" parTransId="{039B17D6-B13A-41CF-9EB6-5D2EDF96A842}" sibTransId="{72842D69-4143-42EE-A504-CF9F68E74563}"/>
    <dgm:cxn modelId="{F0720580-511C-46DC-9750-403E16D7CC93}" type="presOf" srcId="{072692CC-189C-4CBB-9872-D451DC45CA93}" destId="{773F50B1-0C59-43FF-9F9C-556F59218DB2}" srcOrd="1" destOrd="0" presId="urn:microsoft.com/office/officeart/2005/8/layout/list1"/>
    <dgm:cxn modelId="{F791AFC9-4396-46E7-B38A-F03435689905}" type="presOf" srcId="{526E531E-8192-4C00-A760-FB93AF08BEC4}" destId="{3EE25653-895A-4B8A-9713-4547FD454B69}" srcOrd="1" destOrd="0" presId="urn:microsoft.com/office/officeart/2005/8/layout/list1"/>
    <dgm:cxn modelId="{5EF65BB1-AD46-498A-BF65-30A995599FA4}" type="presOf" srcId="{744B3391-266C-4B15-80A4-C3DEB1AC0908}" destId="{DC6E7895-8CCD-4880-A606-7CC740F7CA4C}" srcOrd="0" destOrd="0" presId="urn:microsoft.com/office/officeart/2005/8/layout/list1"/>
    <dgm:cxn modelId="{99AD573D-570E-4D81-B447-A5A182ADD977}" type="presOf" srcId="{E1589182-4F55-4EA9-B29D-9FB5A8B19289}" destId="{12C231A2-12BD-41E6-9FDB-AAA5B4C76E94}" srcOrd="0" destOrd="0" presId="urn:microsoft.com/office/officeart/2005/8/layout/list1"/>
    <dgm:cxn modelId="{9A1747E2-1736-44FF-9E59-9C5E2361D3D8}" srcId="{82135A2D-8BE9-4862-B464-79F4B5231A23}" destId="{74382438-1234-4019-93C2-87D821AC0058}" srcOrd="0" destOrd="0" parTransId="{B7902599-9F76-46F3-8CBF-F0D3F8516D3D}" sibTransId="{7B1AADA7-7554-4F44-A8FD-0597598B9238}"/>
    <dgm:cxn modelId="{F74C6A37-55A0-441E-9A0A-6E9065BAD339}" srcId="{072692CC-189C-4CBB-9872-D451DC45CA93}" destId="{744B3391-266C-4B15-80A4-C3DEB1AC0908}" srcOrd="0" destOrd="0" parTransId="{EF7A1A4A-3067-4AF0-A133-1174C0973605}" sibTransId="{0ED99E2E-CEC5-4D2A-A2DC-BB06508A36EF}"/>
    <dgm:cxn modelId="{D501975D-8598-40BF-AC56-BB54975B1F9A}" type="presParOf" srcId="{FE79ECD2-FFA3-4806-B8D3-1A3E72084285}" destId="{DB0E14B0-BB3B-4C6F-8889-A2CD3387ABEF}" srcOrd="0" destOrd="0" presId="urn:microsoft.com/office/officeart/2005/8/layout/list1"/>
    <dgm:cxn modelId="{F6DBB035-1300-4862-B012-A62E3232DE57}" type="presParOf" srcId="{DB0E14B0-BB3B-4C6F-8889-A2CD3387ABEF}" destId="{12C231A2-12BD-41E6-9FDB-AAA5B4C76E94}" srcOrd="0" destOrd="0" presId="urn:microsoft.com/office/officeart/2005/8/layout/list1"/>
    <dgm:cxn modelId="{28EE3F87-DE42-4834-A6AC-E61688B9E972}" type="presParOf" srcId="{DB0E14B0-BB3B-4C6F-8889-A2CD3387ABEF}" destId="{5016931D-1159-44B0-AD30-DD8BE975498E}" srcOrd="1" destOrd="0" presId="urn:microsoft.com/office/officeart/2005/8/layout/list1"/>
    <dgm:cxn modelId="{F3A31524-AAD6-47B1-8B03-C37E4A82262B}" type="presParOf" srcId="{FE79ECD2-FFA3-4806-B8D3-1A3E72084285}" destId="{B37C93AE-C36B-450E-90A5-DFFCDB91A79C}" srcOrd="1" destOrd="0" presId="urn:microsoft.com/office/officeart/2005/8/layout/list1"/>
    <dgm:cxn modelId="{B74E0DDB-0957-4041-96BC-78ED4B01BFD0}" type="presParOf" srcId="{FE79ECD2-FFA3-4806-B8D3-1A3E72084285}" destId="{5EBF9AC6-C2D7-4C1B-ADDC-6B2EF3321B25}" srcOrd="2" destOrd="0" presId="urn:microsoft.com/office/officeart/2005/8/layout/list1"/>
    <dgm:cxn modelId="{0D791D40-EC68-4883-A817-A698AB67008D}" type="presParOf" srcId="{FE79ECD2-FFA3-4806-B8D3-1A3E72084285}" destId="{D3A83DF9-1BC9-4325-8FBC-1E3ECB1BA29A}" srcOrd="3" destOrd="0" presId="urn:microsoft.com/office/officeart/2005/8/layout/list1"/>
    <dgm:cxn modelId="{522E5C72-1044-44DC-9651-C996935390AC}" type="presParOf" srcId="{FE79ECD2-FFA3-4806-B8D3-1A3E72084285}" destId="{D791A0B1-EC06-4D06-BE88-85AC16BA519A}" srcOrd="4" destOrd="0" presId="urn:microsoft.com/office/officeart/2005/8/layout/list1"/>
    <dgm:cxn modelId="{7CAD01D7-A831-4E63-AB0F-D9EC458D95D6}" type="presParOf" srcId="{D791A0B1-EC06-4D06-BE88-85AC16BA519A}" destId="{4ABC4FA8-FF73-4EA5-9B84-E420BA86C875}" srcOrd="0" destOrd="0" presId="urn:microsoft.com/office/officeart/2005/8/layout/list1"/>
    <dgm:cxn modelId="{FF6124B5-E4F3-4109-9E5B-A81077EF9325}" type="presParOf" srcId="{D791A0B1-EC06-4D06-BE88-85AC16BA519A}" destId="{7AD64571-9F3E-40D0-B7A2-04C56733490F}" srcOrd="1" destOrd="0" presId="urn:microsoft.com/office/officeart/2005/8/layout/list1"/>
    <dgm:cxn modelId="{18BF5999-F315-40D7-9EEE-CA102914A63D}" type="presParOf" srcId="{FE79ECD2-FFA3-4806-B8D3-1A3E72084285}" destId="{B48594D1-9B75-4FC9-B810-B1968724D6CA}" srcOrd="5" destOrd="0" presId="urn:microsoft.com/office/officeart/2005/8/layout/list1"/>
    <dgm:cxn modelId="{3E4CF8DA-D7BA-4D1E-AFBD-D72B18C385ED}" type="presParOf" srcId="{FE79ECD2-FFA3-4806-B8D3-1A3E72084285}" destId="{B6ECE97A-AB7D-4F6C-8D73-61DDD3CC1B6A}" srcOrd="6" destOrd="0" presId="urn:microsoft.com/office/officeart/2005/8/layout/list1"/>
    <dgm:cxn modelId="{2355D2B3-B58B-4190-A9C8-A95317DD7260}" type="presParOf" srcId="{FE79ECD2-FFA3-4806-B8D3-1A3E72084285}" destId="{2D050076-4B3B-492A-B23E-C9E6A1C6F4C9}" srcOrd="7" destOrd="0" presId="urn:microsoft.com/office/officeart/2005/8/layout/list1"/>
    <dgm:cxn modelId="{52178AB4-30D9-41F8-BFE4-E996E4C173C8}" type="presParOf" srcId="{FE79ECD2-FFA3-4806-B8D3-1A3E72084285}" destId="{6643D10C-344F-4F21-9733-2BDE69412726}" srcOrd="8" destOrd="0" presId="urn:microsoft.com/office/officeart/2005/8/layout/list1"/>
    <dgm:cxn modelId="{E04488B6-BA53-4425-B5AE-F4EA2C193AFB}" type="presParOf" srcId="{6643D10C-344F-4F21-9733-2BDE69412726}" destId="{2EE6E3EE-B6C5-4265-869E-88D0F44C233C}" srcOrd="0" destOrd="0" presId="urn:microsoft.com/office/officeart/2005/8/layout/list1"/>
    <dgm:cxn modelId="{6DDD1F8D-8E93-440D-9ECA-C6616647F6C4}" type="presParOf" srcId="{6643D10C-344F-4F21-9733-2BDE69412726}" destId="{773F50B1-0C59-43FF-9F9C-556F59218DB2}" srcOrd="1" destOrd="0" presId="urn:microsoft.com/office/officeart/2005/8/layout/list1"/>
    <dgm:cxn modelId="{92D761FB-F465-462C-B878-DFBD7FDE011C}" type="presParOf" srcId="{FE79ECD2-FFA3-4806-B8D3-1A3E72084285}" destId="{4A5AB96D-9936-43E1-B775-C9EDDC358ACF}" srcOrd="9" destOrd="0" presId="urn:microsoft.com/office/officeart/2005/8/layout/list1"/>
    <dgm:cxn modelId="{395D852E-8F18-4418-817A-F6EE707DE849}" type="presParOf" srcId="{FE79ECD2-FFA3-4806-B8D3-1A3E72084285}" destId="{DC6E7895-8CCD-4880-A606-7CC740F7CA4C}" srcOrd="10" destOrd="0" presId="urn:microsoft.com/office/officeart/2005/8/layout/list1"/>
    <dgm:cxn modelId="{3780EF3C-6121-4C7E-8859-FAE5F717516D}" type="presParOf" srcId="{FE79ECD2-FFA3-4806-B8D3-1A3E72084285}" destId="{ADAB7E12-DC47-4DC6-9AD4-3681404C29CF}" srcOrd="11" destOrd="0" presId="urn:microsoft.com/office/officeart/2005/8/layout/list1"/>
    <dgm:cxn modelId="{D24076B4-13F3-4B8B-AFEB-9817DFA178AD}" type="presParOf" srcId="{FE79ECD2-FFA3-4806-B8D3-1A3E72084285}" destId="{BD454268-BE9A-4CFD-8901-DCFA184CC02C}" srcOrd="12" destOrd="0" presId="urn:microsoft.com/office/officeart/2005/8/layout/list1"/>
    <dgm:cxn modelId="{F927E615-295C-4ED4-8BA5-DD47C908A460}" type="presParOf" srcId="{BD454268-BE9A-4CFD-8901-DCFA184CC02C}" destId="{A0612C4D-F9E5-4FB4-B791-CAA65686632A}" srcOrd="0" destOrd="0" presId="urn:microsoft.com/office/officeart/2005/8/layout/list1"/>
    <dgm:cxn modelId="{68D95505-AB21-43E5-8796-F5C78BD8B4A5}" type="presParOf" srcId="{BD454268-BE9A-4CFD-8901-DCFA184CC02C}" destId="{CD88D801-CEA4-44EF-ADF6-A2B94EA4E389}" srcOrd="1" destOrd="0" presId="urn:microsoft.com/office/officeart/2005/8/layout/list1"/>
    <dgm:cxn modelId="{1B26C8C2-0488-45A9-B88B-38803CD7CA3E}" type="presParOf" srcId="{FE79ECD2-FFA3-4806-B8D3-1A3E72084285}" destId="{4DAEFF48-A13B-4D0D-80C4-4D4479C12760}" srcOrd="13" destOrd="0" presId="urn:microsoft.com/office/officeart/2005/8/layout/list1"/>
    <dgm:cxn modelId="{38F7065E-7434-4592-8F49-2CDD117768DC}" type="presParOf" srcId="{FE79ECD2-FFA3-4806-B8D3-1A3E72084285}" destId="{FAD1956B-4FF0-4226-B485-DBB7EA7B3C11}" srcOrd="14" destOrd="0" presId="urn:microsoft.com/office/officeart/2005/8/layout/list1"/>
    <dgm:cxn modelId="{3FE31ADF-6BD9-4B68-95DF-5D5ED2691E7F}" type="presParOf" srcId="{FE79ECD2-FFA3-4806-B8D3-1A3E72084285}" destId="{420D5AFA-B55B-4078-89A2-0183B1A0A2AE}" srcOrd="15" destOrd="0" presId="urn:microsoft.com/office/officeart/2005/8/layout/list1"/>
    <dgm:cxn modelId="{945C117C-4A13-4213-ADAA-19FE9C41BBF5}" type="presParOf" srcId="{FE79ECD2-FFA3-4806-B8D3-1A3E72084285}" destId="{9923A118-CA13-489E-A5DD-2A363D6C2438}" srcOrd="16" destOrd="0" presId="urn:microsoft.com/office/officeart/2005/8/layout/list1"/>
    <dgm:cxn modelId="{A1CD5A44-6547-4B4E-AF2D-5F26D9679D11}" type="presParOf" srcId="{9923A118-CA13-489E-A5DD-2A363D6C2438}" destId="{41C1A8E0-6885-445D-AD34-E20C4637F9A9}" srcOrd="0" destOrd="0" presId="urn:microsoft.com/office/officeart/2005/8/layout/list1"/>
    <dgm:cxn modelId="{FF827726-6F00-4B57-B677-DADA57C5239A}" type="presParOf" srcId="{9923A118-CA13-489E-A5DD-2A363D6C2438}" destId="{3EE25653-895A-4B8A-9713-4547FD454B69}" srcOrd="1" destOrd="0" presId="urn:microsoft.com/office/officeart/2005/8/layout/list1"/>
    <dgm:cxn modelId="{6895F829-754A-4994-A550-144E5FF7DAEB}" type="presParOf" srcId="{FE79ECD2-FFA3-4806-B8D3-1A3E72084285}" destId="{0D4B5447-CA76-43D6-94AA-874FB35C8667}" srcOrd="17" destOrd="0" presId="urn:microsoft.com/office/officeart/2005/8/layout/list1"/>
    <dgm:cxn modelId="{940B61B0-B3C8-4FE8-BF32-BDB9D58B5A65}" type="presParOf" srcId="{FE79ECD2-FFA3-4806-B8D3-1A3E72084285}" destId="{72C3AB7D-1C1B-4FB4-AFCB-1E8D33FD7A9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4CAE5-299F-4BCD-971E-29992FB546E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89182-4F55-4EA9-B29D-9FB5A8B19289}">
      <dgm:prSet/>
      <dgm:spPr/>
      <dgm:t>
        <a:bodyPr/>
        <a:lstStyle/>
        <a:p>
          <a:r>
            <a:rPr lang="en-US" dirty="0" smtClean="0"/>
            <a:t>Color Coding</a:t>
          </a:r>
        </a:p>
      </dgm:t>
    </dgm:pt>
    <dgm:pt modelId="{96E28556-B537-4F9A-9147-52F42CD7106A}" type="parTrans" cxnId="{A178AFFE-BB0F-4FF9-AB89-7424E0A2711A}">
      <dgm:prSet/>
      <dgm:spPr/>
      <dgm:t>
        <a:bodyPr/>
        <a:lstStyle/>
        <a:p>
          <a:endParaRPr lang="en-US"/>
        </a:p>
      </dgm:t>
    </dgm:pt>
    <dgm:pt modelId="{60CD5BA6-E391-4D46-9702-357CCA85F794}" type="sibTrans" cxnId="{A178AFFE-BB0F-4FF9-AB89-7424E0A2711A}">
      <dgm:prSet/>
      <dgm:spPr/>
      <dgm:t>
        <a:bodyPr/>
        <a:lstStyle/>
        <a:p>
          <a:endParaRPr lang="en-US"/>
        </a:p>
      </dgm:t>
    </dgm:pt>
    <dgm:pt modelId="{BF047ABE-53E2-40D9-8132-E36CA4F4A52A}">
      <dgm:prSet/>
      <dgm:spPr/>
      <dgm:t>
        <a:bodyPr/>
        <a:lstStyle/>
        <a:p>
          <a:r>
            <a:rPr lang="en-US" dirty="0" smtClean="0"/>
            <a:t>The </a:t>
          </a:r>
          <a:r>
            <a:rPr lang="en-US" cap="small" baseline="0" dirty="0" smtClean="0"/>
            <a:t>Longest Path </a:t>
          </a:r>
          <a:r>
            <a:rPr lang="en-US" dirty="0" smtClean="0"/>
            <a:t>problem</a:t>
          </a:r>
          <a:endParaRPr lang="en-US" cap="small" baseline="0" dirty="0" smtClean="0"/>
        </a:p>
      </dgm:t>
    </dgm:pt>
    <dgm:pt modelId="{6EE3A191-36FB-486C-911D-545311A55E05}" type="parTrans" cxnId="{6B2ECC76-C65D-4ADE-829F-C8126943B552}">
      <dgm:prSet/>
      <dgm:spPr/>
      <dgm:t>
        <a:bodyPr/>
        <a:lstStyle/>
        <a:p>
          <a:endParaRPr lang="en-US"/>
        </a:p>
      </dgm:t>
    </dgm:pt>
    <dgm:pt modelId="{C540F166-B8DC-4F9B-BAC9-F3C6AA437452}" type="sibTrans" cxnId="{6B2ECC76-C65D-4ADE-829F-C8126943B552}">
      <dgm:prSet/>
      <dgm:spPr/>
      <dgm:t>
        <a:bodyPr/>
        <a:lstStyle/>
        <a:p>
          <a:endParaRPr lang="en-US"/>
        </a:p>
      </dgm:t>
    </dgm:pt>
    <dgm:pt modelId="{82135A2D-8BE9-4862-B464-79F4B5231A23}">
      <dgm:prSet/>
      <dgm:spPr/>
      <dgm:t>
        <a:bodyPr/>
        <a:lstStyle/>
        <a:p>
          <a:r>
            <a:rPr lang="en-US" dirty="0" smtClean="0"/>
            <a:t>Random Separation</a:t>
          </a:r>
        </a:p>
      </dgm:t>
    </dgm:pt>
    <dgm:pt modelId="{53D04461-2DD0-4874-9DEB-912E26EA16B2}" type="parTrans" cxnId="{030806DE-4807-47C2-AFD9-C322B6C82E9D}">
      <dgm:prSet/>
      <dgm:spPr/>
      <dgm:t>
        <a:bodyPr/>
        <a:lstStyle/>
        <a:p>
          <a:endParaRPr lang="en-US"/>
        </a:p>
      </dgm:t>
    </dgm:pt>
    <dgm:pt modelId="{8B6C26F6-456B-496F-9FB5-46A616D8B531}" type="sibTrans" cxnId="{030806DE-4807-47C2-AFD9-C322B6C82E9D}">
      <dgm:prSet/>
      <dgm:spPr/>
      <dgm:t>
        <a:bodyPr/>
        <a:lstStyle/>
        <a:p>
          <a:endParaRPr lang="en-US"/>
        </a:p>
      </dgm:t>
    </dgm:pt>
    <dgm:pt modelId="{74382438-1234-4019-93C2-87D821AC0058}">
      <dgm:prSet/>
      <dgm:spPr/>
      <dgm:t>
        <a:bodyPr/>
        <a:lstStyle/>
        <a:p>
          <a:r>
            <a:rPr lang="en-US" dirty="0" smtClean="0"/>
            <a:t>The </a:t>
          </a:r>
          <a:r>
            <a:rPr lang="en-US" cap="small" baseline="0" dirty="0" err="1" smtClean="0"/>
            <a:t>Subgraph</a:t>
          </a:r>
          <a:r>
            <a:rPr lang="en-US" cap="small" baseline="0" dirty="0" smtClean="0"/>
            <a:t> Isomorphism</a:t>
          </a:r>
          <a:r>
            <a:rPr lang="en-US" dirty="0" smtClean="0"/>
            <a:t> problem</a:t>
          </a:r>
        </a:p>
      </dgm:t>
    </dgm:pt>
    <dgm:pt modelId="{B7902599-9F76-46F3-8CBF-F0D3F8516D3D}" type="parTrans" cxnId="{9A1747E2-1736-44FF-9E59-9C5E2361D3D8}">
      <dgm:prSet/>
      <dgm:spPr/>
      <dgm:t>
        <a:bodyPr/>
        <a:lstStyle/>
        <a:p>
          <a:endParaRPr lang="en-US"/>
        </a:p>
      </dgm:t>
    </dgm:pt>
    <dgm:pt modelId="{7B1AADA7-7554-4F44-A8FD-0597598B9238}" type="sibTrans" cxnId="{9A1747E2-1736-44FF-9E59-9C5E2361D3D8}">
      <dgm:prSet/>
      <dgm:spPr/>
      <dgm:t>
        <a:bodyPr/>
        <a:lstStyle/>
        <a:p>
          <a:endParaRPr lang="en-US"/>
        </a:p>
      </dgm:t>
    </dgm:pt>
    <dgm:pt modelId="{072692CC-189C-4CBB-9872-D451DC45CA93}">
      <dgm:prSet/>
      <dgm:spPr/>
      <dgm:t>
        <a:bodyPr/>
        <a:lstStyle/>
        <a:p>
          <a:r>
            <a:rPr lang="nl-NL" dirty="0" err="1" smtClean="0"/>
            <a:t>Chromatic</a:t>
          </a:r>
          <a:r>
            <a:rPr lang="nl-NL" dirty="0" smtClean="0"/>
            <a:t> </a:t>
          </a:r>
          <a:r>
            <a:rPr lang="nl-NL" dirty="0" err="1" smtClean="0"/>
            <a:t>Coding</a:t>
          </a:r>
          <a:endParaRPr lang="en-US" dirty="0" smtClean="0"/>
        </a:p>
      </dgm:t>
    </dgm:pt>
    <dgm:pt modelId="{EFE43AA2-2027-4389-9119-3A105C623B66}" type="parTrans" cxnId="{7266F401-BFC6-4D20-BA67-EC97A72AF0FB}">
      <dgm:prSet/>
      <dgm:spPr/>
      <dgm:t>
        <a:bodyPr/>
        <a:lstStyle/>
        <a:p>
          <a:endParaRPr lang="en-US"/>
        </a:p>
      </dgm:t>
    </dgm:pt>
    <dgm:pt modelId="{716EDD53-2243-4C38-BE97-9BAD74EB81A1}" type="sibTrans" cxnId="{7266F401-BFC6-4D20-BA67-EC97A72AF0FB}">
      <dgm:prSet/>
      <dgm:spPr/>
      <dgm:t>
        <a:bodyPr/>
        <a:lstStyle/>
        <a:p>
          <a:endParaRPr lang="en-US"/>
        </a:p>
      </dgm:t>
    </dgm:pt>
    <dgm:pt modelId="{744B3391-266C-4B15-80A4-C3DEB1AC090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F7A1A4A-3067-4AF0-A133-1174C0973605}" type="parTrans" cxnId="{F74C6A37-55A0-441E-9A0A-6E9065BAD339}">
      <dgm:prSet/>
      <dgm:spPr/>
      <dgm:t>
        <a:bodyPr/>
        <a:lstStyle/>
        <a:p>
          <a:endParaRPr lang="en-US"/>
        </a:p>
      </dgm:t>
    </dgm:pt>
    <dgm:pt modelId="{0ED99E2E-CEC5-4D2A-A2DC-BB06508A36EF}" type="sibTrans" cxnId="{F74C6A37-55A0-441E-9A0A-6E9065BAD339}">
      <dgm:prSet/>
      <dgm:spPr/>
      <dgm:t>
        <a:bodyPr/>
        <a:lstStyle/>
        <a:p>
          <a:endParaRPr lang="en-US"/>
        </a:p>
      </dgm:t>
    </dgm:pt>
    <dgm:pt modelId="{41B99587-5A64-4B6E-8208-928A7B6B1E33}">
      <dgm:prSet/>
      <dgm:spPr/>
      <dgm:t>
        <a:bodyPr/>
        <a:lstStyle/>
        <a:p>
          <a:r>
            <a:rPr lang="nl-NL" dirty="0" err="1" smtClean="0"/>
            <a:t>Derandomization</a:t>
          </a:r>
          <a:endParaRPr lang="en-US" cap="small" baseline="0" dirty="0" smtClean="0"/>
        </a:p>
      </dgm:t>
    </dgm:pt>
    <dgm:pt modelId="{DB794ABB-007A-4DCE-86F6-58F05D805245}" type="parTrans" cxnId="{D7FEBD21-9D96-418D-ADFE-8B0DF24A968B}">
      <dgm:prSet/>
      <dgm:spPr/>
      <dgm:t>
        <a:bodyPr/>
        <a:lstStyle/>
        <a:p>
          <a:endParaRPr lang="en-US"/>
        </a:p>
      </dgm:t>
    </dgm:pt>
    <dgm:pt modelId="{E9F4DE17-25A9-495B-A172-6E4C6368AAC7}" type="sibTrans" cxnId="{D7FEBD21-9D96-418D-ADFE-8B0DF24A968B}">
      <dgm:prSet/>
      <dgm:spPr/>
      <dgm:t>
        <a:bodyPr/>
        <a:lstStyle/>
        <a:p>
          <a:endParaRPr lang="en-US"/>
        </a:p>
      </dgm:t>
    </dgm:pt>
    <dgm:pt modelId="{526E531E-8192-4C00-A760-FB93AF08BEC4}">
      <dgm:prSet/>
      <dgm:spPr/>
      <dgm:t>
        <a:bodyPr/>
        <a:lstStyle/>
        <a:p>
          <a:r>
            <a:rPr lang="en-US" smtClean="0"/>
            <a:t>Monte Carlo algorithm for </a:t>
          </a:r>
          <a:r>
            <a:rPr lang="en-US" cap="small" baseline="0" smtClean="0"/>
            <a:t>Feedback Vertex Set</a:t>
          </a:r>
          <a:endParaRPr lang="en-US" cap="small" baseline="0" dirty="0" smtClean="0"/>
        </a:p>
      </dgm:t>
    </dgm:pt>
    <dgm:pt modelId="{039B17D6-B13A-41CF-9EB6-5D2EDF96A842}" type="parTrans" cxnId="{6EE76F3A-4571-4F44-83F0-5A5953CFE47A}">
      <dgm:prSet/>
      <dgm:spPr/>
      <dgm:t>
        <a:bodyPr/>
        <a:lstStyle/>
        <a:p>
          <a:endParaRPr lang="en-US"/>
        </a:p>
      </dgm:t>
    </dgm:pt>
    <dgm:pt modelId="{72842D69-4143-42EE-A504-CF9F68E74563}" type="sibTrans" cxnId="{6EE76F3A-4571-4F44-83F0-5A5953CFE47A}">
      <dgm:prSet/>
      <dgm:spPr/>
      <dgm:t>
        <a:bodyPr/>
        <a:lstStyle/>
        <a:p>
          <a:endParaRPr lang="en-US"/>
        </a:p>
      </dgm:t>
    </dgm:pt>
    <dgm:pt modelId="{FE79ECD2-FFA3-4806-B8D3-1A3E72084285}" type="pres">
      <dgm:prSet presAssocID="{9CF4CAE5-299F-4BCD-971E-29992FB546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E14B0-BB3B-4C6F-8889-A2CD3387ABEF}" type="pres">
      <dgm:prSet presAssocID="{E1589182-4F55-4EA9-B29D-9FB5A8B19289}" presName="parentLin" presStyleCnt="0"/>
      <dgm:spPr/>
    </dgm:pt>
    <dgm:pt modelId="{12C231A2-12BD-41E6-9FDB-AAA5B4C76E94}" type="pres">
      <dgm:prSet presAssocID="{E1589182-4F55-4EA9-B29D-9FB5A8B1928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016931D-1159-44B0-AD30-DD8BE975498E}" type="pres">
      <dgm:prSet presAssocID="{E1589182-4F55-4EA9-B29D-9FB5A8B192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C93AE-C36B-450E-90A5-DFFCDB91A79C}" type="pres">
      <dgm:prSet presAssocID="{E1589182-4F55-4EA9-B29D-9FB5A8B19289}" presName="negativeSpace" presStyleCnt="0"/>
      <dgm:spPr/>
    </dgm:pt>
    <dgm:pt modelId="{5EBF9AC6-C2D7-4C1B-ADDC-6B2EF3321B25}" type="pres">
      <dgm:prSet presAssocID="{E1589182-4F55-4EA9-B29D-9FB5A8B1928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83DF9-1BC9-4325-8FBC-1E3ECB1BA29A}" type="pres">
      <dgm:prSet presAssocID="{60CD5BA6-E391-4D46-9702-357CCA85F794}" presName="spaceBetweenRectangles" presStyleCnt="0"/>
      <dgm:spPr/>
    </dgm:pt>
    <dgm:pt modelId="{D791A0B1-EC06-4D06-BE88-85AC16BA519A}" type="pres">
      <dgm:prSet presAssocID="{82135A2D-8BE9-4862-B464-79F4B5231A23}" presName="parentLin" presStyleCnt="0"/>
      <dgm:spPr/>
    </dgm:pt>
    <dgm:pt modelId="{4ABC4FA8-FF73-4EA5-9B84-E420BA86C875}" type="pres">
      <dgm:prSet presAssocID="{82135A2D-8BE9-4862-B464-79F4B5231A2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AD64571-9F3E-40D0-B7A2-04C56733490F}" type="pres">
      <dgm:prSet presAssocID="{82135A2D-8BE9-4862-B464-79F4B5231A2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94D1-9B75-4FC9-B810-B1968724D6CA}" type="pres">
      <dgm:prSet presAssocID="{82135A2D-8BE9-4862-B464-79F4B5231A23}" presName="negativeSpace" presStyleCnt="0"/>
      <dgm:spPr/>
    </dgm:pt>
    <dgm:pt modelId="{B6ECE97A-AB7D-4F6C-8D73-61DDD3CC1B6A}" type="pres">
      <dgm:prSet presAssocID="{82135A2D-8BE9-4862-B464-79F4B5231A2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50076-4B3B-492A-B23E-C9E6A1C6F4C9}" type="pres">
      <dgm:prSet presAssocID="{8B6C26F6-456B-496F-9FB5-46A616D8B531}" presName="spaceBetweenRectangles" presStyleCnt="0"/>
      <dgm:spPr/>
    </dgm:pt>
    <dgm:pt modelId="{6643D10C-344F-4F21-9733-2BDE69412726}" type="pres">
      <dgm:prSet presAssocID="{072692CC-189C-4CBB-9872-D451DC45CA93}" presName="parentLin" presStyleCnt="0"/>
      <dgm:spPr/>
    </dgm:pt>
    <dgm:pt modelId="{2EE6E3EE-B6C5-4265-869E-88D0F44C233C}" type="pres">
      <dgm:prSet presAssocID="{072692CC-189C-4CBB-9872-D451DC45CA9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73F50B1-0C59-43FF-9F9C-556F59218DB2}" type="pres">
      <dgm:prSet presAssocID="{072692CC-189C-4CBB-9872-D451DC45CA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AB96D-9936-43E1-B775-C9EDDC358ACF}" type="pres">
      <dgm:prSet presAssocID="{072692CC-189C-4CBB-9872-D451DC45CA93}" presName="negativeSpace" presStyleCnt="0"/>
      <dgm:spPr/>
    </dgm:pt>
    <dgm:pt modelId="{DC6E7895-8CCD-4880-A606-7CC740F7CA4C}" type="pres">
      <dgm:prSet presAssocID="{072692CC-189C-4CBB-9872-D451DC45CA9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B7E12-DC47-4DC6-9AD4-3681404C29CF}" type="pres">
      <dgm:prSet presAssocID="{716EDD53-2243-4C38-BE97-9BAD74EB81A1}" presName="spaceBetweenRectangles" presStyleCnt="0"/>
      <dgm:spPr/>
    </dgm:pt>
    <dgm:pt modelId="{BD454268-BE9A-4CFD-8901-DCFA184CC02C}" type="pres">
      <dgm:prSet presAssocID="{41B99587-5A64-4B6E-8208-928A7B6B1E33}" presName="parentLin" presStyleCnt="0"/>
      <dgm:spPr/>
    </dgm:pt>
    <dgm:pt modelId="{A0612C4D-F9E5-4FB4-B791-CAA65686632A}" type="pres">
      <dgm:prSet presAssocID="{41B99587-5A64-4B6E-8208-928A7B6B1E3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D88D801-CEA4-44EF-ADF6-A2B94EA4E389}" type="pres">
      <dgm:prSet presAssocID="{41B99587-5A64-4B6E-8208-928A7B6B1E3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EFF48-A13B-4D0D-80C4-4D4479C12760}" type="pres">
      <dgm:prSet presAssocID="{41B99587-5A64-4B6E-8208-928A7B6B1E33}" presName="negativeSpace" presStyleCnt="0"/>
      <dgm:spPr/>
    </dgm:pt>
    <dgm:pt modelId="{FAD1956B-4FF0-4226-B485-DBB7EA7B3C11}" type="pres">
      <dgm:prSet presAssocID="{41B99587-5A64-4B6E-8208-928A7B6B1E33}" presName="childText" presStyleLbl="conFgAcc1" presStyleIdx="3" presStyleCnt="5">
        <dgm:presLayoutVars>
          <dgm:bulletEnabled val="1"/>
        </dgm:presLayoutVars>
      </dgm:prSet>
      <dgm:spPr/>
    </dgm:pt>
    <dgm:pt modelId="{420D5AFA-B55B-4078-89A2-0183B1A0A2AE}" type="pres">
      <dgm:prSet presAssocID="{E9F4DE17-25A9-495B-A172-6E4C6368AAC7}" presName="spaceBetweenRectangles" presStyleCnt="0"/>
      <dgm:spPr/>
    </dgm:pt>
    <dgm:pt modelId="{9923A118-CA13-489E-A5DD-2A363D6C2438}" type="pres">
      <dgm:prSet presAssocID="{526E531E-8192-4C00-A760-FB93AF08BEC4}" presName="parentLin" presStyleCnt="0"/>
      <dgm:spPr/>
    </dgm:pt>
    <dgm:pt modelId="{41C1A8E0-6885-445D-AD34-E20C4637F9A9}" type="pres">
      <dgm:prSet presAssocID="{526E531E-8192-4C00-A760-FB93AF08BEC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EE25653-895A-4B8A-9713-4547FD454B69}" type="pres">
      <dgm:prSet presAssocID="{526E531E-8192-4C00-A760-FB93AF08BE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B5447-CA76-43D6-94AA-874FB35C8667}" type="pres">
      <dgm:prSet presAssocID="{526E531E-8192-4C00-A760-FB93AF08BEC4}" presName="negativeSpace" presStyleCnt="0"/>
      <dgm:spPr/>
    </dgm:pt>
    <dgm:pt modelId="{72C3AB7D-1C1B-4FB4-AFCB-1E8D33FD7A99}" type="pres">
      <dgm:prSet presAssocID="{526E531E-8192-4C00-A760-FB93AF08BEC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8721F76-B0A7-45FB-9C99-B138BC0044E4}" type="presOf" srcId="{74382438-1234-4019-93C2-87D821AC0058}" destId="{B6ECE97A-AB7D-4F6C-8D73-61DDD3CC1B6A}" srcOrd="0" destOrd="0" presId="urn:microsoft.com/office/officeart/2005/8/layout/list1"/>
    <dgm:cxn modelId="{63A9276C-284F-46EA-B50E-D745537EBFB9}" type="presOf" srcId="{41B99587-5A64-4B6E-8208-928A7B6B1E33}" destId="{CD88D801-CEA4-44EF-ADF6-A2B94EA4E389}" srcOrd="1" destOrd="0" presId="urn:microsoft.com/office/officeart/2005/8/layout/list1"/>
    <dgm:cxn modelId="{A178AFFE-BB0F-4FF9-AB89-7424E0A2711A}" srcId="{9CF4CAE5-299F-4BCD-971E-29992FB546E7}" destId="{E1589182-4F55-4EA9-B29D-9FB5A8B19289}" srcOrd="0" destOrd="0" parTransId="{96E28556-B537-4F9A-9147-52F42CD7106A}" sibTransId="{60CD5BA6-E391-4D46-9702-357CCA85F794}"/>
    <dgm:cxn modelId="{7266F401-BFC6-4D20-BA67-EC97A72AF0FB}" srcId="{9CF4CAE5-299F-4BCD-971E-29992FB546E7}" destId="{072692CC-189C-4CBB-9872-D451DC45CA93}" srcOrd="2" destOrd="0" parTransId="{EFE43AA2-2027-4389-9119-3A105C623B66}" sibTransId="{716EDD53-2243-4C38-BE97-9BAD74EB81A1}"/>
    <dgm:cxn modelId="{D7FEBD21-9D96-418D-ADFE-8B0DF24A968B}" srcId="{9CF4CAE5-299F-4BCD-971E-29992FB546E7}" destId="{41B99587-5A64-4B6E-8208-928A7B6B1E33}" srcOrd="3" destOrd="0" parTransId="{DB794ABB-007A-4DCE-86F6-58F05D805245}" sibTransId="{E9F4DE17-25A9-495B-A172-6E4C6368AAC7}"/>
    <dgm:cxn modelId="{2A7472D9-B402-4277-9369-5CD81C0423CB}" type="presOf" srcId="{82135A2D-8BE9-4862-B464-79F4B5231A23}" destId="{4ABC4FA8-FF73-4EA5-9B84-E420BA86C875}" srcOrd="0" destOrd="0" presId="urn:microsoft.com/office/officeart/2005/8/layout/list1"/>
    <dgm:cxn modelId="{318AFCCE-15AF-4DB7-8773-2F9C8B2487C6}" type="presOf" srcId="{E1589182-4F55-4EA9-B29D-9FB5A8B19289}" destId="{5016931D-1159-44B0-AD30-DD8BE975498E}" srcOrd="1" destOrd="0" presId="urn:microsoft.com/office/officeart/2005/8/layout/list1"/>
    <dgm:cxn modelId="{2F1E2F59-4A8E-453B-A6F7-5BD345F1A829}" type="presOf" srcId="{41B99587-5A64-4B6E-8208-928A7B6B1E33}" destId="{A0612C4D-F9E5-4FB4-B791-CAA65686632A}" srcOrd="0" destOrd="0" presId="urn:microsoft.com/office/officeart/2005/8/layout/list1"/>
    <dgm:cxn modelId="{9AD4BF8B-A663-432E-9BF5-3AF70275482A}" type="presOf" srcId="{072692CC-189C-4CBB-9872-D451DC45CA93}" destId="{2EE6E3EE-B6C5-4265-869E-88D0F44C233C}" srcOrd="0" destOrd="0" presId="urn:microsoft.com/office/officeart/2005/8/layout/list1"/>
    <dgm:cxn modelId="{BDF6A38A-3764-47B4-BEE0-E9C1D9D59C75}" type="presOf" srcId="{9CF4CAE5-299F-4BCD-971E-29992FB546E7}" destId="{FE79ECD2-FFA3-4806-B8D3-1A3E72084285}" srcOrd="0" destOrd="0" presId="urn:microsoft.com/office/officeart/2005/8/layout/list1"/>
    <dgm:cxn modelId="{6A49DD43-5DE4-413E-812B-DE9EB9BC8C6F}" type="presOf" srcId="{526E531E-8192-4C00-A760-FB93AF08BEC4}" destId="{41C1A8E0-6885-445D-AD34-E20C4637F9A9}" srcOrd="0" destOrd="0" presId="urn:microsoft.com/office/officeart/2005/8/layout/list1"/>
    <dgm:cxn modelId="{1EB662D4-B52C-4A3C-91D4-52F137EE7544}" type="presOf" srcId="{BF047ABE-53E2-40D9-8132-E36CA4F4A52A}" destId="{5EBF9AC6-C2D7-4C1B-ADDC-6B2EF3321B25}" srcOrd="0" destOrd="0" presId="urn:microsoft.com/office/officeart/2005/8/layout/list1"/>
    <dgm:cxn modelId="{030806DE-4807-47C2-AFD9-C322B6C82E9D}" srcId="{9CF4CAE5-299F-4BCD-971E-29992FB546E7}" destId="{82135A2D-8BE9-4862-B464-79F4B5231A23}" srcOrd="1" destOrd="0" parTransId="{53D04461-2DD0-4874-9DEB-912E26EA16B2}" sibTransId="{8B6C26F6-456B-496F-9FB5-46A616D8B531}"/>
    <dgm:cxn modelId="{6B2ECC76-C65D-4ADE-829F-C8126943B552}" srcId="{E1589182-4F55-4EA9-B29D-9FB5A8B19289}" destId="{BF047ABE-53E2-40D9-8132-E36CA4F4A52A}" srcOrd="0" destOrd="0" parTransId="{6EE3A191-36FB-486C-911D-545311A55E05}" sibTransId="{C540F166-B8DC-4F9B-BAC9-F3C6AA437452}"/>
    <dgm:cxn modelId="{C190E364-078F-44A1-A776-5711EC4B4F36}" type="presOf" srcId="{82135A2D-8BE9-4862-B464-79F4B5231A23}" destId="{7AD64571-9F3E-40D0-B7A2-04C56733490F}" srcOrd="1" destOrd="0" presId="urn:microsoft.com/office/officeart/2005/8/layout/list1"/>
    <dgm:cxn modelId="{6EE76F3A-4571-4F44-83F0-5A5953CFE47A}" srcId="{9CF4CAE5-299F-4BCD-971E-29992FB546E7}" destId="{526E531E-8192-4C00-A760-FB93AF08BEC4}" srcOrd="4" destOrd="0" parTransId="{039B17D6-B13A-41CF-9EB6-5D2EDF96A842}" sibTransId="{72842D69-4143-42EE-A504-CF9F68E74563}"/>
    <dgm:cxn modelId="{F0720580-511C-46DC-9750-403E16D7CC93}" type="presOf" srcId="{072692CC-189C-4CBB-9872-D451DC45CA93}" destId="{773F50B1-0C59-43FF-9F9C-556F59218DB2}" srcOrd="1" destOrd="0" presId="urn:microsoft.com/office/officeart/2005/8/layout/list1"/>
    <dgm:cxn modelId="{F791AFC9-4396-46E7-B38A-F03435689905}" type="presOf" srcId="{526E531E-8192-4C00-A760-FB93AF08BEC4}" destId="{3EE25653-895A-4B8A-9713-4547FD454B69}" srcOrd="1" destOrd="0" presId="urn:microsoft.com/office/officeart/2005/8/layout/list1"/>
    <dgm:cxn modelId="{5EF65BB1-AD46-498A-BF65-30A995599FA4}" type="presOf" srcId="{744B3391-266C-4B15-80A4-C3DEB1AC0908}" destId="{DC6E7895-8CCD-4880-A606-7CC740F7CA4C}" srcOrd="0" destOrd="0" presId="urn:microsoft.com/office/officeart/2005/8/layout/list1"/>
    <dgm:cxn modelId="{99AD573D-570E-4D81-B447-A5A182ADD977}" type="presOf" srcId="{E1589182-4F55-4EA9-B29D-9FB5A8B19289}" destId="{12C231A2-12BD-41E6-9FDB-AAA5B4C76E94}" srcOrd="0" destOrd="0" presId="urn:microsoft.com/office/officeart/2005/8/layout/list1"/>
    <dgm:cxn modelId="{F74C6A37-55A0-441E-9A0A-6E9065BAD339}" srcId="{072692CC-189C-4CBB-9872-D451DC45CA93}" destId="{744B3391-266C-4B15-80A4-C3DEB1AC0908}" srcOrd="0" destOrd="0" parTransId="{EF7A1A4A-3067-4AF0-A133-1174C0973605}" sibTransId="{0ED99E2E-CEC5-4D2A-A2DC-BB06508A36EF}"/>
    <dgm:cxn modelId="{9A1747E2-1736-44FF-9E59-9C5E2361D3D8}" srcId="{82135A2D-8BE9-4862-B464-79F4B5231A23}" destId="{74382438-1234-4019-93C2-87D821AC0058}" srcOrd="0" destOrd="0" parTransId="{B7902599-9F76-46F3-8CBF-F0D3F8516D3D}" sibTransId="{7B1AADA7-7554-4F44-A8FD-0597598B9238}"/>
    <dgm:cxn modelId="{D501975D-8598-40BF-AC56-BB54975B1F9A}" type="presParOf" srcId="{FE79ECD2-FFA3-4806-B8D3-1A3E72084285}" destId="{DB0E14B0-BB3B-4C6F-8889-A2CD3387ABEF}" srcOrd="0" destOrd="0" presId="urn:microsoft.com/office/officeart/2005/8/layout/list1"/>
    <dgm:cxn modelId="{F6DBB035-1300-4862-B012-A62E3232DE57}" type="presParOf" srcId="{DB0E14B0-BB3B-4C6F-8889-A2CD3387ABEF}" destId="{12C231A2-12BD-41E6-9FDB-AAA5B4C76E94}" srcOrd="0" destOrd="0" presId="urn:microsoft.com/office/officeart/2005/8/layout/list1"/>
    <dgm:cxn modelId="{28EE3F87-DE42-4834-A6AC-E61688B9E972}" type="presParOf" srcId="{DB0E14B0-BB3B-4C6F-8889-A2CD3387ABEF}" destId="{5016931D-1159-44B0-AD30-DD8BE975498E}" srcOrd="1" destOrd="0" presId="urn:microsoft.com/office/officeart/2005/8/layout/list1"/>
    <dgm:cxn modelId="{F3A31524-AAD6-47B1-8B03-C37E4A82262B}" type="presParOf" srcId="{FE79ECD2-FFA3-4806-B8D3-1A3E72084285}" destId="{B37C93AE-C36B-450E-90A5-DFFCDB91A79C}" srcOrd="1" destOrd="0" presId="urn:microsoft.com/office/officeart/2005/8/layout/list1"/>
    <dgm:cxn modelId="{B74E0DDB-0957-4041-96BC-78ED4B01BFD0}" type="presParOf" srcId="{FE79ECD2-FFA3-4806-B8D3-1A3E72084285}" destId="{5EBF9AC6-C2D7-4C1B-ADDC-6B2EF3321B25}" srcOrd="2" destOrd="0" presId="urn:microsoft.com/office/officeart/2005/8/layout/list1"/>
    <dgm:cxn modelId="{0D791D40-EC68-4883-A817-A698AB67008D}" type="presParOf" srcId="{FE79ECD2-FFA3-4806-B8D3-1A3E72084285}" destId="{D3A83DF9-1BC9-4325-8FBC-1E3ECB1BA29A}" srcOrd="3" destOrd="0" presId="urn:microsoft.com/office/officeart/2005/8/layout/list1"/>
    <dgm:cxn modelId="{522E5C72-1044-44DC-9651-C996935390AC}" type="presParOf" srcId="{FE79ECD2-FFA3-4806-B8D3-1A3E72084285}" destId="{D791A0B1-EC06-4D06-BE88-85AC16BA519A}" srcOrd="4" destOrd="0" presId="urn:microsoft.com/office/officeart/2005/8/layout/list1"/>
    <dgm:cxn modelId="{7CAD01D7-A831-4E63-AB0F-D9EC458D95D6}" type="presParOf" srcId="{D791A0B1-EC06-4D06-BE88-85AC16BA519A}" destId="{4ABC4FA8-FF73-4EA5-9B84-E420BA86C875}" srcOrd="0" destOrd="0" presId="urn:microsoft.com/office/officeart/2005/8/layout/list1"/>
    <dgm:cxn modelId="{FF6124B5-E4F3-4109-9E5B-A81077EF9325}" type="presParOf" srcId="{D791A0B1-EC06-4D06-BE88-85AC16BA519A}" destId="{7AD64571-9F3E-40D0-B7A2-04C56733490F}" srcOrd="1" destOrd="0" presId="urn:microsoft.com/office/officeart/2005/8/layout/list1"/>
    <dgm:cxn modelId="{18BF5999-F315-40D7-9EEE-CA102914A63D}" type="presParOf" srcId="{FE79ECD2-FFA3-4806-B8D3-1A3E72084285}" destId="{B48594D1-9B75-4FC9-B810-B1968724D6CA}" srcOrd="5" destOrd="0" presId="urn:microsoft.com/office/officeart/2005/8/layout/list1"/>
    <dgm:cxn modelId="{3E4CF8DA-D7BA-4D1E-AFBD-D72B18C385ED}" type="presParOf" srcId="{FE79ECD2-FFA3-4806-B8D3-1A3E72084285}" destId="{B6ECE97A-AB7D-4F6C-8D73-61DDD3CC1B6A}" srcOrd="6" destOrd="0" presId="urn:microsoft.com/office/officeart/2005/8/layout/list1"/>
    <dgm:cxn modelId="{2355D2B3-B58B-4190-A9C8-A95317DD7260}" type="presParOf" srcId="{FE79ECD2-FFA3-4806-B8D3-1A3E72084285}" destId="{2D050076-4B3B-492A-B23E-C9E6A1C6F4C9}" srcOrd="7" destOrd="0" presId="urn:microsoft.com/office/officeart/2005/8/layout/list1"/>
    <dgm:cxn modelId="{52178AB4-30D9-41F8-BFE4-E996E4C173C8}" type="presParOf" srcId="{FE79ECD2-FFA3-4806-B8D3-1A3E72084285}" destId="{6643D10C-344F-4F21-9733-2BDE69412726}" srcOrd="8" destOrd="0" presId="urn:microsoft.com/office/officeart/2005/8/layout/list1"/>
    <dgm:cxn modelId="{E04488B6-BA53-4425-B5AE-F4EA2C193AFB}" type="presParOf" srcId="{6643D10C-344F-4F21-9733-2BDE69412726}" destId="{2EE6E3EE-B6C5-4265-869E-88D0F44C233C}" srcOrd="0" destOrd="0" presId="urn:microsoft.com/office/officeart/2005/8/layout/list1"/>
    <dgm:cxn modelId="{6DDD1F8D-8E93-440D-9ECA-C6616647F6C4}" type="presParOf" srcId="{6643D10C-344F-4F21-9733-2BDE69412726}" destId="{773F50B1-0C59-43FF-9F9C-556F59218DB2}" srcOrd="1" destOrd="0" presId="urn:microsoft.com/office/officeart/2005/8/layout/list1"/>
    <dgm:cxn modelId="{92D761FB-F465-462C-B878-DFBD7FDE011C}" type="presParOf" srcId="{FE79ECD2-FFA3-4806-B8D3-1A3E72084285}" destId="{4A5AB96D-9936-43E1-B775-C9EDDC358ACF}" srcOrd="9" destOrd="0" presId="urn:microsoft.com/office/officeart/2005/8/layout/list1"/>
    <dgm:cxn modelId="{395D852E-8F18-4418-817A-F6EE707DE849}" type="presParOf" srcId="{FE79ECD2-FFA3-4806-B8D3-1A3E72084285}" destId="{DC6E7895-8CCD-4880-A606-7CC740F7CA4C}" srcOrd="10" destOrd="0" presId="urn:microsoft.com/office/officeart/2005/8/layout/list1"/>
    <dgm:cxn modelId="{3780EF3C-6121-4C7E-8859-FAE5F717516D}" type="presParOf" srcId="{FE79ECD2-FFA3-4806-B8D3-1A3E72084285}" destId="{ADAB7E12-DC47-4DC6-9AD4-3681404C29CF}" srcOrd="11" destOrd="0" presId="urn:microsoft.com/office/officeart/2005/8/layout/list1"/>
    <dgm:cxn modelId="{D24076B4-13F3-4B8B-AFEB-9817DFA178AD}" type="presParOf" srcId="{FE79ECD2-FFA3-4806-B8D3-1A3E72084285}" destId="{BD454268-BE9A-4CFD-8901-DCFA184CC02C}" srcOrd="12" destOrd="0" presId="urn:microsoft.com/office/officeart/2005/8/layout/list1"/>
    <dgm:cxn modelId="{F927E615-295C-4ED4-8BA5-DD47C908A460}" type="presParOf" srcId="{BD454268-BE9A-4CFD-8901-DCFA184CC02C}" destId="{A0612C4D-F9E5-4FB4-B791-CAA65686632A}" srcOrd="0" destOrd="0" presId="urn:microsoft.com/office/officeart/2005/8/layout/list1"/>
    <dgm:cxn modelId="{68D95505-AB21-43E5-8796-F5C78BD8B4A5}" type="presParOf" srcId="{BD454268-BE9A-4CFD-8901-DCFA184CC02C}" destId="{CD88D801-CEA4-44EF-ADF6-A2B94EA4E389}" srcOrd="1" destOrd="0" presId="urn:microsoft.com/office/officeart/2005/8/layout/list1"/>
    <dgm:cxn modelId="{1B26C8C2-0488-45A9-B88B-38803CD7CA3E}" type="presParOf" srcId="{FE79ECD2-FFA3-4806-B8D3-1A3E72084285}" destId="{4DAEFF48-A13B-4D0D-80C4-4D4479C12760}" srcOrd="13" destOrd="0" presId="urn:microsoft.com/office/officeart/2005/8/layout/list1"/>
    <dgm:cxn modelId="{38F7065E-7434-4592-8F49-2CDD117768DC}" type="presParOf" srcId="{FE79ECD2-FFA3-4806-B8D3-1A3E72084285}" destId="{FAD1956B-4FF0-4226-B485-DBB7EA7B3C11}" srcOrd="14" destOrd="0" presId="urn:microsoft.com/office/officeart/2005/8/layout/list1"/>
    <dgm:cxn modelId="{3FE31ADF-6BD9-4B68-95DF-5D5ED2691E7F}" type="presParOf" srcId="{FE79ECD2-FFA3-4806-B8D3-1A3E72084285}" destId="{420D5AFA-B55B-4078-89A2-0183B1A0A2AE}" srcOrd="15" destOrd="0" presId="urn:microsoft.com/office/officeart/2005/8/layout/list1"/>
    <dgm:cxn modelId="{945C117C-4A13-4213-ADAA-19FE9C41BBF5}" type="presParOf" srcId="{FE79ECD2-FFA3-4806-B8D3-1A3E72084285}" destId="{9923A118-CA13-489E-A5DD-2A363D6C2438}" srcOrd="16" destOrd="0" presId="urn:microsoft.com/office/officeart/2005/8/layout/list1"/>
    <dgm:cxn modelId="{A1CD5A44-6547-4B4E-AF2D-5F26D9679D11}" type="presParOf" srcId="{9923A118-CA13-489E-A5DD-2A363D6C2438}" destId="{41C1A8E0-6885-445D-AD34-E20C4637F9A9}" srcOrd="0" destOrd="0" presId="urn:microsoft.com/office/officeart/2005/8/layout/list1"/>
    <dgm:cxn modelId="{FF827726-6F00-4B57-B677-DADA57C5239A}" type="presParOf" srcId="{9923A118-CA13-489E-A5DD-2A363D6C2438}" destId="{3EE25653-895A-4B8A-9713-4547FD454B69}" srcOrd="1" destOrd="0" presId="urn:microsoft.com/office/officeart/2005/8/layout/list1"/>
    <dgm:cxn modelId="{6895F829-754A-4994-A550-144E5FF7DAEB}" type="presParOf" srcId="{FE79ECD2-FFA3-4806-B8D3-1A3E72084285}" destId="{0D4B5447-CA76-43D6-94AA-874FB35C8667}" srcOrd="17" destOrd="0" presId="urn:microsoft.com/office/officeart/2005/8/layout/list1"/>
    <dgm:cxn modelId="{940B61B0-B3C8-4FE8-BF32-BDB9D58B5A65}" type="presParOf" srcId="{FE79ECD2-FFA3-4806-B8D3-1A3E72084285}" destId="{72C3AB7D-1C1B-4FB4-AFCB-1E8D33FD7A9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E4BAE-DD44-4417-88CE-3AE361AA24AC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2A057-4810-408A-9B05-371C1514039F}">
      <dgm:prSet phldrT="[Text]"/>
      <dgm:spPr/>
      <dgm:t>
        <a:bodyPr/>
        <a:lstStyle/>
        <a:p>
          <a:r>
            <a:rPr lang="en-US" dirty="0" smtClean="0"/>
            <a:t>5.1, 5.2, 5.8, 5.15, 5.19 </a:t>
          </a:r>
          <a:endParaRPr lang="en-US" dirty="0"/>
        </a:p>
      </dgm:t>
    </dgm:pt>
    <dgm:pt modelId="{FF3AEDA5-8179-4D98-9460-A86141548A37}" type="parTrans" cxnId="{FE4E9FB6-CC8A-4C09-B4B3-2D47B8B146C7}">
      <dgm:prSet/>
      <dgm:spPr/>
      <dgm:t>
        <a:bodyPr/>
        <a:lstStyle/>
        <a:p>
          <a:endParaRPr lang="en-US"/>
        </a:p>
      </dgm:t>
    </dgm:pt>
    <dgm:pt modelId="{4D8D1DB7-FBCC-4017-9A4F-E20181CFE2F6}" type="sibTrans" cxnId="{FE4E9FB6-CC8A-4C09-B4B3-2D47B8B146C7}">
      <dgm:prSet/>
      <dgm:spPr/>
      <dgm:t>
        <a:bodyPr/>
        <a:lstStyle/>
        <a:p>
          <a:endParaRPr lang="en-US"/>
        </a:p>
      </dgm:t>
    </dgm:pt>
    <dgm:pt modelId="{97CE7222-3364-4E04-94D7-A8371BA215CE}">
      <dgm:prSet phldrT="[Text]"/>
      <dgm:spPr/>
      <dgm:t>
        <a:bodyPr/>
        <a:lstStyle/>
        <a:p>
          <a:r>
            <a:rPr lang="en-US" dirty="0" smtClean="0"/>
            <a:t>Color coding</a:t>
          </a:r>
          <a:endParaRPr lang="en-US" dirty="0"/>
        </a:p>
      </dgm:t>
    </dgm:pt>
    <dgm:pt modelId="{00769C71-8EF2-4680-AF4B-46BAB18A7352}" type="parTrans" cxnId="{1F449A38-3C87-4C03-83FE-0A770032375B}">
      <dgm:prSet/>
      <dgm:spPr/>
      <dgm:t>
        <a:bodyPr/>
        <a:lstStyle/>
        <a:p>
          <a:endParaRPr lang="en-US"/>
        </a:p>
      </dgm:t>
    </dgm:pt>
    <dgm:pt modelId="{9D17C6E3-D952-46FD-BA5A-E68E7D76D5A2}" type="sibTrans" cxnId="{1F449A38-3C87-4C03-83FE-0A770032375B}">
      <dgm:prSet/>
      <dgm:spPr/>
      <dgm:t>
        <a:bodyPr/>
        <a:lstStyle/>
        <a:p>
          <a:endParaRPr lang="en-US"/>
        </a:p>
      </dgm:t>
    </dgm:pt>
    <dgm:pt modelId="{D7FB33FF-E570-4229-B964-79DB76F9AEC7}" type="pres">
      <dgm:prSet presAssocID="{D77E4BAE-DD44-4417-88CE-3AE361AA24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E8F9A-9AB5-4D83-B8E8-5F835AA281FD}" type="pres">
      <dgm:prSet presAssocID="{97CE7222-3364-4E04-94D7-A8371BA215CE}" presName="parentLin" presStyleCnt="0"/>
      <dgm:spPr/>
    </dgm:pt>
    <dgm:pt modelId="{98DC7AD9-25A0-4232-94DC-629F816C6695}" type="pres">
      <dgm:prSet presAssocID="{97CE7222-3364-4E04-94D7-A8371BA215C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39F3272-3105-4451-9D90-71CF1F483670}" type="pres">
      <dgm:prSet presAssocID="{97CE7222-3364-4E04-94D7-A8371BA215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438C9-BB2A-4165-AE85-E09B34C2DF42}" type="pres">
      <dgm:prSet presAssocID="{97CE7222-3364-4E04-94D7-A8371BA215CE}" presName="negativeSpace" presStyleCnt="0"/>
      <dgm:spPr/>
    </dgm:pt>
    <dgm:pt modelId="{C3E6CD0B-CE9E-416C-B20B-67AFB414D5FF}" type="pres">
      <dgm:prSet presAssocID="{97CE7222-3364-4E04-94D7-A8371BA215C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9B3AA7-5389-4CE7-B825-2CCDDDD5DB97}" type="presOf" srcId="{D77E4BAE-DD44-4417-88CE-3AE361AA24AC}" destId="{D7FB33FF-E570-4229-B964-79DB76F9AEC7}" srcOrd="0" destOrd="0" presId="urn:microsoft.com/office/officeart/2005/8/layout/list1"/>
    <dgm:cxn modelId="{CE1F3624-23E6-41A4-95AD-D1D8A46CEC1F}" type="presOf" srcId="{97CE7222-3364-4E04-94D7-A8371BA215CE}" destId="{98DC7AD9-25A0-4232-94DC-629F816C6695}" srcOrd="0" destOrd="0" presId="urn:microsoft.com/office/officeart/2005/8/layout/list1"/>
    <dgm:cxn modelId="{FE4E9FB6-CC8A-4C09-B4B3-2D47B8B146C7}" srcId="{97CE7222-3364-4E04-94D7-A8371BA215CE}" destId="{0FE2A057-4810-408A-9B05-371C1514039F}" srcOrd="0" destOrd="0" parTransId="{FF3AEDA5-8179-4D98-9460-A86141548A37}" sibTransId="{4D8D1DB7-FBCC-4017-9A4F-E20181CFE2F6}"/>
    <dgm:cxn modelId="{D12B05A5-E2C3-4CDB-B4CD-D061479C94D3}" type="presOf" srcId="{97CE7222-3364-4E04-94D7-A8371BA215CE}" destId="{639F3272-3105-4451-9D90-71CF1F483670}" srcOrd="1" destOrd="0" presId="urn:microsoft.com/office/officeart/2005/8/layout/list1"/>
    <dgm:cxn modelId="{E1DD3DA4-E07F-4E66-BA33-4515C8E62717}" type="presOf" srcId="{0FE2A057-4810-408A-9B05-371C1514039F}" destId="{C3E6CD0B-CE9E-416C-B20B-67AFB414D5FF}" srcOrd="0" destOrd="0" presId="urn:microsoft.com/office/officeart/2005/8/layout/list1"/>
    <dgm:cxn modelId="{1F449A38-3C87-4C03-83FE-0A770032375B}" srcId="{D77E4BAE-DD44-4417-88CE-3AE361AA24AC}" destId="{97CE7222-3364-4E04-94D7-A8371BA215CE}" srcOrd="0" destOrd="0" parTransId="{00769C71-8EF2-4680-AF4B-46BAB18A7352}" sibTransId="{9D17C6E3-D952-46FD-BA5A-E68E7D76D5A2}"/>
    <dgm:cxn modelId="{7948C818-B2E4-4FD8-B41D-7D892623C6F6}" type="presParOf" srcId="{D7FB33FF-E570-4229-B964-79DB76F9AEC7}" destId="{23FE8F9A-9AB5-4D83-B8E8-5F835AA281FD}" srcOrd="0" destOrd="0" presId="urn:microsoft.com/office/officeart/2005/8/layout/list1"/>
    <dgm:cxn modelId="{BE3B361D-9242-42CF-9728-B081BF039F54}" type="presParOf" srcId="{23FE8F9A-9AB5-4D83-B8E8-5F835AA281FD}" destId="{98DC7AD9-25A0-4232-94DC-629F816C6695}" srcOrd="0" destOrd="0" presId="urn:microsoft.com/office/officeart/2005/8/layout/list1"/>
    <dgm:cxn modelId="{E6F401CA-FA39-4314-9E2A-896C2163C7B2}" type="presParOf" srcId="{23FE8F9A-9AB5-4D83-B8E8-5F835AA281FD}" destId="{639F3272-3105-4451-9D90-71CF1F483670}" srcOrd="1" destOrd="0" presId="urn:microsoft.com/office/officeart/2005/8/layout/list1"/>
    <dgm:cxn modelId="{7E56515E-853E-4F93-A263-C725CD8BFF80}" type="presParOf" srcId="{D7FB33FF-E570-4229-B964-79DB76F9AEC7}" destId="{B9A438C9-BB2A-4165-AE85-E09B34C2DF42}" srcOrd="1" destOrd="0" presId="urn:microsoft.com/office/officeart/2005/8/layout/list1"/>
    <dgm:cxn modelId="{525D77E7-0D87-4A51-9F4F-DB8A22A3B580}" type="presParOf" srcId="{D7FB33FF-E570-4229-B964-79DB76F9AEC7}" destId="{C3E6CD0B-CE9E-416C-B20B-67AFB414D5F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F9AC6-C2D7-4C1B-ADDC-6B2EF3321B25}">
      <dsp:nvSpPr>
        <dsp:cNvPr id="0" name=""/>
        <dsp:cNvSpPr/>
      </dsp:nvSpPr>
      <dsp:spPr>
        <a:xfrm>
          <a:off x="0" y="269898"/>
          <a:ext cx="82296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</a:t>
          </a:r>
          <a:r>
            <a:rPr lang="en-US" sz="1800" kern="1200" cap="small" baseline="0" dirty="0" smtClean="0"/>
            <a:t>Longest Path </a:t>
          </a:r>
          <a:r>
            <a:rPr lang="en-US" sz="1800" kern="1200" dirty="0" smtClean="0"/>
            <a:t>problem</a:t>
          </a:r>
          <a:endParaRPr lang="en-US" sz="1800" kern="1200" cap="small" baseline="0" dirty="0" smtClean="0"/>
        </a:p>
      </dsp:txBody>
      <dsp:txXfrm>
        <a:off x="0" y="269898"/>
        <a:ext cx="8229600" cy="765450"/>
      </dsp:txXfrm>
    </dsp:sp>
    <dsp:sp modelId="{5016931D-1159-44B0-AD30-DD8BE975498E}">
      <dsp:nvSpPr>
        <dsp:cNvPr id="0" name=""/>
        <dsp:cNvSpPr/>
      </dsp:nvSpPr>
      <dsp:spPr>
        <a:xfrm>
          <a:off x="411480" y="4218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Color Coding</a:t>
          </a:r>
        </a:p>
      </dsp:txBody>
      <dsp:txXfrm>
        <a:off x="437419" y="30157"/>
        <a:ext cx="5708842" cy="479482"/>
      </dsp:txXfrm>
    </dsp:sp>
    <dsp:sp modelId="{B6ECE97A-AB7D-4F6C-8D73-61DDD3CC1B6A}">
      <dsp:nvSpPr>
        <dsp:cNvPr id="0" name=""/>
        <dsp:cNvSpPr/>
      </dsp:nvSpPr>
      <dsp:spPr>
        <a:xfrm>
          <a:off x="0" y="1398228"/>
          <a:ext cx="82296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</a:t>
          </a:r>
          <a:r>
            <a:rPr lang="en-US" sz="1800" kern="1200" cap="small" baseline="0" dirty="0" err="1" smtClean="0"/>
            <a:t>Subgraph</a:t>
          </a:r>
          <a:r>
            <a:rPr lang="en-US" sz="1800" kern="1200" cap="small" baseline="0" dirty="0" smtClean="0"/>
            <a:t> Isomorphism</a:t>
          </a:r>
          <a:r>
            <a:rPr lang="en-US" sz="1800" kern="1200" dirty="0" smtClean="0"/>
            <a:t> problem</a:t>
          </a:r>
        </a:p>
      </dsp:txBody>
      <dsp:txXfrm>
        <a:off x="0" y="1398228"/>
        <a:ext cx="8229600" cy="765450"/>
      </dsp:txXfrm>
    </dsp:sp>
    <dsp:sp modelId="{7AD64571-9F3E-40D0-B7A2-04C56733490F}">
      <dsp:nvSpPr>
        <dsp:cNvPr id="0" name=""/>
        <dsp:cNvSpPr/>
      </dsp:nvSpPr>
      <dsp:spPr>
        <a:xfrm>
          <a:off x="411480" y="1132548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Random Separation</a:t>
          </a:r>
        </a:p>
      </dsp:txBody>
      <dsp:txXfrm>
        <a:off x="437419" y="1158487"/>
        <a:ext cx="5708842" cy="479482"/>
      </dsp:txXfrm>
    </dsp:sp>
    <dsp:sp modelId="{DC6E7895-8CCD-4880-A606-7CC740F7CA4C}">
      <dsp:nvSpPr>
        <dsp:cNvPr id="0" name=""/>
        <dsp:cNvSpPr/>
      </dsp:nvSpPr>
      <dsp:spPr>
        <a:xfrm>
          <a:off x="0" y="2526559"/>
          <a:ext cx="82296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nl-NL" sz="1800" i="1" kern="1200" dirty="0" smtClean="0">
                  <a:latin typeface="Cambria Math" panose="02040503050406030204" pitchFamily="18" charset="0"/>
                </a:rPr>
                <m:t>𝑑</m:t>
              </m:r>
            </m:oMath>
          </a14:m>
          <a:r>
            <a:rPr lang="nl-NL" sz="1800" kern="1200" dirty="0" smtClean="0"/>
            <a:t>-</a:t>
          </a:r>
          <a:r>
            <a:rPr lang="nl-NL" sz="1800" kern="1200" cap="small" baseline="0" dirty="0" smtClean="0"/>
            <a:t>Clustering</a:t>
          </a:r>
          <a:endParaRPr lang="en-US" sz="1800" kern="1200" cap="small" baseline="0" dirty="0" smtClean="0"/>
        </a:p>
      </dsp:txBody>
      <dsp:txXfrm>
        <a:off x="0" y="2526559"/>
        <a:ext cx="8229600" cy="765450"/>
      </dsp:txXfrm>
    </dsp:sp>
    <dsp:sp modelId="{773F50B1-0C59-43FF-9F9C-556F59218DB2}">
      <dsp:nvSpPr>
        <dsp:cNvPr id="0" name=""/>
        <dsp:cNvSpPr/>
      </dsp:nvSpPr>
      <dsp:spPr>
        <a:xfrm>
          <a:off x="411480" y="2260878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Chromatic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Coding</a:t>
          </a:r>
          <a:endParaRPr lang="en-US" sz="1800" kern="1200" dirty="0" smtClean="0"/>
        </a:p>
      </dsp:txBody>
      <dsp:txXfrm>
        <a:off x="437419" y="2286817"/>
        <a:ext cx="5708842" cy="479482"/>
      </dsp:txXfrm>
    </dsp:sp>
    <dsp:sp modelId="{FAD1956B-4FF0-4226-B485-DBB7EA7B3C11}">
      <dsp:nvSpPr>
        <dsp:cNvPr id="0" name=""/>
        <dsp:cNvSpPr/>
      </dsp:nvSpPr>
      <dsp:spPr>
        <a:xfrm>
          <a:off x="0" y="365488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8D801-CEA4-44EF-ADF6-A2B94EA4E389}">
      <dsp:nvSpPr>
        <dsp:cNvPr id="0" name=""/>
        <dsp:cNvSpPr/>
      </dsp:nvSpPr>
      <dsp:spPr>
        <a:xfrm>
          <a:off x="411480" y="3389209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Derandomization</a:t>
          </a:r>
          <a:endParaRPr lang="en-US" sz="1800" kern="1200" cap="small" baseline="0" dirty="0" smtClean="0"/>
        </a:p>
      </dsp:txBody>
      <dsp:txXfrm>
        <a:off x="437419" y="3415148"/>
        <a:ext cx="5708842" cy="479482"/>
      </dsp:txXfrm>
    </dsp:sp>
    <dsp:sp modelId="{72C3AB7D-1C1B-4FB4-AFCB-1E8D33FD7A99}">
      <dsp:nvSpPr>
        <dsp:cNvPr id="0" name=""/>
        <dsp:cNvSpPr/>
      </dsp:nvSpPr>
      <dsp:spPr>
        <a:xfrm>
          <a:off x="0" y="447136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25653-895A-4B8A-9713-4547FD454B69}">
      <dsp:nvSpPr>
        <dsp:cNvPr id="0" name=""/>
        <dsp:cNvSpPr/>
      </dsp:nvSpPr>
      <dsp:spPr>
        <a:xfrm>
          <a:off x="411480" y="4205689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Monte Carlo algorithm for </a:t>
          </a:r>
          <a:r>
            <a:rPr lang="en-US" sz="1800" kern="1200" cap="small" baseline="0" smtClean="0"/>
            <a:t>Feedback Vertex Set</a:t>
          </a:r>
          <a:endParaRPr lang="en-US" sz="1800" kern="1200" cap="small" baseline="0" dirty="0" smtClean="0"/>
        </a:p>
      </dsp:txBody>
      <dsp:txXfrm>
        <a:off x="437419" y="4231628"/>
        <a:ext cx="57088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6CD0B-CE9E-416C-B20B-67AFB414D5FF}">
      <dsp:nvSpPr>
        <dsp:cNvPr id="0" name=""/>
        <dsp:cNvSpPr/>
      </dsp:nvSpPr>
      <dsp:spPr>
        <a:xfrm>
          <a:off x="0" y="364666"/>
          <a:ext cx="8229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5.1, 5.2, 5.8, 5.15, 5.19 </a:t>
          </a:r>
          <a:endParaRPr lang="en-US" sz="2300" kern="1200" dirty="0"/>
        </a:p>
      </dsp:txBody>
      <dsp:txXfrm>
        <a:off x="0" y="364666"/>
        <a:ext cx="8229600" cy="978075"/>
      </dsp:txXfrm>
    </dsp:sp>
    <dsp:sp modelId="{639F3272-3105-4451-9D90-71CF1F483670}">
      <dsp:nvSpPr>
        <dsp:cNvPr id="0" name=""/>
        <dsp:cNvSpPr/>
      </dsp:nvSpPr>
      <dsp:spPr>
        <a:xfrm>
          <a:off x="411480" y="25186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Color coding</a:t>
          </a:r>
          <a:endParaRPr lang="en-US" sz="2300" kern="1200" dirty="0"/>
        </a:p>
      </dsp:txBody>
      <dsp:txXfrm>
        <a:off x="444624" y="58330"/>
        <a:ext cx="56944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13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6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nb-NO" dirty="0" smtClean="0"/>
              <a:t>Parameterized Algorithms</a:t>
            </a:r>
            <a:br>
              <a:rPr lang="nb-NO" dirty="0" smtClean="0"/>
            </a:br>
            <a:r>
              <a:rPr lang="nb-NO" i="1" dirty="0" smtClean="0"/>
              <a:t>Randomized Techniques</a:t>
            </a:r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August 18th 2014, </a:t>
            </a:r>
            <a:r>
              <a:rPr lang="en-US" sz="1600" dirty="0" err="1"/>
              <a:t>Będlewo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Longest</a:t>
            </a:r>
            <a:r>
              <a:rPr lang="nl-NL" cap="small" dirty="0" smtClean="0"/>
              <a:t> </a:t>
            </a:r>
            <a:r>
              <a:rPr lang="nl-NL" cap="small" dirty="0" err="1" smtClean="0"/>
              <a:t>Path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nl-NL" dirty="0" smtClean="0"/>
                  <a:t>Color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randomly with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colors</a:t>
                </a:r>
              </a:p>
              <a:p>
                <a:r>
                  <a:rPr lang="nl-NL" dirty="0" smtClean="0"/>
                  <a:t>We want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detect</a:t>
                </a:r>
                <a:r>
                  <a:rPr lang="nl-NL" dirty="0" smtClean="0"/>
                  <a:t> a </a:t>
                </a:r>
                <a:r>
                  <a:rPr lang="nl-NL" b="1" dirty="0" err="1" smtClean="0"/>
                  <a:t>colorful</a:t>
                </a:r>
                <a:r>
                  <a:rPr lang="nl-NL" b="1" dirty="0" smtClean="0"/>
                  <a:t> </a:t>
                </a:r>
                <a14:m>
                  <m:oMath xmlns:m="http://schemas.openxmlformats.org/officeDocument/2006/math"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nl-NL" b="1" dirty="0" smtClean="0"/>
                  <a:t>-</a:t>
                </a:r>
                <a:r>
                  <a:rPr lang="nl-NL" b="1" dirty="0" err="1" smtClean="0"/>
                  <a:t>path</a:t>
                </a:r>
                <a:r>
                  <a:rPr lang="nl-NL" b="1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</a:t>
                </a:r>
                <a:r>
                  <a:rPr lang="nl-NL" dirty="0" err="1" smtClean="0"/>
                  <a:t>subsets</a:t>
                </a:r>
                <a:endParaRPr lang="nl-NL" dirty="0" smtClean="0"/>
              </a:p>
              <a:p>
                <a:r>
                  <a:rPr lang="nl-NL" dirty="0" smtClean="0"/>
                  <a:t>For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subset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define</a:t>
                </a:r>
                <a:r>
                  <a:rPr lang="nl-NL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= </a:t>
                </a:r>
                <a:r>
                  <a:rPr lang="nl-NL" cap="small" dirty="0" err="1" smtClean="0"/>
                  <a:t>true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colorful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are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has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as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</a:t>
                </a:r>
                <a:endParaRPr lang="nl-NL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4215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 programming table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nl-NL" dirty="0" smtClean="0"/>
                  <a:t>For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subset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define</a:t>
                </a:r>
                <a:r>
                  <a:rPr lang="nl-NL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= </a:t>
                </a:r>
                <a:r>
                  <a:rPr lang="nl-NL" cap="small" dirty="0" err="1" smtClean="0"/>
                  <a:t>true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colorful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are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has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as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</a:t>
                </a:r>
                <a:endParaRPr lang="nl-NL" dirty="0" smtClean="0"/>
              </a:p>
              <a:p>
                <a:r>
                  <a:rPr lang="nl-NL" dirty="0" err="1" smtClean="0"/>
                  <a:t>Colorful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/>
                  <a:t> = </a:t>
                </a:r>
                <a:r>
                  <a:rPr lang="nl-NL" cap="small" dirty="0" err="1" smtClean="0"/>
                  <a:t>true</a:t>
                </a:r>
                <a:r>
                  <a:rPr lang="nl-NL" cap="smal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 smtClean="0"/>
                  <a:t>,</a:t>
                </a:r>
                <a14:m>
                  <m:oMath xmlns:m="http://schemas.openxmlformats.org/officeDocument/2006/math">
                    <m:r>
                      <a:rPr lang="nl-N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/>
                  <a:t>true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/>
                  <a:t>,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m:rPr>
                        <m:nor/>
                      </m:rPr>
                      <a:rPr lang="nl-NL" dirty="0"/>
                      <m:t>,</m:t>
                    </m:r>
                    <m:r>
                      <a:rPr lang="nl-NL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/>
                  <a:t> </a:t>
                </a:r>
                <a:r>
                  <a:rPr lang="nl-NL" cap="small" dirty="0" smtClean="0"/>
                  <a:t>false</a:t>
                </a:r>
                <a:endParaRPr lang="nl-NL" cap="small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/>
                  <a:t>,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m:rPr>
                        <m:nor/>
                      </m:rPr>
                      <a:rPr lang="nl-NL" dirty="0"/>
                      <m:t>,</m:t>
                    </m:r>
                    <m:r>
                      <a:rPr lang="nl-NL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/>
                  <a:t> </a:t>
                </a:r>
                <a:r>
                  <a:rPr lang="nl-NL" cap="small" dirty="0"/>
                  <a:t>true</a:t>
                </a:r>
                <a:endParaRPr lang="nl-NL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356992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10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recurrence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fill</a:t>
            </a:r>
            <a:r>
              <a:rPr lang="nl-NL" dirty="0" smtClean="0"/>
              <a:t> the </a:t>
            </a:r>
            <a:r>
              <a:rPr lang="nl-NL" dirty="0" err="1" smtClean="0"/>
              <a:t>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nl-NL" dirty="0" smtClean="0"/>
                  <a:t>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singleton set, containing some color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},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cap="small" dirty="0" smtClean="0"/>
                  <a:t>true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∖{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		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 smtClean="0"/>
                  <a:t>false					</a:t>
                </a:r>
                <a:r>
                  <a:rPr lang="en-US" dirty="0" smtClean="0"/>
                  <a:t>otherwise</a:t>
                </a:r>
              </a:p>
              <a:p>
                <a:r>
                  <a:rPr lang="nl-NL" dirty="0" err="1" smtClean="0"/>
                  <a:t>Fill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05064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85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Randomized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Longest</a:t>
            </a:r>
            <a:r>
              <a:rPr lang="nl-NL" cap="small" dirty="0" smtClean="0"/>
              <a:t> </a:t>
            </a:r>
            <a:r>
              <a:rPr lang="nl-NL" cap="small" dirty="0" err="1" smtClean="0"/>
              <a:t>Path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b="1" dirty="0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LongPath</a:t>
                </a:r>
                <a:r>
                  <a:rPr lang="nl-NL" dirty="0" smtClean="0"/>
                  <a:t>(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, integer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)</a:t>
                </a:r>
              </a:p>
              <a:p>
                <a:pPr lvl="1"/>
                <a:r>
                  <a:rPr lang="nl-NL" b="1" dirty="0" err="1" smtClean="0"/>
                  <a:t>repeat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times:</a:t>
                </a:r>
              </a:p>
              <a:p>
                <a:pPr lvl="2"/>
                <a:r>
                  <a:rPr lang="nl-NL" dirty="0" err="1" smtClean="0"/>
                  <a:t>Color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uniformly at random with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colors</a:t>
                </a:r>
              </a:p>
              <a:p>
                <a:pPr lvl="2"/>
                <a:r>
                  <a:rPr lang="nl-NL" dirty="0" err="1" smtClean="0"/>
                  <a:t>Fill</a:t>
                </a:r>
                <a:r>
                  <a:rPr lang="nl-NL" dirty="0" smtClean="0"/>
                  <a:t> the DP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nl-NL" b="1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cap="small" dirty="0" smtClean="0"/>
                  <a:t>true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return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nl-NL" dirty="0" smtClean="0"/>
                  <a:t>return</a:t>
                </a:r>
                <a:r>
                  <a:rPr lang="nl-NL" cap="small" dirty="0" smtClean="0"/>
                  <a:t> no</a:t>
                </a:r>
              </a:p>
              <a:p>
                <a:pPr lvl="1"/>
                <a:endParaRPr lang="nl-NL" cap="small" dirty="0"/>
              </a:p>
              <a:p>
                <a:r>
                  <a:rPr lang="nl-NL" dirty="0" err="1" smtClean="0"/>
                  <a:t>By</a:t>
                </a:r>
                <a:r>
                  <a:rPr lang="nl-NL" dirty="0" smtClean="0"/>
                  <a:t> standard DP </a:t>
                </a:r>
                <a:r>
                  <a:rPr lang="nl-NL" dirty="0" err="1" smtClean="0"/>
                  <a:t>techniques</a:t>
                </a:r>
                <a:r>
                  <a:rPr lang="nl-NL" dirty="0" smtClean="0"/>
                  <a:t>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b="1" dirty="0" smtClean="0"/>
                  <a:t>construct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as well</a:t>
                </a:r>
              </a:p>
              <a:p>
                <a:pPr lvl="1"/>
                <a:r>
                  <a:rPr lang="nl-NL" dirty="0" smtClean="0"/>
                  <a:t>For </a:t>
                </a:r>
                <a:r>
                  <a:rPr lang="nl-NL" dirty="0" err="1" smtClean="0"/>
                  <a:t>each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cell</a:t>
                </a:r>
                <a:r>
                  <a:rPr lang="nl-NL" dirty="0" smtClean="0"/>
                  <a:t>, store a backlink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earlier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cell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determined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value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489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for the Longest Path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Running </a:t>
                </a:r>
                <a:r>
                  <a:rPr lang="nl-NL" dirty="0"/>
                  <a:t>time </a:t>
                </a:r>
                <a:r>
                  <a:rPr lang="nl-NL" dirty="0" smtClean="0"/>
                  <a:t>is </a:t>
                </a:r>
                <a:r>
                  <a:rPr lang="nl-NL" dirty="0" err="1" smtClean="0"/>
                  <a:t>is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nl-NL" dirty="0"/>
              </a:p>
              <a:p>
                <a:pPr lvl="1"/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smtClean="0"/>
                  <a:t>the </a:t>
                </a:r>
                <a:r>
                  <a:rPr lang="nl-NL" b="1" dirty="0" smtClean="0"/>
                  <a:t>get-</a:t>
                </a:r>
                <a:r>
                  <a:rPr lang="nl-NL" b="1" dirty="0" err="1" smtClean="0"/>
                  <a:t>lucky</a:t>
                </a:r>
                <a:r>
                  <a:rPr lang="nl-NL" dirty="0" smtClean="0"/>
                  <a:t> </a:t>
                </a:r>
                <a:r>
                  <a:rPr lang="nl-NL" dirty="0"/>
                  <a:t>lemma,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-</a:t>
                </a:r>
                <a:r>
                  <a:rPr lang="nl-NL" dirty="0" err="1"/>
                  <a:t>path</a:t>
                </a:r>
                <a:r>
                  <a:rPr lang="nl-NL" dirty="0"/>
                  <a:t>, </a:t>
                </a:r>
                <a:r>
                  <a:rPr lang="nl-NL" dirty="0" err="1"/>
                  <a:t>it</a:t>
                </a:r>
                <a:r>
                  <a:rPr lang="nl-NL" dirty="0"/>
                  <a:t> </a:t>
                </a:r>
                <a:r>
                  <a:rPr lang="nl-NL" dirty="0" err="1"/>
                  <a:t>becomes</a:t>
                </a:r>
                <a:r>
                  <a:rPr lang="nl-NL" dirty="0"/>
                  <a:t> </a:t>
                </a:r>
                <a:r>
                  <a:rPr lang="nl-NL" dirty="0" err="1"/>
                  <a:t>colorful</a:t>
                </a:r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probability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p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l-NL" dirty="0"/>
              </a:p>
              <a:p>
                <a:pPr lvl="1"/>
                <a:r>
                  <a:rPr lang="nl-NL" dirty="0"/>
                  <a:t>If the </a:t>
                </a:r>
                <a:r>
                  <a:rPr lang="nl-NL" dirty="0" err="1"/>
                  <a:t>coloring</a:t>
                </a:r>
                <a:r>
                  <a:rPr lang="nl-NL" dirty="0"/>
                  <a:t> </a:t>
                </a:r>
                <a:r>
                  <a:rPr lang="nl-NL" dirty="0" err="1"/>
                  <a:t>produces</a:t>
                </a:r>
                <a:r>
                  <a:rPr lang="nl-NL" dirty="0"/>
                  <a:t> a </a:t>
                </a:r>
                <a:r>
                  <a:rPr lang="nl-NL" dirty="0" err="1"/>
                  <a:t>colorful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-path, the DP finds it</a:t>
                </a:r>
              </a:p>
              <a:p>
                <a:pPr lvl="1"/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smtClean="0"/>
                  <a:t>the </a:t>
                </a:r>
                <a:r>
                  <a:rPr lang="nl-NL" b="1" dirty="0" smtClean="0"/>
                  <a:t>independent </a:t>
                </a:r>
                <a:r>
                  <a:rPr lang="nl-NL" b="1" dirty="0" err="1" smtClean="0"/>
                  <a:t>repetition</a:t>
                </a:r>
                <a:r>
                  <a:rPr lang="nl-NL" dirty="0" smtClean="0"/>
                  <a:t> </a:t>
                </a:r>
                <a:r>
                  <a:rPr lang="nl-NL" dirty="0"/>
                  <a:t>lemma,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repetitions give constant success </a:t>
                </a:r>
                <a:r>
                  <a:rPr lang="en-US" dirty="0" smtClean="0"/>
                  <a:t>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49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251520" y="4653136"/>
                <a:ext cx="8640960" cy="12293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 Monte Carlo algorithm for </a:t>
                </a:r>
                <a:r>
                  <a:rPr lang="en-US" sz="2400" cap="small" dirty="0" smtClean="0"/>
                  <a:t>Longest Path</a:t>
                </a:r>
                <a:r>
                  <a:rPr lang="en-US" sz="2400" dirty="0" smtClean="0"/>
                  <a:t> with one-sided error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and has constant success probability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653136"/>
                <a:ext cx="8640960" cy="122931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26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Discussion</a:t>
            </a:r>
            <a:r>
              <a:rPr lang="nl-NL" dirty="0" smtClean="0"/>
              <a:t> of </a:t>
            </a:r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When </a:t>
                </a:r>
                <a:r>
                  <a:rPr lang="nl-NL" dirty="0" err="1" smtClean="0"/>
                  <a:t>doing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color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effectively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allows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states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endParaRPr lang="nl-NL" dirty="0" smtClean="0"/>
              </a:p>
              <a:p>
                <a:pPr lvl="1"/>
                <a:r>
                  <a:rPr lang="nl-NL" dirty="0" err="1"/>
                  <a:t>k</a:t>
                </a:r>
                <a:r>
                  <a:rPr lang="nl-NL" b="0" dirty="0" err="1" smtClean="0"/>
                  <a:t>eeping</a:t>
                </a:r>
                <a:r>
                  <a:rPr lang="nl-NL" b="0" dirty="0" smtClean="0"/>
                  <a:t> track of </a:t>
                </a:r>
                <a:r>
                  <a:rPr lang="nl-NL" b="0" dirty="0" err="1" smtClean="0"/>
                  <a:t>all</a:t>
                </a:r>
                <a:r>
                  <a:rPr lang="nl-NL" b="0" dirty="0" smtClean="0"/>
                  <a:t> </a:t>
                </a:r>
                <a:r>
                  <a:rPr lang="nl-NL" b="1" dirty="0" err="1" smtClean="0"/>
                  <a:t>vertices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visited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by</a:t>
                </a:r>
                <a:r>
                  <a:rPr lang="nl-NL" b="0" dirty="0" smtClean="0"/>
                  <a:t> the </a:t>
                </a:r>
                <a:r>
                  <a:rPr lang="nl-NL" b="0" dirty="0" err="1" smtClean="0"/>
                  <a:t>path</a:t>
                </a:r>
                <a:r>
                  <a:rPr lang="nl-NL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b="0" dirty="0" smtClean="0"/>
                  <a:t>, </a:t>
                </a:r>
                <a:r>
                  <a:rPr lang="nl-NL" b="0" dirty="0" err="1" smtClean="0"/>
                  <a:t>to</a:t>
                </a:r>
                <a:endParaRPr lang="nl-NL" b="0" dirty="0" smtClean="0"/>
              </a:p>
              <a:p>
                <a:pPr lvl="1"/>
                <a:r>
                  <a:rPr lang="nl-NL" dirty="0" err="1" smtClean="0"/>
                  <a:t>keeping</a:t>
                </a:r>
                <a:r>
                  <a:rPr lang="nl-NL" dirty="0" smtClean="0"/>
                  <a:t> track of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colors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visited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l-NL" b="0" dirty="0" smtClean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technique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extends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occurrences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other</a:t>
                </a:r>
                <a:r>
                  <a:rPr lang="nl-NL" dirty="0" smtClean="0"/>
                  <a:t> “</a:t>
                </a:r>
                <a:r>
                  <a:rPr lang="nl-NL" b="1" dirty="0" err="1" smtClean="0"/>
                  <a:t>thin</a:t>
                </a:r>
                <a:r>
                  <a:rPr lang="nl-NL" dirty="0" smtClean="0"/>
                  <a:t>” </a:t>
                </a:r>
                <a:r>
                  <a:rPr lang="nl-NL" dirty="0" err="1" smtClean="0"/>
                  <a:t>patterns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graphs</a:t>
                </a:r>
                <a:endParaRPr lang="nl-NL" dirty="0" smtClean="0"/>
              </a:p>
              <a:p>
                <a:pPr lvl="1"/>
                <a:r>
                  <a:rPr lang="nl-NL" b="0" dirty="0" smtClean="0"/>
                  <a:t>A </a:t>
                </a:r>
                <a:r>
                  <a:rPr lang="nl-NL" b="0" dirty="0" err="1" smtClean="0"/>
                  <a:t>size</a:t>
                </a:r>
                <a:r>
                  <a:rPr lang="nl-NL" b="0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b="0" dirty="0" smtClean="0"/>
                  <a:t> </a:t>
                </a:r>
                <a:r>
                  <a:rPr lang="nl-NL" b="0" dirty="0" err="1" smtClean="0"/>
                  <a:t>pattern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graph</a:t>
                </a:r>
                <a:r>
                  <a:rPr lang="nl-NL" b="0" dirty="0" smtClean="0"/>
                  <a:t> of </a:t>
                </a:r>
                <a:r>
                  <a:rPr lang="nl-NL" b="1" dirty="0" err="1" smtClean="0"/>
                  <a:t>treewidth</a:t>
                </a:r>
                <a:r>
                  <a:rPr lang="nl-NL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b="0" dirty="0" smtClean="0"/>
                  <a:t> </a:t>
                </a:r>
                <a:r>
                  <a:rPr lang="nl-NL" b="0" dirty="0" err="1" smtClean="0"/>
                  <a:t>can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be</a:t>
                </a:r>
                <a:r>
                  <a:rPr lang="nl-NL" b="0" dirty="0" smtClean="0"/>
                  <a:t> found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b="0" dirty="0" smtClean="0"/>
                  <a:t>, </a:t>
                </a:r>
                <a:r>
                  <a:rPr lang="nl-NL" b="0" dirty="0" err="1" smtClean="0"/>
                  <a:t>with</a:t>
                </a:r>
                <a:r>
                  <a:rPr lang="nl-NL" b="0" dirty="0" smtClean="0"/>
                  <a:t> constant </a:t>
                </a:r>
                <a:r>
                  <a:rPr lang="nl-NL" b="0" dirty="0" err="1" smtClean="0"/>
                  <a:t>probability</a:t>
                </a:r>
                <a:endParaRPr lang="nl-NL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684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65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err="1" smtClean="0"/>
              <a:t>Subgraph</a:t>
            </a:r>
            <a:r>
              <a:rPr lang="en-US" cap="small" dirty="0" smtClean="0"/>
              <a:t> Isomorphism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</a:t>
                </a:r>
                <a:r>
                  <a:rPr lang="en-US" dirty="0" smtClean="0"/>
                  <a:t>host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pattern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(undirected)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6" name="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40862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Qu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83" y="3680048"/>
            <a:ext cx="1047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FoundSub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7"/>
            <a:ext cx="40862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946004"/>
                <a:ext cx="8424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Does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				          contain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                 ?</a:t>
                </a:r>
                <a:endParaRPr lang="nb-NO" sz="24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46004"/>
                <a:ext cx="842493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52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traditional color coding technique gives FPT algorithms for </a:t>
                </a:r>
                <a:r>
                  <a:rPr lang="en-US" cap="small" dirty="0" smtClean="0"/>
                  <a:t>Longest Path</a:t>
                </a:r>
              </a:p>
              <a:p>
                <a:pPr lvl="1"/>
                <a:r>
                  <a:rPr lang="en-US" dirty="0" smtClean="0"/>
                  <a:t>Even for </a:t>
                </a:r>
                <a:r>
                  <a:rPr lang="en-US" cap="small" dirty="0" err="1" smtClean="0"/>
                  <a:t>Subgraph</a:t>
                </a:r>
                <a:r>
                  <a:rPr lang="en-US" cap="small" dirty="0" smtClean="0"/>
                  <a:t> Isomorphism</a:t>
                </a:r>
                <a:r>
                  <a:rPr lang="en-US" dirty="0" smtClean="0"/>
                  <a:t> when the pattern graph has constant </a:t>
                </a:r>
                <a:r>
                  <a:rPr lang="en-US" dirty="0" err="1" smtClean="0"/>
                  <a:t>treewidth</a:t>
                </a:r>
                <a:endParaRPr lang="en-US" dirty="0" smtClean="0"/>
              </a:p>
              <a:p>
                <a:r>
                  <a:rPr lang="en-US" dirty="0" smtClean="0"/>
                  <a:t>If the pattern graph is unrestricted, we expect that no FPT algorithm exists for </a:t>
                </a:r>
                <a:r>
                  <a:rPr lang="en-US" cap="small" dirty="0" err="1" smtClean="0"/>
                  <a:t>Subgraph</a:t>
                </a:r>
                <a:r>
                  <a:rPr lang="en-US" cap="small" dirty="0" smtClean="0"/>
                  <a:t> Isomorphism</a:t>
                </a:r>
              </a:p>
              <a:p>
                <a:pPr lvl="1"/>
                <a:r>
                  <a:rPr lang="en-US" dirty="0" smtClean="0"/>
                  <a:t>It generalizes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problem</a:t>
                </a:r>
              </a:p>
              <a:p>
                <a:pPr lvl="1"/>
                <a:r>
                  <a:rPr lang="en-US" dirty="0" smtClean="0"/>
                  <a:t>Canonical W[1]-complete problem used to establish </a:t>
                </a:r>
                <a:r>
                  <a:rPr lang="en-US" b="1" dirty="0" smtClean="0"/>
                  <a:t>parameterized intractability </a:t>
                </a:r>
                <a:r>
                  <a:rPr lang="en-US" dirty="0" smtClean="0"/>
                  <a:t>(more later)</a:t>
                </a:r>
              </a:p>
              <a:p>
                <a:r>
                  <a:rPr lang="en-US" dirty="0" smtClean="0"/>
                  <a:t>If the </a:t>
                </a:r>
                <a:r>
                  <a:rPr lang="en-US" b="1" dirty="0" smtClean="0"/>
                  <a:t>host 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(and therefore the pattern 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) has </a:t>
                </a:r>
                <a:r>
                  <a:rPr lang="en-US" b="1" dirty="0" smtClean="0"/>
                  <a:t>constant degree</a:t>
                </a:r>
                <a:r>
                  <a:rPr lang="en-US" dirty="0" smtClean="0"/>
                  <a:t>, there is a nice randomized FPT algorithm</a:t>
                </a:r>
                <a:endParaRPr lang="en-US" cap="smal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4555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2-coloring of host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7360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host graph that contains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 isomorphic to a connected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-vertex pattern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Color the </a:t>
                </a:r>
                <a:r>
                  <a:rPr lang="en-US" b="1" dirty="0" smtClean="0"/>
                  <a:t>edges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uniformly independently at random with colors red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 and blue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If all edges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 are colored red, and all other edges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are colored blue, it is easy to identify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pattern occurs as a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Isomorphism of two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-vertex graphs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736081"/>
              </a:xfrm>
              <a:blipFill rotWithShape="0">
                <a:blip r:embed="rId2"/>
                <a:stretch>
                  <a:fillRect l="-963" t="-2673" r="-1704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6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2" y="3955504"/>
            <a:ext cx="3267075" cy="2209800"/>
          </a:xfrm>
          <a:prstGeom prst="rect">
            <a:avLst/>
          </a:prstGeom>
        </p:spPr>
      </p:pic>
      <p:pic>
        <p:nvPicPr>
          <p:cNvPr id="8" name="TwoColor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2" y="3955504"/>
            <a:ext cx="3267075" cy="2209800"/>
          </a:xfrm>
          <a:prstGeom prst="rect">
            <a:avLst/>
          </a:prstGeom>
        </p:spPr>
      </p:pic>
      <p:pic>
        <p:nvPicPr>
          <p:cNvPr id="9" name="Red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462" y="3955504"/>
            <a:ext cx="3267075" cy="2209800"/>
          </a:xfrm>
          <a:prstGeom prst="rect">
            <a:avLst/>
          </a:prstGeom>
        </p:spPr>
      </p:pic>
      <p:pic>
        <p:nvPicPr>
          <p:cNvPr id="10" name="FixedGrap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462" y="3955504"/>
            <a:ext cx="32670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Randomized</a:t>
            </a:r>
            <a:r>
              <a:rPr lang="nl-NL" dirty="0" smtClean="0"/>
              <a:t> </a:t>
            </a:r>
            <a:r>
              <a:rPr lang="nl-NL" dirty="0" err="1" smtClean="0"/>
              <a:t>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For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r>
              <a:rPr lang="nl-NL" dirty="0" smtClean="0"/>
              <a:t>, </a:t>
            </a:r>
            <a:r>
              <a:rPr lang="nl-NL" dirty="0" err="1" smtClean="0"/>
              <a:t>finding</a:t>
            </a:r>
            <a:r>
              <a:rPr lang="nl-NL" dirty="0" smtClean="0"/>
              <a:t> a </a:t>
            </a:r>
            <a:r>
              <a:rPr lang="nl-NL" dirty="0" err="1" smtClean="0"/>
              <a:t>randomized</a:t>
            </a:r>
            <a:r>
              <a:rPr lang="nl-NL" dirty="0" smtClean="0"/>
              <a:t> </a:t>
            </a:r>
            <a:r>
              <a:rPr lang="nl-NL" dirty="0" err="1" smtClean="0"/>
              <a:t>algorithm</a:t>
            </a:r>
            <a:r>
              <a:rPr lang="nl-NL" dirty="0" smtClean="0"/>
              <a:t> is </a:t>
            </a:r>
            <a:r>
              <a:rPr lang="nl-NL" dirty="0" err="1" smtClean="0"/>
              <a:t>much</a:t>
            </a:r>
            <a:r>
              <a:rPr lang="nl-NL" dirty="0" smtClean="0"/>
              <a:t> </a:t>
            </a:r>
            <a:r>
              <a:rPr lang="nl-NL" dirty="0" err="1" smtClean="0"/>
              <a:t>easier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finding</a:t>
            </a:r>
            <a:r>
              <a:rPr lang="nl-NL" dirty="0" smtClean="0"/>
              <a:t> a </a:t>
            </a:r>
            <a:r>
              <a:rPr lang="nl-NL" dirty="0" err="1" smtClean="0"/>
              <a:t>deterministic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endParaRPr lang="nl-NL" dirty="0" smtClean="0"/>
          </a:p>
          <a:p>
            <a:r>
              <a:rPr lang="nl-NL" dirty="0" smtClean="0"/>
              <a:t>We </a:t>
            </a:r>
            <a:r>
              <a:rPr lang="nl-NL" dirty="0" err="1" smtClean="0"/>
              <a:t>consider</a:t>
            </a:r>
            <a:r>
              <a:rPr lang="nl-NL" dirty="0" smtClean="0"/>
              <a:t> </a:t>
            </a:r>
            <a:r>
              <a:rPr lang="nl-NL" dirty="0" err="1" smtClean="0"/>
              <a:t>algorithms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have access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stream</a:t>
            </a:r>
            <a:r>
              <a:rPr lang="nl-NL" dirty="0" smtClean="0"/>
              <a:t> of </a:t>
            </a:r>
            <a:r>
              <a:rPr lang="nl-NL" dirty="0" err="1" smtClean="0"/>
              <a:t>uniformly</a:t>
            </a:r>
            <a:r>
              <a:rPr lang="nl-NL" dirty="0" smtClean="0"/>
              <a:t> random bits</a:t>
            </a:r>
          </a:p>
          <a:p>
            <a:pPr lvl="1"/>
            <a:r>
              <a:rPr lang="nl-NL" dirty="0" err="1" smtClean="0"/>
              <a:t>So</a:t>
            </a:r>
            <a:r>
              <a:rPr lang="nl-NL" dirty="0" smtClean="0"/>
              <a:t> we do </a:t>
            </a:r>
            <a:r>
              <a:rPr lang="nl-NL" b="1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consider</a:t>
            </a:r>
            <a:r>
              <a:rPr lang="nl-NL" dirty="0" smtClean="0"/>
              <a:t> </a:t>
            </a:r>
            <a:r>
              <a:rPr lang="nl-NL" dirty="0" err="1" smtClean="0"/>
              <a:t>randomly</a:t>
            </a:r>
            <a:r>
              <a:rPr lang="nl-NL" dirty="0" smtClean="0"/>
              <a:t> </a:t>
            </a:r>
            <a:r>
              <a:rPr lang="nl-NL" dirty="0" err="1" smtClean="0"/>
              <a:t>generated</a:t>
            </a:r>
            <a:r>
              <a:rPr lang="nl-NL" dirty="0" smtClean="0"/>
              <a:t> </a:t>
            </a:r>
            <a:r>
              <a:rPr lang="nl-NL" dirty="0" err="1" smtClean="0"/>
              <a:t>inputs</a:t>
            </a:r>
            <a:endParaRPr lang="nl-NL" dirty="0" smtClean="0"/>
          </a:p>
          <a:p>
            <a:r>
              <a:rPr lang="nl-NL" dirty="0" smtClean="0"/>
              <a:t>The actions of the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depend</a:t>
            </a:r>
            <a:r>
              <a:rPr lang="nl-NL" dirty="0" smtClean="0"/>
              <a:t> on the </a:t>
            </a:r>
            <a:r>
              <a:rPr lang="nl-NL" dirty="0" err="1" smtClean="0"/>
              <a:t>values</a:t>
            </a:r>
            <a:r>
              <a:rPr lang="nl-NL" dirty="0" smtClean="0"/>
              <a:t> of the random bits</a:t>
            </a:r>
          </a:p>
          <a:p>
            <a:pPr lvl="1"/>
            <a:r>
              <a:rPr lang="nl-NL" dirty="0" smtClean="0"/>
              <a:t>Different runs of the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give</a:t>
            </a:r>
            <a:r>
              <a:rPr lang="nl-NL" dirty="0" smtClean="0"/>
              <a:t> different </a:t>
            </a:r>
            <a:r>
              <a:rPr lang="nl-NL" dirty="0" err="1" smtClean="0"/>
              <a:t>outcomes</a:t>
            </a:r>
            <a:r>
              <a:rPr lang="nl-NL" dirty="0" smtClean="0"/>
              <a:t>,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same</a:t>
            </a:r>
            <a:r>
              <a:rPr lang="nl-NL" dirty="0" smtClean="0"/>
              <a:t>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31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isolating the pattern </a:t>
            </a:r>
            <a:r>
              <a:rPr lang="en-US" dirty="0" err="1" smtClean="0"/>
              <a:t>subgraph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-vertex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of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2-coloring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isolates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 if the following holds:</a:t>
                </a:r>
              </a:p>
              <a:p>
                <a:pPr lvl="1"/>
                <a:r>
                  <a:rPr lang="en-US" dirty="0" smtClean="0"/>
                  <a:t>All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are red</a:t>
                </a:r>
              </a:p>
              <a:p>
                <a:pPr lvl="1"/>
                <a:r>
                  <a:rPr lang="en-US" dirty="0" smtClean="0"/>
                  <a:t>All other edges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are blue</a:t>
                </a:r>
              </a:p>
              <a:p>
                <a:r>
                  <a:rPr lang="en-US" b="1" dirty="0" smtClean="0"/>
                  <a:t>Observation</a:t>
                </a:r>
                <a:r>
                  <a:rPr lang="en-US" dirty="0" smtClean="0"/>
                  <a:t>. If the maximum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the probability that a random 2-coloring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isolates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-vertex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edges incident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such edge is colored correctly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86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491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Randomized</a:t>
            </a:r>
            <a:r>
              <a:rPr lang="nl-NL" dirty="0"/>
              <a:t> </a:t>
            </a:r>
            <a:r>
              <a:rPr lang="nl-NL" dirty="0" err="1"/>
              <a:t>algorithm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cap="small" dirty="0" err="1" smtClean="0"/>
              <a:t>Subgraph</a:t>
            </a:r>
            <a:r>
              <a:rPr lang="nl-NL" cap="small" dirty="0" smtClean="0"/>
              <a:t> </a:t>
            </a:r>
            <a:r>
              <a:rPr lang="nl-NL" cap="small" dirty="0" err="1" smtClean="0"/>
              <a:t>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b="1" dirty="0" smtClean="0"/>
                  <a:t>Algorithm</a:t>
                </a:r>
                <a:r>
                  <a:rPr lang="nl-NL" dirty="0"/>
                  <a:t> </a:t>
                </a:r>
                <a:r>
                  <a:rPr lang="nl-NL" dirty="0" err="1" smtClean="0"/>
                  <a:t>SubIso</a:t>
                </a:r>
                <a:r>
                  <a:rPr lang="nl-NL" dirty="0" smtClean="0"/>
                  <a:t>(Host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pattern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)</a:t>
                </a:r>
                <a:endParaRPr lang="nl-NL" dirty="0"/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the maximum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b="1" dirty="0" err="1" smtClean="0"/>
                  <a:t>repeat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times:</a:t>
                </a:r>
              </a:p>
              <a:p>
                <a:pPr lvl="2"/>
                <a:r>
                  <a:rPr lang="nl-NL" dirty="0" err="1"/>
                  <a:t>Color</a:t>
                </a:r>
                <a:r>
                  <a:rPr lang="nl-NL" dirty="0"/>
                  <a:t> the </a:t>
                </a:r>
                <a:r>
                  <a:rPr lang="nl-NL" dirty="0" err="1" smtClean="0"/>
                  <a:t>edges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uniformly </a:t>
                </a:r>
                <a:r>
                  <a:rPr lang="en-US" dirty="0" smtClean="0"/>
                  <a:t>at random with colors R, B</a:t>
                </a:r>
                <a:endParaRPr lang="en-US" dirty="0"/>
              </a:p>
              <a:p>
                <a:pPr lvl="2"/>
                <a:r>
                  <a:rPr lang="nl-NL" b="1" dirty="0" err="1" smtClean="0"/>
                  <a:t>for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each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-vertex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nl-NL" b="1" dirty="0" smtClean="0"/>
                  <a:t> </a:t>
                </a:r>
                <a:r>
                  <a:rPr lang="nl-NL" dirty="0" smtClean="0"/>
                  <a:t>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lvl="3"/>
                <a:r>
                  <a:rPr lang="nl-NL" b="1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isomorphic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b="1" dirty="0" err="1" smtClean="0"/>
                  <a:t>then</a:t>
                </a:r>
                <a:r>
                  <a:rPr lang="nl-NL" dirty="0" smtClean="0"/>
                  <a:t> return </a:t>
                </a:r>
                <a:r>
                  <a:rPr lang="nl-NL" cap="small" dirty="0" smtClean="0"/>
                  <a:t>yes</a:t>
                </a:r>
              </a:p>
              <a:p>
                <a:pPr lvl="1"/>
                <a:r>
                  <a:rPr lang="nl-NL" dirty="0" smtClean="0"/>
                  <a:t>return</a:t>
                </a:r>
                <a:r>
                  <a:rPr lang="nl-NL" cap="small" dirty="0" smtClean="0"/>
                  <a:t> no</a:t>
                </a:r>
                <a:endParaRPr lang="nl-NL" cap="small" dirty="0"/>
              </a:p>
              <a:p>
                <a:r>
                  <a:rPr lang="nl-NL" dirty="0" smtClean="0"/>
                  <a:t>Easy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extend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disconnected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patterns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251520" y="4725145"/>
                <a:ext cx="8640960" cy="16169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There is a Monte Carlo algorithm for </a:t>
                </a:r>
                <a:r>
                  <a:rPr lang="nl-NL" sz="2400" cap="small" dirty="0" err="1"/>
                  <a:t>Subgraph</a:t>
                </a:r>
                <a:r>
                  <a:rPr lang="nl-NL" sz="2400" cap="small" dirty="0"/>
                  <a:t> </a:t>
                </a:r>
                <a:r>
                  <a:rPr lang="nl-NL" sz="2400" cap="small" dirty="0" err="1"/>
                  <a:t>Isomorphism</a:t>
                </a:r>
                <a:r>
                  <a:rPr lang="nl-NL" sz="2400" cap="small" dirty="0"/>
                  <a:t> </a:t>
                </a:r>
                <a:r>
                  <a:rPr lang="en-US" sz="2400" dirty="0" smtClean="0"/>
                  <a:t>with </a:t>
                </a:r>
                <a:r>
                  <a:rPr lang="en-US" sz="2400" dirty="0"/>
                  <a:t>one-sided </a:t>
                </a:r>
                <a:r>
                  <a:rPr lang="en-US" sz="2400" dirty="0" smtClean="0"/>
                  <a:t>error and constant success probability.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-vertex pattern graphs in a host graph of maximum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, the 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!⋅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725145"/>
                <a:ext cx="8640960" cy="161691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55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373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Clustering </a:t>
                </a:r>
                <a:r>
                  <a:rPr lang="en-US" dirty="0" smtClean="0"/>
                  <a:t>problem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adjacencies 	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disjoint cliques?</a:t>
                </a:r>
              </a:p>
              <a:p>
                <a:r>
                  <a:rPr lang="en-US" dirty="0" smtClean="0"/>
                  <a:t>Such a graph is called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-cluster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3645024"/>
            <a:ext cx="3067050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75" y="3645024"/>
            <a:ext cx="306705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475" y="3645024"/>
            <a:ext cx="30670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19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color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 smtClean="0"/>
                  <a:t>Clustering </a:t>
                </a:r>
                <a:r>
                  <a:rPr lang="en-US" dirty="0" smtClean="0"/>
                  <a:t>looks for a set of (non-)edges, instead of vertices</a:t>
                </a:r>
              </a:p>
              <a:p>
                <a:r>
                  <a:rPr lang="en-US" dirty="0" smtClean="0"/>
                  <a:t>We solve the problem on general graphs</a:t>
                </a:r>
              </a:p>
              <a:p>
                <a:r>
                  <a:rPr lang="en-US" dirty="0" smtClean="0"/>
                  <a:t>By randomly coloring the input, we again hope to </a:t>
                </a:r>
                <a:r>
                  <a:rPr lang="en-US" b="1" dirty="0" smtClean="0"/>
                  <a:t>highlight</a:t>
                </a:r>
                <a:r>
                  <a:rPr lang="en-US" dirty="0" smtClean="0"/>
                  <a:t> a solution with good probability, making it easier to find</a:t>
                </a:r>
              </a:p>
              <a:p>
                <a:pPr lvl="1"/>
                <a:r>
                  <a:rPr lang="en-US" dirty="0" smtClean="0"/>
                  <a:t>We color </a:t>
                </a:r>
                <a:r>
                  <a:rPr lang="en-US" b="1" dirty="0" smtClean="0"/>
                  <a:t>vertices</a:t>
                </a:r>
                <a:r>
                  <a:rPr lang="en-US" dirty="0" smtClean="0"/>
                  <a:t> of the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379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colorings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7441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set of adjacencies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properly colored</a:t>
                </a:r>
                <a:r>
                  <a:rPr lang="en-US" dirty="0" smtClean="0"/>
                  <a:t> by a coloring of the vertices if:</a:t>
                </a:r>
              </a:p>
              <a:p>
                <a:pPr lvl="1"/>
                <a:r>
                  <a:rPr lang="en-US" dirty="0" smtClean="0"/>
                  <a:t>For all pairs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the colors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are different</a:t>
                </a:r>
              </a:p>
              <a:p>
                <a:r>
                  <a:rPr lang="en-US" dirty="0" smtClean="0"/>
                  <a:t>As before, two crucial ingredients: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What is the probability that a random coloring has the desired property?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How to exploit that property algorithmically?</a:t>
                </a:r>
              </a:p>
              <a:p>
                <a:r>
                  <a:rPr lang="en-US" dirty="0"/>
                  <a:t>We assign colors to the </a:t>
                </a:r>
                <a:r>
                  <a:rPr lang="en-US" b="1" dirty="0"/>
                  <a:t>vertices</a:t>
                </a:r>
                <a:r>
                  <a:rPr lang="en-US" dirty="0"/>
                  <a:t> and hope to obtain a property for the (non-)</a:t>
                </a:r>
                <a:r>
                  <a:rPr lang="en-US" b="1" dirty="0"/>
                  <a:t>edges</a:t>
                </a:r>
                <a:r>
                  <a:rPr lang="en-US" dirty="0"/>
                  <a:t> in a solution</a:t>
                </a:r>
              </a:p>
              <a:p>
                <a:pPr lvl="1"/>
                <a:r>
                  <a:rPr lang="en-US" dirty="0"/>
                  <a:t>This allows us to save on colors</a:t>
                </a:r>
              </a:p>
              <a:p>
                <a:pPr marL="514350" indent="-45720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744193"/>
              </a:xfrm>
              <a:blipFill rotWithShape="0">
                <a:blip r:embed="rId2"/>
                <a:stretch>
                  <a:fillRect l="-963" t="-29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8" name="Sol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2325985"/>
            <a:ext cx="3067050" cy="2543175"/>
          </a:xfrm>
          <a:prstGeom prst="rect">
            <a:avLst/>
          </a:prstGeom>
        </p:spPr>
      </p:pic>
      <p:pic>
        <p:nvPicPr>
          <p:cNvPr id="5" name="ProperlyColor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2325985"/>
            <a:ext cx="3067050" cy="2543175"/>
          </a:xfrm>
          <a:prstGeom prst="rect">
            <a:avLst/>
          </a:prstGeom>
        </p:spPr>
      </p:pic>
      <p:pic>
        <p:nvPicPr>
          <p:cNvPr id="10" name="Vertex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75" y="2325983"/>
            <a:ext cx="3067050" cy="2543175"/>
          </a:xfrm>
          <a:prstGeom prst="rect">
            <a:avLst/>
          </a:prstGeom>
        </p:spPr>
      </p:pic>
      <p:pic>
        <p:nvPicPr>
          <p:cNvPr id="9" name="AdjacencyGrap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475" y="2325984"/>
            <a:ext cx="30670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2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finding a proper 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Lemma. </a:t>
                </a:r>
                <a:r>
                  <a:rPr lang="en-US" dirty="0" smtClean="0"/>
                  <a:t>If the vertices of a simple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are colored independently and uniformly at random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 smtClean="0"/>
                  <a:t> colors, then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properly colored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Corollary.</a:t>
                </a:r>
                <a:r>
                  <a:rPr lang="en-US" dirty="0" smtClean="0"/>
                  <a:t> If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 smtClean="0"/>
                  <a:t>Clustering </a:t>
                </a:r>
                <a:r>
                  <a:rPr lang="en-US" dirty="0" smtClean="0"/>
                  <a:t>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has a solution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adjacencies,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properly colored by a random coloring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⌈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colors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 bwMode="auto">
              <a:xfrm>
                <a:off x="5724128" y="2276872"/>
                <a:ext cx="2602632" cy="1296144"/>
              </a:xfrm>
              <a:prstGeom prst="wedgeRoundRectCallout">
                <a:avLst>
                  <a:gd name="adj1" fmla="val 9823"/>
                  <a:gd name="adj2" fmla="val 8192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For constant success probability,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repetitions suffice</a:t>
                </a:r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2276872"/>
                <a:ext cx="2602632" cy="1296144"/>
              </a:xfrm>
              <a:prstGeom prst="wedgeRoundRectCallout">
                <a:avLst>
                  <a:gd name="adj1" fmla="val 9823"/>
                  <a:gd name="adj2" fmla="val 81921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70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 properly colored solution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8" name="InducedYell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4298295"/>
            <a:ext cx="3067050" cy="2543175"/>
          </a:xfrm>
          <a:prstGeom prst="rect">
            <a:avLst/>
          </a:prstGeom>
        </p:spPr>
      </p:pic>
      <p:pic>
        <p:nvPicPr>
          <p:cNvPr id="9" name="JustYell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4298295"/>
            <a:ext cx="3067050" cy="2543175"/>
          </a:xfrm>
          <a:prstGeom prst="rect">
            <a:avLst/>
          </a:prstGeom>
        </p:spPr>
      </p:pic>
      <p:pic>
        <p:nvPicPr>
          <p:cNvPr id="7" name="Colored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4298295"/>
            <a:ext cx="3067050" cy="2543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3121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properly colors a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-cluster graph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vertices colored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properly colored, no (non-)edge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has both ends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changes are made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by the solution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an induced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-cluster graph</a:t>
                </a:r>
              </a:p>
              <a:p>
                <a:pPr lvl="2"/>
                <a:r>
                  <a:rPr lang="en-US" dirty="0" smtClean="0"/>
                  <a:t>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the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-cluster graph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cliques that are not broken by the solution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312145"/>
              </a:xfrm>
              <a:blipFill rotWithShape="0">
                <a:blip r:embed="rId5"/>
                <a:stretch>
                  <a:fillRect l="-963" t="-2390" b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servation"/>
              <p:cNvSpPr/>
              <p:nvPr/>
            </p:nvSpPr>
            <p:spPr bwMode="auto">
              <a:xfrm>
                <a:off x="251520" y="1212999"/>
                <a:ext cx="8640960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Observation.</a:t>
                </a:r>
                <a:r>
                  <a:rPr lang="en-US" sz="2400" dirty="0" smtClean="0"/>
                  <a:t>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-coloring partitions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cliques that are unbroken by the solution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Observatio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212999"/>
                <a:ext cx="8640960" cy="8640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7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 properly colored solution (</a:t>
            </a:r>
            <a:r>
              <a:rPr lang="en-US" dirty="0" smtClean="0"/>
              <a:t>II)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cliques into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partitioned, guess into which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final clusters it belongs</a:t>
                </a:r>
              </a:p>
              <a:p>
                <a:r>
                  <a:rPr lang="en-US" dirty="0" smtClean="0"/>
                  <a:t>For each guess, compute the cost of this solution</a:t>
                </a:r>
              </a:p>
              <a:p>
                <a:pPr lvl="1"/>
                <a:r>
                  <a:rPr lang="en-US" dirty="0" smtClean="0"/>
                  <a:t>Count edges between </a:t>
                </a:r>
                <a:r>
                  <a:rPr lang="en-US" dirty="0" err="1" smtClean="0"/>
                  <a:t>subcliques</a:t>
                </a:r>
                <a:r>
                  <a:rPr lang="en-US" dirty="0" smtClean="0"/>
                  <a:t> in different clusters</a:t>
                </a:r>
              </a:p>
              <a:p>
                <a:pPr lvl="1"/>
                <a:r>
                  <a:rPr lang="en-US" dirty="0" smtClean="0"/>
                  <a:t>Count non-edges between </a:t>
                </a:r>
                <a:r>
                  <a:rPr lang="en-US" dirty="0" err="1" smtClean="0"/>
                  <a:t>subcliques</a:t>
                </a:r>
                <a:r>
                  <a:rPr lang="en-US" dirty="0" smtClean="0"/>
                  <a:t> in the same cluster</a:t>
                </a:r>
              </a:p>
              <a:p>
                <a:r>
                  <a:rPr lang="en-US" dirty="0" smtClean="0"/>
                  <a:t>Total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guesses, polynomial cost computation for each</a:t>
                </a:r>
              </a:p>
              <a:p>
                <a:pPr lvl="1"/>
                <a:r>
                  <a:rPr lang="en-US" dirty="0" smtClean="0"/>
                  <a:t>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to detect a properly colored solution, if one exists</a:t>
                </a:r>
              </a:p>
              <a:p>
                <a:r>
                  <a:rPr lang="en-US" dirty="0" smtClean="0"/>
                  <a:t>Using </a:t>
                </a:r>
                <a:r>
                  <a:rPr lang="en-US" dirty="0" smtClean="0"/>
                  <a:t>dynamic programming (exercise), this can be improved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pic>
        <p:nvPicPr>
          <p:cNvPr id="7" name="ColoredSol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3976688"/>
            <a:ext cx="3067050" cy="2543175"/>
          </a:xfrm>
          <a:prstGeom prst="rect">
            <a:avLst/>
          </a:prstGeom>
        </p:spPr>
      </p:pic>
      <p:pic>
        <p:nvPicPr>
          <p:cNvPr id="6" name="VertexS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3976688"/>
            <a:ext cx="3067050" cy="2543175"/>
          </a:xfrm>
          <a:prstGeom prst="rect">
            <a:avLst/>
          </a:prstGeom>
        </p:spPr>
      </p:pic>
      <p:grpSp>
        <p:nvGrpSpPr>
          <p:cNvPr id="16" name="Subcliques"/>
          <p:cNvGrpSpPr/>
          <p:nvPr/>
        </p:nvGrpSpPr>
        <p:grpSpPr>
          <a:xfrm>
            <a:off x="3139076" y="3760788"/>
            <a:ext cx="2966449" cy="2759076"/>
            <a:chOff x="3139076" y="3760788"/>
            <a:chExt cx="2966449" cy="2759076"/>
          </a:xfrm>
        </p:grpSpPr>
        <p:sp>
          <p:nvSpPr>
            <p:cNvPr id="8" name="Oval 7"/>
            <p:cNvSpPr/>
            <p:nvPr/>
          </p:nvSpPr>
          <p:spPr bwMode="auto">
            <a:xfrm>
              <a:off x="4788024" y="3760788"/>
              <a:ext cx="1317501" cy="1756444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417306" y="5368688"/>
              <a:ext cx="802766" cy="1151176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900501" y="5517232"/>
              <a:ext cx="406549" cy="582996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425319" y="5027979"/>
              <a:ext cx="475182" cy="681417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rot="20372041">
              <a:off x="3810978" y="4087830"/>
              <a:ext cx="802766" cy="1270151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139076" y="4301978"/>
              <a:ext cx="475182" cy="681417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7" name="NumberedSubcliques"/>
          <p:cNvGrpSpPr/>
          <p:nvPr/>
        </p:nvGrpSpPr>
        <p:grpSpPr>
          <a:xfrm>
            <a:off x="3139076" y="3760788"/>
            <a:ext cx="2966449" cy="2759076"/>
            <a:chOff x="3139076" y="3760788"/>
            <a:chExt cx="2966449" cy="2759076"/>
          </a:xfrm>
        </p:grpSpPr>
        <p:sp>
          <p:nvSpPr>
            <p:cNvPr id="18" name="Oval 17"/>
            <p:cNvSpPr/>
            <p:nvPr/>
          </p:nvSpPr>
          <p:spPr bwMode="auto">
            <a:xfrm>
              <a:off x="4788024" y="3760788"/>
              <a:ext cx="1317501" cy="1756444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417306" y="5368688"/>
              <a:ext cx="802766" cy="1151176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00501" y="5517232"/>
              <a:ext cx="406549" cy="582996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425319" y="5027979"/>
              <a:ext cx="475182" cy="681417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 rot="20372041">
              <a:off x="3810978" y="4087830"/>
              <a:ext cx="802766" cy="1270151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139076" y="4301978"/>
              <a:ext cx="475182" cy="681417"/>
            </a:xfrm>
            <a:prstGeom prst="ellipse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92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err="1"/>
                  <a:t>Randomized</a:t>
                </a:r>
                <a:r>
                  <a:rPr lang="nl-NL" dirty="0"/>
                  <a:t> </a:t>
                </a:r>
                <a:r>
                  <a:rPr lang="nl-NL" dirty="0" err="1"/>
                  <a:t>algorithm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Clustering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b="1" dirty="0" smtClean="0"/>
                  <a:t>Algorithm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 smtClean="0"/>
                  <a:t>-Cluster(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)</a:t>
                </a:r>
                <a:endParaRPr lang="nl-NL" dirty="0"/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⌉ 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b="1" dirty="0" err="1" smtClean="0"/>
                  <a:t>repeat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sup>
                    </m:sSup>
                  </m:oMath>
                </a14:m>
                <a:r>
                  <a:rPr lang="en-US" dirty="0"/>
                  <a:t> times:</a:t>
                </a:r>
              </a:p>
              <a:p>
                <a:pPr lvl="2"/>
                <a:r>
                  <a:rPr lang="nl-NL" dirty="0" err="1"/>
                  <a:t>Color</a:t>
                </a:r>
                <a:r>
                  <a:rPr lang="nl-NL" dirty="0"/>
                  <a:t>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uniformly </a:t>
                </a:r>
                <a:r>
                  <a:rPr lang="en-US" dirty="0" smtClean="0"/>
                  <a:t>at random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colors</a:t>
                </a:r>
              </a:p>
              <a:p>
                <a:pPr lvl="2"/>
                <a:r>
                  <a:rPr lang="en-US" b="1" dirty="0" smtClean="0"/>
                  <a:t>if</a:t>
                </a:r>
                <a:r>
                  <a:rPr lang="en-US" dirty="0" smtClean="0"/>
                  <a:t> there is a properly colored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</a:p>
              <a:p>
                <a:pPr lvl="3"/>
                <a:r>
                  <a:rPr lang="en-US" dirty="0" smtClean="0"/>
                  <a:t>return </a:t>
                </a:r>
                <a:r>
                  <a:rPr lang="nl-NL" cap="small" dirty="0" smtClean="0"/>
                  <a:t>yes</a:t>
                </a:r>
              </a:p>
              <a:p>
                <a:pPr lvl="1"/>
                <a:r>
                  <a:rPr lang="nl-NL" dirty="0" smtClean="0"/>
                  <a:t>return</a:t>
                </a:r>
                <a:r>
                  <a:rPr lang="nl-NL" cap="small" dirty="0" smtClean="0"/>
                  <a:t> no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251520" y="2204864"/>
                <a:ext cx="8640960" cy="16169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</a:t>
                </a:r>
                <a:r>
                  <a:rPr lang="en-US" sz="2400" dirty="0"/>
                  <a:t>is a Monte Carlo algorithm 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Clustering</a:t>
                </a:r>
                <a:r>
                  <a:rPr lang="en-US" sz="2400" dirty="0"/>
                  <a:t> with one-sided error and </a:t>
                </a:r>
                <a:r>
                  <a:rPr lang="en-US" sz="2400" dirty="0" smtClean="0"/>
                  <a:t>constant success </a:t>
                </a:r>
                <a:r>
                  <a:rPr lang="en-US" sz="2400" dirty="0"/>
                  <a:t>probability </a:t>
                </a:r>
                <a:r>
                  <a:rPr lang="en-US" sz="2400" dirty="0" smtClean="0"/>
                  <a:t>that </a:t>
                </a:r>
                <a:r>
                  <a:rPr lang="en-US" sz="2400" dirty="0"/>
                  <a:t>runs in </a:t>
                </a:r>
                <a:r>
                  <a:rPr lang="en-US" sz="2400" dirty="0" smtClean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204864"/>
                <a:ext cx="8640960" cy="161691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187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Monte Carlo </a:t>
            </a:r>
            <a:r>
              <a:rPr lang="nl-NL" dirty="0" err="1" smtClean="0"/>
              <a:t>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l-NL" dirty="0" smtClean="0"/>
                  <a:t>A </a:t>
                </a:r>
                <a:r>
                  <a:rPr lang="nl-NL" b="1" dirty="0" smtClean="0"/>
                  <a:t>Monte Carlo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false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negatives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success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probability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 smtClean="0"/>
                  <a:t> is an algorithm for a decision problem that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a </a:t>
                </a:r>
                <a:r>
                  <a:rPr lang="en-US" cap="small" dirty="0" smtClean="0"/>
                  <a:t>no</a:t>
                </a:r>
                <a:r>
                  <a:rPr lang="en-US" dirty="0" smtClean="0"/>
                  <a:t>-instance, always </a:t>
                </a:r>
                <a:r>
                  <a:rPr lang="en-US" dirty="0"/>
                  <a:t>returns </a:t>
                </a:r>
                <a:r>
                  <a:rPr lang="en-US" cap="small" dirty="0"/>
                  <a:t>no</a:t>
                </a:r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a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-instance, </a:t>
                </a:r>
                <a:r>
                  <a:rPr lang="en-US" dirty="0"/>
                  <a:t>returns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/>
                  <a:t>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Since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always</a:t>
                </a:r>
                <a:r>
                  <a:rPr lang="nl-NL" dirty="0" smtClean="0"/>
                  <a:t> correct on </a:t>
                </a:r>
                <a:r>
                  <a:rPr lang="en-US" cap="small" dirty="0" smtClean="0"/>
                  <a:t>no</a:t>
                </a:r>
                <a:r>
                  <a:rPr lang="nl-NL" dirty="0" smtClean="0"/>
                  <a:t>–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, but </a:t>
                </a:r>
                <a:r>
                  <a:rPr lang="nl-NL" dirty="0" err="1" smtClean="0"/>
                  <a:t>may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fail</a:t>
                </a:r>
                <a:r>
                  <a:rPr lang="nl-NL" dirty="0" smtClean="0"/>
                  <a:t> on </a:t>
                </a:r>
                <a:r>
                  <a:rPr lang="nl-NL" cap="small" dirty="0" smtClean="0"/>
                  <a:t>yes</a:t>
                </a:r>
                <a:r>
                  <a:rPr lang="nl-NL" dirty="0" smtClean="0"/>
                  <a:t>-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it</a:t>
                </a:r>
                <a:r>
                  <a:rPr lang="nl-NL" dirty="0" smtClean="0"/>
                  <a:t> has </a:t>
                </a:r>
                <a:r>
                  <a:rPr lang="nl-NL" b="1" dirty="0" err="1" smtClean="0"/>
                  <a:t>one-sided</a:t>
                </a:r>
                <a:r>
                  <a:rPr lang="nl-NL" b="1" dirty="0" smtClean="0"/>
                  <a:t> error</a:t>
                </a:r>
                <a:endParaRPr lang="en-US" dirty="0" smtClean="0"/>
              </a:p>
              <a:p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positive</a:t>
                </a:r>
                <a:r>
                  <a:rPr lang="nl-NL" dirty="0" smtClean="0"/>
                  <a:t> constant,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/>
                  <a:t>repeat</a:t>
                </a:r>
                <a:r>
                  <a:rPr lang="nl-NL" dirty="0"/>
                  <a:t> the </a:t>
                </a:r>
                <a:r>
                  <a:rPr lang="nl-NL" dirty="0" err="1"/>
                  <a:t>algorithm</a:t>
                </a:r>
                <a:r>
                  <a:rPr lang="nl-NL" dirty="0"/>
                  <a:t> a </a:t>
                </a:r>
                <a:r>
                  <a:rPr lang="nl-NL" b="1" dirty="0"/>
                  <a:t>constant</a:t>
                </a:r>
                <a:r>
                  <a:rPr lang="nl-NL" dirty="0"/>
                  <a:t> </a:t>
                </a:r>
                <a:r>
                  <a:rPr lang="nl-NL" dirty="0" err="1"/>
                  <a:t>number</a:t>
                </a:r>
                <a:r>
                  <a:rPr lang="nl-NL" dirty="0"/>
                  <a:t> of </a:t>
                </a:r>
                <a:r>
                  <a:rPr lang="nl-NL" dirty="0" err="1" smtClean="0"/>
                  <a:t>times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ensure</a:t>
                </a:r>
                <a:r>
                  <a:rPr lang="nl-NL" dirty="0" smtClean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the </a:t>
                </a:r>
                <a:r>
                  <a:rPr lang="nl-NL" dirty="0" err="1"/>
                  <a:t>probability</a:t>
                </a:r>
                <a:r>
                  <a:rPr lang="nl-NL" dirty="0"/>
                  <a:t> of failure is smaller </a:t>
                </a:r>
                <a:r>
                  <a:rPr lang="nl-NL" dirty="0" err="1"/>
                  <a:t>than</a:t>
                </a:r>
                <a:r>
                  <a:rPr lang="nl-NL" dirty="0"/>
                  <a:t> the </a:t>
                </a:r>
                <a:r>
                  <a:rPr lang="nl-NL" dirty="0" err="1"/>
                  <a:t>probability</a:t>
                </a:r>
                <a:r>
                  <a:rPr lang="nl-NL" dirty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cosmic</a:t>
                </a:r>
                <a:r>
                  <a:rPr lang="nl-NL" dirty="0" smtClean="0"/>
                  <a:t> </a:t>
                </a:r>
                <a:r>
                  <a:rPr lang="nl-NL" dirty="0" err="1"/>
                  <a:t>radiation</a:t>
                </a:r>
                <a:r>
                  <a:rPr lang="nl-NL" dirty="0"/>
                  <a:t> </a:t>
                </a:r>
                <a:r>
                  <a:rPr lang="nl-NL" dirty="0" err="1"/>
                  <a:t>causes</a:t>
                </a:r>
                <a:r>
                  <a:rPr lang="nl-NL" dirty="0"/>
                  <a:t> a bit </a:t>
                </a:r>
                <a:r>
                  <a:rPr lang="nl-NL" dirty="0" err="1"/>
                  <a:t>to</a:t>
                </a:r>
                <a:r>
                  <a:rPr lang="nl-NL" dirty="0"/>
                  <a:t> flip in </a:t>
                </a:r>
                <a:r>
                  <a:rPr lang="nl-NL" dirty="0" smtClean="0"/>
                  <a:t>memory</a:t>
                </a:r>
              </a:p>
              <a:p>
                <a:pPr lvl="1"/>
                <a:r>
                  <a:rPr lang="nl-NL" dirty="0" smtClean="0"/>
                  <a:t>(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would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invalidate</a:t>
                </a:r>
                <a:r>
                  <a:rPr lang="nl-NL" dirty="0" smtClean="0"/>
                  <a:t> even </a:t>
                </a:r>
                <a:r>
                  <a:rPr lang="nl-NL" dirty="0"/>
                  <a:t>a </a:t>
                </a:r>
                <a:r>
                  <a:rPr lang="nl-NL" dirty="0" err="1"/>
                  <a:t>deterministic</a:t>
                </a:r>
                <a:r>
                  <a:rPr lang="nl-NL" dirty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not a constant, we can also boost the success 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02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derandomization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  <p:pic>
        <p:nvPicPr>
          <p:cNvPr id="1026" name="Picture 2" descr="http://www.cs.technion.ac.il/images/news/2010/369/full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13" y="476672"/>
            <a:ext cx="3404048" cy="38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39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derandomize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Truly random bits are very hard to come by</a:t>
            </a:r>
          </a:p>
          <a:p>
            <a:pPr lvl="1"/>
            <a:r>
              <a:rPr lang="en-US" dirty="0" smtClean="0"/>
              <a:t>Usual approach is to track radioactive decay</a:t>
            </a:r>
          </a:p>
          <a:p>
            <a:r>
              <a:rPr lang="en-US" dirty="0" smtClean="0"/>
              <a:t>Standard pseudo-random generators </a:t>
            </a:r>
            <a:r>
              <a:rPr lang="en-US" b="1" dirty="0" smtClean="0"/>
              <a:t>might</a:t>
            </a:r>
            <a:r>
              <a:rPr lang="en-US" dirty="0" smtClean="0"/>
              <a:t> work</a:t>
            </a:r>
          </a:p>
          <a:p>
            <a:pPr lvl="1"/>
            <a:r>
              <a:rPr lang="en-US" dirty="0" smtClean="0"/>
              <a:t>When spending exponential time on an answer, we do not want to get it wrong</a:t>
            </a:r>
          </a:p>
          <a:p>
            <a:r>
              <a:rPr lang="en-US" dirty="0" smtClean="0"/>
              <a:t>Luckily, we can replace most applications of randomization by deterministic constructions</a:t>
            </a:r>
          </a:p>
          <a:p>
            <a:pPr lvl="1"/>
            <a:r>
              <a:rPr lang="en-US" dirty="0" smtClean="0"/>
              <a:t>Without significant increases in the running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2111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err="1" smtClean="0"/>
              <a:t>derandomize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10423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Different applications require different pseudorandom objects</a:t>
                </a:r>
              </a:p>
              <a:p>
                <a:r>
                  <a:rPr lang="en-US" dirty="0" smtClean="0"/>
                  <a:t>Main idea: instead of picking a random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construct a </a:t>
                </a:r>
                <a:r>
                  <a:rPr lang="en-US" b="1" dirty="0" smtClean="0"/>
                  <a:t>family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functions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Ensure that at least 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in has the property that we hope to achieve by the random choice</a:t>
                </a:r>
              </a:p>
              <a:p>
                <a:r>
                  <a:rPr lang="en-US" dirty="0" smtClean="0"/>
                  <a:t>Instead of independent repetitions of the Monte Carlo algorithm, run it once for every coloring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the success probability of the random coloring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we can often construct such a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104233"/>
              </a:xfrm>
              <a:blipFill rotWithShape="0">
                <a:blip r:embed="rId2"/>
                <a:stretch>
                  <a:fillRect l="-963" t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66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evenly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of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split evenly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if the following holds: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the sizes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differ by at most one</a:t>
                </a:r>
              </a:p>
              <a:p>
                <a:pPr lvl="1"/>
                <a:r>
                  <a:rPr lang="en-US" dirty="0" smtClean="0"/>
                  <a:t>All colors occur almost equally often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split evenly,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colorful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pic>
        <p:nvPicPr>
          <p:cNvPr id="5" name="ColorUnive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4320270"/>
            <a:ext cx="3067050" cy="2543175"/>
          </a:xfrm>
          <a:prstGeom prst="rect">
            <a:avLst/>
          </a:prstGeom>
        </p:spPr>
      </p:pic>
      <p:sp>
        <p:nvSpPr>
          <p:cNvPr id="7" name="Even1"/>
          <p:cNvSpPr/>
          <p:nvPr/>
        </p:nvSpPr>
        <p:spPr bwMode="auto">
          <a:xfrm>
            <a:off x="3070945" y="4336092"/>
            <a:ext cx="1645071" cy="1640903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NotEven"/>
          <p:cNvSpPr/>
          <p:nvPr/>
        </p:nvSpPr>
        <p:spPr bwMode="auto">
          <a:xfrm rot="2080406">
            <a:off x="3819595" y="4217348"/>
            <a:ext cx="1976541" cy="1508146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Injective"/>
          <p:cNvSpPr/>
          <p:nvPr/>
        </p:nvSpPr>
        <p:spPr bwMode="auto">
          <a:xfrm>
            <a:off x="4172610" y="4860624"/>
            <a:ext cx="1512168" cy="1432015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4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-splitter</a:t>
                </a:r>
                <a:r>
                  <a:rPr lang="en-US" dirty="0" smtClean="0"/>
                  <a:t> is a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functions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:r>
                  <a:rPr lang="en-US" dirty="0" smtClean="0"/>
                  <a:t>For 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there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that splits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evenly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litterTheorem"/>
              <p:cNvSpPr/>
              <p:nvPr/>
            </p:nvSpPr>
            <p:spPr bwMode="auto">
              <a:xfrm>
                <a:off x="251520" y="2996952"/>
                <a:ext cx="8640960" cy="10134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one </a:t>
                </a:r>
                <a:r>
                  <a:rPr lang="en-US" sz="2400" dirty="0"/>
                  <a:t>can construct </a:t>
                </a:r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-splitter of </a:t>
                </a:r>
                <a:r>
                  <a:rPr lang="en-US" sz="2400" dirty="0"/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Splitter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996952"/>
                <a:ext cx="8640960" cy="101343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911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hash families </a:t>
            </a:r>
            <a:r>
              <a:rPr lang="en-US" dirty="0" err="1" smtClean="0"/>
              <a:t>derandomize</a:t>
            </a:r>
            <a:r>
              <a:rPr lang="en-US" dirty="0" smtClean="0"/>
              <a:t> </a:t>
            </a:r>
            <a:r>
              <a:rPr lang="en-US" cap="small" dirty="0" smtClean="0"/>
              <a:t>Longest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special case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-splitter is called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-perfect hash family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Instead of trying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random colorings in the </a:t>
                </a:r>
                <a:r>
                  <a:rPr lang="en-US" cap="small" dirty="0" smtClean="0"/>
                  <a:t>Longest Path</a:t>
                </a:r>
                <a:r>
                  <a:rPr lang="en-US" dirty="0" smtClean="0"/>
                  <a:t> algorithm, try all colorings in a perfect hash family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is the vertex set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-path,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so some function splits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evenly</a:t>
                </a:r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this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to be colorful</a:t>
                </a:r>
              </a:p>
              <a:p>
                <a:pPr lvl="2"/>
                <a:r>
                  <a:rPr lang="en-US" dirty="0" smtClean="0"/>
                  <a:t>The DP then finds a colorful path</a:t>
                </a: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litterTheorem"/>
              <p:cNvSpPr/>
              <p:nvPr/>
            </p:nvSpPr>
            <p:spPr bwMode="auto">
              <a:xfrm>
                <a:off x="107504" y="2132856"/>
                <a:ext cx="8928992" cy="10134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one </a:t>
                </a:r>
                <a:r>
                  <a:rPr lang="en-US" sz="2400" dirty="0"/>
                  <a:t>can construct </a:t>
                </a:r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-perfect hash family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/>
                  <a:t>time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Splitter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132856"/>
                <a:ext cx="8928992" cy="101343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579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b="1" dirty="0" smtClean="0"/>
                  <a:t>-universal set </a:t>
                </a:r>
                <a:r>
                  <a:rPr lang="en-US" dirty="0" smtClean="0"/>
                  <a:t>is a family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are contained in the family: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𝕌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457200" lvl="1" indent="0" algn="ctr">
                  <a:buNone/>
                </a:pPr>
                <a:endParaRPr lang="en-US" dirty="0" smtClean="0"/>
              </a:p>
              <a:p>
                <a:pPr marL="457200" lvl="1" indent="0" algn="ctr">
                  <a:buNone/>
                </a:pPr>
                <a:endParaRPr lang="en-US" dirty="0" smtClean="0"/>
              </a:p>
              <a:p>
                <a:pPr lvl="1" algn="ctr"/>
                <a:endParaRPr lang="en-US" dirty="0"/>
              </a:p>
              <a:p>
                <a:r>
                  <a:rPr lang="en-US" dirty="0" smtClean="0"/>
                  <a:t>Universal sets can be used to </a:t>
                </a:r>
                <a:r>
                  <a:rPr lang="en-US" dirty="0" err="1" smtClean="0"/>
                  <a:t>derandomize</a:t>
                </a:r>
                <a:r>
                  <a:rPr lang="en-US" dirty="0" smtClean="0"/>
                  <a:t> the random separation algorithm for </a:t>
                </a:r>
                <a:r>
                  <a:rPr lang="en-US" cap="small" dirty="0" err="1" smtClean="0"/>
                  <a:t>Subgraph</a:t>
                </a:r>
                <a:r>
                  <a:rPr lang="en-US" cap="small" dirty="0" smtClean="0"/>
                  <a:t> Isomorphism </a:t>
                </a:r>
                <a:r>
                  <a:rPr lang="en-US" dirty="0" smtClean="0"/>
                  <a:t>(exercise)</a:t>
                </a:r>
                <a:endParaRPr lang="en-US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litterTheorem"/>
              <p:cNvSpPr/>
              <p:nvPr/>
            </p:nvSpPr>
            <p:spPr bwMode="auto">
              <a:xfrm>
                <a:off x="107504" y="2924944"/>
                <a:ext cx="8928992" cy="10134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one </a:t>
                </a:r>
                <a:r>
                  <a:rPr lang="en-US" sz="2400" dirty="0"/>
                  <a:t>can construct </a:t>
                </a:r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-universal set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/>
                  <a:t>time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Splitter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924944"/>
                <a:ext cx="8928992" cy="101343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179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families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-coloring family is a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functions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with the following property:</a:t>
                </a:r>
              </a:p>
              <a:p>
                <a:pPr lvl="1"/>
                <a:r>
                  <a:rPr lang="en-US" dirty="0" smtClean="0"/>
                  <a:t>For every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on the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with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edges, there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that properly colors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Coloring families can be used to </a:t>
                </a:r>
                <a:r>
                  <a:rPr lang="en-US" dirty="0" err="1" smtClean="0"/>
                  <a:t>derandomize</a:t>
                </a:r>
                <a:r>
                  <a:rPr lang="en-US" dirty="0" smtClean="0"/>
                  <a:t> the chromatic coding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Clustering</a:t>
                </a:r>
              </a:p>
              <a:p>
                <a:pPr lvl="1"/>
                <a:r>
                  <a:rPr lang="en-US" dirty="0" smtClean="0"/>
                  <a:t>Instead of trying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random colorings, try all colorings in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r>
                  <a:rPr lang="en-US" cap="small" dirty="0" smtClean="0"/>
                  <a:t>-</a:t>
                </a:r>
                <a:r>
                  <a:rPr lang="en-US" dirty="0" smtClean="0"/>
                  <a:t>coloring family</a:t>
                </a:r>
                <a:endParaRPr lang="en-US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519" b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litterTheorem"/>
              <p:cNvSpPr/>
              <p:nvPr/>
            </p:nvSpPr>
            <p:spPr bwMode="auto">
              <a:xfrm>
                <a:off x="107504" y="2996952"/>
                <a:ext cx="8928992" cy="10134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one </a:t>
                </a:r>
                <a:r>
                  <a:rPr lang="en-US" sz="2400" dirty="0"/>
                  <a:t>can construct </a:t>
                </a:r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,2⌈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⌉)</m:t>
                    </m:r>
                  </m:oMath>
                </a14:m>
                <a:r>
                  <a:rPr lang="en-US" sz="2400" dirty="0" smtClean="0"/>
                  <a:t>-coloring family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/>
                  <a:t>time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Splitter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996952"/>
                <a:ext cx="8928992" cy="101343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274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randomized algorithm for feedback vertex set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898200"/>
            <a:ext cx="4117660" cy="32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Feedback Vertex Set </a:t>
            </a:r>
            <a:r>
              <a:rPr lang="en-US" dirty="0" smtClean="0"/>
              <a:t>problem</a:t>
            </a:r>
            <a:endParaRPr lang="en-US" cap="small" dirty="0"/>
          </a:p>
        </p:txBody>
      </p:sp>
      <p:pic>
        <p:nvPicPr>
          <p:cNvPr id="13" name="FV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429000"/>
            <a:ext cx="474345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</a:t>
                </a:r>
                <a:r>
                  <a:rPr lang="en-US" dirty="0" smtClean="0"/>
                  <a:t>cycle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11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Independent </a:t>
            </a:r>
            <a:r>
              <a:rPr lang="nl-NL" dirty="0" err="1" smtClean="0"/>
              <a:t>repetitions</a:t>
            </a:r>
            <a:r>
              <a:rPr lang="nl-NL" dirty="0" smtClean="0"/>
              <a:t> </a:t>
            </a:r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success</a:t>
            </a:r>
            <a:r>
              <a:rPr lang="nl-NL" dirty="0" smtClean="0"/>
              <a:t> </a:t>
            </a:r>
            <a:r>
              <a:rPr lang="nl-NL" dirty="0" err="1" smtClean="0"/>
              <a:t>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Suppose we have a Monte Carlo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one-sided</a:t>
                </a:r>
                <a:r>
                  <a:rPr lang="nl-NL" dirty="0" smtClean="0"/>
                  <a:t> error </a:t>
                </a:r>
                <a:r>
                  <a:rPr lang="nl-NL" dirty="0" err="1" smtClean="0"/>
                  <a:t>probability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which may depend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For </a:t>
                </a:r>
                <a:r>
                  <a:rPr lang="nl-NL" dirty="0" err="1" smtClean="0"/>
                  <a:t>example</a:t>
                </a:r>
                <a:r>
                  <a:rPr lang="nl-NL" dirty="0" smtClean="0"/>
                  <a:t>,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If</a:t>
                </a:r>
                <a:r>
                  <a:rPr lang="nl-NL" dirty="0" smtClean="0"/>
                  <a:t> we </a:t>
                </a:r>
                <a:r>
                  <a:rPr lang="nl-NL" dirty="0" err="1" smtClean="0"/>
                  <a:t>repeat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times, the probability that all runs fail is at most</a:t>
                </a:r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nl-NL" dirty="0" err="1" smtClean="0"/>
                  <a:t>since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Probability</a:t>
                </a:r>
                <a:r>
                  <a:rPr lang="nl-NL" dirty="0" smtClean="0"/>
                  <a:t> ≥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1 −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that the repeated algorithm is correct</a:t>
                </a:r>
              </a:p>
              <a:p>
                <a:pPr lvl="1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=⌈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 smtClean="0"/>
                  <a:t> trials gives success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=⌈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⌉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659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Feedback Vertex </a:t>
            </a:r>
            <a:r>
              <a:rPr lang="en-US" cap="small" dirty="0" smtClean="0"/>
              <a:t>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200" dirty="0"/>
                  <a:t>(R1) </a:t>
                </a:r>
                <a:r>
                  <a:rPr lang="nl-NL" sz="2200" dirty="0" err="1"/>
                  <a:t>If</a:t>
                </a:r>
                <a:r>
                  <a:rPr lang="nl-NL" sz="2200" dirty="0"/>
                  <a:t> </a:t>
                </a:r>
                <a:r>
                  <a:rPr lang="nl-NL" sz="2200" dirty="0" err="1"/>
                  <a:t>there</a:t>
                </a:r>
                <a:r>
                  <a:rPr lang="nl-NL" sz="2200" dirty="0"/>
                  <a:t> is a loop at vertex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200" dirty="0"/>
                  <a:t>, </a:t>
                </a:r>
                <a:r>
                  <a:rPr lang="nl-NL" sz="2200" dirty="0" err="1"/>
                  <a:t>then</a:t>
                </a:r>
                <a:r>
                  <a:rPr lang="nl-NL" sz="2200" dirty="0"/>
                  <a:t> delete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200" dirty="0"/>
                  <a:t> </a:t>
                </a:r>
                <a:r>
                  <a:rPr lang="nl-NL" sz="2200" dirty="0" err="1"/>
                  <a:t>and</a:t>
                </a:r>
                <a:r>
                  <a:rPr lang="nl-NL" sz="2200" dirty="0"/>
                  <a:t> </a:t>
                </a:r>
                <a:r>
                  <a:rPr lang="nl-NL" sz="2200" dirty="0" err="1"/>
                  <a:t>decrease</a:t>
                </a:r>
                <a:r>
                  <a:rPr lang="nl-NL" sz="2200" dirty="0"/>
                  <a:t>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200" dirty="0"/>
                  <a:t> </a:t>
                </a:r>
                <a:r>
                  <a:rPr lang="nl-NL" sz="2200" dirty="0" err="1"/>
                  <a:t>by</a:t>
                </a:r>
                <a:r>
                  <a:rPr lang="nl-NL" sz="2200" dirty="0"/>
                  <a:t> </a:t>
                </a:r>
                <a:r>
                  <a:rPr lang="nl-NL" sz="2200" dirty="0" err="1"/>
                  <a:t>one</a:t>
                </a:r>
                <a:endParaRPr lang="nl-NL" sz="2200" dirty="0"/>
              </a:p>
              <a:p>
                <a:pPr marL="0" indent="0">
                  <a:buNone/>
                </a:pPr>
                <a:r>
                  <a:rPr lang="nl-NL" sz="2200" dirty="0"/>
                  <a:t>(R2) </a:t>
                </a:r>
                <a:r>
                  <a:rPr lang="nl-NL" sz="2200" dirty="0" err="1"/>
                  <a:t>If</a:t>
                </a:r>
                <a:r>
                  <a:rPr lang="nl-NL" sz="2200" dirty="0"/>
                  <a:t> </a:t>
                </a:r>
                <a:r>
                  <a:rPr lang="nl-NL" sz="2200" dirty="0" err="1"/>
                  <a:t>there</a:t>
                </a:r>
                <a:r>
                  <a:rPr lang="nl-NL" sz="2200" dirty="0"/>
                  <a:t> is </a:t>
                </a:r>
                <a:r>
                  <a:rPr lang="nl-NL" sz="2200" dirty="0" err="1"/>
                  <a:t>an</a:t>
                </a:r>
                <a:r>
                  <a:rPr lang="nl-NL" sz="2200" dirty="0"/>
                  <a:t> </a:t>
                </a:r>
                <a:r>
                  <a:rPr lang="nl-NL" sz="2200" dirty="0" err="1"/>
                  <a:t>edge</a:t>
                </a:r>
                <a:r>
                  <a:rPr lang="nl-NL" sz="2200" dirty="0"/>
                  <a:t> of </a:t>
                </a:r>
                <a:r>
                  <a:rPr lang="nl-NL" sz="2200" dirty="0" err="1"/>
                  <a:t>multiplicity</a:t>
                </a:r>
                <a:r>
                  <a:rPr lang="nl-NL" sz="2200" dirty="0"/>
                  <a:t> </a:t>
                </a:r>
                <a:r>
                  <a:rPr lang="nl-NL" sz="2200" dirty="0" err="1"/>
                  <a:t>larger</a:t>
                </a:r>
                <a:r>
                  <a:rPr lang="nl-NL" sz="2200" dirty="0"/>
                  <a:t> </a:t>
                </a:r>
                <a:r>
                  <a:rPr lang="nl-NL" sz="2200" dirty="0" err="1"/>
                  <a:t>than</a:t>
                </a:r>
                <a:r>
                  <a:rPr lang="nl-NL" sz="2200" dirty="0"/>
                  <a:t>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2200" dirty="0"/>
                  <a:t>, </a:t>
                </a:r>
                <a:r>
                  <a:rPr lang="nl-NL" sz="2200" dirty="0" err="1"/>
                  <a:t>then</a:t>
                </a:r>
                <a:r>
                  <a:rPr lang="nl-NL" sz="2200" dirty="0"/>
                  <a:t> </a:t>
                </a:r>
                <a:r>
                  <a:rPr lang="nl-NL" sz="2200" dirty="0" err="1"/>
                  <a:t>reduce</a:t>
                </a:r>
                <a:r>
                  <a:rPr lang="nl-NL" sz="2200" dirty="0"/>
                  <a:t> </a:t>
                </a:r>
                <a:r>
                  <a:rPr lang="nl-NL" sz="2200" dirty="0" err="1"/>
                  <a:t>its</a:t>
                </a:r>
                <a:r>
                  <a:rPr lang="nl-NL" sz="2200" dirty="0"/>
                  <a:t> 	</a:t>
                </a:r>
                <a:r>
                  <a:rPr lang="nl-NL" sz="2200" dirty="0" err="1"/>
                  <a:t>multiplicity</a:t>
                </a:r>
                <a:r>
                  <a:rPr lang="nl-NL" sz="2200" dirty="0"/>
                  <a:t> </a:t>
                </a:r>
                <a:r>
                  <a:rPr lang="nl-NL" sz="2200" dirty="0" err="1"/>
                  <a:t>to</a:t>
                </a:r>
                <a:r>
                  <a:rPr lang="nl-NL" sz="2200" dirty="0"/>
                  <a:t>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nl-NL" sz="2200" dirty="0"/>
              </a:p>
              <a:p>
                <a:pPr marL="0" indent="0">
                  <a:buNone/>
                </a:pPr>
                <a:r>
                  <a:rPr lang="nl-NL" sz="2200" dirty="0"/>
                  <a:t>(R3) </a:t>
                </a:r>
                <a:r>
                  <a:rPr lang="nl-NL" sz="2200" dirty="0" err="1"/>
                  <a:t>If</a:t>
                </a:r>
                <a:r>
                  <a:rPr lang="nl-NL" sz="2200" dirty="0"/>
                  <a:t> </a:t>
                </a:r>
                <a:r>
                  <a:rPr lang="nl-NL" sz="2200" dirty="0" err="1"/>
                  <a:t>there</a:t>
                </a:r>
                <a:r>
                  <a:rPr lang="nl-NL" sz="2200" dirty="0"/>
                  <a:t> is a vertex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200" dirty="0"/>
                  <a:t> of </a:t>
                </a:r>
                <a:r>
                  <a:rPr lang="nl-NL" sz="2200" dirty="0" err="1"/>
                  <a:t>degree</a:t>
                </a:r>
                <a:r>
                  <a:rPr lang="nl-NL" sz="2200" dirty="0"/>
                  <a:t> at most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2200" dirty="0"/>
                  <a:t>, </a:t>
                </a:r>
                <a:r>
                  <a:rPr lang="nl-NL" sz="2200" dirty="0" err="1"/>
                  <a:t>then</a:t>
                </a:r>
                <a:r>
                  <a:rPr lang="nl-NL" sz="2200" dirty="0"/>
                  <a:t> delete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sz="2200" dirty="0"/>
              </a:p>
              <a:p>
                <a:pPr marL="0" indent="0">
                  <a:buNone/>
                </a:pPr>
                <a:r>
                  <a:rPr lang="nl-NL" sz="2200" dirty="0"/>
                  <a:t>(R4) </a:t>
                </a:r>
                <a:r>
                  <a:rPr lang="nl-NL" sz="2200" dirty="0" err="1"/>
                  <a:t>If</a:t>
                </a:r>
                <a:r>
                  <a:rPr lang="nl-NL" sz="2200" dirty="0"/>
                  <a:t> </a:t>
                </a:r>
                <a:r>
                  <a:rPr lang="nl-NL" sz="2200" dirty="0" err="1"/>
                  <a:t>there</a:t>
                </a:r>
                <a:r>
                  <a:rPr lang="nl-NL" sz="2200" dirty="0"/>
                  <a:t> is a vertex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200" dirty="0"/>
                  <a:t> of </a:t>
                </a:r>
                <a:r>
                  <a:rPr lang="nl-NL" sz="2200" dirty="0" err="1"/>
                  <a:t>degree</a:t>
                </a:r>
                <a:r>
                  <a:rPr lang="nl-NL" sz="2200" dirty="0"/>
                  <a:t> </a:t>
                </a:r>
                <a:r>
                  <a:rPr lang="nl-NL" sz="2200" dirty="0" err="1"/>
                  <a:t>two</a:t>
                </a:r>
                <a:r>
                  <a:rPr lang="nl-NL" sz="2200" dirty="0"/>
                  <a:t>, </a:t>
                </a:r>
                <a:r>
                  <a:rPr lang="nl-NL" sz="2200" dirty="0" err="1"/>
                  <a:t>then</a:t>
                </a:r>
                <a:r>
                  <a:rPr lang="nl-NL" sz="2200" dirty="0"/>
                  <a:t> delete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200" dirty="0"/>
                  <a:t> </a:t>
                </a:r>
                <a:r>
                  <a:rPr lang="nl-NL" sz="2200" dirty="0" err="1"/>
                  <a:t>and</a:t>
                </a:r>
                <a:r>
                  <a:rPr lang="nl-NL" sz="2200" dirty="0"/>
                  <a:t> </a:t>
                </a:r>
                <a:r>
                  <a:rPr lang="nl-NL" sz="2200" dirty="0" err="1"/>
                  <a:t>add</a:t>
                </a:r>
                <a:r>
                  <a:rPr lang="nl-NL" sz="2200" dirty="0"/>
                  <a:t> </a:t>
                </a:r>
                <a:r>
                  <a:rPr lang="nl-NL" sz="2200" dirty="0" err="1"/>
                  <a:t>an</a:t>
                </a:r>
                <a:r>
                  <a:rPr lang="nl-NL" sz="2200" dirty="0"/>
                  <a:t> 	</a:t>
                </a:r>
                <a:r>
                  <a:rPr lang="nl-NL" sz="2200" dirty="0" err="1"/>
                  <a:t>edge</a:t>
                </a:r>
                <a:r>
                  <a:rPr lang="nl-NL" sz="2200" dirty="0"/>
                  <a:t> </a:t>
                </a:r>
                <a:r>
                  <a:rPr lang="nl-NL" sz="2200" dirty="0" err="1"/>
                  <a:t>between</a:t>
                </a:r>
                <a:r>
                  <a:rPr lang="nl-NL" sz="2200" dirty="0"/>
                  <a:t>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200" dirty="0"/>
                  <a:t>’s </a:t>
                </a:r>
                <a:r>
                  <a:rPr lang="nl-NL" sz="2200" dirty="0" err="1"/>
                  <a:t>neighbors</a:t>
                </a:r>
                <a:endParaRPr lang="nl-NL" sz="2200" dirty="0"/>
              </a:p>
              <a:p>
                <a:pPr marL="0" indent="0">
                  <a:buNone/>
                </a:pPr>
                <a:endParaRPr lang="nl-NL" sz="2200" dirty="0"/>
              </a:p>
              <a:p>
                <a:pPr marL="0" indent="0">
                  <a:buNone/>
                </a:pPr>
                <a:endParaRPr lang="nl-NL" sz="2200" dirty="0"/>
              </a:p>
              <a:p>
                <a:pPr marL="0" indent="0">
                  <a:buNone/>
                </a:pPr>
                <a:endParaRPr lang="nl-NL" sz="2200" dirty="0"/>
              </a:p>
              <a:p>
                <a:pPr marL="0" indent="0">
                  <a:buNone/>
                </a:pPr>
                <a:endParaRPr lang="nl-NL" sz="2200" dirty="0"/>
              </a:p>
              <a:p>
                <a:pPr marL="0" indent="0">
                  <a:buNone/>
                </a:pPr>
                <a:endParaRPr lang="nl-NL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dirty="0" smtClean="0"/>
                  <a:t>If (R1-R4) cannot be applied anymore, </a:t>
                </a:r>
                <a:br>
                  <a:rPr lang="en-US" sz="2400" dirty="0" smtClean="0"/>
                </a:br>
                <a:r>
                  <a:rPr lang="en-US" sz="2400" dirty="0" smtClean="0"/>
                  <a:t>then the minimum degree is at least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2000" b="1" dirty="0" smtClean="0"/>
                  <a:t>Observation</a:t>
                </a:r>
                <a:r>
                  <a:rPr lang="en-US" sz="2000" dirty="0" smtClean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/>
                  <a:t> is transformed into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 then:</a:t>
                </a:r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 smtClean="0"/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nl-NL" sz="2000" dirty="0" err="1" smtClean="0"/>
                  <a:t>Any</a:t>
                </a:r>
                <a:r>
                  <a:rPr lang="nl-NL" sz="2000" dirty="0" smtClean="0"/>
                  <a:t> feedback vertex set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is a feedback vertex set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when combined with the vertices deleted by (R1)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064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randomization</a:t>
            </a:r>
            <a:r>
              <a:rPr lang="nl-NL" dirty="0" smtClean="0"/>
              <a:t> </a:t>
            </a:r>
            <a:r>
              <a:rPr lang="nl-NL" dirty="0" err="1" smtClean="0"/>
              <a:t>helps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We have </a:t>
                </a:r>
                <a:r>
                  <a:rPr lang="nl-NL" dirty="0" err="1" smtClean="0"/>
                  <a:t>seen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deterministic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runtime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simple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randomized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Monte Carlo</a:t>
                </a:r>
                <a:r>
                  <a:rPr lang="en-US" dirty="0" smtClean="0"/>
                  <a:t> algorithm</a:t>
                </a:r>
              </a:p>
              <a:p>
                <a:r>
                  <a:rPr lang="nl-NL" dirty="0" smtClean="0"/>
                  <a:t>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solution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probability</a:t>
                </a:r>
                <a:r>
                  <a:rPr lang="nl-NL" dirty="0" smtClean="0"/>
                  <a:t> at </a:t>
                </a:r>
                <a:r>
                  <a:rPr lang="nl-NL" dirty="0" err="1" smtClean="0"/>
                  <a:t>least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Repeating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times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gives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constant </a:t>
                </a:r>
                <a:r>
                  <a:rPr lang="nl-NL" dirty="0" err="1" smtClean="0"/>
                  <a:t>success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probability</a:t>
                </a:r>
                <a:endParaRPr lang="nl-NL" dirty="0" smtClean="0"/>
              </a:p>
              <a:p>
                <a:r>
                  <a:rPr lang="nl-NL" dirty="0" err="1" smtClean="0"/>
                  <a:t>Key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insight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simple</a:t>
                </a:r>
                <a:r>
                  <a:rPr lang="nl-NL" dirty="0" smtClean="0"/>
                  <a:t> procedure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select a vertex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contained</a:t>
                </a:r>
                <a:r>
                  <a:rPr lang="nl-NL" dirty="0" smtClean="0"/>
                  <a:t> in a solution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b="1" dirty="0" smtClean="0"/>
                  <a:t>constant </a:t>
                </a:r>
                <a:r>
                  <a:rPr lang="nl-NL" b="1" dirty="0" err="1" smtClean="0"/>
                  <a:t>probability</a:t>
                </a:r>
                <a:endParaRPr lang="nl-NL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126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Feedback vertex sets in </a:t>
                </a:r>
                <a:r>
                  <a:rPr lang="nl-NL" dirty="0" err="1" smtClean="0"/>
                  <a:t>graphs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min.deg</a:t>
                </a:r>
                <a:r>
                  <a:rPr lang="nl-NL" dirty="0" smtClean="0"/>
                  <a:t>.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nl-NL" b="1" dirty="0" smtClean="0"/>
                  <a:t>Lemma</a:t>
                </a:r>
                <a:r>
                  <a:rPr lang="nl-NL" dirty="0" smtClean="0"/>
                  <a:t>. 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</a:t>
                </a:r>
                <a:r>
                  <a:rPr lang="en-US" dirty="0" err="1" smtClean="0"/>
                  <a:t>multigraph</a:t>
                </a:r>
                <a:r>
                  <a:rPr lang="en-US" dirty="0" smtClean="0"/>
                  <a:t> with minimum degree at least 3. For every feedback vertex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more than half the edges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at least one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nl-NL" b="1" dirty="0" err="1" smtClean="0"/>
                  <a:t>Proof</a:t>
                </a:r>
                <a:r>
                  <a:rPr lang="nl-NL" dirty="0" smtClean="0"/>
                  <a:t>. </a:t>
                </a:r>
                <a:r>
                  <a:rPr lang="nl-NL" dirty="0" err="1" smtClean="0"/>
                  <a:t>Consider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forest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We prove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&gt;|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for any forest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It suffices to prove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endParaRPr lang="nl-NL" b="0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be the edges with one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the other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dirty="0" smtClean="0"/>
                  <a:t> be the vertices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-degrees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≤1, 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nl-NL" dirty="0" err="1" smtClean="0"/>
                  <a:t>Every</a:t>
                </a:r>
                <a:r>
                  <a:rPr lang="nl-NL" dirty="0" smtClean="0"/>
                  <a:t>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</m:oMath>
                </a14:m>
                <a:r>
                  <a:rPr lang="en-US" dirty="0" smtClean="0"/>
                  <a:t> contributes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nl-NL" b="0" dirty="0" smtClean="0"/>
              </a:p>
              <a:p>
                <a:pPr lvl="2"/>
                <a:r>
                  <a:rPr lang="nl-NL" dirty="0"/>
                  <a:t>Every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contributes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nl-NL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d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≥2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NL" sz="2200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5" t="-1854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p:pic>
        <p:nvPicPr>
          <p:cNvPr id="5" name="Multi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712" y="3429000"/>
            <a:ext cx="4600575" cy="1876425"/>
          </a:xfrm>
          <a:prstGeom prst="rect">
            <a:avLst/>
          </a:prstGeom>
        </p:spPr>
      </p:pic>
      <p:pic>
        <p:nvPicPr>
          <p:cNvPr id="6" name="FV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711" y="3428999"/>
            <a:ext cx="4600575" cy="1876425"/>
          </a:xfrm>
          <a:prstGeom prst="rect">
            <a:avLst/>
          </a:prstGeom>
        </p:spPr>
      </p:pic>
      <p:pic>
        <p:nvPicPr>
          <p:cNvPr id="7" name="RedEdg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712" y="3428999"/>
            <a:ext cx="4600575" cy="187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 bwMode="auto">
              <a:xfrm>
                <a:off x="1979712" y="5998977"/>
                <a:ext cx="3312368" cy="648072"/>
              </a:xfrm>
              <a:prstGeom prst="wedgeRectCallout">
                <a:avLst>
                  <a:gd name="adj1" fmla="val -23531"/>
                  <a:gd name="adj2" fmla="val -9355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≥3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≤1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any forest</a:t>
                </a: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5998977"/>
                <a:ext cx="3312368" cy="648072"/>
              </a:xfrm>
              <a:prstGeom prst="wedgeRectCallout">
                <a:avLst>
                  <a:gd name="adj1" fmla="val -23531"/>
                  <a:gd name="adj2" fmla="val -9355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678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Monte Carlo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Feedback Vertex Set</a:t>
            </a:r>
            <a:endParaRPr lang="en-US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95536" y="1199461"/>
                <a:ext cx="8352928" cy="208552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nl-NL" sz="2000" b="1" dirty="0" smtClean="0"/>
                  <a:t>Theorem.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a </a:t>
                </a:r>
                <a:r>
                  <a:rPr lang="nl-NL" sz="2000" dirty="0" err="1"/>
                  <a:t>randomized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polynomial</a:t>
                </a:r>
                <a:r>
                  <a:rPr lang="nl-NL" sz="2000" dirty="0"/>
                  <a:t>-time </a:t>
                </a:r>
                <a:r>
                  <a:rPr lang="nl-NL" sz="2000" dirty="0" err="1"/>
                  <a:t>algorithm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that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given</a:t>
                </a:r>
                <a:r>
                  <a:rPr lang="nl-NL" sz="2000" dirty="0"/>
                  <a:t> a </a:t>
                </a:r>
                <a:r>
                  <a:rPr lang="nl-NL" sz="2000" cap="small" dirty="0"/>
                  <a:t>Feedback Vertex Set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instance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endParaRPr lang="en-US" sz="2000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either </a:t>
                </a:r>
                <a:r>
                  <a:rPr lang="en-US" sz="2000" dirty="0"/>
                  <a:t>reports a failure, or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finds </a:t>
                </a:r>
                <a:r>
                  <a:rPr lang="en-US" sz="2000" dirty="0"/>
                  <a:t>a feedback vertex set in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of size at most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</a:t>
                </a:r>
                <a:r>
                  <a:rPr lang="en-US" sz="2000" dirty="0" smtClean="0"/>
                  <a:t>an </a:t>
                </a:r>
                <a:r>
                  <a:rPr lang="en-US" sz="2000" cap="small" dirty="0" err="1" smtClean="0"/>
                  <a:t>fvs</a:t>
                </a:r>
                <a:r>
                  <a:rPr lang="en-US" sz="2000" dirty="0" smtClean="0"/>
                  <a:t> of </a:t>
                </a:r>
                <a:r>
                  <a:rPr lang="en-US" sz="2000" dirty="0"/>
                  <a:t>size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it returns a solution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99461"/>
                <a:ext cx="8352928" cy="208552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80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Monte Carlo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Feedback Vertex Set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76917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Algorithm </a:t>
                </a:r>
                <a:r>
                  <a:rPr lang="en-US" cap="small" dirty="0" err="1" smtClean="0"/>
                  <a:t>fvs</a:t>
                </a:r>
                <a:r>
                  <a:rPr lang="en-US" dirty="0" smtClean="0"/>
                  <a:t>(Graph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dirty="0" smtClean="0"/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  <a:endParaRPr lang="en-US" b="1" dirty="0" smtClean="0"/>
              </a:p>
              <a:p>
                <a:pPr lvl="1"/>
                <a:r>
                  <a:rPr lang="nl-NL" dirty="0" err="1" smtClean="0"/>
                  <a:t>Exhaustively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apply</a:t>
                </a:r>
                <a:r>
                  <a:rPr lang="nl-NL" dirty="0" smtClean="0"/>
                  <a:t> (R1)-(R4)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obtain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nl-NL" b="0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be the vertices with loops removed by (R1)</a:t>
                </a:r>
              </a:p>
              <a:p>
                <a:pPr lvl="1"/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failure</a:t>
                </a:r>
              </a:p>
              <a:p>
                <a:pPr lvl="1"/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 forest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Uniformly at random, pick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Uniformly at random, pick an endpoint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/>
                  <a:t>fvs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769171"/>
              </a:xfrm>
              <a:blipFill rotWithShape="0">
                <a:blip r:embed="rId2"/>
                <a:stretch>
                  <a:fillRect l="-963" t="-3956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51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3922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algorithm outputs a feedback vertex set or </a:t>
                </a:r>
                <a:r>
                  <a:rPr lang="en-US" cap="small" dirty="0" smtClean="0"/>
                  <a:t>failure</a:t>
                </a:r>
              </a:p>
              <a:p>
                <a:r>
                  <a:rPr lang="en-US" b="1" dirty="0" smtClean="0"/>
                  <a:t>Claim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 err="1" smtClean="0"/>
                  <a:t>fvs</a:t>
                </a:r>
                <a:r>
                  <a:rPr lang="en-US" dirty="0" smtClean="0"/>
                  <a:t>, then the algorithm finds a solution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cap="small" dirty="0" smtClean="0"/>
              </a:p>
              <a:p>
                <a:r>
                  <a:rPr lang="en-US" b="1" dirty="0" smtClean="0"/>
                  <a:t>Proof by induction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cap="small" dirty="0" smtClean="0"/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</a:t>
                </a:r>
                <a:r>
                  <a:rPr lang="en-US" dirty="0"/>
                  <a:t>a size-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feedback vertex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/>
                  <a:t>By </a:t>
                </a:r>
                <a:r>
                  <a:rPr lang="nl-NL" dirty="0" err="1"/>
                  <a:t>safety</a:t>
                </a:r>
                <a:r>
                  <a:rPr lang="nl-NL" dirty="0"/>
                  <a:t> of (R1)-(R4),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’ has a size-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’ </a:t>
                </a:r>
                <a:r>
                  <a:rPr lang="en-US" cap="small" dirty="0" err="1"/>
                  <a:t>fvs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pPr lvl="2"/>
                <a:r>
                  <a:rPr lang="nl-NL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 −|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:r>
                  <a:rPr lang="nl-NL" dirty="0" err="1" smtClean="0"/>
                  <a:t>Since</a:t>
                </a:r>
                <a:r>
                  <a:rPr lang="nl-NL" dirty="0" smtClean="0"/>
                  <a:t> loops are in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</a:t>
                </a:r>
                <a:r>
                  <a:rPr lang="nl-NL" cap="small" dirty="0" err="1" smtClean="0"/>
                  <a:t>fvs</a:t>
                </a:r>
                <a:r>
                  <a:rPr lang="nl-NL" dirty="0" smtClean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’ is a </a:t>
                </a:r>
                <a:r>
                  <a:rPr lang="nl-NL" dirty="0" err="1" smtClean="0"/>
                  <a:t>forest</a:t>
                </a:r>
                <a:endParaRPr lang="nl-NL" dirty="0" smtClean="0"/>
              </a:p>
              <a:p>
                <a:pPr lvl="2"/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outputs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valid</a:t>
                </a:r>
                <a:r>
                  <a:rPr lang="nl-NL" dirty="0" smtClean="0"/>
                  <a:t> solution</a:t>
                </a:r>
              </a:p>
              <a:p>
                <a:pPr lvl="1"/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nl-NL" dirty="0" smtClean="0"/>
                  <a:t>, we </a:t>
                </a:r>
                <a:r>
                  <a:rPr lang="nl-NL" dirty="0" err="1" smtClean="0"/>
                  <a:t>will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induction</a:t>
                </a:r>
                <a:r>
                  <a:rPr lang="nl-NL" dirty="0" smtClean="0"/>
                  <a:t> hypothesis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392265"/>
              </a:xfrm>
              <a:blipFill rotWithShape="0">
                <a:blip r:embed="rId2"/>
                <a:stretch>
                  <a:fillRect l="-963" t="-194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172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(</a:t>
            </a:r>
            <a:r>
              <a:rPr lang="en-US" dirty="0" smtClean="0"/>
              <a:t>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8213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Probability that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cap="small" dirty="0" smtClean="0"/>
              </a:p>
              <a:p>
                <a:pPr lvl="1"/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cap="small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cap="small" dirty="0" smtClean="0"/>
                  <a:t>,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/>
                  <a:t>has </a:t>
                </a:r>
                <a:r>
                  <a:rPr lang="en-US" dirty="0" smtClean="0"/>
                  <a:t>an </a:t>
                </a:r>
                <a:r>
                  <a:rPr lang="en-US" cap="small" dirty="0" err="1" smtClean="0"/>
                  <a:t>fvs</a:t>
                </a:r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cap="small" dirty="0" smtClean="0"/>
              </a:p>
              <a:p>
                <a:pPr lvl="2"/>
                <a:r>
                  <a:rPr lang="en-US" dirty="0" smtClean="0"/>
                  <a:t>Then, by induction,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recursion gives a size-(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 smtClean="0"/>
                  <a:t>fvs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cap="small" dirty="0" smtClean="0"/>
              </a:p>
              <a:p>
                <a:pPr lvl="2"/>
                <a:r>
                  <a:rPr lang="en-US" dirty="0" smtClean="0"/>
                  <a:t>So</a:t>
                </a:r>
                <a:r>
                  <a:rPr lang="nl-NL" cap="smal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NL" b="0" i="1" cap="small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cap="small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nl-NL" b="0" i="1" cap="small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cap="small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l-NL" b="0" i="1" cap="small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is a size-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cap="small" dirty="0" err="1" smtClean="0"/>
                  <a:t>fvs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cap="small" dirty="0" smtClean="0"/>
              </a:p>
              <a:p>
                <a:pPr lvl="2"/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rules</a:t>
                </a:r>
                <a:r>
                  <a:rPr lang="nl-NL" dirty="0" smtClean="0"/>
                  <a:t>, </a:t>
                </a:r>
                <a:r>
                  <a:rPr lang="en-US" dirty="0" smtClean="0"/>
                  <a:t>output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nl-NL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an </a:t>
                </a:r>
                <a:r>
                  <a:rPr lang="en-US" cap="small" dirty="0" err="1" smtClean="0"/>
                  <a:t>fvs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cap="small" dirty="0" smtClean="0"/>
                  <a:t> </a:t>
                </a:r>
              </a:p>
              <a:p>
                <a:pPr lvl="3"/>
                <a:r>
                  <a:rPr lang="en-US" dirty="0" smtClean="0"/>
                  <a:t>Size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cap="small" dirty="0" smtClean="0"/>
              </a:p>
              <a:p>
                <a:pPr lvl="1"/>
                <a:r>
                  <a:rPr lang="en-US" dirty="0" smtClean="0"/>
                  <a:t>Probability of success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821383"/>
              </a:xfrm>
              <a:blipFill rotWithShape="0">
                <a:blip r:embed="rId2"/>
                <a:stretch>
                  <a:fillRect l="-963" t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251520" y="5018358"/>
                <a:ext cx="8640960" cy="121895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There is a Monte Carlo algorithm for </a:t>
                </a:r>
                <a:r>
                  <a:rPr lang="en-US" sz="2400" cap="small" dirty="0"/>
                  <a:t>Feedback Vertex Set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with one-sided error and constant success probability that runs in </a:t>
                </a:r>
                <a:r>
                  <a:rPr lang="en-US" sz="2400" dirty="0" smtClean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018358"/>
                <a:ext cx="8640960" cy="121895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58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This </a:t>
                </a:r>
                <a:r>
                  <a:rPr lang="nl-NL" dirty="0" err="1" smtClean="0"/>
                  <a:t>simple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randomized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faster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deterministic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previous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lecture</a:t>
                </a:r>
                <a:endParaRPr lang="nl-NL" dirty="0" smtClean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method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generalizes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-minor-free deletion</a:t>
                </a:r>
                <a:r>
                  <a:rPr lang="en-US" dirty="0" smtClean="0"/>
                  <a:t> problems: delete vertices from the graph to ensure the resulting graph contains no member from the fixed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as a </a:t>
                </a:r>
                <a:r>
                  <a:rPr lang="en-US" b="1" dirty="0" smtClean="0"/>
                  <a:t>minor</a:t>
                </a:r>
              </a:p>
              <a:p>
                <a:pPr lvl="1"/>
                <a:r>
                  <a:rPr lang="nl-NL" cap="small" dirty="0" smtClean="0"/>
                  <a:t>Feedback Vertex Set</a:t>
                </a:r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cap="small" dirty="0" smtClean="0"/>
                  <a:t>-minor-free deletion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065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15583"/>
              </p:ext>
            </p:extLst>
          </p:nvPr>
        </p:nvGraphicFramePr>
        <p:xfrm>
          <a:off x="457200" y="1196975"/>
          <a:ext cx="8229600" cy="136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34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Several variations of color coding give efficient FPT algorithms</a:t>
                </a:r>
              </a:p>
              <a:p>
                <a:r>
                  <a:rPr lang="en-US" dirty="0" smtClean="0"/>
                  <a:t>The general recipe is as follows:</a:t>
                </a:r>
              </a:p>
              <a:p>
                <a:pPr lvl="1"/>
                <a:r>
                  <a:rPr lang="en-US" dirty="0" smtClean="0"/>
                  <a:t>Randomly color the input, such that if a solution exists, one is highlighted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cap="small" dirty="0" smtClean="0"/>
              </a:p>
              <a:p>
                <a:pPr lvl="1"/>
                <a:r>
                  <a:rPr lang="en-US" dirty="0" smtClean="0"/>
                  <a:t>Show that a highlighted solution can be found in a colored instance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cap="small" dirty="0" smtClean="0"/>
              </a:p>
              <a:p>
                <a:r>
                  <a:rPr lang="en-US" dirty="0" smtClean="0"/>
                  <a:t>For most problems we obtained single-exponential algorithms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cap="small" dirty="0" smtClean="0"/>
                  <a:t>-Clustering </a:t>
                </a:r>
                <a:r>
                  <a:rPr lang="en-US" dirty="0" smtClean="0"/>
                  <a:t>we obtained a </a:t>
                </a:r>
                <a:r>
                  <a:rPr lang="en-US" dirty="0" err="1" smtClean="0"/>
                  <a:t>subexponential</a:t>
                </a:r>
                <a:r>
                  <a:rPr lang="en-US" dirty="0" smtClean="0"/>
                  <a:t> algorithm</a:t>
                </a:r>
              </a:p>
              <a:p>
                <a:pPr marL="0" indent="0">
                  <a:buNone/>
                </a:pP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710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7900992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7900992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42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2382" y="2420888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1026" name="Picture 2" descr="http://www.mikesclark.com/web_management/color_codes-h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32249" cy="32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0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Randomly</a:t>
            </a:r>
            <a:r>
              <a:rPr lang="nl-NL" dirty="0" smtClean="0"/>
              <a:t> </a:t>
            </a:r>
            <a:r>
              <a:rPr lang="nl-NL" dirty="0" err="1" smtClean="0"/>
              <a:t>assign</a:t>
            </a:r>
            <a:r>
              <a:rPr lang="nl-NL" dirty="0" smtClean="0"/>
              <a:t> </a:t>
            </a:r>
            <a:r>
              <a:rPr lang="nl-NL" dirty="0" err="1" smtClean="0"/>
              <a:t>colors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input </a:t>
            </a:r>
            <a:r>
              <a:rPr lang="nl-NL" dirty="0" err="1" smtClean="0"/>
              <a:t>structure</a:t>
            </a:r>
            <a:endParaRPr lang="nl-NL" dirty="0"/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b="1" dirty="0" smtClean="0"/>
              <a:t>solution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we are </a:t>
            </a:r>
            <a:r>
              <a:rPr lang="nl-NL" b="1" dirty="0" err="1" smtClean="0"/>
              <a:t>lucky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coloring</a:t>
            </a:r>
            <a:r>
              <a:rPr lang="nl-NL" dirty="0" smtClean="0"/>
              <a:t>, </a:t>
            </a:r>
            <a:r>
              <a:rPr lang="nl-NL" dirty="0" err="1" smtClean="0"/>
              <a:t>every</a:t>
            </a:r>
            <a:r>
              <a:rPr lang="nl-NL" dirty="0" smtClean="0"/>
              <a:t> element of the solution has </a:t>
            </a:r>
            <a:r>
              <a:rPr lang="nl-NL" dirty="0" err="1" smtClean="0"/>
              <a:t>received</a:t>
            </a:r>
            <a:r>
              <a:rPr lang="nl-NL" dirty="0" smtClean="0"/>
              <a:t> a different </a:t>
            </a:r>
            <a:r>
              <a:rPr lang="nl-NL" dirty="0" err="1" smtClean="0"/>
              <a:t>color</a:t>
            </a:r>
            <a:endParaRPr lang="nl-NL" dirty="0" smtClean="0"/>
          </a:p>
          <a:p>
            <a:r>
              <a:rPr lang="nl-NL" dirty="0" err="1" smtClean="0"/>
              <a:t>Then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b="1" dirty="0" err="1" smtClean="0"/>
              <a:t>colorful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endParaRPr lang="nl-NL" dirty="0" smtClean="0"/>
          </a:p>
          <a:p>
            <a:pPr lvl="1"/>
            <a:r>
              <a:rPr lang="nl-NL" dirty="0" err="1" smtClean="0"/>
              <a:t>Solutions</a:t>
            </a:r>
            <a:r>
              <a:rPr lang="nl-NL" dirty="0" smtClean="0"/>
              <a:t> of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pairwise</a:t>
            </a:r>
            <a:r>
              <a:rPr lang="nl-NL" dirty="0" smtClean="0"/>
              <a:t> different </a:t>
            </a:r>
            <a:r>
              <a:rPr lang="nl-NL" dirty="0" err="1" smtClean="0"/>
              <a:t>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357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odds</a:t>
            </a:r>
            <a:r>
              <a:rPr lang="nl-NL" dirty="0" smtClean="0"/>
              <a:t> of </a:t>
            </a:r>
            <a:r>
              <a:rPr lang="nl-NL" dirty="0" err="1" smtClean="0"/>
              <a:t>getting</a:t>
            </a:r>
            <a:r>
              <a:rPr lang="nl-NL" dirty="0" smtClean="0"/>
              <a:t> </a:t>
            </a:r>
            <a:r>
              <a:rPr lang="nl-NL" dirty="0" err="1" smtClean="0"/>
              <a:t>lucky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Lemma.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set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have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be </a:t>
                </a:r>
                <a:r>
                  <a:rPr lang="en-US" dirty="0"/>
                  <a:t>a coloring of the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chosen uniformly </a:t>
                </a:r>
                <a:r>
                  <a:rPr lang="en-US" dirty="0" smtClean="0"/>
                  <a:t>at random</a:t>
                </a:r>
              </a:p>
              <a:p>
                <a:pPr lvl="2"/>
                <a:r>
                  <a:rPr lang="en-US" dirty="0" smtClean="0"/>
                  <a:t>Each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colored with one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colors, </a:t>
                </a:r>
                <a:r>
                  <a:rPr lang="en-US" dirty="0"/>
                  <a:t>uniformly </a:t>
                </a:r>
                <a:r>
                  <a:rPr lang="en-US" dirty="0" smtClean="0"/>
                  <a:t>and independently </a:t>
                </a:r>
                <a:r>
                  <a:rPr lang="en-US" dirty="0"/>
                  <a:t>at </a:t>
                </a:r>
                <a:r>
                  <a:rPr lang="en-US" dirty="0" smtClean="0"/>
                  <a:t>random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probability that the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colored </a:t>
                </a:r>
                <a:r>
                  <a:rPr lang="en-US" dirty="0"/>
                  <a:t>with pairwise distinct colors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Proof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possible colorings</a:t>
                </a:r>
              </a:p>
              <a:p>
                <a:pPr lvl="1"/>
                <a:r>
                  <a:rPr lang="nl-NL" dirty="0" smtClean="0"/>
                  <a:t>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!⋅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of them, all colors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are distinct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!⋅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nl-NL" dirty="0" smtClean="0"/>
                  <a:t>We </a:t>
                </a:r>
                <a:r>
                  <a:rPr lang="nl-NL" dirty="0" err="1" smtClean="0"/>
                  <a:t>used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2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5" name="Uncolor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3873345"/>
            <a:ext cx="3371850" cy="2495550"/>
          </a:xfrm>
          <a:prstGeom prst="rect">
            <a:avLst/>
          </a:prstGeom>
        </p:spPr>
      </p:pic>
      <p:pic>
        <p:nvPicPr>
          <p:cNvPr id="6" name="Color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5" y="3876204"/>
            <a:ext cx="3371850" cy="2495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X"/>
              <p:cNvSpPr/>
              <p:nvPr/>
            </p:nvSpPr>
            <p:spPr bwMode="auto">
              <a:xfrm>
                <a:off x="3005754" y="4103967"/>
                <a:ext cx="1080120" cy="1656184"/>
              </a:xfrm>
              <a:prstGeom prst="roundRect">
                <a:avLst/>
              </a:prstGeom>
              <a:noFill/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5754" y="4103967"/>
                <a:ext cx="1080120" cy="165618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156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Longest Path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</a:t>
                </a:r>
                <a:r>
                  <a:rPr lang="en-US" dirty="0" smtClean="0"/>
                  <a:t>a simple path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nl-NL" dirty="0" smtClean="0"/>
                  <a:t>A solution is a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nl-NL" b="1" dirty="0" smtClean="0"/>
                  <a:t>-</a:t>
                </a:r>
                <a:r>
                  <a:rPr lang="nl-NL" b="1" dirty="0" err="1" smtClean="0"/>
                  <a:t>path</a:t>
                </a:r>
                <a:endParaRPr lang="nl-NL" b="1" dirty="0" smtClean="0"/>
              </a:p>
              <a:p>
                <a:r>
                  <a:rPr lang="nl-NL" dirty="0" smtClean="0"/>
                  <a:t>The </a:t>
                </a:r>
                <a:r>
                  <a:rPr lang="nl-NL" cap="small" dirty="0" err="1" smtClean="0"/>
                  <a:t>Longest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restricted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version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finding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patterns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graphs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4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4273252"/>
            <a:ext cx="4524375" cy="2324100"/>
          </a:xfrm>
          <a:prstGeom prst="rect">
            <a:avLst/>
          </a:prstGeom>
        </p:spPr>
      </p:pic>
      <p:pic>
        <p:nvPicPr>
          <p:cNvPr id="3" name="Pa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4273252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5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16380</TotalTime>
  <Words>1924</Words>
  <Application>Microsoft Office PowerPoint</Application>
  <PresentationFormat>On-screen Show (4:3)</PresentationFormat>
  <Paragraphs>382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Calibri</vt:lpstr>
      <vt:lpstr>Times New Roman</vt:lpstr>
      <vt:lpstr>Arial</vt:lpstr>
      <vt:lpstr>Cambria Math</vt:lpstr>
      <vt:lpstr>Arial Narrow</vt:lpstr>
      <vt:lpstr>AA-UiB-Institusjonell-mal-rev03</vt:lpstr>
      <vt:lpstr>Parameterized Algorithms Randomized Techniques</vt:lpstr>
      <vt:lpstr>Randomized computation</vt:lpstr>
      <vt:lpstr>Monte Carlo algorithms</vt:lpstr>
      <vt:lpstr>Independent repetitions increase success probability</vt:lpstr>
      <vt:lpstr>This lecture</vt:lpstr>
      <vt:lpstr>Color coding</vt:lpstr>
      <vt:lpstr>Color coding</vt:lpstr>
      <vt:lpstr>The odds of getting lucky</vt:lpstr>
      <vt:lpstr>The Longest Path problem</vt:lpstr>
      <vt:lpstr>Color coding for Longest Path</vt:lpstr>
      <vt:lpstr>The dynamic programming table</vt:lpstr>
      <vt:lpstr>A recurrence to fill the table</vt:lpstr>
      <vt:lpstr>Randomized algorithm for Longest Path</vt:lpstr>
      <vt:lpstr>Analysis for the Longest Path algorithm</vt:lpstr>
      <vt:lpstr>Discussion of color coding</vt:lpstr>
      <vt:lpstr>Random separation</vt:lpstr>
      <vt:lpstr>The Subgraph Isomorphism problem</vt:lpstr>
      <vt:lpstr>Background</vt:lpstr>
      <vt:lpstr>Random 2-coloring of host graphs</vt:lpstr>
      <vt:lpstr>Probability of isolating the pattern subgraph</vt:lpstr>
      <vt:lpstr>Randomized algorithm for Subgraph Isomorphism</vt:lpstr>
      <vt:lpstr>Chromatic coding</vt:lpstr>
      <vt:lpstr>The d-Clustering problem</vt:lpstr>
      <vt:lpstr>How to color</vt:lpstr>
      <vt:lpstr>Proper colorings</vt:lpstr>
      <vt:lpstr>Probability of finding a proper coloring</vt:lpstr>
      <vt:lpstr>Detecting a properly colored solution (I)</vt:lpstr>
      <vt:lpstr>Detecting a properly colored solution (II)</vt:lpstr>
      <vt:lpstr>Randomized algorithm for d-Clustering</vt:lpstr>
      <vt:lpstr>derandomization</vt:lpstr>
      <vt:lpstr>Why derandomize?</vt:lpstr>
      <vt:lpstr>How to derandomize</vt:lpstr>
      <vt:lpstr>Splitting evenly</vt:lpstr>
      <vt:lpstr>Splitters</vt:lpstr>
      <vt:lpstr>Perfect hash families derandomize Longest Path</vt:lpstr>
      <vt:lpstr>Universal sets</vt:lpstr>
      <vt:lpstr>Coloring families</vt:lpstr>
      <vt:lpstr>A randomized algorithm for feedback vertex set</vt:lpstr>
      <vt:lpstr>The Feedback Vertex Set problem</vt:lpstr>
      <vt:lpstr>Reduction rules for Feedback Vertex Set</vt:lpstr>
      <vt:lpstr>How randomization helps</vt:lpstr>
      <vt:lpstr>Feedback vertex sets in graphs of min.deg. ≥3</vt:lpstr>
      <vt:lpstr>Monte Carlo algorithm for Feedback Vertex Set</vt:lpstr>
      <vt:lpstr>Monte Carlo algorithm for Feedback Vertex Set</vt:lpstr>
      <vt:lpstr>Correctness (I)</vt:lpstr>
      <vt:lpstr>Correctness (II)</vt:lpstr>
      <vt:lpstr>Discussion</vt:lpstr>
      <vt:lpstr>Exercises</vt:lpstr>
      <vt:lpstr>Summary</vt:lpstr>
      <vt:lpstr>PowerPoint Presentation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1388</cp:revision>
  <cp:lastPrinted>2011-05-25T10:31:26Z</cp:lastPrinted>
  <dcterms:created xsi:type="dcterms:W3CDTF">2011-05-20T06:21:58Z</dcterms:created>
  <dcterms:modified xsi:type="dcterms:W3CDTF">2014-08-19T10:25:11Z</dcterms:modified>
</cp:coreProperties>
</file>