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2" r:id="rId2"/>
    <p:sldId id="470" r:id="rId3"/>
    <p:sldId id="471" r:id="rId4"/>
    <p:sldId id="469" r:id="rId5"/>
    <p:sldId id="520" r:id="rId6"/>
    <p:sldId id="577" r:id="rId7"/>
    <p:sldId id="517" r:id="rId8"/>
    <p:sldId id="490" r:id="rId9"/>
    <p:sldId id="522" r:id="rId10"/>
    <p:sldId id="523" r:id="rId11"/>
    <p:sldId id="569" r:id="rId12"/>
    <p:sldId id="570" r:id="rId13"/>
    <p:sldId id="571" r:id="rId14"/>
    <p:sldId id="572" r:id="rId15"/>
    <p:sldId id="578" r:id="rId16"/>
    <p:sldId id="465" r:id="rId17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008000"/>
    <a:srgbClr val="3366FF"/>
    <a:srgbClr val="003399"/>
    <a:srgbClr val="0395CE"/>
    <a:srgbClr val="0F94C4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25" autoAdjust="0"/>
  </p:normalViewPr>
  <p:slideViewPr>
    <p:cSldViewPr>
      <p:cViewPr varScale="1">
        <p:scale>
          <a:sx n="99" d="100"/>
          <a:sy n="99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2800" dirty="0" smtClean="0"/>
            <a:t>Open </a:t>
          </a:r>
          <a:r>
            <a:rPr lang="nl-NL" sz="2800" dirty="0" err="1" smtClean="0"/>
            <a:t>problems</a:t>
          </a:r>
          <a:r>
            <a:rPr lang="nl-NL" sz="2800" dirty="0" smtClean="0"/>
            <a:t>:</a:t>
          </a:r>
          <a:endParaRPr lang="en-US" sz="2800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3EBD43-E751-4C27-B471-E0ABFBB44855}">
          <dgm:prSet custT="1"/>
          <dgm:spPr/>
          <dgm:t>
            <a:bodyPr/>
            <a:lstStyle/>
            <a:p>
              <a:r>
                <a:rPr lang="nl-NL" sz="2400" dirty="0" smtClean="0">
                  <a:solidFill>
                    <a:schemeClr val="bg1"/>
                  </a:solidFill>
                </a:rPr>
                <a:t> </a:t>
              </a:r>
              <a:r>
                <a:rPr lang="nl-NL" sz="2400" dirty="0" smtClean="0"/>
                <a:t>Is </a:t>
              </a:r>
              <a14:m>
                <m:oMath xmlns:m="http://schemas.openxmlformats.org/officeDocument/2006/math">
                  <m:r>
                    <a:rPr lang="en-US" sz="2400" i="1">
                      <a:latin typeface="Cambria Math"/>
                    </a:rPr>
                    <m:t>𝑘</m:t>
                  </m:r>
                </m:oMath>
              </a14:m>
              <a:r>
                <a:rPr lang="nl-NL" sz="2400" dirty="0" smtClean="0"/>
                <a:t>-</a:t>
              </a:r>
              <a:r>
                <a:rPr lang="nl-NL" sz="2400" cap="small" dirty="0" err="1" smtClean="0"/>
                <a:t>opt</a:t>
              </a:r>
              <a:r>
                <a:rPr lang="nl-NL" sz="2400" cap="small" dirty="0" smtClean="0"/>
                <a:t> </a:t>
              </a:r>
              <a:r>
                <a:rPr lang="nl-NL" sz="2400" cap="small" dirty="0" err="1" smtClean="0"/>
                <a:t>detection</a:t>
              </a:r>
              <a:r>
                <a:rPr lang="nl-NL" sz="2400" dirty="0" smtClean="0"/>
                <a:t> </a:t>
              </a:r>
              <a:r>
                <a:rPr lang="nl-NL" sz="2400" dirty="0" err="1"/>
                <a:t>fixed</a:t>
              </a:r>
              <a:r>
                <a:rPr lang="nl-NL" sz="2400" dirty="0"/>
                <a:t>-parameter </a:t>
              </a:r>
              <a:r>
                <a:rPr lang="nl-NL" sz="2400" dirty="0" err="1"/>
                <a:t>tractable</a:t>
              </a:r>
              <a:r>
                <a:rPr lang="nl-NL" sz="2400" dirty="0"/>
                <a:t>:</a:t>
              </a:r>
            </a:p>
          </dgm:t>
        </dgm:pt>
      </mc:Choice>
      <mc:Fallback xmlns="">
        <dgm:pt modelId="{A63EBD43-E751-4C27-B471-E0ABFBB44855}">
          <dgm:prSet custT="1"/>
          <dgm:spPr/>
          <dgm:t>
            <a:bodyPr/>
            <a:lstStyle/>
            <a:p>
              <a:r>
                <a:rPr lang="nl-NL" sz="2400" dirty="0" smtClean="0">
                  <a:solidFill>
                    <a:schemeClr val="bg1"/>
                  </a:solidFill>
                </a:rPr>
                <a:t> </a:t>
              </a:r>
              <a:r>
                <a:rPr lang="nl-NL" sz="2400" dirty="0" smtClean="0"/>
                <a:t>Is </a:t>
              </a:r>
              <a:r>
                <a:rPr lang="en-US" sz="2400" i="0">
                  <a:latin typeface="Cambria Math"/>
                </a:rPr>
                <a:t>𝑘</a:t>
              </a:r>
              <a:r>
                <a:rPr lang="nl-NL" sz="2400" dirty="0" smtClean="0"/>
                <a:t>-</a:t>
              </a:r>
              <a:r>
                <a:rPr lang="nl-NL" sz="2400" cap="small" dirty="0" err="1" smtClean="0"/>
                <a:t>opt</a:t>
              </a:r>
              <a:r>
                <a:rPr lang="nl-NL" sz="2400" cap="small" dirty="0" smtClean="0"/>
                <a:t> </a:t>
              </a:r>
              <a:r>
                <a:rPr lang="nl-NL" sz="2400" cap="small" dirty="0" err="1" smtClean="0"/>
                <a:t>detection</a:t>
              </a:r>
              <a:r>
                <a:rPr lang="nl-NL" sz="2400" dirty="0" smtClean="0"/>
                <a:t> </a:t>
              </a:r>
              <a:r>
                <a:rPr lang="nl-NL" sz="2400" dirty="0" err="1"/>
                <a:t>fixed</a:t>
              </a:r>
              <a:r>
                <a:rPr lang="nl-NL" sz="2400" dirty="0"/>
                <a:t>-parameter </a:t>
              </a:r>
              <a:r>
                <a:rPr lang="nl-NL" sz="2400" dirty="0" err="1"/>
                <a:t>tractable</a:t>
              </a:r>
              <a:r>
                <a:rPr lang="nl-NL" sz="2400" dirty="0"/>
                <a:t>:</a:t>
              </a:r>
            </a:p>
          </dgm:t>
        </dgm:pt>
      </mc:Fallback>
    </mc:AlternateConten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dgm:pt modelId="{083234DE-EE31-4C22-8DAF-02E0716A329F}">
      <dgm:prSet custT="1"/>
      <dgm:spPr/>
      <dgm:t>
        <a:bodyPr/>
        <a:lstStyle/>
        <a:p>
          <a:r>
            <a:rPr lang="nl-NL" sz="2400" dirty="0" smtClean="0"/>
            <a:t>in </a:t>
          </a:r>
          <a:r>
            <a:rPr lang="nl-NL" sz="2400" dirty="0" err="1" smtClean="0"/>
            <a:t>planar</a:t>
          </a:r>
          <a:r>
            <a:rPr lang="nl-NL" sz="2400" dirty="0" smtClean="0"/>
            <a:t> </a:t>
          </a:r>
          <a:r>
            <a:rPr lang="nl-NL" sz="2400" dirty="0" err="1" smtClean="0"/>
            <a:t>graphs</a:t>
          </a:r>
          <a:r>
            <a:rPr lang="nl-NL" sz="2400" dirty="0" smtClean="0"/>
            <a:t>?</a:t>
          </a:r>
          <a:endParaRPr lang="nl-NL" sz="2400" dirty="0"/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 custT="1"/>
      <dgm:spPr/>
      <dgm:t>
        <a:bodyPr/>
        <a:lstStyle/>
        <a:p>
          <a:r>
            <a:rPr lang="en-US" sz="2400" dirty="0" smtClean="0"/>
            <a:t>for finding tours among points in the plane?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D43D0D81-15BE-4C36-AC01-8E3F2BE7FD55}" srcId="{A63EBD43-E751-4C27-B471-E0ABFBB44855}" destId="{083234DE-EE31-4C22-8DAF-02E0716A329F}" srcOrd="0" destOrd="0" parTransId="{F42DE477-7911-4BFB-9485-8081B49449DB}" sibTransId="{303F6E9C-E10A-4116-927B-3CA5471A559D}"/>
    <dgm:cxn modelId="{7C16FD61-E7FA-494E-BF66-32214F9B2D1C}" srcId="{A63EBD43-E751-4C27-B471-E0ABFBB44855}" destId="{812D8F70-34A0-4534-9D6D-BC14E1EC4073}" srcOrd="1" destOrd="0" parTransId="{1263186D-1A52-406D-889E-A99635EBB70B}" sibTransId="{0B660593-1148-497C-932A-01086DD13BD0}"/>
    <dgm:cxn modelId="{0D72D2A0-836E-48D5-8674-A1D54622F8CB}" type="presOf" srcId="{812D8F70-34A0-4534-9D6D-BC14E1EC4073}" destId="{DBB896D8-E6B0-4B9B-A314-978C7BCFF099}" srcOrd="0" destOrd="2" presId="urn:microsoft.com/office/officeart/2005/8/layout/list1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1" presId="urn:microsoft.com/office/officeart/2005/8/layout/list1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2800" dirty="0" smtClean="0"/>
            <a:t>Open </a:t>
          </a:r>
          <a:r>
            <a:rPr lang="nl-NL" sz="2800" dirty="0" err="1" smtClean="0"/>
            <a:t>problems</a:t>
          </a:r>
          <a:r>
            <a:rPr lang="nl-NL" sz="2800" dirty="0" smtClean="0"/>
            <a:t>:</a:t>
          </a:r>
          <a:endParaRPr lang="en-US" sz="2800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dgm:pt modelId="{A63EBD43-E751-4C27-B471-E0ABFBB4485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dgm:pt modelId="{083234DE-EE31-4C22-8DAF-02E0716A329F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D43D0D81-15BE-4C36-AC01-8E3F2BE7FD55}" srcId="{A63EBD43-E751-4C27-B471-E0ABFBB44855}" destId="{083234DE-EE31-4C22-8DAF-02E0716A329F}" srcOrd="0" destOrd="0" parTransId="{F42DE477-7911-4BFB-9485-8081B49449DB}" sibTransId="{303F6E9C-E10A-4116-927B-3CA5471A559D}"/>
    <dgm:cxn modelId="{7C16FD61-E7FA-494E-BF66-32214F9B2D1C}" srcId="{A63EBD43-E751-4C27-B471-E0ABFBB44855}" destId="{812D8F70-34A0-4534-9D6D-BC14E1EC4073}" srcOrd="1" destOrd="0" parTransId="{1263186D-1A52-406D-889E-A99635EBB70B}" sibTransId="{0B660593-1148-497C-932A-01086DD13BD0}"/>
    <dgm:cxn modelId="{0D72D2A0-836E-48D5-8674-A1D54622F8CB}" type="presOf" srcId="{812D8F70-34A0-4534-9D6D-BC14E1EC4073}" destId="{DBB896D8-E6B0-4B9B-A314-978C7BCFF099}" srcOrd="0" destOrd="2" presId="urn:microsoft.com/office/officeart/2005/8/layout/list1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1" presId="urn:microsoft.com/office/officeart/2005/8/layout/list1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96D8-E6B0-4B9B-A314-978C7BCFF099}">
      <dsp:nvSpPr>
        <dsp:cNvPr id="0" name=""/>
        <dsp:cNvSpPr/>
      </dsp:nvSpPr>
      <dsp:spPr>
        <a:xfrm>
          <a:off x="0" y="541223"/>
          <a:ext cx="8352928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749808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smtClean="0">
              <a:solidFill>
                <a:schemeClr val="bg1"/>
              </a:solidFill>
            </a:rPr>
            <a:t> </a:t>
          </a:r>
          <a:r>
            <a:rPr lang="nl-NL" sz="2400" kern="1200" dirty="0" smtClean="0"/>
            <a:t>Is 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>
                  <a:latin typeface="Cambria Math"/>
                </a:rPr>
                <m:t>𝑘</m:t>
              </m:r>
            </m:oMath>
          </a14:m>
          <a:r>
            <a:rPr lang="nl-NL" sz="2400" kern="1200" dirty="0" smtClean="0"/>
            <a:t>-</a:t>
          </a:r>
          <a:r>
            <a:rPr lang="nl-NL" sz="2400" kern="1200" cap="small" dirty="0" err="1" smtClean="0"/>
            <a:t>opt</a:t>
          </a:r>
          <a:r>
            <a:rPr lang="nl-NL" sz="2400" kern="1200" cap="small" dirty="0" smtClean="0"/>
            <a:t> </a:t>
          </a:r>
          <a:r>
            <a:rPr lang="nl-NL" sz="2400" kern="1200" cap="small" dirty="0" err="1" smtClean="0"/>
            <a:t>detection</a:t>
          </a:r>
          <a:r>
            <a:rPr lang="nl-NL" sz="2400" kern="1200" dirty="0" smtClean="0"/>
            <a:t> </a:t>
          </a:r>
          <a:r>
            <a:rPr lang="nl-NL" sz="2400" kern="1200" dirty="0" err="1"/>
            <a:t>fixed</a:t>
          </a:r>
          <a:r>
            <a:rPr lang="nl-NL" sz="2400" kern="1200" dirty="0"/>
            <a:t>-parameter </a:t>
          </a:r>
          <a:r>
            <a:rPr lang="nl-NL" sz="2400" kern="1200" dirty="0" err="1"/>
            <a:t>tractable</a:t>
          </a:r>
          <a:r>
            <a:rPr lang="nl-NL" sz="2400" kern="1200" dirty="0"/>
            <a:t>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smtClean="0"/>
            <a:t>in </a:t>
          </a:r>
          <a:r>
            <a:rPr lang="nl-NL" sz="2400" kern="1200" dirty="0" err="1" smtClean="0"/>
            <a:t>planar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graphs</a:t>
          </a:r>
          <a:r>
            <a:rPr lang="nl-NL" sz="2400" kern="1200" dirty="0" smtClean="0"/>
            <a:t>?</a:t>
          </a:r>
          <a:endParaRPr lang="nl-NL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for finding tours among points in the plane?</a:t>
          </a:r>
        </a:p>
      </dsp:txBody>
      <dsp:txXfrm>
        <a:off x="0" y="541223"/>
        <a:ext cx="8352928" cy="2041200"/>
      </dsp:txXfrm>
    </dsp:sp>
    <dsp:sp modelId="{70F06C23-68AD-48B8-92E0-B3018BAFEB9E}">
      <dsp:nvSpPr>
        <dsp:cNvPr id="0" name=""/>
        <dsp:cNvSpPr/>
      </dsp:nvSpPr>
      <dsp:spPr>
        <a:xfrm>
          <a:off x="417646" y="9863"/>
          <a:ext cx="5847049" cy="10627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Open </a:t>
          </a:r>
          <a:r>
            <a:rPr lang="nl-NL" sz="2800" kern="1200" dirty="0" err="1" smtClean="0"/>
            <a:t>problems</a:t>
          </a:r>
          <a:r>
            <a:rPr lang="nl-NL" sz="2800" kern="1200" dirty="0" smtClean="0"/>
            <a:t>:</a:t>
          </a:r>
          <a:endParaRPr lang="en-US" sz="2800" kern="1200" dirty="0"/>
        </a:p>
      </dsp:txBody>
      <dsp:txXfrm>
        <a:off x="469524" y="61741"/>
        <a:ext cx="5743293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mentioned by Claire Mathieu on Friday.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94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2-opt: easy adversarial argument;</a:t>
            </a:r>
            <a:r>
              <a:rPr lang="en-US" baseline="0" dirty="0" smtClean="0"/>
              <a:t> must read the entire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94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starting point and orientation so tha</a:t>
            </a:r>
            <a:r>
              <a:rPr lang="en-US" baseline="0" dirty="0" smtClean="0"/>
              <a:t>t we can talk about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3</a:t>
            </a:r>
            <a:r>
              <a:rPr lang="en-US" baseline="30000" dirty="0" smtClean="0"/>
              <a:t>rd</a:t>
            </a:r>
            <a:r>
              <a:rPr lang="en-US" baseline="0" dirty="0" smtClean="0"/>
              <a:t> and 4</a:t>
            </a:r>
            <a:r>
              <a:rPr lang="en-US" baseline="30000" dirty="0" smtClean="0"/>
              <a:t>th</a:t>
            </a:r>
            <a:r>
              <a:rPr lang="en-US" baseline="0" dirty="0" smtClean="0"/>
              <a:t> deleted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90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of random-restart hill-climbing for TSP?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73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4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97.png"/><Relationship Id="rId7" Type="http://schemas.openxmlformats.org/officeDocument/2006/relationships/image" Target="../media/image59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80.png"/><Relationship Id="rId7" Type="http://schemas.openxmlformats.org/officeDocument/2006/relationships/image" Target="../media/image21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Fine-Grained Complexity Analysis </a:t>
            </a:r>
            <a:br>
              <a:rPr lang="en-US" sz="2400" dirty="0" smtClean="0"/>
            </a:br>
            <a:r>
              <a:rPr lang="en-US" sz="2400" dirty="0" smtClean="0"/>
              <a:t>of Improving Traveling Salesman Tours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Mark T. de Berg	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Kevin A. Buchin</a:t>
            </a:r>
            <a:br>
              <a:rPr lang="en-US" dirty="0" smtClean="0"/>
            </a:br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 	</a:t>
            </a:r>
            <a:br>
              <a:rPr lang="en-US" b="1" dirty="0" smtClean="0"/>
            </a:br>
            <a:r>
              <a:rPr lang="en-US" smtClean="0"/>
              <a:t>Gerhard J. Woeginger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0609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October 31</a:t>
            </a:r>
            <a:r>
              <a:rPr lang="en-US" sz="1600" baseline="30000" dirty="0" smtClean="0">
                <a:latin typeface="+mj-lt"/>
              </a:rPr>
              <a:t>st</a:t>
            </a:r>
            <a:r>
              <a:rPr lang="en-US" sz="1600" dirty="0" smtClean="0">
                <a:latin typeface="+mj-lt"/>
              </a:rPr>
              <a:t> 2017, </a:t>
            </a:r>
            <a:r>
              <a:rPr lang="en-US" sz="1600" dirty="0" err="1" smtClean="0">
                <a:latin typeface="+mj-lt"/>
              </a:rPr>
              <a:t>Asperen</a:t>
            </a:r>
            <a:r>
              <a:rPr lang="en-US" sz="1600" dirty="0" smtClean="0">
                <a:latin typeface="+mj-lt"/>
              </a:rPr>
              <a:t>, The Netherlands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en-US" sz="1600" i="1" dirty="0">
                <a:latin typeface="+mj-lt"/>
              </a:rPr>
              <a:t>Networks training </a:t>
            </a:r>
            <a:r>
              <a:rPr lang="en-US" sz="1600" i="1" dirty="0" smtClean="0">
                <a:latin typeface="+mj-lt"/>
              </a:rPr>
              <a:t>week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Exhaustive search can be avoided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en-US" dirty="0" smtClean="0"/>
                  <a:t> we can do 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move </a:t>
                </a:r>
                <a:r>
                  <a:rPr lang="en-US" dirty="0" smtClean="0"/>
                  <a:t>can be found 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Based on an analysis of the structure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611560" y="1916956"/>
                <a:ext cx="792088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/>
                  <a:t>Theorem. </a:t>
                </a:r>
                <a:r>
                  <a:rPr lang="en-US" sz="2400" dirty="0" smtClean="0"/>
                  <a:t>4-</a:t>
                </a:r>
                <a:r>
                  <a:rPr lang="en-US" sz="2400" cap="small" dirty="0" smtClean="0"/>
                  <a:t>opt </a:t>
                </a:r>
                <a:r>
                  <a:rPr lang="en-US" sz="2400" cap="small" dirty="0"/>
                  <a:t>optimization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916956"/>
                <a:ext cx="7920880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09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signature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1026" name="Starting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DeletingMatc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95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WithNewEd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342133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OnlyNew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00" y="342133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SymD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635646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ContractX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07" y="3635647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ContractX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8" y="3826147"/>
            <a:ext cx="2819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Contract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26147"/>
            <a:ext cx="25908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2382198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move </a:t>
                </a:r>
                <a:r>
                  <a:rPr lang="en-US" dirty="0" smtClean="0"/>
                  <a:t>that removes edges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inserts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signature </a:t>
                </a:r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move is defined as follows:</a:t>
                </a:r>
              </a:p>
              <a:p>
                <a:pPr lvl="1"/>
                <a:r>
                  <a:rPr lang="en-US" dirty="0"/>
                  <a:t>Take the symmetric difference </a:t>
                </a:r>
                <a:r>
                  <a:rPr lang="en-US" dirty="0">
                    <a:solidFill>
                      <a:srgbClr val="FF0000"/>
                    </a:solidFill>
                  </a:rPr>
                  <a:t>𝑋</a:t>
                </a:r>
                <a:r>
                  <a:rPr lang="en-US" dirty="0"/>
                  <a:t>Δ</a:t>
                </a:r>
                <a:r>
                  <a:rPr lang="en-US" dirty="0">
                    <a:solidFill>
                      <a:srgbClr val="0070C0"/>
                    </a:solidFill>
                  </a:rPr>
                  <a:t>𝑌</a:t>
                </a:r>
                <a:r>
                  <a:rPr lang="en-US" dirty="0"/>
                  <a:t>, contract all edges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𝑋</a:t>
                </a:r>
              </a:p>
              <a:p>
                <a:pPr lvl="1"/>
                <a:r>
                  <a:rPr lang="en-US" dirty="0"/>
                  <a:t>For each endpoint of each replacement </a:t>
                </a:r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store </a:t>
                </a:r>
                <a:r>
                  <a:rPr lang="en-US" dirty="0" smtClean="0"/>
                  <a:t>if it </a:t>
                </a:r>
                <a:r>
                  <a:rPr lang="en-US" dirty="0"/>
                  <a:t>attaches to 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 endpoint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in this orientation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2382198"/>
              </a:xfrm>
              <a:blipFill rotWithShape="0">
                <a:blip r:embed="rId12"/>
                <a:stretch>
                  <a:fillRect l="-1166" t="-2302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Or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97572"/>
            <a:ext cx="25908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UpperLeft"/>
          <p:cNvGrpSpPr/>
          <p:nvPr/>
        </p:nvGrpSpPr>
        <p:grpSpPr>
          <a:xfrm>
            <a:off x="3059832" y="3707612"/>
            <a:ext cx="1101521" cy="852030"/>
            <a:chOff x="3059832" y="3707612"/>
            <a:chExt cx="1101521" cy="852030"/>
          </a:xfrm>
        </p:grpSpPr>
        <p:sp>
          <p:nvSpPr>
            <p:cNvPr id="5" name="UpperLeft"/>
            <p:cNvSpPr txBox="1"/>
            <p:nvPr/>
          </p:nvSpPr>
          <p:spPr>
            <a:xfrm>
              <a:off x="3059832" y="4221088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17" name="UpperLeft"/>
            <p:cNvSpPr txBox="1"/>
            <p:nvPr/>
          </p:nvSpPr>
          <p:spPr>
            <a:xfrm>
              <a:off x="3729305" y="370761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9" name="UpperRight"/>
          <p:cNvGrpSpPr/>
          <p:nvPr/>
        </p:nvGrpSpPr>
        <p:grpSpPr>
          <a:xfrm>
            <a:off x="5076056" y="3707612"/>
            <a:ext cx="1080120" cy="791292"/>
            <a:chOff x="5076056" y="3707612"/>
            <a:chExt cx="1080120" cy="791292"/>
          </a:xfrm>
        </p:grpSpPr>
        <p:sp>
          <p:nvSpPr>
            <p:cNvPr id="22" name="UpperRight"/>
            <p:cNvSpPr txBox="1"/>
            <p:nvPr/>
          </p:nvSpPr>
          <p:spPr>
            <a:xfrm>
              <a:off x="5724128" y="4160350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23" name="UpperRight"/>
            <p:cNvSpPr txBox="1"/>
            <p:nvPr/>
          </p:nvSpPr>
          <p:spPr>
            <a:xfrm>
              <a:off x="5076056" y="370761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7" name="BottomRight"/>
          <p:cNvGrpSpPr/>
          <p:nvPr/>
        </p:nvGrpSpPr>
        <p:grpSpPr>
          <a:xfrm>
            <a:off x="5043678" y="5804068"/>
            <a:ext cx="1152333" cy="677108"/>
            <a:chOff x="5043678" y="5804068"/>
            <a:chExt cx="1152333" cy="677108"/>
          </a:xfrm>
        </p:grpSpPr>
        <p:sp>
          <p:nvSpPr>
            <p:cNvPr id="24" name="BR"/>
            <p:cNvSpPr txBox="1"/>
            <p:nvPr/>
          </p:nvSpPr>
          <p:spPr>
            <a:xfrm>
              <a:off x="5763963" y="5804068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25" name="BR"/>
            <p:cNvSpPr txBox="1"/>
            <p:nvPr/>
          </p:nvSpPr>
          <p:spPr>
            <a:xfrm>
              <a:off x="5043678" y="614262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6" name="BottomLeft"/>
          <p:cNvGrpSpPr/>
          <p:nvPr/>
        </p:nvGrpSpPr>
        <p:grpSpPr>
          <a:xfrm>
            <a:off x="2987824" y="5642739"/>
            <a:ext cx="936104" cy="812307"/>
            <a:chOff x="2987824" y="5642739"/>
            <a:chExt cx="936104" cy="812307"/>
          </a:xfrm>
        </p:grpSpPr>
        <p:sp>
          <p:nvSpPr>
            <p:cNvPr id="26" name="BL"/>
            <p:cNvSpPr txBox="1"/>
            <p:nvPr/>
          </p:nvSpPr>
          <p:spPr>
            <a:xfrm>
              <a:off x="2987824" y="564273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7" name="BL"/>
            <p:cNvSpPr txBox="1"/>
            <p:nvPr/>
          </p:nvSpPr>
          <p:spPr>
            <a:xfrm>
              <a:off x="3491880" y="611649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30" name="Right Arrow 29"/>
          <p:cNvSpPr/>
          <p:nvPr/>
        </p:nvSpPr>
        <p:spPr bwMode="auto">
          <a:xfrm>
            <a:off x="1697981" y="5157192"/>
            <a:ext cx="1266031" cy="3299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Starting point</a:t>
            </a:r>
          </a:p>
        </p:txBody>
      </p:sp>
      <p:sp>
        <p:nvSpPr>
          <p:cNvPr id="31" name="Circular Arrow 30"/>
          <p:cNvSpPr/>
          <p:nvPr/>
        </p:nvSpPr>
        <p:spPr bwMode="auto">
          <a:xfrm rot="18367782">
            <a:off x="2519721" y="3679401"/>
            <a:ext cx="1204212" cy="1079187"/>
          </a:xfrm>
          <a:prstGeom prst="circular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563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4" y="178948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4" y="1780348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9466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2089910"/>
            <a:ext cx="2571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988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9" y="181388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78" y="180657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020887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220913"/>
            <a:ext cx="24574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288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SigC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409127"/>
            <a:ext cx="1257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SigHour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56739"/>
            <a:ext cx="1295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180657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6" y="180657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8" y="2020885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116138"/>
            <a:ext cx="25431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heorem"/>
              <p:cNvSpPr/>
              <p:nvPr/>
            </p:nvSpPr>
            <p:spPr bwMode="auto">
              <a:xfrm>
                <a:off x="323528" y="3284984"/>
                <a:ext cx="8496944" cy="14323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Main insight: </a:t>
                </a:r>
              </a:p>
              <a:p>
                <a:r>
                  <a:rPr lang="en-US" sz="2400" dirty="0" smtClean="0"/>
                  <a:t>For each type of signature, best move with that signature can be found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by exploiting signature of the move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13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284984"/>
                <a:ext cx="8496944" cy="143231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764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algorithm for simple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signature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6410786" cy="252005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Find best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</a:t>
                </a:r>
                <a:r>
                  <a:rPr lang="en-US" dirty="0" smtClean="0"/>
                  <a:t>for this signature:</a:t>
                </a:r>
              </a:p>
              <a:p>
                <a:pPr lvl="1"/>
                <a:r>
                  <a:rPr lang="en-US" dirty="0" smtClean="0"/>
                  <a:t>Try all realizations for leaving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1&amp;3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options:</a:t>
                </a:r>
              </a:p>
              <a:p>
                <a:pPr lvl="2"/>
                <a:r>
                  <a:rPr lang="en-US" dirty="0" smtClean="0"/>
                  <a:t>Find best realization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Yields 2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problems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6410786" cy="2520057"/>
              </a:xfrm>
              <a:blipFill rotWithShape="0">
                <a:blip r:embed="rId3"/>
                <a:stretch>
                  <a:fillRect l="-1521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grpSp>
        <p:nvGrpSpPr>
          <p:cNvPr id="18" name="Signature"/>
          <p:cNvGrpSpPr/>
          <p:nvPr/>
        </p:nvGrpSpPr>
        <p:grpSpPr>
          <a:xfrm>
            <a:off x="6706229" y="880668"/>
            <a:ext cx="2402275" cy="2161877"/>
            <a:chOff x="2987824" y="3707612"/>
            <a:chExt cx="3208187" cy="2887141"/>
          </a:xfrm>
        </p:grpSpPr>
        <p:pic>
          <p:nvPicPr>
            <p:cNvPr id="5" name="Ord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797572"/>
              <a:ext cx="25908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UpperLeft"/>
            <p:cNvGrpSpPr/>
            <p:nvPr/>
          </p:nvGrpSpPr>
          <p:grpSpPr>
            <a:xfrm>
              <a:off x="3059832" y="3707612"/>
              <a:ext cx="1101521" cy="904719"/>
              <a:chOff x="3059832" y="3707612"/>
              <a:chExt cx="1101521" cy="904719"/>
            </a:xfrm>
          </p:grpSpPr>
          <p:sp>
            <p:nvSpPr>
              <p:cNvPr id="7" name="UpperLeft"/>
              <p:cNvSpPr txBox="1"/>
              <p:nvPr/>
            </p:nvSpPr>
            <p:spPr>
              <a:xfrm>
                <a:off x="3059832" y="4221088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 </a:t>
                </a:r>
              </a:p>
            </p:txBody>
          </p:sp>
          <p:sp>
            <p:nvSpPr>
              <p:cNvPr id="8" name="UpperLeft"/>
              <p:cNvSpPr txBox="1"/>
              <p:nvPr/>
            </p:nvSpPr>
            <p:spPr>
              <a:xfrm>
                <a:off x="3729305" y="3707612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9" name="UpperRight"/>
            <p:cNvGrpSpPr/>
            <p:nvPr/>
          </p:nvGrpSpPr>
          <p:grpSpPr>
            <a:xfrm>
              <a:off x="5076056" y="3707612"/>
              <a:ext cx="1080120" cy="843981"/>
              <a:chOff x="5076056" y="3707612"/>
              <a:chExt cx="1080120" cy="843981"/>
            </a:xfrm>
          </p:grpSpPr>
          <p:sp>
            <p:nvSpPr>
              <p:cNvPr id="10" name="UpperRight"/>
              <p:cNvSpPr txBox="1"/>
              <p:nvPr/>
            </p:nvSpPr>
            <p:spPr>
              <a:xfrm>
                <a:off x="5724128" y="4160350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 </a:t>
                </a:r>
              </a:p>
            </p:txBody>
          </p:sp>
          <p:sp>
            <p:nvSpPr>
              <p:cNvPr id="11" name="UpperRight"/>
              <p:cNvSpPr txBox="1"/>
              <p:nvPr/>
            </p:nvSpPr>
            <p:spPr>
              <a:xfrm>
                <a:off x="5076056" y="3707612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" name="BottomRight"/>
            <p:cNvGrpSpPr/>
            <p:nvPr/>
          </p:nvGrpSpPr>
          <p:grpSpPr>
            <a:xfrm>
              <a:off x="5043679" y="5804068"/>
              <a:ext cx="1152332" cy="790685"/>
              <a:chOff x="5043679" y="5804068"/>
              <a:chExt cx="1152332" cy="790685"/>
            </a:xfrm>
          </p:grpSpPr>
          <p:sp>
            <p:nvSpPr>
              <p:cNvPr id="13" name="BR"/>
              <p:cNvSpPr txBox="1"/>
              <p:nvPr/>
            </p:nvSpPr>
            <p:spPr>
              <a:xfrm>
                <a:off x="5763963" y="5804068"/>
                <a:ext cx="432048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 </a:t>
                </a:r>
              </a:p>
            </p:txBody>
          </p:sp>
          <p:sp>
            <p:nvSpPr>
              <p:cNvPr id="14" name="BR"/>
              <p:cNvSpPr txBox="1"/>
              <p:nvPr/>
            </p:nvSpPr>
            <p:spPr>
              <a:xfrm>
                <a:off x="5043679" y="6142621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15" name="BottomLeft"/>
            <p:cNvGrpSpPr/>
            <p:nvPr/>
          </p:nvGrpSpPr>
          <p:grpSpPr>
            <a:xfrm>
              <a:off x="2987824" y="5642739"/>
              <a:ext cx="763942" cy="925885"/>
              <a:chOff x="2987824" y="5642739"/>
              <a:chExt cx="763942" cy="925885"/>
            </a:xfrm>
          </p:grpSpPr>
          <p:sp>
            <p:nvSpPr>
              <p:cNvPr id="16" name="BL"/>
              <p:cNvSpPr txBox="1"/>
              <p:nvPr/>
            </p:nvSpPr>
            <p:spPr>
              <a:xfrm>
                <a:off x="2987824" y="5642739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7" name="BL"/>
              <p:cNvSpPr txBox="1"/>
              <p:nvPr/>
            </p:nvSpPr>
            <p:spPr>
              <a:xfrm>
                <a:off x="3319719" y="6116492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 </a:t>
                </a:r>
              </a:p>
            </p:txBody>
          </p:sp>
        </p:grpSp>
      </p:grpSp>
      <p:pic>
        <p:nvPicPr>
          <p:cNvPr id="7171" name="Fix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Tr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Try2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3"/>
            <a:ext cx="33718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Try2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4956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10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201600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Subcubic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detection</a:t>
                </a:r>
                <a:r>
                  <a:rPr lang="nl-NL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All</a:t>
                </a:r>
                <a:r>
                  <a:rPr lang="nl-NL" cap="small" dirty="0" smtClean="0"/>
                  <a:t> Pairs </a:t>
                </a:r>
                <a:r>
                  <a:rPr lang="nl-NL" cap="small" dirty="0" err="1" smtClean="0"/>
                  <a:t>Shortest</a:t>
                </a:r>
                <a:r>
                  <a:rPr lang="nl-NL" cap="small" dirty="0" smtClean="0"/>
                  <a:t> P.</a:t>
                </a:r>
                <a:endParaRPr lang="nl-NL" dirty="0" smtClean="0"/>
              </a:p>
              <a:p>
                <a:r>
                  <a:rPr lang="nl-NL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nl-NL" dirty="0" smtClean="0"/>
                  <a:t>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improve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upon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</a:t>
                </a:r>
                <a:r>
                  <a:rPr lang="nl-NL" dirty="0" smtClean="0"/>
                  <a:t> search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endParaRPr lang="nl-NL" cap="small" dirty="0" smtClean="0"/>
              </a:p>
              <a:p>
                <a:pPr lvl="1"/>
                <a:r>
                  <a:rPr lang="nl-NL" dirty="0" smtClean="0"/>
                  <a:t>Recent </a:t>
                </a:r>
                <a:r>
                  <a:rPr lang="nl-NL" dirty="0" err="1" smtClean="0"/>
                  <a:t>improvement</a:t>
                </a:r>
                <a:r>
                  <a:rPr lang="nl-NL" dirty="0" smtClean="0"/>
                  <a:t>: 5-</a:t>
                </a:r>
                <a:r>
                  <a:rPr lang="nl-NL" cap="small" dirty="0" smtClean="0"/>
                  <a:t>opt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3.4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time [Cygan et al.]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2016001"/>
              </a:xfrm>
              <a:blipFill rotWithShape="0">
                <a:blip r:embed="rId3"/>
                <a:stretch>
                  <a:fillRect l="-1156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8917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70831836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70831836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10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e.wustl.edu/ContentFiles/Research/UndergraduateResearch/CompletedProjects/WebPages/sp12/KevinTeng/1940sale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39" y="3645024"/>
            <a:ext cx="2777505" cy="29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Traveling Salesman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 tour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cities visiting each city exactly once </a:t>
                </a:r>
                <a:br>
                  <a:rPr lang="en-US" dirty="0" smtClean="0"/>
                </a:br>
                <a:r>
                  <a:rPr lang="en-US" dirty="0" smtClean="0"/>
                  <a:t>while minimizing the total travel distance</a:t>
                </a:r>
              </a:p>
              <a:p>
                <a:pPr lvl="1"/>
                <a:r>
                  <a:rPr lang="en-US" dirty="0" smtClean="0"/>
                  <a:t>Classic problem with an extensive history</a:t>
                </a:r>
              </a:p>
              <a:p>
                <a:pPr lvl="1"/>
                <a:r>
                  <a:rPr lang="en-US" dirty="0" smtClean="0"/>
                  <a:t>The lens of fine-grained analysis uncovers new insights!</a:t>
                </a:r>
              </a:p>
              <a:p>
                <a:r>
                  <a:rPr lang="en-US" dirty="0" smtClean="0"/>
                  <a:t>We focus on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symmetric</a:t>
                </a:r>
                <a:r>
                  <a:rPr lang="en-US" dirty="0" smtClean="0"/>
                  <a:t> problem on graphs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bjansen\AppData\Local\Microsoft\Windows\INetCache\IE\BD5T8V2F\magnifying_glas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3111" flipH="1">
            <a:off x="6077768" y="3923350"/>
            <a:ext cx="2305381" cy="23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7111835">
            <a:off x="6099771" y="5390503"/>
            <a:ext cx="195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fine-grained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123" y="4041051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3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2050" name="Picture 2" descr="Travelling Salesman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5367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vie S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18267"/>
            <a:ext cx="3242861" cy="37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P-Comp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009253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© xkcd.com</a:t>
            </a:r>
          </a:p>
        </p:txBody>
      </p:sp>
      <p:pic>
        <p:nvPicPr>
          <p:cNvPr id="1026" name="Picture 2" descr="http://press.princeton.edu/images/k953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4214"/>
            <a:ext cx="285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veling salesman mov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50" y="942050"/>
            <a:ext cx="4633747" cy="36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avellingsalesmanmovie.com/images/pos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72" y="1397264"/>
            <a:ext cx="2876550" cy="432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1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heuristics for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popular way to deal with TSP in practice is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local search</a:t>
                </a:r>
              </a:p>
              <a:p>
                <a:pPr lvl="1"/>
                <a:r>
                  <a:rPr lang="en-US" dirty="0" smtClean="0"/>
                  <a:t>Explore the local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neighborhood</a:t>
                </a:r>
                <a:r>
                  <a:rPr lang="en-US" dirty="0" smtClean="0"/>
                  <a:t> of the current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is often used</a:t>
                </a:r>
              </a:p>
              <a:p>
                <a:pPr lvl="1"/>
                <a:r>
                  <a:rPr lang="en-US" dirty="0" smtClean="0"/>
                  <a:t>Consists of 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2 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5" name="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eavingEd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inus2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NewCycle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Not2OPT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824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27" y="4386401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0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contains:</a:t>
                </a:r>
              </a:p>
              <a:p>
                <a:pPr lvl="1"/>
                <a:r>
                  <a:rPr lang="en-US" dirty="0" smtClean="0"/>
                  <a:t>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dirty="0" smtClean="0"/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splits a tour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paths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, there are multiple ways to reconnect the tour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6" name="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inus3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3OPT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Other3OPT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Not3OPT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35" y="35743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94105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0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local search for 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Many aspects to analyze: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How many iterations until convergence?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How far are local optima from global optima?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How much time is needed for a single iteration?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59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computational problems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detection</a:t>
                </a:r>
                <a:br>
                  <a:rPr lang="en-US" b="1" cap="small" dirty="0" smtClean="0">
                    <a:solidFill>
                      <a:srgbClr val="0070C0"/>
                    </a:solidFill>
                  </a:rPr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</a:t>
                </a:r>
                <a:r>
                  <a:rPr lang="en-US" dirty="0" smtClean="0"/>
                  <a:t>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in a weighted complete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that decreases the cost?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optimization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/>
                </a:r>
                <a:br>
                  <a:rPr lang="en-US" b="1" cap="small" dirty="0">
                    <a:solidFill>
                      <a:srgbClr val="0070C0"/>
                    </a:solidFill>
                  </a:rPr>
                </a:br>
                <a:r>
                  <a:rPr lang="en-US" b="1" dirty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tour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in a weighted complete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Task:	</a:t>
                </a:r>
                <a:r>
                  <a:rPr lang="en-US" dirty="0"/>
                  <a:t>	</a:t>
                </a:r>
                <a:r>
                  <a:rPr lang="en-US" dirty="0" smtClean="0"/>
                  <a:t>Find the best tour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72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</a:t>
                </a:r>
                <a:r>
                  <a:rPr lang="en-US" dirty="0" smtClean="0"/>
                  <a:t>detection / optimization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possibilities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leave the tour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different ways to reconnect into a tour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/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  <a:blipFill rotWithShape="0">
                <a:blip r:embed="rId3"/>
                <a:stretch>
                  <a:fillRect l="-1185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3573016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Motivating question: </a:t>
                </a:r>
              </a:p>
              <a:p>
                <a:r>
                  <a:rPr lang="en-US" sz="2400" dirty="0"/>
                  <a:t>What is the exact </a:t>
                </a:r>
                <a:r>
                  <a:rPr lang="en-US" sz="2400" dirty="0" smtClean="0"/>
                  <a:t>complexity of detecting whether a given tour can be improved by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move, for </a:t>
                </a:r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573016"/>
                <a:ext cx="8064896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01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results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435280" cy="489632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is unlikely to have a truly </a:t>
                </a:r>
                <a:r>
                  <a:rPr lang="en-US" dirty="0" err="1" smtClean="0"/>
                  <a:t>subcubic</a:t>
                </a:r>
                <a:r>
                  <a:rPr lang="en-US" dirty="0" smtClean="0"/>
                  <a:t> algorithm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the right complexity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435280" cy="4896322"/>
              </a:xfrm>
              <a:blipFill rotWithShape="0">
                <a:blip r:embed="rId4"/>
                <a:stretch>
                  <a:fillRect l="-1156"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107504" y="2348880"/>
                <a:ext cx="8928992" cy="223212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</a:t>
                </a:r>
                <a:r>
                  <a:rPr lang="en-US" sz="2400" cap="small" dirty="0"/>
                  <a:t>detection </a:t>
                </a:r>
                <a:r>
                  <a:rPr lang="en-US" sz="2400" dirty="0" smtClean="0"/>
                  <a:t>solvable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 smtClean="0"/>
              </a:p>
              <a:p>
                <a:pPr lvl="0"/>
                <a:r>
                  <a:rPr lang="en-US" sz="2400" cap="small" dirty="0" smtClean="0"/>
                  <a:t>All pairs shortest paths </a:t>
                </a:r>
                <a:r>
                  <a:rPr lang="en-US" sz="2400" dirty="0" smtClean="0"/>
                  <a:t>solvable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348880"/>
                <a:ext cx="8928992" cy="223212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05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21947</TotalTime>
  <Words>533</Words>
  <Application>Microsoft Office PowerPoint</Application>
  <PresentationFormat>On-screen Show (4:3)</PresentationFormat>
  <Paragraphs>124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Arial</vt:lpstr>
      <vt:lpstr>Arial Narrow</vt:lpstr>
      <vt:lpstr>AA-UiB-Institusjonell-mal-rev03</vt:lpstr>
      <vt:lpstr>PowerPoint Presentation</vt:lpstr>
      <vt:lpstr>The Traveling Salesman Problem</vt:lpstr>
      <vt:lpstr>Background of TSP</vt:lpstr>
      <vt:lpstr>Local search heuristics for TSP</vt:lpstr>
      <vt:lpstr>General k-opt neighborhood</vt:lpstr>
      <vt:lpstr>Analysis of local search for TSP</vt:lpstr>
      <vt:lpstr>Two computational problems about k-opt</vt:lpstr>
      <vt:lpstr>Complexity of k-opt detection / optimization</vt:lpstr>
      <vt:lpstr>Our results for k-opt</vt:lpstr>
      <vt:lpstr>Exhaustive search can be avoided for k≥4</vt:lpstr>
      <vt:lpstr>The signature of a k-opt move</vt:lpstr>
      <vt:lpstr>Signatures of 4-opt moves</vt:lpstr>
      <vt:lpstr>Signatures of 4-opt moves</vt:lpstr>
      <vt:lpstr>Signatures of 4-opt moves</vt:lpstr>
      <vt:lpstr>O(n^3) algorithm for simple 4-opt signature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634</cp:revision>
  <cp:lastPrinted>2011-05-25T10:31:26Z</cp:lastPrinted>
  <dcterms:created xsi:type="dcterms:W3CDTF">2011-05-20T06:21:58Z</dcterms:created>
  <dcterms:modified xsi:type="dcterms:W3CDTF">2017-10-31T12:26:12Z</dcterms:modified>
</cp:coreProperties>
</file>