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8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9.xml" ContentType="application/vnd.openxmlformats-officedocument.presentationml.notesSlide+xml"/>
  <Override PartName="/ppt/ink/ink7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12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402" r:id="rId2"/>
    <p:sldId id="1056" r:id="rId3"/>
    <p:sldId id="1098" r:id="rId4"/>
    <p:sldId id="1112" r:id="rId5"/>
    <p:sldId id="1113" r:id="rId6"/>
    <p:sldId id="1115" r:id="rId7"/>
    <p:sldId id="1057" r:id="rId8"/>
    <p:sldId id="888" r:id="rId9"/>
    <p:sldId id="890" r:id="rId10"/>
    <p:sldId id="925" r:id="rId11"/>
    <p:sldId id="893" r:id="rId12"/>
    <p:sldId id="898" r:id="rId13"/>
    <p:sldId id="899" r:id="rId14"/>
    <p:sldId id="901" r:id="rId15"/>
    <p:sldId id="907" r:id="rId16"/>
    <p:sldId id="1120" r:id="rId17"/>
    <p:sldId id="1058" r:id="rId18"/>
    <p:sldId id="1102" r:id="rId19"/>
    <p:sldId id="1060" r:id="rId20"/>
    <p:sldId id="1073" r:id="rId21"/>
    <p:sldId id="1072" r:id="rId22"/>
    <p:sldId id="1069" r:id="rId23"/>
    <p:sldId id="1071" r:id="rId24"/>
    <p:sldId id="1103" r:id="rId25"/>
    <p:sldId id="1030" r:id="rId26"/>
    <p:sldId id="1031" r:id="rId27"/>
    <p:sldId id="1074" r:id="rId28"/>
    <p:sldId id="1077" r:id="rId29"/>
    <p:sldId id="1076" r:id="rId30"/>
    <p:sldId id="1061" r:id="rId31"/>
    <p:sldId id="1075" r:id="rId32"/>
    <p:sldId id="1104" r:id="rId33"/>
    <p:sldId id="1062" r:id="rId34"/>
    <p:sldId id="1078" r:id="rId35"/>
    <p:sldId id="1079" r:id="rId36"/>
    <p:sldId id="1080" r:id="rId37"/>
    <p:sldId id="1105" r:id="rId38"/>
    <p:sldId id="1063" r:id="rId39"/>
    <p:sldId id="1081" r:id="rId40"/>
    <p:sldId id="1082" r:id="rId41"/>
    <p:sldId id="1106" r:id="rId42"/>
    <p:sldId id="1064" r:id="rId43"/>
    <p:sldId id="1089" r:id="rId44"/>
    <p:sldId id="1090" r:id="rId45"/>
    <p:sldId id="1099" r:id="rId46"/>
    <p:sldId id="1091" r:id="rId47"/>
    <p:sldId id="1107" r:id="rId48"/>
    <p:sldId id="1065" r:id="rId49"/>
    <p:sldId id="1100" r:id="rId50"/>
    <p:sldId id="1101" r:id="rId51"/>
    <p:sldId id="1092" r:id="rId52"/>
    <p:sldId id="1094" r:id="rId53"/>
    <p:sldId id="1093" r:id="rId54"/>
    <p:sldId id="1108" r:id="rId55"/>
    <p:sldId id="1066" r:id="rId56"/>
    <p:sldId id="1096" r:id="rId57"/>
    <p:sldId id="1083" r:id="rId58"/>
    <p:sldId id="1084" r:id="rId59"/>
    <p:sldId id="1085" r:id="rId60"/>
    <p:sldId id="1118" r:id="rId61"/>
    <p:sldId id="1109" r:id="rId62"/>
    <p:sldId id="1067" r:id="rId63"/>
    <p:sldId id="1095" r:id="rId64"/>
    <p:sldId id="1086" r:id="rId65"/>
    <p:sldId id="1087" r:id="rId66"/>
    <p:sldId id="1088" r:id="rId67"/>
  </p:sldIdLst>
  <p:sldSz cx="12192000" cy="6858000"/>
  <p:notesSz cx="6797675" cy="9926638"/>
  <p:embeddedFontLst>
    <p:embeddedFont>
      <p:font typeface="Arial Narrow" panose="020B0606020202030204" pitchFamily="34" charset="0"/>
      <p:regular r:id="rId70"/>
      <p:bold r:id="rId71"/>
      <p:italic r:id="rId72"/>
      <p:boldItalic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Cambria Math" panose="02040503050406030204" pitchFamily="18" charset="0"/>
      <p:regular r:id="rId78"/>
    </p:embeddedFont>
    <p:embeddedFont>
      <p:font typeface="Garamond" panose="02020404030301010803" pitchFamily="18" charset="0"/>
      <p:regular r:id="rId79"/>
      <p:bold r:id="rId80"/>
      <p:italic r:id="rId81"/>
    </p:embeddedFont>
  </p:embeddedFontLst>
  <p:custDataLst>
    <p:tags r:id="rId82"/>
  </p:custDataLst>
  <p:defaultTextStyle>
    <a:defPPr>
      <a:defRPr lang="nb-NO"/>
    </a:defPPr>
    <a:lvl1pPr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FF5A9AC-61EA-41EB-BC13-0B0EC16CC074}">
          <p14:sldIdLst>
            <p14:sldId id="402"/>
            <p14:sldId id="1056"/>
            <p14:sldId id="1098"/>
            <p14:sldId id="1112"/>
            <p14:sldId id="1113"/>
          </p14:sldIdLst>
        </p14:section>
        <p14:section name="Beyond" id="{C21F6DBD-9070-49A8-9DD9-ABAAB294074C}">
          <p14:sldIdLst>
            <p14:sldId id="1115"/>
            <p14:sldId id="1057"/>
            <p14:sldId id="888"/>
            <p14:sldId id="890"/>
            <p14:sldId id="925"/>
            <p14:sldId id="893"/>
            <p14:sldId id="898"/>
            <p14:sldId id="899"/>
            <p14:sldId id="901"/>
            <p14:sldId id="907"/>
            <p14:sldId id="1120"/>
          </p14:sldIdLst>
        </p14:section>
        <p14:section name="Conclusion" id="{A4FDEF99-D0D9-41B1-8D56-675E9EE53A8E}">
          <p14:sldIdLst>
            <p14:sldId id="1058"/>
          </p14:sldIdLst>
        </p14:section>
        <p14:section name="DFVS" id="{95480748-48C0-4EF1-9D78-EB7A7FBB6BC1}">
          <p14:sldIdLst>
            <p14:sldId id="1102"/>
            <p14:sldId id="1060"/>
            <p14:sldId id="1073"/>
            <p14:sldId id="1072"/>
            <p14:sldId id="1069"/>
            <p14:sldId id="1071"/>
          </p14:sldIdLst>
        </p14:section>
        <p14:section name="Planarization" id="{2622D12E-A0F9-4711-8DA2-4933CD439D02}">
          <p14:sldIdLst>
            <p14:sldId id="1103"/>
            <p14:sldId id="1030"/>
            <p14:sldId id="1031"/>
            <p14:sldId id="1074"/>
            <p14:sldId id="1077"/>
            <p14:sldId id="1076"/>
            <p14:sldId id="1061"/>
            <p14:sldId id="1075"/>
          </p14:sldIdLst>
        </p14:section>
        <p14:section name="Claw-free" id="{D3F7EC17-2C9C-447C-BC62-BEAD50063473}">
          <p14:sldIdLst>
            <p14:sldId id="1104"/>
            <p14:sldId id="1062"/>
            <p14:sldId id="1078"/>
            <p14:sldId id="1079"/>
            <p14:sldId id="1080"/>
          </p14:sldIdLst>
        </p14:section>
        <p14:section name="Interval Completion" id="{7477CD05-BA77-4BCD-BBEF-2CE002A6C5BE}">
          <p14:sldIdLst>
            <p14:sldId id="1105"/>
            <p14:sldId id="1063"/>
            <p14:sldId id="1081"/>
            <p14:sldId id="1082"/>
          </p14:sldIdLst>
        </p14:section>
        <p14:section name="k-Path" id="{67726394-3EB2-470A-B09C-43FEAA2728FB}">
          <p14:sldIdLst>
            <p14:sldId id="1106"/>
            <p14:sldId id="1064"/>
            <p14:sldId id="1089"/>
            <p14:sldId id="1090"/>
            <p14:sldId id="1099"/>
            <p14:sldId id="1091"/>
          </p14:sldIdLst>
        </p14:section>
        <p14:section name="Turing kernel lowerbounds" id="{DC107373-6FD4-470E-96E1-72C8AA825F47}">
          <p14:sldIdLst>
            <p14:sldId id="1107"/>
            <p14:sldId id="1065"/>
            <p14:sldId id="1100"/>
            <p14:sldId id="1101"/>
            <p14:sldId id="1092"/>
            <p14:sldId id="1094"/>
            <p14:sldId id="1093"/>
          </p14:sldIdLst>
        </p14:section>
        <p14:section name="Multiway Cut" id="{72F3E206-DCC5-4B97-AC42-D7416A191ABB}">
          <p14:sldIdLst>
            <p14:sldId id="1108"/>
            <p14:sldId id="1066"/>
            <p14:sldId id="1096"/>
            <p14:sldId id="1083"/>
            <p14:sldId id="1084"/>
            <p14:sldId id="1085"/>
            <p14:sldId id="1118"/>
          </p14:sldIdLst>
        </p14:section>
        <p14:section name="d-Hitting Set" id="{BF2400CF-7E58-43E4-8BBF-799F11891781}">
          <p14:sldIdLst>
            <p14:sldId id="1109"/>
            <p14:sldId id="1067"/>
            <p14:sldId id="1095"/>
            <p14:sldId id="1086"/>
            <p14:sldId id="1087"/>
            <p14:sldId id="10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9ED"/>
    <a:srgbClr val="F8F8F8"/>
    <a:srgbClr val="CC3300"/>
    <a:srgbClr val="0066FF"/>
    <a:srgbClr val="00FFFF"/>
    <a:srgbClr val="D3EBFA"/>
    <a:srgbClr val="038CC0"/>
    <a:srgbClr val="008000"/>
    <a:srgbClr val="0F94C4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70" autoAdjust="0"/>
    <p:restoredTop sz="83314" autoAdjust="0"/>
  </p:normalViewPr>
  <p:slideViewPr>
    <p:cSldViewPr>
      <p:cViewPr varScale="1">
        <p:scale>
          <a:sx n="89" d="100"/>
          <a:sy n="89" d="100"/>
        </p:scale>
        <p:origin x="84" y="2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37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77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F5E4-A926-4847-94F0-E1F424B8C68A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735542-C4F1-469F-9E2F-3EED074595BA}">
      <dgm:prSet phldrT="[Text]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What is </a:t>
          </a:r>
          <a:r>
            <a:rPr lang="en-NL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your </a:t>
          </a:r>
          <a:r>
            <a:rPr lang="en-NL" dirty="0" err="1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favorite</a:t>
          </a:r>
          <a:r>
            <a:rPr lang="en-NL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 open </a:t>
          </a:r>
          <a:r>
            <a: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problem</a:t>
          </a:r>
          <a:r>
            <a:rPr lang="en-NL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 in kernelization</a:t>
          </a:r>
          <a:r>
            <a: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?</a:t>
          </a:r>
          <a:endParaRPr lang="en-US" dirty="0"/>
        </a:p>
      </dgm:t>
    </dgm:pt>
    <dgm:pt modelId="{EEE057DD-53D5-45D5-9BB4-26C2A04A8485}" type="parTrans" cxnId="{08A834AE-55E2-458A-9969-D991D4180AD7}">
      <dgm:prSet/>
      <dgm:spPr/>
      <dgm:t>
        <a:bodyPr/>
        <a:lstStyle/>
        <a:p>
          <a:endParaRPr lang="en-US"/>
        </a:p>
      </dgm:t>
    </dgm:pt>
    <dgm:pt modelId="{D4D9A7D1-9AA8-4966-9DB7-289AB0A752B4}" type="sibTrans" cxnId="{08A834AE-55E2-458A-9969-D991D4180AD7}">
      <dgm:prSet/>
      <dgm:spPr/>
      <dgm:t>
        <a:bodyPr/>
        <a:lstStyle/>
        <a:p>
          <a:endParaRPr lang="en-US"/>
        </a:p>
      </dgm:t>
    </dgm:pt>
    <dgm:pt modelId="{45C4B482-44CA-46C2-B11E-34EBE14BC026}">
      <dgm:prSet/>
      <dgm:spPr/>
      <dgm:t>
        <a:bodyPr/>
        <a:lstStyle/>
        <a:p>
          <a:r>
            <a:rPr lang="en-NL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I</a:t>
          </a:r>
          <a:r>
            <a: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s </a:t>
          </a:r>
          <a:r>
            <a:rPr lang="en-NL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the problem </a:t>
          </a:r>
          <a:r>
            <a: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still relevant?</a:t>
          </a:r>
          <a:endParaRPr lang="en-US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B354159A-E1D6-4CD7-AC75-A3096F448882}" type="parTrans" cxnId="{67E09DA5-BD11-4026-B110-6C90B2F91CB7}">
      <dgm:prSet/>
      <dgm:spPr/>
      <dgm:t>
        <a:bodyPr/>
        <a:lstStyle/>
        <a:p>
          <a:endParaRPr lang="en-US"/>
        </a:p>
      </dgm:t>
    </dgm:pt>
    <dgm:pt modelId="{35D2247E-184F-4053-9113-BF9DD1E5CD7C}" type="sibTrans" cxnId="{67E09DA5-BD11-4026-B110-6C90B2F91CB7}">
      <dgm:prSet/>
      <dgm:spPr/>
      <dgm:t>
        <a:bodyPr/>
        <a:lstStyle/>
        <a:p>
          <a:endParaRPr lang="en-US"/>
        </a:p>
      </dgm:t>
    </dgm:pt>
    <dgm:pt modelId="{DD7B1037-9645-49D3-B3C4-E7566A8836A4}">
      <dgm:prSet/>
      <dgm:spPr/>
      <dgm:t>
        <a:bodyPr/>
        <a:lstStyle/>
        <a:p>
          <a:r>
            <a: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Which direction do you think the answer lies?</a:t>
          </a:r>
          <a:endParaRPr lang="en-US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93A6A38C-2BE4-490A-8AE0-115F6E6C102B}" type="parTrans" cxnId="{F9D11EA2-F76D-41D7-A2A7-47D26FB0940C}">
      <dgm:prSet/>
      <dgm:spPr/>
      <dgm:t>
        <a:bodyPr/>
        <a:lstStyle/>
        <a:p>
          <a:endParaRPr lang="en-US"/>
        </a:p>
      </dgm:t>
    </dgm:pt>
    <dgm:pt modelId="{91B60DBC-EA36-462D-9857-F69C0E16B61A}" type="sibTrans" cxnId="{F9D11EA2-F76D-41D7-A2A7-47D26FB0940C}">
      <dgm:prSet/>
      <dgm:spPr/>
      <dgm:t>
        <a:bodyPr/>
        <a:lstStyle/>
        <a:p>
          <a:endParaRPr lang="en-US"/>
        </a:p>
      </dgm:t>
    </dgm:pt>
    <dgm:pt modelId="{B40B9841-10AE-4066-B549-9868D38DAD61}">
      <dgm:prSet/>
      <dgm:spPr/>
      <dgm:t>
        <a:bodyPr/>
        <a:lstStyle/>
        <a:p>
          <a:r>
            <a: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What is the simplest version you do not know how to crack?</a:t>
          </a:r>
          <a:endParaRPr lang="en-US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F5DAD2FF-47EE-430C-AA57-CFFD95509093}" type="parTrans" cxnId="{6BBEB9C6-36A8-4289-8704-4E0CFCC0C4E6}">
      <dgm:prSet/>
      <dgm:spPr/>
      <dgm:t>
        <a:bodyPr/>
        <a:lstStyle/>
        <a:p>
          <a:endParaRPr lang="en-US"/>
        </a:p>
      </dgm:t>
    </dgm:pt>
    <dgm:pt modelId="{2BF8FF3C-58D0-4D5B-BC66-8273F2872037}" type="sibTrans" cxnId="{6BBEB9C6-36A8-4289-8704-4E0CFCC0C4E6}">
      <dgm:prSet/>
      <dgm:spPr/>
      <dgm:t>
        <a:bodyPr/>
        <a:lstStyle/>
        <a:p>
          <a:endParaRPr lang="en-US"/>
        </a:p>
      </dgm:t>
    </dgm:pt>
    <dgm:pt modelId="{9EC187CE-8CEE-44F6-A6EF-6C38BAC55F05}">
      <dgm:prSet/>
      <dgm:spPr/>
      <dgm:t>
        <a:bodyPr/>
        <a:lstStyle/>
        <a:p>
          <a:r>
            <a: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What was the original motivation? </a:t>
          </a:r>
          <a:endParaRPr lang="en-US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941303BC-56AE-442E-B919-AF30E86FF92A}" type="parTrans" cxnId="{916E8062-5FD6-4F1F-B669-48239528610B}">
      <dgm:prSet/>
      <dgm:spPr/>
      <dgm:t>
        <a:bodyPr/>
        <a:lstStyle/>
        <a:p>
          <a:endParaRPr lang="en-US"/>
        </a:p>
      </dgm:t>
    </dgm:pt>
    <dgm:pt modelId="{043170F6-7159-4F54-BAA4-EF3A4F6E5AEE}" type="sibTrans" cxnId="{916E8062-5FD6-4F1F-B669-48239528610B}">
      <dgm:prSet/>
      <dgm:spPr/>
      <dgm:t>
        <a:bodyPr/>
        <a:lstStyle/>
        <a:p>
          <a:endParaRPr lang="en-US"/>
        </a:p>
      </dgm:t>
    </dgm:pt>
    <dgm:pt modelId="{201AFB67-51A7-4CCA-ACD5-0DFF3758B3F9}">
      <dgm:prSet/>
      <dgm:spPr/>
      <dgm:t>
        <a:bodyPr/>
        <a:lstStyle/>
        <a:p>
          <a:r>
            <a:rPr lang="en-NL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How much time have you invested in the problem?</a:t>
          </a:r>
          <a:endParaRPr lang="en-US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gm:t>
    </dgm:pt>
    <dgm:pt modelId="{EFFDBD98-F365-46C8-B8D6-2BBB7E067CBA}" type="parTrans" cxnId="{C9B012F8-695C-4E56-A987-DD83BAAED125}">
      <dgm:prSet/>
      <dgm:spPr/>
      <dgm:t>
        <a:bodyPr/>
        <a:lstStyle/>
        <a:p>
          <a:endParaRPr lang="en-US"/>
        </a:p>
      </dgm:t>
    </dgm:pt>
    <dgm:pt modelId="{14B92E47-1EA4-4FC5-BEF1-FCA318969F73}" type="sibTrans" cxnId="{C9B012F8-695C-4E56-A987-DD83BAAED125}">
      <dgm:prSet/>
      <dgm:spPr/>
      <dgm:t>
        <a:bodyPr/>
        <a:lstStyle/>
        <a:p>
          <a:endParaRPr lang="en-US"/>
        </a:p>
      </dgm:t>
    </dgm:pt>
    <dgm:pt modelId="{23EBAF92-6308-4A2C-9627-210A9DD4FF12}" type="pres">
      <dgm:prSet presAssocID="{363BF5E4-A926-4847-94F0-E1F424B8C68A}" presName="diagram" presStyleCnt="0">
        <dgm:presLayoutVars>
          <dgm:dir/>
          <dgm:resizeHandles val="exact"/>
        </dgm:presLayoutVars>
      </dgm:prSet>
      <dgm:spPr/>
    </dgm:pt>
    <dgm:pt modelId="{C1832F5C-E521-4CFC-B4E1-AD555A72FF7D}" type="pres">
      <dgm:prSet presAssocID="{F2735542-C4F1-469F-9E2F-3EED074595BA}" presName="node" presStyleLbl="node1" presStyleIdx="0" presStyleCnt="6">
        <dgm:presLayoutVars>
          <dgm:bulletEnabled val="1"/>
        </dgm:presLayoutVars>
      </dgm:prSet>
      <dgm:spPr/>
    </dgm:pt>
    <dgm:pt modelId="{88EBACE9-9CA6-4D36-B1F4-08742E167754}" type="pres">
      <dgm:prSet presAssocID="{D4D9A7D1-9AA8-4966-9DB7-289AB0A752B4}" presName="sibTrans" presStyleCnt="0"/>
      <dgm:spPr/>
    </dgm:pt>
    <dgm:pt modelId="{ADA52FFD-B323-4400-B177-2A1AC8CDF19B}" type="pres">
      <dgm:prSet presAssocID="{9EC187CE-8CEE-44F6-A6EF-6C38BAC55F05}" presName="node" presStyleLbl="node1" presStyleIdx="1" presStyleCnt="6">
        <dgm:presLayoutVars>
          <dgm:bulletEnabled val="1"/>
        </dgm:presLayoutVars>
      </dgm:prSet>
      <dgm:spPr/>
    </dgm:pt>
    <dgm:pt modelId="{E1AA04D5-2970-4E0E-AFB0-D90EB35DF19E}" type="pres">
      <dgm:prSet presAssocID="{043170F6-7159-4F54-BAA4-EF3A4F6E5AEE}" presName="sibTrans" presStyleCnt="0"/>
      <dgm:spPr/>
    </dgm:pt>
    <dgm:pt modelId="{B9B106D6-9F76-4A55-BBFA-B188A8B6AF5D}" type="pres">
      <dgm:prSet presAssocID="{45C4B482-44CA-46C2-B11E-34EBE14BC026}" presName="node" presStyleLbl="node1" presStyleIdx="2" presStyleCnt="6">
        <dgm:presLayoutVars>
          <dgm:bulletEnabled val="1"/>
        </dgm:presLayoutVars>
      </dgm:prSet>
      <dgm:spPr/>
    </dgm:pt>
    <dgm:pt modelId="{C6B45C27-B46D-477D-81B6-2D964879A0F4}" type="pres">
      <dgm:prSet presAssocID="{35D2247E-184F-4053-9113-BF9DD1E5CD7C}" presName="sibTrans" presStyleCnt="0"/>
      <dgm:spPr/>
    </dgm:pt>
    <dgm:pt modelId="{EAD6CC12-0319-4A17-A828-FF83EF8319F2}" type="pres">
      <dgm:prSet presAssocID="{201AFB67-51A7-4CCA-ACD5-0DFF3758B3F9}" presName="node" presStyleLbl="node1" presStyleIdx="3" presStyleCnt="6">
        <dgm:presLayoutVars>
          <dgm:bulletEnabled val="1"/>
        </dgm:presLayoutVars>
      </dgm:prSet>
      <dgm:spPr/>
    </dgm:pt>
    <dgm:pt modelId="{AE7FEEE7-6473-443C-BA83-3021C4AC0683}" type="pres">
      <dgm:prSet presAssocID="{14B92E47-1EA4-4FC5-BEF1-FCA318969F73}" presName="sibTrans" presStyleCnt="0"/>
      <dgm:spPr/>
    </dgm:pt>
    <dgm:pt modelId="{3DCDCF5F-4C88-4391-B0C8-B83AA8F281C7}" type="pres">
      <dgm:prSet presAssocID="{DD7B1037-9645-49D3-B3C4-E7566A8836A4}" presName="node" presStyleLbl="node1" presStyleIdx="4" presStyleCnt="6">
        <dgm:presLayoutVars>
          <dgm:bulletEnabled val="1"/>
        </dgm:presLayoutVars>
      </dgm:prSet>
      <dgm:spPr/>
    </dgm:pt>
    <dgm:pt modelId="{DCAFD597-0805-4FE7-AC22-E4F7033A663F}" type="pres">
      <dgm:prSet presAssocID="{91B60DBC-EA36-462D-9857-F69C0E16B61A}" presName="sibTrans" presStyleCnt="0"/>
      <dgm:spPr/>
    </dgm:pt>
    <dgm:pt modelId="{C8028400-4579-42E2-8E48-483B74DD68D1}" type="pres">
      <dgm:prSet presAssocID="{B40B9841-10AE-4066-B549-9868D38DAD61}" presName="node" presStyleLbl="node1" presStyleIdx="5" presStyleCnt="6">
        <dgm:presLayoutVars>
          <dgm:bulletEnabled val="1"/>
        </dgm:presLayoutVars>
      </dgm:prSet>
      <dgm:spPr/>
    </dgm:pt>
  </dgm:ptLst>
  <dgm:cxnLst>
    <dgm:cxn modelId="{1B5BF91D-3488-4732-941A-ADA1078BCD12}" type="presOf" srcId="{DD7B1037-9645-49D3-B3C4-E7566A8836A4}" destId="{3DCDCF5F-4C88-4391-B0C8-B83AA8F281C7}" srcOrd="0" destOrd="0" presId="urn:microsoft.com/office/officeart/2005/8/layout/default"/>
    <dgm:cxn modelId="{916E8062-5FD6-4F1F-B669-48239528610B}" srcId="{363BF5E4-A926-4847-94F0-E1F424B8C68A}" destId="{9EC187CE-8CEE-44F6-A6EF-6C38BAC55F05}" srcOrd="1" destOrd="0" parTransId="{941303BC-56AE-442E-B919-AF30E86FF92A}" sibTransId="{043170F6-7159-4F54-BAA4-EF3A4F6E5AEE}"/>
    <dgm:cxn modelId="{0410F97B-4C40-4359-A766-AEF7686A24C2}" type="presOf" srcId="{9EC187CE-8CEE-44F6-A6EF-6C38BAC55F05}" destId="{ADA52FFD-B323-4400-B177-2A1AC8CDF19B}" srcOrd="0" destOrd="0" presId="urn:microsoft.com/office/officeart/2005/8/layout/default"/>
    <dgm:cxn modelId="{20B1057F-ED7D-48C1-9990-CA9886C5D3A4}" type="presOf" srcId="{B40B9841-10AE-4066-B549-9868D38DAD61}" destId="{C8028400-4579-42E2-8E48-483B74DD68D1}" srcOrd="0" destOrd="0" presId="urn:microsoft.com/office/officeart/2005/8/layout/default"/>
    <dgm:cxn modelId="{F9D11EA2-F76D-41D7-A2A7-47D26FB0940C}" srcId="{363BF5E4-A926-4847-94F0-E1F424B8C68A}" destId="{DD7B1037-9645-49D3-B3C4-E7566A8836A4}" srcOrd="4" destOrd="0" parTransId="{93A6A38C-2BE4-490A-8AE0-115F6E6C102B}" sibTransId="{91B60DBC-EA36-462D-9857-F69C0E16B61A}"/>
    <dgm:cxn modelId="{6B1D8FA5-C967-4C72-9584-D66280767E1A}" type="presOf" srcId="{F2735542-C4F1-469F-9E2F-3EED074595BA}" destId="{C1832F5C-E521-4CFC-B4E1-AD555A72FF7D}" srcOrd="0" destOrd="0" presId="urn:microsoft.com/office/officeart/2005/8/layout/default"/>
    <dgm:cxn modelId="{67E09DA5-BD11-4026-B110-6C90B2F91CB7}" srcId="{363BF5E4-A926-4847-94F0-E1F424B8C68A}" destId="{45C4B482-44CA-46C2-B11E-34EBE14BC026}" srcOrd="2" destOrd="0" parTransId="{B354159A-E1D6-4CD7-AC75-A3096F448882}" sibTransId="{35D2247E-184F-4053-9113-BF9DD1E5CD7C}"/>
    <dgm:cxn modelId="{08A834AE-55E2-458A-9969-D991D4180AD7}" srcId="{363BF5E4-A926-4847-94F0-E1F424B8C68A}" destId="{F2735542-C4F1-469F-9E2F-3EED074595BA}" srcOrd="0" destOrd="0" parTransId="{EEE057DD-53D5-45D5-9BB4-26C2A04A8485}" sibTransId="{D4D9A7D1-9AA8-4966-9DB7-289AB0A752B4}"/>
    <dgm:cxn modelId="{6BBEB9C6-36A8-4289-8704-4E0CFCC0C4E6}" srcId="{363BF5E4-A926-4847-94F0-E1F424B8C68A}" destId="{B40B9841-10AE-4066-B549-9868D38DAD61}" srcOrd="5" destOrd="0" parTransId="{F5DAD2FF-47EE-430C-AA57-CFFD95509093}" sibTransId="{2BF8FF3C-58D0-4D5B-BC66-8273F2872037}"/>
    <dgm:cxn modelId="{0B7783D4-5DAC-46A8-B888-7DC421A52398}" type="presOf" srcId="{201AFB67-51A7-4CCA-ACD5-0DFF3758B3F9}" destId="{EAD6CC12-0319-4A17-A828-FF83EF8319F2}" srcOrd="0" destOrd="0" presId="urn:microsoft.com/office/officeart/2005/8/layout/default"/>
    <dgm:cxn modelId="{6F7D7AEE-E382-45F8-BF02-24BB278AFE56}" type="presOf" srcId="{363BF5E4-A926-4847-94F0-E1F424B8C68A}" destId="{23EBAF92-6308-4A2C-9627-210A9DD4FF12}" srcOrd="0" destOrd="0" presId="urn:microsoft.com/office/officeart/2005/8/layout/default"/>
    <dgm:cxn modelId="{C9B012F8-695C-4E56-A987-DD83BAAED125}" srcId="{363BF5E4-A926-4847-94F0-E1F424B8C68A}" destId="{201AFB67-51A7-4CCA-ACD5-0DFF3758B3F9}" srcOrd="3" destOrd="0" parTransId="{EFFDBD98-F365-46C8-B8D6-2BBB7E067CBA}" sibTransId="{14B92E47-1EA4-4FC5-BEF1-FCA318969F73}"/>
    <dgm:cxn modelId="{CC395BF9-FCFA-414B-B07F-F347CD499935}" type="presOf" srcId="{45C4B482-44CA-46C2-B11E-34EBE14BC026}" destId="{B9B106D6-9F76-4A55-BBFA-B188A8B6AF5D}" srcOrd="0" destOrd="0" presId="urn:microsoft.com/office/officeart/2005/8/layout/default"/>
    <dgm:cxn modelId="{575EC512-5991-47F2-86F3-0A9E9AE4733C}" type="presParOf" srcId="{23EBAF92-6308-4A2C-9627-210A9DD4FF12}" destId="{C1832F5C-E521-4CFC-B4E1-AD555A72FF7D}" srcOrd="0" destOrd="0" presId="urn:microsoft.com/office/officeart/2005/8/layout/default"/>
    <dgm:cxn modelId="{F256CEDE-D338-4019-A85B-9E7FBC52A5EA}" type="presParOf" srcId="{23EBAF92-6308-4A2C-9627-210A9DD4FF12}" destId="{88EBACE9-9CA6-4D36-B1F4-08742E167754}" srcOrd="1" destOrd="0" presId="urn:microsoft.com/office/officeart/2005/8/layout/default"/>
    <dgm:cxn modelId="{8F227514-FF2C-4542-956E-39728473C35B}" type="presParOf" srcId="{23EBAF92-6308-4A2C-9627-210A9DD4FF12}" destId="{ADA52FFD-B323-4400-B177-2A1AC8CDF19B}" srcOrd="2" destOrd="0" presId="urn:microsoft.com/office/officeart/2005/8/layout/default"/>
    <dgm:cxn modelId="{960A17FE-93E3-440F-9EFD-9D7BD4F4D85F}" type="presParOf" srcId="{23EBAF92-6308-4A2C-9627-210A9DD4FF12}" destId="{E1AA04D5-2970-4E0E-AFB0-D90EB35DF19E}" srcOrd="3" destOrd="0" presId="urn:microsoft.com/office/officeart/2005/8/layout/default"/>
    <dgm:cxn modelId="{8C15A3C3-5864-45E5-8B81-1589894202BF}" type="presParOf" srcId="{23EBAF92-6308-4A2C-9627-210A9DD4FF12}" destId="{B9B106D6-9F76-4A55-BBFA-B188A8B6AF5D}" srcOrd="4" destOrd="0" presId="urn:microsoft.com/office/officeart/2005/8/layout/default"/>
    <dgm:cxn modelId="{745193DC-711A-4AB0-B89C-52CA1B65DF4D}" type="presParOf" srcId="{23EBAF92-6308-4A2C-9627-210A9DD4FF12}" destId="{C6B45C27-B46D-477D-81B6-2D964879A0F4}" srcOrd="5" destOrd="0" presId="urn:microsoft.com/office/officeart/2005/8/layout/default"/>
    <dgm:cxn modelId="{BED9EF1D-BAFD-4952-97E1-305946C7FB43}" type="presParOf" srcId="{23EBAF92-6308-4A2C-9627-210A9DD4FF12}" destId="{EAD6CC12-0319-4A17-A828-FF83EF8319F2}" srcOrd="6" destOrd="0" presId="urn:microsoft.com/office/officeart/2005/8/layout/default"/>
    <dgm:cxn modelId="{9F1F069C-E1BE-484E-B524-8B59602D36CE}" type="presParOf" srcId="{23EBAF92-6308-4A2C-9627-210A9DD4FF12}" destId="{AE7FEEE7-6473-443C-BA83-3021C4AC0683}" srcOrd="7" destOrd="0" presId="urn:microsoft.com/office/officeart/2005/8/layout/default"/>
    <dgm:cxn modelId="{8B255001-3ECA-4E3B-8A44-134A685D4349}" type="presParOf" srcId="{23EBAF92-6308-4A2C-9627-210A9DD4FF12}" destId="{3DCDCF5F-4C88-4391-B0C8-B83AA8F281C7}" srcOrd="8" destOrd="0" presId="urn:microsoft.com/office/officeart/2005/8/layout/default"/>
    <dgm:cxn modelId="{22742A33-99DC-462C-AD96-BEFDBC27A5AB}" type="presParOf" srcId="{23EBAF92-6308-4A2C-9627-210A9DD4FF12}" destId="{DCAFD597-0805-4FE7-AC22-E4F7033A663F}" srcOrd="9" destOrd="0" presId="urn:microsoft.com/office/officeart/2005/8/layout/default"/>
    <dgm:cxn modelId="{35D160F5-16FE-4279-A0DD-18BD4908FBD3}" type="presParOf" srcId="{23EBAF92-6308-4A2C-9627-210A9DD4FF12}" destId="{C8028400-4579-42E2-8E48-483B74DD68D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32F5C-E521-4CFC-B4E1-AD555A72FF7D}">
      <dsp:nvSpPr>
        <dsp:cNvPr id="0" name=""/>
        <dsp:cNvSpPr/>
      </dsp:nvSpPr>
      <dsp:spPr>
        <a:xfrm>
          <a:off x="1339" y="380301"/>
          <a:ext cx="1687710" cy="101262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en-US" sz="1500" kern="1200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What is </a:t>
          </a:r>
          <a:r>
            <a:rPr lang="en-NL" sz="1500" kern="1200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your </a:t>
          </a:r>
          <a:r>
            <a:rPr lang="en-NL" sz="1500" kern="1200" dirty="0" err="1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favorite</a:t>
          </a:r>
          <a:r>
            <a:rPr lang="en-NL" sz="1500" kern="1200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 open </a:t>
          </a:r>
          <a:r>
            <a:rPr lang="en-US" sz="1500" kern="1200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problem</a:t>
          </a:r>
          <a:r>
            <a:rPr lang="en-NL" sz="1500" kern="1200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 in kernelization</a:t>
          </a:r>
          <a:r>
            <a:rPr lang="en-US" sz="1500" kern="1200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?</a:t>
          </a:r>
          <a:endParaRPr lang="en-US" sz="1500" kern="1200" dirty="0"/>
        </a:p>
      </dsp:txBody>
      <dsp:txXfrm>
        <a:off x="1339" y="380301"/>
        <a:ext cx="1687710" cy="1012626"/>
      </dsp:txXfrm>
    </dsp:sp>
    <dsp:sp modelId="{ADA52FFD-B323-4400-B177-2A1AC8CDF19B}">
      <dsp:nvSpPr>
        <dsp:cNvPr id="0" name=""/>
        <dsp:cNvSpPr/>
      </dsp:nvSpPr>
      <dsp:spPr>
        <a:xfrm>
          <a:off x="1857821" y="380301"/>
          <a:ext cx="1687710" cy="101262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What was the original motivation? </a:t>
          </a:r>
          <a:endParaRPr lang="en-US" sz="1500" kern="1200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1857821" y="380301"/>
        <a:ext cx="1687710" cy="1012626"/>
      </dsp:txXfrm>
    </dsp:sp>
    <dsp:sp modelId="{B9B106D6-9F76-4A55-BBFA-B188A8B6AF5D}">
      <dsp:nvSpPr>
        <dsp:cNvPr id="0" name=""/>
        <dsp:cNvSpPr/>
      </dsp:nvSpPr>
      <dsp:spPr>
        <a:xfrm>
          <a:off x="3714303" y="380301"/>
          <a:ext cx="1687710" cy="101262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500" kern="1200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I</a:t>
          </a:r>
          <a:r>
            <a:rPr lang="en-US" sz="1500" kern="1200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s </a:t>
          </a:r>
          <a:r>
            <a:rPr lang="en-NL" sz="1500" kern="1200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the problem </a:t>
          </a:r>
          <a:r>
            <a:rPr lang="en-US" sz="1500" kern="1200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still relevant?</a:t>
          </a:r>
          <a:endParaRPr lang="en-US" sz="1500" kern="1200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3714303" y="380301"/>
        <a:ext cx="1687710" cy="1012626"/>
      </dsp:txXfrm>
    </dsp:sp>
    <dsp:sp modelId="{EAD6CC12-0319-4A17-A828-FF83EF8319F2}">
      <dsp:nvSpPr>
        <dsp:cNvPr id="0" name=""/>
        <dsp:cNvSpPr/>
      </dsp:nvSpPr>
      <dsp:spPr>
        <a:xfrm>
          <a:off x="5570785" y="380301"/>
          <a:ext cx="1687710" cy="101262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500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How much time have you invested in the problem?</a:t>
          </a:r>
          <a:endParaRPr lang="en-US" sz="1500" kern="1200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5570785" y="380301"/>
        <a:ext cx="1687710" cy="1012626"/>
      </dsp:txXfrm>
    </dsp:sp>
    <dsp:sp modelId="{3DCDCF5F-4C88-4391-B0C8-B83AA8F281C7}">
      <dsp:nvSpPr>
        <dsp:cNvPr id="0" name=""/>
        <dsp:cNvSpPr/>
      </dsp:nvSpPr>
      <dsp:spPr>
        <a:xfrm>
          <a:off x="7427267" y="380301"/>
          <a:ext cx="1687710" cy="101262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Which direction do you think the answer lies?</a:t>
          </a:r>
          <a:endParaRPr lang="en-US" sz="1500" kern="1200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7427267" y="380301"/>
        <a:ext cx="1687710" cy="1012626"/>
      </dsp:txXfrm>
    </dsp:sp>
    <dsp:sp modelId="{C8028400-4579-42E2-8E48-483B74DD68D1}">
      <dsp:nvSpPr>
        <dsp:cNvPr id="0" name=""/>
        <dsp:cNvSpPr/>
      </dsp:nvSpPr>
      <dsp:spPr>
        <a:xfrm>
          <a:off x="9283749" y="380301"/>
          <a:ext cx="1687710" cy="101262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effectLst/>
              <a:latin typeface="Calibri" panose="020F0502020204030204" pitchFamily="34" charset="0"/>
              <a:ea typeface="Times New Roman" panose="02020603050405020304" pitchFamily="18" charset="0"/>
            </a:rPr>
            <a:t>What is the simplest version you do not know how to crack?</a:t>
          </a:r>
          <a:endParaRPr lang="en-US" sz="1500" kern="1200" dirty="0">
            <a:effectLst/>
            <a:latin typeface="Calibri" panose="020F0502020204030204" pitchFamily="34" charset="0"/>
            <a:ea typeface="Calibri" panose="020F0502020204030204" pitchFamily="34" charset="0"/>
          </a:endParaRPr>
        </a:p>
      </dsp:txBody>
      <dsp:txXfrm>
        <a:off x="9283749" y="380301"/>
        <a:ext cx="1687710" cy="1012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5" y="0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9305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r>
              <a:rPr lang="nb-NO"/>
              <a:t>Bart M. P. Jansen</a:t>
            </a: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5" y="9429305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fld id="{5180EC00-F275-4087-9DB9-ACCF312B762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1216288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1:17.9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0 157 3444 0 0,'0'0'9589'0'0,"50"-5"-4937"0"0,-21-1-4228 0 0,-1 0 1 0 0,47-19-1 0 0,-54 17-323 0 0,0 0 0 0 0,0 2 0 0 0,1 0 1 0 0,0 2-1 0 0,42-4 0 0 0,100-3-18 0 0,-73 12 93 0 0,310-8 198 0 0,-199-6-133 0 0,4-7-158 0 0,116-3-27 0 0,-80 22-112 0 0,399 9 160 0 0,-138 2-51 0 0,-160 18 53 0 0,-268-23-105 0 0,311 12 62 0 0,-276-7-64 0 0,-31-1 15 0 0,-63-8-14 0 0,193 9 101 0 0,-156-10-96 0 0,200 6-319 0 0,-172 4 193 0 0,90 4 193 0 0,-109-5-2108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3T06:25:14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12838,'18'24'1617,"1"38"1968,18 24 49,-6 25-1537,0 13-432,-1-4-673,-11-9-208,-7-9-415,-6-13-273,-6-11-96,0-17 0,0-8-449,0-16-767,0-13-737,-6-14-1505,6-10-3217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3T06:25:14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4370,'0'118'6045,"1"179"2283,4-159-5827,6 1-1,9 23-2500,-1-37 748,2 14 556,14 33-1304,-35-171 1,0-1 0,0 1 0,0-1 0,0 0 0,0 1 0,0-1 0,0 1 0,1-1 0,-1 1 1,0-1-1,0 1 0,0-1 0,0 0 0,1 1 0,-1-1 0,0 1 0,0-1 0,1 0 0,-1 1 0,0-1 0,0 0 0,1 1 0,-1-1 1,1 0-1,-1 0 0,0 1 0,1-1 0,-1 0 0,1 0 0,-1 0 0,0 1 0,1-1 0,-1 0 0,1 0 0,-1 0 0,1 0 0,-1 0 1,0 0-1,1 0 0,-1 0 0,1 0 0,-1 0 0,1 0 0,-1 0-1,18-19-186,1-18-163,-2-1 1,12-38 348,-11 28-186,6-19 3,-13 35 136,1 1 0,11-20 47,-22 49 2,0-1-1,0 1 1,1 0 0,-1 0 0,0 0 0,1 0 0,-1 0 0,1 0 0,0 0 0,-1 0 0,1 1 0,0-1 0,0 1 0,0-1 0,0 1 0,1 0 0,-1 0 0,0 0 0,0 0 0,1 0 0,-1 0 0,1 1-1,-1-1 1,0 1 0,1-1 0,-1 1 0,1 0 0,-1 0 0,1 0 0,-1 1 0,1-1 0,-1 0 0,1 1 0,1 0-2,2 2 8,-1-1 1,1 1-1,-1 0 1,0 1-1,0-1 1,0 1-1,0 0 0,-1 0 1,1 0-1,-1 1 1,0 0-1,-1 0 1,3 3-9,16 30 202,-2 1 0,-2 1 0,2 8-202,-2-3 192,2-1-1,12 17-191,-25-51 53,-1-1-1,1 0 0,1 0 1,0 0-1,0-1 1,5 4-53,26 10-1218,-37-21 792,1 0 1,0 0-1,0-1 0,-1 1 0,1-1 1,0 0-1,0 1 0,0-1 1,0-1-1,0 1 0,0 0 1,-1-1-1,2 0 426,20-9-6419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3T06:25:14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458 813 6067,'-6'-6'958,"0"0"0,0 0-1,0 1 1,0 0 0,-1 0 0,0 1 0,0 0 0,-1 0-958,-4-2 680,0 2 0,0-1 0,0 1 0,-1 1 1,1 0-681,-9 0 405,1 0 1,-1 1-1,1 2 1,-1 0-1,0 1 1,-5 1-406,17 0 101,1-1 1,-1 1 0,1 1 0,-1 0 0,1 0 0,0 0-1,0 1 1,0 0 0,1 1 0,0 0 0,-1 0 0,2 1-1,-1-1 1,1 1 0,-1 1 0,2-1 0,-1 1 0,1 0 0,0 1-1,0-1 1,1 1 0,0 0 0,1 0 0,0 0 0,0 0-1,0 1 1,1-1 0,0 1 0,1 0 0,0-1 0,1 1-1,-1 0 1,2 0 0,-1 0 0,2 7-102,-1-11 22,0 0 0,0-1 0,0 1 0,1-1 0,0 1 0,0-1 1,0 0-1,0 1 0,0-1 0,1 0 0,0 0 0,0-1 0,0 1 0,0-1 0,1 1 0,-1-1 0,2 1-22,2 0 16,0 1 0,0-1 0,1 0 0,-1 0-1,1-1 1,0 0 0,0-1 0,0 0 0,0 0-1,1 0-15,1 0 2,1-1-1,0 0 0,0-1 0,0 0 1,0 0-1,0-1 0,0 0 0,0-1 1,-1-1-1,1 0 0,-1 0 0,1-1 1,-1 0-1,0 0 0,9-7-1,-6 1-58,0-2 0,-1 0-1,0 0 1,0-1 0,-2 0 0,0-1-1,0 0 1,-1-1 0,-1 0 0,6-14 58,-6 10-107,0-1 1,-2-1 0,0 1 0,-1-1-1,-1 0 1,-1 0 0,-1 0 0,-1-10 106,-2 88 261,-1-27 78,2 1 0,1 0 0,1-1 0,2 1 0,3 9-339,-5-32 83,1 1 0,-1-1 1,2 1-1,-1-1 1,1 0-1,0-1 1,1 1-1,0-1 1,0 0-1,0 0 0,1 0 1,0-1-1,0 1 1,1-2-1,0 1 1,0-1-1,0 0 1,1 0-1,-1-1 0,1 0 1,1 0-84,4 1 22,1 0 1,-1 0-1,1-2 1,0 1-1,0-2 1,4 0-23,-13-1-4,0 0 1,0-1-1,0 0 1,0 0-1,0-1 1,0 0-1,0 1 1,0-1-1,0-1 1,0 1-1,0-1 1,-1 0-1,1 0 1,0 0-1,-1-1 1,0 0-1,0 0 1,4-3 3,6-10-139,-1-2 0,-1 0 0,-1 0 0,0-1 0,-2 0 0,0-1 0,-1 0 0,-1 0 0,-1-1 0,0-2 139,25-67-592,-30 84 581,0 27 211,0 0 1,2 1-1,0-1 0,1-1 1,1 1-1,2-1 1,0 1-1,0-2 0,2 1 1,11 17-201,-19-35 15,0 0-1,0 0 1,0 0 0,1 0 0,-1-1 0,1 1 0,-1 0 0,1-1 0,-1 1 0,1-1 0,0 0 0,0 1 0,0-1 0,0 0 0,0 0 0,0 0 0,0 0-1,0-1 1,0 1 0,1-1 0,-1 1-15,0-1 7,1-1 0,-1 1 0,0-1 1,0 0-1,1 0 0,-1 0 0,0 0 0,0 0 0,0 0 0,0 0 0,0-1 0,0 1 0,-1-1 0,1 1 0,0-1 1,-1 0-1,1 0 0,-1 1 0,1-2-7,70-101 40,-46 64-299,1 0 0,5-1 259,-32 41 1,1-1-1,-1 1 1,0-1 0,1 1-1,-1 0 1,0-1 0,1 1-1,-1 0 1,0-1-1,1 1 1,-1 0 0,1-1-1,-1 1 1,0 0-1,1 0 1,-1 0 0,1-1-1,-1 1 1,1 0 0,-1 0-1,1 0 1,-1 0-1,1 0 1,-1 0 0,1 0-1,-1 0 1,1 0 0,-1 0-1,1 0 1,-1 0-1,1 0 1,-1 0 0,0 1-1,1-1 1,-1 0-1,1 0 1,-1 1 0,1-1-1,-1 0 1,0 0 0,1 1-1,-1-1 1,0 0-1,1 1 1,-1-1 0,0 1-1,1-1 1,-1 0-1,0 1 1,0-1 0,1 1-1,-1-1 1,0 1 0,0-1-1,0 1 1,0-1-1,0 0 1,0 1-1,9 32 78,-8-30-53,2 14 126,1 0 0,1 0 1,0 0-1,2 0 0,0-1 0,6 11-151,-10-22 6,0 0 0,1 0 0,-1-1 0,1 1-1,0-1 1,0 0 0,0 0 0,0-1 0,1 1-1,0-1 1,-1 0 0,1 0 0,0-1 0,1 1-1,-1-1 1,0 0 0,1-1 0,-1 1 0,1-1 0,-1 0-1,1 0 1,4-1-6,-4 0-26,0-1 0,0 0 0,0 0 0,-1 0 0,1-1-1,-1 0 1,1 0 0,-1-1 0,0 1 0,1-1 0,-1-1 0,-1 1 0,1 0 0,0-1-1,-1 0 1,0 0 0,0-1 0,0 1 0,0-1 0,0-1 26,13-18-275,0 0 1,-2-1-1,6-15 275,-18 33-68,21-41-624,-2-2-1,3-15 693,-1-8-3225,-3-1 1,4-44 3224,-8 16-2916,-5-1 1,-5 0-1,-4-17 2916,-6 328 8232,-10 111-2268,12-312-5887,-4 90 853,4 0 1,4 0-1,6 13-930,-8-101 34,0-1-16,1 1 0,0 0-1,0-1 1,1 0 0,-1 1 0,2-1-1,-1 0 1,6 7-18,-8-30-139,-1-6 31,-1-11-113,2 1 1,1-1-1,5-22 221,-5 43-23,1 1 0,0-1 0,1 1 1,0 0-1,0 0 0,1 1 0,0-1 0,1 1 0,0 0 1,0 1-1,1 0 0,0-1 0,2 0 23,4-2 11,0 0-1,1 0 0,0 1 1,0 1-1,1 0 1,1 1-1,13-5-10,-20 10 38,0-1 0,1 1 0,0 1 0,0 0-1,-1 0 1,1 1 0,0 0 0,0 0 0,0 1 0,0 1 0,0 0-1,0 0 1,0 1 0,0 0-38,-6 0 19,-1-1 0,0 1-1,0 0 1,0 0 0,0 0 0,0 0-1,0 1 1,0-1 0,-1 1 0,1 0-1,-1-1 1,0 1 0,0 0 0,0 0-1,0 1 1,-1-1 0,1 0 0,-1 0-1,0 1 1,0-1 0,0 1 0,0-1-1,0 1 1,-1 0 0,0-1 0,0 1-1,0 0 1,0-1 0,0 1 0,-1-1-1,0 1 1,1-1 0,-1 1-1,0-1 1,-1 1 0,1-1 0,-1 0-1,0 2-18,-6 2 20,1-1 0,-1 1 0,0-2 0,0 1-1,-1-1 1,0 0 0,0-1 0,0 0-1,0-1 1,-1 0 0,1 0 0,-1-1-1,-3 1-19,-17 2-131,0 0-1,-1-2 0,-23-1 132,-63-2-953,117 0 953,0 0 0,1 0 0,-1 0 0,0 0 0,1 0-1,-1 0 1,0 1 0,0-1 0,1 0 0,-1 0 0,0 0-1,0 0 1,1 1 0,-1-1 0,0 0 0,0 0 0,0 1 0,0-1-1,1 0 1,-1 0 0,0 1 0,0-1 0,0 0 0,0 0 0,0 1-1,0-1 1,0 0 0,0 1 0,1-1 0,-1 0 0,0 0-1,0 1 1,0-1 0,-1 0 0,1 1 0,0-1 0,0 0 0,0 0-1,0 1 1,0-1 0,0 0 0,0 1 0,0-1 0,-1 0-1,1 0 1,0 1 0,0-1 0,0 0 0,0 0 0,-1 0 0,1 1-1,0-1 1,0 0 0,-1 0 0,1 0 0,0 0 0,0 1-1,-1-1 1,1 0 0,0 0 0,0 0 0,-1 0 0,1 0 0,0 0-1,-1 0 1,1 0 0,0 0 0,0 0 0,-1 0 0,1 0 0,27 19 211,1-2 0,0 0 1,1-2-1,10 2-211,26 15 459,95 55 491,31 29-950,-164-101-2874,-17-10-1826,-3-3-4099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3T06:25:14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10741,'1'9'954,"0"1"0,1-1 1,-1 0-1,2 0 0,-1 0 0,1 0 0,1 0 0,0-1 1,0 1-1,5 6-954,2 3 731,1-1 0,0-1 1,1 0-1,6 5-731,-9-11 108,1-1 1,0 0-1,0-1 0,1 0 1,0-1-1,0 0 0,1 0 1,0-2-1,0 0 0,0 0 1,1-1-1,1 0-108,13 1 305,0 0-1,0-2 1,1-1-1,-1-2 1,13-1-305,-32 1 16,-1-1 1,1-1 0,0 1 0,0-1-1,-1-1 1,1 1 0,-1-1 0,0-1 0,0 0-1,0 0 1,0 0 0,-1-1 0,0-1 0,0 1-1,0-1 1,0 0 0,-1 0 0,0-1-1,-1 0 1,1 0 0,-1 0 0,0-1 0,-1 1-1,0-1 1,0-1 0,-1 1 0,0 0 0,-1-1-1,1 1 1,-1-1 0,0-8-17,1 1-37,-1 1 1,-1 0-1,0 0 1,-1-1-1,-1 0 37,1 13-28,0 0 0,0 0 0,-1 0 0,1 0 0,-1 0 0,1 0 0,-1 1 0,0-1 0,0 0 0,0 0 0,-1 1 0,1-1 1,-1 1-1,1-1 0,-1 1 0,0-1 0,0 1 0,0 0 0,0 0 0,0 0 0,-1 0 0,1 1 0,-1-1 0,1 0 0,-1 1 0,1 0 0,-1 0 0,-1-1 28,3 2-4,1 0 0,-1 0-1,1-1 1,-1 1 0,1 0 0,-1 0-1,1 0 1,-1 0 0,0 0 0,1 0-1,-1 0 1,1 0 0,-1 0 0,1 0-1,-1 1 1,0-1 0,1 0 0,-1 0-1,1 0 1,-1 1 0,1-1 0,-1 0-1,1 1 1,-1-1 0,1 0 0,0 1-1,-1-1 1,1 0 0,-1 1 0,1-1-1,0 1 1,-1-1 0,1 1 0,0-1-1,0 1 1,-1-1 0,1 1 0,0-1-1,0 1 1,0 0 0,0-1 4,-1 31-177,1-16 136,-1 9 81,1 0-1,2 0 1,0 1 0,1-1-1,1-1 1,2 1 0,0 0-1,5 10-39,27 44 780,3-3-1,36 48-779,-23-37 1171,21 50-1171,-67-121 115,-1 1 1,-1 1 0,-1-1 0,0 1-1,-1 0 1,-1 0 0,0 1-116,-2-13 49,0 0 0,-1 0 0,0 0 1,0 0-1,0 0 0,-1 0 0,0 0 1,1 0-1,-2 0 0,1 0 0,-1 0 1,1 0-1,-1-1 0,-1 1 0,1-1 0,-1 1 1,1-1-1,-1 0 0,0 0 0,-1 0 1,1 0-1,-1-1 0,0 0 0,1 1 1,-4 0-50,-7 4 73,-1-1 1,0 0 0,0-1-1,-1-1 1,1-1 0,-1 0-1,0-1 1,-15 1-74,-28 1-103,-49-3 103,79-3-62,-8 1-432,0-1 1,0-2-1,1-2 0,-1-2 1,1-1-1,0-1 1,1-2-1,0-2 1,1-1-1,-5-5 494,35 17-273,-1-1 0,1 0 0,-1 0 0,1-1 0,0 1 0,0-1 0,1 0 0,-1 0 1,1 0-1,0-1 0,0 1 0,0-1 0,0 0 0,1 0 0,-2-4 273,3 5-533,0 1 0,0-1 0,1 1 0,0-1 0,-1 0 0,1 1 0,0-1 0,1 0 0,-1 1 1,0-1-1,1 1 0,0-1 0,0 0 0,0 1 0,1-1 533,1-3-2453,1 0 0,1 1-1,-1 0 1,1-1 0,5-3 2453,-10 9-70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3T06:25:14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167 191 7475,'-53'3'7520,"11"10"-3736,37-11-3591,1 1 1,0 0 0,0 0 0,0 0 0,0 1 0,0 0 0,1-1-1,0 1 1,-1 0 0,1 1 0,1-1 0,-1 1 0,1-1 0,0 1-1,0 0 1,0-1 0,-1 6-194,0-2 138,1 1 0,-1-1 1,2 1-1,-1-1 0,1 1 0,0 0 0,1 0 0,0-1 1,0 1-1,1 0 0,0 0 0,1-1 0,2 7-138,-2-9 32,0 0 1,1 0-1,0-1 0,1 1 1,-1-1-1,1 0 0,0 1 0,0-2 1,0 1-1,1 0 0,0-1 1,0 0-1,0 0 0,0-1 0,1 1 1,-1-1-1,1 0 0,4 1-32,4 2 59,1-2 1,-1 0-1,1 0 0,-1-1 0,1-1 0,0-1 1,0 0-1,0-1 0,0 0 0,0-1 0,-1-1 0,1 0 1,0-2-1,-1 1 0,1-2 0,-1 1 0,0-2 1,-1 0-1,1-1 0,6-5-59,-7 5 65,0-2 0,-1 1 0,0-1 1,0-1-1,-1 0 0,-1-1 0,0 0 0,0 0 0,-1-1 0,-1 0 0,0-1 1,0 0-1,-1 0 0,-1-1 0,0 0 0,-1 0 0,-1 0 0,0-1 1,-1 1-1,1-8-65,-2 7 32,-1 0 0,-1 0 0,0 0-1,-1 0 1,-1-2-32,1 12-13,0 1 0,0-1-1,0 0 1,-1 1 0,0-1-1,0 1 1,0 0 0,0 0 0,-1 0-1,0 0 1,0 0 0,0 0-1,0 1 1,0-1 0,-1 1-1,0 0 1,-1-1 13,-7-3-199,0 0 0,0 1 1,-1 1-1,1 0 0,-1 1 1,0 0-1,0 1 0,0 0 0,-1 1 1,1 1-1,-1 0 0,1 1 0,-1 0 1,1 1-1,-1 1 0,1 0 0,0 1 1,-10 3 198,13-3-333,-1 0 0,1 1 0,0 1 0,0 0 0,0 0 0,0 1 0,1 0 0,0 0 0,1 1 0,-8 7 333,11-8-332,0 0 1,0 0-1,0 0 0,1 1 0,0 0 0,0 0 0,1 0 0,0 0 0,0 0 0,1 1 0,0-1 0,0 1 0,0-1 0,1 1 1,0 6 331,0-9-303,1-1 1,0 1-1,0 0 1,0-1 0,0 1-1,1 0 1,0-1 0,-1 1-1,2-1 1,-1 1 0,1-1-1,-1 0 1,1 1-1,0-1 1,1 0 0,-1 0-1,1-1 1,0 1 0,0 0-1,0-1 1,0 1 0,0-1-1,1 0 1,0 0 302,64 33-4864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3T06:25:14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1 178 5314,'8'-5'1269,"28"-20"940,-34 24-1577,-1 0 1,0-1 0,0 1 0,-1 0 0,1-1 0,0 1 0,0 0 0,-1-1 0,1 1 0,0-1-1,-1 1 1,0-1 0,1 1 0,-1-1 0,0 0 0,0 0-633,0 2 2508,0 0-731,0 0-449,1 35 465,-1-33-1660,1 1-99,0 0-1,0 0 1,1-1-1,-1 1 1,1 0-1,-1-1 1,1 1-1,0-1 0,0 1 1,0-1-1,0 0 1,0 0-1,0 0 1,1 0-1,-1-1 1,1 1-1,-1 0 0,1-1 1,0 0-1,-1 1 1,1-1-1,0-1 1,0 1-1,0 0 1,0-1-1,1 1-33,3 1 13,0-1-1,0 0 1,0 0-1,0-1 1,0 0 0,0 0-1,0-1 1,1 0 0,-1 0-1,0 0 1,5-3-13,2-3-25,-1-1 0,1 0 0,-2-1 0,1-1 0,-1 0 0,0 0-1,-1-1 1,0-1 0,4-7 25,-1 3-51,0 1-1,1 0 1,1 1-1,0 1 1,7-4 51,-21 16-9,0-1 0,0 1 0,1 0 0,-1-1 0,0 1 0,1 0 0,-1 1 0,1-1 0,-1 0 0,1 1 0,-1-1 0,1 1 0,-1 0 0,1 0 0,0 0 0,-1 0 0,1 0 0,-1 1 0,1-1 0,0 1 0,-1 0 0,0-1 0,1 1 0,-1 0 0,1 1 0,-1-1 0,0 0 0,0 1 0,0-1 0,0 1 0,0 0 9,6 6 50,0 0 0,-2 1 0,1 0 0,-1 0 0,0 0 0,3 9-50,2 0 216,4 9-60,2-1-1,1-1 1,7 7-156,25 13-1360,-44-41 660,0 0 0,1 0 0,-1-1-1,1 0 1,0 0 0,0 0 0,6 0 700,25 2-7724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3T06:25:14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596 904 5731,'10'5'3509,"1"-2"5966,-7-19-4934,-6-11-4376,0 0 1,-2 1-1,-1-1 1,-2 1-1,0 1 1,-1-1-1,-2 1 1,0 0-1,-2 1 1,-1 1-1,-1 0 1,0 0-1,-2 1-165,-45-56-9,-3 2-1,-68-62 10,57 61 309,-89-87 345,164 164-652,0 0 0,1 0 0,-1 0 0,0 0 0,1 0 0,-1 0 0,0 0 0,1 0 0,-1 0 0,0 0 0,1 0 0,-1 0 1,0 0-1,0 0 0,1 0 0,-1 0 0,0-1 0,1 1 0,-1 0 0,0 0 0,0 0 0,1-1 0,-1 1 0,0 0 0,0 0 0,0-1 0,1 1 0,-1 0 1,0 0-1,0-1 0,0 1 0,0 0 0,1 0 0,-1-1 0,0 1 0,0 0 0,0-1 0,0 1 0,0 0 0,0-1 0,0 1 0,0 0 0,0-1 0,0 1 1,0 0-1,0-1 0,0 1 0,0 0 0,-1-1 0,1 1 0,0 0 0,0 0 0,0-1 0,0 1 0,0 0 0,-1 0 0,1-1 0,0 1 0,0 0 0,0 0 1,-1-1-1,1 1 0,0 0 0,0 0 0,-1 0 0,1 0 0,-1-1-2,36 2-255,-27-1 262,94 12-21,-1 4 0,-1 4 0,19 10 14,-74-19 21,8 2 0,225 61 411,-227-57-324,-1 2 1,-1 2-1,0 2 0,11 9-108,-51-27 33,0 1 1,0-1 0,-1 2-1,0-1 1,0 1 0,-1 0-1,3 4-33,-9-9 7,1 0-1,-1 0 0,1 0 1,-1 1-1,0-1 1,0 0-1,0 1 0,0-1 1,0 1-1,-1-1 1,1 1-1,-1-1 0,0 1 1,0 0-1,0-1 1,0 1-1,0-1 0,0 1 1,-1 0-1,1-1 1,-1 1-1,0-1 0,1 1 1,-1-1-1,0 0 1,-1 1-1,1-1 0,0 0 1,-1 0-1,1 0 1,-1 0-1,0 1-6,-21 23 76,-2-1 0,0-1 1,-1-1-1,-2-1 0,0-1-76,-36 29 40,-27 22 7,-96 82 35,153-122-145,1 1 0,2 1 1,1 1-1,-1 6 63,23-30-377,1 1 1,1 0-1,0 0 1,1 0-1,0 1 1,0 0-1,2 0 1,0 0-1,0 0 1,0 10 376,2-7-1454,0-1 0,1 1 0,1 0 0,1-1 0,0 0 0,1 1 0,1-1 0,0 0 0,1 0 1454,13 40-6208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3T06:25:14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87 113 12118,'-3'2'348,"0"1"0,0 0 0,0 0 0,0 0 0,1 1 1,-1-1-1,1 1 0,0-1 0,0 1 0,0 0 1,0 0-1,1 0 0,-1 0 0,1 0 0,0 0 1,0 1-350,0 2 338,0-1 0,0 1 0,1 0 0,-1 0 0,2 0 0,-1 0 0,1-1 0,0 1 0,1 4-337,-1-8 43,1 0 0,-1-1 0,1 0 0,-1 1 0,1-1 0,0 0 0,0 0 0,0 0 0,0 0 0,0 0 0,0 0 0,1-1 0,-1 1 0,0-1 0,1 1 0,-1-1 0,1 0 0,0 0 0,-1 0 0,1-1 0,0 1 0,0 0 0,0-1 0,-1 0 0,1 0 0,0 0 0,0 0 0,0 0 0,-1 0 0,2-1-43,4 0 138,1 1-1,-1-1 1,1-1 0,-1 0 0,0 0-1,0-1 1,0 0 0,0 0 0,3-2-138,-3 0 205,0-1 0,-1 0 1,1-1-1,-1 1 0,0-1 0,-1 0 1,1-1-1,-2 0 0,1 0 1,-1 0-1,0-1 0,-1 1 1,0-1-1,0 0 0,-1-1 1,0 1-1,0 0 0,-1-1 0,-1 0 1,0 1-1,0-1 0,-1-4-205,0 11 25,0 0 0,0 0 0,-1 0 0,1 0 0,-1 0 0,0 0 0,0 0 0,0 0 0,0 1 0,-1-1 0,1 0 0,-1 1 0,1-1 0,-1 1-1,0 0 1,0 0 0,0-1 0,0 1 0,0 0 0,-1 1 0,1-1 0,-1 0 0,1 1 0,-1-1 0,0 1 0,1 0 0,-1 0 0,0 0 0,0 0 0,0 0-1,0 1 1,0-1 0,0 1 0,-1 0-25,-4-1-116,0 0-1,0 1 1,1 0-1,-1 1 1,0 0-1,0 0 1,0 1-1,1-1 1,-1 2-1,1-1 0,0 1 1,-1 0-1,-3 3 117,-2 3-824,1 1-1,0 0 0,1 1 1,0 0-1,1 1 0,0 0 0,1 1 1,-5 8 824,-20 46-6961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1T15:45:41.02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24575,'0'6'0,"1"0"0,0-1 0,0 1 0,1 0 0,-1-1 0,1 1 0,0-1 0,1 0 0,-1 1 0,1-1 0,0 0 0,5 5 0,52 57 0,-33-39 0,482 556 0,-351-397 0,-144-170-179,-2 1 0,17 30 0,-22-36-649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1T15:45:45.90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1289 0 24575,'-5'0'0,"-10"0"0,-21 9 0,-17 12 0,-23 20 0,-25 26 0,-13 20 0,-10 17 0,-11 9 0,4-6 0,11-7 0,16-12 0,18-12 0,14-10 0,19-11 0,15-11 0,13-9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1:23.3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37 2752 0 0,'6'-1'18336'0'0,"25"-2"-18589"0"0,507 18 1099 0 0,-104-15-803 0 0,-411-1-39 0 0,0-2-1 0 0,31-6 1 0 0,9-2-179 0 0,-59 10-16 0 0,-1 0 0 0 0,1 0 1 0 0,-1 0-1 0 0,1-1 0 0 0,-1 0 0 0 0,0 1 1 0 0,0-1-1 0 0,1 0 0 0 0,-1-1 0 0 0,-1 1 1 0 0,5-4-1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1T15:46:44.99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24575,'0'6'0,"1"0"0,0-1 0,0 1 0,1 0 0,-1-1 0,1 1 0,0-1 0,1 0 0,-1 1 0,1-1 0,0 0 0,5 5 0,52 57 0,-33-39 0,482 556 0,-351-397 0,-144-170-179,-2 1 0,17 30 0,-22-36-649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1T15:46:4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1289 0 24575,'-5'0'0,"-10"0"0,-21 9 0,-17 12 0,-23 20 0,-25 26 0,-13 20 0,-10 17 0,-11 9 0,4-6 0,11-7 0,16-12 0,18-12 0,14-10 0,19-11 0,15-11 0,13-9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1T16:02:16.92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24575,'0'6'0,"1"0"0,0-1 0,0 1 0,1 0 0,-1-1 0,1 1 0,0-1 0,1 0 0,-1 1 0,1-1 0,0 0 0,5 5 0,52 57 0,-33-39 0,482 556 0,-351-397 0,-144-170-179,-2 1 0,17 30 0,-22-36-649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1T16:02:16.92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1289 0 24575,'-5'0'0,"-10"0"0,-21 9 0,-17 12 0,-23 20 0,-25 26 0,-13 20 0,-10 17 0,-11 9 0,4-6 0,11-7 0,16-12 0,18-12 0,14-10 0,19-11 0,15-11 0,13-9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1T16:02:20.24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24575,'0'6'0,"1"0"0,0-1 0,0 1 0,1 0 0,-1-1 0,1 1 0,0-1 0,1 0 0,-1 1 0,1-1 0,0 0 0,5 5 0,52 57 0,-33-39 0,482 556 0,-351-397 0,-144-170-179,-2 1 0,17 30 0,-22-36-649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1T16:02:20.24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1289 0 24575,'-5'0'0,"-10"0"0,-21 9 0,-17 12 0,-23 20 0,-25 26 0,-13 20 0,-10 17 0,-11 9 0,4-6 0,11-7 0,16-12 0,18-12 0,14-10 0,19-11 0,15-11 0,13-9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1:24.5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30 76 836 0 0,'-30'-11'18046'0'0,"72"9"-16732"0"0,8 0-1145 0 0,401 2 169 0 0,-55 6-222 0 0,-379-6-67 0 0,0-1-1 0 0,0-1 0 0 0,0 0 0 0 0,22-7 1 0 0,-31 7-410 0 0,0-1 1 0 0,0 0-1 0 0,0 0 1 0 0,-1-1-1 0 0,1 0 1 0 0,-1 0-1 0 0,0 0 0 0 0,0-1 1 0 0,0-1-1 0 0,9-8 1 0 0,-157 80-16735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1:25.7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63 37 2152 0 0,'0'0'10532'0'0,"-11"-4"-9907"0"0,-40-19 5583 0 0,67 19-5002 0 0,33 3-1412 0 0,380-4 1088 0 0,-388 7-860 0 0,50 9 0 0 0,-50-5 19 0 0,53 1 0 0 0,97-1 607 0 0,-96-3-1377 0 0,-1-1-3644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4:37.7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91 980 0 0,'14'0'18133'0'0,"46"0"-17406"0"0,9 0 74 0 0,18 1-130 0 0,109-13 0 0 0,-55 4-560 0 0,-3-1-34 0 0,113-28 112 0 0,-144 24-132 0 0,109 3 0 0 0,669 23 33 0 0,-435-28-11 0 0,-153 23-83 0 0,-25 1-6 0 0,-202-7-7 0 0,83 12 0 0 0,-40-2 33 0 0,-65-8-34 0 0,0 2 0 0 0,68 18 0 0 0,-63-11 53 0 0,2-1-1 0 0,85 6 0 0 0,204-13 101 0 0,-216-6-604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4:49.4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1 118 5424 0 0,'0'0'13004'0'0,"30"0"-12293"0"0,101-11 210 0 0,-49 2-598 0 0,414-38 1341 0 0,116 15-1504 0 0,-493 30-142 0 0,-38-1-19 0 0,87 9 0 0 0,313 59 102 0 0,-365-56 6 0 0,125-8-1 0 0,-122-2-130 0 0,577 20 44 0 0,-633-19-90 0 0,109 14 1 0 0,50 6 94 0 0,-89-11 25 0 0,70 0-6 0 0,18 6-34 0 0,761-11-170 0 0,-559 11 215 0 0,-155 1-180 0 0,-115-4 139 0 0,160-7 0 0 0,-204-6-69 0 0,-84 1 57 0 0,82 1-13 0 0,136-18 0 0 0,-70-2-43 0 0,215 5 0 0 0,-19 3-71 0 0,-14-5 205 0 0,902 9-344 0 0,-1003 7 176 0 0,-219 0 87 0 0,31-1 2 0 0,126 15-1 0 0,-57 2 0 0 0,1-6-1 0 0,171-11 0 0 0,-127-1-5 0 0,-9 0-53 0 0,281 12-34 0 0,310 10 191 0 0,-509-22-111 0 0,38 0-122 0 0,-204-1 127 0 0,114-18 0 0 0,758-43-253 0 0,-825 60 227 0 0,107-10-335 0 0,1036-24 445 0 0,-1093 38 77 0 0,-141-2-116 0 0,59-11-1 0 0,11 0 41 0 0,174-23-34 0 0,-51 37-168 0 0,-98 2 130 0 0,-105 0 182 0 0,-2 0-2761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8T13:09:28.4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3278 421 7417 0 0,'0'0'7870'0'0,"-48"-35"-6858"0"0,-154-111-311 0 0,182 131-565 0 0,0 1 0 0 0,0 2-1 0 0,-2 0 1 0 0,1 1-1 0 0,-35-13 1 0 0,29 15-3 0 0,-64-22 83 0 0,-1 4 1 0 0,-1 4-1 0 0,-1 5 1 0 0,-115-9-1 0 0,-384 11-71 0 0,505 19-136 0 0,-173 30-1 0 0,-80 47 139 0 0,289-65-126 0 0,1 3 0 0 0,1 1 0 0 0,0 3 0 0 0,2 3 0 0 0,1 1 0 0 0,1 2 0 0 0,1 2 0 0 0,2 2 0 0 0,1 3 0 0 0,-52 53 0 0 0,51-42-20 0 0,2 3 0 0 0,2 1 0 0 0,2 2-1 0 0,3 1 1 0 0,2 2 0 0 0,2 1 0 0 0,3 2 0 0 0,-30 92 0 0 0,37-87 20 0 0,4 0-1 0 0,-13 101 1 0 0,25-134-42 0 0,2 0 0 0 0,1 1-1 0 0,2-1 1 0 0,1 1 0 0 0,1-1 0 0 0,2 0 0 0 0,14 52 0 0 0,1-28 27 0 0,3-1 1 0 0,1-1 0 0 0,3-1-1 0 0,2-2 1 0 0,3 0 0 0 0,43 52 0 0 0,-13-29-1 0 0,3-3 0 0 0,147 121 1 0 0,-147-140 33 0 0,2-3 0 0 0,3-4-1 0 0,1-2 1 0 0,93 38 0 0 0,-66-40 51 0 0,2-5 0 0 0,180 38 0 0 0,-115-44 71 0 0,172 7 1 0 0,169-21 195 0 0,278-40 562 0 0,-527 3-638 0 0,284-64 0 0 0,-422 60-200 0 0,-1-6-1 0 0,-2-5 0 0 0,-1-5 1 0 0,168-88-1 0 0,-195 83 150 0 0,-2-3 0 0 0,-3-4 1 0 0,103-89-1 0 0,-158 120-141 0 0,-2-1 0 0 0,-1-2 0 0 0,-1 0 0 0 0,-2-2 1 0 0,0 0-1 0 0,-2-1 0 0 0,-2-2 0 0 0,0 0 0 0 0,-2 0 0 0 0,-2-2 1 0 0,-1 0-1 0 0,14-56 0 0 0,-17 39-10 0 0,-2 1 0 0 0,-3-2 0 0 0,-2 1 0 0 0,-2 0 0 0 0,-2-1 0 0 0,-16-100 0 0 0,9 110-87 0 0,-3-1 1 0 0,-2 1 0 0 0,-1 1-1 0 0,-2 0 1 0 0,-2 1 0 0 0,-1 1-1 0 0,-3 1 1 0 0,-38-54 0 0 0,20 44-15 0 0,-1 2 0 0 0,-2 1 0 0 0,-2 3 0 0 0,-2 2 0 0 0,-2 1 0 0 0,-1 3 0 0 0,-2 2 0 0 0,-1 3 0 0 0,-89-39 0 0 0,28 22-103 0 0,-3 6-1 0 0,-1 5 1 0 0,-221-39-1 0 0,-274 8-970 0 0,-3 52-1237 0 0,481 18 222 0 0,-175 24 0 0 0,212-10-2305 0 0,-104 32 0 0 0,49-1-2722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9T08:09:30.4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3T06:25:14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0 337 7764,'0'0'13278,"1"0"-6894,0 0-4850,12-1-5021,-4 0 5200,43-8-1234,-1-2 0,-1-2 0,24-10-479,13-4 417,-46 15-215,433-118 1697,-289 87-849,112-9-1050,-210 43 704,70 3-704,-53 6-3761,-54 0-962,-50 1-1368,-5 4-4193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5" y="0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3" y="746125"/>
            <a:ext cx="6611937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6" y="4713116"/>
            <a:ext cx="5438748" cy="446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9305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l" defTabSz="990248">
              <a:defRPr sz="1300"/>
            </a:lvl1pPr>
          </a:lstStyle>
          <a:p>
            <a:pPr>
              <a:defRPr/>
            </a:pPr>
            <a:r>
              <a:rPr lang="nb-NO"/>
              <a:t>Bart M. P. Jansen</a:t>
            </a:r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5" y="9429305"/>
            <a:ext cx="2945862" cy="4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0" tIns="49519" rIns="99040" bIns="49519" numCol="1" anchor="b" anchorCtr="0" compatLnSpc="1">
            <a:prstTxWarp prst="textNoShape">
              <a:avLst/>
            </a:prstTxWarp>
          </a:bodyPr>
          <a:lstStyle>
            <a:lvl1pPr algn="r" defTabSz="990248">
              <a:defRPr sz="1300"/>
            </a:lvl1pPr>
          </a:lstStyle>
          <a:p>
            <a:pPr>
              <a:defRPr/>
            </a:pPr>
            <a:fld id="{E25ECAD4-345E-4ADD-8C78-01985C60FD5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6553479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1937" cy="3719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Figure: the lost continent of polynomial time.</a:t>
            </a:r>
          </a:p>
          <a:p>
            <a:r>
              <a:rPr lang="en-NL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Keyboard shortcuts: g for slide overview, ctrl-s to go to specific slide.</a:t>
            </a: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686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This could be a track for PACE!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081535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for vertex cover</a:t>
            </a:r>
            <a:r>
              <a:rPr lang="en-NL" dirty="0"/>
              <a:t> and lots of other problems (even inapproximable ones!) is essential</a:t>
            </a:r>
            <a:r>
              <a:rPr lang="en-US" dirty="0"/>
              <a:t>l</a:t>
            </a:r>
            <a:r>
              <a:rPr lang="en-NL" dirty="0"/>
              <a:t>y: yes</a:t>
            </a:r>
            <a:r>
              <a:rPr lang="en-US" dirty="0"/>
              <a:t>. “Yes we can!”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501715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If it gets resolved, it might open the door to the study of Min UNSAT questions for CSPs with (infinite) domain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dirty="0"/>
                  <a:t> with binary constraints of the form ‘point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lies before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’ etc.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If it gets resolved, it might open the door to the study of Min UNSAT questions for CSPs with (infinite) domain </a:t>
                </a:r>
                <a:r>
                  <a:rPr lang="en-US" b="0" i="0">
                    <a:latin typeface="Cambria Math" panose="02040503050406030204" pitchFamily="18" charset="0"/>
                  </a:rPr>
                  <a:t>ℚ</a:t>
                </a:r>
                <a:r>
                  <a:rPr lang="en-US" dirty="0"/>
                  <a:t> with binary constraints of the form ‘point </a:t>
                </a:r>
                <a:r>
                  <a:rPr lang="en-US" b="0" i="0">
                    <a:latin typeface="Cambria Math" panose="02040503050406030204" pitchFamily="18" charset="0"/>
                  </a:rPr>
                  <a:t>𝑥</a:t>
                </a:r>
                <a:r>
                  <a:rPr lang="en-US" dirty="0"/>
                  <a:t> lies before point </a:t>
                </a:r>
                <a:r>
                  <a:rPr lang="en-US" b="0" i="0">
                    <a:latin typeface="Cambria Math" panose="02040503050406030204" pitchFamily="18" charset="0"/>
                  </a:rPr>
                  <a:t>𝑦</a:t>
                </a:r>
                <a:r>
                  <a:rPr lang="en-US" dirty="0"/>
                  <a:t>’ etc.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44835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If it gets resolved, it might open the door to the study of Min UNSAT questions for CSPs with (infinite) domain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dirty="0"/>
                  <a:t> with binary constraints of the form ‘point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lies before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’ etc.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If it gets resolved, it might open the door to the study of Min UNSAT questions for CSPs with (infinite) domain </a:t>
                </a:r>
                <a:r>
                  <a:rPr lang="en-US" b="0" i="0">
                    <a:latin typeface="Cambria Math" panose="02040503050406030204" pitchFamily="18" charset="0"/>
                  </a:rPr>
                  <a:t>ℚ</a:t>
                </a:r>
                <a:r>
                  <a:rPr lang="en-US" dirty="0"/>
                  <a:t> with binary constraints of the form ‘point </a:t>
                </a:r>
                <a:r>
                  <a:rPr lang="en-US" b="0" i="0">
                    <a:latin typeface="Cambria Math" panose="02040503050406030204" pitchFamily="18" charset="0"/>
                  </a:rPr>
                  <a:t>𝑥</a:t>
                </a:r>
                <a:r>
                  <a:rPr lang="en-US" dirty="0"/>
                  <a:t> lies before point </a:t>
                </a:r>
                <a:r>
                  <a:rPr lang="en-US" b="0" i="0">
                    <a:latin typeface="Cambria Math" panose="02040503050406030204" pitchFamily="18" charset="0"/>
                  </a:rPr>
                  <a:t>𝑦</a:t>
                </a:r>
                <a:r>
                  <a:rPr lang="en-US" dirty="0"/>
                  <a:t>’ etc.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363109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If it gets resolved, it might open the door to the study of Min UNSAT questions for CSPs with (infinite) domain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dirty="0"/>
                  <a:t> with binary constraints of the form ‘point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lies before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’ etc.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If it gets resolved, it might open the door to the study of Min UNSAT questions for CSPs with (infinite) domain </a:t>
                </a:r>
                <a:r>
                  <a:rPr lang="en-US" b="0" i="0">
                    <a:latin typeface="Cambria Math" panose="02040503050406030204" pitchFamily="18" charset="0"/>
                  </a:rPr>
                  <a:t>ℚ</a:t>
                </a:r>
                <a:r>
                  <a:rPr lang="en-US" dirty="0"/>
                  <a:t> with binary constraints of the form ‘point </a:t>
                </a:r>
                <a:r>
                  <a:rPr lang="en-US" b="0" i="0">
                    <a:latin typeface="Cambria Math" panose="02040503050406030204" pitchFamily="18" charset="0"/>
                  </a:rPr>
                  <a:t>𝑥</a:t>
                </a:r>
                <a:r>
                  <a:rPr lang="en-US" dirty="0"/>
                  <a:t> lies before point </a:t>
                </a:r>
                <a:r>
                  <a:rPr lang="en-US" b="0" i="0">
                    <a:latin typeface="Cambria Math" panose="02040503050406030204" pitchFamily="18" charset="0"/>
                  </a:rPr>
                  <a:t>𝑦</a:t>
                </a:r>
                <a:r>
                  <a:rPr lang="en-US" dirty="0"/>
                  <a:t>’ etc.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749123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researchers indicated spending “far too much” time on it.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4135657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Terminals are not allowed to be deleted. There IS a kernel for Planar Vertex Multiway Cut, but it is quite complicated and it seems daunting to build something on top.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807196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368729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Strictly chordal = chordal and </a:t>
            </a:r>
            <a:r>
              <a:rPr lang="en-US" dirty="0" err="1"/>
              <a:t>dart,gem</a:t>
            </a:r>
            <a:r>
              <a:rPr lang="en-US" dirty="0"/>
              <a:t>-free, which are the graphs you get from a block graph (each biconnected component is a clique) by adding true-twin copies of vertices.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602622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there anything else to motivate this problem?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3968933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3606760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Mention technique: by extremal results, we can decompose into a tree decomposition of constant adhesion and bags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𝑝𝑜𝑙𝑦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Mention technique: by extremal results, we can decompose into a tree decomposition of constant adhesion and bags of size </a:t>
                </a:r>
                <a:r>
                  <a:rPr lang="en-US" b="0" i="0">
                    <a:latin typeface="Cambria Math" panose="02040503050406030204" pitchFamily="18" charset="0"/>
                  </a:rPr>
                  <a:t>𝑝𝑜𝑙𝑦(k)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34342573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287685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5819623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780529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edge clique cover result only works because it is still NP-hard when the parameter is log k.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69957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The edge clique cover result only works because it is still NP-hard when the parameter is log k.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7423309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NL" dirty="0"/>
              <a:t>The edge clique cover result only works because it is still NP-hard when the parameter is log k.</a:t>
            </a:r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42443540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think WK[1]- or MK[2]-hardness rules out polynomial Turing kernelization?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6805013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 for the outcome?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2632943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... so the worst-case number of sets in the kernel cannot be improved.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369878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Interaction warm-up round.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048591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982138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‘search space’ should be interpreted depends on the type of follow-up algorithm. Some options: size of the search tree for recursive algorithms; number of partial solutions considered in dynamic programming algorithms.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a certain sense (which can be made surprisingly concrete!) kernelization asks about proving upper-bounds on sizes of obstruction sets, rather than reducing search space.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1510191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‘search space’ should be interpreted depends on the type of follow-up algorithm. Some options: size of the search tree for recursive algorithms; number of partial solutions considered in dynamic programming algorithms.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a certain sense (which can be made surprisingly concrete!) kernelization asks about proving upper-bounds on sizes of obstruction sets, rather than reducing search space.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664690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Nice tree decomposition, not many join bags, refer back to work on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-elimination distance and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-treewidth.</a:t>
                </a:r>
              </a:p>
              <a:p>
                <a:endParaRPr lang="en-US" dirty="0"/>
              </a:p>
              <a:p>
                <a:r>
                  <a:rPr lang="en-US" dirty="0"/>
                  <a:t>Does the model of kernelization ask the right questions for obtaining practical algorithms? (Exponents in recent kernel sizes are comparable to the exponents of </a:t>
                </a:r>
                <a:r>
                  <a:rPr lang="en-US" dirty="0" err="1"/>
                  <a:t>PTAS’es</a:t>
                </a:r>
                <a:r>
                  <a:rPr lang="en-US" dirty="0"/>
                  <a:t> that Mike once complained about).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3185893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Nice tree decomposition, not many join bags, refer back to work on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-elimination distance and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-treewidth.</a:t>
                </a:r>
              </a:p>
              <a:p>
                <a:endParaRPr lang="en-US" dirty="0"/>
              </a:p>
              <a:p>
                <a:r>
                  <a:rPr lang="en-US" dirty="0"/>
                  <a:t>Does the model of kernelization ask the right questions for obtaining practical algorithms? (Exponents in recent kernel sizes are comparable to the exponents of </a:t>
                </a:r>
                <a:r>
                  <a:rPr lang="en-US" dirty="0" err="1"/>
                  <a:t>PTAS’es</a:t>
                </a:r>
                <a:r>
                  <a:rPr lang="en-US" dirty="0"/>
                  <a:t> that Mike once complained about).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479902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Nice tree decomposition, not many join bags, refer back to work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-elimination distance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dirty="0"/>
                  <a:t>-treewidth.</a:t>
                </a:r>
              </a:p>
              <a:p>
                <a:endParaRPr lang="en-US" dirty="0"/>
              </a:p>
              <a:p>
                <a:r>
                  <a:rPr lang="en-US" dirty="0"/>
                  <a:t>Does the model of kernelization ask the right questions for obtaining practical algorithms? (Exponents in recent kernel sizes are comparable to the exponents of </a:t>
                </a:r>
                <a:r>
                  <a:rPr lang="en-US" dirty="0" err="1"/>
                  <a:t>PTAS’es</a:t>
                </a:r>
                <a:r>
                  <a:rPr lang="en-US" dirty="0"/>
                  <a:t> that Mike once complained about).</a:t>
                </a:r>
              </a:p>
              <a:p>
                <a:endParaRPr lang="en-US" dirty="0"/>
              </a:p>
              <a:p>
                <a:r>
                  <a:rPr lang="en-US" dirty="0"/>
                  <a:t>Think back to the quote of Roger Bacon: half of science is asking the right questions. Has the formalism of kernelization been asking the right questions to identify practical preprocessing algorithms?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Nice tree decomposition, not many join bags, refer back to work on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-elimination distance and </a:t>
                </a:r>
                <a:r>
                  <a:rPr lang="en-US" b="0" i="0">
                    <a:latin typeface="Cambria Math" panose="02040503050406030204" pitchFamily="18" charset="0"/>
                  </a:rPr>
                  <a:t>ℋ</a:t>
                </a:r>
                <a:r>
                  <a:rPr lang="en-US" dirty="0"/>
                  <a:t>-treewidth.</a:t>
                </a:r>
              </a:p>
              <a:p>
                <a:endParaRPr lang="en-US" dirty="0"/>
              </a:p>
              <a:p>
                <a:r>
                  <a:rPr lang="en-US" dirty="0"/>
                  <a:t>Does the model of kernelization ask the right questions for obtaining practical algorithms? (Exponents in recent kernel sizes are comparable to the exponents of </a:t>
                </a:r>
                <a:r>
                  <a:rPr lang="en-US" dirty="0" err="1"/>
                  <a:t>PTAS’es</a:t>
                </a:r>
                <a:r>
                  <a:rPr lang="en-US" dirty="0"/>
                  <a:t> that Mike once complained about).</a:t>
                </a:r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REDUCESEARCH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Bart M. P. Jansen</a:t>
            </a:r>
          </a:p>
        </p:txBody>
      </p:sp>
    </p:spTree>
    <p:extLst>
      <p:ext uri="{BB962C8B-B14F-4D97-AF65-F5344CB8AC3E}">
        <p14:creationId xmlns:p14="http://schemas.microsoft.com/office/powerpoint/2010/main" val="2899171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or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1219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10" descr="UiBmerke_grayscale"/>
          <p:cNvSpPr>
            <a:spLocks noChangeAspect="1" noChangeArrowheads="1"/>
          </p:cNvSpPr>
          <p:nvPr/>
        </p:nvSpPr>
        <p:spPr bwMode="auto">
          <a:xfrm>
            <a:off x="4887385" y="4702178"/>
            <a:ext cx="2360083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sz="3600"/>
          </a:p>
        </p:txBody>
      </p:sp>
      <p:grpSp>
        <p:nvGrpSpPr>
          <p:cNvPr id="7" name="Gruppe 12"/>
          <p:cNvGrpSpPr>
            <a:grpSpLocks/>
          </p:cNvGrpSpPr>
          <p:nvPr/>
        </p:nvGrpSpPr>
        <p:grpSpPr bwMode="auto">
          <a:xfrm>
            <a:off x="2412344" y="250824"/>
            <a:ext cx="7241603" cy="70692"/>
            <a:chOff x="1876465" y="159840"/>
            <a:chExt cx="5431839" cy="70664"/>
          </a:xfrm>
        </p:grpSpPr>
        <p:grpSp>
          <p:nvGrpSpPr>
            <p:cNvPr id="9" name="Gruppe 14"/>
            <p:cNvGrpSpPr>
              <a:grpSpLocks/>
            </p:cNvGrpSpPr>
            <p:nvPr/>
          </p:nvGrpSpPr>
          <p:grpSpPr bwMode="auto">
            <a:xfrm>
              <a:off x="1876465" y="159840"/>
              <a:ext cx="2756914" cy="28800"/>
              <a:chOff x="1876465" y="126156"/>
              <a:chExt cx="2756914" cy="28800"/>
            </a:xfrm>
          </p:grpSpPr>
          <p:sp>
            <p:nvSpPr>
              <p:cNvPr id="11" name="Rektangel 16"/>
              <p:cNvSpPr>
                <a:spLocks noChangeArrowheads="1"/>
              </p:cNvSpPr>
              <p:nvPr/>
            </p:nvSpPr>
            <p:spPr bwMode="auto">
              <a:xfrm>
                <a:off x="1876465" y="126156"/>
                <a:ext cx="550800" cy="2880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  <p:sp>
            <p:nvSpPr>
              <p:cNvPr id="12" name="Rektangel 17"/>
              <p:cNvSpPr>
                <a:spLocks noChangeArrowheads="1"/>
              </p:cNvSpPr>
              <p:nvPr/>
            </p:nvSpPr>
            <p:spPr bwMode="auto">
              <a:xfrm>
                <a:off x="2426803" y="126156"/>
                <a:ext cx="550800" cy="288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  <p:sp>
            <p:nvSpPr>
              <p:cNvPr id="13" name="Rektangel 18"/>
              <p:cNvSpPr>
                <a:spLocks noChangeArrowheads="1"/>
              </p:cNvSpPr>
              <p:nvPr/>
            </p:nvSpPr>
            <p:spPr bwMode="auto">
              <a:xfrm>
                <a:off x="2977141" y="126156"/>
                <a:ext cx="550800" cy="28800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  <p:sp>
            <p:nvSpPr>
              <p:cNvPr id="14" name="Rektangel 19"/>
              <p:cNvSpPr>
                <a:spLocks noChangeArrowheads="1"/>
              </p:cNvSpPr>
              <p:nvPr/>
            </p:nvSpPr>
            <p:spPr bwMode="auto">
              <a:xfrm>
                <a:off x="3532241" y="126156"/>
                <a:ext cx="550800" cy="28800"/>
              </a:xfrm>
              <a:prstGeom prst="rect">
                <a:avLst/>
              </a:prstGeom>
              <a:solidFill>
                <a:srgbClr val="00B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  <p:sp>
            <p:nvSpPr>
              <p:cNvPr id="15" name="Rektangel 20"/>
              <p:cNvSpPr>
                <a:spLocks noChangeArrowheads="1"/>
              </p:cNvSpPr>
              <p:nvPr/>
            </p:nvSpPr>
            <p:spPr bwMode="auto">
              <a:xfrm>
                <a:off x="4082579" y="126156"/>
                <a:ext cx="550800" cy="28800"/>
              </a:xfrm>
              <a:prstGeom prst="rect">
                <a:avLst/>
              </a:prstGeom>
              <a:solidFill>
                <a:srgbClr val="4E4A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nb-NO" sz="3600"/>
              </a:p>
            </p:txBody>
          </p:sp>
        </p:grpSp>
        <p:cxnSp>
          <p:nvCxnSpPr>
            <p:cNvPr id="10" name="Rett linje 15"/>
            <p:cNvCxnSpPr>
              <a:cxnSpLocks noChangeShapeType="1"/>
            </p:cNvCxnSpPr>
            <p:nvPr/>
          </p:nvCxnSpPr>
          <p:spPr bwMode="auto">
            <a:xfrm>
              <a:off x="1876465" y="230504"/>
              <a:ext cx="5431839" cy="0"/>
            </a:xfrm>
            <a:prstGeom prst="line">
              <a:avLst/>
            </a:prstGeom>
            <a:noFill/>
            <a:ln w="9525" algn="ctr">
              <a:solidFill>
                <a:srgbClr val="4E4A48">
                  <a:alpha val="52156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301477"/>
            <a:ext cx="10363200" cy="1181894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nb-NO" noProof="0"/>
              <a:t>Klikk for å redigere tittelstil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492375"/>
            <a:ext cx="8534400" cy="1512888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4E4A48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nb-NO" noProof="0" dirty="0"/>
              <a:t>Klikk for å redigere undertittelstil i malen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1A090-C5D1-4AF3-9DD3-C1120ADEB9D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930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F71A9-5BF2-4B46-AC2D-C712206BBBBE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92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B2EC0-FE65-49CB-8094-F96A1705E396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724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51900" y="347663"/>
            <a:ext cx="2745317" cy="57785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2" y="347663"/>
            <a:ext cx="8039100" cy="57785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49249-2CC8-4EF0-A2E9-89BCA834E8B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54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B4C75-3422-4131-BAA1-452F888D0C1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090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35F8C-0D49-4047-A7ED-DE91896AAC9F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4142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196975"/>
            <a:ext cx="5384800" cy="4929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90FE7-E4A0-4B81-A29E-2EAA239A5447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1581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C6023-1189-4C70-B017-E7D262B7ED34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0489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re tittel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7440149" y="4581128"/>
            <a:ext cx="1056117" cy="72008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" name="BigWhiteRectangle"/>
          <p:cNvSpPr/>
          <p:nvPr userDrawn="1"/>
        </p:nvSpPr>
        <p:spPr bwMode="auto">
          <a:xfrm>
            <a:off x="7392144" y="1628803"/>
            <a:ext cx="5472608" cy="3751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8880309" y="1299578"/>
            <a:ext cx="345638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8" name="LostCont" descr="A picture containing text, nature, sunset, clouds&#10;&#10;Description automatically generated">
            <a:extLst>
              <a:ext uri="{FF2B5EF4-FFF2-40B4-BE49-F238E27FC236}">
                <a16:creationId xmlns:a16="http://schemas.microsoft.com/office/drawing/2014/main" id="{6E18F819-1328-F395-BAD2-C89F36DF24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68" y="1297335"/>
            <a:ext cx="7900352" cy="3950176"/>
          </a:xfrm>
          <a:prstGeom prst="rect">
            <a:avLst/>
          </a:prstGeom>
        </p:spPr>
      </p:pic>
      <p:pic>
        <p:nvPicPr>
          <p:cNvPr id="4" name="Picture 9" descr="blue title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9" t="-411" r="399" b="18914"/>
          <a:stretch/>
        </p:blipFill>
        <p:spPr bwMode="auto">
          <a:xfrm>
            <a:off x="-48682" y="-27384"/>
            <a:ext cx="12191999" cy="558844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 bwMode="auto">
          <a:xfrm>
            <a:off x="8015148" y="5333971"/>
            <a:ext cx="617958" cy="1342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Plassholder for tekst 2"/>
          <p:cNvSpPr>
            <a:spLocks noGrp="1"/>
          </p:cNvSpPr>
          <p:nvPr>
            <p:ph type="body" idx="1"/>
          </p:nvPr>
        </p:nvSpPr>
        <p:spPr>
          <a:xfrm>
            <a:off x="431372" y="1628803"/>
            <a:ext cx="796888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idx="10"/>
          </p:nvPr>
        </p:nvSpPr>
        <p:spPr>
          <a:xfrm>
            <a:off x="431372" y="3356993"/>
            <a:ext cx="7968885" cy="57606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9" name="Picture 9" descr="blue title"/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81498" r="-388" b="-1"/>
          <a:stretch/>
        </p:blipFill>
        <p:spPr bwMode="auto">
          <a:xfrm>
            <a:off x="47329" y="5589240"/>
            <a:ext cx="12191999" cy="126876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9" t="80450" r="11812" b="5901"/>
          <a:stretch/>
        </p:blipFill>
        <p:spPr>
          <a:xfrm>
            <a:off x="7939010" y="5517232"/>
            <a:ext cx="2045422" cy="936104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 bwMode="auto">
          <a:xfrm>
            <a:off x="9984432" y="5389976"/>
            <a:ext cx="1296144" cy="85592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7235594" y="6441358"/>
            <a:ext cx="3540926" cy="390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0" t="79400" r="41405" b="10101"/>
          <a:stretch/>
        </p:blipFill>
        <p:spPr>
          <a:xfrm>
            <a:off x="6140949" y="5445224"/>
            <a:ext cx="965144" cy="7200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2" t="82550" r="34444" b="5901"/>
          <a:stretch/>
        </p:blipFill>
        <p:spPr>
          <a:xfrm>
            <a:off x="7502252" y="5661248"/>
            <a:ext cx="382665" cy="792088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 bwMode="auto">
          <a:xfrm>
            <a:off x="5663952" y="5517232"/>
            <a:ext cx="476997" cy="72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7824192" y="5805264"/>
            <a:ext cx="171492" cy="393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961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EBA45-2A48-413A-9B36-A1585B1E5B03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016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4375D-C019-4DEB-88B1-C0A9E8BD4938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783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4417" y="347663"/>
            <a:ext cx="10972800" cy="633412"/>
          </a:xfrm>
        </p:spPr>
        <p:txBody>
          <a:bodyPr anchor="ctr"/>
          <a:lstStyle>
            <a:lvl1pPr marL="0" indent="0">
              <a:buNone/>
              <a:defRPr sz="3200">
                <a:solidFill>
                  <a:srgbClr val="4E4A48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2" y="981077"/>
            <a:ext cx="4011084" cy="4540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1412779"/>
            <a:ext cx="6815667" cy="47133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1944189-2493-4FF1-A659-D8219CCD741C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3273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347663"/>
            <a:ext cx="1097280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96975"/>
            <a:ext cx="1097280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97616"/>
            <a:ext cx="5486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2" y="6519866"/>
            <a:ext cx="260561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rgbClr val="4E4A48"/>
                </a:solidFill>
              </a:defRPr>
            </a:lvl1pPr>
          </a:lstStyle>
          <a:p>
            <a:pPr>
              <a:defRPr/>
            </a:pPr>
            <a:fld id="{61944189-2493-4FF1-A659-D8219CCD741C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941" y="-3808"/>
            <a:ext cx="12192941" cy="179070"/>
            <a:chOff x="-706" y="-3808"/>
            <a:chExt cx="9144706" cy="179070"/>
          </a:xfrm>
        </p:grpSpPr>
        <p:sp>
          <p:nvSpPr>
            <p:cNvPr id="13" name="Freeform 12"/>
            <p:cNvSpPr/>
            <p:nvPr userDrawn="1"/>
          </p:nvSpPr>
          <p:spPr bwMode="auto">
            <a:xfrm>
              <a:off x="-706" y="-3808"/>
              <a:ext cx="7218334" cy="179070"/>
            </a:xfrm>
            <a:custGeom>
              <a:avLst/>
              <a:gdLst>
                <a:gd name="connsiteX0" fmla="*/ 3810 w 1891665"/>
                <a:gd name="connsiteY0" fmla="*/ 0 h 363855"/>
                <a:gd name="connsiteX1" fmla="*/ 1891665 w 1891665"/>
                <a:gd name="connsiteY1" fmla="*/ 0 h 363855"/>
                <a:gd name="connsiteX2" fmla="*/ 1668780 w 1891665"/>
                <a:gd name="connsiteY2" fmla="*/ 363855 h 363855"/>
                <a:gd name="connsiteX3" fmla="*/ 0 w 1891665"/>
                <a:gd name="connsiteY3" fmla="*/ 363855 h 363855"/>
                <a:gd name="connsiteX4" fmla="*/ 3810 w 1891665"/>
                <a:gd name="connsiteY4" fmla="*/ 0 h 363855"/>
                <a:gd name="connsiteX0" fmla="*/ 3810 w 1891665"/>
                <a:gd name="connsiteY0" fmla="*/ 0 h 363855"/>
                <a:gd name="connsiteX1" fmla="*/ 1891665 w 1891665"/>
                <a:gd name="connsiteY1" fmla="*/ 0 h 363855"/>
                <a:gd name="connsiteX2" fmla="*/ 1884469 w 1891665"/>
                <a:gd name="connsiteY2" fmla="*/ 120015 h 363855"/>
                <a:gd name="connsiteX3" fmla="*/ 0 w 1891665"/>
                <a:gd name="connsiteY3" fmla="*/ 363855 h 363855"/>
                <a:gd name="connsiteX4" fmla="*/ 3810 w 1891665"/>
                <a:gd name="connsiteY4" fmla="*/ 0 h 363855"/>
                <a:gd name="connsiteX0" fmla="*/ 23781 w 1891665"/>
                <a:gd name="connsiteY0" fmla="*/ 83820 h 363855"/>
                <a:gd name="connsiteX1" fmla="*/ 1891665 w 1891665"/>
                <a:gd name="connsiteY1" fmla="*/ 0 h 363855"/>
                <a:gd name="connsiteX2" fmla="*/ 1884469 w 1891665"/>
                <a:gd name="connsiteY2" fmla="*/ 120015 h 363855"/>
                <a:gd name="connsiteX3" fmla="*/ 0 w 1891665"/>
                <a:gd name="connsiteY3" fmla="*/ 363855 h 363855"/>
                <a:gd name="connsiteX4" fmla="*/ 23781 w 1891665"/>
                <a:gd name="connsiteY4" fmla="*/ 83820 h 363855"/>
                <a:gd name="connsiteX0" fmla="*/ 0 w 1891850"/>
                <a:gd name="connsiteY0" fmla="*/ 3810 h 363855"/>
                <a:gd name="connsiteX1" fmla="*/ 1891850 w 1891850"/>
                <a:gd name="connsiteY1" fmla="*/ 0 h 363855"/>
                <a:gd name="connsiteX2" fmla="*/ 1884654 w 1891850"/>
                <a:gd name="connsiteY2" fmla="*/ 120015 h 363855"/>
                <a:gd name="connsiteX3" fmla="*/ 185 w 1891850"/>
                <a:gd name="connsiteY3" fmla="*/ 363855 h 363855"/>
                <a:gd name="connsiteX4" fmla="*/ 0 w 1891850"/>
                <a:gd name="connsiteY4" fmla="*/ 3810 h 363855"/>
                <a:gd name="connsiteX0" fmla="*/ 0 w 1891850"/>
                <a:gd name="connsiteY0" fmla="*/ 3810 h 123825"/>
                <a:gd name="connsiteX1" fmla="*/ 1891850 w 1891850"/>
                <a:gd name="connsiteY1" fmla="*/ 0 h 123825"/>
                <a:gd name="connsiteX2" fmla="*/ 1884654 w 1891850"/>
                <a:gd name="connsiteY2" fmla="*/ 120015 h 123825"/>
                <a:gd name="connsiteX3" fmla="*/ 185 w 1891850"/>
                <a:gd name="connsiteY3" fmla="*/ 123825 h 123825"/>
                <a:gd name="connsiteX4" fmla="*/ 0 w 1891850"/>
                <a:gd name="connsiteY4" fmla="*/ 3810 h 123825"/>
                <a:gd name="connsiteX0" fmla="*/ 0 w 1891850"/>
                <a:gd name="connsiteY0" fmla="*/ 3810 h 170815"/>
                <a:gd name="connsiteX1" fmla="*/ 1891850 w 1891850"/>
                <a:gd name="connsiteY1" fmla="*/ 0 h 170815"/>
                <a:gd name="connsiteX2" fmla="*/ 1881991 w 1891850"/>
                <a:gd name="connsiteY2" fmla="*/ 170815 h 170815"/>
                <a:gd name="connsiteX3" fmla="*/ 185 w 1891850"/>
                <a:gd name="connsiteY3" fmla="*/ 123825 h 170815"/>
                <a:gd name="connsiteX4" fmla="*/ 0 w 1891850"/>
                <a:gd name="connsiteY4" fmla="*/ 3810 h 170815"/>
                <a:gd name="connsiteX0" fmla="*/ 0 w 1891850"/>
                <a:gd name="connsiteY0" fmla="*/ 3810 h 175716"/>
                <a:gd name="connsiteX1" fmla="*/ 1891850 w 1891850"/>
                <a:gd name="connsiteY1" fmla="*/ 0 h 175716"/>
                <a:gd name="connsiteX2" fmla="*/ 1881991 w 1891850"/>
                <a:gd name="connsiteY2" fmla="*/ 170815 h 175716"/>
                <a:gd name="connsiteX3" fmla="*/ 185 w 1891850"/>
                <a:gd name="connsiteY3" fmla="*/ 171450 h 175716"/>
                <a:gd name="connsiteX4" fmla="*/ 185 w 1891850"/>
                <a:gd name="connsiteY4" fmla="*/ 123825 h 175716"/>
                <a:gd name="connsiteX5" fmla="*/ 0 w 1891850"/>
                <a:gd name="connsiteY5" fmla="*/ 3810 h 175716"/>
                <a:gd name="connsiteX0" fmla="*/ 0 w 1891850"/>
                <a:gd name="connsiteY0" fmla="*/ 3810 h 176189"/>
                <a:gd name="connsiteX1" fmla="*/ 1891850 w 1891850"/>
                <a:gd name="connsiteY1" fmla="*/ 0 h 176189"/>
                <a:gd name="connsiteX2" fmla="*/ 1881991 w 1891850"/>
                <a:gd name="connsiteY2" fmla="*/ 174625 h 176189"/>
                <a:gd name="connsiteX3" fmla="*/ 185 w 1891850"/>
                <a:gd name="connsiteY3" fmla="*/ 171450 h 176189"/>
                <a:gd name="connsiteX4" fmla="*/ 185 w 1891850"/>
                <a:gd name="connsiteY4" fmla="*/ 123825 h 176189"/>
                <a:gd name="connsiteX5" fmla="*/ 0 w 1891850"/>
                <a:gd name="connsiteY5" fmla="*/ 3810 h 176189"/>
                <a:gd name="connsiteX0" fmla="*/ 0 w 1891850"/>
                <a:gd name="connsiteY0" fmla="*/ 3810 h 176189"/>
                <a:gd name="connsiteX1" fmla="*/ 1891850 w 1891850"/>
                <a:gd name="connsiteY1" fmla="*/ 0 h 176189"/>
                <a:gd name="connsiteX2" fmla="*/ 1881991 w 1891850"/>
                <a:gd name="connsiteY2" fmla="*/ 174625 h 176189"/>
                <a:gd name="connsiteX3" fmla="*/ 185 w 1891850"/>
                <a:gd name="connsiteY3" fmla="*/ 171450 h 176189"/>
                <a:gd name="connsiteX4" fmla="*/ 0 w 1891850"/>
                <a:gd name="connsiteY4" fmla="*/ 3810 h 176189"/>
                <a:gd name="connsiteX0" fmla="*/ 0 w 1891850"/>
                <a:gd name="connsiteY0" fmla="*/ 3810 h 275533"/>
                <a:gd name="connsiteX1" fmla="*/ 1891850 w 1891850"/>
                <a:gd name="connsiteY1" fmla="*/ 0 h 275533"/>
                <a:gd name="connsiteX2" fmla="*/ 1881991 w 1891850"/>
                <a:gd name="connsiteY2" fmla="*/ 174625 h 275533"/>
                <a:gd name="connsiteX3" fmla="*/ 1184 w 1891850"/>
                <a:gd name="connsiteY3" fmla="*/ 274320 h 275533"/>
                <a:gd name="connsiteX4" fmla="*/ 0 w 1891850"/>
                <a:gd name="connsiteY4" fmla="*/ 3810 h 275533"/>
                <a:gd name="connsiteX0" fmla="*/ 1813 w 1893663"/>
                <a:gd name="connsiteY0" fmla="*/ 3810 h 174625"/>
                <a:gd name="connsiteX1" fmla="*/ 1893663 w 1893663"/>
                <a:gd name="connsiteY1" fmla="*/ 0 h 174625"/>
                <a:gd name="connsiteX2" fmla="*/ 1883804 w 1893663"/>
                <a:gd name="connsiteY2" fmla="*/ 174625 h 174625"/>
                <a:gd name="connsiteX3" fmla="*/ 1 w 1893663"/>
                <a:gd name="connsiteY3" fmla="*/ 106680 h 174625"/>
                <a:gd name="connsiteX4" fmla="*/ 1813 w 1893663"/>
                <a:gd name="connsiteY4" fmla="*/ 3810 h 174625"/>
                <a:gd name="connsiteX0" fmla="*/ 0 w 1891850"/>
                <a:gd name="connsiteY0" fmla="*/ 3810 h 179070"/>
                <a:gd name="connsiteX1" fmla="*/ 1891850 w 1891850"/>
                <a:gd name="connsiteY1" fmla="*/ 0 h 179070"/>
                <a:gd name="connsiteX2" fmla="*/ 1881991 w 1891850"/>
                <a:gd name="connsiteY2" fmla="*/ 174625 h 179070"/>
                <a:gd name="connsiteX3" fmla="*/ 185 w 1891850"/>
                <a:gd name="connsiteY3" fmla="*/ 179070 h 179070"/>
                <a:gd name="connsiteX4" fmla="*/ 0 w 1891850"/>
                <a:gd name="connsiteY4" fmla="*/ 3810 h 17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1850" h="179070">
                  <a:moveTo>
                    <a:pt x="0" y="3810"/>
                  </a:moveTo>
                  <a:lnTo>
                    <a:pt x="1891850" y="0"/>
                  </a:lnTo>
                  <a:lnTo>
                    <a:pt x="1881991" y="174625"/>
                  </a:lnTo>
                  <a:lnTo>
                    <a:pt x="185" y="179070"/>
                  </a:lnTo>
                  <a:cubicBezTo>
                    <a:pt x="123" y="123190"/>
                    <a:pt x="62" y="59690"/>
                    <a:pt x="0" y="381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38CC0"/>
                </a:gs>
                <a:gs pos="49000">
                  <a:srgbClr val="0F94C4"/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cxnSp>
          <p:nvCxnSpPr>
            <p:cNvPr id="14" name="Straight Connector 13"/>
            <p:cNvCxnSpPr>
              <a:stCxn id="13" idx="1"/>
            </p:cNvCxnSpPr>
            <p:nvPr userDrawn="1"/>
          </p:nvCxnSpPr>
          <p:spPr bwMode="auto">
            <a:xfrm flipH="1">
              <a:off x="7170423" y="-3808"/>
              <a:ext cx="47205" cy="173353"/>
            </a:xfrm>
            <a:prstGeom prst="line">
              <a:avLst/>
            </a:prstGeom>
            <a:noFill/>
            <a:ln w="12700" cap="flat" cmpd="sng" algn="ctr">
              <a:solidFill>
                <a:srgbClr val="E249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 flipH="1">
              <a:off x="0" y="168320"/>
              <a:ext cx="9144000" cy="0"/>
            </a:xfrm>
            <a:prstGeom prst="line">
              <a:avLst/>
            </a:prstGeom>
            <a:noFill/>
            <a:ln w="12700" cap="flat" cmpd="sng" algn="ctr">
              <a:solidFill>
                <a:srgbClr val="E249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64" r:id="rId3"/>
    <p:sldLayoutId id="2147483965" r:id="rId4"/>
    <p:sldLayoutId id="2147483966" r:id="rId5"/>
    <p:sldLayoutId id="2147483976" r:id="rId6"/>
    <p:sldLayoutId id="2147483967" r:id="rId7"/>
    <p:sldLayoutId id="2147483968" r:id="rId8"/>
    <p:sldLayoutId id="2147483975" r:id="rId9"/>
    <p:sldLayoutId id="2147483969" r:id="rId10"/>
    <p:sldLayoutId id="2147483970" r:id="rId11"/>
    <p:sldLayoutId id="214748397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E4A48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100000"/>
        </a:lnSpc>
        <a:spcBef>
          <a:spcPts val="18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8.png"/><Relationship Id="rId7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NULL"/><Relationship Id="rId4" Type="http://schemas.openxmlformats.org/officeDocument/2006/relationships/customXml" Target="../ink/ink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77.png"/><Relationship Id="rId4" Type="http://schemas.openxmlformats.org/officeDocument/2006/relationships/customXml" Target="../ink/ink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13" Type="http://schemas.openxmlformats.org/officeDocument/2006/relationships/customXml" Target="../ink/ink13.xml"/><Relationship Id="rId18" Type="http://schemas.openxmlformats.org/officeDocument/2006/relationships/image" Target="../media/image720.png"/><Relationship Id="rId3" Type="http://schemas.openxmlformats.org/officeDocument/2006/relationships/image" Target="../media/image33.png"/><Relationship Id="rId21" Type="http://schemas.openxmlformats.org/officeDocument/2006/relationships/customXml" Target="../ink/ink17.xml"/><Relationship Id="rId7" Type="http://schemas.openxmlformats.org/officeDocument/2006/relationships/customXml" Target="../ink/ink10.xml"/><Relationship Id="rId12" Type="http://schemas.openxmlformats.org/officeDocument/2006/relationships/image" Target="../media/image690.png"/><Relationship Id="rId17" Type="http://schemas.openxmlformats.org/officeDocument/2006/relationships/customXml" Target="../ink/ink15.xml"/><Relationship Id="rId2" Type="http://schemas.openxmlformats.org/officeDocument/2006/relationships/image" Target="../media/image32.png"/><Relationship Id="rId16" Type="http://schemas.openxmlformats.org/officeDocument/2006/relationships/image" Target="../media/image711.png"/><Relationship Id="rId20" Type="http://schemas.openxmlformats.org/officeDocument/2006/relationships/image" Target="../media/image7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11" Type="http://schemas.openxmlformats.org/officeDocument/2006/relationships/customXml" Target="../ink/ink12.xml"/><Relationship Id="rId15" Type="http://schemas.openxmlformats.org/officeDocument/2006/relationships/customXml" Target="../ink/ink14.xml"/><Relationship Id="rId10" Type="http://schemas.openxmlformats.org/officeDocument/2006/relationships/image" Target="../media/image680.png"/><Relationship Id="rId19" Type="http://schemas.openxmlformats.org/officeDocument/2006/relationships/customXml" Target="../ink/ink16.xml"/><Relationship Id="rId4" Type="http://schemas.openxmlformats.org/officeDocument/2006/relationships/customXml" Target="../ink/ink9.xml"/><Relationship Id="rId9" Type="http://schemas.openxmlformats.org/officeDocument/2006/relationships/customXml" Target="../ink/ink11.xml"/><Relationship Id="rId14" Type="http://schemas.openxmlformats.org/officeDocument/2006/relationships/image" Target="../media/image700.png"/><Relationship Id="rId22" Type="http://schemas.openxmlformats.org/officeDocument/2006/relationships/image" Target="../media/image7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40.png"/><Relationship Id="rId7" Type="http://schemas.openxmlformats.org/officeDocument/2006/relationships/customXml" Target="../ink/ink1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customXml" Target="../ink/ink18.xml"/><Relationship Id="rId10" Type="http://schemas.openxmlformats.org/officeDocument/2006/relationships/customXml" Target="../ink/ink21.xml"/><Relationship Id="rId4" Type="http://schemas.openxmlformats.org/officeDocument/2006/relationships/image" Target="../media/image37.png"/><Relationship Id="rId9" Type="http://schemas.openxmlformats.org/officeDocument/2006/relationships/customXml" Target="../ink/ink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3" Type="http://schemas.openxmlformats.org/officeDocument/2006/relationships/image" Target="../media/image38.png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.xml"/><Relationship Id="rId5" Type="http://schemas.openxmlformats.org/officeDocument/2006/relationships/image" Target="../media/image360.png"/><Relationship Id="rId10" Type="http://schemas.openxmlformats.org/officeDocument/2006/relationships/image" Target="../media/image39.png"/><Relationship Id="rId4" Type="http://schemas.openxmlformats.org/officeDocument/2006/relationships/customXml" Target="../ink/ink22.xml"/><Relationship Id="rId9" Type="http://schemas.openxmlformats.org/officeDocument/2006/relationships/customXml" Target="../ink/ink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37.xml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image" Target="../media/image7.png"/><Relationship Id="rId21" Type="http://schemas.openxmlformats.org/officeDocument/2006/relationships/image" Target="../media/image13.png"/><Relationship Id="rId34" Type="http://schemas.openxmlformats.org/officeDocument/2006/relationships/image" Target="../media/image22.png"/><Relationship Id="rId7" Type="http://schemas.openxmlformats.org/officeDocument/2006/relationships/slide" Target="slide24.xml"/><Relationship Id="rId12" Type="http://schemas.openxmlformats.org/officeDocument/2006/relationships/image" Target="../media/image10.pn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slide" Target="slide41.xml"/><Relationship Id="rId20" Type="http://schemas.openxmlformats.org/officeDocument/2006/relationships/image" Target="../media/image12.png"/><Relationship Id="rId29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24" Type="http://schemas.openxmlformats.org/officeDocument/2006/relationships/image" Target="../media/image14.png"/><Relationship Id="rId32" Type="http://schemas.openxmlformats.org/officeDocument/2006/relationships/image" Target="../media/image20.png"/><Relationship Id="rId5" Type="http://schemas.openxmlformats.org/officeDocument/2006/relationships/image" Target="../media/image7.png"/><Relationship Id="rId15" Type="http://schemas.openxmlformats.org/officeDocument/2006/relationships/image" Target="../media/image11.png"/><Relationship Id="rId23" Type="http://schemas.openxmlformats.org/officeDocument/2006/relationships/image" Target="../media/image13.png"/><Relationship Id="rId28" Type="http://schemas.openxmlformats.org/officeDocument/2006/relationships/oleObject" Target="../embeddings/oleObject1.bin"/><Relationship Id="rId10" Type="http://schemas.openxmlformats.org/officeDocument/2006/relationships/slide" Target="slide32.xml"/><Relationship Id="rId19" Type="http://schemas.openxmlformats.org/officeDocument/2006/relationships/slide" Target="slide47.xml"/><Relationship Id="rId31" Type="http://schemas.openxmlformats.org/officeDocument/2006/relationships/image" Target="../media/image19.png"/><Relationship Id="rId4" Type="http://schemas.openxmlformats.org/officeDocument/2006/relationships/slide" Target="slide18.xml"/><Relationship Id="rId9" Type="http://schemas.openxmlformats.org/officeDocument/2006/relationships/image" Target="../media/image9.png"/><Relationship Id="rId14" Type="http://schemas.openxmlformats.org/officeDocument/2006/relationships/image" Target="../media/image10.png"/><Relationship Id="rId22" Type="http://schemas.openxmlformats.org/officeDocument/2006/relationships/slide" Target="slide54.xml"/><Relationship Id="rId27" Type="http://schemas.openxmlformats.org/officeDocument/2006/relationships/image" Target="../media/image17.png"/><Relationship Id="rId30" Type="http://schemas.openxmlformats.org/officeDocument/2006/relationships/slide" Target="slide33.xml"/><Relationship Id="rId8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5.png"/><Relationship Id="rId5" Type="http://schemas.openxmlformats.org/officeDocument/2006/relationships/image" Target="../media/image66.pn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37.xml"/><Relationship Id="rId18" Type="http://schemas.openxmlformats.org/officeDocument/2006/relationships/image" Target="../media/image12.png"/><Relationship Id="rId26" Type="http://schemas.openxmlformats.org/officeDocument/2006/relationships/image" Target="../media/image23.png"/><Relationship Id="rId3" Type="http://schemas.openxmlformats.org/officeDocument/2006/relationships/image" Target="../media/image7.png"/><Relationship Id="rId21" Type="http://schemas.openxmlformats.org/officeDocument/2006/relationships/image" Target="../media/image13.png"/><Relationship Id="rId7" Type="http://schemas.openxmlformats.org/officeDocument/2006/relationships/slide" Target="slide24.xml"/><Relationship Id="rId12" Type="http://schemas.openxmlformats.org/officeDocument/2006/relationships/image" Target="../media/image10.png"/><Relationship Id="rId17" Type="http://schemas.openxmlformats.org/officeDocument/2006/relationships/image" Target="../media/image11.png"/><Relationship Id="rId25" Type="http://schemas.openxmlformats.org/officeDocument/2006/relationships/slide" Target="slide61.xml"/><Relationship Id="rId2" Type="http://schemas.openxmlformats.org/officeDocument/2006/relationships/notesSlide" Target="../notesSlides/notesSlide4.xml"/><Relationship Id="rId16" Type="http://schemas.openxmlformats.org/officeDocument/2006/relationships/slide" Target="slide41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24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image" Target="../media/image11.png"/><Relationship Id="rId23" Type="http://schemas.openxmlformats.org/officeDocument/2006/relationships/image" Target="../media/image13.png"/><Relationship Id="rId28" Type="http://schemas.openxmlformats.org/officeDocument/2006/relationships/image" Target="../media/image24.png"/><Relationship Id="rId10" Type="http://schemas.openxmlformats.org/officeDocument/2006/relationships/slide" Target="slide32.xml"/><Relationship Id="rId19" Type="http://schemas.openxmlformats.org/officeDocument/2006/relationships/slide" Target="slide47.xml"/><Relationship Id="rId4" Type="http://schemas.openxmlformats.org/officeDocument/2006/relationships/slide" Target="slide18.xml"/><Relationship Id="rId9" Type="http://schemas.openxmlformats.org/officeDocument/2006/relationships/image" Target="../media/image9.png"/><Relationship Id="rId14" Type="http://schemas.openxmlformats.org/officeDocument/2006/relationships/image" Target="../media/image10.png"/><Relationship Id="rId22" Type="http://schemas.openxmlformats.org/officeDocument/2006/relationships/slide" Target="slide54.xml"/><Relationship Id="rId27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image" Target="../media/image99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27.png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480822F-3536-4229-B78D-8D4E1292E432}"/>
              </a:ext>
            </a:extLst>
          </p:cNvPr>
          <p:cNvSpPr/>
          <p:nvPr/>
        </p:nvSpPr>
        <p:spPr bwMode="auto">
          <a:xfrm>
            <a:off x="7968208" y="5377598"/>
            <a:ext cx="2160240" cy="931725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392" y="1424757"/>
            <a:ext cx="8136904" cy="1500187"/>
          </a:xfrm>
        </p:spPr>
        <p:txBody>
          <a:bodyPr anchor="t"/>
          <a:lstStyle/>
          <a:p>
            <a:br>
              <a:rPr lang="en-US" sz="4400" dirty="0">
                <a:latin typeface="+mj-lt"/>
              </a:rPr>
            </a:br>
            <a:r>
              <a:rPr lang="en-US" sz="4400" dirty="0">
                <a:latin typeface="+mj-lt"/>
              </a:rPr>
              <a:t>Kernelization and Beyond</a:t>
            </a:r>
            <a:br>
              <a:rPr lang="en-US" sz="4400" dirty="0">
                <a:latin typeface="+mj-lt"/>
              </a:rPr>
            </a:br>
            <a:br>
              <a:rPr lang="en-US" sz="3200" dirty="0">
                <a:latin typeface="+mj-lt"/>
              </a:rPr>
            </a:br>
            <a:br>
              <a:rPr lang="en-US" sz="4400" dirty="0"/>
            </a:b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23392" y="3068962"/>
            <a:ext cx="6984776" cy="2016222"/>
          </a:xfrm>
        </p:spPr>
        <p:txBody>
          <a:bodyPr>
            <a:normAutofit fontScale="70000" lnSpcReduction="20000"/>
          </a:bodyPr>
          <a:lstStyle/>
          <a:p>
            <a:r>
              <a:rPr lang="en-US" sz="2400" b="1" dirty="0"/>
              <a:t>Bart M. P. Jansen 	</a:t>
            </a:r>
            <a:r>
              <a:rPr lang="en-US" dirty="0"/>
              <a:t>Eindhoven University of Technology</a:t>
            </a:r>
          </a:p>
          <a:p>
            <a:r>
              <a:rPr lang="en-US" sz="2400" i="1" dirty="0"/>
              <a:t>with input from:</a:t>
            </a:r>
            <a:br>
              <a:rPr lang="en-US" sz="2400" i="1" dirty="0"/>
            </a:br>
            <a:r>
              <a:rPr lang="en-US" sz="2400" dirty="0"/>
              <a:t>Faisal Abu-Khzam, Stéphane Bessy, Marin Bougeret, Yixin Cao, Robert Ganian, Petr Golovach, Danny </a:t>
            </a:r>
            <a:r>
              <a:rPr lang="en-US" sz="2400" dirty="0" err="1"/>
              <a:t>Hermelin</a:t>
            </a:r>
            <a:r>
              <a:rPr lang="en-US" sz="2400" dirty="0"/>
              <a:t>, Stefan Kratsch, Daniel Lokshtanov, André Nichterlein, Marcin Pilipczuk, Michal Pilipczuk, Ashutosh Rai, Ignasi Sau, </a:t>
            </a:r>
            <a:r>
              <a:rPr lang="en-NL" sz="2400" dirty="0"/>
              <a:t>Saket Saurabh, </a:t>
            </a:r>
            <a:r>
              <a:rPr lang="en-US" sz="2400" dirty="0"/>
              <a:t>Ondrej Suchy, Dimitrios Thilikos, Erik Jan van Leeuwen, Magnus Wahlström, Michal Wlodarczyk, Meirav Zehavi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4680" y="6309323"/>
            <a:ext cx="9180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FPT Fest 2023 in the </a:t>
            </a:r>
            <a:r>
              <a:rPr lang="en-US" sz="1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honour</a:t>
            </a:r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Mike Fellows</a:t>
            </a:r>
            <a:b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n-NO" sz="1600" dirty="0">
                <a:latin typeface="+mj-lt"/>
              </a:rPr>
              <a:t>June 13</a:t>
            </a:r>
            <a:r>
              <a:rPr lang="nn-NO" sz="1600" baseline="30000" dirty="0">
                <a:latin typeface="+mj-lt"/>
              </a:rPr>
              <a:t>th</a:t>
            </a:r>
            <a:r>
              <a:rPr lang="nn-NO" sz="1600" dirty="0">
                <a:latin typeface="+mj-lt"/>
              </a:rPr>
              <a:t> 2023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248128" y="6516054"/>
            <a:ext cx="2880320" cy="258471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ERC logo" descr="A close up of a logo&#10;&#10;Description automatically generated">
            <a:extLst>
              <a:ext uri="{FF2B5EF4-FFF2-40B4-BE49-F238E27FC236}">
                <a16:creationId xmlns:a16="http://schemas.microsoft.com/office/drawing/2014/main" id="{56452A7E-F4F0-4D38-8F0F-A03DB2AD4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02312"/>
            <a:ext cx="1903870" cy="81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8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EFCD-EE84-44D6-821F-4A905292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Kernelization as a model for effective preprocessing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AB1437-A264-45A7-813B-192FF52319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Definition of kernelization yields an improvement in running time,</a:t>
                </a:r>
                <a:br>
                  <a:rPr lang="en-US" dirty="0"/>
                </a:br>
                <a:r>
                  <a:rPr lang="en-US" i="1" dirty="0">
                    <a:solidFill>
                      <a:srgbClr val="0070C0"/>
                    </a:solidFill>
                  </a:rPr>
                  <a:t>compared to solving the input instance by brute force</a:t>
                </a:r>
                <a:endParaRPr lang="en-US" dirty="0"/>
              </a:p>
              <a:p>
                <a:pPr marL="0" indent="0">
                  <a:buNone/>
                </a:pPr>
                <a:endParaRPr lang="en-US" i="1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i="1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i="1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How can we rigorously reason about preprocessing aimed at reducing search space?</a:t>
                </a:r>
              </a:p>
              <a:p>
                <a:r>
                  <a:rPr lang="en-US" dirty="0"/>
                  <a:t>Preprocessing to </a:t>
                </a:r>
                <a:r>
                  <a:rPr lang="en-US" dirty="0">
                    <a:solidFill>
                      <a:srgbClr val="0070C0"/>
                    </a:solidFill>
                  </a:rPr>
                  <a:t>decrease</a:t>
                </a:r>
                <a:r>
                  <a:rPr lang="en-US" dirty="0"/>
                  <a:t> the parameter in polynomial time?</a:t>
                </a:r>
              </a:p>
              <a:p>
                <a:r>
                  <a:rPr lang="en-US" dirty="0"/>
                  <a:t>Such a preprocessing guarantee for an NP-hard problem in XP would imply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𝑁𝑃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AB1437-A264-45A7-813B-192FF52319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E1C4D-F028-4FCD-8A8A-B0F228A8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10</a:t>
            </a:fld>
            <a:endParaRPr lang="nb-NO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708FF3-74FF-4DDA-AF4B-A9FCF3A5A491}"/>
              </a:ext>
            </a:extLst>
          </p:cNvPr>
          <p:cNvSpPr/>
          <p:nvPr/>
        </p:nvSpPr>
        <p:spPr bwMode="auto">
          <a:xfrm>
            <a:off x="609602" y="2348880"/>
            <a:ext cx="10972800" cy="122413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Kernelization guarantees that the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size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the preprocessed instance is bounded. </a:t>
            </a:r>
            <a:b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For exponential speed-ups, it is important to reduce the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search space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instead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62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8E5ED-4CA2-4633-9100-9B123AA0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Rigorous analysis of search space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AFB-9DC8-4619-B8A3-EF7A462C7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 for search space reduction depends on the nature of the follow-up algorithm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Dynamic-programming algorithms over graph decompositions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Search space reduction = finding a better decomposition to work with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Branching algorithms based on parameterizations by solution size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Identify some elements of an optimal solution to decrease the parameter!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F1BA1-F86A-43AC-BF4B-6A8ED6DC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11</a:t>
            </a:fld>
            <a:endParaRPr lang="nb-NO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7B9B3A-E80E-4286-89A2-765404E7A85F}"/>
              </a:ext>
            </a:extLst>
          </p:cNvPr>
          <p:cNvGrpSpPr/>
          <p:nvPr/>
        </p:nvGrpSpPr>
        <p:grpSpPr>
          <a:xfrm>
            <a:off x="1079572" y="3675043"/>
            <a:ext cx="10032856" cy="2844823"/>
            <a:chOff x="3177630" y="954517"/>
            <a:chExt cx="5836739" cy="16550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674D6D-87AF-425F-AEF1-185D1F58F4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3919" b="73100"/>
            <a:stretch/>
          </p:blipFill>
          <p:spPr>
            <a:xfrm>
              <a:off x="3177630" y="954517"/>
              <a:ext cx="5836739" cy="8903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D82A94-1315-46A8-B60F-DBEC166BB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364" t="77699"/>
            <a:stretch/>
          </p:blipFill>
          <p:spPr>
            <a:xfrm>
              <a:off x="5591944" y="1080120"/>
              <a:ext cx="3422425" cy="152940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D51ACA-528B-46A8-BCD0-456642169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0716" r="62337"/>
            <a:stretch/>
          </p:blipFill>
          <p:spPr>
            <a:xfrm>
              <a:off x="3177631" y="1916832"/>
              <a:ext cx="2198290" cy="636693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51E9CE3-F07C-48B5-9FB8-868A6AB2F17C}"/>
                  </a:ext>
                </a:extLst>
              </p14:cNvPr>
              <p14:cNvContentPartPr/>
              <p14:nvPr/>
            </p14:nvContentPartPr>
            <p14:xfrm>
              <a:off x="5593800" y="5523210"/>
              <a:ext cx="1787040" cy="56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51E9CE3-F07C-48B5-9FB8-868A6AB2F1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39800" y="5415570"/>
                <a:ext cx="189468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DF915F0-B4D2-4471-9E49-CF9CDEFCB766}"/>
                  </a:ext>
                </a:extLst>
              </p14:cNvPr>
              <p14:cNvContentPartPr/>
              <p14:nvPr/>
            </p14:nvContentPartPr>
            <p14:xfrm>
              <a:off x="7927680" y="5835690"/>
              <a:ext cx="437760" cy="17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DF915F0-B4D2-4471-9E49-CF9CDEFCB7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74040" y="5727690"/>
                <a:ext cx="54540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B54B380-2900-46AA-A4CD-BB0080A92C5A}"/>
                  </a:ext>
                </a:extLst>
              </p14:cNvPr>
              <p14:cNvContentPartPr/>
              <p14:nvPr/>
            </p14:nvContentPartPr>
            <p14:xfrm>
              <a:off x="9044400" y="5871330"/>
              <a:ext cx="409320" cy="27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B54B380-2900-46AA-A4CD-BB0080A92C5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90400" y="5763690"/>
                <a:ext cx="51696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6DF0D42-AA3C-4AA9-86CD-47628232D9D7}"/>
                  </a:ext>
                </a:extLst>
              </p14:cNvPr>
              <p14:cNvContentPartPr/>
              <p14:nvPr/>
            </p14:nvContentPartPr>
            <p14:xfrm>
              <a:off x="10075080" y="5812650"/>
              <a:ext cx="411120" cy="13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6DF0D42-AA3C-4AA9-86CD-47628232D9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1440" y="5704650"/>
                <a:ext cx="518760" cy="22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56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8E5ED-4CA2-4633-9100-9B123AA0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Rigorous analysis of search space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AFB-9DC8-4619-B8A3-EF7A462C7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 for search space reduction depends on the nature of the follow-up algorithm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Dynamic-programming algorithms over graph decompositions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Search space reduction = finding a better decomposition to work with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Branching algorithms based on parameterizations by solution size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Identify some elements of an optimal solution to decrease the parameter!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F1BA1-F86A-43AC-BF4B-6A8ED6DC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12</a:t>
            </a:fld>
            <a:endParaRPr lang="nb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AB9C2F-3E73-4053-B038-3E49A4BF5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77" b="15995"/>
          <a:stretch/>
        </p:blipFill>
        <p:spPr>
          <a:xfrm>
            <a:off x="1271464" y="3739360"/>
            <a:ext cx="9649072" cy="30243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851DD0-FBAA-4CD9-9D47-5FED8FCB8D00}"/>
              </a:ext>
            </a:extLst>
          </p:cNvPr>
          <p:cNvSpPr txBox="1"/>
          <p:nvPr/>
        </p:nvSpPr>
        <p:spPr>
          <a:xfrm>
            <a:off x="7358236" y="627730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0070C0"/>
                </a:solidFill>
                <a:latin typeface="+mj-lt"/>
              </a:rPr>
              <a:t>[</a:t>
            </a:r>
            <a:r>
              <a:rPr lang="en-US" sz="2000" dirty="0" err="1">
                <a:solidFill>
                  <a:srgbClr val="0070C0"/>
                </a:solidFill>
                <a:latin typeface="+mj-lt"/>
              </a:rPr>
              <a:t>Alber</a:t>
            </a:r>
            <a:r>
              <a:rPr lang="en-US" sz="2000" dirty="0">
                <a:solidFill>
                  <a:srgbClr val="0070C0"/>
                </a:solidFill>
                <a:latin typeface="+mj-lt"/>
              </a:rPr>
              <a:t> 2002]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8EDF9DA-70C0-414D-ADA2-1E9925E34978}"/>
                  </a:ext>
                </a:extLst>
              </p14:cNvPr>
              <p14:cNvContentPartPr/>
              <p14:nvPr/>
            </p14:nvContentPartPr>
            <p14:xfrm>
              <a:off x="2003880" y="5777730"/>
              <a:ext cx="1602720" cy="46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8EDF9DA-70C0-414D-ADA2-1E9925E349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50240" y="5670090"/>
                <a:ext cx="171036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D440A58-3B5C-4DB6-B583-9EB309885221}"/>
                  </a:ext>
                </a:extLst>
              </p14:cNvPr>
              <p14:cNvContentPartPr/>
              <p14:nvPr/>
            </p14:nvContentPartPr>
            <p14:xfrm>
              <a:off x="3946080" y="5968890"/>
              <a:ext cx="6067080" cy="83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D440A58-3B5C-4DB6-B583-9EB3098852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92440" y="5860890"/>
                <a:ext cx="6174720" cy="29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8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8E5ED-4CA2-4633-9100-9B123AA0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Rigorous analysis of search space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4AFB-9DC8-4619-B8A3-EF7A462C7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 for search space reduction depends on the nature of the follow-up algorithm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Dynamic-programming algorithms over graph decompositions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Search space reduction = finding a better decomposition to work with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Branching algorithms based on parameterizations by solution size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/>
              <a:t>Identify some elements of an optimal solution to decrease the parameter!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How can a rigorous theory of search space reduction be formulated?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F1BA1-F86A-43AC-BF4B-6A8ED6DC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13</a:t>
            </a:fld>
            <a:endParaRPr lang="nb-NO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12CCA6-01CD-44B0-836D-96ABA81D92E6}"/>
              </a:ext>
            </a:extLst>
          </p:cNvPr>
          <p:cNvSpPr/>
          <p:nvPr/>
        </p:nvSpPr>
        <p:spPr bwMode="auto">
          <a:xfrm>
            <a:off x="624417" y="3717032"/>
            <a:ext cx="10972800" cy="10081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Questions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posed by the formalism of kernelization </a:t>
            </a:r>
            <a:b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do not always lead to the identification of practical preprocessing algorithms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412B88E-2B88-4B84-9FBC-325E3F3DAFD0}"/>
                  </a:ext>
                </a:extLst>
              </p14:cNvPr>
              <p14:cNvContentPartPr/>
              <p14:nvPr/>
            </p14:nvContentPartPr>
            <p14:xfrm>
              <a:off x="6980520" y="2539890"/>
              <a:ext cx="2015640" cy="1018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412B88E-2B88-4B84-9FBC-325E3F3DAF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71520" y="2531250"/>
                <a:ext cx="2033280" cy="103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351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744C-E33D-47D7-A8B0-BF9CC3A7F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Formalisms for rigorous search-space space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D6374-B9F4-4354-9867-06310E39D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Targeted at parameterizations by </a:t>
            </a:r>
            <a:r>
              <a:rPr lang="en-US" dirty="0">
                <a:solidFill>
                  <a:srgbClr val="0070C0"/>
                </a:solidFill>
              </a:rPr>
              <a:t>solution size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/>
              <a:t>Two recent case studies: efficiently find part of the optimum if: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B1791-F7C7-4F20-A9B1-63082B57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14</a:t>
            </a:fld>
            <a:endParaRPr lang="nb-NO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1E1D90-8E1F-4592-93E7-4D2975BE5A35}"/>
              </a:ext>
            </a:extLst>
          </p:cNvPr>
          <p:cNvSpPr/>
          <p:nvPr/>
        </p:nvSpPr>
        <p:spPr bwMode="auto">
          <a:xfrm>
            <a:off x="624417" y="1772816"/>
            <a:ext cx="10972800" cy="10081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Give efficient algorithms that, under as mild conditions as possible, </a:t>
            </a:r>
            <a:b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guarantee to find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at least one element 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of an optimal solution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ED7863CA-8413-4896-95DD-7E895C9F5B93}"/>
              </a:ext>
            </a:extLst>
          </p:cNvPr>
          <p:cNvSpPr/>
          <p:nvPr/>
        </p:nvSpPr>
        <p:spPr bwMode="auto">
          <a:xfrm>
            <a:off x="5231904" y="3157513"/>
            <a:ext cx="4824536" cy="1008112"/>
          </a:xfrm>
          <a:prstGeom prst="wedgeRectCallout">
            <a:avLst>
              <a:gd name="adj1" fmla="val -33297"/>
              <a:gd name="adj2" fmla="val -9374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Guarantees to decrease the parameter for vertex-deletion problems and many others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B79F3E-AB49-4AEA-8B07-119D22568C41}"/>
              </a:ext>
            </a:extLst>
          </p:cNvPr>
          <p:cNvGrpSpPr/>
          <p:nvPr/>
        </p:nvGrpSpPr>
        <p:grpSpPr>
          <a:xfrm>
            <a:off x="6530403" y="3429000"/>
            <a:ext cx="4892760" cy="3002247"/>
            <a:chOff x="6870735" y="3429000"/>
            <a:chExt cx="4129720" cy="316835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EC92076-F6CA-41A5-A856-A744592F9DAE}"/>
                </a:ext>
              </a:extLst>
            </p:cNvPr>
            <p:cNvSpPr/>
            <p:nvPr/>
          </p:nvSpPr>
          <p:spPr bwMode="auto">
            <a:xfrm>
              <a:off x="6870735" y="3429000"/>
              <a:ext cx="4129720" cy="31683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25F1A5-F3F9-4E0A-8EBF-3970886D1E82}"/>
                </a:ext>
              </a:extLst>
            </p:cNvPr>
            <p:cNvSpPr txBox="1"/>
            <p:nvPr/>
          </p:nvSpPr>
          <p:spPr>
            <a:xfrm>
              <a:off x="6982506" y="5600250"/>
              <a:ext cx="3938030" cy="876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2. there is a vertex set with a simple </a:t>
              </a:r>
              <a:r>
                <a:rPr lang="en-US" sz="2400" dirty="0">
                  <a:solidFill>
                    <a:srgbClr val="0070C0"/>
                  </a:solidFill>
                  <a:latin typeface="+mj-lt"/>
                </a:rPr>
                <a:t>certificate</a:t>
              </a:r>
              <a:r>
                <a:rPr lang="en-US" sz="2400" dirty="0">
                  <a:latin typeface="+mj-lt"/>
                </a:rPr>
                <a:t> for membership in OPT</a:t>
              </a:r>
            </a:p>
          </p:txBody>
        </p:sp>
        <p:pic>
          <p:nvPicPr>
            <p:cNvPr id="9" name="Picture 8" descr="Shape, arrow&#10;&#10;Description automatically generated">
              <a:extLst>
                <a:ext uri="{FF2B5EF4-FFF2-40B4-BE49-F238E27FC236}">
                  <a16:creationId xmlns:a16="http://schemas.microsoft.com/office/drawing/2014/main" id="{DB562FFC-211A-4AC6-A383-E4DB629C2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853" y="3860410"/>
              <a:ext cx="3405860" cy="163560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B752D6-4F2F-4F88-B348-CF1B499F65AB}"/>
              </a:ext>
            </a:extLst>
          </p:cNvPr>
          <p:cNvGrpSpPr/>
          <p:nvPr/>
        </p:nvGrpSpPr>
        <p:grpSpPr>
          <a:xfrm>
            <a:off x="952216" y="3429000"/>
            <a:ext cx="5184576" cy="3002247"/>
            <a:chOff x="953645" y="3429000"/>
            <a:chExt cx="5184576" cy="316835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9B0EF3D-DF01-4F53-9799-C08F8C735075}"/>
                </a:ext>
              </a:extLst>
            </p:cNvPr>
            <p:cNvSpPr/>
            <p:nvPr/>
          </p:nvSpPr>
          <p:spPr bwMode="auto">
            <a:xfrm>
              <a:off x="1033960" y="3429000"/>
              <a:ext cx="4892760" cy="316835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794968-4971-422B-A6ED-8A967191867F}"/>
                </a:ext>
              </a:extLst>
            </p:cNvPr>
            <p:cNvSpPr txBox="1"/>
            <p:nvPr/>
          </p:nvSpPr>
          <p:spPr>
            <a:xfrm>
              <a:off x="953645" y="5600250"/>
              <a:ext cx="51845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1. there is an </a:t>
              </a:r>
              <a:r>
                <a:rPr lang="en-US" sz="2400" dirty="0">
                  <a:solidFill>
                    <a:srgbClr val="0070C0"/>
                  </a:solidFill>
                  <a:latin typeface="+mj-lt"/>
                </a:rPr>
                <a:t>essential</a:t>
              </a:r>
              <a:r>
                <a:rPr lang="en-US" sz="2400" dirty="0">
                  <a:latin typeface="+mj-lt"/>
                </a:rPr>
                <a:t> vertex that</a:t>
              </a:r>
              <a:br>
                <a:rPr lang="en-US" sz="2400" dirty="0">
                  <a:latin typeface="+mj-lt"/>
                </a:rPr>
              </a:br>
              <a:r>
                <a:rPr lang="en-US" sz="2400" dirty="0">
                  <a:latin typeface="+mj-lt"/>
                </a:rPr>
                <a:t>belongs to all </a:t>
              </a:r>
              <a:r>
                <a:rPr lang="en-US" sz="2400" dirty="0">
                  <a:solidFill>
                    <a:srgbClr val="0070C0"/>
                  </a:solidFill>
                  <a:latin typeface="+mj-lt"/>
                </a:rPr>
                <a:t>reasonable</a:t>
              </a:r>
              <a:r>
                <a:rPr lang="en-US" sz="2400" i="1" dirty="0">
                  <a:latin typeface="+mj-lt"/>
                </a:rPr>
                <a:t> </a:t>
              </a:r>
              <a:r>
                <a:rPr lang="en-US" sz="2400" dirty="0">
                  <a:latin typeface="+mj-lt"/>
                </a:rPr>
                <a:t>solutions</a:t>
              </a:r>
            </a:p>
          </p:txBody>
        </p:sp>
        <p:pic>
          <p:nvPicPr>
            <p:cNvPr id="12" name="Picture 2" descr="Flower, Petals, Nature, Flora, Flowering, Plant">
              <a:extLst>
                <a:ext uri="{FF2B5EF4-FFF2-40B4-BE49-F238E27FC236}">
                  <a16:creationId xmlns:a16="http://schemas.microsoft.com/office/drawing/2014/main" id="{7F920496-A24D-440A-A21F-48025FE101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9" t="5522" r="6741" b="3235"/>
            <a:stretch/>
          </p:blipFill>
          <p:spPr bwMode="auto">
            <a:xfrm>
              <a:off x="2147994" y="3622247"/>
              <a:ext cx="2795878" cy="200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CEF2CD8-DA84-42F5-A2B3-6CF887150B2D}"/>
              </a:ext>
            </a:extLst>
          </p:cNvPr>
          <p:cNvSpPr txBox="1"/>
          <p:nvPr/>
        </p:nvSpPr>
        <p:spPr>
          <a:xfrm>
            <a:off x="1343472" y="6431247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+mj-lt"/>
              </a:rPr>
              <a:t>[Bumpus, Kroon, J. ESA ‘22]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26D89F-66DF-49C3-B2DF-2093E201E053}"/>
              </a:ext>
            </a:extLst>
          </p:cNvPr>
          <p:cNvSpPr txBox="1"/>
          <p:nvPr/>
        </p:nvSpPr>
        <p:spPr>
          <a:xfrm>
            <a:off x="6938702" y="6431247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+mj-lt"/>
              </a:rPr>
              <a:t>[Donkers, J. </a:t>
            </a:r>
            <a:r>
              <a:rPr lang="en-US" sz="1800">
                <a:solidFill>
                  <a:srgbClr val="0070C0"/>
                </a:solidFill>
                <a:latin typeface="+mj-lt"/>
              </a:rPr>
              <a:t>WG ‘</a:t>
            </a:r>
            <a:r>
              <a:rPr lang="en-US" sz="1800" dirty="0">
                <a:solidFill>
                  <a:srgbClr val="0070C0"/>
                </a:solidFill>
                <a:latin typeface="+mj-lt"/>
              </a:rPr>
              <a:t>21]</a:t>
            </a:r>
          </a:p>
        </p:txBody>
      </p:sp>
    </p:spTree>
    <p:extLst>
      <p:ext uri="{BB962C8B-B14F-4D97-AF65-F5344CB8AC3E}">
        <p14:creationId xmlns:p14="http://schemas.microsoft.com/office/powerpoint/2010/main" val="314937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E3A65F-6083-44FF-8B3B-5AD42293CDC2}"/>
              </a:ext>
            </a:extLst>
          </p:cNvPr>
          <p:cNvSpPr/>
          <p:nvPr/>
        </p:nvSpPr>
        <p:spPr bwMode="auto">
          <a:xfrm>
            <a:off x="2279576" y="5637408"/>
            <a:ext cx="7560840" cy="64807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F25E2-08F6-4C38-8ADD-0EC2C202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vertices for deletion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DAAE31-98B0-48DE-868D-30D6F7F6B7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When solving problems by hand, some vertices </a:t>
                </a:r>
                <a:r>
                  <a:rPr lang="en-US" dirty="0">
                    <a:solidFill>
                      <a:srgbClr val="0070C0"/>
                    </a:solidFill>
                  </a:rPr>
                  <a:t>stand out</a:t>
                </a:r>
                <a:r>
                  <a:rPr lang="en-US" dirty="0"/>
                  <a:t> as belonging to OPT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Rigorous</a:t>
                </a:r>
                <a:r>
                  <a:rPr lang="en-US" dirty="0"/>
                  <a:t> approach to search-space reduction:</a:t>
                </a:r>
              </a:p>
              <a:p>
                <a:r>
                  <a:rPr lang="en-US" dirty="0"/>
                  <a:t>formalize when a vertex belongs to all </a:t>
                </a:r>
                <a:r>
                  <a:rPr lang="en-US" dirty="0">
                    <a:solidFill>
                      <a:srgbClr val="0070C0"/>
                    </a:solidFill>
                  </a:rPr>
                  <a:t>good</a:t>
                </a:r>
                <a:r>
                  <a:rPr lang="en-US" dirty="0"/>
                  <a:t> solutions</a:t>
                </a:r>
              </a:p>
              <a:p>
                <a:r>
                  <a:rPr lang="en-US" dirty="0"/>
                  <a:t>guarantee to find all such vertices during a polynomial-time preprocessing step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Say a vertex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-essential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-</a:t>
                </a:r>
                <a:r>
                  <a:rPr lang="en-US" cap="small" dirty="0"/>
                  <a:t>Deletion </a:t>
                </a:r>
                <a:r>
                  <a:rPr lang="en-US" dirty="0"/>
                  <a:t>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cap="small" dirty="0"/>
                  <a:t> </a:t>
                </a:r>
                <a:r>
                  <a:rPr lang="en-US" dirty="0"/>
                  <a:t>if:</a:t>
                </a:r>
              </a:p>
              <a:p>
                <a:pPr marL="0" indent="0" algn="ctr">
                  <a:buNone/>
                </a:pPr>
                <a:r>
                  <a:rPr lang="en-US" dirty="0"/>
                  <a:t>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-modulator of size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op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ℱ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contains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0DAAE31-98B0-48DE-868D-30D6F7F6B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 b="-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D36FC-6ED4-4E22-8BF7-8230A2CE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15</a:t>
            </a:fld>
            <a:endParaRPr lang="nb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43DC664-CE8E-4D91-B7BA-4C36B45DDFBB}"/>
                  </a:ext>
                </a:extLst>
              </p14:cNvPr>
              <p14:cNvContentPartPr/>
              <p14:nvPr/>
            </p14:nvContentPartPr>
            <p14:xfrm>
              <a:off x="2861784" y="3904344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43DC664-CE8E-4D91-B7BA-4C36B45DDF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2784" y="389534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DC55522-DA98-4F03-9E96-D0B7565646DB}"/>
                  </a:ext>
                </a:extLst>
              </p:cNvPr>
              <p:cNvSpPr/>
              <p:nvPr/>
            </p:nvSpPr>
            <p:spPr bwMode="auto">
              <a:xfrm>
                <a:off x="624417" y="3661569"/>
                <a:ext cx="10972800" cy="100811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Can we efficiently detect those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vertices which are part of 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latin typeface="+mj-lt"/>
                  </a:rPr>
                  <a:t>all</a:t>
                </a:r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400" i="1" u="none" strike="noStrike" cap="none" normalizeH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0" lang="en-US" sz="240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-approximate solutions?</a:t>
                </a:r>
                <a:endParaRPr kumimoji="0" lang="en-US" sz="24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DC55522-DA98-4F03-9E96-D0B7565646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17" y="3661569"/>
                <a:ext cx="10972800" cy="100811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AD0FD2C-BA35-49FB-9AD0-002BD2060708}"/>
                  </a:ext>
                </a:extLst>
              </p:cNvPr>
              <p:cNvSpPr/>
              <p:nvPr/>
            </p:nvSpPr>
            <p:spPr bwMode="auto">
              <a:xfrm>
                <a:off x="622506" y="3641377"/>
                <a:ext cx="10972800" cy="100811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Can we efficiently detect the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cap="none" normalizeH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0" lang="en-US" sz="24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-essential vertices in a solution?</a:t>
                </a:r>
              </a:p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(Or a superset of them contained in an optimal solution)</a:t>
                </a:r>
                <a:endParaRPr kumimoji="0" lang="en-US" sz="24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AD0FD2C-BA35-49FB-9AD0-002BD20607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506" y="3641377"/>
                <a:ext cx="10972800" cy="100811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C1DD20A-109B-14AC-C948-DDB77C09630F}"/>
              </a:ext>
            </a:extLst>
          </p:cNvPr>
          <p:cNvSpPr txBox="1"/>
          <p:nvPr/>
        </p:nvSpPr>
        <p:spPr>
          <a:xfrm>
            <a:off x="8116392" y="470091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+mj-lt"/>
              </a:rPr>
              <a:t>[Bumpus, Kroon, J. ESA ‘22]</a:t>
            </a:r>
          </a:p>
        </p:txBody>
      </p:sp>
    </p:spTree>
    <p:extLst>
      <p:ext uri="{BB962C8B-B14F-4D97-AF65-F5344CB8AC3E}">
        <p14:creationId xmlns:p14="http://schemas.microsoft.com/office/powerpoint/2010/main" val="286046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7" grpId="0" animBg="1"/>
      <p:bldP spid="7" grpId="1" uiExpand="1" build="allAtOnce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F6771-A893-206C-53EE-73DFFBDF4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 new ty</a:t>
            </a:r>
            <a:r>
              <a:rPr lang="en-US" dirty="0"/>
              <a:t>p</a:t>
            </a:r>
            <a:r>
              <a:rPr lang="en-NL" dirty="0"/>
              <a:t>e of </a:t>
            </a:r>
            <a:r>
              <a:rPr lang="en-NL" dirty="0" err="1"/>
              <a:t>preprocessing</a:t>
            </a:r>
            <a:r>
              <a:rPr lang="en-NL" dirty="0"/>
              <a:t> track for PACE?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6D13D4-DAAB-5405-020D-B6CB5F2DFD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NL" dirty="0"/>
                  <a:t>Consider the following challenge:</a:t>
                </a:r>
              </a:p>
              <a:p>
                <a:pPr marL="0" indent="0">
                  <a:buNone/>
                </a:pPr>
                <a:r>
                  <a:rPr lang="en-NL" b="1" dirty="0"/>
                  <a:t>Input:		</a:t>
                </a:r>
                <a:r>
                  <a:rPr lang="en-NL" dirty="0"/>
                  <a:t>An input graph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NL" dirty="0"/>
                  <a:t> for your </a:t>
                </a:r>
                <a:r>
                  <a:rPr lang="en-NL" dirty="0" err="1"/>
                  <a:t>favorite</a:t>
                </a:r>
                <a:r>
                  <a:rPr lang="en-NL" dirty="0"/>
                  <a:t> vertex-subset optimization problem</a:t>
                </a:r>
                <a:br>
                  <a:rPr lang="en-NL" dirty="0"/>
                </a:br>
                <a:r>
                  <a:rPr lang="en-NL" b="1" dirty="0"/>
                  <a:t>Task:</a:t>
                </a:r>
                <a:r>
                  <a:rPr lang="en-NL" dirty="0"/>
                  <a:t>		Output a set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NL" b="1" dirty="0"/>
                  <a:t> </a:t>
                </a:r>
                <a:r>
                  <a:rPr lang="en-NL" dirty="0"/>
                  <a:t>that is contained in an optimal solution</a:t>
                </a:r>
              </a:p>
              <a:p>
                <a:pPr marL="0" indent="0">
                  <a:buNone/>
                </a:pPr>
                <a:r>
                  <a:rPr lang="en-NL" dirty="0"/>
                  <a:t>The score is determined by </a:t>
                </a:r>
                <a14:m>
                  <m:oMath xmlns:m="http://schemas.openxmlformats.org/officeDocument/2006/math">
                    <m:r>
                      <a:rPr lang="en-NL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NL" dirty="0"/>
              </a:p>
              <a:p>
                <a:r>
                  <a:rPr lang="en-NL" dirty="0"/>
                  <a:t>Validity of the output is verified by finding a best-possible solution containing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NL" dirty="0">
                  <a:solidFill>
                    <a:srgbClr val="C00000"/>
                  </a:solidFill>
                </a:endParaRPr>
              </a:p>
              <a:p>
                <a:r>
                  <a:rPr lang="en-NL" dirty="0"/>
                  <a:t>If the time for </a:t>
                </a:r>
                <a:r>
                  <a:rPr lang="en-NL" dirty="0" err="1"/>
                  <a:t>preprocessing</a:t>
                </a:r>
                <a:r>
                  <a:rPr lang="en-NL" dirty="0"/>
                  <a:t> is small enough, this is feasible</a:t>
                </a:r>
              </a:p>
              <a:p>
                <a:pPr lvl="1"/>
                <a:r>
                  <a:rPr lang="en-NL" dirty="0"/>
                  <a:t>We avoid the issue that </a:t>
                </a:r>
                <a:r>
                  <a:rPr lang="en-US" dirty="0" err="1"/>
                  <a:t>th</a:t>
                </a:r>
                <a:r>
                  <a:rPr lang="en-NL" dirty="0"/>
                  <a:t>e `kernel’ can be </a:t>
                </a:r>
                <a:r>
                  <a:rPr lang="en-NL" dirty="0">
                    <a:solidFill>
                      <a:srgbClr val="0070C0"/>
                    </a:solidFill>
                  </a:rPr>
                  <a:t>more complicated </a:t>
                </a:r>
                <a:r>
                  <a:rPr lang="en-NL" dirty="0"/>
                  <a:t>than the original</a:t>
                </a:r>
              </a:p>
              <a:p>
                <a:pPr lvl="1"/>
                <a:r>
                  <a:rPr lang="en-NL" dirty="0"/>
                  <a:t>We avoid the issue of requiring a second ‘solution-lifting’ step</a:t>
                </a:r>
              </a:p>
              <a:p>
                <a:pPr marL="0" indent="0">
                  <a:buNone/>
                </a:pPr>
                <a:r>
                  <a:rPr lang="en-NL" dirty="0"/>
                  <a:t>The goal is to stimulate investigation into </a:t>
                </a:r>
                <a:r>
                  <a:rPr lang="en-NL" dirty="0" err="1"/>
                  <a:t>preprocessing</a:t>
                </a:r>
                <a:r>
                  <a:rPr lang="en-NL" dirty="0"/>
                  <a:t> to </a:t>
                </a:r>
                <a:r>
                  <a:rPr lang="en-NL" dirty="0">
                    <a:solidFill>
                      <a:srgbClr val="0070C0"/>
                    </a:solidFill>
                  </a:rPr>
                  <a:t>shrink the search space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6D13D4-DAAB-5405-020D-B6CB5F2DFD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165FE-EDDE-5A60-4BCE-23B2F7703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16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9B465B-8FB9-2769-D454-68639C0DC399}"/>
              </a:ext>
            </a:extLst>
          </p:cNvPr>
          <p:cNvSpPr txBox="1"/>
          <p:nvPr/>
        </p:nvSpPr>
        <p:spPr>
          <a:xfrm>
            <a:off x="3359466" y="6018897"/>
            <a:ext cx="547306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NL" dirty="0">
                <a:solidFill>
                  <a:srgbClr val="0070C0"/>
                </a:solidFill>
                <a:latin typeface="+mj-lt"/>
              </a:rPr>
              <a:t>What do you think?</a:t>
            </a:r>
            <a:endParaRPr lang="en-US" dirty="0" err="1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15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C08AD-3292-D54F-FA54-C631F4489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Conclusion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C219A-8CD0-4FA3-A138-42B270C77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Kernelization is definitely </a:t>
            </a:r>
            <a:r>
              <a:rPr lang="en-NL" dirty="0">
                <a:solidFill>
                  <a:srgbClr val="0070C0"/>
                </a:solidFill>
              </a:rPr>
              <a:t>not dead</a:t>
            </a:r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endParaRPr lang="en-NL" dirty="0"/>
          </a:p>
          <a:p>
            <a:pPr marL="0" indent="0">
              <a:buNone/>
            </a:pPr>
            <a:r>
              <a:rPr lang="en-NL" dirty="0"/>
              <a:t>But the list of accessible, well-motivated open problems is getting smaller</a:t>
            </a:r>
          </a:p>
          <a:p>
            <a:pPr marL="0" indent="0">
              <a:buNone/>
            </a:pPr>
            <a:r>
              <a:rPr lang="en-NL" dirty="0"/>
              <a:t>I advocate </a:t>
            </a:r>
            <a:r>
              <a:rPr lang="en-NL" dirty="0">
                <a:solidFill>
                  <a:srgbClr val="0070C0"/>
                </a:solidFill>
              </a:rPr>
              <a:t>shifting focus </a:t>
            </a:r>
            <a:r>
              <a:rPr lang="en-NL" dirty="0"/>
              <a:t>to problems whose answers can have more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4CCBA-A3C1-BBB1-C1F5-1518D590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17</a:t>
            </a:fld>
            <a:endParaRPr lang="nb-NO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D52EEB08-A1B6-7C53-6511-CA6E0AAF1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564"/>
          <a:stretch/>
        </p:blipFill>
        <p:spPr bwMode="auto">
          <a:xfrm>
            <a:off x="609600" y="1933369"/>
            <a:ext cx="5483918" cy="142362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3E123E3-2A44-99BA-5D4D-CD928276FF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327"/>
          <a:stretch/>
        </p:blipFill>
        <p:spPr bwMode="auto">
          <a:xfrm>
            <a:off x="6556044" y="1941381"/>
            <a:ext cx="5020428" cy="142362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2B82C5-76D6-D570-4143-55E3BCD4E876}"/>
              </a:ext>
            </a:extLst>
          </p:cNvPr>
          <p:cNvSpPr txBox="1"/>
          <p:nvPr/>
        </p:nvSpPr>
        <p:spPr>
          <a:xfrm>
            <a:off x="329331" y="4460696"/>
            <a:ext cx="115460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br>
              <a:rPr lang="en-US" sz="2400" dirty="0">
                <a:latin typeface="+mj-lt"/>
              </a:rPr>
            </a:br>
            <a:br>
              <a:rPr lang="en-US" sz="2400" dirty="0">
                <a:solidFill>
                  <a:srgbClr val="0070C0"/>
                </a:solidFill>
                <a:latin typeface="+mj-lt"/>
              </a:rPr>
            </a:br>
            <a:r>
              <a:rPr lang="en-US" sz="2400" dirty="0">
                <a:solidFill>
                  <a:srgbClr val="0070C0"/>
                </a:solidFill>
                <a:latin typeface="+mj-lt"/>
              </a:rPr>
              <a:t>Which theoretical questions should we ask to find practical preprocessing algorithms?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0958BA-FA7E-1FE7-EC9E-3EDF58542DB7}"/>
              </a:ext>
            </a:extLst>
          </p:cNvPr>
          <p:cNvGrpSpPr/>
          <p:nvPr/>
        </p:nvGrpSpPr>
        <p:grpSpPr>
          <a:xfrm>
            <a:off x="7653824" y="647320"/>
            <a:ext cx="2005920" cy="601200"/>
            <a:chOff x="1915352" y="5810746"/>
            <a:chExt cx="2005920" cy="60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32FC0AC-BF70-D9C7-ADEE-77CFB93B0ED2}"/>
                    </a:ext>
                  </a:extLst>
                </p14:cNvPr>
                <p14:cNvContentPartPr/>
                <p14:nvPr/>
              </p14:nvContentPartPr>
              <p14:xfrm>
                <a:off x="1915352" y="5935306"/>
                <a:ext cx="624240" cy="121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E5FE7AB-33F8-4A9D-80C8-C1E9C8DD10F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06352" y="5926306"/>
                  <a:ext cx="64188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B1BCBA0-77FC-4802-13F3-94256B54F174}"/>
                    </a:ext>
                  </a:extLst>
                </p14:cNvPr>
                <p14:cNvContentPartPr/>
                <p14:nvPr/>
              </p14:nvContentPartPr>
              <p14:xfrm>
                <a:off x="2235032" y="6018466"/>
                <a:ext cx="73800" cy="393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D9AB90D-E79D-4E4D-A066-0CCFC1EE088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26392" y="6009826"/>
                  <a:ext cx="9144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B5E130F-D2A0-1AE5-3E2C-AFB396013AD7}"/>
                    </a:ext>
                  </a:extLst>
                </p14:cNvPr>
                <p14:cNvContentPartPr/>
                <p14:nvPr/>
              </p14:nvContentPartPr>
              <p14:xfrm>
                <a:off x="2736872" y="5810746"/>
                <a:ext cx="269280" cy="480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2BB1294-2F02-4110-92CA-FD50C65C5CB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28232" y="5802106"/>
                  <a:ext cx="28692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BE2764D-9F68-8F46-09DC-72321167957F}"/>
                    </a:ext>
                  </a:extLst>
                </p14:cNvPr>
                <p14:cNvContentPartPr/>
                <p14:nvPr/>
              </p14:nvContentPartPr>
              <p14:xfrm>
                <a:off x="3050072" y="5911546"/>
                <a:ext cx="871200" cy="420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F5D41DF-D490-4636-9D0A-1DCF66E51AC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41072" y="5902906"/>
                  <a:ext cx="888840" cy="43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24506A-4EA1-638C-E422-270F113C6342}"/>
              </a:ext>
            </a:extLst>
          </p:cNvPr>
          <p:cNvGrpSpPr/>
          <p:nvPr/>
        </p:nvGrpSpPr>
        <p:grpSpPr>
          <a:xfrm>
            <a:off x="10272464" y="548680"/>
            <a:ext cx="1569960" cy="828720"/>
            <a:chOff x="4533992" y="5712106"/>
            <a:chExt cx="1569960" cy="82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F8214E4-3820-865D-B631-14102383C47C}"/>
                    </a:ext>
                  </a:extLst>
                </p14:cNvPr>
                <p14:cNvContentPartPr/>
                <p14:nvPr/>
              </p14:nvContentPartPr>
              <p14:xfrm>
                <a:off x="4533992" y="6149866"/>
                <a:ext cx="339120" cy="3909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4938958-B42C-4E99-A2D9-96099347868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24992" y="6140866"/>
                  <a:ext cx="35676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9A6557D-A29C-A397-D71B-2AFC7D9979E6}"/>
                    </a:ext>
                  </a:extLst>
                </p14:cNvPr>
                <p14:cNvContentPartPr/>
                <p14:nvPr/>
              </p14:nvContentPartPr>
              <p14:xfrm>
                <a:off x="4827032" y="6157426"/>
                <a:ext cx="209520" cy="187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580646D-17C7-4F3B-A18C-38773AFAFD5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818392" y="6148786"/>
                  <a:ext cx="22716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98DF043-7FFB-7379-EADF-DB714E5932C5}"/>
                    </a:ext>
                  </a:extLst>
                </p14:cNvPr>
                <p14:cNvContentPartPr/>
                <p14:nvPr/>
              </p14:nvContentPartPr>
              <p14:xfrm>
                <a:off x="5102432" y="6211066"/>
                <a:ext cx="284760" cy="105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6A89B56-EE0E-4526-894B-EAAB8BAE4E9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093792" y="6202426"/>
                  <a:ext cx="3024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3AC853F-8C0C-935E-036E-93E334EBC803}"/>
                    </a:ext>
                  </a:extLst>
                </p14:cNvPr>
                <p14:cNvContentPartPr/>
                <p14:nvPr/>
              </p14:nvContentPartPr>
              <p14:xfrm>
                <a:off x="5676632" y="5712106"/>
                <a:ext cx="427320" cy="493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F1CC282-0368-41B2-A531-B8E6B1BB739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667992" y="5703106"/>
                  <a:ext cx="44496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3F3F764-EDC0-0832-A2E7-5EC4EBD21CEB}"/>
                    </a:ext>
                  </a:extLst>
                </p14:cNvPr>
                <p14:cNvContentPartPr/>
                <p14:nvPr/>
              </p14:nvContentPartPr>
              <p14:xfrm>
                <a:off x="5782112" y="6386746"/>
                <a:ext cx="113760" cy="102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89A5FDF-EEA5-4FE6-8C7C-A8C704446BD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773472" y="6377746"/>
                  <a:ext cx="131400" cy="120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92887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quirrel climbing a tree&#10;&#10;Description automatically generated with low confidence">
            <a:extLst>
              <a:ext uri="{FF2B5EF4-FFF2-40B4-BE49-F238E27FC236}">
                <a16:creationId xmlns:a16="http://schemas.microsoft.com/office/drawing/2014/main" id="{F0B1858D-6A4A-DC91-7985-BC7EC0187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332656"/>
            <a:ext cx="6192688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482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51ADD-0903-A3CA-CC92-74C69BCF8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Feedback Vertex Set –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6D3D91-6076-E49F-D13C-686305DB1F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Input:		</a:t>
                </a:r>
                <a:r>
                  <a:rPr lang="en-US" dirty="0"/>
                  <a:t>A directed graph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and an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dirty="0"/>
                </a:br>
                <a:r>
                  <a:rPr lang="en-US" b="1" dirty="0"/>
                  <a:t>Parameter:	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Question:</a:t>
                </a:r>
                <a:r>
                  <a:rPr lang="en-US" dirty="0"/>
                  <a:t>	Is there a set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of at most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vertices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,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acyclic?</a:t>
                </a:r>
              </a:p>
              <a:p>
                <a:pPr marL="0" indent="0">
                  <a:buNone/>
                </a:pPr>
                <a:r>
                  <a:rPr lang="en-US" dirty="0"/>
                  <a:t>Equivalent to the </a:t>
                </a:r>
                <a:r>
                  <a:rPr lang="en-US" dirty="0">
                    <a:solidFill>
                      <a:srgbClr val="0070C0"/>
                    </a:solidFill>
                  </a:rPr>
                  <a:t>arc-deletion</a:t>
                </a:r>
                <a:r>
                  <a:rPr lang="en-US" dirty="0"/>
                  <a:t> version under parameter-preserving reductions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6D3D91-6076-E49F-D13C-686305DB1F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53087-8FC4-7A92-49C6-ADFC0757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19</a:t>
            </a:fld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2762E-10CE-F9EB-78B7-880CA9D1E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013" y="3284986"/>
            <a:ext cx="5343525" cy="31527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83F25D1-1852-C9AB-5958-1237D92DE3C0}"/>
                  </a:ext>
                </a:extLst>
              </p14:cNvPr>
              <p14:cNvContentPartPr/>
              <p14:nvPr/>
            </p14:nvContentPartPr>
            <p14:xfrm>
              <a:off x="4551056" y="3444230"/>
              <a:ext cx="304560" cy="373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83F25D1-1852-C9AB-5958-1237D92DE3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15416" y="3408230"/>
                <a:ext cx="376200" cy="44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B6F83D4-0359-B09A-198F-C95A0F3F9B7E}"/>
                  </a:ext>
                </a:extLst>
              </p14:cNvPr>
              <p14:cNvContentPartPr/>
              <p14:nvPr/>
            </p14:nvContentPartPr>
            <p14:xfrm>
              <a:off x="4439816" y="3444230"/>
              <a:ext cx="464040" cy="3650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B6F83D4-0359-B09A-198F-C95A0F3F9B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04176" y="3408230"/>
                <a:ext cx="53568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F5D662D-FFD9-26AB-CC74-40159135DFC2}"/>
                  </a:ext>
                </a:extLst>
              </p14:cNvPr>
              <p14:cNvContentPartPr/>
              <p14:nvPr/>
            </p14:nvContentPartPr>
            <p14:xfrm>
              <a:off x="6451839" y="5643911"/>
              <a:ext cx="304560" cy="3736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F5D662D-FFD9-26AB-CC74-40159135DF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16199" y="5607911"/>
                <a:ext cx="376200" cy="44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0E55540-5A22-E8D6-C96C-5B7EDCAEFC10}"/>
                  </a:ext>
                </a:extLst>
              </p14:cNvPr>
              <p14:cNvContentPartPr/>
              <p14:nvPr/>
            </p14:nvContentPartPr>
            <p14:xfrm>
              <a:off x="6340599" y="5643911"/>
              <a:ext cx="464040" cy="365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0E55540-5A22-E8D6-C96C-5B7EDCAEFC1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04959" y="5607911"/>
                <a:ext cx="535680" cy="43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98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8B29A-54E1-F23D-0B11-D5795541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7" y="337615"/>
            <a:ext cx="10972800" cy="633412"/>
          </a:xfrm>
        </p:spPr>
        <p:txBody>
          <a:bodyPr/>
          <a:lstStyle/>
          <a:p>
            <a:r>
              <a:rPr lang="en-NL" dirty="0"/>
              <a:t>Goal for this session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1B810-7F09-D23E-E549-0EF213837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L" dirty="0"/>
              <a:t>To have an interactive session about:</a:t>
            </a:r>
          </a:p>
          <a:p>
            <a:r>
              <a:rPr lang="en-NL" dirty="0"/>
              <a:t>the </a:t>
            </a:r>
            <a:r>
              <a:rPr lang="en-NL" dirty="0">
                <a:solidFill>
                  <a:srgbClr val="0070C0"/>
                </a:solidFill>
              </a:rPr>
              <a:t>current state </a:t>
            </a:r>
            <a:r>
              <a:rPr lang="en-NL" dirty="0"/>
              <a:t>of the field of kernelization, </a:t>
            </a:r>
          </a:p>
          <a:p>
            <a:r>
              <a:rPr lang="en-NL" dirty="0"/>
              <a:t>the status and relevance of its </a:t>
            </a:r>
            <a:r>
              <a:rPr lang="en-NL" dirty="0">
                <a:solidFill>
                  <a:srgbClr val="0070C0"/>
                </a:solidFill>
              </a:rPr>
              <a:t>open problems</a:t>
            </a:r>
            <a:r>
              <a:rPr lang="en-NL" dirty="0"/>
              <a:t>, </a:t>
            </a:r>
          </a:p>
          <a:p>
            <a:r>
              <a:rPr lang="en-NL" dirty="0"/>
              <a:t>and its directions for the </a:t>
            </a:r>
            <a:r>
              <a:rPr lang="en-NL" dirty="0">
                <a:solidFill>
                  <a:srgbClr val="0070C0"/>
                </a:solidFill>
              </a:rPr>
              <a:t>future</a:t>
            </a:r>
          </a:p>
          <a:p>
            <a:pPr marL="0" indent="0">
              <a:buNone/>
            </a:pPr>
            <a:br>
              <a:rPr lang="en-NL" dirty="0"/>
            </a:br>
            <a:r>
              <a:rPr lang="en-NL" dirty="0"/>
              <a:t>To discuss the status of open problems, I asked colleagues the following questions: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E5949-6416-E146-86B5-7B651579B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FF5C7DC-08AB-63F1-4A3A-F9AD5801B5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2311875"/>
              </p:ext>
            </p:extLst>
          </p:nvPr>
        </p:nvGraphicFramePr>
        <p:xfrm>
          <a:off x="609600" y="4362941"/>
          <a:ext cx="10972800" cy="1773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845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832F5C-E521-4CFC-B4E1-AD555A72FF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C1832F5C-E521-4CFC-B4E1-AD555A72FF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DA52FFD-B323-4400-B177-2A1AC8CDF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ADA52FFD-B323-4400-B177-2A1AC8CDF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B106D6-9F76-4A55-BBFA-B188A8B6AF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B9B106D6-9F76-4A55-BBFA-B188A8B6AF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D6CC12-0319-4A17-A828-FF83EF8319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EAD6CC12-0319-4A17-A828-FF83EF8319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CDCF5F-4C88-4391-B0C8-B83AA8F281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3DCDCF5F-4C88-4391-B0C8-B83AA8F281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028400-4579-42E2-8E48-483B74DD68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C8028400-4579-42E2-8E48-483B74DD68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51ADD-0903-A3CA-CC92-74C69BCF8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Feedback Vertex Set –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6D3D91-6076-E49F-D13C-686305DB1F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Input:		</a:t>
                </a:r>
                <a:r>
                  <a:rPr lang="en-US" dirty="0"/>
                  <a:t>A directed graph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and an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dirty="0"/>
                </a:br>
                <a:r>
                  <a:rPr lang="en-US" b="1" dirty="0"/>
                  <a:t>Parameter:	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Question:</a:t>
                </a:r>
                <a:r>
                  <a:rPr lang="en-US" dirty="0"/>
                  <a:t>	Is there a set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of at most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vertices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,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acyclic?</a:t>
                </a:r>
              </a:p>
              <a:p>
                <a:pPr marL="0" indent="0">
                  <a:buNone/>
                </a:pPr>
                <a:r>
                  <a:rPr lang="en-US" dirty="0"/>
                  <a:t>Equivalent to the </a:t>
                </a:r>
                <a:r>
                  <a:rPr lang="en-US" dirty="0">
                    <a:solidFill>
                      <a:srgbClr val="0070C0"/>
                    </a:solidFill>
                  </a:rPr>
                  <a:t>arc-deletion</a:t>
                </a:r>
                <a:r>
                  <a:rPr lang="en-US" dirty="0"/>
                  <a:t> version under parameter-preserving reductions</a:t>
                </a:r>
              </a:p>
              <a:p>
                <a:pPr marL="0" indent="0">
                  <a:buNone/>
                </a:pPr>
                <a:r>
                  <a:rPr lang="en-US" dirty="0"/>
                  <a:t>FPT algorithm with running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!⋅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dates back to 2008</a:t>
                </a:r>
                <a:br>
                  <a:rPr lang="en-US" dirty="0"/>
                </a:br>
                <a:r>
                  <a:rPr lang="en-US" sz="1800" dirty="0">
                    <a:solidFill>
                      <a:srgbClr val="0070C0"/>
                    </a:solidFill>
                  </a:rPr>
                  <a:t>[Chen, Liu, Lu, O’Sullivan, Razgon@STOC’08/JACM’08]</a:t>
                </a:r>
              </a:p>
              <a:p>
                <a:pPr marL="0" indent="0">
                  <a:buNone/>
                </a:pPr>
                <a:r>
                  <a:rPr lang="en-US" dirty="0"/>
                  <a:t>They already asked for the existence of a polynomial kernel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6D3D91-6076-E49F-D13C-686305DB1F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53087-8FC4-7A92-49C6-ADFC0757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73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51ADD-0903-A3CA-CC92-74C69BCF8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Feedback Vertex Set – Open and closed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D3D91-6076-E49F-D13C-686305DB1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Easiest cases which are open:</a:t>
            </a:r>
            <a:r>
              <a:rPr lang="en-US" dirty="0"/>
              <a:t> 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NL" dirty="0"/>
              <a:t>Eulerian digraphs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Planar digraphs of maximum degree </a:t>
            </a:r>
            <a:r>
              <a:rPr lang="en-NL" dirty="0"/>
              <a:t>4</a:t>
            </a:r>
            <a:br>
              <a:rPr lang="en-NL" dirty="0"/>
            </a:br>
            <a:r>
              <a:rPr lang="en-NL" sz="1600" dirty="0">
                <a:solidFill>
                  <a:srgbClr val="0070C0"/>
                </a:solidFill>
              </a:rPr>
              <a:t>The problem is polynomial for planar graphs of maximum degree 3 [Cao’23]</a:t>
            </a:r>
            <a:endParaRPr lang="en-US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Skew </a:t>
            </a:r>
            <a:r>
              <a:rPr lang="en-US" dirty="0" err="1"/>
              <a:t>multicut</a:t>
            </a:r>
            <a:r>
              <a:rPr lang="en-US" dirty="0"/>
              <a:t> in DAGs for two terminal pairs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Hardest case</a:t>
            </a:r>
            <a:r>
              <a:rPr lang="en-NL" dirty="0">
                <a:solidFill>
                  <a:srgbClr val="0070C0"/>
                </a:solidFill>
              </a:rPr>
              <a:t>s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NL" dirty="0">
                <a:solidFill>
                  <a:srgbClr val="0070C0"/>
                </a:solidFill>
              </a:rPr>
              <a:t>which are </a:t>
            </a:r>
            <a:r>
              <a:rPr lang="en-US" dirty="0">
                <a:solidFill>
                  <a:srgbClr val="0070C0"/>
                </a:solidFill>
              </a:rPr>
              <a:t>closed:</a:t>
            </a:r>
            <a:endParaRPr lang="en-NL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NL" dirty="0"/>
              <a:t>Digraphs of bounded independence number (also for </a:t>
            </a:r>
            <a:r>
              <a:rPr lang="en-NL" cap="small" dirty="0"/>
              <a:t>Feedback Arc Set</a:t>
            </a:r>
            <a:r>
              <a:rPr lang="en-NL" dirty="0"/>
              <a:t>)</a:t>
            </a:r>
            <a:br>
              <a:rPr lang="en-NL" dirty="0"/>
            </a:br>
            <a:r>
              <a:rPr lang="en-US" sz="1600" dirty="0">
                <a:solidFill>
                  <a:srgbClr val="0070C0"/>
                </a:solidFill>
              </a:rPr>
              <a:t>[Bang-Jensen, </a:t>
            </a:r>
            <a:r>
              <a:rPr lang="en-US" sz="1600" dirty="0" err="1">
                <a:solidFill>
                  <a:srgbClr val="0070C0"/>
                </a:solidFill>
              </a:rPr>
              <a:t>Maddaloni</a:t>
            </a:r>
            <a:r>
              <a:rPr lang="en-US" sz="1600" dirty="0">
                <a:solidFill>
                  <a:srgbClr val="0070C0"/>
                </a:solidFill>
              </a:rPr>
              <a:t> &amp; Saurabh@Algorithmica’16]</a:t>
            </a:r>
            <a:r>
              <a:rPr lang="en-NL" sz="1600" dirty="0">
                <a:solidFill>
                  <a:srgbClr val="0070C0"/>
                </a:solidFill>
              </a:rPr>
              <a:t> [</a:t>
            </a:r>
            <a:r>
              <a:rPr lang="en-US" sz="1600" dirty="0" err="1">
                <a:solidFill>
                  <a:srgbClr val="0070C0"/>
                </a:solidFill>
              </a:rPr>
              <a:t>Lochet</a:t>
            </a:r>
            <a:r>
              <a:rPr lang="en-US" sz="1600" dirty="0">
                <a:solidFill>
                  <a:srgbClr val="0070C0"/>
                </a:solidFill>
              </a:rPr>
              <a:t>, Lokshtanov, Misra, Saurabh, Sharma, Zehavi</a:t>
            </a:r>
            <a:r>
              <a:rPr lang="en-NL" sz="1600" dirty="0">
                <a:solidFill>
                  <a:srgbClr val="0070C0"/>
                </a:solidFill>
              </a:rPr>
              <a:t>@ITCS’20]</a:t>
            </a:r>
            <a:endParaRPr lang="en-NL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Wannabe-bounded-treewidth graphs (modulator to DAG of constant treewidth)</a:t>
            </a:r>
            <a:br>
              <a:rPr lang="en-US" dirty="0"/>
            </a:br>
            <a:r>
              <a:rPr lang="en-US" sz="1700" dirty="0">
                <a:solidFill>
                  <a:srgbClr val="0070C0"/>
                </a:solidFill>
              </a:rPr>
              <a:t>[Lokshtanov, M. S. Ramanujan, Saurabh, Sharma, Zehavi@WADS’19]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53087-8FC4-7A92-49C6-ADFC0757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21</a:t>
            </a:fld>
            <a:endParaRPr lang="nb-N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EE9E85-D54D-2CF4-1D02-457889B2D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4227537"/>
            <a:ext cx="5715000" cy="20097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6D02DFE-DC4F-5BE9-8FE9-F67BC580684C}"/>
                  </a:ext>
                </a:extLst>
              </p14:cNvPr>
              <p14:cNvContentPartPr/>
              <p14:nvPr/>
            </p14:nvContentPartPr>
            <p14:xfrm>
              <a:off x="6927320" y="4392488"/>
              <a:ext cx="304560" cy="373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6D02DFE-DC4F-5BE9-8FE9-F67BC580684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91680" y="4356488"/>
                <a:ext cx="376200" cy="44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2A4280D-874A-3781-9849-D996475AE51A}"/>
                  </a:ext>
                </a:extLst>
              </p14:cNvPr>
              <p14:cNvContentPartPr/>
              <p14:nvPr/>
            </p14:nvContentPartPr>
            <p14:xfrm>
              <a:off x="6816080" y="4392488"/>
              <a:ext cx="464040" cy="3650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2A4280D-874A-3781-9849-D996475AE51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80440" y="4356488"/>
                <a:ext cx="53568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7F2681E-8BD3-0779-5960-C087B7DEAA7C}"/>
                  </a:ext>
                </a:extLst>
              </p14:cNvPr>
              <p14:cNvContentPartPr/>
              <p14:nvPr/>
            </p14:nvContentPartPr>
            <p14:xfrm>
              <a:off x="6205355" y="5031953"/>
              <a:ext cx="304560" cy="373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7F2681E-8BD3-0779-5960-C087B7DEAA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69715" y="4995953"/>
                <a:ext cx="376200" cy="44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6C2BAFD-3DF4-8792-F90B-1555551DC790}"/>
                  </a:ext>
                </a:extLst>
              </p14:cNvPr>
              <p14:cNvContentPartPr/>
              <p14:nvPr/>
            </p14:nvContentPartPr>
            <p14:xfrm>
              <a:off x="6094115" y="5031953"/>
              <a:ext cx="464040" cy="365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6C2BAFD-3DF4-8792-F90B-1555551DC79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58115" y="4995953"/>
                <a:ext cx="535680" cy="43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613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DBE7F-9843-04D9-3F06-35F00532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Feedback Vertex Set – Relevance and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FE5F6-6A11-118E-29D0-F51C62CD5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problem has several applications, for example in deadlock resolution</a:t>
            </a:r>
          </a:p>
          <a:p>
            <a:pPr marL="0" indent="0">
              <a:buNone/>
            </a:pPr>
            <a:r>
              <a:rPr lang="en-US" dirty="0"/>
              <a:t>But most researchers are interested in it for theoretical reasons:</a:t>
            </a:r>
          </a:p>
          <a:p>
            <a:r>
              <a:rPr lang="en-US" dirty="0"/>
              <a:t>It is </a:t>
            </a:r>
            <a:r>
              <a:rPr lang="en-US" dirty="0">
                <a:solidFill>
                  <a:srgbClr val="0070C0"/>
                </a:solidFill>
              </a:rPr>
              <a:t>fundamental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elementary</a:t>
            </a:r>
            <a:r>
              <a:rPr lang="en-US" dirty="0"/>
              <a:t> to state, and a </a:t>
            </a:r>
            <a:r>
              <a:rPr lang="en-US" dirty="0">
                <a:solidFill>
                  <a:srgbClr val="0070C0"/>
                </a:solidFill>
              </a:rPr>
              <a:t>gap</a:t>
            </a:r>
            <a:r>
              <a:rPr lang="en-US" dirty="0"/>
              <a:t> in our knowledge</a:t>
            </a:r>
          </a:p>
          <a:p>
            <a:r>
              <a:rPr lang="en-US" dirty="0"/>
              <a:t>A kernel may lead to the discovery of </a:t>
            </a:r>
            <a:r>
              <a:rPr lang="en-US" dirty="0">
                <a:solidFill>
                  <a:srgbClr val="0070C0"/>
                </a:solidFill>
              </a:rPr>
              <a:t>new tools</a:t>
            </a:r>
            <a:r>
              <a:rPr lang="en-US" dirty="0"/>
              <a:t> for graph separation problems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DF2F7-B768-7C5E-C0DB-065AF016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22</a:t>
            </a:fld>
            <a:endParaRPr lang="nb-NO"/>
          </a:p>
        </p:txBody>
      </p:sp>
      <p:pic>
        <p:nvPicPr>
          <p:cNvPr id="7" name="Picture 6" descr="A squirrel climbing a tree&#10;&#10;Description automatically generated with low confidence">
            <a:extLst>
              <a:ext uri="{FF2B5EF4-FFF2-40B4-BE49-F238E27FC236}">
                <a16:creationId xmlns:a16="http://schemas.microsoft.com/office/drawing/2014/main" id="{48F9A86A-12E5-3127-D673-04202357C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4056485"/>
            <a:ext cx="2304256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902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8E10E-F706-3462-DE01-998133887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Directed Feedback Vertex Set – Status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BCAF59-32C4-CC45-322D-8375FEF0AD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following approaches have been tried extensively, without success:</a:t>
                </a:r>
              </a:p>
              <a:p>
                <a:r>
                  <a:rPr lang="en-US" dirty="0"/>
                  <a:t>Composition-based kernel </a:t>
                </a:r>
                <a:r>
                  <a:rPr lang="en-US" dirty="0">
                    <a:solidFill>
                      <a:srgbClr val="0070C0"/>
                    </a:solidFill>
                  </a:rPr>
                  <a:t>lower bounds</a:t>
                </a:r>
              </a:p>
              <a:p>
                <a:r>
                  <a:rPr lang="en-US" dirty="0"/>
                  <a:t>Matroid-based </a:t>
                </a:r>
                <a:r>
                  <a:rPr lang="en-US" dirty="0">
                    <a:solidFill>
                      <a:srgbClr val="0070C0"/>
                    </a:solidFill>
                  </a:rPr>
                  <a:t>representative </a:t>
                </a:r>
                <a:r>
                  <a:rPr lang="en-US" dirty="0"/>
                  <a:t>sets</a:t>
                </a:r>
              </a:p>
              <a:p>
                <a:r>
                  <a:rPr lang="en-US" dirty="0"/>
                  <a:t>Flow </a:t>
                </a:r>
                <a:r>
                  <a:rPr lang="en-US" dirty="0">
                    <a:solidFill>
                      <a:srgbClr val="0070C0"/>
                    </a:solidFill>
                  </a:rPr>
                  <a:t>augmentation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Some different angles on the problem: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Can the open problem be related to the status of others, such as </a:t>
                </a:r>
                <a:r>
                  <a:rPr lang="en-US" cap="small" dirty="0"/>
                  <a:t>Multiway Cut</a:t>
                </a:r>
                <a:r>
                  <a:rPr lang="en-US" dirty="0"/>
                  <a:t>?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Is there an existential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bound on the size of instances for which the answer is NO, but each proper butterfly minor has answer YES?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BCAF59-32C4-CC45-322D-8375FEF0AD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9" t="-989" b="-4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FA370-2C48-8DD3-0436-0623F13BD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23</a:t>
            </a:fld>
            <a:endParaRPr lang="nb-NO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729E47-4CFC-ABE9-1D7C-74E3A460AAB2}"/>
              </a:ext>
            </a:extLst>
          </p:cNvPr>
          <p:cNvSpPr/>
          <p:nvPr/>
        </p:nvSpPr>
        <p:spPr bwMode="auto">
          <a:xfrm>
            <a:off x="624417" y="3501008"/>
            <a:ext cx="10972799" cy="6334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dirty="0"/>
              <a:t>All researchers who responded, lean towards a </a:t>
            </a:r>
            <a:r>
              <a:rPr lang="en-US" sz="2400" dirty="0">
                <a:solidFill>
                  <a:srgbClr val="0070C0"/>
                </a:solidFill>
              </a:rPr>
              <a:t>positive</a:t>
            </a:r>
            <a:r>
              <a:rPr lang="en-US" sz="2400" dirty="0"/>
              <a:t> outcome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84BB3A-EB5C-6BA0-D2C6-6185D071D56E}"/>
              </a:ext>
            </a:extLst>
          </p:cNvPr>
          <p:cNvSpPr/>
          <p:nvPr/>
        </p:nvSpPr>
        <p:spPr bwMode="auto">
          <a:xfrm>
            <a:off x="624417" y="6294313"/>
            <a:ext cx="360040" cy="3600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963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drawing of a fox on it&#10;&#10;Description automatically generated with low confidence">
            <a:extLst>
              <a:ext uri="{FF2B5EF4-FFF2-40B4-BE49-F238E27FC236}">
                <a16:creationId xmlns:a16="http://schemas.microsoft.com/office/drawing/2014/main" id="{C88B0FD6-A9A9-5D49-AB24-3C9B989407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332656"/>
            <a:ext cx="6192688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391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74508-A811-417D-7344-016AE92E1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Planarization –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A0F60B-E949-150F-3B86-048B5636F2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Input:		</a:t>
                </a:r>
                <a:r>
                  <a:rPr lang="en-US" dirty="0"/>
                  <a:t>An undirected graph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and an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dirty="0"/>
                </a:br>
                <a:r>
                  <a:rPr lang="en-US" b="1" dirty="0"/>
                  <a:t>Parameter:	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Question:</a:t>
                </a:r>
                <a:r>
                  <a:rPr lang="en-US" dirty="0"/>
                  <a:t>	Is there a set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of at most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vertices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planar?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A0F60B-E949-150F-3B86-048B5636F2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2AD2A-F4F0-4F53-5B21-0063F0408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25</a:t>
            </a:fld>
            <a:endParaRPr lang="nb-NO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64B9CF-6749-2AC0-5DA4-E7E78ADAF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887" y="2846533"/>
            <a:ext cx="4848225" cy="3962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77DABB-C84B-6712-7667-2B02CBE7B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887" y="2846533"/>
            <a:ext cx="4848225" cy="3962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80F30E-A626-9EA7-9CD8-4FC4089D0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87" y="2846533"/>
            <a:ext cx="484822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74508-A811-417D-7344-016AE92E1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Planarization –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A0F60B-E949-150F-3B86-048B5636F2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Input:		</a:t>
                </a:r>
                <a:r>
                  <a:rPr lang="en-US" dirty="0"/>
                  <a:t>An undirected graph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and an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dirty="0"/>
                </a:br>
                <a:r>
                  <a:rPr lang="en-US" b="1" dirty="0"/>
                  <a:t>Parameter:	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Question:</a:t>
                </a:r>
                <a:r>
                  <a:rPr lang="en-US" dirty="0"/>
                  <a:t>	Is there a set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of at most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vertices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planar?</a:t>
                </a:r>
              </a:p>
              <a:p>
                <a:pPr marL="0" indent="0">
                  <a:buNone/>
                </a:pPr>
                <a:r>
                  <a:rPr lang="en-US" dirty="0"/>
                  <a:t>Equivalent to: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has no graph from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3,3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as a minor</a:t>
                </a:r>
              </a:p>
              <a:p>
                <a:r>
                  <a:rPr lang="en-US" dirty="0"/>
                  <a:t>No polynomial-size </a:t>
                </a:r>
                <a:r>
                  <a:rPr lang="en-US" dirty="0">
                    <a:solidFill>
                      <a:srgbClr val="0070C0"/>
                    </a:solidFill>
                  </a:rPr>
                  <a:t>exact kernel</a:t>
                </a:r>
                <a:r>
                  <a:rPr lang="en-US" dirty="0"/>
                  <a:t> is known</a:t>
                </a:r>
              </a:p>
              <a:p>
                <a:r>
                  <a:rPr lang="en-US" dirty="0"/>
                  <a:t>No constant-factor </a:t>
                </a:r>
                <a:r>
                  <a:rPr lang="en-US" dirty="0">
                    <a:solidFill>
                      <a:srgbClr val="0070C0"/>
                    </a:solidFill>
                  </a:rPr>
                  <a:t>approximation</a:t>
                </a:r>
                <a:r>
                  <a:rPr lang="en-US" dirty="0"/>
                  <a:t> algorithm is known</a:t>
                </a:r>
              </a:p>
              <a:p>
                <a:pPr marL="0" indent="0">
                  <a:buNone/>
                </a:pPr>
                <a:r>
                  <a:rPr lang="en-US" dirty="0"/>
                  <a:t>There is an FPT algorithm with running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func>
                          </m:e>
                        </m:d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br>
                  <a:rPr lang="en-US" dirty="0">
                    <a:solidFill>
                      <a:srgbClr val="C00000"/>
                    </a:solidFill>
                  </a:rPr>
                </a:br>
                <a:r>
                  <a:rPr lang="en-US" sz="1600" dirty="0">
                    <a:solidFill>
                      <a:srgbClr val="0070C0"/>
                    </a:solidFill>
                  </a:rPr>
                  <a:t>[J, Lokshtanov, Saurabh@SODA’14]</a:t>
                </a:r>
              </a:p>
              <a:p>
                <a:pPr marL="0" indent="0">
                  <a:buNone/>
                </a:pPr>
                <a:r>
                  <a:rPr lang="en-US" dirty="0"/>
                  <a:t>There is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-approximate kernelization of polynomial size</a:t>
                </a:r>
                <a:br>
                  <a:rPr lang="en-US" dirty="0">
                    <a:solidFill>
                      <a:srgbClr val="C00000"/>
                    </a:solidFill>
                  </a:rPr>
                </a:br>
                <a:r>
                  <a:rPr lang="en-US" sz="1600" dirty="0">
                    <a:solidFill>
                      <a:srgbClr val="0070C0"/>
                    </a:solidFill>
                  </a:rPr>
                  <a:t>[J, 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Wlodarc</a:t>
                </a:r>
                <a:r>
                  <a:rPr lang="en-NL" sz="1600" dirty="0">
                    <a:solidFill>
                      <a:srgbClr val="0070C0"/>
                    </a:solidFill>
                  </a:rPr>
                  <a:t>z</a:t>
                </a:r>
                <a:r>
                  <a:rPr lang="en-US" sz="1600" dirty="0">
                    <a:solidFill>
                      <a:srgbClr val="0070C0"/>
                    </a:solidFill>
                  </a:rPr>
                  <a:t>yk@STOC’22]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A0F60B-E949-150F-3B86-048B5636F2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2AD2A-F4F0-4F53-5B21-0063F0408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13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BC00-75C7-6589-75E3-DB7C340D3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Planarization – Open and closed cases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5268D8-252A-CC74-5C48-5D1DA72ED2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Easiest cases which are open:</a:t>
                </a:r>
                <a:r>
                  <a:rPr lang="en-US" dirty="0"/>
                  <a:t> </a:t>
                </a: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dirty="0"/>
                  <a:t>Planarization by edge deletion</a:t>
                </a: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dirty="0"/>
                  <a:t>The input graph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is obtained from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disjoint plane graphs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each with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terminal vertices on their outer face, by adding edges between terminals</a:t>
                </a: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spcBef>
                    <a:spcPts val="600"/>
                  </a:spcBef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5268D8-252A-CC74-5C48-5D1DA72ED2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2D946-9F8A-335F-6B39-3FE7B5F17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27</a:t>
            </a:fld>
            <a:endParaRPr lang="nb-NO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7F1788-8972-3C14-6088-1A057E272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760" y="3863621"/>
            <a:ext cx="9144000" cy="190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26734B-E3E1-C804-FACD-8E5BC8177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937" y="3050338"/>
            <a:ext cx="9382125" cy="3714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AA1690-FC84-FD48-EC62-47CA4FEAB8B3}"/>
                  </a:ext>
                </a:extLst>
              </p:cNvPr>
              <p:cNvSpPr txBox="1"/>
              <p:nvPr/>
            </p:nvSpPr>
            <p:spPr>
              <a:xfrm>
                <a:off x="137444" y="4492955"/>
                <a:ext cx="15121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AA1690-FC84-FD48-EC62-47CA4FEAB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44" y="4492955"/>
                <a:ext cx="1512168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254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BC00-75C7-6589-75E3-DB7C340D3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Planarization – Open and closed cases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5268D8-252A-CC74-5C48-5D1DA72ED2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Easiest cases which are open:</a:t>
                </a:r>
                <a:r>
                  <a:rPr lang="en-US" dirty="0"/>
                  <a:t> </a:t>
                </a: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dirty="0"/>
                  <a:t>Planarization by edge deletion</a:t>
                </a: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dirty="0"/>
                  <a:t>The input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is obtained from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disjoint plane graphs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each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terminal vertices on their outer face, by adding edges between terminals</a:t>
                </a: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spcBef>
                    <a:spcPts val="600"/>
                  </a:spcBef>
                  <a:buNone/>
                </a:pPr>
                <a:r>
                  <a:rPr lang="en-US" dirty="0"/>
                  <a:t>Total number of terminals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: suffices to compress the planar subgraphs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spcBef>
                    <a:spcPts val="600"/>
                  </a:spcBef>
                  <a:buNone/>
                </a:pPr>
                <a:endParaRPr lang="en-US" dirty="0"/>
              </a:p>
              <a:p>
                <a:pPr marL="0" indent="0">
                  <a:spcBef>
                    <a:spcPts val="600"/>
                  </a:spcBef>
                  <a:buNone/>
                </a:pPr>
                <a:br>
                  <a:rPr lang="en-US" dirty="0"/>
                </a:br>
                <a:endParaRPr lang="en-US" dirty="0"/>
              </a:p>
              <a:p>
                <a:pPr marL="0" indent="0">
                  <a:spcBef>
                    <a:spcPts val="600"/>
                  </a:spcBef>
                  <a:buNone/>
                </a:pPr>
                <a:r>
                  <a:rPr lang="en-US" dirty="0"/>
                  <a:t>Behaves like a far-reaching generalization of </a:t>
                </a:r>
                <a:r>
                  <a:rPr lang="en-US" cap="small" dirty="0"/>
                  <a:t>Vertex Multiway Cut</a:t>
                </a:r>
                <a:r>
                  <a:rPr lang="en-US" dirty="0"/>
                  <a:t> on planar graphs</a:t>
                </a:r>
              </a:p>
              <a:p>
                <a:pPr marL="0" indent="0">
                  <a:spcBef>
                    <a:spcPts val="600"/>
                  </a:spcBef>
                  <a:buNone/>
                </a:pPr>
                <a:r>
                  <a:rPr lang="en-US" cap="small" dirty="0"/>
                  <a:t>Planar Vertex Multiway Cut</a:t>
                </a:r>
                <a:r>
                  <a:rPr lang="en-US" dirty="0"/>
                  <a:t> (undeletable terminals) reduces to </a:t>
                </a:r>
                <a:r>
                  <a:rPr lang="en-US" cap="small" dirty="0"/>
                  <a:t>Vertex Planarization</a:t>
                </a:r>
                <a:br>
                  <a:rPr lang="en-US" cap="small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[J, Marcin 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Pilipczuk&amp;van</a:t>
                </a:r>
                <a:r>
                  <a:rPr lang="en-US" sz="1600" dirty="0">
                    <a:solidFill>
                      <a:srgbClr val="0070C0"/>
                    </a:solidFill>
                  </a:rPr>
                  <a:t> Leeuwen@STACS’19/SIDMA’21]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5268D8-252A-CC74-5C48-5D1DA72ED2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 b="-2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2D946-9F8A-335F-6B39-3FE7B5F17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28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449E42D-A565-691D-58BD-DFB29FDBAE5D}"/>
                  </a:ext>
                </a:extLst>
              </p:cNvPr>
              <p:cNvSpPr/>
              <p:nvPr/>
            </p:nvSpPr>
            <p:spPr bwMode="auto">
              <a:xfrm>
                <a:off x="609601" y="4005064"/>
                <a:ext cx="10987616" cy="72008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000" dirty="0">
                    <a:solidFill>
                      <a:srgbClr val="0070C0"/>
                    </a:solidFill>
                  </a:rPr>
                  <a:t>Difficulty: </a:t>
                </a:r>
                <a:r>
                  <a:rPr lang="en-US" sz="2000" dirty="0"/>
                  <a:t>Preserve the cost of destroying partial </a:t>
                </a:r>
                <a:r>
                  <a:rPr lang="en-US" sz="2000" dirty="0" err="1"/>
                  <a:t>Kuratowski</a:t>
                </a:r>
                <a:r>
                  <a:rPr lang="en-US" sz="2000" dirty="0"/>
                  <a:t> minors involving the terminals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8449E42D-A565-691D-58BD-DFB29FDBAE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1" y="4005064"/>
                <a:ext cx="10987616" cy="72008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50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7BC00-75C7-6589-75E3-DB7C340D3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Planarization – Open and closed cases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5268D8-252A-CC74-5C48-5D1DA72ED2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Easiest cases which are open:</a:t>
                </a:r>
                <a:r>
                  <a:rPr lang="en-US" dirty="0"/>
                  <a:t> </a:t>
                </a: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dirty="0"/>
                  <a:t>Planarization by edge deletion</a:t>
                </a: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dirty="0"/>
                  <a:t>The input graph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is obtained from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disjoint plane graphs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, each with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terminal vertices on their outer face, by adding edges between terminals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Hardest cases which are closed: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cap="small" dirty="0"/>
                  <a:t>-Minor-Free Deletion</a:t>
                </a:r>
                <a:r>
                  <a:rPr lang="en-US" dirty="0"/>
                  <a:t> when one of the forbidden minors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 is planar,</a:t>
                </a:r>
                <a:br>
                  <a:rPr lang="en-US" dirty="0"/>
                </a:br>
                <a:r>
                  <a:rPr lang="en-US" dirty="0"/>
                  <a:t>so the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has constant treewidth</a:t>
                </a:r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[Fomin, Lokshtanov, Misra, Saurabh@FOCS’12]</a:t>
                </a:r>
                <a:endParaRPr lang="en-US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Vertex planarization parameterized by a modulator to treedepth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br>
                  <a:rPr lang="en-US" sz="1700" dirty="0">
                    <a:solidFill>
                      <a:srgbClr val="0070C0"/>
                    </a:solidFill>
                  </a:rPr>
                </a:br>
                <a:r>
                  <a:rPr lang="en-US" sz="1700" dirty="0">
                    <a:solidFill>
                      <a:srgbClr val="0070C0"/>
                    </a:solidFill>
                  </a:rPr>
                  <a:t>[J, Pieterse@ESA’18/TCS’20]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5268D8-252A-CC74-5C48-5D1DA72ED2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2D946-9F8A-335F-6B39-3FE7B5F17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084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8F999-2065-B9C9-10BE-6C1BA306D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NL" dirty="0" err="1"/>
              <a:t>easons</a:t>
            </a:r>
            <a:r>
              <a:rPr lang="en-NL" dirty="0"/>
              <a:t> to</a:t>
            </a:r>
            <a:r>
              <a:rPr lang="en-US" dirty="0"/>
              <a:t> study kernelization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596CA-1224-7261-3602-96C74623A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Kernelization is a </a:t>
            </a:r>
            <a:r>
              <a:rPr lang="en-US" dirty="0">
                <a:solidFill>
                  <a:srgbClr val="0070C0"/>
                </a:solidFill>
              </a:rPr>
              <a:t>method</a:t>
            </a:r>
            <a:r>
              <a:rPr lang="en-US" dirty="0"/>
              <a:t> to obtain FPT algorithms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Data reduction is important in </a:t>
            </a:r>
            <a:r>
              <a:rPr lang="en-US" dirty="0">
                <a:solidFill>
                  <a:srgbClr val="0070C0"/>
                </a:solidFill>
              </a:rPr>
              <a:t>practice</a:t>
            </a:r>
            <a:r>
              <a:rPr lang="en-US" dirty="0"/>
              <a:t>; kernels allow us to deeply study it in theory</a:t>
            </a:r>
          </a:p>
          <a:p>
            <a:pPr marL="857250" lvl="1" indent="-457200"/>
            <a:r>
              <a:rPr lang="en-US" dirty="0"/>
              <a:t>A kernel can be </a:t>
            </a:r>
            <a:r>
              <a:rPr lang="en-NL" dirty="0"/>
              <a:t>used to </a:t>
            </a:r>
            <a:r>
              <a:rPr lang="en-NL" dirty="0" err="1"/>
              <a:t>preprocess</a:t>
            </a:r>
            <a:r>
              <a:rPr lang="en-NL" dirty="0"/>
              <a:t> </a:t>
            </a:r>
            <a:r>
              <a:rPr lang="en-US" dirty="0">
                <a:solidFill>
                  <a:srgbClr val="0070C0"/>
                </a:solidFill>
              </a:rPr>
              <a:t>regardless </a:t>
            </a:r>
            <a:r>
              <a:rPr lang="en-US" dirty="0"/>
              <a:t>of the follow-up strategy </a:t>
            </a:r>
            <a:br>
              <a:rPr lang="en-NL" dirty="0"/>
            </a:br>
            <a:r>
              <a:rPr lang="en-US" sz="1600" dirty="0"/>
              <a:t>E</a:t>
            </a:r>
            <a:r>
              <a:rPr lang="en-NL" sz="1600" dirty="0" err="1"/>
              <a:t>xact</a:t>
            </a:r>
            <a:r>
              <a:rPr lang="en-NL" sz="1600" dirty="0"/>
              <a:t> exponential-time algorithm, FPT, local search, approximation, heuristic</a:t>
            </a:r>
            <a:endParaRPr lang="en-US" dirty="0"/>
          </a:p>
          <a:p>
            <a:pPr marL="857250" lvl="1" indent="-457200"/>
            <a:r>
              <a:rPr lang="en-US" dirty="0"/>
              <a:t>Research into </a:t>
            </a:r>
            <a:r>
              <a:rPr lang="en-NL" dirty="0"/>
              <a:t>kernelization </a:t>
            </a:r>
            <a:r>
              <a:rPr lang="en-US" dirty="0"/>
              <a:t>can lead to useful </a:t>
            </a:r>
            <a:r>
              <a:rPr lang="en-US" dirty="0">
                <a:solidFill>
                  <a:srgbClr val="0070C0"/>
                </a:solidFill>
              </a:rPr>
              <a:t>reduction rules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field of kernelization offers many </a:t>
            </a:r>
            <a:r>
              <a:rPr lang="en-US" dirty="0">
                <a:solidFill>
                  <a:srgbClr val="0070C0"/>
                </a:solidFill>
              </a:rPr>
              <a:t>accessible and interesting</a:t>
            </a:r>
            <a:r>
              <a:rPr lang="en-US" dirty="0"/>
              <a:t> problems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Kernelization is a </a:t>
            </a:r>
            <a:r>
              <a:rPr lang="en-US" dirty="0">
                <a:solidFill>
                  <a:srgbClr val="0070C0"/>
                </a:solidFill>
              </a:rPr>
              <a:t>mathematically deep and elegant</a:t>
            </a:r>
            <a:r>
              <a:rPr lang="en-US" dirty="0"/>
              <a:t> direction of inquiry</a:t>
            </a:r>
            <a:r>
              <a:rPr lang="en-NL" dirty="0"/>
              <a:t>,</a:t>
            </a:r>
            <a:r>
              <a:rPr lang="en-US" dirty="0"/>
              <a:t> </a:t>
            </a:r>
            <a:r>
              <a:rPr lang="en-NL" dirty="0"/>
              <a:t>combining </a:t>
            </a:r>
            <a:r>
              <a:rPr lang="en-US" dirty="0"/>
              <a:t>the practicality of polynomial</a:t>
            </a:r>
            <a:r>
              <a:rPr lang="en-NL" dirty="0"/>
              <a:t> </a:t>
            </a:r>
            <a:r>
              <a:rPr lang="en-US" dirty="0"/>
              <a:t>time with the intrigue of NP-hard problems</a:t>
            </a:r>
            <a:br>
              <a:rPr lang="en-NL" dirty="0"/>
            </a:br>
            <a:r>
              <a:rPr lang="en-NL" sz="1800" dirty="0"/>
              <a:t>It can serve as a great outlet for graph-theoretical min/max theorems and extremal combinatorics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Kernelization is a </a:t>
            </a:r>
            <a:r>
              <a:rPr lang="en-US" dirty="0">
                <a:solidFill>
                  <a:srgbClr val="0070C0"/>
                </a:solidFill>
              </a:rPr>
              <a:t>mature </a:t>
            </a:r>
            <a:r>
              <a:rPr lang="en-US" dirty="0"/>
              <a:t>research area with a wide variety of upper- and lower bound tools, making it possible to get definitive answers to many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40888-2CE9-5194-53D8-DE948A18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CBA389-BD9D-9911-C7E1-4353E81B75D1}"/>
              </a:ext>
            </a:extLst>
          </p:cNvPr>
          <p:cNvSpPr txBox="1"/>
          <p:nvPr/>
        </p:nvSpPr>
        <p:spPr>
          <a:xfrm>
            <a:off x="3359696" y="5999849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0070C0"/>
                </a:solidFill>
                <a:latin typeface="+mj-lt"/>
              </a:rPr>
              <a:t>Any others?</a:t>
            </a:r>
            <a:endParaRPr lang="en-US" dirty="0" err="1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41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B26B-8267-6957-0223-C8B5AB17E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Planarization – Relevance and 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22B1C2-2DDF-3BD5-49BE-E54DEC61AD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Planarization has applications in visualization and graph drawing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Theoretical reasons to study the problem: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It is a mystery from the perspective of polynomial kernels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-approximation</a:t>
                </a:r>
              </a:p>
              <a:p>
                <a:r>
                  <a:rPr lang="en-US" dirty="0"/>
                  <a:t>Resolving it may enable progress for other/all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-minor-free deletion problems, </a:t>
                </a:r>
                <a:br>
                  <a:rPr lang="en-US" dirty="0"/>
                </a:br>
                <a:r>
                  <a:rPr lang="en-US" dirty="0"/>
                  <a:t>such as deleting to a graph embeddable on the torus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22B1C2-2DDF-3BD5-49BE-E54DEC61AD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CF5C1-E672-DFC2-D4CC-7DD713915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30</a:t>
            </a:fld>
            <a:endParaRPr lang="nb-NO"/>
          </a:p>
        </p:txBody>
      </p:sp>
      <p:pic>
        <p:nvPicPr>
          <p:cNvPr id="6" name="Picture 5" descr="A book with a drawing of a fox on it&#10;&#10;Description automatically generated with low confidence">
            <a:extLst>
              <a:ext uri="{FF2B5EF4-FFF2-40B4-BE49-F238E27FC236}">
                <a16:creationId xmlns:a16="http://schemas.microsoft.com/office/drawing/2014/main" id="{07A00DE8-E640-D15E-5E69-B47AE60E2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827" y="3749775"/>
            <a:ext cx="2592288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048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12D46-5C57-575A-D9DB-287BFC30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Planarization – Status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0504B4-D560-E50C-8467-36CAECDBC3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Lossy kernel suggests difficulty is compressing planar subgraphs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terminals</a:t>
                </a:r>
              </a:p>
              <a:p>
                <a:pPr marL="0" indent="0">
                  <a:buNone/>
                </a:pPr>
                <a:r>
                  <a:rPr lang="en-US" dirty="0"/>
                  <a:t>A positive result has to generalize the kernel for </a:t>
                </a:r>
                <a:r>
                  <a:rPr lang="en-US" cap="small" dirty="0"/>
                  <a:t>Planar Vertex Multiway Cut</a:t>
                </a:r>
                <a:r>
                  <a:rPr lang="en-US" dirty="0"/>
                  <a:t> </a:t>
                </a:r>
              </a:p>
              <a:p>
                <a:r>
                  <a:rPr lang="en-US" dirty="0"/>
                  <a:t>Such a kernel exists, but it is quite technical and daunting to generalize</a:t>
                </a:r>
              </a:p>
              <a:p>
                <a:r>
                  <a:rPr lang="en-US" dirty="0"/>
                  <a:t>Builds on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142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kernel for </a:t>
                </a:r>
                <a:r>
                  <a:rPr lang="en-US" cap="small" dirty="0"/>
                  <a:t>Planar Steiner Tree </a:t>
                </a:r>
                <a:r>
                  <a:rPr lang="en-US" dirty="0"/>
                  <a:t>parameterized by solution size</a:t>
                </a:r>
                <a:br>
                  <a:rPr lang="en-US" cap="small" dirty="0"/>
                </a:br>
                <a:r>
                  <a:rPr lang="en-US" sz="1600" cap="small" dirty="0">
                    <a:solidFill>
                      <a:srgbClr val="0070C0"/>
                    </a:solidFill>
                  </a:rPr>
                  <a:t>[</a:t>
                </a:r>
                <a:r>
                  <a:rPr lang="en-US" sz="1600" dirty="0">
                    <a:solidFill>
                      <a:srgbClr val="0070C0"/>
                    </a:solidFill>
                  </a:rPr>
                  <a:t>Pilipczuk, Pilipczuk, Sankowski, van Leeuwen@FOCS’14/TALG’18</a:t>
                </a:r>
                <a:r>
                  <a:rPr lang="en-US" sz="1600" cap="small" dirty="0">
                    <a:solidFill>
                      <a:srgbClr val="0070C0"/>
                    </a:solidFill>
                  </a:rPr>
                  <a:t>]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0504B4-D560-E50C-8467-36CAECDBC3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B4812-5C11-8649-6350-64E8E0F7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31</a:t>
            </a:fld>
            <a:endParaRPr lang="nb-NO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82AF12-AB49-682F-0457-8EE77F9BEDAC}"/>
              </a:ext>
            </a:extLst>
          </p:cNvPr>
          <p:cNvSpPr/>
          <p:nvPr/>
        </p:nvSpPr>
        <p:spPr bwMode="auto">
          <a:xfrm>
            <a:off x="624417" y="4005064"/>
            <a:ext cx="10972799" cy="6334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NL" sz="2400" dirty="0">
                <a:solidFill>
                  <a:srgbClr val="0070C0"/>
                </a:solidFill>
              </a:rPr>
              <a:t>Daniel Lokshtanov</a:t>
            </a:r>
            <a:r>
              <a:rPr lang="en-NL" sz="2400" dirty="0"/>
              <a:t>: It absolutely has a polynomial kernel, no doubt about it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69CE4D-CCE9-0C62-A7A4-C23523B3F08F}"/>
              </a:ext>
            </a:extLst>
          </p:cNvPr>
          <p:cNvSpPr/>
          <p:nvPr/>
        </p:nvSpPr>
        <p:spPr bwMode="auto">
          <a:xfrm>
            <a:off x="624417" y="6294313"/>
            <a:ext cx="360040" cy="3600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860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drawing of a fox on it&#10;&#10;Description automatically generated with low confidence">
            <a:extLst>
              <a:ext uri="{FF2B5EF4-FFF2-40B4-BE49-F238E27FC236}">
                <a16:creationId xmlns:a16="http://schemas.microsoft.com/office/drawing/2014/main" id="{C88B0FD6-A9A9-5D49-AB24-3C9B989407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332656"/>
            <a:ext cx="6192688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Content Placeholder 7" descr="A picture containing cartoon, painting, art&#10;&#10;Description automatically generated">
            <a:extLst>
              <a:ext uri="{FF2B5EF4-FFF2-40B4-BE49-F238E27FC236}">
                <a16:creationId xmlns:a16="http://schemas.microsoft.com/office/drawing/2014/main" id="{5E834E1B-44A6-ECFD-CCB6-969EB384E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9656" y="332656"/>
            <a:ext cx="6192688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79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DA47-149D-85BA-E6E8-6A61C333C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Claw-free Edge Deletion –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3AB497-6414-AF79-503D-882228A9CE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Input:		</a:t>
                </a:r>
                <a:r>
                  <a:rPr lang="en-US" dirty="0"/>
                  <a:t>An undirected graph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and an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dirty="0"/>
                </a:br>
                <a:r>
                  <a:rPr lang="en-US" b="1" dirty="0"/>
                  <a:t>Parameter:	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Question:</a:t>
                </a:r>
                <a:r>
                  <a:rPr lang="en-US" dirty="0"/>
                  <a:t>	Is there a set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of at most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edges</a:t>
                </a:r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∖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is claw-free, </a:t>
                </a:r>
                <a:br>
                  <a:rPr lang="en-US" dirty="0"/>
                </a:br>
                <a:r>
                  <a:rPr lang="en-US" dirty="0"/>
                  <a:t>		that is,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∖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does not contain an induced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1,3</m:t>
                        </m:r>
                      </m:sub>
                    </m:sSub>
                  </m:oMath>
                </a14:m>
                <a:r>
                  <a:rPr lang="en-US" dirty="0"/>
                  <a:t> subgraph?</a:t>
                </a:r>
              </a:p>
              <a:p>
                <a:pPr marL="0" indent="0">
                  <a:buNone/>
                </a:pPr>
                <a:r>
                  <a:rPr lang="en-US" dirty="0"/>
                  <a:t>Deleting an edge to resolve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an </a:t>
                </a:r>
                <a:r>
                  <a:rPr lang="en-US" dirty="0">
                    <a:solidFill>
                      <a:srgbClr val="0070C0"/>
                    </a:solidFill>
                  </a:rPr>
                  <a:t>existing</a:t>
                </a:r>
                <a:r>
                  <a:rPr lang="en-US" dirty="0"/>
                  <a:t> claw, may </a:t>
                </a:r>
                <a:r>
                  <a:rPr lang="en-US" dirty="0">
                    <a:solidFill>
                      <a:srgbClr val="0070C0"/>
                    </a:solidFill>
                  </a:rPr>
                  <a:t>create </a:t>
                </a:r>
                <a:r>
                  <a:rPr lang="en-US" dirty="0"/>
                  <a:t>a new claw elsewhere</a:t>
                </a:r>
              </a:p>
              <a:p>
                <a:pPr marL="0" indent="0">
                  <a:buNone/>
                </a:pPr>
                <a:r>
                  <a:rPr lang="en-US" dirty="0"/>
                  <a:t>Problem is FPT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by bounded-depth branching</a:t>
                </a:r>
              </a:p>
              <a:p>
                <a:pPr marL="0" indent="0">
                  <a:buNone/>
                </a:pPr>
                <a:r>
                  <a:rPr lang="en-US" dirty="0"/>
                  <a:t>Fits in the broader theme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-free edge modification (addition, removal)</a:t>
                </a:r>
              </a:p>
              <a:p>
                <a:r>
                  <a:rPr lang="en-US" dirty="0"/>
                  <a:t>For some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, known not to have polynomial kernels unless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𝑐𝑜𝑁𝑃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𝑝𝑜𝑙𝑦</m:t>
                    </m:r>
                  </m:oMath>
                </a14:m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[Kratsch&amp;Wahlström@IPEC’09/Disc. Opt.’13] [Marx&amp;Sandeep@ESA’20/JCSS’22]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3AB497-6414-AF79-503D-882228A9CE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45014-3EB7-020D-CE52-1AE9AD89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33</a:t>
            </a:fld>
            <a:endParaRPr lang="nb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F0E695-C8DB-75DA-DACC-DD8D3E05B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075" y="3672538"/>
            <a:ext cx="4895850" cy="2743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0366EC-34D5-7F26-CE72-4DDAABA11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075" y="3672538"/>
            <a:ext cx="4895850" cy="2743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995878-9905-4C4B-2C59-0C1FE4904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075" y="3672538"/>
            <a:ext cx="4895850" cy="2743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0DC15A-EB18-CF51-B7CB-120CA6031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075" y="3672538"/>
            <a:ext cx="48958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6AF7-A196-81EE-05E3-0DBF347A6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Claw-free Edge Deletion – Open and closed cases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FAF845-9541-0A8F-8F27-1B95EF96F7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Potentially related, potentially easier case that is open:</a:t>
                </a:r>
              </a:p>
              <a:p>
                <a:pPr marL="0" indent="0">
                  <a:spcBef>
                    <a:spcPts val="600"/>
                  </a:spcBef>
                  <a:buNone/>
                </a:pPr>
                <a:r>
                  <a:rPr lang="en-US" cap="small" dirty="0"/>
                  <a:t>Unit-interval Edge Deletion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Hardest cases which are closed:</a:t>
                </a: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cap="small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cap="small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cap="small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 cap="small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cap="small" dirty="0"/>
                  <a:t>-free Edge Deletion</a:t>
                </a:r>
                <a:r>
                  <a:rPr lang="en-US" dirty="0"/>
                  <a:t> does not have a polynomial kernel unless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𝑐𝑜𝑁𝑃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𝑝𝑜𝑙𝑦</m:t>
                    </m:r>
                  </m:oMath>
                </a14:m>
                <a:br>
                  <a:rPr lang="en-US" cap="small" dirty="0"/>
                </a:br>
                <a:r>
                  <a:rPr lang="en-US" sz="1600" cap="small" dirty="0">
                    <a:solidFill>
                      <a:srgbClr val="0070C0"/>
                    </a:solidFill>
                  </a:rPr>
                  <a:t>[</a:t>
                </a:r>
                <a:r>
                  <a:rPr lang="en-US" sz="1600" dirty="0">
                    <a:solidFill>
                      <a:srgbClr val="0070C0"/>
                    </a:solidFill>
                  </a:rPr>
                  <a:t>Guillemot, Frédéric 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Havet</a:t>
                </a:r>
                <a:r>
                  <a:rPr lang="en-US" sz="1600" dirty="0">
                    <a:solidFill>
                      <a:srgbClr val="0070C0"/>
                    </a:solidFill>
                  </a:rPr>
                  <a:t>, Christophe Paul, and Anthony Perez@IPEC’10/Algorithmica’13]</a:t>
                </a:r>
                <a:endParaRPr lang="en-US" cap="small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cap="small" dirty="0"/>
                  <a:t>Diamond-free Edge Deletion </a:t>
                </a:r>
                <a:r>
                  <a:rPr lang="en-US" dirty="0"/>
                  <a:t>has a polynomial kernel</a:t>
                </a:r>
                <a:br>
                  <a:rPr lang="en-US" cap="small" dirty="0"/>
                </a:br>
                <a:r>
                  <a:rPr lang="en-US" sz="1600" cap="small" dirty="0">
                    <a:solidFill>
                      <a:srgbClr val="0070C0"/>
                    </a:solidFill>
                  </a:rPr>
                  <a:t>[Yixin Cao, Rai, Sandeep, Ye@ESA’18/Algorithmica’22]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cap="small" dirty="0"/>
                  <a:t>Paw-free Edge Deletion </a:t>
                </a:r>
                <a:r>
                  <a:rPr lang="en-US" dirty="0"/>
                  <a:t>has a polynomial kernel</a:t>
                </a:r>
                <a:br>
                  <a:rPr lang="en-US" cap="small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[Cao, 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Ke</a:t>
                </a:r>
                <a:r>
                  <a:rPr lang="en-US" sz="1600" dirty="0">
                    <a:solidFill>
                      <a:srgbClr val="0070C0"/>
                    </a:solidFill>
                  </a:rPr>
                  <a:t>, Yuan@TAMC’20/TCS’21]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cap="small" dirty="0"/>
                  <a:t>Claw-and-Diamond-Free Edge Deletion </a:t>
                </a:r>
                <a:r>
                  <a:rPr lang="en-US" dirty="0"/>
                  <a:t>has a polynomial kernel</a:t>
                </a:r>
                <a:br>
                  <a:rPr lang="en-US" dirty="0"/>
                </a:br>
                <a:r>
                  <a:rPr lang="nl-NL" sz="1600" dirty="0">
                    <a:solidFill>
                      <a:srgbClr val="0070C0"/>
                    </a:solidFill>
                  </a:rPr>
                  <a:t>[Cygan, Pilipczuk, Pilipczuk, van Leeuwen, Wrochna@WG15/TCS'17] [Li, </a:t>
                </a:r>
                <a:r>
                  <a:rPr lang="nl-NL" sz="1600" dirty="0" err="1">
                    <a:solidFill>
                      <a:srgbClr val="0070C0"/>
                    </a:solidFill>
                  </a:rPr>
                  <a:t>Peng</a:t>
                </a:r>
                <a:r>
                  <a:rPr lang="nl-NL" sz="1600" dirty="0">
                    <a:solidFill>
                      <a:srgbClr val="0070C0"/>
                    </a:solidFill>
                  </a:rPr>
                  <a:t>, Yang@TCS'22]</a:t>
                </a:r>
                <a:endParaRPr lang="en-US" sz="1600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cap="small" dirty="0"/>
                  <a:t>Line-Graph Edge Deletion </a:t>
                </a:r>
                <a:r>
                  <a:rPr lang="en-US" dirty="0"/>
                  <a:t>has a polynomial kernel</a:t>
                </a:r>
                <a:br>
                  <a:rPr lang="en-US" cap="small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[Eiben&amp;Lochet@ESA’20]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FAF845-9541-0A8F-8F27-1B95EF96F7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22" t="-1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25C20-05B3-3FF4-2360-F9132F6E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45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6EE0-D4E2-B57B-9475-5B82F3438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Claw-free Edge Deletion – Relevance and motivation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D9F951-6227-0376-DA5E-4E78686188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Does the problem have </a:t>
                </a:r>
                <a:r>
                  <a:rPr lang="en-US" dirty="0">
                    <a:solidFill>
                      <a:srgbClr val="0070C0"/>
                    </a:solidFill>
                  </a:rPr>
                  <a:t>applications</a:t>
                </a:r>
                <a:r>
                  <a:rPr lang="en-US" dirty="0"/>
                  <a:t>?</a:t>
                </a:r>
              </a:p>
              <a:p>
                <a:pPr marL="0" indent="0">
                  <a:buNone/>
                </a:pPr>
                <a:r>
                  <a:rPr lang="en-US" dirty="0"/>
                  <a:t>Claw is the </a:t>
                </a:r>
                <a:r>
                  <a:rPr lang="en-US" dirty="0">
                    <a:solidFill>
                      <a:srgbClr val="0070C0"/>
                    </a:solidFill>
                  </a:rPr>
                  <a:t>only</a:t>
                </a:r>
                <a:r>
                  <a:rPr lang="en-US" dirty="0"/>
                  <a:t> 4-vertex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for which the kernelization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cap="small" dirty="0"/>
                  <a:t>-free Edge Deletion</a:t>
                </a:r>
                <a:r>
                  <a:rPr lang="en-US" dirty="0"/>
                  <a:t> is open</a:t>
                </a:r>
              </a:p>
              <a:p>
                <a:r>
                  <a:rPr lang="en-US" dirty="0"/>
                  <a:t>Resolving it would be an important step towards a dichotomy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  <a:p>
                <a:r>
                  <a:rPr lang="en-US" dirty="0"/>
                  <a:t>There is a rich structure theory for claw-free graphs spanning 7 papers</a:t>
                </a:r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Chudnovsky</a:t>
                </a:r>
                <a:r>
                  <a:rPr lang="en-US" sz="1600" dirty="0">
                    <a:solidFill>
                      <a:srgbClr val="0070C0"/>
                    </a:solidFill>
                  </a:rPr>
                  <a:t>, Seymour@JCTB’07-12]</a:t>
                </a:r>
                <a:endParaRPr lang="en-US" dirty="0">
                  <a:solidFill>
                    <a:srgbClr val="0070C0"/>
                  </a:solidFill>
                </a:endParaRPr>
              </a:p>
              <a:p>
                <a:r>
                  <a:rPr lang="en-US" dirty="0"/>
                  <a:t>There is an ambitious program towards a dichotomy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cap="small" dirty="0"/>
                  <a:t>-free Edge Editing</a:t>
                </a:r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Marx&amp;Sandeep</a:t>
                </a:r>
                <a:r>
                  <a:rPr lang="en-US" sz="1600" dirty="0">
                    <a:solidFill>
                      <a:srgbClr val="0070C0"/>
                    </a:solidFill>
                  </a:rPr>
                  <a:t>, ESA’20/JCSS’22]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D9F951-6227-0376-DA5E-4E78686188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0C704-9295-86C0-285C-F03877E2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972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FBCC6-45F7-E48E-5551-FFAD8483B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Claw-free Edge Deletion –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E82FE-52FF-EA52-0F28-4EA6B236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36</a:t>
            </a:fld>
            <a:endParaRPr lang="nb-NO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E996FF5-754E-32EC-997F-9329B9F7C608}"/>
              </a:ext>
            </a:extLst>
          </p:cNvPr>
          <p:cNvSpPr/>
          <p:nvPr/>
        </p:nvSpPr>
        <p:spPr bwMode="auto">
          <a:xfrm>
            <a:off x="609602" y="2852936"/>
            <a:ext cx="10972800" cy="79208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Yixin Cao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: I hope the answer is YES, and the only YES among the remaining unknowns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619479D-5A3D-39D0-CA4C-CCE8769FC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While this problem is open since 2013, there has been steady progress over the years</a:t>
            </a:r>
          </a:p>
          <a:p>
            <a:pPr marL="0" indent="0">
              <a:buNone/>
            </a:pPr>
            <a:r>
              <a:rPr lang="en-US" dirty="0"/>
              <a:t>It might be that the answer is </a:t>
            </a:r>
            <a:r>
              <a:rPr lang="en-US" dirty="0">
                <a:solidFill>
                  <a:srgbClr val="0070C0"/>
                </a:solidFill>
              </a:rPr>
              <a:t>positive</a:t>
            </a:r>
            <a:r>
              <a:rPr lang="en-US" dirty="0"/>
              <a:t>, but that the technical structural decomposition of </a:t>
            </a:r>
            <a:r>
              <a:rPr lang="en-US" dirty="0" err="1"/>
              <a:t>Chudnowsky</a:t>
            </a:r>
            <a:r>
              <a:rPr lang="en-US" dirty="0"/>
              <a:t> and Seymour is needed to prove it</a:t>
            </a:r>
          </a:p>
        </p:txBody>
      </p:sp>
      <p:pic>
        <p:nvPicPr>
          <p:cNvPr id="10" name="Content Placeholder 7" descr="A picture containing cartoon, painting, art&#10;&#10;Description automatically generated">
            <a:extLst>
              <a:ext uri="{FF2B5EF4-FFF2-40B4-BE49-F238E27FC236}">
                <a16:creationId xmlns:a16="http://schemas.microsoft.com/office/drawing/2014/main" id="{CE8C104B-26C5-C13A-BF12-ABC85F7A7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343" y="4134948"/>
            <a:ext cx="2330874" cy="2330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FCE106-4E7B-187B-D409-2E55C4ECB69A}"/>
              </a:ext>
            </a:extLst>
          </p:cNvPr>
          <p:cNvSpPr/>
          <p:nvPr/>
        </p:nvSpPr>
        <p:spPr bwMode="auto">
          <a:xfrm>
            <a:off x="624417" y="6294313"/>
            <a:ext cx="360040" cy="3600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272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A picture containing cartoon, painting, art&#10;&#10;Description automatically generated">
            <a:extLst>
              <a:ext uri="{FF2B5EF4-FFF2-40B4-BE49-F238E27FC236}">
                <a16:creationId xmlns:a16="http://schemas.microsoft.com/office/drawing/2014/main" id="{5E834E1B-44A6-ECFD-CCB6-969EB384E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9656" y="332656"/>
            <a:ext cx="6192688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E4F797-6B05-FA98-6C17-3A1495427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6" y="326404"/>
            <a:ext cx="6192688" cy="6205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318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D2FDF-7132-4BF1-FB8D-F2A398544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Interval Completion –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13B4B9-93EF-52D5-12B7-6DE3358CD3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Input:		</a:t>
                </a:r>
                <a:r>
                  <a:rPr lang="en-US" dirty="0"/>
                  <a:t>An undirected graph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and an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dirty="0"/>
                </a:br>
                <a:r>
                  <a:rPr lang="en-US" b="1" dirty="0"/>
                  <a:t>Parameter:	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Question:</a:t>
                </a:r>
                <a:r>
                  <a:rPr lang="en-US" dirty="0"/>
                  <a:t>	Is it possible to turn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into an interval graph by adding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edges?</a:t>
                </a:r>
              </a:p>
              <a:p>
                <a:pPr marL="0" indent="0">
                  <a:buNone/>
                </a:pPr>
                <a:r>
                  <a:rPr lang="en-US" dirty="0"/>
                  <a:t>The problem is FPT in time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Villanger</a:t>
                </a:r>
                <a:r>
                  <a:rPr lang="en-US" sz="1600" dirty="0">
                    <a:solidFill>
                      <a:srgbClr val="0070C0"/>
                    </a:solidFill>
                  </a:rPr>
                  <a:t>, Heggernes, Paul, Telle@FOCS'07/SICOMP’09]</a:t>
                </a:r>
              </a:p>
              <a:p>
                <a:pPr marL="0" indent="0">
                  <a:buNone/>
                </a:pPr>
                <a:endParaRPr lang="en-US" sz="16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sz="16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sz="16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sz="16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sz="16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The existence of a polynomial kernel has been open ever since</a:t>
                </a:r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13B4B9-93EF-52D5-12B7-6DE3358CD3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33" t="-989" r="-444" b="-3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36BD3-0A65-12F0-652A-F393C0E2C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38</a:t>
            </a:fld>
            <a:endParaRPr lang="nb-NO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A5925F-8964-6242-32A4-93548297D207}"/>
              </a:ext>
            </a:extLst>
          </p:cNvPr>
          <p:cNvGrpSpPr/>
          <p:nvPr/>
        </p:nvGrpSpPr>
        <p:grpSpPr>
          <a:xfrm>
            <a:off x="6240016" y="3875335"/>
            <a:ext cx="4680520" cy="1392858"/>
            <a:chOff x="3935760" y="4019351"/>
            <a:chExt cx="7128792" cy="139285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509281-CBEB-A04D-FC9C-DABD56756716}"/>
                </a:ext>
              </a:extLst>
            </p:cNvPr>
            <p:cNvSpPr/>
            <p:nvPr/>
          </p:nvSpPr>
          <p:spPr bwMode="auto">
            <a:xfrm>
              <a:off x="3935760" y="4019351"/>
              <a:ext cx="3456384" cy="28803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a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8864B12-1A65-2099-6968-9741064B6410}"/>
                </a:ext>
              </a:extLst>
            </p:cNvPr>
            <p:cNvSpPr/>
            <p:nvPr/>
          </p:nvSpPr>
          <p:spPr bwMode="auto">
            <a:xfrm>
              <a:off x="5303912" y="4555909"/>
              <a:ext cx="2880320" cy="28803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d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697A4D3-BA85-FF51-DD12-B92F2EADA5EC}"/>
                </a:ext>
              </a:extLst>
            </p:cNvPr>
            <p:cNvSpPr/>
            <p:nvPr/>
          </p:nvSpPr>
          <p:spPr bwMode="auto">
            <a:xfrm>
              <a:off x="7608168" y="4035896"/>
              <a:ext cx="3456384" cy="28803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b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E5FAAA8-106C-4815-225F-C65F8CBAB476}"/>
                </a:ext>
              </a:extLst>
            </p:cNvPr>
            <p:cNvSpPr/>
            <p:nvPr/>
          </p:nvSpPr>
          <p:spPr bwMode="auto">
            <a:xfrm>
              <a:off x="8400256" y="4555909"/>
              <a:ext cx="1080120" cy="28803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59D6EC-A0C2-15F6-0CED-C29A377F566D}"/>
                </a:ext>
              </a:extLst>
            </p:cNvPr>
            <p:cNvSpPr/>
            <p:nvPr/>
          </p:nvSpPr>
          <p:spPr bwMode="auto">
            <a:xfrm>
              <a:off x="9948926" y="4555909"/>
              <a:ext cx="1080120" cy="28803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f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280DFB-32EF-7DC4-A27A-6CBCFB51778F}"/>
                </a:ext>
              </a:extLst>
            </p:cNvPr>
            <p:cNvSpPr/>
            <p:nvPr/>
          </p:nvSpPr>
          <p:spPr bwMode="auto">
            <a:xfrm>
              <a:off x="3935760" y="5124177"/>
              <a:ext cx="7093286" cy="28803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007084-3002-7048-39C5-3067419D05E5}"/>
                </a:ext>
              </a:extLst>
            </p:cNvPr>
            <p:cNvSpPr/>
            <p:nvPr/>
          </p:nvSpPr>
          <p:spPr bwMode="auto">
            <a:xfrm>
              <a:off x="3943309" y="4555909"/>
              <a:ext cx="1144579" cy="28803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c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C61E240-0316-32A5-DD5E-03641B16A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703" y="3371279"/>
            <a:ext cx="3429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54495B-A80F-C602-A052-7B31329A9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703" y="3375248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5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4430-6331-B5A1-A1E6-8B8683F2E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Interval Completion – Open and close</a:t>
            </a:r>
            <a:r>
              <a:rPr lang="en-NL" dirty="0"/>
              <a:t>d</a:t>
            </a:r>
            <a:r>
              <a:rPr lang="en-US" dirty="0"/>
              <a:t> cases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CC94F3-B801-C412-F0D8-CAC9D419FD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Easiest case that is open:</a:t>
                </a:r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The input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is already chordal and has to become interval by edge additions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Hardest cases which are closed:</a:t>
                </a: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cap="small" dirty="0"/>
                  <a:t>Proper Interval Completion</a:t>
                </a:r>
                <a:r>
                  <a:rPr lang="en-US" dirty="0"/>
                  <a:t> has a kernel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vertices</a:t>
                </a:r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[Bessy&amp;Perez,FCT’11/Inf.Comp.’13]</a:t>
                </a:r>
                <a:endParaRPr lang="en-US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cap="small" dirty="0"/>
                  <a:t>Chordal Completion (</a:t>
                </a:r>
                <a:r>
                  <a:rPr lang="en-US" dirty="0"/>
                  <a:t>a.k.a. </a:t>
                </a:r>
                <a:r>
                  <a:rPr lang="en-US" cap="small" dirty="0"/>
                  <a:t>Minimum Fill-In) </a:t>
                </a:r>
                <a:r>
                  <a:rPr lang="en-US" dirty="0"/>
                  <a:t>has a kernel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vertices</a:t>
                </a:r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[Kaplan, Shamir &amp; Tarjan@FOCS’94] [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Natanzon</a:t>
                </a:r>
                <a:r>
                  <a:rPr lang="en-US" sz="1600" dirty="0">
                    <a:solidFill>
                      <a:srgbClr val="0070C0"/>
                    </a:solidFill>
                  </a:rPr>
                  <a:t>, Shamir&amp;Sharan@STOC’98/SICOMP’00]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cap="small" dirty="0"/>
                  <a:t>Strictly Chordal Completion </a:t>
                </a:r>
                <a:r>
                  <a:rPr lang="en-US" dirty="0"/>
                  <a:t>has a kernel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vertices</a:t>
                </a:r>
                <a:br>
                  <a:rPr lang="en-US" cap="small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[Dumas, Perez, 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Rocton</a:t>
                </a:r>
                <a:r>
                  <a:rPr lang="en-NL" sz="1600" dirty="0">
                    <a:solidFill>
                      <a:srgbClr val="0070C0"/>
                    </a:solidFill>
                  </a:rPr>
                  <a:t>&amp;</a:t>
                </a:r>
                <a:r>
                  <a:rPr lang="en-US" sz="1600" dirty="0">
                    <a:solidFill>
                      <a:srgbClr val="0070C0"/>
                    </a:solidFill>
                  </a:rPr>
                  <a:t>Todinca@arXiv’22]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There is a detailed survey on edge modification problems</a:t>
                </a:r>
                <a:b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[Crespelle, Drange, Fomin, Golovach@arXiv’20]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CC94F3-B801-C412-F0D8-CAC9D419FD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7C395-FAC0-74B5-AE8F-951709DDF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583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DB816-8FD7-015A-C734-73CEB74B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Section Zoom 5">
                <a:extLst>
                  <a:ext uri="{FF2B5EF4-FFF2-40B4-BE49-F238E27FC236}">
                    <a16:creationId xmlns:a16="http://schemas.microsoft.com/office/drawing/2014/main" id="{38154EA6-DD4B-867D-0CF4-56186F0856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61400149"/>
                  </p:ext>
                </p:extLst>
              </p:nvPr>
            </p:nvGraphicFramePr>
            <p:xfrm>
              <a:off x="0" y="264529"/>
              <a:ext cx="3204662" cy="1802622"/>
            </p:xfrm>
            <a:graphic>
              <a:graphicData uri="http://schemas.microsoft.com/office/powerpoint/2016/sectionzoom">
                <psez:sectionZm>
                  <psez:sectionZmObj sectionId="{95480748-48C0-4EF1-9D78-EB7A7FBB6BC1}">
                    <psez:zmPr id="{E8E7ADA0-6946-409A-BA57-2BDF2E99A577}" transitionDur="1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4662" cy="1802622"/>
                        </a:xfrm>
                        <a:prstGeom prst="rect">
                          <a:avLst/>
                        </a:prstGeom>
                        <a:ln w="38100" cap="sq">
                          <a:noFill/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Section Zoom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38154EA6-DD4B-867D-0CF4-56186F0856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264529"/>
                <a:ext cx="3204662" cy="1802622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Section Zoom 7">
                <a:extLst>
                  <a:ext uri="{FF2B5EF4-FFF2-40B4-BE49-F238E27FC236}">
                    <a16:creationId xmlns:a16="http://schemas.microsoft.com/office/drawing/2014/main" id="{D2AB014C-305C-8C5F-906B-E879DC49B5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90206867"/>
                  </p:ext>
                </p:extLst>
              </p:nvPr>
            </p:nvGraphicFramePr>
            <p:xfrm>
              <a:off x="3082682" y="260648"/>
              <a:ext cx="3204662" cy="1802622"/>
            </p:xfrm>
            <a:graphic>
              <a:graphicData uri="http://schemas.microsoft.com/office/powerpoint/2016/sectionzoom">
                <psez:sectionZm>
                  <psez:sectionZmObj sectionId="{2622D12E-A0F9-4711-8DA2-4933CD439D02}">
                    <psez:zmPr id="{A071608C-541A-4D53-82D6-1FBC9328C73E}" transitionDur="1000" showBg="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4662" cy="1802622"/>
                        </a:xfrm>
                        <a:prstGeom prst="rect">
                          <a:avLst/>
                        </a:prstGeom>
                        <a:ln w="38100" cap="sq">
                          <a:noFill/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Section Zoom 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2AB014C-305C-8C5F-906B-E879DC49B5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82682" y="260648"/>
                <a:ext cx="3204662" cy="1802622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0" name="Section Zoom 9">
                <a:extLst>
                  <a:ext uri="{FF2B5EF4-FFF2-40B4-BE49-F238E27FC236}">
                    <a16:creationId xmlns:a16="http://schemas.microsoft.com/office/drawing/2014/main" id="{1A1B702E-5742-0D2C-CC7D-D8D63DCAEB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87335232"/>
                  </p:ext>
                </p:extLst>
              </p:nvPr>
            </p:nvGraphicFramePr>
            <p:xfrm>
              <a:off x="6157802" y="260648"/>
              <a:ext cx="3204662" cy="1802622"/>
            </p:xfrm>
            <a:graphic>
              <a:graphicData uri="http://schemas.microsoft.com/office/powerpoint/2016/sectionzoom">
                <psez:sectionZm>
                  <psez:sectionZmObj sectionId="{D3F7EC17-2C9C-447C-BC62-BEAD50063473}">
                    <psez:zmPr id="{364C9D07-F6A3-4ADC-BA07-19302B61A7CC}" transitionDur="1000" showBg="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4662" cy="1802622"/>
                        </a:xfrm>
                        <a:prstGeom prst="rect">
                          <a:avLst/>
                        </a:prstGeom>
                        <a:ln w="38100" cap="sq">
                          <a:noFill/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0" name="Section Zoom 9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A1B702E-5742-0D2C-CC7D-D8D63DCAEB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57802" y="260648"/>
                <a:ext cx="3204662" cy="1802622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2" name="Section Zoom 11">
                <a:extLst>
                  <a:ext uri="{FF2B5EF4-FFF2-40B4-BE49-F238E27FC236}">
                    <a16:creationId xmlns:a16="http://schemas.microsoft.com/office/drawing/2014/main" id="{CE7A1FA4-C250-F0DD-7DFD-94BFAEB5B8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53735360"/>
                  </p:ext>
                </p:extLst>
              </p:nvPr>
            </p:nvGraphicFramePr>
            <p:xfrm>
              <a:off x="8904312" y="260648"/>
              <a:ext cx="3204662" cy="1802622"/>
            </p:xfrm>
            <a:graphic>
              <a:graphicData uri="http://schemas.microsoft.com/office/powerpoint/2016/sectionzoom">
                <psez:sectionZm>
                  <psez:sectionZmObj sectionId="{7477CD05-BA77-4BCD-BBEF-2CE002A6C5BE}">
                    <psez:zmPr id="{ED9832E2-FD27-4FD7-B8E7-7D3673F74B67}" transitionDur="1000" showBg="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4662" cy="1802622"/>
                        </a:xfrm>
                        <a:prstGeom prst="rect">
                          <a:avLst/>
                        </a:prstGeom>
                        <a:ln w="38100" cap="sq">
                          <a:noFill/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2" name="Section Zoom 11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CE7A1FA4-C250-F0DD-7DFD-94BFAEB5B8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04312" y="260648"/>
                <a:ext cx="3204662" cy="1802622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4" name="Section Zoom 13">
                <a:extLst>
                  <a:ext uri="{FF2B5EF4-FFF2-40B4-BE49-F238E27FC236}">
                    <a16:creationId xmlns:a16="http://schemas.microsoft.com/office/drawing/2014/main" id="{3AC96366-E13E-6AD6-4390-8F7DA2BEF14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3291693"/>
                  </p:ext>
                </p:extLst>
              </p:nvPr>
            </p:nvGraphicFramePr>
            <p:xfrm>
              <a:off x="0" y="3286699"/>
              <a:ext cx="3204662" cy="1592736"/>
            </p:xfrm>
            <a:graphic>
              <a:graphicData uri="http://schemas.microsoft.com/office/powerpoint/2016/sectionzoom">
                <psez:sectionZm>
                  <psez:sectionZmObj sectionId="{67726394-3EB2-470A-B09C-43FEAA2728FB}">
                    <psez:zmPr id="{320F00B4-5869-4C5C-865D-292BE00BA14F}" transitionDur="1000" showBg="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4662" cy="1592736"/>
                        </a:xfrm>
                        <a:prstGeom prst="rect">
                          <a:avLst/>
                        </a:prstGeom>
                        <a:ln w="38100" cap="sq">
                          <a:noFill/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4" name="Section Zoom 13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3AC96366-E13E-6AD6-4390-8F7DA2BEF1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0" y="3286699"/>
                <a:ext cx="3204662" cy="1592736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6" name="Section Zoom 15">
                <a:extLst>
                  <a:ext uri="{FF2B5EF4-FFF2-40B4-BE49-F238E27FC236}">
                    <a16:creationId xmlns:a16="http://schemas.microsoft.com/office/drawing/2014/main" id="{C8CA5E6B-27D8-D843-F20D-B3C799613D9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793386"/>
                  </p:ext>
                </p:extLst>
              </p:nvPr>
            </p:nvGraphicFramePr>
            <p:xfrm>
              <a:off x="3100125" y="3185637"/>
              <a:ext cx="3204662" cy="1802622"/>
            </p:xfrm>
            <a:graphic>
              <a:graphicData uri="http://schemas.microsoft.com/office/powerpoint/2016/sectionzoom">
                <psez:sectionZm>
                  <psez:sectionZmObj sectionId="{DC107373-6FD4-470E-96E1-72C8AA825F47}">
                    <psez:zmPr id="{004A28ED-B155-4E33-828F-F3288309FCBC}" transitionDur="1000" showBg="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4662" cy="1802622"/>
                        </a:xfrm>
                        <a:prstGeom prst="rect">
                          <a:avLst/>
                        </a:prstGeom>
                        <a:ln w="38100" cap="sq">
                          <a:noFill/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6" name="Section Zoom 1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C8CA5E6B-27D8-D843-F20D-B3C799613D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00125" y="3185637"/>
                <a:ext cx="3204662" cy="1802622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8" name="Section Zoom 17">
                <a:extLst>
                  <a:ext uri="{FF2B5EF4-FFF2-40B4-BE49-F238E27FC236}">
                    <a16:creationId xmlns:a16="http://schemas.microsoft.com/office/drawing/2014/main" id="{CC2A3AB2-FE32-376B-D833-B6C7199842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1186301"/>
                  </p:ext>
                </p:extLst>
              </p:nvPr>
            </p:nvGraphicFramePr>
            <p:xfrm>
              <a:off x="6192688" y="3181756"/>
              <a:ext cx="3204662" cy="1802622"/>
            </p:xfrm>
            <a:graphic>
              <a:graphicData uri="http://schemas.microsoft.com/office/powerpoint/2016/sectionzoom">
                <psez:sectionZm>
                  <psez:sectionZmObj sectionId="{72F3E206-DCC5-4B97-AC42-D7416A191ABB}">
                    <psez:zmPr id="{AB3E16F3-9966-4207-AE03-92540027FE0E}" transitionDur="1000" showBg="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4662" cy="1802622"/>
                        </a:xfrm>
                        <a:prstGeom prst="rect">
                          <a:avLst/>
                        </a:prstGeom>
                        <a:ln w="38100" cap="sq">
                          <a:noFill/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8" name="Section Zoom 17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CC2A3AB2-FE32-376B-D833-B6C7199842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192688" y="3181756"/>
                <a:ext cx="3204662" cy="1802622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F1F1E93-E387-B7F4-E730-6032F8ED705E}"/>
              </a:ext>
            </a:extLst>
          </p:cNvPr>
          <p:cNvSpPr/>
          <p:nvPr/>
        </p:nvSpPr>
        <p:spPr>
          <a:xfrm>
            <a:off x="263352" y="2180964"/>
            <a:ext cx="2677958" cy="823575"/>
          </a:xfrm>
          <a:custGeom>
            <a:avLst/>
            <a:gdLst>
              <a:gd name="connsiteX0" fmla="*/ 0 w 2219880"/>
              <a:gd name="connsiteY0" fmla="*/ 0 h 823575"/>
              <a:gd name="connsiteX1" fmla="*/ 2219880 w 2219880"/>
              <a:gd name="connsiteY1" fmla="*/ 0 h 823575"/>
              <a:gd name="connsiteX2" fmla="*/ 2219880 w 2219880"/>
              <a:gd name="connsiteY2" fmla="*/ 823575 h 823575"/>
              <a:gd name="connsiteX3" fmla="*/ 0 w 2219880"/>
              <a:gd name="connsiteY3" fmla="*/ 823575 h 823575"/>
              <a:gd name="connsiteX4" fmla="*/ 0 w 2219880"/>
              <a:gd name="connsiteY4" fmla="*/ 0 h 82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880" h="823575">
                <a:moveTo>
                  <a:pt x="0" y="0"/>
                </a:moveTo>
                <a:lnTo>
                  <a:pt x="2219880" y="0"/>
                </a:lnTo>
                <a:lnTo>
                  <a:pt x="2219880" y="823575"/>
                </a:lnTo>
                <a:lnTo>
                  <a:pt x="0" y="8235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0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1. Directed Feedback Vertex Set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11FE71E-D1BA-EB14-C9C0-6943C7FFD8CF}"/>
              </a:ext>
            </a:extLst>
          </p:cNvPr>
          <p:cNvSpPr/>
          <p:nvPr/>
        </p:nvSpPr>
        <p:spPr>
          <a:xfrm>
            <a:off x="3360968" y="2180964"/>
            <a:ext cx="2677958" cy="823575"/>
          </a:xfrm>
          <a:custGeom>
            <a:avLst/>
            <a:gdLst>
              <a:gd name="connsiteX0" fmla="*/ 0 w 2219880"/>
              <a:gd name="connsiteY0" fmla="*/ 0 h 823575"/>
              <a:gd name="connsiteX1" fmla="*/ 2219880 w 2219880"/>
              <a:gd name="connsiteY1" fmla="*/ 0 h 823575"/>
              <a:gd name="connsiteX2" fmla="*/ 2219880 w 2219880"/>
              <a:gd name="connsiteY2" fmla="*/ 823575 h 823575"/>
              <a:gd name="connsiteX3" fmla="*/ 0 w 2219880"/>
              <a:gd name="connsiteY3" fmla="*/ 823575 h 823575"/>
              <a:gd name="connsiteX4" fmla="*/ 0 w 2219880"/>
              <a:gd name="connsiteY4" fmla="*/ 0 h 82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880" h="823575">
                <a:moveTo>
                  <a:pt x="0" y="0"/>
                </a:moveTo>
                <a:lnTo>
                  <a:pt x="2219880" y="0"/>
                </a:lnTo>
                <a:lnTo>
                  <a:pt x="2219880" y="823575"/>
                </a:lnTo>
                <a:lnTo>
                  <a:pt x="0" y="8235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0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2. Vertex Planarization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EFCDE06-4AB0-8583-786B-A8CE9AC8D2BC}"/>
              </a:ext>
            </a:extLst>
          </p:cNvPr>
          <p:cNvSpPr/>
          <p:nvPr/>
        </p:nvSpPr>
        <p:spPr>
          <a:xfrm>
            <a:off x="6455452" y="2180964"/>
            <a:ext cx="2677958" cy="823575"/>
          </a:xfrm>
          <a:custGeom>
            <a:avLst/>
            <a:gdLst>
              <a:gd name="connsiteX0" fmla="*/ 0 w 2219880"/>
              <a:gd name="connsiteY0" fmla="*/ 0 h 823575"/>
              <a:gd name="connsiteX1" fmla="*/ 2219880 w 2219880"/>
              <a:gd name="connsiteY1" fmla="*/ 0 h 823575"/>
              <a:gd name="connsiteX2" fmla="*/ 2219880 w 2219880"/>
              <a:gd name="connsiteY2" fmla="*/ 823575 h 823575"/>
              <a:gd name="connsiteX3" fmla="*/ 0 w 2219880"/>
              <a:gd name="connsiteY3" fmla="*/ 823575 h 823575"/>
              <a:gd name="connsiteX4" fmla="*/ 0 w 2219880"/>
              <a:gd name="connsiteY4" fmla="*/ 0 h 82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880" h="823575">
                <a:moveTo>
                  <a:pt x="0" y="0"/>
                </a:moveTo>
                <a:lnTo>
                  <a:pt x="2219880" y="0"/>
                </a:lnTo>
                <a:lnTo>
                  <a:pt x="2219880" y="823575"/>
                </a:lnTo>
                <a:lnTo>
                  <a:pt x="0" y="8235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0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3. Claw-free Edge Deletion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049C0AF-F344-AE98-6467-6D5043E62DE2}"/>
              </a:ext>
            </a:extLst>
          </p:cNvPr>
          <p:cNvSpPr/>
          <p:nvPr/>
        </p:nvSpPr>
        <p:spPr>
          <a:xfrm>
            <a:off x="9167664" y="2180964"/>
            <a:ext cx="2677958" cy="823575"/>
          </a:xfrm>
          <a:custGeom>
            <a:avLst/>
            <a:gdLst>
              <a:gd name="connsiteX0" fmla="*/ 0 w 2219880"/>
              <a:gd name="connsiteY0" fmla="*/ 0 h 823575"/>
              <a:gd name="connsiteX1" fmla="*/ 2219880 w 2219880"/>
              <a:gd name="connsiteY1" fmla="*/ 0 h 823575"/>
              <a:gd name="connsiteX2" fmla="*/ 2219880 w 2219880"/>
              <a:gd name="connsiteY2" fmla="*/ 823575 h 823575"/>
              <a:gd name="connsiteX3" fmla="*/ 0 w 2219880"/>
              <a:gd name="connsiteY3" fmla="*/ 823575 h 823575"/>
              <a:gd name="connsiteX4" fmla="*/ 0 w 2219880"/>
              <a:gd name="connsiteY4" fmla="*/ 0 h 82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880" h="823575">
                <a:moveTo>
                  <a:pt x="0" y="0"/>
                </a:moveTo>
                <a:lnTo>
                  <a:pt x="2219880" y="0"/>
                </a:lnTo>
                <a:lnTo>
                  <a:pt x="2219880" y="823575"/>
                </a:lnTo>
                <a:lnTo>
                  <a:pt x="0" y="8235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0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4. Interval Completion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C510374-B749-D4AE-4296-06612F291C6E}"/>
                  </a:ext>
                </a:extLst>
              </p:cNvPr>
              <p:cNvSpPr/>
              <p:nvPr/>
            </p:nvSpPr>
            <p:spPr>
              <a:xfrm>
                <a:off x="170569" y="5205300"/>
                <a:ext cx="2677958" cy="823575"/>
              </a:xfrm>
              <a:custGeom>
                <a:avLst/>
                <a:gdLst>
                  <a:gd name="connsiteX0" fmla="*/ 0 w 2219880"/>
                  <a:gd name="connsiteY0" fmla="*/ 0 h 823575"/>
                  <a:gd name="connsiteX1" fmla="*/ 2219880 w 2219880"/>
                  <a:gd name="connsiteY1" fmla="*/ 0 h 823575"/>
                  <a:gd name="connsiteX2" fmla="*/ 2219880 w 2219880"/>
                  <a:gd name="connsiteY2" fmla="*/ 823575 h 823575"/>
                  <a:gd name="connsiteX3" fmla="*/ 0 w 2219880"/>
                  <a:gd name="connsiteY3" fmla="*/ 823575 h 823575"/>
                  <a:gd name="connsiteX4" fmla="*/ 0 w 2219880"/>
                  <a:gd name="connsiteY4" fmla="*/ 0 h 82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9880" h="823575">
                    <a:moveTo>
                      <a:pt x="0" y="0"/>
                    </a:moveTo>
                    <a:lnTo>
                      <a:pt x="2219880" y="0"/>
                    </a:lnTo>
                    <a:lnTo>
                      <a:pt x="2219880" y="823575"/>
                    </a:lnTo>
                    <a:lnTo>
                      <a:pt x="0" y="82357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3792" tIns="113792" rIns="113792" bIns="0" numCol="1" spcCol="1270" anchor="t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kern="1200" dirty="0"/>
                  <a:t>5. Turing kernel for </a:t>
                </a:r>
                <a:br>
                  <a:rPr lang="en-US" sz="2000" kern="1200" dirty="0"/>
                </a:br>
                <a14:m>
                  <m:oMath xmlns:m="http://schemas.openxmlformats.org/officeDocument/2006/math">
                    <m:r>
                      <a:rPr lang="en-US" sz="2000" b="0" i="1" kern="1200" baseline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kern="1200" dirty="0"/>
                  <a:t>-Path</a:t>
                </a:r>
              </a:p>
            </p:txBody>
          </p:sp>
        </mc:Choice>
        <mc:Fallback xmlns=""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C510374-B749-D4AE-4296-06612F291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69" y="5205300"/>
                <a:ext cx="2677958" cy="823575"/>
              </a:xfrm>
              <a:custGeom>
                <a:avLst/>
                <a:gdLst>
                  <a:gd name="connsiteX0" fmla="*/ 0 w 2219880"/>
                  <a:gd name="connsiteY0" fmla="*/ 0 h 823575"/>
                  <a:gd name="connsiteX1" fmla="*/ 2219880 w 2219880"/>
                  <a:gd name="connsiteY1" fmla="*/ 0 h 823575"/>
                  <a:gd name="connsiteX2" fmla="*/ 2219880 w 2219880"/>
                  <a:gd name="connsiteY2" fmla="*/ 823575 h 823575"/>
                  <a:gd name="connsiteX3" fmla="*/ 0 w 2219880"/>
                  <a:gd name="connsiteY3" fmla="*/ 823575 h 823575"/>
                  <a:gd name="connsiteX4" fmla="*/ 0 w 2219880"/>
                  <a:gd name="connsiteY4" fmla="*/ 0 h 82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9880" h="823575">
                    <a:moveTo>
                      <a:pt x="0" y="0"/>
                    </a:moveTo>
                    <a:lnTo>
                      <a:pt x="2219880" y="0"/>
                    </a:lnTo>
                    <a:lnTo>
                      <a:pt x="2219880" y="823575"/>
                    </a:lnTo>
                    <a:lnTo>
                      <a:pt x="0" y="8235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73A4A86-6CFF-7E9F-1D8E-A10FB12C78F2}"/>
              </a:ext>
            </a:extLst>
          </p:cNvPr>
          <p:cNvSpPr/>
          <p:nvPr/>
        </p:nvSpPr>
        <p:spPr>
          <a:xfrm>
            <a:off x="3341107" y="5205300"/>
            <a:ext cx="2677958" cy="823575"/>
          </a:xfrm>
          <a:custGeom>
            <a:avLst/>
            <a:gdLst>
              <a:gd name="connsiteX0" fmla="*/ 0 w 2219880"/>
              <a:gd name="connsiteY0" fmla="*/ 0 h 823575"/>
              <a:gd name="connsiteX1" fmla="*/ 2219880 w 2219880"/>
              <a:gd name="connsiteY1" fmla="*/ 0 h 823575"/>
              <a:gd name="connsiteX2" fmla="*/ 2219880 w 2219880"/>
              <a:gd name="connsiteY2" fmla="*/ 823575 h 823575"/>
              <a:gd name="connsiteX3" fmla="*/ 0 w 2219880"/>
              <a:gd name="connsiteY3" fmla="*/ 823575 h 823575"/>
              <a:gd name="connsiteX4" fmla="*/ 0 w 2219880"/>
              <a:gd name="connsiteY4" fmla="*/ 0 h 82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880" h="823575">
                <a:moveTo>
                  <a:pt x="0" y="0"/>
                </a:moveTo>
                <a:lnTo>
                  <a:pt x="2219880" y="0"/>
                </a:lnTo>
                <a:lnTo>
                  <a:pt x="2219880" y="823575"/>
                </a:lnTo>
                <a:lnTo>
                  <a:pt x="0" y="8235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0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6. Turing kernel lower bounds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3C99001-BFC4-332C-7D1C-3C36F294EEA0}"/>
              </a:ext>
            </a:extLst>
          </p:cNvPr>
          <p:cNvSpPr/>
          <p:nvPr/>
        </p:nvSpPr>
        <p:spPr>
          <a:xfrm>
            <a:off x="6421154" y="5205300"/>
            <a:ext cx="2677958" cy="823575"/>
          </a:xfrm>
          <a:custGeom>
            <a:avLst/>
            <a:gdLst>
              <a:gd name="connsiteX0" fmla="*/ 0 w 2219880"/>
              <a:gd name="connsiteY0" fmla="*/ 0 h 823575"/>
              <a:gd name="connsiteX1" fmla="*/ 2219880 w 2219880"/>
              <a:gd name="connsiteY1" fmla="*/ 0 h 823575"/>
              <a:gd name="connsiteX2" fmla="*/ 2219880 w 2219880"/>
              <a:gd name="connsiteY2" fmla="*/ 823575 h 823575"/>
              <a:gd name="connsiteX3" fmla="*/ 0 w 2219880"/>
              <a:gd name="connsiteY3" fmla="*/ 823575 h 823575"/>
              <a:gd name="connsiteX4" fmla="*/ 0 w 2219880"/>
              <a:gd name="connsiteY4" fmla="*/ 0 h 82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880" h="823575">
                <a:moveTo>
                  <a:pt x="0" y="0"/>
                </a:moveTo>
                <a:lnTo>
                  <a:pt x="2219880" y="0"/>
                </a:lnTo>
                <a:lnTo>
                  <a:pt x="2219880" y="823575"/>
                </a:lnTo>
                <a:lnTo>
                  <a:pt x="0" y="8235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0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7. Vertex Multiway Cut</a:t>
            </a:r>
          </a:p>
        </p:txBody>
      </p:sp>
      <p:pic>
        <p:nvPicPr>
          <p:cNvPr id="19" name="Picture 18" descr="A squirrel climbing a tree&#10;&#10;Description automatically generated with low confidence">
            <a:extLst>
              <a:ext uri="{FF2B5EF4-FFF2-40B4-BE49-F238E27FC236}">
                <a16:creationId xmlns:a16="http://schemas.microsoft.com/office/drawing/2014/main" id="{5BF8775D-718C-081B-D6D4-C8132771A7D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19" y="548219"/>
            <a:ext cx="5761562" cy="5761562"/>
          </a:xfrm>
          <a:prstGeom prst="rect">
            <a:avLst/>
          </a:prstGeom>
        </p:spPr>
      </p:pic>
      <p:pic>
        <p:nvPicPr>
          <p:cNvPr id="37" name="Picture 36" descr="A book with a drawing of a fox on it&#10;&#10;Description automatically generated with low confidence">
            <a:extLst>
              <a:ext uri="{FF2B5EF4-FFF2-40B4-BE49-F238E27FC236}">
                <a16:creationId xmlns:a16="http://schemas.microsoft.com/office/drawing/2014/main" id="{AED04C64-B183-58D6-5467-381A15E21E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19" y="548219"/>
            <a:ext cx="5761562" cy="5761562"/>
          </a:xfrm>
          <a:prstGeom prst="rect">
            <a:avLst/>
          </a:prstGeom>
        </p:spPr>
      </p:pic>
      <p:pic>
        <p:nvPicPr>
          <p:cNvPr id="38" name="Picture 37" descr="A picture containing cartoon, painting, art&#10;&#10;Description automatically generated">
            <a:extLst>
              <a:ext uri="{FF2B5EF4-FFF2-40B4-BE49-F238E27FC236}">
                <a16:creationId xmlns:a16="http://schemas.microsoft.com/office/drawing/2014/main" id="{EF080E8F-EDB8-8306-0FB8-ED417967EAC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19" y="548219"/>
            <a:ext cx="5761562" cy="5761562"/>
          </a:xfrm>
          <a:prstGeom prst="rect">
            <a:avLst/>
          </a:prstGeom>
        </p:spPr>
      </p:pic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F63A486C-E1F1-E92D-DC36-67DAB926DC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93843"/>
              </p:ext>
            </p:extLst>
          </p:nvPr>
        </p:nvGraphicFramePr>
        <p:xfrm>
          <a:off x="3220337" y="546633"/>
          <a:ext cx="5751328" cy="5763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8" imgW="13002840" imgH="13002840" progId="">
                  <p:embed/>
                </p:oleObj>
              </mc:Choice>
              <mc:Fallback>
                <p:oleObj r:id="rId28" imgW="13002840" imgH="13002840" progId="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AC383F0D-9945-7536-1BA9-193EC5717E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3220337" y="546633"/>
                        <a:ext cx="5751328" cy="5763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: Rounded Corners 39">
            <a:hlinkClick r:id="rId30" action="ppaction://hlinksldjump"/>
            <a:extLst>
              <a:ext uri="{FF2B5EF4-FFF2-40B4-BE49-F238E27FC236}">
                <a16:creationId xmlns:a16="http://schemas.microsoft.com/office/drawing/2014/main" id="{C5AABE8D-4F82-9ECE-B329-4029B3CAAE1D}"/>
              </a:ext>
            </a:extLst>
          </p:cNvPr>
          <p:cNvSpPr/>
          <p:nvPr/>
        </p:nvSpPr>
        <p:spPr>
          <a:xfrm>
            <a:off x="1091444" y="183341"/>
            <a:ext cx="9066187" cy="6186505"/>
          </a:xfrm>
          <a:prstGeom prst="roundRect">
            <a:avLst/>
          </a:prstGeom>
          <a:blipFill dpi="0" rotWithShape="1">
            <a:blip r:embed="rId31"/>
            <a:srcRect/>
            <a:stretch>
              <a:fillRect l="6085" t="8136" r="3711" b="4287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41" name="Picture 40" descr="A statue of a person holding a squirrel&#10;&#10;Description automatically generated with medium confidence">
            <a:extLst>
              <a:ext uri="{FF2B5EF4-FFF2-40B4-BE49-F238E27FC236}">
                <a16:creationId xmlns:a16="http://schemas.microsoft.com/office/drawing/2014/main" id="{94261686-1AF7-A671-15C9-709F2D0916A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33" y="546633"/>
            <a:ext cx="5764734" cy="5764734"/>
          </a:xfrm>
          <a:prstGeom prst="rect">
            <a:avLst/>
          </a:prstGeom>
        </p:spPr>
      </p:pic>
      <p:pic>
        <p:nvPicPr>
          <p:cNvPr id="42" name="Picture 41" descr="A picture containing cartoon, food&#10;&#10;Description automatically generated">
            <a:extLst>
              <a:ext uri="{FF2B5EF4-FFF2-40B4-BE49-F238E27FC236}">
                <a16:creationId xmlns:a16="http://schemas.microsoft.com/office/drawing/2014/main" id="{86647B05-EC41-EB05-AE6B-DD8FB7C7E68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79" y="488154"/>
            <a:ext cx="6091442" cy="6091442"/>
          </a:xfrm>
          <a:prstGeom prst="rect">
            <a:avLst/>
          </a:prstGeom>
        </p:spPr>
      </p:pic>
      <p:pic>
        <p:nvPicPr>
          <p:cNvPr id="43" name="Picture 42" descr="A painting of a squirrel in a field of sunflowers&#10;&#10;Description automatically generated">
            <a:extLst>
              <a:ext uri="{FF2B5EF4-FFF2-40B4-BE49-F238E27FC236}">
                <a16:creationId xmlns:a16="http://schemas.microsoft.com/office/drawing/2014/main" id="{03794CC1-1EF8-346A-AAAF-D5409FA8D77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63" y="347663"/>
            <a:ext cx="6162674" cy="6162674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DE769DC-A511-E1C6-73ED-7029DAC77BAD}"/>
              </a:ext>
            </a:extLst>
          </p:cNvPr>
          <p:cNvGrpSpPr/>
          <p:nvPr/>
        </p:nvGrpSpPr>
        <p:grpSpPr>
          <a:xfrm>
            <a:off x="3791744" y="3993623"/>
            <a:ext cx="4464496" cy="648072"/>
            <a:chOff x="3791744" y="3993623"/>
            <a:chExt cx="4464496" cy="648072"/>
          </a:xfrm>
        </p:grpSpPr>
        <p:sp>
          <p:nvSpPr>
            <p:cNvPr id="44" name="Arrow: Up-Down 43">
              <a:extLst>
                <a:ext uri="{FF2B5EF4-FFF2-40B4-BE49-F238E27FC236}">
                  <a16:creationId xmlns:a16="http://schemas.microsoft.com/office/drawing/2014/main" id="{6263DEE2-C2AC-FB9D-CA1F-02E160BC8AA5}"/>
                </a:ext>
              </a:extLst>
            </p:cNvPr>
            <p:cNvSpPr/>
            <p:nvPr/>
          </p:nvSpPr>
          <p:spPr bwMode="auto">
            <a:xfrm rot="5400000">
              <a:off x="5699956" y="2085411"/>
              <a:ext cx="648072" cy="4464496"/>
            </a:xfrm>
            <a:prstGeom prst="up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71D0D15-8717-C4A9-DBE4-49D55C3A8780}"/>
                </a:ext>
              </a:extLst>
            </p:cNvPr>
            <p:cNvSpPr/>
            <p:nvPr/>
          </p:nvSpPr>
          <p:spPr bwMode="auto">
            <a:xfrm>
              <a:off x="5283200" y="4149080"/>
              <a:ext cx="514350" cy="327670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285092-77A4-E771-E494-82516FDC0A22}"/>
                </a:ext>
              </a:extLst>
            </p:cNvPr>
            <p:cNvSpPr/>
            <p:nvPr/>
          </p:nvSpPr>
          <p:spPr bwMode="auto">
            <a:xfrm>
              <a:off x="6553200" y="4149080"/>
              <a:ext cx="330200" cy="327670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60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1AB02-E62F-E9AD-C658-B045CEBF0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Interval Completion – Relevance, motivation,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1B891-FDE8-0CDF-B437-C482D370F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problem has applications in profile minimization for sparse matrix </a:t>
            </a:r>
            <a:r>
              <a:rPr lang="en-US" dirty="0">
                <a:solidFill>
                  <a:srgbClr val="0070C0"/>
                </a:solidFill>
              </a:rPr>
              <a:t>storage</a:t>
            </a:r>
            <a:br>
              <a:rPr lang="en-US" dirty="0"/>
            </a:br>
            <a:r>
              <a:rPr lang="en-US" sz="1800" cap="small" dirty="0"/>
              <a:t>Chordal Completion</a:t>
            </a:r>
            <a:r>
              <a:rPr lang="en-US" sz="1800" dirty="0"/>
              <a:t> is about optimizing Gaussian </a:t>
            </a:r>
            <a:r>
              <a:rPr lang="en-US" sz="1800" dirty="0">
                <a:solidFill>
                  <a:srgbClr val="0070C0"/>
                </a:solidFill>
              </a:rPr>
              <a:t>elimination</a:t>
            </a:r>
            <a:r>
              <a:rPr lang="en-US" sz="1800" dirty="0"/>
              <a:t> on sparse matrices</a:t>
            </a:r>
            <a:endParaRPr lang="en-US" sz="1400" dirty="0"/>
          </a:p>
          <a:p>
            <a:pPr marL="0" indent="0">
              <a:buNone/>
            </a:pPr>
            <a:r>
              <a:rPr lang="en-US" dirty="0"/>
              <a:t>Interval graphs form a natural and </a:t>
            </a:r>
            <a:r>
              <a:rPr lang="en-US" dirty="0">
                <a:solidFill>
                  <a:srgbClr val="0070C0"/>
                </a:solidFill>
              </a:rPr>
              <a:t>well-studied</a:t>
            </a:r>
            <a:r>
              <a:rPr lang="en-US" dirty="0"/>
              <a:t> graph class</a:t>
            </a:r>
          </a:p>
          <a:p>
            <a:pPr marL="0" indent="0">
              <a:buNone/>
            </a:pPr>
            <a:r>
              <a:rPr lang="en-US" dirty="0"/>
              <a:t>The completion problem is an </a:t>
            </a:r>
            <a:r>
              <a:rPr lang="en-US" dirty="0">
                <a:solidFill>
                  <a:srgbClr val="0070C0"/>
                </a:solidFill>
              </a:rPr>
              <a:t>elegant </a:t>
            </a:r>
            <a:r>
              <a:rPr lang="en-US" dirty="0"/>
              <a:t>unresolved edge modification problem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9B4F1-3A43-0182-4F96-17A4C59C3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40</a:t>
            </a:fld>
            <a:endParaRPr lang="nb-NO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80A4411-0326-C32E-C3D8-0BABD17C9C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13715"/>
              </p:ext>
            </p:extLst>
          </p:nvPr>
        </p:nvGraphicFramePr>
        <p:xfrm>
          <a:off x="8760296" y="3489597"/>
          <a:ext cx="3018593" cy="3024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002840" imgH="13002840" progId="">
                  <p:embed/>
                </p:oleObj>
              </mc:Choice>
              <mc:Fallback>
                <p:oleObj r:id="rId3" imgW="13002840" imgH="13002840" progId="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4082E3E-CE47-AA83-4B75-D903B35A29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60296" y="3489597"/>
                        <a:ext cx="3018593" cy="3024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DD854E-5CA1-252D-FEA9-E5C395D0933B}"/>
              </a:ext>
            </a:extLst>
          </p:cNvPr>
          <p:cNvSpPr/>
          <p:nvPr/>
        </p:nvSpPr>
        <p:spPr bwMode="auto">
          <a:xfrm>
            <a:off x="624417" y="4437112"/>
            <a:ext cx="7939390" cy="79208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Relatively few respondents indicated interest in this problem</a:t>
            </a:r>
            <a:endParaRPr kumimoji="0" lang="en-US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2B9C12-F3F9-A9A7-F4CE-984A2EC6F365}"/>
              </a:ext>
            </a:extLst>
          </p:cNvPr>
          <p:cNvSpPr/>
          <p:nvPr/>
        </p:nvSpPr>
        <p:spPr bwMode="auto">
          <a:xfrm>
            <a:off x="624417" y="6294313"/>
            <a:ext cx="360040" cy="3600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7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hlinkClick r:id="rId2" action="ppaction://hlinksldjump"/>
            <a:extLst>
              <a:ext uri="{FF2B5EF4-FFF2-40B4-BE49-F238E27FC236}">
                <a16:creationId xmlns:a16="http://schemas.microsoft.com/office/drawing/2014/main" id="{456C1FE3-7A31-A6EB-5911-E3DB257D05E7}"/>
              </a:ext>
            </a:extLst>
          </p:cNvPr>
          <p:cNvSpPr/>
          <p:nvPr/>
        </p:nvSpPr>
        <p:spPr>
          <a:xfrm>
            <a:off x="609601" y="-314758"/>
            <a:ext cx="10972798" cy="7487516"/>
          </a:xfrm>
          <a:prstGeom prst="roundRect">
            <a:avLst/>
          </a:prstGeom>
          <a:blipFill dpi="0" rotWithShape="1">
            <a:blip r:embed="rId3"/>
            <a:srcRect/>
            <a:stretch>
              <a:fillRect l="6085" t="8136" r="3711" b="4287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146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06C031F-78B1-8284-6117-0F86CF7AFCE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Turing kernel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-Path – Background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06C031F-78B1-8284-6117-0F86CF7AFC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89"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30FAD5-2C9F-8E33-6E0A-497034F8AD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Input:		</a:t>
                </a:r>
                <a:r>
                  <a:rPr lang="en-US" dirty="0"/>
                  <a:t>An undirected graph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and an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dirty="0"/>
                </a:br>
                <a:r>
                  <a:rPr lang="en-US" b="1" dirty="0"/>
                  <a:t>Parameter:	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Question:</a:t>
                </a:r>
                <a:r>
                  <a:rPr lang="en-US" dirty="0"/>
                  <a:t>	Does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contain a </a:t>
                </a:r>
                <a:r>
                  <a:rPr lang="en-US" i="1" dirty="0"/>
                  <a:t>simple</a:t>
                </a:r>
                <a:r>
                  <a:rPr lang="en-US" dirty="0"/>
                  <a:t> path 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vertices?</a:t>
                </a:r>
              </a:p>
              <a:p>
                <a:pPr marL="0" indent="0">
                  <a:buNone/>
                </a:pPr>
                <a:r>
                  <a:rPr lang="en-US" dirty="0"/>
                  <a:t>Famously FPT by color-coding, current-best algorithm runs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1.66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[Alon, Yuster&amp;Zwick@STOC’94/JACM’95] [Björklund, Husfeldt, Kaski, Koivisto@JCSS’17]</a:t>
                </a:r>
                <a:endParaRPr lang="en-NL" sz="16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NL" cap="small" dirty="0"/>
                  <a:t>-Path</a:t>
                </a:r>
                <a:r>
                  <a:rPr lang="en-NL" dirty="0"/>
                  <a:t> inspired the composition &amp; distillation framework for kernel lower bounds</a:t>
                </a:r>
              </a:p>
              <a:p>
                <a:pPr marL="0" indent="0">
                  <a:buNone/>
                </a:pPr>
                <a:r>
                  <a:rPr lang="en-NL" dirty="0"/>
                  <a:t>No polynomial kernel unless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𝑐𝑜𝑁𝑃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𝑝𝑜𝑙𝑦</m:t>
                    </m:r>
                  </m:oMath>
                </a14:m>
                <a:r>
                  <a:rPr lang="en-NL" dirty="0"/>
                  <a:t>, not even on </a:t>
                </a:r>
                <a:r>
                  <a:rPr lang="en-NL" dirty="0">
                    <a:solidFill>
                      <a:srgbClr val="0070C0"/>
                    </a:solidFill>
                  </a:rPr>
                  <a:t>planar cubic</a:t>
                </a:r>
                <a:r>
                  <a:rPr lang="en-NL" dirty="0"/>
                  <a:t> graphs</a:t>
                </a:r>
                <a:br>
                  <a:rPr lang="en-NL" dirty="0"/>
                </a:br>
                <a:r>
                  <a:rPr lang="en-NL" sz="1600" dirty="0">
                    <a:solidFill>
                      <a:srgbClr val="0070C0"/>
                    </a:solidFill>
                  </a:rPr>
                  <a:t>[Bodlaender, Downey, Fellows&amp;Hermelin@ICALP’08/JCSS’09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30FAD5-2C9F-8E33-6E0A-497034F8AD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082B1-C73E-9830-DAFB-8D99F41D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42</a:t>
            </a:fld>
            <a:endParaRPr lang="nb-NO"/>
          </a:p>
        </p:txBody>
      </p:sp>
      <p:pic>
        <p:nvPicPr>
          <p:cNvPr id="6" name="Graph">
            <a:extLst>
              <a:ext uri="{FF2B5EF4-FFF2-40B4-BE49-F238E27FC236}">
                <a16:creationId xmlns:a16="http://schemas.microsoft.com/office/drawing/2014/main" id="{30DA1096-5E1F-120C-FF33-2D30D94D1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3813" y="3429000"/>
            <a:ext cx="4524375" cy="2324100"/>
          </a:xfrm>
          <a:prstGeom prst="rect">
            <a:avLst/>
          </a:prstGeom>
        </p:spPr>
      </p:pic>
      <p:pic>
        <p:nvPicPr>
          <p:cNvPr id="7" name="Path">
            <a:extLst>
              <a:ext uri="{FF2B5EF4-FFF2-40B4-BE49-F238E27FC236}">
                <a16:creationId xmlns:a16="http://schemas.microsoft.com/office/drawing/2014/main" id="{A680D70A-6990-EF5B-7E57-C0CDB709F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813" y="3429000"/>
            <a:ext cx="4524375" cy="2324100"/>
          </a:xfrm>
          <a:prstGeom prst="rect">
            <a:avLst/>
          </a:prstGeom>
        </p:spPr>
      </p:pic>
      <p:grpSp>
        <p:nvGrpSpPr>
          <p:cNvPr id="8" name="Single-output">
            <a:extLst>
              <a:ext uri="{FF2B5EF4-FFF2-40B4-BE49-F238E27FC236}">
                <a16:creationId xmlns:a16="http://schemas.microsoft.com/office/drawing/2014/main" id="{D76A18A6-B38F-7141-F317-A31D26C6EE8C}"/>
              </a:ext>
            </a:extLst>
          </p:cNvPr>
          <p:cNvGrpSpPr/>
          <p:nvPr/>
        </p:nvGrpSpPr>
        <p:grpSpPr>
          <a:xfrm>
            <a:off x="2700028" y="4724152"/>
            <a:ext cx="6120680" cy="1919590"/>
            <a:chOff x="1187624" y="2780928"/>
            <a:chExt cx="6624736" cy="2077674"/>
          </a:xfrm>
        </p:grpSpPr>
        <p:pic>
          <p:nvPicPr>
            <p:cNvPr id="9" name="Single-output">
              <a:extLst>
                <a:ext uri="{FF2B5EF4-FFF2-40B4-BE49-F238E27FC236}">
                  <a16:creationId xmlns:a16="http://schemas.microsoft.com/office/drawing/2014/main" id="{932A7E0D-5496-CE69-23FE-4944E91CE0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88222" y="2780928"/>
              <a:ext cx="939800" cy="2077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Single-output">
              <a:extLst>
                <a:ext uri="{FF2B5EF4-FFF2-40B4-BE49-F238E27FC236}">
                  <a16:creationId xmlns:a16="http://schemas.microsoft.com/office/drawing/2014/main" id="{48A1EE61-4563-CC1F-AEE5-298084F0B0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40388" y="2780928"/>
              <a:ext cx="1571972" cy="2077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Single-output">
              <a:extLst>
                <a:ext uri="{FF2B5EF4-FFF2-40B4-BE49-F238E27FC236}">
                  <a16:creationId xmlns:a16="http://schemas.microsoft.com/office/drawing/2014/main" id="{9216D95C-D796-C402-A0C9-4D01EA2F15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87624" y="2780928"/>
              <a:ext cx="2088232" cy="2077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Forbidden" descr="C:\Users\bja065.UIB\AppData\Local\Microsoft\Windows\Temporary Internet Files\Content.IE5\QJGNOS3X\MC900432538[1].png">
            <a:extLst>
              <a:ext uri="{FF2B5EF4-FFF2-40B4-BE49-F238E27FC236}">
                <a16:creationId xmlns:a16="http://schemas.microsoft.com/office/drawing/2014/main" id="{C118A3B2-5538-F707-353B-C20D97715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7888" y="4941168"/>
            <a:ext cx="1752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57CCAB-A20A-41ED-4503-9BD324400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9456" y="4429498"/>
            <a:ext cx="10021255" cy="250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A94DBB4-177F-24FB-AAA2-38F837261617}"/>
                  </a:ext>
                </a:extLst>
              </p:cNvPr>
              <p:cNvSpPr/>
              <p:nvPr/>
            </p:nvSpPr>
            <p:spPr bwMode="auto">
              <a:xfrm>
                <a:off x="624416" y="4977214"/>
                <a:ext cx="10957983" cy="923213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NL" sz="2400" dirty="0"/>
                  <a:t>Can you solve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cap="small" dirty="0"/>
                  <a:t>-Path</a:t>
                </a:r>
                <a:r>
                  <a:rPr lang="en-US" sz="2400" dirty="0"/>
                  <a:t> in polynomial time, </a:t>
                </a:r>
                <a:br>
                  <a:rPr lang="en-US" sz="2400" dirty="0"/>
                </a:br>
                <a:r>
                  <a:rPr lang="en-US" sz="2400" dirty="0"/>
                  <a:t>using an </a:t>
                </a:r>
                <a:r>
                  <a:rPr lang="en-US" sz="2400" dirty="0">
                    <a:solidFill>
                      <a:srgbClr val="0070C0"/>
                    </a:solidFill>
                  </a:rPr>
                  <a:t>oracle </a:t>
                </a:r>
                <a:r>
                  <a:rPr lang="en-US" sz="2400" dirty="0"/>
                  <a:t>that solves instances of size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in </a:t>
                </a:r>
                <a:r>
                  <a:rPr lang="en-US" sz="2400" dirty="0">
                    <a:solidFill>
                      <a:srgbClr val="0070C0"/>
                    </a:solidFill>
                  </a:rPr>
                  <a:t>constant </a:t>
                </a:r>
                <a:r>
                  <a:rPr lang="en-US" sz="2400" dirty="0"/>
                  <a:t>time?</a:t>
                </a:r>
                <a:endParaRPr kumimoji="0" lang="en-US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A94DBB4-177F-24FB-AAA2-38F8372616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416" y="4977214"/>
                <a:ext cx="10957983" cy="923213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28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ecomposed">
            <a:extLst>
              <a:ext uri="{FF2B5EF4-FFF2-40B4-BE49-F238E27FC236}">
                <a16:creationId xmlns:a16="http://schemas.microsoft.com/office/drawing/2014/main" id="{578E64DB-4318-279B-94FB-B3C82AAC2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328" y="1226486"/>
            <a:ext cx="3095625" cy="4838700"/>
          </a:xfrm>
          <a:prstGeom prst="rect">
            <a:avLst/>
          </a:prstGeom>
        </p:spPr>
      </p:pic>
      <p:grpSp>
        <p:nvGrpSpPr>
          <p:cNvPr id="6" name="Blobs">
            <a:extLst>
              <a:ext uri="{FF2B5EF4-FFF2-40B4-BE49-F238E27FC236}">
                <a16:creationId xmlns:a16="http://schemas.microsoft.com/office/drawing/2014/main" id="{311CE6D8-5835-25F0-65D2-BD60C9FCD295}"/>
              </a:ext>
            </a:extLst>
          </p:cNvPr>
          <p:cNvGrpSpPr/>
          <p:nvPr/>
        </p:nvGrpSpPr>
        <p:grpSpPr>
          <a:xfrm>
            <a:off x="9123576" y="1134264"/>
            <a:ext cx="2984211" cy="5053258"/>
            <a:chOff x="4888850" y="1134264"/>
            <a:chExt cx="2984211" cy="505325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C0CCA28-7932-6CFA-DC45-C1F65D1B8B4D}"/>
                </a:ext>
              </a:extLst>
            </p:cNvPr>
            <p:cNvSpPr/>
            <p:nvPr/>
          </p:nvSpPr>
          <p:spPr bwMode="auto">
            <a:xfrm>
              <a:off x="6481786" y="1134264"/>
              <a:ext cx="1381919" cy="1160859"/>
            </a:xfrm>
            <a:prstGeom prst="ellipse">
              <a:avLst/>
            </a:prstGeom>
            <a:solidFill>
              <a:schemeClr val="accent1">
                <a:alpha val="29000"/>
              </a:schemeClr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109370C-FC4D-37B2-F4C1-B45F3F1DFA19}"/>
                </a:ext>
              </a:extLst>
            </p:cNvPr>
            <p:cNvSpPr/>
            <p:nvPr/>
          </p:nvSpPr>
          <p:spPr bwMode="auto">
            <a:xfrm rot="585128">
              <a:off x="4888850" y="2265741"/>
              <a:ext cx="1381919" cy="944835"/>
            </a:xfrm>
            <a:prstGeom prst="ellipse">
              <a:avLst/>
            </a:prstGeom>
            <a:solidFill>
              <a:schemeClr val="accent1">
                <a:alpha val="29000"/>
              </a:schemeClr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F7E1528-E5A0-6AB1-DC60-BCE9C6D6AD4F}"/>
                </a:ext>
              </a:extLst>
            </p:cNvPr>
            <p:cNvSpPr/>
            <p:nvPr/>
          </p:nvSpPr>
          <p:spPr bwMode="auto">
            <a:xfrm>
              <a:off x="5172806" y="4474783"/>
              <a:ext cx="2292327" cy="1712739"/>
            </a:xfrm>
            <a:custGeom>
              <a:avLst/>
              <a:gdLst>
                <a:gd name="connsiteX0" fmla="*/ 0 w 2001396"/>
                <a:gd name="connsiteY0" fmla="*/ 853890 h 1707780"/>
                <a:gd name="connsiteX1" fmla="*/ 1000698 w 2001396"/>
                <a:gd name="connsiteY1" fmla="*/ 0 h 1707780"/>
                <a:gd name="connsiteX2" fmla="*/ 2001396 w 2001396"/>
                <a:gd name="connsiteY2" fmla="*/ 853890 h 1707780"/>
                <a:gd name="connsiteX3" fmla="*/ 1000698 w 2001396"/>
                <a:gd name="connsiteY3" fmla="*/ 1707780 h 1707780"/>
                <a:gd name="connsiteX4" fmla="*/ 0 w 2001396"/>
                <a:gd name="connsiteY4" fmla="*/ 853890 h 1707780"/>
                <a:gd name="connsiteX0" fmla="*/ 0 w 2029213"/>
                <a:gd name="connsiteY0" fmla="*/ 106737 h 960627"/>
                <a:gd name="connsiteX1" fmla="*/ 2001396 w 2029213"/>
                <a:gd name="connsiteY1" fmla="*/ 106737 h 960627"/>
                <a:gd name="connsiteX2" fmla="*/ 1000698 w 2029213"/>
                <a:gd name="connsiteY2" fmla="*/ 960627 h 960627"/>
                <a:gd name="connsiteX3" fmla="*/ 0 w 2029213"/>
                <a:gd name="connsiteY3" fmla="*/ 106737 h 960627"/>
                <a:gd name="connsiteX0" fmla="*/ 0 w 1558174"/>
                <a:gd name="connsiteY0" fmla="*/ 15175 h 1788466"/>
                <a:gd name="connsiteX1" fmla="*/ 1537933 w 1558174"/>
                <a:gd name="connsiteY1" fmla="*/ 917049 h 1788466"/>
                <a:gd name="connsiteX2" fmla="*/ 537235 w 1558174"/>
                <a:gd name="connsiteY2" fmla="*/ 1770939 h 1788466"/>
                <a:gd name="connsiteX3" fmla="*/ 0 w 1558174"/>
                <a:gd name="connsiteY3" fmla="*/ 15175 h 1788466"/>
                <a:gd name="connsiteX0" fmla="*/ 525878 w 2074224"/>
                <a:gd name="connsiteY0" fmla="*/ 12896 h 1712498"/>
                <a:gd name="connsiteX1" fmla="*/ 2063811 w 2074224"/>
                <a:gd name="connsiteY1" fmla="*/ 914770 h 1712498"/>
                <a:gd name="connsiteX2" fmla="*/ 86083 w 2074224"/>
                <a:gd name="connsiteY2" fmla="*/ 1693503 h 1712498"/>
                <a:gd name="connsiteX3" fmla="*/ 525878 w 2074224"/>
                <a:gd name="connsiteY3" fmla="*/ 12896 h 1712498"/>
                <a:gd name="connsiteX0" fmla="*/ 544367 w 2292327"/>
                <a:gd name="connsiteY0" fmla="*/ 19849 h 1712739"/>
                <a:gd name="connsiteX1" fmla="*/ 2282716 w 2292327"/>
                <a:gd name="connsiteY1" fmla="*/ 783937 h 1712739"/>
                <a:gd name="connsiteX2" fmla="*/ 104572 w 2292327"/>
                <a:gd name="connsiteY2" fmla="*/ 1700456 h 1712739"/>
                <a:gd name="connsiteX3" fmla="*/ 544367 w 2292327"/>
                <a:gd name="connsiteY3" fmla="*/ 19849 h 171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2327" h="1712739">
                  <a:moveTo>
                    <a:pt x="544367" y="19849"/>
                  </a:moveTo>
                  <a:cubicBezTo>
                    <a:pt x="907391" y="-132904"/>
                    <a:pt x="2115933" y="641622"/>
                    <a:pt x="2282716" y="783937"/>
                  </a:cubicBezTo>
                  <a:cubicBezTo>
                    <a:pt x="2449499" y="926252"/>
                    <a:pt x="394297" y="1827804"/>
                    <a:pt x="104572" y="1700456"/>
                  </a:cubicBezTo>
                  <a:cubicBezTo>
                    <a:pt x="-185153" y="1573108"/>
                    <a:pt x="181343" y="172602"/>
                    <a:pt x="544367" y="19849"/>
                  </a:cubicBezTo>
                  <a:close/>
                </a:path>
              </a:pathLst>
            </a:custGeom>
            <a:solidFill>
              <a:schemeClr val="accent1">
                <a:alpha val="29000"/>
              </a:schemeClr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738EBF4-9783-CAA6-D95B-9F75E529A60A}"/>
                </a:ext>
              </a:extLst>
            </p:cNvPr>
            <p:cNvSpPr/>
            <p:nvPr/>
          </p:nvSpPr>
          <p:spPr bwMode="auto">
            <a:xfrm rot="20233949">
              <a:off x="6125198" y="3739332"/>
              <a:ext cx="1747863" cy="1319930"/>
            </a:xfrm>
            <a:prstGeom prst="ellipse">
              <a:avLst/>
            </a:prstGeom>
            <a:solidFill>
              <a:schemeClr val="accent1">
                <a:alpha val="29000"/>
              </a:schemeClr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36E8589-98C0-7D00-0794-B673ECFB70D1}"/>
                </a:ext>
              </a:extLst>
            </p:cNvPr>
            <p:cNvSpPr/>
            <p:nvPr/>
          </p:nvSpPr>
          <p:spPr bwMode="auto">
            <a:xfrm rot="686619">
              <a:off x="6197941" y="2233568"/>
              <a:ext cx="1598414" cy="1216082"/>
            </a:xfrm>
            <a:prstGeom prst="ellipse">
              <a:avLst/>
            </a:prstGeom>
            <a:solidFill>
              <a:schemeClr val="accent1">
                <a:alpha val="29000"/>
              </a:schemeClr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2" name="Rounded Rectangle 15">
              <a:extLst>
                <a:ext uri="{FF2B5EF4-FFF2-40B4-BE49-F238E27FC236}">
                  <a16:creationId xmlns:a16="http://schemas.microsoft.com/office/drawing/2014/main" id="{AA35B857-DACB-B3A9-EA4A-1C2A9243608D}"/>
                </a:ext>
              </a:extLst>
            </p:cNvPr>
            <p:cNvSpPr/>
            <p:nvPr/>
          </p:nvSpPr>
          <p:spPr bwMode="auto">
            <a:xfrm rot="19803985">
              <a:off x="5706582" y="2990221"/>
              <a:ext cx="1557523" cy="1081044"/>
            </a:xfrm>
            <a:custGeom>
              <a:avLst/>
              <a:gdLst>
                <a:gd name="connsiteX0" fmla="*/ 0 w 1055054"/>
                <a:gd name="connsiteY0" fmla="*/ 163832 h 982974"/>
                <a:gd name="connsiteX1" fmla="*/ 163832 w 1055054"/>
                <a:gd name="connsiteY1" fmla="*/ 0 h 982974"/>
                <a:gd name="connsiteX2" fmla="*/ 891222 w 1055054"/>
                <a:gd name="connsiteY2" fmla="*/ 0 h 982974"/>
                <a:gd name="connsiteX3" fmla="*/ 1055054 w 1055054"/>
                <a:gd name="connsiteY3" fmla="*/ 163832 h 982974"/>
                <a:gd name="connsiteX4" fmla="*/ 1055054 w 1055054"/>
                <a:gd name="connsiteY4" fmla="*/ 819142 h 982974"/>
                <a:gd name="connsiteX5" fmla="*/ 891222 w 1055054"/>
                <a:gd name="connsiteY5" fmla="*/ 982974 h 982974"/>
                <a:gd name="connsiteX6" fmla="*/ 163832 w 1055054"/>
                <a:gd name="connsiteY6" fmla="*/ 982974 h 982974"/>
                <a:gd name="connsiteX7" fmla="*/ 0 w 1055054"/>
                <a:gd name="connsiteY7" fmla="*/ 819142 h 982974"/>
                <a:gd name="connsiteX8" fmla="*/ 0 w 1055054"/>
                <a:gd name="connsiteY8" fmla="*/ 163832 h 982974"/>
                <a:gd name="connsiteX0" fmla="*/ 0 w 1152416"/>
                <a:gd name="connsiteY0" fmla="*/ 163832 h 982974"/>
                <a:gd name="connsiteX1" fmla="*/ 163832 w 1152416"/>
                <a:gd name="connsiteY1" fmla="*/ 0 h 982974"/>
                <a:gd name="connsiteX2" fmla="*/ 891222 w 1152416"/>
                <a:gd name="connsiteY2" fmla="*/ 0 h 982974"/>
                <a:gd name="connsiteX3" fmla="*/ 1152416 w 1152416"/>
                <a:gd name="connsiteY3" fmla="*/ 321074 h 982974"/>
                <a:gd name="connsiteX4" fmla="*/ 1055054 w 1152416"/>
                <a:gd name="connsiteY4" fmla="*/ 819142 h 982974"/>
                <a:gd name="connsiteX5" fmla="*/ 891222 w 1152416"/>
                <a:gd name="connsiteY5" fmla="*/ 982974 h 982974"/>
                <a:gd name="connsiteX6" fmla="*/ 163832 w 1152416"/>
                <a:gd name="connsiteY6" fmla="*/ 982974 h 982974"/>
                <a:gd name="connsiteX7" fmla="*/ 0 w 1152416"/>
                <a:gd name="connsiteY7" fmla="*/ 819142 h 982974"/>
                <a:gd name="connsiteX8" fmla="*/ 0 w 1152416"/>
                <a:gd name="connsiteY8" fmla="*/ 163832 h 982974"/>
                <a:gd name="connsiteX0" fmla="*/ 0 w 1152416"/>
                <a:gd name="connsiteY0" fmla="*/ 163832 h 982974"/>
                <a:gd name="connsiteX1" fmla="*/ 260862 w 1152416"/>
                <a:gd name="connsiteY1" fmla="*/ 258229 h 982974"/>
                <a:gd name="connsiteX2" fmla="*/ 891222 w 1152416"/>
                <a:gd name="connsiteY2" fmla="*/ 0 h 982974"/>
                <a:gd name="connsiteX3" fmla="*/ 1152416 w 1152416"/>
                <a:gd name="connsiteY3" fmla="*/ 321074 h 982974"/>
                <a:gd name="connsiteX4" fmla="*/ 1055054 w 1152416"/>
                <a:gd name="connsiteY4" fmla="*/ 819142 h 982974"/>
                <a:gd name="connsiteX5" fmla="*/ 891222 w 1152416"/>
                <a:gd name="connsiteY5" fmla="*/ 982974 h 982974"/>
                <a:gd name="connsiteX6" fmla="*/ 163832 w 1152416"/>
                <a:gd name="connsiteY6" fmla="*/ 982974 h 982974"/>
                <a:gd name="connsiteX7" fmla="*/ 0 w 1152416"/>
                <a:gd name="connsiteY7" fmla="*/ 819142 h 982974"/>
                <a:gd name="connsiteX8" fmla="*/ 0 w 1152416"/>
                <a:gd name="connsiteY8" fmla="*/ 163832 h 982974"/>
                <a:gd name="connsiteX0" fmla="*/ 0 w 1153747"/>
                <a:gd name="connsiteY0" fmla="*/ 567782 h 982974"/>
                <a:gd name="connsiteX1" fmla="*/ 262193 w 1153747"/>
                <a:gd name="connsiteY1" fmla="*/ 258229 h 982974"/>
                <a:gd name="connsiteX2" fmla="*/ 892553 w 1153747"/>
                <a:gd name="connsiteY2" fmla="*/ 0 h 982974"/>
                <a:gd name="connsiteX3" fmla="*/ 1153747 w 1153747"/>
                <a:gd name="connsiteY3" fmla="*/ 321074 h 982974"/>
                <a:gd name="connsiteX4" fmla="*/ 1056385 w 1153747"/>
                <a:gd name="connsiteY4" fmla="*/ 819142 h 982974"/>
                <a:gd name="connsiteX5" fmla="*/ 892553 w 1153747"/>
                <a:gd name="connsiteY5" fmla="*/ 982974 h 982974"/>
                <a:gd name="connsiteX6" fmla="*/ 165163 w 1153747"/>
                <a:gd name="connsiteY6" fmla="*/ 982974 h 982974"/>
                <a:gd name="connsiteX7" fmla="*/ 1331 w 1153747"/>
                <a:gd name="connsiteY7" fmla="*/ 819142 h 982974"/>
                <a:gd name="connsiteX8" fmla="*/ 0 w 1153747"/>
                <a:gd name="connsiteY8" fmla="*/ 567782 h 982974"/>
                <a:gd name="connsiteX0" fmla="*/ 0 w 1153747"/>
                <a:gd name="connsiteY0" fmla="*/ 632264 h 1047456"/>
                <a:gd name="connsiteX1" fmla="*/ 262193 w 1153747"/>
                <a:gd name="connsiteY1" fmla="*/ 322711 h 1047456"/>
                <a:gd name="connsiteX2" fmla="*/ 655054 w 1153747"/>
                <a:gd name="connsiteY2" fmla="*/ 0 h 1047456"/>
                <a:gd name="connsiteX3" fmla="*/ 1153747 w 1153747"/>
                <a:gd name="connsiteY3" fmla="*/ 385556 h 1047456"/>
                <a:gd name="connsiteX4" fmla="*/ 1056385 w 1153747"/>
                <a:gd name="connsiteY4" fmla="*/ 883624 h 1047456"/>
                <a:gd name="connsiteX5" fmla="*/ 892553 w 1153747"/>
                <a:gd name="connsiteY5" fmla="*/ 1047456 h 1047456"/>
                <a:gd name="connsiteX6" fmla="*/ 165163 w 1153747"/>
                <a:gd name="connsiteY6" fmla="*/ 1047456 h 1047456"/>
                <a:gd name="connsiteX7" fmla="*/ 1331 w 1153747"/>
                <a:gd name="connsiteY7" fmla="*/ 883624 h 1047456"/>
                <a:gd name="connsiteX8" fmla="*/ 0 w 1153747"/>
                <a:gd name="connsiteY8" fmla="*/ 632264 h 1047456"/>
                <a:gd name="connsiteX0" fmla="*/ 0 w 1153747"/>
                <a:gd name="connsiteY0" fmla="*/ 632264 h 1047456"/>
                <a:gd name="connsiteX1" fmla="*/ 262193 w 1153747"/>
                <a:gd name="connsiteY1" fmla="*/ 322711 h 1047456"/>
                <a:gd name="connsiteX2" fmla="*/ 655054 w 1153747"/>
                <a:gd name="connsiteY2" fmla="*/ 0 h 1047456"/>
                <a:gd name="connsiteX3" fmla="*/ 1153747 w 1153747"/>
                <a:gd name="connsiteY3" fmla="*/ 385556 h 1047456"/>
                <a:gd name="connsiteX4" fmla="*/ 1056385 w 1153747"/>
                <a:gd name="connsiteY4" fmla="*/ 883624 h 1047456"/>
                <a:gd name="connsiteX5" fmla="*/ 892553 w 1153747"/>
                <a:gd name="connsiteY5" fmla="*/ 1047456 h 1047456"/>
                <a:gd name="connsiteX6" fmla="*/ 165163 w 1153747"/>
                <a:gd name="connsiteY6" fmla="*/ 1047456 h 1047456"/>
                <a:gd name="connsiteX7" fmla="*/ 1331 w 1153747"/>
                <a:gd name="connsiteY7" fmla="*/ 883624 h 1047456"/>
                <a:gd name="connsiteX8" fmla="*/ 0 w 1153747"/>
                <a:gd name="connsiteY8" fmla="*/ 632264 h 1047456"/>
                <a:gd name="connsiteX0" fmla="*/ 0 w 1056385"/>
                <a:gd name="connsiteY0" fmla="*/ 632264 h 1047456"/>
                <a:gd name="connsiteX1" fmla="*/ 262193 w 1056385"/>
                <a:gd name="connsiteY1" fmla="*/ 322711 h 1047456"/>
                <a:gd name="connsiteX2" fmla="*/ 655054 w 1056385"/>
                <a:gd name="connsiteY2" fmla="*/ 0 h 1047456"/>
                <a:gd name="connsiteX3" fmla="*/ 974795 w 1056385"/>
                <a:gd name="connsiteY3" fmla="*/ 470418 h 1047456"/>
                <a:gd name="connsiteX4" fmla="*/ 1056385 w 1056385"/>
                <a:gd name="connsiteY4" fmla="*/ 883624 h 1047456"/>
                <a:gd name="connsiteX5" fmla="*/ 892553 w 1056385"/>
                <a:gd name="connsiteY5" fmla="*/ 1047456 h 1047456"/>
                <a:gd name="connsiteX6" fmla="*/ 165163 w 1056385"/>
                <a:gd name="connsiteY6" fmla="*/ 1047456 h 1047456"/>
                <a:gd name="connsiteX7" fmla="*/ 1331 w 1056385"/>
                <a:gd name="connsiteY7" fmla="*/ 883624 h 1047456"/>
                <a:gd name="connsiteX8" fmla="*/ 0 w 1056385"/>
                <a:gd name="connsiteY8" fmla="*/ 632264 h 1047456"/>
                <a:gd name="connsiteX0" fmla="*/ 0 w 1379412"/>
                <a:gd name="connsiteY0" fmla="*/ 632264 h 1047456"/>
                <a:gd name="connsiteX1" fmla="*/ 262193 w 1379412"/>
                <a:gd name="connsiteY1" fmla="*/ 322711 h 1047456"/>
                <a:gd name="connsiteX2" fmla="*/ 655054 w 1379412"/>
                <a:gd name="connsiteY2" fmla="*/ 0 h 1047456"/>
                <a:gd name="connsiteX3" fmla="*/ 974795 w 1379412"/>
                <a:gd name="connsiteY3" fmla="*/ 470418 h 1047456"/>
                <a:gd name="connsiteX4" fmla="*/ 1379412 w 1379412"/>
                <a:gd name="connsiteY4" fmla="*/ 925084 h 1047456"/>
                <a:gd name="connsiteX5" fmla="*/ 892553 w 1379412"/>
                <a:gd name="connsiteY5" fmla="*/ 1047456 h 1047456"/>
                <a:gd name="connsiteX6" fmla="*/ 165163 w 1379412"/>
                <a:gd name="connsiteY6" fmla="*/ 1047456 h 1047456"/>
                <a:gd name="connsiteX7" fmla="*/ 1331 w 1379412"/>
                <a:gd name="connsiteY7" fmla="*/ 883624 h 1047456"/>
                <a:gd name="connsiteX8" fmla="*/ 0 w 1379412"/>
                <a:gd name="connsiteY8" fmla="*/ 632264 h 1047456"/>
                <a:gd name="connsiteX0" fmla="*/ 0 w 1379412"/>
                <a:gd name="connsiteY0" fmla="*/ 632264 h 1047456"/>
                <a:gd name="connsiteX1" fmla="*/ 262193 w 1379412"/>
                <a:gd name="connsiteY1" fmla="*/ 322711 h 1047456"/>
                <a:gd name="connsiteX2" fmla="*/ 655054 w 1379412"/>
                <a:gd name="connsiteY2" fmla="*/ 0 h 1047456"/>
                <a:gd name="connsiteX3" fmla="*/ 1100451 w 1379412"/>
                <a:gd name="connsiteY3" fmla="*/ 528318 h 1047456"/>
                <a:gd name="connsiteX4" fmla="*/ 1379412 w 1379412"/>
                <a:gd name="connsiteY4" fmla="*/ 925084 h 1047456"/>
                <a:gd name="connsiteX5" fmla="*/ 892553 w 1379412"/>
                <a:gd name="connsiteY5" fmla="*/ 1047456 h 1047456"/>
                <a:gd name="connsiteX6" fmla="*/ 165163 w 1379412"/>
                <a:gd name="connsiteY6" fmla="*/ 1047456 h 1047456"/>
                <a:gd name="connsiteX7" fmla="*/ 1331 w 1379412"/>
                <a:gd name="connsiteY7" fmla="*/ 883624 h 1047456"/>
                <a:gd name="connsiteX8" fmla="*/ 0 w 1379412"/>
                <a:gd name="connsiteY8" fmla="*/ 632264 h 1047456"/>
                <a:gd name="connsiteX0" fmla="*/ 0 w 1379412"/>
                <a:gd name="connsiteY0" fmla="*/ 632264 h 1047456"/>
                <a:gd name="connsiteX1" fmla="*/ 262193 w 1379412"/>
                <a:gd name="connsiteY1" fmla="*/ 322711 h 1047456"/>
                <a:gd name="connsiteX2" fmla="*/ 655054 w 1379412"/>
                <a:gd name="connsiteY2" fmla="*/ 0 h 1047456"/>
                <a:gd name="connsiteX3" fmla="*/ 1100451 w 1379412"/>
                <a:gd name="connsiteY3" fmla="*/ 528318 h 1047456"/>
                <a:gd name="connsiteX4" fmla="*/ 1379412 w 1379412"/>
                <a:gd name="connsiteY4" fmla="*/ 925084 h 1047456"/>
                <a:gd name="connsiteX5" fmla="*/ 892553 w 1379412"/>
                <a:gd name="connsiteY5" fmla="*/ 1047456 h 1047456"/>
                <a:gd name="connsiteX6" fmla="*/ 165163 w 1379412"/>
                <a:gd name="connsiteY6" fmla="*/ 1047456 h 1047456"/>
                <a:gd name="connsiteX7" fmla="*/ 1331 w 1379412"/>
                <a:gd name="connsiteY7" fmla="*/ 883624 h 1047456"/>
                <a:gd name="connsiteX8" fmla="*/ 0 w 1379412"/>
                <a:gd name="connsiteY8" fmla="*/ 632264 h 1047456"/>
                <a:gd name="connsiteX0" fmla="*/ 0 w 1378081"/>
                <a:gd name="connsiteY0" fmla="*/ 883624 h 1047456"/>
                <a:gd name="connsiteX1" fmla="*/ 260862 w 1378081"/>
                <a:gd name="connsiteY1" fmla="*/ 322711 h 1047456"/>
                <a:gd name="connsiteX2" fmla="*/ 653723 w 1378081"/>
                <a:gd name="connsiteY2" fmla="*/ 0 h 1047456"/>
                <a:gd name="connsiteX3" fmla="*/ 1099120 w 1378081"/>
                <a:gd name="connsiteY3" fmla="*/ 528318 h 1047456"/>
                <a:gd name="connsiteX4" fmla="*/ 1378081 w 1378081"/>
                <a:gd name="connsiteY4" fmla="*/ 925084 h 1047456"/>
                <a:gd name="connsiteX5" fmla="*/ 891222 w 1378081"/>
                <a:gd name="connsiteY5" fmla="*/ 1047456 h 1047456"/>
                <a:gd name="connsiteX6" fmla="*/ 163832 w 1378081"/>
                <a:gd name="connsiteY6" fmla="*/ 1047456 h 1047456"/>
                <a:gd name="connsiteX7" fmla="*/ 0 w 1378081"/>
                <a:gd name="connsiteY7" fmla="*/ 883624 h 1047456"/>
                <a:gd name="connsiteX0" fmla="*/ 0 w 1378081"/>
                <a:gd name="connsiteY0" fmla="*/ 883624 h 1047456"/>
                <a:gd name="connsiteX1" fmla="*/ 260862 w 1378081"/>
                <a:gd name="connsiteY1" fmla="*/ 322711 h 1047456"/>
                <a:gd name="connsiteX2" fmla="*/ 653723 w 1378081"/>
                <a:gd name="connsiteY2" fmla="*/ 0 h 1047456"/>
                <a:gd name="connsiteX3" fmla="*/ 1378081 w 1378081"/>
                <a:gd name="connsiteY3" fmla="*/ 925084 h 1047456"/>
                <a:gd name="connsiteX4" fmla="*/ 891222 w 1378081"/>
                <a:gd name="connsiteY4" fmla="*/ 1047456 h 1047456"/>
                <a:gd name="connsiteX5" fmla="*/ 163832 w 1378081"/>
                <a:gd name="connsiteY5" fmla="*/ 1047456 h 1047456"/>
                <a:gd name="connsiteX6" fmla="*/ 0 w 1378081"/>
                <a:gd name="connsiteY6" fmla="*/ 883624 h 1047456"/>
                <a:gd name="connsiteX0" fmla="*/ 0 w 1378081"/>
                <a:gd name="connsiteY0" fmla="*/ 883673 h 1047505"/>
                <a:gd name="connsiteX1" fmla="*/ 653723 w 1378081"/>
                <a:gd name="connsiteY1" fmla="*/ 49 h 1047505"/>
                <a:gd name="connsiteX2" fmla="*/ 1378081 w 1378081"/>
                <a:gd name="connsiteY2" fmla="*/ 925133 h 1047505"/>
                <a:gd name="connsiteX3" fmla="*/ 891222 w 1378081"/>
                <a:gd name="connsiteY3" fmla="*/ 1047505 h 1047505"/>
                <a:gd name="connsiteX4" fmla="*/ 163832 w 1378081"/>
                <a:gd name="connsiteY4" fmla="*/ 1047505 h 1047505"/>
                <a:gd name="connsiteX5" fmla="*/ 0 w 1378081"/>
                <a:gd name="connsiteY5" fmla="*/ 883673 h 1047505"/>
                <a:gd name="connsiteX0" fmla="*/ 3287 w 1217536"/>
                <a:gd name="connsiteY0" fmla="*/ 1047456 h 1047456"/>
                <a:gd name="connsiteX1" fmla="*/ 493178 w 1217536"/>
                <a:gd name="connsiteY1" fmla="*/ 0 h 1047456"/>
                <a:gd name="connsiteX2" fmla="*/ 1217536 w 1217536"/>
                <a:gd name="connsiteY2" fmla="*/ 925084 h 1047456"/>
                <a:gd name="connsiteX3" fmla="*/ 730677 w 1217536"/>
                <a:gd name="connsiteY3" fmla="*/ 1047456 h 1047456"/>
                <a:gd name="connsiteX4" fmla="*/ 3287 w 1217536"/>
                <a:gd name="connsiteY4" fmla="*/ 1047456 h 1047456"/>
                <a:gd name="connsiteX0" fmla="*/ 1827 w 1503247"/>
                <a:gd name="connsiteY0" fmla="*/ 968827 h 1047456"/>
                <a:gd name="connsiteX1" fmla="*/ 778889 w 1503247"/>
                <a:gd name="connsiteY1" fmla="*/ 0 h 1047456"/>
                <a:gd name="connsiteX2" fmla="*/ 1503247 w 1503247"/>
                <a:gd name="connsiteY2" fmla="*/ 925084 h 1047456"/>
                <a:gd name="connsiteX3" fmla="*/ 1016388 w 1503247"/>
                <a:gd name="connsiteY3" fmla="*/ 1047456 h 1047456"/>
                <a:gd name="connsiteX4" fmla="*/ 1827 w 1503247"/>
                <a:gd name="connsiteY4" fmla="*/ 968827 h 1047456"/>
                <a:gd name="connsiteX0" fmla="*/ 1827 w 1503247"/>
                <a:gd name="connsiteY0" fmla="*/ 968827 h 1067218"/>
                <a:gd name="connsiteX1" fmla="*/ 778889 w 1503247"/>
                <a:gd name="connsiteY1" fmla="*/ 0 h 1067218"/>
                <a:gd name="connsiteX2" fmla="*/ 1503247 w 1503247"/>
                <a:gd name="connsiteY2" fmla="*/ 925084 h 1067218"/>
                <a:gd name="connsiteX3" fmla="*/ 1827 w 1503247"/>
                <a:gd name="connsiteY3" fmla="*/ 968827 h 1067218"/>
                <a:gd name="connsiteX0" fmla="*/ 1827 w 1557523"/>
                <a:gd name="connsiteY0" fmla="*/ 968827 h 1081044"/>
                <a:gd name="connsiteX1" fmla="*/ 778889 w 1557523"/>
                <a:gd name="connsiteY1" fmla="*/ 0 h 1081044"/>
                <a:gd name="connsiteX2" fmla="*/ 1557523 w 1557523"/>
                <a:gd name="connsiteY2" fmla="*/ 956337 h 1081044"/>
                <a:gd name="connsiteX3" fmla="*/ 1827 w 1557523"/>
                <a:gd name="connsiteY3" fmla="*/ 968827 h 108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7523" h="1081044">
                  <a:moveTo>
                    <a:pt x="1827" y="968827"/>
                  </a:moveTo>
                  <a:cubicBezTo>
                    <a:pt x="-37756" y="794251"/>
                    <a:pt x="576514" y="20395"/>
                    <a:pt x="778889" y="0"/>
                  </a:cubicBezTo>
                  <a:cubicBezTo>
                    <a:pt x="965092" y="100395"/>
                    <a:pt x="1517940" y="781761"/>
                    <a:pt x="1557523" y="956337"/>
                  </a:cubicBezTo>
                  <a:cubicBezTo>
                    <a:pt x="1428013" y="1117808"/>
                    <a:pt x="122553" y="1123008"/>
                    <a:pt x="1827" y="968827"/>
                  </a:cubicBezTo>
                  <a:close/>
                </a:path>
              </a:pathLst>
            </a:custGeom>
            <a:solidFill>
              <a:schemeClr val="accent1">
                <a:alpha val="29000"/>
              </a:schemeClr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06C031F-78B1-8284-6117-0F86CF7AFCE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Turing kernel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-Path – Open and closed cases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06C031F-78B1-8284-6117-0F86CF7AFC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89"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30FAD5-2C9F-8E33-6E0A-497034F8AD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Hardest cases which are closed:</a:t>
                </a:r>
                <a:endParaRPr lang="en-US" dirty="0"/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NL" dirty="0"/>
                  <a:t>Polynomial Turing kernel when </a:t>
                </a:r>
                <a14:m>
                  <m:oMath xmlns:m="http://schemas.openxmlformats.org/officeDocument/2006/math">
                    <m:r>
                      <a:rPr lang="en-NL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NL" dirty="0"/>
                  <a:t> is </a:t>
                </a:r>
                <a:r>
                  <a:rPr lang="en-US" dirty="0"/>
                  <a:t>planar or has bounded degree</a:t>
                </a:r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[J@ESA’14/JCSS’17]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NL" dirty="0"/>
                  <a:t>... or when </a:t>
                </a:r>
                <a14:m>
                  <m:oMath xmlns:m="http://schemas.openxmlformats.org/officeDocument/2006/math">
                    <m:r>
                      <a:rPr lang="en-NL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NL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-topological-minor-free for some fixed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[J, Marcin Pilipczuk, Wrochna@IPEC’17/Algorithmica’19]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Easiest cases which are open:</a:t>
                </a:r>
                <a:r>
                  <a:rPr lang="en-US" dirty="0"/>
                  <a:t> </a:t>
                </a: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dirty="0"/>
                  <a:t>The input graph is chordal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The input graph has bounded expansion or bounded </a:t>
                </a:r>
                <a:r>
                  <a:rPr lang="en-US" dirty="0" err="1"/>
                  <a:t>twinwidth</a:t>
                </a:r>
                <a:endParaRPr lang="en-NL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NL" dirty="0"/>
                  <a:t>Exact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NL" cap="small" dirty="0"/>
                  <a:t>-Cycle</a:t>
                </a:r>
                <a:r>
                  <a:rPr lang="en-NL" dirty="0"/>
                  <a:t> on planar graphs </a:t>
                </a:r>
                <a:br>
                  <a:rPr lang="en-NL" dirty="0"/>
                </a:br>
                <a:r>
                  <a:rPr lang="en-NL" sz="1800" dirty="0"/>
                  <a:t>Planar </a:t>
                </a:r>
                <a14:m>
                  <m:oMath xmlns:m="http://schemas.openxmlformats.org/officeDocument/2006/math">
                    <m:r>
                      <a:rPr lang="en-NL" sz="1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NL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NL" sz="1800" cap="small" dirty="0"/>
                  <a:t>-Cycle</a:t>
                </a:r>
                <a:r>
                  <a:rPr lang="en-NL" sz="1800" dirty="0"/>
                  <a:t> is known to admit a polynomial Turing kernel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30FAD5-2C9F-8E33-6E0A-497034F8AD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082B1-C73E-9830-DAFB-8D99F41D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43</a:t>
            </a:fld>
            <a:endParaRPr lang="nb-NO"/>
          </a:p>
        </p:txBody>
      </p:sp>
      <p:pic>
        <p:nvPicPr>
          <p:cNvPr id="13" name="Graph">
            <a:extLst>
              <a:ext uri="{FF2B5EF4-FFF2-40B4-BE49-F238E27FC236}">
                <a16:creationId xmlns:a16="http://schemas.microsoft.com/office/drawing/2014/main" id="{D1BA582D-70F0-AB4C-E7CD-681C96381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2508" y="2155528"/>
            <a:ext cx="24479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2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06C031F-78B1-8284-6117-0F86CF7AFCE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Turing kernel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-Path – Relevance and motivation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06C031F-78B1-8284-6117-0F86CF7AFC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89"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30FAD5-2C9F-8E33-6E0A-497034F8AD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One of the original motivations for the problem:</a:t>
                </a:r>
                <a:br>
                  <a:rPr lang="en-US" dirty="0">
                    <a:solidFill>
                      <a:srgbClr val="0070C0"/>
                    </a:solidFill>
                  </a:rPr>
                </a:br>
                <a:r>
                  <a:rPr lang="en-US" dirty="0"/>
                  <a:t>Can you bypass the impossibility result by relaxing the model of kernelization?</a:t>
                </a:r>
              </a:p>
              <a:p>
                <a:pPr marL="0" indent="0">
                  <a:buNone/>
                </a:pPr>
                <a:r>
                  <a:rPr lang="en-US" dirty="0"/>
                  <a:t>The Turing kernel for the planar case already </a:t>
                </a:r>
                <a:r>
                  <a:rPr lang="en-US" dirty="0">
                    <a:solidFill>
                      <a:srgbClr val="0070C0"/>
                    </a:solidFill>
                  </a:rPr>
                  <a:t>answers</a:t>
                </a:r>
                <a:r>
                  <a:rPr lang="en-US" dirty="0"/>
                  <a:t> this question affirmatively</a:t>
                </a:r>
                <a:br>
                  <a:rPr lang="en-US" dirty="0"/>
                </a:br>
                <a:r>
                  <a:rPr lang="en-US" sz="1600" dirty="0"/>
                  <a:t>... since the lower bound even applies to planar graphs</a:t>
                </a:r>
              </a:p>
              <a:p>
                <a:pPr marL="0" indent="0">
                  <a:buNone/>
                </a:pPr>
                <a:r>
                  <a:rPr lang="en-US" dirty="0"/>
                  <a:t>It is not clear that a polynomial Turing kernel would lead to faster solutions</a:t>
                </a:r>
              </a:p>
              <a:p>
                <a:r>
                  <a:rPr lang="en-US" dirty="0"/>
                  <a:t>The existing FPT algorithm is </a:t>
                </a:r>
                <a:r>
                  <a:rPr lang="en-US" dirty="0">
                    <a:solidFill>
                      <a:srgbClr val="0070C0"/>
                    </a:solidFill>
                  </a:rPr>
                  <a:t>linear </a:t>
                </a:r>
                <a:r>
                  <a:rPr lang="en-US" dirty="0"/>
                  <a:t>in the size of the graph: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1.66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 Turing kernel that makes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queries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-path on graphs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</a:t>
                </a:r>
                <a:br>
                  <a:rPr lang="en-US" dirty="0"/>
                </a:br>
                <a:r>
                  <a:rPr lang="en-US" dirty="0"/>
                  <a:t>will not lead to a better worst-case running time</a:t>
                </a:r>
              </a:p>
              <a:p>
                <a:r>
                  <a:rPr lang="en-US" dirty="0"/>
                  <a:t>An adaptive Turing kernel would also not allow you to do the work in parallel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30FAD5-2C9F-8E33-6E0A-497034F8AD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082B1-C73E-9830-DAFB-8D99F41D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488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06C031F-78B1-8284-6117-0F86CF7AFCE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Turing kernel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-Path – Relevance and motivation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06C031F-78B1-8284-6117-0F86CF7AFC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89"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30FAD5-2C9F-8E33-6E0A-497034F8AD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One of the original motivations for the problem:</a:t>
                </a:r>
                <a:br>
                  <a:rPr lang="en-US" dirty="0">
                    <a:solidFill>
                      <a:srgbClr val="0070C0"/>
                    </a:solidFill>
                  </a:rPr>
                </a:br>
                <a:r>
                  <a:rPr lang="en-US" dirty="0"/>
                  <a:t>Can you bypass the impossibility result by relaxing the model of kernelization?</a:t>
                </a:r>
              </a:p>
              <a:p>
                <a:pPr marL="0" indent="0">
                  <a:buNone/>
                </a:pPr>
                <a:r>
                  <a:rPr lang="en-US" dirty="0"/>
                  <a:t>The Turing kernel for the planar case already </a:t>
                </a:r>
                <a:r>
                  <a:rPr lang="en-US" dirty="0">
                    <a:solidFill>
                      <a:srgbClr val="0070C0"/>
                    </a:solidFill>
                  </a:rPr>
                  <a:t>answers</a:t>
                </a:r>
                <a:r>
                  <a:rPr lang="en-US" dirty="0"/>
                  <a:t> this question affirmatively</a:t>
                </a:r>
                <a:br>
                  <a:rPr lang="en-US" dirty="0"/>
                </a:br>
                <a:r>
                  <a:rPr lang="en-US" sz="1600" dirty="0"/>
                  <a:t>... since the lower bound even applies to planar graphs</a:t>
                </a:r>
              </a:p>
              <a:p>
                <a:pPr marL="0" indent="0">
                  <a:buNone/>
                </a:pPr>
                <a:r>
                  <a:rPr lang="en-US" dirty="0"/>
                  <a:t>It is not clear that a polynomial Turing kernel would lead to faster solutions</a:t>
                </a:r>
              </a:p>
              <a:p>
                <a:pPr marL="0" indent="0">
                  <a:buNone/>
                </a:pPr>
                <a:r>
                  <a:rPr lang="en-US" dirty="0"/>
                  <a:t>Yet, the problem forms an ``</a:t>
                </a:r>
                <a:r>
                  <a:rPr lang="en-US" dirty="0">
                    <a:solidFill>
                      <a:srgbClr val="0070C0"/>
                    </a:solidFill>
                  </a:rPr>
                  <a:t>obvious hole</a:t>
                </a:r>
                <a:r>
                  <a:rPr lang="en-US" dirty="0"/>
                  <a:t>’’ in our knowledge</a:t>
                </a:r>
              </a:p>
              <a:p>
                <a:r>
                  <a:rPr lang="en-US" dirty="0"/>
                  <a:t>If it gets resolved, it may help to decide other, more complex problems of this type</a:t>
                </a:r>
              </a:p>
              <a:p>
                <a:r>
                  <a:rPr lang="en-US" dirty="0"/>
                  <a:t>A negative answer would close the Turing-kernelization trichotomy for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cap="small" dirty="0"/>
                  <a:t>-Subgraph Testing</a:t>
                </a:r>
                <a:r>
                  <a:rPr lang="en-US" dirty="0"/>
                  <a:t> for each hereditary family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dirty="0"/>
                  <a:t> of pattern graphs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J&amp;Marx</a:t>
                </a:r>
                <a:r>
                  <a:rPr lang="en-US" sz="1600" dirty="0">
                    <a:solidFill>
                      <a:srgbClr val="0070C0"/>
                    </a:solidFill>
                  </a:rPr>
                  <a:t>, SODA’15]</a:t>
                </a:r>
                <a:endParaRPr lang="en-NL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30FAD5-2C9F-8E33-6E0A-497034F8AD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082B1-C73E-9830-DAFB-8D99F41D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449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06C031F-78B1-8284-6117-0F86CF7AFCE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Turing kernel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-Path – Status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06C031F-78B1-8284-6117-0F86CF7AFC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89"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0FAD5-2C9F-8E33-6E0A-497034F8A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problem on general graphs is not known to be WK[1] or MK[2] hard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My guess</a:t>
            </a:r>
            <a:r>
              <a:rPr lang="en-US" dirty="0"/>
              <a:t>: there is a polynomial Turing kernel</a:t>
            </a:r>
          </a:p>
          <a:p>
            <a:r>
              <a:rPr lang="en-US" dirty="0"/>
              <a:t>The known Turing kernels for restricted graph classes all exploit technical lower bounds on the circumference of </a:t>
            </a:r>
            <a:r>
              <a:rPr lang="en-US" dirty="0" err="1"/>
              <a:t>triconnected</a:t>
            </a:r>
            <a:r>
              <a:rPr lang="en-US" dirty="0"/>
              <a:t> graphs, as a black box</a:t>
            </a:r>
          </a:p>
          <a:p>
            <a:r>
              <a:rPr lang="en-US" dirty="0"/>
              <a:t>Perhaps it helps to open up the black box and use its results adaptively while communicating with the oracle</a:t>
            </a:r>
          </a:p>
          <a:p>
            <a:pPr marL="0" indent="0">
              <a:buNone/>
            </a:pPr>
            <a:r>
              <a:rPr lang="en-US" dirty="0"/>
              <a:t>But I am not convinced the required effort is well-spent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082B1-C73E-9830-DAFB-8D99F41D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46</a:t>
            </a:fld>
            <a:endParaRPr lang="nb-NO"/>
          </a:p>
        </p:txBody>
      </p:sp>
      <p:sp>
        <p:nvSpPr>
          <p:cNvPr id="5" name="Rectangle: Rounded Corners 4">
            <a:hlinkClick r:id="rId3" action="ppaction://hlinksldjump"/>
            <a:extLst>
              <a:ext uri="{FF2B5EF4-FFF2-40B4-BE49-F238E27FC236}">
                <a16:creationId xmlns:a16="http://schemas.microsoft.com/office/drawing/2014/main" id="{F34F2DB8-1265-0000-2299-50CCDDB6398C}"/>
              </a:ext>
            </a:extLst>
          </p:cNvPr>
          <p:cNvSpPr/>
          <p:nvPr/>
        </p:nvSpPr>
        <p:spPr>
          <a:xfrm>
            <a:off x="8286096" y="4149080"/>
            <a:ext cx="3635729" cy="2480916"/>
          </a:xfrm>
          <a:prstGeom prst="roundRect">
            <a:avLst/>
          </a:prstGeom>
          <a:blipFill dpi="0" rotWithShape="1">
            <a:blip r:embed="rId4"/>
            <a:srcRect/>
            <a:stretch>
              <a:fillRect l="6085" t="8136" r="3711" b="4287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1216EA-1ACC-F49E-0E80-CC0FC5E18123}"/>
              </a:ext>
            </a:extLst>
          </p:cNvPr>
          <p:cNvSpPr/>
          <p:nvPr/>
        </p:nvSpPr>
        <p:spPr bwMode="auto">
          <a:xfrm>
            <a:off x="609599" y="1700808"/>
            <a:ext cx="10972799" cy="64807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Stefan Kratsch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: We probably lack the tools for a negative answer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FA281A-C1B4-6AB6-AC84-656D9B09FB0B}"/>
              </a:ext>
            </a:extLst>
          </p:cNvPr>
          <p:cNvSpPr/>
          <p:nvPr/>
        </p:nvSpPr>
        <p:spPr bwMode="auto">
          <a:xfrm>
            <a:off x="624417" y="6294313"/>
            <a:ext cx="360040" cy="3600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904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E4F797-6B05-FA98-6C17-3A1495427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6" y="326404"/>
            <a:ext cx="6192688" cy="6205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FF7E99-A2DC-BB08-8446-D1A7BD185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332656"/>
            <a:ext cx="6192688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416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8AF41-A1F4-FEBA-42FA-45313350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Turing kernel lower bounds –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83552B-3E1B-034B-4BEA-B0DE40F924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For </a:t>
                </a:r>
                <a:r>
                  <a:rPr lang="en-US" dirty="0">
                    <a:solidFill>
                      <a:srgbClr val="0070C0"/>
                    </a:solidFill>
                  </a:rPr>
                  <a:t>traditional </a:t>
                </a:r>
                <a:r>
                  <a:rPr lang="en-US" dirty="0"/>
                  <a:t>kernels, there is a lower-bound framework assuming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𝑐𝑜𝑁𝑃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𝑝𝑜𝑙𝑦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NL" sz="1600" dirty="0">
                    <a:solidFill>
                      <a:srgbClr val="0070C0"/>
                    </a:solidFill>
                  </a:rPr>
                  <a:t>[Bodlaender, Downey, Fellows&amp;Hermelin@ICALP’08/JCSS’09</a:t>
                </a:r>
                <a:r>
                  <a:rPr lang="en-US" sz="1600" dirty="0">
                    <a:solidFill>
                      <a:srgbClr val="0070C0"/>
                    </a:solidFill>
                  </a:rPr>
                  <a:t>] [Fortnow&amp;Santhanam@STOC’08/JCSS’11]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have no tools to exclude polynomial-size </a:t>
                </a:r>
                <a:r>
                  <a:rPr lang="en-US" dirty="0">
                    <a:solidFill>
                      <a:srgbClr val="0070C0"/>
                    </a:solidFill>
                  </a:rPr>
                  <a:t>Turing</a:t>
                </a:r>
                <a:r>
                  <a:rPr lang="en-US" dirty="0"/>
                  <a:t> kernels under established conjectures in classic complexity</a:t>
                </a:r>
              </a:p>
              <a:p>
                <a:pPr marL="0" indent="0">
                  <a:buNone/>
                </a:pPr>
                <a:r>
                  <a:rPr lang="en-NL" dirty="0"/>
                  <a:t>There is a hardness framework via MK[2] and WK[1], based on unproven conjectures</a:t>
                </a:r>
                <a:br>
                  <a:rPr lang="en-NL" dirty="0"/>
                </a:br>
                <a:r>
                  <a:rPr lang="en-NL" sz="1600" dirty="0">
                    <a:solidFill>
                      <a:srgbClr val="0070C0"/>
                    </a:solidFill>
                  </a:rPr>
                  <a:t>[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Hermelin</a:t>
                </a:r>
                <a:r>
                  <a:rPr lang="en-US" sz="1600" dirty="0">
                    <a:solidFill>
                      <a:srgbClr val="0070C0"/>
                    </a:solidFill>
                  </a:rPr>
                  <a:t>, Kratsch, 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Soltys</a:t>
                </a:r>
                <a:r>
                  <a:rPr lang="en-US" sz="1600" dirty="0">
                    <a:solidFill>
                      <a:srgbClr val="0070C0"/>
                    </a:solidFill>
                  </a:rPr>
                  <a:t>, Wahlström, Wu</a:t>
                </a:r>
                <a:r>
                  <a:rPr lang="en-NL" sz="1600" dirty="0">
                    <a:solidFill>
                      <a:srgbClr val="0070C0"/>
                    </a:solidFill>
                  </a:rPr>
                  <a:t>@IPEC’13/Algorithmica’15]</a:t>
                </a:r>
              </a:p>
              <a:p>
                <a:pPr marL="0" indent="0">
                  <a:buNone/>
                </a:pPr>
                <a:r>
                  <a:rPr lang="en-US" dirty="0"/>
                  <a:t>The following problem is WK[1]-complete:</a:t>
                </a:r>
              </a:p>
              <a:p>
                <a:pPr marL="0" indent="0">
                  <a:buNone/>
                </a:pPr>
                <a:r>
                  <a:rPr lang="en-US" cap="small" dirty="0"/>
                  <a:t>Connected Vertex Cover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Input:		</a:t>
                </a:r>
                <a:r>
                  <a:rPr lang="en-US" dirty="0"/>
                  <a:t>An undirected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and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dirty="0"/>
                </a:br>
                <a:r>
                  <a:rPr lang="en-US" b="1" dirty="0"/>
                  <a:t>Parameter:	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Question:</a:t>
                </a:r>
                <a:r>
                  <a:rPr lang="en-US" dirty="0"/>
                  <a:t>	Does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have a vertex cover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connected?</a:t>
                </a:r>
              </a:p>
              <a:p>
                <a:pPr marL="0" indent="0">
                  <a:buNone/>
                </a:pPr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83552B-3E1B-034B-4BEA-B0DE40F924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B9599-EF51-FBA0-E97B-D8EED91F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4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8AF41-A1F4-FEBA-42FA-45313350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Turing kernel lower bounds –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83552B-3E1B-034B-4BEA-B0DE40F924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For </a:t>
                </a:r>
                <a:r>
                  <a:rPr lang="en-US" dirty="0">
                    <a:solidFill>
                      <a:srgbClr val="0070C0"/>
                    </a:solidFill>
                  </a:rPr>
                  <a:t>traditional </a:t>
                </a:r>
                <a:r>
                  <a:rPr lang="en-US" dirty="0"/>
                  <a:t>kernels, there is a lower-bound framework assuming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𝑐𝑜𝑁𝑃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𝑝𝑜𝑙𝑦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NL" sz="1600" dirty="0">
                    <a:solidFill>
                      <a:srgbClr val="0070C0"/>
                    </a:solidFill>
                  </a:rPr>
                  <a:t>[Bodlaender, Downey, Fellows&amp;Hermelin@ICALP’08/JCSS’09</a:t>
                </a:r>
                <a:r>
                  <a:rPr lang="en-US" sz="1600" dirty="0">
                    <a:solidFill>
                      <a:srgbClr val="0070C0"/>
                    </a:solidFill>
                  </a:rPr>
                  <a:t>] [Fortnow&amp;Santhanam@STOC’08/JCSS’11]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have no tools to exclude polynomial-size </a:t>
                </a:r>
                <a:r>
                  <a:rPr lang="en-US" dirty="0">
                    <a:solidFill>
                      <a:srgbClr val="0070C0"/>
                    </a:solidFill>
                  </a:rPr>
                  <a:t>Turing</a:t>
                </a:r>
                <a:r>
                  <a:rPr lang="en-US" dirty="0"/>
                  <a:t> kernels under established conjectures in classic complexity</a:t>
                </a:r>
              </a:p>
              <a:p>
                <a:pPr marL="0" indent="0">
                  <a:buNone/>
                </a:pPr>
                <a:r>
                  <a:rPr lang="en-NL" dirty="0"/>
                  <a:t>There is a hardness framework via MK[2] and WK[1], based on unproven conjectures</a:t>
                </a:r>
                <a:br>
                  <a:rPr lang="en-NL" dirty="0"/>
                </a:br>
                <a:r>
                  <a:rPr lang="en-NL" sz="1600" dirty="0">
                    <a:solidFill>
                      <a:srgbClr val="0070C0"/>
                    </a:solidFill>
                  </a:rPr>
                  <a:t>[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Hermelin</a:t>
                </a:r>
                <a:r>
                  <a:rPr lang="en-US" sz="1600" dirty="0">
                    <a:solidFill>
                      <a:srgbClr val="0070C0"/>
                    </a:solidFill>
                  </a:rPr>
                  <a:t>, Kratsch, 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Soltys</a:t>
                </a:r>
                <a:r>
                  <a:rPr lang="en-US" sz="1600" dirty="0">
                    <a:solidFill>
                      <a:srgbClr val="0070C0"/>
                    </a:solidFill>
                  </a:rPr>
                  <a:t>, Wahlström, Wu</a:t>
                </a:r>
                <a:r>
                  <a:rPr lang="en-NL" sz="1600" dirty="0">
                    <a:solidFill>
                      <a:srgbClr val="0070C0"/>
                    </a:solidFill>
                  </a:rPr>
                  <a:t>@IPEC’13/Algorithmica’15]</a:t>
                </a:r>
              </a:p>
              <a:p>
                <a:pPr marL="0" indent="0">
                  <a:buNone/>
                </a:pPr>
                <a:r>
                  <a:rPr lang="en-US" dirty="0"/>
                  <a:t>The following problem is MK[2]-complete:</a:t>
                </a:r>
              </a:p>
              <a:p>
                <a:pPr marL="0" indent="0">
                  <a:buNone/>
                </a:pPr>
                <a:r>
                  <a:rPr lang="en-US" dirty="0"/>
                  <a:t>CNF-SAT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Input:		</a:t>
                </a:r>
                <a:r>
                  <a:rPr lang="en-US" dirty="0"/>
                  <a:t>A CNF formula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variables, with clauses of arbitrary size</a:t>
                </a:r>
                <a:br>
                  <a:rPr lang="en-US" dirty="0"/>
                </a:br>
                <a:r>
                  <a:rPr lang="en-US" b="1" dirty="0"/>
                  <a:t>Parameter:	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Question:</a:t>
                </a:r>
                <a:r>
                  <a:rPr lang="en-US" dirty="0"/>
                  <a:t>	Is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satisfiable?</a:t>
                </a:r>
              </a:p>
              <a:p>
                <a:pPr marL="0" indent="0">
                  <a:buNone/>
                </a:pPr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83552B-3E1B-034B-4BEA-B0DE40F924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B9599-EF51-FBA0-E97B-D8EED91F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348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DB816-8FD7-015A-C734-73CEB74B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Section Zoom 5">
                <a:extLst>
                  <a:ext uri="{FF2B5EF4-FFF2-40B4-BE49-F238E27FC236}">
                    <a16:creationId xmlns:a16="http://schemas.microsoft.com/office/drawing/2014/main" id="{38154EA6-DD4B-867D-0CF4-56186F0856B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0" y="264529"/>
              <a:ext cx="3204662" cy="1802622"/>
            </p:xfrm>
            <a:graphic>
              <a:graphicData uri="http://schemas.microsoft.com/office/powerpoint/2016/sectionzoom">
                <psez:sectionZm>
                  <psez:sectionZmObj sectionId="{95480748-48C0-4EF1-9D78-EB7A7FBB6BC1}">
                    <psez:zmPr id="{E8E7ADA0-6946-409A-BA57-2BDF2E99A577}" transitionDur="1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4662" cy="1802622"/>
                        </a:xfrm>
                        <a:prstGeom prst="rect">
                          <a:avLst/>
                        </a:prstGeom>
                        <a:ln w="38100" cap="sq">
                          <a:noFill/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Section Zoom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38154EA6-DD4B-867D-0CF4-56186F0856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264529"/>
                <a:ext cx="3204662" cy="1802622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Section Zoom 7">
                <a:extLst>
                  <a:ext uri="{FF2B5EF4-FFF2-40B4-BE49-F238E27FC236}">
                    <a16:creationId xmlns:a16="http://schemas.microsoft.com/office/drawing/2014/main" id="{D2AB014C-305C-8C5F-906B-E879DC49B5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082682" y="260648"/>
              <a:ext cx="3204662" cy="1802622"/>
            </p:xfrm>
            <a:graphic>
              <a:graphicData uri="http://schemas.microsoft.com/office/powerpoint/2016/sectionzoom">
                <psez:sectionZm>
                  <psez:sectionZmObj sectionId="{2622D12E-A0F9-4711-8DA2-4933CD439D02}">
                    <psez:zmPr id="{A071608C-541A-4D53-82D6-1FBC9328C73E}" transitionDur="1000" showBg="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4662" cy="1802622"/>
                        </a:xfrm>
                        <a:prstGeom prst="rect">
                          <a:avLst/>
                        </a:prstGeom>
                        <a:ln w="38100" cap="sq">
                          <a:noFill/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Section Zoom 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D2AB014C-305C-8C5F-906B-E879DC49B5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82682" y="260648"/>
                <a:ext cx="3204662" cy="1802622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0" name="Section Zoom 9">
                <a:extLst>
                  <a:ext uri="{FF2B5EF4-FFF2-40B4-BE49-F238E27FC236}">
                    <a16:creationId xmlns:a16="http://schemas.microsoft.com/office/drawing/2014/main" id="{1A1B702E-5742-0D2C-CC7D-D8D63DCAEB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157802" y="260648"/>
              <a:ext cx="3204662" cy="1802622"/>
            </p:xfrm>
            <a:graphic>
              <a:graphicData uri="http://schemas.microsoft.com/office/powerpoint/2016/sectionzoom">
                <psez:sectionZm>
                  <psez:sectionZmObj sectionId="{D3F7EC17-2C9C-447C-BC62-BEAD50063473}">
                    <psez:zmPr id="{364C9D07-F6A3-4ADC-BA07-19302B61A7CC}" transitionDur="1000" showBg="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4662" cy="1802622"/>
                        </a:xfrm>
                        <a:prstGeom prst="rect">
                          <a:avLst/>
                        </a:prstGeom>
                        <a:ln w="38100" cap="sq">
                          <a:noFill/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0" name="Section Zoom 9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A1B702E-5742-0D2C-CC7D-D8D63DCAEB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57802" y="260648"/>
                <a:ext cx="3204662" cy="1802622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2" name="Section Zoom 11">
                <a:extLst>
                  <a:ext uri="{FF2B5EF4-FFF2-40B4-BE49-F238E27FC236}">
                    <a16:creationId xmlns:a16="http://schemas.microsoft.com/office/drawing/2014/main" id="{CE7A1FA4-C250-F0DD-7DFD-94BFAEB5B8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90195702"/>
                  </p:ext>
                </p:extLst>
              </p:nvPr>
            </p:nvGraphicFramePr>
            <p:xfrm>
              <a:off x="8904312" y="260648"/>
              <a:ext cx="3204662" cy="1802622"/>
            </p:xfrm>
            <a:graphic>
              <a:graphicData uri="http://schemas.microsoft.com/office/powerpoint/2016/sectionzoom">
                <psez:sectionZm>
                  <psez:sectionZmObj sectionId="{7477CD05-BA77-4BCD-BBEF-2CE002A6C5BE}">
                    <psez:zmPr id="{ED9832E2-FD27-4FD7-B8E7-7D3673F74B67}" transitionDur="1000" showBg="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4662" cy="1802622"/>
                        </a:xfrm>
                        <a:prstGeom prst="rect">
                          <a:avLst/>
                        </a:prstGeom>
                        <a:ln w="38100" cap="sq">
                          <a:noFill/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2" name="Section Zoom 11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CE7A1FA4-C250-F0DD-7DFD-94BFAEB5B8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04312" y="260648"/>
                <a:ext cx="3204662" cy="1802622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4" name="Section Zoom 13">
                <a:extLst>
                  <a:ext uri="{FF2B5EF4-FFF2-40B4-BE49-F238E27FC236}">
                    <a16:creationId xmlns:a16="http://schemas.microsoft.com/office/drawing/2014/main" id="{3AC96366-E13E-6AD6-4390-8F7DA2BEF14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0" y="3286699"/>
              <a:ext cx="3204662" cy="1592736"/>
            </p:xfrm>
            <a:graphic>
              <a:graphicData uri="http://schemas.microsoft.com/office/powerpoint/2016/sectionzoom">
                <psez:sectionZm>
                  <psez:sectionZmObj sectionId="{67726394-3EB2-470A-B09C-43FEAA2728FB}">
                    <psez:zmPr id="{320F00B4-5869-4C5C-865D-292BE00BA14F}" transitionDur="1000" showBg="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4662" cy="1592736"/>
                        </a:xfrm>
                        <a:prstGeom prst="rect">
                          <a:avLst/>
                        </a:prstGeom>
                        <a:ln w="38100" cap="sq">
                          <a:noFill/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4" name="Section Zoom 13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3AC96366-E13E-6AD6-4390-8F7DA2BEF1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0" y="3286699"/>
                <a:ext cx="3204662" cy="1592736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6" name="Section Zoom 15">
                <a:extLst>
                  <a:ext uri="{FF2B5EF4-FFF2-40B4-BE49-F238E27FC236}">
                    <a16:creationId xmlns:a16="http://schemas.microsoft.com/office/drawing/2014/main" id="{C8CA5E6B-27D8-D843-F20D-B3C799613D9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100125" y="3185637"/>
              <a:ext cx="3204662" cy="1802622"/>
            </p:xfrm>
            <a:graphic>
              <a:graphicData uri="http://schemas.microsoft.com/office/powerpoint/2016/sectionzoom">
                <psez:sectionZm>
                  <psez:sectionZmObj sectionId="{DC107373-6FD4-470E-96E1-72C8AA825F47}">
                    <psez:zmPr id="{004A28ED-B155-4E33-828F-F3288309FCBC}" transitionDur="1000" showBg="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4662" cy="1802622"/>
                        </a:xfrm>
                        <a:prstGeom prst="rect">
                          <a:avLst/>
                        </a:prstGeom>
                        <a:ln w="38100" cap="sq">
                          <a:noFill/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6" name="Section Zoom 15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C8CA5E6B-27D8-D843-F20D-B3C799613D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00125" y="3185637"/>
                <a:ext cx="3204662" cy="1802622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8" name="Section Zoom 17">
                <a:extLst>
                  <a:ext uri="{FF2B5EF4-FFF2-40B4-BE49-F238E27FC236}">
                    <a16:creationId xmlns:a16="http://schemas.microsoft.com/office/drawing/2014/main" id="{CC2A3AB2-FE32-376B-D833-B6C7199842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192688" y="3181756"/>
              <a:ext cx="3204662" cy="1802622"/>
            </p:xfrm>
            <a:graphic>
              <a:graphicData uri="http://schemas.microsoft.com/office/powerpoint/2016/sectionzoom">
                <psez:sectionZm>
                  <psez:sectionZmObj sectionId="{72F3E206-DCC5-4B97-AC42-D7416A191ABB}">
                    <psez:zmPr id="{AB3E16F3-9966-4207-AE03-92540027FE0E}" transitionDur="1000" showBg="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4662" cy="1802622"/>
                        </a:xfrm>
                        <a:prstGeom prst="rect">
                          <a:avLst/>
                        </a:prstGeom>
                        <a:ln w="38100" cap="sq">
                          <a:noFill/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8" name="Section Zoom 17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CC2A3AB2-FE32-376B-D833-B6C7199842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192688" y="3181756"/>
                <a:ext cx="3204662" cy="1802622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0" name="Section Zoom 19">
                <a:extLst>
                  <a:ext uri="{FF2B5EF4-FFF2-40B4-BE49-F238E27FC236}">
                    <a16:creationId xmlns:a16="http://schemas.microsoft.com/office/drawing/2014/main" id="{555BD414-674B-4FFE-7C5E-BB75EECAEF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9923379"/>
                  </p:ext>
                </p:extLst>
              </p:nvPr>
            </p:nvGraphicFramePr>
            <p:xfrm>
              <a:off x="8956642" y="3185637"/>
              <a:ext cx="3204662" cy="1802622"/>
            </p:xfrm>
            <a:graphic>
              <a:graphicData uri="http://schemas.microsoft.com/office/powerpoint/2016/sectionzoom">
                <psez:sectionZm>
                  <psez:sectionZmObj sectionId="{BF2400CF-7E58-43E4-8BBF-799F11891781}">
                    <psez:zmPr id="{EA4020E9-B360-4421-ADA3-19B97F8DC22A}" transitionDur="1000" showBg="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04662" cy="1802622"/>
                        </a:xfrm>
                        <a:prstGeom prst="rect">
                          <a:avLst/>
                        </a:prstGeom>
                        <a:ln w="38100" cap="sq">
                          <a:noFill/>
                          <a:prstDash val="solid"/>
                          <a:miter lim="800000"/>
                        </a:ln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0" name="Section Zoom 19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555BD414-674B-4FFE-7C5E-BB75EECAEF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956642" y="3185637"/>
                <a:ext cx="3204662" cy="1802622"/>
              </a:xfrm>
              <a:prstGeom prst="rect">
                <a:avLst/>
              </a:prstGeom>
              <a:ln w="38100" cap="sq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F1F1E93-E387-B7F4-E730-6032F8ED705E}"/>
              </a:ext>
            </a:extLst>
          </p:cNvPr>
          <p:cNvSpPr/>
          <p:nvPr/>
        </p:nvSpPr>
        <p:spPr>
          <a:xfrm>
            <a:off x="263352" y="2180964"/>
            <a:ext cx="2677958" cy="823575"/>
          </a:xfrm>
          <a:custGeom>
            <a:avLst/>
            <a:gdLst>
              <a:gd name="connsiteX0" fmla="*/ 0 w 2219880"/>
              <a:gd name="connsiteY0" fmla="*/ 0 h 823575"/>
              <a:gd name="connsiteX1" fmla="*/ 2219880 w 2219880"/>
              <a:gd name="connsiteY1" fmla="*/ 0 h 823575"/>
              <a:gd name="connsiteX2" fmla="*/ 2219880 w 2219880"/>
              <a:gd name="connsiteY2" fmla="*/ 823575 h 823575"/>
              <a:gd name="connsiteX3" fmla="*/ 0 w 2219880"/>
              <a:gd name="connsiteY3" fmla="*/ 823575 h 823575"/>
              <a:gd name="connsiteX4" fmla="*/ 0 w 2219880"/>
              <a:gd name="connsiteY4" fmla="*/ 0 h 82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880" h="823575">
                <a:moveTo>
                  <a:pt x="0" y="0"/>
                </a:moveTo>
                <a:lnTo>
                  <a:pt x="2219880" y="0"/>
                </a:lnTo>
                <a:lnTo>
                  <a:pt x="2219880" y="823575"/>
                </a:lnTo>
                <a:lnTo>
                  <a:pt x="0" y="8235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0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1. Directed Feedback Vertex Set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11FE71E-D1BA-EB14-C9C0-6943C7FFD8CF}"/>
              </a:ext>
            </a:extLst>
          </p:cNvPr>
          <p:cNvSpPr/>
          <p:nvPr/>
        </p:nvSpPr>
        <p:spPr>
          <a:xfrm>
            <a:off x="3360968" y="2180964"/>
            <a:ext cx="2677958" cy="823575"/>
          </a:xfrm>
          <a:custGeom>
            <a:avLst/>
            <a:gdLst>
              <a:gd name="connsiteX0" fmla="*/ 0 w 2219880"/>
              <a:gd name="connsiteY0" fmla="*/ 0 h 823575"/>
              <a:gd name="connsiteX1" fmla="*/ 2219880 w 2219880"/>
              <a:gd name="connsiteY1" fmla="*/ 0 h 823575"/>
              <a:gd name="connsiteX2" fmla="*/ 2219880 w 2219880"/>
              <a:gd name="connsiteY2" fmla="*/ 823575 h 823575"/>
              <a:gd name="connsiteX3" fmla="*/ 0 w 2219880"/>
              <a:gd name="connsiteY3" fmla="*/ 823575 h 823575"/>
              <a:gd name="connsiteX4" fmla="*/ 0 w 2219880"/>
              <a:gd name="connsiteY4" fmla="*/ 0 h 82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880" h="823575">
                <a:moveTo>
                  <a:pt x="0" y="0"/>
                </a:moveTo>
                <a:lnTo>
                  <a:pt x="2219880" y="0"/>
                </a:lnTo>
                <a:lnTo>
                  <a:pt x="2219880" y="823575"/>
                </a:lnTo>
                <a:lnTo>
                  <a:pt x="0" y="8235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0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2. Vertex Planarization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EFCDE06-4AB0-8583-786B-A8CE9AC8D2BC}"/>
              </a:ext>
            </a:extLst>
          </p:cNvPr>
          <p:cNvSpPr/>
          <p:nvPr/>
        </p:nvSpPr>
        <p:spPr>
          <a:xfrm>
            <a:off x="6455452" y="2180964"/>
            <a:ext cx="2677958" cy="823575"/>
          </a:xfrm>
          <a:custGeom>
            <a:avLst/>
            <a:gdLst>
              <a:gd name="connsiteX0" fmla="*/ 0 w 2219880"/>
              <a:gd name="connsiteY0" fmla="*/ 0 h 823575"/>
              <a:gd name="connsiteX1" fmla="*/ 2219880 w 2219880"/>
              <a:gd name="connsiteY1" fmla="*/ 0 h 823575"/>
              <a:gd name="connsiteX2" fmla="*/ 2219880 w 2219880"/>
              <a:gd name="connsiteY2" fmla="*/ 823575 h 823575"/>
              <a:gd name="connsiteX3" fmla="*/ 0 w 2219880"/>
              <a:gd name="connsiteY3" fmla="*/ 823575 h 823575"/>
              <a:gd name="connsiteX4" fmla="*/ 0 w 2219880"/>
              <a:gd name="connsiteY4" fmla="*/ 0 h 82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880" h="823575">
                <a:moveTo>
                  <a:pt x="0" y="0"/>
                </a:moveTo>
                <a:lnTo>
                  <a:pt x="2219880" y="0"/>
                </a:lnTo>
                <a:lnTo>
                  <a:pt x="2219880" y="823575"/>
                </a:lnTo>
                <a:lnTo>
                  <a:pt x="0" y="8235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0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3. Claw-free Edge Deletion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049C0AF-F344-AE98-6467-6D5043E62DE2}"/>
              </a:ext>
            </a:extLst>
          </p:cNvPr>
          <p:cNvSpPr/>
          <p:nvPr/>
        </p:nvSpPr>
        <p:spPr>
          <a:xfrm>
            <a:off x="9167664" y="2180964"/>
            <a:ext cx="2677958" cy="823575"/>
          </a:xfrm>
          <a:custGeom>
            <a:avLst/>
            <a:gdLst>
              <a:gd name="connsiteX0" fmla="*/ 0 w 2219880"/>
              <a:gd name="connsiteY0" fmla="*/ 0 h 823575"/>
              <a:gd name="connsiteX1" fmla="*/ 2219880 w 2219880"/>
              <a:gd name="connsiteY1" fmla="*/ 0 h 823575"/>
              <a:gd name="connsiteX2" fmla="*/ 2219880 w 2219880"/>
              <a:gd name="connsiteY2" fmla="*/ 823575 h 823575"/>
              <a:gd name="connsiteX3" fmla="*/ 0 w 2219880"/>
              <a:gd name="connsiteY3" fmla="*/ 823575 h 823575"/>
              <a:gd name="connsiteX4" fmla="*/ 0 w 2219880"/>
              <a:gd name="connsiteY4" fmla="*/ 0 h 82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880" h="823575">
                <a:moveTo>
                  <a:pt x="0" y="0"/>
                </a:moveTo>
                <a:lnTo>
                  <a:pt x="2219880" y="0"/>
                </a:lnTo>
                <a:lnTo>
                  <a:pt x="2219880" y="823575"/>
                </a:lnTo>
                <a:lnTo>
                  <a:pt x="0" y="8235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0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4. Interval Completion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C510374-B749-D4AE-4296-06612F291C6E}"/>
                  </a:ext>
                </a:extLst>
              </p:cNvPr>
              <p:cNvSpPr/>
              <p:nvPr/>
            </p:nvSpPr>
            <p:spPr>
              <a:xfrm>
                <a:off x="170569" y="5205300"/>
                <a:ext cx="2677958" cy="823575"/>
              </a:xfrm>
              <a:custGeom>
                <a:avLst/>
                <a:gdLst>
                  <a:gd name="connsiteX0" fmla="*/ 0 w 2219880"/>
                  <a:gd name="connsiteY0" fmla="*/ 0 h 823575"/>
                  <a:gd name="connsiteX1" fmla="*/ 2219880 w 2219880"/>
                  <a:gd name="connsiteY1" fmla="*/ 0 h 823575"/>
                  <a:gd name="connsiteX2" fmla="*/ 2219880 w 2219880"/>
                  <a:gd name="connsiteY2" fmla="*/ 823575 h 823575"/>
                  <a:gd name="connsiteX3" fmla="*/ 0 w 2219880"/>
                  <a:gd name="connsiteY3" fmla="*/ 823575 h 823575"/>
                  <a:gd name="connsiteX4" fmla="*/ 0 w 2219880"/>
                  <a:gd name="connsiteY4" fmla="*/ 0 h 82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9880" h="823575">
                    <a:moveTo>
                      <a:pt x="0" y="0"/>
                    </a:moveTo>
                    <a:lnTo>
                      <a:pt x="2219880" y="0"/>
                    </a:lnTo>
                    <a:lnTo>
                      <a:pt x="2219880" y="823575"/>
                    </a:lnTo>
                    <a:lnTo>
                      <a:pt x="0" y="82357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3792" tIns="113792" rIns="113792" bIns="0" numCol="1" spcCol="1270" anchor="t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kern="1200" dirty="0"/>
                  <a:t>5. Turing kernel for </a:t>
                </a:r>
                <a:br>
                  <a:rPr lang="en-US" sz="2000" kern="1200" dirty="0"/>
                </a:br>
                <a14:m>
                  <m:oMath xmlns:m="http://schemas.openxmlformats.org/officeDocument/2006/math">
                    <m:r>
                      <a:rPr lang="en-US" sz="2000" b="0" i="1" kern="1200" baseline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kern="1200" dirty="0"/>
                  <a:t>-Path</a:t>
                </a:r>
              </a:p>
            </p:txBody>
          </p:sp>
        </mc:Choice>
        <mc:Fallback xmlns=""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C510374-B749-D4AE-4296-06612F291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69" y="5205300"/>
                <a:ext cx="2677958" cy="823575"/>
              </a:xfrm>
              <a:custGeom>
                <a:avLst/>
                <a:gdLst>
                  <a:gd name="connsiteX0" fmla="*/ 0 w 2219880"/>
                  <a:gd name="connsiteY0" fmla="*/ 0 h 823575"/>
                  <a:gd name="connsiteX1" fmla="*/ 2219880 w 2219880"/>
                  <a:gd name="connsiteY1" fmla="*/ 0 h 823575"/>
                  <a:gd name="connsiteX2" fmla="*/ 2219880 w 2219880"/>
                  <a:gd name="connsiteY2" fmla="*/ 823575 h 823575"/>
                  <a:gd name="connsiteX3" fmla="*/ 0 w 2219880"/>
                  <a:gd name="connsiteY3" fmla="*/ 823575 h 823575"/>
                  <a:gd name="connsiteX4" fmla="*/ 0 w 2219880"/>
                  <a:gd name="connsiteY4" fmla="*/ 0 h 82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9880" h="823575">
                    <a:moveTo>
                      <a:pt x="0" y="0"/>
                    </a:moveTo>
                    <a:lnTo>
                      <a:pt x="2219880" y="0"/>
                    </a:lnTo>
                    <a:lnTo>
                      <a:pt x="2219880" y="823575"/>
                    </a:lnTo>
                    <a:lnTo>
                      <a:pt x="0" y="8235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73A4A86-6CFF-7E9F-1D8E-A10FB12C78F2}"/>
              </a:ext>
            </a:extLst>
          </p:cNvPr>
          <p:cNvSpPr/>
          <p:nvPr/>
        </p:nvSpPr>
        <p:spPr>
          <a:xfrm>
            <a:off x="3341107" y="5205300"/>
            <a:ext cx="2677958" cy="823575"/>
          </a:xfrm>
          <a:custGeom>
            <a:avLst/>
            <a:gdLst>
              <a:gd name="connsiteX0" fmla="*/ 0 w 2219880"/>
              <a:gd name="connsiteY0" fmla="*/ 0 h 823575"/>
              <a:gd name="connsiteX1" fmla="*/ 2219880 w 2219880"/>
              <a:gd name="connsiteY1" fmla="*/ 0 h 823575"/>
              <a:gd name="connsiteX2" fmla="*/ 2219880 w 2219880"/>
              <a:gd name="connsiteY2" fmla="*/ 823575 h 823575"/>
              <a:gd name="connsiteX3" fmla="*/ 0 w 2219880"/>
              <a:gd name="connsiteY3" fmla="*/ 823575 h 823575"/>
              <a:gd name="connsiteX4" fmla="*/ 0 w 2219880"/>
              <a:gd name="connsiteY4" fmla="*/ 0 h 82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880" h="823575">
                <a:moveTo>
                  <a:pt x="0" y="0"/>
                </a:moveTo>
                <a:lnTo>
                  <a:pt x="2219880" y="0"/>
                </a:lnTo>
                <a:lnTo>
                  <a:pt x="2219880" y="823575"/>
                </a:lnTo>
                <a:lnTo>
                  <a:pt x="0" y="8235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0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6. Turing kernel lower bounds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3C99001-BFC4-332C-7D1C-3C36F294EEA0}"/>
              </a:ext>
            </a:extLst>
          </p:cNvPr>
          <p:cNvSpPr/>
          <p:nvPr/>
        </p:nvSpPr>
        <p:spPr>
          <a:xfrm>
            <a:off x="6421154" y="5205300"/>
            <a:ext cx="2677958" cy="823575"/>
          </a:xfrm>
          <a:custGeom>
            <a:avLst/>
            <a:gdLst>
              <a:gd name="connsiteX0" fmla="*/ 0 w 2219880"/>
              <a:gd name="connsiteY0" fmla="*/ 0 h 823575"/>
              <a:gd name="connsiteX1" fmla="*/ 2219880 w 2219880"/>
              <a:gd name="connsiteY1" fmla="*/ 0 h 823575"/>
              <a:gd name="connsiteX2" fmla="*/ 2219880 w 2219880"/>
              <a:gd name="connsiteY2" fmla="*/ 823575 h 823575"/>
              <a:gd name="connsiteX3" fmla="*/ 0 w 2219880"/>
              <a:gd name="connsiteY3" fmla="*/ 823575 h 823575"/>
              <a:gd name="connsiteX4" fmla="*/ 0 w 2219880"/>
              <a:gd name="connsiteY4" fmla="*/ 0 h 82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880" h="823575">
                <a:moveTo>
                  <a:pt x="0" y="0"/>
                </a:moveTo>
                <a:lnTo>
                  <a:pt x="2219880" y="0"/>
                </a:lnTo>
                <a:lnTo>
                  <a:pt x="2219880" y="823575"/>
                </a:lnTo>
                <a:lnTo>
                  <a:pt x="0" y="8235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0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7. Vertex Multiway Cut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F5A67EE-C83B-AD10-FCF3-5E57D920ED14}"/>
                  </a:ext>
                </a:extLst>
              </p:cNvPr>
              <p:cNvSpPr/>
              <p:nvPr/>
            </p:nvSpPr>
            <p:spPr>
              <a:xfrm>
                <a:off x="9215169" y="5205300"/>
                <a:ext cx="2677958" cy="823575"/>
              </a:xfrm>
              <a:custGeom>
                <a:avLst/>
                <a:gdLst>
                  <a:gd name="connsiteX0" fmla="*/ 0 w 2219880"/>
                  <a:gd name="connsiteY0" fmla="*/ 0 h 823575"/>
                  <a:gd name="connsiteX1" fmla="*/ 2219880 w 2219880"/>
                  <a:gd name="connsiteY1" fmla="*/ 0 h 823575"/>
                  <a:gd name="connsiteX2" fmla="*/ 2219880 w 2219880"/>
                  <a:gd name="connsiteY2" fmla="*/ 823575 h 823575"/>
                  <a:gd name="connsiteX3" fmla="*/ 0 w 2219880"/>
                  <a:gd name="connsiteY3" fmla="*/ 823575 h 823575"/>
                  <a:gd name="connsiteX4" fmla="*/ 0 w 2219880"/>
                  <a:gd name="connsiteY4" fmla="*/ 0 h 82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9880" h="823575">
                    <a:moveTo>
                      <a:pt x="0" y="0"/>
                    </a:moveTo>
                    <a:lnTo>
                      <a:pt x="2219880" y="0"/>
                    </a:lnTo>
                    <a:lnTo>
                      <a:pt x="2219880" y="823575"/>
                    </a:lnTo>
                    <a:lnTo>
                      <a:pt x="0" y="823575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3792" tIns="113792" rIns="113792" bIns="0" numCol="1" spcCol="1270" anchor="t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kern="1200" dirty="0"/>
                  <a:t>8. Linear-element </a:t>
                </a:r>
                <a:r>
                  <a:rPr lang="en-NL" sz="2000" kern="1200" dirty="0"/>
                  <a:t>k</a:t>
                </a:r>
                <a:r>
                  <a:rPr lang="en-US" sz="2000" kern="1200" dirty="0" err="1"/>
                  <a:t>ernel</a:t>
                </a:r>
                <a:r>
                  <a:rPr lang="en-US" sz="2000" kern="1200" dirty="0"/>
                  <a:t> for </a:t>
                </a:r>
                <a14:m>
                  <m:oMath xmlns:m="http://schemas.openxmlformats.org/officeDocument/2006/math">
                    <m:r>
                      <a:rPr lang="en-US" sz="2000" i="1" kern="1200" baseline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000" kern="1200" dirty="0"/>
                  <a:t>-Hitting Set</a:t>
                </a:r>
              </a:p>
            </p:txBody>
          </p:sp>
        </mc:Choice>
        <mc:Fallback xmlns=""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F5A67EE-C83B-AD10-FCF3-5E57D920ED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5169" y="5205300"/>
                <a:ext cx="2677958" cy="823575"/>
              </a:xfrm>
              <a:custGeom>
                <a:avLst/>
                <a:gdLst>
                  <a:gd name="connsiteX0" fmla="*/ 0 w 2219880"/>
                  <a:gd name="connsiteY0" fmla="*/ 0 h 823575"/>
                  <a:gd name="connsiteX1" fmla="*/ 2219880 w 2219880"/>
                  <a:gd name="connsiteY1" fmla="*/ 0 h 823575"/>
                  <a:gd name="connsiteX2" fmla="*/ 2219880 w 2219880"/>
                  <a:gd name="connsiteY2" fmla="*/ 823575 h 823575"/>
                  <a:gd name="connsiteX3" fmla="*/ 0 w 2219880"/>
                  <a:gd name="connsiteY3" fmla="*/ 823575 h 823575"/>
                  <a:gd name="connsiteX4" fmla="*/ 0 w 2219880"/>
                  <a:gd name="connsiteY4" fmla="*/ 0 h 82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9880" h="823575">
                    <a:moveTo>
                      <a:pt x="0" y="0"/>
                    </a:moveTo>
                    <a:lnTo>
                      <a:pt x="2219880" y="0"/>
                    </a:lnTo>
                    <a:lnTo>
                      <a:pt x="2219880" y="823575"/>
                    </a:lnTo>
                    <a:lnTo>
                      <a:pt x="0" y="8235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/>
                <a:stretch>
                  <a:fillRect l="-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9EA00A0-B518-2549-E1F2-B8006F45D500}"/>
              </a:ext>
            </a:extLst>
          </p:cNvPr>
          <p:cNvSpPr txBox="1"/>
          <p:nvPr/>
        </p:nvSpPr>
        <p:spPr>
          <a:xfrm>
            <a:off x="803412" y="6093296"/>
            <a:ext cx="1058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i="1" dirty="0">
                <a:solidFill>
                  <a:srgbClr val="0070C0"/>
                </a:solidFill>
                <a:latin typeface="+mj-lt"/>
              </a:rPr>
              <a:t>Go into presentation mode and click a picture, or scroll to the end of the </a:t>
            </a:r>
            <a:r>
              <a:rPr lang="en-NL" sz="2400" i="1" dirty="0" err="1">
                <a:solidFill>
                  <a:srgbClr val="0070C0"/>
                </a:solidFill>
                <a:latin typeface="+mj-lt"/>
              </a:rPr>
              <a:t>slideset</a:t>
            </a:r>
            <a:endParaRPr lang="en-US" sz="2400" i="1" dirty="0" err="1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370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8AF41-A1F4-FEBA-42FA-45313350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Turing kernel lower bounds –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83552B-3E1B-034B-4BEA-B0DE40F924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For </a:t>
                </a:r>
                <a:r>
                  <a:rPr lang="en-US" dirty="0">
                    <a:solidFill>
                      <a:srgbClr val="0070C0"/>
                    </a:solidFill>
                  </a:rPr>
                  <a:t>traditional </a:t>
                </a:r>
                <a:r>
                  <a:rPr lang="en-US" dirty="0"/>
                  <a:t>kernels, there is a lower-bound framework assuming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𝑐𝑜𝑁𝑃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𝑝𝑜𝑙𝑦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NL" sz="1600" dirty="0">
                    <a:solidFill>
                      <a:srgbClr val="0070C0"/>
                    </a:solidFill>
                  </a:rPr>
                  <a:t>[Bodlaender, Downey, Fellows&amp;Hermelin@ICALP’08/JCSS’09</a:t>
                </a:r>
                <a:r>
                  <a:rPr lang="en-US" sz="1600" dirty="0">
                    <a:solidFill>
                      <a:srgbClr val="0070C0"/>
                    </a:solidFill>
                  </a:rPr>
                  <a:t>] [Fortnow&amp;Santhanam@STOC’08/JCSS’11]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have no tools to exclude polynomial-size </a:t>
                </a:r>
                <a:r>
                  <a:rPr lang="en-US" dirty="0">
                    <a:solidFill>
                      <a:srgbClr val="0070C0"/>
                    </a:solidFill>
                  </a:rPr>
                  <a:t>Turing</a:t>
                </a:r>
                <a:r>
                  <a:rPr lang="en-US" dirty="0"/>
                  <a:t> kernels under established conjectures in classic complexity</a:t>
                </a:r>
              </a:p>
              <a:p>
                <a:pPr marL="0" indent="0">
                  <a:buNone/>
                </a:pPr>
                <a:r>
                  <a:rPr lang="en-NL" dirty="0"/>
                  <a:t>There is a hardness framework via MK[2] and WK[1], based on unproven conjectures</a:t>
                </a:r>
                <a:br>
                  <a:rPr lang="en-NL" dirty="0"/>
                </a:br>
                <a:r>
                  <a:rPr lang="en-NL" sz="1600" dirty="0">
                    <a:solidFill>
                      <a:srgbClr val="0070C0"/>
                    </a:solidFill>
                  </a:rPr>
                  <a:t>[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Hermelin</a:t>
                </a:r>
                <a:r>
                  <a:rPr lang="en-US" sz="1600" dirty="0">
                    <a:solidFill>
                      <a:srgbClr val="0070C0"/>
                    </a:solidFill>
                  </a:rPr>
                  <a:t>, Kratsch, 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Soltys</a:t>
                </a:r>
                <a:r>
                  <a:rPr lang="en-US" sz="1600" dirty="0">
                    <a:solidFill>
                      <a:srgbClr val="0070C0"/>
                    </a:solidFill>
                  </a:rPr>
                  <a:t>, Wahlström, Wu</a:t>
                </a:r>
                <a:r>
                  <a:rPr lang="en-NL" sz="1600" dirty="0">
                    <a:solidFill>
                      <a:srgbClr val="0070C0"/>
                    </a:solidFill>
                  </a:rPr>
                  <a:t>@IPEC’13/Algorithmica’15]</a:t>
                </a:r>
                <a:endParaRPr lang="en-US" sz="16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kumimoji="0" lang="en-US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𝑀𝐾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⊆</m:t>
                      </m:r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𝑊𝐾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⊆</m:t>
                      </m:r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𝑀𝐾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</m:d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⊆</m:t>
                      </m:r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𝑊𝐾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</m:d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⊆…⊆</m:t>
                      </m:r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𝐹𝑃𝑇</m:t>
                      </m:r>
                    </m:oMath>
                  </m:oMathPara>
                </a14:m>
                <a:endParaRPr lang="en-US" sz="16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MK[1] contains problems that have a polynomial-size compression into NP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0000"/>
                    </a:solidFill>
                    <a:latin typeface="Calibri"/>
                  </a:rPr>
                  <a:t>It is conjectured that WK[1]- or MK[2]-hard problems do </a:t>
                </a:r>
                <a:r>
                  <a:rPr lang="en-US" dirty="0">
                    <a:solidFill>
                      <a:srgbClr val="0070C0"/>
                    </a:solidFill>
                    <a:latin typeface="Calibri"/>
                  </a:rPr>
                  <a:t>not </a:t>
                </a:r>
                <a:r>
                  <a:rPr lang="en-US" dirty="0">
                    <a:solidFill>
                      <a:srgbClr val="000000"/>
                    </a:solidFill>
                    <a:latin typeface="Calibri"/>
                  </a:rPr>
                  <a:t>have poly Turing kernels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83552B-3E1B-034B-4BEA-B0DE40F924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B9599-EF51-FBA0-E97B-D8EED91F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62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8AF41-A1F4-FEBA-42FA-45313350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Turing kernel lower bounds – Open and closed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3552B-3E1B-034B-4BEA-B0DE40F92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Hardest cases which are closed:</a:t>
            </a:r>
            <a:endParaRPr lang="en-NL" dirty="0">
              <a:solidFill>
                <a:srgbClr val="0070C0"/>
              </a:solidFill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NL" cap="small" dirty="0"/>
              <a:t>Edge Clique Cover </a:t>
            </a:r>
            <a:r>
              <a:rPr lang="en-NL" dirty="0"/>
              <a:t>does not have a polynomial-size Turing kernel unless </a:t>
            </a:r>
            <a:r>
              <a:rPr lang="en-US" dirty="0"/>
              <a:t>every problem in NP has a quasi-polynomial-sized circuit family</a:t>
            </a:r>
            <a:br>
              <a:rPr lang="en-NL" dirty="0"/>
            </a:br>
            <a:r>
              <a:rPr lang="en-NL" sz="1600" dirty="0">
                <a:solidFill>
                  <a:srgbClr val="0070C0"/>
                </a:solidFill>
              </a:rPr>
              <a:t>[Ludo@TCS’22]</a:t>
            </a:r>
            <a:endParaRPr lang="en-US" sz="1600" dirty="0">
              <a:solidFill>
                <a:srgbClr val="0070C0"/>
              </a:solidFill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NL" dirty="0"/>
              <a:t>Turing kernelization is unconditionally more powerful than standard kernelization</a:t>
            </a:r>
            <a:br>
              <a:rPr lang="en-NL" dirty="0"/>
            </a:br>
            <a:r>
              <a:rPr lang="en-NL" sz="1600" dirty="0">
                <a:solidFill>
                  <a:srgbClr val="0070C0"/>
                </a:solidFill>
              </a:rPr>
              <a:t>[</a:t>
            </a:r>
            <a:r>
              <a:rPr lang="en-NL" sz="1600" dirty="0" err="1">
                <a:solidFill>
                  <a:srgbClr val="0070C0"/>
                </a:solidFill>
              </a:rPr>
              <a:t>Witteveen</a:t>
            </a:r>
            <a:r>
              <a:rPr lang="en-NL" sz="1600" dirty="0">
                <a:solidFill>
                  <a:srgbClr val="0070C0"/>
                </a:solidFill>
              </a:rPr>
              <a:t>, Bottesch&amp;Torenvliet@SOFSEM’19] </a:t>
            </a:r>
            <a:endParaRPr lang="en-US" sz="1600" dirty="0">
              <a:solidFill>
                <a:srgbClr val="0070C0"/>
              </a:solidFill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Many problems are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known to be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MK[2] or WK[1]-hard under PPTs</a:t>
            </a:r>
            <a:endParaRPr kumimoji="0" lang="en-US" sz="1800" b="0" i="0" u="none" strike="noStrike" kern="0" cap="small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Easiest (to state) case that is open: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Does CNF-SAT parameterized by #variables have a polynomial Turing kernel?</a:t>
            </a:r>
          </a:p>
          <a:p>
            <a:pPr marL="0" indent="0">
              <a:spcBef>
                <a:spcPts val="600"/>
              </a:spcBef>
              <a:buNone/>
            </a:pPr>
            <a:endParaRPr lang="en-US" sz="1200" cap="small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B9599-EF51-FBA0-E97B-D8EED91F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51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658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8AF41-A1F4-FEBA-42FA-45313350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Turing kernel lower bounds – Relevance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83552B-3E1B-034B-4BEA-B0DE40F924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From a </a:t>
                </a:r>
                <a:r>
                  <a:rPr lang="en-US" dirty="0">
                    <a:solidFill>
                      <a:srgbClr val="0070C0"/>
                    </a:solidFill>
                  </a:rPr>
                  <a:t>complexity-theoretic</a:t>
                </a:r>
                <a:r>
                  <a:rPr lang="en-US" dirty="0"/>
                  <a:t> point of view, the problem is still very relevant</a:t>
                </a:r>
              </a:p>
              <a:p>
                <a:r>
                  <a:rPr lang="en-US" dirty="0"/>
                  <a:t>Given the success of kernelization and its lower bound theory, </a:t>
                </a:r>
                <a:br>
                  <a:rPr lang="en-US" dirty="0"/>
                </a:br>
                <a:r>
                  <a:rPr lang="en-US" dirty="0"/>
                  <a:t>it is an intriguing and </a:t>
                </a:r>
                <a:r>
                  <a:rPr lang="en-US" dirty="0">
                    <a:solidFill>
                      <a:srgbClr val="0070C0"/>
                    </a:solidFill>
                  </a:rPr>
                  <a:t>challenging</a:t>
                </a:r>
                <a:r>
                  <a:rPr lang="en-US" dirty="0"/>
                  <a:t> open direction</a:t>
                </a:r>
              </a:p>
              <a:p>
                <a:r>
                  <a:rPr lang="en-US" dirty="0"/>
                  <a:t>It seems to lie firmly </a:t>
                </a:r>
                <a:r>
                  <a:rPr lang="en-US" dirty="0">
                    <a:solidFill>
                      <a:srgbClr val="0070C0"/>
                    </a:solidFill>
                  </a:rPr>
                  <a:t>beyond</a:t>
                </a:r>
                <a:r>
                  <a:rPr lang="en-US" dirty="0"/>
                  <a:t> the reach of existing tools in complexity theory</a:t>
                </a:r>
              </a:p>
              <a:p>
                <a:pPr marL="0" indent="0">
                  <a:buNone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The story is different from the viewpoint of an </a:t>
                </a:r>
                <a:r>
                  <a:rPr kumimoji="0" lang="en-US" sz="2400" b="0" i="0" u="none" strike="noStrike" kern="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algorithm designer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working on FPT</a:t>
                </a:r>
              </a:p>
              <a:p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If you believe that MK[2] and WK[1]-hard problems have no poly Turing kernels,</a:t>
                </a:r>
                <a:b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then most questions are settled</a:t>
                </a:r>
              </a:p>
              <a:p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Turing kernelization only gives an advantage in </a:t>
                </a:r>
                <a:r>
                  <a:rPr kumimoji="0" lang="en-US" sz="2400" b="0" i="0" u="none" strike="noStrike" kern="0" cap="none" spc="0" normalizeH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very few 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cases</a:t>
                </a:r>
              </a:p>
              <a:p>
                <a:pPr marL="0" indent="0">
                  <a:buNone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The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kumimoji="0" lang="en-US" sz="2400" b="0" i="0" u="none" strike="noStrike" kern="0" cap="small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-Path </a:t>
                </a:r>
                <a:r>
                  <a:rPr kumimoji="0" lang="en-US" sz="2400" b="0" i="0" u="none" strike="noStrike" kern="0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problem is a notorious exception; unknown to be WK[1]-hard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83552B-3E1B-034B-4BEA-B0DE40F924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B9599-EF51-FBA0-E97B-D8EED91F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52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867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8AF41-A1F4-FEBA-42FA-45313350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Turing kernel lower bounds – Status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83552B-3E1B-034B-4BEA-B0DE40F924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problem has had a lot of attention from complexity experts</a:t>
                </a:r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[Drucker@FOCS’12/SICOMP’15]</a:t>
                </a:r>
              </a:p>
              <a:p>
                <a:pPr marL="0" indent="0">
                  <a:buNone/>
                </a:pPr>
                <a:r>
                  <a:rPr lang="en-US" dirty="0"/>
                  <a:t>It is not amenable to </a:t>
                </a:r>
                <a:r>
                  <a:rPr lang="en-US" dirty="0">
                    <a:solidFill>
                      <a:srgbClr val="0070C0"/>
                    </a:solidFill>
                  </a:rPr>
                  <a:t>information-theoretic</a:t>
                </a:r>
                <a:r>
                  <a:rPr lang="en-US" dirty="0"/>
                  <a:t> proofs like for OR-distillation</a:t>
                </a:r>
              </a:p>
              <a:p>
                <a:r>
                  <a:rPr lang="en-US" dirty="0"/>
                  <a:t>During the process, the algorithm can communicate the entire input to the oracle</a:t>
                </a:r>
              </a:p>
              <a:p>
                <a:r>
                  <a:rPr lang="en-US" dirty="0"/>
                  <a:t>... but the oracle only sees small chunks of it at a time</a:t>
                </a:r>
              </a:p>
              <a:p>
                <a:pPr marL="0" indent="0">
                  <a:buNone/>
                </a:pPr>
                <a:r>
                  <a:rPr lang="en-US" dirty="0"/>
                  <a:t>Existing proof techniques work against Turing kernels that communicate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bits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 authors of the WK[..]-framework are not 100% convinced their conjectures hold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083552B-3E1B-034B-4BEA-B0DE40F924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 b="-1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B9599-EF51-FBA0-E97B-D8EED91F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53</a:t>
            </a:fld>
            <a:endParaRPr lang="nb-NO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8876CB-2B4B-ADCD-08D4-DDD5BCDA996A}"/>
              </a:ext>
            </a:extLst>
          </p:cNvPr>
          <p:cNvSpPr/>
          <p:nvPr/>
        </p:nvSpPr>
        <p:spPr bwMode="auto">
          <a:xfrm>
            <a:off x="609600" y="4437112"/>
            <a:ext cx="10987617" cy="94136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Danny </a:t>
            </a:r>
            <a:r>
              <a:rPr kumimoji="0" lang="en-US" sz="240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Hermelin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: If I had to pick a favorite problem, it would be complexity theoretic results to exclude polynomial Turing kernels. At the time I thought about this a lot.</a:t>
            </a:r>
          </a:p>
        </p:txBody>
      </p:sp>
    </p:spTree>
    <p:extLst>
      <p:ext uri="{BB962C8B-B14F-4D97-AF65-F5344CB8AC3E}">
        <p14:creationId xmlns:p14="http://schemas.microsoft.com/office/powerpoint/2010/main" val="2407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6872B7-6678-19C0-5BED-4DCA8C3E04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332656"/>
            <a:ext cx="6192688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02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BCBF-F4FE-3F0D-7DB6-9E117B1CF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Multiway Cut –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078240-265A-802C-D1C9-67FB74036E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Input:		</a:t>
                </a:r>
                <a:r>
                  <a:rPr lang="en-US" dirty="0"/>
                  <a:t>Undirected graph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, terminals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dirty="0"/>
                </a:br>
                <a:r>
                  <a:rPr lang="en-US" b="1" dirty="0"/>
                  <a:t>Parameter:	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dirty="0"/>
                </a:br>
                <a:r>
                  <a:rPr lang="en-US" b="1" dirty="0"/>
                  <a:t>Question:</a:t>
                </a:r>
                <a:r>
                  <a:rPr lang="en-US" dirty="0"/>
                  <a:t>	Is there a set </a:t>
                </a:r>
                <a14:m>
                  <m:oMath xmlns:m="http://schemas.openxmlformats.org/officeDocument/2006/math">
                    <m:r>
                      <a:rPr lang="en-NL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NL" b="0" i="1" dirty="0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NL" b="0" i="1" dirty="0" smtClean="0">
                        <a:latin typeface="Cambria Math" panose="02040503050406030204" pitchFamily="18" charset="0"/>
                      </a:rPr>
                      <m:t>∖</m:t>
                    </m:r>
                    <m:r>
                      <a:rPr lang="en-NL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of size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such that </a:t>
                </a:r>
                <a:br>
                  <a:rPr lang="en-NL" dirty="0"/>
                </a:br>
                <a:r>
                  <a:rPr lang="en-NL" dirty="0"/>
                  <a:t>		</a:t>
                </a:r>
                <a:r>
                  <a:rPr lang="en-US" dirty="0"/>
                  <a:t>each connected component of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∖</m:t>
                    </m:r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has </a:t>
                </a:r>
                <a:r>
                  <a:rPr lang="en-US" dirty="0">
                    <a:solidFill>
                      <a:srgbClr val="0070C0"/>
                    </a:solidFill>
                  </a:rPr>
                  <a:t>at most one</a:t>
                </a:r>
                <a:r>
                  <a:rPr lang="en-US" dirty="0"/>
                  <a:t> terminal?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078240-265A-802C-D1C9-67FB74036E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39E1B-AF47-65FB-0FAB-A3FF6F5B4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55</a:t>
            </a:fld>
            <a:endParaRPr lang="nb-NO"/>
          </a:p>
        </p:txBody>
      </p:sp>
      <p:pic>
        <p:nvPicPr>
          <p:cNvPr id="5" name="Input'">
            <a:extLst>
              <a:ext uri="{FF2B5EF4-FFF2-40B4-BE49-F238E27FC236}">
                <a16:creationId xmlns:a16="http://schemas.microsoft.com/office/drawing/2014/main" id="{70D09F73-7DA0-C7E2-F3A0-AC89F367E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4" y="2947987"/>
            <a:ext cx="3286125" cy="3562350"/>
          </a:xfrm>
          <a:prstGeom prst="rect">
            <a:avLst/>
          </a:prstGeom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F299651B-E1F2-5101-B95B-5F0D18F89548}"/>
              </a:ext>
            </a:extLst>
          </p:cNvPr>
          <p:cNvSpPr/>
          <p:nvPr/>
        </p:nvSpPr>
        <p:spPr bwMode="auto">
          <a:xfrm>
            <a:off x="5528533" y="3120778"/>
            <a:ext cx="360040" cy="360040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662CAA30-E55A-6FF8-C4AF-74A61BFD68FF}"/>
              </a:ext>
            </a:extLst>
          </p:cNvPr>
          <p:cNvSpPr/>
          <p:nvPr/>
        </p:nvSpPr>
        <p:spPr bwMode="auto">
          <a:xfrm>
            <a:off x="5015880" y="4149080"/>
            <a:ext cx="360040" cy="360040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78AA3422-27E2-8545-ABAF-96840479C8B2}"/>
              </a:ext>
            </a:extLst>
          </p:cNvPr>
          <p:cNvSpPr/>
          <p:nvPr/>
        </p:nvSpPr>
        <p:spPr bwMode="auto">
          <a:xfrm>
            <a:off x="6096000" y="4149080"/>
            <a:ext cx="360040" cy="360040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3D6CF74-B5BE-03CF-B3E4-E5C3E345DFD8}"/>
              </a:ext>
            </a:extLst>
          </p:cNvPr>
          <p:cNvSpPr/>
          <p:nvPr/>
        </p:nvSpPr>
        <p:spPr bwMode="auto">
          <a:xfrm>
            <a:off x="6600056" y="3619636"/>
            <a:ext cx="360040" cy="360040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99835CD9-1715-BDD0-EF33-BBAEFA6E69CD}"/>
              </a:ext>
            </a:extLst>
          </p:cNvPr>
          <p:cNvSpPr/>
          <p:nvPr/>
        </p:nvSpPr>
        <p:spPr bwMode="auto">
          <a:xfrm>
            <a:off x="6636062" y="4170556"/>
            <a:ext cx="360040" cy="360040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9DC98885-D64D-F69A-CC29-949F04018FDF}"/>
              </a:ext>
            </a:extLst>
          </p:cNvPr>
          <p:cNvSpPr/>
          <p:nvPr/>
        </p:nvSpPr>
        <p:spPr bwMode="auto">
          <a:xfrm>
            <a:off x="5764125" y="5230090"/>
            <a:ext cx="360040" cy="360040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16A104D2-3EF0-BCF3-724F-7E506EF98798}"/>
              </a:ext>
            </a:extLst>
          </p:cNvPr>
          <p:cNvSpPr/>
          <p:nvPr/>
        </p:nvSpPr>
        <p:spPr bwMode="auto">
          <a:xfrm>
            <a:off x="6334906" y="5216390"/>
            <a:ext cx="360040" cy="360040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DA0FC565-C2E8-B9FF-0EBE-EA8FB0313DCA}"/>
              </a:ext>
            </a:extLst>
          </p:cNvPr>
          <p:cNvSpPr/>
          <p:nvPr/>
        </p:nvSpPr>
        <p:spPr bwMode="auto">
          <a:xfrm>
            <a:off x="6886407" y="5550668"/>
            <a:ext cx="360040" cy="360040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9CDA28E5-9B1C-D89A-51CB-B4332EB82CEB}"/>
              </a:ext>
            </a:extLst>
          </p:cNvPr>
          <p:cNvSpPr/>
          <p:nvPr/>
        </p:nvSpPr>
        <p:spPr bwMode="auto">
          <a:xfrm>
            <a:off x="6600056" y="4688694"/>
            <a:ext cx="360040" cy="360040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39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BCBF-F4FE-3F0D-7DB6-9E117B1CF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Multiway Cut – Background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078240-265A-802C-D1C9-67FB74036E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Input:		</a:t>
                </a:r>
                <a:r>
                  <a:rPr lang="en-US" dirty="0"/>
                  <a:t>Undirected graph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, terminals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integer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dirty="0"/>
                </a:br>
                <a:r>
                  <a:rPr lang="en-US" b="1" dirty="0"/>
                  <a:t>Parameter:	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br>
                  <a:rPr lang="en-US" dirty="0"/>
                </a:br>
                <a:r>
                  <a:rPr lang="en-US" b="1" dirty="0"/>
                  <a:t>Question:</a:t>
                </a:r>
                <a:r>
                  <a:rPr lang="en-US" dirty="0"/>
                  <a:t>	Is there a set </a:t>
                </a:r>
                <a14:m>
                  <m:oMath xmlns:m="http://schemas.openxmlformats.org/officeDocument/2006/math">
                    <m:r>
                      <a:rPr lang="en-NL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NL" b="0" i="1" dirty="0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NL" b="0" i="1" dirty="0" smtClean="0">
                        <a:latin typeface="Cambria Math" panose="02040503050406030204" pitchFamily="18" charset="0"/>
                      </a:rPr>
                      <m:t>∖</m:t>
                    </m:r>
                    <m:r>
                      <a:rPr lang="en-NL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of size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such that </a:t>
                </a:r>
                <a:br>
                  <a:rPr lang="en-NL" dirty="0"/>
                </a:br>
                <a:r>
                  <a:rPr lang="en-NL" dirty="0"/>
                  <a:t>		</a:t>
                </a:r>
                <a:r>
                  <a:rPr lang="en-US" dirty="0"/>
                  <a:t>each connected component of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∖</m:t>
                    </m:r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has </a:t>
                </a:r>
                <a:r>
                  <a:rPr lang="en-US" dirty="0">
                    <a:solidFill>
                      <a:srgbClr val="0070C0"/>
                    </a:solidFill>
                  </a:rPr>
                  <a:t>at most one</a:t>
                </a:r>
                <a:r>
                  <a:rPr lang="en-US" dirty="0"/>
                  <a:t> terminal?</a:t>
                </a:r>
              </a:p>
              <a:p>
                <a:pPr marL="0" indent="0">
                  <a:buNone/>
                </a:pPr>
                <a:r>
                  <a:rPr lang="en-US" dirty="0"/>
                  <a:t>Fixed-parameter tractable using important separators</a:t>
                </a:r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[Marx@IPEC’04/TCS’06]</a:t>
                </a:r>
              </a:p>
              <a:p>
                <a:pPr marL="0" indent="0">
                  <a:buNone/>
                </a:pPr>
                <a:r>
                  <a:rPr lang="en-US" dirty="0"/>
                  <a:t>Question about a polynomial kernel dates back as far as WORKER 2010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078240-265A-802C-D1C9-67FB74036E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39E1B-AF47-65FB-0FAB-A3FF6F5B4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56</a:t>
            </a:fld>
            <a:endParaRPr lang="nb-NO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C1DFD7-F008-C2DC-79E4-D083EA89E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408" y="3140968"/>
            <a:ext cx="2016224" cy="278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BCBF-F4FE-3F0D-7DB6-9E117B1CF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Multiway Cut – Open and close</a:t>
            </a:r>
            <a:r>
              <a:rPr lang="en-NL" dirty="0"/>
              <a:t>d</a:t>
            </a:r>
            <a:r>
              <a:rPr lang="en-US" dirty="0"/>
              <a:t> cases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078240-265A-802C-D1C9-67FB74036E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Hardest cases which are closed:</a:t>
                </a:r>
                <a:endParaRPr lang="en-NL" dirty="0">
                  <a:solidFill>
                    <a:srgbClr val="0070C0"/>
                  </a:solidFill>
                </a:endParaRP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NL" dirty="0"/>
                  <a:t>There is a kernel with </a:t>
                </a:r>
                <a14:m>
                  <m:oMath xmlns:m="http://schemas.openxmlformats.org/officeDocument/2006/math">
                    <m:r>
                      <a:rPr lang="en-NL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N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NL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NL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NL" b="0" i="1" smtClean="0">
                                <a:latin typeface="Cambria Math" panose="02040503050406030204" pitchFamily="18" charset="0"/>
                              </a:rPr>
                              <m:t>1486</m:t>
                            </m:r>
                          </m:sup>
                        </m:sSup>
                      </m:e>
                    </m:d>
                  </m:oMath>
                </a14:m>
                <a:r>
                  <a:rPr lang="en-NL" dirty="0"/>
                  <a:t> vertices when the input is planar</a:t>
                </a:r>
                <a:br>
                  <a:rPr lang="en-NL" dirty="0"/>
                </a:br>
                <a:r>
                  <a:rPr lang="en-NL" sz="1600" dirty="0">
                    <a:solidFill>
                      <a:srgbClr val="0070C0"/>
                    </a:solidFill>
                  </a:rPr>
                  <a:t>[J, Marcin Pilipczuk &amp; van Leeuwen@STACS’19/SIDMA’21]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NL" dirty="0"/>
                  <a:t>There is a polynomial kernel when you are allowed to delete terminals</a:t>
                </a:r>
                <a:br>
                  <a:rPr lang="en-NL" dirty="0"/>
                </a:br>
                <a:r>
                  <a:rPr lang="en-NL" sz="1600" dirty="0">
                    <a:solidFill>
                      <a:srgbClr val="0070C0"/>
                    </a:solidFill>
                  </a:rPr>
                  <a:t>[Kratch&amp;Wahlström@FOCS’12/JACM’20]</a:t>
                </a:r>
                <a:endParaRPr lang="en-NL" dirty="0">
                  <a:solidFill>
                    <a:srgbClr val="0070C0"/>
                  </a:solidFill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NL" dirty="0"/>
                  <a:t>There is a polynomial kernel when the numb</a:t>
                </a:r>
                <a:r>
                  <a:rPr lang="en-US" dirty="0"/>
                  <a:t>er</a:t>
                </a:r>
                <a:r>
                  <a:rPr lang="en-NL" dirty="0"/>
                  <a:t> of terminals is </a:t>
                </a:r>
                <a14:m>
                  <m:oMath xmlns:m="http://schemas.openxmlformats.org/officeDocument/2006/math">
                    <m:r>
                      <a:rPr lang="en-NL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br>
                  <a:rPr lang="en-NL" dirty="0"/>
                </a:br>
                <a:r>
                  <a:rPr lang="en-NL" sz="1600" dirty="0">
                    <a:solidFill>
                      <a:srgbClr val="0070C0"/>
                    </a:solidFill>
                  </a:rPr>
                  <a:t>[Kratch&amp;Wahlström@FOCS’12/JACM’20]</a:t>
                </a:r>
                <a:endParaRPr lang="en-NL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NL" dirty="0"/>
                  <a:t>There is a quasi-polynomial kernel for the edge-deletion variant</a:t>
                </a:r>
                <a:br>
                  <a:rPr lang="en-NL" dirty="0"/>
                </a:br>
                <a:r>
                  <a:rPr lang="en-NL" sz="1600" dirty="0">
                    <a:solidFill>
                      <a:srgbClr val="0070C0"/>
                    </a:solidFill>
                  </a:rPr>
                  <a:t>[Wahlström@ICALP’20/TALG’22]</a:t>
                </a:r>
                <a:endParaRPr lang="en-US" sz="1600" dirty="0">
                  <a:solidFill>
                    <a:srgbClr val="0070C0"/>
                  </a:solidFill>
                </a:endParaRPr>
              </a:p>
              <a:p>
                <a:pPr marL="0" lv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Easiest case </a:t>
                </a:r>
                <a:r>
                  <a:rPr lang="en-NL" dirty="0">
                    <a:solidFill>
                      <a:srgbClr val="0070C0"/>
                    </a:solidFill>
                  </a:rPr>
                  <a:t>that is </a:t>
                </a:r>
                <a:r>
                  <a:rPr lang="en-US" dirty="0">
                    <a:solidFill>
                      <a:srgbClr val="0070C0"/>
                    </a:solidFill>
                  </a:rPr>
                  <a:t>open: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</a:p>
              <a:p>
                <a:pPr marL="0" lvl="0" indent="0">
                  <a:spcBef>
                    <a:spcPts val="600"/>
                  </a:spcBef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The terminals have bounded degree</a:t>
                </a:r>
                <a:r>
                  <a:rPr lang="en-NL" dirty="0">
                    <a:solidFill>
                      <a:srgbClr val="000000"/>
                    </a:solidFill>
                  </a:rPr>
                  <a:t>, or even all vertices (for edge deletion)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078240-265A-802C-D1C9-67FB74036E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39E1B-AF47-65FB-0FAB-A3FF6F5B4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57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455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BCBF-F4FE-3F0D-7DB6-9E117B1CF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Multiway Cut – Relevance and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78240-265A-802C-D1C9-67FB74036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The Encyclopedia of Algorithms says:</a:t>
            </a:r>
          </a:p>
          <a:p>
            <a:pPr>
              <a:spcBef>
                <a:spcPts val="600"/>
              </a:spcBef>
            </a:pPr>
            <a:r>
              <a:rPr lang="en-US" cap="small" dirty="0"/>
              <a:t>Multiway Cut</a:t>
            </a:r>
            <a:r>
              <a:rPr lang="en-US" dirty="0"/>
              <a:t> is used in computer vision</a:t>
            </a:r>
          </a:p>
          <a:p>
            <a:r>
              <a:rPr lang="en-US" dirty="0"/>
              <a:t>It has applications in parallel and distributed computing, as well as in chip design</a:t>
            </a:r>
          </a:p>
          <a:p>
            <a:pPr marL="0" indent="0">
              <a:buNone/>
            </a:pPr>
            <a:r>
              <a:rPr lang="en-US" dirty="0"/>
              <a:t>I am not convinced this is still the case, but:</a:t>
            </a:r>
          </a:p>
          <a:p>
            <a:r>
              <a:rPr lang="en-US" dirty="0"/>
              <a:t>The </a:t>
            </a:r>
            <a:r>
              <a:rPr lang="en-US" dirty="0" err="1"/>
              <a:t>deletable</a:t>
            </a:r>
            <a:r>
              <a:rPr lang="en-US" dirty="0"/>
              <a:t>-terminal case led to matroid-based representative sets</a:t>
            </a:r>
            <a:br>
              <a:rPr lang="en-US" dirty="0"/>
            </a:br>
            <a:r>
              <a:rPr lang="en-US" sz="1600" dirty="0"/>
              <a:t>They found lots of applications elsewhere</a:t>
            </a:r>
          </a:p>
          <a:p>
            <a:r>
              <a:rPr lang="en-US" dirty="0"/>
              <a:t>There are also connections to </a:t>
            </a:r>
            <a:r>
              <a:rPr lang="en-US" dirty="0">
                <a:solidFill>
                  <a:srgbClr val="0070C0"/>
                </a:solidFill>
              </a:rPr>
              <a:t>mimicking </a:t>
            </a:r>
            <a:r>
              <a:rPr lang="en-US" dirty="0"/>
              <a:t>networks (for cuts, matchings, multiway cuts, etc.) which are of independent interest</a:t>
            </a:r>
          </a:p>
          <a:p>
            <a:pPr marL="0" indent="0">
              <a:buNone/>
            </a:pPr>
            <a:r>
              <a:rPr lang="en-US" dirty="0"/>
              <a:t>The matroid-based kernel for the </a:t>
            </a:r>
            <a:r>
              <a:rPr lang="en-US" dirty="0" err="1"/>
              <a:t>deletable</a:t>
            </a:r>
            <a:r>
              <a:rPr lang="en-US" dirty="0"/>
              <a:t>-terminal case is not practical</a:t>
            </a:r>
            <a:br>
              <a:rPr lang="en-US" dirty="0"/>
            </a:br>
            <a:r>
              <a:rPr lang="en-US" dirty="0"/>
              <a:t>... but LP-based preprocessing for </a:t>
            </a:r>
            <a:r>
              <a:rPr lang="en-US" cap="small" dirty="0"/>
              <a:t>Multiway Cut </a:t>
            </a:r>
            <a:r>
              <a:rPr lang="en-US" dirty="0"/>
              <a:t>is surprisingly effective</a:t>
            </a:r>
            <a:br>
              <a:rPr lang="en-US" dirty="0"/>
            </a:br>
            <a:r>
              <a:rPr lang="en-US" sz="1600" dirty="0">
                <a:solidFill>
                  <a:srgbClr val="0070C0"/>
                </a:solidFill>
              </a:rPr>
              <a:t>[Pilipczuk&amp;Ziobro@arXiv’18]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39E1B-AF47-65FB-0FAB-A3FF6F5B4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58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16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BCBF-F4FE-3F0D-7DB6-9E117B1CF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Multiway Cut –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78240-265A-802C-D1C9-67FB74036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It is still an active research direction with occasional progress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Unclear in which direction the answer will go; I hope it will be positive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39E1B-AF47-65FB-0FAB-A3FF6F5B4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59</a:t>
            </a:fld>
            <a:endParaRPr lang="nb-NO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8BFBFF-CD50-7F40-E2A7-72329A895A24}"/>
              </a:ext>
            </a:extLst>
          </p:cNvPr>
          <p:cNvSpPr/>
          <p:nvPr/>
        </p:nvSpPr>
        <p:spPr bwMode="auto">
          <a:xfrm>
            <a:off x="624417" y="1772816"/>
            <a:ext cx="10957983" cy="108012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Magnus Wahlström</a:t>
            </a:r>
            <a:r>
              <a:rPr kumimoji="0" lang="en-NL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: 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Even though this problem has seen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a lot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research time, it does not seem like a complete brick wall (unlike DFVS)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8B26CC-657F-82C1-46C5-21E0DBAB4E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967" y="3836913"/>
            <a:ext cx="2289250" cy="2289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66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1D9C3-77E3-A848-37AC-23329B409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C66B73-E01E-69E0-2DFD-55C6C1203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539"/>
            <a:ext cx="12192000" cy="612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CBB93-27F1-F0D8-CBAD-FB0BBC9CF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60</a:t>
            </a:fld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486DE-6EEA-AC34-4164-C354B2A4A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863D6C-3317-DD20-31AB-2C417A4CF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149"/>
            <a:ext cx="12192000" cy="610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E2C0B7-94DF-1BF3-D7B5-08DD036F1F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332656"/>
            <a:ext cx="6192688" cy="619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31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20A8AA-CB94-453E-C829-F59E00385E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Linear</a:t>
                </a:r>
                <a:r>
                  <a:rPr lang="en-NL" dirty="0"/>
                  <a:t>-element</a:t>
                </a:r>
                <a:r>
                  <a:rPr lang="en-US" dirty="0"/>
                  <a:t> kernel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-Hitting Set – Background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20A8AA-CB94-453E-C829-F59E00385E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89"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64A51F-D8A2-4A81-7C6D-B41822403D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b="1" dirty="0"/>
                  <a:t>Input:		</a:t>
                </a:r>
                <a:r>
                  <a:rPr lang="en-US" dirty="0"/>
                  <a:t>Set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and a collection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 of size-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subsets</a:t>
                </a:r>
                <a:br>
                  <a:rPr lang="en-US" dirty="0"/>
                </a:br>
                <a:r>
                  <a:rPr lang="en-US" b="1" dirty="0"/>
                  <a:t>Parameter:	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b="1" dirty="0"/>
                  <a:t>Question:</a:t>
                </a: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Does the problem admit a kernel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universe elements? 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64A51F-D8A2-4A81-7C6D-B41822403D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8DEEF-EF01-F5A2-204C-4BC38A65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62</a:t>
            </a:fld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CB9560-C374-F685-67F6-2F2E06F94403}"/>
              </a:ext>
            </a:extLst>
          </p:cNvPr>
          <p:cNvSpPr/>
          <p:nvPr/>
        </p:nvSpPr>
        <p:spPr bwMode="auto">
          <a:xfrm>
            <a:off x="3215219" y="2420888"/>
            <a:ext cx="5544616" cy="302433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AA5312-178A-F58C-FC72-3EC2C2D7B7BA}"/>
                  </a:ext>
                </a:extLst>
              </p:cNvPr>
              <p:cNvSpPr txBox="1"/>
              <p:nvPr/>
            </p:nvSpPr>
            <p:spPr>
              <a:xfrm>
                <a:off x="4294487" y="2706500"/>
                <a:ext cx="32468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AA5312-178A-F58C-FC72-3EC2C2D7B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487" y="2706500"/>
                <a:ext cx="32468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B4C423-4700-D6E0-F307-F0E39EA38574}"/>
                  </a:ext>
                </a:extLst>
              </p:cNvPr>
              <p:cNvSpPr txBox="1"/>
              <p:nvPr/>
            </p:nvSpPr>
            <p:spPr>
              <a:xfrm>
                <a:off x="6599595" y="2579416"/>
                <a:ext cx="32468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800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B4C423-4700-D6E0-F307-F0E39EA38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9595" y="2579416"/>
                <a:ext cx="324681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3B19D0-5DF4-11F8-C7AB-737BFD44CE6B}"/>
                  </a:ext>
                </a:extLst>
              </p:cNvPr>
              <p:cNvSpPr txBox="1"/>
              <p:nvPr/>
            </p:nvSpPr>
            <p:spPr>
              <a:xfrm>
                <a:off x="6848599" y="3717612"/>
                <a:ext cx="32468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800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3B19D0-5DF4-11F8-C7AB-737BFD44C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8599" y="3717612"/>
                <a:ext cx="324681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4F45A2-57DC-EC4B-BBF5-D51AA11A6D60}"/>
                  </a:ext>
                </a:extLst>
              </p:cNvPr>
              <p:cNvSpPr txBox="1"/>
              <p:nvPr/>
            </p:nvSpPr>
            <p:spPr>
              <a:xfrm>
                <a:off x="4794562" y="3326389"/>
                <a:ext cx="32468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800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4F45A2-57DC-EC4B-BBF5-D51AA11A6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562" y="3326389"/>
                <a:ext cx="324681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0E6D40-7361-62AB-AA8D-B2020195B628}"/>
                  </a:ext>
                </a:extLst>
              </p:cNvPr>
              <p:cNvSpPr txBox="1"/>
              <p:nvPr/>
            </p:nvSpPr>
            <p:spPr>
              <a:xfrm>
                <a:off x="4469881" y="4405638"/>
                <a:ext cx="32468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800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0E6D40-7361-62AB-AA8D-B2020195B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881" y="4405638"/>
                <a:ext cx="324681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F942CE-6ED5-074C-89F9-E9957A6B66CF}"/>
                  </a:ext>
                </a:extLst>
              </p:cNvPr>
              <p:cNvSpPr txBox="1"/>
              <p:nvPr/>
            </p:nvSpPr>
            <p:spPr>
              <a:xfrm>
                <a:off x="6069297" y="4513360"/>
                <a:ext cx="32468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800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F942CE-6ED5-074C-89F9-E9957A6B6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297" y="4513360"/>
                <a:ext cx="324681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0C73C0D-CCA4-5637-C1F4-486EC71888DD}"/>
                  </a:ext>
                </a:extLst>
              </p:cNvPr>
              <p:cNvSpPr txBox="1"/>
              <p:nvPr/>
            </p:nvSpPr>
            <p:spPr>
              <a:xfrm>
                <a:off x="7250799" y="4621081"/>
                <a:ext cx="32468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0C73C0D-CCA4-5637-C1F4-486EC7188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799" y="4621081"/>
                <a:ext cx="324681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EF7ACE-FE60-ADFF-AA7E-82D606E4F3C0}"/>
                  </a:ext>
                </a:extLst>
              </p:cNvPr>
              <p:cNvSpPr txBox="1"/>
              <p:nvPr/>
            </p:nvSpPr>
            <p:spPr>
              <a:xfrm>
                <a:off x="7751723" y="3137387"/>
                <a:ext cx="32468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2800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EF7ACE-FE60-ADFF-AA7E-82D606E4F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723" y="3137387"/>
                <a:ext cx="324681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FA087F-3F06-89A0-CE59-E352F45DE944}"/>
                  </a:ext>
                </a:extLst>
              </p:cNvPr>
              <p:cNvSpPr txBox="1"/>
              <p:nvPr/>
            </p:nvSpPr>
            <p:spPr>
              <a:xfrm>
                <a:off x="3613765" y="3541832"/>
                <a:ext cx="32468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sz="2800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FA087F-3F06-89A0-CE59-E352F45DE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765" y="3541832"/>
                <a:ext cx="324681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1A5923-AA9E-B584-CBCE-B13F16CA07BC}"/>
                  </a:ext>
                </a:extLst>
              </p:cNvPr>
              <p:cNvSpPr txBox="1"/>
              <p:nvPr/>
            </p:nvSpPr>
            <p:spPr>
              <a:xfrm>
                <a:off x="3750345" y="4513360"/>
                <a:ext cx="32468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2800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1A5923-AA9E-B584-CBCE-B13F16CA0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345" y="4513360"/>
                <a:ext cx="324681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C9E780A-3E63-57E4-EC76-FED395FBD718}"/>
                  </a:ext>
                </a:extLst>
              </p:cNvPr>
              <p:cNvSpPr txBox="1"/>
              <p:nvPr/>
            </p:nvSpPr>
            <p:spPr>
              <a:xfrm>
                <a:off x="5584271" y="3717613"/>
                <a:ext cx="32468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800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C9E780A-3E63-57E4-EC76-FED395FBD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71" y="3717613"/>
                <a:ext cx="324681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BB30C9-9411-87EC-65CE-EAD4D7557B52}"/>
                  </a:ext>
                </a:extLst>
              </p:cNvPr>
              <p:cNvSpPr txBox="1"/>
              <p:nvPr/>
            </p:nvSpPr>
            <p:spPr>
              <a:xfrm>
                <a:off x="5573158" y="2674189"/>
                <a:ext cx="32468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800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BB30C9-9411-87EC-65CE-EAD4D7557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158" y="2674189"/>
                <a:ext cx="324681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13EA32-843C-0D6C-BF45-D42713AE70CD}"/>
                  </a:ext>
                </a:extLst>
              </p:cNvPr>
              <p:cNvSpPr txBox="1"/>
              <p:nvPr/>
            </p:nvSpPr>
            <p:spPr>
              <a:xfrm>
                <a:off x="8055618" y="3972719"/>
                <a:ext cx="32468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2800" dirty="0" err="1">
                  <a:latin typeface="+mj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13EA32-843C-0D6C-BF45-D42713AE7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5618" y="3972719"/>
                <a:ext cx="324681" cy="43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8">
            <a:extLst>
              <a:ext uri="{FF2B5EF4-FFF2-40B4-BE49-F238E27FC236}">
                <a16:creationId xmlns:a16="http://schemas.microsoft.com/office/drawing/2014/main" id="{FD0277D7-7A7B-C64D-61E4-542043646CB0}"/>
              </a:ext>
            </a:extLst>
          </p:cNvPr>
          <p:cNvSpPr/>
          <p:nvPr/>
        </p:nvSpPr>
        <p:spPr bwMode="auto">
          <a:xfrm>
            <a:off x="4632221" y="2673319"/>
            <a:ext cx="1751350" cy="1731449"/>
          </a:xfrm>
          <a:prstGeom prst="ellipse">
            <a:avLst/>
          </a:prstGeom>
          <a:noFill/>
          <a:ln w="57150"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5B12664-4ABD-0B90-0F2B-2869BC0136FF}"/>
              </a:ext>
            </a:extLst>
          </p:cNvPr>
          <p:cNvSpPr/>
          <p:nvPr/>
        </p:nvSpPr>
        <p:spPr bwMode="auto">
          <a:xfrm rot="379478">
            <a:off x="6552712" y="3104614"/>
            <a:ext cx="2050974" cy="1407782"/>
          </a:xfrm>
          <a:prstGeom prst="ellipse">
            <a:avLst/>
          </a:prstGeom>
          <a:noFill/>
          <a:ln w="57150"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341397A-EA71-2743-E291-2C1C08B9BFFE}"/>
              </a:ext>
            </a:extLst>
          </p:cNvPr>
          <p:cNvSpPr/>
          <p:nvPr/>
        </p:nvSpPr>
        <p:spPr bwMode="auto">
          <a:xfrm>
            <a:off x="4082564" y="2502246"/>
            <a:ext cx="3070576" cy="821667"/>
          </a:xfrm>
          <a:prstGeom prst="ellipse">
            <a:avLst/>
          </a:prstGeom>
          <a:noFill/>
          <a:ln w="57150"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9615505-A1F6-E5A0-CCE9-2A0DB28EF7AF}"/>
              </a:ext>
            </a:extLst>
          </p:cNvPr>
          <p:cNvSpPr/>
          <p:nvPr/>
        </p:nvSpPr>
        <p:spPr bwMode="auto">
          <a:xfrm rot="3074235">
            <a:off x="3189468" y="3728147"/>
            <a:ext cx="1824093" cy="1293214"/>
          </a:xfrm>
          <a:prstGeom prst="ellipse">
            <a:avLst/>
          </a:prstGeom>
          <a:noFill/>
          <a:ln w="57150"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7A0811-422F-1481-C598-18CF58275F9B}"/>
              </a:ext>
            </a:extLst>
          </p:cNvPr>
          <p:cNvSpPr/>
          <p:nvPr/>
        </p:nvSpPr>
        <p:spPr bwMode="auto">
          <a:xfrm rot="16574235">
            <a:off x="6148319" y="3399719"/>
            <a:ext cx="2512384" cy="1293214"/>
          </a:xfrm>
          <a:prstGeom prst="ellipse">
            <a:avLst/>
          </a:prstGeom>
          <a:noFill/>
          <a:ln w="57150"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66C1D82-5D13-C29E-9593-64089BDFAE27}"/>
              </a:ext>
            </a:extLst>
          </p:cNvPr>
          <p:cNvSpPr/>
          <p:nvPr/>
        </p:nvSpPr>
        <p:spPr bwMode="auto">
          <a:xfrm rot="303298">
            <a:off x="4254902" y="4335311"/>
            <a:ext cx="3591407" cy="776841"/>
          </a:xfrm>
          <a:prstGeom prst="ellipse">
            <a:avLst/>
          </a:prstGeom>
          <a:noFill/>
          <a:ln w="57150"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5" name="Freeform 33">
            <a:extLst>
              <a:ext uri="{FF2B5EF4-FFF2-40B4-BE49-F238E27FC236}">
                <a16:creationId xmlns:a16="http://schemas.microsoft.com/office/drawing/2014/main" id="{87E91447-9197-C7F3-2ED0-8B1AD0439AA4}"/>
              </a:ext>
            </a:extLst>
          </p:cNvPr>
          <p:cNvSpPr/>
          <p:nvPr/>
        </p:nvSpPr>
        <p:spPr bwMode="auto">
          <a:xfrm>
            <a:off x="5310550" y="2985874"/>
            <a:ext cx="2945229" cy="1242867"/>
          </a:xfrm>
          <a:custGeom>
            <a:avLst/>
            <a:gdLst>
              <a:gd name="connsiteX0" fmla="*/ 2401261 w 2910626"/>
              <a:gd name="connsiteY0" fmla="*/ 185458 h 1316473"/>
              <a:gd name="connsiteX1" fmla="*/ 1731410 w 2910626"/>
              <a:gd name="connsiteY1" fmla="*/ 759616 h 1316473"/>
              <a:gd name="connsiteX2" fmla="*/ 147159 w 2910626"/>
              <a:gd name="connsiteY2" fmla="*/ 738351 h 1316473"/>
              <a:gd name="connsiteX3" fmla="*/ 189689 w 2910626"/>
              <a:gd name="connsiteY3" fmla="*/ 1248714 h 1316473"/>
              <a:gd name="connsiteX4" fmla="*/ 1210415 w 2910626"/>
              <a:gd name="connsiteY4" fmla="*/ 1227449 h 1316473"/>
              <a:gd name="connsiteX5" fmla="*/ 1986592 w 2910626"/>
              <a:gd name="connsiteY5" fmla="*/ 1269979 h 1316473"/>
              <a:gd name="connsiteX6" fmla="*/ 2869094 w 2910626"/>
              <a:gd name="connsiteY6" fmla="*/ 483169 h 1316473"/>
              <a:gd name="connsiteX7" fmla="*/ 2730871 w 2910626"/>
              <a:gd name="connsiteY7" fmla="*/ 15337 h 1316473"/>
              <a:gd name="connsiteX8" fmla="*/ 2401261 w 2910626"/>
              <a:gd name="connsiteY8" fmla="*/ 185458 h 1316473"/>
              <a:gd name="connsiteX0" fmla="*/ 2401261 w 2945229"/>
              <a:gd name="connsiteY0" fmla="*/ 111852 h 1242867"/>
              <a:gd name="connsiteX1" fmla="*/ 1731410 w 2945229"/>
              <a:gd name="connsiteY1" fmla="*/ 686010 h 1242867"/>
              <a:gd name="connsiteX2" fmla="*/ 147159 w 2945229"/>
              <a:gd name="connsiteY2" fmla="*/ 664745 h 1242867"/>
              <a:gd name="connsiteX3" fmla="*/ 189689 w 2945229"/>
              <a:gd name="connsiteY3" fmla="*/ 1175108 h 1242867"/>
              <a:gd name="connsiteX4" fmla="*/ 1210415 w 2945229"/>
              <a:gd name="connsiteY4" fmla="*/ 1153843 h 1242867"/>
              <a:gd name="connsiteX5" fmla="*/ 1986592 w 2945229"/>
              <a:gd name="connsiteY5" fmla="*/ 1196373 h 1242867"/>
              <a:gd name="connsiteX6" fmla="*/ 2869094 w 2945229"/>
              <a:gd name="connsiteY6" fmla="*/ 409563 h 1242867"/>
              <a:gd name="connsiteX7" fmla="*/ 2869094 w 2945229"/>
              <a:gd name="connsiteY7" fmla="*/ 26791 h 1242867"/>
              <a:gd name="connsiteX8" fmla="*/ 2401261 w 2945229"/>
              <a:gd name="connsiteY8" fmla="*/ 111852 h 124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5229" h="1242867">
                <a:moveTo>
                  <a:pt x="2401261" y="111852"/>
                </a:moveTo>
                <a:cubicBezTo>
                  <a:pt x="2211647" y="221722"/>
                  <a:pt x="2107094" y="593861"/>
                  <a:pt x="1731410" y="686010"/>
                </a:cubicBezTo>
                <a:cubicBezTo>
                  <a:pt x="1355726" y="778159"/>
                  <a:pt x="404112" y="583229"/>
                  <a:pt x="147159" y="664745"/>
                </a:cubicBezTo>
                <a:cubicBezTo>
                  <a:pt x="-109794" y="746261"/>
                  <a:pt x="12480" y="1093592"/>
                  <a:pt x="189689" y="1175108"/>
                </a:cubicBezTo>
                <a:cubicBezTo>
                  <a:pt x="366898" y="1256624"/>
                  <a:pt x="910931" y="1150299"/>
                  <a:pt x="1210415" y="1153843"/>
                </a:cubicBezTo>
                <a:cubicBezTo>
                  <a:pt x="1509899" y="1157387"/>
                  <a:pt x="1710146" y="1320420"/>
                  <a:pt x="1986592" y="1196373"/>
                </a:cubicBezTo>
                <a:cubicBezTo>
                  <a:pt x="2263038" y="1072326"/>
                  <a:pt x="2745047" y="618670"/>
                  <a:pt x="2869094" y="409563"/>
                </a:cubicBezTo>
                <a:cubicBezTo>
                  <a:pt x="2993141" y="200456"/>
                  <a:pt x="2945294" y="81726"/>
                  <a:pt x="2869094" y="26791"/>
                </a:cubicBezTo>
                <a:cubicBezTo>
                  <a:pt x="2792894" y="-28144"/>
                  <a:pt x="2590875" y="1982"/>
                  <a:pt x="2401261" y="111852"/>
                </a:cubicBezTo>
                <a:close/>
              </a:path>
            </a:pathLst>
          </a:custGeom>
          <a:noFill/>
          <a:ln w="57150"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Freeform 34">
            <a:extLst>
              <a:ext uri="{FF2B5EF4-FFF2-40B4-BE49-F238E27FC236}">
                <a16:creationId xmlns:a16="http://schemas.microsoft.com/office/drawing/2014/main" id="{7CF69692-18E4-4B24-4C44-C424CF5A560D}"/>
              </a:ext>
            </a:extLst>
          </p:cNvPr>
          <p:cNvSpPr/>
          <p:nvPr/>
        </p:nvSpPr>
        <p:spPr bwMode="auto">
          <a:xfrm>
            <a:off x="3277063" y="2654293"/>
            <a:ext cx="2767691" cy="1441194"/>
          </a:xfrm>
          <a:custGeom>
            <a:avLst/>
            <a:gdLst>
              <a:gd name="connsiteX0" fmla="*/ 2171357 w 2767691"/>
              <a:gd name="connsiteY0" fmla="*/ 143090 h 1441194"/>
              <a:gd name="connsiteX1" fmla="*/ 1480241 w 2767691"/>
              <a:gd name="connsiteY1" fmla="*/ 727881 h 1441194"/>
              <a:gd name="connsiteX2" fmla="*/ 353189 w 2767691"/>
              <a:gd name="connsiteY2" fmla="*/ 749146 h 1441194"/>
              <a:gd name="connsiteX3" fmla="*/ 2315 w 2767691"/>
              <a:gd name="connsiteY3" fmla="*/ 1110653 h 1441194"/>
              <a:gd name="connsiteX4" fmla="*/ 480780 w 2767691"/>
              <a:gd name="connsiteY4" fmla="*/ 1440263 h 1441194"/>
              <a:gd name="connsiteX5" fmla="*/ 1831115 w 2767691"/>
              <a:gd name="connsiteY5" fmla="*/ 1195714 h 1441194"/>
              <a:gd name="connsiteX6" fmla="*/ 2022501 w 2767691"/>
              <a:gd name="connsiteY6" fmla="*/ 791676 h 1441194"/>
              <a:gd name="connsiteX7" fmla="*/ 2692352 w 2767691"/>
              <a:gd name="connsiteY7" fmla="*/ 366374 h 1441194"/>
              <a:gd name="connsiteX8" fmla="*/ 2692352 w 2767691"/>
              <a:gd name="connsiteY8" fmla="*/ 15500 h 1441194"/>
              <a:gd name="connsiteX9" fmla="*/ 2171357 w 2767691"/>
              <a:gd name="connsiteY9" fmla="*/ 143090 h 1441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67691" h="1441194">
                <a:moveTo>
                  <a:pt x="2171357" y="143090"/>
                </a:moveTo>
                <a:cubicBezTo>
                  <a:pt x="1969338" y="261820"/>
                  <a:pt x="1783269" y="626872"/>
                  <a:pt x="1480241" y="727881"/>
                </a:cubicBezTo>
                <a:cubicBezTo>
                  <a:pt x="1177213" y="828890"/>
                  <a:pt x="599510" y="685351"/>
                  <a:pt x="353189" y="749146"/>
                </a:cubicBezTo>
                <a:cubicBezTo>
                  <a:pt x="106868" y="812941"/>
                  <a:pt x="-18950" y="995467"/>
                  <a:pt x="2315" y="1110653"/>
                </a:cubicBezTo>
                <a:cubicBezTo>
                  <a:pt x="23580" y="1225839"/>
                  <a:pt x="175980" y="1426086"/>
                  <a:pt x="480780" y="1440263"/>
                </a:cubicBezTo>
                <a:cubicBezTo>
                  <a:pt x="785580" y="1454440"/>
                  <a:pt x="1574162" y="1303812"/>
                  <a:pt x="1831115" y="1195714"/>
                </a:cubicBezTo>
                <a:cubicBezTo>
                  <a:pt x="2088068" y="1087616"/>
                  <a:pt x="1878961" y="929899"/>
                  <a:pt x="2022501" y="791676"/>
                </a:cubicBezTo>
                <a:cubicBezTo>
                  <a:pt x="2166041" y="653453"/>
                  <a:pt x="2580710" y="495737"/>
                  <a:pt x="2692352" y="366374"/>
                </a:cubicBezTo>
                <a:cubicBezTo>
                  <a:pt x="2803994" y="237011"/>
                  <a:pt x="2780957" y="59802"/>
                  <a:pt x="2692352" y="15500"/>
                </a:cubicBezTo>
                <a:cubicBezTo>
                  <a:pt x="2603747" y="-28802"/>
                  <a:pt x="2373376" y="24360"/>
                  <a:pt x="2171357" y="143090"/>
                </a:cubicBezTo>
                <a:close/>
              </a:path>
            </a:pathLst>
          </a:custGeom>
          <a:noFill/>
          <a:ln w="57150"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U">
                <a:extLst>
                  <a:ext uri="{FF2B5EF4-FFF2-40B4-BE49-F238E27FC236}">
                    <a16:creationId xmlns:a16="http://schemas.microsoft.com/office/drawing/2014/main" id="{50D212B3-70C5-A33C-027B-8D99F3D6AE48}"/>
                  </a:ext>
                </a:extLst>
              </p:cNvPr>
              <p:cNvSpPr txBox="1"/>
              <p:nvPr/>
            </p:nvSpPr>
            <p:spPr>
              <a:xfrm>
                <a:off x="2746906" y="3434109"/>
                <a:ext cx="4683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27" name="U">
                <a:extLst>
                  <a:ext uri="{FF2B5EF4-FFF2-40B4-BE49-F238E27FC236}">
                    <a16:creationId xmlns:a16="http://schemas.microsoft.com/office/drawing/2014/main" id="{50D212B3-70C5-A33C-027B-8D99F3D6A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906" y="3434109"/>
                <a:ext cx="468313" cy="64633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7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A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A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A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8" grpId="1"/>
      <p:bldP spid="9" grpId="0"/>
      <p:bldP spid="10" grpId="0"/>
      <p:bldP spid="10" grpId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7" grpId="1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20A8AA-CB94-453E-C829-F59E00385E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Linear</a:t>
                </a:r>
                <a:r>
                  <a:rPr lang="en-NL" dirty="0"/>
                  <a:t>-element</a:t>
                </a:r>
                <a:r>
                  <a:rPr lang="en-US" dirty="0"/>
                  <a:t> kernel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-Hitting Set – Background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20A8AA-CB94-453E-C829-F59E00385E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389"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64A51F-D8A2-4A81-7C6D-B41822403D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b="1" dirty="0"/>
                  <a:t>Input:		</a:t>
                </a:r>
                <a:r>
                  <a:rPr lang="en-US" dirty="0"/>
                  <a:t>Set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integer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and a collection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 of size-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subsets</a:t>
                </a:r>
                <a:br>
                  <a:rPr lang="en-US" dirty="0"/>
                </a:br>
                <a:r>
                  <a:rPr lang="en-US" b="1" dirty="0"/>
                  <a:t>Parameter:	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b="1" dirty="0"/>
                  <a:t>Question:</a:t>
                </a: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0" indent="0">
                  <a:buNone/>
                </a:pPr>
                <a:r>
                  <a:rPr lang="en-US" dirty="0"/>
                  <a:t>The sunflower lemma gives a kernel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sets and elements, </a:t>
                </a:r>
                <a:r>
                  <a:rPr lang="en-US" dirty="0" err="1"/>
                  <a:t>bitsize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func>
                      </m:e>
                    </m:d>
                  </m:oMath>
                </a14:m>
                <a:endParaRPr lang="en-US" sz="1600" dirty="0">
                  <a:solidFill>
                    <a:srgbClr val="0070C0"/>
                  </a:solidFill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600" dirty="0">
                    <a:solidFill>
                      <a:srgbClr val="0070C0"/>
                    </a:solidFill>
                  </a:rPr>
                  <a:t>[Erdős&amp;Rado@’60]</a:t>
                </a:r>
                <a:r>
                  <a:rPr lang="en-US" dirty="0"/>
                  <a:t> </a:t>
                </a:r>
                <a:r>
                  <a:rPr lang="en-US" sz="1600" dirty="0">
                    <a:solidFill>
                      <a:srgbClr val="0070C0"/>
                    </a:solidFill>
                  </a:rPr>
                  <a:t>[Flum&amp;Grohe@’06]</a:t>
                </a:r>
                <a:endParaRPr lang="en-US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The sunflower-based kernel can be computed in linear time or logarithmic space</a:t>
                </a:r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[Bevern@COCOON’12/Algorithmica’13] [Kratsch&amp;Fafianie@MFCS’15]</a:t>
                </a:r>
                <a:endParaRPr lang="en-US" sz="20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There is an improved kernel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elements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sets</a:t>
                </a:r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[Abu-Khzam@WADS’07/JCSS’10]</a:t>
                </a:r>
              </a:p>
              <a:p>
                <a:pPr marL="0" indent="0">
                  <a:buNone/>
                </a:pPr>
                <a:r>
                  <a:rPr lang="en-US" dirty="0"/>
                  <a:t>There is no kernel with </a:t>
                </a:r>
                <a:r>
                  <a:rPr lang="en-US" dirty="0" err="1"/>
                  <a:t>bitsize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unless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𝑐𝑜𝑁𝑃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𝑝𝑜𝑙𝑦</m:t>
                    </m:r>
                  </m:oMath>
                </a14:m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Dell&amp;van</a:t>
                </a:r>
                <a:r>
                  <a:rPr lang="en-US" sz="1600" dirty="0">
                    <a:solidFill>
                      <a:srgbClr val="0070C0"/>
                    </a:solidFill>
                  </a:rPr>
                  <a:t> Melkebeek@STOC’10/JACM’14]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64A51F-D8A2-4A81-7C6D-B41822403D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8DEEF-EF01-F5A2-204C-4BC38A65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63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129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20A8AA-CB94-453E-C829-F59E00385E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Linear</a:t>
                </a:r>
                <a:r>
                  <a:rPr lang="en-NL" dirty="0"/>
                  <a:t>-element</a:t>
                </a:r>
                <a:r>
                  <a:rPr lang="en-US" dirty="0"/>
                  <a:t> kernel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-Hitting Set – Open and close</a:t>
                </a:r>
                <a:r>
                  <a:rPr lang="en-NL" dirty="0"/>
                  <a:t>d</a:t>
                </a:r>
                <a:r>
                  <a:rPr lang="en-US" dirty="0"/>
                  <a:t> cases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20A8AA-CB94-453E-C829-F59E00385E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89"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64A51F-D8A2-4A81-7C6D-B41822403D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Many problems on graphs are implicit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-Hitting Set problems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Easiest cases which are open:</a:t>
                </a:r>
                <a:r>
                  <a:rPr lang="en-US" dirty="0"/>
                  <a:t> </a:t>
                </a: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NL" cap="small" dirty="0"/>
                  <a:t>Triangle-Free Vertex Deletion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cap="small" dirty="0"/>
                  <a:t>Feedback Vertex Set on Tournaments</a:t>
                </a:r>
                <a:r>
                  <a:rPr lang="en-US" dirty="0"/>
                  <a:t> (there is a kernel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func>
                              </m:e>
                            </m:rad>
                          </m:den>
                        </m:f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vertices)</a:t>
                </a:r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[Bessy, Bougeret, Thilikos, Wiederrecht@SODA’23]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0070C0"/>
                    </a:solidFill>
                  </a:rPr>
                  <a:t>Hardest case</a:t>
                </a:r>
                <a:r>
                  <a:rPr lang="en-NL" dirty="0">
                    <a:solidFill>
                      <a:srgbClr val="0070C0"/>
                    </a:solidFill>
                  </a:rPr>
                  <a:t>s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NL" dirty="0">
                    <a:solidFill>
                      <a:srgbClr val="0070C0"/>
                    </a:solidFill>
                  </a:rPr>
                  <a:t>which are </a:t>
                </a:r>
                <a:r>
                  <a:rPr lang="en-US" dirty="0">
                    <a:solidFill>
                      <a:srgbClr val="0070C0"/>
                    </a:solidFill>
                  </a:rPr>
                  <a:t>closed:</a:t>
                </a:r>
                <a:endParaRPr lang="en-US" dirty="0"/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cap="small" dirty="0"/>
                  <a:t>Cluster Vertex Deletion </a:t>
                </a:r>
                <a:r>
                  <a:rPr lang="en-NL" dirty="0"/>
                  <a:t>has </a:t>
                </a:r>
                <a:r>
                  <a:rPr lang="en-US" dirty="0"/>
                  <a:t>a kernel with</a:t>
                </a:r>
                <a:r>
                  <a:rPr lang="en-NL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NL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NL" dirty="0"/>
                  <a:t> </a:t>
                </a:r>
                <a:r>
                  <a:rPr lang="en-US" dirty="0"/>
                  <a:t>vertices</a:t>
                </a:r>
                <a:br>
                  <a:rPr lang="en-US" dirty="0"/>
                </a:br>
                <a:r>
                  <a:rPr lang="en-US" sz="1600" dirty="0">
                    <a:solidFill>
                      <a:srgbClr val="0070C0"/>
                    </a:solidFill>
                  </a:rPr>
                  <a:t>[Bessy, Bougeret, Thilikos, Wiederrecht@</a:t>
                </a:r>
                <a:r>
                  <a:rPr lang="en-NL" sz="1600" dirty="0" err="1">
                    <a:solidFill>
                      <a:srgbClr val="0070C0"/>
                    </a:solidFill>
                  </a:rPr>
                  <a:t>arXiv</a:t>
                </a:r>
                <a:r>
                  <a:rPr lang="en-US" sz="1600" dirty="0">
                    <a:solidFill>
                      <a:srgbClr val="0070C0"/>
                    </a:solidFill>
                  </a:rPr>
                  <a:t>’23]</a:t>
                </a:r>
                <a:endParaRPr lang="en-US" dirty="0">
                  <a:solidFill>
                    <a:srgbClr val="0070C0"/>
                  </a:solidFill>
                </a:endParaRP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NL" cap="small" dirty="0"/>
                  <a:t>-free Vertex Deletion</a:t>
                </a:r>
                <a:r>
                  <a:rPr lang="en-NL" dirty="0"/>
                  <a:t> problem on </a:t>
                </a:r>
                <a:r>
                  <a:rPr lang="en-NL" dirty="0">
                    <a:solidFill>
                      <a:srgbClr val="0070C0"/>
                    </a:solidFill>
                  </a:rPr>
                  <a:t>planar</a:t>
                </a:r>
                <a:r>
                  <a:rPr lang="en-NL" dirty="0"/>
                  <a:t> or </a:t>
                </a:r>
                <a:r>
                  <a:rPr lang="en-NL" dirty="0">
                    <a:solidFill>
                      <a:srgbClr val="0070C0"/>
                    </a:solidFill>
                  </a:rPr>
                  <a:t>bounded-expansion</a:t>
                </a:r>
                <a:r>
                  <a:rPr lang="en-NL" dirty="0"/>
                  <a:t> input graphs</a:t>
                </a:r>
                <a:br>
                  <a:rPr lang="en-NL" dirty="0"/>
                </a:br>
                <a:r>
                  <a:rPr lang="en-NL" sz="1600" dirty="0">
                    <a:solidFill>
                      <a:srgbClr val="0070C0"/>
                    </a:solidFill>
                  </a:rPr>
                  <a:t>[</a:t>
                </a:r>
                <a:r>
                  <a:rPr lang="en-US" sz="1600" dirty="0">
                    <a:solidFill>
                      <a:srgbClr val="0070C0"/>
                    </a:solidFill>
                  </a:rPr>
                  <a:t>Bodlaender, Fomin, Lokshtanov, </a:t>
                </a:r>
                <a:r>
                  <a:rPr lang="en-US" sz="1600" dirty="0" err="1">
                    <a:solidFill>
                      <a:srgbClr val="0070C0"/>
                    </a:solidFill>
                  </a:rPr>
                  <a:t>Penninkx</a:t>
                </a:r>
                <a:r>
                  <a:rPr lang="en-US" sz="1600" dirty="0">
                    <a:solidFill>
                      <a:srgbClr val="0070C0"/>
                    </a:solidFill>
                  </a:rPr>
                  <a:t>, Saurabh, Thilikos</a:t>
                </a:r>
                <a:r>
                  <a:rPr lang="en-NL" sz="1600" dirty="0">
                    <a:solidFill>
                      <a:srgbClr val="0070C0"/>
                    </a:solidFill>
                  </a:rPr>
                  <a:t>@FOCS’09/JACM’16] [</a:t>
                </a:r>
                <a:r>
                  <a:rPr lang="de-DE" sz="1600" dirty="0">
                    <a:solidFill>
                      <a:srgbClr val="0070C0"/>
                    </a:solidFill>
                  </a:rPr>
                  <a:t>Ahn, Kim</a:t>
                </a:r>
                <a:r>
                  <a:rPr lang="en-NL" sz="1600" dirty="0">
                    <a:solidFill>
                      <a:srgbClr val="0070C0"/>
                    </a:solidFill>
                  </a:rPr>
                  <a:t>&amp;</a:t>
                </a:r>
                <a:r>
                  <a:rPr lang="de-DE" sz="1600" dirty="0">
                    <a:solidFill>
                      <a:srgbClr val="0070C0"/>
                    </a:solidFill>
                  </a:rPr>
                  <a:t>Kwon</a:t>
                </a:r>
                <a:r>
                  <a:rPr lang="en-NL" sz="1600" dirty="0">
                    <a:solidFill>
                      <a:srgbClr val="0070C0"/>
                    </a:solidFill>
                  </a:rPr>
                  <a:t>@arXiV’22]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64A51F-D8A2-4A81-7C6D-B41822403D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8DEEF-EF01-F5A2-204C-4BC38A65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64</a:t>
            </a:fld>
            <a:endParaRPr lang="nb-NO"/>
          </a:p>
        </p:txBody>
      </p:sp>
      <p:pic>
        <p:nvPicPr>
          <p:cNvPr id="5" name="Content Placeholder 5" descr="A squirrel standing on a tree branch with a rainbow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98E128D8-CECD-CA4E-2D6C-02608EABC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12423" y="981075"/>
            <a:ext cx="1684793" cy="1684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4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20A8AA-CB94-453E-C829-F59E00385E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Linear</a:t>
                </a:r>
                <a:r>
                  <a:rPr lang="en-NL" dirty="0"/>
                  <a:t>-element</a:t>
                </a:r>
                <a:r>
                  <a:rPr lang="en-US" dirty="0"/>
                  <a:t> kernel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-Hitting Set – Relevance</a:t>
                </a:r>
                <a:r>
                  <a:rPr lang="en-NL" dirty="0"/>
                  <a:t> &amp; </a:t>
                </a:r>
                <a:r>
                  <a:rPr lang="en-US" dirty="0"/>
                  <a:t>motivation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20A8AA-CB94-453E-C829-F59E00385E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89" t="-7692" r="-1111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64A51F-D8A2-4A81-7C6D-B41822403D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L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Many interesting problems are special cases of </a:t>
                </a:r>
                <a14:m>
                  <m:oMath xmlns:m="http://schemas.openxmlformats.org/officeDocument/2006/math">
                    <m:r>
                      <a:rPr kumimoji="0" lang="en-NL" sz="24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</m:oMath>
                </a14:m>
                <a:r>
                  <a:rPr kumimoji="0" lang="en-NL" sz="2400" b="0" i="0" u="none" strike="noStrike" kern="0" cap="small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-Hitting Set</a:t>
                </a:r>
              </a:p>
              <a:p>
                <a:pPr>
                  <a:defRPr/>
                </a:pPr>
                <a:r>
                  <a:rPr lang="en-NL" dirty="0">
                    <a:solidFill>
                      <a:srgbClr val="000000"/>
                    </a:solidFill>
                    <a:latin typeface="Calibri"/>
                  </a:rPr>
                  <a:t>Results for the general version can find </a:t>
                </a:r>
                <a:r>
                  <a:rPr lang="en-NL" dirty="0">
                    <a:solidFill>
                      <a:srgbClr val="0070C0"/>
                    </a:solidFill>
                    <a:latin typeface="Calibri"/>
                  </a:rPr>
                  <a:t>many </a:t>
                </a:r>
                <a:r>
                  <a:rPr lang="en-NL" dirty="0">
                    <a:solidFill>
                      <a:srgbClr val="000000"/>
                    </a:solidFill>
                    <a:latin typeface="Calibri"/>
                  </a:rPr>
                  <a:t>applications</a:t>
                </a:r>
                <a:endParaRPr kumimoji="0" lang="en-NL" sz="2400" b="0" i="0" u="none" strike="noStrike" kern="0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L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From the perspective of</a:t>
                </a:r>
                <a:r>
                  <a:rPr kumimoji="0" lang="en-NL" sz="2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reducing </a:t>
                </a:r>
                <a:r>
                  <a:rPr kumimoji="0" lang="en-NL" sz="24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bitsize</a:t>
                </a:r>
                <a:r>
                  <a:rPr kumimoji="0" lang="en-NL" sz="2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the existing kernels are already optimal</a:t>
                </a:r>
              </a:p>
              <a:p>
                <a:pPr>
                  <a:defRPr/>
                </a:pPr>
                <a:r>
                  <a:rPr kumimoji="0" lang="en-NL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If a kernel with </a:t>
                </a:r>
                <a14:m>
                  <m:oMath xmlns:m="http://schemas.openxmlformats.org/officeDocument/2006/math">
                    <m:r>
                      <a:rPr kumimoji="0" lang="en-NL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</m:t>
                    </m:r>
                    <m:r>
                      <a:rPr kumimoji="0" lang="en-NL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NL" sz="24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  <m:r>
                      <a:rPr kumimoji="0" lang="en-NL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lang="en-NL" sz="1800" dirty="0">
                    <a:effectLst/>
                    <a:latin typeface="Garamond" panose="02020404030301010803" pitchFamily="18" charset="0"/>
                  </a:rPr>
                  <a:t> </a:t>
                </a:r>
                <a:r>
                  <a:rPr lang="en-NL" dirty="0">
                    <a:solidFill>
                      <a:srgbClr val="000000"/>
                    </a:solidFill>
                  </a:rPr>
                  <a:t>elements is found, it will not improve the </a:t>
                </a:r>
                <a:r>
                  <a:rPr lang="en-NL" dirty="0">
                    <a:solidFill>
                      <a:srgbClr val="0070C0"/>
                    </a:solidFill>
                  </a:rPr>
                  <a:t>encoding size</a:t>
                </a:r>
              </a:p>
              <a:p>
                <a:pPr>
                  <a:defRPr/>
                </a:pPr>
                <a:r>
                  <a:rPr lang="en-NL" dirty="0">
                    <a:solidFill>
                      <a:srgbClr val="000000"/>
                    </a:solidFill>
                  </a:rPr>
                  <a:t>It is not clear it will improve the running time of </a:t>
                </a:r>
                <a:r>
                  <a:rPr lang="en-NL" dirty="0">
                    <a:solidFill>
                      <a:srgbClr val="0070C0"/>
                    </a:solidFill>
                  </a:rPr>
                  <a:t>follow-up</a:t>
                </a:r>
                <a:r>
                  <a:rPr lang="en-NL" dirty="0">
                    <a:solidFill>
                      <a:srgbClr val="000000"/>
                    </a:solidFill>
                  </a:rPr>
                  <a:t> FPT algorithms</a:t>
                </a:r>
              </a:p>
              <a:p>
                <a:pPr marL="0" indent="0">
                  <a:buNone/>
                  <a:defRPr/>
                </a:pPr>
                <a:r>
                  <a:rPr lang="en-US" dirty="0">
                    <a:solidFill>
                      <a:srgbClr val="000000"/>
                    </a:solidFill>
                  </a:rPr>
                  <a:t>Perhaps</a:t>
                </a:r>
                <a:r>
                  <a:rPr lang="en-NL" dirty="0">
                    <a:solidFill>
                      <a:srgbClr val="000000"/>
                    </a:solidFill>
                  </a:rPr>
                  <a:t> such a kernel could lead to faster exact exponential-time algorithms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64A51F-D8A2-4A81-7C6D-B41822403D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89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8DEEF-EF01-F5A2-204C-4BC38A65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65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884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20A8AA-CB94-453E-C829-F59E00385E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Linear</a:t>
                </a:r>
                <a:r>
                  <a:rPr lang="en-NL" dirty="0"/>
                  <a:t>-element</a:t>
                </a:r>
                <a:r>
                  <a:rPr lang="en-US" dirty="0"/>
                  <a:t> kernel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-Hitting Set – Status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20A8AA-CB94-453E-C829-F59E00385E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389" t="-7692" b="-27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64A51F-D8A2-4A81-7C6D-B41822403D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NL" dirty="0"/>
                  <a:t>Even very special cases for </a:t>
                </a:r>
                <a14:m>
                  <m:oMath xmlns:m="http://schemas.openxmlformats.org/officeDocument/2006/math">
                    <m:r>
                      <a:rPr lang="en-NL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NL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NL" dirty="0"/>
                  <a:t>, encoded implicitly on graphs, are elusive</a:t>
                </a:r>
                <a:br>
                  <a:rPr lang="en-NL" dirty="0"/>
                </a:br>
                <a:r>
                  <a:rPr lang="en-NL" sz="1600" cap="small" dirty="0"/>
                  <a:t>Triangle-free Vertex Deletion</a:t>
                </a:r>
                <a:r>
                  <a:rPr lang="en-NL" sz="1600" dirty="0"/>
                  <a:t> and </a:t>
                </a:r>
                <a:r>
                  <a:rPr lang="en-NL" sz="1600" cap="small" dirty="0"/>
                  <a:t>Feedback Vertex Set in Tournaments</a:t>
                </a:r>
                <a:r>
                  <a:rPr lang="en-NL" sz="1600" dirty="0"/>
                  <a:t> have been studied intensively</a:t>
                </a:r>
              </a:p>
              <a:p>
                <a:pPr marL="0" indent="0">
                  <a:buNone/>
                </a:pPr>
                <a:endParaRPr lang="en-NL" sz="1600" dirty="0"/>
              </a:p>
              <a:p>
                <a:pPr marL="0" indent="0">
                  <a:buNone/>
                </a:pPr>
                <a:endParaRPr lang="en-NL" sz="1600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L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The faith of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</m:oMath>
                </a14:m>
                <a:r>
                  <a:rPr kumimoji="0" lang="en-NL" sz="2400" b="0" i="0" u="none" strike="noStrike" kern="0" cap="small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-Hitting Set</a:t>
                </a:r>
                <a:r>
                  <a:rPr kumimoji="0" lang="en-NL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seems linked to </a:t>
                </a:r>
                <a14:m>
                  <m:oMath xmlns:m="http://schemas.openxmlformats.org/officeDocument/2006/math">
                    <m:r>
                      <a:rPr kumimoji="0" lang="en-NL" sz="2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</m:oMath>
                </a14:m>
                <a:r>
                  <a:rPr kumimoji="0" lang="en-NL" sz="2400" b="0" i="0" u="none" strike="noStrike" kern="0" cap="small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-Set Packing</a:t>
                </a:r>
                <a:r>
                  <a:rPr kumimoji="0" lang="en-NL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although not formally proven</a:t>
                </a:r>
              </a:p>
              <a:p>
                <a:pPr marL="0" indent="0">
                  <a:buNone/>
                </a:pPr>
                <a:endParaRPr lang="en-NL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64A51F-D8A2-4A81-7C6D-B41822403D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33" t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8DEEF-EF01-F5A2-204C-4BC38A65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66</a:t>
            </a:fld>
            <a:endParaRPr lang="nb-N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3C722-1157-9B5B-DAD2-5CBD84B4C3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59" y="3871218"/>
            <a:ext cx="2260857" cy="2260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B32CE72-5240-0E82-B80A-8F6744FC379E}"/>
              </a:ext>
            </a:extLst>
          </p:cNvPr>
          <p:cNvSpPr/>
          <p:nvPr/>
        </p:nvSpPr>
        <p:spPr bwMode="auto">
          <a:xfrm>
            <a:off x="624417" y="2060848"/>
            <a:ext cx="10957983" cy="72008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sz="28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Meirav Zehavi</a:t>
            </a:r>
            <a:r>
              <a:rPr kumimoji="0" lang="en-NL" sz="28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: I</a:t>
            </a:r>
            <a:r>
              <a:rPr kumimoji="0" lang="en-US" sz="28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 I have to guess, I'd guess that the answer is negative</a:t>
            </a:r>
          </a:p>
        </p:txBody>
      </p:sp>
    </p:spTree>
    <p:extLst>
      <p:ext uri="{BB962C8B-B14F-4D97-AF65-F5344CB8AC3E}">
        <p14:creationId xmlns:p14="http://schemas.microsoft.com/office/powerpoint/2010/main" val="201696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19FADF6-B0E6-9D2C-ACDA-AE259CCF3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kernelization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2A041D-4BAE-CF41-9650-81B254184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E6A39-E518-19C8-AC12-99FDD19B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  <p:pic>
        <p:nvPicPr>
          <p:cNvPr id="2" name="Picture 1" descr="A picture containing colorful&#10;&#10;Description automatically generated">
            <a:extLst>
              <a:ext uri="{FF2B5EF4-FFF2-40B4-BE49-F238E27FC236}">
                <a16:creationId xmlns:a16="http://schemas.microsoft.com/office/drawing/2014/main" id="{86BBDBDE-D72C-2618-DD7A-1D788B54B2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58"/>
          <a:stretch/>
        </p:blipFill>
        <p:spPr>
          <a:xfrm flipH="1">
            <a:off x="6528047" y="473543"/>
            <a:ext cx="5286235" cy="3364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881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EFCD-EE84-44D6-821F-4A905292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Kernelization as a model for effective preprocessing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B1437-A264-45A7-813B-192FF5231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Definition of kernelization yields an improvement in running time,</a:t>
            </a:r>
            <a:br>
              <a:rPr lang="en-US" dirty="0"/>
            </a:br>
            <a:r>
              <a:rPr lang="en-US" i="1" dirty="0">
                <a:solidFill>
                  <a:srgbClr val="0070C0"/>
                </a:solidFill>
              </a:rPr>
              <a:t>compared to solving the input instance by brute force</a:t>
            </a:r>
          </a:p>
          <a:p>
            <a:pPr marL="0" indent="0">
              <a:buNone/>
            </a:pPr>
            <a:r>
              <a:rPr lang="en-US" dirty="0"/>
              <a:t>What if a nontrivial (parameterized) algorithm is used afterwards?</a:t>
            </a:r>
          </a:p>
          <a:p>
            <a:pPr marL="0" indent="0">
              <a:buNone/>
            </a:pP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E1C4D-F028-4FCD-8A8A-B0F228A8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8</a:t>
            </a:fld>
            <a:endParaRPr lang="nb-NO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08429A-1513-4F3A-BABA-BE1B68C08E45}"/>
              </a:ext>
            </a:extLst>
          </p:cNvPr>
          <p:cNvGrpSpPr/>
          <p:nvPr/>
        </p:nvGrpSpPr>
        <p:grpSpPr>
          <a:xfrm>
            <a:off x="624417" y="4899160"/>
            <a:ext cx="8925178" cy="1051418"/>
            <a:chOff x="1171650" y="4908301"/>
            <a:chExt cx="8925178" cy="105141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3C79F66-0E20-4802-802F-B9F00393BD7F}"/>
                </a:ext>
              </a:extLst>
            </p:cNvPr>
            <p:cNvGrpSpPr/>
            <p:nvPr/>
          </p:nvGrpSpPr>
          <p:grpSpPr>
            <a:xfrm>
              <a:off x="1171650" y="4908301"/>
              <a:ext cx="2088580" cy="1051418"/>
              <a:chOff x="1475308" y="4908301"/>
              <a:chExt cx="2088580" cy="10514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ounded Rectangle 25">
                    <a:extLst>
                      <a:ext uri="{FF2B5EF4-FFF2-40B4-BE49-F238E27FC236}">
                        <a16:creationId xmlns:a16="http://schemas.microsoft.com/office/drawing/2014/main" id="{9033B6BB-75AB-49D6-A9DD-03621D82556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75655" y="5157192"/>
                    <a:ext cx="2088221" cy="802527"/>
                  </a:xfrm>
                  <a:prstGeom prst="roundRect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nl-NL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6" name="Rounded Rectangle 25">
                    <a:extLst>
                      <a:ext uri="{FF2B5EF4-FFF2-40B4-BE49-F238E27FC236}">
                        <a16:creationId xmlns:a16="http://schemas.microsoft.com/office/drawing/2014/main" id="{9033B6BB-75AB-49D6-A9DD-03621D82556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475655" y="5157192"/>
                    <a:ext cx="2088221" cy="802527"/>
                  </a:xfrm>
                  <a:prstGeom prst="round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Left-Right Arrow 26">
                    <a:extLst>
                      <a:ext uri="{FF2B5EF4-FFF2-40B4-BE49-F238E27FC236}">
                        <a16:creationId xmlns:a16="http://schemas.microsoft.com/office/drawing/2014/main" id="{25EB84D0-AB04-4C30-8E3C-EE28BA2D184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475308" y="4908301"/>
                    <a:ext cx="2088580" cy="104875"/>
                  </a:xfrm>
                  <a:prstGeom prst="leftRightArrow">
                    <a:avLst/>
                  </a:prstGeom>
                  <a:ln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0" rIns="91440" bIns="91440" numCol="1" rtlCol="0" anchor="b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bits</a:t>
                    </a:r>
                  </a:p>
                </p:txBody>
              </p:sp>
            </mc:Choice>
            <mc:Fallback xmlns="">
              <p:sp>
                <p:nvSpPr>
                  <p:cNvPr id="17" name="Left-Right Arrow 26">
                    <a:extLst>
                      <a:ext uri="{FF2B5EF4-FFF2-40B4-BE49-F238E27FC236}">
                        <a16:creationId xmlns:a16="http://schemas.microsoft.com/office/drawing/2014/main" id="{25EB84D0-AB04-4C30-8E3C-EE28BA2D184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475308" y="4908301"/>
                    <a:ext cx="2088580" cy="104875"/>
                  </a:xfrm>
                  <a:prstGeom prst="leftRightArrow">
                    <a:avLst/>
                  </a:prstGeom>
                  <a:blipFill>
                    <a:blip r:embed="rId3"/>
                    <a:stretch>
                      <a:fillRect t="-389474" b="-68421"/>
                    </a:stretch>
                  </a:blipFill>
                  <a:ln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7B8A5730-ADB7-4056-A502-320869DD4A4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987824" y="5229076"/>
                    <a:ext cx="504056" cy="504056"/>
                  </a:xfrm>
                  <a:prstGeom prst="ellips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just" eaLnBrk="0" hangingPunct="0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7B8A5730-ADB7-4056-A502-320869DD4A4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987824" y="5229076"/>
                    <a:ext cx="504056" cy="504056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AB65CB8-500B-46BE-A285-D1694868EB2D}"/>
                </a:ext>
              </a:extLst>
            </p:cNvPr>
            <p:cNvGrpSpPr/>
            <p:nvPr/>
          </p:nvGrpSpPr>
          <p:grpSpPr>
            <a:xfrm>
              <a:off x="4431880" y="5144132"/>
              <a:ext cx="5664948" cy="772281"/>
              <a:chOff x="4412304" y="3639729"/>
              <a:chExt cx="5664948" cy="77228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ight Arrow 23">
                    <a:extLst>
                      <a:ext uri="{FF2B5EF4-FFF2-40B4-BE49-F238E27FC236}">
                        <a16:creationId xmlns:a16="http://schemas.microsoft.com/office/drawing/2014/main" id="{92EB91C2-34D1-4548-95B9-DE4D2051292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12304" y="3639729"/>
                    <a:ext cx="954404" cy="772281"/>
                  </a:xfrm>
                  <a:prstGeom prst="rightArrow">
                    <a:avLst/>
                  </a:prstGeom>
                  <a:ln w="19050"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vert="horz" wrap="none" lIns="91440" tIns="0" rIns="91440" bIns="155448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time</a:t>
                    </a:r>
                  </a:p>
                </p:txBody>
              </p:sp>
            </mc:Choice>
            <mc:Fallback xmlns="">
              <p:sp>
                <p:nvSpPr>
                  <p:cNvPr id="12" name="Right Arrow 23">
                    <a:extLst>
                      <a:ext uri="{FF2B5EF4-FFF2-40B4-BE49-F238E27FC236}">
                        <a16:creationId xmlns:a16="http://schemas.microsoft.com/office/drawing/2014/main" id="{92EB91C2-34D1-4548-95B9-DE4D2051292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412304" y="3639729"/>
                    <a:ext cx="954404" cy="772281"/>
                  </a:xfrm>
                  <a:prstGeom prst="rightArrow">
                    <a:avLst/>
                  </a:prstGeom>
                  <a:blipFill>
                    <a:blip r:embed="rId5"/>
                    <a:stretch>
                      <a:fillRect l="-26708" t="-75735" r="-24845"/>
                    </a:stretch>
                  </a:blipFill>
                  <a:ln w="19050"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3" name="Picture 4" descr="http://studystays.com.au/images/config.png">
                <a:extLst>
                  <a:ext uri="{FF2B5EF4-FFF2-40B4-BE49-F238E27FC236}">
                    <a16:creationId xmlns:a16="http://schemas.microsoft.com/office/drawing/2014/main" id="{9329B58A-D082-44D1-97C0-F571D28A65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400000">
                <a:off x="4714562" y="3791585"/>
                <a:ext cx="447473" cy="447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ight Arrow 23">
                    <a:extLst>
                      <a:ext uri="{FF2B5EF4-FFF2-40B4-BE49-F238E27FC236}">
                        <a16:creationId xmlns:a16="http://schemas.microsoft.com/office/drawing/2014/main" id="{9D768BDC-C576-4B2A-8DC1-79A16AC4D5C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122848" y="3639729"/>
                    <a:ext cx="954404" cy="772281"/>
                  </a:xfrm>
                  <a:prstGeom prst="rightArrow">
                    <a:avLst/>
                  </a:prstGeom>
                  <a:ln w="19050"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vert="horz" wrap="none" lIns="91440" tIns="0" rIns="91440" bIns="155448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time</a:t>
                    </a:r>
                  </a:p>
                </p:txBody>
              </p:sp>
            </mc:Choice>
            <mc:Fallback xmlns="">
              <p:sp>
                <p:nvSpPr>
                  <p:cNvPr id="14" name="Right Arrow 23">
                    <a:extLst>
                      <a:ext uri="{FF2B5EF4-FFF2-40B4-BE49-F238E27FC236}">
                        <a16:creationId xmlns:a16="http://schemas.microsoft.com/office/drawing/2014/main" id="{9D768BDC-C576-4B2A-8DC1-79A16AC4D5C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9122848" y="3639729"/>
                    <a:ext cx="954404" cy="772281"/>
                  </a:xfrm>
                  <a:prstGeom prst="rightArrow">
                    <a:avLst/>
                  </a:prstGeom>
                  <a:blipFill>
                    <a:blip r:embed="rId7"/>
                    <a:stretch>
                      <a:fillRect l="-35404" t="-77206" r="-22981"/>
                    </a:stretch>
                  </a:blipFill>
                  <a:ln w="19050"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5" name="Picture 4" descr="http://studystays.com.au/images/config.png">
                <a:extLst>
                  <a:ext uri="{FF2B5EF4-FFF2-40B4-BE49-F238E27FC236}">
                    <a16:creationId xmlns:a16="http://schemas.microsoft.com/office/drawing/2014/main" id="{9DE0AD27-04E4-43BA-AC89-72C460AAC0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400000">
                <a:off x="9425106" y="3791585"/>
                <a:ext cx="447473" cy="447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159FB61-7A7F-4A1D-B1D1-FC3CC567B7AC}"/>
                </a:ext>
              </a:extLst>
            </p:cNvPr>
            <p:cNvGrpSpPr/>
            <p:nvPr/>
          </p:nvGrpSpPr>
          <p:grpSpPr>
            <a:xfrm>
              <a:off x="6557934" y="4908301"/>
              <a:ext cx="1414417" cy="1051418"/>
              <a:chOff x="6660000" y="4908301"/>
              <a:chExt cx="1414417" cy="10514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ounded Rectangle 20">
                    <a:extLst>
                      <a:ext uri="{FF2B5EF4-FFF2-40B4-BE49-F238E27FC236}">
                        <a16:creationId xmlns:a16="http://schemas.microsoft.com/office/drawing/2014/main" id="{611C035A-E870-4C83-939B-42BE38EDF8C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60232" y="5157192"/>
                    <a:ext cx="1414174" cy="802527"/>
                  </a:xfrm>
                  <a:prstGeom prst="roundRect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nl-NL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9" name="Rounded Rectangle 20">
                    <a:extLst>
                      <a:ext uri="{FF2B5EF4-FFF2-40B4-BE49-F238E27FC236}">
                        <a16:creationId xmlns:a16="http://schemas.microsoft.com/office/drawing/2014/main" id="{611C035A-E870-4C83-939B-42BE38EDF8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660232" y="5157192"/>
                    <a:ext cx="1414174" cy="802527"/>
                  </a:xfrm>
                  <a:prstGeom prst="round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Left-Right Arrow 21">
                    <a:extLst>
                      <a:ext uri="{FF2B5EF4-FFF2-40B4-BE49-F238E27FC236}">
                        <a16:creationId xmlns:a16="http://schemas.microsoft.com/office/drawing/2014/main" id="{A2D95AFF-CCE8-4DD3-8954-A0A22A038DD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660000" y="4908301"/>
                    <a:ext cx="1414417" cy="104875"/>
                  </a:xfrm>
                  <a:prstGeom prst="leftRightArrow">
                    <a:avLst/>
                  </a:prstGeom>
                  <a:ln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0" rIns="91440" bIns="91440" numCol="1" rtlCol="0" anchor="b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hangingPunct="0"/>
                    <a14:m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en-US" sz="2400" dirty="0">
                        <a:solidFill>
                          <a:schemeClr val="tx1"/>
                        </a:solidFill>
                        <a:latin typeface="+mj-lt"/>
                      </a:rPr>
                      <a:t> bits</a:t>
                    </a:r>
                  </a:p>
                </p:txBody>
              </p:sp>
            </mc:Choice>
            <mc:Fallback xmlns="">
              <p:sp>
                <p:nvSpPr>
                  <p:cNvPr id="10" name="Left-Right Arrow 21">
                    <a:extLst>
                      <a:ext uri="{FF2B5EF4-FFF2-40B4-BE49-F238E27FC236}">
                        <a16:creationId xmlns:a16="http://schemas.microsoft.com/office/drawing/2014/main" id="{A2D95AFF-CCE8-4DD3-8954-A0A22A038DD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660000" y="4908301"/>
                    <a:ext cx="1414417" cy="104875"/>
                  </a:xfrm>
                  <a:prstGeom prst="leftRightArrow">
                    <a:avLst/>
                  </a:prstGeom>
                  <a:blipFill>
                    <a:blip r:embed="rId9"/>
                    <a:stretch>
                      <a:fillRect t="-389474" r="-2564" b="-68421"/>
                    </a:stretch>
                  </a:blipFill>
                  <a:ln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EA7A5AFC-E50F-4A03-B9E4-1A34A8BC7D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98354" y="5229076"/>
                    <a:ext cx="504056" cy="504056"/>
                  </a:xfrm>
                  <a:prstGeom prst="ellips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just" eaLnBrk="0" hangingPunct="0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2000" dirty="0">
                      <a:solidFill>
                        <a:srgbClr val="C00000"/>
                      </a:solidFill>
                      <a:latin typeface="+mj-lt"/>
                    </a:endParaRPr>
                  </a:p>
                </p:txBody>
              </p:sp>
            </mc:Choice>
            <mc:Fallback xmlns="">
              <p:sp>
                <p:nvSpPr>
                  <p:cNvPr id="11" name="Oval 10">
                    <a:extLst>
                      <a:ext uri="{FF2B5EF4-FFF2-40B4-BE49-F238E27FC236}">
                        <a16:creationId xmlns:a16="http://schemas.microsoft.com/office/drawing/2014/main" id="{EA7A5AFC-E50F-4A03-B9E4-1A34A8BC7DD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498354" y="5229076"/>
                    <a:ext cx="504056" cy="504056"/>
                  </a:xfrm>
                  <a:prstGeom prst="ellipse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0F16137-FB92-4DE0-AFC0-541EB231F9A3}"/>
              </a:ext>
            </a:extLst>
          </p:cNvPr>
          <p:cNvSpPr/>
          <p:nvPr/>
        </p:nvSpPr>
        <p:spPr>
          <a:xfrm>
            <a:off x="9984432" y="4594583"/>
            <a:ext cx="13775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Yes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6615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EFCD-EE84-44D6-821F-4A905292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Kernelization as a model for effective preprocessing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B1437-A264-45A7-813B-192FF5231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Definition of kernelization yields an improvement in running time,</a:t>
            </a:r>
            <a:br>
              <a:rPr lang="en-US" dirty="0"/>
            </a:br>
            <a:r>
              <a:rPr lang="en-US" i="1" dirty="0">
                <a:solidFill>
                  <a:srgbClr val="0070C0"/>
                </a:solidFill>
              </a:rPr>
              <a:t>compared to solving the input instance by brute force</a:t>
            </a:r>
            <a:endParaRPr lang="en-US" dirty="0"/>
          </a:p>
          <a:p>
            <a:pPr marL="0" indent="0">
              <a:buNone/>
            </a:pPr>
            <a:endParaRPr lang="en-US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E1C4D-F028-4FCD-8A8A-B0F228A8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B4C75-3422-4131-BAA1-452F888D0C16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708FF3-74FF-4DDA-AF4B-A9FCF3A5A491}"/>
              </a:ext>
            </a:extLst>
          </p:cNvPr>
          <p:cNvSpPr/>
          <p:nvPr/>
        </p:nvSpPr>
        <p:spPr bwMode="auto">
          <a:xfrm>
            <a:off x="609602" y="2348880"/>
            <a:ext cx="10972800" cy="122413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Kernelization guarantees that the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size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of the preprocessed instance is bounded. </a:t>
            </a:r>
            <a:b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For exponential speed-ups, it is important to reduce the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search space </a:t>
            </a:r>
            <a:r>
              <a:rPr kumimoji="0" lang="en-US" sz="240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instead</a:t>
            </a:r>
            <a:r>
              <a:rPr kumimoji="0" lang="en-US" sz="240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1051256-10B5-4AFB-8EEB-6494BC0B6DC8}"/>
              </a:ext>
            </a:extLst>
          </p:cNvPr>
          <p:cNvGrpSpPr/>
          <p:nvPr/>
        </p:nvGrpSpPr>
        <p:grpSpPr>
          <a:xfrm>
            <a:off x="2695653" y="4030723"/>
            <a:ext cx="2088580" cy="1051418"/>
            <a:chOff x="1475308" y="4908301"/>
            <a:chExt cx="2088580" cy="1051418"/>
          </a:xfrm>
        </p:grpSpPr>
        <p:sp>
          <p:nvSpPr>
            <p:cNvPr id="7" name="Rounded Rectangle 63">
              <a:extLst>
                <a:ext uri="{FF2B5EF4-FFF2-40B4-BE49-F238E27FC236}">
                  <a16:creationId xmlns:a16="http://schemas.microsoft.com/office/drawing/2014/main" id="{22F03E98-3FDA-40C9-AC0B-FD9273919BEE}"/>
                </a:ext>
              </a:extLst>
            </p:cNvPr>
            <p:cNvSpPr/>
            <p:nvPr/>
          </p:nvSpPr>
          <p:spPr bwMode="auto">
            <a:xfrm>
              <a:off x="1475655" y="5157192"/>
              <a:ext cx="2088221" cy="80252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Left-Right Arrow 65">
                  <a:extLst>
                    <a:ext uri="{FF2B5EF4-FFF2-40B4-BE49-F238E27FC236}">
                      <a16:creationId xmlns:a16="http://schemas.microsoft.com/office/drawing/2014/main" id="{4226658C-5D56-4DD8-8461-CB538FABE6D5}"/>
                    </a:ext>
                  </a:extLst>
                </p:cNvPr>
                <p:cNvSpPr/>
                <p:nvPr/>
              </p:nvSpPr>
              <p:spPr bwMode="auto">
                <a:xfrm>
                  <a:off x="1475308" y="4908301"/>
                  <a:ext cx="2088580" cy="104875"/>
                </a:xfrm>
                <a:prstGeom prst="leftRightArrow">
                  <a:avLst/>
                </a:prstGeom>
                <a:ln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91440" tIns="0" rIns="91440" bIns="91440" numCol="1" rtlCol="0" anchor="b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14:m>
                    <m:oMath xmlns:m="http://schemas.openxmlformats.org/officeDocument/2006/math"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j-lt"/>
                    </a:rPr>
                    <a:t> bits</a:t>
                  </a:r>
                </a:p>
              </p:txBody>
            </p:sp>
          </mc:Choice>
          <mc:Fallback xmlns="">
            <p:sp>
              <p:nvSpPr>
                <p:cNvPr id="7" name="Left-Right Arrow 65">
                  <a:extLst>
                    <a:ext uri="{FF2B5EF4-FFF2-40B4-BE49-F238E27FC236}">
                      <a16:creationId xmlns:a16="http://schemas.microsoft.com/office/drawing/2014/main" id="{59578A07-876B-4BED-854A-336D3B412C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75308" y="4908301"/>
                  <a:ext cx="2088580" cy="104875"/>
                </a:xfrm>
                <a:prstGeom prst="leftRightArrow">
                  <a:avLst/>
                </a:prstGeom>
                <a:blipFill>
                  <a:blip r:embed="rId3"/>
                  <a:stretch>
                    <a:fillRect t="-321053" b="-47368"/>
                  </a:stretch>
                </a:blipFill>
                <a:ln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F68C88C-4072-4203-8EFE-32559838956C}"/>
                    </a:ext>
                  </a:extLst>
                </p:cNvPr>
                <p:cNvSpPr/>
                <p:nvPr/>
              </p:nvSpPr>
              <p:spPr bwMode="auto">
                <a:xfrm>
                  <a:off x="2987824" y="5229076"/>
                  <a:ext cx="504056" cy="504056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just" eaLnBrk="0" hangingPunct="0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3AD42A36-6CFD-4924-A5CF-0957E8ADA2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87824" y="5229076"/>
                  <a:ext cx="504056" cy="504056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19A6B6-E6BB-421F-BAF8-8E9572022C06}"/>
              </a:ext>
            </a:extLst>
          </p:cNvPr>
          <p:cNvGrpSpPr/>
          <p:nvPr/>
        </p:nvGrpSpPr>
        <p:grpSpPr>
          <a:xfrm>
            <a:off x="5955883" y="4266554"/>
            <a:ext cx="954404" cy="772281"/>
            <a:chOff x="4412304" y="3639729"/>
            <a:chExt cx="954404" cy="772281"/>
          </a:xfrm>
        </p:grpSpPr>
        <p:sp>
          <p:nvSpPr>
            <p:cNvPr id="11" name="Right Arrow 59">
              <a:extLst>
                <a:ext uri="{FF2B5EF4-FFF2-40B4-BE49-F238E27FC236}">
                  <a16:creationId xmlns:a16="http://schemas.microsoft.com/office/drawing/2014/main" id="{7489FC06-F252-45BD-9806-01DEC79A0ABE}"/>
                </a:ext>
              </a:extLst>
            </p:cNvPr>
            <p:cNvSpPr/>
            <p:nvPr/>
          </p:nvSpPr>
          <p:spPr bwMode="auto">
            <a:xfrm>
              <a:off x="4412304" y="3639729"/>
              <a:ext cx="954404" cy="772281"/>
            </a:xfrm>
            <a:prstGeom prst="rightArrow">
              <a:avLst/>
            </a:prstGeom>
            <a:ln w="19050"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none" lIns="91440" tIns="0" rIns="91440" bIns="1554480" numCol="1" rtlCol="0" anchor="ctr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12" name="Picture 4" descr="http://studystays.com.au/images/config.png">
              <a:extLst>
                <a:ext uri="{FF2B5EF4-FFF2-40B4-BE49-F238E27FC236}">
                  <a16:creationId xmlns:a16="http://schemas.microsoft.com/office/drawing/2014/main" id="{3A654967-36FE-4AA9-90D5-92A3F709FA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400000">
              <a:off x="4714562" y="3791585"/>
              <a:ext cx="447473" cy="447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61CEFE-BD46-4265-8022-50B01A4684EA}"/>
              </a:ext>
            </a:extLst>
          </p:cNvPr>
          <p:cNvGrpSpPr/>
          <p:nvPr/>
        </p:nvGrpSpPr>
        <p:grpSpPr>
          <a:xfrm>
            <a:off x="8081937" y="4030723"/>
            <a:ext cx="1414417" cy="1051418"/>
            <a:chOff x="6660000" y="4908301"/>
            <a:chExt cx="1414417" cy="1051418"/>
          </a:xfrm>
        </p:grpSpPr>
        <p:sp>
          <p:nvSpPr>
            <p:cNvPr id="14" name="Rounded Rectangle 54">
              <a:extLst>
                <a:ext uri="{FF2B5EF4-FFF2-40B4-BE49-F238E27FC236}">
                  <a16:creationId xmlns:a16="http://schemas.microsoft.com/office/drawing/2014/main" id="{C04BE008-1E69-44D0-870B-F146F18C2355}"/>
                </a:ext>
              </a:extLst>
            </p:cNvPr>
            <p:cNvSpPr/>
            <p:nvPr/>
          </p:nvSpPr>
          <p:spPr bwMode="auto">
            <a:xfrm>
              <a:off x="6660232" y="5157192"/>
              <a:ext cx="1414174" cy="80252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Left-Right Arrow 56">
                  <a:extLst>
                    <a:ext uri="{FF2B5EF4-FFF2-40B4-BE49-F238E27FC236}">
                      <a16:creationId xmlns:a16="http://schemas.microsoft.com/office/drawing/2014/main" id="{1A86C460-AABA-4B1E-A17A-99D981D1E954}"/>
                    </a:ext>
                  </a:extLst>
                </p:cNvPr>
                <p:cNvSpPr/>
                <p:nvPr/>
              </p:nvSpPr>
              <p:spPr bwMode="auto">
                <a:xfrm>
                  <a:off x="6660000" y="4908301"/>
                  <a:ext cx="1414417" cy="104875"/>
                </a:xfrm>
                <a:prstGeom prst="leftRightArrow">
                  <a:avLst/>
                </a:prstGeom>
                <a:ln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91440" tIns="0" rIns="91440" bIns="91440" numCol="1" rtlCol="0" anchor="b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14:m>
                    <m:oMath xmlns:m="http://schemas.openxmlformats.org/officeDocument/2006/math"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j-lt"/>
                    </a:rPr>
                    <a:t> bits</a:t>
                  </a:r>
                </a:p>
              </p:txBody>
            </p:sp>
          </mc:Choice>
          <mc:Fallback xmlns="">
            <p:sp>
              <p:nvSpPr>
                <p:cNvPr id="14" name="Left-Right Arrow 56">
                  <a:extLst>
                    <a:ext uri="{FF2B5EF4-FFF2-40B4-BE49-F238E27FC236}">
                      <a16:creationId xmlns:a16="http://schemas.microsoft.com/office/drawing/2014/main" id="{1992B471-AA3D-4998-8DB4-98F1942601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660000" y="4908301"/>
                  <a:ext cx="1414417" cy="104875"/>
                </a:xfrm>
                <a:prstGeom prst="leftRightArrow">
                  <a:avLst/>
                </a:prstGeom>
                <a:blipFill>
                  <a:blip r:embed="rId6"/>
                  <a:stretch>
                    <a:fillRect t="-321053" b="-47368"/>
                  </a:stretch>
                </a:blipFill>
                <a:ln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B7D95150-489F-4E7B-897A-82657CC13F46}"/>
                    </a:ext>
                  </a:extLst>
                </p:cNvPr>
                <p:cNvSpPr/>
                <p:nvPr/>
              </p:nvSpPr>
              <p:spPr bwMode="auto">
                <a:xfrm>
                  <a:off x="7498354" y="5229076"/>
                  <a:ext cx="504056" cy="504056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just" eaLnBrk="0" hangingPunct="0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F5607A8A-7283-456B-BE0E-DF8A5EB1EF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498354" y="5229076"/>
                  <a:ext cx="504056" cy="504056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5F56666-F510-42C2-A511-6FD857129FF9}"/>
              </a:ext>
            </a:extLst>
          </p:cNvPr>
          <p:cNvGrpSpPr/>
          <p:nvPr/>
        </p:nvGrpSpPr>
        <p:grpSpPr>
          <a:xfrm>
            <a:off x="2740720" y="4794109"/>
            <a:ext cx="3435527" cy="1296236"/>
            <a:chOff x="488401" y="3890964"/>
            <a:chExt cx="3435527" cy="129623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94D9117-D7DB-423E-B37C-930E0BF766FA}"/>
                </a:ext>
              </a:extLst>
            </p:cNvPr>
            <p:cNvSpPr/>
            <p:nvPr/>
          </p:nvSpPr>
          <p:spPr bwMode="auto">
            <a:xfrm>
              <a:off x="1144721" y="4186907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42FABC7-2A79-4A1A-A1BE-BD6DB23F873D}"/>
                </a:ext>
              </a:extLst>
            </p:cNvPr>
            <p:cNvSpPr/>
            <p:nvPr/>
          </p:nvSpPr>
          <p:spPr bwMode="auto">
            <a:xfrm>
              <a:off x="709625" y="4618954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74DBD7F-43D3-43FF-99AC-C40EAE352DBE}"/>
                </a:ext>
              </a:extLst>
            </p:cNvPr>
            <p:cNvSpPr/>
            <p:nvPr/>
          </p:nvSpPr>
          <p:spPr bwMode="auto">
            <a:xfrm>
              <a:off x="488401" y="4949344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2CE5D0B-3FD8-4C00-8E90-61C3AE610C16}"/>
                </a:ext>
              </a:extLst>
            </p:cNvPr>
            <p:cNvSpPr/>
            <p:nvPr/>
          </p:nvSpPr>
          <p:spPr bwMode="auto">
            <a:xfrm>
              <a:off x="919899" y="4949344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99073DA-B4F9-4CD5-8F5B-A10218D0AE5A}"/>
                </a:ext>
              </a:extLst>
            </p:cNvPr>
            <p:cNvSpPr/>
            <p:nvPr/>
          </p:nvSpPr>
          <p:spPr bwMode="auto">
            <a:xfrm>
              <a:off x="1639484" y="462242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35AE970-5468-4567-A715-21E7A8474631}"/>
                </a:ext>
              </a:extLst>
            </p:cNvPr>
            <p:cNvSpPr/>
            <p:nvPr/>
          </p:nvSpPr>
          <p:spPr bwMode="auto">
            <a:xfrm>
              <a:off x="1418260" y="495281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4981684-4831-448F-9A64-8BBEC6DE72A1}"/>
                </a:ext>
              </a:extLst>
            </p:cNvPr>
            <p:cNvSpPr/>
            <p:nvPr/>
          </p:nvSpPr>
          <p:spPr bwMode="auto">
            <a:xfrm>
              <a:off x="1849758" y="495281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BAC7C90-A357-4500-BC1B-FA04A9507E60}"/>
                </a:ext>
              </a:extLst>
            </p:cNvPr>
            <p:cNvSpPr/>
            <p:nvPr/>
          </p:nvSpPr>
          <p:spPr bwMode="auto">
            <a:xfrm>
              <a:off x="3003158" y="4192310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64C1B7F-E51B-4810-825C-F9932232B8C7}"/>
                </a:ext>
              </a:extLst>
            </p:cNvPr>
            <p:cNvSpPr/>
            <p:nvPr/>
          </p:nvSpPr>
          <p:spPr bwMode="auto">
            <a:xfrm>
              <a:off x="2568062" y="4624357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5A8C674-DA8B-4794-B61B-2F8E0419B03D}"/>
                </a:ext>
              </a:extLst>
            </p:cNvPr>
            <p:cNvSpPr/>
            <p:nvPr/>
          </p:nvSpPr>
          <p:spPr bwMode="auto">
            <a:xfrm>
              <a:off x="2346838" y="4954747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2A1A630-ADDE-4A04-8DE9-2314197E60A2}"/>
                </a:ext>
              </a:extLst>
            </p:cNvPr>
            <p:cNvSpPr/>
            <p:nvPr/>
          </p:nvSpPr>
          <p:spPr bwMode="auto">
            <a:xfrm>
              <a:off x="2778336" y="4954747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7932F5B-9532-467B-A2FE-0F83942EE085}"/>
                </a:ext>
              </a:extLst>
            </p:cNvPr>
            <p:cNvSpPr/>
            <p:nvPr/>
          </p:nvSpPr>
          <p:spPr bwMode="auto">
            <a:xfrm>
              <a:off x="3497921" y="4627828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2FDC497-82A0-4480-A49B-2D3E5E7D06BF}"/>
                </a:ext>
              </a:extLst>
            </p:cNvPr>
            <p:cNvSpPr/>
            <p:nvPr/>
          </p:nvSpPr>
          <p:spPr bwMode="auto">
            <a:xfrm>
              <a:off x="3276697" y="4958218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CBC22AF-E66F-403B-9425-A1C59C52EF1B}"/>
                </a:ext>
              </a:extLst>
            </p:cNvPr>
            <p:cNvSpPr/>
            <p:nvPr/>
          </p:nvSpPr>
          <p:spPr bwMode="auto">
            <a:xfrm>
              <a:off x="3708195" y="4958218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0EBB8C5-2A81-4215-BA0E-A90A4EEB627A}"/>
                </a:ext>
              </a:extLst>
            </p:cNvPr>
            <p:cNvCxnSpPr>
              <a:endCxn id="18" idx="7"/>
            </p:cNvCxnSpPr>
            <p:nvPr/>
          </p:nvCxnSpPr>
          <p:spPr bwMode="auto">
            <a:xfrm flipH="1">
              <a:off x="1328861" y="3890964"/>
              <a:ext cx="700806" cy="32947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063A5DA-F311-457C-A479-02B18864C9F4}"/>
                </a:ext>
              </a:extLst>
            </p:cNvPr>
            <p:cNvCxnSpPr>
              <a:endCxn id="25" idx="1"/>
            </p:cNvCxnSpPr>
            <p:nvPr/>
          </p:nvCxnSpPr>
          <p:spPr bwMode="auto">
            <a:xfrm>
              <a:off x="2386089" y="3890964"/>
              <a:ext cx="648662" cy="33488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781C3CA-1ED1-416C-84D9-2971722ECC28}"/>
                </a:ext>
              </a:extLst>
            </p:cNvPr>
            <p:cNvCxnSpPr>
              <a:stCxn id="18" idx="3"/>
              <a:endCxn id="19" idx="7"/>
            </p:cNvCxnSpPr>
            <p:nvPr/>
          </p:nvCxnSpPr>
          <p:spPr bwMode="auto">
            <a:xfrm flipH="1">
              <a:off x="893765" y="4382355"/>
              <a:ext cx="282549" cy="27013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E23B40B-9AD4-49C5-AB95-A452284FAE30}"/>
                </a:ext>
              </a:extLst>
            </p:cNvPr>
            <p:cNvCxnSpPr>
              <a:stCxn id="18" idx="5"/>
              <a:endCxn id="22" idx="1"/>
            </p:cNvCxnSpPr>
            <p:nvPr/>
          </p:nvCxnSpPr>
          <p:spPr bwMode="auto">
            <a:xfrm>
              <a:off x="1328861" y="4382355"/>
              <a:ext cx="342216" cy="27360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B757A2E-E41C-4AB2-B4D0-A0346AD6CC52}"/>
                </a:ext>
              </a:extLst>
            </p:cNvPr>
            <p:cNvCxnSpPr>
              <a:stCxn id="19" idx="3"/>
              <a:endCxn id="20" idx="0"/>
            </p:cNvCxnSpPr>
            <p:nvPr/>
          </p:nvCxnSpPr>
          <p:spPr bwMode="auto">
            <a:xfrm flipH="1">
              <a:off x="596268" y="4814402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107DAB6-C3F7-464E-884D-3C3DEF8F5BE7}"/>
                </a:ext>
              </a:extLst>
            </p:cNvPr>
            <p:cNvCxnSpPr>
              <a:stCxn id="19" idx="5"/>
              <a:endCxn id="21" idx="0"/>
            </p:cNvCxnSpPr>
            <p:nvPr/>
          </p:nvCxnSpPr>
          <p:spPr bwMode="auto">
            <a:xfrm>
              <a:off x="893765" y="4814402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E46C2F2-F71A-4FE2-ACD5-0E2432E94840}"/>
                </a:ext>
              </a:extLst>
            </p:cNvPr>
            <p:cNvCxnSpPr>
              <a:stCxn id="22" idx="3"/>
              <a:endCxn id="23" idx="0"/>
            </p:cNvCxnSpPr>
            <p:nvPr/>
          </p:nvCxnSpPr>
          <p:spPr bwMode="auto">
            <a:xfrm flipH="1">
              <a:off x="1526127" y="4817873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A0F6335-1F67-483A-8E9C-44E197241417}"/>
                </a:ext>
              </a:extLst>
            </p:cNvPr>
            <p:cNvCxnSpPr>
              <a:stCxn id="22" idx="5"/>
              <a:endCxn id="24" idx="0"/>
            </p:cNvCxnSpPr>
            <p:nvPr/>
          </p:nvCxnSpPr>
          <p:spPr bwMode="auto">
            <a:xfrm>
              <a:off x="1823624" y="4817873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7BF4A4A-6431-4B8F-B7E0-9369210BE228}"/>
                </a:ext>
              </a:extLst>
            </p:cNvPr>
            <p:cNvCxnSpPr>
              <a:stCxn id="25" idx="3"/>
              <a:endCxn id="26" idx="7"/>
            </p:cNvCxnSpPr>
            <p:nvPr/>
          </p:nvCxnSpPr>
          <p:spPr bwMode="auto">
            <a:xfrm flipH="1">
              <a:off x="2752202" y="4387758"/>
              <a:ext cx="282549" cy="27013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C41F061-4834-42CA-8B2E-F5D390ED8F53}"/>
                </a:ext>
              </a:extLst>
            </p:cNvPr>
            <p:cNvCxnSpPr>
              <a:stCxn id="25" idx="5"/>
              <a:endCxn id="29" idx="1"/>
            </p:cNvCxnSpPr>
            <p:nvPr/>
          </p:nvCxnSpPr>
          <p:spPr bwMode="auto">
            <a:xfrm>
              <a:off x="3187298" y="4387758"/>
              <a:ext cx="342216" cy="27360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CC51DBA-C7BC-466A-AC37-6FF6E544F45D}"/>
                </a:ext>
              </a:extLst>
            </p:cNvPr>
            <p:cNvCxnSpPr>
              <a:stCxn id="26" idx="3"/>
              <a:endCxn id="27" idx="0"/>
            </p:cNvCxnSpPr>
            <p:nvPr/>
          </p:nvCxnSpPr>
          <p:spPr bwMode="auto">
            <a:xfrm flipH="1">
              <a:off x="2454705" y="4819805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9DB3E53-96D3-4D84-8FF0-4ED65F762485}"/>
                </a:ext>
              </a:extLst>
            </p:cNvPr>
            <p:cNvCxnSpPr>
              <a:stCxn id="26" idx="5"/>
              <a:endCxn id="28" idx="0"/>
            </p:cNvCxnSpPr>
            <p:nvPr/>
          </p:nvCxnSpPr>
          <p:spPr bwMode="auto">
            <a:xfrm>
              <a:off x="2752202" y="4819805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8D0C388-9B6D-4B2A-ADB3-479D8A197C6B}"/>
                </a:ext>
              </a:extLst>
            </p:cNvPr>
            <p:cNvCxnSpPr>
              <a:stCxn id="29" idx="3"/>
              <a:endCxn id="30" idx="0"/>
            </p:cNvCxnSpPr>
            <p:nvPr/>
          </p:nvCxnSpPr>
          <p:spPr bwMode="auto">
            <a:xfrm flipH="1">
              <a:off x="3384564" y="4823276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14FFCB3-9F12-41D6-BCC4-B9464AD17738}"/>
                </a:ext>
              </a:extLst>
            </p:cNvPr>
            <p:cNvCxnSpPr>
              <a:stCxn id="29" idx="5"/>
              <a:endCxn id="31" idx="0"/>
            </p:cNvCxnSpPr>
            <p:nvPr/>
          </p:nvCxnSpPr>
          <p:spPr bwMode="auto">
            <a:xfrm>
              <a:off x="3682061" y="4823276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Left Brace 45">
                <a:extLst>
                  <a:ext uri="{FF2B5EF4-FFF2-40B4-BE49-F238E27FC236}">
                    <a16:creationId xmlns:a16="http://schemas.microsoft.com/office/drawing/2014/main" id="{5B6A9775-5EEB-4287-A4D9-6B36E853C145}"/>
                  </a:ext>
                </a:extLst>
              </p:cNvPr>
              <p:cNvSpPr/>
              <p:nvPr/>
            </p:nvSpPr>
            <p:spPr bwMode="auto">
              <a:xfrm>
                <a:off x="2149864" y="4619113"/>
                <a:ext cx="359271" cy="1471232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vert" wrap="none" lIns="91440" tIns="45720" rIns="10058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2800" dirty="0">
                    <a:latin typeface="+mj-lt"/>
                  </a:rPr>
                  <a:t>depth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800" dirty="0">
                  <a:solidFill>
                    <a:srgbClr val="C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6" name="Left Brace 45">
                <a:extLst>
                  <a:ext uri="{FF2B5EF4-FFF2-40B4-BE49-F238E27FC236}">
                    <a16:creationId xmlns:a16="http://schemas.microsoft.com/office/drawing/2014/main" id="{5B6A9775-5EEB-4287-A4D9-6B36E853C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9864" y="4619113"/>
                <a:ext cx="359271" cy="1471232"/>
              </a:xfrm>
              <a:prstGeom prst="leftBrace">
                <a:avLst/>
              </a:prstGeom>
              <a:blipFill>
                <a:blip r:embed="rId8"/>
                <a:stretch>
                  <a:fillRect l="-159016" t="-3689"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Left Brace 46">
                <a:extLst>
                  <a:ext uri="{FF2B5EF4-FFF2-40B4-BE49-F238E27FC236}">
                    <a16:creationId xmlns:a16="http://schemas.microsoft.com/office/drawing/2014/main" id="{31AA77F8-41CD-42CE-AD0B-FD93A4F51A99}"/>
                  </a:ext>
                </a:extLst>
              </p:cNvPr>
              <p:cNvSpPr/>
              <p:nvPr/>
            </p:nvSpPr>
            <p:spPr bwMode="auto">
              <a:xfrm rot="10800000">
                <a:off x="10057209" y="4478964"/>
                <a:ext cx="359271" cy="1251248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vert270" wrap="none" lIns="91440" tIns="45720" rIns="10058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r>
                  <a:rPr kumimoji="0" lang="en-US" sz="2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</a:rPr>
                  <a:t>depth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47" name="Left Brace 46">
                <a:extLst>
                  <a:ext uri="{FF2B5EF4-FFF2-40B4-BE49-F238E27FC236}">
                    <a16:creationId xmlns:a16="http://schemas.microsoft.com/office/drawing/2014/main" id="{31AA77F8-41CD-42CE-AD0B-FD93A4F51A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0800000">
                <a:off x="10057209" y="4478964"/>
                <a:ext cx="359271" cy="1251248"/>
              </a:xfrm>
              <a:prstGeom prst="leftBrace">
                <a:avLst/>
              </a:prstGeom>
              <a:blipFill>
                <a:blip r:embed="rId9"/>
                <a:stretch>
                  <a:fillRect t="-15865" r="-181967"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A4AD1A7E-150F-4443-80A0-A899CDB94E14}"/>
              </a:ext>
            </a:extLst>
          </p:cNvPr>
          <p:cNvGrpSpPr/>
          <p:nvPr/>
        </p:nvGrpSpPr>
        <p:grpSpPr>
          <a:xfrm>
            <a:off x="8400502" y="4857592"/>
            <a:ext cx="1577090" cy="799442"/>
            <a:chOff x="6887160" y="4136416"/>
            <a:chExt cx="1577090" cy="79944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3D90A6F-D4A2-44EA-965A-3B4A9CA4C10C}"/>
                </a:ext>
              </a:extLst>
            </p:cNvPr>
            <p:cNvSpPr/>
            <p:nvPr/>
          </p:nvSpPr>
          <p:spPr bwMode="auto">
            <a:xfrm>
              <a:off x="7108384" y="437301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BAD61E6-FFAB-43A4-909D-57FB0E230B3D}"/>
                </a:ext>
              </a:extLst>
            </p:cNvPr>
            <p:cNvSpPr/>
            <p:nvPr/>
          </p:nvSpPr>
          <p:spPr bwMode="auto">
            <a:xfrm>
              <a:off x="6887160" y="470340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0A3D669-1565-4191-8D66-C80F3ACB57C4}"/>
                </a:ext>
              </a:extLst>
            </p:cNvPr>
            <p:cNvSpPr/>
            <p:nvPr/>
          </p:nvSpPr>
          <p:spPr bwMode="auto">
            <a:xfrm>
              <a:off x="7318658" y="4703405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79EDE30-56F1-498C-B56D-B73EBD3D571C}"/>
                </a:ext>
              </a:extLst>
            </p:cNvPr>
            <p:cNvSpPr/>
            <p:nvPr/>
          </p:nvSpPr>
          <p:spPr bwMode="auto">
            <a:xfrm>
              <a:off x="8038243" y="4376486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68EE85B-7846-4C6A-99F9-52B5E3A15B6A}"/>
                </a:ext>
              </a:extLst>
            </p:cNvPr>
            <p:cNvSpPr/>
            <p:nvPr/>
          </p:nvSpPr>
          <p:spPr bwMode="auto">
            <a:xfrm>
              <a:off x="7817019" y="4706876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E47762C-1EF3-4A7B-92DD-9B81E87C6E23}"/>
                </a:ext>
              </a:extLst>
            </p:cNvPr>
            <p:cNvSpPr/>
            <p:nvPr/>
          </p:nvSpPr>
          <p:spPr bwMode="auto">
            <a:xfrm>
              <a:off x="8248517" y="4706876"/>
              <a:ext cx="215733" cy="22898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just" eaLnBrk="0" hangingPunct="0"/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0921C58-A145-4070-94D8-40F5E4700118}"/>
                </a:ext>
              </a:extLst>
            </p:cNvPr>
            <p:cNvCxnSpPr>
              <a:endCxn id="49" idx="7"/>
            </p:cNvCxnSpPr>
            <p:nvPr/>
          </p:nvCxnSpPr>
          <p:spPr bwMode="auto">
            <a:xfrm flipH="1">
              <a:off x="7292524" y="4136416"/>
              <a:ext cx="282549" cy="27013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12A09D7-5E90-4C9A-8768-5105E9C64D0F}"/>
                </a:ext>
              </a:extLst>
            </p:cNvPr>
            <p:cNvCxnSpPr>
              <a:endCxn id="52" idx="1"/>
            </p:cNvCxnSpPr>
            <p:nvPr/>
          </p:nvCxnSpPr>
          <p:spPr bwMode="auto">
            <a:xfrm>
              <a:off x="7727620" y="4136416"/>
              <a:ext cx="342216" cy="27360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74C4CBC-8706-4491-8C81-87B5500D30AD}"/>
                </a:ext>
              </a:extLst>
            </p:cNvPr>
            <p:cNvCxnSpPr>
              <a:stCxn id="49" idx="3"/>
              <a:endCxn id="50" idx="0"/>
            </p:cNvCxnSpPr>
            <p:nvPr/>
          </p:nvCxnSpPr>
          <p:spPr bwMode="auto">
            <a:xfrm flipH="1">
              <a:off x="6995027" y="4568463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4442765-9678-461B-969F-2721B038370D}"/>
                </a:ext>
              </a:extLst>
            </p:cNvPr>
            <p:cNvCxnSpPr>
              <a:stCxn id="49" idx="5"/>
              <a:endCxn id="51" idx="0"/>
            </p:cNvCxnSpPr>
            <p:nvPr/>
          </p:nvCxnSpPr>
          <p:spPr bwMode="auto">
            <a:xfrm>
              <a:off x="7292524" y="4568463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3D6A6E8-A145-4482-9023-67266C8FE9F8}"/>
                </a:ext>
              </a:extLst>
            </p:cNvPr>
            <p:cNvCxnSpPr>
              <a:stCxn id="52" idx="3"/>
              <a:endCxn id="53" idx="0"/>
            </p:cNvCxnSpPr>
            <p:nvPr/>
          </p:nvCxnSpPr>
          <p:spPr bwMode="auto">
            <a:xfrm flipH="1">
              <a:off x="7924886" y="4571934"/>
              <a:ext cx="144950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C66B9DF-1968-40D2-8BFE-5B811036F666}"/>
                </a:ext>
              </a:extLst>
            </p:cNvPr>
            <p:cNvCxnSpPr>
              <a:stCxn id="52" idx="5"/>
              <a:endCxn id="54" idx="0"/>
            </p:cNvCxnSpPr>
            <p:nvPr/>
          </p:nvCxnSpPr>
          <p:spPr bwMode="auto">
            <a:xfrm>
              <a:off x="8222383" y="4571934"/>
              <a:ext cx="134001" cy="13494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04543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5dyg24pbsfiqw48p7tbg531m7bad2m"/>
</p:tagLst>
</file>

<file path=ppt/theme/theme1.xml><?xml version="1.0" encoding="utf-8"?>
<a:theme xmlns:a="http://schemas.openxmlformats.org/drawingml/2006/main" name="AA-UiB-Institusjonell-mal-rev03">
  <a:themeElements>
    <a:clrScheme name="UiB_04_LysarkSkjerm01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BBC7"/>
      </a:accent1>
      <a:accent2>
        <a:srgbClr val="005473"/>
      </a:accent2>
      <a:accent3>
        <a:srgbClr val="FFFFFF"/>
      </a:accent3>
      <a:accent4>
        <a:srgbClr val="000000"/>
      </a:accent4>
      <a:accent5>
        <a:srgbClr val="CADAE0"/>
      </a:accent5>
      <a:accent6>
        <a:srgbClr val="004B68"/>
      </a:accent6>
      <a:hlink>
        <a:srgbClr val="77AF00"/>
      </a:hlink>
      <a:folHlink>
        <a:srgbClr val="D959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j-lt"/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+mj-lt"/>
          </a:defRPr>
        </a:defPPr>
      </a:lstStyle>
    </a:txDef>
  </a:objectDefaults>
  <a:extraClrSchemeLst>
    <a:extraClrScheme>
      <a:clrScheme name="UiB_04_LysarkSkjerm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iB_04_LysarkSkjerm0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iB_04_LysarkSkjerm01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BBC7"/>
        </a:accent1>
        <a:accent2>
          <a:srgbClr val="005473"/>
        </a:accent2>
        <a:accent3>
          <a:srgbClr val="FFFFFF"/>
        </a:accent3>
        <a:accent4>
          <a:srgbClr val="000000"/>
        </a:accent4>
        <a:accent5>
          <a:srgbClr val="CADAE0"/>
        </a:accent5>
        <a:accent6>
          <a:srgbClr val="004B68"/>
        </a:accent6>
        <a:hlink>
          <a:srgbClr val="77AF00"/>
        </a:hlink>
        <a:folHlink>
          <a:srgbClr val="D95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AA-UiB-Institusjonell-mal-rev03</Template>
  <TotalTime>49341</TotalTime>
  <Words>6324</Words>
  <Application>Microsoft Office PowerPoint</Application>
  <PresentationFormat>Widescreen</PresentationFormat>
  <Paragraphs>570</Paragraphs>
  <Slides>66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Calibri</vt:lpstr>
      <vt:lpstr>Garamond</vt:lpstr>
      <vt:lpstr>Symbol</vt:lpstr>
      <vt:lpstr>Arial Narrow</vt:lpstr>
      <vt:lpstr>Arial</vt:lpstr>
      <vt:lpstr>Cambria Math</vt:lpstr>
      <vt:lpstr>AA-UiB-Institusjonell-mal-rev03</vt:lpstr>
      <vt:lpstr>PowerPoint Presentation</vt:lpstr>
      <vt:lpstr>Goal for this session</vt:lpstr>
      <vt:lpstr>Reasons to study kernelization</vt:lpstr>
      <vt:lpstr>PowerPoint Presentation</vt:lpstr>
      <vt:lpstr>PowerPoint Presentation</vt:lpstr>
      <vt:lpstr>PowerPoint Presentation</vt:lpstr>
      <vt:lpstr>beyond kernelization</vt:lpstr>
      <vt:lpstr>Kernelization as a model for effective preprocessing</vt:lpstr>
      <vt:lpstr>Kernelization as a model for effective preprocessing</vt:lpstr>
      <vt:lpstr>Kernelization as a model for effective preprocessing</vt:lpstr>
      <vt:lpstr>Rigorous analysis of search space reduction</vt:lpstr>
      <vt:lpstr>Rigorous analysis of search space reduction</vt:lpstr>
      <vt:lpstr>Rigorous analysis of search space reduction</vt:lpstr>
      <vt:lpstr>Formalisms for rigorous search-space space reduction</vt:lpstr>
      <vt:lpstr>Essential vertices for deletion problems</vt:lpstr>
      <vt:lpstr>A new type of preprocessing track for PACE?</vt:lpstr>
      <vt:lpstr>Conclusion</vt:lpstr>
      <vt:lpstr>PowerPoint Presentation</vt:lpstr>
      <vt:lpstr>Directed Feedback Vertex Set – Background</vt:lpstr>
      <vt:lpstr>Directed Feedback Vertex Set – Background</vt:lpstr>
      <vt:lpstr>Directed Feedback Vertex Set – Open and closed cases</vt:lpstr>
      <vt:lpstr>Directed Feedback Vertex Set – Relevance and motivation</vt:lpstr>
      <vt:lpstr>Directed Feedback Vertex Set – Status</vt:lpstr>
      <vt:lpstr>PowerPoint Presentation</vt:lpstr>
      <vt:lpstr>Vertex Planarization – Background</vt:lpstr>
      <vt:lpstr>Vertex Planarization – Background</vt:lpstr>
      <vt:lpstr>Vertex Planarization – Open and closed cases</vt:lpstr>
      <vt:lpstr>Vertex Planarization – Open and closed cases</vt:lpstr>
      <vt:lpstr>Vertex Planarization – Open and closed cases</vt:lpstr>
      <vt:lpstr>Vertex Planarization – Relevance and motivation</vt:lpstr>
      <vt:lpstr>Vertex Planarization – Status</vt:lpstr>
      <vt:lpstr>PowerPoint Presentation</vt:lpstr>
      <vt:lpstr>Claw-free Edge Deletion – Background</vt:lpstr>
      <vt:lpstr>Claw-free Edge Deletion – Open and closed cases</vt:lpstr>
      <vt:lpstr>Claw-free Edge Deletion – Relevance and motivation </vt:lpstr>
      <vt:lpstr>Claw-free Edge Deletion – Status</vt:lpstr>
      <vt:lpstr>PowerPoint Presentation</vt:lpstr>
      <vt:lpstr>Interval Completion – Background</vt:lpstr>
      <vt:lpstr>Interval Completion – Open and closed cases</vt:lpstr>
      <vt:lpstr>Interval Completion – Relevance, motivation, status</vt:lpstr>
      <vt:lpstr>PowerPoint Presentation</vt:lpstr>
      <vt:lpstr>Turing kernel for k-Path – Background</vt:lpstr>
      <vt:lpstr>Turing kernel for k-Path – Open and closed cases</vt:lpstr>
      <vt:lpstr>Turing kernel for k-Path – Relevance and motivation</vt:lpstr>
      <vt:lpstr>Turing kernel for k-Path – Relevance and motivation</vt:lpstr>
      <vt:lpstr>Turing kernel for k-Path – Status</vt:lpstr>
      <vt:lpstr>PowerPoint Presentation</vt:lpstr>
      <vt:lpstr>Turing kernel lower bounds – Background</vt:lpstr>
      <vt:lpstr>Turing kernel lower bounds – Background</vt:lpstr>
      <vt:lpstr>Turing kernel lower bounds – Background</vt:lpstr>
      <vt:lpstr>Turing kernel lower bounds – Open and closed cases</vt:lpstr>
      <vt:lpstr>Turing kernel lower bounds – Relevance</vt:lpstr>
      <vt:lpstr>Turing kernel lower bounds – Status</vt:lpstr>
      <vt:lpstr>PowerPoint Presentation</vt:lpstr>
      <vt:lpstr>Vertex Multiway Cut – Background</vt:lpstr>
      <vt:lpstr>Vertex Multiway Cut – Background</vt:lpstr>
      <vt:lpstr>Vertex Multiway Cut – Open and closed cases</vt:lpstr>
      <vt:lpstr>Vertex Multiway Cut – Relevance and motivation</vt:lpstr>
      <vt:lpstr>Vertex Multiway Cut – Status</vt:lpstr>
      <vt:lpstr>PowerPoint Presentation</vt:lpstr>
      <vt:lpstr>PowerPoint Presentation</vt:lpstr>
      <vt:lpstr>Linear-element kernel for d-Hitting Set – Background</vt:lpstr>
      <vt:lpstr>Linear-element kernel for d-Hitting Set – Background</vt:lpstr>
      <vt:lpstr>Linear-element kernel for d-Hitting Set – Open and closed cases</vt:lpstr>
      <vt:lpstr>Linear-element kernel for d-Hitting Set – Relevance &amp; motivation</vt:lpstr>
      <vt:lpstr>Linear-element kernel for d-Hitting Set – Status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Jansen, B.M.P.</dc:creator>
  <cp:lastModifiedBy>Jansen, Bart</cp:lastModifiedBy>
  <cp:revision>2121</cp:revision>
  <cp:lastPrinted>2018-06-05T11:33:59Z</cp:lastPrinted>
  <dcterms:created xsi:type="dcterms:W3CDTF">2011-05-20T06:21:58Z</dcterms:created>
  <dcterms:modified xsi:type="dcterms:W3CDTF">2023-06-16T06:23:39Z</dcterms:modified>
</cp:coreProperties>
</file>