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425" r:id="rId6"/>
    <p:sldId id="439" r:id="rId7"/>
    <p:sldId id="431" r:id="rId8"/>
    <p:sldId id="454" r:id="rId9"/>
    <p:sldId id="493" r:id="rId10"/>
    <p:sldId id="453" r:id="rId11"/>
    <p:sldId id="434" r:id="rId12"/>
    <p:sldId id="456" r:id="rId13"/>
    <p:sldId id="487" r:id="rId14"/>
    <p:sldId id="440" r:id="rId15"/>
    <p:sldId id="437" r:id="rId16"/>
    <p:sldId id="489" r:id="rId17"/>
    <p:sldId id="478" r:id="rId18"/>
    <p:sldId id="442" r:id="rId19"/>
    <p:sldId id="443" r:id="rId20"/>
    <p:sldId id="444" r:id="rId21"/>
    <p:sldId id="445" r:id="rId22"/>
    <p:sldId id="446" r:id="rId23"/>
    <p:sldId id="492" r:id="rId24"/>
    <p:sldId id="466" r:id="rId25"/>
    <p:sldId id="467" r:id="rId26"/>
    <p:sldId id="450" r:id="rId27"/>
  </p:sldIdLst>
  <p:sldSz cx="9144000" cy="6858000" type="screen4x3"/>
  <p:notesSz cx="6858000" cy="9144000"/>
  <p:embeddedFontLst>
    <p:embeddedFont>
      <p:font typeface="Mathematica5" pitchFamily="2" charset="2"/>
      <p:regular r:id="rId30"/>
      <p:bold r:id="rId31"/>
    </p:embeddedFont>
    <p:embeddedFont>
      <p:font typeface="ＭＳ Ｐゴシック" charset="-128"/>
      <p:regular r:id="rId32"/>
    </p:embeddedFont>
    <p:embeddedFont>
      <p:font typeface="Harrington" pitchFamily="82" charset="0"/>
      <p:regular r:id="rId33"/>
    </p:embeddedFont>
    <p:embeddedFont>
      <p:font typeface="Verdana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Times" pitchFamily="18" charset="0"/>
      <p:regular r:id="rId42"/>
      <p:bold r:id="rId43"/>
      <p:italic r:id="rId44"/>
      <p:boldItalic r:id="rId45"/>
    </p:embeddedFont>
    <p:embeddedFont>
      <p:font typeface="Arial Unicode MS" pitchFamily="34" charset="-128"/>
      <p:regular r:id="rId46"/>
    </p:embeddedFont>
    <p:embeddedFont>
      <p:font typeface="Mathematica7" pitchFamily="2" charset="2"/>
      <p:regular r:id="rId47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0482" autoAdjust="0"/>
  </p:normalViewPr>
  <p:slideViewPr>
    <p:cSldViewPr snapToObjects="1">
      <p:cViewPr varScale="1">
        <p:scale>
          <a:sx n="103" d="100"/>
          <a:sy n="103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C95FE-C71F-4377-9A28-D47A50AC51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46551A4-8619-4C86-B693-BD1C6C6CF0F0}">
      <dgm:prSet/>
      <dgm:spPr/>
      <dgm:t>
        <a:bodyPr/>
        <a:lstStyle/>
        <a:p>
          <a:r>
            <a:rPr lang="en-US" dirty="0" smtClean="0"/>
            <a:t>Obstruction principle</a:t>
          </a:r>
        </a:p>
      </dgm:t>
    </dgm:pt>
    <dgm:pt modelId="{D1CBDB17-304C-4CBC-8BD1-22BBA60F92FA}" type="parTrans" cxnId="{4B1ACFBD-4621-4EA8-887D-F1C2EEFB42ED}">
      <dgm:prSet/>
      <dgm:spPr/>
      <dgm:t>
        <a:bodyPr/>
        <a:lstStyle/>
        <a:p>
          <a:endParaRPr lang="nl-NL"/>
        </a:p>
      </dgm:t>
    </dgm:pt>
    <dgm:pt modelId="{3210216A-7112-4257-820F-FCEBC4C0A3FE}" type="sibTrans" cxnId="{4B1ACFBD-4621-4EA8-887D-F1C2EEFB42ED}">
      <dgm:prSet/>
      <dgm:spPr/>
      <dgm:t>
        <a:bodyPr/>
        <a:lstStyle/>
        <a:p>
          <a:endParaRPr lang="nl-NL"/>
        </a:p>
      </dgm:t>
    </dgm:pt>
    <dgm:pt modelId="{3B7CB821-BACF-4C4F-A92E-231767113445}">
      <dgm:prSet/>
      <dgm:spPr/>
      <dgm:t>
        <a:bodyPr/>
        <a:lstStyle/>
        <a:p>
          <a:r>
            <a:rPr lang="en-US" dirty="0" smtClean="0"/>
            <a:t>f(H)n</a:t>
          </a:r>
          <a:r>
            <a:rPr lang="en-US" baseline="30000" dirty="0" smtClean="0"/>
            <a:t>3</a:t>
          </a:r>
          <a:r>
            <a:rPr lang="en-US" dirty="0" smtClean="0"/>
            <a:t> time for each fixed graph H.</a:t>
          </a:r>
        </a:p>
      </dgm:t>
    </dgm:pt>
    <dgm:pt modelId="{F3D157A5-D01D-4CDB-A0BB-23659C2AA413}" type="parTrans" cxnId="{7235D14A-7528-4533-AC4E-B69AC2660998}">
      <dgm:prSet/>
      <dgm:spPr/>
      <dgm:t>
        <a:bodyPr/>
        <a:lstStyle/>
        <a:p>
          <a:endParaRPr lang="nl-NL"/>
        </a:p>
      </dgm:t>
    </dgm:pt>
    <dgm:pt modelId="{730D2355-C52B-4A38-8AFE-3CD0113B70DB}" type="sibTrans" cxnId="{7235D14A-7528-4533-AC4E-B69AC2660998}">
      <dgm:prSet/>
      <dgm:spPr/>
      <dgm:t>
        <a:bodyPr/>
        <a:lstStyle/>
        <a:p>
          <a:endParaRPr lang="nl-NL"/>
        </a:p>
      </dgm:t>
    </dgm:pt>
    <dgm:pt modelId="{2C3F6488-C6C0-4DED-AB53-5876FBD688AA}">
      <dgm:prSet/>
      <dgm:spPr/>
      <dgm:t>
        <a:bodyPr/>
        <a:lstStyle/>
        <a:p>
          <a:r>
            <a:rPr lang="en-US" dirty="0" smtClean="0"/>
            <a:t>Graphs are well-quasi-ordered by the minor relation.</a:t>
          </a:r>
        </a:p>
      </dgm:t>
    </dgm:pt>
    <dgm:pt modelId="{D354B89A-E443-483F-9907-2AFF9F5624AD}" type="parTrans" cxnId="{954E879A-AFC9-45A5-A968-BD5C82BA1F15}">
      <dgm:prSet/>
      <dgm:spPr/>
      <dgm:t>
        <a:bodyPr/>
        <a:lstStyle/>
        <a:p>
          <a:endParaRPr lang="nl-NL"/>
        </a:p>
      </dgm:t>
    </dgm:pt>
    <dgm:pt modelId="{7ED540B7-CD68-42A3-82B3-91744D03A2F3}" type="sibTrans" cxnId="{954E879A-AFC9-45A5-A968-BD5C82BA1F15}">
      <dgm:prSet/>
      <dgm:spPr/>
      <dgm:t>
        <a:bodyPr/>
        <a:lstStyle/>
        <a:p>
          <a:endParaRPr lang="nl-NL"/>
        </a:p>
      </dgm:t>
    </dgm:pt>
    <dgm:pt modelId="{DF7504A2-E756-40E6-B47A-DD25559F8998}">
      <dgm:prSet/>
      <dgm:spPr/>
      <dgm:t>
        <a:bodyPr/>
        <a:lstStyle/>
        <a:p>
          <a:r>
            <a:rPr lang="en-US" dirty="0" smtClean="0"/>
            <a:t>Lower ideals</a:t>
          </a:r>
          <a:endParaRPr lang="en-US" dirty="0"/>
        </a:p>
      </dgm:t>
    </dgm:pt>
    <dgm:pt modelId="{0C844364-D281-49AD-A533-B7914374DC07}" type="parTrans" cxnId="{FE38F6F4-84F7-436C-B797-8C8361368042}">
      <dgm:prSet/>
      <dgm:spPr/>
      <dgm:t>
        <a:bodyPr/>
        <a:lstStyle/>
        <a:p>
          <a:endParaRPr lang="nl-NL"/>
        </a:p>
      </dgm:t>
    </dgm:pt>
    <dgm:pt modelId="{58E25DEF-03C4-4C39-BBAF-0DE8E466954C}" type="sibTrans" cxnId="{FE38F6F4-84F7-436C-B797-8C8361368042}">
      <dgm:prSet/>
      <dgm:spPr/>
      <dgm:t>
        <a:bodyPr/>
        <a:lstStyle/>
        <a:p>
          <a:endParaRPr lang="nl-NL"/>
        </a:p>
      </dgm:t>
    </dgm:pt>
    <dgm:pt modelId="{0FE14F43-4525-48CB-99E8-B360E5BE5F20}">
      <dgm:prSet/>
      <dgm:spPr/>
      <dgm:t>
        <a:bodyPr/>
        <a:lstStyle/>
        <a:p>
          <a:r>
            <a:rPr lang="en-US" cap="small" dirty="0" smtClean="0"/>
            <a:t>yes</a:t>
          </a:r>
          <a:r>
            <a:rPr lang="en-US" dirty="0" smtClean="0"/>
            <a:t> or </a:t>
          </a:r>
          <a:r>
            <a:rPr lang="en-US" cap="small" dirty="0" smtClean="0"/>
            <a:t>no</a:t>
          </a:r>
          <a:r>
            <a:rPr lang="en-US" dirty="0" smtClean="0"/>
            <a:t> instances are closed under taking minors.</a:t>
          </a:r>
          <a:endParaRPr lang="en-US" dirty="0"/>
        </a:p>
      </dgm:t>
    </dgm:pt>
    <dgm:pt modelId="{B09FB2B2-920E-4902-97E0-8DEB3A24F249}" type="parTrans" cxnId="{E8725381-5295-4851-937A-648D0A5FF915}">
      <dgm:prSet/>
      <dgm:spPr/>
      <dgm:t>
        <a:bodyPr/>
        <a:lstStyle/>
        <a:p>
          <a:endParaRPr lang="nl-NL"/>
        </a:p>
      </dgm:t>
    </dgm:pt>
    <dgm:pt modelId="{ED35309F-7F99-426D-8EA0-449C633A5D25}" type="sibTrans" cxnId="{E8725381-5295-4851-937A-648D0A5FF915}">
      <dgm:prSet/>
      <dgm:spPr/>
      <dgm:t>
        <a:bodyPr/>
        <a:lstStyle/>
        <a:p>
          <a:endParaRPr lang="nl-NL"/>
        </a:p>
      </dgm:t>
    </dgm:pt>
    <dgm:pt modelId="{189ECD8D-070B-473C-BA34-44D85FE2115E}">
      <dgm:prSet/>
      <dgm:spPr/>
      <dgm:t>
        <a:bodyPr/>
        <a:lstStyle/>
        <a:p>
          <a:r>
            <a:rPr lang="en-US" dirty="0" smtClean="0"/>
            <a:t>Efficient order testing</a:t>
          </a:r>
        </a:p>
      </dgm:t>
    </dgm:pt>
    <dgm:pt modelId="{3A702313-15BF-4D70-99B9-0FD9B0701A3C}" type="parTrans" cxnId="{BCB5CE45-9899-46B0-8DA4-EFBF8F89F7D8}">
      <dgm:prSet/>
      <dgm:spPr/>
      <dgm:t>
        <a:bodyPr/>
        <a:lstStyle/>
        <a:p>
          <a:endParaRPr lang="nl-NL"/>
        </a:p>
      </dgm:t>
    </dgm:pt>
    <dgm:pt modelId="{D141BCA1-C173-475D-9173-4F26F86A291C}" type="sibTrans" cxnId="{BCB5CE45-9899-46B0-8DA4-EFBF8F89F7D8}">
      <dgm:prSet/>
      <dgm:spPr/>
      <dgm:t>
        <a:bodyPr/>
        <a:lstStyle/>
        <a:p>
          <a:endParaRPr lang="nl-NL"/>
        </a:p>
      </dgm:t>
    </dgm:pt>
    <dgm:pt modelId="{F99974DF-5976-46CC-AE06-D6AA9BDA5AC3}" type="pres">
      <dgm:prSet presAssocID="{8FFC95FE-C71F-4377-9A28-D47A50AC5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7BB2F0-DC77-44EB-93F4-B5AC1E4BE768}" type="pres">
      <dgm:prSet presAssocID="{146551A4-8619-4C86-B693-BD1C6C6CF0F0}" presName="composite" presStyleCnt="0"/>
      <dgm:spPr/>
    </dgm:pt>
    <dgm:pt modelId="{31B629E6-DE25-4ED2-98A0-A6F187E33E58}" type="pres">
      <dgm:prSet presAssocID="{146551A4-8619-4C86-B693-BD1C6C6CF0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997BC0-BB08-49A9-9145-C73E62C69F19}" type="pres">
      <dgm:prSet presAssocID="{146551A4-8619-4C86-B693-BD1C6C6CF0F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786837-B856-4ED8-A7B6-16C3C206445E}" type="pres">
      <dgm:prSet presAssocID="{3210216A-7112-4257-820F-FCEBC4C0A3FE}" presName="space" presStyleCnt="0"/>
      <dgm:spPr/>
    </dgm:pt>
    <dgm:pt modelId="{D58161F9-DE12-4EC7-B3BF-9797C540A8FF}" type="pres">
      <dgm:prSet presAssocID="{DF7504A2-E756-40E6-B47A-DD25559F8998}" presName="composite" presStyleCnt="0"/>
      <dgm:spPr/>
    </dgm:pt>
    <dgm:pt modelId="{41AB26EA-A86D-4671-ADD9-27D477274682}" type="pres">
      <dgm:prSet presAssocID="{DF7504A2-E756-40E6-B47A-DD25559F89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4835E0-3472-47D3-8DB1-B35D22A25C56}" type="pres">
      <dgm:prSet presAssocID="{DF7504A2-E756-40E6-B47A-DD25559F89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96D28-B804-40CC-B0CF-01B2424849F1}" type="pres">
      <dgm:prSet presAssocID="{58E25DEF-03C4-4C39-BBAF-0DE8E466954C}" presName="space" presStyleCnt="0"/>
      <dgm:spPr/>
    </dgm:pt>
    <dgm:pt modelId="{EBE34BFF-F146-4A74-B4A0-B151115A128E}" type="pres">
      <dgm:prSet presAssocID="{189ECD8D-070B-473C-BA34-44D85FE2115E}" presName="composite" presStyleCnt="0"/>
      <dgm:spPr/>
    </dgm:pt>
    <dgm:pt modelId="{444818B2-4BE5-4FB5-94C3-5090E1013441}" type="pres">
      <dgm:prSet presAssocID="{189ECD8D-070B-473C-BA34-44D85FE211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AD56B-39B1-4E73-AF62-57A7AECD31E8}" type="pres">
      <dgm:prSet presAssocID="{189ECD8D-070B-473C-BA34-44D85FE2115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315DF4F-3018-4EE6-93DB-1F413535F418}" type="presOf" srcId="{3B7CB821-BACF-4C4F-A92E-231767113445}" destId="{8D9AD56B-39B1-4E73-AF62-57A7AECD31E8}" srcOrd="0" destOrd="0" presId="urn:microsoft.com/office/officeart/2005/8/layout/hList1"/>
    <dgm:cxn modelId="{1CE068BB-EABE-45DC-AF7B-C215AADB9C89}" type="presOf" srcId="{146551A4-8619-4C86-B693-BD1C6C6CF0F0}" destId="{31B629E6-DE25-4ED2-98A0-A6F187E33E58}" srcOrd="0" destOrd="0" presId="urn:microsoft.com/office/officeart/2005/8/layout/hList1"/>
    <dgm:cxn modelId="{FE38F6F4-84F7-436C-B797-8C8361368042}" srcId="{8FFC95FE-C71F-4377-9A28-D47A50AC51FA}" destId="{DF7504A2-E756-40E6-B47A-DD25559F8998}" srcOrd="1" destOrd="0" parTransId="{0C844364-D281-49AD-A533-B7914374DC07}" sibTransId="{58E25DEF-03C4-4C39-BBAF-0DE8E466954C}"/>
    <dgm:cxn modelId="{4B1ACFBD-4621-4EA8-887D-F1C2EEFB42ED}" srcId="{8FFC95FE-C71F-4377-9A28-D47A50AC51FA}" destId="{146551A4-8619-4C86-B693-BD1C6C6CF0F0}" srcOrd="0" destOrd="0" parTransId="{D1CBDB17-304C-4CBC-8BD1-22BBA60F92FA}" sibTransId="{3210216A-7112-4257-820F-FCEBC4C0A3FE}"/>
    <dgm:cxn modelId="{D343AEC7-8BEB-4390-8B0F-30E2B8D325F7}" type="presOf" srcId="{0FE14F43-4525-48CB-99E8-B360E5BE5F20}" destId="{034835E0-3472-47D3-8DB1-B35D22A25C56}" srcOrd="0" destOrd="0" presId="urn:microsoft.com/office/officeart/2005/8/layout/hList1"/>
    <dgm:cxn modelId="{1B0CCACF-5FCB-4F6B-82C7-355A2BEA6E03}" type="presOf" srcId="{8FFC95FE-C71F-4377-9A28-D47A50AC51FA}" destId="{F99974DF-5976-46CC-AE06-D6AA9BDA5AC3}" srcOrd="0" destOrd="0" presId="urn:microsoft.com/office/officeart/2005/8/layout/hList1"/>
    <dgm:cxn modelId="{E8725381-5295-4851-937A-648D0A5FF915}" srcId="{DF7504A2-E756-40E6-B47A-DD25559F8998}" destId="{0FE14F43-4525-48CB-99E8-B360E5BE5F20}" srcOrd="0" destOrd="0" parTransId="{B09FB2B2-920E-4902-97E0-8DEB3A24F249}" sibTransId="{ED35309F-7F99-426D-8EA0-449C633A5D25}"/>
    <dgm:cxn modelId="{7AC113B7-785A-44B1-8622-ADB5B7C53C5F}" type="presOf" srcId="{DF7504A2-E756-40E6-B47A-DD25559F8998}" destId="{41AB26EA-A86D-4671-ADD9-27D477274682}" srcOrd="0" destOrd="0" presId="urn:microsoft.com/office/officeart/2005/8/layout/hList1"/>
    <dgm:cxn modelId="{7235D14A-7528-4533-AC4E-B69AC2660998}" srcId="{189ECD8D-070B-473C-BA34-44D85FE2115E}" destId="{3B7CB821-BACF-4C4F-A92E-231767113445}" srcOrd="0" destOrd="0" parTransId="{F3D157A5-D01D-4CDB-A0BB-23659C2AA413}" sibTransId="{730D2355-C52B-4A38-8AFE-3CD0113B70DB}"/>
    <dgm:cxn modelId="{302A964B-5E7F-4DAD-BC7E-73F593283F19}" type="presOf" srcId="{2C3F6488-C6C0-4DED-AB53-5876FBD688AA}" destId="{B8997BC0-BB08-49A9-9145-C73E62C69F19}" srcOrd="0" destOrd="0" presId="urn:microsoft.com/office/officeart/2005/8/layout/hList1"/>
    <dgm:cxn modelId="{D9F6EE0E-B141-4C06-883C-9D515FFD1C32}" type="presOf" srcId="{189ECD8D-070B-473C-BA34-44D85FE2115E}" destId="{444818B2-4BE5-4FB5-94C3-5090E1013441}" srcOrd="0" destOrd="0" presId="urn:microsoft.com/office/officeart/2005/8/layout/hList1"/>
    <dgm:cxn modelId="{954E879A-AFC9-45A5-A968-BD5C82BA1F15}" srcId="{146551A4-8619-4C86-B693-BD1C6C6CF0F0}" destId="{2C3F6488-C6C0-4DED-AB53-5876FBD688AA}" srcOrd="0" destOrd="0" parTransId="{D354B89A-E443-483F-9907-2AFF9F5624AD}" sibTransId="{7ED540B7-CD68-42A3-82B3-91744D03A2F3}"/>
    <dgm:cxn modelId="{BCB5CE45-9899-46B0-8DA4-EFBF8F89F7D8}" srcId="{8FFC95FE-C71F-4377-9A28-D47A50AC51FA}" destId="{189ECD8D-070B-473C-BA34-44D85FE2115E}" srcOrd="2" destOrd="0" parTransId="{3A702313-15BF-4D70-99B9-0FD9B0701A3C}" sibTransId="{D141BCA1-C173-475D-9173-4F26F86A291C}"/>
    <dgm:cxn modelId="{3DCEAAD1-263A-43DB-A9A1-85A2B23347FD}" type="presParOf" srcId="{F99974DF-5976-46CC-AE06-D6AA9BDA5AC3}" destId="{297BB2F0-DC77-44EB-93F4-B5AC1E4BE768}" srcOrd="0" destOrd="0" presId="urn:microsoft.com/office/officeart/2005/8/layout/hList1"/>
    <dgm:cxn modelId="{E471D85C-708C-4B99-BB22-EC6366971475}" type="presParOf" srcId="{297BB2F0-DC77-44EB-93F4-B5AC1E4BE768}" destId="{31B629E6-DE25-4ED2-98A0-A6F187E33E58}" srcOrd="0" destOrd="0" presId="urn:microsoft.com/office/officeart/2005/8/layout/hList1"/>
    <dgm:cxn modelId="{D88FE4D8-6686-48C5-A595-2CBE96BCDB51}" type="presParOf" srcId="{297BB2F0-DC77-44EB-93F4-B5AC1E4BE768}" destId="{B8997BC0-BB08-49A9-9145-C73E62C69F19}" srcOrd="1" destOrd="0" presId="urn:microsoft.com/office/officeart/2005/8/layout/hList1"/>
    <dgm:cxn modelId="{8B94BB68-D234-4336-A2ED-C90BC5E48F3C}" type="presParOf" srcId="{F99974DF-5976-46CC-AE06-D6AA9BDA5AC3}" destId="{81786837-B856-4ED8-A7B6-16C3C206445E}" srcOrd="1" destOrd="0" presId="urn:microsoft.com/office/officeart/2005/8/layout/hList1"/>
    <dgm:cxn modelId="{9914FFA5-50CE-4BFA-BAFA-6B3D7381C54F}" type="presParOf" srcId="{F99974DF-5976-46CC-AE06-D6AA9BDA5AC3}" destId="{D58161F9-DE12-4EC7-B3BF-9797C540A8FF}" srcOrd="2" destOrd="0" presId="urn:microsoft.com/office/officeart/2005/8/layout/hList1"/>
    <dgm:cxn modelId="{B8B7CCFC-2929-4ED0-A0DE-C884F0FA602A}" type="presParOf" srcId="{D58161F9-DE12-4EC7-B3BF-9797C540A8FF}" destId="{41AB26EA-A86D-4671-ADD9-27D477274682}" srcOrd="0" destOrd="0" presId="urn:microsoft.com/office/officeart/2005/8/layout/hList1"/>
    <dgm:cxn modelId="{386B04F6-1AB3-4A4F-8DB5-0254891E2125}" type="presParOf" srcId="{D58161F9-DE12-4EC7-B3BF-9797C540A8FF}" destId="{034835E0-3472-47D3-8DB1-B35D22A25C56}" srcOrd="1" destOrd="0" presId="urn:microsoft.com/office/officeart/2005/8/layout/hList1"/>
    <dgm:cxn modelId="{6D39FEF4-1BAA-4C87-BE5B-3A9240D2CDCE}" type="presParOf" srcId="{F99974DF-5976-46CC-AE06-D6AA9BDA5AC3}" destId="{77696D28-B804-40CC-B0CF-01B2424849F1}" srcOrd="3" destOrd="0" presId="urn:microsoft.com/office/officeart/2005/8/layout/hList1"/>
    <dgm:cxn modelId="{8110D01B-E16C-41C5-A941-975265841A79}" type="presParOf" srcId="{F99974DF-5976-46CC-AE06-D6AA9BDA5AC3}" destId="{EBE34BFF-F146-4A74-B4A0-B151115A128E}" srcOrd="4" destOrd="0" presId="urn:microsoft.com/office/officeart/2005/8/layout/hList1"/>
    <dgm:cxn modelId="{FA7BD7B8-5E8E-4D06-913F-A5610719C785}" type="presParOf" srcId="{EBE34BFF-F146-4A74-B4A0-B151115A128E}" destId="{444818B2-4BE5-4FB5-94C3-5090E1013441}" srcOrd="0" destOrd="0" presId="urn:microsoft.com/office/officeart/2005/8/layout/hList1"/>
    <dgm:cxn modelId="{D001DDF6-51C2-435E-B15E-A1A7C5004248}" type="presParOf" srcId="{EBE34BFF-F146-4A74-B4A0-B151115A128E}" destId="{8D9AD56B-39B1-4E73-AF62-57A7AECD31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FB2DC-0824-4D73-A78D-0F0829CEAD4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AA81B-BB98-43BF-80D8-57169DC590C6}">
      <dgm:prSet phldrT="[Text]"/>
      <dgm:spPr/>
      <dgm:t>
        <a:bodyPr/>
        <a:lstStyle/>
        <a:p>
          <a:r>
            <a:rPr lang="en-US" cap="small" dirty="0" smtClean="0"/>
            <a:t>or</a:t>
          </a:r>
          <a:r>
            <a:rPr lang="en-US" dirty="0" smtClean="0"/>
            <a:t>-Cross-composition into </a:t>
          </a:r>
          <a:r>
            <a:rPr lang="en-US" i="1" dirty="0" smtClean="0"/>
            <a:t>k</a:t>
          </a:r>
          <a:r>
            <a:rPr lang="en-US" dirty="0" smtClean="0"/>
            <a:t>-</a:t>
          </a:r>
          <a:r>
            <a:rPr lang="en-US" cap="small" dirty="0" smtClean="0"/>
            <a:t>Treewidth</a:t>
          </a:r>
          <a:r>
            <a:rPr lang="en-US" dirty="0" smtClean="0"/>
            <a:t>?</a:t>
          </a:r>
        </a:p>
      </dgm:t>
    </dgm:pt>
    <dgm:pt modelId="{00D80B43-AF46-40FF-9FF9-9DD7FFC37921}" type="parTrans" cxnId="{F76F1C12-E030-4F25-BC54-1B21EEBE03CE}">
      <dgm:prSet/>
      <dgm:spPr/>
      <dgm:t>
        <a:bodyPr/>
        <a:lstStyle/>
        <a:p>
          <a:endParaRPr lang="en-US"/>
        </a:p>
      </dgm:t>
    </dgm:pt>
    <dgm:pt modelId="{BCBE2326-597D-485E-8EE2-FC3E001D5C1A}" type="sibTrans" cxnId="{F76F1C12-E030-4F25-BC54-1B21EEBE03CE}">
      <dgm:prSet/>
      <dgm:spPr/>
      <dgm:t>
        <a:bodyPr/>
        <a:lstStyle/>
        <a:p>
          <a:endParaRPr lang="en-US"/>
        </a:p>
      </dgm:t>
    </dgm:pt>
    <dgm:pt modelId="{8242EAE2-6FC7-4204-9956-D85B63256229}">
      <dgm:prSet phldrT="[Text]"/>
      <dgm:spPr/>
      <dgm:t>
        <a:bodyPr/>
        <a:lstStyle/>
        <a:p>
          <a:r>
            <a:rPr lang="en-US" dirty="0" smtClean="0"/>
            <a:t>Further relations between kernel and obstruction sizes?</a:t>
          </a:r>
        </a:p>
      </dgm:t>
    </dgm:pt>
    <dgm:pt modelId="{0D8D543B-367D-4BFB-B422-807D4CDDEA74}" type="parTrans" cxnId="{0876E73A-B679-4E47-BAF3-D93EB070BDCF}">
      <dgm:prSet/>
      <dgm:spPr/>
      <dgm:t>
        <a:bodyPr/>
        <a:lstStyle/>
        <a:p>
          <a:endParaRPr lang="en-US"/>
        </a:p>
      </dgm:t>
    </dgm:pt>
    <dgm:pt modelId="{ECDABFC2-101F-4FE2-B7FD-1CEC1AF41D3C}" type="sibTrans" cxnId="{0876E73A-B679-4E47-BAF3-D93EB070BDCF}">
      <dgm:prSet/>
      <dgm:spPr/>
      <dgm:t>
        <a:bodyPr/>
        <a:lstStyle/>
        <a:p>
          <a:endParaRPr lang="en-US"/>
        </a:p>
      </dgm:t>
    </dgm:pt>
    <dgm:pt modelId="{C85831EA-076E-4C84-8904-BE882BC36F6A}" type="pres">
      <dgm:prSet presAssocID="{5D5FB2DC-0824-4D73-A78D-0F0829CEA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6DCB9-11AA-4EEB-A86E-94DED3033B98}" type="pres">
      <dgm:prSet presAssocID="{4A4AA81B-BB98-43BF-80D8-57169DC590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23940-174F-4E51-8EEC-810AF0778C73}" type="pres">
      <dgm:prSet presAssocID="{BCBE2326-597D-485E-8EE2-FC3E001D5C1A}" presName="spacer" presStyleCnt="0"/>
      <dgm:spPr/>
    </dgm:pt>
    <dgm:pt modelId="{40C7206A-A9D0-444C-965C-1B510C953E55}" type="pres">
      <dgm:prSet presAssocID="{8242EAE2-6FC7-4204-9956-D85B632562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2AAA2-9F18-4883-A703-A06F6E3CD0F7}" type="presOf" srcId="{5D5FB2DC-0824-4D73-A78D-0F0829CEAD43}" destId="{C85831EA-076E-4C84-8904-BE882BC36F6A}" srcOrd="0" destOrd="0" presId="urn:microsoft.com/office/officeart/2005/8/layout/vList2"/>
    <dgm:cxn modelId="{0876E73A-B679-4E47-BAF3-D93EB070BDCF}" srcId="{5D5FB2DC-0824-4D73-A78D-0F0829CEAD43}" destId="{8242EAE2-6FC7-4204-9956-D85B63256229}" srcOrd="1" destOrd="0" parTransId="{0D8D543B-367D-4BFB-B422-807D4CDDEA74}" sibTransId="{ECDABFC2-101F-4FE2-B7FD-1CEC1AF41D3C}"/>
    <dgm:cxn modelId="{9EC1C157-9EFB-4930-AA02-EA2CCF29865E}" type="presOf" srcId="{8242EAE2-6FC7-4204-9956-D85B63256229}" destId="{40C7206A-A9D0-444C-965C-1B510C953E55}" srcOrd="0" destOrd="0" presId="urn:microsoft.com/office/officeart/2005/8/layout/vList2"/>
    <dgm:cxn modelId="{F76F1C12-E030-4F25-BC54-1B21EEBE03CE}" srcId="{5D5FB2DC-0824-4D73-A78D-0F0829CEAD43}" destId="{4A4AA81B-BB98-43BF-80D8-57169DC590C6}" srcOrd="0" destOrd="0" parTransId="{00D80B43-AF46-40FF-9FF9-9DD7FFC37921}" sibTransId="{BCBE2326-597D-485E-8EE2-FC3E001D5C1A}"/>
    <dgm:cxn modelId="{058DC502-547A-46AB-A53D-2E4EC8FAC2AB}" type="presOf" srcId="{4A4AA81B-BB98-43BF-80D8-57169DC590C6}" destId="{14A6DCB9-11AA-4EEB-A86E-94DED3033B98}" srcOrd="0" destOrd="0" presId="urn:microsoft.com/office/officeart/2005/8/layout/vList2"/>
    <dgm:cxn modelId="{61235D05-C2A6-4432-BBFA-684EE2A63E44}" type="presParOf" srcId="{C85831EA-076E-4C84-8904-BE882BC36F6A}" destId="{14A6DCB9-11AA-4EEB-A86E-94DED3033B98}" srcOrd="0" destOrd="0" presId="urn:microsoft.com/office/officeart/2005/8/layout/vList2"/>
    <dgm:cxn modelId="{DD6021F8-297C-4BFA-9DEC-FD2ECDDAA3A9}" type="presParOf" srcId="{C85831EA-076E-4C84-8904-BE882BC36F6A}" destId="{C4223940-174F-4E51-8EEC-810AF0778C73}" srcOrd="1" destOrd="0" presId="urn:microsoft.com/office/officeart/2005/8/layout/vList2"/>
    <dgm:cxn modelId="{60A7E5A5-7769-4004-81D8-FA2981E18E56}" type="presParOf" srcId="{C85831EA-076E-4C84-8904-BE882BC36F6A}" destId="{40C7206A-A9D0-444C-965C-1B510C953E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629E6-DE25-4ED2-98A0-A6F187E33E58}">
      <dsp:nvSpPr>
        <dsp:cNvPr id="0" name=""/>
        <dsp:cNvSpPr/>
      </dsp:nvSpPr>
      <dsp:spPr>
        <a:xfrm>
          <a:off x="2032" y="93164"/>
          <a:ext cx="1981804" cy="585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Obstruction principle</a:t>
          </a:r>
        </a:p>
      </dsp:txBody>
      <dsp:txXfrm>
        <a:off x="2032" y="93164"/>
        <a:ext cx="1981804" cy="585270"/>
      </dsp:txXfrm>
    </dsp:sp>
    <dsp:sp modelId="{B8997BC0-BB08-49A9-9145-C73E62C69F19}">
      <dsp:nvSpPr>
        <dsp:cNvPr id="0" name=""/>
        <dsp:cNvSpPr/>
      </dsp:nvSpPr>
      <dsp:spPr>
        <a:xfrm>
          <a:off x="2032" y="678435"/>
          <a:ext cx="1981804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Graphs are well-quasi-ordered by the minor relation.</a:t>
          </a:r>
        </a:p>
      </dsp:txBody>
      <dsp:txXfrm>
        <a:off x="2032" y="678435"/>
        <a:ext cx="1981804" cy="900360"/>
      </dsp:txXfrm>
    </dsp:sp>
    <dsp:sp modelId="{41AB26EA-A86D-4671-ADD9-27D477274682}">
      <dsp:nvSpPr>
        <dsp:cNvPr id="0" name=""/>
        <dsp:cNvSpPr/>
      </dsp:nvSpPr>
      <dsp:spPr>
        <a:xfrm>
          <a:off x="2261289" y="93164"/>
          <a:ext cx="1981804" cy="585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Lower ideals</a:t>
          </a:r>
          <a:endParaRPr lang="en-US" sz="1600" kern="1200" dirty="0"/>
        </a:p>
      </dsp:txBody>
      <dsp:txXfrm>
        <a:off x="2261289" y="93164"/>
        <a:ext cx="1981804" cy="585270"/>
      </dsp:txXfrm>
    </dsp:sp>
    <dsp:sp modelId="{034835E0-3472-47D3-8DB1-B35D22A25C56}">
      <dsp:nvSpPr>
        <dsp:cNvPr id="0" name=""/>
        <dsp:cNvSpPr/>
      </dsp:nvSpPr>
      <dsp:spPr>
        <a:xfrm>
          <a:off x="2261289" y="678435"/>
          <a:ext cx="1981804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cap="small" dirty="0" smtClean="0"/>
            <a:t>yes</a:t>
          </a:r>
          <a:r>
            <a:rPr lang="en-US" sz="1600" kern="1200" dirty="0" smtClean="0"/>
            <a:t> or </a:t>
          </a:r>
          <a:r>
            <a:rPr lang="en-US" sz="1600" kern="1200" cap="small" dirty="0" smtClean="0"/>
            <a:t>no</a:t>
          </a:r>
          <a:r>
            <a:rPr lang="en-US" sz="1600" kern="1200" dirty="0" smtClean="0"/>
            <a:t> instances are closed under taking minors.</a:t>
          </a:r>
          <a:endParaRPr lang="en-US" sz="1600" kern="1200" dirty="0"/>
        </a:p>
      </dsp:txBody>
      <dsp:txXfrm>
        <a:off x="2261289" y="678435"/>
        <a:ext cx="1981804" cy="900360"/>
      </dsp:txXfrm>
    </dsp:sp>
    <dsp:sp modelId="{444818B2-4BE5-4FB5-94C3-5090E1013441}">
      <dsp:nvSpPr>
        <dsp:cNvPr id="0" name=""/>
        <dsp:cNvSpPr/>
      </dsp:nvSpPr>
      <dsp:spPr>
        <a:xfrm>
          <a:off x="4520546" y="93164"/>
          <a:ext cx="1981804" cy="585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Efficient order testing</a:t>
          </a:r>
        </a:p>
      </dsp:txBody>
      <dsp:txXfrm>
        <a:off x="4520546" y="93164"/>
        <a:ext cx="1981804" cy="585270"/>
      </dsp:txXfrm>
    </dsp:sp>
    <dsp:sp modelId="{8D9AD56B-39B1-4E73-AF62-57A7AECD31E8}">
      <dsp:nvSpPr>
        <dsp:cNvPr id="0" name=""/>
        <dsp:cNvSpPr/>
      </dsp:nvSpPr>
      <dsp:spPr>
        <a:xfrm>
          <a:off x="4520546" y="678435"/>
          <a:ext cx="1981804" cy="900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f(H)n</a:t>
          </a:r>
          <a:r>
            <a:rPr lang="en-US" sz="1600" kern="1200" baseline="30000" dirty="0" smtClean="0"/>
            <a:t>3</a:t>
          </a:r>
          <a:r>
            <a:rPr lang="en-US" sz="1600" kern="1200" dirty="0" smtClean="0"/>
            <a:t> time for each fixed graph H.</a:t>
          </a:r>
        </a:p>
      </dsp:txBody>
      <dsp:txXfrm>
        <a:off x="4520546" y="678435"/>
        <a:ext cx="1981804" cy="900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DCB9-11AA-4EEB-A86E-94DED3033B98}">
      <dsp:nvSpPr>
        <dsp:cNvPr id="0" name=""/>
        <dsp:cNvSpPr/>
      </dsp:nvSpPr>
      <dsp:spPr>
        <a:xfrm>
          <a:off x="0" y="60605"/>
          <a:ext cx="669674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cap="small" dirty="0" smtClean="0"/>
            <a:t>or</a:t>
          </a:r>
          <a:r>
            <a:rPr lang="en-US" sz="2200" kern="1200" dirty="0" smtClean="0"/>
            <a:t>-Cross-composition into </a:t>
          </a:r>
          <a:r>
            <a:rPr lang="en-US" sz="2200" i="1" kern="1200" dirty="0" smtClean="0"/>
            <a:t>k</a:t>
          </a:r>
          <a:r>
            <a:rPr lang="en-US" sz="2200" kern="1200" dirty="0" smtClean="0"/>
            <a:t>-</a:t>
          </a:r>
          <a:r>
            <a:rPr lang="en-US" sz="2200" kern="1200" cap="small" dirty="0" smtClean="0"/>
            <a:t>Treewidth</a:t>
          </a:r>
          <a:r>
            <a:rPr lang="en-US" sz="2200" kern="1200" dirty="0" smtClean="0"/>
            <a:t>?</a:t>
          </a:r>
        </a:p>
      </dsp:txBody>
      <dsp:txXfrm>
        <a:off x="25759" y="86364"/>
        <a:ext cx="6645226" cy="476152"/>
      </dsp:txXfrm>
    </dsp:sp>
    <dsp:sp modelId="{40C7206A-A9D0-444C-965C-1B510C953E55}">
      <dsp:nvSpPr>
        <dsp:cNvPr id="0" name=""/>
        <dsp:cNvSpPr/>
      </dsp:nvSpPr>
      <dsp:spPr>
        <a:xfrm>
          <a:off x="0" y="651636"/>
          <a:ext cx="6696744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Further relations between kernel and obstruction sizes?</a:t>
          </a:r>
        </a:p>
      </dsp:txBody>
      <dsp:txXfrm>
        <a:off x="25759" y="677395"/>
        <a:ext cx="6645226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AC93-4A07-4DF9-9182-58C021D2AA42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64C2-123C-4EC6-A1CB-8310DE408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is: for many problems, one is poly </a:t>
            </a:r>
            <a:r>
              <a:rPr lang="en-US" dirty="0" err="1" smtClean="0"/>
              <a:t>iff</a:t>
            </a:r>
            <a:r>
              <a:rPr lang="en-US" dirty="0" smtClean="0"/>
              <a:t> the other</a:t>
            </a:r>
            <a:r>
              <a:rPr lang="en-US" baseline="0" dirty="0" smtClean="0"/>
              <a:t> is poly?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is: for many problems, one is poly </a:t>
            </a:r>
            <a:r>
              <a:rPr lang="en-US" dirty="0" err="1" smtClean="0"/>
              <a:t>iff</a:t>
            </a:r>
            <a:r>
              <a:rPr lang="en-US" dirty="0" smtClean="0"/>
              <a:t> the other</a:t>
            </a:r>
            <a:r>
              <a:rPr lang="en-US" baseline="0" dirty="0" smtClean="0"/>
              <a:t> is poly?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  <a:r>
              <a:rPr lang="en-US" baseline="0" dirty="0" smtClean="0"/>
              <a:t> use picture from lower-bounds tutorial?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D70044"/>
                </a:solidFill>
                <a:latin typeface="+mj-lt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68E719D-FF9B-4C90-9B5E-63E7390CB140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CC293F5-EB91-4AB7-B8CA-25133BEC97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70044"/>
          </a:solidFill>
          <a:latin typeface="+mj-lt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2699792" y="990600"/>
            <a:ext cx="6139408" cy="1828800"/>
          </a:xfrm>
        </p:spPr>
        <p:txBody>
          <a:bodyPr>
            <a:normAutofit/>
          </a:bodyPr>
          <a:lstStyle/>
          <a:p>
            <a:r>
              <a:rPr lang="en-US" sz="3200" dirty="0"/>
              <a:t>FPT is Characterized by</a:t>
            </a:r>
            <a:br>
              <a:rPr lang="en-US" sz="3200" dirty="0"/>
            </a:br>
            <a:r>
              <a:rPr lang="en-US" sz="3200" dirty="0"/>
              <a:t>Useful Obstruction Sets</a:t>
            </a:r>
            <a:endParaRPr lang="en-US" sz="3200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378896" cy="2438400"/>
          </a:xfrm>
        </p:spPr>
        <p:txBody>
          <a:bodyPr>
            <a:normAutofit/>
          </a:bodyPr>
          <a:lstStyle/>
          <a:p>
            <a:r>
              <a:rPr lang="en-US" b="1" dirty="0" smtClean="0"/>
              <a:t>Bart M. P. Jansen</a:t>
            </a: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Joint work with </a:t>
            </a: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Michael R. Fellows, Charles Darwin Univ.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65160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June 21st 2013, WG 2013, </a:t>
            </a:r>
            <a:r>
              <a:rPr lang="en-US" dirty="0" err="1"/>
              <a:t>Lübeck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 vs. obstruction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1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kernels yield small obstructions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/>
              <a:t> is decidable and admits a kernel of </a:t>
            </a:r>
            <a:r>
              <a:rPr lang="en-US" dirty="0" smtClean="0"/>
              <a:t>size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Harrington" pitchFamily="82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(f(k))</a:t>
            </a:r>
            <a:endParaRPr lang="en-US" b="1" dirty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endParaRPr lang="en-US" dirty="0" smtClean="0"/>
          </a:p>
          <a:p>
            <a:pPr marL="57150" indent="0" algn="ctr">
              <a:buNone/>
            </a:pPr>
            <a:r>
              <a:rPr lang="en-US" i="1" dirty="0" smtClean="0"/>
              <a:t>implies</a:t>
            </a:r>
          </a:p>
          <a:p>
            <a:pPr marL="57150" indent="0" algn="ctr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/>
              <a:t> is decidable and there is a polynomial-time quasi-order ⪯ on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 smtClean="0">
                <a:latin typeface="Mathematica7" pitchFamily="2" charset="2"/>
              </a:rPr>
              <a:t>N </a:t>
            </a:r>
            <a:r>
              <a:rPr lang="en-US" dirty="0" smtClean="0"/>
              <a:t>such </a:t>
            </a:r>
            <a:r>
              <a:rPr lang="en-US" dirty="0"/>
              <a:t>that:</a:t>
            </a:r>
          </a:p>
          <a:p>
            <a:pPr marL="914400" lvl="1" indent="-457200"/>
            <a:r>
              <a:rPr lang="en-US" dirty="0"/>
              <a:t>The set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/>
              <a:t> is a lower ideal of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>
                <a:latin typeface="Mathematica7" pitchFamily="2" charset="2"/>
              </a:rPr>
              <a:t>N </a:t>
            </a:r>
            <a:r>
              <a:rPr lang="en-US" dirty="0"/>
              <a:t>under ⪯.</a:t>
            </a:r>
          </a:p>
          <a:p>
            <a:pPr marL="914400" lvl="1" indent="-457200"/>
            <a:r>
              <a:rPr lang="en-US" dirty="0"/>
              <a:t>For every (</a:t>
            </a:r>
            <a:r>
              <a:rPr lang="en-US" dirty="0" err="1"/>
              <a:t>x,k</a:t>
            </a:r>
            <a:r>
              <a:rPr lang="en-US" dirty="0"/>
              <a:t>) ∉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/>
              <a:t>, there is an obstruction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x’,k</a:t>
            </a:r>
            <a:r>
              <a:rPr lang="en-US" dirty="0"/>
              <a:t>’) ∉ </a:t>
            </a:r>
            <a:r>
              <a:rPr lang="en-US" b="1" dirty="0">
                <a:latin typeface="Harrington" pitchFamily="82" charset="0"/>
              </a:rPr>
              <a:t>Q </a:t>
            </a:r>
            <a:r>
              <a:rPr lang="en-US" dirty="0"/>
              <a:t>of size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  <a:latin typeface="Harrington" pitchFamily="82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(f(k)) </a:t>
            </a:r>
            <a:r>
              <a:rPr lang="en-US" dirty="0"/>
              <a:t>with (</a:t>
            </a:r>
            <a:r>
              <a:rPr lang="en-US" dirty="0" err="1"/>
              <a:t>x’,k</a:t>
            </a:r>
            <a:r>
              <a:rPr lang="en-US" dirty="0"/>
              <a:t>’) ⪯ (</a:t>
            </a:r>
            <a:r>
              <a:rPr lang="en-US" dirty="0" err="1"/>
              <a:t>x,k</a:t>
            </a:r>
            <a:r>
              <a:rPr lang="en-US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0" name="Conclusion"/>
          <p:cNvSpPr/>
          <p:nvPr/>
        </p:nvSpPr>
        <p:spPr>
          <a:xfrm>
            <a:off x="1043608" y="5013176"/>
            <a:ext cx="7139136" cy="12493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Parameterized problems with polynomial kernels are characterized by obstructions of polynomial size.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59832" y="4149080"/>
            <a:ext cx="4536504" cy="100811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Reverse is false, assuming NP ⊄ </a:t>
            </a:r>
            <a:r>
              <a:rPr lang="en-US" dirty="0" err="1" smtClean="0"/>
              <a:t>coNP</a:t>
            </a:r>
            <a:r>
              <a:rPr lang="en-US" dirty="0" smtClean="0"/>
              <a:t>/poly.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Kratsch</a:t>
            </a:r>
            <a:r>
              <a:rPr lang="en-US" dirty="0" smtClean="0"/>
              <a:t> &amp; </a:t>
            </a:r>
            <a:r>
              <a:rPr lang="en-US" dirty="0" err="1" smtClean="0"/>
              <a:t>Walhström</a:t>
            </a:r>
            <a:r>
              <a:rPr lang="en-US" dirty="0" smtClean="0"/>
              <a:t>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Obstruction size vs. kernel </a:t>
            </a:r>
            <a:r>
              <a:rPr lang="en-US" dirty="0" smtClean="0"/>
              <a:t>size</a:t>
            </a:r>
            <a:br>
              <a:rPr lang="en-US" dirty="0" smtClean="0"/>
            </a:br>
            <a:r>
              <a:rPr lang="en-US" sz="2700" dirty="0" smtClean="0"/>
              <a:t>Polynomial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457200" y="1938238"/>
            <a:ext cx="8229600" cy="982800"/>
          </a:xfrm>
          <a:custGeom>
            <a:avLst/>
            <a:gdLst>
              <a:gd name="connsiteX0" fmla="*/ 0 w 8229600"/>
              <a:gd name="connsiteY0" fmla="*/ 0 h 982800"/>
              <a:gd name="connsiteX1" fmla="*/ 8229600 w 8229600"/>
              <a:gd name="connsiteY1" fmla="*/ 0 h 982800"/>
              <a:gd name="connsiteX2" fmla="*/ 8229600 w 8229600"/>
              <a:gd name="connsiteY2" fmla="*/ 982800 h 982800"/>
              <a:gd name="connsiteX3" fmla="*/ 0 w 8229600"/>
              <a:gd name="connsiteY3" fmla="*/ 982800 h 982800"/>
              <a:gd name="connsiteX4" fmla="*/ 0 w 8229600"/>
              <a:gd name="connsiteY4" fmla="*/ 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82800">
                <a:moveTo>
                  <a:pt x="0" y="0"/>
                </a:moveTo>
                <a:lnTo>
                  <a:pt x="8229600" y="0"/>
                </a:lnTo>
                <a:lnTo>
                  <a:pt x="8229600" y="982800"/>
                </a:lnTo>
                <a:lnTo>
                  <a:pt x="0" y="98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Best known kernel has 2k – o(k) vertices [Lampis’11]</a:t>
            </a:r>
            <a:endParaRPr lang="en-US" sz="1300" kern="1200" dirty="0"/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kern="1200" dirty="0" smtClean="0"/>
              <a:t>Largest </a:t>
            </a:r>
            <a:r>
              <a:rPr lang="en-US" sz="1300" dirty="0"/>
              <a:t>graph </a:t>
            </a:r>
            <a:r>
              <a:rPr lang="en-US" sz="1300" dirty="0" smtClean="0"/>
              <a:t>that is </a:t>
            </a:r>
            <a:r>
              <a:rPr lang="en-US" sz="1300" kern="1200" dirty="0" smtClean="0"/>
              <a:t>minor-minimal with vertex cover size </a:t>
            </a:r>
            <a:r>
              <a:rPr lang="en-US" sz="1300" i="0" kern="1200" dirty="0" smtClean="0"/>
              <a:t>k</a:t>
            </a:r>
            <a:r>
              <a:rPr lang="en-US" sz="1300" kern="1200" dirty="0" smtClean="0"/>
              <a:t> has </a:t>
            </a:r>
            <a:r>
              <a:rPr lang="en-US" sz="1300" i="0" kern="1200" dirty="0" smtClean="0"/>
              <a:t>2k</a:t>
            </a:r>
            <a:r>
              <a:rPr lang="en-US" sz="1300" kern="1200" dirty="0" smtClean="0"/>
              <a:t> vertices</a:t>
            </a:r>
            <a:endParaRPr lang="en-US" sz="1300" kern="1200" dirty="0"/>
          </a:p>
          <a:p>
            <a:pPr marL="228600" lvl="2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Vertex Cover obstructions have been studied since 1964 [</a:t>
            </a:r>
            <a:r>
              <a:rPr lang="en-US" sz="1300" b="1" kern="1200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300" kern="1200" dirty="0" smtClean="0"/>
              <a:t>-critical graphs: </a:t>
            </a:r>
            <a:r>
              <a:rPr lang="en-US" sz="1300" kern="1200" dirty="0" err="1" smtClean="0"/>
              <a:t>Erd</a:t>
            </a:r>
            <a:r>
              <a:rPr lang="hu-HU" sz="1300" kern="1200" dirty="0" smtClean="0"/>
              <a:t>ő</a:t>
            </a:r>
            <a:r>
              <a:rPr lang="en-US" sz="1300" kern="1200" dirty="0" smtClean="0"/>
              <a:t>s, </a:t>
            </a:r>
            <a:r>
              <a:rPr lang="en-US" sz="1300" kern="1200" dirty="0" err="1" smtClean="0"/>
              <a:t>Hajnal</a:t>
            </a:r>
            <a:r>
              <a:rPr lang="en-US" sz="1300" kern="1200" dirty="0" smtClean="0"/>
              <a:t> &amp; Moon]</a:t>
            </a:r>
            <a:endParaRPr lang="en-US" sz="1300" kern="1200" dirty="0"/>
          </a:p>
        </p:txBody>
      </p:sp>
      <p:sp>
        <p:nvSpPr>
          <p:cNvPr id="6" name="Freeform 5"/>
          <p:cNvSpPr/>
          <p:nvPr/>
        </p:nvSpPr>
        <p:spPr>
          <a:xfrm>
            <a:off x="868680" y="1746358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63961 w 5760720"/>
              <a:gd name="connsiteY1" fmla="*/ 0 h 383760"/>
              <a:gd name="connsiteX2" fmla="*/ 5696759 w 5760720"/>
              <a:gd name="connsiteY2" fmla="*/ 0 h 383760"/>
              <a:gd name="connsiteX3" fmla="*/ 5760720 w 5760720"/>
              <a:gd name="connsiteY3" fmla="*/ 63961 h 383760"/>
              <a:gd name="connsiteX4" fmla="*/ 5760720 w 5760720"/>
              <a:gd name="connsiteY4" fmla="*/ 319799 h 383760"/>
              <a:gd name="connsiteX5" fmla="*/ 5696759 w 5760720"/>
              <a:gd name="connsiteY5" fmla="*/ 383760 h 383760"/>
              <a:gd name="connsiteX6" fmla="*/ 63961 w 5760720"/>
              <a:gd name="connsiteY6" fmla="*/ 383760 h 383760"/>
              <a:gd name="connsiteX7" fmla="*/ 0 w 5760720"/>
              <a:gd name="connsiteY7" fmla="*/ 319799 h 383760"/>
              <a:gd name="connsiteX8" fmla="*/ 0 w 5760720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696759" y="0"/>
                </a:lnTo>
                <a:cubicBezTo>
                  <a:pt x="5732084" y="0"/>
                  <a:pt x="5760720" y="28636"/>
                  <a:pt x="5760720" y="63961"/>
                </a:cubicBezTo>
                <a:lnTo>
                  <a:pt x="5760720" y="319799"/>
                </a:lnTo>
                <a:cubicBezTo>
                  <a:pt x="5760720" y="355124"/>
                  <a:pt x="5732084" y="383760"/>
                  <a:pt x="5696759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i="1" kern="1200" dirty="0" smtClean="0"/>
              <a:t>k</a:t>
            </a:r>
            <a:r>
              <a:rPr lang="en-US" sz="1300" kern="1200" dirty="0" smtClean="0"/>
              <a:t>-</a:t>
            </a:r>
            <a:r>
              <a:rPr lang="en-US" sz="1300" kern="1200" cap="small" baseline="0" dirty="0" smtClean="0"/>
              <a:t>Vertex Cover</a:t>
            </a:r>
            <a:endParaRPr lang="en-US" sz="1300" kern="1200" cap="small" baseline="0" dirty="0"/>
          </a:p>
        </p:txBody>
      </p:sp>
      <p:sp>
        <p:nvSpPr>
          <p:cNvPr id="8" name="Freeform 7"/>
          <p:cNvSpPr/>
          <p:nvPr/>
        </p:nvSpPr>
        <p:spPr>
          <a:xfrm>
            <a:off x="457200" y="3183119"/>
            <a:ext cx="8229600" cy="757575"/>
          </a:xfrm>
          <a:custGeom>
            <a:avLst/>
            <a:gdLst>
              <a:gd name="connsiteX0" fmla="*/ 0 w 8229600"/>
              <a:gd name="connsiteY0" fmla="*/ 0 h 757575"/>
              <a:gd name="connsiteX1" fmla="*/ 8229600 w 8229600"/>
              <a:gd name="connsiteY1" fmla="*/ 0 h 757575"/>
              <a:gd name="connsiteX2" fmla="*/ 8229600 w 8229600"/>
              <a:gd name="connsiteY2" fmla="*/ 757575 h 757575"/>
              <a:gd name="connsiteX3" fmla="*/ 0 w 8229600"/>
              <a:gd name="connsiteY3" fmla="*/ 757575 h 757575"/>
              <a:gd name="connsiteX4" fmla="*/ 0 w 8229600"/>
              <a:gd name="connsiteY4" fmla="*/ 0 h 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7575">
                <a:moveTo>
                  <a:pt x="0" y="0"/>
                </a:moveTo>
                <a:lnTo>
                  <a:pt x="8229600" y="0"/>
                </a:lnTo>
                <a:lnTo>
                  <a:pt x="8229600" y="757575"/>
                </a:lnTo>
                <a:lnTo>
                  <a:pt x="0" y="757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Polynomial kernel [</a:t>
            </a:r>
            <a:r>
              <a:rPr lang="en-US" sz="1300" kern="1200" dirty="0" err="1" smtClean="0"/>
              <a:t>Fomin</a:t>
            </a:r>
            <a:r>
              <a:rPr lang="en-US" sz="1300" kern="1200" dirty="0" smtClean="0"/>
              <a:t> et al.’12]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Minor-minimal obstructions have polynomial size</a:t>
            </a:r>
          </a:p>
        </p:txBody>
      </p:sp>
      <p:sp>
        <p:nvSpPr>
          <p:cNvPr id="9" name="Freeform 8"/>
          <p:cNvSpPr/>
          <p:nvPr/>
        </p:nvSpPr>
        <p:spPr>
          <a:xfrm>
            <a:off x="868680" y="2991238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63961 w 5760720"/>
              <a:gd name="connsiteY1" fmla="*/ 0 h 383760"/>
              <a:gd name="connsiteX2" fmla="*/ 5696759 w 5760720"/>
              <a:gd name="connsiteY2" fmla="*/ 0 h 383760"/>
              <a:gd name="connsiteX3" fmla="*/ 5760720 w 5760720"/>
              <a:gd name="connsiteY3" fmla="*/ 63961 h 383760"/>
              <a:gd name="connsiteX4" fmla="*/ 5760720 w 5760720"/>
              <a:gd name="connsiteY4" fmla="*/ 319799 h 383760"/>
              <a:gd name="connsiteX5" fmla="*/ 5696759 w 5760720"/>
              <a:gd name="connsiteY5" fmla="*/ 383760 h 383760"/>
              <a:gd name="connsiteX6" fmla="*/ 63961 w 5760720"/>
              <a:gd name="connsiteY6" fmla="*/ 383760 h 383760"/>
              <a:gd name="connsiteX7" fmla="*/ 0 w 5760720"/>
              <a:gd name="connsiteY7" fmla="*/ 319799 h 383760"/>
              <a:gd name="connsiteX8" fmla="*/ 0 w 5760720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696759" y="0"/>
                </a:lnTo>
                <a:cubicBezTo>
                  <a:pt x="5732084" y="0"/>
                  <a:pt x="5760720" y="28636"/>
                  <a:pt x="5760720" y="63961"/>
                </a:cubicBezTo>
                <a:lnTo>
                  <a:pt x="5760720" y="319799"/>
                </a:lnTo>
                <a:cubicBezTo>
                  <a:pt x="5760720" y="355124"/>
                  <a:pt x="5732084" y="383760"/>
                  <a:pt x="5696759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i="1" kern="1200" dirty="0" smtClean="0"/>
              <a:t>k</a:t>
            </a:r>
            <a:r>
              <a:rPr lang="en-US" sz="1300" kern="1200" dirty="0" smtClean="0"/>
              <a:t>-</a:t>
            </a:r>
            <a:r>
              <a:rPr lang="en-US" sz="1300" b="1" kern="1200" dirty="0" smtClean="0">
                <a:latin typeface="Mathematica5" pitchFamily="2" charset="2"/>
              </a:rPr>
              <a:t>F</a:t>
            </a:r>
            <a:r>
              <a:rPr lang="en-US" sz="1300" kern="1200" dirty="0" smtClean="0"/>
              <a:t>-</a:t>
            </a:r>
            <a:r>
              <a:rPr lang="en-US" sz="1300" kern="1200" cap="small" baseline="0" dirty="0" smtClean="0"/>
              <a:t>Minor-Free Deletion</a:t>
            </a:r>
            <a:r>
              <a:rPr lang="en-US" sz="1300" kern="1200" dirty="0" smtClean="0"/>
              <a:t> (when </a:t>
            </a:r>
            <a:r>
              <a:rPr lang="en-US" sz="1300" b="1" kern="1200" dirty="0" smtClean="0">
                <a:latin typeface="Mathematica5" pitchFamily="2" charset="2"/>
              </a:rPr>
              <a:t>F</a:t>
            </a:r>
            <a:r>
              <a:rPr lang="en-US" sz="1300" kern="1200" dirty="0" smtClean="0"/>
              <a:t> contains a planar graph)</a:t>
            </a:r>
            <a:endParaRPr lang="en-US" sz="1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57200" y="4202774"/>
            <a:ext cx="8229600" cy="757575"/>
          </a:xfrm>
          <a:custGeom>
            <a:avLst/>
            <a:gdLst>
              <a:gd name="connsiteX0" fmla="*/ 0 w 8229600"/>
              <a:gd name="connsiteY0" fmla="*/ 0 h 757575"/>
              <a:gd name="connsiteX1" fmla="*/ 8229600 w 8229600"/>
              <a:gd name="connsiteY1" fmla="*/ 0 h 757575"/>
              <a:gd name="connsiteX2" fmla="*/ 8229600 w 8229600"/>
              <a:gd name="connsiteY2" fmla="*/ 757575 h 757575"/>
              <a:gd name="connsiteX3" fmla="*/ 0 w 8229600"/>
              <a:gd name="connsiteY3" fmla="*/ 757575 h 757575"/>
              <a:gd name="connsiteX4" fmla="*/ 0 w 8229600"/>
              <a:gd name="connsiteY4" fmla="*/ 0 h 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7575">
                <a:moveTo>
                  <a:pt x="0" y="0"/>
                </a:moveTo>
                <a:lnTo>
                  <a:pt x="8229600" y="0"/>
                </a:lnTo>
                <a:lnTo>
                  <a:pt x="8229600" y="757575"/>
                </a:lnTo>
                <a:lnTo>
                  <a:pt x="0" y="757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b="1" dirty="0" smtClean="0">
                <a:latin typeface="Harrington" pitchFamily="82" charset="0"/>
              </a:rPr>
              <a:t>O</a:t>
            </a:r>
            <a:r>
              <a:rPr lang="en-US" sz="1300" kern="1200" dirty="0" smtClean="0"/>
              <a:t>(</a:t>
            </a:r>
            <a:r>
              <a:rPr lang="en-US" sz="1300" kern="1200" cap="small" baseline="0" dirty="0" smtClean="0"/>
              <a:t>vc</a:t>
            </a:r>
            <a:r>
              <a:rPr lang="en-US" sz="1300" kern="1200" baseline="30000" dirty="0" smtClean="0"/>
              <a:t>3</a:t>
            </a:r>
            <a:r>
              <a:rPr lang="en-US" sz="1300" kern="1200" dirty="0" smtClean="0"/>
              <a:t>)-vertex kernel [</a:t>
            </a:r>
            <a:r>
              <a:rPr lang="en-US" sz="1300" kern="1200" dirty="0" err="1" smtClean="0"/>
              <a:t>Bodlaender</a:t>
            </a:r>
            <a:r>
              <a:rPr lang="en-US" sz="1300" kern="1200" dirty="0" smtClean="0"/>
              <a:t> et al.’11]</a:t>
            </a: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Minor-minimal obstructions have |V| ≤ </a:t>
            </a:r>
            <a:r>
              <a:rPr lang="en-US" sz="1300" b="1" kern="1200" dirty="0" smtClean="0">
                <a:latin typeface="Harrington" pitchFamily="82" charset="0"/>
              </a:rPr>
              <a:t>O</a:t>
            </a:r>
            <a:r>
              <a:rPr lang="en-US" sz="1300" kern="1200" dirty="0" smtClean="0"/>
              <a:t>(</a:t>
            </a:r>
            <a:r>
              <a:rPr lang="en-US" sz="1300" kern="1200" cap="small" baseline="0" dirty="0" smtClean="0"/>
              <a:t>vc</a:t>
            </a:r>
            <a:r>
              <a:rPr lang="en-US" sz="1300" kern="1200" baseline="30000" dirty="0" smtClean="0"/>
              <a:t>3</a:t>
            </a:r>
            <a:r>
              <a:rPr lang="en-US" sz="1300" kern="1200" dirty="0" smtClean="0"/>
              <a:t>).</a:t>
            </a:r>
            <a:endParaRPr lang="en-US" sz="1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68680" y="4010894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63961 w 5760720"/>
              <a:gd name="connsiteY1" fmla="*/ 0 h 383760"/>
              <a:gd name="connsiteX2" fmla="*/ 5696759 w 5760720"/>
              <a:gd name="connsiteY2" fmla="*/ 0 h 383760"/>
              <a:gd name="connsiteX3" fmla="*/ 5760720 w 5760720"/>
              <a:gd name="connsiteY3" fmla="*/ 63961 h 383760"/>
              <a:gd name="connsiteX4" fmla="*/ 5760720 w 5760720"/>
              <a:gd name="connsiteY4" fmla="*/ 319799 h 383760"/>
              <a:gd name="connsiteX5" fmla="*/ 5696759 w 5760720"/>
              <a:gd name="connsiteY5" fmla="*/ 383760 h 383760"/>
              <a:gd name="connsiteX6" fmla="*/ 63961 w 5760720"/>
              <a:gd name="connsiteY6" fmla="*/ 383760 h 383760"/>
              <a:gd name="connsiteX7" fmla="*/ 0 w 5760720"/>
              <a:gd name="connsiteY7" fmla="*/ 319799 h 383760"/>
              <a:gd name="connsiteX8" fmla="*/ 0 w 5760720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696759" y="0"/>
                </a:lnTo>
                <a:cubicBezTo>
                  <a:pt x="5732084" y="0"/>
                  <a:pt x="5760720" y="28636"/>
                  <a:pt x="5760720" y="63961"/>
                </a:cubicBezTo>
                <a:lnTo>
                  <a:pt x="5760720" y="319799"/>
                </a:lnTo>
                <a:cubicBezTo>
                  <a:pt x="5760720" y="355124"/>
                  <a:pt x="5732084" y="383760"/>
                  <a:pt x="5696759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cap="small" baseline="0" dirty="0" smtClean="0"/>
              <a:t>Treewidth</a:t>
            </a:r>
            <a:r>
              <a:rPr lang="en-US" sz="1300" kern="1200" dirty="0" smtClean="0"/>
              <a:t> parameterized by Vertex Cover</a:t>
            </a:r>
            <a:endParaRPr lang="en-US" sz="13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57200" y="5222429"/>
            <a:ext cx="8229600" cy="757575"/>
          </a:xfrm>
          <a:custGeom>
            <a:avLst/>
            <a:gdLst>
              <a:gd name="connsiteX0" fmla="*/ 0 w 8229600"/>
              <a:gd name="connsiteY0" fmla="*/ 0 h 757575"/>
              <a:gd name="connsiteX1" fmla="*/ 8229600 w 8229600"/>
              <a:gd name="connsiteY1" fmla="*/ 0 h 757575"/>
              <a:gd name="connsiteX2" fmla="*/ 8229600 w 8229600"/>
              <a:gd name="connsiteY2" fmla="*/ 757575 h 757575"/>
              <a:gd name="connsiteX3" fmla="*/ 0 w 8229600"/>
              <a:gd name="connsiteY3" fmla="*/ 757575 h 757575"/>
              <a:gd name="connsiteX4" fmla="*/ 0 w 8229600"/>
              <a:gd name="connsiteY4" fmla="*/ 0 h 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7575">
                <a:moveTo>
                  <a:pt x="0" y="0"/>
                </a:moveTo>
                <a:lnTo>
                  <a:pt x="8229600" y="0"/>
                </a:lnTo>
                <a:lnTo>
                  <a:pt x="8229600" y="757575"/>
                </a:lnTo>
                <a:lnTo>
                  <a:pt x="0" y="757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b="1" dirty="0" smtClean="0">
                <a:latin typeface="Harrington" pitchFamily="82" charset="0"/>
              </a:rPr>
              <a:t>O</a:t>
            </a:r>
            <a:r>
              <a:rPr lang="en-US" sz="1300" kern="1200" dirty="0" smtClean="0"/>
              <a:t>(</a:t>
            </a:r>
            <a:r>
              <a:rPr lang="en-US" sz="1300" kern="1200" dirty="0" err="1" smtClean="0"/>
              <a:t>vc</a:t>
            </a:r>
            <a:r>
              <a:rPr lang="en-US" sz="1300" kern="1200" baseline="30000" dirty="0" err="1" smtClean="0"/>
              <a:t>q</a:t>
            </a:r>
            <a:r>
              <a:rPr lang="en-US" sz="1300" kern="1200" dirty="0" smtClean="0"/>
              <a:t>)-vertex kernel [J+Kratsch’11]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kern="1200" dirty="0" smtClean="0"/>
              <a:t>Vertex-minimal </a:t>
            </a:r>
            <a:r>
              <a:rPr lang="en-US" sz="1300" kern="1200" cap="small" baseline="0" dirty="0" smtClean="0"/>
              <a:t>no</a:t>
            </a:r>
            <a:r>
              <a:rPr lang="en-US" sz="1300" kern="1200" dirty="0" smtClean="0"/>
              <a:t>-instances have </a:t>
            </a:r>
            <a:r>
              <a:rPr lang="en-US" sz="1300" kern="1200" dirty="0" err="1" smtClean="0"/>
              <a:t>vc</a:t>
            </a:r>
            <a:r>
              <a:rPr lang="en-US" sz="1400" b="1" baseline="30000" dirty="0" err="1" smtClean="0">
                <a:latin typeface="Symbol" pitchFamily="18" charset="2"/>
              </a:rPr>
              <a:t>q</a:t>
            </a:r>
            <a:r>
              <a:rPr lang="en-US" sz="1300" baseline="30000" dirty="0" smtClean="0"/>
              <a:t>(q)</a:t>
            </a:r>
            <a:r>
              <a:rPr lang="en-US" sz="1300" kern="1200" dirty="0" smtClean="0"/>
              <a:t> vertices.</a:t>
            </a:r>
          </a:p>
        </p:txBody>
      </p:sp>
      <p:sp>
        <p:nvSpPr>
          <p:cNvPr id="13" name="Freeform 12"/>
          <p:cNvSpPr/>
          <p:nvPr/>
        </p:nvSpPr>
        <p:spPr>
          <a:xfrm>
            <a:off x="868680" y="5030549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63961 w 5760720"/>
              <a:gd name="connsiteY1" fmla="*/ 0 h 383760"/>
              <a:gd name="connsiteX2" fmla="*/ 5696759 w 5760720"/>
              <a:gd name="connsiteY2" fmla="*/ 0 h 383760"/>
              <a:gd name="connsiteX3" fmla="*/ 5760720 w 5760720"/>
              <a:gd name="connsiteY3" fmla="*/ 63961 h 383760"/>
              <a:gd name="connsiteX4" fmla="*/ 5760720 w 5760720"/>
              <a:gd name="connsiteY4" fmla="*/ 319799 h 383760"/>
              <a:gd name="connsiteX5" fmla="*/ 5696759 w 5760720"/>
              <a:gd name="connsiteY5" fmla="*/ 383760 h 383760"/>
              <a:gd name="connsiteX6" fmla="*/ 63961 w 5760720"/>
              <a:gd name="connsiteY6" fmla="*/ 383760 h 383760"/>
              <a:gd name="connsiteX7" fmla="*/ 0 w 5760720"/>
              <a:gd name="connsiteY7" fmla="*/ 319799 h 383760"/>
              <a:gd name="connsiteX8" fmla="*/ 0 w 5760720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5696759" y="0"/>
                </a:lnTo>
                <a:cubicBezTo>
                  <a:pt x="5732084" y="0"/>
                  <a:pt x="5760720" y="28636"/>
                  <a:pt x="5760720" y="63961"/>
                </a:cubicBezTo>
                <a:lnTo>
                  <a:pt x="5760720" y="319799"/>
                </a:lnTo>
                <a:cubicBezTo>
                  <a:pt x="5760720" y="355124"/>
                  <a:pt x="5732084" y="383760"/>
                  <a:pt x="5696759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i="1" dirty="0"/>
              <a:t>q</a:t>
            </a:r>
            <a:r>
              <a:rPr lang="en-US" sz="1300" kern="1200" cap="small" baseline="0" dirty="0" smtClean="0"/>
              <a:t>-Coloring</a:t>
            </a:r>
            <a:r>
              <a:rPr lang="en-US" sz="1300" kern="1200" dirty="0" smtClean="0"/>
              <a:t> parameterized by Vertex Cover</a:t>
            </a:r>
          </a:p>
        </p:txBody>
      </p:sp>
    </p:spTree>
    <p:extLst>
      <p:ext uri="{BB962C8B-B14F-4D97-AF65-F5344CB8AC3E}">
        <p14:creationId xmlns:p14="http://schemas.microsoft.com/office/powerpoint/2010/main" val="40721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Obstruction size vs. kernel </a:t>
            </a:r>
            <a:r>
              <a:rPr lang="en-US" dirty="0" smtClean="0"/>
              <a:t>size</a:t>
            </a:r>
            <a:br>
              <a:rPr lang="en-US" dirty="0" smtClean="0"/>
            </a:br>
            <a:r>
              <a:rPr lang="en-US" sz="2700" dirty="0" err="1" smtClean="0"/>
              <a:t>Superpolynomial</a:t>
            </a:r>
            <a:r>
              <a:rPr lang="en-US" sz="2700" dirty="0" smtClean="0"/>
              <a:t>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Freeform 4"/>
          <p:cNvSpPr/>
          <p:nvPr/>
        </p:nvSpPr>
        <p:spPr>
          <a:xfrm>
            <a:off x="457200" y="1917966"/>
            <a:ext cx="8229599" cy="1048949"/>
          </a:xfrm>
          <a:custGeom>
            <a:avLst/>
            <a:gdLst>
              <a:gd name="connsiteX0" fmla="*/ 0 w 8229599"/>
              <a:gd name="connsiteY0" fmla="*/ 0 h 1048949"/>
              <a:gd name="connsiteX1" fmla="*/ 8229599 w 8229599"/>
              <a:gd name="connsiteY1" fmla="*/ 0 h 1048949"/>
              <a:gd name="connsiteX2" fmla="*/ 8229599 w 8229599"/>
              <a:gd name="connsiteY2" fmla="*/ 1048949 h 1048949"/>
              <a:gd name="connsiteX3" fmla="*/ 0 w 8229599"/>
              <a:gd name="connsiteY3" fmla="*/ 1048949 h 1048949"/>
              <a:gd name="connsiteX4" fmla="*/ 0 w 8229599"/>
              <a:gd name="connsiteY4" fmla="*/ 0 h 104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599" h="1048949">
                <a:moveTo>
                  <a:pt x="0" y="0"/>
                </a:moveTo>
                <a:lnTo>
                  <a:pt x="8229599" y="0"/>
                </a:lnTo>
                <a:lnTo>
                  <a:pt x="8229599" y="1048949"/>
                </a:lnTo>
                <a:lnTo>
                  <a:pt x="0" y="1048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No polynomial kernel unless NP ⊆ </a:t>
            </a:r>
            <a:r>
              <a:rPr lang="en-US" sz="1800" kern="1200" dirty="0" err="1" smtClean="0"/>
              <a:t>coNP</a:t>
            </a:r>
            <a:r>
              <a:rPr lang="en-US" sz="1800" kern="1200" dirty="0" smtClean="0"/>
              <a:t>/poly. [J+Kratsch’11]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Size of vertex-minimal </a:t>
            </a:r>
            <a:r>
              <a:rPr lang="en-US" sz="1800" kern="1200" cap="small" baseline="0" dirty="0" smtClean="0"/>
              <a:t>no</a:t>
            </a:r>
            <a:r>
              <a:rPr lang="en-US" sz="1800" kern="1200" dirty="0" smtClean="0"/>
              <a:t>-instances is unbounded in </a:t>
            </a:r>
            <a:r>
              <a:rPr lang="en-US" sz="1800" kern="1200" cap="small" baseline="0" dirty="0" err="1" smtClean="0"/>
              <a:t>fvs</a:t>
            </a:r>
            <a:r>
              <a:rPr lang="en-US" sz="1800" kern="1200" dirty="0" smtClean="0"/>
              <a:t> number.</a:t>
            </a:r>
          </a:p>
        </p:txBody>
      </p:sp>
      <p:sp>
        <p:nvSpPr>
          <p:cNvPr id="6" name="Freeform 5"/>
          <p:cNvSpPr/>
          <p:nvPr/>
        </p:nvSpPr>
        <p:spPr>
          <a:xfrm>
            <a:off x="868680" y="165228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cap="small" baseline="0" dirty="0" smtClean="0"/>
              <a:t>3-Coloring</a:t>
            </a:r>
            <a:r>
              <a:rPr lang="en-US" sz="1800" kern="1200" dirty="0" smtClean="0"/>
              <a:t> parameterized by Feedback Vertex Set</a:t>
            </a:r>
            <a:endParaRPr lang="en-US" sz="1800" kern="1200" dirty="0"/>
          </a:p>
        </p:txBody>
      </p:sp>
      <p:sp>
        <p:nvSpPr>
          <p:cNvPr id="8" name="Freeform 7"/>
          <p:cNvSpPr/>
          <p:nvPr/>
        </p:nvSpPr>
        <p:spPr>
          <a:xfrm>
            <a:off x="457200" y="3329796"/>
            <a:ext cx="8229599" cy="1304100"/>
          </a:xfrm>
          <a:custGeom>
            <a:avLst/>
            <a:gdLst>
              <a:gd name="connsiteX0" fmla="*/ 0 w 8229599"/>
              <a:gd name="connsiteY0" fmla="*/ 0 h 1304100"/>
              <a:gd name="connsiteX1" fmla="*/ 8229599 w 8229599"/>
              <a:gd name="connsiteY1" fmla="*/ 0 h 1304100"/>
              <a:gd name="connsiteX2" fmla="*/ 8229599 w 8229599"/>
              <a:gd name="connsiteY2" fmla="*/ 1304100 h 1304100"/>
              <a:gd name="connsiteX3" fmla="*/ 0 w 8229599"/>
              <a:gd name="connsiteY3" fmla="*/ 1304100 h 1304100"/>
              <a:gd name="connsiteX4" fmla="*/ 0 w 8229599"/>
              <a:gd name="connsiteY4" fmla="*/ 0 h 130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599" h="1304100">
                <a:moveTo>
                  <a:pt x="0" y="0"/>
                </a:moveTo>
                <a:lnTo>
                  <a:pt x="8229599" y="0"/>
                </a:lnTo>
                <a:lnTo>
                  <a:pt x="8229599" y="1304100"/>
                </a:lnTo>
                <a:lnTo>
                  <a:pt x="0" y="1304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No polynomial kernel unless NP ⊆ </a:t>
            </a:r>
            <a:r>
              <a:rPr lang="en-US" sz="1800" kern="1200" dirty="0" err="1" smtClean="0"/>
              <a:t>coNP</a:t>
            </a:r>
            <a:r>
              <a:rPr lang="en-US" sz="1800" kern="1200" dirty="0" smtClean="0"/>
              <a:t>/poly. [Kratsch’12]</a:t>
            </a:r>
          </a:p>
          <a:p>
            <a:pPr marL="171450" lvl="1" indent="-171450" defTabSz="8001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US" sz="1800" kern="1200" dirty="0" smtClean="0"/>
              <a:t>Lower bound construction is based on </a:t>
            </a:r>
            <a:r>
              <a:rPr lang="en-US" dirty="0" smtClean="0"/>
              <a:t>a </a:t>
            </a:r>
            <a:r>
              <a:rPr lang="en-US" dirty="0" err="1" smtClean="0"/>
              <a:t>Turán</a:t>
            </a:r>
            <a:r>
              <a:rPr lang="en-US" sz="1800" kern="1200" dirty="0" smtClean="0"/>
              <a:t>-like host graph whose size is </a:t>
            </a:r>
            <a:r>
              <a:rPr lang="en-US" sz="1800" kern="1200" dirty="0" err="1" smtClean="0"/>
              <a:t>superpolynomial</a:t>
            </a:r>
            <a:r>
              <a:rPr lang="en-US" sz="1800" kern="1200" dirty="0" smtClean="0"/>
              <a:t> in its parameter.</a:t>
            </a:r>
          </a:p>
        </p:txBody>
      </p:sp>
      <p:sp>
        <p:nvSpPr>
          <p:cNvPr id="9" name="Freeform 8"/>
          <p:cNvSpPr/>
          <p:nvPr/>
        </p:nvSpPr>
        <p:spPr>
          <a:xfrm>
            <a:off x="868680" y="306411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i="1" kern="1200" dirty="0" smtClean="0"/>
              <a:t>k</a:t>
            </a:r>
            <a:r>
              <a:rPr lang="en-US" sz="1800" kern="1200" dirty="0" smtClean="0"/>
              <a:t>-</a:t>
            </a:r>
            <a:r>
              <a:rPr lang="en-US" sz="1800" kern="1200" cap="small" baseline="0" dirty="0" smtClean="0"/>
              <a:t>Ramsey</a:t>
            </a:r>
          </a:p>
        </p:txBody>
      </p:sp>
      <p:sp>
        <p:nvSpPr>
          <p:cNvPr id="10" name="Freeform 9"/>
          <p:cNvSpPr/>
          <p:nvPr/>
        </p:nvSpPr>
        <p:spPr>
          <a:xfrm>
            <a:off x="457200" y="4996776"/>
            <a:ext cx="8229599" cy="1077300"/>
          </a:xfrm>
          <a:custGeom>
            <a:avLst/>
            <a:gdLst>
              <a:gd name="connsiteX0" fmla="*/ 0 w 8229599"/>
              <a:gd name="connsiteY0" fmla="*/ 0 h 1077300"/>
              <a:gd name="connsiteX1" fmla="*/ 8229599 w 8229599"/>
              <a:gd name="connsiteY1" fmla="*/ 0 h 1077300"/>
              <a:gd name="connsiteX2" fmla="*/ 8229599 w 8229599"/>
              <a:gd name="connsiteY2" fmla="*/ 1077300 h 1077300"/>
              <a:gd name="connsiteX3" fmla="*/ 0 w 8229599"/>
              <a:gd name="connsiteY3" fmla="*/ 1077300 h 1077300"/>
              <a:gd name="connsiteX4" fmla="*/ 0 w 8229599"/>
              <a:gd name="connsiteY4" fmla="*/ 0 h 10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599" h="1077300">
                <a:moveTo>
                  <a:pt x="0" y="0"/>
                </a:moveTo>
                <a:lnTo>
                  <a:pt x="8229599" y="0"/>
                </a:lnTo>
                <a:lnTo>
                  <a:pt x="8229599" y="1077300"/>
                </a:lnTo>
                <a:lnTo>
                  <a:pt x="0" y="107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No polynomial kernel unless NP ⊆ </a:t>
            </a:r>
            <a:r>
              <a:rPr lang="en-US" sz="1800" kern="1200" dirty="0" err="1" smtClean="0"/>
              <a:t>coNP</a:t>
            </a:r>
            <a:r>
              <a:rPr lang="en-US" sz="1800" kern="1200" dirty="0" smtClean="0"/>
              <a:t>/poly. [BodlaenderDFH’09]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Minor-minimal obstructions with </a:t>
            </a:r>
            <a:r>
              <a:rPr lang="en-US" sz="1800" kern="1200" dirty="0" smtClean="0">
                <a:latin typeface="Symbol" pitchFamily="18" charset="2"/>
              </a:rPr>
              <a:t>W</a:t>
            </a:r>
            <a:r>
              <a:rPr lang="en-US" sz="1800" kern="1200" dirty="0" smtClean="0"/>
              <a:t>(3</a:t>
            </a:r>
            <a:r>
              <a:rPr lang="en-US" sz="1800" kern="1200" baseline="30000" dirty="0" smtClean="0"/>
              <a:t>k</a:t>
            </a:r>
            <a:r>
              <a:rPr lang="en-US" sz="1800" kern="1200" dirty="0" smtClean="0"/>
              <a:t>) vertices.</a:t>
            </a:r>
            <a:endParaRPr lang="en-US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68680" y="473109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i="1" kern="1200" dirty="0" smtClean="0"/>
              <a:t>k</a:t>
            </a:r>
            <a:r>
              <a:rPr lang="en-US" sz="1800" kern="1200" dirty="0" smtClean="0"/>
              <a:t>-</a:t>
            </a:r>
            <a:r>
              <a:rPr lang="en-US" sz="1800" kern="1200" cap="small" baseline="0" dirty="0" err="1" smtClean="0"/>
              <a:t>Pathwidth</a:t>
            </a:r>
            <a:endParaRPr lang="en-US" sz="18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18592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Exploiting obstructions for lower-bounds on kernel sizes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ernelAlgo"/>
          <p:cNvSpPr/>
          <p:nvPr/>
        </p:nvSpPr>
        <p:spPr>
          <a:xfrm>
            <a:off x="1571514" y="3489108"/>
            <a:ext cx="7392974" cy="2126704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poly-time poly(k)-size kernel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8" name="CompositionAlgo"/>
          <p:cNvSpPr/>
          <p:nvPr/>
        </p:nvSpPr>
        <p:spPr bwMode="auto">
          <a:xfrm>
            <a:off x="1725966" y="1340768"/>
            <a:ext cx="7162800" cy="225882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+mj-lt"/>
            </a:endParaRPr>
          </a:p>
          <a:p>
            <a:pPr algn="ctr" defTabSz="914400" eaLnBrk="0" hangingPunct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poly(</a:t>
            </a:r>
            <a:r>
              <a:rPr lang="en-US" sz="2400" dirty="0" smtClean="0">
                <a:solidFill>
                  <a:schemeClr val="tx1"/>
                </a:solidFill>
              </a:rPr>
              <a:t>n ·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)-time composition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Inputs"/>
          <p:cNvGrpSpPr/>
          <p:nvPr/>
        </p:nvGrpSpPr>
        <p:grpSpPr>
          <a:xfrm>
            <a:off x="184448" y="1457656"/>
            <a:ext cx="8578552" cy="685800"/>
            <a:chOff x="184448" y="1457656"/>
            <a:chExt cx="8578552" cy="6858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4448" y="1457656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NP-hard inputs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1493168"/>
              <a:ext cx="16002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554964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x</a:t>
              </a:r>
              <a:r>
                <a:rPr lang="en-US" sz="2800" baseline="-25000" dirty="0" smtClean="0">
                  <a:latin typeface="+mj-lt"/>
                </a:rPr>
                <a:t>1</a:t>
              </a:r>
              <a:endParaRPr lang="en-US" sz="2800" baseline="-2500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567346" y="1493168"/>
              <a:ext cx="22098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7346" y="1554964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x</a:t>
              </a:r>
              <a:r>
                <a:rPr lang="en-US" sz="2800" baseline="-25000" dirty="0" smtClean="0">
                  <a:latin typeface="+mj-lt"/>
                </a:rPr>
                <a:t>2</a:t>
              </a:r>
              <a:endParaRPr lang="en-US" sz="2800" baseline="-25000" dirty="0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47302" y="1493168"/>
              <a:ext cx="10668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7302" y="1554964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x</a:t>
              </a:r>
              <a:r>
                <a:rPr lang="en-US" sz="2800" baseline="-25000" dirty="0" smtClean="0">
                  <a:latin typeface="+mj-lt"/>
                </a:rPr>
                <a:t>..</a:t>
              </a:r>
              <a:endParaRPr lang="en-US" sz="2800" baseline="-25000" dirty="0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162800" y="1493168"/>
              <a:ext cx="160020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en-US" sz="1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62800" y="1554964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+mj-lt"/>
                </a:rPr>
                <a:t>x</a:t>
              </a:r>
              <a:r>
                <a:rPr lang="en-US" sz="2800" baseline="-25000" dirty="0" err="1" smtClean="0">
                  <a:latin typeface="+mj-lt"/>
                </a:rPr>
                <a:t>t</a:t>
              </a:r>
              <a:endParaRPr lang="en-US" sz="2800" baseline="-25000" dirty="0">
                <a:latin typeface="+mj-lt"/>
              </a:endParaRPr>
            </a:p>
          </p:txBody>
        </p:sp>
      </p:grpSp>
      <p:grpSp>
        <p:nvGrpSpPr>
          <p:cNvPr id="27" name="InstanceSizeN"/>
          <p:cNvGrpSpPr/>
          <p:nvPr/>
        </p:nvGrpSpPr>
        <p:grpSpPr>
          <a:xfrm>
            <a:off x="3500444" y="1578762"/>
            <a:ext cx="2409914" cy="461665"/>
            <a:chOff x="1717088" y="2438400"/>
            <a:chExt cx="1330912" cy="46166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17088" y="2438400"/>
              <a:ext cx="13309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" name="CompositionOutput"/>
          <p:cNvGrpSpPr/>
          <p:nvPr/>
        </p:nvGrpSpPr>
        <p:grpSpPr>
          <a:xfrm>
            <a:off x="184448" y="3599588"/>
            <a:ext cx="8654752" cy="685800"/>
            <a:chOff x="184448" y="3599588"/>
            <a:chExt cx="8654752" cy="685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84448" y="3599588"/>
              <a:ext cx="12192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b="1" dirty="0" smtClean="0">
                  <a:latin typeface="Harrington" pitchFamily="82" charset="0"/>
                </a:rPr>
                <a:t>Q</a:t>
              </a:r>
              <a:r>
                <a:rPr kumimoji="0" lang="en-US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-instance</a:t>
              </a:r>
              <a:endPara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76400" y="3647214"/>
              <a:ext cx="7162800" cy="638174"/>
              <a:chOff x="1676400" y="4191000"/>
              <a:chExt cx="7162800" cy="63817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676400" y="4191000"/>
                <a:ext cx="7162800" cy="63817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76400" y="4295775"/>
                <a:ext cx="716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x</a:t>
                </a:r>
                <a:r>
                  <a:rPr lang="en-US" sz="2800" baseline="30000" dirty="0" smtClean="0">
                    <a:latin typeface="+mj-lt"/>
                  </a:rPr>
                  <a:t>*</a:t>
                </a:r>
                <a:endParaRPr lang="en-US" sz="2800" baseline="30000" dirty="0">
                  <a:latin typeface="+mj-lt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7620000" y="4295774"/>
                <a:ext cx="1143000" cy="457200"/>
              </a:xfrm>
              <a:prstGeom prst="roundRect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83285" y="4295774"/>
                <a:ext cx="816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+mj-lt"/>
                  </a:rPr>
                  <a:t>k</a:t>
                </a:r>
                <a:r>
                  <a:rPr lang="en-US" sz="2800" dirty="0" smtClean="0">
                    <a:latin typeface="+mj-lt"/>
                  </a:rPr>
                  <a:t>*</a:t>
                </a:r>
                <a:endParaRPr lang="en-US" sz="2800" baseline="30000" dirty="0">
                  <a:latin typeface="+mj-lt"/>
                </a:endParaRPr>
              </a:p>
            </p:txBody>
          </p:sp>
        </p:grpSp>
      </p:grpSp>
      <p:grpSp>
        <p:nvGrpSpPr>
          <p:cNvPr id="35" name="OutputParamBound"/>
          <p:cNvGrpSpPr/>
          <p:nvPr/>
        </p:nvGrpSpPr>
        <p:grpSpPr>
          <a:xfrm>
            <a:off x="7543800" y="4438582"/>
            <a:ext cx="1371600" cy="414704"/>
            <a:chOff x="1633906" y="2439194"/>
            <a:chExt cx="1497276" cy="414704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33906" y="2484566"/>
              <a:ext cx="14972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poly(</a:t>
              </a:r>
              <a:r>
                <a:rPr lang="en-US" dirty="0" err="1">
                  <a:latin typeface="+mj-lt"/>
                </a:rPr>
                <a:t>n·log</a:t>
              </a:r>
              <a:r>
                <a:rPr lang="en-US" dirty="0">
                  <a:latin typeface="+mj-lt"/>
                </a:rPr>
                <a:t> t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8" name="CompositionTypes"/>
          <p:cNvSpPr/>
          <p:nvPr/>
        </p:nvSpPr>
        <p:spPr>
          <a:xfrm>
            <a:off x="1043608" y="5472144"/>
            <a:ext cx="7139136" cy="12493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-Cross-composition: (x*,k*) </a:t>
            </a:r>
            <a:r>
              <a:rPr lang="en-US" sz="2400" dirty="0">
                <a:solidFill>
                  <a:schemeClr val="tx1"/>
                </a:solidFill>
              </a:rPr>
              <a:t>∈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arrington" pitchFamily="82" charset="0"/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iff</a:t>
            </a:r>
            <a:r>
              <a:rPr lang="en-US" sz="2400" dirty="0" smtClean="0">
                <a:solidFill>
                  <a:schemeClr val="tx1"/>
                </a:solidFill>
              </a:rPr>
              <a:t> all inputs are YES</a:t>
            </a:r>
          </a:p>
          <a:p>
            <a:pPr algn="ctr"/>
            <a:r>
              <a:rPr lang="en-US" sz="2400" cap="small" dirty="0" smtClean="0">
                <a:solidFill>
                  <a:schemeClr val="tx1"/>
                </a:solidFill>
              </a:rPr>
              <a:t>or</a:t>
            </a:r>
            <a:r>
              <a:rPr lang="en-US" sz="2400" dirty="0" smtClean="0">
                <a:solidFill>
                  <a:schemeClr val="tx1"/>
                </a:solidFill>
              </a:rPr>
              <a:t>-Cross-composition</a:t>
            </a:r>
            <a:r>
              <a:rPr lang="en-US" sz="2400" dirty="0">
                <a:solidFill>
                  <a:schemeClr val="tx1"/>
                </a:solidFill>
              </a:rPr>
              <a:t>: (x*,k*) ∈ </a:t>
            </a:r>
            <a:r>
              <a:rPr lang="en-US" sz="2400" b="1" dirty="0">
                <a:solidFill>
                  <a:schemeClr val="tx1"/>
                </a:solidFill>
                <a:latin typeface="Harrington" pitchFamily="82" charset="0"/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iff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some input is YES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KernelOutput"/>
          <p:cNvGrpSpPr/>
          <p:nvPr/>
        </p:nvGrpSpPr>
        <p:grpSpPr>
          <a:xfrm>
            <a:off x="4144686" y="5718176"/>
            <a:ext cx="2371530" cy="638174"/>
            <a:chOff x="4144686" y="5718176"/>
            <a:chExt cx="2371530" cy="63817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4144686" y="5718176"/>
              <a:ext cx="2371530" cy="6381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x’</a:t>
              </a:r>
              <a:endPara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5297017" y="5822950"/>
              <a:ext cx="1143000" cy="457200"/>
            </a:xfrm>
            <a:prstGeom prst="round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60302" y="5789940"/>
              <a:ext cx="8164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k'</a:t>
              </a:r>
              <a:endParaRPr lang="en-US" sz="2800" baseline="30000" dirty="0">
                <a:latin typeface="+mj-lt"/>
              </a:endParaRPr>
            </a:p>
          </p:txBody>
        </p:sp>
      </p:grpSp>
      <p:grpSp>
        <p:nvGrpSpPr>
          <p:cNvPr id="39" name="KernelOutputSizeBound"/>
          <p:cNvGrpSpPr/>
          <p:nvPr/>
        </p:nvGrpSpPr>
        <p:grpSpPr>
          <a:xfrm>
            <a:off x="4139952" y="5272984"/>
            <a:ext cx="3022848" cy="388264"/>
            <a:chOff x="1752600" y="2052518"/>
            <a:chExt cx="1532148" cy="388264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1752600" y="2439194"/>
              <a:ext cx="1219200" cy="1588"/>
            </a:xfrm>
            <a:prstGeom prst="straightConnector1">
              <a:avLst/>
            </a:prstGeom>
            <a:ln cap="rnd"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40130" y="2052518"/>
              <a:ext cx="8446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poly(</a:t>
              </a:r>
              <a:r>
                <a:rPr lang="en-US" dirty="0" err="1">
                  <a:latin typeface="+mj-lt"/>
                </a:rPr>
                <a:t>n·log</a:t>
              </a:r>
              <a:r>
                <a:rPr lang="en-US" dirty="0">
                  <a:latin typeface="+mj-lt"/>
                </a:rPr>
                <a:t> t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5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D-CompositionalClaim"/>
          <p:cNvSpPr/>
          <p:nvPr/>
        </p:nvSpPr>
        <p:spPr>
          <a:xfrm>
            <a:off x="539552" y="5832648"/>
            <a:ext cx="7704856" cy="9087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r>
              <a:rPr lang="en-US" sz="2000" cap="small" dirty="0" smtClean="0">
                <a:solidFill>
                  <a:schemeClr val="tx1"/>
                </a:solidFill>
              </a:rPr>
              <a:t>-</a:t>
            </a:r>
            <a:r>
              <a:rPr lang="en-US" sz="2000" cap="small" dirty="0" err="1" smtClean="0">
                <a:solidFill>
                  <a:schemeClr val="tx1"/>
                </a:solidFill>
              </a:rPr>
              <a:t>Pathwidth</a:t>
            </a:r>
            <a:r>
              <a:rPr lang="en-US" sz="2000" dirty="0" smtClean="0">
                <a:solidFill>
                  <a:schemeClr val="tx1"/>
                </a:solidFill>
              </a:rPr>
              <a:t> is </a:t>
            </a:r>
            <a:r>
              <a:rPr lang="en-US" sz="2000" cap="small" dirty="0" smtClean="0">
                <a:solidFill>
                  <a:schemeClr val="tx1"/>
                </a:solidFill>
              </a:rPr>
              <a:t>and</a:t>
            </a:r>
            <a:r>
              <a:rPr lang="en-US" sz="2000" dirty="0" smtClean="0">
                <a:solidFill>
                  <a:schemeClr val="tx1"/>
                </a:solidFill>
              </a:rPr>
              <a:t>-compositional and does not admit a polynomial kernel unless NP </a:t>
            </a:r>
            <a:r>
              <a:rPr lang="en-US" sz="2000" dirty="0">
                <a:solidFill>
                  <a:schemeClr val="tx1"/>
                </a:solidFill>
              </a:rPr>
              <a:t>⊆ </a:t>
            </a:r>
            <a:r>
              <a:rPr lang="en-US" sz="2000" dirty="0" err="1" smtClean="0">
                <a:solidFill>
                  <a:schemeClr val="tx1"/>
                </a:solidFill>
              </a:rPr>
              <a:t>coNP</a:t>
            </a:r>
            <a:r>
              <a:rPr lang="en-US" sz="2000" dirty="0" smtClean="0">
                <a:solidFill>
                  <a:schemeClr val="tx1"/>
                </a:solidFill>
              </a:rPr>
              <a:t>/poly. </a:t>
            </a:r>
            <a:r>
              <a:rPr lang="en-US" dirty="0" smtClean="0">
                <a:solidFill>
                  <a:schemeClr val="tx1"/>
                </a:solidFill>
              </a:rPr>
              <a:t>[BodlaenderDFH’09,Drucker’12]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Pathwidth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044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pathwidth</a:t>
            </a:r>
            <a:r>
              <a:rPr lang="en-US" dirty="0" smtClean="0"/>
              <a:t> of a graph measures how “path-like” it is</a:t>
            </a:r>
          </a:p>
          <a:p>
            <a:pPr lvl="1"/>
            <a:r>
              <a:rPr lang="en-US" dirty="0" err="1" smtClean="0"/>
              <a:t>Pathwidth</a:t>
            </a:r>
            <a:r>
              <a:rPr lang="en-US" dirty="0" smtClean="0"/>
              <a:t> does not increase when taking minors</a:t>
            </a:r>
            <a:endParaRPr lang="en-US" dirty="0"/>
          </a:p>
          <a:p>
            <a:endParaRPr lang="en-US" i="1" dirty="0" smtClean="0"/>
          </a:p>
          <a:p>
            <a:r>
              <a:rPr lang="en-US" i="1" dirty="0" smtClean="0"/>
              <a:t>k</a:t>
            </a:r>
            <a:r>
              <a:rPr lang="en-US" cap="small" dirty="0" smtClean="0"/>
              <a:t>-</a:t>
            </a:r>
            <a:r>
              <a:rPr lang="en-US" cap="small" dirty="0" err="1" smtClean="0"/>
              <a:t>Pathwidth</a:t>
            </a:r>
            <a:endParaRPr lang="en-US" cap="small" dirty="0" smtClean="0"/>
          </a:p>
          <a:p>
            <a:pPr>
              <a:buNone/>
            </a:pPr>
            <a:r>
              <a:rPr lang="en-US" b="1" dirty="0" smtClean="0"/>
              <a:t>	Input: </a:t>
            </a:r>
            <a:r>
              <a:rPr lang="en-US" dirty="0" smtClean="0"/>
              <a:t>A graph G, an integer k.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Parameter:</a:t>
            </a:r>
            <a:r>
              <a:rPr lang="en-US" dirty="0"/>
              <a:t> k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Question: </a:t>
            </a:r>
            <a:r>
              <a:rPr lang="en-US" dirty="0" smtClean="0"/>
              <a:t>Is the </a:t>
            </a:r>
            <a:r>
              <a:rPr lang="en-US" dirty="0" err="1" smtClean="0"/>
              <a:t>pathwidth</a:t>
            </a:r>
            <a:r>
              <a:rPr lang="en-US" dirty="0" smtClean="0"/>
              <a:t> of G at most k?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Disjoint union acts as </a:t>
            </a:r>
            <a:r>
              <a:rPr lang="en-US" cap="small" dirty="0" smtClean="0"/>
              <a:t>and</a:t>
            </a:r>
            <a:r>
              <a:rPr lang="en-US" dirty="0" smtClean="0"/>
              <a:t> for question of “</a:t>
            </a:r>
            <a:r>
              <a:rPr lang="en-US" dirty="0" err="1" smtClean="0"/>
              <a:t>pathwidth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k?”:</a:t>
            </a:r>
          </a:p>
          <a:p>
            <a:pPr lvl="1"/>
            <a:r>
              <a:rPr lang="en-US" cap="small" dirty="0" smtClean="0"/>
              <a:t>pw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/>
              <a:t> ⊍ 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/>
              <a:t> ⊍ … ⊍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) ≤ k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 smtClean="0"/>
              <a:t> </a:t>
            </a:r>
            <a:r>
              <a:rPr lang="en-US" dirty="0"/>
              <a:t>∀</a:t>
            </a:r>
            <a:r>
              <a:rPr lang="en-US" dirty="0" err="1" smtClean="0"/>
              <a:t>i</a:t>
            </a:r>
            <a:r>
              <a:rPr lang="en-US" dirty="0" smtClean="0"/>
              <a:t>: </a:t>
            </a:r>
            <a:r>
              <a:rPr lang="en-US" cap="small" dirty="0" smtClean="0"/>
              <a:t>pw</a:t>
            </a:r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) ≤ k.</a:t>
            </a:r>
          </a:p>
          <a:p>
            <a:endParaRPr lang="en-US" dirty="0" smtClean="0"/>
          </a:p>
          <a:p>
            <a:r>
              <a:rPr lang="en-US" dirty="0" smtClean="0"/>
              <a:t>Trivial </a:t>
            </a:r>
            <a:r>
              <a:rPr lang="en-US" cap="small" dirty="0" smtClean="0"/>
              <a:t>and</a:t>
            </a:r>
            <a:r>
              <a:rPr lang="en-US" dirty="0" smtClean="0"/>
              <a:t>-composition for </a:t>
            </a:r>
            <a:r>
              <a:rPr lang="en-US" i="1" dirty="0" smtClean="0"/>
              <a:t>k</a:t>
            </a:r>
            <a:r>
              <a:rPr lang="en-US" cap="small" dirty="0" smtClean="0"/>
              <a:t>-</a:t>
            </a:r>
            <a:r>
              <a:rPr lang="en-US" cap="small" dirty="0" err="1" smtClean="0"/>
              <a:t>Pathwidth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Take disjoint union of t </a:t>
            </a:r>
            <a:r>
              <a:rPr lang="en-US" cap="small" dirty="0" err="1" smtClean="0"/>
              <a:t>Pathwidth</a:t>
            </a:r>
            <a:r>
              <a:rPr lang="en-US" dirty="0" smtClean="0"/>
              <a:t>-instances.</a:t>
            </a:r>
          </a:p>
          <a:p>
            <a:pPr lvl="2"/>
            <a:r>
              <a:rPr lang="en-US" dirty="0"/>
              <a:t>Ensure same value of k by </a:t>
            </a:r>
            <a:r>
              <a:rPr lang="en-US" dirty="0" smtClean="0"/>
              <a:t>padding.</a:t>
            </a:r>
            <a:endParaRPr lang="en-US" dirty="0"/>
          </a:p>
          <a:p>
            <a:pPr lvl="1"/>
            <a:r>
              <a:rPr lang="en-US" dirty="0" smtClean="0"/>
              <a:t>Output parameter value is k</a:t>
            </a:r>
            <a:r>
              <a:rPr lang="en-US" dirty="0"/>
              <a:t> </a:t>
            </a:r>
            <a:r>
              <a:rPr lang="en-US" dirty="0" smtClean="0"/>
              <a:t>≤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or</a:t>
            </a:r>
            <a:r>
              <a:rPr lang="en-US" dirty="0" smtClean="0"/>
              <a:t>-Cross-composition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pathwidth</a:t>
            </a:r>
            <a:r>
              <a:rPr lang="en-US" dirty="0" smtClean="0"/>
              <a:t> measure naturally behaves like an </a:t>
            </a:r>
            <a:r>
              <a:rPr lang="en-US" b="1" cap="small" dirty="0" smtClean="0"/>
              <a:t>and</a:t>
            </a:r>
            <a:r>
              <a:rPr lang="en-US" dirty="0" smtClean="0"/>
              <a:t>-gate</a:t>
            </a:r>
          </a:p>
          <a:p>
            <a:endParaRPr lang="en-US" dirty="0" smtClean="0"/>
          </a:p>
          <a:p>
            <a:r>
              <a:rPr lang="en-US" dirty="0" smtClean="0"/>
              <a:t>By exploiting minimal obstructions </a:t>
            </a:r>
            <a:r>
              <a:rPr lang="en-US" dirty="0"/>
              <a:t>to </a:t>
            </a:r>
            <a:r>
              <a:rPr lang="en-US" cap="small" dirty="0" err="1"/>
              <a:t>Pw</a:t>
            </a:r>
            <a:r>
              <a:rPr lang="en-US" dirty="0" err="1"/>
              <a:t>≤k</a:t>
            </a:r>
            <a:r>
              <a:rPr lang="en-US" dirty="0"/>
              <a:t> with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(3</a:t>
            </a:r>
            <a:r>
              <a:rPr lang="en-US" baseline="30000" dirty="0"/>
              <a:t>k</a:t>
            </a:r>
            <a:r>
              <a:rPr lang="en-US" dirty="0"/>
              <a:t>) </a:t>
            </a:r>
            <a:r>
              <a:rPr lang="en-US" dirty="0" smtClean="0"/>
              <a:t>vertices, we create an </a:t>
            </a:r>
            <a:r>
              <a:rPr lang="en-US" b="1" cap="small" dirty="0" smtClean="0"/>
              <a:t>or</a:t>
            </a:r>
            <a:r>
              <a:rPr lang="en-US" dirty="0" smtClean="0"/>
              <a:t>-Cross-composition of:</a:t>
            </a:r>
            <a:endParaRPr lang="en-US" cap="small" dirty="0" smtClean="0"/>
          </a:p>
          <a:p>
            <a:pPr lvl="1"/>
            <a:r>
              <a:rPr lang="en-US" dirty="0" smtClean="0"/>
              <a:t>t=3</a:t>
            </a:r>
            <a:r>
              <a:rPr lang="en-US" baseline="30000" dirty="0" smtClean="0"/>
              <a:t>s</a:t>
            </a:r>
            <a:r>
              <a:rPr lang="en-US" dirty="0" smtClean="0"/>
              <a:t> instances of </a:t>
            </a:r>
            <a:r>
              <a:rPr lang="en-US" cap="small" dirty="0" smtClean="0"/>
              <a:t>pw-Improvement 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,k), … , 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err="1" smtClean="0"/>
              <a:t>,k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into one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cap="small" dirty="0" err="1" smtClean="0"/>
              <a:t>Pathwidth</a:t>
            </a:r>
            <a:r>
              <a:rPr lang="en-US" cap="small" dirty="0" smtClean="0"/>
              <a:t> </a:t>
            </a:r>
            <a:r>
              <a:rPr lang="en-US" dirty="0" smtClean="0"/>
              <a:t>instance (G</a:t>
            </a:r>
            <a:r>
              <a:rPr lang="en-US" baseline="30000" dirty="0" smtClean="0"/>
              <a:t>*</a:t>
            </a:r>
            <a:r>
              <a:rPr lang="en-US" dirty="0" smtClean="0"/>
              <a:t>,k</a:t>
            </a:r>
            <a:r>
              <a:rPr lang="en-US" baseline="30000" dirty="0" smtClean="0"/>
              <a:t>*</a:t>
            </a:r>
            <a:r>
              <a:rPr lang="en-US" dirty="0" smtClean="0"/>
              <a:t>) with k</a:t>
            </a:r>
            <a:r>
              <a:rPr lang="en-US" baseline="30000" dirty="0" smtClean="0"/>
              <a:t>*</a:t>
            </a:r>
            <a:r>
              <a:rPr lang="en-US" dirty="0" smtClean="0"/>
              <a:t>≤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</a:t>
            </a:r>
            <a:r>
              <a:rPr lang="en-US" dirty="0" err="1" smtClean="0"/>
              <a:t>n·log</a:t>
            </a:r>
            <a:r>
              <a:rPr lang="en-US" dirty="0" smtClean="0"/>
              <a:t> t),</a:t>
            </a:r>
          </a:p>
          <a:p>
            <a:pPr lvl="1"/>
            <a:r>
              <a:rPr lang="en-US" dirty="0" smtClean="0"/>
              <a:t>such that </a:t>
            </a:r>
            <a:r>
              <a:rPr lang="en-US" cap="small" dirty="0" smtClean="0"/>
              <a:t>pw</a:t>
            </a:r>
            <a:r>
              <a:rPr lang="en-US" dirty="0" smtClean="0"/>
              <a:t>(G</a:t>
            </a:r>
            <a:r>
              <a:rPr lang="en-US" baseline="30000" dirty="0" smtClean="0"/>
              <a:t>*</a:t>
            </a:r>
            <a:r>
              <a:rPr lang="en-US" dirty="0" smtClean="0"/>
              <a:t>)</a:t>
            </a:r>
            <a:r>
              <a:rPr lang="en-US" dirty="0"/>
              <a:t> ≤ </a:t>
            </a:r>
            <a:r>
              <a:rPr lang="en-US" dirty="0" smtClean="0"/>
              <a:t>k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err="1" smtClean="0">
                <a:sym typeface="Wingdings" pitchFamily="2" charset="2"/>
              </a:rPr>
              <a:t>iff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some</a:t>
            </a:r>
            <a:r>
              <a:rPr lang="en-US" dirty="0" smtClean="0">
                <a:sym typeface="Wingdings" pitchFamily="2" charset="2"/>
              </a:rPr>
              <a:t> input </a:t>
            </a:r>
            <a:r>
              <a:rPr lang="en-US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cap="small" dirty="0" smtClean="0">
                <a:sym typeface="Wingdings" pitchFamily="2" charset="2"/>
              </a:rPr>
              <a:t>yes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cap="small" dirty="0" err="1"/>
              <a:t>Pathwidth</a:t>
            </a:r>
            <a:r>
              <a:rPr lang="en-US" cap="small" dirty="0"/>
              <a:t> Improvement</a:t>
            </a:r>
          </a:p>
          <a:p>
            <a:pPr>
              <a:buNone/>
            </a:pPr>
            <a:r>
              <a:rPr lang="en-US" b="1" dirty="0"/>
              <a:t>	Input: </a:t>
            </a:r>
            <a:r>
              <a:rPr lang="en-US" dirty="0"/>
              <a:t>An integer k, and a graph G of </a:t>
            </a:r>
            <a:r>
              <a:rPr lang="en-US" dirty="0" err="1"/>
              <a:t>pathwidth</a:t>
            </a:r>
            <a:r>
              <a:rPr lang="en-US" dirty="0"/>
              <a:t> ≤ k-1.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/>
              <a:t>Question: </a:t>
            </a:r>
            <a:r>
              <a:rPr lang="en-US" dirty="0"/>
              <a:t>Is the </a:t>
            </a:r>
            <a:r>
              <a:rPr lang="en-US" dirty="0" err="1"/>
              <a:t>pathwidth</a:t>
            </a:r>
            <a:r>
              <a:rPr lang="en-US" dirty="0"/>
              <a:t> of G at most k-2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NP-hardness"/>
          <p:cNvSpPr/>
          <p:nvPr/>
        </p:nvSpPr>
        <p:spPr>
          <a:xfrm>
            <a:off x="4572000" y="4149080"/>
            <a:ext cx="1224136" cy="623094"/>
          </a:xfrm>
          <a:prstGeom prst="wedgeRectCallout">
            <a:avLst>
              <a:gd name="adj1" fmla="val -108283"/>
              <a:gd name="adj2" fmla="val 30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NP-hard.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obstructions to </a:t>
            </a:r>
            <a:r>
              <a:rPr lang="en-US" dirty="0" err="1" smtClean="0"/>
              <a:t>Pathwidth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Kinnersley’92 and TakahashiUK’94 independently proved: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  <p:grpSp>
        <p:nvGrpSpPr>
          <p:cNvPr id="118" name="K2"/>
          <p:cNvGrpSpPr/>
          <p:nvPr/>
        </p:nvGrpSpPr>
        <p:grpSpPr>
          <a:xfrm>
            <a:off x="4445496" y="4437112"/>
            <a:ext cx="216024" cy="792088"/>
            <a:chOff x="4445496" y="4437112"/>
            <a:chExt cx="216024" cy="792088"/>
          </a:xfrm>
        </p:grpSpPr>
        <p:sp>
          <p:nvSpPr>
            <p:cNvPr id="6" name="Oval 5"/>
            <p:cNvSpPr/>
            <p:nvPr/>
          </p:nvSpPr>
          <p:spPr>
            <a:xfrm>
              <a:off x="4445496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45496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Connector 8"/>
            <p:cNvCxnSpPr>
              <a:stCxn id="6" idx="4"/>
              <a:endCxn id="7" idx="0"/>
            </p:cNvCxnSpPr>
            <p:nvPr/>
          </p:nvCxnSpPr>
          <p:spPr>
            <a:xfrm>
              <a:off x="4553508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K2UniqueObstr"/>
          <p:cNvSpPr/>
          <p:nvPr/>
        </p:nvSpPr>
        <p:spPr>
          <a:xfrm>
            <a:off x="3923928" y="5445224"/>
            <a:ext cx="2160240" cy="911126"/>
          </a:xfrm>
          <a:prstGeom prst="wedgeRectCallout">
            <a:avLst>
              <a:gd name="adj1" fmla="val -20173"/>
              <a:gd name="adj2" fmla="val -716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is the unique minimal obstruction to </a:t>
            </a:r>
            <a:r>
              <a:rPr lang="en-US" cap="small" dirty="0"/>
              <a:t>pw</a:t>
            </a:r>
            <a:r>
              <a:rPr lang="en-US" dirty="0" smtClean="0"/>
              <a:t>=0</a:t>
            </a:r>
            <a:endParaRPr lang="en-US" dirty="0"/>
          </a:p>
        </p:txBody>
      </p:sp>
      <p:grpSp>
        <p:nvGrpSpPr>
          <p:cNvPr id="121" name="TwoMoreK2s"/>
          <p:cNvGrpSpPr/>
          <p:nvPr/>
        </p:nvGrpSpPr>
        <p:grpSpPr>
          <a:xfrm>
            <a:off x="3797424" y="4437112"/>
            <a:ext cx="1512168" cy="792088"/>
            <a:chOff x="3797424" y="4437112"/>
            <a:chExt cx="1512168" cy="792088"/>
          </a:xfrm>
        </p:grpSpPr>
        <p:sp>
          <p:nvSpPr>
            <p:cNvPr id="12" name="Oval 11"/>
            <p:cNvSpPr/>
            <p:nvPr/>
          </p:nvSpPr>
          <p:spPr>
            <a:xfrm>
              <a:off x="3797424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797424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Straight Connector 13"/>
            <p:cNvCxnSpPr>
              <a:stCxn id="12" idx="4"/>
              <a:endCxn id="13" idx="0"/>
            </p:cNvCxnSpPr>
            <p:nvPr/>
          </p:nvCxnSpPr>
          <p:spPr>
            <a:xfrm>
              <a:off x="3905436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093568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93568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5201580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Connector"/>
          <p:cNvGrpSpPr/>
          <p:nvPr/>
        </p:nvGrpSpPr>
        <p:grpSpPr>
          <a:xfrm>
            <a:off x="3905436" y="4005936"/>
            <a:ext cx="1296144" cy="431176"/>
            <a:chOff x="3905436" y="4005936"/>
            <a:chExt cx="1296144" cy="431176"/>
          </a:xfrm>
        </p:grpSpPr>
        <p:sp>
          <p:nvSpPr>
            <p:cNvPr id="24" name="Oval 23"/>
            <p:cNvSpPr/>
            <p:nvPr/>
          </p:nvSpPr>
          <p:spPr>
            <a:xfrm>
              <a:off x="4445496" y="400593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6" name="Straight Connector 25"/>
            <p:cNvCxnSpPr>
              <a:stCxn id="24" idx="3"/>
              <a:endCxn id="12" idx="0"/>
            </p:cNvCxnSpPr>
            <p:nvPr/>
          </p:nvCxnSpPr>
          <p:spPr>
            <a:xfrm flipH="1">
              <a:off x="3905436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4"/>
              <a:endCxn id="6" idx="0"/>
            </p:cNvCxnSpPr>
            <p:nvPr/>
          </p:nvCxnSpPr>
          <p:spPr>
            <a:xfrm>
              <a:off x="4553508" y="4221960"/>
              <a:ext cx="0" cy="215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5"/>
              <a:endCxn id="20" idx="0"/>
            </p:cNvCxnSpPr>
            <p:nvPr/>
          </p:nvCxnSpPr>
          <p:spPr>
            <a:xfrm>
              <a:off x="4629884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TwoMoreTrees"/>
          <p:cNvGrpSpPr/>
          <p:nvPr/>
        </p:nvGrpSpPr>
        <p:grpSpPr>
          <a:xfrm>
            <a:off x="1745196" y="4005936"/>
            <a:ext cx="5563108" cy="1223264"/>
            <a:chOff x="1745196" y="4005936"/>
            <a:chExt cx="5563108" cy="1223264"/>
          </a:xfrm>
        </p:grpSpPr>
        <p:sp>
          <p:nvSpPr>
            <p:cNvPr id="55" name="Oval 54"/>
            <p:cNvSpPr/>
            <p:nvPr/>
          </p:nvSpPr>
          <p:spPr>
            <a:xfrm>
              <a:off x="6444208" y="400593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393268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393268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Straight Connector 34"/>
            <p:cNvCxnSpPr>
              <a:stCxn id="33" idx="4"/>
              <a:endCxn id="34" idx="0"/>
            </p:cNvCxnSpPr>
            <p:nvPr/>
          </p:nvCxnSpPr>
          <p:spPr>
            <a:xfrm>
              <a:off x="2501280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745196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45196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8" name="Straight Connector 37"/>
            <p:cNvCxnSpPr>
              <a:stCxn id="36" idx="4"/>
              <a:endCxn id="37" idx="0"/>
            </p:cNvCxnSpPr>
            <p:nvPr/>
          </p:nvCxnSpPr>
          <p:spPr>
            <a:xfrm>
              <a:off x="1853208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041340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41340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1" name="Straight Connector 40"/>
            <p:cNvCxnSpPr>
              <a:stCxn id="39" idx="4"/>
              <a:endCxn id="40" idx="0"/>
            </p:cNvCxnSpPr>
            <p:nvPr/>
          </p:nvCxnSpPr>
          <p:spPr>
            <a:xfrm>
              <a:off x="3149352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393268" y="400593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3" name="Straight Connector 42"/>
            <p:cNvCxnSpPr>
              <a:stCxn id="42" idx="3"/>
              <a:endCxn id="36" idx="0"/>
            </p:cNvCxnSpPr>
            <p:nvPr/>
          </p:nvCxnSpPr>
          <p:spPr>
            <a:xfrm flipH="1">
              <a:off x="1853208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4"/>
              <a:endCxn id="33" idx="0"/>
            </p:cNvCxnSpPr>
            <p:nvPr/>
          </p:nvCxnSpPr>
          <p:spPr>
            <a:xfrm>
              <a:off x="2501280" y="4221960"/>
              <a:ext cx="0" cy="215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5"/>
              <a:endCxn id="39" idx="0"/>
            </p:cNvCxnSpPr>
            <p:nvPr/>
          </p:nvCxnSpPr>
          <p:spPr>
            <a:xfrm>
              <a:off x="2577656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444208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444208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8" name="Straight Connector 47"/>
            <p:cNvCxnSpPr>
              <a:stCxn id="46" idx="4"/>
              <a:endCxn id="47" idx="0"/>
            </p:cNvCxnSpPr>
            <p:nvPr/>
          </p:nvCxnSpPr>
          <p:spPr>
            <a:xfrm>
              <a:off x="6552220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796136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96136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1" name="Straight Connector 50"/>
            <p:cNvCxnSpPr>
              <a:stCxn id="49" idx="4"/>
              <a:endCxn id="50" idx="0"/>
            </p:cNvCxnSpPr>
            <p:nvPr/>
          </p:nvCxnSpPr>
          <p:spPr>
            <a:xfrm>
              <a:off x="5904148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7092280" y="4437112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092280" y="501317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7200292" y="465313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5" idx="3"/>
              <a:endCxn id="49" idx="0"/>
            </p:cNvCxnSpPr>
            <p:nvPr/>
          </p:nvCxnSpPr>
          <p:spPr>
            <a:xfrm flipH="1">
              <a:off x="5904148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4"/>
              <a:endCxn id="46" idx="0"/>
            </p:cNvCxnSpPr>
            <p:nvPr/>
          </p:nvCxnSpPr>
          <p:spPr>
            <a:xfrm>
              <a:off x="6552220" y="4221960"/>
              <a:ext cx="0" cy="215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5"/>
              <a:endCxn id="52" idx="0"/>
            </p:cNvCxnSpPr>
            <p:nvPr/>
          </p:nvCxnSpPr>
          <p:spPr>
            <a:xfrm>
              <a:off x="6628596" y="4190324"/>
              <a:ext cx="571696" cy="2467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H-2 connector"/>
          <p:cNvGrpSpPr/>
          <p:nvPr/>
        </p:nvGrpSpPr>
        <p:grpSpPr>
          <a:xfrm>
            <a:off x="2501280" y="3285856"/>
            <a:ext cx="4050940" cy="720080"/>
            <a:chOff x="2501280" y="3285856"/>
            <a:chExt cx="4050940" cy="720080"/>
          </a:xfrm>
        </p:grpSpPr>
        <p:sp>
          <p:nvSpPr>
            <p:cNvPr id="66" name="Oval 65"/>
            <p:cNvSpPr/>
            <p:nvPr/>
          </p:nvSpPr>
          <p:spPr>
            <a:xfrm>
              <a:off x="4445496" y="328585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8" name="Straight Connector 67"/>
            <p:cNvCxnSpPr>
              <a:stCxn id="66" idx="4"/>
              <a:endCxn id="24" idx="0"/>
            </p:cNvCxnSpPr>
            <p:nvPr/>
          </p:nvCxnSpPr>
          <p:spPr>
            <a:xfrm>
              <a:off x="4553508" y="3501880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3"/>
              <a:endCxn id="42" idx="0"/>
            </p:cNvCxnSpPr>
            <p:nvPr/>
          </p:nvCxnSpPr>
          <p:spPr>
            <a:xfrm flipH="1">
              <a:off x="2501280" y="3470244"/>
              <a:ext cx="1975852" cy="535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5"/>
              <a:endCxn id="55" idx="0"/>
            </p:cNvCxnSpPr>
            <p:nvPr/>
          </p:nvCxnSpPr>
          <p:spPr>
            <a:xfrm>
              <a:off x="4629884" y="3470244"/>
              <a:ext cx="1922336" cy="535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Complete ternary tree with leaves"/>
          <p:cNvSpPr/>
          <p:nvPr/>
        </p:nvSpPr>
        <p:spPr>
          <a:xfrm>
            <a:off x="755576" y="2282112"/>
            <a:ext cx="2808312" cy="1115252"/>
          </a:xfrm>
          <a:prstGeom prst="wedgeRectCallout">
            <a:avLst>
              <a:gd name="adj1" fmla="val 80548"/>
              <a:gd name="adj2" fmla="val 480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Ternary tree of height k, with 1 extra layer of leaves, is minor-minimal obstruction to </a:t>
            </a:r>
            <a:r>
              <a:rPr lang="en-US" cap="small" dirty="0"/>
              <a:t>pw</a:t>
            </a:r>
            <a:r>
              <a:rPr lang="en-US" dirty="0" smtClean="0"/>
              <a:t>=k</a:t>
            </a:r>
            <a:endParaRPr lang="en-US" dirty="0"/>
          </a:p>
        </p:txBody>
      </p:sp>
      <p:sp>
        <p:nvSpPr>
          <p:cNvPr id="32" name="Joining 3 trees"/>
          <p:cNvSpPr/>
          <p:nvPr/>
        </p:nvSpPr>
        <p:spPr>
          <a:xfrm>
            <a:off x="5473080" y="3033828"/>
            <a:ext cx="3213720" cy="1115252"/>
          </a:xfrm>
          <a:prstGeom prst="wedgeRectCallout">
            <a:avLst>
              <a:gd name="adj1" fmla="val -76403"/>
              <a:gd name="adj2" fmla="val 415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Joining 3 minimal tree-obstructions to </a:t>
            </a:r>
            <a:r>
              <a:rPr lang="en-US" cap="small" dirty="0"/>
              <a:t>pw</a:t>
            </a:r>
            <a:r>
              <a:rPr lang="en-US" dirty="0" smtClean="0"/>
              <a:t>=k, </a:t>
            </a:r>
            <a:r>
              <a:rPr lang="en-US" dirty="0"/>
              <a:t>gives </a:t>
            </a:r>
            <a:r>
              <a:rPr lang="en-US" dirty="0" smtClean="0"/>
              <a:t>minimal obstruction to </a:t>
            </a:r>
            <a:r>
              <a:rPr lang="en-US" cap="small" dirty="0"/>
              <a:t>pw</a:t>
            </a:r>
            <a:r>
              <a:rPr lang="en-US" dirty="0" smtClean="0"/>
              <a:t>=k+1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3" grpId="0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 dirty="0"/>
          </a:p>
        </p:txBody>
      </p:sp>
      <p:grpSp>
        <p:nvGrpSpPr>
          <p:cNvPr id="3" name="BottomRow"/>
          <p:cNvGrpSpPr/>
          <p:nvPr/>
        </p:nvGrpSpPr>
        <p:grpSpPr>
          <a:xfrm>
            <a:off x="442036" y="4361191"/>
            <a:ext cx="8306428" cy="504056"/>
            <a:chOff x="442036" y="4361191"/>
            <a:chExt cx="8306428" cy="504056"/>
          </a:xfrm>
        </p:grpSpPr>
        <p:sp>
          <p:nvSpPr>
            <p:cNvPr id="7" name="Oval 6"/>
            <p:cNvSpPr/>
            <p:nvPr/>
          </p:nvSpPr>
          <p:spPr>
            <a:xfrm>
              <a:off x="4310735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64779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28085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391798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42036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08557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244637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268871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244408" y="4361191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5" name="Group 109"/>
            <p:cNvGrpSpPr/>
            <p:nvPr/>
          </p:nvGrpSpPr>
          <p:grpSpPr>
            <a:xfrm>
              <a:off x="4418747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11" name="Straight Connector 110"/>
              <p:cNvCxnSpPr>
                <a:stCxn id="115" idx="6"/>
                <a:endCxn id="114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14" idx="4"/>
                <a:endCxn id="116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5" idx="4"/>
                <a:endCxn id="116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58"/>
            <p:cNvGrpSpPr/>
            <p:nvPr/>
          </p:nvGrpSpPr>
          <p:grpSpPr>
            <a:xfrm>
              <a:off x="5436096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60" name="Straight Connector 159"/>
              <p:cNvCxnSpPr>
                <a:stCxn id="164" idx="6"/>
                <a:endCxn id="16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3" idx="4"/>
                <a:endCxn id="16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64" idx="4"/>
                <a:endCxn id="16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65"/>
            <p:cNvGrpSpPr/>
            <p:nvPr/>
          </p:nvGrpSpPr>
          <p:grpSpPr>
            <a:xfrm>
              <a:off x="6376883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67" name="Straight Connector 166"/>
              <p:cNvCxnSpPr>
                <a:stCxn id="171" idx="6"/>
                <a:endCxn id="17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70" idx="4"/>
                <a:endCxn id="17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71" idx="4"/>
                <a:endCxn id="17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72"/>
            <p:cNvGrpSpPr/>
            <p:nvPr/>
          </p:nvGrpSpPr>
          <p:grpSpPr>
            <a:xfrm>
              <a:off x="7352648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74" name="Straight Connector 173"/>
              <p:cNvCxnSpPr>
                <a:stCxn id="178" idx="6"/>
                <a:endCxn id="17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77" idx="4"/>
                <a:endCxn id="17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8" idx="4"/>
                <a:endCxn id="17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79"/>
            <p:cNvGrpSpPr/>
            <p:nvPr/>
          </p:nvGrpSpPr>
          <p:grpSpPr>
            <a:xfrm>
              <a:off x="8352419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81" name="Straight Connector 180"/>
              <p:cNvCxnSpPr>
                <a:stCxn id="185" idx="6"/>
                <a:endCxn id="184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84" idx="4"/>
                <a:endCxn id="186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85" idx="4"/>
                <a:endCxn id="186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86"/>
            <p:cNvGrpSpPr/>
            <p:nvPr/>
          </p:nvGrpSpPr>
          <p:grpSpPr>
            <a:xfrm>
              <a:off x="3472791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88" name="Straight Connector 187"/>
              <p:cNvCxnSpPr>
                <a:stCxn id="192" idx="6"/>
                <a:endCxn id="191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91" idx="4"/>
                <a:endCxn id="193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92" idx="4"/>
                <a:endCxn id="193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93"/>
            <p:cNvGrpSpPr/>
            <p:nvPr/>
          </p:nvGrpSpPr>
          <p:grpSpPr>
            <a:xfrm>
              <a:off x="2516569" y="4509120"/>
              <a:ext cx="288032" cy="265489"/>
              <a:chOff x="2123728" y="3341435"/>
              <a:chExt cx="288032" cy="265489"/>
            </a:xfrm>
          </p:grpSpPr>
          <p:cxnSp>
            <p:nvCxnSpPr>
              <p:cNvPr id="195" name="Straight Connector 194"/>
              <p:cNvCxnSpPr>
                <a:stCxn id="199" idx="6"/>
                <a:endCxn id="198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8" idx="4"/>
                <a:endCxn id="20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9" idx="4"/>
                <a:endCxn id="20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200"/>
            <p:cNvGrpSpPr/>
            <p:nvPr/>
          </p:nvGrpSpPr>
          <p:grpSpPr>
            <a:xfrm>
              <a:off x="1499810" y="4509120"/>
              <a:ext cx="288032" cy="265489"/>
              <a:chOff x="2123728" y="3341435"/>
              <a:chExt cx="288032" cy="265489"/>
            </a:xfrm>
          </p:grpSpPr>
          <p:cxnSp>
            <p:nvCxnSpPr>
              <p:cNvPr id="202" name="Straight Connector 201"/>
              <p:cNvCxnSpPr>
                <a:stCxn id="206" idx="6"/>
                <a:endCxn id="20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205" idx="4"/>
                <a:endCxn id="207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6" idx="4"/>
                <a:endCxn id="207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Oval 20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07"/>
            <p:cNvGrpSpPr/>
            <p:nvPr/>
          </p:nvGrpSpPr>
          <p:grpSpPr>
            <a:xfrm>
              <a:off x="550048" y="4509120"/>
              <a:ext cx="288032" cy="265489"/>
              <a:chOff x="2123728" y="3341435"/>
              <a:chExt cx="288032" cy="265489"/>
            </a:xfrm>
          </p:grpSpPr>
          <p:cxnSp>
            <p:nvCxnSpPr>
              <p:cNvPr id="209" name="Straight Connector 208"/>
              <p:cNvCxnSpPr>
                <a:stCxn id="213" idx="6"/>
                <a:endCxn id="212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12" idx="4"/>
                <a:endCxn id="214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13" idx="4"/>
                <a:endCxn id="214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Rest"/>
          <p:cNvGrpSpPr/>
          <p:nvPr/>
        </p:nvGrpSpPr>
        <p:grpSpPr>
          <a:xfrm>
            <a:off x="442036" y="1628800"/>
            <a:ext cx="8306428" cy="2732391"/>
            <a:chOff x="442036" y="1628800"/>
            <a:chExt cx="8306428" cy="2732391"/>
          </a:xfrm>
        </p:grpSpPr>
        <p:sp>
          <p:nvSpPr>
            <p:cNvPr id="42" name="Oval 41"/>
            <p:cNvSpPr/>
            <p:nvPr/>
          </p:nvSpPr>
          <p:spPr>
            <a:xfrm>
              <a:off x="1391798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1073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Connector 8"/>
            <p:cNvCxnSpPr>
              <a:stCxn id="6" idx="4"/>
              <a:endCxn id="7" idx="0"/>
            </p:cNvCxnSpPr>
            <p:nvPr/>
          </p:nvCxnSpPr>
          <p:spPr>
            <a:xfrm>
              <a:off x="456276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364779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Straight Connector 13"/>
            <p:cNvCxnSpPr>
              <a:stCxn id="12" idx="4"/>
              <a:endCxn id="13" idx="0"/>
            </p:cNvCxnSpPr>
            <p:nvPr/>
          </p:nvCxnSpPr>
          <p:spPr>
            <a:xfrm>
              <a:off x="3616807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32808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558011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310735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6" name="Straight Connector 25"/>
            <p:cNvCxnSpPr>
              <a:stCxn id="24" idx="3"/>
              <a:endCxn id="12" idx="0"/>
            </p:cNvCxnSpPr>
            <p:nvPr/>
          </p:nvCxnSpPr>
          <p:spPr>
            <a:xfrm flipH="1">
              <a:off x="3616807" y="2923135"/>
              <a:ext cx="76774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4"/>
              <a:endCxn id="6" idx="0"/>
            </p:cNvCxnSpPr>
            <p:nvPr/>
          </p:nvCxnSpPr>
          <p:spPr>
            <a:xfrm>
              <a:off x="4562763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5"/>
              <a:endCxn id="20" idx="0"/>
            </p:cNvCxnSpPr>
            <p:nvPr/>
          </p:nvCxnSpPr>
          <p:spPr>
            <a:xfrm>
              <a:off x="4740974" y="2923135"/>
              <a:ext cx="839139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39179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Straight Connector 34"/>
            <p:cNvCxnSpPr>
              <a:stCxn id="33" idx="4"/>
              <a:endCxn id="34" idx="0"/>
            </p:cNvCxnSpPr>
            <p:nvPr/>
          </p:nvCxnSpPr>
          <p:spPr>
            <a:xfrm>
              <a:off x="164382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42036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8" name="Straight Connector 37"/>
            <p:cNvCxnSpPr>
              <a:stCxn id="36" idx="4"/>
              <a:endCxn id="37" idx="0"/>
            </p:cNvCxnSpPr>
            <p:nvPr/>
          </p:nvCxnSpPr>
          <p:spPr>
            <a:xfrm>
              <a:off x="694064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40855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1" name="Straight Connector 40"/>
            <p:cNvCxnSpPr>
              <a:stCxn id="39" idx="4"/>
              <a:endCxn id="40" idx="0"/>
            </p:cNvCxnSpPr>
            <p:nvPr/>
          </p:nvCxnSpPr>
          <p:spPr>
            <a:xfrm>
              <a:off x="266058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2" idx="3"/>
              <a:endCxn id="36" idx="0"/>
            </p:cNvCxnSpPr>
            <p:nvPr/>
          </p:nvCxnSpPr>
          <p:spPr>
            <a:xfrm flipH="1">
              <a:off x="694064" y="2923135"/>
              <a:ext cx="771551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4"/>
              <a:endCxn id="33" idx="0"/>
            </p:cNvCxnSpPr>
            <p:nvPr/>
          </p:nvCxnSpPr>
          <p:spPr>
            <a:xfrm>
              <a:off x="1643826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5"/>
              <a:endCxn id="39" idx="0"/>
            </p:cNvCxnSpPr>
            <p:nvPr/>
          </p:nvCxnSpPr>
          <p:spPr>
            <a:xfrm>
              <a:off x="1822037" y="2923135"/>
              <a:ext cx="838548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24463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8" name="Straight Connector 47"/>
            <p:cNvCxnSpPr>
              <a:stCxn id="46" idx="4"/>
              <a:endCxn id="47" idx="0"/>
            </p:cNvCxnSpPr>
            <p:nvPr/>
          </p:nvCxnSpPr>
          <p:spPr>
            <a:xfrm>
              <a:off x="749666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268871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1" name="Straight Connector 50"/>
            <p:cNvCxnSpPr>
              <a:stCxn id="49" idx="4"/>
              <a:endCxn id="50" idx="0"/>
            </p:cNvCxnSpPr>
            <p:nvPr/>
          </p:nvCxnSpPr>
          <p:spPr>
            <a:xfrm>
              <a:off x="6520899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824440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849643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244637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49" idx="0"/>
            </p:cNvCxnSpPr>
            <p:nvPr/>
          </p:nvCxnSpPr>
          <p:spPr>
            <a:xfrm flipH="1">
              <a:off x="6520899" y="2923135"/>
              <a:ext cx="79755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4"/>
              <a:endCxn id="46" idx="0"/>
            </p:cNvCxnSpPr>
            <p:nvPr/>
          </p:nvCxnSpPr>
          <p:spPr>
            <a:xfrm>
              <a:off x="7496665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5"/>
              <a:endCxn id="52" idx="0"/>
            </p:cNvCxnSpPr>
            <p:nvPr/>
          </p:nvCxnSpPr>
          <p:spPr>
            <a:xfrm>
              <a:off x="7674876" y="2923135"/>
              <a:ext cx="821560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10735" y="1628800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8" name="Straight Connector 67"/>
            <p:cNvCxnSpPr>
              <a:stCxn id="66" idx="4"/>
              <a:endCxn id="24" idx="0"/>
            </p:cNvCxnSpPr>
            <p:nvPr/>
          </p:nvCxnSpPr>
          <p:spPr>
            <a:xfrm>
              <a:off x="4562763" y="21328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3"/>
              <a:endCxn id="42" idx="0"/>
            </p:cNvCxnSpPr>
            <p:nvPr/>
          </p:nvCxnSpPr>
          <p:spPr>
            <a:xfrm flipH="1">
              <a:off x="1643826" y="2059039"/>
              <a:ext cx="2740726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5"/>
              <a:endCxn id="55" idx="0"/>
            </p:cNvCxnSpPr>
            <p:nvPr/>
          </p:nvCxnSpPr>
          <p:spPr>
            <a:xfrm>
              <a:off x="4740974" y="2059039"/>
              <a:ext cx="2755691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87"/>
            <p:cNvGrpSpPr/>
            <p:nvPr/>
          </p:nvGrpSpPr>
          <p:grpSpPr>
            <a:xfrm>
              <a:off x="1499810" y="2621355"/>
              <a:ext cx="288032" cy="265489"/>
              <a:chOff x="2123728" y="3341435"/>
              <a:chExt cx="288032" cy="265489"/>
            </a:xfrm>
          </p:grpSpPr>
          <p:cxnSp>
            <p:nvCxnSpPr>
              <p:cNvPr id="82" name="Straight Connector 81"/>
              <p:cNvCxnSpPr>
                <a:stCxn id="79" idx="6"/>
                <a:endCxn id="7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4"/>
                <a:endCxn id="8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9" idx="4"/>
                <a:endCxn id="8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88"/>
            <p:cNvGrpSpPr/>
            <p:nvPr/>
          </p:nvGrpSpPr>
          <p:grpSpPr>
            <a:xfrm>
              <a:off x="44187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90" name="Straight Connector 89"/>
              <p:cNvCxnSpPr>
                <a:stCxn id="94" idx="6"/>
                <a:endCxn id="9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93" idx="4"/>
                <a:endCxn id="9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4" idx="4"/>
                <a:endCxn id="9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95"/>
            <p:cNvGrpSpPr/>
            <p:nvPr/>
          </p:nvGrpSpPr>
          <p:grpSpPr>
            <a:xfrm>
              <a:off x="4418747" y="1748083"/>
              <a:ext cx="288032" cy="265489"/>
              <a:chOff x="2123728" y="3341435"/>
              <a:chExt cx="288032" cy="265489"/>
            </a:xfrm>
          </p:grpSpPr>
          <p:cxnSp>
            <p:nvCxnSpPr>
              <p:cNvPr id="97" name="Straight Connector 96"/>
              <p:cNvCxnSpPr>
                <a:stCxn id="101" idx="6"/>
                <a:endCxn id="10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0" idx="4"/>
                <a:endCxn id="10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1" idx="4"/>
                <a:endCxn id="10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102"/>
            <p:cNvGrpSpPr/>
            <p:nvPr/>
          </p:nvGrpSpPr>
          <p:grpSpPr>
            <a:xfrm>
              <a:off x="441874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04" name="Straight Connector 103"/>
              <p:cNvCxnSpPr>
                <a:stCxn id="108" idx="6"/>
                <a:endCxn id="10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7" idx="4"/>
                <a:endCxn id="10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8" idx="4"/>
                <a:endCxn id="10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116"/>
            <p:cNvGrpSpPr/>
            <p:nvPr/>
          </p:nvGrpSpPr>
          <p:grpSpPr>
            <a:xfrm>
              <a:off x="543609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18" name="Straight Connector 117"/>
              <p:cNvCxnSpPr>
                <a:stCxn id="122" idx="6"/>
                <a:endCxn id="121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1" idx="4"/>
                <a:endCxn id="123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22" idx="4"/>
                <a:endCxn id="123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123"/>
            <p:cNvGrpSpPr/>
            <p:nvPr/>
          </p:nvGrpSpPr>
          <p:grpSpPr>
            <a:xfrm>
              <a:off x="6376883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25" name="Straight Connector 124"/>
              <p:cNvCxnSpPr>
                <a:stCxn id="129" idx="6"/>
                <a:endCxn id="128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28" idx="4"/>
                <a:endCxn id="13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9" idx="4"/>
                <a:endCxn id="13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130"/>
            <p:cNvGrpSpPr/>
            <p:nvPr/>
          </p:nvGrpSpPr>
          <p:grpSpPr>
            <a:xfrm>
              <a:off x="735264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2" name="Straight Connector 131"/>
              <p:cNvCxnSpPr>
                <a:stCxn id="136" idx="6"/>
                <a:endCxn id="13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5" idx="4"/>
                <a:endCxn id="137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6" idx="4"/>
                <a:endCxn id="137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137"/>
            <p:cNvGrpSpPr/>
            <p:nvPr/>
          </p:nvGrpSpPr>
          <p:grpSpPr>
            <a:xfrm>
              <a:off x="835242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9" name="Straight Connector 138"/>
              <p:cNvCxnSpPr>
                <a:stCxn id="143" idx="6"/>
                <a:endCxn id="142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42" idx="4"/>
                <a:endCxn id="144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43" idx="4"/>
                <a:endCxn id="144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14"/>
            <p:cNvGrpSpPr/>
            <p:nvPr/>
          </p:nvGrpSpPr>
          <p:grpSpPr>
            <a:xfrm>
              <a:off x="347279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16" name="Straight Connector 215"/>
              <p:cNvCxnSpPr>
                <a:stCxn id="220" idx="6"/>
                <a:endCxn id="219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19" idx="4"/>
                <a:endCxn id="221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20" idx="4"/>
                <a:endCxn id="221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7" name="Group 221"/>
            <p:cNvGrpSpPr/>
            <p:nvPr/>
          </p:nvGrpSpPr>
          <p:grpSpPr>
            <a:xfrm>
              <a:off x="251656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23" name="Straight Connector 222"/>
              <p:cNvCxnSpPr>
                <a:stCxn id="227" idx="6"/>
                <a:endCxn id="226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26" idx="4"/>
                <a:endCxn id="228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27" idx="4"/>
                <a:endCxn id="228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8" name="Group 228"/>
            <p:cNvGrpSpPr/>
            <p:nvPr/>
          </p:nvGrpSpPr>
          <p:grpSpPr>
            <a:xfrm>
              <a:off x="149981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0" name="Straight Connector 229"/>
              <p:cNvCxnSpPr>
                <a:stCxn id="234" idx="6"/>
                <a:endCxn id="23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3" idx="4"/>
                <a:endCxn id="23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4" idx="4"/>
                <a:endCxn id="23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9" name="Group 235"/>
            <p:cNvGrpSpPr/>
            <p:nvPr/>
          </p:nvGrpSpPr>
          <p:grpSpPr>
            <a:xfrm>
              <a:off x="550048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7" name="Straight Connector 236"/>
              <p:cNvCxnSpPr>
                <a:stCxn id="241" idx="6"/>
                <a:endCxn id="24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40" idx="4"/>
                <a:endCxn id="24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241" idx="4"/>
                <a:endCxn id="24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" name="Group 242"/>
            <p:cNvGrpSpPr/>
            <p:nvPr/>
          </p:nvGrpSpPr>
          <p:grpSpPr>
            <a:xfrm>
              <a:off x="73526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244" name="Straight Connector 243"/>
              <p:cNvCxnSpPr>
                <a:stCxn id="248" idx="6"/>
                <a:endCxn id="24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47" idx="4"/>
                <a:endCxn id="24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48" idx="4"/>
                <a:endCxn id="24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Oval 24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0" name="InputInstanc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4" b="1"/>
          <a:stretch/>
        </p:blipFill>
        <p:spPr bwMode="auto">
          <a:xfrm>
            <a:off x="150482" y="4361191"/>
            <a:ext cx="8832860" cy="9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" name="InstanceCount"/>
          <p:cNvGrpSpPr/>
          <p:nvPr/>
        </p:nvGrpSpPr>
        <p:grpSpPr>
          <a:xfrm>
            <a:off x="251520" y="5085184"/>
            <a:ext cx="8676964" cy="1011433"/>
            <a:chOff x="251520" y="4725145"/>
            <a:chExt cx="8676964" cy="1011433"/>
          </a:xfrm>
        </p:grpSpPr>
        <p:sp>
          <p:nvSpPr>
            <p:cNvPr id="253" name="Left Brace 252"/>
            <p:cNvSpPr/>
            <p:nvPr/>
          </p:nvSpPr>
          <p:spPr>
            <a:xfrm rot="16200000">
              <a:off x="4409982" y="566683"/>
              <a:ext cx="360040" cy="867696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051720" y="5090247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t=3</a:t>
              </a:r>
              <a:r>
                <a:rPr lang="en-US" baseline="30000" dirty="0" smtClean="0">
                  <a:latin typeface="+mj-lt"/>
                </a:rPr>
                <a:t>s</a:t>
              </a:r>
              <a:r>
                <a:rPr lang="en-US" dirty="0" smtClean="0">
                  <a:latin typeface="+mj-lt"/>
                </a:rPr>
                <a:t> instances of </a:t>
              </a:r>
              <a:r>
                <a:rPr lang="en-US" cap="small" dirty="0" smtClean="0">
                  <a:latin typeface="+mj-lt"/>
                </a:rPr>
                <a:t>pw-improvement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with k=3</a:t>
              </a:r>
              <a:r>
                <a:rPr lang="en-US" cap="small" dirty="0" smtClean="0">
                  <a:latin typeface="+mj-lt"/>
                </a:rPr>
                <a:t> </a:t>
              </a:r>
              <a:br>
                <a:rPr lang="en-US" cap="small" dirty="0" smtClean="0">
                  <a:latin typeface="+mj-lt"/>
                </a:rPr>
              </a:br>
              <a:r>
                <a:rPr lang="en-US" cap="small" dirty="0" smtClean="0">
                  <a:latin typeface="+mj-lt"/>
                </a:rPr>
                <a:t>(</a:t>
              </a:r>
              <a:r>
                <a:rPr lang="en-US" dirty="0" smtClean="0">
                  <a:latin typeface="+mj-lt"/>
                </a:rPr>
                <a:t>each asking if </a:t>
              </a:r>
              <a:r>
                <a:rPr lang="en-US" cap="small" dirty="0" smtClean="0">
                  <a:latin typeface="+mj-lt"/>
                </a:rPr>
                <a:t>pw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dirty="0" err="1" smtClean="0">
                  <a:latin typeface="+mj-lt"/>
                </a:rPr>
                <a:t>G</a:t>
              </a:r>
              <a:r>
                <a:rPr lang="en-US" baseline="-25000" dirty="0" err="1" smtClean="0">
                  <a:latin typeface="+mj-lt"/>
                </a:rPr>
                <a:t>i</a:t>
              </a:r>
              <a:r>
                <a:rPr lang="en-US" dirty="0" smtClean="0">
                  <a:latin typeface="+mj-lt"/>
                </a:rPr>
                <a:t>)</a:t>
              </a:r>
              <a:r>
                <a:rPr lang="en-US" dirty="0">
                  <a:latin typeface="+mj-lt"/>
                </a:rPr>
                <a:t> ≤ </a:t>
              </a:r>
              <a:r>
                <a:rPr lang="en-US" dirty="0" smtClean="0">
                  <a:latin typeface="+mj-lt"/>
                </a:rPr>
                <a:t>k – 2)</a:t>
              </a:r>
              <a:endParaRPr lang="en-US" cap="small" dirty="0" smtClean="0">
                <a:latin typeface="+mj-lt"/>
              </a:endParaRPr>
            </a:p>
          </p:txBody>
        </p:sp>
      </p:grpSp>
      <p:sp>
        <p:nvSpPr>
          <p:cNvPr id="255" name="ObstructionDescription"/>
          <p:cNvSpPr/>
          <p:nvPr/>
        </p:nvSpPr>
        <p:spPr>
          <a:xfrm>
            <a:off x="5270813" y="620688"/>
            <a:ext cx="3081606" cy="796950"/>
          </a:xfrm>
          <a:prstGeom prst="wedgeRectCallout">
            <a:avLst>
              <a:gd name="adj1" fmla="val -67820"/>
              <a:gd name="adj2" fmla="val 852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Obstruction with 3</a:t>
            </a:r>
            <a:r>
              <a:rPr lang="en-US" baseline="30000" dirty="0" smtClean="0"/>
              <a:t>s</a:t>
            </a:r>
            <a:r>
              <a:rPr lang="en-US" dirty="0" smtClean="0"/>
              <a:t> leaves, inflated by factor k</a:t>
            </a:r>
          </a:p>
          <a:p>
            <a:pPr algn="ctr"/>
            <a:r>
              <a:rPr lang="en-US" dirty="0" err="1" smtClean="0"/>
              <a:t>Pathwidth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dirty="0" err="1" smtClean="0"/>
              <a:t>·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) ≤ </a:t>
            </a:r>
            <a:r>
              <a:rPr lang="en-US" b="1" dirty="0" smtClean="0">
                <a:solidFill>
                  <a:schemeClr val="bg1"/>
                </a:solidFill>
                <a:latin typeface="Harrington" pitchFamily="82" charset="0"/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n</a:t>
            </a:r>
            <a:r>
              <a:rPr lang="en-US" dirty="0" err="1" smtClean="0"/>
              <a:t>·</a:t>
            </a:r>
            <a:r>
              <a:rPr lang="en-US" dirty="0" err="1" smtClean="0">
                <a:solidFill>
                  <a:schemeClr val="bg1"/>
                </a:solidFill>
              </a:rPr>
              <a:t>log</a:t>
            </a:r>
            <a:r>
              <a:rPr lang="en-US" dirty="0" smtClean="0">
                <a:solidFill>
                  <a:schemeClr val="bg1"/>
                </a:solidFill>
              </a:rPr>
              <a:t> t)</a:t>
            </a:r>
          </a:p>
        </p:txBody>
      </p:sp>
      <p:sp>
        <p:nvSpPr>
          <p:cNvPr id="256" name="OutputDescription"/>
          <p:cNvSpPr/>
          <p:nvPr/>
        </p:nvSpPr>
        <p:spPr>
          <a:xfrm>
            <a:off x="251520" y="1417638"/>
            <a:ext cx="3365287" cy="895238"/>
          </a:xfrm>
          <a:prstGeom prst="wedgeRectCallout">
            <a:avLst>
              <a:gd name="adj1" fmla="val 69808"/>
              <a:gd name="adj2" fmla="val 930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G</a:t>
            </a:r>
            <a:r>
              <a:rPr lang="en-US" baseline="30000" dirty="0" smtClean="0"/>
              <a:t>*</a:t>
            </a:r>
            <a:r>
              <a:rPr lang="en-US" dirty="0" smtClean="0"/>
              <a:t> asking for </a:t>
            </a:r>
            <a:r>
              <a:rPr lang="en-US" dirty="0" err="1" smtClean="0"/>
              <a:t>pathwidth</a:t>
            </a:r>
            <a:r>
              <a:rPr lang="en-US" dirty="0" smtClean="0"/>
              <a:t> k</a:t>
            </a:r>
            <a:r>
              <a:rPr lang="en-US" baseline="30000" dirty="0" smtClean="0"/>
              <a:t>*</a:t>
            </a:r>
            <a:r>
              <a:rPr lang="en-US" dirty="0" smtClean="0"/>
              <a:t> 1 less than inflated obstruction</a:t>
            </a:r>
          </a:p>
        </p:txBody>
      </p:sp>
    </p:spTree>
    <p:extLst>
      <p:ext uri="{BB962C8B-B14F-4D97-AF65-F5344CB8AC3E}">
        <p14:creationId xmlns:p14="http://schemas.microsoft.com/office/powerpoint/2010/main" val="7323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5" grpId="1" animBg="1"/>
      <p:bldP spid="2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characterization of </a:t>
            </a:r>
            <a:r>
              <a:rPr lang="en-US" dirty="0" err="1" smtClean="0"/>
              <a:t>fpt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7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olvedInstance"/>
          <p:cNvSpPr/>
          <p:nvPr/>
        </p:nvSpPr>
        <p:spPr>
          <a:xfrm>
            <a:off x="1250205" y="4376954"/>
            <a:ext cx="780238" cy="7802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20</a:t>
            </a:fld>
            <a:endParaRPr lang="nl-NL" dirty="0"/>
          </a:p>
        </p:txBody>
      </p:sp>
      <p:grpSp>
        <p:nvGrpSpPr>
          <p:cNvPr id="10" name="Rest"/>
          <p:cNvGrpSpPr/>
          <p:nvPr/>
        </p:nvGrpSpPr>
        <p:grpSpPr>
          <a:xfrm>
            <a:off x="442036" y="1628800"/>
            <a:ext cx="8306428" cy="2732391"/>
            <a:chOff x="442036" y="1628800"/>
            <a:chExt cx="8306428" cy="2732391"/>
          </a:xfrm>
        </p:grpSpPr>
        <p:sp>
          <p:nvSpPr>
            <p:cNvPr id="42" name="Oval 41"/>
            <p:cNvSpPr/>
            <p:nvPr/>
          </p:nvSpPr>
          <p:spPr>
            <a:xfrm>
              <a:off x="1391798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1073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Connector 8"/>
            <p:cNvCxnSpPr>
              <a:stCxn id="6" idx="4"/>
              <a:endCxn id="7" idx="0"/>
            </p:cNvCxnSpPr>
            <p:nvPr/>
          </p:nvCxnSpPr>
          <p:spPr>
            <a:xfrm>
              <a:off x="456276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364779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Straight Connector 13"/>
            <p:cNvCxnSpPr>
              <a:stCxn id="12" idx="4"/>
              <a:endCxn id="13" idx="0"/>
            </p:cNvCxnSpPr>
            <p:nvPr/>
          </p:nvCxnSpPr>
          <p:spPr>
            <a:xfrm>
              <a:off x="3616807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32808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2" name="Straight Connector 21"/>
            <p:cNvCxnSpPr>
              <a:stCxn id="20" idx="4"/>
              <a:endCxn id="21" idx="0"/>
            </p:cNvCxnSpPr>
            <p:nvPr/>
          </p:nvCxnSpPr>
          <p:spPr>
            <a:xfrm>
              <a:off x="558011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310735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6" name="Straight Connector 25"/>
            <p:cNvCxnSpPr>
              <a:stCxn id="24" idx="3"/>
              <a:endCxn id="12" idx="0"/>
            </p:cNvCxnSpPr>
            <p:nvPr/>
          </p:nvCxnSpPr>
          <p:spPr>
            <a:xfrm flipH="1">
              <a:off x="3616807" y="2923135"/>
              <a:ext cx="76774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4"/>
              <a:endCxn id="6" idx="0"/>
            </p:cNvCxnSpPr>
            <p:nvPr/>
          </p:nvCxnSpPr>
          <p:spPr>
            <a:xfrm>
              <a:off x="4562763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5"/>
              <a:endCxn id="20" idx="0"/>
            </p:cNvCxnSpPr>
            <p:nvPr/>
          </p:nvCxnSpPr>
          <p:spPr>
            <a:xfrm>
              <a:off x="4740974" y="2923135"/>
              <a:ext cx="839139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39179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Straight Connector 34"/>
            <p:cNvCxnSpPr>
              <a:stCxn id="33" idx="4"/>
              <a:endCxn id="34" idx="0"/>
            </p:cNvCxnSpPr>
            <p:nvPr/>
          </p:nvCxnSpPr>
          <p:spPr>
            <a:xfrm>
              <a:off x="164382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42036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8" name="Straight Connector 37"/>
            <p:cNvCxnSpPr>
              <a:stCxn id="36" idx="4"/>
              <a:endCxn id="37" idx="0"/>
            </p:cNvCxnSpPr>
            <p:nvPr/>
          </p:nvCxnSpPr>
          <p:spPr>
            <a:xfrm>
              <a:off x="694064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40855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1" name="Straight Connector 40"/>
            <p:cNvCxnSpPr>
              <a:stCxn id="39" idx="4"/>
              <a:endCxn id="40" idx="0"/>
            </p:cNvCxnSpPr>
            <p:nvPr/>
          </p:nvCxnSpPr>
          <p:spPr>
            <a:xfrm>
              <a:off x="266058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2" idx="3"/>
              <a:endCxn id="36" idx="0"/>
            </p:cNvCxnSpPr>
            <p:nvPr/>
          </p:nvCxnSpPr>
          <p:spPr>
            <a:xfrm flipH="1">
              <a:off x="694064" y="2923135"/>
              <a:ext cx="771551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4"/>
              <a:endCxn id="33" idx="0"/>
            </p:cNvCxnSpPr>
            <p:nvPr/>
          </p:nvCxnSpPr>
          <p:spPr>
            <a:xfrm>
              <a:off x="1643826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5"/>
              <a:endCxn id="39" idx="0"/>
            </p:cNvCxnSpPr>
            <p:nvPr/>
          </p:nvCxnSpPr>
          <p:spPr>
            <a:xfrm>
              <a:off x="1822037" y="2923135"/>
              <a:ext cx="838548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24463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8" name="Straight Connector 47"/>
            <p:cNvCxnSpPr>
              <a:stCxn id="46" idx="4"/>
              <a:endCxn id="47" idx="0"/>
            </p:cNvCxnSpPr>
            <p:nvPr/>
          </p:nvCxnSpPr>
          <p:spPr>
            <a:xfrm>
              <a:off x="749666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268871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1" name="Straight Connector 50"/>
            <p:cNvCxnSpPr>
              <a:stCxn id="49" idx="4"/>
              <a:endCxn id="50" idx="0"/>
            </p:cNvCxnSpPr>
            <p:nvPr/>
          </p:nvCxnSpPr>
          <p:spPr>
            <a:xfrm>
              <a:off x="6520899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824440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4" name="Straight Connector 53"/>
            <p:cNvCxnSpPr>
              <a:stCxn id="52" idx="4"/>
              <a:endCxn id="53" idx="0"/>
            </p:cNvCxnSpPr>
            <p:nvPr/>
          </p:nvCxnSpPr>
          <p:spPr>
            <a:xfrm>
              <a:off x="849643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244637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49" idx="0"/>
            </p:cNvCxnSpPr>
            <p:nvPr/>
          </p:nvCxnSpPr>
          <p:spPr>
            <a:xfrm flipH="1">
              <a:off x="6520899" y="2923135"/>
              <a:ext cx="79755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4"/>
              <a:endCxn id="46" idx="0"/>
            </p:cNvCxnSpPr>
            <p:nvPr/>
          </p:nvCxnSpPr>
          <p:spPr>
            <a:xfrm>
              <a:off x="7496665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5"/>
              <a:endCxn id="52" idx="0"/>
            </p:cNvCxnSpPr>
            <p:nvPr/>
          </p:nvCxnSpPr>
          <p:spPr>
            <a:xfrm>
              <a:off x="7674876" y="2923135"/>
              <a:ext cx="821560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10735" y="1628800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8" name="Straight Connector 67"/>
            <p:cNvCxnSpPr>
              <a:stCxn id="66" idx="4"/>
              <a:endCxn id="24" idx="0"/>
            </p:cNvCxnSpPr>
            <p:nvPr/>
          </p:nvCxnSpPr>
          <p:spPr>
            <a:xfrm>
              <a:off x="4562763" y="21328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3"/>
              <a:endCxn id="42" idx="0"/>
            </p:cNvCxnSpPr>
            <p:nvPr/>
          </p:nvCxnSpPr>
          <p:spPr>
            <a:xfrm flipH="1">
              <a:off x="1643826" y="2059039"/>
              <a:ext cx="2740726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5"/>
              <a:endCxn id="55" idx="0"/>
            </p:cNvCxnSpPr>
            <p:nvPr/>
          </p:nvCxnSpPr>
          <p:spPr>
            <a:xfrm>
              <a:off x="4740974" y="2059039"/>
              <a:ext cx="2755691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499810" y="2621355"/>
              <a:ext cx="288032" cy="265489"/>
              <a:chOff x="2123728" y="3341435"/>
              <a:chExt cx="288032" cy="265489"/>
            </a:xfrm>
          </p:grpSpPr>
          <p:cxnSp>
            <p:nvCxnSpPr>
              <p:cNvPr id="82" name="Straight Connector 81"/>
              <p:cNvCxnSpPr>
                <a:stCxn id="79" idx="6"/>
                <a:endCxn id="7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4"/>
                <a:endCxn id="8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9" idx="4"/>
                <a:endCxn id="8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4187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90" name="Straight Connector 89"/>
              <p:cNvCxnSpPr>
                <a:stCxn id="94" idx="6"/>
                <a:endCxn id="9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93" idx="4"/>
                <a:endCxn id="9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4" idx="4"/>
                <a:endCxn id="9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418747" y="1748083"/>
              <a:ext cx="288032" cy="265489"/>
              <a:chOff x="2123728" y="3341435"/>
              <a:chExt cx="288032" cy="265489"/>
            </a:xfrm>
          </p:grpSpPr>
          <p:cxnSp>
            <p:nvCxnSpPr>
              <p:cNvPr id="97" name="Straight Connector 96"/>
              <p:cNvCxnSpPr>
                <a:stCxn id="101" idx="6"/>
                <a:endCxn id="10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0" idx="4"/>
                <a:endCxn id="10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1" idx="4"/>
                <a:endCxn id="10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41874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04" name="Straight Connector 103"/>
              <p:cNvCxnSpPr>
                <a:stCxn id="108" idx="6"/>
                <a:endCxn id="10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7" idx="4"/>
                <a:endCxn id="10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8" idx="4"/>
                <a:endCxn id="10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43609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18" name="Straight Connector 117"/>
              <p:cNvCxnSpPr>
                <a:stCxn id="122" idx="6"/>
                <a:endCxn id="121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1" idx="4"/>
                <a:endCxn id="123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22" idx="4"/>
                <a:endCxn id="123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376883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25" name="Straight Connector 124"/>
              <p:cNvCxnSpPr>
                <a:stCxn id="129" idx="6"/>
                <a:endCxn id="128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28" idx="4"/>
                <a:endCxn id="13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9" idx="4"/>
                <a:endCxn id="13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35264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2" name="Straight Connector 131"/>
              <p:cNvCxnSpPr>
                <a:stCxn id="136" idx="6"/>
                <a:endCxn id="13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5" idx="4"/>
                <a:endCxn id="137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6" idx="4"/>
                <a:endCxn id="137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835242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9" name="Straight Connector 138"/>
              <p:cNvCxnSpPr>
                <a:stCxn id="143" idx="6"/>
                <a:endCxn id="142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42" idx="4"/>
                <a:endCxn id="144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43" idx="4"/>
                <a:endCxn id="144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347279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16" name="Straight Connector 215"/>
              <p:cNvCxnSpPr>
                <a:stCxn id="220" idx="6"/>
                <a:endCxn id="219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19" idx="4"/>
                <a:endCxn id="221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20" idx="4"/>
                <a:endCxn id="221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251656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23" name="Straight Connector 222"/>
              <p:cNvCxnSpPr>
                <a:stCxn id="227" idx="6"/>
                <a:endCxn id="226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26" idx="4"/>
                <a:endCxn id="228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27" idx="4"/>
                <a:endCxn id="228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149981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0" name="Straight Connector 229"/>
              <p:cNvCxnSpPr>
                <a:stCxn id="234" idx="6"/>
                <a:endCxn id="23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3" idx="4"/>
                <a:endCxn id="23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4" idx="4"/>
                <a:endCxn id="23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50048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7" name="Straight Connector 236"/>
              <p:cNvCxnSpPr>
                <a:stCxn id="241" idx="6"/>
                <a:endCxn id="24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40" idx="4"/>
                <a:endCxn id="24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241" idx="4"/>
                <a:endCxn id="24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3526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244" name="Straight Connector 243"/>
              <p:cNvCxnSpPr>
                <a:stCxn id="248" idx="6"/>
                <a:endCxn id="24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47" idx="4"/>
                <a:endCxn id="24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48" idx="4"/>
                <a:endCxn id="24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Oval 24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0" name="InputInstanc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4" b="1"/>
          <a:stretch/>
        </p:blipFill>
        <p:spPr bwMode="auto">
          <a:xfrm>
            <a:off x="150482" y="4361191"/>
            <a:ext cx="8832860" cy="9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Pathwidth rule"/>
          <p:cNvSpPr/>
          <p:nvPr/>
        </p:nvSpPr>
        <p:spPr>
          <a:xfrm>
            <a:off x="824954" y="5756098"/>
            <a:ext cx="7704856" cy="9087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Claim</a:t>
            </a:r>
            <a:r>
              <a:rPr lang="en-US" sz="2400" cap="small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some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input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has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G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) ≤ k-2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(G</a:t>
            </a:r>
            <a:r>
              <a:rPr lang="en-US" sz="2400" baseline="30000" dirty="0">
                <a:solidFill>
                  <a:schemeClr val="tx1"/>
                </a:solidFill>
              </a:rPr>
              <a:t>*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&lt;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(T</a:t>
            </a:r>
            <a:r>
              <a:rPr lang="en-US" sz="2400" baseline="300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◊ 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 dirty="0"/>
          </a:p>
        </p:txBody>
      </p:sp>
      <p:grpSp>
        <p:nvGrpSpPr>
          <p:cNvPr id="10" name="Rest"/>
          <p:cNvGrpSpPr/>
          <p:nvPr/>
        </p:nvGrpSpPr>
        <p:grpSpPr>
          <a:xfrm>
            <a:off x="442036" y="1628800"/>
            <a:ext cx="8306428" cy="2732391"/>
            <a:chOff x="442036" y="1628800"/>
            <a:chExt cx="8306428" cy="2732391"/>
          </a:xfrm>
        </p:grpSpPr>
        <p:sp>
          <p:nvSpPr>
            <p:cNvPr id="42" name="Oval 41"/>
            <p:cNvSpPr/>
            <p:nvPr/>
          </p:nvSpPr>
          <p:spPr>
            <a:xfrm>
              <a:off x="1391798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1073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Connector 8"/>
            <p:cNvCxnSpPr>
              <a:stCxn id="6" idx="4"/>
            </p:cNvCxnSpPr>
            <p:nvPr/>
          </p:nvCxnSpPr>
          <p:spPr>
            <a:xfrm>
              <a:off x="456276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364779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Straight Connector 13"/>
            <p:cNvCxnSpPr>
              <a:stCxn id="12" idx="4"/>
            </p:cNvCxnSpPr>
            <p:nvPr/>
          </p:nvCxnSpPr>
          <p:spPr>
            <a:xfrm>
              <a:off x="3616807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328085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2" name="Straight Connector 21"/>
            <p:cNvCxnSpPr>
              <a:stCxn id="20" idx="4"/>
            </p:cNvCxnSpPr>
            <p:nvPr/>
          </p:nvCxnSpPr>
          <p:spPr>
            <a:xfrm>
              <a:off x="5580113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310735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6" name="Straight Connector 25"/>
            <p:cNvCxnSpPr>
              <a:stCxn id="24" idx="3"/>
              <a:endCxn id="12" idx="0"/>
            </p:cNvCxnSpPr>
            <p:nvPr/>
          </p:nvCxnSpPr>
          <p:spPr>
            <a:xfrm flipH="1">
              <a:off x="3616807" y="2923135"/>
              <a:ext cx="76774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4"/>
              <a:endCxn id="6" idx="0"/>
            </p:cNvCxnSpPr>
            <p:nvPr/>
          </p:nvCxnSpPr>
          <p:spPr>
            <a:xfrm>
              <a:off x="4562763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5"/>
              <a:endCxn id="20" idx="0"/>
            </p:cNvCxnSpPr>
            <p:nvPr/>
          </p:nvCxnSpPr>
          <p:spPr>
            <a:xfrm>
              <a:off x="4740974" y="2923135"/>
              <a:ext cx="839139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39179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Straight Connector 34"/>
            <p:cNvCxnSpPr>
              <a:stCxn id="33" idx="4"/>
            </p:cNvCxnSpPr>
            <p:nvPr/>
          </p:nvCxnSpPr>
          <p:spPr>
            <a:xfrm>
              <a:off x="164382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42036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8" name="Straight Connector 37"/>
            <p:cNvCxnSpPr>
              <a:stCxn id="36" idx="4"/>
            </p:cNvCxnSpPr>
            <p:nvPr/>
          </p:nvCxnSpPr>
          <p:spPr>
            <a:xfrm>
              <a:off x="694064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40855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1" name="Straight Connector 40"/>
            <p:cNvCxnSpPr>
              <a:stCxn id="39" idx="4"/>
            </p:cNvCxnSpPr>
            <p:nvPr/>
          </p:nvCxnSpPr>
          <p:spPr>
            <a:xfrm>
              <a:off x="266058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2" idx="3"/>
              <a:endCxn id="36" idx="0"/>
            </p:cNvCxnSpPr>
            <p:nvPr/>
          </p:nvCxnSpPr>
          <p:spPr>
            <a:xfrm flipH="1">
              <a:off x="694064" y="2923135"/>
              <a:ext cx="771551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4"/>
              <a:endCxn id="33" idx="0"/>
            </p:cNvCxnSpPr>
            <p:nvPr/>
          </p:nvCxnSpPr>
          <p:spPr>
            <a:xfrm>
              <a:off x="1643826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5"/>
              <a:endCxn id="39" idx="0"/>
            </p:cNvCxnSpPr>
            <p:nvPr/>
          </p:nvCxnSpPr>
          <p:spPr>
            <a:xfrm>
              <a:off x="1822037" y="2923135"/>
              <a:ext cx="838548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7244637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8" name="Straight Connector 47"/>
            <p:cNvCxnSpPr>
              <a:stCxn id="46" idx="4"/>
            </p:cNvCxnSpPr>
            <p:nvPr/>
          </p:nvCxnSpPr>
          <p:spPr>
            <a:xfrm>
              <a:off x="7496665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268871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1" name="Straight Connector 50"/>
            <p:cNvCxnSpPr>
              <a:stCxn id="49" idx="4"/>
            </p:cNvCxnSpPr>
            <p:nvPr/>
          </p:nvCxnSpPr>
          <p:spPr>
            <a:xfrm>
              <a:off x="6520899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8244408" y="350013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4" name="Straight Connector 53"/>
            <p:cNvCxnSpPr>
              <a:stCxn id="52" idx="4"/>
            </p:cNvCxnSpPr>
            <p:nvPr/>
          </p:nvCxnSpPr>
          <p:spPr>
            <a:xfrm>
              <a:off x="8496436" y="4004192"/>
              <a:ext cx="0" cy="356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7244637" y="2492896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56" name="Straight Connector 55"/>
            <p:cNvCxnSpPr>
              <a:stCxn id="55" idx="3"/>
              <a:endCxn id="49" idx="0"/>
            </p:cNvCxnSpPr>
            <p:nvPr/>
          </p:nvCxnSpPr>
          <p:spPr>
            <a:xfrm flipH="1">
              <a:off x="6520899" y="2923135"/>
              <a:ext cx="797555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4"/>
              <a:endCxn id="46" idx="0"/>
            </p:cNvCxnSpPr>
            <p:nvPr/>
          </p:nvCxnSpPr>
          <p:spPr>
            <a:xfrm>
              <a:off x="7496665" y="2996952"/>
              <a:ext cx="0" cy="503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5"/>
              <a:endCxn id="52" idx="0"/>
            </p:cNvCxnSpPr>
            <p:nvPr/>
          </p:nvCxnSpPr>
          <p:spPr>
            <a:xfrm>
              <a:off x="7674876" y="2923135"/>
              <a:ext cx="821560" cy="57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10735" y="1628800"/>
              <a:ext cx="504056" cy="50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8" name="Straight Connector 67"/>
            <p:cNvCxnSpPr>
              <a:stCxn id="66" idx="4"/>
              <a:endCxn id="24" idx="0"/>
            </p:cNvCxnSpPr>
            <p:nvPr/>
          </p:nvCxnSpPr>
          <p:spPr>
            <a:xfrm>
              <a:off x="4562763" y="2132856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3"/>
              <a:endCxn id="42" idx="0"/>
            </p:cNvCxnSpPr>
            <p:nvPr/>
          </p:nvCxnSpPr>
          <p:spPr>
            <a:xfrm flipH="1">
              <a:off x="1643826" y="2059039"/>
              <a:ext cx="2740726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5"/>
              <a:endCxn id="55" idx="0"/>
            </p:cNvCxnSpPr>
            <p:nvPr/>
          </p:nvCxnSpPr>
          <p:spPr>
            <a:xfrm>
              <a:off x="4740974" y="2059039"/>
              <a:ext cx="2755691" cy="433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499810" y="2621355"/>
              <a:ext cx="288032" cy="265489"/>
              <a:chOff x="2123728" y="3341435"/>
              <a:chExt cx="288032" cy="265489"/>
            </a:xfrm>
          </p:grpSpPr>
          <p:cxnSp>
            <p:nvCxnSpPr>
              <p:cNvPr id="82" name="Straight Connector 81"/>
              <p:cNvCxnSpPr>
                <a:stCxn id="79" idx="6"/>
                <a:endCxn id="7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5" idx="4"/>
                <a:endCxn id="8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9" idx="4"/>
                <a:endCxn id="8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4187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90" name="Straight Connector 89"/>
              <p:cNvCxnSpPr>
                <a:stCxn id="94" idx="6"/>
                <a:endCxn id="9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93" idx="4"/>
                <a:endCxn id="9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4" idx="4"/>
                <a:endCxn id="9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418747" y="1748083"/>
              <a:ext cx="288032" cy="265489"/>
              <a:chOff x="2123728" y="3341435"/>
              <a:chExt cx="288032" cy="265489"/>
            </a:xfrm>
          </p:grpSpPr>
          <p:cxnSp>
            <p:nvCxnSpPr>
              <p:cNvPr id="97" name="Straight Connector 96"/>
              <p:cNvCxnSpPr>
                <a:stCxn id="101" idx="6"/>
                <a:endCxn id="10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00" idx="4"/>
                <a:endCxn id="10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1" idx="4"/>
                <a:endCxn id="10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41874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04" name="Straight Connector 103"/>
              <p:cNvCxnSpPr>
                <a:stCxn id="108" idx="6"/>
                <a:endCxn id="10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7" idx="4"/>
                <a:endCxn id="10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8" idx="4"/>
                <a:endCxn id="10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436097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18" name="Straight Connector 117"/>
              <p:cNvCxnSpPr>
                <a:stCxn id="122" idx="6"/>
                <a:endCxn id="121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1" idx="4"/>
                <a:endCxn id="123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22" idx="4"/>
                <a:endCxn id="123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376883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25" name="Straight Connector 124"/>
              <p:cNvCxnSpPr>
                <a:stCxn id="129" idx="6"/>
                <a:endCxn id="128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28" idx="4"/>
                <a:endCxn id="130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9" idx="4"/>
                <a:endCxn id="130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735264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2" name="Straight Connector 131"/>
              <p:cNvCxnSpPr>
                <a:stCxn id="136" idx="6"/>
                <a:endCxn id="135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5" idx="4"/>
                <a:endCxn id="137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6" idx="4"/>
                <a:endCxn id="137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835242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139" name="Straight Connector 138"/>
              <p:cNvCxnSpPr>
                <a:stCxn id="143" idx="6"/>
                <a:endCxn id="142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42" idx="4"/>
                <a:endCxn id="144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43" idx="4"/>
                <a:endCxn id="144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347279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16" name="Straight Connector 215"/>
              <p:cNvCxnSpPr>
                <a:stCxn id="220" idx="6"/>
                <a:endCxn id="219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19" idx="4"/>
                <a:endCxn id="221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20" idx="4"/>
                <a:endCxn id="221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2516569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23" name="Straight Connector 222"/>
              <p:cNvCxnSpPr>
                <a:stCxn id="227" idx="6"/>
                <a:endCxn id="226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26" idx="4"/>
                <a:endCxn id="228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27" idx="4"/>
                <a:endCxn id="228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1499810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0" name="Straight Connector 229"/>
              <p:cNvCxnSpPr>
                <a:stCxn id="234" idx="6"/>
                <a:endCxn id="233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33" idx="4"/>
                <a:endCxn id="235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34" idx="4"/>
                <a:endCxn id="235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Oval 232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50048" y="3619419"/>
              <a:ext cx="288032" cy="265489"/>
              <a:chOff x="2123728" y="3341435"/>
              <a:chExt cx="288032" cy="265489"/>
            </a:xfrm>
          </p:grpSpPr>
          <p:cxnSp>
            <p:nvCxnSpPr>
              <p:cNvPr id="237" name="Straight Connector 236"/>
              <p:cNvCxnSpPr>
                <a:stCxn id="241" idx="6"/>
                <a:endCxn id="240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40" idx="4"/>
                <a:endCxn id="242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241" idx="4"/>
                <a:endCxn id="242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7352647" y="2621355"/>
              <a:ext cx="288032" cy="265489"/>
              <a:chOff x="2123728" y="3341435"/>
              <a:chExt cx="288032" cy="265489"/>
            </a:xfrm>
          </p:grpSpPr>
          <p:cxnSp>
            <p:nvCxnSpPr>
              <p:cNvPr id="244" name="Straight Connector 243"/>
              <p:cNvCxnSpPr>
                <a:stCxn id="248" idx="6"/>
                <a:endCxn id="247" idx="2"/>
              </p:cNvCxnSpPr>
              <p:nvPr/>
            </p:nvCxnSpPr>
            <p:spPr>
              <a:xfrm>
                <a:off x="2233911" y="3395441"/>
                <a:ext cx="676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47" idx="4"/>
                <a:endCxn id="249" idx="7"/>
              </p:cNvCxnSpPr>
              <p:nvPr/>
            </p:nvCxnSpPr>
            <p:spPr>
              <a:xfrm flipH="1">
                <a:off x="2306699" y="3449447"/>
                <a:ext cx="49970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48" idx="4"/>
                <a:endCxn id="249" idx="1"/>
              </p:cNvCxnSpPr>
              <p:nvPr/>
            </p:nvCxnSpPr>
            <p:spPr>
              <a:xfrm>
                <a:off x="2178820" y="3449447"/>
                <a:ext cx="49968" cy="652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Oval 246"/>
              <p:cNvSpPr/>
              <p:nvPr/>
            </p:nvSpPr>
            <p:spPr>
              <a:xfrm>
                <a:off x="2301577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123728" y="3341435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212652" y="3498912"/>
                <a:ext cx="110183" cy="1080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0" name="InputInstanc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4" b="1"/>
          <a:stretch/>
        </p:blipFill>
        <p:spPr bwMode="auto">
          <a:xfrm>
            <a:off x="150482" y="4361191"/>
            <a:ext cx="8832860" cy="9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" name="Pathwidth rule"/>
          <p:cNvSpPr/>
          <p:nvPr/>
        </p:nvSpPr>
        <p:spPr>
          <a:xfrm>
            <a:off x="824954" y="5756098"/>
            <a:ext cx="7704856" cy="9087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Claim</a:t>
            </a:r>
            <a:r>
              <a:rPr lang="en-US" sz="2400" cap="small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all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inputs have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G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) &gt; k-2 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(G</a:t>
            </a:r>
            <a:r>
              <a:rPr lang="en-US" sz="2400" baseline="30000" dirty="0">
                <a:solidFill>
                  <a:schemeClr val="tx1"/>
                </a:solidFill>
              </a:rPr>
              <a:t>*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≥ </a:t>
            </a:r>
            <a:r>
              <a:rPr lang="en-US" sz="2400" cap="small" dirty="0" smtClean="0">
                <a:solidFill>
                  <a:schemeClr val="tx1"/>
                </a:solidFill>
              </a:rPr>
              <a:t>pw</a:t>
            </a:r>
            <a:r>
              <a:rPr lang="en-US" sz="2400" dirty="0" smtClean="0">
                <a:solidFill>
                  <a:schemeClr val="tx1"/>
                </a:solidFill>
              </a:rPr>
              <a:t>(T</a:t>
            </a:r>
            <a:r>
              <a:rPr lang="en-US" sz="2400" baseline="300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◊ 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3"/>
          </a:xfrm>
        </p:spPr>
        <p:txBody>
          <a:bodyPr>
            <a:normAutofit/>
          </a:bodyPr>
          <a:lstStyle/>
          <a:p>
            <a:r>
              <a:rPr lang="en-US" dirty="0" smtClean="0"/>
              <a:t>For each problem in FPT, there is a polynomial-time quasi-order under which each </a:t>
            </a:r>
            <a:r>
              <a:rPr lang="en-US" cap="small" dirty="0" smtClean="0"/>
              <a:t>no</a:t>
            </a:r>
            <a:r>
              <a:rPr lang="en-US" dirty="0" smtClean="0"/>
              <a:t>-instance (</a:t>
            </a:r>
            <a:r>
              <a:rPr lang="en-US" dirty="0" err="1" smtClean="0"/>
              <a:t>x,k</a:t>
            </a:r>
            <a:r>
              <a:rPr lang="en-US" dirty="0" smtClean="0"/>
              <a:t>) is preceded by an f(k)-size obstruction</a:t>
            </a:r>
          </a:p>
          <a:p>
            <a:r>
              <a:rPr lang="en-US" dirty="0" smtClean="0"/>
              <a:t>Characterization suggests a connection between kernel sizes and obstruction sizes</a:t>
            </a:r>
          </a:p>
          <a:p>
            <a:r>
              <a:rPr lang="en-US" dirty="0" smtClean="0"/>
              <a:t>Large obstructions form the crucial ingredient for </a:t>
            </a:r>
            <a:r>
              <a:rPr lang="en-US" cap="small" dirty="0" smtClean="0"/>
              <a:t>or</a:t>
            </a:r>
            <a:r>
              <a:rPr lang="en-US" dirty="0" smtClean="0"/>
              <a:t>-cross-composition into </a:t>
            </a:r>
            <a:r>
              <a:rPr lang="en-US" i="1" dirty="0" smtClean="0"/>
              <a:t>k</a:t>
            </a:r>
            <a:r>
              <a:rPr lang="en-US" cap="small" dirty="0" smtClean="0"/>
              <a:t>-</a:t>
            </a:r>
            <a:r>
              <a:rPr lang="en-US" cap="small" dirty="0" err="1" smtClean="0"/>
              <a:t>Pathwidth</a:t>
            </a:r>
            <a:endParaRPr lang="en-US" cap="small" dirty="0" smtClean="0"/>
          </a:p>
          <a:p>
            <a:endParaRPr lang="en-US" dirty="0" smtClean="0"/>
          </a:p>
          <a:p>
            <a:r>
              <a:rPr lang="en-US" dirty="0" smtClean="0"/>
              <a:t>Open problems: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22</a:t>
            </a:fld>
            <a:endParaRPr lang="nl-N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2176416"/>
              </p:ext>
            </p:extLst>
          </p:nvPr>
        </p:nvGraphicFramePr>
        <p:xfrm>
          <a:off x="827584" y="4637360"/>
          <a:ext cx="6696744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ankyou"/>
          <p:cNvSpPr/>
          <p:nvPr/>
        </p:nvSpPr>
        <p:spPr>
          <a:xfrm>
            <a:off x="1403648" y="2924944"/>
            <a:ext cx="6485192" cy="1987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9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Well-Quasi-Orders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quasi-order</a:t>
            </a:r>
            <a:r>
              <a:rPr lang="en-US" dirty="0" smtClean="0"/>
              <a:t> is a transitive, reflexive, binary relation ⪯ on a (usually infinite) set S.</a:t>
            </a:r>
            <a:endParaRPr lang="en-US" dirty="0"/>
          </a:p>
          <a:p>
            <a:pPr lvl="1"/>
            <a:r>
              <a:rPr lang="en-US" dirty="0" smtClean="0"/>
              <a:t>If x ⪯ y, then x </a:t>
            </a:r>
            <a:r>
              <a:rPr lang="en-US" b="1" dirty="0" smtClean="0"/>
              <a:t>precedes</a:t>
            </a:r>
            <a:r>
              <a:rPr lang="en-US" dirty="0" smtClean="0"/>
              <a:t> y.</a:t>
            </a:r>
          </a:p>
          <a:p>
            <a:endParaRPr lang="en-US" dirty="0" smtClean="0"/>
          </a:p>
          <a:p>
            <a:r>
              <a:rPr lang="en-US" dirty="0" smtClean="0"/>
              <a:t>A quasi-order ⪯ is a </a:t>
            </a:r>
            <a:r>
              <a:rPr lang="en-US" b="1" dirty="0" smtClean="0"/>
              <a:t>well-quasi-order</a:t>
            </a:r>
            <a:r>
              <a:rPr lang="en-US" dirty="0" smtClean="0"/>
              <a:t> on S if</a:t>
            </a:r>
          </a:p>
          <a:p>
            <a:pPr lvl="1"/>
            <a:r>
              <a:rPr lang="en-US" dirty="0" smtClean="0"/>
              <a:t>for every infinite sequence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 over S, </a:t>
            </a:r>
          </a:p>
          <a:p>
            <a:pPr lvl="1"/>
            <a:r>
              <a:rPr lang="en-US" dirty="0" smtClean="0"/>
              <a:t>there are indices </a:t>
            </a:r>
            <a:r>
              <a:rPr lang="en-US" dirty="0" err="1" smtClean="0"/>
              <a:t>i</a:t>
            </a:r>
            <a:r>
              <a:rPr lang="en-US" dirty="0" smtClean="0"/>
              <a:t>&lt;j such that x</a:t>
            </a:r>
            <a:r>
              <a:rPr lang="en-US" baseline="-25000" dirty="0" smtClean="0"/>
              <a:t>i</a:t>
            </a:r>
            <a:r>
              <a:rPr lang="en-US" dirty="0" smtClean="0"/>
              <a:t> ⪯ x</a:t>
            </a:r>
            <a:r>
              <a:rPr lang="en-US" baseline="-25000" dirty="0" smtClean="0"/>
              <a:t>j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Set L ⊆ S is a </a:t>
            </a:r>
            <a:r>
              <a:rPr lang="en-US" b="1" dirty="0" smtClean="0"/>
              <a:t>lower ideal</a:t>
            </a:r>
            <a:r>
              <a:rPr lang="en-US" dirty="0" smtClean="0"/>
              <a:t> of S under </a:t>
            </a:r>
            <a:r>
              <a:rPr lang="en-US" dirty="0"/>
              <a:t>⪯ </a:t>
            </a:r>
            <a:r>
              <a:rPr lang="en-US" dirty="0" smtClean="0"/>
              <a:t>if </a:t>
            </a:r>
          </a:p>
          <a:p>
            <a:pPr lvl="1"/>
            <a:r>
              <a:rPr lang="en-US" dirty="0" smtClean="0"/>
              <a:t>∀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/>
              <a:t>∈ </a:t>
            </a:r>
            <a:r>
              <a:rPr lang="en-US" dirty="0" smtClean="0"/>
              <a:t>S: if x </a:t>
            </a:r>
            <a:r>
              <a:rPr lang="en-US" dirty="0"/>
              <a:t>∈ </a:t>
            </a:r>
            <a:r>
              <a:rPr lang="en-US" dirty="0" smtClean="0"/>
              <a:t>L and y </a:t>
            </a:r>
            <a:r>
              <a:rPr lang="en-US" dirty="0"/>
              <a:t>⪯ </a:t>
            </a:r>
            <a:r>
              <a:rPr lang="en-US" dirty="0" smtClean="0"/>
              <a:t>x, then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y </a:t>
            </a:r>
            <a:r>
              <a:rPr lang="en-US" dirty="0"/>
              <a:t>∈ </a:t>
            </a:r>
            <a:r>
              <a:rPr lang="en-US" dirty="0" smtClean="0"/>
              <a:t>L.</a:t>
            </a:r>
          </a:p>
          <a:p>
            <a:endParaRPr lang="en-US" dirty="0" smtClean="0"/>
          </a:p>
          <a:p>
            <a:r>
              <a:rPr lang="en-US" dirty="0" smtClean="0"/>
              <a:t>A quasi-order is </a:t>
            </a:r>
            <a:r>
              <a:rPr lang="en-US" b="1" dirty="0" smtClean="0"/>
              <a:t>polynomial</a:t>
            </a:r>
            <a:r>
              <a:rPr lang="en-US" dirty="0"/>
              <a:t> </a:t>
            </a:r>
            <a:r>
              <a:rPr lang="en-US" dirty="0" smtClean="0"/>
              <a:t>if x </a:t>
            </a:r>
            <a:r>
              <a:rPr lang="en-US" dirty="0"/>
              <a:t>⪯ </a:t>
            </a:r>
            <a:r>
              <a:rPr lang="en-US" dirty="0" smtClean="0"/>
              <a:t>y can be tested in poly(|x|+|y|)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7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Obstruction </a:t>
            </a:r>
            <a:r>
              <a:rPr lang="en-US" dirty="0"/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Decide membership in a lower ideal by testing containment of an obstruction.</a:t>
            </a:r>
          </a:p>
          <a:p>
            <a:endParaRPr lang="en-US" dirty="0"/>
          </a:p>
          <a:p>
            <a:r>
              <a:rPr lang="en-US" dirty="0" smtClean="0"/>
              <a:t>Any element y</a:t>
            </a:r>
            <a:r>
              <a:rPr lang="en-US" dirty="0"/>
              <a:t> ∈</a:t>
            </a:r>
            <a:r>
              <a:rPr lang="en-US" dirty="0" smtClean="0"/>
              <a:t> S \ L is an </a:t>
            </a:r>
            <a:r>
              <a:rPr lang="en-US" b="1" dirty="0" smtClean="0"/>
              <a:t>obstruction.</a:t>
            </a:r>
          </a:p>
          <a:p>
            <a:endParaRPr lang="en-US" b="1" dirty="0" smtClean="0"/>
          </a:p>
          <a:p>
            <a:r>
              <a:rPr lang="en-US" dirty="0" smtClean="0"/>
              <a:t>An </a:t>
            </a:r>
            <a:r>
              <a:rPr lang="en-US" dirty="0"/>
              <a:t>o</a:t>
            </a:r>
            <a:r>
              <a:rPr lang="en-US" dirty="0" smtClean="0"/>
              <a:t>bstruction is</a:t>
            </a:r>
            <a:r>
              <a:rPr lang="en-US" b="1" dirty="0" smtClean="0"/>
              <a:t> minimal</a:t>
            </a:r>
            <a:r>
              <a:rPr lang="en-US" dirty="0" smtClean="0"/>
              <a:t> if all elements strictly preceding it belong to 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Pathwidth rule"/>
          <p:cNvSpPr/>
          <p:nvPr/>
        </p:nvSpPr>
        <p:spPr>
          <a:xfrm>
            <a:off x="457200" y="1484784"/>
            <a:ext cx="8229600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If ⪯ </a:t>
            </a:r>
            <a:r>
              <a:rPr lang="en-US" sz="2400" dirty="0">
                <a:solidFill>
                  <a:schemeClr val="tx1"/>
                </a:solidFill>
              </a:rPr>
              <a:t>is a WQO on S, and </a:t>
            </a:r>
            <a:r>
              <a:rPr lang="en-US" sz="2400" dirty="0" smtClean="0">
                <a:solidFill>
                  <a:schemeClr val="tx1"/>
                </a:solidFill>
              </a:rPr>
              <a:t>L ⊆ S </a:t>
            </a:r>
            <a:r>
              <a:rPr lang="en-US" sz="2400" dirty="0">
                <a:solidFill>
                  <a:schemeClr val="tx1"/>
                </a:solidFill>
              </a:rPr>
              <a:t>is a lower ideal, then there is a </a:t>
            </a:r>
            <a:r>
              <a:rPr lang="en-US" sz="2400" b="1" dirty="0">
                <a:solidFill>
                  <a:schemeClr val="tx1"/>
                </a:solidFill>
              </a:rPr>
              <a:t>finite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obstruction 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cap="small" dirty="0" err="1" smtClean="0">
                <a:solidFill>
                  <a:schemeClr val="tx1"/>
                </a:solidFill>
              </a:rPr>
              <a:t>Obs</a:t>
            </a:r>
            <a:r>
              <a:rPr lang="en-US" sz="2400" dirty="0" smtClean="0">
                <a:solidFill>
                  <a:schemeClr val="tx1"/>
                </a:solidFill>
              </a:rPr>
              <a:t>(L) </a:t>
            </a:r>
            <a:r>
              <a:rPr lang="en-US" sz="2400" dirty="0">
                <a:solidFill>
                  <a:schemeClr val="tx1"/>
                </a:solidFill>
              </a:rPr>
              <a:t>⊆ S, such that for all x ∈ 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x </a:t>
            </a:r>
            <a:r>
              <a:rPr lang="en-US" sz="2400" dirty="0">
                <a:solidFill>
                  <a:schemeClr val="tx1"/>
                </a:solidFill>
              </a:rPr>
              <a:t>∈ </a:t>
            </a:r>
            <a:r>
              <a:rPr lang="en-US" sz="2400" dirty="0" smtClean="0">
                <a:solidFill>
                  <a:schemeClr val="tx1"/>
                </a:solidFill>
              </a:rPr>
              <a:t>L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iff</a:t>
            </a:r>
            <a:r>
              <a:rPr lang="en-US" sz="2400" dirty="0">
                <a:solidFill>
                  <a:schemeClr val="tx1"/>
                </a:solidFill>
              </a:rPr>
              <a:t> no element in </a:t>
            </a:r>
            <a:r>
              <a:rPr lang="en-US" sz="2400" cap="small" dirty="0" err="1" smtClean="0">
                <a:solidFill>
                  <a:schemeClr val="tx1"/>
                </a:solidFill>
              </a:rPr>
              <a:t>Obs</a:t>
            </a:r>
            <a:r>
              <a:rPr lang="en-US" sz="2400" dirty="0" smtClean="0">
                <a:solidFill>
                  <a:schemeClr val="tx1"/>
                </a:solidFill>
              </a:rPr>
              <a:t>(L) </a:t>
            </a:r>
            <a:r>
              <a:rPr lang="en-US" sz="2400" dirty="0">
                <a:solidFill>
                  <a:schemeClr val="tx1"/>
                </a:solidFill>
              </a:rPr>
              <a:t>precedes </a:t>
            </a:r>
            <a:r>
              <a:rPr lang="en-US" sz="2400" dirty="0" smtClean="0">
                <a:solidFill>
                  <a:schemeClr val="tx1"/>
                </a:solidFill>
              </a:rPr>
              <a:t>x.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Applications of WQO’s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Fellows &amp; Langston, </a:t>
            </a:r>
            <a:r>
              <a:rPr lang="en-US" dirty="0" smtClean="0"/>
              <a:t>JACM 1988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cap="small" dirty="0"/>
              <a:t>Path</a:t>
            </a:r>
            <a:r>
              <a:rPr lang="en-US" dirty="0"/>
              <a:t>,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cap="small" dirty="0"/>
              <a:t>Vertex Cover</a:t>
            </a:r>
            <a:r>
              <a:rPr lang="en-US" dirty="0"/>
              <a:t>,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cap="small" dirty="0"/>
              <a:t>Feedback Vertex Set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can be solved in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3</a:t>
            </a:r>
            <a:r>
              <a:rPr lang="en-US" dirty="0"/>
              <a:t>) time, for each fixed 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Results led to the development of parameterized complexity.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5</a:t>
            </a:fld>
            <a:endParaRPr lang="nl-NL"/>
          </a:p>
        </p:txBody>
      </p:sp>
      <p:graphicFrame>
        <p:nvGraphicFramePr>
          <p:cNvPr id="5" name="Diagram 4"/>
          <p:cNvGraphicFramePr/>
          <p:nvPr/>
        </p:nvGraphicFramePr>
        <p:xfrm>
          <a:off x="899592" y="3413224"/>
          <a:ext cx="6504384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6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FPT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parameterized problem</a:t>
            </a:r>
            <a:r>
              <a:rPr lang="en-US" dirty="0" smtClean="0"/>
              <a:t> is a set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⊆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 smtClean="0"/>
              <a:t>*</a:t>
            </a:r>
            <a:r>
              <a:rPr lang="en-US" dirty="0" smtClean="0"/>
              <a:t>×</a:t>
            </a:r>
            <a:r>
              <a:rPr lang="en-US" dirty="0" smtClean="0">
                <a:latin typeface="Mathematica7" pitchFamily="2" charset="2"/>
              </a:rPr>
              <a:t>N</a:t>
            </a:r>
            <a:endParaRPr lang="en-US" b="1" dirty="0" smtClean="0">
              <a:latin typeface="Mathematica7" pitchFamily="2" charset="2"/>
            </a:endParaRPr>
          </a:p>
          <a:p>
            <a:pPr lvl="1"/>
            <a:r>
              <a:rPr lang="en-US" dirty="0" smtClean="0"/>
              <a:t>Each instance (</a:t>
            </a:r>
            <a:r>
              <a:rPr lang="en-US" dirty="0" err="1" smtClean="0"/>
              <a:t>x,k</a:t>
            </a:r>
            <a:r>
              <a:rPr lang="en-US" dirty="0" smtClean="0"/>
              <a:t>) ∈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>
                <a:latin typeface="Mathematica7" pitchFamily="2" charset="2"/>
              </a:rPr>
              <a:t>N</a:t>
            </a:r>
            <a:r>
              <a:rPr lang="en-US" b="1" dirty="0" smtClean="0"/>
              <a:t> </a:t>
            </a:r>
            <a:r>
              <a:rPr lang="en-US" dirty="0" smtClean="0"/>
              <a:t>has a </a:t>
            </a:r>
            <a:r>
              <a:rPr lang="en-US" i="1" dirty="0" smtClean="0"/>
              <a:t>parameter 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size</a:t>
            </a:r>
            <a:r>
              <a:rPr lang="en-US" dirty="0" smtClean="0"/>
              <a:t> of an instance (</a:t>
            </a:r>
            <a:r>
              <a:rPr lang="en-US" dirty="0" err="1" smtClean="0"/>
              <a:t>x,k</a:t>
            </a:r>
            <a:r>
              <a:rPr lang="en-US" dirty="0" smtClean="0"/>
              <a:t>) is |x| + k.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r>
              <a:rPr lang="en-US" dirty="0" smtClean="0"/>
              <a:t>There are weaker notions. (non-uniform, non-computable f)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Def of FPT"/>
          <p:cNvSpPr/>
          <p:nvPr/>
        </p:nvSpPr>
        <p:spPr>
          <a:xfrm>
            <a:off x="457200" y="3068960"/>
            <a:ext cx="8229600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Strongly Uniform FPT (Fixed-Parameter Tractable)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A parameterized problem </a:t>
            </a:r>
            <a:r>
              <a:rPr lang="en-US" sz="2400" b="1" dirty="0">
                <a:solidFill>
                  <a:schemeClr val="tx1"/>
                </a:solidFill>
                <a:latin typeface="Harrington" pitchFamily="82" charset="0"/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 is strongly uniform FPT if there is an algorithm that decides whether (</a:t>
            </a:r>
            <a:r>
              <a:rPr lang="en-US" sz="2400" dirty="0" err="1" smtClean="0">
                <a:solidFill>
                  <a:schemeClr val="tx1"/>
                </a:solidFill>
              </a:rPr>
              <a:t>x,k</a:t>
            </a:r>
            <a:r>
              <a:rPr lang="en-US" sz="2400" dirty="0" smtClean="0">
                <a:solidFill>
                  <a:schemeClr val="tx1"/>
                </a:solidFill>
              </a:rPr>
              <a:t>) ∈ </a:t>
            </a:r>
            <a:r>
              <a:rPr lang="en-US" sz="2400" b="1" dirty="0">
                <a:solidFill>
                  <a:schemeClr val="tx1"/>
                </a:solidFill>
                <a:latin typeface="Harrington" pitchFamily="82" charset="0"/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 in f(k)|</a:t>
            </a:r>
            <a:r>
              <a:rPr lang="en-US" sz="2400" dirty="0" err="1" smtClean="0">
                <a:solidFill>
                  <a:schemeClr val="tx1"/>
                </a:solidFill>
              </a:rPr>
              <a:t>x|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 time.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(for a computable function f and constant c)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kernel of size f(k) </a:t>
            </a:r>
            <a:r>
              <a:rPr lang="en-US" dirty="0" smtClean="0"/>
              <a:t>for a parameterized problem </a:t>
            </a:r>
            <a:r>
              <a:rPr lang="en-US" b="1" dirty="0" smtClean="0">
                <a:latin typeface="Harrington" pitchFamily="82" charset="0"/>
              </a:rPr>
              <a:t>Q </a:t>
            </a:r>
            <a:r>
              <a:rPr lang="en-US" dirty="0" smtClean="0"/>
              <a:t>is a polynomial-time algorithm that transforms (</a:t>
            </a:r>
            <a:r>
              <a:rPr lang="en-US" dirty="0" err="1" smtClean="0"/>
              <a:t>x,k</a:t>
            </a:r>
            <a:r>
              <a:rPr lang="en-US" dirty="0" smtClean="0"/>
              <a:t>) into (</a:t>
            </a:r>
            <a:r>
              <a:rPr lang="en-US" dirty="0" err="1" smtClean="0"/>
              <a:t>x’,k</a:t>
            </a:r>
            <a:r>
              <a:rPr lang="en-US" dirty="0" smtClean="0"/>
              <a:t>’),</a:t>
            </a:r>
          </a:p>
          <a:p>
            <a:pPr lvl="1"/>
            <a:r>
              <a:rPr lang="en-US" dirty="0" smtClean="0"/>
              <a:t>such that (</a:t>
            </a:r>
            <a:r>
              <a:rPr lang="en-US" dirty="0" err="1" smtClean="0"/>
              <a:t>x,k</a:t>
            </a:r>
            <a:r>
              <a:rPr lang="en-US" dirty="0" smtClean="0"/>
              <a:t>) in </a:t>
            </a:r>
            <a:r>
              <a:rPr lang="en-US" b="1" dirty="0">
                <a:latin typeface="Harrington" pitchFamily="82" charset="0"/>
              </a:rPr>
              <a:t>Q </a:t>
            </a:r>
            <a:r>
              <a:rPr lang="en-US" dirty="0" err="1" smtClean="0"/>
              <a:t>iff</a:t>
            </a:r>
            <a:r>
              <a:rPr lang="en-US" dirty="0" smtClean="0"/>
              <a:t> (</a:t>
            </a:r>
            <a:r>
              <a:rPr lang="en-US" dirty="0" err="1" smtClean="0"/>
              <a:t>x’,k</a:t>
            </a:r>
            <a:r>
              <a:rPr lang="en-US" dirty="0" smtClean="0"/>
              <a:t>’) in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and |x’|+k’ is bounded by f(k).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  <p:grpSp>
        <p:nvGrpSpPr>
          <p:cNvPr id="8" name="Output"/>
          <p:cNvGrpSpPr/>
          <p:nvPr/>
        </p:nvGrpSpPr>
        <p:grpSpPr>
          <a:xfrm>
            <a:off x="5724128" y="3933056"/>
            <a:ext cx="2304256" cy="1267402"/>
            <a:chOff x="5724128" y="3933056"/>
            <a:chExt cx="2304256" cy="1267402"/>
          </a:xfrm>
        </p:grpSpPr>
        <p:sp>
          <p:nvSpPr>
            <p:cNvPr id="11" name="Double Bracket 10"/>
            <p:cNvSpPr/>
            <p:nvPr/>
          </p:nvSpPr>
          <p:spPr>
            <a:xfrm>
              <a:off x="5724128" y="3933056"/>
              <a:ext cx="2304256" cy="1267402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en-US" sz="6000" dirty="0" smtClean="0"/>
                <a:t>      , k’</a:t>
              </a:r>
              <a:endParaRPr lang="en-US" sz="6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412" y="3933056"/>
              <a:ext cx="635828" cy="1257834"/>
            </a:xfrm>
            <a:prstGeom prst="rect">
              <a:avLst/>
            </a:prstGeom>
          </p:spPr>
        </p:pic>
      </p:grpSp>
      <p:sp>
        <p:nvSpPr>
          <p:cNvPr id="9" name="P-time transform"/>
          <p:cNvSpPr/>
          <p:nvPr/>
        </p:nvSpPr>
        <p:spPr>
          <a:xfrm>
            <a:off x="3347864" y="4116745"/>
            <a:ext cx="2232248" cy="968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Poly-time</a:t>
            </a:r>
            <a:endParaRPr lang="en-US" dirty="0"/>
          </a:p>
        </p:txBody>
      </p:sp>
      <p:grpSp>
        <p:nvGrpSpPr>
          <p:cNvPr id="5" name="Input"/>
          <p:cNvGrpSpPr/>
          <p:nvPr/>
        </p:nvGrpSpPr>
        <p:grpSpPr>
          <a:xfrm>
            <a:off x="755576" y="3429000"/>
            <a:ext cx="2376264" cy="2155027"/>
            <a:chOff x="755576" y="3429000"/>
            <a:chExt cx="2376264" cy="21550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430083"/>
              <a:ext cx="1063046" cy="2153944"/>
            </a:xfrm>
            <a:prstGeom prst="rect">
              <a:avLst/>
            </a:prstGeom>
          </p:spPr>
        </p:pic>
        <p:sp>
          <p:nvSpPr>
            <p:cNvPr id="10" name="Double Bracket 9"/>
            <p:cNvSpPr/>
            <p:nvPr/>
          </p:nvSpPr>
          <p:spPr>
            <a:xfrm>
              <a:off x="755576" y="3429000"/>
              <a:ext cx="2376264" cy="2088232"/>
            </a:xfrm>
            <a:prstGeom prst="bracket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en-US" sz="6000" dirty="0" smtClean="0"/>
                <a:t>      , k</a:t>
              </a:r>
              <a:endParaRPr lang="en-US" sz="6000" dirty="0"/>
            </a:p>
          </p:txBody>
        </p:sp>
      </p:grpSp>
      <p:grpSp>
        <p:nvGrpSpPr>
          <p:cNvPr id="14" name="Sizebound"/>
          <p:cNvGrpSpPr/>
          <p:nvPr/>
        </p:nvGrpSpPr>
        <p:grpSpPr>
          <a:xfrm>
            <a:off x="5986103" y="5404007"/>
            <a:ext cx="1826259" cy="761297"/>
            <a:chOff x="5986103" y="5404007"/>
            <a:chExt cx="1826259" cy="761297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6719213" y="4670897"/>
              <a:ext cx="360040" cy="182625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8224" y="5703639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≤</a:t>
              </a:r>
              <a:r>
                <a:rPr lang="en-US" sz="2400" dirty="0" smtClean="0">
                  <a:latin typeface="+mj-lt"/>
                </a:rPr>
                <a:t> f(k)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1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ghlight box"/>
          <p:cNvSpPr/>
          <p:nvPr/>
        </p:nvSpPr>
        <p:spPr>
          <a:xfrm>
            <a:off x="899593" y="3645024"/>
            <a:ext cx="7632847" cy="22322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characterization of FPT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parameterized 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/>
              <a:t> ⊆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 smtClean="0">
                <a:latin typeface="Mathematica7" pitchFamily="2" charset="2"/>
              </a:rPr>
              <a:t>N</a:t>
            </a:r>
            <a:r>
              <a:rPr lang="en-US" dirty="0" smtClean="0"/>
              <a:t>, the following statements are equivalent: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Problem </a:t>
            </a:r>
            <a:r>
              <a:rPr lang="en-US" b="1" dirty="0" smtClean="0">
                <a:latin typeface="Harrington" pitchFamily="82" charset="0"/>
              </a:rPr>
              <a:t>Q </a:t>
            </a:r>
            <a:r>
              <a:rPr lang="en-US" dirty="0" smtClean="0"/>
              <a:t>is contained in strongly uniform </a:t>
            </a:r>
            <a:r>
              <a:rPr lang="en-US" b="1" dirty="0" smtClean="0"/>
              <a:t>FPT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is decidable and admits a </a:t>
            </a:r>
            <a:r>
              <a:rPr lang="en-US" b="1" dirty="0" smtClean="0"/>
              <a:t>kernel</a:t>
            </a:r>
            <a:r>
              <a:rPr lang="en-US" dirty="0" smtClean="0"/>
              <a:t> of computable size.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is decidable and there is a polynomial-time </a:t>
            </a:r>
            <a:r>
              <a:rPr lang="en-US" b="1" dirty="0" smtClean="0"/>
              <a:t>quasi-order</a:t>
            </a:r>
            <a:r>
              <a:rPr lang="en-US" dirty="0" smtClean="0"/>
              <a:t> </a:t>
            </a:r>
            <a:r>
              <a:rPr lang="en-US" dirty="0"/>
              <a:t>⪯ </a:t>
            </a:r>
            <a:r>
              <a:rPr lang="en-US" dirty="0" smtClean="0"/>
              <a:t>on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 smtClean="0">
                <a:latin typeface="Mathematica7" pitchFamily="2" charset="2"/>
              </a:rPr>
              <a:t>N</a:t>
            </a:r>
            <a:r>
              <a:rPr lang="en-US" dirty="0" smtClean="0"/>
              <a:t> and a computable function </a:t>
            </a:r>
            <a:br>
              <a:rPr lang="en-US" dirty="0" smtClean="0"/>
            </a:br>
            <a:r>
              <a:rPr lang="en-US" dirty="0" smtClean="0"/>
              <a:t>f:</a:t>
            </a:r>
            <a:r>
              <a:rPr lang="en-US" dirty="0">
                <a:latin typeface="Mathematica7" pitchFamily="2" charset="2"/>
              </a:rPr>
              <a:t> 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latin typeface="Mathematica7" pitchFamily="2" charset="2"/>
              </a:rPr>
              <a:t> 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such that:</a:t>
            </a:r>
          </a:p>
          <a:p>
            <a:pPr marL="1314450" lvl="2" indent="-457200"/>
            <a:r>
              <a:rPr lang="en-US" dirty="0" smtClean="0"/>
              <a:t>The set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is a lower ideal of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>
                <a:latin typeface="Mathematica7" pitchFamily="2" charset="2"/>
              </a:rPr>
              <a:t>N </a:t>
            </a:r>
            <a:r>
              <a:rPr lang="en-US" dirty="0" smtClean="0"/>
              <a:t>under </a:t>
            </a:r>
            <a:r>
              <a:rPr lang="en-US" dirty="0"/>
              <a:t>⪯</a:t>
            </a:r>
            <a:r>
              <a:rPr lang="en-US" dirty="0" smtClean="0"/>
              <a:t>.</a:t>
            </a:r>
          </a:p>
          <a:p>
            <a:pPr marL="1314450" lvl="2" indent="-457200"/>
            <a:r>
              <a:rPr lang="en-US" dirty="0" smtClean="0"/>
              <a:t>For every (</a:t>
            </a:r>
            <a:r>
              <a:rPr lang="en-US" dirty="0" err="1" smtClean="0"/>
              <a:t>x,k</a:t>
            </a:r>
            <a:r>
              <a:rPr lang="en-US" dirty="0" smtClean="0"/>
              <a:t>) </a:t>
            </a:r>
            <a:r>
              <a:rPr lang="en-US" dirty="0"/>
              <a:t>∉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, there is an </a:t>
            </a:r>
            <a:r>
              <a:rPr lang="en-US" b="1" dirty="0" smtClean="0"/>
              <a:t>obstruction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x’,k</a:t>
            </a:r>
            <a:r>
              <a:rPr lang="en-US" dirty="0" smtClean="0"/>
              <a:t>’) </a:t>
            </a:r>
            <a:r>
              <a:rPr lang="en-US" dirty="0"/>
              <a:t>∉ </a:t>
            </a:r>
            <a:r>
              <a:rPr lang="en-US" b="1" dirty="0">
                <a:latin typeface="Harrington" pitchFamily="82" charset="0"/>
              </a:rPr>
              <a:t>Q </a:t>
            </a:r>
            <a:r>
              <a:rPr lang="en-US" dirty="0" smtClean="0"/>
              <a:t>of size at most f(k) with (</a:t>
            </a:r>
            <a:r>
              <a:rPr lang="en-US" dirty="0" err="1" smtClean="0"/>
              <a:t>x’,k</a:t>
            </a:r>
            <a:r>
              <a:rPr lang="en-US" dirty="0" smtClean="0"/>
              <a:t>’) </a:t>
            </a:r>
            <a:r>
              <a:rPr lang="en-US" dirty="0"/>
              <a:t>⪯</a:t>
            </a:r>
            <a:r>
              <a:rPr lang="en-US" dirty="0" smtClean="0"/>
              <a:t> (</a:t>
            </a:r>
            <a:r>
              <a:rPr lang="en-US" dirty="0" err="1" smtClean="0"/>
              <a:t>x,k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447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ghlight box"/>
          <p:cNvSpPr/>
          <p:nvPr/>
        </p:nvSpPr>
        <p:spPr>
          <a:xfrm>
            <a:off x="899593" y="3645024"/>
            <a:ext cx="7632847" cy="22322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characterization of FPT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5693"/>
            <a:ext cx="8229600" cy="2697163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Problem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is decidable and there is a polynomial-time </a:t>
            </a:r>
            <a:r>
              <a:rPr lang="en-US" b="1" dirty="0" smtClean="0"/>
              <a:t>quasi-order</a:t>
            </a:r>
            <a:r>
              <a:rPr lang="en-US" dirty="0" smtClean="0"/>
              <a:t> </a:t>
            </a:r>
            <a:r>
              <a:rPr lang="en-US" dirty="0"/>
              <a:t>⪯ </a:t>
            </a:r>
            <a:r>
              <a:rPr lang="en-US" dirty="0" smtClean="0"/>
              <a:t>on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 smtClean="0">
                <a:latin typeface="Mathematica7" pitchFamily="2" charset="2"/>
              </a:rPr>
              <a:t>N</a:t>
            </a:r>
            <a:r>
              <a:rPr lang="en-US" dirty="0" smtClean="0"/>
              <a:t> and a computable function </a:t>
            </a:r>
            <a:br>
              <a:rPr lang="en-US" dirty="0" smtClean="0"/>
            </a:br>
            <a:r>
              <a:rPr lang="en-US" dirty="0" smtClean="0"/>
              <a:t>f:</a:t>
            </a:r>
            <a:r>
              <a:rPr lang="en-US" dirty="0">
                <a:latin typeface="Mathematica7" pitchFamily="2" charset="2"/>
              </a:rPr>
              <a:t> 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latin typeface="Mathematica7" pitchFamily="2" charset="2"/>
              </a:rPr>
              <a:t> 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such that:</a:t>
            </a:r>
          </a:p>
          <a:p>
            <a:pPr marL="1314450" lvl="2" indent="-457200"/>
            <a:r>
              <a:rPr lang="en-US" dirty="0" smtClean="0"/>
              <a:t>The set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 is a lower ideal of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30000" dirty="0"/>
              <a:t>*</a:t>
            </a:r>
            <a:r>
              <a:rPr lang="en-US" dirty="0"/>
              <a:t>×</a:t>
            </a:r>
            <a:r>
              <a:rPr lang="en-US" dirty="0">
                <a:latin typeface="Mathematica7" pitchFamily="2" charset="2"/>
              </a:rPr>
              <a:t>N </a:t>
            </a:r>
            <a:r>
              <a:rPr lang="en-US" dirty="0" smtClean="0"/>
              <a:t>under </a:t>
            </a:r>
            <a:r>
              <a:rPr lang="en-US" dirty="0"/>
              <a:t>⪯</a:t>
            </a:r>
            <a:r>
              <a:rPr lang="en-US" dirty="0" smtClean="0"/>
              <a:t>.</a:t>
            </a:r>
          </a:p>
          <a:p>
            <a:pPr marL="1314450" lvl="2" indent="-457200"/>
            <a:r>
              <a:rPr lang="en-US" dirty="0" smtClean="0"/>
              <a:t>For every (</a:t>
            </a:r>
            <a:r>
              <a:rPr lang="en-US" dirty="0" err="1" smtClean="0"/>
              <a:t>x,k</a:t>
            </a:r>
            <a:r>
              <a:rPr lang="en-US" dirty="0" smtClean="0"/>
              <a:t>) </a:t>
            </a:r>
            <a:r>
              <a:rPr lang="en-US" dirty="0"/>
              <a:t>∉ </a:t>
            </a:r>
            <a:r>
              <a:rPr lang="en-US" b="1" dirty="0">
                <a:latin typeface="Harrington" pitchFamily="82" charset="0"/>
              </a:rPr>
              <a:t>Q</a:t>
            </a:r>
            <a:r>
              <a:rPr lang="en-US" dirty="0" smtClean="0"/>
              <a:t>, there is an </a:t>
            </a:r>
            <a:r>
              <a:rPr lang="en-US" b="1" dirty="0" smtClean="0"/>
              <a:t>obstruction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x’,k</a:t>
            </a:r>
            <a:r>
              <a:rPr lang="en-US" dirty="0" smtClean="0"/>
              <a:t>’) </a:t>
            </a:r>
            <a:r>
              <a:rPr lang="en-US" dirty="0"/>
              <a:t>∉ </a:t>
            </a:r>
            <a:r>
              <a:rPr lang="en-US" b="1" dirty="0">
                <a:latin typeface="Harrington" pitchFamily="82" charset="0"/>
              </a:rPr>
              <a:t>Q </a:t>
            </a:r>
            <a:r>
              <a:rPr lang="en-US" dirty="0" smtClean="0"/>
              <a:t>of size at most f(k) with (</a:t>
            </a:r>
            <a:r>
              <a:rPr lang="en-US" dirty="0" err="1" smtClean="0"/>
              <a:t>x’,k</a:t>
            </a:r>
            <a:r>
              <a:rPr lang="en-US" dirty="0" smtClean="0"/>
              <a:t>’) </a:t>
            </a:r>
            <a:r>
              <a:rPr lang="en-US" dirty="0"/>
              <a:t>⪯</a:t>
            </a:r>
            <a:r>
              <a:rPr lang="en-US" dirty="0" smtClean="0"/>
              <a:t> (</a:t>
            </a:r>
            <a:r>
              <a:rPr lang="en-US" dirty="0" err="1" smtClean="0"/>
              <a:t>x,k</a:t>
            </a:r>
            <a:r>
              <a:rPr lang="en-US" dirty="0" smtClean="0"/>
              <a:t>).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20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ＭＳ Ｐゴシック" pitchFamily="-65" charset="-128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ＭＳ Ｐゴシック" pitchFamily="-65" charset="-128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ＭＳ Ｐゴシック" pitchFamily="-65" charset="-128"/>
                <a:cs typeface="Verdan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/>
                <a:ea typeface="ＭＳ Ｐゴシック" pitchFamily="-65" charset="-128"/>
                <a:cs typeface="Verdan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Verdana"/>
                <a:ea typeface="ＭＳ Ｐゴシック" pitchFamily="-65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Implies that for </a:t>
            </a:r>
            <a:r>
              <a:rPr lang="en-US" sz="1800" dirty="0"/>
              <a:t>every k, there is a </a:t>
            </a:r>
            <a:r>
              <a:rPr lang="en-US" sz="1800" b="1" dirty="0"/>
              <a:t>finite</a:t>
            </a:r>
            <a:r>
              <a:rPr lang="en-US" sz="1800" dirty="0"/>
              <a:t> obstruction set </a:t>
            </a:r>
            <a:r>
              <a:rPr lang="en-US" sz="1800" cap="small" dirty="0" err="1"/>
              <a:t>Obs</a:t>
            </a:r>
            <a:r>
              <a:rPr lang="en-US" sz="1800" dirty="0"/>
              <a:t>(k) containing instances of size ≤ f(k):</a:t>
            </a:r>
          </a:p>
          <a:p>
            <a:pPr lvl="1"/>
            <a:r>
              <a:rPr lang="en-US" sz="1800" dirty="0"/>
              <a:t>(</a:t>
            </a:r>
            <a:r>
              <a:rPr lang="en-US" sz="1800" dirty="0" err="1"/>
              <a:t>x,k</a:t>
            </a:r>
            <a:r>
              <a:rPr lang="en-US" sz="1800" dirty="0"/>
              <a:t>) in </a:t>
            </a:r>
            <a:r>
              <a:rPr lang="en-US" sz="1800" b="1" dirty="0">
                <a:latin typeface="Harrington" pitchFamily="82" charset="0"/>
              </a:rPr>
              <a:t>Q</a:t>
            </a:r>
            <a:r>
              <a:rPr lang="en-US" sz="1800" dirty="0"/>
              <a:t> </a:t>
            </a:r>
            <a:r>
              <a:rPr lang="en-US" sz="1800" dirty="0" err="1"/>
              <a:t>iff</a:t>
            </a:r>
            <a:r>
              <a:rPr lang="en-US" sz="1800" dirty="0"/>
              <a:t> no element of </a:t>
            </a:r>
            <a:r>
              <a:rPr lang="en-US" sz="1800" cap="small" dirty="0" err="1"/>
              <a:t>Obs</a:t>
            </a:r>
            <a:r>
              <a:rPr lang="en-US" sz="1800" dirty="0"/>
              <a:t>(k) precedes it.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obstruction-testing method that lies at the origins of FPT is not </a:t>
            </a:r>
            <a:r>
              <a:rPr lang="en-US" sz="1800" i="1" dirty="0"/>
              <a:t>just one way</a:t>
            </a:r>
            <a:r>
              <a:rPr lang="en-US" sz="1800" dirty="0"/>
              <a:t> of obtaining FPT algorithms:</a:t>
            </a:r>
          </a:p>
          <a:p>
            <a:pPr lvl="1"/>
            <a:r>
              <a:rPr lang="en-US" sz="1800" b="1" dirty="0"/>
              <a:t>all of FPT </a:t>
            </a:r>
            <a:r>
              <a:rPr lang="en-US" sz="1800" dirty="0"/>
              <a:t>can be obtained this way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50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01DBBD-780D-4F34-811C-66B447108F0D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template02</Template>
  <TotalTime>4539</TotalTime>
  <Words>1330</Words>
  <Application>Microsoft Office PowerPoint</Application>
  <PresentationFormat>On-screen Show (4:3)</PresentationFormat>
  <Paragraphs>228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Mathematica5</vt:lpstr>
      <vt:lpstr>ＭＳ Ｐゴシック</vt:lpstr>
      <vt:lpstr>Harrington</vt:lpstr>
      <vt:lpstr>Verdana</vt:lpstr>
      <vt:lpstr>Symbol</vt:lpstr>
      <vt:lpstr>Calibri</vt:lpstr>
      <vt:lpstr>Times</vt:lpstr>
      <vt:lpstr>Wingdings</vt:lpstr>
      <vt:lpstr>Arial Unicode MS</vt:lpstr>
      <vt:lpstr>Mathematica7</vt:lpstr>
      <vt:lpstr>UU template02</vt:lpstr>
      <vt:lpstr>FPT is Characterized by Useful Obstruction Sets</vt:lpstr>
      <vt:lpstr>A new characterization of fpt</vt:lpstr>
      <vt:lpstr>Well-Quasi-Orders</vt:lpstr>
      <vt:lpstr>The Obstruction Principle</vt:lpstr>
      <vt:lpstr>Algorithmic Applications of WQO’s</vt:lpstr>
      <vt:lpstr>The class FPT</vt:lpstr>
      <vt:lpstr>Kernelization</vt:lpstr>
      <vt:lpstr>New characterization of FPT</vt:lpstr>
      <vt:lpstr>New characterization of FPT</vt:lpstr>
      <vt:lpstr>kernel size vs. obstruction size</vt:lpstr>
      <vt:lpstr>Small kernels yield small obstructions</vt:lpstr>
      <vt:lpstr>Obstruction size vs. kernel size Polynomial bounds</vt:lpstr>
      <vt:lpstr>Obstruction size vs. kernel size Superpolynomial bounds</vt:lpstr>
      <vt:lpstr>Exploiting obstructions for lower-bounds on kernel sizes</vt:lpstr>
      <vt:lpstr>Composition algorithms</vt:lpstr>
      <vt:lpstr>The k-Pathwidth problem</vt:lpstr>
      <vt:lpstr>or-Cross-composition</vt:lpstr>
      <vt:lpstr>Tree obstructions to Pathwidth</vt:lpstr>
      <vt:lpstr>Construction</vt:lpstr>
      <vt:lpstr>Correctness sketch</vt:lpstr>
      <vt:lpstr>Correctness sketch</vt:lpstr>
      <vt:lpstr>Conclusion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Bart M. P. Jansen</cp:lastModifiedBy>
  <cp:revision>858</cp:revision>
  <dcterms:created xsi:type="dcterms:W3CDTF">2010-03-31T10:28:15Z</dcterms:created>
  <dcterms:modified xsi:type="dcterms:W3CDTF">2013-06-24T10:28:48Z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