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2" r:id="rId2"/>
    <p:sldId id="916" r:id="rId3"/>
    <p:sldId id="917" r:id="rId4"/>
    <p:sldId id="940" r:id="rId5"/>
    <p:sldId id="919" r:id="rId6"/>
    <p:sldId id="920" r:id="rId7"/>
    <p:sldId id="921" r:id="rId8"/>
    <p:sldId id="922" r:id="rId9"/>
    <p:sldId id="923" r:id="rId10"/>
    <p:sldId id="924" r:id="rId11"/>
    <p:sldId id="925" r:id="rId12"/>
    <p:sldId id="926" r:id="rId13"/>
    <p:sldId id="928" r:id="rId14"/>
    <p:sldId id="929" r:id="rId15"/>
    <p:sldId id="930" r:id="rId16"/>
    <p:sldId id="931" r:id="rId17"/>
    <p:sldId id="932" r:id="rId18"/>
    <p:sldId id="933" r:id="rId19"/>
    <p:sldId id="934" r:id="rId20"/>
    <p:sldId id="935" r:id="rId21"/>
    <p:sldId id="936" r:id="rId22"/>
    <p:sldId id="937" r:id="rId23"/>
  </p:sldIdLst>
  <p:sldSz cx="12192000" cy="6858000"/>
  <p:notesSz cx="6797675" cy="9926638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mbria Math" panose="02040503050406030204" pitchFamily="18" charset="0"/>
      <p:regular r:id="rId34"/>
    </p:embeddedFont>
  </p:embeddedFontLst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E1E9ED"/>
    <a:srgbClr val="CC3300"/>
    <a:srgbClr val="0066FF"/>
    <a:srgbClr val="00FFFF"/>
    <a:srgbClr val="D3EBFA"/>
    <a:srgbClr val="038CC0"/>
    <a:srgbClr val="008000"/>
    <a:srgbClr val="0F94C4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74722" autoAdjust="0"/>
  </p:normalViewPr>
  <p:slideViewPr>
    <p:cSldViewPr>
      <p:cViewPr varScale="1">
        <p:scale>
          <a:sx n="52" d="100"/>
          <a:sy n="52" d="100"/>
        </p:scale>
        <p:origin x="588" y="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5180EC00-F275-4087-9DB9-ACCF312B7620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1216288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5" y="0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46125"/>
            <a:ext cx="6611937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6" y="4713116"/>
            <a:ext cx="5438748" cy="4468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l" defTabSz="990248">
              <a:defRPr sz="1300"/>
            </a:lvl1pPr>
          </a:lstStyle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5" y="9429305"/>
            <a:ext cx="2945862" cy="495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0" tIns="49519" rIns="99040" bIns="49519" numCol="1" anchor="b" anchorCtr="0" compatLnSpc="1">
            <a:prstTxWarp prst="textNoShape">
              <a:avLst/>
            </a:prstTxWarp>
          </a:bodyPr>
          <a:lstStyle>
            <a:lvl1pPr algn="r" defTabSz="990248">
              <a:defRPr sz="1300"/>
            </a:lvl1pPr>
          </a:lstStyle>
          <a:p>
            <a:pPr>
              <a:defRPr/>
            </a:pPr>
            <a:fld id="{E25ECAD4-345E-4ADD-8C78-01985C60FD5F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6553479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663" y="746125"/>
            <a:ext cx="6611937" cy="37195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b-NO" smtClean="0"/>
              <a:t>Bart M. P. Jansen</a:t>
            </a:r>
            <a:endParaRPr lang="nb-NO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REDUCESEARCH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6862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lower bounds match the running times of</a:t>
            </a:r>
            <a:r>
              <a:rPr lang="en-US" baseline="0" dirty="0" smtClean="0"/>
              <a:t> the </a:t>
            </a:r>
            <a:r>
              <a:rPr lang="en-US" dirty="0" smtClean="0"/>
              <a:t>best-known algorithms for these problems.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328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370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67342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9730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240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use more than 6 vertices from interior: remove those 7, add u instead (dominates</a:t>
            </a:r>
            <a:r>
              <a:rPr lang="en-US" baseline="0" dirty="0" smtClean="0"/>
              <a:t> v by the edge </a:t>
            </a:r>
            <a:r>
              <a:rPr lang="en-US" baseline="0" dirty="0" err="1" smtClean="0"/>
              <a:t>uv</a:t>
            </a:r>
            <a:r>
              <a:rPr lang="en-US" baseline="0" dirty="0" smtClean="0"/>
              <a:t> in G). If you use exactly 6 from interior but don’t use neighbors of u or v: then remove those 6 vertices to get a </a:t>
            </a:r>
            <a:r>
              <a:rPr lang="en-US" baseline="0" dirty="0" err="1" smtClean="0"/>
              <a:t>domset</a:t>
            </a:r>
            <a:r>
              <a:rPr lang="en-US" baseline="0" dirty="0" smtClean="0"/>
              <a:t> in G. If you use exactly 6 and use the neighbor of u: then show v must be in the </a:t>
            </a:r>
            <a:r>
              <a:rPr lang="en-US" baseline="0" dirty="0" err="1" smtClean="0"/>
              <a:t>domset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7541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 you use more than 6 vertices from interior: remove those 7, add u instead (dominates</a:t>
            </a:r>
            <a:r>
              <a:rPr lang="en-US" baseline="0" dirty="0" smtClean="0"/>
              <a:t> v by the edge </a:t>
            </a:r>
            <a:r>
              <a:rPr lang="en-US" baseline="0" dirty="0" err="1" smtClean="0"/>
              <a:t>uv</a:t>
            </a:r>
            <a:r>
              <a:rPr lang="en-US" baseline="0" dirty="0" smtClean="0"/>
              <a:t> in G). If you use exactly 6 from interior but don’t use neighbors of u or v: then remove those 6 vertices to get a </a:t>
            </a:r>
            <a:r>
              <a:rPr lang="en-US" baseline="0" dirty="0" err="1" smtClean="0"/>
              <a:t>domset</a:t>
            </a:r>
            <a:r>
              <a:rPr lang="en-US" baseline="0" dirty="0" smtClean="0"/>
              <a:t> in G. If you use exactly 6 and use the neighbor of u: then show v must be in the </a:t>
            </a:r>
            <a:r>
              <a:rPr lang="en-US" baseline="0" dirty="0" err="1" smtClean="0"/>
              <a:t>domset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4348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Existence of crossover gadget proves</a:t>
            </a:r>
            <a:r>
              <a:rPr lang="en-US" baseline="0" dirty="0" smtClean="0"/>
              <a:t> SETH </a:t>
            </a:r>
            <a:r>
              <a:rPr lang="en-US" baseline="0" dirty="0" err="1" smtClean="0"/>
              <a:t>lowerbound</a:t>
            </a:r>
            <a:r>
              <a:rPr lang="en-US" baseline="0" dirty="0" smtClean="0"/>
              <a:t> for Dominating Set by route sketched earlier.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ECAD4-345E-4ADD-8C78-01985C60FD5F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788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For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1219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10" descr="UiBmerke_grayscale"/>
          <p:cNvSpPr>
            <a:spLocks noChangeAspect="1" noChangeArrowheads="1"/>
          </p:cNvSpPr>
          <p:nvPr/>
        </p:nvSpPr>
        <p:spPr bwMode="auto">
          <a:xfrm>
            <a:off x="4887385" y="4702178"/>
            <a:ext cx="2360083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sz="3600"/>
          </a:p>
        </p:txBody>
      </p:sp>
      <p:grpSp>
        <p:nvGrpSpPr>
          <p:cNvPr id="7" name="Gruppe 12"/>
          <p:cNvGrpSpPr>
            <a:grpSpLocks/>
          </p:cNvGrpSpPr>
          <p:nvPr/>
        </p:nvGrpSpPr>
        <p:grpSpPr bwMode="auto">
          <a:xfrm>
            <a:off x="2412344" y="250824"/>
            <a:ext cx="7241603" cy="70692"/>
            <a:chOff x="1876465" y="159840"/>
            <a:chExt cx="5431839" cy="70664"/>
          </a:xfrm>
        </p:grpSpPr>
        <p:grpSp>
          <p:nvGrpSpPr>
            <p:cNvPr id="9" name="Gruppe 14"/>
            <p:cNvGrpSpPr>
              <a:grpSpLocks/>
            </p:cNvGrpSpPr>
            <p:nvPr/>
          </p:nvGrpSpPr>
          <p:grpSpPr bwMode="auto">
            <a:xfrm>
              <a:off x="1876465" y="159840"/>
              <a:ext cx="2756914" cy="28800"/>
              <a:chOff x="1876465" y="126156"/>
              <a:chExt cx="2756914" cy="28800"/>
            </a:xfrm>
          </p:grpSpPr>
          <p:sp>
            <p:nvSpPr>
              <p:cNvPr id="11" name="Rektangel 16"/>
              <p:cNvSpPr>
                <a:spLocks noChangeArrowheads="1"/>
              </p:cNvSpPr>
              <p:nvPr/>
            </p:nvSpPr>
            <p:spPr bwMode="auto">
              <a:xfrm>
                <a:off x="1876465" y="126156"/>
                <a:ext cx="550800" cy="2880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2" name="Rektangel 17"/>
              <p:cNvSpPr>
                <a:spLocks noChangeArrowheads="1"/>
              </p:cNvSpPr>
              <p:nvPr/>
            </p:nvSpPr>
            <p:spPr bwMode="auto">
              <a:xfrm>
                <a:off x="2426803" y="126156"/>
                <a:ext cx="550800" cy="28800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3" name="Rektangel 18"/>
              <p:cNvSpPr>
                <a:spLocks noChangeArrowheads="1"/>
              </p:cNvSpPr>
              <p:nvPr/>
            </p:nvSpPr>
            <p:spPr bwMode="auto">
              <a:xfrm>
                <a:off x="2977141" y="126156"/>
                <a:ext cx="550800" cy="28800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4" name="Rektangel 19"/>
              <p:cNvSpPr>
                <a:spLocks noChangeArrowheads="1"/>
              </p:cNvSpPr>
              <p:nvPr/>
            </p:nvSpPr>
            <p:spPr bwMode="auto">
              <a:xfrm>
                <a:off x="3532241" y="126156"/>
                <a:ext cx="550800" cy="28800"/>
              </a:xfrm>
              <a:prstGeom prst="rect">
                <a:avLst/>
              </a:prstGeom>
              <a:solidFill>
                <a:srgbClr val="00BB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  <p:sp>
            <p:nvSpPr>
              <p:cNvPr id="15" name="Rektangel 20"/>
              <p:cNvSpPr>
                <a:spLocks noChangeArrowheads="1"/>
              </p:cNvSpPr>
              <p:nvPr/>
            </p:nvSpPr>
            <p:spPr bwMode="auto">
              <a:xfrm>
                <a:off x="4082579" y="126156"/>
                <a:ext cx="550800" cy="28800"/>
              </a:xfrm>
              <a:prstGeom prst="rect">
                <a:avLst/>
              </a:prstGeom>
              <a:solidFill>
                <a:srgbClr val="4E4A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nb-NO" sz="3600"/>
              </a:p>
            </p:txBody>
          </p:sp>
        </p:grpSp>
        <p:cxnSp>
          <p:nvCxnSpPr>
            <p:cNvPr id="10" name="Rett linje 15"/>
            <p:cNvCxnSpPr>
              <a:cxnSpLocks noChangeShapeType="1"/>
            </p:cNvCxnSpPr>
            <p:nvPr/>
          </p:nvCxnSpPr>
          <p:spPr bwMode="auto">
            <a:xfrm>
              <a:off x="1876465" y="230504"/>
              <a:ext cx="5431839" cy="0"/>
            </a:xfrm>
            <a:prstGeom prst="line">
              <a:avLst/>
            </a:prstGeom>
            <a:noFill/>
            <a:ln w="9525" algn="ctr">
              <a:solidFill>
                <a:srgbClr val="4E4A48">
                  <a:alpha val="52156"/>
                </a:srgbClr>
              </a:solidFill>
              <a:prstDash val="sys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301477"/>
            <a:ext cx="10363200" cy="1181894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nb-NO" noProof="0" smtClean="0"/>
              <a:t>Klikk for å redigere tittelstil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492375"/>
            <a:ext cx="8534400" cy="1512888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4E4A48"/>
                </a:solidFill>
                <a:latin typeface="Arial Narrow" pitchFamily="34" charset="0"/>
              </a:defRPr>
            </a:lvl1pPr>
          </a:lstStyle>
          <a:p>
            <a:pPr lvl="0"/>
            <a:r>
              <a:rPr lang="nb-NO" noProof="0" dirty="0" smtClean="0"/>
              <a:t>Klikk for å redigere undertittelstil i malen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1A090-C5D1-4AF3-9DD3-C1120ADEB9D4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9930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F71A9-5BF2-4B46-AC2D-C712206BBB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9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B2EC0-FE65-49CB-8094-F96A1705E39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7243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51900" y="347663"/>
            <a:ext cx="2745317" cy="57785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2" y="347663"/>
            <a:ext cx="8039100" cy="57785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9249-2CC8-4EF0-A2E9-89BCA834E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54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4C75-3422-4131-BAA1-452F888D0C16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090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35F8C-0D49-4047-A7ED-DE91896AAC9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142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196975"/>
            <a:ext cx="5384800" cy="49291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90FE7-E4A0-4B81-A29E-2EAA239A544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581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C6023-1189-4C70-B017-E7D262B7ED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489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re titte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7440149" y="4581128"/>
            <a:ext cx="1056117" cy="72008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2" name="BigWhiteRectangle"/>
          <p:cNvSpPr/>
          <p:nvPr userDrawn="1"/>
        </p:nvSpPr>
        <p:spPr bwMode="auto">
          <a:xfrm>
            <a:off x="7392144" y="1628803"/>
            <a:ext cx="5472608" cy="37513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8880309" y="1299578"/>
            <a:ext cx="34563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99" t="-411" r="399" b="18914"/>
          <a:stretch/>
        </p:blipFill>
        <p:spPr bwMode="auto">
          <a:xfrm>
            <a:off x="-48682" y="-27384"/>
            <a:ext cx="12191999" cy="5588445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 userDrawn="1"/>
        </p:nvSpPr>
        <p:spPr bwMode="auto">
          <a:xfrm>
            <a:off x="8015148" y="5333971"/>
            <a:ext cx="617958" cy="13423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6" name="Plassholder for tekst 2"/>
          <p:cNvSpPr>
            <a:spLocks noGrp="1"/>
          </p:cNvSpPr>
          <p:nvPr>
            <p:ph type="body" idx="1"/>
          </p:nvPr>
        </p:nvSpPr>
        <p:spPr>
          <a:xfrm>
            <a:off x="431372" y="1628803"/>
            <a:ext cx="796888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idx="10"/>
          </p:nvPr>
        </p:nvSpPr>
        <p:spPr>
          <a:xfrm>
            <a:off x="431372" y="3356993"/>
            <a:ext cx="7968885" cy="57606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pic>
        <p:nvPicPr>
          <p:cNvPr id="9" name="Picture 9" descr="blue title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88" t="81498" r="-388" b="-1"/>
          <a:stretch/>
        </p:blipFill>
        <p:spPr bwMode="auto">
          <a:xfrm>
            <a:off x="47329" y="5589240"/>
            <a:ext cx="12191999" cy="1268760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19" t="80450" r="11812" b="5901"/>
          <a:stretch/>
        </p:blipFill>
        <p:spPr>
          <a:xfrm>
            <a:off x="7939010" y="5517232"/>
            <a:ext cx="2045422" cy="936104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 bwMode="auto">
          <a:xfrm>
            <a:off x="9984432" y="5389976"/>
            <a:ext cx="1296144" cy="85592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235594" y="6441358"/>
            <a:ext cx="3540926" cy="3909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40" t="79400" r="41405" b="10101"/>
          <a:stretch/>
        </p:blipFill>
        <p:spPr>
          <a:xfrm>
            <a:off x="6140949" y="5445224"/>
            <a:ext cx="965144" cy="7200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72" t="82550" r="34444" b="5901"/>
          <a:stretch/>
        </p:blipFill>
        <p:spPr>
          <a:xfrm>
            <a:off x="7502252" y="5661248"/>
            <a:ext cx="382665" cy="79208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 bwMode="auto">
          <a:xfrm>
            <a:off x="5663952" y="5517232"/>
            <a:ext cx="476997" cy="72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824192" y="5805264"/>
            <a:ext cx="171492" cy="3935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961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EBA45-2A48-413A-9B36-A1585B1E5B0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0016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4375D-C019-4DEB-88B1-C0A9E8BD493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7835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4417" y="347663"/>
            <a:ext cx="10972800" cy="633412"/>
          </a:xfrm>
        </p:spPr>
        <p:txBody>
          <a:bodyPr anchor="ctr"/>
          <a:lstStyle>
            <a:lvl1pPr marL="0" indent="0">
              <a:buNone/>
              <a:defRPr sz="3200">
                <a:solidFill>
                  <a:srgbClr val="4E4A48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2" y="981077"/>
            <a:ext cx="4011084" cy="4540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412779"/>
            <a:ext cx="6815667" cy="4713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nb-NO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1944189-2493-4FF1-A659-D8219CCD741C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3273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347663"/>
            <a:ext cx="10972800" cy="63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96975"/>
            <a:ext cx="109728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97616"/>
            <a:ext cx="5486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2" y="6519866"/>
            <a:ext cx="260561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4E4A48"/>
                </a:solidFill>
              </a:defRPr>
            </a:lvl1pPr>
          </a:lstStyle>
          <a:p>
            <a:pPr>
              <a:defRPr/>
            </a:pPr>
            <a:fld id="{61944189-2493-4FF1-A659-D8219CCD74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941" y="-3808"/>
            <a:ext cx="12192941" cy="179070"/>
            <a:chOff x="-706" y="-3808"/>
            <a:chExt cx="9144706" cy="179070"/>
          </a:xfrm>
        </p:grpSpPr>
        <p:sp>
          <p:nvSpPr>
            <p:cNvPr id="13" name="Freeform 12"/>
            <p:cNvSpPr/>
            <p:nvPr userDrawn="1"/>
          </p:nvSpPr>
          <p:spPr bwMode="auto">
            <a:xfrm>
              <a:off x="-706" y="-3808"/>
              <a:ext cx="7218334" cy="179070"/>
            </a:xfrm>
            <a:custGeom>
              <a:avLst/>
              <a:gdLst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668780 w 1891665"/>
                <a:gd name="connsiteY2" fmla="*/ 36385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3810 w 1891665"/>
                <a:gd name="connsiteY0" fmla="*/ 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3810 w 1891665"/>
                <a:gd name="connsiteY4" fmla="*/ 0 h 363855"/>
                <a:gd name="connsiteX0" fmla="*/ 23781 w 1891665"/>
                <a:gd name="connsiteY0" fmla="*/ 83820 h 363855"/>
                <a:gd name="connsiteX1" fmla="*/ 1891665 w 1891665"/>
                <a:gd name="connsiteY1" fmla="*/ 0 h 363855"/>
                <a:gd name="connsiteX2" fmla="*/ 1884469 w 1891665"/>
                <a:gd name="connsiteY2" fmla="*/ 120015 h 363855"/>
                <a:gd name="connsiteX3" fmla="*/ 0 w 1891665"/>
                <a:gd name="connsiteY3" fmla="*/ 363855 h 363855"/>
                <a:gd name="connsiteX4" fmla="*/ 23781 w 1891665"/>
                <a:gd name="connsiteY4" fmla="*/ 83820 h 363855"/>
                <a:gd name="connsiteX0" fmla="*/ 0 w 1891850"/>
                <a:gd name="connsiteY0" fmla="*/ 3810 h 363855"/>
                <a:gd name="connsiteX1" fmla="*/ 1891850 w 1891850"/>
                <a:gd name="connsiteY1" fmla="*/ 0 h 363855"/>
                <a:gd name="connsiteX2" fmla="*/ 1884654 w 1891850"/>
                <a:gd name="connsiteY2" fmla="*/ 120015 h 363855"/>
                <a:gd name="connsiteX3" fmla="*/ 185 w 1891850"/>
                <a:gd name="connsiteY3" fmla="*/ 363855 h 363855"/>
                <a:gd name="connsiteX4" fmla="*/ 0 w 1891850"/>
                <a:gd name="connsiteY4" fmla="*/ 3810 h 363855"/>
                <a:gd name="connsiteX0" fmla="*/ 0 w 1891850"/>
                <a:gd name="connsiteY0" fmla="*/ 3810 h 123825"/>
                <a:gd name="connsiteX1" fmla="*/ 1891850 w 1891850"/>
                <a:gd name="connsiteY1" fmla="*/ 0 h 123825"/>
                <a:gd name="connsiteX2" fmla="*/ 1884654 w 1891850"/>
                <a:gd name="connsiteY2" fmla="*/ 120015 h 123825"/>
                <a:gd name="connsiteX3" fmla="*/ 185 w 1891850"/>
                <a:gd name="connsiteY3" fmla="*/ 123825 h 123825"/>
                <a:gd name="connsiteX4" fmla="*/ 0 w 1891850"/>
                <a:gd name="connsiteY4" fmla="*/ 3810 h 123825"/>
                <a:gd name="connsiteX0" fmla="*/ 0 w 1891850"/>
                <a:gd name="connsiteY0" fmla="*/ 3810 h 170815"/>
                <a:gd name="connsiteX1" fmla="*/ 1891850 w 1891850"/>
                <a:gd name="connsiteY1" fmla="*/ 0 h 170815"/>
                <a:gd name="connsiteX2" fmla="*/ 1881991 w 1891850"/>
                <a:gd name="connsiteY2" fmla="*/ 170815 h 170815"/>
                <a:gd name="connsiteX3" fmla="*/ 185 w 1891850"/>
                <a:gd name="connsiteY3" fmla="*/ 123825 h 170815"/>
                <a:gd name="connsiteX4" fmla="*/ 0 w 1891850"/>
                <a:gd name="connsiteY4" fmla="*/ 3810 h 170815"/>
                <a:gd name="connsiteX0" fmla="*/ 0 w 1891850"/>
                <a:gd name="connsiteY0" fmla="*/ 3810 h 175716"/>
                <a:gd name="connsiteX1" fmla="*/ 1891850 w 1891850"/>
                <a:gd name="connsiteY1" fmla="*/ 0 h 175716"/>
                <a:gd name="connsiteX2" fmla="*/ 1881991 w 1891850"/>
                <a:gd name="connsiteY2" fmla="*/ 170815 h 175716"/>
                <a:gd name="connsiteX3" fmla="*/ 185 w 1891850"/>
                <a:gd name="connsiteY3" fmla="*/ 171450 h 175716"/>
                <a:gd name="connsiteX4" fmla="*/ 185 w 1891850"/>
                <a:gd name="connsiteY4" fmla="*/ 123825 h 175716"/>
                <a:gd name="connsiteX5" fmla="*/ 0 w 1891850"/>
                <a:gd name="connsiteY5" fmla="*/ 3810 h 175716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185 w 1891850"/>
                <a:gd name="connsiteY4" fmla="*/ 123825 h 176189"/>
                <a:gd name="connsiteX5" fmla="*/ 0 w 1891850"/>
                <a:gd name="connsiteY5" fmla="*/ 3810 h 176189"/>
                <a:gd name="connsiteX0" fmla="*/ 0 w 1891850"/>
                <a:gd name="connsiteY0" fmla="*/ 3810 h 176189"/>
                <a:gd name="connsiteX1" fmla="*/ 1891850 w 1891850"/>
                <a:gd name="connsiteY1" fmla="*/ 0 h 176189"/>
                <a:gd name="connsiteX2" fmla="*/ 1881991 w 1891850"/>
                <a:gd name="connsiteY2" fmla="*/ 174625 h 176189"/>
                <a:gd name="connsiteX3" fmla="*/ 185 w 1891850"/>
                <a:gd name="connsiteY3" fmla="*/ 171450 h 176189"/>
                <a:gd name="connsiteX4" fmla="*/ 0 w 1891850"/>
                <a:gd name="connsiteY4" fmla="*/ 3810 h 176189"/>
                <a:gd name="connsiteX0" fmla="*/ 0 w 1891850"/>
                <a:gd name="connsiteY0" fmla="*/ 3810 h 275533"/>
                <a:gd name="connsiteX1" fmla="*/ 1891850 w 1891850"/>
                <a:gd name="connsiteY1" fmla="*/ 0 h 275533"/>
                <a:gd name="connsiteX2" fmla="*/ 1881991 w 1891850"/>
                <a:gd name="connsiteY2" fmla="*/ 174625 h 275533"/>
                <a:gd name="connsiteX3" fmla="*/ 1184 w 1891850"/>
                <a:gd name="connsiteY3" fmla="*/ 274320 h 275533"/>
                <a:gd name="connsiteX4" fmla="*/ 0 w 1891850"/>
                <a:gd name="connsiteY4" fmla="*/ 3810 h 275533"/>
                <a:gd name="connsiteX0" fmla="*/ 1813 w 1893663"/>
                <a:gd name="connsiteY0" fmla="*/ 3810 h 174625"/>
                <a:gd name="connsiteX1" fmla="*/ 1893663 w 1893663"/>
                <a:gd name="connsiteY1" fmla="*/ 0 h 174625"/>
                <a:gd name="connsiteX2" fmla="*/ 1883804 w 1893663"/>
                <a:gd name="connsiteY2" fmla="*/ 174625 h 174625"/>
                <a:gd name="connsiteX3" fmla="*/ 1 w 1893663"/>
                <a:gd name="connsiteY3" fmla="*/ 106680 h 174625"/>
                <a:gd name="connsiteX4" fmla="*/ 1813 w 1893663"/>
                <a:gd name="connsiteY4" fmla="*/ 3810 h 174625"/>
                <a:gd name="connsiteX0" fmla="*/ 0 w 1891850"/>
                <a:gd name="connsiteY0" fmla="*/ 3810 h 179070"/>
                <a:gd name="connsiteX1" fmla="*/ 1891850 w 1891850"/>
                <a:gd name="connsiteY1" fmla="*/ 0 h 179070"/>
                <a:gd name="connsiteX2" fmla="*/ 1881991 w 1891850"/>
                <a:gd name="connsiteY2" fmla="*/ 174625 h 179070"/>
                <a:gd name="connsiteX3" fmla="*/ 185 w 1891850"/>
                <a:gd name="connsiteY3" fmla="*/ 179070 h 179070"/>
                <a:gd name="connsiteX4" fmla="*/ 0 w 1891850"/>
                <a:gd name="connsiteY4" fmla="*/ 3810 h 17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91850" h="179070">
                  <a:moveTo>
                    <a:pt x="0" y="3810"/>
                  </a:moveTo>
                  <a:lnTo>
                    <a:pt x="1891850" y="0"/>
                  </a:lnTo>
                  <a:lnTo>
                    <a:pt x="1881991" y="174625"/>
                  </a:lnTo>
                  <a:lnTo>
                    <a:pt x="185" y="179070"/>
                  </a:lnTo>
                  <a:cubicBezTo>
                    <a:pt x="123" y="123190"/>
                    <a:pt x="62" y="59690"/>
                    <a:pt x="0" y="381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38CC0"/>
                </a:gs>
                <a:gs pos="49000">
                  <a:srgbClr val="0F94C4"/>
                </a:gs>
                <a:gs pos="100000">
                  <a:schemeClr val="accent1">
                    <a:tint val="15000"/>
                    <a:satMod val="35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cxnSp>
          <p:nvCxnSpPr>
            <p:cNvPr id="14" name="Straight Connector 13"/>
            <p:cNvCxnSpPr>
              <a:stCxn id="13" idx="1"/>
            </p:cNvCxnSpPr>
            <p:nvPr userDrawn="1"/>
          </p:nvCxnSpPr>
          <p:spPr bwMode="auto">
            <a:xfrm flipH="1">
              <a:off x="7170423" y="-3808"/>
              <a:ext cx="47205" cy="173353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14"/>
            <p:cNvCxnSpPr/>
            <p:nvPr userDrawn="1"/>
          </p:nvCxnSpPr>
          <p:spPr bwMode="auto">
            <a:xfrm flipH="1">
              <a:off x="0" y="168320"/>
              <a:ext cx="9144000" cy="0"/>
            </a:xfrm>
            <a:prstGeom prst="line">
              <a:avLst/>
            </a:prstGeom>
            <a:noFill/>
            <a:ln w="12700" cap="flat" cmpd="sng" algn="ctr">
              <a:solidFill>
                <a:srgbClr val="E2497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64" r:id="rId3"/>
    <p:sldLayoutId id="2147483965" r:id="rId4"/>
    <p:sldLayoutId id="2147483966" r:id="rId5"/>
    <p:sldLayoutId id="2147483976" r:id="rId6"/>
    <p:sldLayoutId id="2147483967" r:id="rId7"/>
    <p:sldLayoutId id="2147483968" r:id="rId8"/>
    <p:sldLayoutId id="2147483975" r:id="rId9"/>
    <p:sldLayoutId id="2147483969" r:id="rId10"/>
    <p:sldLayoutId id="2147483970" r:id="rId11"/>
    <p:sldLayoutId id="214748397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4E4A48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18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9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8.png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28.png"/><Relationship Id="rId15" Type="http://schemas.openxmlformats.org/officeDocument/2006/relationships/image" Target="../media/image47.png"/><Relationship Id="rId10" Type="http://schemas.openxmlformats.org/officeDocument/2006/relationships/image" Target="../media/image40.png"/><Relationship Id="rId4" Type="http://schemas.openxmlformats.org/officeDocument/2006/relationships/image" Target="../media/image35.png"/><Relationship Id="rId9" Type="http://schemas.openxmlformats.org/officeDocument/2006/relationships/image" Target="../media/image37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pper"/>
          <p:cNvSpPr/>
          <p:nvPr/>
        </p:nvSpPr>
        <p:spPr bwMode="auto">
          <a:xfrm rot="1251646">
            <a:off x="5500731" y="-20862"/>
            <a:ext cx="2880320" cy="608434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2" y="1628803"/>
            <a:ext cx="8136904" cy="1500187"/>
          </a:xfrm>
        </p:spPr>
        <p:txBody>
          <a:bodyPr/>
          <a:lstStyle/>
          <a:p>
            <a:r>
              <a:rPr lang="en-US" sz="3600" dirty="0"/>
              <a:t>Lower Bounds for Dynamic Programming </a:t>
            </a:r>
            <a:br>
              <a:rPr lang="en-US" sz="3600" dirty="0"/>
            </a:br>
            <a:r>
              <a:rPr lang="en-US" sz="3600" dirty="0"/>
              <a:t>on Planar Graphs of Bounded </a:t>
            </a:r>
            <a:r>
              <a:rPr lang="en-US" sz="3600" dirty="0" err="1"/>
              <a:t>Cutwidth</a:t>
            </a:r>
            <a:endParaRPr lang="en-US" sz="32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0"/>
          </p:nvPr>
        </p:nvSpPr>
        <p:spPr>
          <a:xfrm>
            <a:off x="623392" y="3573016"/>
            <a:ext cx="5976664" cy="151216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Bas A.M. van Geffen</a:t>
            </a:r>
            <a:br>
              <a:rPr lang="en-US" sz="2400" dirty="0"/>
            </a:br>
            <a:r>
              <a:rPr lang="en-US" sz="2400" b="1" dirty="0"/>
              <a:t>Bart </a:t>
            </a:r>
            <a:r>
              <a:rPr lang="en-US" sz="2400" b="1" dirty="0" smtClean="0"/>
              <a:t>M.P</a:t>
            </a:r>
            <a:r>
              <a:rPr lang="en-US" sz="2400" b="1" dirty="0"/>
              <a:t>. Jansen</a:t>
            </a:r>
            <a:br>
              <a:rPr lang="en-US" sz="2400" b="1" dirty="0"/>
            </a:br>
            <a:r>
              <a:rPr lang="en-US" sz="2400" dirty="0" err="1"/>
              <a:t>Arnoud</a:t>
            </a:r>
            <a:r>
              <a:rPr lang="en-US" sz="2400" dirty="0"/>
              <a:t> A.W.M. de Kroon</a:t>
            </a:r>
            <a:br>
              <a:rPr lang="en-US" sz="2400" dirty="0"/>
            </a:br>
            <a:r>
              <a:rPr lang="en-US" sz="2400" dirty="0"/>
              <a:t>Rolf Morel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680" y="6309323"/>
            <a:ext cx="9180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n-NO" sz="1600" i="1" dirty="0">
                <a:latin typeface="+mj-lt"/>
              </a:rPr>
              <a:t>IPEC 2018</a:t>
            </a:r>
            <a:br>
              <a:rPr lang="nn-NO" sz="1600" i="1" dirty="0">
                <a:latin typeface="+mj-lt"/>
              </a:rPr>
            </a:br>
            <a:r>
              <a:rPr lang="nn-NO" sz="1600" dirty="0">
                <a:latin typeface="+mj-lt"/>
              </a:rPr>
              <a:t>August </a:t>
            </a:r>
            <a:r>
              <a:rPr lang="nn-NO" sz="1600" dirty="0" smtClean="0">
                <a:latin typeface="+mj-lt"/>
              </a:rPr>
              <a:t>22</a:t>
            </a:r>
            <a:r>
              <a:rPr lang="nn-NO" sz="1600" baseline="30000" dirty="0" smtClean="0">
                <a:latin typeface="+mj-lt"/>
              </a:rPr>
              <a:t>nd</a:t>
            </a:r>
            <a:r>
              <a:rPr lang="nn-NO" sz="1600" dirty="0" smtClean="0">
                <a:latin typeface="+mj-lt"/>
              </a:rPr>
              <a:t> </a:t>
            </a:r>
            <a:r>
              <a:rPr lang="nn-NO" sz="1600" dirty="0">
                <a:latin typeface="+mj-lt"/>
              </a:rPr>
              <a:t>2018, Helsinki, Finland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248128" y="6516054"/>
            <a:ext cx="2880320" cy="258471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15" r="15553" b="-1"/>
          <a:stretch/>
        </p:blipFill>
        <p:spPr bwMode="auto">
          <a:xfrm>
            <a:off x="10284466" y="172723"/>
            <a:ext cx="1140126" cy="9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 bwMode="auto">
          <a:xfrm>
            <a:off x="8040216" y="5029043"/>
            <a:ext cx="4151784" cy="3485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0" t="14524" r="48385"/>
          <a:stretch/>
        </p:blipFill>
        <p:spPr>
          <a:xfrm>
            <a:off x="9192344" y="1308104"/>
            <a:ext cx="2520280" cy="39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1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strategy for lower bounds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6955" y="1196975"/>
                <a:ext cx="10970262" cy="4929188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Show that existing SETH lower bounds for </a:t>
                </a:r>
                <a:r>
                  <a:rPr lang="en-US" cap="small" dirty="0" err="1" smtClean="0"/>
                  <a:t>tw</a:t>
                </a:r>
                <a:r>
                  <a:rPr lang="en-US" dirty="0" smtClean="0"/>
                  <a:t> also hold for </a:t>
                </a:r>
                <a:r>
                  <a:rPr lang="en-US" cap="small" dirty="0" err="1" smtClean="0"/>
                  <a:t>cutw</a:t>
                </a:r>
                <a:r>
                  <a:rPr lang="en-US" cap="small" dirty="0" smtClean="0"/>
                  <a:t/>
                </a:r>
                <a:br>
                  <a:rPr lang="en-US" cap="small" dirty="0" smtClean="0"/>
                </a:br>
                <a:r>
                  <a:rPr lang="en-US" sz="1500" dirty="0">
                    <a:solidFill>
                      <a:srgbClr val="0070C0"/>
                    </a:solidFill>
                  </a:rPr>
                  <a:t>[for the problems </a:t>
                </a:r>
                <a:r>
                  <a:rPr lang="en-US" sz="1500" cap="small" dirty="0">
                    <a:solidFill>
                      <a:srgbClr val="0070C0"/>
                    </a:solidFill>
                  </a:rPr>
                  <a:t>Independent Set</a:t>
                </a:r>
                <a:r>
                  <a:rPr lang="en-US" sz="1500" dirty="0">
                    <a:solidFill>
                      <a:srgbClr val="0070C0"/>
                    </a:solidFill>
                  </a:rPr>
                  <a:t> and </a:t>
                </a:r>
                <a:r>
                  <a:rPr lang="en-US" sz="1500" cap="small" dirty="0">
                    <a:solidFill>
                      <a:srgbClr val="0070C0"/>
                    </a:solidFill>
                  </a:rPr>
                  <a:t>Dominating Set, </a:t>
                </a:r>
                <a:r>
                  <a:rPr lang="en-US" sz="1500" dirty="0">
                    <a:solidFill>
                      <a:srgbClr val="0070C0"/>
                    </a:solidFill>
                  </a:rPr>
                  <a:t>simple </a:t>
                </a:r>
                <a:r>
                  <a:rPr lang="en-US" sz="1500" dirty="0" smtClean="0">
                    <a:solidFill>
                      <a:srgbClr val="0070C0"/>
                    </a:solidFill>
                  </a:rPr>
                  <a:t>adaptation]</a:t>
                </a:r>
                <a:endParaRPr lang="en-US" sz="1500" cap="small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Using suitable crossover gadgets, </a:t>
                </a:r>
                <a:br>
                  <a:rPr lang="en-US" dirty="0" smtClean="0"/>
                </a:br>
                <a:r>
                  <a:rPr lang="en-US" dirty="0" smtClean="0"/>
                  <a:t>instances can be </a:t>
                </a:r>
                <a:r>
                  <a:rPr lang="en-US" dirty="0" err="1" smtClean="0"/>
                  <a:t>planarized</a:t>
                </a:r>
                <a:r>
                  <a:rPr lang="en-US" dirty="0" smtClean="0"/>
                  <a:t> without blowing up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algorithm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> graphs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algorithm 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general</a:t>
                </a:r>
                <a:r>
                  <a:rPr lang="en-US" dirty="0" smtClean="0"/>
                  <a:t> graphs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Existence of suitable crossover gadgets proves SETH lower bounds </a:t>
                </a:r>
                <a:br>
                  <a:rPr lang="en-US" dirty="0" smtClean="0"/>
                </a:br>
                <a:r>
                  <a:rPr lang="en-US" dirty="0" smtClean="0"/>
                  <a:t>for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> graphs parameterized by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6955" y="1196975"/>
                <a:ext cx="10970262" cy="4929188"/>
              </a:xfrm>
              <a:blipFill rotWithShape="0">
                <a:blip r:embed="rId2"/>
                <a:stretch>
                  <a:fillRect l="-889" t="-11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21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Following NP-completeness, </a:t>
            </a:r>
            <a:r>
              <a:rPr lang="en-US" dirty="0" smtClean="0"/>
              <a:t>several crossover </a:t>
            </a:r>
            <a:r>
              <a:rPr lang="en-US" dirty="0" smtClean="0"/>
              <a:t>gadgets were developed</a:t>
            </a:r>
            <a:br>
              <a:rPr lang="en-US" dirty="0" smtClean="0"/>
            </a:br>
            <a:r>
              <a:rPr lang="en-US" sz="1500" dirty="0">
                <a:solidFill>
                  <a:srgbClr val="0070C0"/>
                </a:solidFill>
              </a:rPr>
              <a:t>[</a:t>
            </a:r>
            <a:r>
              <a:rPr lang="en-US" sz="1500" dirty="0" err="1">
                <a:solidFill>
                  <a:srgbClr val="0070C0"/>
                </a:solidFill>
              </a:rPr>
              <a:t>Garey</a:t>
            </a:r>
            <a:r>
              <a:rPr lang="en-US" sz="1500" dirty="0">
                <a:solidFill>
                  <a:srgbClr val="0070C0"/>
                </a:solidFill>
              </a:rPr>
              <a:t>, Johnson &amp; </a:t>
            </a:r>
            <a:r>
              <a:rPr lang="en-US" sz="1500" dirty="0" err="1">
                <a:solidFill>
                  <a:srgbClr val="0070C0"/>
                </a:solidFill>
              </a:rPr>
              <a:t>Stockmeyer</a:t>
            </a:r>
            <a:r>
              <a:rPr lang="en-US" sz="1500" dirty="0">
                <a:solidFill>
                  <a:srgbClr val="0070C0"/>
                </a:solidFill>
              </a:rPr>
              <a:t>, TCS ‘76] [Lichtenstein, SICOMP ‘82]</a:t>
            </a:r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Existing </a:t>
            </a:r>
            <a:r>
              <a:rPr lang="en-US" cap="small" dirty="0"/>
              <a:t>Independent Set</a:t>
            </a:r>
            <a:r>
              <a:rPr lang="en-US" dirty="0"/>
              <a:t> </a:t>
            </a:r>
            <a:r>
              <a:rPr lang="en-US" dirty="0" smtClean="0"/>
              <a:t>gadget directly gives first lower bound</a:t>
            </a:r>
          </a:p>
          <a:p>
            <a:pPr marL="0" indent="0">
              <a:buNone/>
            </a:pPr>
            <a:r>
              <a:rPr lang="en-US" dirty="0" smtClean="0"/>
              <a:t>We design a novel crossover gadget for </a:t>
            </a:r>
            <a:r>
              <a:rPr lang="en-US" cap="small" dirty="0" smtClean="0"/>
              <a:t>Dominating Set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11</a:t>
            </a:fld>
            <a:endParaRPr lang="nb-NO"/>
          </a:p>
        </p:txBody>
      </p:sp>
      <p:grpSp>
        <p:nvGrpSpPr>
          <p:cNvPr id="15" name="Group 14"/>
          <p:cNvGrpSpPr/>
          <p:nvPr/>
        </p:nvGrpSpPr>
        <p:grpSpPr>
          <a:xfrm>
            <a:off x="1979263" y="2148704"/>
            <a:ext cx="2388546" cy="2432424"/>
            <a:chOff x="218356" y="2636912"/>
            <a:chExt cx="2388546" cy="243242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636912"/>
              <a:ext cx="2011170" cy="160142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218356" y="4238339"/>
              <a:ext cx="23885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cap="small" dirty="0">
                  <a:solidFill>
                    <a:srgbClr val="C00000"/>
                  </a:solidFill>
                  <a:latin typeface="+mj-lt"/>
                </a:rPr>
                <a:t>Vertex Cover</a:t>
              </a:r>
              <a:br>
                <a:rPr lang="en-US" sz="2400" cap="small" dirty="0">
                  <a:solidFill>
                    <a:srgbClr val="C00000"/>
                  </a:solidFill>
                  <a:latin typeface="+mj-lt"/>
                </a:rPr>
              </a:br>
              <a:r>
                <a:rPr lang="en-US" sz="2400" cap="small" dirty="0">
                  <a:solidFill>
                    <a:srgbClr val="C00000"/>
                  </a:solidFill>
                  <a:latin typeface="+mj-lt"/>
                </a:rPr>
                <a:t>Independent Set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23384" y="2148704"/>
            <a:ext cx="2178202" cy="2232248"/>
            <a:chOff x="2474179" y="2636912"/>
            <a:chExt cx="2178202" cy="223224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5779" t="6021" r="9404" b="13714"/>
            <a:stretch/>
          </p:blipFill>
          <p:spPr>
            <a:xfrm>
              <a:off x="2780172" y="2636912"/>
              <a:ext cx="1656184" cy="160441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474179" y="4407495"/>
              <a:ext cx="2178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cap="small" dirty="0">
                  <a:solidFill>
                    <a:srgbClr val="C00000"/>
                  </a:solidFill>
                  <a:latin typeface="+mj-lt"/>
                </a:rPr>
                <a:t>3-Colorability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795693" y="2019318"/>
            <a:ext cx="2178202" cy="2361634"/>
            <a:chOff x="5273388" y="2507526"/>
            <a:chExt cx="2178202" cy="236163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4088" y="2507526"/>
              <a:ext cx="1996802" cy="191414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73388" y="4407495"/>
              <a:ext cx="21782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cap="small" dirty="0">
                  <a:solidFill>
                    <a:srgbClr val="C00000"/>
                  </a:solidFill>
                  <a:latin typeface="+mj-lt"/>
                </a:rPr>
                <a:t>Satisfiability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645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cap="small" dirty="0" smtClean="0"/>
              <a:t>Dominating Set</a:t>
            </a:r>
            <a:r>
              <a:rPr lang="en-US" dirty="0" smtClean="0"/>
              <a:t>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Input</a:t>
                </a:r>
                <a:r>
                  <a:rPr lang="en-US" b="1" dirty="0"/>
                  <a:t>:		</a:t>
                </a:r>
                <a:r>
                  <a:rPr lang="en-US" dirty="0"/>
                  <a:t>An undirected graph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b="1" dirty="0" smtClean="0"/>
                  <a:t>Output:</a:t>
                </a:r>
                <a:r>
                  <a:rPr lang="en-US" dirty="0"/>
                  <a:t>	</a:t>
                </a:r>
                <a:r>
                  <a:rPr lang="en-US" dirty="0" smtClean="0"/>
                  <a:t>A minimum-size vertex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each vertex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dirty="0" smtClean="0"/>
                  <a:t> 		belongs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or has a neighbor 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Such a set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is called a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dominating set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Vertex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 smtClean="0"/>
                  <a:t> is said to dominate itself and its neighbors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12</a:t>
            </a:fld>
            <a:endParaRPr lang="nb-NO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3" y="3805606"/>
            <a:ext cx="4524375" cy="2324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13" y="3802063"/>
            <a:ext cx="4524375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single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13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36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Replacing single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(≤)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14</a:t>
            </a:fld>
            <a:endParaRPr lang="nb-NO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898015"/>
            <a:ext cx="7715250" cy="2762250"/>
          </a:xfrm>
          <a:prstGeom prst="rect">
            <a:avLst/>
          </a:prstGeom>
        </p:spPr>
      </p:pic>
      <p:pic>
        <p:nvPicPr>
          <p:cNvPr id="9" name="GDominatedOutsi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2114941"/>
            <a:ext cx="2571750" cy="1238250"/>
          </a:xfrm>
          <a:prstGeom prst="rect">
            <a:avLst/>
          </a:prstGeom>
        </p:spPr>
      </p:pic>
      <p:pic>
        <p:nvPicPr>
          <p:cNvPr id="7" name="GDominatedU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p:pic>
        <p:nvPicPr>
          <p:cNvPr id="10" name="PrimeDominatedOutsid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3898015"/>
            <a:ext cx="7715250" cy="2762250"/>
          </a:xfrm>
          <a:prstGeom prst="rect">
            <a:avLst/>
          </a:prstGeom>
        </p:spPr>
      </p:pic>
      <p:pic>
        <p:nvPicPr>
          <p:cNvPr id="8" name="PrimeDominatedU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375" y="3898015"/>
            <a:ext cx="7715250" cy="276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999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Replacing single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  <p:pic>
        <p:nvPicPr>
          <p:cNvPr id="24" name="GDominated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2117326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3" name="SolutionSize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453883" y="2384834"/>
                <a:ext cx="41433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′∩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gadget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′∖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gadget</m:t>
                          </m:r>
                        </m:e>
                      </m:d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∪{</m:t>
                      </m:r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is solution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i="1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3883" y="2384834"/>
                <a:ext cx="4143333" cy="1200329"/>
              </a:xfrm>
              <a:prstGeom prst="rect">
                <a:avLst/>
              </a:prstGeom>
              <a:blipFill rotWithShape="0">
                <a:blip r:embed="rId9"/>
                <a:stretch>
                  <a:fillRect t="-2538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863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Replacing single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(≥)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16</a:t>
            </a:fld>
            <a:endParaRPr lang="nb-NO"/>
          </a:p>
        </p:txBody>
      </p:sp>
      <p:pic>
        <p:nvPicPr>
          <p:cNvPr id="6" name="GDominatedOutsid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2115030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3" name="PrimeDominateOutside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176119" y="2384834"/>
                <a:ext cx="4421097" cy="1754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′∩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gadget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/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that doesn’t dominate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or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from inside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≔</m:t>
                      </m:r>
                      <m:d>
                        <m:dPr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′∖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gadget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is solution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i="1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/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19" y="2384834"/>
                <a:ext cx="4421097" cy="1754391"/>
              </a:xfrm>
              <a:prstGeom prst="rect">
                <a:avLst/>
              </a:prstGeom>
              <a:blipFill rotWithShape="0">
                <a:blip r:embed="rId9"/>
                <a:stretch>
                  <a:fillRect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77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Replacing single edges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(≥)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4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17</a:t>
            </a:fld>
            <a:endParaRPr lang="nb-NO"/>
          </a:p>
        </p:txBody>
      </p:sp>
      <p:pic>
        <p:nvPicPr>
          <p:cNvPr id="25" name="GDominated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0125" y="2117326"/>
            <a:ext cx="2571750" cy="123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Imply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6" name="Imply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8" name="Imply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17" name="Imply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18" name="Imply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19" name="Imply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pic>
        <p:nvPicPr>
          <p:cNvPr id="20" name="Imply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 bwMode="auto">
          <a:xfrm>
            <a:off x="3251112" y="4869160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7788760" y="4869160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757119" y="3991922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6290289" y="3991922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290289" y="5769072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783005" y="5769072"/>
            <a:ext cx="1152128" cy="792088"/>
          </a:xfrm>
          <a:prstGeom prst="ellipse">
            <a:avLst/>
          </a:prstGeom>
          <a:solidFill>
            <a:schemeClr val="bg2">
              <a:lumMod val="60000"/>
              <a:lumOff val="40000"/>
              <a:alpha val="36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176119" y="2384834"/>
                <a:ext cx="4421097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Solution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800" dirty="0">
                    <a:solidFill>
                      <a:srgbClr val="C00000"/>
                    </a:solidFill>
                    <a:latin typeface="+mj-lt"/>
                  </a:rPr>
                  <a:t>’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′∩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gadget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/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that dominates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from inside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1800" i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′∖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gadget</m:t>
                        </m:r>
                      </m:e>
                    </m:d>
                  </m:oMath>
                </a14:m>
                <a:r>
                  <a:rPr lang="en-US" sz="1800" dirty="0" smtClean="0">
                    <a:solidFill>
                      <a:srgbClr val="0070C0"/>
                    </a:solidFill>
                    <a:latin typeface="+mj-lt"/>
                  </a:rPr>
                  <a:t> </a:t>
                </a:r>
              </a:p>
              <a:p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is solution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1800" i="1" dirty="0">
                    <a:solidFill>
                      <a:srgbClr val="0070C0"/>
                    </a:solidFill>
                    <a:latin typeface="+mj-lt"/>
                  </a:rPr>
                  <a:t> </a:t>
                </a:r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8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−6</m:t>
                    </m:r>
                  </m:oMath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19" y="2384834"/>
                <a:ext cx="4421097" cy="1754326"/>
              </a:xfrm>
              <a:prstGeom prst="rect">
                <a:avLst/>
              </a:prstGeom>
              <a:blipFill rotWithShape="0">
                <a:blip r:embed="rId15"/>
                <a:stretch>
                  <a:fillRect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464152" y="5951022"/>
                <a:ext cx="33123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Each solution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1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solidFill>
                      <a:srgbClr val="0070C0"/>
                    </a:solidFill>
                    <a:latin typeface="+mj-lt"/>
                  </a:rPr>
                  <a:t> satisfies</a:t>
                </a:r>
                <a:br>
                  <a:rPr lang="en-US" sz="1800" dirty="0">
                    <a:solidFill>
                      <a:srgbClr val="0070C0"/>
                    </a:solidFill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m:rPr>
                              <m:sty m:val="p"/>
                            </m:rPr>
                            <a:rPr lang="en-US" sz="18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gadget</m:t>
                          </m:r>
                        </m:e>
                      </m:d>
                      <m:r>
                        <a:rPr lang="en-US" sz="18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≥6</m:t>
                      </m:r>
                    </m:oMath>
                  </m:oMathPara>
                </a14:m>
                <a:endParaRPr lang="en-US" sz="18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5951021"/>
                <a:ext cx="3312368" cy="646331"/>
              </a:xfrm>
              <a:prstGeom prst="rect">
                <a:avLst/>
              </a:prstGeom>
              <a:blipFill rotWithShape="0">
                <a:blip r:embed="rId16"/>
                <a:stretch>
                  <a:fillRect t="-4717"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1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5" grpId="0" animBg="1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5" y="2118742"/>
            <a:ext cx="2571750" cy="1238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Replacing single edges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18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992313" y="1196975"/>
                <a:ext cx="8218488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 is obtained from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 by replacing edge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400" dirty="0"/>
                  <a:t> by a double-path structure as below, then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+6.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1196975"/>
                <a:ext cx="8218488" cy="10081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8375" y="3895727"/>
            <a:ext cx="7715250" cy="27622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 bwMode="auto">
          <a:xfrm rot="5400000">
            <a:off x="5767386" y="3253558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11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smtClean="0"/>
                  <a:t>2 crossing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4 crossing triangles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926" t="-7692" b="-27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Leftside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25"/>
          <a:stretch/>
        </p:blipFill>
        <p:spPr>
          <a:xfrm>
            <a:off x="1981200" y="1717346"/>
            <a:ext cx="3034680" cy="4159927"/>
          </a:xfrm>
        </p:spPr>
      </p:pic>
      <p:pic>
        <p:nvPicPr>
          <p:cNvPr id="8" name="Rightsid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74"/>
          <a:stretch/>
        </p:blipFill>
        <p:spPr bwMode="auto">
          <a:xfrm>
            <a:off x="5787280" y="1717346"/>
            <a:ext cx="4701208" cy="415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19</a:t>
            </a:fld>
            <a:endParaRPr lang="nb-NO"/>
          </a:p>
        </p:txBody>
      </p:sp>
      <p:sp>
        <p:nvSpPr>
          <p:cNvPr id="6" name="Right Arrow 5"/>
          <p:cNvSpPr/>
          <p:nvPr/>
        </p:nvSpPr>
        <p:spPr bwMode="auto">
          <a:xfrm>
            <a:off x="4799856" y="3545280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981200" y="1196975"/>
                <a:ext cx="8229600" cy="4929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kern="0" dirty="0"/>
                  <a:t>Transform two crossing edges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 {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kern="0" dirty="0">
                    <a:solidFill>
                      <a:srgbClr val="C00000"/>
                    </a:solidFill>
                  </a:rPr>
                  <a:t> </a:t>
                </a:r>
                <a:r>
                  <a:rPr lang="en-US" kern="0" dirty="0"/>
                  <a:t>into double-paths;</a:t>
                </a:r>
                <a:br>
                  <a:rPr lang="en-US" kern="0" dirty="0"/>
                </a:br>
                <a:r>
                  <a:rPr lang="en-US" kern="0" dirty="0"/>
                  <a:t>increases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kern="0" dirty="0"/>
                  <a:t> by exactly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2⋅6</m:t>
                    </m:r>
                  </m:oMath>
                </a14:m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endParaRPr lang="en-US" kern="0" dirty="0"/>
              </a:p>
              <a:p>
                <a:pPr marL="0" indent="0" algn="ctr">
                  <a:buNone/>
                </a:pPr>
                <a:r>
                  <a:rPr lang="en-US" kern="0" dirty="0"/>
                  <a:t/>
                </a:r>
                <a:br>
                  <a:rPr lang="en-US" kern="0" dirty="0"/>
                </a:br>
                <a:r>
                  <a:rPr lang="en-US" kern="0" dirty="0"/>
                  <a:t/>
                </a:r>
                <a:br>
                  <a:rPr lang="en-US" kern="0" dirty="0"/>
                </a:br>
                <a:r>
                  <a:rPr lang="en-US" kern="0" dirty="0">
                    <a:solidFill>
                      <a:srgbClr val="C00000"/>
                    </a:solidFill>
                  </a:rPr>
                  <a:t>Challenge:</a:t>
                </a:r>
                <a:r>
                  <a:rPr lang="en-US" kern="0" dirty="0"/>
                  <a:t> eliminate crossing </a:t>
                </a:r>
                <a:r>
                  <a:rPr lang="en-US" kern="0" dirty="0">
                    <a:solidFill>
                      <a:srgbClr val="0070C0"/>
                    </a:solidFill>
                  </a:rPr>
                  <a:t>triangles </a:t>
                </a:r>
                <a:r>
                  <a:rPr lang="en-US" kern="0" dirty="0"/>
                  <a:t>in the double-paths</a:t>
                </a:r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196975"/>
                <a:ext cx="8229600" cy="4929188"/>
              </a:xfrm>
              <a:prstGeom prst="rect">
                <a:avLst/>
              </a:prstGeom>
              <a:blipFill rotWithShape="0">
                <a:blip r:embed="rId4"/>
                <a:stretch>
                  <a:fillRect t="-989" b="-66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508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bounds for treewidth-based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 bwMode="auto">
              <a:xfrm>
                <a:off x="7320136" y="1196976"/>
                <a:ext cx="10972800" cy="4968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kern="0" dirty="0" smtClean="0">
                    <a:solidFill>
                      <a:schemeClr val="bg1"/>
                    </a:solidFill>
                  </a:rPr>
                  <a:t>Lokshtanov, Marx &amp; Saurabh proved several lower bounds for parameterized algorithms</a:t>
                </a:r>
                <a:br>
                  <a:rPr lang="en-US" kern="0" dirty="0" smtClean="0">
                    <a:solidFill>
                      <a:schemeClr val="bg1"/>
                    </a:solidFill>
                  </a:rPr>
                </a:br>
                <a:r>
                  <a:rPr lang="en-US" sz="1600" kern="0" dirty="0">
                    <a:solidFill>
                      <a:schemeClr val="bg1"/>
                    </a:solidFill>
                  </a:rPr>
                  <a:t>[SODA 2011, TALG 2018]</a:t>
                </a:r>
              </a:p>
              <a:p>
                <a:pPr marL="0" indent="0">
                  <a:buFontTx/>
                  <a:buNone/>
                </a:pPr>
                <a:r>
                  <a:rPr lang="en-US" kern="0" dirty="0" smtClean="0">
                    <a:solidFill>
                      <a:schemeClr val="bg1"/>
                    </a:solidFill>
                  </a:rPr>
                  <a:t>Assuming SETH, there is no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</a:rPr>
                  <a:t> for which an algorithm, </a:t>
                </a:r>
                <a:br>
                  <a:rPr lang="en-US" kern="0" dirty="0" smtClean="0">
                    <a:solidFill>
                      <a:schemeClr val="bg1"/>
                    </a:solidFill>
                  </a:rPr>
                </a:br>
                <a:r>
                  <a:rPr lang="en-US" kern="0" dirty="0" smtClean="0">
                    <a:solidFill>
                      <a:schemeClr val="bg1"/>
                    </a:solidFill>
                  </a:rPr>
                  <a:t>given an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</a:rPr>
                  <a:t>-vertex graph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</a:rPr>
                  <a:t> and a tree decomposition of width </a:t>
                </a:r>
                <a14:m>
                  <m:oMath xmlns:m="http://schemas.openxmlformats.org/officeDocument/2006/math">
                    <m:r>
                      <a:rPr lang="en-US" i="1" kern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kern="0" dirty="0" smtClean="0">
                    <a:solidFill>
                      <a:schemeClr val="bg1"/>
                    </a:solidFill>
                  </a:rPr>
                  <a:t>, can solve</a:t>
                </a:r>
              </a:p>
              <a:p>
                <a:pPr marL="0" indent="0">
                  <a:spcBef>
                    <a:spcPts val="1200"/>
                  </a:spcBef>
                  <a:buFontTx/>
                  <a:buNone/>
                </a:pPr>
                <a:r>
                  <a:rPr lang="en-US" kern="0" dirty="0" smtClean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possible</a:t>
                </a:r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FontTx/>
                  <a:buNone/>
                </a:pPr>
                <a:r>
                  <a:rPr lang="en-US" kern="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 ker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ker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kern="0" dirty="0" smtClean="0"/>
                  <a:t> is </a:t>
                </a:r>
                <a:r>
                  <a:rPr lang="en-US" kern="0" dirty="0"/>
                  <a:t>possible</a:t>
                </a:r>
                <a:endParaRPr lang="en-US" kern="0" dirty="0" smtClean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20136" y="1196976"/>
                <a:ext cx="10972800" cy="4968328"/>
              </a:xfrm>
              <a:prstGeom prst="rect">
                <a:avLst/>
              </a:prstGeom>
              <a:blipFill rotWithShape="0">
                <a:blip r:embed="rId3"/>
                <a:stretch>
                  <a:fillRect l="-889" t="-982" b="-15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4417" y="1196976"/>
                <a:ext cx="10368127" cy="49683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Lokshtanov, Marx &amp; Saurabh proved several lower bounds based on the 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C00000"/>
                    </a:solidFill>
                  </a:rPr>
                  <a:t>Strong Exponential Time Hypothesis</a:t>
                </a:r>
                <a:r>
                  <a:rPr lang="en-US" i="1" dirty="0" smtClean="0"/>
                  <a:t/>
                </a:r>
                <a:br>
                  <a:rPr lang="en-US" i="1" dirty="0" smtClean="0"/>
                </a:br>
                <a:r>
                  <a:rPr lang="en-US" sz="1600" dirty="0">
                    <a:solidFill>
                      <a:srgbClr val="0070C0"/>
                    </a:solidFill>
                  </a:rPr>
                  <a:t>[SODA 2011, TALG 2018]</a:t>
                </a:r>
              </a:p>
              <a:p>
                <a:pPr marL="0" indent="0">
                  <a:buNone/>
                </a:pPr>
                <a:r>
                  <a:rPr lang="en-US" dirty="0" smtClean="0"/>
                  <a:t>Assuming SETH, there is no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 for which an algorithm, </a:t>
                </a:r>
                <a:br>
                  <a:rPr lang="en-US" dirty="0" smtClean="0"/>
                </a:br>
                <a:r>
                  <a:rPr lang="en-US" dirty="0" smtClean="0"/>
                  <a:t>given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-vertex 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and a tree decomposition of 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can solve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cap="small" dirty="0" smtClean="0"/>
                  <a:t>Vertex Cover/Independent Set</a:t>
                </a:r>
                <a:r>
                  <a:rPr lang="en-US" dirty="0" smtClean="0"/>
                  <a:t> 	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 smtClean="0"/>
                  <a:t>Dominating Set</a:t>
                </a:r>
                <a:r>
                  <a:rPr lang="en-US" dirty="0" smtClean="0"/>
                  <a:t> 		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 smtClean="0"/>
                  <a:t>Max Cut			</a:t>
                </a:r>
                <a:r>
                  <a:rPr lang="en-US" dirty="0" smtClean="0"/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 smtClean="0"/>
                  <a:t>Odd Cycle Transversal</a:t>
                </a:r>
                <a:r>
                  <a:rPr lang="en-US" cap="small" dirty="0"/>
                  <a:t>	</a:t>
                </a:r>
                <a:r>
                  <a:rPr lang="en-US" cap="small" dirty="0" smtClean="0"/>
                  <a:t>	</a:t>
                </a:r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cap="small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 smtClean="0"/>
                  <a:t>-Coloring </a:t>
                </a:r>
                <a:r>
                  <a:rPr lang="en-US" sz="1400" dirty="0"/>
                  <a:t>(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≥3</m:t>
                    </m:r>
                  </m:oMath>
                </a14:m>
                <a:r>
                  <a:rPr lang="en-US" sz="1400" dirty="0"/>
                  <a:t> constant)	</a:t>
                </a:r>
                <a:r>
                  <a:rPr lang="en-US" sz="1400" dirty="0" smtClean="0"/>
                  <a:t>	</a:t>
                </a:r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cap="small" dirty="0" smtClean="0"/>
                  <a:t>Partition into Triangles</a:t>
                </a:r>
                <a:r>
                  <a:rPr lang="en-US" cap="small" dirty="0"/>
                  <a:t>	</a:t>
                </a:r>
                <a:r>
                  <a:rPr lang="en-US" dirty="0" smtClean="0"/>
                  <a:t>in </a:t>
                </a:r>
                <a:r>
                  <a:rPr lang="en-US" dirty="0"/>
                  <a:t>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4417" y="1196976"/>
                <a:ext cx="10368127" cy="4968328"/>
              </a:xfrm>
              <a:blipFill rotWithShape="0">
                <a:blip r:embed="rId4"/>
                <a:stretch>
                  <a:fillRect l="-882" t="-982" b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014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crossing triangles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20</a:t>
            </a:fld>
            <a:endParaRPr lang="nb-N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2"/>
              <p:cNvSpPr txBox="1">
                <a:spLocks/>
              </p:cNvSpPr>
              <p:nvPr/>
            </p:nvSpPr>
            <p:spPr bwMode="auto">
              <a:xfrm>
                <a:off x="624417" y="1196975"/>
                <a:ext cx="10972800" cy="4929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kern="0" dirty="0"/>
                  <a:t>There is an optimal solution without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kern="0" dirty="0"/>
                  <a:t> and without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kern="0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kern="0" dirty="0"/>
                  <a:t>Such a solution contains at least one of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kern="0" dirty="0"/>
                  <a:t> and one 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kern="0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kern="0" dirty="0"/>
                  <a:t> it acts as a </a:t>
                </a:r>
                <a:r>
                  <a:rPr lang="en-US" kern="0" dirty="0">
                    <a:solidFill>
                      <a:srgbClr val="0070C0"/>
                    </a:solidFill>
                  </a:rPr>
                  <a:t>vertex cover</a:t>
                </a:r>
                <a:r>
                  <a:rPr lang="en-US" kern="0" dirty="0"/>
                  <a:t> for the edges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 ker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kern="0" dirty="0"/>
                  <a:t> </a:t>
                </a:r>
                <a14:m>
                  <m:oMath xmlns:m="http://schemas.openxmlformats.org/officeDocument/2006/math">
                    <m:r>
                      <a:rPr lang="en-US" i="1" kern="0" dirty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kern="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kern="0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0" indent="0">
                  <a:buNone/>
                </a:pPr>
                <a:endParaRPr lang="en-US" kern="0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kern="0" dirty="0"/>
                  <a:t>Replace the crossing triangles by a </a:t>
                </a:r>
                <a:r>
                  <a:rPr lang="en-US" kern="0" dirty="0">
                    <a:solidFill>
                      <a:srgbClr val="0070C0"/>
                    </a:solidFill>
                  </a:rPr>
                  <a:t>vertex cover crossover gadget</a:t>
                </a:r>
              </a:p>
              <a:p>
                <a:pPr marL="457200" indent="-457200">
                  <a:spcBef>
                    <a:spcPts val="600"/>
                  </a:spcBef>
                  <a:buFont typeface="+mj-lt"/>
                  <a:buAutoNum type="arabicPeriod"/>
                </a:pPr>
                <a:r>
                  <a:rPr lang="en-US" kern="0" dirty="0"/>
                  <a:t>Insert vertices to complete each gadget-edge into a triangle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kern="0" dirty="0" err="1" smtClean="0"/>
                  <a:t>Planarizing</a:t>
                </a:r>
                <a:r>
                  <a:rPr lang="en-US" kern="0" dirty="0" smtClean="0"/>
                  <a:t> 1 pair </a:t>
                </a:r>
                <a:r>
                  <a:rPr lang="en-US" kern="0" dirty="0"/>
                  <a:t>of crossing triangles increases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ker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kern="0" dirty="0"/>
                  <a:t> by </a:t>
                </a:r>
                <a:r>
                  <a:rPr lang="en-US" kern="0" dirty="0">
                    <a:solidFill>
                      <a:srgbClr val="0070C0"/>
                    </a:solidFill>
                  </a:rPr>
                  <a:t>exactly</a:t>
                </a:r>
                <a:r>
                  <a:rPr lang="en-US" kern="0" dirty="0"/>
                  <a:t> 9</a:t>
                </a:r>
              </a:p>
            </p:txBody>
          </p:sp>
        </mc:Choice>
        <mc:Fallback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4417" y="1196975"/>
                <a:ext cx="10972800" cy="4929188"/>
              </a:xfrm>
              <a:prstGeom prst="rect">
                <a:avLst/>
              </a:prstGeom>
              <a:blipFill rotWithShape="0">
                <a:blip r:embed="rId2"/>
                <a:stretch>
                  <a:fillRect l="-889" t="-989" b="-81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545850"/>
            <a:ext cx="8229600" cy="2231439"/>
          </a:xfrm>
        </p:spPr>
      </p:pic>
      <p:sp>
        <p:nvSpPr>
          <p:cNvPr id="10" name="Right Arrow 9"/>
          <p:cNvSpPr/>
          <p:nvPr/>
        </p:nvSpPr>
        <p:spPr bwMode="auto">
          <a:xfrm>
            <a:off x="7050392" y="3477391"/>
            <a:ext cx="485768" cy="356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725959" y="3477391"/>
            <a:ext cx="485768" cy="356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HideMiddle"/>
          <p:cNvSpPr/>
          <p:nvPr/>
        </p:nvSpPr>
        <p:spPr bwMode="auto">
          <a:xfrm>
            <a:off x="3681985" y="2478024"/>
            <a:ext cx="3368408" cy="229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ight"/>
          <p:cNvSpPr/>
          <p:nvPr/>
        </p:nvSpPr>
        <p:spPr bwMode="auto">
          <a:xfrm>
            <a:off x="6946393" y="2478024"/>
            <a:ext cx="3368408" cy="2299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935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planarization operation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Reduce crossing edges to crossing triangles by double-paths</a:t>
                </a:r>
              </a:p>
              <a:p>
                <a:pPr marL="0" indent="0"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smtClean="0"/>
                  <a:t>Insert vertex cover gadget for the 4 crossing triangle-pairs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Transformation increases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𝑜𝑝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by exactly 48</a:t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sz="1800" dirty="0"/>
                  <a:t>Each existing vertex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dirty="0"/>
                  <a:t> is connected to 1 gadget vertex</a:t>
                </a:r>
                <a:endParaRPr lang="en-US" dirty="0" smtClean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1185" t="-1112" b="-8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21</a:t>
            </a:fld>
            <a:endParaRPr lang="nb-NO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700808"/>
            <a:ext cx="9144000" cy="3188268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7001256" y="3116830"/>
            <a:ext cx="481184" cy="356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405416" y="3116830"/>
            <a:ext cx="481184" cy="35622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698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Planarity does not help treewidth- or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-based algorithms to solve </a:t>
                </a:r>
                <a:br>
                  <a:rPr lang="en-US" dirty="0" smtClean="0"/>
                </a:br>
                <a:r>
                  <a:rPr lang="en-US" cap="small" dirty="0" smtClean="0"/>
                  <a:t>Independent Set/Vertex Cover </a:t>
                </a:r>
                <a:r>
                  <a:rPr lang="en-US" dirty="0" smtClean="0"/>
                  <a:t>or</a:t>
                </a:r>
                <a:r>
                  <a:rPr lang="en-US" cap="small" dirty="0" smtClean="0"/>
                  <a:t> Dominating Set</a:t>
                </a:r>
              </a:p>
              <a:p>
                <a:pPr marL="0" indent="0">
                  <a:buNone/>
                </a:pPr>
                <a:r>
                  <a:rPr lang="en-US" dirty="0" smtClean="0"/>
                  <a:t>Graphs can be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planarized</a:t>
                </a:r>
                <a:r>
                  <a:rPr lang="en-US" dirty="0" smtClean="0"/>
                  <a:t> without blowing up their </a:t>
                </a:r>
                <a:r>
                  <a:rPr lang="en-US" dirty="0" err="1" smtClean="0">
                    <a:solidFill>
                      <a:srgbClr val="0070C0"/>
                    </a:solidFill>
                  </a:rPr>
                  <a:t>cutwidth</a:t>
                </a:r>
                <a:r>
                  <a:rPr lang="en-US" dirty="0" smtClean="0"/>
                  <a:t>,</a:t>
                </a:r>
                <a:br>
                  <a:rPr lang="en-US" dirty="0" smtClean="0"/>
                </a:br>
                <a:r>
                  <a:rPr lang="en-US" dirty="0" smtClean="0"/>
                  <a:t>using a crossover gadget which connects to each terminal once</a:t>
                </a: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tx1"/>
                    </a:solidFill>
                  </a:rPr>
                  <a:t>For graphs given with a layout of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cutwidth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1500" dirty="0">
                    <a:solidFill>
                      <a:srgbClr val="0070C0"/>
                    </a:solidFill>
                  </a:rPr>
                  <a:t>[J &amp; Nederlof, ESA’18]</a:t>
                </a:r>
                <a:br>
                  <a:rPr lang="en-US" sz="1500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i="1" cap="small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cap="small" dirty="0"/>
                  <a:t>-Coloring </a:t>
                </a:r>
                <a:r>
                  <a:rPr lang="en-US" dirty="0" smtClean="0"/>
                  <a:t>is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 lang="en-US" b="0" i="1" cap="small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cap="small" dirty="0"/>
                  <a:t>-Coloring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not solvable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> graphs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rgbClr val="C00000"/>
                    </a:solidFill>
                  </a:rPr>
                  <a:t>Open problems: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cap="small" dirty="0" smtClean="0"/>
                  <a:t>(Planar) Odd Cycle Transversal</a:t>
                </a:r>
                <a:r>
                  <a:rPr lang="en-US" dirty="0" smtClean="0"/>
                  <a:t> parameterized by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cap="small" dirty="0" smtClean="0"/>
                  <a:t>(Planar) Triangle Packing</a:t>
                </a:r>
                <a:r>
                  <a:rPr lang="en-US" dirty="0" smtClean="0"/>
                  <a:t> parameterized by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?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dirty="0" smtClean="0"/>
                  <a:t>…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89" t="-989" b="-5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22</a:t>
            </a:fld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2423592" y="596379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THANK YOU!</a:t>
            </a:r>
          </a:p>
          <a:p>
            <a:endParaRPr lang="en-US" sz="48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803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faster algorithms exist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the bounded-width graph is also </a:t>
            </a:r>
            <a:r>
              <a:rPr lang="en-US" dirty="0" smtClean="0">
                <a:solidFill>
                  <a:srgbClr val="0070C0"/>
                </a:solidFill>
              </a:rPr>
              <a:t>planar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sz="1500" dirty="0">
                <a:solidFill>
                  <a:srgbClr val="0070C0"/>
                </a:solidFill>
              </a:rPr>
              <a:t>[open problem from Lokshtanov, Marx &amp; Saurabh]</a:t>
            </a:r>
            <a:endParaRPr lang="en-US" sz="15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parameterizing by more </a:t>
            </a:r>
            <a:r>
              <a:rPr lang="en-US" dirty="0" smtClean="0">
                <a:solidFill>
                  <a:srgbClr val="0070C0"/>
                </a:solidFill>
              </a:rPr>
              <a:t>restrictive</a:t>
            </a:r>
            <a:r>
              <a:rPr lang="en-US" dirty="0" smtClean="0"/>
              <a:t> width measures?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More restrictive width measures considered earlier: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Pathwidth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Feedback vertex number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Vertex cover number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141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Decomposing graphs by small edge-cuts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>
                    <a:solidFill>
                      <a:srgbClr val="C00000"/>
                    </a:solidFill>
                  </a:rPr>
                  <a:t>cutwidth</a:t>
                </a:r>
                <a:r>
                  <a:rPr lang="en-US" dirty="0" smtClean="0"/>
                  <a:t> of a linear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marL="0" indent="0" algn="ctr">
                  <a:buNone/>
                </a:pPr>
                <a:r>
                  <a:rPr lang="en-US" dirty="0" smtClean="0">
                    <a:solidFill>
                      <a:srgbClr val="0070C0"/>
                    </a:solidFill>
                  </a:rPr>
                  <a:t>maximum number of edges intersected by a vertical line between vertices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 graph is the minimum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of any ordering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3812" y="4523755"/>
            <a:ext cx="4524375" cy="15049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4439816" y="4523755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8256240" y="494116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C00000"/>
                </a:solidFill>
                <a:latin typeface="+mj-lt"/>
              </a:rPr>
              <a:t>cutwidth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1992313" y="3136926"/>
                <a:ext cx="8218488" cy="868138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dirty="0"/>
                  <a:t>For any graph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400" dirty="0"/>
                  <a:t>:</a:t>
                </a:r>
                <a:r>
                  <a:rPr lang="en-US" sz="2400" b="1" dirty="0"/>
                  <a:t> </a:t>
                </a:r>
                <a:r>
                  <a:rPr lang="en-US" sz="2400" i="1" dirty="0">
                    <a:latin typeface="Cambria Math" panose="02040503050406030204" pitchFamily="18" charset="0"/>
                  </a:rPr>
                  <a:t/>
                </a:r>
                <a:br>
                  <a:rPr lang="en-US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𝒕𝒓𝒆𝒆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𝒑𝒂𝒕𝒉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d>
                        <m:dPr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2400" b="1" i="1" dirty="0">
                          <a:latin typeface="Cambria Math" panose="02040503050406030204" pitchFamily="18" charset="0"/>
                        </a:rPr>
                        <m:t>𝒄𝒖𝒕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𝑤𝑖𝑑𝑡h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 dirty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313" y="3136926"/>
                <a:ext cx="8218488" cy="86813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747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0.04622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2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23 -4.44444E-6 L 0.08854 0.001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Do faster algorithms exist …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the bounded-width graph is also planar?</a:t>
            </a:r>
            <a:br>
              <a:rPr lang="en-US" dirty="0" smtClean="0"/>
            </a:br>
            <a:r>
              <a:rPr lang="en-US" sz="1500" dirty="0">
                <a:solidFill>
                  <a:srgbClr val="0070C0"/>
                </a:solidFill>
              </a:rPr>
              <a:t>[open problem from Lokshtanov, Marx &amp; Saurabh]</a:t>
            </a:r>
            <a:endParaRPr lang="en-US" sz="15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when parameterizing by more restrictive width measures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such as </a:t>
            </a:r>
            <a:r>
              <a:rPr lang="en-US" dirty="0" err="1" smtClean="0">
                <a:solidFill>
                  <a:srgbClr val="0070C0"/>
                </a:solidFill>
              </a:rPr>
              <a:t>cutwidth</a:t>
            </a:r>
            <a:r>
              <a:rPr lang="en-US" dirty="0" smtClean="0">
                <a:solidFill>
                  <a:srgbClr val="0070C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800" dirty="0">
                <a:solidFill>
                  <a:srgbClr val="0070C0"/>
                </a:solidFill>
              </a:rPr>
              <a:t>The answers to these questions are related!</a:t>
            </a:r>
            <a:br>
              <a:rPr lang="en-US" sz="2800" dirty="0">
                <a:solidFill>
                  <a:srgbClr val="0070C0"/>
                </a:solidFill>
              </a:rPr>
            </a:br>
            <a:r>
              <a:rPr lang="en-US" sz="2000" dirty="0"/>
              <a:t>Lower bounds against </a:t>
            </a:r>
            <a:r>
              <a:rPr lang="en-US" sz="2000" dirty="0" err="1"/>
              <a:t>cutwidth</a:t>
            </a:r>
            <a:r>
              <a:rPr lang="en-US" sz="2000" dirty="0"/>
              <a:t> parameterizations,</a:t>
            </a:r>
            <a:br>
              <a:rPr lang="en-US" sz="2000" dirty="0"/>
            </a:br>
            <a:r>
              <a:rPr lang="en-US" sz="2000" dirty="0"/>
              <a:t>transfer to planar graphs by suitable crossover gadgets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8418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Assuming the Strong Exponential Time Hypothesis:</a:t>
                </a:r>
                <a:br>
                  <a:rPr lang="en-US" dirty="0" smtClean="0"/>
                </a:b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Lower (&amp; upper) bounds match those for parameterization by treewidth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/>
                </a:r>
                <a:br>
                  <a:rPr lang="en-US" dirty="0" smtClean="0">
                    <a:solidFill>
                      <a:srgbClr val="0070C0"/>
                    </a:solidFill>
                  </a:rPr>
                </a:br>
                <a:r>
                  <a:rPr lang="en-US" dirty="0" smtClean="0">
                    <a:solidFill>
                      <a:srgbClr val="0070C0"/>
                    </a:solidFill>
                  </a:rPr>
                  <a:t>Planarity does not help for treewidth-based DP!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33" t="-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 bwMode="auto">
              <a:xfrm>
                <a:off x="1354586" y="1989187"/>
                <a:ext cx="9493942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cap="small" dirty="0"/>
                  <a:t>Independent Set </a:t>
                </a:r>
                <a:r>
                  <a:rPr lang="en-US" sz="2400" dirty="0" smtClean="0"/>
                  <a:t>cannot </a:t>
                </a:r>
                <a:r>
                  <a:rPr lang="en-US" sz="2400" dirty="0"/>
                  <a:t>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marL="0" lvl="1"/>
                <a:r>
                  <a:rPr lang="en-US" sz="2400" dirty="0"/>
                  <a:t>on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planar</a:t>
                </a:r>
                <a:r>
                  <a:rPr lang="en-US" sz="2400" dirty="0"/>
                  <a:t> graph</a:t>
                </a:r>
                <a:r>
                  <a:rPr lang="en-US" sz="2400" cap="small" dirty="0"/>
                  <a:t> </a:t>
                </a:r>
                <a:r>
                  <a:rPr lang="en-US" sz="2400" dirty="0"/>
                  <a:t>given along with a linear layout of </a:t>
                </a:r>
                <a:r>
                  <a:rPr lang="en-US" sz="2400" dirty="0" err="1"/>
                  <a:t>cutwidth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586" y="1989187"/>
                <a:ext cx="9493942" cy="100811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354586" y="3284984"/>
                <a:ext cx="9493942" cy="100811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lvl="1"/>
                <a:r>
                  <a:rPr lang="en-US" sz="2400" cap="small" dirty="0"/>
                  <a:t>Dominating Set </a:t>
                </a:r>
                <a:r>
                  <a:rPr lang="en-US" sz="2400" dirty="0" smtClean="0"/>
                  <a:t>cannot </a:t>
                </a:r>
                <a:r>
                  <a:rPr lang="en-US" sz="2400" dirty="0"/>
                  <a:t>be solved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3−</m:t>
                            </m:r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</m:d>
                      </m:e>
                      <m:sup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 </a:t>
                </a:r>
              </a:p>
              <a:p>
                <a:pPr marL="0" lvl="1"/>
                <a:r>
                  <a:rPr lang="en-US" sz="2400" dirty="0"/>
                  <a:t>on a </a:t>
                </a:r>
                <a:r>
                  <a:rPr lang="en-US" sz="2400" dirty="0">
                    <a:solidFill>
                      <a:srgbClr val="0070C0"/>
                    </a:solidFill>
                  </a:rPr>
                  <a:t>planar</a:t>
                </a:r>
                <a:r>
                  <a:rPr lang="en-US" sz="2400" dirty="0"/>
                  <a:t> graph</a:t>
                </a:r>
                <a:r>
                  <a:rPr lang="en-US" sz="2400" cap="small" dirty="0"/>
                  <a:t> </a:t>
                </a:r>
                <a:r>
                  <a:rPr lang="en-US" sz="2400" dirty="0"/>
                  <a:t>given along with a linear layout of </a:t>
                </a:r>
                <a:r>
                  <a:rPr lang="en-US" sz="2400" dirty="0" err="1"/>
                  <a:t>cutwidth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4586" y="3284984"/>
                <a:ext cx="9493942" cy="1008112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04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50" y="4696916"/>
            <a:ext cx="5829300" cy="2476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contribution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96975"/>
                <a:ext cx="11175032" cy="49291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Bounded-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graphs can efficiently be </a:t>
                </a:r>
                <a:r>
                  <a:rPr lang="en-US" dirty="0" err="1" smtClean="0"/>
                  <a:t>planarized</a:t>
                </a:r>
                <a:r>
                  <a:rPr lang="en-US" dirty="0" smtClean="0"/>
                  <a:t> without blowing up the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, if a suitable crossover gadget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exists</a:t>
                </a:r>
                <a:br>
                  <a:rPr lang="en-US" dirty="0" smtClean="0"/>
                </a:br>
                <a:r>
                  <a:rPr lang="en-US" sz="1400" dirty="0">
                    <a:solidFill>
                      <a:srgbClr val="0070C0"/>
                    </a:solidFill>
                  </a:rPr>
                  <a:t>[independently discovered in </a:t>
                </a:r>
                <a:r>
                  <a:rPr lang="en-US" sz="1400" dirty="0" smtClean="0">
                    <a:solidFill>
                      <a:srgbClr val="0070C0"/>
                    </a:solidFill>
                  </a:rPr>
                  <a:t>graph drawing </a:t>
                </a:r>
                <a:r>
                  <a:rPr lang="en-US" sz="1400" dirty="0">
                    <a:solidFill>
                      <a:srgbClr val="0070C0"/>
                    </a:solidFill>
                  </a:rPr>
                  <a:t>context by Eppstein, GD’17] </a:t>
                </a:r>
                <a:endParaRPr lang="en-US" dirty="0" smtClean="0">
                  <a:solidFill>
                    <a:srgbClr val="0070C0"/>
                  </a:solidFill>
                </a:endParaRPr>
              </a:p>
              <a:p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with layout of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is transformed into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planar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graph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with layout of </a:t>
                </a:r>
                <a:r>
                  <a:rPr lang="en-US" dirty="0" err="1" smtClean="0"/>
                  <a:t>cutwidth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𝑐𝑢𝑡𝑤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Crucial requirement on crossover gadget: </a:t>
                </a:r>
              </a:p>
              <a:p>
                <a:r>
                  <a:rPr lang="en-US" dirty="0" smtClean="0"/>
                  <a:t>crossing edges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are replaced by copy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, </a:t>
                </a:r>
                <a:br>
                  <a:rPr lang="en-US" dirty="0" smtClean="0"/>
                </a:br>
                <a:r>
                  <a:rPr lang="en-US" dirty="0" smtClean="0"/>
                  <a:t>while connecting each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 single</a:t>
                </a:r>
                <a:r>
                  <a:rPr lang="en-US" dirty="0" smtClean="0"/>
                  <a:t> vertex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96975"/>
                <a:ext cx="11175032" cy="4929188"/>
              </a:xfrm>
              <a:blipFill rotWithShape="0">
                <a:blip r:embed="rId3"/>
                <a:stretch>
                  <a:fillRect l="-873" t="-989" r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5591944" y="5517232"/>
            <a:ext cx="1080120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824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Planarization by vertices preserves </a:t>
            </a:r>
            <a:r>
              <a:rPr lang="en-US" dirty="0" err="1" smtClean="0"/>
              <a:t>cutwidth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981200" y="1196975"/>
            <a:ext cx="8229600" cy="492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kern="0" dirty="0"/>
              <a:t>Replacing crossings by degree-4 vertices </a:t>
            </a:r>
            <a:r>
              <a:rPr lang="en-US" kern="0" dirty="0">
                <a:solidFill>
                  <a:srgbClr val="0070C0"/>
                </a:solidFill>
              </a:rPr>
              <a:t>preserves </a:t>
            </a:r>
            <a:r>
              <a:rPr lang="en-US" kern="0" dirty="0" err="1">
                <a:solidFill>
                  <a:srgbClr val="0070C0"/>
                </a:solidFill>
              </a:rPr>
              <a:t>cutwidth</a:t>
            </a:r>
            <a:endParaRPr lang="en-US" kern="0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b="62037"/>
          <a:stretch/>
        </p:blipFill>
        <p:spPr>
          <a:xfrm>
            <a:off x="2382416" y="2155255"/>
            <a:ext cx="7427168" cy="180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1" t="62867"/>
          <a:stretch/>
        </p:blipFill>
        <p:spPr bwMode="auto">
          <a:xfrm>
            <a:off x="2382416" y="4562178"/>
            <a:ext cx="7427168" cy="176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0"/>
          <p:cNvSpPr/>
          <p:nvPr/>
        </p:nvSpPr>
        <p:spPr bwMode="auto">
          <a:xfrm rot="5400000">
            <a:off x="5703950" y="4015933"/>
            <a:ext cx="729236" cy="504056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en-US" sz="2000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5816540" y="2060848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5816540" y="4562178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715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Gadget planarization does not blow up </a:t>
            </a:r>
            <a:r>
              <a:rPr lang="en-US" dirty="0" err="1" smtClean="0"/>
              <a:t>cutwidth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 bwMode="auto">
              <a:xfrm>
                <a:off x="1981200" y="1196975"/>
                <a:ext cx="8507288" cy="4929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lnSpc>
                    <a:spcPct val="100000"/>
                  </a:lnSpc>
                  <a:spcBef>
                    <a:spcPts val="18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2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kern="0" dirty="0"/>
                  <a:t>Replacing all crossings by gadget </a:t>
                </a:r>
                <a14:m>
                  <m:oMath xmlns:m="http://schemas.openxmlformats.org/officeDocument/2006/math">
                    <m:r>
                      <a:rPr lang="en-US" i="1" ker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kern="0" dirty="0"/>
                  <a:t> satisfying the requirement,</a:t>
                </a:r>
                <a:br>
                  <a:rPr lang="en-US" kern="0" dirty="0"/>
                </a:br>
                <a:r>
                  <a:rPr lang="en-US" kern="0" dirty="0"/>
                  <a:t>increases </a:t>
                </a:r>
                <a:r>
                  <a:rPr lang="en-US" kern="0" dirty="0" err="1"/>
                  <a:t>cutwidth</a:t>
                </a:r>
                <a:r>
                  <a:rPr lang="en-US" kern="0" dirty="0"/>
                  <a:t> by at most </a:t>
                </a:r>
                <a14:m>
                  <m:oMath xmlns:m="http://schemas.openxmlformats.org/officeDocument/2006/math">
                    <m:r>
                      <a:rPr lang="en-US" i="1" kern="0">
                        <a:latin typeface="Cambria Math" panose="02040503050406030204" pitchFamily="18" charset="0"/>
                      </a:rPr>
                      <m:t>𝑐𝑢𝑡𝑤</m:t>
                    </m:r>
                    <m:d>
                      <m:dPr>
                        <m:ctrlPr>
                          <a:rPr lang="en-US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i="1" ker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81200" y="1196975"/>
                <a:ext cx="8507288" cy="4929188"/>
              </a:xfrm>
              <a:prstGeom prst="rect">
                <a:avLst/>
              </a:prstGeom>
              <a:blipFill rotWithShape="0">
                <a:blip r:embed="rId3"/>
                <a:stretch>
                  <a:fillRect t="-9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EB4C75-3422-4131-BAA1-452F888D0C16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00"/>
          <a:stretch/>
        </p:blipFill>
        <p:spPr>
          <a:xfrm>
            <a:off x="2135560" y="2462726"/>
            <a:ext cx="2880320" cy="2653059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872880" y="2462726"/>
            <a:ext cx="5615608" cy="2653059"/>
            <a:chOff x="3348880" y="2462725"/>
            <a:chExt cx="5615608" cy="26530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587"/>
            <a:stretch/>
          </p:blipFill>
          <p:spPr>
            <a:xfrm>
              <a:off x="3348880" y="2462725"/>
              <a:ext cx="5615608" cy="2653059"/>
            </a:xfrm>
            <a:prstGeom prst="rect">
              <a:avLst/>
            </a:prstGeom>
          </p:spPr>
        </p:pic>
        <p:sp>
          <p:nvSpPr>
            <p:cNvPr id="11" name="Right Arrow 10"/>
            <p:cNvSpPr/>
            <p:nvPr/>
          </p:nvSpPr>
          <p:spPr bwMode="auto">
            <a:xfrm>
              <a:off x="3772479" y="2564904"/>
              <a:ext cx="1040122" cy="718944"/>
            </a:xfrm>
            <a:prstGeom prst="rightArrow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US" sz="2000" dirty="0">
                <a:solidFill>
                  <a:schemeClr val="tx1"/>
                </a:solidFill>
                <a:latin typeface="+mj-lt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 bwMode="auto">
          <a:xfrm>
            <a:off x="3805392" y="2769970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9152778" y="2769970"/>
            <a:ext cx="0" cy="1504950"/>
          </a:xfrm>
          <a:prstGeom prst="lin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11393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-UiB-Institusjonell-mal-rev03">
  <a:themeElements>
    <a:clrScheme name="UiB_04_LysarkSkjerm0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BBC7"/>
      </a:accent1>
      <a:accent2>
        <a:srgbClr val="005473"/>
      </a:accent2>
      <a:accent3>
        <a:srgbClr val="FFFFFF"/>
      </a:accent3>
      <a:accent4>
        <a:srgbClr val="000000"/>
      </a:accent4>
      <a:accent5>
        <a:srgbClr val="CADAE0"/>
      </a:accent5>
      <a:accent6>
        <a:srgbClr val="004B68"/>
      </a:accent6>
      <a:hlink>
        <a:srgbClr val="77AF00"/>
      </a:hlink>
      <a:folHlink>
        <a:srgbClr val="D959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+mj-lt"/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latin typeface="+mj-lt"/>
          </a:defRPr>
        </a:defPPr>
      </a:lstStyle>
    </a:txDef>
  </a:objectDefaults>
  <a:extraClrSchemeLst>
    <a:extraClrScheme>
      <a:clrScheme name="UiB_04_LysarkSkjerm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iB_04_LysarkSkjerm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iB_04_LysarkSkjerm0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BBC7"/>
        </a:accent1>
        <a:accent2>
          <a:srgbClr val="005473"/>
        </a:accent2>
        <a:accent3>
          <a:srgbClr val="FFFFFF"/>
        </a:accent3>
        <a:accent4>
          <a:srgbClr val="000000"/>
        </a:accent4>
        <a:accent5>
          <a:srgbClr val="CADAE0"/>
        </a:accent5>
        <a:accent6>
          <a:srgbClr val="004B68"/>
        </a:accent6>
        <a:hlink>
          <a:srgbClr val="77AF00"/>
        </a:hlink>
        <a:folHlink>
          <a:srgbClr val="D95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AA-UiB-Institusjonell-mal-rev03</Template>
  <TotalTime>39539</TotalTime>
  <Words>719</Words>
  <Application>Microsoft Office PowerPoint</Application>
  <PresentationFormat>Widescreen</PresentationFormat>
  <Paragraphs>178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Narrow</vt:lpstr>
      <vt:lpstr>Calibri</vt:lpstr>
      <vt:lpstr>Cambria Math</vt:lpstr>
      <vt:lpstr>AA-UiB-Institusjonell-mal-rev03</vt:lpstr>
      <vt:lpstr>PowerPoint Presentation</vt:lpstr>
      <vt:lpstr>Lower bounds for treewidth-based algorithms</vt:lpstr>
      <vt:lpstr>Motivating questions</vt:lpstr>
      <vt:lpstr>Decomposing graphs by small edge-cuts</vt:lpstr>
      <vt:lpstr>Motivating questions</vt:lpstr>
      <vt:lpstr>Main results</vt:lpstr>
      <vt:lpstr>Conceptual contribution</vt:lpstr>
      <vt:lpstr>Planarization by vertices preserves cutwidth</vt:lpstr>
      <vt:lpstr>Gadget planarization does not blow up cutwidth</vt:lpstr>
      <vt:lpstr>Proof strategy for lower bounds</vt:lpstr>
      <vt:lpstr>Technical contribution</vt:lpstr>
      <vt:lpstr>The Dominating Set problem</vt:lpstr>
      <vt:lpstr>Replacing single edges</vt:lpstr>
      <vt:lpstr>Replacing single edges (≤)</vt:lpstr>
      <vt:lpstr>Replacing single edges (≥)</vt:lpstr>
      <vt:lpstr>Replacing single edges (≥)</vt:lpstr>
      <vt:lpstr>Replacing single edges (≥)</vt:lpstr>
      <vt:lpstr>Replacing single edges</vt:lpstr>
      <vt:lpstr>2 crossing edges ⇒ 4 crossing triangles</vt:lpstr>
      <vt:lpstr>Eliminating crossing triangles</vt:lpstr>
      <vt:lpstr>Complete planarization operation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Jansen, B.M.P.</dc:creator>
  <cp:lastModifiedBy>Jansen, B.M.P.</cp:lastModifiedBy>
  <cp:revision>1668</cp:revision>
  <cp:lastPrinted>2018-06-05T11:33:59Z</cp:lastPrinted>
  <dcterms:created xsi:type="dcterms:W3CDTF">2011-05-20T06:21:58Z</dcterms:created>
  <dcterms:modified xsi:type="dcterms:W3CDTF">2018-08-22T05:36:50Z</dcterms:modified>
</cp:coreProperties>
</file>