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6" r:id="rId2"/>
    <p:sldId id="307" r:id="rId3"/>
    <p:sldId id="310" r:id="rId4"/>
    <p:sldId id="311" r:id="rId5"/>
    <p:sldId id="312" r:id="rId6"/>
    <p:sldId id="339" r:id="rId7"/>
    <p:sldId id="340" r:id="rId8"/>
    <p:sldId id="348" r:id="rId9"/>
    <p:sldId id="352" r:id="rId10"/>
    <p:sldId id="326" r:id="rId11"/>
    <p:sldId id="328" r:id="rId12"/>
    <p:sldId id="329" r:id="rId13"/>
    <p:sldId id="332" r:id="rId14"/>
    <p:sldId id="335" r:id="rId15"/>
    <p:sldId id="334" r:id="rId16"/>
    <p:sldId id="337" r:id="rId17"/>
    <p:sldId id="350" r:id="rId18"/>
    <p:sldId id="308" r:id="rId19"/>
    <p:sldId id="353" r:id="rId20"/>
  </p:sldIdLst>
  <p:sldSz cx="9144000" cy="6858000" type="screen4x3"/>
  <p:notesSz cx="7099300" cy="10234613"/>
  <p:embeddedFontLst>
    <p:embeddedFont>
      <p:font typeface="Harrington" pitchFamily="82" charset="0"/>
      <p:regular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Times" pitchFamily="18" charset="0"/>
      <p:regular r:id="rId32"/>
      <p:bold r:id="rId33"/>
      <p:italic r:id="rId34"/>
      <p:boldItalic r:id="rId35"/>
    </p:embeddedFont>
    <p:embeddedFont>
      <p:font typeface="Cambria Math" pitchFamily="18" charset="0"/>
      <p:regular r:id="rId36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5" autoAdjust="0"/>
    <p:restoredTop sz="88241" autoAdjust="0"/>
  </p:normalViewPr>
  <p:slideViewPr>
    <p:cSldViewPr>
      <p:cViewPr varScale="1">
        <p:scale>
          <a:sx n="115" d="100"/>
          <a:sy n="115" d="100"/>
        </p:scale>
        <p:origin x="-8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No nontrivial polynomial-time </a:t>
          </a:r>
          <a:r>
            <a:rPr lang="en-US" dirty="0" err="1" smtClean="0"/>
            <a:t>sparsification</a:t>
          </a:r>
          <a:r>
            <a:rPr lang="en-US" dirty="0" smtClean="0"/>
            <a:t> for </a:t>
          </a:r>
          <a:r>
            <a:rPr lang="en-US" cap="small" dirty="0" err="1" smtClean="0"/>
            <a:t>Treewidth</a:t>
          </a:r>
          <a:r>
            <a:rPr lang="en-US" dirty="0" smtClean="0"/>
            <a:t> and </a:t>
          </a:r>
          <a:r>
            <a:rPr lang="en-US" cap="small" dirty="0" err="1" smtClean="0"/>
            <a:t>Pathwidth</a:t>
          </a:r>
          <a:r>
            <a:rPr lang="en-US" cap="small" dirty="0" smtClean="0"/>
            <a:t>, </a:t>
          </a:r>
          <a:r>
            <a:rPr lang="en-US" dirty="0" smtClean="0"/>
            <a:t>unless NP ⊆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47BBC1EE-4574-476D-8E26-57092417C3A7}">
      <dgm:prSet phldrT="[Text]"/>
      <dgm:spPr/>
      <dgm:t>
        <a:bodyPr/>
        <a:lstStyle/>
        <a:p>
          <a:r>
            <a:rPr lang="en-US" cap="small" dirty="0" smtClean="0"/>
            <a:t>2.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 </a:t>
          </a:r>
          <a:r>
            <a:rPr lang="en-US" dirty="0" smtClean="0"/>
            <a:t>has a kernel with |X|</a:t>
          </a:r>
          <a:r>
            <a:rPr lang="en-US" baseline="30000" dirty="0" smtClean="0"/>
            <a:t>2</a:t>
          </a:r>
          <a:r>
            <a:rPr lang="en-US" dirty="0" smtClean="0"/>
            <a:t> vertices</a:t>
          </a:r>
          <a:endParaRPr lang="nb-NO" dirty="0"/>
        </a:p>
      </dgm:t>
    </dgm:pt>
    <dgm:pt modelId="{05EA6D2F-8993-486D-A392-7DCEA330CA55}" type="parTrans" cxnId="{03C8FBC3-90BB-427B-BBB5-57958B7B1832}">
      <dgm:prSet/>
      <dgm:spPr/>
      <dgm:t>
        <a:bodyPr/>
        <a:lstStyle/>
        <a:p>
          <a:endParaRPr lang="nb-NO"/>
        </a:p>
      </dgm:t>
    </dgm:pt>
    <dgm:pt modelId="{840943EE-5DAA-4638-AE8C-0CD87BC8CCCB}" type="sibTrans" cxnId="{03C8FBC3-90BB-427B-BBB5-57958B7B1832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FA924271-68E5-4975-AC5B-3F77DB01E872}" type="pres">
      <dgm:prSet presAssocID="{47BBC1EE-4574-476D-8E26-57092417C3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FA52FBD-F31E-4AC5-B2C5-204A2AB826C6}" type="presOf" srcId="{0725DF45-FA16-4FBD-8A96-96539FD2CDE4}" destId="{5F694D5A-1A0A-418A-8B1B-3B0DFCF99E15}" srcOrd="0" destOrd="0" presId="urn:microsoft.com/office/officeart/2005/8/layout/vList2"/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159830AC-A59D-47E6-BFFB-59E2AE23A90E}" type="presOf" srcId="{47BBC1EE-4574-476D-8E26-57092417C3A7}" destId="{FA924271-68E5-4975-AC5B-3F77DB01E872}" srcOrd="0" destOrd="0" presId="urn:microsoft.com/office/officeart/2005/8/layout/vList2"/>
    <dgm:cxn modelId="{D8586126-45CD-4C86-999D-D0212BA960FD}" type="presOf" srcId="{2CFA0E7A-FAB0-412F-8DFC-2086D549DF1E}" destId="{30D44B67-BCC1-4DF3-B50A-FADEFBDE00E8}" srcOrd="0" destOrd="0" presId="urn:microsoft.com/office/officeart/2005/8/layout/vList2"/>
    <dgm:cxn modelId="{03C8FBC3-90BB-427B-BBB5-57958B7B1832}" srcId="{0725DF45-FA16-4FBD-8A96-96539FD2CDE4}" destId="{47BBC1EE-4574-476D-8E26-57092417C3A7}" srcOrd="1" destOrd="0" parTransId="{05EA6D2F-8993-486D-A392-7DCEA330CA55}" sibTransId="{840943EE-5DAA-4638-AE8C-0CD87BC8CCCB}"/>
    <dgm:cxn modelId="{68FCE932-99B3-450E-92F9-77CA89EFD958}" type="presParOf" srcId="{5F694D5A-1A0A-418A-8B1B-3B0DFCF99E15}" destId="{30D44B67-BCC1-4DF3-B50A-FADEFBDE00E8}" srcOrd="0" destOrd="0" presId="urn:microsoft.com/office/officeart/2005/8/layout/vList2"/>
    <dgm:cxn modelId="{5218B714-2D36-4C50-87D0-8A0E4F260AA2}" type="presParOf" srcId="{5F694D5A-1A0A-418A-8B1B-3B0DFCF99E15}" destId="{69F5B58A-54C5-482B-963A-B8DDA48A449B}" srcOrd="1" destOrd="0" presId="urn:microsoft.com/office/officeart/2005/8/layout/vList2"/>
    <dgm:cxn modelId="{04A14B6C-5095-406F-A7D6-DE81A17B31A6}" type="presParOf" srcId="{5F694D5A-1A0A-418A-8B1B-3B0DFCF99E15}" destId="{FA924271-68E5-4975-AC5B-3F77DB01E8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smtClean="0"/>
            <a:t>Are there graphs whose edge-count is </a:t>
          </a:r>
          <a:r>
            <a:rPr lang="en-US" dirty="0" err="1" smtClean="0"/>
            <a:t>superquadratic</a:t>
          </a:r>
          <a:r>
            <a:rPr lang="en-US" dirty="0" smtClean="0"/>
            <a:t> in their vertex cover number, which do not have </a:t>
          </a:r>
          <a:r>
            <a:rPr lang="en-US" dirty="0" err="1" smtClean="0"/>
            <a:t>treewidth</a:t>
          </a:r>
          <a:r>
            <a:rPr lang="en-US" dirty="0" smtClean="0"/>
            <a:t>-invariant sets?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CC4A32C7-64F0-47C6-BD3D-8FC78263A98A}">
      <dgm:prSet/>
      <dgm:spPr/>
      <dgm:t>
        <a:bodyPr/>
        <a:lstStyle/>
        <a:p>
          <a:r>
            <a:rPr lang="en-US" dirty="0" smtClean="0"/>
            <a:t>2. </a:t>
          </a:r>
          <a:r>
            <a:rPr lang="en-US" dirty="0" smtClean="0"/>
            <a:t>Which problems admit </a:t>
          </a:r>
          <a:r>
            <a:rPr lang="en-US" dirty="0" smtClean="0"/>
            <a:t>nontrivial polynomial-time </a:t>
          </a:r>
          <a:r>
            <a:rPr lang="en-US" dirty="0" err="1" smtClean="0"/>
            <a:t>sparsification</a:t>
          </a:r>
          <a:r>
            <a:rPr lang="en-US" dirty="0" smtClean="0"/>
            <a:t>?</a:t>
          </a:r>
        </a:p>
      </dgm:t>
    </dgm:pt>
    <dgm:pt modelId="{C966C440-469A-4447-B3E8-423F8F041414}" type="parTrans" cxnId="{35667D17-D6A3-4E80-9BF2-1ABBE0B488E2}">
      <dgm:prSet/>
      <dgm:spPr/>
      <dgm:t>
        <a:bodyPr/>
        <a:lstStyle/>
        <a:p>
          <a:endParaRPr lang="nb-NO"/>
        </a:p>
      </dgm:t>
    </dgm:pt>
    <dgm:pt modelId="{E0309C57-70CD-4FBA-A18E-82F6D44F8CFA}" type="sibTrans" cxnId="{35667D17-D6A3-4E80-9BF2-1ABBE0B488E2}">
      <dgm:prSet/>
      <dgm:spPr/>
      <dgm:t>
        <a:bodyPr/>
        <a:lstStyle/>
        <a:p>
          <a:endParaRPr lang="nb-NO"/>
        </a:p>
      </dgm:t>
    </dgm:pt>
    <dgm:pt modelId="{085BD3B2-5FBC-4ED7-9302-439767FC9E1F}">
      <dgm:prSet/>
      <dgm:spPr/>
      <dgm:t>
        <a:bodyPr/>
        <a:lstStyle/>
        <a:p>
          <a:r>
            <a:rPr lang="en-US" dirty="0" smtClean="0"/>
            <a:t>3. Does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of </a:t>
          </a:r>
          <a:r>
            <a:rPr lang="en-US" dirty="0" err="1" smtClean="0"/>
            <a:t>bitsize</a:t>
          </a:r>
          <a:r>
            <a:rPr lang="en-US" dirty="0" smtClean="0"/>
            <a:t>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(|X|</a:t>
          </a:r>
          <a:r>
            <a:rPr lang="en-US" baseline="30000" dirty="0" smtClean="0"/>
            <a:t>2</a:t>
          </a:r>
          <a:r>
            <a:rPr lang="en-US" dirty="0" smtClean="0"/>
            <a:t>)?</a:t>
          </a:r>
        </a:p>
      </dgm:t>
    </dgm:pt>
    <dgm:pt modelId="{A13C34CB-DD31-4829-87D5-C7454DA47E5F}" type="parTrans" cxnId="{01326096-40A4-49C7-80E9-E3CB8C372B75}">
      <dgm:prSet/>
      <dgm:spPr/>
      <dgm:t>
        <a:bodyPr/>
        <a:lstStyle/>
        <a:p>
          <a:endParaRPr lang="nb-NO"/>
        </a:p>
      </dgm:t>
    </dgm:pt>
    <dgm:pt modelId="{BDAECD16-864F-4B4B-9851-E4F2CE8F9C59}" type="sibTrans" cxnId="{01326096-40A4-49C7-80E9-E3CB8C372B75}">
      <dgm:prSet/>
      <dgm:spPr/>
      <dgm:t>
        <a:bodyPr/>
        <a:lstStyle/>
        <a:p>
          <a:endParaRPr lang="nb-NO"/>
        </a:p>
      </dgm:t>
    </dgm:pt>
    <dgm:pt modelId="{4C761ED8-443D-4ADE-8C0A-2BC0683C02C1}">
      <dgm:prSet/>
      <dgm:spPr/>
      <dgm:t>
        <a:bodyPr/>
        <a:lstStyle/>
        <a:p>
          <a:r>
            <a:rPr lang="en-US" dirty="0" smtClean="0"/>
            <a:t>4. Does </a:t>
          </a:r>
          <a:r>
            <a:rPr lang="en-US" cap="small" dirty="0" err="1" smtClean="0"/>
            <a:t>Pathwidth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with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(|X|</a:t>
          </a:r>
          <a:r>
            <a:rPr lang="en-US" baseline="30000" dirty="0" smtClean="0"/>
            <a:t>2</a:t>
          </a:r>
          <a:r>
            <a:rPr lang="en-US" dirty="0" smtClean="0"/>
            <a:t>) vertices?</a:t>
          </a:r>
          <a:endParaRPr lang="nb-NO" dirty="0"/>
        </a:p>
      </dgm:t>
    </dgm:pt>
    <dgm:pt modelId="{40CE53C2-496B-4C02-8316-8A3C6A68453F}" type="parTrans" cxnId="{79DDB2D0-9892-4E9A-B5F2-488E717D7900}">
      <dgm:prSet/>
      <dgm:spPr/>
      <dgm:t>
        <a:bodyPr/>
        <a:lstStyle/>
        <a:p>
          <a:endParaRPr lang="nb-NO"/>
        </a:p>
      </dgm:t>
    </dgm:pt>
    <dgm:pt modelId="{2246D29E-8B03-4521-BEED-BCD56A67EAD7}" type="sibTrans" cxnId="{79DDB2D0-9892-4E9A-B5F2-488E717D7900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C60430AF-073D-4992-97C0-7828892D9747}" type="pres">
      <dgm:prSet presAssocID="{CC4A32C7-64F0-47C6-BD3D-8FC78263A9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8A3C09-5F4D-4A6D-BD8D-607535F85B4B}" type="pres">
      <dgm:prSet presAssocID="{E0309C57-70CD-4FBA-A18E-82F6D44F8CFA}" presName="spacer" presStyleCnt="0"/>
      <dgm:spPr/>
    </dgm:pt>
    <dgm:pt modelId="{3D076DE5-1B9C-419C-855A-1860F8D18131}" type="pres">
      <dgm:prSet presAssocID="{085BD3B2-5FBC-4ED7-9302-439767FC9E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953827A-9327-4678-B0A8-579DB4B07181}" type="pres">
      <dgm:prSet presAssocID="{BDAECD16-864F-4B4B-9851-E4F2CE8F9C59}" presName="spacer" presStyleCnt="0"/>
      <dgm:spPr/>
    </dgm:pt>
    <dgm:pt modelId="{A4C6E980-9094-4B38-98E1-9D8152535EBB}" type="pres">
      <dgm:prSet presAssocID="{4C761ED8-443D-4ADE-8C0A-2BC0683C02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C2311898-860D-4004-8E46-97BE44F6AF87}" type="presOf" srcId="{2CFA0E7A-FAB0-412F-8DFC-2086D549DF1E}" destId="{30D44B67-BCC1-4DF3-B50A-FADEFBDE00E8}" srcOrd="0" destOrd="0" presId="urn:microsoft.com/office/officeart/2005/8/layout/vList2"/>
    <dgm:cxn modelId="{9FFE7FD7-2E38-41AF-AA9E-5092DC3706D0}" type="presOf" srcId="{085BD3B2-5FBC-4ED7-9302-439767FC9E1F}" destId="{3D076DE5-1B9C-419C-855A-1860F8D18131}" srcOrd="0" destOrd="0" presId="urn:microsoft.com/office/officeart/2005/8/layout/vList2"/>
    <dgm:cxn modelId="{01326096-40A4-49C7-80E9-E3CB8C372B75}" srcId="{0725DF45-FA16-4FBD-8A96-96539FD2CDE4}" destId="{085BD3B2-5FBC-4ED7-9302-439767FC9E1F}" srcOrd="2" destOrd="0" parTransId="{A13C34CB-DD31-4829-87D5-C7454DA47E5F}" sibTransId="{BDAECD16-864F-4B4B-9851-E4F2CE8F9C59}"/>
    <dgm:cxn modelId="{D06BF126-C22B-4974-B97A-A291701ECE41}" type="presOf" srcId="{CC4A32C7-64F0-47C6-BD3D-8FC78263A98A}" destId="{C60430AF-073D-4992-97C0-7828892D9747}" srcOrd="0" destOrd="0" presId="urn:microsoft.com/office/officeart/2005/8/layout/vList2"/>
    <dgm:cxn modelId="{79DDB2D0-9892-4E9A-B5F2-488E717D7900}" srcId="{0725DF45-FA16-4FBD-8A96-96539FD2CDE4}" destId="{4C761ED8-443D-4ADE-8C0A-2BC0683C02C1}" srcOrd="3" destOrd="0" parTransId="{40CE53C2-496B-4C02-8316-8A3C6A68453F}" sibTransId="{2246D29E-8B03-4521-BEED-BCD56A67EAD7}"/>
    <dgm:cxn modelId="{35667D17-D6A3-4E80-9BF2-1ABBE0B488E2}" srcId="{0725DF45-FA16-4FBD-8A96-96539FD2CDE4}" destId="{CC4A32C7-64F0-47C6-BD3D-8FC78263A98A}" srcOrd="1" destOrd="0" parTransId="{C966C440-469A-4447-B3E8-423F8F041414}" sibTransId="{E0309C57-70CD-4FBA-A18E-82F6D44F8CFA}"/>
    <dgm:cxn modelId="{7C1FEB23-27EE-457B-AEEF-36FD5181E5BB}" type="presOf" srcId="{0725DF45-FA16-4FBD-8A96-96539FD2CDE4}" destId="{5F694D5A-1A0A-418A-8B1B-3B0DFCF99E15}" srcOrd="0" destOrd="0" presId="urn:microsoft.com/office/officeart/2005/8/layout/vList2"/>
    <dgm:cxn modelId="{8AE71C9F-7B83-446E-B905-622CE08D8308}" type="presOf" srcId="{4C761ED8-443D-4ADE-8C0A-2BC0683C02C1}" destId="{A4C6E980-9094-4B38-98E1-9D8152535EBB}" srcOrd="0" destOrd="0" presId="urn:microsoft.com/office/officeart/2005/8/layout/vList2"/>
    <dgm:cxn modelId="{3D29DD69-FEC8-418C-BAE5-14AECD2D7FDB}" type="presParOf" srcId="{5F694D5A-1A0A-418A-8B1B-3B0DFCF99E15}" destId="{30D44B67-BCC1-4DF3-B50A-FADEFBDE00E8}" srcOrd="0" destOrd="0" presId="urn:microsoft.com/office/officeart/2005/8/layout/vList2"/>
    <dgm:cxn modelId="{946C9BC5-27B2-4C17-A2A8-0CC4D4FAC87A}" type="presParOf" srcId="{5F694D5A-1A0A-418A-8B1B-3B0DFCF99E15}" destId="{69F5B58A-54C5-482B-963A-B8DDA48A449B}" srcOrd="1" destOrd="0" presId="urn:microsoft.com/office/officeart/2005/8/layout/vList2"/>
    <dgm:cxn modelId="{797C86AB-2FDD-4854-AD33-FDFDCCDB2991}" type="presParOf" srcId="{5F694D5A-1A0A-418A-8B1B-3B0DFCF99E15}" destId="{C60430AF-073D-4992-97C0-7828892D9747}" srcOrd="2" destOrd="0" presId="urn:microsoft.com/office/officeart/2005/8/layout/vList2"/>
    <dgm:cxn modelId="{6FF22546-2599-4B00-A748-2D2C0744EFBC}" type="presParOf" srcId="{5F694D5A-1A0A-418A-8B1B-3B0DFCF99E15}" destId="{8E8A3C09-5F4D-4A6D-BD8D-607535F85B4B}" srcOrd="3" destOrd="0" presId="urn:microsoft.com/office/officeart/2005/8/layout/vList2"/>
    <dgm:cxn modelId="{DB90F81D-F27B-413B-B494-B4A3588763BE}" type="presParOf" srcId="{5F694D5A-1A0A-418A-8B1B-3B0DFCF99E15}" destId="{3D076DE5-1B9C-419C-855A-1860F8D18131}" srcOrd="4" destOrd="0" presId="urn:microsoft.com/office/officeart/2005/8/layout/vList2"/>
    <dgm:cxn modelId="{4FAC6182-0A40-4116-9A47-24DF8950E710}" type="presParOf" srcId="{5F694D5A-1A0A-418A-8B1B-3B0DFCF99E15}" destId="{E953827A-9327-4678-B0A8-579DB4B07181}" srcOrd="5" destOrd="0" presId="urn:microsoft.com/office/officeart/2005/8/layout/vList2"/>
    <dgm:cxn modelId="{780F76B4-6E67-4745-92F1-6A0A1F1FC083}" type="presParOf" srcId="{5F694D5A-1A0A-418A-8B1B-3B0DFCF99E15}" destId="{A4C6E980-9094-4B38-98E1-9D8152535E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890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1. No nontrivial polynomial-time </a:t>
          </a:r>
          <a:r>
            <a:rPr lang="en-US" sz="1900" kern="1200" dirty="0" err="1" smtClean="0"/>
            <a:t>sparsification</a:t>
          </a:r>
          <a:r>
            <a:rPr lang="en-US" sz="1900" kern="1200" dirty="0" smtClean="0"/>
            <a:t> for </a:t>
          </a:r>
          <a:r>
            <a:rPr lang="en-US" sz="1900" kern="1200" cap="small" dirty="0" err="1" smtClean="0"/>
            <a:t>Treewidth</a:t>
          </a:r>
          <a:r>
            <a:rPr lang="en-US" sz="1900" kern="1200" dirty="0" smtClean="0"/>
            <a:t> and </a:t>
          </a:r>
          <a:r>
            <a:rPr lang="en-US" sz="1900" kern="1200" cap="small" dirty="0" err="1" smtClean="0"/>
            <a:t>Pathwidth</a:t>
          </a:r>
          <a:r>
            <a:rPr lang="en-US" sz="1900" kern="1200" cap="small" dirty="0" smtClean="0"/>
            <a:t>, </a:t>
          </a:r>
          <a:r>
            <a:rPr lang="en-US" sz="1900" kern="1200" dirty="0" smtClean="0"/>
            <a:t>unless NP ⊆ </a:t>
          </a:r>
          <a:r>
            <a:rPr lang="en-US" sz="1900" kern="1200" dirty="0" err="1" smtClean="0"/>
            <a:t>coNP</a:t>
          </a:r>
          <a:r>
            <a:rPr lang="en-US" sz="1900" kern="1200" dirty="0" smtClean="0"/>
            <a:t>/poly</a:t>
          </a:r>
          <a:endParaRPr lang="en-US" sz="1900" kern="1200" cap="small" dirty="0" smtClean="0"/>
        </a:p>
      </dsp:txBody>
      <dsp:txXfrm>
        <a:off x="36896" y="45803"/>
        <a:ext cx="6406928" cy="682028"/>
      </dsp:txXfrm>
    </dsp:sp>
    <dsp:sp modelId="{FA924271-68E5-4975-AC5B-3F77DB01E872}">
      <dsp:nvSpPr>
        <dsp:cNvPr id="0" name=""/>
        <dsp:cNvSpPr/>
      </dsp:nvSpPr>
      <dsp:spPr>
        <a:xfrm>
          <a:off x="0" y="81944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cap="small" dirty="0" smtClean="0"/>
            <a:t>2. </a:t>
          </a:r>
          <a:r>
            <a:rPr lang="en-US" sz="1900" kern="1200" cap="small" dirty="0" err="1" smtClean="0"/>
            <a:t>Treewidth</a:t>
          </a:r>
          <a:r>
            <a:rPr lang="en-US" sz="1900" kern="1200" cap="small" dirty="0" smtClean="0"/>
            <a:t> [</a:t>
          </a:r>
          <a:r>
            <a:rPr lang="en-US" sz="1900" kern="1200" cap="small" dirty="0" err="1" smtClean="0"/>
            <a:t>vc</a:t>
          </a:r>
          <a:r>
            <a:rPr lang="en-US" sz="1900" kern="1200" cap="small" dirty="0" smtClean="0"/>
            <a:t>] </a:t>
          </a:r>
          <a:r>
            <a:rPr lang="en-US" sz="1900" kern="1200" dirty="0" smtClean="0"/>
            <a:t>has a kernel with |X|</a:t>
          </a:r>
          <a:r>
            <a:rPr lang="en-US" sz="1900" kern="1200" baseline="30000" dirty="0" smtClean="0"/>
            <a:t>2</a:t>
          </a:r>
          <a:r>
            <a:rPr lang="en-US" sz="1900" kern="1200" dirty="0" smtClean="0"/>
            <a:t> vertices</a:t>
          </a:r>
          <a:endParaRPr lang="nb-NO" sz="1900" kern="1200" dirty="0"/>
        </a:p>
      </dsp:txBody>
      <dsp:txXfrm>
        <a:off x="36896" y="856343"/>
        <a:ext cx="6406928" cy="68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61125"/>
          <a:ext cx="6480720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</a:t>
          </a:r>
          <a:r>
            <a:rPr lang="en-US" sz="1500" kern="1200" dirty="0" smtClean="0"/>
            <a:t>Are there graphs whose edge-count is </a:t>
          </a:r>
          <a:r>
            <a:rPr lang="en-US" sz="1500" kern="1200" dirty="0" err="1" smtClean="0"/>
            <a:t>superquadratic</a:t>
          </a:r>
          <a:r>
            <a:rPr lang="en-US" sz="1500" kern="1200" dirty="0" smtClean="0"/>
            <a:t> in their vertex cover number, which do not have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-invariant sets?</a:t>
          </a:r>
          <a:endParaRPr lang="en-US" sz="1500" kern="1200" cap="small" dirty="0" smtClean="0"/>
        </a:p>
      </dsp:txBody>
      <dsp:txXfrm>
        <a:off x="29128" y="90253"/>
        <a:ext cx="6422464" cy="538444"/>
      </dsp:txXfrm>
    </dsp:sp>
    <dsp:sp modelId="{C60430AF-073D-4992-97C0-7828892D9747}">
      <dsp:nvSpPr>
        <dsp:cNvPr id="0" name=""/>
        <dsp:cNvSpPr/>
      </dsp:nvSpPr>
      <dsp:spPr>
        <a:xfrm>
          <a:off x="0" y="701025"/>
          <a:ext cx="6480720" cy="596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</a:t>
          </a:r>
          <a:r>
            <a:rPr lang="en-US" sz="1500" kern="1200" dirty="0" smtClean="0"/>
            <a:t>Which problems admit </a:t>
          </a:r>
          <a:r>
            <a:rPr lang="en-US" sz="1500" kern="1200" dirty="0" smtClean="0"/>
            <a:t>nontrivial polynomial-time </a:t>
          </a:r>
          <a:r>
            <a:rPr lang="en-US" sz="1500" kern="1200" dirty="0" err="1" smtClean="0"/>
            <a:t>sparsification</a:t>
          </a:r>
          <a:r>
            <a:rPr lang="en-US" sz="1500" kern="1200" dirty="0" smtClean="0"/>
            <a:t>?</a:t>
          </a:r>
        </a:p>
      </dsp:txBody>
      <dsp:txXfrm>
        <a:off x="29128" y="730153"/>
        <a:ext cx="6422464" cy="538444"/>
      </dsp:txXfrm>
    </dsp:sp>
    <dsp:sp modelId="{3D076DE5-1B9C-419C-855A-1860F8D18131}">
      <dsp:nvSpPr>
        <dsp:cNvPr id="0" name=""/>
        <dsp:cNvSpPr/>
      </dsp:nvSpPr>
      <dsp:spPr>
        <a:xfrm>
          <a:off x="0" y="1340925"/>
          <a:ext cx="6480720" cy="596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Does </a:t>
          </a:r>
          <a:r>
            <a:rPr lang="en-US" sz="1500" kern="1200" cap="small" dirty="0" err="1" smtClean="0"/>
            <a:t>Treewidth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of </a:t>
          </a:r>
          <a:r>
            <a:rPr lang="en-US" sz="1500" kern="1200" dirty="0" err="1" smtClean="0"/>
            <a:t>bitsize</a:t>
          </a:r>
          <a:r>
            <a:rPr lang="en-US" sz="1500" kern="1200" dirty="0" smtClean="0"/>
            <a:t>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(|X|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)?</a:t>
          </a:r>
        </a:p>
      </dsp:txBody>
      <dsp:txXfrm>
        <a:off x="29128" y="1370053"/>
        <a:ext cx="6422464" cy="538444"/>
      </dsp:txXfrm>
    </dsp:sp>
    <dsp:sp modelId="{A4C6E980-9094-4B38-98E1-9D8152535EBB}">
      <dsp:nvSpPr>
        <dsp:cNvPr id="0" name=""/>
        <dsp:cNvSpPr/>
      </dsp:nvSpPr>
      <dsp:spPr>
        <a:xfrm>
          <a:off x="0" y="1980825"/>
          <a:ext cx="6480720" cy="596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Does </a:t>
          </a:r>
          <a:r>
            <a:rPr lang="en-US" sz="1500" kern="1200" cap="small" dirty="0" err="1" smtClean="0"/>
            <a:t>Pathwidth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with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(|X|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 vertices?</a:t>
          </a:r>
          <a:endParaRPr lang="nb-NO" sz="1500" kern="1200" dirty="0"/>
        </a:p>
      </dsp:txBody>
      <dsp:txXfrm>
        <a:off x="29128" y="2009953"/>
        <a:ext cx="6422464" cy="53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that simpler can</a:t>
            </a:r>
            <a:r>
              <a:rPr lang="en-US" baseline="0" dirty="0" smtClean="0"/>
              <a:t> mean less edges.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7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2" name="Bilde 1"/>
          <p:cNvPicPr>
            <a:picLocks noChangeAspect="1"/>
          </p:cNvPicPr>
          <p:nvPr userDrawn="1"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Sparsification</a:t>
            </a:r>
            <a:r>
              <a:rPr lang="en-US" dirty="0"/>
              <a:t> for Computing </a:t>
            </a:r>
            <a:r>
              <a:rPr lang="en-US" dirty="0" err="1"/>
              <a:t>Treewidth</a:t>
            </a:r>
            <a:endParaRPr lang="nb-NO" dirty="0" smtClean="0"/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Bart M. P. Jansen</a:t>
            </a:r>
            <a:endParaRPr lang="nb-NO" dirty="0"/>
          </a:p>
          <a:p>
            <a:endParaRPr lang="nb-NO" dirty="0" smtClean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6516052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September 4th 2013, IPEC 2013, Sophia </a:t>
            </a:r>
            <a:r>
              <a:rPr lang="en-US" sz="1600" dirty="0" err="1" smtClean="0">
                <a:latin typeface="+mj-lt"/>
              </a:rPr>
              <a:t>Antipolis</a:t>
            </a:r>
            <a:endParaRPr lang="en-US" sz="16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Consequences of the Lower Bound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852935"/>
            <a:ext cx="8229600" cy="3273227"/>
          </a:xfrm>
        </p:spPr>
        <p:txBody>
          <a:bodyPr/>
          <a:lstStyle/>
          <a:p>
            <a:r>
              <a:rPr lang="en-US" dirty="0" smtClean="0"/>
              <a:t>Applies to parameterizations by Vertex Cover, Feedback Vertex Set, Vertex-Deletion Distance to …</a:t>
            </a:r>
          </a:p>
          <a:p>
            <a:r>
              <a:rPr lang="en-US" dirty="0" smtClean="0"/>
              <a:t>The constructed graph is </a:t>
            </a:r>
            <a:r>
              <a:rPr lang="en-US" dirty="0" err="1" smtClean="0"/>
              <a:t>cobipartite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cobipartite</a:t>
            </a:r>
            <a:r>
              <a:rPr lang="en-US" dirty="0" smtClean="0"/>
              <a:t> graphs, </a:t>
            </a:r>
            <a:r>
              <a:rPr lang="en-US" dirty="0" err="1" smtClean="0"/>
              <a:t>treewidth</a:t>
            </a:r>
            <a:r>
              <a:rPr lang="en-US" dirty="0" smtClean="0"/>
              <a:t> equals </a:t>
            </a:r>
            <a:r>
              <a:rPr lang="en-US" dirty="0" err="1" smtClean="0"/>
              <a:t>pathwidth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sp>
        <p:nvSpPr>
          <p:cNvPr id="10" name="Cor1"/>
          <p:cNvSpPr/>
          <p:nvPr/>
        </p:nvSpPr>
        <p:spPr>
          <a:xfrm>
            <a:off x="457200" y="1196752"/>
            <a:ext cx="82296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Corollary 1. </a:t>
            </a:r>
            <a:r>
              <a:rPr lang="nb-NO" sz="2400" dirty="0" smtClean="0">
                <a:solidFill>
                  <a:schemeClr val="tx1"/>
                </a:solidFill>
              </a:rPr>
              <a:t>For every </a:t>
            </a:r>
            <a:r>
              <a:rPr lang="sv-SE" sz="2400" dirty="0" smtClean="0"/>
              <a:t>ε </a:t>
            </a:r>
            <a:r>
              <a:rPr lang="nb-NO" sz="2400" dirty="0" smtClean="0">
                <a:solidFill>
                  <a:schemeClr val="tx1"/>
                </a:solidFill>
              </a:rPr>
              <a:t>&gt; 0 and every parameter </a:t>
            </a:r>
            <a:r>
              <a:rPr lang="nb-NO" sz="24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nb-NO" sz="2400" dirty="0" smtClean="0">
                <a:solidFill>
                  <a:schemeClr val="tx1"/>
                </a:solidFill>
              </a:rPr>
              <a:t> that does not exceed the vertex count, </a:t>
            </a:r>
            <a:r>
              <a:rPr lang="nb-NO" sz="2400" cap="small" dirty="0" smtClean="0">
                <a:solidFill>
                  <a:schemeClr val="tx1"/>
                </a:solidFill>
              </a:rPr>
              <a:t>Treewidth </a:t>
            </a:r>
            <a:r>
              <a:rPr lang="nb-NO" sz="2400" dirty="0" smtClean="0">
                <a:solidFill>
                  <a:schemeClr val="tx1"/>
                </a:solidFill>
              </a:rPr>
              <a:t>[</a:t>
            </a:r>
            <a:r>
              <a:rPr lang="nb-NO" sz="24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nb-NO" sz="2400" dirty="0" smtClean="0">
                <a:solidFill>
                  <a:schemeClr val="tx1"/>
                </a:solidFill>
              </a:rPr>
              <a:t>]</a:t>
            </a:r>
            <a:r>
              <a:rPr lang="en-US" sz="2400" dirty="0" smtClean="0">
                <a:solidFill>
                  <a:schemeClr val="tx1"/>
                </a:solidFill>
              </a:rPr>
              <a:t> does not have a kernel of </a:t>
            </a:r>
            <a:r>
              <a:rPr lang="en-US" sz="2400" dirty="0" err="1" smtClean="0">
                <a:solidFill>
                  <a:schemeClr val="tx1"/>
                </a:solidFill>
              </a:rPr>
              <a:t>bitsize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atin typeface="Harrington" pitchFamily="82" charset="0"/>
              </a:rPr>
              <a:t>O</a:t>
            </a:r>
            <a:r>
              <a:rPr lang="en-US" sz="2400" dirty="0" smtClean="0"/>
              <a:t>(k</a:t>
            </a:r>
            <a:r>
              <a:rPr lang="en-US" sz="2400" baseline="30000" dirty="0" smtClean="0"/>
              <a:t>2-</a:t>
            </a:r>
            <a:r>
              <a:rPr lang="sv-SE" sz="2400" baseline="30000" dirty="0" smtClean="0"/>
              <a:t>ε</a:t>
            </a:r>
            <a:r>
              <a:rPr lang="en-US" sz="2400" dirty="0" smtClean="0"/>
              <a:t>), unless NP ⊆ </a:t>
            </a:r>
            <a:r>
              <a:rPr lang="en-US" sz="2400" dirty="0" err="1" smtClean="0"/>
              <a:t>coNP</a:t>
            </a:r>
            <a:r>
              <a:rPr lang="en-US" sz="2400" dirty="0" smtClean="0"/>
              <a:t>/poly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Cor2"/>
          <p:cNvSpPr/>
          <p:nvPr/>
        </p:nvSpPr>
        <p:spPr>
          <a:xfrm>
            <a:off x="428669" y="4941168"/>
            <a:ext cx="82296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Corollary 2.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cap="small" dirty="0" err="1" smtClean="0">
                <a:solidFill>
                  <a:schemeClr val="tx1"/>
                </a:solidFill>
              </a:rPr>
              <a:t>Pathwidth</a:t>
            </a:r>
            <a:r>
              <a:rPr lang="en-US" sz="2400" dirty="0" smtClean="0">
                <a:solidFill>
                  <a:schemeClr val="tx1"/>
                </a:solidFill>
              </a:rPr>
              <a:t> does not have a generalized kernel of </a:t>
            </a:r>
            <a:r>
              <a:rPr lang="en-US" sz="2400" dirty="0" err="1" smtClean="0">
                <a:solidFill>
                  <a:schemeClr val="tx1"/>
                </a:solidFill>
              </a:rPr>
              <a:t>bitsize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atin typeface="Harrington" pitchFamily="82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(n</a:t>
            </a:r>
            <a:r>
              <a:rPr lang="en-US" sz="2400" baseline="30000" dirty="0" smtClean="0">
                <a:solidFill>
                  <a:schemeClr val="tx1"/>
                </a:solidFill>
              </a:rPr>
              <a:t>2-</a:t>
            </a:r>
            <a:r>
              <a:rPr lang="sv-SE" sz="2400" baseline="30000" dirty="0" smtClean="0"/>
              <a:t>ε</a:t>
            </a:r>
            <a:r>
              <a:rPr lang="en-US" sz="2400" dirty="0" smtClean="0">
                <a:solidFill>
                  <a:schemeClr val="tx1"/>
                </a:solidFill>
              </a:rPr>
              <a:t>), for any </a:t>
            </a:r>
            <a:r>
              <a:rPr lang="sv-SE" sz="2400" dirty="0" smtClean="0"/>
              <a:t>ε </a:t>
            </a:r>
            <a:r>
              <a:rPr lang="en-US" sz="2400" dirty="0" smtClean="0">
                <a:solidFill>
                  <a:schemeClr val="tx1"/>
                </a:solidFill>
              </a:rPr>
              <a:t>&gt; 0, unless NP </a:t>
            </a:r>
            <a:r>
              <a:rPr lang="en-US" sz="2400" dirty="0" smtClean="0"/>
              <a:t>⊆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coNP</a:t>
            </a:r>
            <a:r>
              <a:rPr lang="en-US" sz="2400" dirty="0" smtClean="0">
                <a:solidFill>
                  <a:schemeClr val="tx1"/>
                </a:solidFill>
              </a:rPr>
              <a:t>/poly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12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 smtClean="0"/>
              <a:t> Parameterized </a:t>
            </a:r>
            <a:r>
              <a:rPr lang="en-US" dirty="0"/>
              <a:t>by </a:t>
            </a:r>
            <a:r>
              <a:rPr lang="en-US" dirty="0" smtClean="0"/>
              <a:t>Vertex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800"/>
              </a:spcBef>
              <a:buFontTx/>
              <a:buChar char="•"/>
            </a:pPr>
            <a:r>
              <a:rPr lang="en-US" cap="small" dirty="0" err="1"/>
              <a:t>Treewidth</a:t>
            </a:r>
            <a:r>
              <a:rPr lang="en-US" cap="small" dirty="0"/>
              <a:t> [</a:t>
            </a:r>
            <a:r>
              <a:rPr lang="en-US" cap="small" dirty="0" err="1"/>
              <a:t>vc</a:t>
            </a:r>
            <a:r>
              <a:rPr lang="en-US" cap="small" dirty="0"/>
              <a:t>]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Input:</a:t>
            </a:r>
            <a:r>
              <a:rPr lang="en-US" dirty="0"/>
              <a:t> 	A graph G, vertex cover X of G, and an integer k</a:t>
            </a:r>
            <a:br>
              <a:rPr lang="en-US" dirty="0"/>
            </a:br>
            <a:r>
              <a:rPr lang="en-US" b="1" dirty="0"/>
              <a:t>Parameter:</a:t>
            </a:r>
            <a:r>
              <a:rPr lang="en-US" dirty="0"/>
              <a:t> |X|</a:t>
            </a:r>
            <a:br>
              <a:rPr lang="en-US" dirty="0"/>
            </a:br>
            <a:r>
              <a:rPr lang="en-US" b="1" dirty="0"/>
              <a:t>Question:</a:t>
            </a:r>
            <a:r>
              <a:rPr lang="en-US" dirty="0"/>
              <a:t> 	Is the </a:t>
            </a:r>
            <a:r>
              <a:rPr lang="en-US" dirty="0" err="1"/>
              <a:t>treewidth</a:t>
            </a:r>
            <a:r>
              <a:rPr lang="en-US" dirty="0"/>
              <a:t> of G at most k?</a:t>
            </a:r>
          </a:p>
          <a:p>
            <a:r>
              <a:rPr lang="en-US" dirty="0"/>
              <a:t>Lower bound implies:</a:t>
            </a:r>
          </a:p>
          <a:p>
            <a:pPr lvl="1"/>
            <a:r>
              <a:rPr lang="en-US" dirty="0"/>
              <a:t>No kernel with </a:t>
            </a:r>
            <a:r>
              <a:rPr lang="en-US" b="1" dirty="0" err="1"/>
              <a:t>bitsize</a:t>
            </a:r>
            <a:r>
              <a:rPr lang="en-US" dirty="0"/>
              <a:t>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(|X|</a:t>
            </a:r>
            <a:r>
              <a:rPr lang="en-US" baseline="30000" dirty="0"/>
              <a:t>2-</a:t>
            </a:r>
            <a:r>
              <a:rPr lang="sv-SE" baseline="30000" dirty="0"/>
              <a:t>ε</a:t>
            </a:r>
            <a:r>
              <a:rPr lang="en-US" dirty="0"/>
              <a:t>) unless NP ⊆ </a:t>
            </a:r>
            <a:r>
              <a:rPr lang="en-US" dirty="0" err="1"/>
              <a:t>coNP</a:t>
            </a:r>
            <a:r>
              <a:rPr lang="en-US" dirty="0"/>
              <a:t>/poly</a:t>
            </a:r>
          </a:p>
          <a:p>
            <a:r>
              <a:rPr lang="en-US" dirty="0" smtClean="0"/>
              <a:t>Previous-best </a:t>
            </a:r>
            <a:r>
              <a:rPr lang="en-US" dirty="0"/>
              <a:t>was a kernel with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(|X|</a:t>
            </a:r>
            <a:r>
              <a:rPr lang="en-US" baseline="30000" dirty="0"/>
              <a:t>3</a:t>
            </a:r>
            <a:r>
              <a:rPr lang="en-US" dirty="0"/>
              <a:t>) </a:t>
            </a:r>
            <a:r>
              <a:rPr lang="en-US" b="1" dirty="0" smtClean="0"/>
              <a:t>vertices</a:t>
            </a:r>
          </a:p>
          <a:p>
            <a:pPr lvl="1"/>
            <a:r>
              <a:rPr lang="en-US" dirty="0" err="1"/>
              <a:t>Bodlaender</a:t>
            </a:r>
            <a:r>
              <a:rPr lang="en-US" dirty="0"/>
              <a:t>, J, </a:t>
            </a:r>
            <a:r>
              <a:rPr lang="en-US" dirty="0" err="1"/>
              <a:t>Kratsch</a:t>
            </a:r>
            <a:r>
              <a:rPr lang="en-US" dirty="0"/>
              <a:t> [ICALP’11] </a:t>
            </a:r>
            <a:endParaRPr lang="en-US" dirty="0" smtClean="0"/>
          </a:p>
          <a:p>
            <a:r>
              <a:rPr lang="en-US" dirty="0" smtClean="0"/>
              <a:t>We improve this to |X|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vertices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7573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vS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8" name="Inv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nv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v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nvS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1285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nvS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rossLeft"/>
          <p:cNvSpPr/>
          <p:nvPr/>
        </p:nvSpPr>
        <p:spPr bwMode="auto">
          <a:xfrm>
            <a:off x="8087241" y="2872760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CrossRight"/>
          <p:cNvSpPr/>
          <p:nvPr/>
        </p:nvSpPr>
        <p:spPr bwMode="auto">
          <a:xfrm>
            <a:off x="8653393" y="2872760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InvS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285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nvS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rossBottom"/>
          <p:cNvSpPr/>
          <p:nvPr/>
        </p:nvSpPr>
        <p:spPr bwMode="auto">
          <a:xfrm>
            <a:off x="7519193" y="3984496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" name="GHatUV"/>
          <p:cNvSpPr/>
          <p:nvPr/>
        </p:nvSpPr>
        <p:spPr bwMode="auto">
          <a:xfrm>
            <a:off x="7002016" y="1700808"/>
            <a:ext cx="1080120" cy="2698224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Ĝ</a:t>
            </a:r>
            <a:r>
              <a:rPr lang="en-US" sz="2800" baseline="-25000" dirty="0" smtClean="0">
                <a:solidFill>
                  <a:schemeClr val="tx1"/>
                </a:solidFill>
              </a:rPr>
              <a:t>{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u,v</a:t>
            </a:r>
            <a:r>
              <a:rPr lang="en-US" sz="2800" baseline="-25000" dirty="0" smtClean="0">
                <a:solidFill>
                  <a:schemeClr val="tx1"/>
                </a:solidFill>
              </a:rPr>
              <a:t>}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6563072" cy="4968329"/>
          </a:xfrm>
        </p:spPr>
        <p:txBody>
          <a:bodyPr/>
          <a:lstStyle/>
          <a:p>
            <a:r>
              <a:rPr lang="en-US" dirty="0" smtClean="0"/>
              <a:t>Kernel is based on </a:t>
            </a:r>
            <a:r>
              <a:rPr lang="en-US" b="1" dirty="0" err="1" smtClean="0"/>
              <a:t>treewidth</a:t>
            </a:r>
            <a:r>
              <a:rPr lang="en-US" b="1" dirty="0"/>
              <a:t>-</a:t>
            </a:r>
            <a:r>
              <a:rPr lang="en-US" b="1" dirty="0" smtClean="0"/>
              <a:t>invariant </a:t>
            </a:r>
            <a:r>
              <a:rPr lang="en-US" b="1" dirty="0" smtClean="0"/>
              <a:t>sets</a:t>
            </a:r>
            <a:endParaRPr lang="en-US" b="1" dirty="0" smtClean="0"/>
          </a:p>
          <a:p>
            <a:pPr lvl="1"/>
            <a:r>
              <a:rPr lang="en-US" dirty="0" smtClean="0"/>
              <a:t>Vertex </a:t>
            </a:r>
            <a:r>
              <a:rPr lang="en-US" dirty="0" smtClean="0"/>
              <a:t>set </a:t>
            </a:r>
            <a:r>
              <a:rPr lang="en-US" dirty="0" smtClean="0"/>
              <a:t>whose elimination has a predictable effect on </a:t>
            </a:r>
            <a:r>
              <a:rPr lang="en-US" dirty="0" err="1" smtClean="0"/>
              <a:t>treewidth</a:t>
            </a:r>
            <a:endParaRPr lang="en-US" dirty="0" smtClean="0"/>
          </a:p>
          <a:p>
            <a:r>
              <a:rPr lang="en-US" dirty="0" smtClean="0"/>
              <a:t>Consider a graph G with an independent set T</a:t>
            </a:r>
          </a:p>
          <a:p>
            <a:pPr lvl="1"/>
            <a:r>
              <a:rPr lang="en-US" dirty="0" smtClean="0"/>
              <a:t>Let Ĝ</a:t>
            </a:r>
            <a:r>
              <a:rPr lang="en-US" baseline="-25000" dirty="0" smtClean="0"/>
              <a:t>T</a:t>
            </a:r>
            <a:r>
              <a:rPr lang="en-US" dirty="0" smtClean="0"/>
              <a:t> be the result of eliminating T from G, one vertex at a time (order does not matter)</a:t>
            </a:r>
          </a:p>
          <a:p>
            <a:pPr lvl="1"/>
            <a:r>
              <a:rPr lang="en-US" dirty="0" smtClean="0"/>
              <a:t>If Ĝ</a:t>
            </a:r>
            <a:r>
              <a:rPr lang="en-US" baseline="-25000" dirty="0" smtClean="0"/>
              <a:t>T</a:t>
            </a:r>
            <a:r>
              <a:rPr lang="en-US" dirty="0" smtClean="0"/>
              <a:t> is a minor of G – {z} for every z </a:t>
            </a:r>
            <a:r>
              <a:rPr lang="en-US" dirty="0"/>
              <a:t>∈</a:t>
            </a:r>
            <a:r>
              <a:rPr lang="en-US" dirty="0" smtClean="0"/>
              <a:t> T, then T is a </a:t>
            </a:r>
            <a:r>
              <a:rPr lang="en-US" b="1" dirty="0" err="1" smtClean="0"/>
              <a:t>treewidth</a:t>
            </a:r>
            <a:r>
              <a:rPr lang="en-US" b="1" dirty="0"/>
              <a:t>-</a:t>
            </a:r>
            <a:r>
              <a:rPr lang="en-US" b="1" dirty="0" smtClean="0"/>
              <a:t>invariant set </a:t>
            </a:r>
            <a:r>
              <a:rPr lang="en-US" dirty="0" smtClean="0"/>
              <a:t>in G</a:t>
            </a:r>
          </a:p>
          <a:p>
            <a:r>
              <a:rPr lang="en-US" dirty="0"/>
              <a:t>Let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(T) := </a:t>
            </a:r>
            <a:r>
              <a:rPr lang="en-US" dirty="0" err="1"/>
              <a:t>max</a:t>
            </a:r>
            <a:r>
              <a:rPr lang="en-US" baseline="-25000" dirty="0" err="1"/>
              <a:t>v∈T</a:t>
            </a:r>
            <a:r>
              <a:rPr lang="en-US" dirty="0"/>
              <a:t> </a:t>
            </a:r>
            <a:r>
              <a:rPr lang="en-US" dirty="0" err="1"/>
              <a:t>deg</a:t>
            </a:r>
            <a:r>
              <a:rPr lang="en-US" dirty="0"/>
              <a:t>(v</a:t>
            </a:r>
            <a:r>
              <a:rPr lang="en-US" dirty="0" smtClean="0"/>
              <a:t>)</a:t>
            </a:r>
          </a:p>
        </p:txBody>
      </p:sp>
      <p:sp>
        <p:nvSpPr>
          <p:cNvPr id="20" name="GHatUVW"/>
          <p:cNvSpPr/>
          <p:nvPr/>
        </p:nvSpPr>
        <p:spPr bwMode="auto">
          <a:xfrm>
            <a:off x="7007121" y="1700808"/>
            <a:ext cx="1080120" cy="2160240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Ĝ</a:t>
            </a:r>
            <a:r>
              <a:rPr lang="en-US" sz="2800" baseline="-25000" dirty="0" smtClean="0">
                <a:solidFill>
                  <a:schemeClr val="tx1"/>
                </a:solidFill>
              </a:rPr>
              <a:t>{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u,v,w</a:t>
            </a:r>
            <a:r>
              <a:rPr lang="en-US" sz="2800" baseline="-25000" dirty="0" smtClean="0">
                <a:solidFill>
                  <a:schemeClr val="tx1"/>
                </a:solidFill>
              </a:rPr>
              <a:t>}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InvarianceLemma"/>
          <p:cNvSpPr/>
          <p:nvPr/>
        </p:nvSpPr>
        <p:spPr>
          <a:xfrm>
            <a:off x="457200" y="5517232"/>
            <a:ext cx="822960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Lemma. </a:t>
            </a:r>
            <a:r>
              <a:rPr lang="en-US" sz="2400" dirty="0" smtClean="0"/>
              <a:t>If T </a:t>
            </a:r>
            <a:r>
              <a:rPr lang="en-US" sz="2400" dirty="0"/>
              <a:t>is </a:t>
            </a:r>
            <a:r>
              <a:rPr lang="en-US" sz="2400" dirty="0" smtClean="0"/>
              <a:t>a </a:t>
            </a:r>
            <a:r>
              <a:rPr lang="en-US" sz="2400" dirty="0" err="1" smtClean="0"/>
              <a:t>treewidth</a:t>
            </a:r>
            <a:r>
              <a:rPr lang="en-US" sz="2400" dirty="0"/>
              <a:t>-</a:t>
            </a:r>
            <a:r>
              <a:rPr lang="en-US" sz="2400" dirty="0" smtClean="0"/>
              <a:t>invariant set in G, </a:t>
            </a:r>
            <a:br>
              <a:rPr lang="en-US" sz="2400" dirty="0" smtClean="0"/>
            </a:br>
            <a:r>
              <a:rPr lang="en-US" sz="2400" dirty="0" smtClean="0"/>
              <a:t>then </a:t>
            </a:r>
            <a:r>
              <a:rPr lang="en-US" sz="2400" cap="small" dirty="0" err="1"/>
              <a:t>tw</a:t>
            </a:r>
            <a:r>
              <a:rPr lang="en-US" sz="2400" dirty="0"/>
              <a:t>(G) = </a:t>
            </a:r>
            <a:r>
              <a:rPr lang="en-US" sz="2400" dirty="0" smtClean="0"/>
              <a:t>max{</a:t>
            </a:r>
            <a:r>
              <a:rPr lang="en-US" sz="2400" cap="small" dirty="0" err="1" smtClean="0"/>
              <a:t>tw</a:t>
            </a:r>
            <a:r>
              <a:rPr lang="en-US" sz="2400" dirty="0" smtClean="0"/>
              <a:t>(</a:t>
            </a:r>
            <a:r>
              <a:rPr lang="en-US" sz="2400" dirty="0"/>
              <a:t>Ĝ</a:t>
            </a:r>
            <a:r>
              <a:rPr lang="en-US" sz="2400" baseline="-25000" dirty="0"/>
              <a:t>T</a:t>
            </a:r>
            <a:r>
              <a:rPr lang="en-US" sz="2400" dirty="0" smtClean="0"/>
              <a:t>),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(T)}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14449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Based on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an instance (</a:t>
            </a:r>
            <a:r>
              <a:rPr lang="en-US" dirty="0" err="1" smtClean="0"/>
              <a:t>G,k</a:t>
            </a:r>
            <a:r>
              <a:rPr lang="en-US" dirty="0" smtClean="0"/>
              <a:t>) of </a:t>
            </a:r>
            <a:r>
              <a:rPr lang="en-US" cap="small" dirty="0" err="1" smtClean="0"/>
              <a:t>Treewidth</a:t>
            </a:r>
            <a:r>
              <a:rPr lang="en-US" dirty="0" smtClean="0"/>
              <a:t> with a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 T: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(T) ≥ k + 1: output </a:t>
            </a:r>
            <a:r>
              <a:rPr lang="en-US" cap="small" dirty="0" smtClean="0"/>
              <a:t>no</a:t>
            </a:r>
          </a:p>
          <a:p>
            <a:pPr lvl="1"/>
            <a:r>
              <a:rPr lang="en-US" dirty="0" smtClean="0"/>
              <a:t>Else reduce to Ĝ</a:t>
            </a:r>
            <a:r>
              <a:rPr lang="en-US" baseline="-25000" dirty="0" smtClean="0"/>
              <a:t>T</a:t>
            </a:r>
          </a:p>
          <a:p>
            <a:r>
              <a:rPr lang="en-US" dirty="0"/>
              <a:t>Invariance lemma </a:t>
            </a:r>
            <a:r>
              <a:rPr lang="en-US" dirty="0" smtClean="0"/>
              <a:t>shows that </a:t>
            </a:r>
            <a:r>
              <a:rPr lang="en-US" cap="small" dirty="0" err="1" smtClean="0"/>
              <a:t>tw</a:t>
            </a:r>
            <a:r>
              <a:rPr lang="en-US" dirty="0" smtClean="0"/>
              <a:t>(G) ≤ k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cap="small" dirty="0" err="1" smtClean="0"/>
              <a:t>tw</a:t>
            </a:r>
            <a:r>
              <a:rPr lang="en-US" dirty="0" smtClean="0"/>
              <a:t>(</a:t>
            </a:r>
            <a:r>
              <a:rPr lang="en-US" dirty="0"/>
              <a:t>Ĝ</a:t>
            </a:r>
            <a:r>
              <a:rPr lang="en-US" baseline="-25000" dirty="0"/>
              <a:t>T</a:t>
            </a:r>
            <a:r>
              <a:rPr lang="en-US" dirty="0" smtClean="0"/>
              <a:t>) ≤ k, reduction is safe</a:t>
            </a:r>
          </a:p>
          <a:p>
            <a:r>
              <a:rPr lang="en-US" dirty="0" smtClean="0"/>
              <a:t>Remaining issue: how to find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sets?</a:t>
            </a:r>
          </a:p>
          <a:p>
            <a:pPr lvl="1"/>
            <a:r>
              <a:rPr lang="en-US" dirty="0" smtClean="0"/>
              <a:t>Seems hard in general</a:t>
            </a:r>
          </a:p>
          <a:p>
            <a:pPr lvl="1"/>
            <a:r>
              <a:rPr lang="en-US" dirty="0" smtClean="0"/>
              <a:t>NP-complete to test if a given set is </a:t>
            </a:r>
            <a:r>
              <a:rPr lang="en-US" dirty="0" err="1" smtClean="0"/>
              <a:t>treewidth</a:t>
            </a:r>
            <a:r>
              <a:rPr lang="en-US" dirty="0" smtClean="0"/>
              <a:t>-invariant!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grpSp>
        <p:nvGrpSpPr>
          <p:cNvPr id="7" name="Group 6"/>
          <p:cNvGrpSpPr/>
          <p:nvPr/>
        </p:nvGrpSpPr>
        <p:grpSpPr>
          <a:xfrm>
            <a:off x="1619673" y="2780929"/>
            <a:ext cx="5328592" cy="3384376"/>
            <a:chOff x="1619673" y="2276873"/>
            <a:chExt cx="5328592" cy="3384376"/>
          </a:xfrm>
        </p:grpSpPr>
        <p:pic>
          <p:nvPicPr>
            <p:cNvPr id="8" name="Picture 2" descr="http://www.hdwpapers.com/walls/young_superman_cartoon_wallpaper-other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" t="2047" r="1745" b="1745"/>
            <a:stretch/>
          </p:blipFill>
          <p:spPr bwMode="auto">
            <a:xfrm>
              <a:off x="1619673" y="2276873"/>
              <a:ext cx="5328592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8"/>
            <p:cNvSpPr/>
            <p:nvPr/>
          </p:nvSpPr>
          <p:spPr bwMode="auto">
            <a:xfrm>
              <a:off x="3143250" y="3343275"/>
              <a:ext cx="831850" cy="622300"/>
            </a:xfrm>
            <a:custGeom>
              <a:avLst/>
              <a:gdLst>
                <a:gd name="connsiteX0" fmla="*/ 60325 w 831850"/>
                <a:gd name="connsiteY0" fmla="*/ 222250 h 622300"/>
                <a:gd name="connsiteX1" fmla="*/ 625475 w 831850"/>
                <a:gd name="connsiteY1" fmla="*/ 0 h 622300"/>
                <a:gd name="connsiteX2" fmla="*/ 831850 w 831850"/>
                <a:gd name="connsiteY2" fmla="*/ 88900 h 622300"/>
                <a:gd name="connsiteX3" fmla="*/ 596900 w 831850"/>
                <a:gd name="connsiteY3" fmla="*/ 622300 h 622300"/>
                <a:gd name="connsiteX4" fmla="*/ 0 w 831850"/>
                <a:gd name="connsiteY4" fmla="*/ 463550 h 622300"/>
                <a:gd name="connsiteX5" fmla="*/ 60325 w 831850"/>
                <a:gd name="connsiteY5" fmla="*/ 22225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850" h="622300">
                  <a:moveTo>
                    <a:pt x="60325" y="222250"/>
                  </a:moveTo>
                  <a:lnTo>
                    <a:pt x="625475" y="0"/>
                  </a:lnTo>
                  <a:lnTo>
                    <a:pt x="831850" y="88900"/>
                  </a:lnTo>
                  <a:lnTo>
                    <a:pt x="596900" y="622300"/>
                  </a:lnTo>
                  <a:lnTo>
                    <a:pt x="0" y="463550"/>
                  </a:lnTo>
                  <a:lnTo>
                    <a:pt x="60325" y="222250"/>
                  </a:lnTo>
                  <a:close/>
                </a:path>
              </a:pathLst>
            </a:custGeom>
            <a:solidFill>
              <a:srgbClr val="CC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310218">
              <a:off x="3130371" y="3442406"/>
              <a:ext cx="909223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i="1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q</a:t>
              </a:r>
              <a:r>
                <a:rPr lang="en-US" sz="1100" b="1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-Expansion </a:t>
              </a:r>
            </a:p>
            <a:p>
              <a:pPr algn="ctr"/>
              <a:r>
                <a:rPr lang="en-US" sz="1100" b="1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Lemma</a:t>
              </a:r>
              <a:endParaRPr lang="en-US" sz="1100" b="1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293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qSta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qStar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qStars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q-Expansion Lemma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H be a bipartite graph with partite sets A and B, and q </a:t>
            </a:r>
            <a:r>
              <a:rPr lang="en-US" dirty="0"/>
              <a:t>∈</a:t>
            </a:r>
            <a:r>
              <a:rPr lang="en-US" dirty="0" smtClean="0"/>
              <a:t> </a:t>
            </a:r>
            <a:r>
              <a:rPr lang="nb-NO" dirty="0"/>
              <a:t>ℕ</a:t>
            </a:r>
            <a:endParaRPr lang="en-US" b="1" dirty="0" smtClean="0"/>
          </a:p>
          <a:p>
            <a:r>
              <a:rPr lang="en-US" dirty="0" smtClean="0"/>
              <a:t>A subset A’ </a:t>
            </a:r>
            <a:r>
              <a:rPr lang="en-US" dirty="0"/>
              <a:t>⊆ </a:t>
            </a:r>
            <a:r>
              <a:rPr lang="en-US" dirty="0" smtClean="0"/>
              <a:t>A is </a:t>
            </a:r>
            <a:r>
              <a:rPr lang="en-US" b="1" dirty="0" smtClean="0"/>
              <a:t>saturated by q-stars into B’</a:t>
            </a:r>
            <a:r>
              <a:rPr lang="en-US" dirty="0" smtClean="0"/>
              <a:t> if we can assign to each v ∈ A’ a set of q </a:t>
            </a:r>
            <a:r>
              <a:rPr lang="en-US" dirty="0"/>
              <a:t>private neighbors from B</a:t>
            </a:r>
            <a:r>
              <a:rPr lang="en-US" dirty="0" smtClean="0"/>
              <a:t>’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6" name="LemmaStatement"/>
          <p:cNvSpPr/>
          <p:nvPr/>
        </p:nvSpPr>
        <p:spPr>
          <a:xfrm>
            <a:off x="457200" y="4221088"/>
            <a:ext cx="8229600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en-US" sz="2400" b="1" dirty="0" smtClean="0">
                <a:solidFill>
                  <a:schemeClr val="tx1"/>
                </a:solidFill>
              </a:rPr>
              <a:t>q-Expansion Lemma [</a:t>
            </a:r>
            <a:r>
              <a:rPr lang="en-US" sz="2400" b="1" dirty="0" err="1" smtClean="0">
                <a:solidFill>
                  <a:schemeClr val="tx1"/>
                </a:solidFill>
              </a:rPr>
              <a:t>Fomin</a:t>
            </a:r>
            <a:r>
              <a:rPr lang="en-US" sz="2400" b="1" dirty="0" smtClean="0">
                <a:solidFill>
                  <a:schemeClr val="tx1"/>
                </a:solidFill>
              </a:rPr>
              <a:t> et al.@STACS’11]</a:t>
            </a:r>
          </a:p>
          <a:p>
            <a:pPr lvl="0" algn="l"/>
            <a:r>
              <a:rPr lang="en-US" sz="2400" dirty="0" smtClean="0"/>
              <a:t>Let </a:t>
            </a:r>
            <a:r>
              <a:rPr lang="en-US" sz="2400" dirty="0"/>
              <a:t>m be the size of a maximum matching </a:t>
            </a:r>
            <a:r>
              <a:rPr lang="en-US" sz="2400" dirty="0" smtClean="0"/>
              <a:t>H. If </a:t>
            </a:r>
            <a:r>
              <a:rPr lang="en-US" sz="2400" dirty="0"/>
              <a:t>|B| &gt; m · </a:t>
            </a:r>
            <a:r>
              <a:rPr lang="en-US" sz="2400" dirty="0" smtClean="0"/>
              <a:t>q, then there is a nonempty set T </a:t>
            </a:r>
            <a:r>
              <a:rPr lang="en-US" sz="2400" dirty="0"/>
              <a:t>⊆ B such that N</a:t>
            </a:r>
            <a:r>
              <a:rPr lang="en-US" sz="2400" baseline="-25000" dirty="0"/>
              <a:t>H</a:t>
            </a:r>
            <a:r>
              <a:rPr lang="en-US" sz="2400" dirty="0"/>
              <a:t>(T)</a:t>
            </a:r>
            <a:r>
              <a:rPr lang="en-US" sz="2400" dirty="0" smtClean="0"/>
              <a:t> </a:t>
            </a:r>
            <a:r>
              <a:rPr lang="en-US" sz="2400" dirty="0"/>
              <a:t>is saturated by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q-stars </a:t>
            </a:r>
            <a:r>
              <a:rPr lang="en-US" sz="2400" dirty="0"/>
              <a:t>into </a:t>
            </a:r>
            <a:r>
              <a:rPr lang="en-US" sz="2400" dirty="0" smtClean="0"/>
              <a:t>T. It can be found in polynomial time.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A"/>
          <p:cNvSpPr/>
          <p:nvPr/>
        </p:nvSpPr>
        <p:spPr bwMode="auto">
          <a:xfrm>
            <a:off x="1763688" y="2564904"/>
            <a:ext cx="5040560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B"/>
          <p:cNvSpPr/>
          <p:nvPr/>
        </p:nvSpPr>
        <p:spPr bwMode="auto">
          <a:xfrm>
            <a:off x="1763688" y="3419331"/>
            <a:ext cx="5040560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APrime"/>
          <p:cNvSpPr/>
          <p:nvPr/>
        </p:nvSpPr>
        <p:spPr bwMode="auto">
          <a:xfrm>
            <a:off x="1286749" y="2564904"/>
            <a:ext cx="2583428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N</a:t>
            </a:r>
            <a:r>
              <a:rPr lang="en-US" sz="2800" baseline="-25000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(T)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14" name="BPrime"/>
          <p:cNvSpPr/>
          <p:nvPr/>
        </p:nvSpPr>
        <p:spPr bwMode="auto">
          <a:xfrm>
            <a:off x="1286748" y="3419331"/>
            <a:ext cx="4293363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T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15" name="APPrime"/>
          <p:cNvSpPr/>
          <p:nvPr/>
        </p:nvSpPr>
        <p:spPr bwMode="auto">
          <a:xfrm>
            <a:off x="1763688" y="2564904"/>
            <a:ext cx="2088232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A’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BPPrime"/>
          <p:cNvSpPr/>
          <p:nvPr/>
        </p:nvSpPr>
        <p:spPr bwMode="auto">
          <a:xfrm>
            <a:off x="1763688" y="3419331"/>
            <a:ext cx="4320480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B’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906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3040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a graph G with vertex cover X, form a bipartite non-edge connection graph H</a:t>
                </a:r>
                <a:r>
                  <a:rPr lang="en-US" baseline="-25000" dirty="0" smtClean="0"/>
                  <a:t>G,X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One side corresponds to </a:t>
                </a:r>
                <a:r>
                  <a:rPr lang="en-US" b="1" dirty="0" smtClean="0"/>
                  <a:t>non-edges</a:t>
                </a:r>
                <a:r>
                  <a:rPr lang="en-US" dirty="0" smtClean="0"/>
                  <a:t> in G[X]</a:t>
                </a:r>
              </a:p>
              <a:p>
                <a:pPr lvl="1"/>
                <a:r>
                  <a:rPr lang="en-US" dirty="0" smtClean="0"/>
                  <a:t>One side consists of the </a:t>
                </a:r>
                <a:r>
                  <a:rPr lang="en-US" b="1" dirty="0" smtClean="0"/>
                  <a:t>independent 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b="1" dirty="0">
                  <a:latin typeface="Harrington" pitchFamily="82" charset="0"/>
                </a:endParaRPr>
              </a:p>
              <a:p>
                <a:pPr lvl="1"/>
                <a:r>
                  <a:rPr lang="en-US" dirty="0" smtClean="0"/>
                  <a:t>H</a:t>
                </a:r>
                <a:r>
                  <a:rPr lang="en-US" baseline="-25000" dirty="0" smtClean="0"/>
                  <a:t>G,X</a:t>
                </a:r>
                <a:r>
                  <a:rPr lang="en-US" dirty="0" smtClean="0"/>
                  <a:t> has an edge between non-edge {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} and v </a:t>
                </a:r>
                <a:r>
                  <a:rPr lang="en-US" dirty="0"/>
                  <a:t>∈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v is adjacent to </a:t>
                </a:r>
                <a:r>
                  <a:rPr lang="en-US" b="1" dirty="0" smtClean="0"/>
                  <a:t>both</a:t>
                </a:r>
                <a:r>
                  <a:rPr lang="en-US" dirty="0" smtClean="0"/>
                  <a:t> p and q in G</a:t>
                </a:r>
              </a:p>
              <a:p>
                <a:pPr lvl="2"/>
                <a:r>
                  <a:rPr lang="en-US" dirty="0" smtClean="0"/>
                  <a:t>Contracting v into p or q creates the edge {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304033"/>
              </a:xfrm>
              <a:blipFill rotWithShape="1">
                <a:blip r:embed="rId2"/>
                <a:stretch>
                  <a:fillRect l="-963" t="-4762" b="-7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9114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VertexCoverX"/>
          <p:cNvGrpSpPr/>
          <p:nvPr/>
        </p:nvGrpSpPr>
        <p:grpSpPr>
          <a:xfrm>
            <a:off x="1369848" y="3758222"/>
            <a:ext cx="946448" cy="2793048"/>
            <a:chOff x="1153824" y="3614206"/>
            <a:chExt cx="946448" cy="2793048"/>
          </a:xfrm>
        </p:grpSpPr>
        <p:cxnSp>
          <p:nvCxnSpPr>
            <p:cNvPr id="10" name="Straight Connector 7"/>
            <p:cNvCxnSpPr/>
            <p:nvPr/>
          </p:nvCxnSpPr>
          <p:spPr bwMode="auto">
            <a:xfrm>
              <a:off x="1802792" y="3614206"/>
              <a:ext cx="0" cy="2638900"/>
            </a:xfrm>
            <a:prstGeom prst="line">
              <a:avLst/>
            </a:prstGeom>
            <a:ln w="47625" cap="rnd" cmpd="sng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Down Arrow 8"/>
            <p:cNvSpPr/>
            <p:nvPr/>
          </p:nvSpPr>
          <p:spPr bwMode="auto">
            <a:xfrm rot="5400000">
              <a:off x="1513118" y="6139680"/>
              <a:ext cx="154148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153824" y="5949280"/>
              <a:ext cx="94644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X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1027" name="H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75" y="4005064"/>
            <a:ext cx="857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13" y="4005064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13" y="4005064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611560" y="3573016"/>
            <a:ext cx="3528392" cy="31683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</a:t>
            </a:r>
            <a:endParaRPr kumimoji="0" lang="nb-NO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788024" y="3573016"/>
            <a:ext cx="3528392" cy="31683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G,X</a:t>
            </a:r>
            <a:endParaRPr kumimoji="0" lang="nb-NO" sz="3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mmaStatement"/>
              <p:cNvSpPr/>
              <p:nvPr/>
            </p:nvSpPr>
            <p:spPr>
              <a:xfrm>
                <a:off x="457200" y="5610100"/>
                <a:ext cx="8229600" cy="8640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Lemma. </a:t>
                </a:r>
                <a:r>
                  <a:rPr lang="en-US" sz="2400" dirty="0"/>
                  <a:t>If H</a:t>
                </a:r>
                <a:r>
                  <a:rPr lang="en-US" sz="2400" baseline="-25000" dirty="0"/>
                  <a:t>G,X</a:t>
                </a:r>
                <a:r>
                  <a:rPr lang="en-US" sz="2400" dirty="0"/>
                  <a:t> contains a set T ⊆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such that N</a:t>
                </a:r>
                <a:r>
                  <a:rPr lang="en-US" sz="2400" baseline="-25000" dirty="0"/>
                  <a:t>H</a:t>
                </a:r>
                <a:r>
                  <a:rPr lang="en-US" sz="2400" dirty="0"/>
                  <a:t>(T) can be saturated by 2-stars into T, then T is a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-invariant set</a:t>
                </a:r>
                <a:endParaRPr lang="nb-NO" sz="2400" dirty="0"/>
              </a:p>
            </p:txBody>
          </p:sp>
        </mc:Choice>
        <mc:Fallback xmlns="">
          <p:sp>
            <p:nvSpPr>
              <p:cNvPr id="16" name="LemmaState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10100"/>
                <a:ext cx="8229600" cy="86409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359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Size Bound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1519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Maximum matching in H</a:t>
                </a:r>
                <a:r>
                  <a:rPr lang="en-US" baseline="-25000" dirty="0" smtClean="0"/>
                  <a:t>G,X</a:t>
                </a:r>
                <a:r>
                  <a:rPr lang="en-US" dirty="0" smtClean="0"/>
                  <a:t> has size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Non-edge side has at most this many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151905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6" name="LemmaStatement"/>
          <p:cNvSpPr/>
          <p:nvPr/>
        </p:nvSpPr>
        <p:spPr>
          <a:xfrm>
            <a:off x="457200" y="2204864"/>
            <a:ext cx="8229600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en-US" sz="2400" b="1" dirty="0" smtClean="0">
                <a:solidFill>
                  <a:schemeClr val="tx1"/>
                </a:solidFill>
              </a:rPr>
              <a:t>q-Expansion Lemma [</a:t>
            </a:r>
            <a:r>
              <a:rPr lang="en-US" sz="2400" b="1" dirty="0" err="1" smtClean="0">
                <a:solidFill>
                  <a:schemeClr val="tx1"/>
                </a:solidFill>
              </a:rPr>
              <a:t>Fomin</a:t>
            </a:r>
            <a:r>
              <a:rPr lang="en-US" sz="2400" b="1" dirty="0" smtClean="0">
                <a:solidFill>
                  <a:schemeClr val="tx1"/>
                </a:solidFill>
              </a:rPr>
              <a:t> et al.@STACS’11]</a:t>
            </a:r>
          </a:p>
          <a:p>
            <a:pPr lvl="0" algn="l"/>
            <a:r>
              <a:rPr lang="en-US" sz="2400" dirty="0" smtClean="0"/>
              <a:t>Let </a:t>
            </a:r>
            <a:r>
              <a:rPr lang="en-US" sz="2400" dirty="0"/>
              <a:t>m be the size of a maximum matching </a:t>
            </a:r>
            <a:r>
              <a:rPr lang="en-US" sz="2400" dirty="0" smtClean="0"/>
              <a:t>H. If </a:t>
            </a:r>
            <a:r>
              <a:rPr lang="en-US" sz="2400" dirty="0"/>
              <a:t>|B| &gt; m · </a:t>
            </a:r>
            <a:r>
              <a:rPr lang="en-US" sz="2400" dirty="0" smtClean="0"/>
              <a:t>q, then there is a nonempty set T </a:t>
            </a:r>
            <a:r>
              <a:rPr lang="en-US" sz="2400" dirty="0"/>
              <a:t>⊆ B such that N</a:t>
            </a:r>
            <a:r>
              <a:rPr lang="en-US" sz="2400" baseline="-25000" dirty="0"/>
              <a:t>H</a:t>
            </a:r>
            <a:r>
              <a:rPr lang="en-US" sz="2400" dirty="0"/>
              <a:t>(T)</a:t>
            </a:r>
            <a:r>
              <a:rPr lang="en-US" sz="2400" dirty="0" smtClean="0"/>
              <a:t> </a:t>
            </a:r>
            <a:r>
              <a:rPr lang="en-US" sz="2400" dirty="0"/>
              <a:t>is saturated by q-stars into </a:t>
            </a:r>
            <a:r>
              <a:rPr lang="en-US" sz="2400" dirty="0" smtClean="0"/>
              <a:t>T. It can be found in polynomial time.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3861048"/>
                <a:ext cx="8229600" cy="1584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If 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| &gt; 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 smtClean="0"/>
                  <a:t>, find a 2-expansion in poly-time and reduce</a:t>
                </a:r>
              </a:p>
              <a:p>
                <a:r>
                  <a:rPr lang="en-US" kern="0" dirty="0" smtClean="0"/>
                  <a:t>Reduced instances have </a:t>
                </a:r>
                <a:r>
                  <a:rPr lang="en-US" kern="0" dirty="0"/>
                  <a:t>≤ </a:t>
                </a:r>
                <a:r>
                  <a:rPr lang="en-US" kern="0" dirty="0" smtClean="0"/>
                  <a:t>|X| + 2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/>
                              </a:rPr>
                              <m:t>|</m:t>
                            </m:r>
                            <m:r>
                              <a:rPr lang="en-US" i="1" kern="0">
                                <a:latin typeface="Cambria Math"/>
                              </a:rPr>
                              <m:t>𝑋</m:t>
                            </m:r>
                            <m:r>
                              <a:rPr lang="en-US" i="1" ker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i="1" ker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 smtClean="0"/>
                  <a:t> = |X|</a:t>
                </a:r>
                <a:r>
                  <a:rPr lang="en-US" kern="0" baseline="30000" dirty="0" smtClean="0"/>
                  <a:t>2</a:t>
                </a:r>
                <a:r>
                  <a:rPr lang="en-US" kern="0" dirty="0" smtClean="0"/>
                  <a:t> vertices</a:t>
                </a:r>
              </a:p>
              <a:p>
                <a:pPr lvl="1"/>
                <a:r>
                  <a:rPr lang="en-US" kern="0" dirty="0" smtClean="0"/>
                  <a:t>Encoding into </a:t>
                </a:r>
                <a:r>
                  <a:rPr lang="en-US" b="1" kern="0" dirty="0" smtClean="0">
                    <a:latin typeface="Harrington" pitchFamily="82" charset="0"/>
                  </a:rPr>
                  <a:t>O(</a:t>
                </a:r>
                <a:r>
                  <a:rPr lang="en-US" kern="0" dirty="0" smtClean="0"/>
                  <a:t>|X|</a:t>
                </a:r>
                <a:r>
                  <a:rPr lang="en-US" kern="0" baseline="30000" dirty="0" smtClean="0"/>
                  <a:t>3</a:t>
                </a:r>
                <a:r>
                  <a:rPr lang="en-US" kern="0" dirty="0" smtClean="0"/>
                  <a:t>) bits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61048"/>
                <a:ext cx="8229600" cy="1584176"/>
              </a:xfrm>
              <a:prstGeom prst="rect">
                <a:avLst/>
              </a:prstGeom>
              <a:blipFill rotWithShape="1">
                <a:blip r:embed="rId3"/>
                <a:stretch>
                  <a:fillRect l="-1111" t="-2308"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mStatement"/>
          <p:cNvSpPr/>
          <p:nvPr/>
        </p:nvSpPr>
        <p:spPr>
          <a:xfrm>
            <a:off x="457200" y="5445224"/>
            <a:ext cx="822960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Theorem. </a:t>
            </a:r>
            <a:r>
              <a:rPr lang="en-US" sz="24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400" cap="small" dirty="0" smtClean="0">
                <a:solidFill>
                  <a:schemeClr val="tx1"/>
                </a:solidFill>
              </a:rPr>
              <a:t> [</a:t>
            </a:r>
            <a:r>
              <a:rPr lang="en-US" sz="2400" cap="small" dirty="0" err="1" smtClean="0">
                <a:solidFill>
                  <a:schemeClr val="tx1"/>
                </a:solidFill>
              </a:rPr>
              <a:t>vc</a:t>
            </a:r>
            <a:r>
              <a:rPr lang="en-US" sz="2400" cap="small" dirty="0" smtClean="0">
                <a:solidFill>
                  <a:schemeClr val="tx1"/>
                </a:solidFill>
              </a:rPr>
              <a:t>]</a:t>
            </a:r>
            <a:r>
              <a:rPr lang="en-US" sz="2400" dirty="0" smtClean="0">
                <a:solidFill>
                  <a:schemeClr val="tx1"/>
                </a:solidFill>
              </a:rPr>
              <a:t> has a kernel with |X|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vertices that can be encoded in </a:t>
            </a:r>
            <a:r>
              <a:rPr lang="en-US" sz="2400" b="1" dirty="0">
                <a:latin typeface="Harrington" pitchFamily="82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(|X|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 bits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863873"/>
          </a:xfrm>
        </p:spPr>
        <p:txBody>
          <a:bodyPr/>
          <a:lstStyle/>
          <a:p>
            <a:r>
              <a:rPr lang="en-US" dirty="0" smtClean="0"/>
              <a:t>Main contributions</a:t>
            </a:r>
          </a:p>
        </p:txBody>
      </p:sp>
      <p:graphicFrame>
        <p:nvGraphicFramePr>
          <p:cNvPr id="10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863938"/>
              </p:ext>
            </p:extLst>
          </p:nvPr>
        </p:nvGraphicFramePr>
        <p:xfrm>
          <a:off x="971600" y="1700808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356992"/>
            <a:ext cx="8229600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Open problems</a:t>
            </a:r>
          </a:p>
        </p:txBody>
      </p:sp>
      <p:graphicFrame>
        <p:nvGraphicFramePr>
          <p:cNvPr id="12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401878"/>
              </p:ext>
            </p:extLst>
          </p:nvPr>
        </p:nvGraphicFramePr>
        <p:xfrm>
          <a:off x="971600" y="3814684"/>
          <a:ext cx="6480720" cy="26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1465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1619250" y="5641975"/>
            <a:ext cx="5889625" cy="288925"/>
          </a:xfrm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600" smtClean="0">
                <a:latin typeface="Times New Roman" pitchFamily="18" charset="0"/>
              </a:rPr>
              <a:t>Algorithms Research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3009" y="278092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Property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4"/>
          </a:xfrm>
        </p:spPr>
        <p:txBody>
          <a:bodyPr/>
          <a:lstStyle/>
          <a:p>
            <a:r>
              <a:rPr lang="en-US" dirty="0" smtClean="0"/>
              <a:t>Proof. </a:t>
            </a:r>
          </a:p>
          <a:p>
            <a:pPr lvl="1"/>
            <a:r>
              <a:rPr lang="en-US" b="1" dirty="0" smtClean="0"/>
              <a:t>(</a:t>
            </a:r>
            <a:r>
              <a:rPr lang="en-US" b="1" dirty="0"/>
              <a:t>≥</a:t>
            </a:r>
            <a:r>
              <a:rPr lang="en-US" b="1" dirty="0" smtClean="0"/>
              <a:t>)</a:t>
            </a:r>
            <a:r>
              <a:rPr lang="en-US" dirty="0" smtClean="0"/>
              <a:t> G contains </a:t>
            </a:r>
            <a:r>
              <a:rPr lang="en-US" dirty="0"/>
              <a:t>Ĝ</a:t>
            </a:r>
            <a:r>
              <a:rPr lang="en-US" baseline="-25000" dirty="0"/>
              <a:t>T</a:t>
            </a:r>
            <a:r>
              <a:rPr lang="en-US" dirty="0" smtClean="0"/>
              <a:t> and a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(T)+1)-clique as a minor</a:t>
            </a:r>
          </a:p>
          <a:p>
            <a:pPr lvl="1"/>
            <a:r>
              <a:rPr lang="en-US" b="1" dirty="0" smtClean="0"/>
              <a:t>(≤)</a:t>
            </a:r>
            <a:r>
              <a:rPr lang="en-US" dirty="0" smtClean="0"/>
              <a:t> Consider a tree decomposition </a:t>
            </a:r>
            <a:r>
              <a:rPr lang="en-US" b="1" dirty="0">
                <a:latin typeface="Harrington" pitchFamily="82" charset="0"/>
              </a:rPr>
              <a:t>T</a:t>
            </a:r>
            <a:r>
              <a:rPr lang="en-US" dirty="0" smtClean="0"/>
              <a:t> of </a:t>
            </a:r>
            <a:r>
              <a:rPr lang="en-US" dirty="0"/>
              <a:t>Ĝ</a:t>
            </a:r>
            <a:r>
              <a:rPr lang="en-US" baseline="-25000" dirty="0"/>
              <a:t>T</a:t>
            </a:r>
            <a:endParaRPr lang="en-US" dirty="0" smtClean="0"/>
          </a:p>
          <a:p>
            <a:pPr lvl="2"/>
            <a:r>
              <a:rPr lang="en-US" dirty="0" smtClean="0"/>
              <a:t>For every v ∈ T, N</a:t>
            </a:r>
            <a:r>
              <a:rPr lang="en-US" baseline="-25000" dirty="0" smtClean="0"/>
              <a:t>G</a:t>
            </a:r>
            <a:r>
              <a:rPr lang="en-US" dirty="0" smtClean="0"/>
              <a:t>(v) exists in </a:t>
            </a:r>
            <a:r>
              <a:rPr lang="en-US" dirty="0"/>
              <a:t>Ĝ</a:t>
            </a:r>
            <a:r>
              <a:rPr lang="en-US" baseline="-25000" dirty="0"/>
              <a:t>T </a:t>
            </a:r>
            <a:r>
              <a:rPr lang="en-US" baseline="-25000" dirty="0" smtClean="0"/>
              <a:t> </a:t>
            </a:r>
            <a:r>
              <a:rPr lang="en-US" dirty="0" smtClean="0"/>
              <a:t>and forms a clique there</a:t>
            </a:r>
            <a:endParaRPr lang="en-US" dirty="0"/>
          </a:p>
          <a:p>
            <a:pPr lvl="2"/>
            <a:r>
              <a:rPr lang="en-US" dirty="0" smtClean="0"/>
              <a:t>So </a:t>
            </a:r>
            <a:r>
              <a:rPr lang="en-US" b="1" dirty="0">
                <a:latin typeface="Harrington" pitchFamily="82" charset="0"/>
              </a:rPr>
              <a:t>T</a:t>
            </a:r>
            <a:r>
              <a:rPr lang="en-US" dirty="0" smtClean="0"/>
              <a:t> has a bag containing N</a:t>
            </a:r>
            <a:r>
              <a:rPr lang="en-US" baseline="-25000" dirty="0" smtClean="0"/>
              <a:t>G</a:t>
            </a:r>
            <a:r>
              <a:rPr lang="en-US" dirty="0" smtClean="0"/>
              <a:t>(v)</a:t>
            </a:r>
          </a:p>
          <a:p>
            <a:pPr lvl="2"/>
            <a:r>
              <a:rPr lang="en-US" dirty="0" smtClean="0"/>
              <a:t>Append a new bag with N</a:t>
            </a:r>
            <a:r>
              <a:rPr lang="en-US" baseline="-25000" dirty="0" smtClean="0"/>
              <a:t>G</a:t>
            </a:r>
            <a:r>
              <a:rPr lang="en-US" dirty="0" smtClean="0"/>
              <a:t>(v) U {v}, of size ≤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(T) + 1</a:t>
            </a:r>
            <a:endParaRPr lang="en-US" dirty="0" smtClean="0"/>
          </a:p>
          <a:p>
            <a:pPr lvl="2"/>
            <a:r>
              <a:rPr lang="en-US" dirty="0" smtClean="0"/>
              <a:t>Update independently for each v ∈ 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6" name="InvarianceLemma"/>
          <p:cNvSpPr/>
          <p:nvPr/>
        </p:nvSpPr>
        <p:spPr>
          <a:xfrm>
            <a:off x="457200" y="1844824"/>
            <a:ext cx="82296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Lemma. </a:t>
            </a:r>
            <a:r>
              <a:rPr lang="en-US" sz="2400" dirty="0"/>
              <a:t>If </a:t>
            </a:r>
            <a:r>
              <a:rPr lang="en-US" sz="2400" dirty="0" smtClean="0"/>
              <a:t>T </a:t>
            </a:r>
            <a:r>
              <a:rPr lang="en-US" sz="2400" dirty="0"/>
              <a:t>is </a:t>
            </a:r>
            <a:r>
              <a:rPr lang="en-US" sz="2400" dirty="0" smtClean="0"/>
              <a:t>a </a:t>
            </a:r>
            <a:r>
              <a:rPr lang="en-US" sz="2400" dirty="0" err="1" smtClean="0"/>
              <a:t>treewidth</a:t>
            </a:r>
            <a:r>
              <a:rPr lang="en-US" sz="2400" dirty="0"/>
              <a:t>-</a:t>
            </a:r>
            <a:r>
              <a:rPr lang="en-US" sz="2400" dirty="0" smtClean="0"/>
              <a:t>invariant set in G,</a:t>
            </a:r>
          </a:p>
          <a:p>
            <a:r>
              <a:rPr lang="en-US" sz="2400" dirty="0" smtClean="0"/>
              <a:t>then </a:t>
            </a:r>
            <a:r>
              <a:rPr lang="en-US" sz="2400" cap="small" dirty="0" err="1"/>
              <a:t>tw</a:t>
            </a:r>
            <a:r>
              <a:rPr lang="en-US" sz="2400" dirty="0"/>
              <a:t>(G) = </a:t>
            </a:r>
            <a:r>
              <a:rPr lang="en-US" sz="2400" dirty="0" smtClean="0"/>
              <a:t>max{</a:t>
            </a:r>
            <a:r>
              <a:rPr lang="en-US" sz="2400" cap="small" dirty="0" err="1" smtClean="0"/>
              <a:t>tw</a:t>
            </a:r>
            <a:r>
              <a:rPr lang="en-US" sz="2400" dirty="0" smtClean="0"/>
              <a:t>(</a:t>
            </a:r>
            <a:r>
              <a:rPr lang="en-US" sz="2400" dirty="0"/>
              <a:t>Ĝ</a:t>
            </a:r>
            <a:r>
              <a:rPr lang="en-US" sz="2400" baseline="-25000" dirty="0"/>
              <a:t>T</a:t>
            </a:r>
            <a:r>
              <a:rPr lang="en-US" sz="2400" dirty="0" smtClean="0"/>
              <a:t>),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(T)}</a:t>
            </a:r>
            <a:endParaRPr lang="nb-NO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196752"/>
            <a:ext cx="82296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Let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(T) </a:t>
            </a:r>
            <a:r>
              <a:rPr lang="en-US" dirty="0"/>
              <a:t>:= </a:t>
            </a:r>
            <a:r>
              <a:rPr lang="en-US" dirty="0" err="1"/>
              <a:t>max</a:t>
            </a:r>
            <a:r>
              <a:rPr lang="en-US" baseline="-25000" dirty="0" err="1"/>
              <a:t>v</a:t>
            </a:r>
            <a:r>
              <a:rPr lang="en-US" baseline="-25000" dirty="0" err="1" smtClean="0"/>
              <a:t>∈T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r>
              <a:rPr lang="en-US" dirty="0" smtClean="0"/>
              <a:t>(v)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9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b-NO" dirty="0" smtClean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238634"/>
            <a:ext cx="8229600" cy="4605750"/>
            <a:chOff x="457200" y="1238634"/>
            <a:chExt cx="8229600" cy="4605750"/>
          </a:xfrm>
        </p:grpSpPr>
        <p:sp>
          <p:nvSpPr>
            <p:cNvPr id="7" name="Freeform 6"/>
            <p:cNvSpPr/>
            <p:nvPr/>
          </p:nvSpPr>
          <p:spPr>
            <a:xfrm>
              <a:off x="868680" y="123863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Treewidth</a:t>
              </a:r>
              <a:endParaRPr lang="nb-NO" sz="23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68680" y="228191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Sparsification</a:t>
              </a:r>
              <a:endParaRPr lang="en-US" sz="2300" kern="1200" dirty="0" smtClean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57200" y="3664674"/>
              <a:ext cx="8229600" cy="1376550"/>
            </a:xfrm>
            <a:custGeom>
              <a:avLst/>
              <a:gdLst>
                <a:gd name="connsiteX0" fmla="*/ 0 w 8229600"/>
                <a:gd name="connsiteY0" fmla="*/ 0 h 1376550"/>
                <a:gd name="connsiteX1" fmla="*/ 8229600 w 8229600"/>
                <a:gd name="connsiteY1" fmla="*/ 0 h 1376550"/>
                <a:gd name="connsiteX2" fmla="*/ 8229600 w 8229600"/>
                <a:gd name="connsiteY2" fmla="*/ 1376550 h 1376550"/>
                <a:gd name="connsiteX3" fmla="*/ 0 w 8229600"/>
                <a:gd name="connsiteY3" fmla="*/ 1376550 h 1376550"/>
                <a:gd name="connsiteX4" fmla="*/ 0 w 8229600"/>
                <a:gd name="connsiteY4" fmla="*/ 0 h 13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376550">
                  <a:moveTo>
                    <a:pt x="0" y="0"/>
                  </a:moveTo>
                  <a:lnTo>
                    <a:pt x="8229600" y="0"/>
                  </a:lnTo>
                  <a:lnTo>
                    <a:pt x="8229600" y="1376550"/>
                  </a:lnTo>
                  <a:lnTo>
                    <a:pt x="0" y="1376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79044" rIns="638708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latin typeface="+mj-lt"/>
                </a:rPr>
                <a:t>Sparsification</a:t>
              </a:r>
              <a:r>
                <a:rPr lang="en-US" sz="2300" kern="1200" dirty="0" smtClean="0">
                  <a:latin typeface="+mj-lt"/>
                </a:rPr>
                <a:t> lower bound for </a:t>
              </a:r>
              <a:r>
                <a:rPr lang="en-US" sz="2300" cap="small" dirty="0" err="1"/>
                <a:t>Treewidth</a:t>
              </a:r>
              <a:endParaRPr lang="en-US" sz="2300" kern="1200" cap="small" baseline="0" dirty="0" smtClean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/>
                <a:t>Quadratic</a:t>
              </a:r>
              <a:r>
                <a:rPr lang="en-US" sz="2300" kern="1200" cap="small" baseline="0" dirty="0" smtClean="0"/>
                <a:t>-</a:t>
              </a:r>
              <a:r>
                <a:rPr lang="en-US" sz="2300" kern="1200" dirty="0" smtClean="0"/>
                <a:t>vertex kernel upper bound for </a:t>
              </a:r>
              <a:r>
                <a:rPr lang="en-US" sz="2300" kern="1200" cap="small" baseline="0" dirty="0" err="1" smtClean="0"/>
                <a:t>Treewidth</a:t>
              </a:r>
              <a:r>
                <a:rPr lang="en-US" sz="2300" kern="1200" cap="small" baseline="0" dirty="0" smtClean="0"/>
                <a:t> [</a:t>
              </a:r>
              <a:r>
                <a:rPr lang="en-US" sz="2300" kern="1200" cap="small" baseline="0" dirty="0" err="1" smtClean="0"/>
                <a:t>vc</a:t>
              </a:r>
              <a:r>
                <a:rPr lang="en-US" sz="2300" kern="1200" cap="small" baseline="0" dirty="0" smtClean="0"/>
                <a:t>]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68680" y="332519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Results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68680" y="516542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Conclusion</a:t>
              </a:r>
              <a:endParaRPr lang="nb-NO" sz="2300" kern="1200" dirty="0" smtClean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how “tree-like” a graph is</a:t>
            </a:r>
          </a:p>
          <a:p>
            <a:pPr lvl="1"/>
            <a:r>
              <a:rPr lang="en-US" dirty="0" smtClean="0"/>
              <a:t>Decompose a graph into a </a:t>
            </a:r>
            <a:r>
              <a:rPr lang="en-US" b="1" dirty="0" smtClean="0"/>
              <a:t>tree decomposition</a:t>
            </a:r>
            <a:r>
              <a:rPr lang="en-US" dirty="0" smtClean="0"/>
              <a:t> of small width to reveal its internal structure</a:t>
            </a:r>
          </a:p>
          <a:p>
            <a:pPr lvl="1"/>
            <a:r>
              <a:rPr lang="en-US" dirty="0" smtClean="0"/>
              <a:t>Dynamic programming solves many optimization problems when a tree decomposition is known</a:t>
            </a:r>
          </a:p>
          <a:p>
            <a:pPr lvl="1"/>
            <a:r>
              <a:rPr lang="en-US" dirty="0" smtClean="0"/>
              <a:t>First step: </a:t>
            </a:r>
            <a:r>
              <a:rPr lang="en-US" b="1" dirty="0" smtClean="0"/>
              <a:t>find</a:t>
            </a:r>
            <a:r>
              <a:rPr lang="en-US" dirty="0" smtClean="0"/>
              <a:t> good tree decomposition</a:t>
            </a:r>
          </a:p>
          <a:p>
            <a:r>
              <a:rPr lang="en-US" cap="small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Input:</a:t>
            </a:r>
            <a:r>
              <a:rPr lang="en-US" dirty="0" smtClean="0"/>
              <a:t> 	A graph G, an integer k</a:t>
            </a:r>
            <a:br>
              <a:rPr lang="en-US" dirty="0" smtClean="0"/>
            </a:br>
            <a:r>
              <a:rPr lang="en-US" b="1" dirty="0" smtClean="0"/>
              <a:t>Question:</a:t>
            </a:r>
            <a:r>
              <a:rPr lang="en-US" dirty="0" smtClean="0"/>
              <a:t> 	Is the </a:t>
            </a:r>
            <a:r>
              <a:rPr lang="en-US" dirty="0" err="1" smtClean="0"/>
              <a:t>treewidth</a:t>
            </a:r>
            <a:r>
              <a:rPr lang="en-US" dirty="0" smtClean="0"/>
              <a:t> of G at most k?</a:t>
            </a:r>
          </a:p>
          <a:p>
            <a:pPr lvl="1"/>
            <a:r>
              <a:rPr lang="en-US" dirty="0"/>
              <a:t>NP-complete [</a:t>
            </a:r>
            <a:r>
              <a:rPr lang="en-US" dirty="0" err="1"/>
              <a:t>Arnborg</a:t>
            </a:r>
            <a:r>
              <a:rPr lang="en-US" dirty="0"/>
              <a:t> et al.’87]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882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task of making a problem instance less dense, without changing its answer</a:t>
            </a:r>
          </a:p>
          <a:p>
            <a:r>
              <a:rPr lang="en-US" dirty="0" smtClean="0"/>
              <a:t>Density</a:t>
            </a:r>
          </a:p>
          <a:p>
            <a:pPr marL="457200" lvl="1" indent="0">
              <a:buNone/>
            </a:pPr>
            <a:r>
              <a:rPr lang="en-US" dirty="0" smtClean="0"/>
              <a:t>.. of a CNF formula: ratio of clauses to variables</a:t>
            </a:r>
          </a:p>
          <a:p>
            <a:pPr marL="457200" lvl="1" indent="0">
              <a:buNone/>
            </a:pPr>
            <a:r>
              <a:rPr lang="en-US" dirty="0" smtClean="0"/>
              <a:t>.. of a graph: ratio of edges to vertices</a:t>
            </a:r>
          </a:p>
          <a:p>
            <a:r>
              <a:rPr lang="en-US" dirty="0" smtClean="0"/>
              <a:t>Work on </a:t>
            </a:r>
            <a:r>
              <a:rPr lang="en-US" dirty="0" err="1" smtClean="0"/>
              <a:t>sparsification</a:t>
            </a:r>
            <a:endParaRPr lang="en-US" dirty="0" smtClean="0"/>
          </a:p>
          <a:p>
            <a:pPr lvl="1"/>
            <a:r>
              <a:rPr lang="en-US" b="1" dirty="0" err="1" smtClean="0"/>
              <a:t>Eppstein</a:t>
            </a:r>
            <a:r>
              <a:rPr lang="en-US" b="1" dirty="0" smtClean="0"/>
              <a:t> et al. @ J.ACM’97:</a:t>
            </a:r>
            <a:br>
              <a:rPr lang="en-US" b="1" dirty="0" smtClean="0"/>
            </a:br>
            <a:r>
              <a:rPr lang="en-US" dirty="0" err="1" smtClean="0"/>
              <a:t>Sparsification</a:t>
            </a:r>
            <a:r>
              <a:rPr lang="en-US" dirty="0" smtClean="0"/>
              <a:t> to speed up dynamic graph algorithms</a:t>
            </a:r>
          </a:p>
          <a:p>
            <a:pPr lvl="1"/>
            <a:r>
              <a:rPr lang="en-US" b="1" dirty="0" err="1" smtClean="0"/>
              <a:t>Impagliazzo</a:t>
            </a:r>
            <a:r>
              <a:rPr lang="en-US" b="1" dirty="0" smtClean="0"/>
              <a:t> et al. @ JCSS’01: </a:t>
            </a:r>
            <a:br>
              <a:rPr lang="en-US" b="1" dirty="0" smtClean="0"/>
            </a:br>
            <a:r>
              <a:rPr lang="en-US" dirty="0" err="1" smtClean="0"/>
              <a:t>Subexponential</a:t>
            </a:r>
            <a:r>
              <a:rPr lang="en-US" dirty="0" smtClean="0"/>
              <a:t>-time</a:t>
            </a:r>
            <a:r>
              <a:rPr lang="en-US" b="1" dirty="0" smtClean="0"/>
              <a:t> </a:t>
            </a:r>
            <a:r>
              <a:rPr lang="en-US" i="1" dirty="0" err="1"/>
              <a:t>S</a:t>
            </a:r>
            <a:r>
              <a:rPr lang="en-US" i="1" dirty="0" err="1" smtClean="0"/>
              <a:t>parsification</a:t>
            </a:r>
            <a:r>
              <a:rPr lang="en-US" i="1" dirty="0" smtClean="0"/>
              <a:t> Lemma</a:t>
            </a:r>
            <a:r>
              <a:rPr lang="en-US" dirty="0" smtClean="0"/>
              <a:t> for </a:t>
            </a:r>
            <a:r>
              <a:rPr lang="en-US" cap="small" dirty="0" err="1" smtClean="0"/>
              <a:t>Satisfiability</a:t>
            </a:r>
            <a:endParaRPr lang="en-US" b="1" dirty="0" smtClean="0"/>
          </a:p>
          <a:p>
            <a:pPr lvl="1"/>
            <a:r>
              <a:rPr lang="en-US" b="1" dirty="0" smtClean="0"/>
              <a:t>Dell &amp; van </a:t>
            </a:r>
            <a:r>
              <a:rPr lang="en-US" b="1" dirty="0" err="1" smtClean="0"/>
              <a:t>Melkebeek</a:t>
            </a:r>
            <a:r>
              <a:rPr lang="en-US" b="1" dirty="0"/>
              <a:t> </a:t>
            </a:r>
            <a:r>
              <a:rPr lang="en-US" b="1" dirty="0" smtClean="0"/>
              <a:t>@ STOC’10: </a:t>
            </a:r>
            <a:br>
              <a:rPr lang="en-US" b="1" dirty="0" smtClean="0"/>
            </a:br>
            <a:r>
              <a:rPr lang="en-US" dirty="0" smtClean="0"/>
              <a:t>No nontrivial polynomial-time </a:t>
            </a:r>
            <a:r>
              <a:rPr lang="en-US" dirty="0" err="1" smtClean="0"/>
              <a:t>sparsification</a:t>
            </a:r>
            <a:r>
              <a:rPr lang="en-US" dirty="0" smtClean="0"/>
              <a:t> for </a:t>
            </a:r>
            <a:r>
              <a:rPr lang="en-US" i="1" dirty="0" smtClean="0"/>
              <a:t>d</a:t>
            </a:r>
            <a:r>
              <a:rPr lang="en-US" dirty="0" smtClean="0"/>
              <a:t>-</a:t>
            </a:r>
            <a:r>
              <a:rPr lang="en-US" cap="small" dirty="0" err="1" smtClean="0"/>
              <a:t>cnf</a:t>
            </a:r>
            <a:r>
              <a:rPr lang="en-US" cap="small" dirty="0" smtClean="0"/>
              <a:t>-sat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38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for Computing </a:t>
            </a:r>
            <a:r>
              <a:rPr lang="en-US" dirty="0" err="1" smtClean="0"/>
              <a:t>Treewidth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graph G, we want to make it easier to find a good tree decomposition of G</a:t>
            </a:r>
          </a:p>
          <a:p>
            <a:r>
              <a:rPr lang="en-US" dirty="0" smtClean="0"/>
              <a:t>Main idea:</a:t>
            </a:r>
          </a:p>
          <a:p>
            <a:pPr lvl="1"/>
            <a:r>
              <a:rPr lang="en-US" dirty="0" smtClean="0"/>
              <a:t>quickly compute G’ which is “simpler” than G, </a:t>
            </a:r>
          </a:p>
          <a:p>
            <a:pPr lvl="1"/>
            <a:r>
              <a:rPr lang="en-US" dirty="0" smtClean="0"/>
              <a:t>such that minimum-width decomposition of G’ easily leads to minimum-width decomposition of G</a:t>
            </a:r>
          </a:p>
          <a:p>
            <a:r>
              <a:rPr lang="en-US" dirty="0" smtClean="0"/>
              <a:t>Possible ways to make G’ provably simpler than G:</a:t>
            </a:r>
          </a:p>
          <a:p>
            <a:pPr lvl="1"/>
            <a:r>
              <a:rPr lang="en-US" dirty="0" smtClean="0"/>
              <a:t>Upper bound on the density of G’</a:t>
            </a:r>
          </a:p>
          <a:p>
            <a:pPr lvl="1"/>
            <a:r>
              <a:rPr lang="en-US" dirty="0" smtClean="0"/>
              <a:t>Upper bound on the vertex count of G’, in terms of structural measures of 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86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Complexity and </a:t>
            </a:r>
            <a:r>
              <a:rPr lang="en-US" dirty="0" err="1" smtClean="0"/>
              <a:t>Kernelization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parameterized problem is a subset </a:t>
                </a:r>
                <a:r>
                  <a:rPr lang="en-US" b="1" dirty="0" smtClean="0">
                    <a:latin typeface="Harrington" pitchFamily="82" charset="0"/>
                  </a:rPr>
                  <a:t>Q </a:t>
                </a:r>
                <a:r>
                  <a:rPr lang="en-US" dirty="0" smtClean="0"/>
                  <a:t>⊆ </a:t>
                </a:r>
                <a:r>
                  <a:rPr lang="en-US" dirty="0" smtClean="0">
                    <a:latin typeface="Symbol" pitchFamily="18" charset="2"/>
                  </a:rPr>
                  <a:t>S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 × </a:t>
                </a:r>
                <a:r>
                  <a:rPr lang="nb-NO" dirty="0" smtClean="0"/>
                  <a:t>ℕ</a:t>
                </a:r>
              </a:p>
              <a:p>
                <a:pPr lvl="1"/>
                <a:r>
                  <a:rPr lang="en-US" dirty="0" smtClean="0"/>
                  <a:t>For an instance (</a:t>
                </a:r>
                <a:r>
                  <a:rPr lang="en-US" dirty="0" err="1" smtClean="0"/>
                  <a:t>x,k</a:t>
                </a:r>
                <a:r>
                  <a:rPr lang="en-US" dirty="0" smtClean="0"/>
                  <a:t>) </a:t>
                </a:r>
                <a:r>
                  <a:rPr lang="en-US" dirty="0"/>
                  <a:t>∈</a:t>
                </a:r>
                <a:r>
                  <a:rPr lang="en-US" dirty="0" smtClean="0"/>
                  <a:t> </a:t>
                </a:r>
                <a:r>
                  <a:rPr lang="en-US" dirty="0">
                    <a:latin typeface="Symbol" pitchFamily="18" charset="2"/>
                  </a:rPr>
                  <a:t>S</a:t>
                </a:r>
                <a:r>
                  <a:rPr lang="en-US" baseline="30000" dirty="0"/>
                  <a:t>*</a:t>
                </a:r>
                <a:r>
                  <a:rPr lang="en-US" dirty="0"/>
                  <a:t> × </a:t>
                </a:r>
                <a:r>
                  <a:rPr lang="nb-NO" dirty="0" smtClean="0"/>
                  <a:t>ℕ, we call k the </a:t>
                </a:r>
                <a:r>
                  <a:rPr lang="nb-NO" b="1" dirty="0" smtClean="0"/>
                  <a:t>parameter</a:t>
                </a:r>
                <a:endParaRPr lang="en-US" b="1" dirty="0" smtClean="0"/>
              </a:p>
              <a:p>
                <a:r>
                  <a:rPr lang="en-US" dirty="0" smtClean="0"/>
                  <a:t>Let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dirty="0" smtClean="0"/>
                  <a:t>,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dirty="0" smtClean="0"/>
                  <a:t>’ be parameterized problems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nb-NO" dirty="0"/>
                      <m:t>ℕ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lang="nb-NO" dirty="0"/>
                      <m:t>ℕ</m:t>
                    </m:r>
                  </m:oMath>
                </a14:m>
                <a:endParaRPr lang="nb-NO" dirty="0" smtClean="0"/>
              </a:p>
              <a:p>
                <a:r>
                  <a:rPr lang="nb-NO" dirty="0" smtClean="0"/>
                  <a:t>A </a:t>
                </a:r>
                <a:r>
                  <a:rPr lang="en-US" b="1" dirty="0" smtClean="0"/>
                  <a:t>generalized </a:t>
                </a:r>
                <a:r>
                  <a:rPr lang="en-US" b="1" dirty="0" err="1" smtClean="0"/>
                  <a:t>kernelization</a:t>
                </a:r>
                <a:r>
                  <a:rPr lang="en-US" b="1" dirty="0" smtClean="0"/>
                  <a:t> of </a:t>
                </a:r>
                <a:r>
                  <a:rPr lang="en-US" b="1" dirty="0" smtClean="0">
                    <a:latin typeface="Harrington" pitchFamily="82" charset="0"/>
                  </a:rPr>
                  <a:t>Q </a:t>
                </a:r>
                <a:r>
                  <a:rPr lang="en-US" b="1" dirty="0" smtClean="0"/>
                  <a:t>into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b="1" dirty="0"/>
                  <a:t>’</a:t>
                </a:r>
                <a:r>
                  <a:rPr lang="en-US" b="1" dirty="0" smtClean="0"/>
                  <a:t> with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lvl="1"/>
                <a:r>
                  <a:rPr lang="en-US" dirty="0" smtClean="0"/>
                  <a:t>an algorithm that takes (</a:t>
                </a:r>
                <a:r>
                  <a:rPr lang="en-US" dirty="0" err="1" smtClean="0"/>
                  <a:t>x,k</a:t>
                </a:r>
                <a:r>
                  <a:rPr lang="en-US" dirty="0" smtClean="0"/>
                  <a:t>) as input,</a:t>
                </a:r>
              </a:p>
              <a:p>
                <a:pPr lvl="1"/>
                <a:r>
                  <a:rPr lang="en-US" dirty="0" smtClean="0"/>
                  <a:t>runs in poly(|x| + k) time,</a:t>
                </a:r>
              </a:p>
              <a:p>
                <a:pPr lvl="1"/>
                <a:r>
                  <a:rPr lang="en-US" dirty="0" smtClean="0"/>
                  <a:t>outputs (</a:t>
                </a:r>
                <a:r>
                  <a:rPr lang="en-US" dirty="0" err="1" smtClean="0"/>
                  <a:t>x’,k</a:t>
                </a:r>
                <a:r>
                  <a:rPr lang="en-US" dirty="0" smtClean="0"/>
                  <a:t>’) such that:</a:t>
                </a:r>
              </a:p>
              <a:p>
                <a:pPr lvl="2"/>
                <a:r>
                  <a:rPr lang="en-US" dirty="0"/>
                  <a:t>(</a:t>
                </a:r>
                <a:r>
                  <a:rPr lang="en-US" dirty="0" err="1"/>
                  <a:t>x,k</a:t>
                </a:r>
                <a:r>
                  <a:rPr lang="en-US" dirty="0"/>
                  <a:t>) ∈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(</a:t>
                </a:r>
                <a:r>
                  <a:rPr lang="en-US" dirty="0" err="1"/>
                  <a:t>x’,k</a:t>
                </a:r>
                <a:r>
                  <a:rPr lang="en-US" dirty="0"/>
                  <a:t>’) ∈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b="1" dirty="0"/>
                  <a:t>’</a:t>
                </a:r>
              </a:p>
              <a:p>
                <a:pPr lvl="2"/>
                <a:r>
                  <a:rPr lang="en-US" dirty="0" smtClean="0"/>
                  <a:t>|x’|, k’ ≤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nb-NO" dirty="0" smtClean="0"/>
                  <a:t>(k)</a:t>
                </a:r>
              </a:p>
              <a:p>
                <a:r>
                  <a:rPr lang="en-US" dirty="0" smtClean="0">
                    <a:latin typeface="+mj-lt"/>
                  </a:rPr>
                  <a:t>It is a </a:t>
                </a:r>
                <a:r>
                  <a:rPr lang="en-US" dirty="0" err="1" smtClean="0">
                    <a:latin typeface="+mj-lt"/>
                  </a:rPr>
                  <a:t>kernelization</a:t>
                </a:r>
                <a:r>
                  <a:rPr lang="en-US" dirty="0" smtClean="0">
                    <a:latin typeface="+mj-lt"/>
                  </a:rPr>
                  <a:t> (or </a:t>
                </a:r>
                <a:r>
                  <a:rPr lang="en-US" b="1" dirty="0" smtClean="0">
                    <a:latin typeface="+mj-lt"/>
                  </a:rPr>
                  <a:t>kernel</a:t>
                </a:r>
                <a:r>
                  <a:rPr lang="en-US" dirty="0" smtClean="0">
                    <a:latin typeface="+mj-lt"/>
                  </a:rPr>
                  <a:t>) if </a:t>
                </a:r>
                <a:r>
                  <a:rPr lang="en-US" b="1" dirty="0" smtClean="0">
                    <a:latin typeface="Harrington" pitchFamily="82" charset="0"/>
                  </a:rPr>
                  <a:t>Q </a:t>
                </a:r>
                <a:r>
                  <a:rPr lang="en-US" dirty="0" smtClean="0">
                    <a:latin typeface="+mj-lt"/>
                  </a:rPr>
                  <a:t>= </a:t>
                </a:r>
                <a:r>
                  <a:rPr lang="en-US" b="1" dirty="0" smtClean="0">
                    <a:latin typeface="Harrington" pitchFamily="82" charset="0"/>
                  </a:rPr>
                  <a:t>Q</a:t>
                </a:r>
                <a:r>
                  <a:rPr lang="en-US" b="1" dirty="0" smtClean="0"/>
                  <a:t>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236" b="-2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pSp>
        <p:nvGrpSpPr>
          <p:cNvPr id="14" name="Summary"/>
          <p:cNvGrpSpPr/>
          <p:nvPr/>
        </p:nvGrpSpPr>
        <p:grpSpPr>
          <a:xfrm>
            <a:off x="5940152" y="3284984"/>
            <a:ext cx="3096344" cy="2128302"/>
            <a:chOff x="5940152" y="3284984"/>
            <a:chExt cx="3096344" cy="2128302"/>
          </a:xfrm>
        </p:grpSpPr>
        <p:sp>
          <p:nvSpPr>
            <p:cNvPr id="7" name="Right Brace 6"/>
            <p:cNvSpPr/>
            <p:nvPr/>
          </p:nvSpPr>
          <p:spPr bwMode="auto">
            <a:xfrm>
              <a:off x="5940152" y="3284984"/>
              <a:ext cx="360040" cy="1296144"/>
            </a:xfrm>
            <a:prstGeom prst="rightBrace">
              <a:avLst>
                <a:gd name="adj1" fmla="val 61436"/>
                <a:gd name="adj2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00192" y="3579113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latin typeface="+mj-lt"/>
                </a:rPr>
                <a:t>Poly-time mapping from </a:t>
              </a:r>
              <a:r>
                <a:rPr lang="en-US" sz="2000" b="1" dirty="0">
                  <a:latin typeface="Harrington" pitchFamily="82" charset="0"/>
                </a:rPr>
                <a:t>Q</a:t>
              </a:r>
              <a:r>
                <a:rPr lang="en-US" sz="2000" dirty="0" smtClean="0">
                  <a:latin typeface="+mj-lt"/>
                </a:rPr>
                <a:t> to </a:t>
              </a:r>
              <a:r>
                <a:rPr lang="en-US" sz="2000" b="1" dirty="0">
                  <a:latin typeface="Harrington" pitchFamily="82" charset="0"/>
                </a:rPr>
                <a:t>Q</a:t>
              </a:r>
              <a:r>
                <a:rPr lang="en-US" sz="2000" b="1" dirty="0" smtClean="0">
                  <a:latin typeface="+mj-lt"/>
                </a:rPr>
                <a:t>’</a:t>
              </a:r>
              <a:endParaRPr lang="nb-NO" sz="2000" dirty="0">
                <a:latin typeface="+mj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012160" y="4869160"/>
              <a:ext cx="1800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00192" y="4669105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latin typeface="+mj-lt"/>
                </a:rPr>
                <a:t>preserves the answer</a:t>
              </a:r>
              <a:endParaRPr lang="nb-NO" sz="2000" dirty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6012160" y="5213231"/>
              <a:ext cx="1800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300192" y="5013176"/>
                  <a:ext cx="27363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nb-NO" sz="2000" dirty="0"/>
                    <a:t>(</a:t>
                  </a:r>
                  <a:r>
                    <a:rPr lang="nb-NO" sz="2000" dirty="0" smtClean="0"/>
                    <a:t>k)</a:t>
                  </a:r>
                  <a:r>
                    <a:rPr lang="nb-NO" sz="2000" dirty="0" smtClean="0">
                      <a:latin typeface="+mj-lt"/>
                    </a:rPr>
                    <a:t>-size</a:t>
                  </a:r>
                  <a:r>
                    <a:rPr lang="nb-NO" sz="2000" dirty="0" smtClean="0"/>
                    <a:t> </a:t>
                  </a:r>
                  <a:r>
                    <a:rPr lang="en-US" sz="2000" dirty="0" smtClean="0">
                      <a:latin typeface="+mj-lt"/>
                    </a:rPr>
                    <a:t>output bound</a:t>
                  </a:r>
                  <a:endParaRPr lang="nb-NO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013176"/>
                  <a:ext cx="273630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91" t="-9091" b="-25758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898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Analysis using </a:t>
            </a:r>
            <a:r>
              <a:rPr lang="en-US" dirty="0" err="1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744193"/>
          </a:xfrm>
        </p:spPr>
        <p:txBody>
          <a:bodyPr/>
          <a:lstStyle/>
          <a:p>
            <a:r>
              <a:rPr lang="en-US" dirty="0"/>
              <a:t>Based on the parameterization by vertex count:</a:t>
            </a:r>
          </a:p>
          <a:p>
            <a:pPr lvl="1"/>
            <a:r>
              <a:rPr lang="en-US" i="1" dirty="0"/>
              <a:t>n</a:t>
            </a:r>
            <a:r>
              <a:rPr lang="en-US" cap="small" dirty="0"/>
              <a:t>-</a:t>
            </a:r>
            <a:r>
              <a:rPr lang="en-US" cap="small" dirty="0" err="1"/>
              <a:t>Treewidth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Input:</a:t>
            </a:r>
            <a:r>
              <a:rPr lang="en-US" dirty="0"/>
              <a:t> 		</a:t>
            </a:r>
            <a:r>
              <a:rPr lang="en-US" dirty="0" smtClean="0"/>
              <a:t>n</a:t>
            </a:r>
            <a:r>
              <a:rPr lang="en-US" dirty="0"/>
              <a:t> ∈</a:t>
            </a:r>
            <a:r>
              <a:rPr lang="en-US" dirty="0" smtClean="0"/>
              <a:t> </a:t>
            </a:r>
            <a:r>
              <a:rPr lang="nb-NO" dirty="0"/>
              <a:t>ℕ</a:t>
            </a:r>
            <a:r>
              <a:rPr lang="en-US" dirty="0" smtClean="0"/>
              <a:t>, an </a:t>
            </a:r>
            <a:r>
              <a:rPr lang="en-US" dirty="0"/>
              <a:t>n-vertex graph G, an integer k</a:t>
            </a:r>
            <a:br>
              <a:rPr lang="en-US" dirty="0"/>
            </a:br>
            <a:r>
              <a:rPr lang="en-US" b="1" dirty="0"/>
              <a:t>Parameter:</a:t>
            </a:r>
            <a:r>
              <a:rPr lang="en-US" dirty="0"/>
              <a:t> 	n</a:t>
            </a:r>
            <a:br>
              <a:rPr lang="en-US" dirty="0"/>
            </a:br>
            <a:r>
              <a:rPr lang="en-US" b="1" dirty="0"/>
              <a:t>Question:</a:t>
            </a:r>
            <a:r>
              <a:rPr lang="en-US" dirty="0"/>
              <a:t> 	Is the </a:t>
            </a:r>
            <a:r>
              <a:rPr lang="en-US" dirty="0" err="1"/>
              <a:t>treewidth</a:t>
            </a:r>
            <a:r>
              <a:rPr lang="en-US" dirty="0"/>
              <a:t> of G at most k?</a:t>
            </a:r>
          </a:p>
          <a:p>
            <a:r>
              <a:rPr lang="en-US" dirty="0" smtClean="0"/>
              <a:t>An instance (</a:t>
            </a:r>
            <a:r>
              <a:rPr lang="en-US" dirty="0" err="1" smtClean="0"/>
              <a:t>G,k,n</a:t>
            </a:r>
            <a:r>
              <a:rPr lang="en-US" dirty="0" smtClean="0"/>
              <a:t>) can be encoded in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 bits</a:t>
            </a:r>
          </a:p>
          <a:p>
            <a:r>
              <a:rPr lang="en-US" dirty="0" smtClean="0"/>
              <a:t>Most relaxed form of polynomial-time </a:t>
            </a:r>
            <a:r>
              <a:rPr lang="en-US" dirty="0" err="1" smtClean="0"/>
              <a:t>sparsification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generalized kernel for </a:t>
            </a:r>
            <a:r>
              <a:rPr lang="en-US" i="1" dirty="0"/>
              <a:t>n</a:t>
            </a:r>
            <a:r>
              <a:rPr lang="en-US" cap="small" dirty="0"/>
              <a:t>-</a:t>
            </a:r>
            <a:r>
              <a:rPr lang="en-US" cap="small" dirty="0" err="1"/>
              <a:t>Treewidth</a:t>
            </a:r>
            <a:r>
              <a:rPr lang="en-US" cap="small" dirty="0"/>
              <a:t> </a:t>
            </a:r>
            <a:r>
              <a:rPr lang="en-US" dirty="0" smtClean="0"/>
              <a:t>of size </a:t>
            </a:r>
            <a:r>
              <a:rPr lang="en-US" b="1" dirty="0" smtClean="0">
                <a:latin typeface="Harrington" pitchFamily="82" charset="0"/>
              </a:rPr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2-</a:t>
            </a:r>
            <a:r>
              <a:rPr lang="sv-SE" baseline="30000" dirty="0" smtClean="0"/>
              <a:t>ε</a:t>
            </a:r>
            <a:r>
              <a:rPr lang="en-US" dirty="0" smtClean="0"/>
              <a:t>) for </a:t>
            </a:r>
            <a:r>
              <a:rPr lang="sv-SE" dirty="0" smtClean="0"/>
              <a:t>ε</a:t>
            </a:r>
            <a:r>
              <a:rPr lang="en-US" dirty="0" smtClean="0"/>
              <a:t> &gt; 0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7" name="LBStatement"/>
          <p:cNvSpPr/>
          <p:nvPr/>
        </p:nvSpPr>
        <p:spPr>
          <a:xfrm>
            <a:off x="428669" y="4941168"/>
            <a:ext cx="82296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Theorem.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400" dirty="0" smtClean="0">
                <a:solidFill>
                  <a:schemeClr val="tx1"/>
                </a:solidFill>
              </a:rPr>
              <a:t> does not have a generalized kernel of </a:t>
            </a:r>
            <a:r>
              <a:rPr lang="en-US" sz="2400" dirty="0" err="1" smtClean="0">
                <a:solidFill>
                  <a:schemeClr val="tx1"/>
                </a:solidFill>
              </a:rPr>
              <a:t>bitsize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atin typeface="Harrington" pitchFamily="82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(n</a:t>
            </a:r>
            <a:r>
              <a:rPr lang="en-US" sz="2400" baseline="30000" dirty="0" smtClean="0">
                <a:solidFill>
                  <a:schemeClr val="tx1"/>
                </a:solidFill>
              </a:rPr>
              <a:t>2-</a:t>
            </a:r>
            <a:r>
              <a:rPr lang="sv-SE" sz="2400" baseline="30000" dirty="0" smtClean="0"/>
              <a:t>ε</a:t>
            </a:r>
            <a:r>
              <a:rPr lang="en-US" sz="2400" dirty="0" smtClean="0">
                <a:solidFill>
                  <a:schemeClr val="tx1"/>
                </a:solidFill>
              </a:rPr>
              <a:t>), for any </a:t>
            </a:r>
            <a:r>
              <a:rPr lang="sv-SE" sz="2400" dirty="0" smtClean="0"/>
              <a:t>ε </a:t>
            </a:r>
            <a:r>
              <a:rPr lang="en-US" sz="2400" dirty="0" smtClean="0">
                <a:solidFill>
                  <a:schemeClr val="tx1"/>
                </a:solidFill>
              </a:rPr>
              <a:t>&gt; 0, unless NP </a:t>
            </a:r>
            <a:r>
              <a:rPr lang="en-US" sz="2400" dirty="0" smtClean="0"/>
              <a:t>⊆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coNP</a:t>
            </a:r>
            <a:r>
              <a:rPr lang="en-US" sz="2400" dirty="0" smtClean="0">
                <a:solidFill>
                  <a:schemeClr val="tx1"/>
                </a:solidFill>
              </a:rPr>
              <a:t>/poly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64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Proof using </a:t>
            </a:r>
            <a:r>
              <a:rPr lang="en-US" sz="2000" b="1" dirty="0" smtClean="0"/>
              <a:t>cross-composition of bounded cost</a:t>
            </a:r>
            <a:endParaRPr lang="en-US" sz="2000" dirty="0" smtClean="0"/>
          </a:p>
          <a:p>
            <a:pPr lvl="1"/>
            <a:r>
              <a:rPr lang="en-US" sz="2000" dirty="0" smtClean="0"/>
              <a:t>Introduced in the journal version of the paper on cross-composition [</a:t>
            </a:r>
            <a:r>
              <a:rPr lang="en-US" sz="2000" dirty="0" err="1" smtClean="0"/>
              <a:t>Bodlaender</a:t>
            </a:r>
            <a:r>
              <a:rPr lang="en-US" sz="2000" dirty="0" smtClean="0"/>
              <a:t>, J, </a:t>
            </a:r>
            <a:r>
              <a:rPr lang="en-US" sz="2000" dirty="0" err="1" smtClean="0"/>
              <a:t>Kratsch</a:t>
            </a:r>
            <a:r>
              <a:rPr lang="en-US" sz="2000" dirty="0" smtClean="0"/>
              <a:t> ’12]</a:t>
            </a:r>
            <a:endParaRPr lang="en-US" sz="2000" dirty="0"/>
          </a:p>
          <a:p>
            <a:pPr lvl="1"/>
            <a:r>
              <a:rPr lang="en-US" sz="2000" dirty="0" smtClean="0"/>
              <a:t>Easier front-end to the complementary witness lemma of Dell &amp; van </a:t>
            </a:r>
            <a:r>
              <a:rPr lang="en-US" sz="2000" dirty="0" err="1" smtClean="0"/>
              <a:t>Melkebeek</a:t>
            </a:r>
            <a:r>
              <a:rPr lang="en-US" sz="2000" dirty="0" smtClean="0"/>
              <a:t> [STOC’10]</a:t>
            </a:r>
          </a:p>
        </p:txBody>
      </p:sp>
      <p:grpSp>
        <p:nvGrpSpPr>
          <p:cNvPr id="14" name="Outputs"/>
          <p:cNvGrpSpPr/>
          <p:nvPr/>
        </p:nvGrpSpPr>
        <p:grpSpPr>
          <a:xfrm>
            <a:off x="184448" y="5714392"/>
            <a:ext cx="5323656" cy="685800"/>
            <a:chOff x="184448" y="5714392"/>
            <a:chExt cx="5323656" cy="6858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3851920" y="5877272"/>
              <a:ext cx="1656184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(G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*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,k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*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,n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*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)</a:t>
              </a:r>
              <a:endPara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84448" y="5714392"/>
              <a:ext cx="1435224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i="1" dirty="0" smtClean="0">
                  <a:solidFill>
                    <a:schemeClr val="tx1"/>
                  </a:solidFill>
                </a:rPr>
                <a:t>n</a:t>
              </a:r>
              <a:r>
                <a:rPr lang="en-US" sz="1800" dirty="0" smtClean="0">
                  <a:solidFill>
                    <a:schemeClr val="tx1"/>
                  </a:solidFill>
                </a:rPr>
                <a:t>-</a:t>
              </a:r>
              <a:r>
                <a:rPr lang="en-US" sz="1800" cap="small" dirty="0" err="1" smtClean="0">
                  <a:solidFill>
                    <a:schemeClr val="tx1"/>
                  </a:solidFill>
                </a:rPr>
                <a:t>Treewidth</a:t>
              </a:r>
              <a:endParaRPr lang="en-US" sz="1800" cap="small" dirty="0" smtClean="0">
                <a:solidFill>
                  <a:schemeClr val="tx1"/>
                </a:solidFill>
              </a:endParaRPr>
            </a:p>
            <a:p>
              <a:pPr eaLnBrk="0" hangingPunct="0"/>
              <a:r>
                <a:rPr kumimoji="0" lang="en-US" sz="1800" u="none" strike="noStrik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instance</a:t>
              </a:r>
            </a:p>
          </p:txBody>
        </p:sp>
      </p:grpSp>
      <p:grpSp>
        <p:nvGrpSpPr>
          <p:cNvPr id="17" name="Sizebound"/>
          <p:cNvGrpSpPr/>
          <p:nvPr/>
        </p:nvGrpSpPr>
        <p:grpSpPr>
          <a:xfrm>
            <a:off x="3239852" y="6345324"/>
            <a:ext cx="2736304" cy="496819"/>
            <a:chOff x="3239852" y="6345324"/>
            <a:chExt cx="2736304" cy="496819"/>
          </a:xfrm>
        </p:grpSpPr>
        <p:sp>
          <p:nvSpPr>
            <p:cNvPr id="57" name="Right Brace 56"/>
            <p:cNvSpPr/>
            <p:nvPr/>
          </p:nvSpPr>
          <p:spPr bwMode="auto">
            <a:xfrm rot="5400000">
              <a:off x="4590002" y="5607242"/>
              <a:ext cx="180020" cy="1656184"/>
            </a:xfrm>
            <a:prstGeom prst="rightBrace">
              <a:avLst>
                <a:gd name="adj1" fmla="val 61436"/>
                <a:gd name="adj2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39852" y="6442033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n</a:t>
              </a:r>
              <a:r>
                <a:rPr lang="en-US" sz="2000" baseline="30000" dirty="0">
                  <a:latin typeface="+mj-lt"/>
                </a:rPr>
                <a:t>*</a:t>
              </a:r>
              <a:r>
                <a:rPr lang="en-US" sz="2000" dirty="0"/>
                <a:t> ∈ </a:t>
              </a:r>
              <a:r>
                <a:rPr lang="en-US" sz="2000" b="1" dirty="0" smtClean="0">
                  <a:latin typeface="Harrington" pitchFamily="82" charset="0"/>
                </a:rPr>
                <a:t>O</a:t>
              </a:r>
              <a:r>
                <a:rPr lang="en-US" sz="2000" dirty="0" smtClean="0">
                  <a:latin typeface="+mj-lt"/>
                </a:rPr>
                <a:t>(t </a:t>
              </a:r>
              <a:r>
                <a:rPr lang="en-US" sz="2000" dirty="0">
                  <a:latin typeface="+mj-lt"/>
                </a:rPr>
                <a:t>· </a:t>
              </a:r>
              <a:r>
                <a:rPr lang="en-US" sz="2000" dirty="0" err="1">
                  <a:latin typeface="+mj-lt"/>
                </a:rPr>
                <a:t>s</a:t>
              </a:r>
              <a:r>
                <a:rPr lang="en-US" sz="2000" b="1" baseline="30000" dirty="0" err="1">
                  <a:latin typeface="Harrington" pitchFamily="82" charset="0"/>
                </a:rPr>
                <a:t>O</a:t>
              </a:r>
              <a:r>
                <a:rPr lang="en-US" sz="2000" baseline="30000" dirty="0"/>
                <a:t>(1)</a:t>
              </a:r>
              <a:r>
                <a:rPr lang="en-US" sz="2000" dirty="0">
                  <a:latin typeface="+mj-lt"/>
                </a:rPr>
                <a:t>)</a:t>
              </a:r>
              <a:endParaRPr lang="nb-NO" sz="2000" dirty="0">
                <a:latin typeface="+mj-lt"/>
              </a:endParaRPr>
            </a:p>
          </p:txBody>
        </p:sp>
      </p:grpSp>
      <p:grpSp>
        <p:nvGrpSpPr>
          <p:cNvPr id="13" name="Inputs"/>
          <p:cNvGrpSpPr/>
          <p:nvPr/>
        </p:nvGrpSpPr>
        <p:grpSpPr>
          <a:xfrm>
            <a:off x="184448" y="3429000"/>
            <a:ext cx="6187752" cy="2417319"/>
            <a:chOff x="184448" y="3429000"/>
            <a:chExt cx="6187752" cy="2417319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84448" y="3950196"/>
              <a:ext cx="1435224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NP-hard inputs</a:t>
              </a:r>
              <a:endPara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77816" y="3429000"/>
              <a:ext cx="3494384" cy="2417319"/>
              <a:chOff x="2877816" y="3429000"/>
              <a:chExt cx="3494384" cy="2417319"/>
            </a:xfrm>
          </p:grpSpPr>
          <p:sp>
            <p:nvSpPr>
              <p:cNvPr id="35" name="CompositionAlgo"/>
              <p:cNvSpPr/>
              <p:nvPr/>
            </p:nvSpPr>
            <p:spPr bwMode="auto">
              <a:xfrm>
                <a:off x="2877816" y="3429000"/>
                <a:ext cx="3494384" cy="2386716"/>
              </a:xfrm>
              <a:prstGeom prst="downArrowCallout">
                <a:avLst>
                  <a:gd name="adj1" fmla="val 21157"/>
                  <a:gd name="adj2" fmla="val 17016"/>
                  <a:gd name="adj3" fmla="val 9461"/>
                  <a:gd name="adj4" fmla="val 8570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hangingPunct="0"/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851920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51920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851920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3851920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283968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283968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283968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 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283968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716016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716016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716016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716016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5148064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5148064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148064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 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148064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98032" y="5507765"/>
                <a:ext cx="147416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600" dirty="0">
                    <a:latin typeface="+mj-lt"/>
                  </a:rPr>
                  <a:t>poly(s · t)-</a:t>
                </a:r>
                <a:r>
                  <a:rPr lang="en-US" sz="1600" dirty="0" smtClean="0">
                    <a:latin typeface="+mj-lt"/>
                  </a:rPr>
                  <a:t>time</a:t>
                </a:r>
                <a:endParaRPr lang="nb-NO" sz="1600" dirty="0" err="1" smtClean="0">
                  <a:latin typeface="+mj-lt"/>
                </a:endParaRPr>
              </a:p>
            </p:txBody>
          </p:sp>
        </p:grpSp>
      </p:grpSp>
      <p:sp>
        <p:nvSpPr>
          <p:cNvPr id="60" name="CrossCompThm"/>
          <p:cNvSpPr/>
          <p:nvPr/>
        </p:nvSpPr>
        <p:spPr>
          <a:xfrm>
            <a:off x="428669" y="1196752"/>
            <a:ext cx="822960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en-US" sz="2000" b="1" dirty="0" smtClean="0">
                <a:solidFill>
                  <a:schemeClr val="tx1"/>
                </a:solidFill>
              </a:rPr>
              <a:t>Corollary </a:t>
            </a:r>
            <a:r>
              <a:rPr lang="en-US" sz="2000" b="1" dirty="0" smtClean="0">
                <a:solidFill>
                  <a:schemeClr val="tx1"/>
                </a:solidFill>
              </a:rPr>
              <a:t>[</a:t>
            </a:r>
            <a:r>
              <a:rPr lang="en-US" sz="2000" b="1" dirty="0" err="1" smtClean="0">
                <a:solidFill>
                  <a:schemeClr val="tx1"/>
                </a:solidFill>
              </a:rPr>
              <a:t>Bodlaender</a:t>
            </a:r>
            <a:r>
              <a:rPr lang="en-US" sz="2000" b="1" dirty="0" smtClean="0">
                <a:solidFill>
                  <a:schemeClr val="tx1"/>
                </a:solidFill>
              </a:rPr>
              <a:t> et al.’12]. </a:t>
            </a:r>
          </a:p>
          <a:p>
            <a:pPr lvl="0" algn="l"/>
            <a:r>
              <a:rPr lang="en-US" sz="2000" dirty="0" smtClean="0">
                <a:solidFill>
                  <a:schemeClr val="tx1"/>
                </a:solidFill>
              </a:rPr>
              <a:t>If there is a polynomial-time algorithm that: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composes the </a:t>
            </a:r>
            <a:r>
              <a:rPr lang="en-US" sz="2000" cap="small" dirty="0" smtClean="0">
                <a:solidFill>
                  <a:schemeClr val="tx1"/>
                </a:solidFill>
              </a:rPr>
              <a:t>or</a:t>
            </a:r>
            <a:r>
              <a:rPr lang="en-US" sz="2000" dirty="0" smtClean="0">
                <a:solidFill>
                  <a:schemeClr val="tx1"/>
                </a:solidFill>
              </a:rPr>
              <a:t> of t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similar size-s instances of an NP-hard problem,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into an instance (G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,n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,k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) of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sz="20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000" dirty="0" smtClean="0">
                <a:solidFill>
                  <a:schemeClr val="tx1"/>
                </a:solidFill>
              </a:rPr>
              <a:t> with n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∈ </a:t>
            </a:r>
            <a:r>
              <a:rPr lang="en-US" sz="2000" b="1" dirty="0" smtClean="0">
                <a:latin typeface="Harrington" pitchFamily="82" charset="0"/>
              </a:rPr>
              <a:t>O</a:t>
            </a:r>
            <a:r>
              <a:rPr lang="en-US" sz="2000" dirty="0"/>
              <a:t>(t · </a:t>
            </a:r>
            <a:r>
              <a:rPr lang="en-US" sz="2000" dirty="0" err="1" smtClean="0"/>
              <a:t>s</a:t>
            </a:r>
            <a:r>
              <a:rPr lang="en-US" sz="2000" b="1" baseline="30000" dirty="0" err="1">
                <a:latin typeface="Harrington" pitchFamily="82" charset="0"/>
              </a:rPr>
              <a:t>O</a:t>
            </a:r>
            <a:r>
              <a:rPr lang="en-US" sz="2000" baseline="30000" dirty="0"/>
              <a:t>(1)</a:t>
            </a:r>
            <a:r>
              <a:rPr lang="en-US" sz="2000" dirty="0" smtClean="0"/>
              <a:t>), </a:t>
            </a:r>
          </a:p>
          <a:p>
            <a:pPr lvl="0" algn="l"/>
            <a:r>
              <a:rPr lang="en-US" sz="2000" dirty="0" smtClean="0"/>
              <a:t>then 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cap="small" dirty="0" err="1">
                <a:solidFill>
                  <a:schemeClr val="tx1"/>
                </a:solidFill>
              </a:rPr>
              <a:t>Treewidth</a:t>
            </a:r>
            <a:r>
              <a:rPr lang="en-US" sz="2000" cap="small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does not have a generalized kernel of </a:t>
            </a:r>
            <a:r>
              <a:rPr lang="en-US" sz="2000" dirty="0" err="1" smtClean="0">
                <a:solidFill>
                  <a:schemeClr val="tx1"/>
                </a:solidFill>
              </a:rPr>
              <a:t>bitsize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latin typeface="Harrington" pitchFamily="82" charset="0"/>
              </a:rPr>
              <a:t>O</a:t>
            </a:r>
            <a:r>
              <a:rPr lang="en-US" sz="2000" dirty="0" smtClean="0">
                <a:solidFill>
                  <a:schemeClr val="tx1"/>
                </a:solidFill>
              </a:rPr>
              <a:t>(n</a:t>
            </a:r>
            <a:r>
              <a:rPr lang="en-US" sz="2000" baseline="30000" dirty="0" smtClean="0">
                <a:solidFill>
                  <a:schemeClr val="tx1"/>
                </a:solidFill>
              </a:rPr>
              <a:t>2-</a:t>
            </a:r>
            <a:r>
              <a:rPr lang="sv-SE" sz="2000" baseline="30000" dirty="0" smtClean="0"/>
              <a:t>ε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for any </a:t>
            </a:r>
            <a:r>
              <a:rPr lang="sv-SE" sz="2000" dirty="0" smtClean="0"/>
              <a:t>ε </a:t>
            </a:r>
            <a:r>
              <a:rPr lang="en-US" sz="2000" dirty="0" smtClean="0">
                <a:solidFill>
                  <a:schemeClr val="tx1"/>
                </a:solidFill>
              </a:rPr>
              <a:t>&gt; 0, unless NP </a:t>
            </a:r>
            <a:r>
              <a:rPr lang="en-US" sz="2000" dirty="0" smtClean="0"/>
              <a:t>⊆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coNP</a:t>
            </a:r>
            <a:r>
              <a:rPr lang="en-US" sz="2000" dirty="0" smtClean="0">
                <a:solidFill>
                  <a:schemeClr val="tx1"/>
                </a:solidFill>
              </a:rPr>
              <a:t>/poly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3841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Convenient source problem</a:t>
            </a:r>
          </a:p>
          <a:p>
            <a:pPr lvl="1"/>
            <a:r>
              <a:rPr lang="en-US" cap="small" dirty="0" err="1"/>
              <a:t>Cobipartite</a:t>
            </a:r>
            <a:r>
              <a:rPr lang="en-US" cap="small" dirty="0"/>
              <a:t> Graph </a:t>
            </a:r>
            <a:r>
              <a:rPr lang="en-US" cap="small" dirty="0" smtClean="0"/>
              <a:t>Elimination</a:t>
            </a:r>
            <a:endParaRPr lang="en-US" cap="small" dirty="0"/>
          </a:p>
          <a:p>
            <a:pPr lvl="1"/>
            <a:r>
              <a:rPr lang="en-US" dirty="0" smtClean="0"/>
              <a:t>“Given a restricted type of </a:t>
            </a:r>
            <a:r>
              <a:rPr lang="en-US" dirty="0" err="1" smtClean="0"/>
              <a:t>cobipartite</a:t>
            </a:r>
            <a:r>
              <a:rPr lang="en-US" dirty="0" smtClean="0"/>
              <a:t> graph, does it have </a:t>
            </a:r>
            <a:r>
              <a:rPr lang="en-US" dirty="0" err="1" smtClean="0"/>
              <a:t>treewidth</a:t>
            </a:r>
            <a:r>
              <a:rPr lang="en-US" dirty="0" smtClean="0"/>
              <a:t> at most k?”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Arnborg</a:t>
            </a:r>
            <a:r>
              <a:rPr lang="en-US" dirty="0" smtClean="0"/>
              <a:t> et al.’s NP-completeness proof for </a:t>
            </a:r>
            <a:r>
              <a:rPr lang="en-US" cap="small" dirty="0" err="1" smtClean="0"/>
              <a:t>Treewidth</a:t>
            </a:r>
            <a:endParaRPr lang="en-US" cap="small" dirty="0" smtClean="0"/>
          </a:p>
          <a:p>
            <a:r>
              <a:rPr lang="en-US" dirty="0" smtClean="0"/>
              <a:t>Embed t</a:t>
            </a:r>
            <a:r>
              <a:rPr lang="en-US" baseline="30000" dirty="0" smtClean="0"/>
              <a:t>2</a:t>
            </a:r>
            <a:r>
              <a:rPr lang="en-US" dirty="0" smtClean="0"/>
              <a:t> instances into a </a:t>
            </a:r>
            <a:r>
              <a:rPr lang="en-US" dirty="0"/>
              <a:t>t × 2 </a:t>
            </a:r>
            <a:r>
              <a:rPr lang="en-US" dirty="0" smtClean="0"/>
              <a:t>table (Dell &amp; Marx [SODA’12])</a:t>
            </a:r>
          </a:p>
          <a:p>
            <a:pPr lvl="1"/>
            <a:r>
              <a:rPr lang="en-US" dirty="0" smtClean="0"/>
              <a:t>Turn rows into cliques to get a </a:t>
            </a:r>
            <a:r>
              <a:rPr lang="en-US" dirty="0" err="1" smtClean="0"/>
              <a:t>cobipartite</a:t>
            </a:r>
            <a:r>
              <a:rPr lang="en-US" dirty="0" smtClean="0"/>
              <a:t> graph</a:t>
            </a:r>
          </a:p>
          <a:p>
            <a:r>
              <a:rPr lang="en-US" dirty="0"/>
              <a:t>Gadgets enforce an </a:t>
            </a:r>
            <a:r>
              <a:rPr lang="en-US" cap="small" dirty="0"/>
              <a:t>or</a:t>
            </a:r>
            <a:r>
              <a:rPr lang="en-US" dirty="0"/>
              <a:t>-gate through the </a:t>
            </a:r>
            <a:r>
              <a:rPr lang="en-US" dirty="0" err="1"/>
              <a:t>cobipartite</a:t>
            </a:r>
            <a:r>
              <a:rPr lang="en-US" dirty="0"/>
              <a:t> </a:t>
            </a:r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pages of proof </a:t>
            </a:r>
            <a:r>
              <a:rPr lang="en-US" dirty="0" smtClean="0"/>
              <a:t>to make it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75095"/>
              </p:ext>
            </p:extLst>
          </p:nvPr>
        </p:nvGraphicFramePr>
        <p:xfrm>
          <a:off x="724998" y="4509120"/>
          <a:ext cx="76940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TImg 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797152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Img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797152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40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2854</TotalTime>
  <Words>1536</Words>
  <Application>Microsoft Office PowerPoint</Application>
  <PresentationFormat>On-screen Show (4:3)</PresentationFormat>
  <Paragraphs>227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Harrington</vt:lpstr>
      <vt:lpstr>Symbol</vt:lpstr>
      <vt:lpstr>Arial Narrow</vt:lpstr>
      <vt:lpstr>Calibri</vt:lpstr>
      <vt:lpstr>Times</vt:lpstr>
      <vt:lpstr>Cambria Math</vt:lpstr>
      <vt:lpstr>Times New Roman</vt:lpstr>
      <vt:lpstr>AA-UiB-Institusjonell-mal-rev03</vt:lpstr>
      <vt:lpstr>On Sparsification for Computing Treewidth</vt:lpstr>
      <vt:lpstr>Outline</vt:lpstr>
      <vt:lpstr>Treewidth</vt:lpstr>
      <vt:lpstr>Sparsification</vt:lpstr>
      <vt:lpstr>Sparsification for Computing Treewidth</vt:lpstr>
      <vt:lpstr>Parameterized Complexity and Kernelization</vt:lpstr>
      <vt:lpstr>Sparsification Analysis using Kernelization</vt:lpstr>
      <vt:lpstr>Proof Technique</vt:lpstr>
      <vt:lpstr>Proof Strategy</vt:lpstr>
      <vt:lpstr>Consequences of the Lower Bound</vt:lpstr>
      <vt:lpstr>Treewidth Parameterized by Vertex Cover</vt:lpstr>
      <vt:lpstr>Treewidth-Invariant Sets</vt:lpstr>
      <vt:lpstr>Reduction Based on Treewidth-Invariant Sets</vt:lpstr>
      <vt:lpstr>q-Expansion Lemma</vt:lpstr>
      <vt:lpstr>Finding Treewidth-Invariant Sets</vt:lpstr>
      <vt:lpstr>Kernel Size Bound</vt:lpstr>
      <vt:lpstr>Conclusion</vt:lpstr>
      <vt:lpstr>PowerPoint Presentation</vt:lpstr>
      <vt:lpstr>Invariance Property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University of Bergen</cp:lastModifiedBy>
  <cp:revision>447</cp:revision>
  <cp:lastPrinted>2011-05-25T10:31:26Z</cp:lastPrinted>
  <dcterms:created xsi:type="dcterms:W3CDTF">2011-05-20T06:21:58Z</dcterms:created>
  <dcterms:modified xsi:type="dcterms:W3CDTF">2013-08-30T15:22:21Z</dcterms:modified>
</cp:coreProperties>
</file>