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2" r:id="rId2"/>
    <p:sldId id="404" r:id="rId3"/>
    <p:sldId id="405" r:id="rId4"/>
    <p:sldId id="406" r:id="rId5"/>
    <p:sldId id="407" r:id="rId6"/>
    <p:sldId id="409" r:id="rId7"/>
    <p:sldId id="410" r:id="rId8"/>
    <p:sldId id="418" r:id="rId9"/>
    <p:sldId id="422" r:id="rId10"/>
    <p:sldId id="429" r:id="rId11"/>
    <p:sldId id="424" r:id="rId12"/>
    <p:sldId id="425" r:id="rId13"/>
    <p:sldId id="435" r:id="rId14"/>
    <p:sldId id="431" r:id="rId15"/>
    <p:sldId id="433" r:id="rId16"/>
    <p:sldId id="434" r:id="rId17"/>
    <p:sldId id="445" r:id="rId18"/>
    <p:sldId id="440" r:id="rId19"/>
    <p:sldId id="441" r:id="rId20"/>
    <p:sldId id="444" r:id="rId21"/>
    <p:sldId id="442" r:id="rId22"/>
    <p:sldId id="443" r:id="rId23"/>
    <p:sldId id="432" r:id="rId24"/>
    <p:sldId id="446" r:id="rId25"/>
    <p:sldId id="447" r:id="rId26"/>
    <p:sldId id="448" r:id="rId27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4" autoAdjust="0"/>
    <p:restoredTop sz="95405" autoAdjust="0"/>
  </p:normalViewPr>
  <p:slideViewPr>
    <p:cSldViewPr>
      <p:cViewPr varScale="1">
        <p:scale>
          <a:sx n="85" d="100"/>
          <a:sy n="85" d="100"/>
        </p:scale>
        <p:origin x="11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image" Target="../media/image5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80CF9-E994-4FCB-91F1-EDA6C48C31F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33E9AFE-0037-43E2-ACA1-E64D458AFFFE}">
          <dgm:prSet phldrT="[Text]"/>
          <dgm:spPr/>
          <dgm:t>
            <a:bodyPr/>
            <a:lstStyle/>
            <a:p>
              <a:r>
                <a:rPr lang="en-US" dirty="0" smtClean="0"/>
                <a:t>What about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Path </a:t>
              </a:r>
              <a:r>
                <a:rPr lang="en-US" dirty="0" smtClean="0"/>
                <a:t>in general graphs? Or even </a:t>
              </a:r>
              <a:r>
                <a:rPr lang="en-US" dirty="0" err="1" smtClean="0"/>
                <a:t>chordal</a:t>
              </a:r>
              <a:r>
                <a:rPr lang="en-US" dirty="0" smtClean="0"/>
                <a:t> graphs?</a:t>
              </a:r>
              <a:endParaRPr lang="en-US" dirty="0"/>
            </a:p>
          </dgm:t>
        </dgm:pt>
      </mc:Choice>
      <mc:Fallback xmlns="">
        <dgm:pt modelId="{433E9AFE-0037-43E2-ACA1-E64D458AFFFE}">
          <dgm:prSet phldrT="[Text]"/>
          <dgm:spPr/>
          <dgm:t>
            <a:bodyPr/>
            <a:lstStyle/>
            <a:p>
              <a:r>
                <a:rPr lang="en-US" dirty="0" smtClean="0"/>
                <a:t>What about </a:t>
              </a:r>
              <a:r>
                <a:rPr lang="en-US" i="0" dirty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Path </a:t>
              </a:r>
              <a:r>
                <a:rPr lang="en-US" dirty="0" smtClean="0"/>
                <a:t>in general graphs? Or even </a:t>
              </a:r>
              <a:r>
                <a:rPr lang="en-US" dirty="0" err="1" smtClean="0"/>
                <a:t>chordal</a:t>
              </a:r>
              <a:r>
                <a:rPr lang="en-US" dirty="0" smtClean="0"/>
                <a:t> graphs?</a:t>
              </a:r>
              <a:endParaRPr lang="en-US" dirty="0"/>
            </a:p>
          </dgm:t>
        </dgm:pt>
      </mc:Fallback>
    </mc:AlternateContent>
    <dgm:pt modelId="{BCDD2C2F-398D-41DA-928F-4722C17EF993}" type="parTrans" cxnId="{7036819C-FC43-4DA4-B5C5-3B4792CC1174}">
      <dgm:prSet/>
      <dgm:spPr/>
      <dgm:t>
        <a:bodyPr/>
        <a:lstStyle/>
        <a:p>
          <a:endParaRPr lang="en-US"/>
        </a:p>
      </dgm:t>
    </dgm:pt>
    <dgm:pt modelId="{A9E322CF-D483-4909-BCF7-01F025B99013}" type="sibTrans" cxnId="{7036819C-FC43-4DA4-B5C5-3B4792CC1174}">
      <dgm:prSet/>
      <dgm:spPr/>
      <dgm:t>
        <a:bodyPr/>
        <a:lstStyle/>
        <a:p>
          <a:endParaRPr lang="en-US"/>
        </a:p>
      </dgm:t>
    </dgm:pt>
    <dgm:pt modelId="{E62C363E-4A67-41A4-BA9B-4801DBC6D2EA}">
      <dgm:prSet/>
      <dgm:spPr/>
      <dgm:t>
        <a:bodyPr/>
        <a:lstStyle/>
        <a:p>
          <a:r>
            <a:rPr lang="en-US" smtClean="0"/>
            <a:t>Is there a non-adaptive Turing kernel?</a:t>
          </a:r>
          <a:endParaRPr lang="en-US" dirty="0" smtClean="0"/>
        </a:p>
      </dgm:t>
    </dgm:pt>
    <dgm:pt modelId="{87D6C9AA-3C97-445C-93E9-4CE249357C9A}" type="parTrans" cxnId="{EC3C561D-EEBF-4FD4-A48C-0ACB7A82E768}">
      <dgm:prSet/>
      <dgm:spPr/>
      <dgm:t>
        <a:bodyPr/>
        <a:lstStyle/>
        <a:p>
          <a:endParaRPr lang="en-US"/>
        </a:p>
      </dgm:t>
    </dgm:pt>
    <dgm:pt modelId="{7BF47BCD-E375-4DDE-AE87-A474232B18EE}" type="sibTrans" cxnId="{EC3C561D-EEBF-4FD4-A48C-0ACB7A82E76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C4943C2-4A54-4DD0-A7E0-9BAE59D6F413}">
          <dgm:prSet/>
          <dgm:spPr/>
          <dgm:t>
            <a:bodyPr/>
            <a:lstStyle/>
            <a:p>
              <a:r>
                <a:rPr lang="en-US" dirty="0" smtClean="0"/>
                <a:t>Does </a:t>
              </a:r>
              <a:r>
                <a:rPr lang="en-US" cap="small" dirty="0" smtClean="0"/>
                <a:t>Exact </a:t>
              </a:r>
              <a14:m>
                <m:oMath xmlns:m="http://schemas.openxmlformats.org/officeDocument/2006/math">
                  <m:r>
                    <a:rPr lang="en-US" i="1" cap="small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cap="small" dirty="0" smtClean="0"/>
                <a:t>-Cycle</a:t>
              </a:r>
              <a:r>
                <a:rPr lang="en-US" dirty="0" smtClean="0"/>
                <a:t> in planar graphs have a polynomial Turing kernel?</a:t>
              </a:r>
              <a:endParaRPr lang="en-US" dirty="0"/>
            </a:p>
          </dgm:t>
        </dgm:pt>
      </mc:Choice>
      <mc:Fallback xmlns="">
        <dgm:pt modelId="{2C4943C2-4A54-4DD0-A7E0-9BAE59D6F413}">
          <dgm:prSet/>
          <dgm:spPr/>
          <dgm:t>
            <a:bodyPr/>
            <a:lstStyle/>
            <a:p>
              <a:r>
                <a:rPr lang="en-US" dirty="0" smtClean="0"/>
                <a:t>Does </a:t>
              </a:r>
              <a:r>
                <a:rPr lang="en-US" cap="small" dirty="0" smtClean="0"/>
                <a:t>Exact </a:t>
              </a:r>
              <a:r>
                <a:rPr lang="en-US" i="0" cap="small" dirty="0" smtClean="0">
                  <a:latin typeface="Cambria Math" panose="02040503050406030204" pitchFamily="18" charset="0"/>
                </a:rPr>
                <a:t>𝑘</a:t>
              </a:r>
              <a:r>
                <a:rPr lang="en-US" cap="small" dirty="0" smtClean="0"/>
                <a:t>-Cycle</a:t>
              </a:r>
              <a:r>
                <a:rPr lang="en-US" dirty="0" smtClean="0"/>
                <a:t> in planar graphs have a polynomial Turing kernel?</a:t>
              </a:r>
              <a:endParaRPr lang="en-US" dirty="0"/>
            </a:p>
          </dgm:t>
        </dgm:pt>
      </mc:Fallback>
    </mc:AlternateContent>
    <dgm:pt modelId="{DF4829B2-091C-4423-9C10-E37661568025}" type="parTrans" cxnId="{854E408A-03E5-4071-AC01-72D5B5708E3F}">
      <dgm:prSet/>
      <dgm:spPr/>
      <dgm:t>
        <a:bodyPr/>
        <a:lstStyle/>
        <a:p>
          <a:endParaRPr lang="en-US"/>
        </a:p>
      </dgm:t>
    </dgm:pt>
    <dgm:pt modelId="{BE143288-6E9B-496E-85A0-5420F02B6B31}" type="sibTrans" cxnId="{854E408A-03E5-4071-AC01-72D5B5708E3F}">
      <dgm:prSet/>
      <dgm:spPr/>
      <dgm:t>
        <a:bodyPr/>
        <a:lstStyle/>
        <a:p>
          <a:endParaRPr lang="en-US"/>
        </a:p>
      </dgm:t>
    </dgm:pt>
    <dgm:pt modelId="{498C4001-49D1-416F-964B-D16D600ABB50}" type="pres">
      <dgm:prSet presAssocID="{09D80CF9-E994-4FCB-91F1-EDA6C48C31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79D463-E65E-4C50-97E4-211E16EED695}" type="pres">
      <dgm:prSet presAssocID="{433E9AFE-0037-43E2-ACA1-E64D458AFFF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E5C13-0063-4660-8F64-ADDEC88543DA}" type="pres">
      <dgm:prSet presAssocID="{A9E322CF-D483-4909-BCF7-01F025B99013}" presName="spacer" presStyleCnt="0"/>
      <dgm:spPr/>
    </dgm:pt>
    <dgm:pt modelId="{D0D08240-2F9B-4228-8349-09FBCFB75E7A}" type="pres">
      <dgm:prSet presAssocID="{E62C363E-4A67-41A4-BA9B-4801DBC6D2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F8C49-504E-4675-919A-D2C624FF4FD7}" type="pres">
      <dgm:prSet presAssocID="{7BF47BCD-E375-4DDE-AE87-A474232B18EE}" presName="spacer" presStyleCnt="0"/>
      <dgm:spPr/>
    </dgm:pt>
    <dgm:pt modelId="{7407458B-5AF8-4F94-BDC4-5A3FA22D340D}" type="pres">
      <dgm:prSet presAssocID="{2C4943C2-4A54-4DD0-A7E0-9BAE59D6F4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0E6945-A4BD-48E5-881F-42A9D89CF361}" type="presOf" srcId="{433E9AFE-0037-43E2-ACA1-E64D458AFFFE}" destId="{A379D463-E65E-4C50-97E4-211E16EED695}" srcOrd="0" destOrd="0" presId="urn:microsoft.com/office/officeart/2005/8/layout/vList2"/>
    <dgm:cxn modelId="{EC3C561D-EEBF-4FD4-A48C-0ACB7A82E768}" srcId="{09D80CF9-E994-4FCB-91F1-EDA6C48C31F9}" destId="{E62C363E-4A67-41A4-BA9B-4801DBC6D2EA}" srcOrd="1" destOrd="0" parTransId="{87D6C9AA-3C97-445C-93E9-4CE249357C9A}" sibTransId="{7BF47BCD-E375-4DDE-AE87-A474232B18EE}"/>
    <dgm:cxn modelId="{8842EB61-B797-4791-B65A-9D268387F597}" type="presOf" srcId="{E62C363E-4A67-41A4-BA9B-4801DBC6D2EA}" destId="{D0D08240-2F9B-4228-8349-09FBCFB75E7A}" srcOrd="0" destOrd="0" presId="urn:microsoft.com/office/officeart/2005/8/layout/vList2"/>
    <dgm:cxn modelId="{7036819C-FC43-4DA4-B5C5-3B4792CC1174}" srcId="{09D80CF9-E994-4FCB-91F1-EDA6C48C31F9}" destId="{433E9AFE-0037-43E2-ACA1-E64D458AFFFE}" srcOrd="0" destOrd="0" parTransId="{BCDD2C2F-398D-41DA-928F-4722C17EF993}" sibTransId="{A9E322CF-D483-4909-BCF7-01F025B99013}"/>
    <dgm:cxn modelId="{854E408A-03E5-4071-AC01-72D5B5708E3F}" srcId="{09D80CF9-E994-4FCB-91F1-EDA6C48C31F9}" destId="{2C4943C2-4A54-4DD0-A7E0-9BAE59D6F413}" srcOrd="2" destOrd="0" parTransId="{DF4829B2-091C-4423-9C10-E37661568025}" sibTransId="{BE143288-6E9B-496E-85A0-5420F02B6B31}"/>
    <dgm:cxn modelId="{EF507680-9338-436C-8200-5386B39270F9}" type="presOf" srcId="{2C4943C2-4A54-4DD0-A7E0-9BAE59D6F413}" destId="{7407458B-5AF8-4F94-BDC4-5A3FA22D340D}" srcOrd="0" destOrd="0" presId="urn:microsoft.com/office/officeart/2005/8/layout/vList2"/>
    <dgm:cxn modelId="{2264E5D6-A662-49B3-85DB-07AB5E97E022}" type="presOf" srcId="{09D80CF9-E994-4FCB-91F1-EDA6C48C31F9}" destId="{498C4001-49D1-416F-964B-D16D600ABB50}" srcOrd="0" destOrd="0" presId="urn:microsoft.com/office/officeart/2005/8/layout/vList2"/>
    <dgm:cxn modelId="{63C67801-C0D3-4370-AE34-0122B7A10C92}" type="presParOf" srcId="{498C4001-49D1-416F-964B-D16D600ABB50}" destId="{A379D463-E65E-4C50-97E4-211E16EED695}" srcOrd="0" destOrd="0" presId="urn:microsoft.com/office/officeart/2005/8/layout/vList2"/>
    <dgm:cxn modelId="{8B3178AE-AE19-48D9-AE21-7694A5A7822D}" type="presParOf" srcId="{498C4001-49D1-416F-964B-D16D600ABB50}" destId="{FA4E5C13-0063-4660-8F64-ADDEC88543DA}" srcOrd="1" destOrd="0" presId="urn:microsoft.com/office/officeart/2005/8/layout/vList2"/>
    <dgm:cxn modelId="{90C5FCBE-0786-4BEE-9ACF-F47ED670D733}" type="presParOf" srcId="{498C4001-49D1-416F-964B-D16D600ABB50}" destId="{D0D08240-2F9B-4228-8349-09FBCFB75E7A}" srcOrd="2" destOrd="0" presId="urn:microsoft.com/office/officeart/2005/8/layout/vList2"/>
    <dgm:cxn modelId="{C05820DC-5659-4D48-AACA-21187A84321D}" type="presParOf" srcId="{498C4001-49D1-416F-964B-D16D600ABB50}" destId="{231F8C49-504E-4675-919A-D2C624FF4FD7}" srcOrd="3" destOrd="0" presId="urn:microsoft.com/office/officeart/2005/8/layout/vList2"/>
    <dgm:cxn modelId="{5B913784-2C2C-4CE1-AEDA-6C9042CE4F40}" type="presParOf" srcId="{498C4001-49D1-416F-964B-D16D600ABB50}" destId="{7407458B-5AF8-4F94-BDC4-5A3FA22D34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80CF9-E994-4FCB-91F1-EDA6C48C31F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3E9AFE-0037-43E2-ACA1-E64D458AFFF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CDD2C2F-398D-41DA-928F-4722C17EF993}" type="parTrans" cxnId="{7036819C-FC43-4DA4-B5C5-3B4792CC1174}">
      <dgm:prSet/>
      <dgm:spPr/>
      <dgm:t>
        <a:bodyPr/>
        <a:lstStyle/>
        <a:p>
          <a:endParaRPr lang="en-US"/>
        </a:p>
      </dgm:t>
    </dgm:pt>
    <dgm:pt modelId="{A9E322CF-D483-4909-BCF7-01F025B99013}" type="sibTrans" cxnId="{7036819C-FC43-4DA4-B5C5-3B4792CC1174}">
      <dgm:prSet/>
      <dgm:spPr/>
      <dgm:t>
        <a:bodyPr/>
        <a:lstStyle/>
        <a:p>
          <a:endParaRPr lang="en-US"/>
        </a:p>
      </dgm:t>
    </dgm:pt>
    <dgm:pt modelId="{E62C363E-4A67-41A4-BA9B-4801DBC6D2EA}">
      <dgm:prSet/>
      <dgm:spPr/>
      <dgm:t>
        <a:bodyPr/>
        <a:lstStyle/>
        <a:p>
          <a:r>
            <a:rPr lang="en-US" smtClean="0"/>
            <a:t>Is there a non-adaptive Turing kernel?</a:t>
          </a:r>
          <a:endParaRPr lang="en-US" dirty="0" smtClean="0"/>
        </a:p>
      </dgm:t>
    </dgm:pt>
    <dgm:pt modelId="{87D6C9AA-3C97-445C-93E9-4CE249357C9A}" type="parTrans" cxnId="{EC3C561D-EEBF-4FD4-A48C-0ACB7A82E768}">
      <dgm:prSet/>
      <dgm:spPr/>
      <dgm:t>
        <a:bodyPr/>
        <a:lstStyle/>
        <a:p>
          <a:endParaRPr lang="en-US"/>
        </a:p>
      </dgm:t>
    </dgm:pt>
    <dgm:pt modelId="{7BF47BCD-E375-4DDE-AE87-A474232B18EE}" type="sibTrans" cxnId="{EC3C561D-EEBF-4FD4-A48C-0ACB7A82E768}">
      <dgm:prSet/>
      <dgm:spPr/>
      <dgm:t>
        <a:bodyPr/>
        <a:lstStyle/>
        <a:p>
          <a:endParaRPr lang="en-US"/>
        </a:p>
      </dgm:t>
    </dgm:pt>
    <dgm:pt modelId="{2C4943C2-4A54-4DD0-A7E0-9BAE59D6F413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F4829B2-091C-4423-9C10-E37661568025}" type="parTrans" cxnId="{854E408A-03E5-4071-AC01-72D5B5708E3F}">
      <dgm:prSet/>
      <dgm:spPr/>
      <dgm:t>
        <a:bodyPr/>
        <a:lstStyle/>
        <a:p>
          <a:endParaRPr lang="en-US"/>
        </a:p>
      </dgm:t>
    </dgm:pt>
    <dgm:pt modelId="{BE143288-6E9B-496E-85A0-5420F02B6B31}" type="sibTrans" cxnId="{854E408A-03E5-4071-AC01-72D5B5708E3F}">
      <dgm:prSet/>
      <dgm:spPr/>
      <dgm:t>
        <a:bodyPr/>
        <a:lstStyle/>
        <a:p>
          <a:endParaRPr lang="en-US"/>
        </a:p>
      </dgm:t>
    </dgm:pt>
    <dgm:pt modelId="{498C4001-49D1-416F-964B-D16D600ABB50}" type="pres">
      <dgm:prSet presAssocID="{09D80CF9-E994-4FCB-91F1-EDA6C48C31F9}" presName="linear" presStyleCnt="0">
        <dgm:presLayoutVars>
          <dgm:animLvl val="lvl"/>
          <dgm:resizeHandles val="exact"/>
        </dgm:presLayoutVars>
      </dgm:prSet>
      <dgm:spPr/>
    </dgm:pt>
    <dgm:pt modelId="{A379D463-E65E-4C50-97E4-211E16EED695}" type="pres">
      <dgm:prSet presAssocID="{433E9AFE-0037-43E2-ACA1-E64D458AFFF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E5C13-0063-4660-8F64-ADDEC88543DA}" type="pres">
      <dgm:prSet presAssocID="{A9E322CF-D483-4909-BCF7-01F025B99013}" presName="spacer" presStyleCnt="0"/>
      <dgm:spPr/>
    </dgm:pt>
    <dgm:pt modelId="{D0D08240-2F9B-4228-8349-09FBCFB75E7A}" type="pres">
      <dgm:prSet presAssocID="{E62C363E-4A67-41A4-BA9B-4801DBC6D2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1F8C49-504E-4675-919A-D2C624FF4FD7}" type="pres">
      <dgm:prSet presAssocID="{7BF47BCD-E375-4DDE-AE87-A474232B18EE}" presName="spacer" presStyleCnt="0"/>
      <dgm:spPr/>
    </dgm:pt>
    <dgm:pt modelId="{7407458B-5AF8-4F94-BDC4-5A3FA22D340D}" type="pres">
      <dgm:prSet presAssocID="{2C4943C2-4A54-4DD0-A7E0-9BAE59D6F41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3C561D-EEBF-4FD4-A48C-0ACB7A82E768}" srcId="{09D80CF9-E994-4FCB-91F1-EDA6C48C31F9}" destId="{E62C363E-4A67-41A4-BA9B-4801DBC6D2EA}" srcOrd="1" destOrd="0" parTransId="{87D6C9AA-3C97-445C-93E9-4CE249357C9A}" sibTransId="{7BF47BCD-E375-4DDE-AE87-A474232B18EE}"/>
    <dgm:cxn modelId="{EF507680-9338-436C-8200-5386B39270F9}" type="presOf" srcId="{2C4943C2-4A54-4DD0-A7E0-9BAE59D6F413}" destId="{7407458B-5AF8-4F94-BDC4-5A3FA22D340D}" srcOrd="0" destOrd="0" presId="urn:microsoft.com/office/officeart/2005/8/layout/vList2"/>
    <dgm:cxn modelId="{854E408A-03E5-4071-AC01-72D5B5708E3F}" srcId="{09D80CF9-E994-4FCB-91F1-EDA6C48C31F9}" destId="{2C4943C2-4A54-4DD0-A7E0-9BAE59D6F413}" srcOrd="2" destOrd="0" parTransId="{DF4829B2-091C-4423-9C10-E37661568025}" sibTransId="{BE143288-6E9B-496E-85A0-5420F02B6B31}"/>
    <dgm:cxn modelId="{8842EB61-B797-4791-B65A-9D268387F597}" type="presOf" srcId="{E62C363E-4A67-41A4-BA9B-4801DBC6D2EA}" destId="{D0D08240-2F9B-4228-8349-09FBCFB75E7A}" srcOrd="0" destOrd="0" presId="urn:microsoft.com/office/officeart/2005/8/layout/vList2"/>
    <dgm:cxn modelId="{7036819C-FC43-4DA4-B5C5-3B4792CC1174}" srcId="{09D80CF9-E994-4FCB-91F1-EDA6C48C31F9}" destId="{433E9AFE-0037-43E2-ACA1-E64D458AFFFE}" srcOrd="0" destOrd="0" parTransId="{BCDD2C2F-398D-41DA-928F-4722C17EF993}" sibTransId="{A9E322CF-D483-4909-BCF7-01F025B99013}"/>
    <dgm:cxn modelId="{2264E5D6-A662-49B3-85DB-07AB5E97E022}" type="presOf" srcId="{09D80CF9-E994-4FCB-91F1-EDA6C48C31F9}" destId="{498C4001-49D1-416F-964B-D16D600ABB50}" srcOrd="0" destOrd="0" presId="urn:microsoft.com/office/officeart/2005/8/layout/vList2"/>
    <dgm:cxn modelId="{0F0E6945-A4BD-48E5-881F-42A9D89CF361}" type="presOf" srcId="{433E9AFE-0037-43E2-ACA1-E64D458AFFFE}" destId="{A379D463-E65E-4C50-97E4-211E16EED695}" srcOrd="0" destOrd="0" presId="urn:microsoft.com/office/officeart/2005/8/layout/vList2"/>
    <dgm:cxn modelId="{63C67801-C0D3-4370-AE34-0122B7A10C92}" type="presParOf" srcId="{498C4001-49D1-416F-964B-D16D600ABB50}" destId="{A379D463-E65E-4C50-97E4-211E16EED695}" srcOrd="0" destOrd="0" presId="urn:microsoft.com/office/officeart/2005/8/layout/vList2"/>
    <dgm:cxn modelId="{8B3178AE-AE19-48D9-AE21-7694A5A7822D}" type="presParOf" srcId="{498C4001-49D1-416F-964B-D16D600ABB50}" destId="{FA4E5C13-0063-4660-8F64-ADDEC88543DA}" srcOrd="1" destOrd="0" presId="urn:microsoft.com/office/officeart/2005/8/layout/vList2"/>
    <dgm:cxn modelId="{90C5FCBE-0786-4BEE-9ACF-F47ED670D733}" type="presParOf" srcId="{498C4001-49D1-416F-964B-D16D600ABB50}" destId="{D0D08240-2F9B-4228-8349-09FBCFB75E7A}" srcOrd="2" destOrd="0" presId="urn:microsoft.com/office/officeart/2005/8/layout/vList2"/>
    <dgm:cxn modelId="{C05820DC-5659-4D48-AACA-21187A84321D}" type="presParOf" srcId="{498C4001-49D1-416F-964B-D16D600ABB50}" destId="{231F8C49-504E-4675-919A-D2C624FF4FD7}" srcOrd="3" destOrd="0" presId="urn:microsoft.com/office/officeart/2005/8/layout/vList2"/>
    <dgm:cxn modelId="{5B913784-2C2C-4CE1-AEDA-6C9042CE4F40}" type="presParOf" srcId="{498C4001-49D1-416F-964B-D16D600ABB50}" destId="{7407458B-5AF8-4F94-BDC4-5A3FA22D34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9D463-E65E-4C50-97E4-211E16EED695}">
      <dsp:nvSpPr>
        <dsp:cNvPr id="0" name=""/>
        <dsp:cNvSpPr/>
      </dsp:nvSpPr>
      <dsp:spPr>
        <a:xfrm>
          <a:off x="0" y="496508"/>
          <a:ext cx="780943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about </a:t>
          </a:r>
          <a14:m xmlns:a14="http://schemas.microsoft.com/office/drawing/2010/main">
            <m:oMath xmlns:m="http://schemas.openxmlformats.org/officeDocument/2006/math">
              <m:r>
                <a:rPr lang="en-US" sz="2100" i="1" kern="1200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100" kern="1200" dirty="0" smtClean="0"/>
            <a:t>-</a:t>
          </a:r>
          <a:r>
            <a:rPr lang="en-US" sz="2100" kern="1200" cap="small" baseline="0" dirty="0" smtClean="0"/>
            <a:t>Path </a:t>
          </a:r>
          <a:r>
            <a:rPr lang="en-US" sz="2100" kern="1200" dirty="0" smtClean="0"/>
            <a:t>in general graphs? Or even </a:t>
          </a:r>
          <a:r>
            <a:rPr lang="en-US" sz="2100" kern="1200" dirty="0" err="1" smtClean="0"/>
            <a:t>chordal</a:t>
          </a:r>
          <a:r>
            <a:rPr lang="en-US" sz="2100" kern="1200" dirty="0" smtClean="0"/>
            <a:t> graphs?</a:t>
          </a:r>
          <a:endParaRPr lang="en-US" sz="2100" kern="1200" dirty="0"/>
        </a:p>
      </dsp:txBody>
      <dsp:txXfrm>
        <a:off x="24588" y="521096"/>
        <a:ext cx="7760258" cy="454509"/>
      </dsp:txXfrm>
    </dsp:sp>
    <dsp:sp modelId="{D0D08240-2F9B-4228-8349-09FBCFB75E7A}">
      <dsp:nvSpPr>
        <dsp:cNvPr id="0" name=""/>
        <dsp:cNvSpPr/>
      </dsp:nvSpPr>
      <dsp:spPr>
        <a:xfrm>
          <a:off x="0" y="1060673"/>
          <a:ext cx="780943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Is there a non-adaptive Turing kernel?</a:t>
          </a:r>
          <a:endParaRPr lang="en-US" sz="2100" kern="1200" dirty="0" smtClean="0"/>
        </a:p>
      </dsp:txBody>
      <dsp:txXfrm>
        <a:off x="24588" y="1085261"/>
        <a:ext cx="7760258" cy="454509"/>
      </dsp:txXfrm>
    </dsp:sp>
    <dsp:sp modelId="{7407458B-5AF8-4F94-BDC4-5A3FA22D340D}">
      <dsp:nvSpPr>
        <dsp:cNvPr id="0" name=""/>
        <dsp:cNvSpPr/>
      </dsp:nvSpPr>
      <dsp:spPr>
        <a:xfrm>
          <a:off x="0" y="1624838"/>
          <a:ext cx="780943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Does </a:t>
          </a:r>
          <a:r>
            <a:rPr lang="en-US" sz="2100" kern="1200" cap="small" dirty="0" smtClean="0"/>
            <a:t>Exact </a:t>
          </a:r>
          <a14:m xmlns:a14="http://schemas.microsoft.com/office/drawing/2010/main">
            <m:oMath xmlns:m="http://schemas.openxmlformats.org/officeDocument/2006/math">
              <m:r>
                <a:rPr lang="en-US" sz="2100" i="1" kern="1200" cap="small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100" kern="1200" cap="small" dirty="0" smtClean="0"/>
            <a:t>-Cycle</a:t>
          </a:r>
          <a:r>
            <a:rPr lang="en-US" sz="2100" kern="1200" dirty="0" smtClean="0"/>
            <a:t> in planar graphs have a polynomial Turing kernel?</a:t>
          </a:r>
          <a:endParaRPr lang="en-US" sz="2100" kern="1200" dirty="0"/>
        </a:p>
      </dsp:txBody>
      <dsp:txXfrm>
        <a:off x="24588" y="1649426"/>
        <a:ext cx="7760258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Turing </a:t>
            </a:r>
            <a:r>
              <a:rPr lang="en-US" sz="2400" dirty="0" err="1"/>
              <a:t>Kernelization</a:t>
            </a:r>
            <a:r>
              <a:rPr lang="en-US" sz="2400" dirty="0"/>
              <a:t> for Finding Long Paths and Cycles in Restricted Graph Classes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400" b="1" dirty="0"/>
              <a:t>Bart M. P. </a:t>
            </a:r>
            <a:r>
              <a:rPr lang="en-US" sz="2400" b="1" dirty="0" smtClean="0"/>
              <a:t>Jansen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June 3rd, WORKER 2015, </a:t>
            </a:r>
            <a:r>
              <a:rPr lang="en-US" sz="1600" dirty="0" err="1" smtClean="0">
                <a:latin typeface="+mj-lt"/>
              </a:rPr>
              <a:t>Nordfjordeid</a:t>
            </a:r>
            <a:r>
              <a:rPr lang="en-US" sz="1600" dirty="0" smtClean="0">
                <a:latin typeface="+mj-lt"/>
              </a:rPr>
              <a:t>, Norway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Splitting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there is a connected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that is not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, then split it into its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 components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87" y="2926237"/>
            <a:ext cx="3629025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2926237"/>
            <a:ext cx="36290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35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Long cycles through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-separators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Claim.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and there are no edges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vertices on a longest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 smtClean="0"/>
                  <a:t>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:pPr lvl="2"/>
                <a:r>
                  <a:rPr lang="en-US" dirty="0" smtClean="0"/>
                  <a:t>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or</a:t>
                </a:r>
              </a:p>
              <a:p>
                <a:pPr lvl="2"/>
                <a:r>
                  <a:rPr lang="en-US" dirty="0" smtClean="0"/>
                  <a:t>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4367685"/>
            <a:ext cx="5743575" cy="2076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211" y="4367685"/>
            <a:ext cx="57435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6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Turing reduction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Longest Cycle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17071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there is a 2-separation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/>
                  <a:t>minimal separator,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a cycle of length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output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does not have a cycle of length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Query oracle for the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 longest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 smtClean="0"/>
                  <a:t>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3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conclude that the answer is </a:t>
                </a:r>
                <a:r>
                  <a:rPr lang="en-US" cap="small" dirty="0" smtClean="0"/>
                  <a:t>yes</a:t>
                </a:r>
                <a:endParaRPr lang="en-US" dirty="0" smtClean="0"/>
              </a:p>
              <a:p>
                <a:pPr lvl="3"/>
                <a:r>
                  <a:rPr lang="en-US" dirty="0" smtClean="0"/>
                  <a:t>Else, remove 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from the graph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170710"/>
              </a:xfrm>
              <a:blipFill rotWithShape="0">
                <a:blip r:embed="rId3"/>
                <a:stretch>
                  <a:fillRect l="-1185" t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1" y="4367685"/>
            <a:ext cx="5743575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212" y="4372458"/>
            <a:ext cx="5743575" cy="2076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 bwMode="auto">
              <a:xfrm>
                <a:off x="4211786" y="903114"/>
                <a:ext cx="3888432" cy="1656184"/>
              </a:xfrm>
              <a:prstGeom prst="wedgeRoundRectCallout">
                <a:avLst>
                  <a:gd name="adj1" fmla="val 917"/>
                  <a:gd name="adj2" fmla="val 75587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This info can be obtained from the decision oracle 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</a:t>
                </a:r>
                <a:r>
                  <a:rPr kumimoji="0" lang="en-US" sz="2000" u="none" strike="noStrike" cap="small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Cycle</a:t>
                </a: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by self-reduction on the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-size </a:t>
                </a:r>
                <a:r>
                  <a:rPr kumimoji="0" lang="en-US" sz="200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subgraph</a:t>
                </a: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786" y="903114"/>
                <a:ext cx="3888432" cy="1656184"/>
              </a:xfrm>
              <a:prstGeom prst="wedgeRoundRectCallout">
                <a:avLst>
                  <a:gd name="adj1" fmla="val 917"/>
                  <a:gd name="adj2" fmla="val 75587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 bwMode="auto">
              <a:xfrm>
                <a:off x="1907704" y="3372827"/>
                <a:ext cx="4176117" cy="792088"/>
              </a:xfrm>
              <a:prstGeom prst="wedgeRoundRectCallout">
                <a:avLst>
                  <a:gd name="adj1" fmla="val -37092"/>
                  <a:gd name="adj2" fmla="val -165729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Query the oracle for the instance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vertices</a:t>
                </a:r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3372827"/>
                <a:ext cx="4176117" cy="792088"/>
              </a:xfrm>
              <a:prstGeom prst="wedgeRoundRectCallout">
                <a:avLst>
                  <a:gd name="adj1" fmla="val -37092"/>
                  <a:gd name="adj2" fmla="val -165729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399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Decompose-Query-Reduce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Rule reduces the graph after querying the oracle</a:t>
                </a:r>
              </a:p>
              <a:p>
                <a:r>
                  <a:rPr lang="en-US" dirty="0" smtClean="0"/>
                  <a:t>If every connected component has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we are done</a:t>
                </a:r>
              </a:p>
              <a:p>
                <a:pPr lvl="1"/>
                <a:r>
                  <a:rPr lang="en-US" dirty="0" smtClean="0"/>
                  <a:t>Query the oracle for each component, terminate</a:t>
                </a:r>
                <a:endParaRPr lang="en-US" dirty="0"/>
              </a:p>
              <a:p>
                <a:r>
                  <a:rPr lang="en-US" dirty="0" smtClean="0"/>
                  <a:t>Otherwise, we decompose the input graph into small pieces that interact through vertex sets of size at most two</a:t>
                </a:r>
              </a:p>
              <a:p>
                <a:pPr lvl="1"/>
                <a:r>
                  <a:rPr lang="en-US" dirty="0" smtClean="0"/>
                  <a:t>Use the decomposition to find a 2-separation on which we can apply the reduction rule</a:t>
                </a:r>
              </a:p>
              <a:p>
                <a:r>
                  <a:rPr lang="en-US" dirty="0" smtClean="0"/>
                  <a:t>Decomposition step relies on lower bounds on </a:t>
                </a:r>
                <a:r>
                  <a:rPr lang="en-US" b="1" dirty="0" smtClean="0"/>
                  <a:t>circumference</a:t>
                </a:r>
              </a:p>
              <a:p>
                <a:pPr lvl="1"/>
                <a:r>
                  <a:rPr lang="en-US" dirty="0" smtClean="0"/>
                  <a:t>Length of longest simple cycle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846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Circumference</a:t>
            </a:r>
            <a:r>
              <a:rPr lang="nl-NL" dirty="0" smtClean="0"/>
              <a:t> of </a:t>
            </a:r>
            <a:r>
              <a:rPr lang="nl-NL" dirty="0" err="1" smtClean="0"/>
              <a:t>triconnected</a:t>
            </a:r>
            <a:r>
              <a:rPr lang="nl-NL" dirty="0" smtClean="0"/>
              <a:t> </a:t>
            </a:r>
            <a:r>
              <a:rPr lang="nl-NL" dirty="0" err="1" smtClean="0"/>
              <a:t>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be a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graph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vertices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be its circumference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planar, then: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[Chen &amp; Yu 2002]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0.63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-minor-free, then: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[Chen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2012]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1729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claw-free, then: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Bilinski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2011]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0.753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maximum degree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 smtClean="0"/>
                  <a:t>, then: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Chen </a:t>
                </a:r>
                <a:r>
                  <a:rPr lang="de-DE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2006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⁡(64, 4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539552" y="5517232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400" dirty="0" smtClean="0"/>
                  <a:t>Triconnected </a:t>
                </a:r>
                <a:r>
                  <a:rPr lang="nl-NL" sz="2400" dirty="0" err="1" smtClean="0"/>
                  <a:t>graphs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from</a:t>
                </a:r>
                <a:r>
                  <a:rPr lang="nl-NL" sz="2400" dirty="0" smtClean="0"/>
                  <a:t> the </a:t>
                </a:r>
                <a:r>
                  <a:rPr lang="nl-NL" sz="2400" dirty="0" err="1" smtClean="0"/>
                  <a:t>considered</a:t>
                </a:r>
                <a:r>
                  <a:rPr lang="nl-NL" sz="2400" dirty="0" smtClean="0"/>
                  <a:t> classes have a </a:t>
                </a:r>
                <a:r>
                  <a:rPr lang="nl-NL" sz="2400" b="1" dirty="0" err="1" smtClean="0"/>
                  <a:t>cycle</a:t>
                </a:r>
                <a:r>
                  <a:rPr lang="nl-NL" sz="2400" dirty="0" smtClean="0"/>
                  <a:t> (</a:t>
                </a: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therefore</a:t>
                </a:r>
                <a:r>
                  <a:rPr lang="nl-NL" sz="2400" dirty="0" smtClean="0"/>
                  <a:t> </a:t>
                </a:r>
                <a:r>
                  <a:rPr lang="nl-NL" sz="2400" b="1" dirty="0" err="1" smtClean="0"/>
                  <a:t>path</a:t>
                </a:r>
                <a:r>
                  <a:rPr lang="nl-NL" sz="2400" dirty="0" smtClean="0"/>
                  <a:t>) of </a:t>
                </a:r>
                <a:r>
                  <a:rPr lang="nl-NL" sz="2400" dirty="0" err="1" smtClean="0"/>
                  <a:t>length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400" dirty="0" smtClean="0"/>
                  <a:t>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517232"/>
                <a:ext cx="8064896" cy="10799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054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ecompos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602" y="1226486"/>
            <a:ext cx="3095625" cy="483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into </a:t>
            </a:r>
            <a:r>
              <a:rPr lang="en-US" dirty="0" err="1" smtClean="0"/>
              <a:t>triconnected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6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51" y="2673725"/>
            <a:ext cx="2447925" cy="32004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4906888" cy="4929188"/>
          </a:xfrm>
        </p:spPr>
        <p:txBody>
          <a:bodyPr/>
          <a:lstStyle/>
          <a:p>
            <a:r>
              <a:rPr lang="en-US" dirty="0" smtClean="0"/>
              <a:t>Every graph can be decomposed into </a:t>
            </a:r>
            <a:r>
              <a:rPr lang="en-US" dirty="0" err="1" smtClean="0"/>
              <a:t>triconnected</a:t>
            </a:r>
            <a:r>
              <a:rPr lang="en-US" dirty="0" smtClean="0"/>
              <a:t> components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Tutte</a:t>
            </a:r>
            <a:r>
              <a:rPr lang="en-US" dirty="0" smtClean="0">
                <a:solidFill>
                  <a:srgbClr val="0070C0"/>
                </a:solidFill>
              </a:rPr>
              <a:t> 1966]</a:t>
            </a:r>
          </a:p>
        </p:txBody>
      </p:sp>
    </p:spTree>
    <p:extLst>
      <p:ext uri="{BB962C8B-B14F-4D97-AF65-F5344CB8AC3E}">
        <p14:creationId xmlns:p14="http://schemas.microsoft.com/office/powerpoint/2010/main" val="4254577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ecompos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602" y="1226486"/>
            <a:ext cx="3095625" cy="483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into </a:t>
            </a:r>
            <a:r>
              <a:rPr lang="en-US" dirty="0" err="1" smtClean="0"/>
              <a:t>triconnected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6975"/>
                <a:ext cx="4546857" cy="4929188"/>
              </a:xfrm>
            </p:spPr>
            <p:txBody>
              <a:bodyPr/>
              <a:lstStyle/>
              <a:p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triconnected</a:t>
                </a:r>
                <a:r>
                  <a:rPr lang="nl-NL" dirty="0" smtClean="0"/>
                  <a:t> component is a </a:t>
                </a:r>
                <a:r>
                  <a:rPr lang="nl-NL" dirty="0" err="1" smtClean="0"/>
                  <a:t>triconnected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topological</a:t>
                </a:r>
                <a:r>
                  <a:rPr lang="nl-NL" dirty="0" smtClean="0"/>
                  <a:t> minor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Arranged in a tree structure</a:t>
                </a:r>
              </a:p>
              <a:p>
                <a:r>
                  <a:rPr lang="en-US" dirty="0" smtClean="0"/>
                  <a:t>Intersections of adjacent components are minimal separators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of size at most 2 and define a 2-separation</a:t>
                </a:r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6975"/>
                <a:ext cx="4546857" cy="4929188"/>
              </a:xfrm>
              <a:blipFill rotWithShape="0">
                <a:blip r:embed="rId3"/>
                <a:stretch>
                  <a:fillRect l="-2145" t="-1112" r="-2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Tre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534" y="1444724"/>
            <a:ext cx="2295525" cy="4067175"/>
          </a:xfrm>
          <a:prstGeom prst="rect">
            <a:avLst/>
          </a:prstGeom>
        </p:spPr>
      </p:pic>
      <p:grpSp>
        <p:nvGrpSpPr>
          <p:cNvPr id="14" name="Blobs"/>
          <p:cNvGrpSpPr/>
          <p:nvPr/>
        </p:nvGrpSpPr>
        <p:grpSpPr>
          <a:xfrm>
            <a:off x="4888850" y="1134264"/>
            <a:ext cx="2984211" cy="5053258"/>
            <a:chOff x="4888850" y="1134264"/>
            <a:chExt cx="2984211" cy="5053258"/>
          </a:xfrm>
        </p:grpSpPr>
        <p:sp>
          <p:nvSpPr>
            <p:cNvPr id="17" name="Oval 16"/>
            <p:cNvSpPr/>
            <p:nvPr/>
          </p:nvSpPr>
          <p:spPr bwMode="auto">
            <a:xfrm>
              <a:off x="6481786" y="1134264"/>
              <a:ext cx="1381919" cy="1160859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rot="585128">
              <a:off x="4888850" y="2265741"/>
              <a:ext cx="1381919" cy="944835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Oval 8"/>
            <p:cNvSpPr/>
            <p:nvPr/>
          </p:nvSpPr>
          <p:spPr bwMode="auto">
            <a:xfrm>
              <a:off x="5172806" y="4474783"/>
              <a:ext cx="2292327" cy="1712739"/>
            </a:xfrm>
            <a:custGeom>
              <a:avLst/>
              <a:gdLst>
                <a:gd name="connsiteX0" fmla="*/ 0 w 2001396"/>
                <a:gd name="connsiteY0" fmla="*/ 853890 h 1707780"/>
                <a:gd name="connsiteX1" fmla="*/ 1000698 w 2001396"/>
                <a:gd name="connsiteY1" fmla="*/ 0 h 1707780"/>
                <a:gd name="connsiteX2" fmla="*/ 2001396 w 2001396"/>
                <a:gd name="connsiteY2" fmla="*/ 853890 h 1707780"/>
                <a:gd name="connsiteX3" fmla="*/ 1000698 w 2001396"/>
                <a:gd name="connsiteY3" fmla="*/ 1707780 h 1707780"/>
                <a:gd name="connsiteX4" fmla="*/ 0 w 2001396"/>
                <a:gd name="connsiteY4" fmla="*/ 853890 h 1707780"/>
                <a:gd name="connsiteX0" fmla="*/ 0 w 2029213"/>
                <a:gd name="connsiteY0" fmla="*/ 106737 h 960627"/>
                <a:gd name="connsiteX1" fmla="*/ 2001396 w 2029213"/>
                <a:gd name="connsiteY1" fmla="*/ 106737 h 960627"/>
                <a:gd name="connsiteX2" fmla="*/ 1000698 w 2029213"/>
                <a:gd name="connsiteY2" fmla="*/ 960627 h 960627"/>
                <a:gd name="connsiteX3" fmla="*/ 0 w 2029213"/>
                <a:gd name="connsiteY3" fmla="*/ 106737 h 960627"/>
                <a:gd name="connsiteX0" fmla="*/ 0 w 1558174"/>
                <a:gd name="connsiteY0" fmla="*/ 15175 h 1788466"/>
                <a:gd name="connsiteX1" fmla="*/ 1537933 w 1558174"/>
                <a:gd name="connsiteY1" fmla="*/ 917049 h 1788466"/>
                <a:gd name="connsiteX2" fmla="*/ 537235 w 1558174"/>
                <a:gd name="connsiteY2" fmla="*/ 1770939 h 1788466"/>
                <a:gd name="connsiteX3" fmla="*/ 0 w 1558174"/>
                <a:gd name="connsiteY3" fmla="*/ 15175 h 1788466"/>
                <a:gd name="connsiteX0" fmla="*/ 525878 w 2074224"/>
                <a:gd name="connsiteY0" fmla="*/ 12896 h 1712498"/>
                <a:gd name="connsiteX1" fmla="*/ 2063811 w 2074224"/>
                <a:gd name="connsiteY1" fmla="*/ 914770 h 1712498"/>
                <a:gd name="connsiteX2" fmla="*/ 86083 w 2074224"/>
                <a:gd name="connsiteY2" fmla="*/ 1693503 h 1712498"/>
                <a:gd name="connsiteX3" fmla="*/ 525878 w 2074224"/>
                <a:gd name="connsiteY3" fmla="*/ 12896 h 1712498"/>
                <a:gd name="connsiteX0" fmla="*/ 544367 w 2292327"/>
                <a:gd name="connsiteY0" fmla="*/ 19849 h 1712739"/>
                <a:gd name="connsiteX1" fmla="*/ 2282716 w 2292327"/>
                <a:gd name="connsiteY1" fmla="*/ 783937 h 1712739"/>
                <a:gd name="connsiteX2" fmla="*/ 104572 w 2292327"/>
                <a:gd name="connsiteY2" fmla="*/ 1700456 h 1712739"/>
                <a:gd name="connsiteX3" fmla="*/ 544367 w 2292327"/>
                <a:gd name="connsiteY3" fmla="*/ 19849 h 17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2327" h="1712739">
                  <a:moveTo>
                    <a:pt x="544367" y="19849"/>
                  </a:moveTo>
                  <a:cubicBezTo>
                    <a:pt x="907391" y="-132904"/>
                    <a:pt x="2115933" y="641622"/>
                    <a:pt x="2282716" y="783937"/>
                  </a:cubicBezTo>
                  <a:cubicBezTo>
                    <a:pt x="2449499" y="926252"/>
                    <a:pt x="394297" y="1827804"/>
                    <a:pt x="104572" y="1700456"/>
                  </a:cubicBezTo>
                  <a:cubicBezTo>
                    <a:pt x="-185153" y="1573108"/>
                    <a:pt x="181343" y="172602"/>
                    <a:pt x="544367" y="19849"/>
                  </a:cubicBez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rot="20233949">
              <a:off x="6125198" y="3739332"/>
              <a:ext cx="1747863" cy="1319930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rot="686619">
              <a:off x="6197941" y="2233568"/>
              <a:ext cx="1598414" cy="1216082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Rounded Rectangle 15"/>
            <p:cNvSpPr/>
            <p:nvPr/>
          </p:nvSpPr>
          <p:spPr bwMode="auto">
            <a:xfrm rot="19803985">
              <a:off x="5706582" y="2990221"/>
              <a:ext cx="1557523" cy="1081044"/>
            </a:xfrm>
            <a:custGeom>
              <a:avLst/>
              <a:gdLst>
                <a:gd name="connsiteX0" fmla="*/ 0 w 1055054"/>
                <a:gd name="connsiteY0" fmla="*/ 163832 h 982974"/>
                <a:gd name="connsiteX1" fmla="*/ 163832 w 1055054"/>
                <a:gd name="connsiteY1" fmla="*/ 0 h 982974"/>
                <a:gd name="connsiteX2" fmla="*/ 891222 w 1055054"/>
                <a:gd name="connsiteY2" fmla="*/ 0 h 982974"/>
                <a:gd name="connsiteX3" fmla="*/ 1055054 w 1055054"/>
                <a:gd name="connsiteY3" fmla="*/ 163832 h 982974"/>
                <a:gd name="connsiteX4" fmla="*/ 1055054 w 1055054"/>
                <a:gd name="connsiteY4" fmla="*/ 819142 h 982974"/>
                <a:gd name="connsiteX5" fmla="*/ 891222 w 1055054"/>
                <a:gd name="connsiteY5" fmla="*/ 982974 h 982974"/>
                <a:gd name="connsiteX6" fmla="*/ 163832 w 1055054"/>
                <a:gd name="connsiteY6" fmla="*/ 982974 h 982974"/>
                <a:gd name="connsiteX7" fmla="*/ 0 w 1055054"/>
                <a:gd name="connsiteY7" fmla="*/ 819142 h 982974"/>
                <a:gd name="connsiteX8" fmla="*/ 0 w 1055054"/>
                <a:gd name="connsiteY8" fmla="*/ 163832 h 982974"/>
                <a:gd name="connsiteX0" fmla="*/ 0 w 1152416"/>
                <a:gd name="connsiteY0" fmla="*/ 163832 h 982974"/>
                <a:gd name="connsiteX1" fmla="*/ 163832 w 1152416"/>
                <a:gd name="connsiteY1" fmla="*/ 0 h 982974"/>
                <a:gd name="connsiteX2" fmla="*/ 891222 w 1152416"/>
                <a:gd name="connsiteY2" fmla="*/ 0 h 982974"/>
                <a:gd name="connsiteX3" fmla="*/ 1152416 w 1152416"/>
                <a:gd name="connsiteY3" fmla="*/ 321074 h 982974"/>
                <a:gd name="connsiteX4" fmla="*/ 1055054 w 1152416"/>
                <a:gd name="connsiteY4" fmla="*/ 819142 h 982974"/>
                <a:gd name="connsiteX5" fmla="*/ 891222 w 1152416"/>
                <a:gd name="connsiteY5" fmla="*/ 982974 h 982974"/>
                <a:gd name="connsiteX6" fmla="*/ 163832 w 1152416"/>
                <a:gd name="connsiteY6" fmla="*/ 982974 h 982974"/>
                <a:gd name="connsiteX7" fmla="*/ 0 w 1152416"/>
                <a:gd name="connsiteY7" fmla="*/ 819142 h 982974"/>
                <a:gd name="connsiteX8" fmla="*/ 0 w 1152416"/>
                <a:gd name="connsiteY8" fmla="*/ 163832 h 982974"/>
                <a:gd name="connsiteX0" fmla="*/ 0 w 1152416"/>
                <a:gd name="connsiteY0" fmla="*/ 163832 h 982974"/>
                <a:gd name="connsiteX1" fmla="*/ 260862 w 1152416"/>
                <a:gd name="connsiteY1" fmla="*/ 258229 h 982974"/>
                <a:gd name="connsiteX2" fmla="*/ 891222 w 1152416"/>
                <a:gd name="connsiteY2" fmla="*/ 0 h 982974"/>
                <a:gd name="connsiteX3" fmla="*/ 1152416 w 1152416"/>
                <a:gd name="connsiteY3" fmla="*/ 321074 h 982974"/>
                <a:gd name="connsiteX4" fmla="*/ 1055054 w 1152416"/>
                <a:gd name="connsiteY4" fmla="*/ 819142 h 982974"/>
                <a:gd name="connsiteX5" fmla="*/ 891222 w 1152416"/>
                <a:gd name="connsiteY5" fmla="*/ 982974 h 982974"/>
                <a:gd name="connsiteX6" fmla="*/ 163832 w 1152416"/>
                <a:gd name="connsiteY6" fmla="*/ 982974 h 982974"/>
                <a:gd name="connsiteX7" fmla="*/ 0 w 1152416"/>
                <a:gd name="connsiteY7" fmla="*/ 819142 h 982974"/>
                <a:gd name="connsiteX8" fmla="*/ 0 w 1152416"/>
                <a:gd name="connsiteY8" fmla="*/ 163832 h 982974"/>
                <a:gd name="connsiteX0" fmla="*/ 0 w 1153747"/>
                <a:gd name="connsiteY0" fmla="*/ 567782 h 982974"/>
                <a:gd name="connsiteX1" fmla="*/ 262193 w 1153747"/>
                <a:gd name="connsiteY1" fmla="*/ 258229 h 982974"/>
                <a:gd name="connsiteX2" fmla="*/ 892553 w 1153747"/>
                <a:gd name="connsiteY2" fmla="*/ 0 h 982974"/>
                <a:gd name="connsiteX3" fmla="*/ 1153747 w 1153747"/>
                <a:gd name="connsiteY3" fmla="*/ 321074 h 982974"/>
                <a:gd name="connsiteX4" fmla="*/ 1056385 w 1153747"/>
                <a:gd name="connsiteY4" fmla="*/ 819142 h 982974"/>
                <a:gd name="connsiteX5" fmla="*/ 892553 w 1153747"/>
                <a:gd name="connsiteY5" fmla="*/ 982974 h 982974"/>
                <a:gd name="connsiteX6" fmla="*/ 165163 w 1153747"/>
                <a:gd name="connsiteY6" fmla="*/ 982974 h 982974"/>
                <a:gd name="connsiteX7" fmla="*/ 1331 w 1153747"/>
                <a:gd name="connsiteY7" fmla="*/ 819142 h 982974"/>
                <a:gd name="connsiteX8" fmla="*/ 0 w 1153747"/>
                <a:gd name="connsiteY8" fmla="*/ 567782 h 982974"/>
                <a:gd name="connsiteX0" fmla="*/ 0 w 1153747"/>
                <a:gd name="connsiteY0" fmla="*/ 632264 h 1047456"/>
                <a:gd name="connsiteX1" fmla="*/ 262193 w 1153747"/>
                <a:gd name="connsiteY1" fmla="*/ 322711 h 1047456"/>
                <a:gd name="connsiteX2" fmla="*/ 655054 w 1153747"/>
                <a:gd name="connsiteY2" fmla="*/ 0 h 1047456"/>
                <a:gd name="connsiteX3" fmla="*/ 1153747 w 1153747"/>
                <a:gd name="connsiteY3" fmla="*/ 385556 h 1047456"/>
                <a:gd name="connsiteX4" fmla="*/ 1056385 w 1153747"/>
                <a:gd name="connsiteY4" fmla="*/ 883624 h 1047456"/>
                <a:gd name="connsiteX5" fmla="*/ 892553 w 1153747"/>
                <a:gd name="connsiteY5" fmla="*/ 1047456 h 1047456"/>
                <a:gd name="connsiteX6" fmla="*/ 165163 w 1153747"/>
                <a:gd name="connsiteY6" fmla="*/ 1047456 h 1047456"/>
                <a:gd name="connsiteX7" fmla="*/ 1331 w 1153747"/>
                <a:gd name="connsiteY7" fmla="*/ 883624 h 1047456"/>
                <a:gd name="connsiteX8" fmla="*/ 0 w 1153747"/>
                <a:gd name="connsiteY8" fmla="*/ 632264 h 1047456"/>
                <a:gd name="connsiteX0" fmla="*/ 0 w 1153747"/>
                <a:gd name="connsiteY0" fmla="*/ 632264 h 1047456"/>
                <a:gd name="connsiteX1" fmla="*/ 262193 w 1153747"/>
                <a:gd name="connsiteY1" fmla="*/ 322711 h 1047456"/>
                <a:gd name="connsiteX2" fmla="*/ 655054 w 1153747"/>
                <a:gd name="connsiteY2" fmla="*/ 0 h 1047456"/>
                <a:gd name="connsiteX3" fmla="*/ 1153747 w 1153747"/>
                <a:gd name="connsiteY3" fmla="*/ 385556 h 1047456"/>
                <a:gd name="connsiteX4" fmla="*/ 1056385 w 1153747"/>
                <a:gd name="connsiteY4" fmla="*/ 883624 h 1047456"/>
                <a:gd name="connsiteX5" fmla="*/ 892553 w 1153747"/>
                <a:gd name="connsiteY5" fmla="*/ 1047456 h 1047456"/>
                <a:gd name="connsiteX6" fmla="*/ 165163 w 1153747"/>
                <a:gd name="connsiteY6" fmla="*/ 1047456 h 1047456"/>
                <a:gd name="connsiteX7" fmla="*/ 1331 w 1153747"/>
                <a:gd name="connsiteY7" fmla="*/ 883624 h 1047456"/>
                <a:gd name="connsiteX8" fmla="*/ 0 w 1153747"/>
                <a:gd name="connsiteY8" fmla="*/ 632264 h 1047456"/>
                <a:gd name="connsiteX0" fmla="*/ 0 w 1056385"/>
                <a:gd name="connsiteY0" fmla="*/ 632264 h 1047456"/>
                <a:gd name="connsiteX1" fmla="*/ 262193 w 1056385"/>
                <a:gd name="connsiteY1" fmla="*/ 322711 h 1047456"/>
                <a:gd name="connsiteX2" fmla="*/ 655054 w 1056385"/>
                <a:gd name="connsiteY2" fmla="*/ 0 h 1047456"/>
                <a:gd name="connsiteX3" fmla="*/ 974795 w 1056385"/>
                <a:gd name="connsiteY3" fmla="*/ 470418 h 1047456"/>
                <a:gd name="connsiteX4" fmla="*/ 1056385 w 1056385"/>
                <a:gd name="connsiteY4" fmla="*/ 883624 h 1047456"/>
                <a:gd name="connsiteX5" fmla="*/ 892553 w 1056385"/>
                <a:gd name="connsiteY5" fmla="*/ 1047456 h 1047456"/>
                <a:gd name="connsiteX6" fmla="*/ 165163 w 1056385"/>
                <a:gd name="connsiteY6" fmla="*/ 1047456 h 1047456"/>
                <a:gd name="connsiteX7" fmla="*/ 1331 w 1056385"/>
                <a:gd name="connsiteY7" fmla="*/ 883624 h 1047456"/>
                <a:gd name="connsiteX8" fmla="*/ 0 w 1056385"/>
                <a:gd name="connsiteY8" fmla="*/ 632264 h 1047456"/>
                <a:gd name="connsiteX0" fmla="*/ 0 w 1379412"/>
                <a:gd name="connsiteY0" fmla="*/ 632264 h 1047456"/>
                <a:gd name="connsiteX1" fmla="*/ 262193 w 1379412"/>
                <a:gd name="connsiteY1" fmla="*/ 322711 h 1047456"/>
                <a:gd name="connsiteX2" fmla="*/ 655054 w 1379412"/>
                <a:gd name="connsiteY2" fmla="*/ 0 h 1047456"/>
                <a:gd name="connsiteX3" fmla="*/ 974795 w 1379412"/>
                <a:gd name="connsiteY3" fmla="*/ 470418 h 1047456"/>
                <a:gd name="connsiteX4" fmla="*/ 1379412 w 1379412"/>
                <a:gd name="connsiteY4" fmla="*/ 925084 h 1047456"/>
                <a:gd name="connsiteX5" fmla="*/ 892553 w 1379412"/>
                <a:gd name="connsiteY5" fmla="*/ 1047456 h 1047456"/>
                <a:gd name="connsiteX6" fmla="*/ 165163 w 1379412"/>
                <a:gd name="connsiteY6" fmla="*/ 1047456 h 1047456"/>
                <a:gd name="connsiteX7" fmla="*/ 1331 w 1379412"/>
                <a:gd name="connsiteY7" fmla="*/ 883624 h 1047456"/>
                <a:gd name="connsiteX8" fmla="*/ 0 w 1379412"/>
                <a:gd name="connsiteY8" fmla="*/ 632264 h 1047456"/>
                <a:gd name="connsiteX0" fmla="*/ 0 w 1379412"/>
                <a:gd name="connsiteY0" fmla="*/ 632264 h 1047456"/>
                <a:gd name="connsiteX1" fmla="*/ 262193 w 1379412"/>
                <a:gd name="connsiteY1" fmla="*/ 322711 h 1047456"/>
                <a:gd name="connsiteX2" fmla="*/ 655054 w 1379412"/>
                <a:gd name="connsiteY2" fmla="*/ 0 h 1047456"/>
                <a:gd name="connsiteX3" fmla="*/ 1100451 w 1379412"/>
                <a:gd name="connsiteY3" fmla="*/ 528318 h 1047456"/>
                <a:gd name="connsiteX4" fmla="*/ 1379412 w 1379412"/>
                <a:gd name="connsiteY4" fmla="*/ 925084 h 1047456"/>
                <a:gd name="connsiteX5" fmla="*/ 892553 w 1379412"/>
                <a:gd name="connsiteY5" fmla="*/ 1047456 h 1047456"/>
                <a:gd name="connsiteX6" fmla="*/ 165163 w 1379412"/>
                <a:gd name="connsiteY6" fmla="*/ 1047456 h 1047456"/>
                <a:gd name="connsiteX7" fmla="*/ 1331 w 1379412"/>
                <a:gd name="connsiteY7" fmla="*/ 883624 h 1047456"/>
                <a:gd name="connsiteX8" fmla="*/ 0 w 1379412"/>
                <a:gd name="connsiteY8" fmla="*/ 632264 h 1047456"/>
                <a:gd name="connsiteX0" fmla="*/ 0 w 1379412"/>
                <a:gd name="connsiteY0" fmla="*/ 632264 h 1047456"/>
                <a:gd name="connsiteX1" fmla="*/ 262193 w 1379412"/>
                <a:gd name="connsiteY1" fmla="*/ 322711 h 1047456"/>
                <a:gd name="connsiteX2" fmla="*/ 655054 w 1379412"/>
                <a:gd name="connsiteY2" fmla="*/ 0 h 1047456"/>
                <a:gd name="connsiteX3" fmla="*/ 1100451 w 1379412"/>
                <a:gd name="connsiteY3" fmla="*/ 528318 h 1047456"/>
                <a:gd name="connsiteX4" fmla="*/ 1379412 w 1379412"/>
                <a:gd name="connsiteY4" fmla="*/ 925084 h 1047456"/>
                <a:gd name="connsiteX5" fmla="*/ 892553 w 1379412"/>
                <a:gd name="connsiteY5" fmla="*/ 1047456 h 1047456"/>
                <a:gd name="connsiteX6" fmla="*/ 165163 w 1379412"/>
                <a:gd name="connsiteY6" fmla="*/ 1047456 h 1047456"/>
                <a:gd name="connsiteX7" fmla="*/ 1331 w 1379412"/>
                <a:gd name="connsiteY7" fmla="*/ 883624 h 1047456"/>
                <a:gd name="connsiteX8" fmla="*/ 0 w 1379412"/>
                <a:gd name="connsiteY8" fmla="*/ 632264 h 1047456"/>
                <a:gd name="connsiteX0" fmla="*/ 0 w 1378081"/>
                <a:gd name="connsiteY0" fmla="*/ 883624 h 1047456"/>
                <a:gd name="connsiteX1" fmla="*/ 260862 w 1378081"/>
                <a:gd name="connsiteY1" fmla="*/ 322711 h 1047456"/>
                <a:gd name="connsiteX2" fmla="*/ 653723 w 1378081"/>
                <a:gd name="connsiteY2" fmla="*/ 0 h 1047456"/>
                <a:gd name="connsiteX3" fmla="*/ 1099120 w 1378081"/>
                <a:gd name="connsiteY3" fmla="*/ 528318 h 1047456"/>
                <a:gd name="connsiteX4" fmla="*/ 1378081 w 1378081"/>
                <a:gd name="connsiteY4" fmla="*/ 925084 h 1047456"/>
                <a:gd name="connsiteX5" fmla="*/ 891222 w 1378081"/>
                <a:gd name="connsiteY5" fmla="*/ 1047456 h 1047456"/>
                <a:gd name="connsiteX6" fmla="*/ 163832 w 1378081"/>
                <a:gd name="connsiteY6" fmla="*/ 1047456 h 1047456"/>
                <a:gd name="connsiteX7" fmla="*/ 0 w 1378081"/>
                <a:gd name="connsiteY7" fmla="*/ 883624 h 1047456"/>
                <a:gd name="connsiteX0" fmla="*/ 0 w 1378081"/>
                <a:gd name="connsiteY0" fmla="*/ 883624 h 1047456"/>
                <a:gd name="connsiteX1" fmla="*/ 260862 w 1378081"/>
                <a:gd name="connsiteY1" fmla="*/ 322711 h 1047456"/>
                <a:gd name="connsiteX2" fmla="*/ 653723 w 1378081"/>
                <a:gd name="connsiteY2" fmla="*/ 0 h 1047456"/>
                <a:gd name="connsiteX3" fmla="*/ 1378081 w 1378081"/>
                <a:gd name="connsiteY3" fmla="*/ 925084 h 1047456"/>
                <a:gd name="connsiteX4" fmla="*/ 891222 w 1378081"/>
                <a:gd name="connsiteY4" fmla="*/ 1047456 h 1047456"/>
                <a:gd name="connsiteX5" fmla="*/ 163832 w 1378081"/>
                <a:gd name="connsiteY5" fmla="*/ 1047456 h 1047456"/>
                <a:gd name="connsiteX6" fmla="*/ 0 w 1378081"/>
                <a:gd name="connsiteY6" fmla="*/ 883624 h 1047456"/>
                <a:gd name="connsiteX0" fmla="*/ 0 w 1378081"/>
                <a:gd name="connsiteY0" fmla="*/ 883673 h 1047505"/>
                <a:gd name="connsiteX1" fmla="*/ 653723 w 1378081"/>
                <a:gd name="connsiteY1" fmla="*/ 49 h 1047505"/>
                <a:gd name="connsiteX2" fmla="*/ 1378081 w 1378081"/>
                <a:gd name="connsiteY2" fmla="*/ 925133 h 1047505"/>
                <a:gd name="connsiteX3" fmla="*/ 891222 w 1378081"/>
                <a:gd name="connsiteY3" fmla="*/ 1047505 h 1047505"/>
                <a:gd name="connsiteX4" fmla="*/ 163832 w 1378081"/>
                <a:gd name="connsiteY4" fmla="*/ 1047505 h 1047505"/>
                <a:gd name="connsiteX5" fmla="*/ 0 w 1378081"/>
                <a:gd name="connsiteY5" fmla="*/ 883673 h 1047505"/>
                <a:gd name="connsiteX0" fmla="*/ 3287 w 1217536"/>
                <a:gd name="connsiteY0" fmla="*/ 1047456 h 1047456"/>
                <a:gd name="connsiteX1" fmla="*/ 493178 w 1217536"/>
                <a:gd name="connsiteY1" fmla="*/ 0 h 1047456"/>
                <a:gd name="connsiteX2" fmla="*/ 1217536 w 1217536"/>
                <a:gd name="connsiteY2" fmla="*/ 925084 h 1047456"/>
                <a:gd name="connsiteX3" fmla="*/ 730677 w 1217536"/>
                <a:gd name="connsiteY3" fmla="*/ 1047456 h 1047456"/>
                <a:gd name="connsiteX4" fmla="*/ 3287 w 1217536"/>
                <a:gd name="connsiteY4" fmla="*/ 1047456 h 1047456"/>
                <a:gd name="connsiteX0" fmla="*/ 1827 w 1503247"/>
                <a:gd name="connsiteY0" fmla="*/ 968827 h 1047456"/>
                <a:gd name="connsiteX1" fmla="*/ 778889 w 1503247"/>
                <a:gd name="connsiteY1" fmla="*/ 0 h 1047456"/>
                <a:gd name="connsiteX2" fmla="*/ 1503247 w 1503247"/>
                <a:gd name="connsiteY2" fmla="*/ 925084 h 1047456"/>
                <a:gd name="connsiteX3" fmla="*/ 1016388 w 1503247"/>
                <a:gd name="connsiteY3" fmla="*/ 1047456 h 1047456"/>
                <a:gd name="connsiteX4" fmla="*/ 1827 w 1503247"/>
                <a:gd name="connsiteY4" fmla="*/ 968827 h 1047456"/>
                <a:gd name="connsiteX0" fmla="*/ 1827 w 1503247"/>
                <a:gd name="connsiteY0" fmla="*/ 968827 h 1067218"/>
                <a:gd name="connsiteX1" fmla="*/ 778889 w 1503247"/>
                <a:gd name="connsiteY1" fmla="*/ 0 h 1067218"/>
                <a:gd name="connsiteX2" fmla="*/ 1503247 w 1503247"/>
                <a:gd name="connsiteY2" fmla="*/ 925084 h 1067218"/>
                <a:gd name="connsiteX3" fmla="*/ 1827 w 1503247"/>
                <a:gd name="connsiteY3" fmla="*/ 968827 h 1067218"/>
                <a:gd name="connsiteX0" fmla="*/ 1827 w 1557523"/>
                <a:gd name="connsiteY0" fmla="*/ 968827 h 1081044"/>
                <a:gd name="connsiteX1" fmla="*/ 778889 w 1557523"/>
                <a:gd name="connsiteY1" fmla="*/ 0 h 1081044"/>
                <a:gd name="connsiteX2" fmla="*/ 1557523 w 1557523"/>
                <a:gd name="connsiteY2" fmla="*/ 956337 h 1081044"/>
                <a:gd name="connsiteX3" fmla="*/ 1827 w 1557523"/>
                <a:gd name="connsiteY3" fmla="*/ 968827 h 108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7523" h="1081044">
                  <a:moveTo>
                    <a:pt x="1827" y="968827"/>
                  </a:moveTo>
                  <a:cubicBezTo>
                    <a:pt x="-37756" y="794251"/>
                    <a:pt x="576514" y="20395"/>
                    <a:pt x="778889" y="0"/>
                  </a:cubicBezTo>
                  <a:cubicBezTo>
                    <a:pt x="965092" y="100395"/>
                    <a:pt x="1517940" y="781761"/>
                    <a:pt x="1557523" y="956337"/>
                  </a:cubicBezTo>
                  <a:cubicBezTo>
                    <a:pt x="1428013" y="1117808"/>
                    <a:pt x="122553" y="1123008"/>
                    <a:pt x="1827" y="968827"/>
                  </a:cubicBez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23" name="Grap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651" y="2673725"/>
            <a:ext cx="2447925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heorem"/>
              <p:cNvSpPr/>
              <p:nvPr/>
            </p:nvSpPr>
            <p:spPr bwMode="auto">
              <a:xfrm>
                <a:off x="323528" y="4941168"/>
                <a:ext cx="8496944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400" b="1" dirty="0" smtClean="0"/>
                  <a:t>Observation.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a </a:t>
                </a:r>
                <a:r>
                  <a:rPr lang="nl-NL" sz="2400" dirty="0" err="1" smtClean="0"/>
                  <a:t>planar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graph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</a:t>
                </a:r>
                <a:r>
                  <a:rPr lang="en-US" sz="2400" dirty="0" err="1" smtClean="0"/>
                  <a:t>triconnected</a:t>
                </a:r>
                <a:r>
                  <a:rPr lang="en-US" sz="2400" dirty="0" smtClean="0"/>
                  <a:t> component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0.63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941168"/>
                <a:ext cx="8496944" cy="107999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103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statement for graph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Restatement in modern terms (only useful if one does not care for uniqueness of the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components)</a:t>
                </a:r>
              </a:p>
              <a:p>
                <a:r>
                  <a:rPr lang="en-US" dirty="0" smtClean="0"/>
                  <a:t>Every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 decomposition</a:t>
                </a:r>
                <a:r>
                  <a:rPr lang="en-US" dirty="0" smtClean="0"/>
                  <a:t> such that:</a:t>
                </a:r>
              </a:p>
              <a:p>
                <a:pPr lvl="1"/>
                <a:r>
                  <a:rPr lang="en-US" dirty="0" smtClean="0"/>
                  <a:t>Adhesion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 smtClean="0"/>
                  <a:t> (adjacent bags share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 smtClean="0"/>
                  <a:t> vertices)</a:t>
                </a:r>
              </a:p>
              <a:p>
                <a:pPr lvl="1"/>
                <a:r>
                  <a:rPr lang="en-US" dirty="0" smtClean="0"/>
                  <a:t>Every adhesion is a minimal separator</a:t>
                </a:r>
              </a:p>
              <a:p>
                <a:pPr lvl="1"/>
                <a:r>
                  <a:rPr lang="en-US" dirty="0" smtClean="0"/>
                  <a:t>Torso of each bag is a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topological minor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Good to know:</a:t>
                </a:r>
              </a:p>
              <a:p>
                <a:pPr lvl="1"/>
                <a:r>
                  <a:rPr lang="en-US" dirty="0" smtClean="0"/>
                  <a:t>Also exists for non-planar graphs</a:t>
                </a:r>
              </a:p>
              <a:p>
                <a:pPr lvl="1"/>
                <a:r>
                  <a:rPr lang="en-US" dirty="0" smtClean="0"/>
                  <a:t>Decomposition </a:t>
                </a:r>
                <a:r>
                  <a:rPr lang="en-US" dirty="0"/>
                  <a:t>can be found in linear </a:t>
                </a:r>
                <a:r>
                  <a:rPr lang="en-US" dirty="0" smtClean="0"/>
                  <a:t>time</a:t>
                </a:r>
              </a:p>
              <a:p>
                <a:pPr lvl="2"/>
                <a:r>
                  <a:rPr lang="en-US" dirty="0" err="1" smtClean="0">
                    <a:solidFill>
                      <a:srgbClr val="0070C0"/>
                    </a:solidFill>
                  </a:rPr>
                  <a:t>Hopcroft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&amp;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Tarjan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1973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5417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Kernelizing</a:t>
            </a:r>
            <a:r>
              <a:rPr lang="en-US" dirty="0" smtClean="0"/>
              <a:t> using the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Kernel for </a:t>
                </a:r>
                <a:r>
                  <a:rPr lang="en-US" cap="small" dirty="0"/>
                  <a:t>Planar </a:t>
                </a:r>
                <a14:m>
                  <m:oMath xmlns:m="http://schemas.openxmlformats.org/officeDocument/2006/math">
                    <m:r>
                      <a:rPr lang="en-US" i="1" cap="small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cap="small" dirty="0"/>
                  <a:t>-Cycle </a:t>
                </a:r>
                <a:r>
                  <a:rPr lang="en-US" dirty="0" smtClean="0"/>
                  <a:t>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1.59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endParaRPr lang="en-US" cap="small" dirty="0" smtClean="0"/>
              </a:p>
              <a:p>
                <a:r>
                  <a:rPr lang="en-US" dirty="0" smtClean="0"/>
                  <a:t>If there is a connected component that is not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Split it into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 components, restart</a:t>
                </a:r>
              </a:p>
              <a:p>
                <a:r>
                  <a:rPr lang="en-US" dirty="0" smtClean="0"/>
                  <a:t>If there is a connected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vertices:</a:t>
                </a:r>
              </a:p>
              <a:p>
                <a:pPr lvl="1"/>
                <a:r>
                  <a:rPr lang="en-US" dirty="0" smtClean="0"/>
                  <a:t>Decompose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into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components</a:t>
                </a:r>
              </a:p>
              <a:p>
                <a:pPr lvl="1"/>
                <a:r>
                  <a:rPr lang="en-US" dirty="0" smtClean="0"/>
                  <a:t>If some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’’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r>
                  <a:rPr lang="en-US" dirty="0" smtClean="0"/>
                  <a:t> vertices: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 output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dirty="0" smtClean="0"/>
                  <a:t>all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components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r>
                  <a:rPr lang="en-US" dirty="0" smtClean="0"/>
                  <a:t> vertices:</a:t>
                </a:r>
              </a:p>
              <a:p>
                <a:pPr lvl="2"/>
                <a:r>
                  <a:rPr lang="en-US" dirty="0" smtClean="0"/>
                  <a:t>We find a 2-separation to apply the reduction rule on</a:t>
                </a:r>
              </a:p>
              <a:p>
                <a:pPr lvl="2"/>
                <a:r>
                  <a:rPr lang="en-US" dirty="0" smtClean="0"/>
                  <a:t>Start by rooting the decomposition tree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404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2-separation to reduce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grpSp>
        <p:nvGrpSpPr>
          <p:cNvPr id="34" name="Group 33"/>
          <p:cNvGrpSpPr/>
          <p:nvPr/>
        </p:nvGrpSpPr>
        <p:grpSpPr>
          <a:xfrm>
            <a:off x="6516216" y="2427878"/>
            <a:ext cx="2362574" cy="4022718"/>
            <a:chOff x="2847118" y="2897393"/>
            <a:chExt cx="3182281" cy="5418421"/>
          </a:xfrm>
        </p:grpSpPr>
        <p:grpSp>
          <p:nvGrpSpPr>
            <p:cNvPr id="33" name="Group 32"/>
            <p:cNvGrpSpPr/>
            <p:nvPr/>
          </p:nvGrpSpPr>
          <p:grpSpPr>
            <a:xfrm>
              <a:off x="2847118" y="2897393"/>
              <a:ext cx="3018699" cy="4742798"/>
              <a:chOff x="2847118" y="2897393"/>
              <a:chExt cx="3018699" cy="4742798"/>
            </a:xfrm>
          </p:grpSpPr>
          <p:pic>
            <p:nvPicPr>
              <p:cNvPr id="30" name="Tre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19872" y="3573016"/>
                <a:ext cx="2295525" cy="4067175"/>
              </a:xfrm>
              <a:prstGeom prst="rect">
                <a:avLst/>
              </a:prstGeom>
            </p:spPr>
          </p:pic>
          <p:sp>
            <p:nvSpPr>
              <p:cNvPr id="31" name="White"/>
              <p:cNvSpPr/>
              <p:nvPr/>
            </p:nvSpPr>
            <p:spPr bwMode="auto">
              <a:xfrm>
                <a:off x="4641681" y="2897393"/>
                <a:ext cx="1224136" cy="1368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2" name="White"/>
              <p:cNvSpPr/>
              <p:nvPr/>
            </p:nvSpPr>
            <p:spPr bwMode="auto">
              <a:xfrm>
                <a:off x="2847118" y="3717043"/>
                <a:ext cx="1224136" cy="1368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grpSp>
          <p:nvGrpSpPr>
            <p:cNvPr id="23" name="Blobs"/>
            <p:cNvGrpSpPr/>
            <p:nvPr/>
          </p:nvGrpSpPr>
          <p:grpSpPr>
            <a:xfrm>
              <a:off x="3329144" y="4361860"/>
              <a:ext cx="2700255" cy="3953954"/>
              <a:chOff x="5172806" y="2233568"/>
              <a:chExt cx="2700255" cy="3953954"/>
            </a:xfrm>
          </p:grpSpPr>
          <p:sp>
            <p:nvSpPr>
              <p:cNvPr id="26" name="Oval 8"/>
              <p:cNvSpPr/>
              <p:nvPr/>
            </p:nvSpPr>
            <p:spPr bwMode="auto">
              <a:xfrm>
                <a:off x="5172806" y="4474783"/>
                <a:ext cx="2292327" cy="1712739"/>
              </a:xfrm>
              <a:custGeom>
                <a:avLst/>
                <a:gdLst>
                  <a:gd name="connsiteX0" fmla="*/ 0 w 2001396"/>
                  <a:gd name="connsiteY0" fmla="*/ 853890 h 1707780"/>
                  <a:gd name="connsiteX1" fmla="*/ 1000698 w 2001396"/>
                  <a:gd name="connsiteY1" fmla="*/ 0 h 1707780"/>
                  <a:gd name="connsiteX2" fmla="*/ 2001396 w 2001396"/>
                  <a:gd name="connsiteY2" fmla="*/ 853890 h 1707780"/>
                  <a:gd name="connsiteX3" fmla="*/ 1000698 w 2001396"/>
                  <a:gd name="connsiteY3" fmla="*/ 1707780 h 1707780"/>
                  <a:gd name="connsiteX4" fmla="*/ 0 w 2001396"/>
                  <a:gd name="connsiteY4" fmla="*/ 853890 h 1707780"/>
                  <a:gd name="connsiteX0" fmla="*/ 0 w 2029213"/>
                  <a:gd name="connsiteY0" fmla="*/ 106737 h 960627"/>
                  <a:gd name="connsiteX1" fmla="*/ 2001396 w 2029213"/>
                  <a:gd name="connsiteY1" fmla="*/ 106737 h 960627"/>
                  <a:gd name="connsiteX2" fmla="*/ 1000698 w 2029213"/>
                  <a:gd name="connsiteY2" fmla="*/ 960627 h 960627"/>
                  <a:gd name="connsiteX3" fmla="*/ 0 w 2029213"/>
                  <a:gd name="connsiteY3" fmla="*/ 106737 h 960627"/>
                  <a:gd name="connsiteX0" fmla="*/ 0 w 1558174"/>
                  <a:gd name="connsiteY0" fmla="*/ 15175 h 1788466"/>
                  <a:gd name="connsiteX1" fmla="*/ 1537933 w 1558174"/>
                  <a:gd name="connsiteY1" fmla="*/ 917049 h 1788466"/>
                  <a:gd name="connsiteX2" fmla="*/ 537235 w 1558174"/>
                  <a:gd name="connsiteY2" fmla="*/ 1770939 h 1788466"/>
                  <a:gd name="connsiteX3" fmla="*/ 0 w 1558174"/>
                  <a:gd name="connsiteY3" fmla="*/ 15175 h 1788466"/>
                  <a:gd name="connsiteX0" fmla="*/ 525878 w 2074224"/>
                  <a:gd name="connsiteY0" fmla="*/ 12896 h 1712498"/>
                  <a:gd name="connsiteX1" fmla="*/ 2063811 w 2074224"/>
                  <a:gd name="connsiteY1" fmla="*/ 914770 h 1712498"/>
                  <a:gd name="connsiteX2" fmla="*/ 86083 w 2074224"/>
                  <a:gd name="connsiteY2" fmla="*/ 1693503 h 1712498"/>
                  <a:gd name="connsiteX3" fmla="*/ 525878 w 2074224"/>
                  <a:gd name="connsiteY3" fmla="*/ 12896 h 1712498"/>
                  <a:gd name="connsiteX0" fmla="*/ 544367 w 2292327"/>
                  <a:gd name="connsiteY0" fmla="*/ 19849 h 1712739"/>
                  <a:gd name="connsiteX1" fmla="*/ 2282716 w 2292327"/>
                  <a:gd name="connsiteY1" fmla="*/ 783937 h 1712739"/>
                  <a:gd name="connsiteX2" fmla="*/ 104572 w 2292327"/>
                  <a:gd name="connsiteY2" fmla="*/ 1700456 h 1712739"/>
                  <a:gd name="connsiteX3" fmla="*/ 544367 w 2292327"/>
                  <a:gd name="connsiteY3" fmla="*/ 19849 h 171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2327" h="1712739">
                    <a:moveTo>
                      <a:pt x="544367" y="19849"/>
                    </a:moveTo>
                    <a:cubicBezTo>
                      <a:pt x="907391" y="-132904"/>
                      <a:pt x="2115933" y="641622"/>
                      <a:pt x="2282716" y="783937"/>
                    </a:cubicBezTo>
                    <a:cubicBezTo>
                      <a:pt x="2449499" y="926252"/>
                      <a:pt x="394297" y="1827804"/>
                      <a:pt x="104572" y="1700456"/>
                    </a:cubicBezTo>
                    <a:cubicBezTo>
                      <a:pt x="-185153" y="1573108"/>
                      <a:pt x="181343" y="172602"/>
                      <a:pt x="544367" y="19849"/>
                    </a:cubicBezTo>
                    <a:close/>
                  </a:path>
                </a:pathLst>
              </a:custGeom>
              <a:solidFill>
                <a:schemeClr val="accent1">
                  <a:alpha val="29000"/>
                </a:schemeClr>
              </a:solidFill>
              <a:ln w="158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 rot="20233949">
                <a:off x="6125198" y="3739332"/>
                <a:ext cx="1747863" cy="1319930"/>
              </a:xfrm>
              <a:prstGeom prst="ellipse">
                <a:avLst/>
              </a:prstGeom>
              <a:solidFill>
                <a:schemeClr val="accent1">
                  <a:alpha val="29000"/>
                </a:schemeClr>
              </a:solidFill>
              <a:ln w="158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 rot="686619">
                <a:off x="6197941" y="2233568"/>
                <a:ext cx="1598414" cy="1216082"/>
              </a:xfrm>
              <a:prstGeom prst="ellipse">
                <a:avLst/>
              </a:prstGeom>
              <a:solidFill>
                <a:schemeClr val="accent1">
                  <a:alpha val="29000"/>
                </a:schemeClr>
              </a:solidFill>
              <a:ln w="158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9" name="Rounded Rectangle 15"/>
              <p:cNvSpPr/>
              <p:nvPr/>
            </p:nvSpPr>
            <p:spPr bwMode="auto">
              <a:xfrm rot="19803985">
                <a:off x="5706582" y="2990221"/>
                <a:ext cx="1557523" cy="1081044"/>
              </a:xfrm>
              <a:custGeom>
                <a:avLst/>
                <a:gdLst>
                  <a:gd name="connsiteX0" fmla="*/ 0 w 1055054"/>
                  <a:gd name="connsiteY0" fmla="*/ 163832 h 982974"/>
                  <a:gd name="connsiteX1" fmla="*/ 163832 w 1055054"/>
                  <a:gd name="connsiteY1" fmla="*/ 0 h 982974"/>
                  <a:gd name="connsiteX2" fmla="*/ 891222 w 1055054"/>
                  <a:gd name="connsiteY2" fmla="*/ 0 h 982974"/>
                  <a:gd name="connsiteX3" fmla="*/ 1055054 w 1055054"/>
                  <a:gd name="connsiteY3" fmla="*/ 163832 h 982974"/>
                  <a:gd name="connsiteX4" fmla="*/ 1055054 w 1055054"/>
                  <a:gd name="connsiteY4" fmla="*/ 819142 h 982974"/>
                  <a:gd name="connsiteX5" fmla="*/ 891222 w 1055054"/>
                  <a:gd name="connsiteY5" fmla="*/ 982974 h 982974"/>
                  <a:gd name="connsiteX6" fmla="*/ 163832 w 1055054"/>
                  <a:gd name="connsiteY6" fmla="*/ 982974 h 982974"/>
                  <a:gd name="connsiteX7" fmla="*/ 0 w 1055054"/>
                  <a:gd name="connsiteY7" fmla="*/ 819142 h 982974"/>
                  <a:gd name="connsiteX8" fmla="*/ 0 w 1055054"/>
                  <a:gd name="connsiteY8" fmla="*/ 163832 h 982974"/>
                  <a:gd name="connsiteX0" fmla="*/ 0 w 1152416"/>
                  <a:gd name="connsiteY0" fmla="*/ 163832 h 982974"/>
                  <a:gd name="connsiteX1" fmla="*/ 163832 w 1152416"/>
                  <a:gd name="connsiteY1" fmla="*/ 0 h 982974"/>
                  <a:gd name="connsiteX2" fmla="*/ 891222 w 1152416"/>
                  <a:gd name="connsiteY2" fmla="*/ 0 h 982974"/>
                  <a:gd name="connsiteX3" fmla="*/ 1152416 w 1152416"/>
                  <a:gd name="connsiteY3" fmla="*/ 321074 h 982974"/>
                  <a:gd name="connsiteX4" fmla="*/ 1055054 w 1152416"/>
                  <a:gd name="connsiteY4" fmla="*/ 819142 h 982974"/>
                  <a:gd name="connsiteX5" fmla="*/ 891222 w 1152416"/>
                  <a:gd name="connsiteY5" fmla="*/ 982974 h 982974"/>
                  <a:gd name="connsiteX6" fmla="*/ 163832 w 1152416"/>
                  <a:gd name="connsiteY6" fmla="*/ 982974 h 982974"/>
                  <a:gd name="connsiteX7" fmla="*/ 0 w 1152416"/>
                  <a:gd name="connsiteY7" fmla="*/ 819142 h 982974"/>
                  <a:gd name="connsiteX8" fmla="*/ 0 w 1152416"/>
                  <a:gd name="connsiteY8" fmla="*/ 163832 h 982974"/>
                  <a:gd name="connsiteX0" fmla="*/ 0 w 1152416"/>
                  <a:gd name="connsiteY0" fmla="*/ 163832 h 982974"/>
                  <a:gd name="connsiteX1" fmla="*/ 260862 w 1152416"/>
                  <a:gd name="connsiteY1" fmla="*/ 258229 h 982974"/>
                  <a:gd name="connsiteX2" fmla="*/ 891222 w 1152416"/>
                  <a:gd name="connsiteY2" fmla="*/ 0 h 982974"/>
                  <a:gd name="connsiteX3" fmla="*/ 1152416 w 1152416"/>
                  <a:gd name="connsiteY3" fmla="*/ 321074 h 982974"/>
                  <a:gd name="connsiteX4" fmla="*/ 1055054 w 1152416"/>
                  <a:gd name="connsiteY4" fmla="*/ 819142 h 982974"/>
                  <a:gd name="connsiteX5" fmla="*/ 891222 w 1152416"/>
                  <a:gd name="connsiteY5" fmla="*/ 982974 h 982974"/>
                  <a:gd name="connsiteX6" fmla="*/ 163832 w 1152416"/>
                  <a:gd name="connsiteY6" fmla="*/ 982974 h 982974"/>
                  <a:gd name="connsiteX7" fmla="*/ 0 w 1152416"/>
                  <a:gd name="connsiteY7" fmla="*/ 819142 h 982974"/>
                  <a:gd name="connsiteX8" fmla="*/ 0 w 1152416"/>
                  <a:gd name="connsiteY8" fmla="*/ 163832 h 982974"/>
                  <a:gd name="connsiteX0" fmla="*/ 0 w 1153747"/>
                  <a:gd name="connsiteY0" fmla="*/ 567782 h 982974"/>
                  <a:gd name="connsiteX1" fmla="*/ 262193 w 1153747"/>
                  <a:gd name="connsiteY1" fmla="*/ 258229 h 982974"/>
                  <a:gd name="connsiteX2" fmla="*/ 892553 w 1153747"/>
                  <a:gd name="connsiteY2" fmla="*/ 0 h 982974"/>
                  <a:gd name="connsiteX3" fmla="*/ 1153747 w 1153747"/>
                  <a:gd name="connsiteY3" fmla="*/ 321074 h 982974"/>
                  <a:gd name="connsiteX4" fmla="*/ 1056385 w 1153747"/>
                  <a:gd name="connsiteY4" fmla="*/ 819142 h 982974"/>
                  <a:gd name="connsiteX5" fmla="*/ 892553 w 1153747"/>
                  <a:gd name="connsiteY5" fmla="*/ 982974 h 982974"/>
                  <a:gd name="connsiteX6" fmla="*/ 165163 w 1153747"/>
                  <a:gd name="connsiteY6" fmla="*/ 982974 h 982974"/>
                  <a:gd name="connsiteX7" fmla="*/ 1331 w 1153747"/>
                  <a:gd name="connsiteY7" fmla="*/ 819142 h 982974"/>
                  <a:gd name="connsiteX8" fmla="*/ 0 w 1153747"/>
                  <a:gd name="connsiteY8" fmla="*/ 567782 h 982974"/>
                  <a:gd name="connsiteX0" fmla="*/ 0 w 1153747"/>
                  <a:gd name="connsiteY0" fmla="*/ 632264 h 1047456"/>
                  <a:gd name="connsiteX1" fmla="*/ 262193 w 1153747"/>
                  <a:gd name="connsiteY1" fmla="*/ 322711 h 1047456"/>
                  <a:gd name="connsiteX2" fmla="*/ 655054 w 1153747"/>
                  <a:gd name="connsiteY2" fmla="*/ 0 h 1047456"/>
                  <a:gd name="connsiteX3" fmla="*/ 1153747 w 1153747"/>
                  <a:gd name="connsiteY3" fmla="*/ 385556 h 1047456"/>
                  <a:gd name="connsiteX4" fmla="*/ 1056385 w 1153747"/>
                  <a:gd name="connsiteY4" fmla="*/ 883624 h 1047456"/>
                  <a:gd name="connsiteX5" fmla="*/ 892553 w 1153747"/>
                  <a:gd name="connsiteY5" fmla="*/ 1047456 h 1047456"/>
                  <a:gd name="connsiteX6" fmla="*/ 165163 w 1153747"/>
                  <a:gd name="connsiteY6" fmla="*/ 1047456 h 1047456"/>
                  <a:gd name="connsiteX7" fmla="*/ 1331 w 1153747"/>
                  <a:gd name="connsiteY7" fmla="*/ 883624 h 1047456"/>
                  <a:gd name="connsiteX8" fmla="*/ 0 w 1153747"/>
                  <a:gd name="connsiteY8" fmla="*/ 632264 h 1047456"/>
                  <a:gd name="connsiteX0" fmla="*/ 0 w 1153747"/>
                  <a:gd name="connsiteY0" fmla="*/ 632264 h 1047456"/>
                  <a:gd name="connsiteX1" fmla="*/ 262193 w 1153747"/>
                  <a:gd name="connsiteY1" fmla="*/ 322711 h 1047456"/>
                  <a:gd name="connsiteX2" fmla="*/ 655054 w 1153747"/>
                  <a:gd name="connsiteY2" fmla="*/ 0 h 1047456"/>
                  <a:gd name="connsiteX3" fmla="*/ 1153747 w 1153747"/>
                  <a:gd name="connsiteY3" fmla="*/ 385556 h 1047456"/>
                  <a:gd name="connsiteX4" fmla="*/ 1056385 w 1153747"/>
                  <a:gd name="connsiteY4" fmla="*/ 883624 h 1047456"/>
                  <a:gd name="connsiteX5" fmla="*/ 892553 w 1153747"/>
                  <a:gd name="connsiteY5" fmla="*/ 1047456 h 1047456"/>
                  <a:gd name="connsiteX6" fmla="*/ 165163 w 1153747"/>
                  <a:gd name="connsiteY6" fmla="*/ 1047456 h 1047456"/>
                  <a:gd name="connsiteX7" fmla="*/ 1331 w 1153747"/>
                  <a:gd name="connsiteY7" fmla="*/ 883624 h 1047456"/>
                  <a:gd name="connsiteX8" fmla="*/ 0 w 1153747"/>
                  <a:gd name="connsiteY8" fmla="*/ 632264 h 1047456"/>
                  <a:gd name="connsiteX0" fmla="*/ 0 w 1056385"/>
                  <a:gd name="connsiteY0" fmla="*/ 632264 h 1047456"/>
                  <a:gd name="connsiteX1" fmla="*/ 262193 w 1056385"/>
                  <a:gd name="connsiteY1" fmla="*/ 322711 h 1047456"/>
                  <a:gd name="connsiteX2" fmla="*/ 655054 w 1056385"/>
                  <a:gd name="connsiteY2" fmla="*/ 0 h 1047456"/>
                  <a:gd name="connsiteX3" fmla="*/ 974795 w 1056385"/>
                  <a:gd name="connsiteY3" fmla="*/ 470418 h 1047456"/>
                  <a:gd name="connsiteX4" fmla="*/ 1056385 w 1056385"/>
                  <a:gd name="connsiteY4" fmla="*/ 883624 h 1047456"/>
                  <a:gd name="connsiteX5" fmla="*/ 892553 w 1056385"/>
                  <a:gd name="connsiteY5" fmla="*/ 1047456 h 1047456"/>
                  <a:gd name="connsiteX6" fmla="*/ 165163 w 1056385"/>
                  <a:gd name="connsiteY6" fmla="*/ 1047456 h 1047456"/>
                  <a:gd name="connsiteX7" fmla="*/ 1331 w 1056385"/>
                  <a:gd name="connsiteY7" fmla="*/ 883624 h 1047456"/>
                  <a:gd name="connsiteX8" fmla="*/ 0 w 1056385"/>
                  <a:gd name="connsiteY8" fmla="*/ 632264 h 1047456"/>
                  <a:gd name="connsiteX0" fmla="*/ 0 w 1379412"/>
                  <a:gd name="connsiteY0" fmla="*/ 632264 h 1047456"/>
                  <a:gd name="connsiteX1" fmla="*/ 262193 w 1379412"/>
                  <a:gd name="connsiteY1" fmla="*/ 322711 h 1047456"/>
                  <a:gd name="connsiteX2" fmla="*/ 655054 w 1379412"/>
                  <a:gd name="connsiteY2" fmla="*/ 0 h 1047456"/>
                  <a:gd name="connsiteX3" fmla="*/ 974795 w 1379412"/>
                  <a:gd name="connsiteY3" fmla="*/ 470418 h 1047456"/>
                  <a:gd name="connsiteX4" fmla="*/ 1379412 w 1379412"/>
                  <a:gd name="connsiteY4" fmla="*/ 925084 h 1047456"/>
                  <a:gd name="connsiteX5" fmla="*/ 892553 w 1379412"/>
                  <a:gd name="connsiteY5" fmla="*/ 1047456 h 1047456"/>
                  <a:gd name="connsiteX6" fmla="*/ 165163 w 1379412"/>
                  <a:gd name="connsiteY6" fmla="*/ 1047456 h 1047456"/>
                  <a:gd name="connsiteX7" fmla="*/ 1331 w 1379412"/>
                  <a:gd name="connsiteY7" fmla="*/ 883624 h 1047456"/>
                  <a:gd name="connsiteX8" fmla="*/ 0 w 1379412"/>
                  <a:gd name="connsiteY8" fmla="*/ 632264 h 1047456"/>
                  <a:gd name="connsiteX0" fmla="*/ 0 w 1379412"/>
                  <a:gd name="connsiteY0" fmla="*/ 632264 h 1047456"/>
                  <a:gd name="connsiteX1" fmla="*/ 262193 w 1379412"/>
                  <a:gd name="connsiteY1" fmla="*/ 322711 h 1047456"/>
                  <a:gd name="connsiteX2" fmla="*/ 655054 w 1379412"/>
                  <a:gd name="connsiteY2" fmla="*/ 0 h 1047456"/>
                  <a:gd name="connsiteX3" fmla="*/ 1100451 w 1379412"/>
                  <a:gd name="connsiteY3" fmla="*/ 528318 h 1047456"/>
                  <a:gd name="connsiteX4" fmla="*/ 1379412 w 1379412"/>
                  <a:gd name="connsiteY4" fmla="*/ 925084 h 1047456"/>
                  <a:gd name="connsiteX5" fmla="*/ 892553 w 1379412"/>
                  <a:gd name="connsiteY5" fmla="*/ 1047456 h 1047456"/>
                  <a:gd name="connsiteX6" fmla="*/ 165163 w 1379412"/>
                  <a:gd name="connsiteY6" fmla="*/ 1047456 h 1047456"/>
                  <a:gd name="connsiteX7" fmla="*/ 1331 w 1379412"/>
                  <a:gd name="connsiteY7" fmla="*/ 883624 h 1047456"/>
                  <a:gd name="connsiteX8" fmla="*/ 0 w 1379412"/>
                  <a:gd name="connsiteY8" fmla="*/ 632264 h 1047456"/>
                  <a:gd name="connsiteX0" fmla="*/ 0 w 1379412"/>
                  <a:gd name="connsiteY0" fmla="*/ 632264 h 1047456"/>
                  <a:gd name="connsiteX1" fmla="*/ 262193 w 1379412"/>
                  <a:gd name="connsiteY1" fmla="*/ 322711 h 1047456"/>
                  <a:gd name="connsiteX2" fmla="*/ 655054 w 1379412"/>
                  <a:gd name="connsiteY2" fmla="*/ 0 h 1047456"/>
                  <a:gd name="connsiteX3" fmla="*/ 1100451 w 1379412"/>
                  <a:gd name="connsiteY3" fmla="*/ 528318 h 1047456"/>
                  <a:gd name="connsiteX4" fmla="*/ 1379412 w 1379412"/>
                  <a:gd name="connsiteY4" fmla="*/ 925084 h 1047456"/>
                  <a:gd name="connsiteX5" fmla="*/ 892553 w 1379412"/>
                  <a:gd name="connsiteY5" fmla="*/ 1047456 h 1047456"/>
                  <a:gd name="connsiteX6" fmla="*/ 165163 w 1379412"/>
                  <a:gd name="connsiteY6" fmla="*/ 1047456 h 1047456"/>
                  <a:gd name="connsiteX7" fmla="*/ 1331 w 1379412"/>
                  <a:gd name="connsiteY7" fmla="*/ 883624 h 1047456"/>
                  <a:gd name="connsiteX8" fmla="*/ 0 w 1379412"/>
                  <a:gd name="connsiteY8" fmla="*/ 632264 h 1047456"/>
                  <a:gd name="connsiteX0" fmla="*/ 0 w 1378081"/>
                  <a:gd name="connsiteY0" fmla="*/ 883624 h 1047456"/>
                  <a:gd name="connsiteX1" fmla="*/ 260862 w 1378081"/>
                  <a:gd name="connsiteY1" fmla="*/ 322711 h 1047456"/>
                  <a:gd name="connsiteX2" fmla="*/ 653723 w 1378081"/>
                  <a:gd name="connsiteY2" fmla="*/ 0 h 1047456"/>
                  <a:gd name="connsiteX3" fmla="*/ 1099120 w 1378081"/>
                  <a:gd name="connsiteY3" fmla="*/ 528318 h 1047456"/>
                  <a:gd name="connsiteX4" fmla="*/ 1378081 w 1378081"/>
                  <a:gd name="connsiteY4" fmla="*/ 925084 h 1047456"/>
                  <a:gd name="connsiteX5" fmla="*/ 891222 w 1378081"/>
                  <a:gd name="connsiteY5" fmla="*/ 1047456 h 1047456"/>
                  <a:gd name="connsiteX6" fmla="*/ 163832 w 1378081"/>
                  <a:gd name="connsiteY6" fmla="*/ 1047456 h 1047456"/>
                  <a:gd name="connsiteX7" fmla="*/ 0 w 1378081"/>
                  <a:gd name="connsiteY7" fmla="*/ 883624 h 1047456"/>
                  <a:gd name="connsiteX0" fmla="*/ 0 w 1378081"/>
                  <a:gd name="connsiteY0" fmla="*/ 883624 h 1047456"/>
                  <a:gd name="connsiteX1" fmla="*/ 260862 w 1378081"/>
                  <a:gd name="connsiteY1" fmla="*/ 322711 h 1047456"/>
                  <a:gd name="connsiteX2" fmla="*/ 653723 w 1378081"/>
                  <a:gd name="connsiteY2" fmla="*/ 0 h 1047456"/>
                  <a:gd name="connsiteX3" fmla="*/ 1378081 w 1378081"/>
                  <a:gd name="connsiteY3" fmla="*/ 925084 h 1047456"/>
                  <a:gd name="connsiteX4" fmla="*/ 891222 w 1378081"/>
                  <a:gd name="connsiteY4" fmla="*/ 1047456 h 1047456"/>
                  <a:gd name="connsiteX5" fmla="*/ 163832 w 1378081"/>
                  <a:gd name="connsiteY5" fmla="*/ 1047456 h 1047456"/>
                  <a:gd name="connsiteX6" fmla="*/ 0 w 1378081"/>
                  <a:gd name="connsiteY6" fmla="*/ 883624 h 1047456"/>
                  <a:gd name="connsiteX0" fmla="*/ 0 w 1378081"/>
                  <a:gd name="connsiteY0" fmla="*/ 883673 h 1047505"/>
                  <a:gd name="connsiteX1" fmla="*/ 653723 w 1378081"/>
                  <a:gd name="connsiteY1" fmla="*/ 49 h 1047505"/>
                  <a:gd name="connsiteX2" fmla="*/ 1378081 w 1378081"/>
                  <a:gd name="connsiteY2" fmla="*/ 925133 h 1047505"/>
                  <a:gd name="connsiteX3" fmla="*/ 891222 w 1378081"/>
                  <a:gd name="connsiteY3" fmla="*/ 1047505 h 1047505"/>
                  <a:gd name="connsiteX4" fmla="*/ 163832 w 1378081"/>
                  <a:gd name="connsiteY4" fmla="*/ 1047505 h 1047505"/>
                  <a:gd name="connsiteX5" fmla="*/ 0 w 1378081"/>
                  <a:gd name="connsiteY5" fmla="*/ 883673 h 1047505"/>
                  <a:gd name="connsiteX0" fmla="*/ 3287 w 1217536"/>
                  <a:gd name="connsiteY0" fmla="*/ 1047456 h 1047456"/>
                  <a:gd name="connsiteX1" fmla="*/ 493178 w 1217536"/>
                  <a:gd name="connsiteY1" fmla="*/ 0 h 1047456"/>
                  <a:gd name="connsiteX2" fmla="*/ 1217536 w 1217536"/>
                  <a:gd name="connsiteY2" fmla="*/ 925084 h 1047456"/>
                  <a:gd name="connsiteX3" fmla="*/ 730677 w 1217536"/>
                  <a:gd name="connsiteY3" fmla="*/ 1047456 h 1047456"/>
                  <a:gd name="connsiteX4" fmla="*/ 3287 w 1217536"/>
                  <a:gd name="connsiteY4" fmla="*/ 1047456 h 1047456"/>
                  <a:gd name="connsiteX0" fmla="*/ 1827 w 1503247"/>
                  <a:gd name="connsiteY0" fmla="*/ 968827 h 1047456"/>
                  <a:gd name="connsiteX1" fmla="*/ 778889 w 1503247"/>
                  <a:gd name="connsiteY1" fmla="*/ 0 h 1047456"/>
                  <a:gd name="connsiteX2" fmla="*/ 1503247 w 1503247"/>
                  <a:gd name="connsiteY2" fmla="*/ 925084 h 1047456"/>
                  <a:gd name="connsiteX3" fmla="*/ 1016388 w 1503247"/>
                  <a:gd name="connsiteY3" fmla="*/ 1047456 h 1047456"/>
                  <a:gd name="connsiteX4" fmla="*/ 1827 w 1503247"/>
                  <a:gd name="connsiteY4" fmla="*/ 968827 h 1047456"/>
                  <a:gd name="connsiteX0" fmla="*/ 1827 w 1503247"/>
                  <a:gd name="connsiteY0" fmla="*/ 968827 h 1067218"/>
                  <a:gd name="connsiteX1" fmla="*/ 778889 w 1503247"/>
                  <a:gd name="connsiteY1" fmla="*/ 0 h 1067218"/>
                  <a:gd name="connsiteX2" fmla="*/ 1503247 w 1503247"/>
                  <a:gd name="connsiteY2" fmla="*/ 925084 h 1067218"/>
                  <a:gd name="connsiteX3" fmla="*/ 1827 w 1503247"/>
                  <a:gd name="connsiteY3" fmla="*/ 968827 h 1067218"/>
                  <a:gd name="connsiteX0" fmla="*/ 1827 w 1557523"/>
                  <a:gd name="connsiteY0" fmla="*/ 968827 h 1081044"/>
                  <a:gd name="connsiteX1" fmla="*/ 778889 w 1557523"/>
                  <a:gd name="connsiteY1" fmla="*/ 0 h 1081044"/>
                  <a:gd name="connsiteX2" fmla="*/ 1557523 w 1557523"/>
                  <a:gd name="connsiteY2" fmla="*/ 956337 h 1081044"/>
                  <a:gd name="connsiteX3" fmla="*/ 1827 w 1557523"/>
                  <a:gd name="connsiteY3" fmla="*/ 968827 h 108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7523" h="1081044">
                    <a:moveTo>
                      <a:pt x="1827" y="968827"/>
                    </a:moveTo>
                    <a:cubicBezTo>
                      <a:pt x="-37756" y="794251"/>
                      <a:pt x="576514" y="20395"/>
                      <a:pt x="778889" y="0"/>
                    </a:cubicBezTo>
                    <a:cubicBezTo>
                      <a:pt x="965092" y="100395"/>
                      <a:pt x="1517940" y="781761"/>
                      <a:pt x="1557523" y="956337"/>
                    </a:cubicBezTo>
                    <a:cubicBezTo>
                      <a:pt x="1428013" y="1117808"/>
                      <a:pt x="122553" y="1123008"/>
                      <a:pt x="1827" y="968827"/>
                    </a:cubicBezTo>
                    <a:close/>
                  </a:path>
                </a:pathLst>
              </a:custGeom>
              <a:solidFill>
                <a:schemeClr val="accent1">
                  <a:alpha val="29000"/>
                </a:schemeClr>
              </a:solidFill>
              <a:ln w="158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7355160" cy="518435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1.59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Select lowest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of decomposition tree whose subtree represents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1.59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: </a:t>
                </a:r>
              </a:p>
              <a:p>
                <a:pPr lvl="2"/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r>
                  <a:rPr lang="en-US" dirty="0" smtClean="0"/>
                  <a:t> vertices in component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so child subtrees contain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1.59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vertices</a:t>
                </a:r>
              </a:p>
              <a:p>
                <a:pPr lvl="2"/>
                <a:r>
                  <a:rPr lang="en-US" dirty="0" smtClean="0"/>
                  <a:t>Some child subtree represents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Apply the reduction rule to the 2-separation between that child and its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7355160" cy="5184354"/>
              </a:xfrm>
              <a:blipFill rotWithShape="0">
                <a:blip r:embed="rId3"/>
                <a:stretch>
                  <a:fillRect l="-1326" t="-940" r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512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long paths and cycles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 (</a:t>
                </a:r>
                <a14:m>
                  <m:oMath xmlns:m="http://schemas.openxmlformats.org/officeDocument/2006/math">
                    <m:r>
                      <a:rPr lang="en-US" b="0" i="1" cap="small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-Cycle)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Input: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</a:t>
                </a:r>
                <a:r>
                  <a:rPr lang="en-US" dirty="0" smtClean="0"/>
                  <a:t>simple path (cycle) of length </a:t>
                </a:r>
                <a:r>
                  <a:rPr lang="en-US" b="1" dirty="0" smtClean="0"/>
                  <a:t>at least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 smtClean="0"/>
                  <a:t>Such a path (cycle) is called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-path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-cycle)</a:t>
                </a:r>
              </a:p>
              <a:p>
                <a:r>
                  <a:rPr lang="en-US" dirty="0" smtClean="0"/>
                  <a:t>Generalizes </a:t>
                </a:r>
                <a:r>
                  <a:rPr lang="en-US" cap="small" dirty="0" smtClean="0"/>
                  <a:t>Hamiltonian Path (Cycle)</a:t>
                </a:r>
                <a:r>
                  <a:rPr lang="en-US" dirty="0" smtClean="0"/>
                  <a:t>, so NP-complete</a:t>
                </a:r>
              </a:p>
              <a:p>
                <a:pPr lvl="1"/>
                <a:r>
                  <a:rPr lang="en-US" dirty="0" smtClean="0"/>
                  <a:t>Even on </a:t>
                </a:r>
                <a:r>
                  <a:rPr lang="en-US" b="1" dirty="0" smtClean="0"/>
                  <a:t>planar</a:t>
                </a:r>
                <a:r>
                  <a:rPr lang="en-US" dirty="0" smtClean="0"/>
                  <a:t> graphs of degree at most three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are </a:t>
                </a:r>
                <a:r>
                  <a:rPr lang="en-US" b="1" dirty="0" smtClean="0"/>
                  <a:t>fixed-parameter tractable</a:t>
                </a:r>
              </a:p>
              <a:p>
                <a:pPr lvl="1"/>
                <a:r>
                  <a:rPr lang="en-US" dirty="0" smtClean="0"/>
                  <a:t>Solvable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5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3717032"/>
            <a:ext cx="4524375" cy="2324100"/>
          </a:xfrm>
          <a:prstGeom prst="rect">
            <a:avLst/>
          </a:prstGeom>
        </p:spPr>
      </p:pic>
      <p:pic>
        <p:nvPicPr>
          <p:cNvPr id="6" name="Pat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2" y="3717032"/>
            <a:ext cx="4524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51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2-separation to reduce (II)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974"/>
                <a:ext cx="9144000" cy="2755829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1.59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err="1" smtClean="0"/>
                  <a:t>Triconnected</a:t>
                </a:r>
                <a:r>
                  <a:rPr lang="en-US" dirty="0" smtClean="0"/>
                  <a:t>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contains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r>
                  <a:rPr lang="en-US" dirty="0" smtClean="0"/>
                  <a:t> vertices</a:t>
                </a:r>
              </a:p>
              <a:p>
                <a:pPr lvl="2"/>
                <a:r>
                  <a:rPr lang="en-US" dirty="0" smtClean="0"/>
                  <a:t>Two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attach to the </a:t>
                </a:r>
                <a:r>
                  <a:rPr lang="en-US" b="1" dirty="0" smtClean="0"/>
                  <a:t>same </a:t>
                </a:r>
                <a:r>
                  <a:rPr lang="en-US" dirty="0" smtClean="0"/>
                  <a:t>minimal separator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be the vertices represented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contain the remaining vertices (and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Apply the reduction rule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974"/>
                <a:ext cx="9144000" cy="2755829"/>
              </a:xfrm>
              <a:blipFill rotWithShape="0">
                <a:blip r:embed="rId2"/>
                <a:stretch>
                  <a:fillRect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8" name="TwoChildr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9" y="3952803"/>
            <a:ext cx="1895475" cy="2628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3796835"/>
            <a:ext cx="3429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43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</a:t>
            </a:r>
            <a:r>
              <a:rPr lang="en-US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After decomposing the input graph, if there is a connected component with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1.59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r>
                  <a:rPr lang="en-US" dirty="0" smtClean="0"/>
                  <a:t> vertices we either find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-cycle or reduce to a smaller graph</a:t>
                </a:r>
              </a:p>
              <a:p>
                <a:r>
                  <a:rPr lang="en-US" dirty="0" smtClean="0"/>
                  <a:t>Each step decreases the number of vertices or increases the number of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 components</a:t>
                </a:r>
              </a:p>
              <a:p>
                <a:r>
                  <a:rPr lang="en-US" dirty="0" smtClean="0"/>
                  <a:t>After a polynomial number of rounds, all connected components have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lvl="1"/>
                <a:r>
                  <a:rPr lang="en-US" dirty="0" smtClean="0"/>
                  <a:t>We query the oracle for each of them and decide</a:t>
                </a:r>
              </a:p>
              <a:p>
                <a:r>
                  <a:rPr lang="en-US" dirty="0" smtClean="0"/>
                  <a:t>More careful analysis gives size bound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2.59</m:t>
                        </m:r>
                      </m:sup>
                    </m:sSup>
                  </m:oMath>
                </a14:m>
                <a:r>
                  <a:rPr lang="en-US" dirty="0" smtClean="0"/>
                  <a:t> vertices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539552" y="5373216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400" dirty="0" smtClean="0"/>
                  <a:t>-</a:t>
                </a:r>
                <a:r>
                  <a:rPr lang="nl-NL" sz="2400" cap="small" dirty="0" err="1" smtClean="0"/>
                  <a:t>Cycle</a:t>
                </a:r>
                <a:r>
                  <a:rPr lang="nl-NL" sz="2400" dirty="0" smtClean="0"/>
                  <a:t> has a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 Turing </a:t>
                </a:r>
                <a:r>
                  <a:rPr lang="nl-NL" sz="2400" dirty="0" err="1" smtClean="0"/>
                  <a:t>kernel</a:t>
                </a:r>
                <a:r>
                  <a:rPr lang="nl-NL" sz="2400" dirty="0" smtClean="0"/>
                  <a:t> on </a:t>
                </a:r>
                <a:r>
                  <a:rPr lang="nl-NL" sz="2400" dirty="0" err="1" smtClean="0"/>
                  <a:t>planar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graphs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373216"/>
                <a:ext cx="8064896" cy="10799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279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By using lower bounds on the circumference of other graph classes, same reduction rules work for Claw-free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etc.</a:t>
                </a:r>
              </a:p>
              <a:p>
                <a:pPr lvl="1"/>
                <a:r>
                  <a:rPr lang="en-US" dirty="0" smtClean="0"/>
                  <a:t>Crucial part is that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components of claw-free graphs are claw-free, etc.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, the reduction rule needs to be updated</a:t>
                </a:r>
              </a:p>
              <a:p>
                <a:pPr lvl="1"/>
                <a:r>
                  <a:rPr lang="en-US" dirty="0" smtClean="0"/>
                  <a:t>There are 6 structurally different ways in which a longest path can cross a 2-separation</a:t>
                </a:r>
              </a:p>
              <a:p>
                <a:pPr lvl="1"/>
                <a:r>
                  <a:rPr lang="en-US" dirty="0" smtClean="0"/>
                  <a:t>Reduction rule preserves a maximum-length copy of each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2" y="4839859"/>
            <a:ext cx="479107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2" y="4839859"/>
            <a:ext cx="4791075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462" y="4839859"/>
            <a:ext cx="4791075" cy="173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462" y="4839859"/>
            <a:ext cx="47910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44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problems have polynomial Turing kernels in several restricted graph families</a:t>
                </a:r>
              </a:p>
              <a:p>
                <a:r>
                  <a:rPr lang="en-US" dirty="0" smtClean="0"/>
                  <a:t>In Turing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, reduce using the solutions to small instances of NP-hard </a:t>
                </a:r>
                <a:r>
                  <a:rPr lang="en-US" dirty="0" err="1" smtClean="0"/>
                  <a:t>subproblems</a:t>
                </a:r>
                <a:r>
                  <a:rPr lang="en-US" dirty="0" smtClean="0"/>
                  <a:t>, supplied by the oracle</a:t>
                </a:r>
              </a:p>
              <a:p>
                <a:r>
                  <a:rPr lang="en-US" dirty="0" smtClean="0"/>
                  <a:t>Open problems: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2817824079"/>
                  </p:ext>
                </p:extLst>
              </p:nvPr>
            </p:nvGraphicFramePr>
            <p:xfrm>
              <a:off x="888480" y="3212976"/>
              <a:ext cx="7809434" cy="26250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2817824079"/>
                  </p:ext>
                </p:extLst>
              </p:nvPr>
            </p:nvGraphicFramePr>
            <p:xfrm>
              <a:off x="888480" y="3212976"/>
              <a:ext cx="7809434" cy="26250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899592" y="569218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159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79D463-E65E-4C50-97E4-211E16EED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A379D463-E65E-4C50-97E4-211E16EED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A379D463-E65E-4C50-97E4-211E16EED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A379D463-E65E-4C50-97E4-211E16EED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D08240-2F9B-4228-8349-09FBCFB75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D0D08240-2F9B-4228-8349-09FBCFB75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D0D08240-2F9B-4228-8349-09FBCFB75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D0D08240-2F9B-4228-8349-09FBCFB75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07458B-5AF8-4F94-BDC4-5A3FA22D3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7407458B-5AF8-4F94-BDC4-5A3FA22D3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7407458B-5AF8-4F94-BDC4-5A3FA22D3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7407458B-5AF8-4F94-BDC4-5A3FA22D3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Lower bounds for Turing kernels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751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small" dirty="0" smtClean="0"/>
                  <a:t>Colored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-path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b="1" dirty="0"/>
                  <a:t>:		</a:t>
                </a:r>
                <a:r>
                  <a:rPr lang="en-US" dirty="0"/>
                  <a:t>An </a:t>
                </a:r>
                <a:r>
                  <a:rPr lang="en-US" dirty="0" smtClean="0"/>
                  <a:t>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a graph G where each vertex is 		assigned a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simple </a:t>
                </a:r>
                <a:r>
                  <a:rPr lang="en-US" dirty="0" smtClean="0"/>
                  <a:t>path containing exactly one 		vertex of each color?</a:t>
                </a:r>
              </a:p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Hermelin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en-US" dirty="0" smtClean="0"/>
                  <a:t> [IPEC 2014] introduced a complexity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𝑊𝐾</m:t>
                    </m:r>
                    <m:r>
                      <a:rPr lang="en-US" i="1" dirty="0" smtClean="0">
                        <a:latin typeface="Cambria Math"/>
                      </a:rPr>
                      <m:t>[1]</m:t>
                    </m:r>
                  </m:oMath>
                </a14:m>
                <a:r>
                  <a:rPr lang="en-US" dirty="0" smtClean="0"/>
                  <a:t> and conjectured that no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𝑊𝐾</m:t>
                    </m:r>
                    <m:r>
                      <a:rPr lang="en-US" i="1" dirty="0" smtClean="0">
                        <a:latin typeface="Cambria Math"/>
                      </a:rPr>
                      <m:t>[1]</m:t>
                    </m:r>
                  </m:oMath>
                </a14:m>
                <a:r>
                  <a:rPr lang="en-US" dirty="0" smtClean="0"/>
                  <a:t>-hard problem has a polynomial Turing kernel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𝐹𝑃𝑇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𝑊𝐾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⊆…⊆</m:t>
                    </m:r>
                    <m:r>
                      <a:rPr lang="en-US" b="0" i="1" smtClean="0">
                        <a:latin typeface="Cambria Math"/>
                      </a:rPr>
                      <m:t>𝑋𝑃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They proved that </a:t>
                </a:r>
                <a:r>
                  <a:rPr lang="en-US" cap="small" dirty="0" smtClean="0"/>
                  <a:t>Colored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-Path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𝑊𝐾</m:t>
                    </m:r>
                    <m:r>
                      <a:rPr lang="en-US" i="1" dirty="0" smtClean="0">
                        <a:latin typeface="Cambria Math"/>
                      </a:rPr>
                      <m:t>[1]</m:t>
                    </m:r>
                  </m:oMath>
                </a14:m>
                <a:r>
                  <a:rPr lang="en-US" dirty="0" smtClean="0"/>
                  <a:t> hard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701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Colored paths are harder to find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𝑊𝐾</m:t>
                    </m:r>
                    <m:r>
                      <a:rPr lang="en-US" i="1" dirty="0" smtClean="0">
                        <a:latin typeface="Cambria Math"/>
                      </a:rPr>
                      <m:t>[1]</m:t>
                    </m:r>
                  </m:oMath>
                </a14:m>
                <a:r>
                  <a:rPr lang="en-US" dirty="0" smtClean="0"/>
                  <a:t>-hardness of the colored version is unrelated to the uncolored version</a:t>
                </a:r>
              </a:p>
              <a:p>
                <a:pPr lvl="1"/>
                <a:r>
                  <a:rPr lang="en-US" cap="small" dirty="0" smtClean="0"/>
                  <a:t>Colored</a:t>
                </a:r>
                <a:r>
                  <a:rPr lang="en-US" b="1" cap="small" dirty="0" smtClean="0"/>
                  <a:t> </a:t>
                </a:r>
                <a14:m>
                  <m:oMath xmlns:m="http://schemas.openxmlformats.org/officeDocument/2006/math">
                    <m:r>
                      <a:rPr lang="en-US" i="1" cap="small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-Path </a:t>
                </a:r>
                <a:r>
                  <a:rPr lang="en-US" dirty="0" smtClean="0"/>
                  <a:t>on </a:t>
                </a:r>
                <a:r>
                  <a:rPr lang="en-US" dirty="0" err="1" smtClean="0"/>
                  <a:t>subcubic</a:t>
                </a:r>
                <a:r>
                  <a:rPr lang="en-US" dirty="0" smtClean="0"/>
                  <a:t> graphs is WK[1]-hard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/>
                  <a:t>-</a:t>
                </a:r>
                <a:r>
                  <a:rPr lang="en-US" cap="small" dirty="0" smtClean="0"/>
                  <a:t>Path </a:t>
                </a:r>
                <a:r>
                  <a:rPr lang="en-US" dirty="0"/>
                  <a:t>on </a:t>
                </a:r>
                <a:r>
                  <a:rPr lang="en-US" dirty="0" err="1"/>
                  <a:t>subcubic</a:t>
                </a:r>
                <a:r>
                  <a:rPr lang="en-US" dirty="0"/>
                  <a:t> graphs </a:t>
                </a:r>
                <a:r>
                  <a:rPr lang="en-US" dirty="0" smtClean="0"/>
                  <a:t>has a polynomial Turing kernel</a:t>
                </a:r>
              </a:p>
              <a:p>
                <a:r>
                  <a:rPr lang="en-US" dirty="0" smtClean="0"/>
                  <a:t>The hardness from the colored version comes from the uniqueness constraint, instead of the long path constraint</a:t>
                </a:r>
              </a:p>
              <a:p>
                <a:pPr lvl="1"/>
                <a:r>
                  <a:rPr lang="en-US" dirty="0" smtClean="0"/>
                  <a:t>Colors allow you to encode </a:t>
                </a:r>
                <a:r>
                  <a:rPr lang="en-US" cap="small" dirty="0" smtClean="0"/>
                  <a:t>Exact Set Cover</a:t>
                </a:r>
                <a:r>
                  <a:rPr lang="en-US" dirty="0" smtClean="0"/>
                  <a:t> parameterized by universe size, a known WK[1]-hard problem</a:t>
                </a:r>
              </a:p>
              <a:p>
                <a:r>
                  <a:rPr lang="en-US" dirty="0"/>
                  <a:t>(Thanks to </a:t>
                </a:r>
                <a:r>
                  <a:rPr lang="en-US" dirty="0" err="1"/>
                  <a:t>Dániel</a:t>
                </a:r>
                <a:r>
                  <a:rPr lang="en-US" dirty="0"/>
                  <a:t> Marx &amp; </a:t>
                </a:r>
                <a:r>
                  <a:rPr lang="en-US" dirty="0" err="1" smtClean="0"/>
                  <a:t>Michał</a:t>
                </a:r>
                <a:r>
                  <a:rPr lang="en-US" dirty="0" smtClean="0"/>
                  <a:t> </a:t>
                </a:r>
                <a:r>
                  <a:rPr lang="en-US" dirty="0"/>
                  <a:t>Pilipczuk </a:t>
                </a:r>
                <a:r>
                  <a:rPr lang="en-US" dirty="0" smtClean="0"/>
                  <a:t>for </a:t>
                </a:r>
                <a:r>
                  <a:rPr lang="en-US" dirty="0"/>
                  <a:t>this insight)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555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Running times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65546562"/>
                  </p:ext>
                </p:extLst>
              </p:nvPr>
            </p:nvGraphicFramePr>
            <p:xfrm>
              <a:off x="457200" y="1196975"/>
              <a:ext cx="7571184" cy="445008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909022"/>
                    <a:gridCol w="2095961"/>
                    <a:gridCol w="2673405"/>
                    <a:gridCol w="18927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Year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Authors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Deterministic 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Randomized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1985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Monien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!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1993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Bodlaender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!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⋅2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1995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Alon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5.44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1995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Alon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&gt;8000)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2006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Kneis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16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2007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Chen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12.6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2007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Chen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2008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Koutis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2.83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Williams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2010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Björklund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i="1" baseline="0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1.66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2013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 err="1" smtClean="0">
                              <a:solidFill>
                                <a:schemeClr val="tx1"/>
                              </a:solidFill>
                            </a:rPr>
                            <a:t>Fomin</a:t>
                          </a: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</a:rPr>
                            <a:t> et </a:t>
                          </a:r>
                          <a:r>
                            <a:rPr lang="en-US" i="1" dirty="0" err="1" smtClean="0">
                              <a:solidFill>
                                <a:schemeClr val="tx1"/>
                              </a:solidFill>
                            </a:rPr>
                            <a:t>et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2.851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65546562"/>
                  </p:ext>
                </p:extLst>
              </p:nvPr>
            </p:nvGraphicFramePr>
            <p:xfrm>
              <a:off x="457200" y="1196975"/>
              <a:ext cx="7571184" cy="4450080"/>
            </p:xfrm>
            <a:graphic>
              <a:graphicData uri="http://schemas.openxmlformats.org/drawingml/2006/table">
                <a:tbl>
                  <a:tblPr firstRow="1" bandRow="1">
                    <a:tableStyleId>{EB344D84-9AFB-497E-A393-DC336BA19D2E}</a:tableStyleId>
                  </a:tblPr>
                  <a:tblGrid>
                    <a:gridCol w="909022"/>
                    <a:gridCol w="2095961"/>
                    <a:gridCol w="2673405"/>
                    <a:gridCol w="18927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Year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Authors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301" t="-8197" r="-70615" b="-1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45" t="-8197" b="-1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1985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Monien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301" t="-108197" r="-70615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1993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Bodlaender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301" t="-208197" r="-70615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1995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Alon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45" t="-313333" b="-83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1995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Alon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301" t="-406557" r="-70615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2006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Kneis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301" t="-506557" r="-70615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2007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Chen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301" t="-606557" r="-70615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2007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Chen 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45" t="-706557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2008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Koutis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45" t="-806557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2009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Williams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45" t="-921667" b="-23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2010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Björklund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i="1" baseline="0" dirty="0" smtClean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45" t="-1004918" b="-1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2013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 err="1" smtClean="0">
                              <a:solidFill>
                                <a:schemeClr val="tx1"/>
                              </a:solidFill>
                            </a:rPr>
                            <a:t>Fomin</a:t>
                          </a: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</a:rPr>
                            <a:t> et </a:t>
                          </a:r>
                          <a:r>
                            <a:rPr lang="en-US" i="1" dirty="0" err="1" smtClean="0">
                              <a:solidFill>
                                <a:schemeClr val="tx1"/>
                              </a:solidFill>
                            </a:rPr>
                            <a:t>et</a:t>
                          </a:r>
                          <a:r>
                            <a:rPr lang="en-US" i="1" dirty="0" smtClean="0">
                              <a:solidFill>
                                <a:schemeClr val="tx1"/>
                              </a:solidFill>
                            </a:rPr>
                            <a:t> al.</a:t>
                          </a:r>
                          <a:endParaRPr 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301" t="-1104918" r="-70615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4299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for path and cycle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was known to be FPT since 1985, for a long time we did not know whether it has a </a:t>
                </a:r>
                <a:r>
                  <a:rPr lang="en-US" b="1" dirty="0" smtClean="0"/>
                  <a:t>polynomial kernel</a:t>
                </a:r>
                <a:endParaRPr lang="en-US" dirty="0" smtClean="0"/>
              </a:p>
              <a:p>
                <a:r>
                  <a:rPr lang="en-US" dirty="0" smtClean="0"/>
                  <a:t>In 2008,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Bodlaender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en-US" dirty="0" smtClean="0"/>
                  <a:t> proved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do not</a:t>
                </a:r>
                <a:r>
                  <a:rPr lang="en-US" dirty="0" smtClean="0"/>
                  <a:t> admit polynomial kernels unless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 even on </a:t>
                </a:r>
                <a:r>
                  <a:rPr lang="en-US" b="1" dirty="0" smtClean="0"/>
                  <a:t>planar</a:t>
                </a:r>
                <a:r>
                  <a:rPr lang="en-US" dirty="0" smtClean="0"/>
                  <a:t> graphs of degree </a:t>
                </a:r>
                <a:r>
                  <a:rPr lang="en-US" dirty="0"/>
                  <a:t>at most </a:t>
                </a:r>
                <a:r>
                  <a:rPr lang="en-US" dirty="0" smtClean="0"/>
                  <a:t>three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grpSp>
        <p:nvGrpSpPr>
          <p:cNvPr id="6" name="Single-output"/>
          <p:cNvGrpSpPr/>
          <p:nvPr/>
        </p:nvGrpSpPr>
        <p:grpSpPr>
          <a:xfrm>
            <a:off x="1511660" y="4365104"/>
            <a:ext cx="6120680" cy="1919590"/>
            <a:chOff x="1187624" y="2780928"/>
            <a:chExt cx="6624736" cy="2077674"/>
          </a:xfrm>
        </p:grpSpPr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Forbidden" descr="C:\Users\bja065.UIB\AppData\Local\Microsoft\Windows\Temporary Internet Files\Content.IE5\QJGNOS3X\MC9004325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520" y="4582120"/>
            <a:ext cx="17526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14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Relaxed notions of preprocessing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b="1" dirty="0" smtClean="0"/>
                  <a:t>other</a:t>
                </a:r>
                <a:r>
                  <a:rPr lang="en-US" dirty="0" smtClean="0"/>
                  <a:t> parameterized problems that do not admit polynomial kernels, researchers found provably effective preprocessing schemes in a slightly </a:t>
                </a:r>
                <a:r>
                  <a:rPr lang="en-US" b="1" dirty="0" smtClean="0"/>
                  <a:t>different model</a:t>
                </a:r>
              </a:p>
              <a:p>
                <a:pPr lvl="1"/>
                <a:r>
                  <a:rPr lang="en-US" dirty="0" smtClean="0"/>
                  <a:t>A reduction to a list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-size instances</a:t>
                </a:r>
              </a:p>
              <a:p>
                <a:r>
                  <a:rPr lang="en-US" dirty="0" smtClean="0"/>
                  <a:t>Are there provably effective preprocessing schemes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 </a:t>
                </a:r>
                <a:r>
                  <a:rPr lang="en-US" dirty="0" smtClean="0"/>
                  <a:t>in such relaxed models?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grpSp>
        <p:nvGrpSpPr>
          <p:cNvPr id="5" name="Single-output"/>
          <p:cNvGrpSpPr/>
          <p:nvPr/>
        </p:nvGrpSpPr>
        <p:grpSpPr>
          <a:xfrm>
            <a:off x="1511660" y="4365104"/>
            <a:ext cx="6120680" cy="1919590"/>
            <a:chOff x="1187624" y="2780928"/>
            <a:chExt cx="6624736" cy="2077674"/>
          </a:xfrm>
        </p:grpSpPr>
        <p:pic>
          <p:nvPicPr>
            <p:cNvPr id="6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Forbidden" descr="C:\Users\bja065.UIB\AppData\Local\Microsoft\Windows\Temporary Internet Files\Content.IE5\QJGNOS3X\MC9004325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520" y="4582120"/>
            <a:ext cx="17526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ulti-outpu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4437112"/>
            <a:ext cx="721954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QuestionMark"/>
          <p:cNvSpPr/>
          <p:nvPr/>
        </p:nvSpPr>
        <p:spPr>
          <a:xfrm>
            <a:off x="2458820" y="4519280"/>
            <a:ext cx="131204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964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a parameterized </a:t>
                </a:r>
                <a:r>
                  <a:rPr lang="en-US" dirty="0" smtClean="0"/>
                  <a:t>problem and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b="1" dirty="0"/>
                  <a:t>Turing </a:t>
                </a:r>
                <a:r>
                  <a:rPr lang="en-US" b="1" dirty="0" err="1"/>
                  <a:t>kernelization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algorithm </a:t>
                </a:r>
                <a:r>
                  <a:rPr lang="en-US" dirty="0" smtClean="0"/>
                  <a:t>that</a:t>
                </a:r>
              </a:p>
              <a:p>
                <a:pPr lvl="1"/>
                <a:r>
                  <a:rPr lang="en-US" b="1" dirty="0" smtClean="0"/>
                  <a:t>decides</a:t>
                </a:r>
                <a:r>
                  <a:rPr lang="en-US" dirty="0" smtClean="0"/>
                  <a:t> </a:t>
                </a:r>
                <a:r>
                  <a:rPr lang="en-US" dirty="0"/>
                  <a:t>whether a given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time </a:t>
                </a:r>
                <a:r>
                  <a:rPr lang="en-US" b="1" dirty="0"/>
                  <a:t>polynomial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 </a:t>
                </a:r>
                <a:r>
                  <a:rPr lang="en-US" dirty="0"/>
                  <a:t>given access to an </a:t>
                </a:r>
                <a:r>
                  <a:rPr lang="en-US" dirty="0" smtClean="0"/>
                  <a:t>oracle that</a:t>
                </a:r>
              </a:p>
              <a:p>
                <a:pPr lvl="2"/>
                <a:r>
                  <a:rPr lang="en-US" dirty="0"/>
                  <a:t>for any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endParaRPr lang="en-US" dirty="0"/>
              </a:p>
              <a:p>
                <a:pPr lvl="2"/>
                <a:r>
                  <a:rPr lang="en-US" dirty="0" smtClean="0"/>
                  <a:t>decides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in a single step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06" y="4191794"/>
            <a:ext cx="8588788" cy="215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01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Theorem</a:t>
                </a:r>
                <a:r>
                  <a:rPr lang="en-US" dirty="0" smtClean="0"/>
                  <a:t>.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problems admit polynomial-size Turing kernels when the input graph is</a:t>
                </a:r>
              </a:p>
              <a:p>
                <a:pPr lvl="1"/>
                <a:r>
                  <a:rPr lang="en-US" dirty="0" smtClean="0"/>
                  <a:t>planar, or</a:t>
                </a:r>
              </a:p>
              <a:p>
                <a:pPr lvl="1"/>
                <a:r>
                  <a:rPr lang="en-US" dirty="0" smtClean="0"/>
                  <a:t>claw-free, 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3,</m:t>
                        </m:r>
                        <m:r>
                          <a:rPr lang="en-US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-minor-free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or</a:t>
                </a:r>
              </a:p>
              <a:p>
                <a:pPr lvl="1"/>
                <a:r>
                  <a:rPr lang="en-US" dirty="0" smtClean="0"/>
                  <a:t>of constant degree</a:t>
                </a:r>
              </a:p>
              <a:p>
                <a:r>
                  <a:rPr lang="en-US" dirty="0" smtClean="0"/>
                  <a:t>The degree of the polynomial depends on the graph class</a:t>
                </a:r>
              </a:p>
              <a:p>
                <a:pPr lvl="1"/>
                <a:r>
                  <a:rPr lang="en-US" dirty="0" smtClean="0"/>
                  <a:t>For </a:t>
                </a:r>
                <a:r>
                  <a:rPr lang="en-US" cap="small" dirty="0" smtClean="0"/>
                  <a:t>Planar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-cycle</a:t>
                </a:r>
                <a:r>
                  <a:rPr lang="en-US" dirty="0" smtClean="0"/>
                  <a:t>, kernel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2.59</m:t>
                        </m:r>
                      </m:sup>
                    </m:sSup>
                  </m:oMath>
                </a14:m>
                <a:r>
                  <a:rPr lang="en-US" dirty="0" smtClean="0"/>
                  <a:t> 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5" name="Theorem"/>
          <p:cNvSpPr/>
          <p:nvPr/>
        </p:nvSpPr>
        <p:spPr bwMode="auto">
          <a:xfrm>
            <a:off x="539552" y="4941168"/>
            <a:ext cx="8064896" cy="10799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2400" dirty="0" smtClean="0"/>
              <a:t>The </a:t>
            </a:r>
            <a:r>
              <a:rPr lang="nl-NL" sz="2400" b="1" dirty="0" err="1" smtClean="0"/>
              <a:t>difficult</a:t>
            </a:r>
            <a:r>
              <a:rPr lang="nl-NL" sz="2400" dirty="0" smtClean="0"/>
              <a:t> part of </a:t>
            </a:r>
            <a:r>
              <a:rPr lang="nl-NL" sz="2400" dirty="0" err="1" smtClean="0"/>
              <a:t>finding</a:t>
            </a:r>
            <a:r>
              <a:rPr lang="nl-NL" sz="2400" dirty="0" smtClean="0"/>
              <a:t> long </a:t>
            </a:r>
            <a:r>
              <a:rPr lang="nl-NL" sz="2400" dirty="0" err="1" smtClean="0"/>
              <a:t>paths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cycles</a:t>
            </a:r>
            <a:r>
              <a:rPr lang="nl-NL" sz="2400" dirty="0" smtClean="0"/>
              <a:t> in these </a:t>
            </a:r>
            <a:r>
              <a:rPr lang="nl-NL" sz="2400" dirty="0" err="1" smtClean="0"/>
              <a:t>graph</a:t>
            </a:r>
            <a:r>
              <a:rPr lang="nl-NL" sz="2400" dirty="0" smtClean="0"/>
              <a:t> classes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</a:t>
            </a:r>
            <a:r>
              <a:rPr lang="nl-NL" sz="2400" dirty="0" err="1" smtClean="0"/>
              <a:t>confined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b="1" dirty="0" smtClean="0"/>
              <a:t>small </a:t>
            </a:r>
            <a:r>
              <a:rPr lang="nl-NL" sz="2400" b="1" dirty="0" err="1" smtClean="0"/>
              <a:t>subtasks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694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Adaptivity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kernel crucially exploits the possibility of an </a:t>
                </a:r>
                <a:r>
                  <a:rPr lang="en-US" b="1" dirty="0" smtClean="0"/>
                  <a:t>adaptive interaction</a:t>
                </a:r>
                <a:r>
                  <a:rPr lang="en-US" dirty="0" smtClean="0"/>
                  <a:t> with the oracle</a:t>
                </a:r>
              </a:p>
              <a:p>
                <a:pPr lvl="1"/>
                <a:r>
                  <a:rPr lang="en-US" dirty="0" smtClean="0"/>
                  <a:t>The next queries depend on previous answers</a:t>
                </a:r>
              </a:p>
              <a:p>
                <a:pPr lvl="1"/>
                <a:r>
                  <a:rPr lang="en-US" dirty="0" smtClean="0"/>
                  <a:t>Compare to the non-adaptive list of small output instances</a:t>
                </a:r>
              </a:p>
              <a:p>
                <a:r>
                  <a:rPr lang="en-US" dirty="0" smtClean="0"/>
                  <a:t>Rare phenomenon; only other adaptive Turing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 is due </a:t>
                </a:r>
                <a:r>
                  <a:rPr lang="en-US" dirty="0"/>
                  <a:t>to </a:t>
                </a:r>
                <a:r>
                  <a:rPr lang="en-US" dirty="0" err="1">
                    <a:solidFill>
                      <a:srgbClr val="0070C0"/>
                    </a:solidFill>
                  </a:rPr>
                  <a:t>Thomassé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en-US" dirty="0" smtClean="0"/>
                  <a:t> [WG 2014] for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cap="small" dirty="0" smtClean="0"/>
                  <a:t>-Independent Set</a:t>
                </a:r>
                <a:r>
                  <a:rPr lang="en-US" dirty="0" smtClean="0"/>
                  <a:t> in </a:t>
                </a:r>
                <a:r>
                  <a:rPr lang="en-US" cap="small" dirty="0" smtClean="0"/>
                  <a:t>Bull</a:t>
                </a:r>
                <a:r>
                  <a:rPr lang="en-US" dirty="0" smtClean="0"/>
                  <a:t>-free graphs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402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none" dirty="0" smtClean="0"/>
                  <a:t>Turing kernel for </a:t>
                </a:r>
                <a:r>
                  <a:rPr lang="en-US" cap="small" dirty="0" smtClean="0"/>
                  <a:t>planar </a:t>
                </a:r>
                <a14:m>
                  <m:oMath xmlns:m="http://schemas.openxmlformats.org/officeDocument/2006/math">
                    <m:r>
                      <a:rPr lang="en-US" b="1" i="1" cap="small" dirty="0">
                        <a:latin typeface="Cambria Math"/>
                      </a:rPr>
                      <m:t>𝒌</m:t>
                    </m:r>
                  </m:oMath>
                </a14:m>
                <a:r>
                  <a:rPr lang="en-US" cap="small" dirty="0"/>
                  <a:t>-Cycle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5" t="-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7589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15818</TotalTime>
  <Words>1164</Words>
  <Application>Microsoft Office PowerPoint</Application>
  <PresentationFormat>On-screen Show (4:3)</PresentationFormat>
  <Paragraphs>219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Arial Narrow</vt:lpstr>
      <vt:lpstr>Cambria Math</vt:lpstr>
      <vt:lpstr>Arial</vt:lpstr>
      <vt:lpstr>AA-UiB-Institusjonell-mal-rev03</vt:lpstr>
      <vt:lpstr>PowerPoint Presentation</vt:lpstr>
      <vt:lpstr>Finding long paths and cycles</vt:lpstr>
      <vt:lpstr>Running times for k-Path</vt:lpstr>
      <vt:lpstr>Preprocessing for path and cycle problems</vt:lpstr>
      <vt:lpstr>Relaxed notions of preprocessing</vt:lpstr>
      <vt:lpstr>Turing kernelization</vt:lpstr>
      <vt:lpstr>Our results</vt:lpstr>
      <vt:lpstr>Adaptivity</vt:lpstr>
      <vt:lpstr>Turing kernel for planar k-Cycle</vt:lpstr>
      <vt:lpstr>Splitting rule for k-Cycle</vt:lpstr>
      <vt:lpstr>Long cycles through 2-separators</vt:lpstr>
      <vt:lpstr>Turing reduction rule for k-Longest Cycle</vt:lpstr>
      <vt:lpstr>Decompose-Query-Reduce</vt:lpstr>
      <vt:lpstr>Circumference of triconnected graphs</vt:lpstr>
      <vt:lpstr>Decomposition into triconnected components</vt:lpstr>
      <vt:lpstr>Decomposition into triconnected components</vt:lpstr>
      <vt:lpstr>Exact statement for graph decomposition</vt:lpstr>
      <vt:lpstr>Kernelizing using the decomposition</vt:lpstr>
      <vt:lpstr>Finding a 2-separation to reduce (I)</vt:lpstr>
      <vt:lpstr>Finding a 2-separation to reduce (II)</vt:lpstr>
      <vt:lpstr>Summary of the kernelization</vt:lpstr>
      <vt:lpstr>Extensions</vt:lpstr>
      <vt:lpstr>Conclusion</vt:lpstr>
      <vt:lpstr>Lower bounds for Turing kernels</vt:lpstr>
      <vt:lpstr>Colored k-path</vt:lpstr>
      <vt:lpstr>Colored paths are harder to find</vt:lpstr>
    </vt:vector>
  </TitlesOfParts>
  <Company>UiB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Bart Jansen</cp:lastModifiedBy>
  <cp:revision>1458</cp:revision>
  <cp:lastPrinted>2011-05-25T10:31:26Z</cp:lastPrinted>
  <dcterms:created xsi:type="dcterms:W3CDTF">2011-05-20T06:21:58Z</dcterms:created>
  <dcterms:modified xsi:type="dcterms:W3CDTF">2015-06-03T20:19:28Z</dcterms:modified>
</cp:coreProperties>
</file>