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2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3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22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2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2" r:id="rId2"/>
    <p:sldId id="984" r:id="rId3"/>
    <p:sldId id="991" r:id="rId4"/>
    <p:sldId id="988" r:id="rId5"/>
    <p:sldId id="989" r:id="rId6"/>
    <p:sldId id="993" r:id="rId7"/>
    <p:sldId id="948" r:id="rId8"/>
    <p:sldId id="995" r:id="rId9"/>
    <p:sldId id="1003" r:id="rId10"/>
    <p:sldId id="994" r:id="rId11"/>
    <p:sldId id="1002" r:id="rId12"/>
    <p:sldId id="1007" r:id="rId13"/>
    <p:sldId id="1009" r:id="rId14"/>
    <p:sldId id="1010" r:id="rId15"/>
    <p:sldId id="998" r:id="rId16"/>
    <p:sldId id="1000" r:id="rId17"/>
    <p:sldId id="1001" r:id="rId18"/>
    <p:sldId id="1008" r:id="rId19"/>
    <p:sldId id="1012" r:id="rId20"/>
    <p:sldId id="1013" r:id="rId21"/>
    <p:sldId id="997" r:id="rId22"/>
    <p:sldId id="999" r:id="rId23"/>
    <p:sldId id="958" r:id="rId24"/>
  </p:sldIdLst>
  <p:sldSz cx="12192000" cy="6858000"/>
  <p:notesSz cx="6797675" cy="9926638"/>
  <p:embeddedFontLs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C9800"/>
    <a:srgbClr val="FFCC00"/>
    <a:srgbClr val="F8F8F8"/>
    <a:srgbClr val="E1E9ED"/>
    <a:srgbClr val="CC3300"/>
    <a:srgbClr val="0066FF"/>
    <a:srgbClr val="00FFFF"/>
    <a:srgbClr val="D3EBFA"/>
    <a:srgbClr val="03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8054" autoAdjust="0"/>
  </p:normalViewPr>
  <p:slideViewPr>
    <p:cSldViewPr>
      <p:cViewPr varScale="1">
        <p:scale>
          <a:sx n="98" d="100"/>
          <a:sy n="98" d="100"/>
        </p:scale>
        <p:origin x="90" y="4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1.png"/><Relationship Id="rId1" Type="http://schemas.openxmlformats.org/officeDocument/2006/relationships/image" Target="../media/image711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image" Target="../media/image710.png"/><Relationship Id="rId4" Type="http://schemas.openxmlformats.org/officeDocument/2006/relationships/image" Target="../media/image7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0018A-28A4-42F5-83F7-894B3BE492F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79D7F0D-8097-4625-8C20-11CB8E907B49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sz="2500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ℱ</m:t>
                  </m:r>
                </m:oMath>
              </a14:m>
              <a:r>
                <a:rPr lang="de-DE" sz="2500" dirty="0"/>
                <a:t>-minor-free </a:t>
              </a:r>
              <a:r>
                <a:rPr lang="de-DE" sz="2500" dirty="0" err="1"/>
                <a:t>graphs</a:t>
              </a:r>
              <a:r>
                <a:rPr lang="de-DE" sz="2500" dirty="0"/>
                <a:t> </a:t>
              </a:r>
              <a:br>
                <a:rPr lang="de-DE" sz="2500" dirty="0"/>
              </a:br>
              <a:r>
                <a:rPr lang="de-DE" sz="1400" dirty="0">
                  <a:solidFill>
                    <a:srgbClr val="0070C0"/>
                  </a:solidFill>
                </a:rPr>
                <a:t>[</a:t>
              </a:r>
              <a:r>
                <a:rPr lang="de-DE" sz="1400" dirty="0" err="1">
                  <a:solidFill>
                    <a:srgbClr val="0070C0"/>
                  </a:solidFill>
                </a:rPr>
                <a:t>Bulian</a:t>
              </a:r>
              <a:r>
                <a:rPr lang="de-DE" sz="1400" dirty="0">
                  <a:solidFill>
                    <a:srgbClr val="0070C0"/>
                  </a:solidFill>
                </a:rPr>
                <a:t> &amp; </a:t>
              </a:r>
              <a:r>
                <a:rPr lang="de-DE" sz="1400" dirty="0" err="1">
                  <a:solidFill>
                    <a:srgbClr val="0070C0"/>
                  </a:solidFill>
                </a:rPr>
                <a:t>Dawar</a:t>
              </a:r>
              <a:r>
                <a:rPr lang="de-DE" sz="1400" dirty="0">
                  <a:solidFill>
                    <a:srgbClr val="0070C0"/>
                  </a:solidFill>
                </a:rPr>
                <a:t>]</a:t>
              </a:r>
              <a:endParaRPr lang="en-US" sz="1400" dirty="0">
                <a:solidFill>
                  <a:srgbClr val="0070C0"/>
                </a:solidFill>
              </a:endParaRPr>
            </a:p>
          </dgm:t>
        </dgm:pt>
      </mc:Choice>
      <mc:Fallback xmlns="">
        <dgm:pt modelId="{079D7F0D-8097-4625-8C20-11CB8E907B49}">
          <dgm:prSet phldrT="[Text]" custT="1"/>
          <dgm:spPr/>
          <dgm:t>
            <a:bodyPr/>
            <a:lstStyle/>
            <a:p>
              <a:r>
                <a:rPr lang="en-US" sz="2500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ℱ</a:t>
              </a:r>
              <a:r>
                <a:rPr lang="de-DE" sz="2500" dirty="0"/>
                <a:t>-minor-free </a:t>
              </a:r>
              <a:r>
                <a:rPr lang="de-DE" sz="2500" dirty="0" err="1"/>
                <a:t>graphs</a:t>
              </a:r>
              <a:r>
                <a:rPr lang="de-DE" sz="2500" dirty="0"/>
                <a:t> </a:t>
              </a:r>
              <a:br>
                <a:rPr lang="de-DE" sz="2500" dirty="0"/>
              </a:br>
              <a:r>
                <a:rPr lang="de-DE" sz="1400" dirty="0">
                  <a:solidFill>
                    <a:srgbClr val="0070C0"/>
                  </a:solidFill>
                </a:rPr>
                <a:t>[</a:t>
              </a:r>
              <a:r>
                <a:rPr lang="de-DE" sz="1400" dirty="0" err="1">
                  <a:solidFill>
                    <a:srgbClr val="0070C0"/>
                  </a:solidFill>
                </a:rPr>
                <a:t>Bulian</a:t>
              </a:r>
              <a:r>
                <a:rPr lang="de-DE" sz="1400" dirty="0">
                  <a:solidFill>
                    <a:srgbClr val="0070C0"/>
                  </a:solidFill>
                </a:rPr>
                <a:t> &amp; </a:t>
              </a:r>
              <a:r>
                <a:rPr lang="de-DE" sz="1400" dirty="0" err="1">
                  <a:solidFill>
                    <a:srgbClr val="0070C0"/>
                  </a:solidFill>
                </a:rPr>
                <a:t>Dawar</a:t>
              </a:r>
              <a:r>
                <a:rPr lang="de-DE" sz="1400" dirty="0">
                  <a:solidFill>
                    <a:srgbClr val="0070C0"/>
                  </a:solidFill>
                </a:rPr>
                <a:t>]</a:t>
              </a:r>
              <a:endParaRPr lang="en-US" sz="1400" dirty="0">
                <a:solidFill>
                  <a:srgbClr val="0070C0"/>
                </a:solidFill>
              </a:endParaRPr>
            </a:p>
          </dgm:t>
        </dgm:pt>
      </mc:Fallback>
    </mc:AlternateContent>
    <dgm:pt modelId="{11C3F22D-E4FD-4221-BDD6-E020AC1F0D00}" type="parTrans" cxnId="{77FC5F90-3BBE-457C-A1F9-45BACBAE015A}">
      <dgm:prSet/>
      <dgm:spPr/>
      <dgm:t>
        <a:bodyPr/>
        <a:lstStyle/>
        <a:p>
          <a:endParaRPr lang="en-US"/>
        </a:p>
      </dgm:t>
    </dgm:pt>
    <dgm:pt modelId="{7518DE47-1727-4A50-AFBB-43B65174FAD2}" type="sibTrans" cxnId="{77FC5F90-3BBE-457C-A1F9-45BACBAE015A}">
      <dgm:prSet/>
      <dgm:spPr/>
      <dgm:t>
        <a:bodyPr/>
        <a:lstStyle/>
        <a:p>
          <a:endParaRPr lang="en-US"/>
        </a:p>
      </dgm:t>
    </dgm:pt>
    <dgm:pt modelId="{7D64A9AE-8F19-473F-8BD0-1D5C2EBCF7B1}">
      <dgm:prSet custT="1"/>
      <dgm:spPr/>
      <dgm:t>
        <a:bodyPr/>
        <a:lstStyle/>
        <a:p>
          <a:r>
            <a:rPr lang="de-DE" sz="2500" dirty="0" err="1"/>
            <a:t>Bounded-degree</a:t>
          </a:r>
          <a:r>
            <a:rPr lang="de-DE" sz="2500" dirty="0"/>
            <a:t> </a:t>
          </a:r>
          <a:r>
            <a:rPr lang="de-DE" sz="2500" dirty="0" err="1"/>
            <a:t>graphs</a:t>
          </a:r>
          <a:r>
            <a:rPr lang="de-DE" sz="2500" dirty="0"/>
            <a:t> </a:t>
          </a:r>
          <a:r>
            <a:rPr lang="de-DE" sz="2000" dirty="0">
              <a:solidFill>
                <a:srgbClr val="C00000"/>
              </a:solidFill>
            </a:rPr>
            <a:t>(</a:t>
          </a:r>
          <a:r>
            <a:rPr lang="de-DE" sz="2000" dirty="0" err="1">
              <a:solidFill>
                <a:srgbClr val="C00000"/>
              </a:solidFill>
            </a:rPr>
            <a:t>approximation</a:t>
          </a:r>
          <a:r>
            <a:rPr lang="de-DE" sz="2000" dirty="0">
              <a:solidFill>
                <a:srgbClr val="C00000"/>
              </a:solidFill>
            </a:rPr>
            <a:t>) </a:t>
          </a:r>
          <a:br>
            <a:rPr lang="de-DE" sz="2500" dirty="0"/>
          </a:br>
          <a:r>
            <a:rPr lang="de-DE" sz="1400" dirty="0">
              <a:solidFill>
                <a:srgbClr val="0070C0"/>
              </a:solidFill>
            </a:rPr>
            <a:t>[</a:t>
          </a:r>
          <a:r>
            <a:rPr lang="de-DE" sz="1400" dirty="0" err="1">
              <a:solidFill>
                <a:srgbClr val="0070C0"/>
              </a:solidFill>
            </a:rPr>
            <a:t>Bulian</a:t>
          </a:r>
          <a:r>
            <a:rPr lang="de-DE" sz="1400" dirty="0">
              <a:solidFill>
                <a:srgbClr val="0070C0"/>
              </a:solidFill>
            </a:rPr>
            <a:t> &amp; </a:t>
          </a:r>
          <a:r>
            <a:rPr lang="de-DE" sz="1400" dirty="0" err="1">
              <a:solidFill>
                <a:srgbClr val="0070C0"/>
              </a:solidFill>
            </a:rPr>
            <a:t>Dawar</a:t>
          </a:r>
          <a:r>
            <a:rPr lang="de-DE" sz="1400" dirty="0">
              <a:solidFill>
                <a:srgbClr val="0070C0"/>
              </a:solidFill>
            </a:rPr>
            <a:t>]</a:t>
          </a:r>
        </a:p>
      </dgm:t>
    </dgm:pt>
    <dgm:pt modelId="{AED117AA-B8D6-4E6B-8F5C-47BEC917BE75}" type="parTrans" cxnId="{87C810C0-19CF-4E63-8740-2BCC04032CEC}">
      <dgm:prSet/>
      <dgm:spPr/>
      <dgm:t>
        <a:bodyPr/>
        <a:lstStyle/>
        <a:p>
          <a:endParaRPr lang="en-US"/>
        </a:p>
      </dgm:t>
    </dgm:pt>
    <dgm:pt modelId="{650959A0-78A2-4900-B130-0D57B605798E}" type="sibTrans" cxnId="{87C810C0-19CF-4E63-8740-2BCC04032CEC}">
      <dgm:prSet/>
      <dgm:spPr/>
      <dgm:t>
        <a:bodyPr/>
        <a:lstStyle/>
        <a:p>
          <a:endParaRPr lang="en-US"/>
        </a:p>
      </dgm:t>
    </dgm:pt>
    <dgm:pt modelId="{4B1FCD7E-ECDE-4D84-9AFF-BADB036AB484}">
      <dgm:prSet custT="1"/>
      <dgm:spPr/>
      <dgm:t>
        <a:bodyPr/>
        <a:lstStyle/>
        <a:p>
          <a:r>
            <a:rPr lang="de-DE" sz="2200" dirty="0" err="1"/>
            <a:t>Bounded-degree</a:t>
          </a:r>
          <a:r>
            <a:rPr lang="de-DE" sz="2200" dirty="0"/>
            <a:t> </a:t>
          </a:r>
          <a:r>
            <a:rPr lang="de-DE" sz="2200" dirty="0" err="1"/>
            <a:t>graphs</a:t>
          </a:r>
          <a:r>
            <a:rPr lang="de-DE" sz="2200" dirty="0"/>
            <a:t> </a:t>
          </a:r>
          <a:br>
            <a:rPr lang="de-DE" sz="2200" dirty="0"/>
          </a:br>
          <a:r>
            <a:rPr lang="de-DE" sz="1800" dirty="0">
              <a:solidFill>
                <a:srgbClr val="C00000"/>
              </a:solidFill>
            </a:rPr>
            <a:t>(planar </a:t>
          </a:r>
          <a:r>
            <a:rPr lang="de-DE" sz="1800" dirty="0" err="1">
              <a:solidFill>
                <a:srgbClr val="C00000"/>
              </a:solidFill>
            </a:rPr>
            <a:t>inputs</a:t>
          </a:r>
          <a:r>
            <a:rPr lang="de-DE" sz="1800" dirty="0">
              <a:solidFill>
                <a:srgbClr val="C00000"/>
              </a:solidFill>
            </a:rPr>
            <a:t>) </a:t>
          </a:r>
          <a:br>
            <a:rPr lang="de-DE" sz="1800" dirty="0">
              <a:solidFill>
                <a:srgbClr val="C00000"/>
              </a:solidFill>
            </a:rPr>
          </a:br>
          <a:r>
            <a:rPr lang="de-DE" sz="1400" dirty="0">
              <a:solidFill>
                <a:srgbClr val="0070C0"/>
              </a:solidFill>
            </a:rPr>
            <a:t>[</a:t>
          </a:r>
          <a:r>
            <a:rPr lang="de-DE" sz="1400" dirty="0" err="1">
              <a:solidFill>
                <a:srgbClr val="0070C0"/>
              </a:solidFill>
            </a:rPr>
            <a:t>Lindermayr</a:t>
          </a:r>
          <a:r>
            <a:rPr lang="de-DE" sz="1400" dirty="0">
              <a:solidFill>
                <a:srgbClr val="0070C0"/>
              </a:solidFill>
            </a:rPr>
            <a:t>, Siebertz, </a:t>
          </a:r>
          <a:br>
            <a:rPr lang="de-DE" sz="1400" dirty="0">
              <a:solidFill>
                <a:srgbClr val="0070C0"/>
              </a:solidFill>
            </a:rPr>
          </a:br>
          <a:r>
            <a:rPr lang="de-DE" sz="1400" dirty="0">
              <a:solidFill>
                <a:srgbClr val="0070C0"/>
              </a:solidFill>
            </a:rPr>
            <a:t>Vigny, MFCS‘20]</a:t>
          </a:r>
        </a:p>
      </dgm:t>
    </dgm:pt>
    <dgm:pt modelId="{51CE7697-8D20-45AD-9DF6-B740D4E7E86B}" type="parTrans" cxnId="{F30FE47F-9C8F-4707-951E-9DE211C592BE}">
      <dgm:prSet/>
      <dgm:spPr/>
      <dgm:t>
        <a:bodyPr/>
        <a:lstStyle/>
        <a:p>
          <a:endParaRPr lang="en-US"/>
        </a:p>
      </dgm:t>
    </dgm:pt>
    <dgm:pt modelId="{29781FBE-7B78-476B-8BB3-E6C68FB4646A}" type="sibTrans" cxnId="{F30FE47F-9C8F-4707-951E-9DE211C592BE}">
      <dgm:prSet/>
      <dgm:spPr/>
      <dgm:t>
        <a:bodyPr/>
        <a:lstStyle/>
        <a:p>
          <a:endParaRPr lang="en-US"/>
        </a:p>
      </dgm:t>
    </dgm:pt>
    <dgm:pt modelId="{7EE13814-7453-4A67-ADF6-D72762482CE5}">
      <dgm:prSet custT="1"/>
      <dgm:spPr/>
      <dgm:t>
        <a:bodyPr/>
        <a:lstStyle/>
        <a:p>
          <a:r>
            <a:rPr lang="en-US" sz="2500" dirty="0"/>
            <a:t>Cluster graphs </a:t>
          </a:r>
          <a:br>
            <a:rPr lang="en-US" sz="2500" dirty="0"/>
          </a:br>
          <a:r>
            <a:rPr lang="en-US" sz="1400" dirty="0">
              <a:solidFill>
                <a:srgbClr val="0070C0"/>
              </a:solidFill>
            </a:rPr>
            <a:t>[Agrawal &amp; Ramanujan, IPEC</a:t>
          </a:r>
          <a:r>
            <a:rPr lang="de-DE" sz="1400" dirty="0">
              <a:solidFill>
                <a:srgbClr val="0070C0"/>
              </a:solidFill>
            </a:rPr>
            <a:t>‘</a:t>
          </a:r>
          <a:r>
            <a:rPr lang="en-US" sz="1400" dirty="0">
              <a:solidFill>
                <a:srgbClr val="0070C0"/>
              </a:solidFill>
            </a:rPr>
            <a:t>20]</a:t>
          </a:r>
        </a:p>
      </dgm:t>
    </dgm:pt>
    <dgm:pt modelId="{53FF8C89-78AB-463B-B709-9FFC5FEE1BCA}" type="parTrans" cxnId="{FAED5C6D-5AF7-4B11-96A5-0DDB114C5206}">
      <dgm:prSet/>
      <dgm:spPr/>
      <dgm:t>
        <a:bodyPr/>
        <a:lstStyle/>
        <a:p>
          <a:endParaRPr lang="en-US"/>
        </a:p>
      </dgm:t>
    </dgm:pt>
    <dgm:pt modelId="{DA881191-5C6B-4B20-849A-7F6CC2FF34A5}" type="sibTrans" cxnId="{FAED5C6D-5AF7-4B11-96A5-0DDB114C5206}">
      <dgm:prSet/>
      <dgm:spPr/>
      <dgm:t>
        <a:bodyPr/>
        <a:lstStyle/>
        <a:p>
          <a:endParaRPr lang="en-US"/>
        </a:p>
      </dgm:t>
    </dgm:pt>
    <dgm:pt modelId="{C046FE8F-8593-4D57-BA36-2AAAB2886C38}">
      <dgm:prSet custT="1"/>
      <dgm:spPr/>
      <dgm:t>
        <a:bodyPr/>
        <a:lstStyle/>
        <a:p>
          <a:r>
            <a:rPr lang="en-US" sz="2500" dirty="0"/>
            <a:t>Bipartite graphs </a:t>
          </a:r>
          <a:br>
            <a:rPr lang="en-US" sz="2500" dirty="0"/>
          </a:br>
          <a:r>
            <a:rPr lang="en-US" sz="1400" dirty="0">
              <a:solidFill>
                <a:srgbClr val="0070C0"/>
              </a:solidFill>
            </a:rPr>
            <a:t>[J. &amp; de Kroon, WG ’21]</a:t>
          </a:r>
          <a:endParaRPr lang="de-DE" sz="900" dirty="0">
            <a:solidFill>
              <a:srgbClr val="0070C0"/>
            </a:solidFill>
          </a:endParaRPr>
        </a:p>
      </dgm:t>
    </dgm:pt>
    <dgm:pt modelId="{B6B35432-EF6F-4E22-81F6-B43C7CBF129B}" type="parTrans" cxnId="{C56B5759-BFE3-4A99-B191-7E6ADD2B2141}">
      <dgm:prSet/>
      <dgm:spPr/>
      <dgm:t>
        <a:bodyPr/>
        <a:lstStyle/>
        <a:p>
          <a:endParaRPr lang="en-US"/>
        </a:p>
      </dgm:t>
    </dgm:pt>
    <dgm:pt modelId="{A30FBECC-ADE5-4A52-B628-9B274DFFD113}" type="sibTrans" cxnId="{C56B5759-BFE3-4A99-B191-7E6ADD2B2141}">
      <dgm:prSet/>
      <dgm:spPr/>
      <dgm:t>
        <a:bodyPr/>
        <a:lstStyle/>
        <a:p>
          <a:endParaRPr lang="en-US"/>
        </a:p>
      </dgm:t>
    </dgm:pt>
    <dgm:pt modelId="{0AD6FCB9-E232-43D8-9553-165E5CB0D3AA}">
      <dgm:prSet custT="1"/>
      <dgm:spPr/>
      <dgm:t>
        <a:bodyPr/>
        <a:lstStyle/>
        <a:p>
          <a:r>
            <a:rPr lang="en-US" sz="1700" dirty="0"/>
            <a:t>All classes defined by a </a:t>
          </a:r>
          <a:r>
            <a:rPr lang="en-US" sz="1700" dirty="0">
              <a:solidFill>
                <a:srgbClr val="C00000"/>
              </a:solidFill>
            </a:rPr>
            <a:t>finite</a:t>
          </a:r>
          <a:r>
            <a:rPr lang="en-US" sz="1700" dirty="0"/>
            <a:t> set of forbidden induced subgraphs </a:t>
          </a:r>
          <a:br>
            <a:rPr lang="en-US" sz="1700" dirty="0"/>
          </a:br>
          <a:r>
            <a:rPr lang="en-US" sz="1400" dirty="0">
              <a:solidFill>
                <a:srgbClr val="0070C0"/>
              </a:solidFill>
            </a:rPr>
            <a:t>[Agrawal, </a:t>
          </a:r>
          <a:r>
            <a:rPr lang="en-US" sz="1400" dirty="0" err="1">
              <a:solidFill>
                <a:srgbClr val="0070C0"/>
              </a:solidFill>
            </a:rPr>
            <a:t>Kanesh</a:t>
          </a:r>
          <a:r>
            <a:rPr lang="en-US" sz="1400" dirty="0">
              <a:solidFill>
                <a:srgbClr val="0070C0"/>
              </a:solidFill>
            </a:rPr>
            <a:t>, Panolan, Ramanujan, Saurabh, STACS’21]</a:t>
          </a:r>
        </a:p>
      </dgm:t>
    </dgm:pt>
    <dgm:pt modelId="{EAC26FBC-C250-487F-95C3-257847966FEA}" type="parTrans" cxnId="{97B9513B-8CC9-49EE-A4B7-FAEF3E7E9DF2}">
      <dgm:prSet/>
      <dgm:spPr/>
      <dgm:t>
        <a:bodyPr/>
        <a:lstStyle/>
        <a:p>
          <a:endParaRPr lang="en-US"/>
        </a:p>
      </dgm:t>
    </dgm:pt>
    <dgm:pt modelId="{0374F8F6-3CA9-49D0-9A72-D2915C4D6A31}" type="sibTrans" cxnId="{97B9513B-8CC9-49EE-A4B7-FAEF3E7E9DF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6D92C21-C8A4-478C-9118-3A08761C8AA8}">
          <dgm:prSet custT="1"/>
          <dgm:spPr/>
          <dgm:t>
            <a:bodyPr/>
            <a:lstStyle/>
            <a:p>
              <a:r>
                <a:rPr lang="de-DE" sz="2500" dirty="0" err="1"/>
                <a:t>Rankwidth</a:t>
              </a:r>
              <a:r>
                <a:rPr lang="de-DE" sz="2500" dirty="0"/>
                <a:t> </a:t>
              </a:r>
              <a14:m>
                <m:oMath xmlns:m="http://schemas.openxmlformats.org/officeDocument/2006/math">
                  <m:r>
                    <a:rPr lang="en-US" sz="2500" b="0" i="1" smtClean="0">
                      <a:latin typeface="Cambria Math" panose="02040503050406030204" pitchFamily="18" charset="0"/>
                    </a:rPr>
                    <m:t>≤</m:t>
                  </m:r>
                  <m:r>
                    <a:rPr lang="en-US" sz="2500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𝑐</m:t>
                  </m:r>
                </m:oMath>
              </a14:m>
              <a:r>
                <a:rPr lang="de-DE" sz="2500" dirty="0"/>
                <a:t> </a:t>
              </a:r>
              <a:br>
                <a:rPr lang="de-DE" sz="2500" dirty="0"/>
              </a:br>
              <a:r>
                <a:rPr lang="de-DE" sz="1400" dirty="0">
                  <a:solidFill>
                    <a:srgbClr val="0070C0"/>
                  </a:solidFill>
                </a:rPr>
                <a:t>[Eiben, Ganian, Hamm, </a:t>
              </a:r>
              <a:br>
                <a:rPr lang="de-DE" sz="1400" dirty="0">
                  <a:solidFill>
                    <a:srgbClr val="0070C0"/>
                  </a:solidFill>
                </a:rPr>
              </a:br>
              <a:r>
                <a:rPr lang="de-DE" sz="1400" dirty="0">
                  <a:solidFill>
                    <a:srgbClr val="0070C0"/>
                  </a:solidFill>
                </a:rPr>
                <a:t>Kwon, MFCS‘19]</a:t>
              </a:r>
            </a:p>
          </dgm:t>
        </dgm:pt>
      </mc:Choice>
      <mc:Fallback xmlns="">
        <dgm:pt modelId="{06D92C21-C8A4-478C-9118-3A08761C8AA8}">
          <dgm:prSet custT="1"/>
          <dgm:spPr/>
          <dgm:t>
            <a:bodyPr/>
            <a:lstStyle/>
            <a:p>
              <a:r>
                <a:rPr lang="de-DE" sz="2500" dirty="0" err="1"/>
                <a:t>Rankwidth</a:t>
              </a:r>
              <a:r>
                <a:rPr lang="de-DE" sz="2500" dirty="0"/>
                <a:t> </a:t>
              </a:r>
              <a:r>
                <a:rPr lang="en-US" sz="2500" b="0" i="0">
                  <a:latin typeface="Cambria Math" panose="02040503050406030204" pitchFamily="18" charset="0"/>
                </a:rPr>
                <a:t>≤</a:t>
              </a:r>
              <a:r>
                <a:rPr lang="en-US" sz="2500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𝑐</a:t>
              </a:r>
              <a:r>
                <a:rPr lang="de-DE" sz="2500" dirty="0"/>
                <a:t> </a:t>
              </a:r>
              <a:br>
                <a:rPr lang="de-DE" sz="2500" dirty="0"/>
              </a:br>
              <a:r>
                <a:rPr lang="de-DE" sz="1400" dirty="0">
                  <a:solidFill>
                    <a:srgbClr val="0070C0"/>
                  </a:solidFill>
                </a:rPr>
                <a:t>[Eiben, Ganian, Hamm, </a:t>
              </a:r>
              <a:br>
                <a:rPr lang="de-DE" sz="1400" dirty="0">
                  <a:solidFill>
                    <a:srgbClr val="0070C0"/>
                  </a:solidFill>
                </a:rPr>
              </a:br>
              <a:r>
                <a:rPr lang="de-DE" sz="1400" dirty="0">
                  <a:solidFill>
                    <a:srgbClr val="0070C0"/>
                  </a:solidFill>
                </a:rPr>
                <a:t>Kwon, MFCS‘19]</a:t>
              </a:r>
            </a:p>
          </dgm:t>
        </dgm:pt>
      </mc:Fallback>
    </mc:AlternateContent>
    <dgm:pt modelId="{F1B05185-C8A5-4C70-80C5-F82D8BDBDC13}" type="parTrans" cxnId="{755CDE4F-16A0-4D60-B7E7-D4264331657E}">
      <dgm:prSet/>
      <dgm:spPr/>
      <dgm:t>
        <a:bodyPr/>
        <a:lstStyle/>
        <a:p>
          <a:endParaRPr lang="en-US"/>
        </a:p>
      </dgm:t>
    </dgm:pt>
    <dgm:pt modelId="{95CBD883-6E53-4C14-BBE5-A58B0941C73A}" type="sibTrans" cxnId="{755CDE4F-16A0-4D60-B7E7-D4264331657E}">
      <dgm:prSet/>
      <dgm:spPr/>
      <dgm:t>
        <a:bodyPr/>
        <a:lstStyle/>
        <a:p>
          <a:endParaRPr lang="en-US"/>
        </a:p>
      </dgm:t>
    </dgm:pt>
    <dgm:pt modelId="{BC8B8B73-3550-43A1-B237-A9303DF9E2E7}" type="pres">
      <dgm:prSet presAssocID="{B320018A-28A4-42F5-83F7-894B3BE492FD}" presName="diagram" presStyleCnt="0">
        <dgm:presLayoutVars>
          <dgm:dir/>
          <dgm:resizeHandles val="exact"/>
        </dgm:presLayoutVars>
      </dgm:prSet>
      <dgm:spPr/>
    </dgm:pt>
    <dgm:pt modelId="{17643845-43F0-4BDD-9006-2A616D67B8B7}" type="pres">
      <dgm:prSet presAssocID="{079D7F0D-8097-4625-8C20-11CB8E907B49}" presName="node" presStyleLbl="node1" presStyleIdx="0" presStyleCnt="7">
        <dgm:presLayoutVars>
          <dgm:bulletEnabled val="1"/>
        </dgm:presLayoutVars>
      </dgm:prSet>
      <dgm:spPr/>
    </dgm:pt>
    <dgm:pt modelId="{50BA2855-2B7E-4EAF-B97E-2002C5A72152}" type="pres">
      <dgm:prSet presAssocID="{7518DE47-1727-4A50-AFBB-43B65174FAD2}" presName="sibTrans" presStyleCnt="0"/>
      <dgm:spPr/>
    </dgm:pt>
    <dgm:pt modelId="{89960365-1C71-41A8-A9D5-E5E193A95DE0}" type="pres">
      <dgm:prSet presAssocID="{7D64A9AE-8F19-473F-8BD0-1D5C2EBCF7B1}" presName="node" presStyleLbl="node1" presStyleIdx="1" presStyleCnt="7">
        <dgm:presLayoutVars>
          <dgm:bulletEnabled val="1"/>
        </dgm:presLayoutVars>
      </dgm:prSet>
      <dgm:spPr/>
    </dgm:pt>
    <dgm:pt modelId="{193BA378-B5B3-45A4-8078-A62C3FE26370}" type="pres">
      <dgm:prSet presAssocID="{650959A0-78A2-4900-B130-0D57B605798E}" presName="sibTrans" presStyleCnt="0"/>
      <dgm:spPr/>
    </dgm:pt>
    <dgm:pt modelId="{F08CBFE2-3B82-487D-943F-E5B908E53D8C}" type="pres">
      <dgm:prSet presAssocID="{4B1FCD7E-ECDE-4D84-9AFF-BADB036AB484}" presName="node" presStyleLbl="node1" presStyleIdx="2" presStyleCnt="7">
        <dgm:presLayoutVars>
          <dgm:bulletEnabled val="1"/>
        </dgm:presLayoutVars>
      </dgm:prSet>
      <dgm:spPr/>
    </dgm:pt>
    <dgm:pt modelId="{904E44CA-BDEA-4964-B9B6-8542C397A141}" type="pres">
      <dgm:prSet presAssocID="{29781FBE-7B78-476B-8BB3-E6C68FB4646A}" presName="sibTrans" presStyleCnt="0"/>
      <dgm:spPr/>
    </dgm:pt>
    <dgm:pt modelId="{C03B417F-1240-4C64-9088-CA3A58B8089C}" type="pres">
      <dgm:prSet presAssocID="{7EE13814-7453-4A67-ADF6-D72762482CE5}" presName="node" presStyleLbl="node1" presStyleIdx="3" presStyleCnt="7">
        <dgm:presLayoutVars>
          <dgm:bulletEnabled val="1"/>
        </dgm:presLayoutVars>
      </dgm:prSet>
      <dgm:spPr/>
    </dgm:pt>
    <dgm:pt modelId="{70517865-F76F-4734-9787-B381000B8536}" type="pres">
      <dgm:prSet presAssocID="{DA881191-5C6B-4B20-849A-7F6CC2FF34A5}" presName="sibTrans" presStyleCnt="0"/>
      <dgm:spPr/>
    </dgm:pt>
    <dgm:pt modelId="{2AD00DB6-C775-4268-A383-3225BA7B257A}" type="pres">
      <dgm:prSet presAssocID="{C046FE8F-8593-4D57-BA36-2AAAB2886C38}" presName="node" presStyleLbl="node1" presStyleIdx="4" presStyleCnt="7">
        <dgm:presLayoutVars>
          <dgm:bulletEnabled val="1"/>
        </dgm:presLayoutVars>
      </dgm:prSet>
      <dgm:spPr/>
    </dgm:pt>
    <dgm:pt modelId="{4794D976-9F7B-4EE1-A0B8-33665D553B4E}" type="pres">
      <dgm:prSet presAssocID="{A30FBECC-ADE5-4A52-B628-9B274DFFD113}" presName="sibTrans" presStyleCnt="0"/>
      <dgm:spPr/>
    </dgm:pt>
    <dgm:pt modelId="{9EB053F1-E39A-4B8F-8B81-ED8973D20385}" type="pres">
      <dgm:prSet presAssocID="{06D92C21-C8A4-478C-9118-3A08761C8AA8}" presName="node" presStyleLbl="node1" presStyleIdx="5" presStyleCnt="7">
        <dgm:presLayoutVars>
          <dgm:bulletEnabled val="1"/>
        </dgm:presLayoutVars>
      </dgm:prSet>
      <dgm:spPr/>
    </dgm:pt>
    <dgm:pt modelId="{B968E05F-2AE1-4EFD-93CA-1B9E90D65094}" type="pres">
      <dgm:prSet presAssocID="{95CBD883-6E53-4C14-BBE5-A58B0941C73A}" presName="sibTrans" presStyleCnt="0"/>
      <dgm:spPr/>
    </dgm:pt>
    <dgm:pt modelId="{765DE255-8B14-47EA-9548-7C7A61E624F1}" type="pres">
      <dgm:prSet presAssocID="{0AD6FCB9-E232-43D8-9553-165E5CB0D3AA}" presName="node" presStyleLbl="node1" presStyleIdx="6" presStyleCnt="7">
        <dgm:presLayoutVars>
          <dgm:bulletEnabled val="1"/>
        </dgm:presLayoutVars>
      </dgm:prSet>
      <dgm:spPr/>
    </dgm:pt>
  </dgm:ptLst>
  <dgm:cxnLst>
    <dgm:cxn modelId="{B7065902-5ED1-41C0-8562-D25BB25A94A4}" type="presOf" srcId="{4B1FCD7E-ECDE-4D84-9AFF-BADB036AB484}" destId="{F08CBFE2-3B82-487D-943F-E5B908E53D8C}" srcOrd="0" destOrd="0" presId="urn:microsoft.com/office/officeart/2005/8/layout/default"/>
    <dgm:cxn modelId="{BFCEF302-11BE-4E32-BFD0-A6E8F56C3902}" type="presOf" srcId="{7EE13814-7453-4A67-ADF6-D72762482CE5}" destId="{C03B417F-1240-4C64-9088-CA3A58B8089C}" srcOrd="0" destOrd="0" presId="urn:microsoft.com/office/officeart/2005/8/layout/default"/>
    <dgm:cxn modelId="{74281729-4839-466F-8581-055BC38DF79C}" type="presOf" srcId="{B320018A-28A4-42F5-83F7-894B3BE492FD}" destId="{BC8B8B73-3550-43A1-B237-A9303DF9E2E7}" srcOrd="0" destOrd="0" presId="urn:microsoft.com/office/officeart/2005/8/layout/default"/>
    <dgm:cxn modelId="{97B9513B-8CC9-49EE-A4B7-FAEF3E7E9DF2}" srcId="{B320018A-28A4-42F5-83F7-894B3BE492FD}" destId="{0AD6FCB9-E232-43D8-9553-165E5CB0D3AA}" srcOrd="6" destOrd="0" parTransId="{EAC26FBC-C250-487F-95C3-257847966FEA}" sibTransId="{0374F8F6-3CA9-49D0-9A72-D2915C4D6A31}"/>
    <dgm:cxn modelId="{0C7DD45D-D601-4F5E-8FE8-FA3541008D3C}" type="presOf" srcId="{C046FE8F-8593-4D57-BA36-2AAAB2886C38}" destId="{2AD00DB6-C775-4268-A383-3225BA7B257A}" srcOrd="0" destOrd="0" presId="urn:microsoft.com/office/officeart/2005/8/layout/default"/>
    <dgm:cxn modelId="{E5D63D43-0815-4CBF-9128-2521CE52C925}" type="presOf" srcId="{079D7F0D-8097-4625-8C20-11CB8E907B49}" destId="{17643845-43F0-4BDD-9006-2A616D67B8B7}" srcOrd="0" destOrd="0" presId="urn:microsoft.com/office/officeart/2005/8/layout/default"/>
    <dgm:cxn modelId="{FAED5C6D-5AF7-4B11-96A5-0DDB114C5206}" srcId="{B320018A-28A4-42F5-83F7-894B3BE492FD}" destId="{7EE13814-7453-4A67-ADF6-D72762482CE5}" srcOrd="3" destOrd="0" parTransId="{53FF8C89-78AB-463B-B709-9FFC5FEE1BCA}" sibTransId="{DA881191-5C6B-4B20-849A-7F6CC2FF34A5}"/>
    <dgm:cxn modelId="{755CDE4F-16A0-4D60-B7E7-D4264331657E}" srcId="{B320018A-28A4-42F5-83F7-894B3BE492FD}" destId="{06D92C21-C8A4-478C-9118-3A08761C8AA8}" srcOrd="5" destOrd="0" parTransId="{F1B05185-C8A5-4C70-80C5-F82D8BDBDC13}" sibTransId="{95CBD883-6E53-4C14-BBE5-A58B0941C73A}"/>
    <dgm:cxn modelId="{C56B5759-BFE3-4A99-B191-7E6ADD2B2141}" srcId="{B320018A-28A4-42F5-83F7-894B3BE492FD}" destId="{C046FE8F-8593-4D57-BA36-2AAAB2886C38}" srcOrd="4" destOrd="0" parTransId="{B6B35432-EF6F-4E22-81F6-B43C7CBF129B}" sibTransId="{A30FBECC-ADE5-4A52-B628-9B274DFFD113}"/>
    <dgm:cxn modelId="{F30FE47F-9C8F-4707-951E-9DE211C592BE}" srcId="{B320018A-28A4-42F5-83F7-894B3BE492FD}" destId="{4B1FCD7E-ECDE-4D84-9AFF-BADB036AB484}" srcOrd="2" destOrd="0" parTransId="{51CE7697-8D20-45AD-9DF6-B740D4E7E86B}" sibTransId="{29781FBE-7B78-476B-8BB3-E6C68FB4646A}"/>
    <dgm:cxn modelId="{77FC5F90-3BBE-457C-A1F9-45BACBAE015A}" srcId="{B320018A-28A4-42F5-83F7-894B3BE492FD}" destId="{079D7F0D-8097-4625-8C20-11CB8E907B49}" srcOrd="0" destOrd="0" parTransId="{11C3F22D-E4FD-4221-BDD6-E020AC1F0D00}" sibTransId="{7518DE47-1727-4A50-AFBB-43B65174FAD2}"/>
    <dgm:cxn modelId="{87C810C0-19CF-4E63-8740-2BCC04032CEC}" srcId="{B320018A-28A4-42F5-83F7-894B3BE492FD}" destId="{7D64A9AE-8F19-473F-8BD0-1D5C2EBCF7B1}" srcOrd="1" destOrd="0" parTransId="{AED117AA-B8D6-4E6B-8F5C-47BEC917BE75}" sibTransId="{650959A0-78A2-4900-B130-0D57B605798E}"/>
    <dgm:cxn modelId="{909959C0-F4A0-403E-924D-44BBA6DB1450}" type="presOf" srcId="{7D64A9AE-8F19-473F-8BD0-1D5C2EBCF7B1}" destId="{89960365-1C71-41A8-A9D5-E5E193A95DE0}" srcOrd="0" destOrd="0" presId="urn:microsoft.com/office/officeart/2005/8/layout/default"/>
    <dgm:cxn modelId="{E02284CF-20A2-4FD7-9C6B-8A47527BE8CA}" type="presOf" srcId="{06D92C21-C8A4-478C-9118-3A08761C8AA8}" destId="{9EB053F1-E39A-4B8F-8B81-ED8973D20385}" srcOrd="0" destOrd="0" presId="urn:microsoft.com/office/officeart/2005/8/layout/default"/>
    <dgm:cxn modelId="{544CB0D6-0D17-4F11-916D-1FD44A7688C5}" type="presOf" srcId="{0AD6FCB9-E232-43D8-9553-165E5CB0D3AA}" destId="{765DE255-8B14-47EA-9548-7C7A61E624F1}" srcOrd="0" destOrd="0" presId="urn:microsoft.com/office/officeart/2005/8/layout/default"/>
    <dgm:cxn modelId="{2E2CC43D-604A-44A6-9A8C-19246AD0FF0D}" type="presParOf" srcId="{BC8B8B73-3550-43A1-B237-A9303DF9E2E7}" destId="{17643845-43F0-4BDD-9006-2A616D67B8B7}" srcOrd="0" destOrd="0" presId="urn:microsoft.com/office/officeart/2005/8/layout/default"/>
    <dgm:cxn modelId="{30907D1F-DE07-447F-AB61-8D8B28394211}" type="presParOf" srcId="{BC8B8B73-3550-43A1-B237-A9303DF9E2E7}" destId="{50BA2855-2B7E-4EAF-B97E-2002C5A72152}" srcOrd="1" destOrd="0" presId="urn:microsoft.com/office/officeart/2005/8/layout/default"/>
    <dgm:cxn modelId="{8E2E3042-EDEB-48C9-9E98-E8B02CE64C31}" type="presParOf" srcId="{BC8B8B73-3550-43A1-B237-A9303DF9E2E7}" destId="{89960365-1C71-41A8-A9D5-E5E193A95DE0}" srcOrd="2" destOrd="0" presId="urn:microsoft.com/office/officeart/2005/8/layout/default"/>
    <dgm:cxn modelId="{9356D2BB-712C-49CE-B79B-EA0E099E4788}" type="presParOf" srcId="{BC8B8B73-3550-43A1-B237-A9303DF9E2E7}" destId="{193BA378-B5B3-45A4-8078-A62C3FE26370}" srcOrd="3" destOrd="0" presId="urn:microsoft.com/office/officeart/2005/8/layout/default"/>
    <dgm:cxn modelId="{1E4ABCF2-D7B1-4D50-B8A7-D6BB9B8C71C9}" type="presParOf" srcId="{BC8B8B73-3550-43A1-B237-A9303DF9E2E7}" destId="{F08CBFE2-3B82-487D-943F-E5B908E53D8C}" srcOrd="4" destOrd="0" presId="urn:microsoft.com/office/officeart/2005/8/layout/default"/>
    <dgm:cxn modelId="{3CAA203E-0010-4FB2-88C5-06D9F80A0191}" type="presParOf" srcId="{BC8B8B73-3550-43A1-B237-A9303DF9E2E7}" destId="{904E44CA-BDEA-4964-B9B6-8542C397A141}" srcOrd="5" destOrd="0" presId="urn:microsoft.com/office/officeart/2005/8/layout/default"/>
    <dgm:cxn modelId="{49917910-BD3D-497A-9F57-A71D96077D78}" type="presParOf" srcId="{BC8B8B73-3550-43A1-B237-A9303DF9E2E7}" destId="{C03B417F-1240-4C64-9088-CA3A58B8089C}" srcOrd="6" destOrd="0" presId="urn:microsoft.com/office/officeart/2005/8/layout/default"/>
    <dgm:cxn modelId="{1E1A87D7-3B4B-4572-93EF-02B155AB0688}" type="presParOf" srcId="{BC8B8B73-3550-43A1-B237-A9303DF9E2E7}" destId="{70517865-F76F-4734-9787-B381000B8536}" srcOrd="7" destOrd="0" presId="urn:microsoft.com/office/officeart/2005/8/layout/default"/>
    <dgm:cxn modelId="{FB415A40-D42A-471D-A834-C32A678461E7}" type="presParOf" srcId="{BC8B8B73-3550-43A1-B237-A9303DF9E2E7}" destId="{2AD00DB6-C775-4268-A383-3225BA7B257A}" srcOrd="8" destOrd="0" presId="urn:microsoft.com/office/officeart/2005/8/layout/default"/>
    <dgm:cxn modelId="{A462BA5B-AF5E-4C96-AA45-866BAE8AE9BA}" type="presParOf" srcId="{BC8B8B73-3550-43A1-B237-A9303DF9E2E7}" destId="{4794D976-9F7B-4EE1-A0B8-33665D553B4E}" srcOrd="9" destOrd="0" presId="urn:microsoft.com/office/officeart/2005/8/layout/default"/>
    <dgm:cxn modelId="{0C18F05F-AE11-45DB-9446-0D8ED8ED163F}" type="presParOf" srcId="{BC8B8B73-3550-43A1-B237-A9303DF9E2E7}" destId="{9EB053F1-E39A-4B8F-8B81-ED8973D20385}" srcOrd="10" destOrd="0" presId="urn:microsoft.com/office/officeart/2005/8/layout/default"/>
    <dgm:cxn modelId="{53FF6A81-C1D9-433F-95D2-A9BCF66DFED6}" type="presParOf" srcId="{BC8B8B73-3550-43A1-B237-A9303DF9E2E7}" destId="{B968E05F-2AE1-4EFD-93CA-1B9E90D65094}" srcOrd="11" destOrd="0" presId="urn:microsoft.com/office/officeart/2005/8/layout/default"/>
    <dgm:cxn modelId="{8DB1A8B2-0365-44D0-B043-E73D27AE61CF}" type="presParOf" srcId="{BC8B8B73-3550-43A1-B237-A9303DF9E2E7}" destId="{765DE255-8B14-47EA-9548-7C7A61E624F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20018A-28A4-42F5-83F7-894B3BE492F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9D7F0D-8097-4625-8C20-11CB8E907B49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1C3F22D-E4FD-4221-BDD6-E020AC1F0D00}" type="parTrans" cxnId="{77FC5F90-3BBE-457C-A1F9-45BACBAE015A}">
      <dgm:prSet/>
      <dgm:spPr/>
      <dgm:t>
        <a:bodyPr/>
        <a:lstStyle/>
        <a:p>
          <a:endParaRPr lang="en-US"/>
        </a:p>
      </dgm:t>
    </dgm:pt>
    <dgm:pt modelId="{7518DE47-1727-4A50-AFBB-43B65174FAD2}" type="sibTrans" cxnId="{77FC5F90-3BBE-457C-A1F9-45BACBAE015A}">
      <dgm:prSet/>
      <dgm:spPr/>
      <dgm:t>
        <a:bodyPr/>
        <a:lstStyle/>
        <a:p>
          <a:endParaRPr lang="en-US"/>
        </a:p>
      </dgm:t>
    </dgm:pt>
    <dgm:pt modelId="{7D64A9AE-8F19-473F-8BD0-1D5C2EBCF7B1}">
      <dgm:prSet custT="1"/>
      <dgm:spPr/>
      <dgm:t>
        <a:bodyPr/>
        <a:lstStyle/>
        <a:p>
          <a:r>
            <a:rPr lang="de-DE" sz="2500" dirty="0" err="1"/>
            <a:t>Bounded-degree</a:t>
          </a:r>
          <a:r>
            <a:rPr lang="de-DE" sz="2500" dirty="0"/>
            <a:t> </a:t>
          </a:r>
          <a:r>
            <a:rPr lang="de-DE" sz="2500" dirty="0" err="1"/>
            <a:t>graphs</a:t>
          </a:r>
          <a:r>
            <a:rPr lang="de-DE" sz="2500" dirty="0"/>
            <a:t> </a:t>
          </a:r>
          <a:r>
            <a:rPr lang="de-DE" sz="2000" dirty="0">
              <a:solidFill>
                <a:srgbClr val="C00000"/>
              </a:solidFill>
            </a:rPr>
            <a:t>(</a:t>
          </a:r>
          <a:r>
            <a:rPr lang="de-DE" sz="2000" dirty="0" err="1">
              <a:solidFill>
                <a:srgbClr val="C00000"/>
              </a:solidFill>
            </a:rPr>
            <a:t>approximation</a:t>
          </a:r>
          <a:r>
            <a:rPr lang="de-DE" sz="2000" dirty="0">
              <a:solidFill>
                <a:srgbClr val="C00000"/>
              </a:solidFill>
            </a:rPr>
            <a:t>) </a:t>
          </a:r>
          <a:br>
            <a:rPr lang="de-DE" sz="2500" dirty="0"/>
          </a:br>
          <a:r>
            <a:rPr lang="de-DE" sz="1400" dirty="0">
              <a:solidFill>
                <a:srgbClr val="0070C0"/>
              </a:solidFill>
            </a:rPr>
            <a:t>[</a:t>
          </a:r>
          <a:r>
            <a:rPr lang="de-DE" sz="1400" dirty="0" err="1">
              <a:solidFill>
                <a:srgbClr val="0070C0"/>
              </a:solidFill>
            </a:rPr>
            <a:t>Bulian</a:t>
          </a:r>
          <a:r>
            <a:rPr lang="de-DE" sz="1400" dirty="0">
              <a:solidFill>
                <a:srgbClr val="0070C0"/>
              </a:solidFill>
            </a:rPr>
            <a:t> &amp; </a:t>
          </a:r>
          <a:r>
            <a:rPr lang="de-DE" sz="1400" dirty="0" err="1">
              <a:solidFill>
                <a:srgbClr val="0070C0"/>
              </a:solidFill>
            </a:rPr>
            <a:t>Dawar</a:t>
          </a:r>
          <a:r>
            <a:rPr lang="de-DE" sz="1400" dirty="0">
              <a:solidFill>
                <a:srgbClr val="0070C0"/>
              </a:solidFill>
            </a:rPr>
            <a:t>]</a:t>
          </a:r>
        </a:p>
      </dgm:t>
    </dgm:pt>
    <dgm:pt modelId="{AED117AA-B8D6-4E6B-8F5C-47BEC917BE75}" type="parTrans" cxnId="{87C810C0-19CF-4E63-8740-2BCC04032CEC}">
      <dgm:prSet/>
      <dgm:spPr/>
      <dgm:t>
        <a:bodyPr/>
        <a:lstStyle/>
        <a:p>
          <a:endParaRPr lang="en-US"/>
        </a:p>
      </dgm:t>
    </dgm:pt>
    <dgm:pt modelId="{650959A0-78A2-4900-B130-0D57B605798E}" type="sibTrans" cxnId="{87C810C0-19CF-4E63-8740-2BCC04032CEC}">
      <dgm:prSet/>
      <dgm:spPr/>
      <dgm:t>
        <a:bodyPr/>
        <a:lstStyle/>
        <a:p>
          <a:endParaRPr lang="en-US"/>
        </a:p>
      </dgm:t>
    </dgm:pt>
    <dgm:pt modelId="{4B1FCD7E-ECDE-4D84-9AFF-BADB036AB484}">
      <dgm:prSet custT="1"/>
      <dgm:spPr/>
      <dgm:t>
        <a:bodyPr/>
        <a:lstStyle/>
        <a:p>
          <a:r>
            <a:rPr lang="de-DE" sz="2200" dirty="0" err="1"/>
            <a:t>Bounded-degree</a:t>
          </a:r>
          <a:r>
            <a:rPr lang="de-DE" sz="2200" dirty="0"/>
            <a:t> </a:t>
          </a:r>
          <a:r>
            <a:rPr lang="de-DE" sz="2200" dirty="0" err="1"/>
            <a:t>graphs</a:t>
          </a:r>
          <a:r>
            <a:rPr lang="de-DE" sz="2200" dirty="0"/>
            <a:t> </a:t>
          </a:r>
          <a:br>
            <a:rPr lang="de-DE" sz="2200" dirty="0"/>
          </a:br>
          <a:r>
            <a:rPr lang="de-DE" sz="1800" dirty="0">
              <a:solidFill>
                <a:srgbClr val="C00000"/>
              </a:solidFill>
            </a:rPr>
            <a:t>(planar </a:t>
          </a:r>
          <a:r>
            <a:rPr lang="de-DE" sz="1800" dirty="0" err="1">
              <a:solidFill>
                <a:srgbClr val="C00000"/>
              </a:solidFill>
            </a:rPr>
            <a:t>inputs</a:t>
          </a:r>
          <a:r>
            <a:rPr lang="de-DE" sz="1800" dirty="0">
              <a:solidFill>
                <a:srgbClr val="C00000"/>
              </a:solidFill>
            </a:rPr>
            <a:t>) </a:t>
          </a:r>
          <a:br>
            <a:rPr lang="de-DE" sz="1800" dirty="0">
              <a:solidFill>
                <a:srgbClr val="C00000"/>
              </a:solidFill>
            </a:rPr>
          </a:br>
          <a:r>
            <a:rPr lang="de-DE" sz="1400" dirty="0">
              <a:solidFill>
                <a:srgbClr val="0070C0"/>
              </a:solidFill>
            </a:rPr>
            <a:t>[</a:t>
          </a:r>
          <a:r>
            <a:rPr lang="de-DE" sz="1400" dirty="0" err="1">
              <a:solidFill>
                <a:srgbClr val="0070C0"/>
              </a:solidFill>
            </a:rPr>
            <a:t>Lindermayr</a:t>
          </a:r>
          <a:r>
            <a:rPr lang="de-DE" sz="1400" dirty="0">
              <a:solidFill>
                <a:srgbClr val="0070C0"/>
              </a:solidFill>
            </a:rPr>
            <a:t>, Siebertz, </a:t>
          </a:r>
          <a:br>
            <a:rPr lang="de-DE" sz="1400" dirty="0">
              <a:solidFill>
                <a:srgbClr val="0070C0"/>
              </a:solidFill>
            </a:rPr>
          </a:br>
          <a:r>
            <a:rPr lang="de-DE" sz="1400" dirty="0">
              <a:solidFill>
                <a:srgbClr val="0070C0"/>
              </a:solidFill>
            </a:rPr>
            <a:t>Vigny, MFCS‘20]</a:t>
          </a:r>
        </a:p>
      </dgm:t>
    </dgm:pt>
    <dgm:pt modelId="{51CE7697-8D20-45AD-9DF6-B740D4E7E86B}" type="parTrans" cxnId="{F30FE47F-9C8F-4707-951E-9DE211C592BE}">
      <dgm:prSet/>
      <dgm:spPr/>
      <dgm:t>
        <a:bodyPr/>
        <a:lstStyle/>
        <a:p>
          <a:endParaRPr lang="en-US"/>
        </a:p>
      </dgm:t>
    </dgm:pt>
    <dgm:pt modelId="{29781FBE-7B78-476B-8BB3-E6C68FB4646A}" type="sibTrans" cxnId="{F30FE47F-9C8F-4707-951E-9DE211C592BE}">
      <dgm:prSet/>
      <dgm:spPr/>
      <dgm:t>
        <a:bodyPr/>
        <a:lstStyle/>
        <a:p>
          <a:endParaRPr lang="en-US"/>
        </a:p>
      </dgm:t>
    </dgm:pt>
    <dgm:pt modelId="{7EE13814-7453-4A67-ADF6-D72762482CE5}">
      <dgm:prSet custT="1"/>
      <dgm:spPr/>
      <dgm:t>
        <a:bodyPr/>
        <a:lstStyle/>
        <a:p>
          <a:r>
            <a:rPr lang="en-US" sz="2500" dirty="0"/>
            <a:t>Cluster graphs </a:t>
          </a:r>
          <a:br>
            <a:rPr lang="en-US" sz="2500" dirty="0"/>
          </a:br>
          <a:r>
            <a:rPr lang="en-US" sz="1400" dirty="0">
              <a:solidFill>
                <a:srgbClr val="0070C0"/>
              </a:solidFill>
            </a:rPr>
            <a:t>[Agrawal &amp; Ramanujan, IPEC</a:t>
          </a:r>
          <a:r>
            <a:rPr lang="de-DE" sz="1400" dirty="0">
              <a:solidFill>
                <a:srgbClr val="0070C0"/>
              </a:solidFill>
            </a:rPr>
            <a:t>‘</a:t>
          </a:r>
          <a:r>
            <a:rPr lang="en-US" sz="1400" dirty="0">
              <a:solidFill>
                <a:srgbClr val="0070C0"/>
              </a:solidFill>
            </a:rPr>
            <a:t>20]</a:t>
          </a:r>
        </a:p>
      </dgm:t>
    </dgm:pt>
    <dgm:pt modelId="{53FF8C89-78AB-463B-B709-9FFC5FEE1BCA}" type="parTrans" cxnId="{FAED5C6D-5AF7-4B11-96A5-0DDB114C5206}">
      <dgm:prSet/>
      <dgm:spPr/>
      <dgm:t>
        <a:bodyPr/>
        <a:lstStyle/>
        <a:p>
          <a:endParaRPr lang="en-US"/>
        </a:p>
      </dgm:t>
    </dgm:pt>
    <dgm:pt modelId="{DA881191-5C6B-4B20-849A-7F6CC2FF34A5}" type="sibTrans" cxnId="{FAED5C6D-5AF7-4B11-96A5-0DDB114C5206}">
      <dgm:prSet/>
      <dgm:spPr/>
      <dgm:t>
        <a:bodyPr/>
        <a:lstStyle/>
        <a:p>
          <a:endParaRPr lang="en-US"/>
        </a:p>
      </dgm:t>
    </dgm:pt>
    <dgm:pt modelId="{C046FE8F-8593-4D57-BA36-2AAAB2886C38}">
      <dgm:prSet custT="1"/>
      <dgm:spPr/>
      <dgm:t>
        <a:bodyPr/>
        <a:lstStyle/>
        <a:p>
          <a:r>
            <a:rPr lang="en-US" sz="2500" dirty="0"/>
            <a:t>Bipartite graphs </a:t>
          </a:r>
          <a:br>
            <a:rPr lang="en-US" sz="2500" dirty="0"/>
          </a:br>
          <a:r>
            <a:rPr lang="en-US" sz="1400" dirty="0">
              <a:solidFill>
                <a:srgbClr val="0070C0"/>
              </a:solidFill>
            </a:rPr>
            <a:t>[J. &amp; de Kroon, WG ’21]</a:t>
          </a:r>
          <a:endParaRPr lang="de-DE" sz="900" dirty="0">
            <a:solidFill>
              <a:srgbClr val="0070C0"/>
            </a:solidFill>
          </a:endParaRPr>
        </a:p>
      </dgm:t>
    </dgm:pt>
    <dgm:pt modelId="{B6B35432-EF6F-4E22-81F6-B43C7CBF129B}" type="parTrans" cxnId="{C56B5759-BFE3-4A99-B191-7E6ADD2B2141}">
      <dgm:prSet/>
      <dgm:spPr/>
      <dgm:t>
        <a:bodyPr/>
        <a:lstStyle/>
        <a:p>
          <a:endParaRPr lang="en-US"/>
        </a:p>
      </dgm:t>
    </dgm:pt>
    <dgm:pt modelId="{A30FBECC-ADE5-4A52-B628-9B274DFFD113}" type="sibTrans" cxnId="{C56B5759-BFE3-4A99-B191-7E6ADD2B2141}">
      <dgm:prSet/>
      <dgm:spPr/>
      <dgm:t>
        <a:bodyPr/>
        <a:lstStyle/>
        <a:p>
          <a:endParaRPr lang="en-US"/>
        </a:p>
      </dgm:t>
    </dgm:pt>
    <dgm:pt modelId="{0AD6FCB9-E232-43D8-9553-165E5CB0D3AA}">
      <dgm:prSet custT="1"/>
      <dgm:spPr/>
      <dgm:t>
        <a:bodyPr/>
        <a:lstStyle/>
        <a:p>
          <a:r>
            <a:rPr lang="en-US" sz="1700" dirty="0"/>
            <a:t>All classes defined by a </a:t>
          </a:r>
          <a:r>
            <a:rPr lang="en-US" sz="1700" dirty="0">
              <a:solidFill>
                <a:srgbClr val="C00000"/>
              </a:solidFill>
            </a:rPr>
            <a:t>finite</a:t>
          </a:r>
          <a:r>
            <a:rPr lang="en-US" sz="1700" dirty="0"/>
            <a:t> set of forbidden induced subgraphs </a:t>
          </a:r>
          <a:br>
            <a:rPr lang="en-US" sz="1700" dirty="0"/>
          </a:br>
          <a:r>
            <a:rPr lang="en-US" sz="1400" dirty="0">
              <a:solidFill>
                <a:srgbClr val="0070C0"/>
              </a:solidFill>
            </a:rPr>
            <a:t>[Agrawal, </a:t>
          </a:r>
          <a:r>
            <a:rPr lang="en-US" sz="1400" dirty="0" err="1">
              <a:solidFill>
                <a:srgbClr val="0070C0"/>
              </a:solidFill>
            </a:rPr>
            <a:t>Kanesh</a:t>
          </a:r>
          <a:r>
            <a:rPr lang="en-US" sz="1400" dirty="0">
              <a:solidFill>
                <a:srgbClr val="0070C0"/>
              </a:solidFill>
            </a:rPr>
            <a:t>, Panolan, Ramanujan, Saurabh, STACS’21]</a:t>
          </a:r>
        </a:p>
      </dgm:t>
    </dgm:pt>
    <dgm:pt modelId="{EAC26FBC-C250-487F-95C3-257847966FEA}" type="parTrans" cxnId="{97B9513B-8CC9-49EE-A4B7-FAEF3E7E9DF2}">
      <dgm:prSet/>
      <dgm:spPr/>
      <dgm:t>
        <a:bodyPr/>
        <a:lstStyle/>
        <a:p>
          <a:endParaRPr lang="en-US"/>
        </a:p>
      </dgm:t>
    </dgm:pt>
    <dgm:pt modelId="{0374F8F6-3CA9-49D0-9A72-D2915C4D6A31}" type="sibTrans" cxnId="{97B9513B-8CC9-49EE-A4B7-FAEF3E7E9DF2}">
      <dgm:prSet/>
      <dgm:spPr/>
      <dgm:t>
        <a:bodyPr/>
        <a:lstStyle/>
        <a:p>
          <a:endParaRPr lang="en-US"/>
        </a:p>
      </dgm:t>
    </dgm:pt>
    <dgm:pt modelId="{06D92C21-C8A4-478C-9118-3A08761C8AA8}">
      <dgm:prSet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1B05185-C8A5-4C70-80C5-F82D8BDBDC13}" type="parTrans" cxnId="{755CDE4F-16A0-4D60-B7E7-D4264331657E}">
      <dgm:prSet/>
      <dgm:spPr/>
      <dgm:t>
        <a:bodyPr/>
        <a:lstStyle/>
        <a:p>
          <a:endParaRPr lang="en-US"/>
        </a:p>
      </dgm:t>
    </dgm:pt>
    <dgm:pt modelId="{95CBD883-6E53-4C14-BBE5-A58B0941C73A}" type="sibTrans" cxnId="{755CDE4F-16A0-4D60-B7E7-D4264331657E}">
      <dgm:prSet/>
      <dgm:spPr/>
      <dgm:t>
        <a:bodyPr/>
        <a:lstStyle/>
        <a:p>
          <a:endParaRPr lang="en-US"/>
        </a:p>
      </dgm:t>
    </dgm:pt>
    <dgm:pt modelId="{BC8B8B73-3550-43A1-B237-A9303DF9E2E7}" type="pres">
      <dgm:prSet presAssocID="{B320018A-28A4-42F5-83F7-894B3BE492FD}" presName="diagram" presStyleCnt="0">
        <dgm:presLayoutVars>
          <dgm:dir/>
          <dgm:resizeHandles val="exact"/>
        </dgm:presLayoutVars>
      </dgm:prSet>
      <dgm:spPr/>
    </dgm:pt>
    <dgm:pt modelId="{17643845-43F0-4BDD-9006-2A616D67B8B7}" type="pres">
      <dgm:prSet presAssocID="{079D7F0D-8097-4625-8C20-11CB8E907B49}" presName="node" presStyleLbl="node1" presStyleIdx="0" presStyleCnt="7">
        <dgm:presLayoutVars>
          <dgm:bulletEnabled val="1"/>
        </dgm:presLayoutVars>
      </dgm:prSet>
      <dgm:spPr/>
    </dgm:pt>
    <dgm:pt modelId="{50BA2855-2B7E-4EAF-B97E-2002C5A72152}" type="pres">
      <dgm:prSet presAssocID="{7518DE47-1727-4A50-AFBB-43B65174FAD2}" presName="sibTrans" presStyleCnt="0"/>
      <dgm:spPr/>
    </dgm:pt>
    <dgm:pt modelId="{89960365-1C71-41A8-A9D5-E5E193A95DE0}" type="pres">
      <dgm:prSet presAssocID="{7D64A9AE-8F19-473F-8BD0-1D5C2EBCF7B1}" presName="node" presStyleLbl="node1" presStyleIdx="1" presStyleCnt="7">
        <dgm:presLayoutVars>
          <dgm:bulletEnabled val="1"/>
        </dgm:presLayoutVars>
      </dgm:prSet>
      <dgm:spPr/>
    </dgm:pt>
    <dgm:pt modelId="{193BA378-B5B3-45A4-8078-A62C3FE26370}" type="pres">
      <dgm:prSet presAssocID="{650959A0-78A2-4900-B130-0D57B605798E}" presName="sibTrans" presStyleCnt="0"/>
      <dgm:spPr/>
    </dgm:pt>
    <dgm:pt modelId="{F08CBFE2-3B82-487D-943F-E5B908E53D8C}" type="pres">
      <dgm:prSet presAssocID="{4B1FCD7E-ECDE-4D84-9AFF-BADB036AB484}" presName="node" presStyleLbl="node1" presStyleIdx="2" presStyleCnt="7">
        <dgm:presLayoutVars>
          <dgm:bulletEnabled val="1"/>
        </dgm:presLayoutVars>
      </dgm:prSet>
      <dgm:spPr/>
    </dgm:pt>
    <dgm:pt modelId="{904E44CA-BDEA-4964-B9B6-8542C397A141}" type="pres">
      <dgm:prSet presAssocID="{29781FBE-7B78-476B-8BB3-E6C68FB4646A}" presName="sibTrans" presStyleCnt="0"/>
      <dgm:spPr/>
    </dgm:pt>
    <dgm:pt modelId="{C03B417F-1240-4C64-9088-CA3A58B8089C}" type="pres">
      <dgm:prSet presAssocID="{7EE13814-7453-4A67-ADF6-D72762482CE5}" presName="node" presStyleLbl="node1" presStyleIdx="3" presStyleCnt="7">
        <dgm:presLayoutVars>
          <dgm:bulletEnabled val="1"/>
        </dgm:presLayoutVars>
      </dgm:prSet>
      <dgm:spPr/>
    </dgm:pt>
    <dgm:pt modelId="{70517865-F76F-4734-9787-B381000B8536}" type="pres">
      <dgm:prSet presAssocID="{DA881191-5C6B-4B20-849A-7F6CC2FF34A5}" presName="sibTrans" presStyleCnt="0"/>
      <dgm:spPr/>
    </dgm:pt>
    <dgm:pt modelId="{2AD00DB6-C775-4268-A383-3225BA7B257A}" type="pres">
      <dgm:prSet presAssocID="{C046FE8F-8593-4D57-BA36-2AAAB2886C38}" presName="node" presStyleLbl="node1" presStyleIdx="4" presStyleCnt="7">
        <dgm:presLayoutVars>
          <dgm:bulletEnabled val="1"/>
        </dgm:presLayoutVars>
      </dgm:prSet>
      <dgm:spPr/>
    </dgm:pt>
    <dgm:pt modelId="{4794D976-9F7B-4EE1-A0B8-33665D553B4E}" type="pres">
      <dgm:prSet presAssocID="{A30FBECC-ADE5-4A52-B628-9B274DFFD113}" presName="sibTrans" presStyleCnt="0"/>
      <dgm:spPr/>
    </dgm:pt>
    <dgm:pt modelId="{9EB053F1-E39A-4B8F-8B81-ED8973D20385}" type="pres">
      <dgm:prSet presAssocID="{06D92C21-C8A4-478C-9118-3A08761C8AA8}" presName="node" presStyleLbl="node1" presStyleIdx="5" presStyleCnt="7">
        <dgm:presLayoutVars>
          <dgm:bulletEnabled val="1"/>
        </dgm:presLayoutVars>
      </dgm:prSet>
      <dgm:spPr/>
    </dgm:pt>
    <dgm:pt modelId="{B968E05F-2AE1-4EFD-93CA-1B9E90D65094}" type="pres">
      <dgm:prSet presAssocID="{95CBD883-6E53-4C14-BBE5-A58B0941C73A}" presName="sibTrans" presStyleCnt="0"/>
      <dgm:spPr/>
    </dgm:pt>
    <dgm:pt modelId="{765DE255-8B14-47EA-9548-7C7A61E624F1}" type="pres">
      <dgm:prSet presAssocID="{0AD6FCB9-E232-43D8-9553-165E5CB0D3AA}" presName="node" presStyleLbl="node1" presStyleIdx="6" presStyleCnt="7">
        <dgm:presLayoutVars>
          <dgm:bulletEnabled val="1"/>
        </dgm:presLayoutVars>
      </dgm:prSet>
      <dgm:spPr/>
    </dgm:pt>
  </dgm:ptLst>
  <dgm:cxnLst>
    <dgm:cxn modelId="{B7065902-5ED1-41C0-8562-D25BB25A94A4}" type="presOf" srcId="{4B1FCD7E-ECDE-4D84-9AFF-BADB036AB484}" destId="{F08CBFE2-3B82-487D-943F-E5B908E53D8C}" srcOrd="0" destOrd="0" presId="urn:microsoft.com/office/officeart/2005/8/layout/default"/>
    <dgm:cxn modelId="{BFCEF302-11BE-4E32-BFD0-A6E8F56C3902}" type="presOf" srcId="{7EE13814-7453-4A67-ADF6-D72762482CE5}" destId="{C03B417F-1240-4C64-9088-CA3A58B8089C}" srcOrd="0" destOrd="0" presId="urn:microsoft.com/office/officeart/2005/8/layout/default"/>
    <dgm:cxn modelId="{74281729-4839-466F-8581-055BC38DF79C}" type="presOf" srcId="{B320018A-28A4-42F5-83F7-894B3BE492FD}" destId="{BC8B8B73-3550-43A1-B237-A9303DF9E2E7}" srcOrd="0" destOrd="0" presId="urn:microsoft.com/office/officeart/2005/8/layout/default"/>
    <dgm:cxn modelId="{97B9513B-8CC9-49EE-A4B7-FAEF3E7E9DF2}" srcId="{B320018A-28A4-42F5-83F7-894B3BE492FD}" destId="{0AD6FCB9-E232-43D8-9553-165E5CB0D3AA}" srcOrd="6" destOrd="0" parTransId="{EAC26FBC-C250-487F-95C3-257847966FEA}" sibTransId="{0374F8F6-3CA9-49D0-9A72-D2915C4D6A31}"/>
    <dgm:cxn modelId="{0C7DD45D-D601-4F5E-8FE8-FA3541008D3C}" type="presOf" srcId="{C046FE8F-8593-4D57-BA36-2AAAB2886C38}" destId="{2AD00DB6-C775-4268-A383-3225BA7B257A}" srcOrd="0" destOrd="0" presId="urn:microsoft.com/office/officeart/2005/8/layout/default"/>
    <dgm:cxn modelId="{E5D63D43-0815-4CBF-9128-2521CE52C925}" type="presOf" srcId="{079D7F0D-8097-4625-8C20-11CB8E907B49}" destId="{17643845-43F0-4BDD-9006-2A616D67B8B7}" srcOrd="0" destOrd="0" presId="urn:microsoft.com/office/officeart/2005/8/layout/default"/>
    <dgm:cxn modelId="{FAED5C6D-5AF7-4B11-96A5-0DDB114C5206}" srcId="{B320018A-28A4-42F5-83F7-894B3BE492FD}" destId="{7EE13814-7453-4A67-ADF6-D72762482CE5}" srcOrd="3" destOrd="0" parTransId="{53FF8C89-78AB-463B-B709-9FFC5FEE1BCA}" sibTransId="{DA881191-5C6B-4B20-849A-7F6CC2FF34A5}"/>
    <dgm:cxn modelId="{755CDE4F-16A0-4D60-B7E7-D4264331657E}" srcId="{B320018A-28A4-42F5-83F7-894B3BE492FD}" destId="{06D92C21-C8A4-478C-9118-3A08761C8AA8}" srcOrd="5" destOrd="0" parTransId="{F1B05185-C8A5-4C70-80C5-F82D8BDBDC13}" sibTransId="{95CBD883-6E53-4C14-BBE5-A58B0941C73A}"/>
    <dgm:cxn modelId="{C56B5759-BFE3-4A99-B191-7E6ADD2B2141}" srcId="{B320018A-28A4-42F5-83F7-894B3BE492FD}" destId="{C046FE8F-8593-4D57-BA36-2AAAB2886C38}" srcOrd="4" destOrd="0" parTransId="{B6B35432-EF6F-4E22-81F6-B43C7CBF129B}" sibTransId="{A30FBECC-ADE5-4A52-B628-9B274DFFD113}"/>
    <dgm:cxn modelId="{F30FE47F-9C8F-4707-951E-9DE211C592BE}" srcId="{B320018A-28A4-42F5-83F7-894B3BE492FD}" destId="{4B1FCD7E-ECDE-4D84-9AFF-BADB036AB484}" srcOrd="2" destOrd="0" parTransId="{51CE7697-8D20-45AD-9DF6-B740D4E7E86B}" sibTransId="{29781FBE-7B78-476B-8BB3-E6C68FB4646A}"/>
    <dgm:cxn modelId="{77FC5F90-3BBE-457C-A1F9-45BACBAE015A}" srcId="{B320018A-28A4-42F5-83F7-894B3BE492FD}" destId="{079D7F0D-8097-4625-8C20-11CB8E907B49}" srcOrd="0" destOrd="0" parTransId="{11C3F22D-E4FD-4221-BDD6-E020AC1F0D00}" sibTransId="{7518DE47-1727-4A50-AFBB-43B65174FAD2}"/>
    <dgm:cxn modelId="{87C810C0-19CF-4E63-8740-2BCC04032CEC}" srcId="{B320018A-28A4-42F5-83F7-894B3BE492FD}" destId="{7D64A9AE-8F19-473F-8BD0-1D5C2EBCF7B1}" srcOrd="1" destOrd="0" parTransId="{AED117AA-B8D6-4E6B-8F5C-47BEC917BE75}" sibTransId="{650959A0-78A2-4900-B130-0D57B605798E}"/>
    <dgm:cxn modelId="{909959C0-F4A0-403E-924D-44BBA6DB1450}" type="presOf" srcId="{7D64A9AE-8F19-473F-8BD0-1D5C2EBCF7B1}" destId="{89960365-1C71-41A8-A9D5-E5E193A95DE0}" srcOrd="0" destOrd="0" presId="urn:microsoft.com/office/officeart/2005/8/layout/default"/>
    <dgm:cxn modelId="{E02284CF-20A2-4FD7-9C6B-8A47527BE8CA}" type="presOf" srcId="{06D92C21-C8A4-478C-9118-3A08761C8AA8}" destId="{9EB053F1-E39A-4B8F-8B81-ED8973D20385}" srcOrd="0" destOrd="0" presId="urn:microsoft.com/office/officeart/2005/8/layout/default"/>
    <dgm:cxn modelId="{544CB0D6-0D17-4F11-916D-1FD44A7688C5}" type="presOf" srcId="{0AD6FCB9-E232-43D8-9553-165E5CB0D3AA}" destId="{765DE255-8B14-47EA-9548-7C7A61E624F1}" srcOrd="0" destOrd="0" presId="urn:microsoft.com/office/officeart/2005/8/layout/default"/>
    <dgm:cxn modelId="{2E2CC43D-604A-44A6-9A8C-19246AD0FF0D}" type="presParOf" srcId="{BC8B8B73-3550-43A1-B237-A9303DF9E2E7}" destId="{17643845-43F0-4BDD-9006-2A616D67B8B7}" srcOrd="0" destOrd="0" presId="urn:microsoft.com/office/officeart/2005/8/layout/default"/>
    <dgm:cxn modelId="{30907D1F-DE07-447F-AB61-8D8B28394211}" type="presParOf" srcId="{BC8B8B73-3550-43A1-B237-A9303DF9E2E7}" destId="{50BA2855-2B7E-4EAF-B97E-2002C5A72152}" srcOrd="1" destOrd="0" presId="urn:microsoft.com/office/officeart/2005/8/layout/default"/>
    <dgm:cxn modelId="{8E2E3042-EDEB-48C9-9E98-E8B02CE64C31}" type="presParOf" srcId="{BC8B8B73-3550-43A1-B237-A9303DF9E2E7}" destId="{89960365-1C71-41A8-A9D5-E5E193A95DE0}" srcOrd="2" destOrd="0" presId="urn:microsoft.com/office/officeart/2005/8/layout/default"/>
    <dgm:cxn modelId="{9356D2BB-712C-49CE-B79B-EA0E099E4788}" type="presParOf" srcId="{BC8B8B73-3550-43A1-B237-A9303DF9E2E7}" destId="{193BA378-B5B3-45A4-8078-A62C3FE26370}" srcOrd="3" destOrd="0" presId="urn:microsoft.com/office/officeart/2005/8/layout/default"/>
    <dgm:cxn modelId="{1E4ABCF2-D7B1-4D50-B8A7-D6BB9B8C71C9}" type="presParOf" srcId="{BC8B8B73-3550-43A1-B237-A9303DF9E2E7}" destId="{F08CBFE2-3B82-487D-943F-E5B908E53D8C}" srcOrd="4" destOrd="0" presId="urn:microsoft.com/office/officeart/2005/8/layout/default"/>
    <dgm:cxn modelId="{3CAA203E-0010-4FB2-88C5-06D9F80A0191}" type="presParOf" srcId="{BC8B8B73-3550-43A1-B237-A9303DF9E2E7}" destId="{904E44CA-BDEA-4964-B9B6-8542C397A141}" srcOrd="5" destOrd="0" presId="urn:microsoft.com/office/officeart/2005/8/layout/default"/>
    <dgm:cxn modelId="{49917910-BD3D-497A-9F57-A71D96077D78}" type="presParOf" srcId="{BC8B8B73-3550-43A1-B237-A9303DF9E2E7}" destId="{C03B417F-1240-4C64-9088-CA3A58B8089C}" srcOrd="6" destOrd="0" presId="urn:microsoft.com/office/officeart/2005/8/layout/default"/>
    <dgm:cxn modelId="{1E1A87D7-3B4B-4572-93EF-02B155AB0688}" type="presParOf" srcId="{BC8B8B73-3550-43A1-B237-A9303DF9E2E7}" destId="{70517865-F76F-4734-9787-B381000B8536}" srcOrd="7" destOrd="0" presId="urn:microsoft.com/office/officeart/2005/8/layout/default"/>
    <dgm:cxn modelId="{FB415A40-D42A-471D-A834-C32A678461E7}" type="presParOf" srcId="{BC8B8B73-3550-43A1-B237-A9303DF9E2E7}" destId="{2AD00DB6-C775-4268-A383-3225BA7B257A}" srcOrd="8" destOrd="0" presId="urn:microsoft.com/office/officeart/2005/8/layout/default"/>
    <dgm:cxn modelId="{A462BA5B-AF5E-4C96-AA45-866BAE8AE9BA}" type="presParOf" srcId="{BC8B8B73-3550-43A1-B237-A9303DF9E2E7}" destId="{4794D976-9F7B-4EE1-A0B8-33665D553B4E}" srcOrd="9" destOrd="0" presId="urn:microsoft.com/office/officeart/2005/8/layout/default"/>
    <dgm:cxn modelId="{0C18F05F-AE11-45DB-9446-0D8ED8ED163F}" type="presParOf" srcId="{BC8B8B73-3550-43A1-B237-A9303DF9E2E7}" destId="{9EB053F1-E39A-4B8F-8B81-ED8973D20385}" srcOrd="10" destOrd="0" presId="urn:microsoft.com/office/officeart/2005/8/layout/default"/>
    <dgm:cxn modelId="{53FF6A81-C1D9-433F-95D2-A9BCF66DFED6}" type="presParOf" srcId="{BC8B8B73-3550-43A1-B237-A9303DF9E2E7}" destId="{B968E05F-2AE1-4EFD-93CA-1B9E90D65094}" srcOrd="11" destOrd="0" presId="urn:microsoft.com/office/officeart/2005/8/layout/default"/>
    <dgm:cxn modelId="{8DB1A8B2-0365-44D0-B043-E73D27AE61CF}" type="presParOf" srcId="{BC8B8B73-3550-43A1-B237-A9303DF9E2E7}" destId="{765DE255-8B14-47EA-9548-7C7A61E624F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86724FA-EA36-4F2A-848D-AAE47BC363A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9C9F1-743E-4030-97FD-53C2041A86CD}">
      <dgm:prSet phldrT="[Text]"/>
      <dgm:spPr/>
      <dgm:t>
        <a:bodyPr/>
        <a:lstStyle/>
        <a:p>
          <a:r>
            <a:rPr lang="en-US" dirty="0"/>
            <a:t>1. Decomposition algorithms</a:t>
          </a:r>
        </a:p>
      </dgm:t>
    </dgm:pt>
    <dgm:pt modelId="{F415AF80-0A80-44CA-8686-03E222779335}" type="parTrans" cxnId="{01710C1B-F8B9-4D26-BE35-B8F08A402B0D}">
      <dgm:prSet/>
      <dgm:spPr/>
      <dgm:t>
        <a:bodyPr/>
        <a:lstStyle/>
        <a:p>
          <a:endParaRPr lang="en-US"/>
        </a:p>
      </dgm:t>
    </dgm:pt>
    <dgm:pt modelId="{6F5D765A-81CC-47BE-9644-F0FDFF3302FC}" type="sibTrans" cxnId="{01710C1B-F8B9-4D26-BE35-B8F08A402B0D}">
      <dgm:prSet/>
      <dgm:spPr/>
      <dgm:t>
        <a:bodyPr/>
        <a:lstStyle/>
        <a:p>
          <a:endParaRPr lang="en-US"/>
        </a:p>
      </dgm:t>
    </dgm:pt>
    <dgm:pt modelId="{4E3DB33E-0C3C-4D3F-ACEF-F765FC72D7B4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1DB999B-343D-4B7E-915E-6476C3FF3167}" type="parTrans" cxnId="{3CDC5941-D533-4672-95AC-15EA6096ABC4}">
      <dgm:prSet/>
      <dgm:spPr/>
      <dgm:t>
        <a:bodyPr/>
        <a:lstStyle/>
        <a:p>
          <a:endParaRPr lang="en-US"/>
        </a:p>
      </dgm:t>
    </dgm:pt>
    <dgm:pt modelId="{8A0EF2F2-05CE-43F5-8D70-F52F689461F4}" type="sibTrans" cxnId="{3CDC5941-D533-4672-95AC-15EA6096ABC4}">
      <dgm:prSet/>
      <dgm:spPr/>
      <dgm:t>
        <a:bodyPr/>
        <a:lstStyle/>
        <a:p>
          <a:endParaRPr lang="en-US"/>
        </a:p>
      </dgm:t>
    </dgm:pt>
    <dgm:pt modelId="{38AEF78B-59A7-40D5-8945-F7D932043520}">
      <dgm:prSet phldrT="[Text]"/>
      <dgm:spPr/>
      <dgm:t>
        <a:bodyPr/>
        <a:lstStyle/>
        <a:p>
          <a:r>
            <a:rPr lang="en-US" dirty="0"/>
            <a:t>3. Hardness proofs</a:t>
          </a:r>
        </a:p>
      </dgm:t>
    </dgm:pt>
    <dgm:pt modelId="{9BD1878E-11B6-4B60-B815-67952DCFE173}" type="parTrans" cxnId="{A7281C4C-0324-467D-8C45-B3789B983220}">
      <dgm:prSet/>
      <dgm:spPr/>
      <dgm:t>
        <a:bodyPr/>
        <a:lstStyle/>
        <a:p>
          <a:endParaRPr lang="en-US"/>
        </a:p>
      </dgm:t>
    </dgm:pt>
    <dgm:pt modelId="{DD2FE15D-DA55-4649-AECE-334D3742DBE8}" type="sibTrans" cxnId="{A7281C4C-0324-467D-8C45-B3789B983220}">
      <dgm:prSet/>
      <dgm:spPr/>
      <dgm:t>
        <a:bodyPr/>
        <a:lstStyle/>
        <a:p>
          <a:endParaRPr lang="en-US"/>
        </a:p>
      </dgm:t>
    </dgm:pt>
    <dgm:pt modelId="{5AEC0D9C-BA93-45BA-B1F6-A8C88612F6E9}">
      <dgm:prSet phldrT="[Text]"/>
      <dgm:spPr>
        <a:blipFill>
          <a:blip xmlns:r="http://schemas.openxmlformats.org/officeDocument/2006/relationships" r:embed="rId2"/>
          <a:stretch>
            <a:fillRect b="-1124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FD50149-EBBD-4589-9AEF-BC9A0010BD96}" type="parTrans" cxnId="{42C136B3-F3E0-4533-B951-528BAC65AFE3}">
      <dgm:prSet/>
      <dgm:spPr/>
      <dgm:t>
        <a:bodyPr/>
        <a:lstStyle/>
        <a:p>
          <a:endParaRPr lang="en-US"/>
        </a:p>
      </dgm:t>
    </dgm:pt>
    <dgm:pt modelId="{B7DBBC82-EB9A-42F7-B8E7-61D1B723E38D}" type="sibTrans" cxnId="{42C136B3-F3E0-4533-B951-528BAC65AFE3}">
      <dgm:prSet/>
      <dgm:spPr/>
      <dgm:t>
        <a:bodyPr/>
        <a:lstStyle/>
        <a:p>
          <a:endParaRPr lang="en-US"/>
        </a:p>
      </dgm:t>
    </dgm:pt>
    <dgm:pt modelId="{A1FA4A17-E419-4FC1-B822-66BF88945D1A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EF26665-3BAB-4609-94C7-11DE7CF33CAF}" type="parTrans" cxnId="{0D9F65BE-77EC-4B6E-AAB4-5B272D23D995}">
      <dgm:prSet/>
      <dgm:spPr/>
      <dgm:t>
        <a:bodyPr/>
        <a:lstStyle/>
        <a:p>
          <a:endParaRPr lang="en-US"/>
        </a:p>
      </dgm:t>
    </dgm:pt>
    <dgm:pt modelId="{F21FD80B-E241-4601-8AFF-23DBDA6957EA}" type="sibTrans" cxnId="{0D9F65BE-77EC-4B6E-AAB4-5B272D23D995}">
      <dgm:prSet/>
      <dgm:spPr/>
      <dgm:t>
        <a:bodyPr/>
        <a:lstStyle/>
        <a:p>
          <a:endParaRPr lang="en-US"/>
        </a:p>
      </dgm:t>
    </dgm:pt>
    <dgm:pt modelId="{A5C2DC85-319C-4A8C-9000-997B9D927ABD}">
      <dgm:prSet phldrT="[Text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97F0446-8791-4BEB-8068-831626B4CA97}" type="parTrans" cxnId="{CF6E4456-D58B-41D9-9DD8-13C27A187706}">
      <dgm:prSet/>
      <dgm:spPr/>
      <dgm:t>
        <a:bodyPr/>
        <a:lstStyle/>
        <a:p>
          <a:endParaRPr lang="en-US"/>
        </a:p>
      </dgm:t>
    </dgm:pt>
    <dgm:pt modelId="{E98F1A67-A2E5-43FA-A52A-CA77E0629A4D}" type="sibTrans" cxnId="{CF6E4456-D58B-41D9-9DD8-13C27A187706}">
      <dgm:prSet/>
      <dgm:spPr/>
      <dgm:t>
        <a:bodyPr/>
        <a:lstStyle/>
        <a:p>
          <a:endParaRPr lang="en-US"/>
        </a:p>
      </dgm:t>
    </dgm:pt>
    <dgm:pt modelId="{95A1D831-9973-49CD-BB13-8985F3CE1AE0}" type="pres">
      <dgm:prSet presAssocID="{D86724FA-EA36-4F2A-848D-AAE47BC363AE}" presName="linear" presStyleCnt="0">
        <dgm:presLayoutVars>
          <dgm:dir/>
          <dgm:animLvl val="lvl"/>
          <dgm:resizeHandles val="exact"/>
        </dgm:presLayoutVars>
      </dgm:prSet>
      <dgm:spPr/>
    </dgm:pt>
    <dgm:pt modelId="{7D584C03-4467-4DB3-9062-7E63C09703E3}" type="pres">
      <dgm:prSet presAssocID="{E6F9C9F1-743E-4030-97FD-53C2041A86CD}" presName="parentLin" presStyleCnt="0"/>
      <dgm:spPr/>
    </dgm:pt>
    <dgm:pt modelId="{D9A92244-7AAA-46AB-A757-136C23B981DF}" type="pres">
      <dgm:prSet presAssocID="{E6F9C9F1-743E-4030-97FD-53C2041A86CD}" presName="parentLeftMargin" presStyleLbl="node1" presStyleIdx="0" presStyleCnt="3"/>
      <dgm:spPr/>
    </dgm:pt>
    <dgm:pt modelId="{ACB6A1DF-3069-4AAF-836E-B20691572FAE}" type="pres">
      <dgm:prSet presAssocID="{E6F9C9F1-743E-4030-97FD-53C2041A86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9EB6C4-AB56-4588-8103-59CBFC61AFF2}" type="pres">
      <dgm:prSet presAssocID="{E6F9C9F1-743E-4030-97FD-53C2041A86CD}" presName="negativeSpace" presStyleCnt="0"/>
      <dgm:spPr/>
    </dgm:pt>
    <dgm:pt modelId="{62572278-58CF-457C-96A9-BD4DB640C416}" type="pres">
      <dgm:prSet presAssocID="{E6F9C9F1-743E-4030-97FD-53C2041A86CD}" presName="childText" presStyleLbl="conFgAcc1" presStyleIdx="0" presStyleCnt="3">
        <dgm:presLayoutVars>
          <dgm:bulletEnabled val="1"/>
        </dgm:presLayoutVars>
      </dgm:prSet>
      <dgm:spPr/>
    </dgm:pt>
    <dgm:pt modelId="{1D065062-E379-454B-A7D6-BEA2320B303E}" type="pres">
      <dgm:prSet presAssocID="{6F5D765A-81CC-47BE-9644-F0FDFF3302FC}" presName="spaceBetweenRectangles" presStyleCnt="0"/>
      <dgm:spPr/>
    </dgm:pt>
    <dgm:pt modelId="{BE85F254-713B-4C10-9F2F-0175C3018E38}" type="pres">
      <dgm:prSet presAssocID="{4E3DB33E-0C3C-4D3F-ACEF-F765FC72D7B4}" presName="parentLin" presStyleCnt="0"/>
      <dgm:spPr/>
    </dgm:pt>
    <dgm:pt modelId="{5200A4BE-BFC3-49D4-B775-6A1D3652760B}" type="pres">
      <dgm:prSet presAssocID="{4E3DB33E-0C3C-4D3F-ACEF-F765FC72D7B4}" presName="parentLeftMargin" presStyleLbl="node1" presStyleIdx="0" presStyleCnt="3"/>
      <dgm:spPr/>
    </dgm:pt>
    <dgm:pt modelId="{7335A96B-B1D4-4EE0-8B78-16A65654CBB4}" type="pres">
      <dgm:prSet presAssocID="{4E3DB33E-0C3C-4D3F-ACEF-F765FC72D7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9126AA-F870-4007-A9AD-E8E4F786E164}" type="pres">
      <dgm:prSet presAssocID="{4E3DB33E-0C3C-4D3F-ACEF-F765FC72D7B4}" presName="negativeSpace" presStyleCnt="0"/>
      <dgm:spPr/>
    </dgm:pt>
    <dgm:pt modelId="{55960987-C9F4-4F72-A7E5-7B801EC1BA9B}" type="pres">
      <dgm:prSet presAssocID="{4E3DB33E-0C3C-4D3F-ACEF-F765FC72D7B4}" presName="childText" presStyleLbl="conFgAcc1" presStyleIdx="1" presStyleCnt="3">
        <dgm:presLayoutVars>
          <dgm:bulletEnabled val="1"/>
        </dgm:presLayoutVars>
      </dgm:prSet>
      <dgm:spPr/>
    </dgm:pt>
    <dgm:pt modelId="{F7B3184D-BD7B-4F44-91D8-90278C3AE537}" type="pres">
      <dgm:prSet presAssocID="{8A0EF2F2-05CE-43F5-8D70-F52F689461F4}" presName="spaceBetweenRectangles" presStyleCnt="0"/>
      <dgm:spPr/>
    </dgm:pt>
    <dgm:pt modelId="{CD0BD1FF-081B-445F-A73E-EA829F9B745B}" type="pres">
      <dgm:prSet presAssocID="{38AEF78B-59A7-40D5-8945-F7D932043520}" presName="parentLin" presStyleCnt="0"/>
      <dgm:spPr/>
    </dgm:pt>
    <dgm:pt modelId="{12AEF9C2-BDAC-48BE-A5E1-6AA8701CBB4D}" type="pres">
      <dgm:prSet presAssocID="{38AEF78B-59A7-40D5-8945-F7D932043520}" presName="parentLeftMargin" presStyleLbl="node1" presStyleIdx="1" presStyleCnt="3"/>
      <dgm:spPr/>
    </dgm:pt>
    <dgm:pt modelId="{693AC9BB-9F3A-4019-9A10-C18412126208}" type="pres">
      <dgm:prSet presAssocID="{38AEF78B-59A7-40D5-8945-F7D93204352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90A9D87-1826-4145-ACC6-DA925CEC7015}" type="pres">
      <dgm:prSet presAssocID="{38AEF78B-59A7-40D5-8945-F7D932043520}" presName="negativeSpace" presStyleCnt="0"/>
      <dgm:spPr/>
    </dgm:pt>
    <dgm:pt modelId="{D47F4F57-9A39-4E5A-9BED-1157D204256B}" type="pres">
      <dgm:prSet presAssocID="{38AEF78B-59A7-40D5-8945-F7D9320435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1710C1B-F8B9-4D26-BE35-B8F08A402B0D}" srcId="{D86724FA-EA36-4F2A-848D-AAE47BC363AE}" destId="{E6F9C9F1-743E-4030-97FD-53C2041A86CD}" srcOrd="0" destOrd="0" parTransId="{F415AF80-0A80-44CA-8686-03E222779335}" sibTransId="{6F5D765A-81CC-47BE-9644-F0FDFF3302FC}"/>
    <dgm:cxn modelId="{037D9324-5FD3-415B-AF96-6FA2EDAD16D3}" type="presOf" srcId="{E6F9C9F1-743E-4030-97FD-53C2041A86CD}" destId="{ACB6A1DF-3069-4AAF-836E-B20691572FAE}" srcOrd="1" destOrd="0" presId="urn:microsoft.com/office/officeart/2005/8/layout/list1"/>
    <dgm:cxn modelId="{4624B840-93F8-4918-856C-C84A74FBBC9E}" type="presOf" srcId="{38AEF78B-59A7-40D5-8945-F7D932043520}" destId="{693AC9BB-9F3A-4019-9A10-C18412126208}" srcOrd="1" destOrd="0" presId="urn:microsoft.com/office/officeart/2005/8/layout/list1"/>
    <dgm:cxn modelId="{CA32875C-BF98-4A5A-B1DB-DB9A27E5BF8E}" type="presOf" srcId="{A5C2DC85-319C-4A8C-9000-997B9D927ABD}" destId="{D47F4F57-9A39-4E5A-9BED-1157D204256B}" srcOrd="0" destOrd="0" presId="urn:microsoft.com/office/officeart/2005/8/layout/list1"/>
    <dgm:cxn modelId="{3CDC5941-D533-4672-95AC-15EA6096ABC4}" srcId="{D86724FA-EA36-4F2A-848D-AAE47BC363AE}" destId="{4E3DB33E-0C3C-4D3F-ACEF-F765FC72D7B4}" srcOrd="1" destOrd="0" parTransId="{C1DB999B-343D-4B7E-915E-6476C3FF3167}" sibTransId="{8A0EF2F2-05CE-43F5-8D70-F52F689461F4}"/>
    <dgm:cxn modelId="{9838CE4A-0465-4260-A77C-14AB4EE4BAAE}" type="presOf" srcId="{4E3DB33E-0C3C-4D3F-ACEF-F765FC72D7B4}" destId="{7335A96B-B1D4-4EE0-8B78-16A65654CBB4}" srcOrd="1" destOrd="0" presId="urn:microsoft.com/office/officeart/2005/8/layout/list1"/>
    <dgm:cxn modelId="{A7281C4C-0324-467D-8C45-B3789B983220}" srcId="{D86724FA-EA36-4F2A-848D-AAE47BC363AE}" destId="{38AEF78B-59A7-40D5-8945-F7D932043520}" srcOrd="2" destOrd="0" parTransId="{9BD1878E-11B6-4B60-B815-67952DCFE173}" sibTransId="{DD2FE15D-DA55-4649-AECE-334D3742DBE8}"/>
    <dgm:cxn modelId="{CF6E4456-D58B-41D9-9DD8-13C27A187706}" srcId="{38AEF78B-59A7-40D5-8945-F7D932043520}" destId="{A5C2DC85-319C-4A8C-9000-997B9D927ABD}" srcOrd="0" destOrd="0" parTransId="{B97F0446-8791-4BEB-8068-831626B4CA97}" sibTransId="{E98F1A67-A2E5-43FA-A52A-CA77E0629A4D}"/>
    <dgm:cxn modelId="{470E4F84-6E59-44D0-900F-4E76627682AD}" type="presOf" srcId="{4E3DB33E-0C3C-4D3F-ACEF-F765FC72D7B4}" destId="{5200A4BE-BFC3-49D4-B775-6A1D3652760B}" srcOrd="0" destOrd="0" presId="urn:microsoft.com/office/officeart/2005/8/layout/list1"/>
    <dgm:cxn modelId="{5C6BC794-EB48-495D-9A0A-031B9CC920A0}" type="presOf" srcId="{D86724FA-EA36-4F2A-848D-AAE47BC363AE}" destId="{95A1D831-9973-49CD-BB13-8985F3CE1AE0}" srcOrd="0" destOrd="0" presId="urn:microsoft.com/office/officeart/2005/8/layout/list1"/>
    <dgm:cxn modelId="{8614C8A4-0225-4D4A-976C-06E1DE0B37FB}" type="presOf" srcId="{38AEF78B-59A7-40D5-8945-F7D932043520}" destId="{12AEF9C2-BDAC-48BE-A5E1-6AA8701CBB4D}" srcOrd="0" destOrd="0" presId="urn:microsoft.com/office/officeart/2005/8/layout/list1"/>
    <dgm:cxn modelId="{42C136B3-F3E0-4533-B951-528BAC65AFE3}" srcId="{E6F9C9F1-743E-4030-97FD-53C2041A86CD}" destId="{5AEC0D9C-BA93-45BA-B1F6-A8C88612F6E9}" srcOrd="0" destOrd="0" parTransId="{0FD50149-EBBD-4589-9AEF-BC9A0010BD96}" sibTransId="{B7DBBC82-EB9A-42F7-B8E7-61D1B723E38D}"/>
    <dgm:cxn modelId="{0D9F65BE-77EC-4B6E-AAB4-5B272D23D995}" srcId="{4E3DB33E-0C3C-4D3F-ACEF-F765FC72D7B4}" destId="{A1FA4A17-E419-4FC1-B822-66BF88945D1A}" srcOrd="0" destOrd="0" parTransId="{7EF26665-3BAB-4609-94C7-11DE7CF33CAF}" sibTransId="{F21FD80B-E241-4601-8AFF-23DBDA6957EA}"/>
    <dgm:cxn modelId="{C0BC63C7-5516-414C-99A2-586A2D02E8AB}" type="presOf" srcId="{A1FA4A17-E419-4FC1-B822-66BF88945D1A}" destId="{55960987-C9F4-4F72-A7E5-7B801EC1BA9B}" srcOrd="0" destOrd="0" presId="urn:microsoft.com/office/officeart/2005/8/layout/list1"/>
    <dgm:cxn modelId="{4C7528EB-761E-4EF0-8056-A293C8BFD111}" type="presOf" srcId="{E6F9C9F1-743E-4030-97FD-53C2041A86CD}" destId="{D9A92244-7AAA-46AB-A757-136C23B981DF}" srcOrd="0" destOrd="0" presId="urn:microsoft.com/office/officeart/2005/8/layout/list1"/>
    <dgm:cxn modelId="{FF8D70F6-7EE5-454B-AE21-F9708FD02263}" type="presOf" srcId="{5AEC0D9C-BA93-45BA-B1F6-A8C88612F6E9}" destId="{62572278-58CF-457C-96A9-BD4DB640C416}" srcOrd="0" destOrd="0" presId="urn:microsoft.com/office/officeart/2005/8/layout/list1"/>
    <dgm:cxn modelId="{E22E7D5F-12E3-4FED-912D-958740085D01}" type="presParOf" srcId="{95A1D831-9973-49CD-BB13-8985F3CE1AE0}" destId="{7D584C03-4467-4DB3-9062-7E63C09703E3}" srcOrd="0" destOrd="0" presId="urn:microsoft.com/office/officeart/2005/8/layout/list1"/>
    <dgm:cxn modelId="{63B721AC-46E7-4FE8-A5B2-CE86DFF2760C}" type="presParOf" srcId="{7D584C03-4467-4DB3-9062-7E63C09703E3}" destId="{D9A92244-7AAA-46AB-A757-136C23B981DF}" srcOrd="0" destOrd="0" presId="urn:microsoft.com/office/officeart/2005/8/layout/list1"/>
    <dgm:cxn modelId="{AB7671E5-948E-42EF-B0DC-0810D7B42B64}" type="presParOf" srcId="{7D584C03-4467-4DB3-9062-7E63C09703E3}" destId="{ACB6A1DF-3069-4AAF-836E-B20691572FAE}" srcOrd="1" destOrd="0" presId="urn:microsoft.com/office/officeart/2005/8/layout/list1"/>
    <dgm:cxn modelId="{BD08383A-DD90-49C5-BAD3-983DFC50E6C6}" type="presParOf" srcId="{95A1D831-9973-49CD-BB13-8985F3CE1AE0}" destId="{869EB6C4-AB56-4588-8103-59CBFC61AFF2}" srcOrd="1" destOrd="0" presId="urn:microsoft.com/office/officeart/2005/8/layout/list1"/>
    <dgm:cxn modelId="{8D35CD4D-7905-4C36-AE17-BE441D954D24}" type="presParOf" srcId="{95A1D831-9973-49CD-BB13-8985F3CE1AE0}" destId="{62572278-58CF-457C-96A9-BD4DB640C416}" srcOrd="2" destOrd="0" presId="urn:microsoft.com/office/officeart/2005/8/layout/list1"/>
    <dgm:cxn modelId="{E24B598E-BBA8-417A-BF3E-4C03A6748F2F}" type="presParOf" srcId="{95A1D831-9973-49CD-BB13-8985F3CE1AE0}" destId="{1D065062-E379-454B-A7D6-BEA2320B303E}" srcOrd="3" destOrd="0" presId="urn:microsoft.com/office/officeart/2005/8/layout/list1"/>
    <dgm:cxn modelId="{662A60D4-936F-469A-B94C-D661B8F21824}" type="presParOf" srcId="{95A1D831-9973-49CD-BB13-8985F3CE1AE0}" destId="{BE85F254-713B-4C10-9F2F-0175C3018E38}" srcOrd="4" destOrd="0" presId="urn:microsoft.com/office/officeart/2005/8/layout/list1"/>
    <dgm:cxn modelId="{E6C4BF51-F20F-4533-9F69-F3304BED4690}" type="presParOf" srcId="{BE85F254-713B-4C10-9F2F-0175C3018E38}" destId="{5200A4BE-BFC3-49D4-B775-6A1D3652760B}" srcOrd="0" destOrd="0" presId="urn:microsoft.com/office/officeart/2005/8/layout/list1"/>
    <dgm:cxn modelId="{4D9D4ABD-8E5F-4954-B1F7-8E8AB835F073}" type="presParOf" srcId="{BE85F254-713B-4C10-9F2F-0175C3018E38}" destId="{7335A96B-B1D4-4EE0-8B78-16A65654CBB4}" srcOrd="1" destOrd="0" presId="urn:microsoft.com/office/officeart/2005/8/layout/list1"/>
    <dgm:cxn modelId="{29206E38-BFC3-4369-A119-66E4169FF796}" type="presParOf" srcId="{95A1D831-9973-49CD-BB13-8985F3CE1AE0}" destId="{219126AA-F870-4007-A9AD-E8E4F786E164}" srcOrd="5" destOrd="0" presId="urn:microsoft.com/office/officeart/2005/8/layout/list1"/>
    <dgm:cxn modelId="{9A606525-53D1-4F8C-ACB1-9BCF262642E3}" type="presParOf" srcId="{95A1D831-9973-49CD-BB13-8985F3CE1AE0}" destId="{55960987-C9F4-4F72-A7E5-7B801EC1BA9B}" srcOrd="6" destOrd="0" presId="urn:microsoft.com/office/officeart/2005/8/layout/list1"/>
    <dgm:cxn modelId="{CB4134E3-613E-4964-AAE7-2A3310EDE0CE}" type="presParOf" srcId="{95A1D831-9973-49CD-BB13-8985F3CE1AE0}" destId="{F7B3184D-BD7B-4F44-91D8-90278C3AE537}" srcOrd="7" destOrd="0" presId="urn:microsoft.com/office/officeart/2005/8/layout/list1"/>
    <dgm:cxn modelId="{205514D7-0DF6-4ECF-9126-4B27179F4046}" type="presParOf" srcId="{95A1D831-9973-49CD-BB13-8985F3CE1AE0}" destId="{CD0BD1FF-081B-445F-A73E-EA829F9B745B}" srcOrd="8" destOrd="0" presId="urn:microsoft.com/office/officeart/2005/8/layout/list1"/>
    <dgm:cxn modelId="{51EC1264-FF42-4A17-883C-F901298D6429}" type="presParOf" srcId="{CD0BD1FF-081B-445F-A73E-EA829F9B745B}" destId="{12AEF9C2-BDAC-48BE-A5E1-6AA8701CBB4D}" srcOrd="0" destOrd="0" presId="urn:microsoft.com/office/officeart/2005/8/layout/list1"/>
    <dgm:cxn modelId="{4EE8A1B6-97ED-4CC9-975C-C022E156C35A}" type="presParOf" srcId="{CD0BD1FF-081B-445F-A73E-EA829F9B745B}" destId="{693AC9BB-9F3A-4019-9A10-C18412126208}" srcOrd="1" destOrd="0" presId="urn:microsoft.com/office/officeart/2005/8/layout/list1"/>
    <dgm:cxn modelId="{491BDC1B-6434-426B-BE75-4985E11F5151}" type="presParOf" srcId="{95A1D831-9973-49CD-BB13-8985F3CE1AE0}" destId="{C90A9D87-1826-4145-ACC6-DA925CEC7015}" srcOrd="9" destOrd="0" presId="urn:microsoft.com/office/officeart/2005/8/layout/list1"/>
    <dgm:cxn modelId="{08E10B8E-841F-4AC6-9A5E-3B4A7B4E5B7F}" type="presParOf" srcId="{95A1D831-9973-49CD-BB13-8985F3CE1AE0}" destId="{D47F4F57-9A39-4E5A-9BED-1157D20425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6724FA-EA36-4F2A-848D-AAE47BC363A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9C9F1-743E-4030-97FD-53C2041A86CD}">
      <dgm:prSet phldrT="[Text]"/>
      <dgm:spPr/>
      <dgm:t>
        <a:bodyPr/>
        <a:lstStyle/>
        <a:p>
          <a:r>
            <a:rPr lang="en-US" dirty="0"/>
            <a:t>1. Decomposition algorithms</a:t>
          </a:r>
        </a:p>
      </dgm:t>
    </dgm:pt>
    <dgm:pt modelId="{F415AF80-0A80-44CA-8686-03E222779335}" type="parTrans" cxnId="{01710C1B-F8B9-4D26-BE35-B8F08A402B0D}">
      <dgm:prSet/>
      <dgm:spPr/>
      <dgm:t>
        <a:bodyPr/>
        <a:lstStyle/>
        <a:p>
          <a:endParaRPr lang="en-US"/>
        </a:p>
      </dgm:t>
    </dgm:pt>
    <dgm:pt modelId="{6F5D765A-81CC-47BE-9644-F0FDFF3302FC}" type="sibTrans" cxnId="{01710C1B-F8B9-4D26-BE35-B8F08A402B0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E3DB33E-0C3C-4D3F-ACEF-F765FC72D7B4}">
          <dgm:prSet phldrT="[Text]"/>
          <dgm:spPr/>
          <dgm:t>
            <a:bodyPr/>
            <a:lstStyle/>
            <a:p>
              <a:r>
                <a:rPr lang="en-US" dirty="0"/>
                <a:t>2. Algorithms solving </a:t>
              </a:r>
              <a:r>
                <a:rPr lang="en-US" cap="small" baseline="0" dirty="0"/>
                <a:t>Vertex Deletion to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oMath>
              </a14:m>
              <a:endParaRPr lang="en-US" dirty="0"/>
            </a:p>
          </dgm:t>
        </dgm:pt>
      </mc:Choice>
      <mc:Fallback xmlns="">
        <dgm:pt modelId="{4E3DB33E-0C3C-4D3F-ACEF-F765FC72D7B4}">
          <dgm:prSet phldrT="[Text]"/>
          <dgm:spPr/>
          <dgm:t>
            <a:bodyPr/>
            <a:lstStyle/>
            <a:p>
              <a:r>
                <a:rPr lang="en-US" dirty="0"/>
                <a:t>2. Algorithms solving </a:t>
              </a:r>
              <a:r>
                <a:rPr lang="en-US" cap="small" baseline="0" dirty="0"/>
                <a:t>Vertex Deletion to</a:t>
              </a:r>
              <a:r>
                <a:rPr lang="en-US" dirty="0"/>
                <a:t>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ℋ</a:t>
              </a:r>
              <a:endParaRPr lang="en-US" dirty="0"/>
            </a:p>
          </dgm:t>
        </dgm:pt>
      </mc:Fallback>
    </mc:AlternateContent>
    <dgm:pt modelId="{C1DB999B-343D-4B7E-915E-6476C3FF3167}" type="parTrans" cxnId="{3CDC5941-D533-4672-95AC-15EA6096ABC4}">
      <dgm:prSet/>
      <dgm:spPr/>
      <dgm:t>
        <a:bodyPr/>
        <a:lstStyle/>
        <a:p>
          <a:endParaRPr lang="en-US"/>
        </a:p>
      </dgm:t>
    </dgm:pt>
    <dgm:pt modelId="{8A0EF2F2-05CE-43F5-8D70-F52F689461F4}" type="sibTrans" cxnId="{3CDC5941-D533-4672-95AC-15EA6096ABC4}">
      <dgm:prSet/>
      <dgm:spPr/>
      <dgm:t>
        <a:bodyPr/>
        <a:lstStyle/>
        <a:p>
          <a:endParaRPr lang="en-US"/>
        </a:p>
      </dgm:t>
    </dgm:pt>
    <dgm:pt modelId="{38AEF78B-59A7-40D5-8945-F7D932043520}">
      <dgm:prSet phldrT="[Text]"/>
      <dgm:spPr/>
      <dgm:t>
        <a:bodyPr/>
        <a:lstStyle/>
        <a:p>
          <a:r>
            <a:rPr lang="en-US" dirty="0"/>
            <a:t>3. Hardness proofs</a:t>
          </a:r>
        </a:p>
      </dgm:t>
    </dgm:pt>
    <dgm:pt modelId="{9BD1878E-11B6-4B60-B815-67952DCFE173}" type="parTrans" cxnId="{A7281C4C-0324-467D-8C45-B3789B983220}">
      <dgm:prSet/>
      <dgm:spPr/>
      <dgm:t>
        <a:bodyPr/>
        <a:lstStyle/>
        <a:p>
          <a:endParaRPr lang="en-US"/>
        </a:p>
      </dgm:t>
    </dgm:pt>
    <dgm:pt modelId="{DD2FE15D-DA55-4649-AECE-334D3742DBE8}" type="sibTrans" cxnId="{A7281C4C-0324-467D-8C45-B3789B98322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AEC0D9C-BA93-45BA-B1F6-A8C88612F6E9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Given a graph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oMath>
              </a14:m>
              <a:r>
                <a:rPr lang="en-US" dirty="0"/>
                <a:t> with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𝑒</m:t>
                  </m:r>
                  <m:sSub>
                    <m:sSub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e>
                    <m: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ℋ</m:t>
                      </m:r>
                    </m:sub>
                  </m:sSub>
                  <m:d>
                    <m:d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e>
                  </m:d>
                  <m:r>
                    <a:rPr lang="en-US" b="0" i="1" smtClean="0">
                      <a:latin typeface="Cambria Math" panose="02040503050406030204" pitchFamily="18" charset="0"/>
                    </a:rPr>
                    <m:t>=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/>
                <a:t>, output an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oMath>
              </a14:m>
              <a:r>
                <a:rPr lang="en-US" dirty="0"/>
                <a:t>-elimination forest </a:t>
              </a:r>
              <a:br>
                <a:rPr lang="en-US" dirty="0"/>
              </a:br>
              <a:r>
                <a:rPr lang="en-US" dirty="0"/>
                <a:t> of depth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</m:oMath>
              </a14:m>
              <a:r>
                <a:rPr lang="en-US" dirty="0"/>
                <a:t> in time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𝑓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(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)⋅</m:t>
                  </m:r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  <m:r>
                    <a:rPr lang="en-US" b="0" i="1" smtClean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US" dirty="0"/>
                <a:t>(</a:t>
              </a:r>
              <a:r>
                <a:rPr lang="en-US" b="1" i="0" dirty="0">
                  <a:solidFill>
                    <a:srgbClr val="00B050"/>
                  </a:solidFill>
                  <a:effectLst/>
                  <a:latin typeface="+mn-lt"/>
                  <a:ea typeface="+mn-ea"/>
                  <a:cs typeface="+mn-cs"/>
                </a:rPr>
                <a:t>✓</a:t>
              </a:r>
              <a:r>
                <a:rPr lang="en-US" dirty="0"/>
                <a:t>) or even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sup>
                  </m:sSup>
                  <m:r>
                    <a:rPr lang="en-US" b="0" i="1" smtClean="0">
                      <a:latin typeface="Cambria Math" panose="02040503050406030204" pitchFamily="18" charset="0"/>
                    </a:rPr>
                    <m:t>⋅</m:t>
                  </m:r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</m:oMath>
              </a14:m>
              <a:r>
                <a:rPr lang="en-US" dirty="0"/>
                <a:t> (</a:t>
              </a:r>
              <a:r>
                <a:rPr lang="en-US" b="0" i="0" dirty="0">
                  <a:solidFill>
                    <a:srgbClr val="00B050"/>
                  </a:solidFill>
                  <a:effectLst/>
                  <a:latin typeface="+mn-lt"/>
                  <a:ea typeface="+mn-ea"/>
                  <a:cs typeface="+mn-cs"/>
                </a:rPr>
                <a:t>★</a:t>
              </a:r>
              <a:r>
                <a:rPr lang="en-US" dirty="0"/>
                <a:t>)</a:t>
              </a:r>
            </a:p>
          </dgm:t>
        </dgm:pt>
      </mc:Choice>
      <mc:Fallback xmlns="">
        <dgm:pt modelId="{5AEC0D9C-BA93-45BA-B1F6-A8C88612F6E9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Given a graph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𝐺</a:t>
              </a:r>
              <a:r>
                <a:rPr lang="en-US" dirty="0"/>
                <a:t> with </a:t>
              </a:r>
              <a:r>
                <a:rPr lang="en-US" b="0" i="0">
                  <a:latin typeface="Cambria Math" panose="02040503050406030204" pitchFamily="18" charset="0"/>
                </a:rPr>
                <a:t>𝑒𝑑_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ℋ </a:t>
              </a:r>
              <a:r>
                <a:rPr lang="en-US" b="0" i="0">
                  <a:latin typeface="Cambria Math" panose="02040503050406030204" pitchFamily="18" charset="0"/>
                </a:rPr>
                <a:t>(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𝐺)</a:t>
              </a:r>
              <a:r>
                <a:rPr lang="en-US" b="0" i="0">
                  <a:latin typeface="Cambria Math" panose="02040503050406030204" pitchFamily="18" charset="0"/>
                </a:rPr>
                <a:t>=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dirty="0"/>
                <a:t>, output an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ℋ</a:t>
              </a:r>
              <a:r>
                <a:rPr lang="en-US" dirty="0"/>
                <a:t>-elimination forest </a:t>
              </a:r>
              <a:br>
                <a:rPr lang="en-US" dirty="0"/>
              </a:br>
              <a:r>
                <a:rPr lang="en-US" dirty="0"/>
                <a:t> of depth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𝑘^</a:t>
              </a:r>
              <a:r>
                <a:rPr lang="en-US" b="0" i="0">
                  <a:latin typeface="Cambria Math" panose="02040503050406030204" pitchFamily="18" charset="0"/>
                </a:rPr>
                <a:t>𝑂(1) </a:t>
              </a:r>
              <a:r>
                <a:rPr lang="en-US" dirty="0"/>
                <a:t> in time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𝑓</a:t>
              </a:r>
              <a:r>
                <a:rPr lang="en-US" b="0" i="0">
                  <a:latin typeface="Cambria Math" panose="02040503050406030204" pitchFamily="18" charset="0"/>
                </a:rPr>
                <a:t>(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b="0" i="0">
                  <a:latin typeface="Cambria Math" panose="02040503050406030204" pitchFamily="18" charset="0"/>
                </a:rPr>
                <a:t>)⋅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𝑛^</a:t>
              </a:r>
              <a:r>
                <a:rPr lang="en-US" b="0" i="0">
                  <a:latin typeface="Cambria Math" panose="02040503050406030204" pitchFamily="18" charset="0"/>
                </a:rPr>
                <a:t>𝑂(1)   </a:t>
              </a:r>
              <a:r>
                <a:rPr lang="en-US" dirty="0"/>
                <a:t>(</a:t>
              </a:r>
              <a:r>
                <a:rPr lang="en-US" b="1" i="0" dirty="0">
                  <a:solidFill>
                    <a:srgbClr val="00B050"/>
                  </a:solidFill>
                  <a:effectLst/>
                  <a:latin typeface="+mn-lt"/>
                  <a:ea typeface="+mn-ea"/>
                  <a:cs typeface="+mn-cs"/>
                </a:rPr>
                <a:t>✓</a:t>
              </a:r>
              <a:r>
                <a:rPr lang="en-US" dirty="0"/>
                <a:t>) or even </a:t>
              </a:r>
              <a:r>
                <a:rPr lang="en-US" b="0" i="0">
                  <a:latin typeface="Cambria Math" panose="02040503050406030204" pitchFamily="18" charset="0"/>
                </a:rPr>
                <a:t>2^(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𝑘^</a:t>
              </a:r>
              <a:r>
                <a:rPr lang="en-US" b="0" i="0">
                  <a:latin typeface="Cambria Math" panose="02040503050406030204" pitchFamily="18" charset="0"/>
                </a:rPr>
                <a:t>𝑂(1)  )⋅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𝑛^</a:t>
              </a:r>
              <a:r>
                <a:rPr lang="en-US" b="0" i="0">
                  <a:latin typeface="Cambria Math" panose="02040503050406030204" pitchFamily="18" charset="0"/>
                </a:rPr>
                <a:t>𝑂(1) </a:t>
              </a:r>
              <a:r>
                <a:rPr lang="en-US" dirty="0"/>
                <a:t> (</a:t>
              </a:r>
              <a:r>
                <a:rPr lang="en-US" b="0" i="0" dirty="0">
                  <a:solidFill>
                    <a:srgbClr val="00B050"/>
                  </a:solidFill>
                  <a:effectLst/>
                  <a:latin typeface="+mn-lt"/>
                  <a:ea typeface="+mn-ea"/>
                  <a:cs typeface="+mn-cs"/>
                </a:rPr>
                <a:t>★</a:t>
              </a:r>
              <a:r>
                <a:rPr lang="en-US" dirty="0"/>
                <a:t>)</a:t>
              </a:r>
            </a:p>
          </dgm:t>
        </dgm:pt>
      </mc:Fallback>
    </mc:AlternateContent>
    <dgm:pt modelId="{0FD50149-EBBD-4589-9AEF-BC9A0010BD96}" type="parTrans" cxnId="{42C136B3-F3E0-4533-B951-528BAC65AFE3}">
      <dgm:prSet/>
      <dgm:spPr/>
      <dgm:t>
        <a:bodyPr/>
        <a:lstStyle/>
        <a:p>
          <a:endParaRPr lang="en-US"/>
        </a:p>
      </dgm:t>
    </dgm:pt>
    <dgm:pt modelId="{B7DBBC82-EB9A-42F7-B8E7-61D1B723E38D}" type="sibTrans" cxnId="{42C136B3-F3E0-4533-B951-528BAC65AFE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1FA4A17-E419-4FC1-B822-66BF88945D1A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Given an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oMath>
              </a14:m>
              <a:r>
                <a:rPr lang="en-US" dirty="0"/>
                <a:t>-elimination forest of depth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/>
                <a:t> of a graph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oMath>
              </a14:m>
              <a:r>
                <a:rPr lang="en-US" dirty="0"/>
                <a:t>, </a:t>
              </a:r>
              <a:br>
                <a:rPr lang="en-US" dirty="0"/>
              </a:br>
              <a:r>
                <a:rPr lang="en-US" dirty="0"/>
                <a:t> output a </a:t>
              </a:r>
              <a:r>
                <a:rPr lang="en-US" dirty="0">
                  <a:solidFill>
                    <a:srgbClr val="0070C0"/>
                  </a:solidFill>
                </a:rPr>
                <a:t>minimum</a:t>
              </a:r>
              <a:r>
                <a:rPr lang="en-US" dirty="0"/>
                <a:t> set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𝑆</m:t>
                  </m:r>
                </m:oMath>
              </a14:m>
              <a:r>
                <a:rPr lang="en-US" dirty="0"/>
                <a:t> such that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−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𝑆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∈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oMath>
              </a14:m>
              <a:r>
                <a:rPr lang="en-US" dirty="0"/>
                <a:t> in time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sup>
                  </m:sSup>
                  <m:r>
                    <a:rPr lang="en-US" b="0" i="1" smtClean="0">
                      <a:latin typeface="Cambria Math" panose="02040503050406030204" pitchFamily="18" charset="0"/>
                    </a:rPr>
                    <m:t>⋅</m:t>
                  </m:r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A1FA4A17-E419-4FC1-B822-66BF88945D1A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Given an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ℋ</a:t>
              </a:r>
              <a:r>
                <a:rPr lang="en-US" dirty="0"/>
                <a:t>-elimination forest of depth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dirty="0"/>
                <a:t> of a graph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𝐺</a:t>
              </a:r>
              <a:r>
                <a:rPr lang="en-US" dirty="0"/>
                <a:t>, </a:t>
              </a:r>
              <a:br>
                <a:rPr lang="en-US" dirty="0"/>
              </a:br>
              <a:r>
                <a:rPr lang="en-US" dirty="0"/>
                <a:t> output a </a:t>
              </a:r>
              <a:r>
                <a:rPr lang="en-US" dirty="0">
                  <a:solidFill>
                    <a:srgbClr val="0070C0"/>
                  </a:solidFill>
                </a:rPr>
                <a:t>minimum</a:t>
              </a:r>
              <a:r>
                <a:rPr lang="en-US" dirty="0"/>
                <a:t> set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𝑆</a:t>
              </a:r>
              <a:r>
                <a:rPr lang="en-US" dirty="0"/>
                <a:t> such that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𝐺</a:t>
              </a:r>
              <a:r>
                <a:rPr lang="en-US" b="0" i="0">
                  <a:latin typeface="Cambria Math" panose="02040503050406030204" pitchFamily="18" charset="0"/>
                </a:rPr>
                <a:t>−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𝑆</a:t>
              </a:r>
              <a:r>
                <a:rPr lang="en-US" b="0" i="0">
                  <a:latin typeface="Cambria Math" panose="02040503050406030204" pitchFamily="18" charset="0"/>
                </a:rPr>
                <a:t>∈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ℋ</a:t>
              </a:r>
              <a:r>
                <a:rPr lang="en-US" dirty="0"/>
                <a:t> in time </a:t>
              </a:r>
              <a:r>
                <a:rPr lang="en-US" b="0" i="0">
                  <a:latin typeface="Cambria Math" panose="02040503050406030204" pitchFamily="18" charset="0"/>
                </a:rPr>
                <a:t>2^(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𝑘^</a:t>
              </a:r>
              <a:r>
                <a:rPr lang="en-US" b="0" i="0">
                  <a:latin typeface="Cambria Math" panose="02040503050406030204" pitchFamily="18" charset="0"/>
                </a:rPr>
                <a:t>𝑂(1)  )⋅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𝑛^</a:t>
              </a:r>
              <a:r>
                <a:rPr lang="en-US" b="0" i="0">
                  <a:latin typeface="Cambria Math" panose="02040503050406030204" pitchFamily="18" charset="0"/>
                </a:rPr>
                <a:t>𝑂(1) </a:t>
              </a:r>
              <a:endParaRPr lang="en-US" dirty="0"/>
            </a:p>
          </dgm:t>
        </dgm:pt>
      </mc:Fallback>
    </mc:AlternateContent>
    <dgm:pt modelId="{7EF26665-3BAB-4609-94C7-11DE7CF33CAF}" type="parTrans" cxnId="{0D9F65BE-77EC-4B6E-AAB4-5B272D23D995}">
      <dgm:prSet/>
      <dgm:spPr/>
      <dgm:t>
        <a:bodyPr/>
        <a:lstStyle/>
        <a:p>
          <a:endParaRPr lang="en-US"/>
        </a:p>
      </dgm:t>
    </dgm:pt>
    <dgm:pt modelId="{F21FD80B-E241-4601-8AFF-23DBDA6957EA}" type="sibTrans" cxnId="{0D9F65BE-77EC-4B6E-AAB4-5B272D23D99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5C2DC85-319C-4A8C-9000-997B9D927ABD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For some graph classes for which we did not find algorithms as above, </a:t>
              </a:r>
              <a:br>
                <a:rPr lang="en-US" dirty="0"/>
              </a:br>
              <a:r>
                <a:rPr lang="en-US" dirty="0"/>
                <a:t> no such algorithms exist unless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𝐹𝑃𝑇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=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𝑊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[1]</m:t>
                  </m:r>
                </m:oMath>
              </a14:m>
              <a:endParaRPr lang="en-US" dirty="0"/>
            </a:p>
          </dgm:t>
        </dgm:pt>
      </mc:Choice>
      <mc:Fallback xmlns="">
        <dgm:pt modelId="{A5C2DC85-319C-4A8C-9000-997B9D927ABD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For some graph classes for which we did not find algorithms as above, </a:t>
              </a:r>
              <a:br>
                <a:rPr lang="en-US" dirty="0"/>
              </a:br>
              <a:r>
                <a:rPr lang="en-US" dirty="0"/>
                <a:t> no such algorithms exist unless </a:t>
              </a:r>
              <a:r>
                <a:rPr lang="en-US" b="0" i="0">
                  <a:latin typeface="Cambria Math" panose="02040503050406030204" pitchFamily="18" charset="0"/>
                </a:rPr>
                <a:t>𝐹𝑃𝑇=𝑊[1]</a:t>
              </a:r>
              <a:endParaRPr lang="en-US" dirty="0"/>
            </a:p>
          </dgm:t>
        </dgm:pt>
      </mc:Fallback>
    </mc:AlternateContent>
    <dgm:pt modelId="{B97F0446-8791-4BEB-8068-831626B4CA97}" type="parTrans" cxnId="{CF6E4456-D58B-41D9-9DD8-13C27A187706}">
      <dgm:prSet/>
      <dgm:spPr/>
      <dgm:t>
        <a:bodyPr/>
        <a:lstStyle/>
        <a:p>
          <a:endParaRPr lang="en-US"/>
        </a:p>
      </dgm:t>
    </dgm:pt>
    <dgm:pt modelId="{E98F1A67-A2E5-43FA-A52A-CA77E0629A4D}" type="sibTrans" cxnId="{CF6E4456-D58B-41D9-9DD8-13C27A187706}">
      <dgm:prSet/>
      <dgm:spPr/>
      <dgm:t>
        <a:bodyPr/>
        <a:lstStyle/>
        <a:p>
          <a:endParaRPr lang="en-US"/>
        </a:p>
      </dgm:t>
    </dgm:pt>
    <dgm:pt modelId="{95A1D831-9973-49CD-BB13-8985F3CE1AE0}" type="pres">
      <dgm:prSet presAssocID="{D86724FA-EA36-4F2A-848D-AAE47BC363AE}" presName="linear" presStyleCnt="0">
        <dgm:presLayoutVars>
          <dgm:dir/>
          <dgm:animLvl val="lvl"/>
          <dgm:resizeHandles val="exact"/>
        </dgm:presLayoutVars>
      </dgm:prSet>
      <dgm:spPr/>
    </dgm:pt>
    <dgm:pt modelId="{7D584C03-4467-4DB3-9062-7E63C09703E3}" type="pres">
      <dgm:prSet presAssocID="{E6F9C9F1-743E-4030-97FD-53C2041A86CD}" presName="parentLin" presStyleCnt="0"/>
      <dgm:spPr/>
    </dgm:pt>
    <dgm:pt modelId="{D9A92244-7AAA-46AB-A757-136C23B981DF}" type="pres">
      <dgm:prSet presAssocID="{E6F9C9F1-743E-4030-97FD-53C2041A86CD}" presName="parentLeftMargin" presStyleLbl="node1" presStyleIdx="0" presStyleCnt="3"/>
      <dgm:spPr/>
    </dgm:pt>
    <dgm:pt modelId="{ACB6A1DF-3069-4AAF-836E-B20691572FAE}" type="pres">
      <dgm:prSet presAssocID="{E6F9C9F1-743E-4030-97FD-53C2041A86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9EB6C4-AB56-4588-8103-59CBFC61AFF2}" type="pres">
      <dgm:prSet presAssocID="{E6F9C9F1-743E-4030-97FD-53C2041A86CD}" presName="negativeSpace" presStyleCnt="0"/>
      <dgm:spPr/>
    </dgm:pt>
    <dgm:pt modelId="{62572278-58CF-457C-96A9-BD4DB640C416}" type="pres">
      <dgm:prSet presAssocID="{E6F9C9F1-743E-4030-97FD-53C2041A86CD}" presName="childText" presStyleLbl="conFgAcc1" presStyleIdx="0" presStyleCnt="3">
        <dgm:presLayoutVars>
          <dgm:bulletEnabled val="1"/>
        </dgm:presLayoutVars>
      </dgm:prSet>
      <dgm:spPr/>
    </dgm:pt>
    <dgm:pt modelId="{1D065062-E379-454B-A7D6-BEA2320B303E}" type="pres">
      <dgm:prSet presAssocID="{6F5D765A-81CC-47BE-9644-F0FDFF3302FC}" presName="spaceBetweenRectangles" presStyleCnt="0"/>
      <dgm:spPr/>
    </dgm:pt>
    <dgm:pt modelId="{BE85F254-713B-4C10-9F2F-0175C3018E38}" type="pres">
      <dgm:prSet presAssocID="{4E3DB33E-0C3C-4D3F-ACEF-F765FC72D7B4}" presName="parentLin" presStyleCnt="0"/>
      <dgm:spPr/>
    </dgm:pt>
    <dgm:pt modelId="{5200A4BE-BFC3-49D4-B775-6A1D3652760B}" type="pres">
      <dgm:prSet presAssocID="{4E3DB33E-0C3C-4D3F-ACEF-F765FC72D7B4}" presName="parentLeftMargin" presStyleLbl="node1" presStyleIdx="0" presStyleCnt="3"/>
      <dgm:spPr/>
    </dgm:pt>
    <dgm:pt modelId="{7335A96B-B1D4-4EE0-8B78-16A65654CBB4}" type="pres">
      <dgm:prSet presAssocID="{4E3DB33E-0C3C-4D3F-ACEF-F765FC72D7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9126AA-F870-4007-A9AD-E8E4F786E164}" type="pres">
      <dgm:prSet presAssocID="{4E3DB33E-0C3C-4D3F-ACEF-F765FC72D7B4}" presName="negativeSpace" presStyleCnt="0"/>
      <dgm:spPr/>
    </dgm:pt>
    <dgm:pt modelId="{55960987-C9F4-4F72-A7E5-7B801EC1BA9B}" type="pres">
      <dgm:prSet presAssocID="{4E3DB33E-0C3C-4D3F-ACEF-F765FC72D7B4}" presName="childText" presStyleLbl="conFgAcc1" presStyleIdx="1" presStyleCnt="3">
        <dgm:presLayoutVars>
          <dgm:bulletEnabled val="1"/>
        </dgm:presLayoutVars>
      </dgm:prSet>
      <dgm:spPr/>
    </dgm:pt>
    <dgm:pt modelId="{F7B3184D-BD7B-4F44-91D8-90278C3AE537}" type="pres">
      <dgm:prSet presAssocID="{8A0EF2F2-05CE-43F5-8D70-F52F689461F4}" presName="spaceBetweenRectangles" presStyleCnt="0"/>
      <dgm:spPr/>
    </dgm:pt>
    <dgm:pt modelId="{CD0BD1FF-081B-445F-A73E-EA829F9B745B}" type="pres">
      <dgm:prSet presAssocID="{38AEF78B-59A7-40D5-8945-F7D932043520}" presName="parentLin" presStyleCnt="0"/>
      <dgm:spPr/>
    </dgm:pt>
    <dgm:pt modelId="{12AEF9C2-BDAC-48BE-A5E1-6AA8701CBB4D}" type="pres">
      <dgm:prSet presAssocID="{38AEF78B-59A7-40D5-8945-F7D932043520}" presName="parentLeftMargin" presStyleLbl="node1" presStyleIdx="1" presStyleCnt="3"/>
      <dgm:spPr/>
    </dgm:pt>
    <dgm:pt modelId="{693AC9BB-9F3A-4019-9A10-C18412126208}" type="pres">
      <dgm:prSet presAssocID="{38AEF78B-59A7-40D5-8945-F7D93204352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90A9D87-1826-4145-ACC6-DA925CEC7015}" type="pres">
      <dgm:prSet presAssocID="{38AEF78B-59A7-40D5-8945-F7D932043520}" presName="negativeSpace" presStyleCnt="0"/>
      <dgm:spPr/>
    </dgm:pt>
    <dgm:pt modelId="{D47F4F57-9A39-4E5A-9BED-1157D204256B}" type="pres">
      <dgm:prSet presAssocID="{38AEF78B-59A7-40D5-8945-F7D9320435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1710C1B-F8B9-4D26-BE35-B8F08A402B0D}" srcId="{D86724FA-EA36-4F2A-848D-AAE47BC363AE}" destId="{E6F9C9F1-743E-4030-97FD-53C2041A86CD}" srcOrd="0" destOrd="0" parTransId="{F415AF80-0A80-44CA-8686-03E222779335}" sibTransId="{6F5D765A-81CC-47BE-9644-F0FDFF3302FC}"/>
    <dgm:cxn modelId="{037D9324-5FD3-415B-AF96-6FA2EDAD16D3}" type="presOf" srcId="{E6F9C9F1-743E-4030-97FD-53C2041A86CD}" destId="{ACB6A1DF-3069-4AAF-836E-B20691572FAE}" srcOrd="1" destOrd="0" presId="urn:microsoft.com/office/officeart/2005/8/layout/list1"/>
    <dgm:cxn modelId="{4624B840-93F8-4918-856C-C84A74FBBC9E}" type="presOf" srcId="{38AEF78B-59A7-40D5-8945-F7D932043520}" destId="{693AC9BB-9F3A-4019-9A10-C18412126208}" srcOrd="1" destOrd="0" presId="urn:microsoft.com/office/officeart/2005/8/layout/list1"/>
    <dgm:cxn modelId="{CA32875C-BF98-4A5A-B1DB-DB9A27E5BF8E}" type="presOf" srcId="{A5C2DC85-319C-4A8C-9000-997B9D927ABD}" destId="{D47F4F57-9A39-4E5A-9BED-1157D204256B}" srcOrd="0" destOrd="0" presId="urn:microsoft.com/office/officeart/2005/8/layout/list1"/>
    <dgm:cxn modelId="{3CDC5941-D533-4672-95AC-15EA6096ABC4}" srcId="{D86724FA-EA36-4F2A-848D-AAE47BC363AE}" destId="{4E3DB33E-0C3C-4D3F-ACEF-F765FC72D7B4}" srcOrd="1" destOrd="0" parTransId="{C1DB999B-343D-4B7E-915E-6476C3FF3167}" sibTransId="{8A0EF2F2-05CE-43F5-8D70-F52F689461F4}"/>
    <dgm:cxn modelId="{9838CE4A-0465-4260-A77C-14AB4EE4BAAE}" type="presOf" srcId="{4E3DB33E-0C3C-4D3F-ACEF-F765FC72D7B4}" destId="{7335A96B-B1D4-4EE0-8B78-16A65654CBB4}" srcOrd="1" destOrd="0" presId="urn:microsoft.com/office/officeart/2005/8/layout/list1"/>
    <dgm:cxn modelId="{A7281C4C-0324-467D-8C45-B3789B983220}" srcId="{D86724FA-EA36-4F2A-848D-AAE47BC363AE}" destId="{38AEF78B-59A7-40D5-8945-F7D932043520}" srcOrd="2" destOrd="0" parTransId="{9BD1878E-11B6-4B60-B815-67952DCFE173}" sibTransId="{DD2FE15D-DA55-4649-AECE-334D3742DBE8}"/>
    <dgm:cxn modelId="{CF6E4456-D58B-41D9-9DD8-13C27A187706}" srcId="{38AEF78B-59A7-40D5-8945-F7D932043520}" destId="{A5C2DC85-319C-4A8C-9000-997B9D927ABD}" srcOrd="0" destOrd="0" parTransId="{B97F0446-8791-4BEB-8068-831626B4CA97}" sibTransId="{E98F1A67-A2E5-43FA-A52A-CA77E0629A4D}"/>
    <dgm:cxn modelId="{470E4F84-6E59-44D0-900F-4E76627682AD}" type="presOf" srcId="{4E3DB33E-0C3C-4D3F-ACEF-F765FC72D7B4}" destId="{5200A4BE-BFC3-49D4-B775-6A1D3652760B}" srcOrd="0" destOrd="0" presId="urn:microsoft.com/office/officeart/2005/8/layout/list1"/>
    <dgm:cxn modelId="{5C6BC794-EB48-495D-9A0A-031B9CC920A0}" type="presOf" srcId="{D86724FA-EA36-4F2A-848D-AAE47BC363AE}" destId="{95A1D831-9973-49CD-BB13-8985F3CE1AE0}" srcOrd="0" destOrd="0" presId="urn:microsoft.com/office/officeart/2005/8/layout/list1"/>
    <dgm:cxn modelId="{8614C8A4-0225-4D4A-976C-06E1DE0B37FB}" type="presOf" srcId="{38AEF78B-59A7-40D5-8945-F7D932043520}" destId="{12AEF9C2-BDAC-48BE-A5E1-6AA8701CBB4D}" srcOrd="0" destOrd="0" presId="urn:microsoft.com/office/officeart/2005/8/layout/list1"/>
    <dgm:cxn modelId="{42C136B3-F3E0-4533-B951-528BAC65AFE3}" srcId="{E6F9C9F1-743E-4030-97FD-53C2041A86CD}" destId="{5AEC0D9C-BA93-45BA-B1F6-A8C88612F6E9}" srcOrd="0" destOrd="0" parTransId="{0FD50149-EBBD-4589-9AEF-BC9A0010BD96}" sibTransId="{B7DBBC82-EB9A-42F7-B8E7-61D1B723E38D}"/>
    <dgm:cxn modelId="{0D9F65BE-77EC-4B6E-AAB4-5B272D23D995}" srcId="{4E3DB33E-0C3C-4D3F-ACEF-F765FC72D7B4}" destId="{A1FA4A17-E419-4FC1-B822-66BF88945D1A}" srcOrd="0" destOrd="0" parTransId="{7EF26665-3BAB-4609-94C7-11DE7CF33CAF}" sibTransId="{F21FD80B-E241-4601-8AFF-23DBDA6957EA}"/>
    <dgm:cxn modelId="{C0BC63C7-5516-414C-99A2-586A2D02E8AB}" type="presOf" srcId="{A1FA4A17-E419-4FC1-B822-66BF88945D1A}" destId="{55960987-C9F4-4F72-A7E5-7B801EC1BA9B}" srcOrd="0" destOrd="0" presId="urn:microsoft.com/office/officeart/2005/8/layout/list1"/>
    <dgm:cxn modelId="{4C7528EB-761E-4EF0-8056-A293C8BFD111}" type="presOf" srcId="{E6F9C9F1-743E-4030-97FD-53C2041A86CD}" destId="{D9A92244-7AAA-46AB-A757-136C23B981DF}" srcOrd="0" destOrd="0" presId="urn:microsoft.com/office/officeart/2005/8/layout/list1"/>
    <dgm:cxn modelId="{FF8D70F6-7EE5-454B-AE21-F9708FD02263}" type="presOf" srcId="{5AEC0D9C-BA93-45BA-B1F6-A8C88612F6E9}" destId="{62572278-58CF-457C-96A9-BD4DB640C416}" srcOrd="0" destOrd="0" presId="urn:microsoft.com/office/officeart/2005/8/layout/list1"/>
    <dgm:cxn modelId="{E22E7D5F-12E3-4FED-912D-958740085D01}" type="presParOf" srcId="{95A1D831-9973-49CD-BB13-8985F3CE1AE0}" destId="{7D584C03-4467-4DB3-9062-7E63C09703E3}" srcOrd="0" destOrd="0" presId="urn:microsoft.com/office/officeart/2005/8/layout/list1"/>
    <dgm:cxn modelId="{63B721AC-46E7-4FE8-A5B2-CE86DFF2760C}" type="presParOf" srcId="{7D584C03-4467-4DB3-9062-7E63C09703E3}" destId="{D9A92244-7AAA-46AB-A757-136C23B981DF}" srcOrd="0" destOrd="0" presId="urn:microsoft.com/office/officeart/2005/8/layout/list1"/>
    <dgm:cxn modelId="{AB7671E5-948E-42EF-B0DC-0810D7B42B64}" type="presParOf" srcId="{7D584C03-4467-4DB3-9062-7E63C09703E3}" destId="{ACB6A1DF-3069-4AAF-836E-B20691572FAE}" srcOrd="1" destOrd="0" presId="urn:microsoft.com/office/officeart/2005/8/layout/list1"/>
    <dgm:cxn modelId="{BD08383A-DD90-49C5-BAD3-983DFC50E6C6}" type="presParOf" srcId="{95A1D831-9973-49CD-BB13-8985F3CE1AE0}" destId="{869EB6C4-AB56-4588-8103-59CBFC61AFF2}" srcOrd="1" destOrd="0" presId="urn:microsoft.com/office/officeart/2005/8/layout/list1"/>
    <dgm:cxn modelId="{8D35CD4D-7905-4C36-AE17-BE441D954D24}" type="presParOf" srcId="{95A1D831-9973-49CD-BB13-8985F3CE1AE0}" destId="{62572278-58CF-457C-96A9-BD4DB640C416}" srcOrd="2" destOrd="0" presId="urn:microsoft.com/office/officeart/2005/8/layout/list1"/>
    <dgm:cxn modelId="{E24B598E-BBA8-417A-BF3E-4C03A6748F2F}" type="presParOf" srcId="{95A1D831-9973-49CD-BB13-8985F3CE1AE0}" destId="{1D065062-E379-454B-A7D6-BEA2320B303E}" srcOrd="3" destOrd="0" presId="urn:microsoft.com/office/officeart/2005/8/layout/list1"/>
    <dgm:cxn modelId="{662A60D4-936F-469A-B94C-D661B8F21824}" type="presParOf" srcId="{95A1D831-9973-49CD-BB13-8985F3CE1AE0}" destId="{BE85F254-713B-4C10-9F2F-0175C3018E38}" srcOrd="4" destOrd="0" presId="urn:microsoft.com/office/officeart/2005/8/layout/list1"/>
    <dgm:cxn modelId="{E6C4BF51-F20F-4533-9F69-F3304BED4690}" type="presParOf" srcId="{BE85F254-713B-4C10-9F2F-0175C3018E38}" destId="{5200A4BE-BFC3-49D4-B775-6A1D3652760B}" srcOrd="0" destOrd="0" presId="urn:microsoft.com/office/officeart/2005/8/layout/list1"/>
    <dgm:cxn modelId="{4D9D4ABD-8E5F-4954-B1F7-8E8AB835F073}" type="presParOf" srcId="{BE85F254-713B-4C10-9F2F-0175C3018E38}" destId="{7335A96B-B1D4-4EE0-8B78-16A65654CBB4}" srcOrd="1" destOrd="0" presId="urn:microsoft.com/office/officeart/2005/8/layout/list1"/>
    <dgm:cxn modelId="{29206E38-BFC3-4369-A119-66E4169FF796}" type="presParOf" srcId="{95A1D831-9973-49CD-BB13-8985F3CE1AE0}" destId="{219126AA-F870-4007-A9AD-E8E4F786E164}" srcOrd="5" destOrd="0" presId="urn:microsoft.com/office/officeart/2005/8/layout/list1"/>
    <dgm:cxn modelId="{9A606525-53D1-4F8C-ACB1-9BCF262642E3}" type="presParOf" srcId="{95A1D831-9973-49CD-BB13-8985F3CE1AE0}" destId="{55960987-C9F4-4F72-A7E5-7B801EC1BA9B}" srcOrd="6" destOrd="0" presId="urn:microsoft.com/office/officeart/2005/8/layout/list1"/>
    <dgm:cxn modelId="{CB4134E3-613E-4964-AAE7-2A3310EDE0CE}" type="presParOf" srcId="{95A1D831-9973-49CD-BB13-8985F3CE1AE0}" destId="{F7B3184D-BD7B-4F44-91D8-90278C3AE537}" srcOrd="7" destOrd="0" presId="urn:microsoft.com/office/officeart/2005/8/layout/list1"/>
    <dgm:cxn modelId="{205514D7-0DF6-4ECF-9126-4B27179F4046}" type="presParOf" srcId="{95A1D831-9973-49CD-BB13-8985F3CE1AE0}" destId="{CD0BD1FF-081B-445F-A73E-EA829F9B745B}" srcOrd="8" destOrd="0" presId="urn:microsoft.com/office/officeart/2005/8/layout/list1"/>
    <dgm:cxn modelId="{51EC1264-FF42-4A17-883C-F901298D6429}" type="presParOf" srcId="{CD0BD1FF-081B-445F-A73E-EA829F9B745B}" destId="{12AEF9C2-BDAC-48BE-A5E1-6AA8701CBB4D}" srcOrd="0" destOrd="0" presId="urn:microsoft.com/office/officeart/2005/8/layout/list1"/>
    <dgm:cxn modelId="{4EE8A1B6-97ED-4CC9-975C-C022E156C35A}" type="presParOf" srcId="{CD0BD1FF-081B-445F-A73E-EA829F9B745B}" destId="{693AC9BB-9F3A-4019-9A10-C18412126208}" srcOrd="1" destOrd="0" presId="urn:microsoft.com/office/officeart/2005/8/layout/list1"/>
    <dgm:cxn modelId="{491BDC1B-6434-426B-BE75-4985E11F5151}" type="presParOf" srcId="{95A1D831-9973-49CD-BB13-8985F3CE1AE0}" destId="{C90A9D87-1826-4145-ACC6-DA925CEC7015}" srcOrd="9" destOrd="0" presId="urn:microsoft.com/office/officeart/2005/8/layout/list1"/>
    <dgm:cxn modelId="{08E10B8E-841F-4AC6-9A5E-3B4A7B4E5B7F}" type="presParOf" srcId="{95A1D831-9973-49CD-BB13-8985F3CE1AE0}" destId="{D47F4F57-9A39-4E5A-9BED-1157D20425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43845-43F0-4BDD-9006-2A616D67B8B7}">
      <dsp:nvSpPr>
        <dsp:cNvPr id="0" name=""/>
        <dsp:cNvSpPr/>
      </dsp:nvSpPr>
      <dsp:spPr>
        <a:xfrm>
          <a:off x="3214" y="176034"/>
          <a:ext cx="2549893" cy="1529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ℱ</m:t>
              </m:r>
            </m:oMath>
          </a14:m>
          <a:r>
            <a:rPr lang="de-DE" sz="2500" kern="1200" dirty="0"/>
            <a:t>-minor-free </a:t>
          </a:r>
          <a:r>
            <a:rPr lang="de-DE" sz="2500" kern="1200" dirty="0" err="1"/>
            <a:t>graphs</a:t>
          </a:r>
          <a:r>
            <a:rPr lang="de-DE" sz="2500" kern="1200" dirty="0"/>
            <a:t> </a:t>
          </a:r>
          <a:br>
            <a:rPr lang="de-DE" sz="2500" kern="1200" dirty="0"/>
          </a:br>
          <a:r>
            <a:rPr lang="de-DE" sz="1400" kern="1200" dirty="0">
              <a:solidFill>
                <a:srgbClr val="0070C0"/>
              </a:solidFill>
            </a:rPr>
            <a:t>[</a:t>
          </a:r>
          <a:r>
            <a:rPr lang="de-DE" sz="1400" kern="1200" dirty="0" err="1">
              <a:solidFill>
                <a:srgbClr val="0070C0"/>
              </a:solidFill>
            </a:rPr>
            <a:t>Bulian</a:t>
          </a:r>
          <a:r>
            <a:rPr lang="de-DE" sz="1400" kern="1200" dirty="0">
              <a:solidFill>
                <a:srgbClr val="0070C0"/>
              </a:solidFill>
            </a:rPr>
            <a:t> &amp; </a:t>
          </a:r>
          <a:r>
            <a:rPr lang="de-DE" sz="1400" kern="1200" dirty="0" err="1">
              <a:solidFill>
                <a:srgbClr val="0070C0"/>
              </a:solidFill>
            </a:rPr>
            <a:t>Dawar</a:t>
          </a:r>
          <a:r>
            <a:rPr lang="de-DE" sz="1400" kern="1200" dirty="0">
              <a:solidFill>
                <a:srgbClr val="0070C0"/>
              </a:solidFill>
            </a:rPr>
            <a:t>]</a:t>
          </a:r>
          <a:endParaRPr lang="en-US" sz="1400" kern="1200" dirty="0">
            <a:solidFill>
              <a:srgbClr val="0070C0"/>
            </a:solidFill>
          </a:endParaRPr>
        </a:p>
      </dsp:txBody>
      <dsp:txXfrm>
        <a:off x="3214" y="176034"/>
        <a:ext cx="2549893" cy="1529936"/>
      </dsp:txXfrm>
    </dsp:sp>
    <dsp:sp modelId="{89960365-1C71-41A8-A9D5-E5E193A95DE0}">
      <dsp:nvSpPr>
        <dsp:cNvPr id="0" name=""/>
        <dsp:cNvSpPr/>
      </dsp:nvSpPr>
      <dsp:spPr>
        <a:xfrm>
          <a:off x="2808097" y="176034"/>
          <a:ext cx="2549893" cy="1529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Bounded-degree</a:t>
          </a:r>
          <a:r>
            <a:rPr lang="de-DE" sz="2500" kern="1200" dirty="0"/>
            <a:t> </a:t>
          </a:r>
          <a:r>
            <a:rPr lang="de-DE" sz="2500" kern="1200" dirty="0" err="1"/>
            <a:t>graphs</a:t>
          </a:r>
          <a:r>
            <a:rPr lang="de-DE" sz="2500" kern="1200" dirty="0"/>
            <a:t> </a:t>
          </a:r>
          <a:r>
            <a:rPr lang="de-DE" sz="2000" kern="1200" dirty="0">
              <a:solidFill>
                <a:srgbClr val="C00000"/>
              </a:solidFill>
            </a:rPr>
            <a:t>(</a:t>
          </a:r>
          <a:r>
            <a:rPr lang="de-DE" sz="2000" kern="1200" dirty="0" err="1">
              <a:solidFill>
                <a:srgbClr val="C00000"/>
              </a:solidFill>
            </a:rPr>
            <a:t>approximation</a:t>
          </a:r>
          <a:r>
            <a:rPr lang="de-DE" sz="2000" kern="1200" dirty="0">
              <a:solidFill>
                <a:srgbClr val="C00000"/>
              </a:solidFill>
            </a:rPr>
            <a:t>) </a:t>
          </a:r>
          <a:br>
            <a:rPr lang="de-DE" sz="2500" kern="1200" dirty="0"/>
          </a:br>
          <a:r>
            <a:rPr lang="de-DE" sz="1400" kern="1200" dirty="0">
              <a:solidFill>
                <a:srgbClr val="0070C0"/>
              </a:solidFill>
            </a:rPr>
            <a:t>[</a:t>
          </a:r>
          <a:r>
            <a:rPr lang="de-DE" sz="1400" kern="1200" dirty="0" err="1">
              <a:solidFill>
                <a:srgbClr val="0070C0"/>
              </a:solidFill>
            </a:rPr>
            <a:t>Bulian</a:t>
          </a:r>
          <a:r>
            <a:rPr lang="de-DE" sz="1400" kern="1200" dirty="0">
              <a:solidFill>
                <a:srgbClr val="0070C0"/>
              </a:solidFill>
            </a:rPr>
            <a:t> &amp; </a:t>
          </a:r>
          <a:r>
            <a:rPr lang="de-DE" sz="1400" kern="1200" dirty="0" err="1">
              <a:solidFill>
                <a:srgbClr val="0070C0"/>
              </a:solidFill>
            </a:rPr>
            <a:t>Dawar</a:t>
          </a:r>
          <a:r>
            <a:rPr lang="de-DE" sz="1400" kern="1200" dirty="0">
              <a:solidFill>
                <a:srgbClr val="0070C0"/>
              </a:solidFill>
            </a:rPr>
            <a:t>]</a:t>
          </a:r>
        </a:p>
      </dsp:txBody>
      <dsp:txXfrm>
        <a:off x="2808097" y="176034"/>
        <a:ext cx="2549893" cy="1529936"/>
      </dsp:txXfrm>
    </dsp:sp>
    <dsp:sp modelId="{F08CBFE2-3B82-487D-943F-E5B908E53D8C}">
      <dsp:nvSpPr>
        <dsp:cNvPr id="0" name=""/>
        <dsp:cNvSpPr/>
      </dsp:nvSpPr>
      <dsp:spPr>
        <a:xfrm>
          <a:off x="5612980" y="176034"/>
          <a:ext cx="2549893" cy="1529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Bounded-degree</a:t>
          </a:r>
          <a:r>
            <a:rPr lang="de-DE" sz="2200" kern="1200" dirty="0"/>
            <a:t> </a:t>
          </a:r>
          <a:r>
            <a:rPr lang="de-DE" sz="2200" kern="1200" dirty="0" err="1"/>
            <a:t>graphs</a:t>
          </a:r>
          <a:r>
            <a:rPr lang="de-DE" sz="2200" kern="1200" dirty="0"/>
            <a:t> </a:t>
          </a:r>
          <a:br>
            <a:rPr lang="de-DE" sz="2200" kern="1200" dirty="0"/>
          </a:br>
          <a:r>
            <a:rPr lang="de-DE" sz="1800" kern="1200" dirty="0">
              <a:solidFill>
                <a:srgbClr val="C00000"/>
              </a:solidFill>
            </a:rPr>
            <a:t>(planar </a:t>
          </a:r>
          <a:r>
            <a:rPr lang="de-DE" sz="1800" kern="1200" dirty="0" err="1">
              <a:solidFill>
                <a:srgbClr val="C00000"/>
              </a:solidFill>
            </a:rPr>
            <a:t>inputs</a:t>
          </a:r>
          <a:r>
            <a:rPr lang="de-DE" sz="1800" kern="1200" dirty="0">
              <a:solidFill>
                <a:srgbClr val="C00000"/>
              </a:solidFill>
            </a:rPr>
            <a:t>) </a:t>
          </a:r>
          <a:br>
            <a:rPr lang="de-DE" sz="1800" kern="1200" dirty="0">
              <a:solidFill>
                <a:srgbClr val="C00000"/>
              </a:solidFill>
            </a:rPr>
          </a:br>
          <a:r>
            <a:rPr lang="de-DE" sz="1400" kern="1200" dirty="0">
              <a:solidFill>
                <a:srgbClr val="0070C0"/>
              </a:solidFill>
            </a:rPr>
            <a:t>[</a:t>
          </a:r>
          <a:r>
            <a:rPr lang="de-DE" sz="1400" kern="1200" dirty="0" err="1">
              <a:solidFill>
                <a:srgbClr val="0070C0"/>
              </a:solidFill>
            </a:rPr>
            <a:t>Lindermayr</a:t>
          </a:r>
          <a:r>
            <a:rPr lang="de-DE" sz="1400" kern="1200" dirty="0">
              <a:solidFill>
                <a:srgbClr val="0070C0"/>
              </a:solidFill>
            </a:rPr>
            <a:t>, Siebertz, </a:t>
          </a:r>
          <a:br>
            <a:rPr lang="de-DE" sz="1400" kern="1200" dirty="0">
              <a:solidFill>
                <a:srgbClr val="0070C0"/>
              </a:solidFill>
            </a:rPr>
          </a:br>
          <a:r>
            <a:rPr lang="de-DE" sz="1400" kern="1200" dirty="0">
              <a:solidFill>
                <a:srgbClr val="0070C0"/>
              </a:solidFill>
            </a:rPr>
            <a:t>Vigny, MFCS‘20]</a:t>
          </a:r>
        </a:p>
      </dsp:txBody>
      <dsp:txXfrm>
        <a:off x="5612980" y="176034"/>
        <a:ext cx="2549893" cy="1529936"/>
      </dsp:txXfrm>
    </dsp:sp>
    <dsp:sp modelId="{C03B417F-1240-4C64-9088-CA3A58B8089C}">
      <dsp:nvSpPr>
        <dsp:cNvPr id="0" name=""/>
        <dsp:cNvSpPr/>
      </dsp:nvSpPr>
      <dsp:spPr>
        <a:xfrm>
          <a:off x="8417863" y="176034"/>
          <a:ext cx="2549893" cy="1529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Cluster graphs </a:t>
          </a:r>
          <a:br>
            <a:rPr lang="en-US" sz="2500" kern="1200" dirty="0"/>
          </a:br>
          <a:r>
            <a:rPr lang="en-US" sz="1400" kern="1200" dirty="0">
              <a:solidFill>
                <a:srgbClr val="0070C0"/>
              </a:solidFill>
            </a:rPr>
            <a:t>[Agrawal &amp; Ramanujan, IPEC</a:t>
          </a:r>
          <a:r>
            <a:rPr lang="de-DE" sz="1400" kern="1200" dirty="0">
              <a:solidFill>
                <a:srgbClr val="0070C0"/>
              </a:solidFill>
            </a:rPr>
            <a:t>‘</a:t>
          </a:r>
          <a:r>
            <a:rPr lang="en-US" sz="1400" kern="1200" dirty="0">
              <a:solidFill>
                <a:srgbClr val="0070C0"/>
              </a:solidFill>
            </a:rPr>
            <a:t>20]</a:t>
          </a:r>
        </a:p>
      </dsp:txBody>
      <dsp:txXfrm>
        <a:off x="8417863" y="176034"/>
        <a:ext cx="2549893" cy="1529936"/>
      </dsp:txXfrm>
    </dsp:sp>
    <dsp:sp modelId="{2AD00DB6-C775-4268-A383-3225BA7B257A}">
      <dsp:nvSpPr>
        <dsp:cNvPr id="0" name=""/>
        <dsp:cNvSpPr/>
      </dsp:nvSpPr>
      <dsp:spPr>
        <a:xfrm>
          <a:off x="1405655" y="1960959"/>
          <a:ext cx="2549893" cy="1529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Bipartite graphs </a:t>
          </a:r>
          <a:br>
            <a:rPr lang="en-US" sz="2500" kern="1200" dirty="0"/>
          </a:br>
          <a:r>
            <a:rPr lang="en-US" sz="1400" kern="1200" dirty="0">
              <a:solidFill>
                <a:srgbClr val="0070C0"/>
              </a:solidFill>
            </a:rPr>
            <a:t>[J. &amp; de Kroon, WG ’21]</a:t>
          </a:r>
          <a:endParaRPr lang="de-DE" sz="900" kern="1200" dirty="0">
            <a:solidFill>
              <a:srgbClr val="0070C0"/>
            </a:solidFill>
          </a:endParaRPr>
        </a:p>
      </dsp:txBody>
      <dsp:txXfrm>
        <a:off x="1405655" y="1960959"/>
        <a:ext cx="2549893" cy="1529936"/>
      </dsp:txXfrm>
    </dsp:sp>
    <dsp:sp modelId="{9EB053F1-E39A-4B8F-8B81-ED8973D20385}">
      <dsp:nvSpPr>
        <dsp:cNvPr id="0" name=""/>
        <dsp:cNvSpPr/>
      </dsp:nvSpPr>
      <dsp:spPr>
        <a:xfrm>
          <a:off x="4210538" y="1960959"/>
          <a:ext cx="2549893" cy="1529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Rankwidth</a:t>
          </a:r>
          <a:r>
            <a:rPr lang="de-DE" sz="25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latin typeface="Cambria Math" panose="02040503050406030204" pitchFamily="18" charset="0"/>
                </a:rPr>
                <m:t>≤</m:t>
              </m:r>
              <m:r>
                <a:rPr lang="en-US" sz="25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𝑐</m:t>
              </m:r>
            </m:oMath>
          </a14:m>
          <a:r>
            <a:rPr lang="de-DE" sz="2500" kern="1200" dirty="0"/>
            <a:t> </a:t>
          </a:r>
          <a:br>
            <a:rPr lang="de-DE" sz="2500" kern="1200" dirty="0"/>
          </a:br>
          <a:r>
            <a:rPr lang="de-DE" sz="1400" kern="1200" dirty="0">
              <a:solidFill>
                <a:srgbClr val="0070C0"/>
              </a:solidFill>
            </a:rPr>
            <a:t>[Eiben, Ganian, Hamm, </a:t>
          </a:r>
          <a:br>
            <a:rPr lang="de-DE" sz="1400" kern="1200" dirty="0">
              <a:solidFill>
                <a:srgbClr val="0070C0"/>
              </a:solidFill>
            </a:rPr>
          </a:br>
          <a:r>
            <a:rPr lang="de-DE" sz="1400" kern="1200" dirty="0">
              <a:solidFill>
                <a:srgbClr val="0070C0"/>
              </a:solidFill>
            </a:rPr>
            <a:t>Kwon, MFCS‘19]</a:t>
          </a:r>
        </a:p>
      </dsp:txBody>
      <dsp:txXfrm>
        <a:off x="4210538" y="1960959"/>
        <a:ext cx="2549893" cy="1529936"/>
      </dsp:txXfrm>
    </dsp:sp>
    <dsp:sp modelId="{765DE255-8B14-47EA-9548-7C7A61E624F1}">
      <dsp:nvSpPr>
        <dsp:cNvPr id="0" name=""/>
        <dsp:cNvSpPr/>
      </dsp:nvSpPr>
      <dsp:spPr>
        <a:xfrm>
          <a:off x="7015421" y="1960959"/>
          <a:ext cx="2549893" cy="1529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 classes defined by a </a:t>
          </a:r>
          <a:r>
            <a:rPr lang="en-US" sz="1700" kern="1200" dirty="0">
              <a:solidFill>
                <a:srgbClr val="C00000"/>
              </a:solidFill>
            </a:rPr>
            <a:t>finite</a:t>
          </a:r>
          <a:r>
            <a:rPr lang="en-US" sz="1700" kern="1200" dirty="0"/>
            <a:t> set of forbidden induced subgraphs </a:t>
          </a:r>
          <a:br>
            <a:rPr lang="en-US" sz="1700" kern="1200" dirty="0"/>
          </a:br>
          <a:r>
            <a:rPr lang="en-US" sz="1400" kern="1200" dirty="0">
              <a:solidFill>
                <a:srgbClr val="0070C0"/>
              </a:solidFill>
            </a:rPr>
            <a:t>[Agrawal, </a:t>
          </a:r>
          <a:r>
            <a:rPr lang="en-US" sz="1400" kern="1200" dirty="0" err="1">
              <a:solidFill>
                <a:srgbClr val="0070C0"/>
              </a:solidFill>
            </a:rPr>
            <a:t>Kanesh</a:t>
          </a:r>
          <a:r>
            <a:rPr lang="en-US" sz="1400" kern="1200" dirty="0">
              <a:solidFill>
                <a:srgbClr val="0070C0"/>
              </a:solidFill>
            </a:rPr>
            <a:t>, Panolan, Ramanujan, Saurabh, STACS’21]</a:t>
          </a:r>
        </a:p>
      </dsp:txBody>
      <dsp:txXfrm>
        <a:off x="7015421" y="1960959"/>
        <a:ext cx="2549893" cy="1529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72278-58CF-457C-96A9-BD4DB640C416}">
      <dsp:nvSpPr>
        <dsp:cNvPr id="0" name=""/>
        <dsp:cNvSpPr/>
      </dsp:nvSpPr>
      <dsp:spPr>
        <a:xfrm>
          <a:off x="0" y="293110"/>
          <a:ext cx="828092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74904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/>
            <a:t>Given a graph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𝐺</m:t>
              </m:r>
            </m:oMath>
          </a14:m>
          <a:r>
            <a:rPr lang="en-US" sz="1800" kern="1200" dirty="0"/>
            <a:t> with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latin typeface="Cambria Math" panose="02040503050406030204" pitchFamily="18" charset="0"/>
                </a:rPr>
                <m:t>𝑒</m:t>
              </m:r>
              <m:sSub>
                <m:sSub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𝑑</m:t>
                  </m:r>
                </m:e>
                <m:sub>
                  <m:r>
                    <a:rPr lang="en-US" sz="18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sub>
              </m:sSub>
              <m:d>
                <m:d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18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e>
              </m:d>
              <m:r>
                <a:rPr lang="en-US" sz="1800" b="0" i="1" kern="1200" smtClean="0">
                  <a:latin typeface="Cambria Math" panose="02040503050406030204" pitchFamily="18" charset="0"/>
                </a:rPr>
                <m:t>=</m:t>
              </m:r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800" kern="1200" dirty="0"/>
            <a:t>, output an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ℋ</m:t>
              </m:r>
            </m:oMath>
          </a14:m>
          <a:r>
            <a:rPr lang="en-US" sz="1800" kern="1200" dirty="0"/>
            <a:t>-elimination forest </a:t>
          </a:r>
          <a:br>
            <a:rPr lang="en-US" sz="1800" kern="1200" dirty="0"/>
          </a:br>
          <a:r>
            <a:rPr lang="en-US" sz="1800" kern="1200" dirty="0"/>
            <a:t> of depth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e>
                <m:sup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𝑂</m:t>
                  </m:r>
                  <m:d>
                    <m:dPr>
                      <m:ctrlPr>
                        <a:rPr lang="en-US" sz="18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800" b="0" i="1" kern="1200" smtClean="0">
                          <a:latin typeface="Cambria Math" panose="02040503050406030204" pitchFamily="18" charset="0"/>
                        </a:rPr>
                        <m:t>1</m:t>
                      </m:r>
                    </m:e>
                  </m:d>
                </m:sup>
              </m:sSup>
            </m:oMath>
          </a14:m>
          <a:r>
            <a:rPr lang="en-US" sz="1800" kern="1200" dirty="0"/>
            <a:t> in time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𝑓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(</m:t>
              </m:r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)⋅</m:t>
              </m:r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𝑂</m:t>
                  </m:r>
                  <m:d>
                    <m:dPr>
                      <m:ctrlPr>
                        <a:rPr lang="en-US" sz="18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800" b="0" i="1" kern="1200" smtClean="0">
                          <a:latin typeface="Cambria Math" panose="02040503050406030204" pitchFamily="18" charset="0"/>
                        </a:rPr>
                        <m:t>1</m:t>
                      </m:r>
                    </m:e>
                  </m:d>
                </m:sup>
              </m:sSup>
              <m:r>
                <a:rPr lang="en-US" sz="1800" b="0" i="1" kern="1200" smtClean="0">
                  <a:latin typeface="Cambria Math" panose="02040503050406030204" pitchFamily="18" charset="0"/>
                </a:rPr>
                <m:t> </m:t>
              </m:r>
            </m:oMath>
          </a14:m>
          <a:r>
            <a:rPr lang="en-US" sz="1800" kern="1200" dirty="0"/>
            <a:t>(</a:t>
          </a:r>
          <a:r>
            <a:rPr lang="en-US" sz="1800" b="1" i="0" kern="1200" dirty="0">
              <a:solidFill>
                <a:srgbClr val="00B050"/>
              </a:solidFill>
              <a:effectLst/>
              <a:latin typeface="+mn-lt"/>
              <a:ea typeface="+mn-ea"/>
              <a:cs typeface="+mn-cs"/>
            </a:rPr>
            <a:t>✓</a:t>
          </a:r>
          <a:r>
            <a:rPr lang="en-US" sz="1800" kern="1200" dirty="0"/>
            <a:t>) or even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2</m:t>
                  </m:r>
                </m:e>
                <m:sup>
                  <m:sSup>
                    <m:sSupPr>
                      <m:ctrlPr>
                        <a:rPr lang="en-US" sz="1800" b="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800" b="0" i="1" kern="1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e>
                    <m:sup>
                      <m:r>
                        <a:rPr lang="en-US" sz="1800" b="0" i="1" kern="120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800" b="0" i="1" kern="12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kern="12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</m:sup>
              </m:sSup>
              <m:r>
                <a:rPr lang="en-US" sz="1800" b="0" i="1" kern="1200" smtClean="0">
                  <a:latin typeface="Cambria Math" panose="02040503050406030204" pitchFamily="18" charset="0"/>
                </a:rPr>
                <m:t>⋅</m:t>
              </m:r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𝑂</m:t>
                  </m:r>
                  <m:d>
                    <m:dPr>
                      <m:ctrlPr>
                        <a:rPr lang="en-US" sz="18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800" b="0" i="1" kern="1200" smtClean="0">
                          <a:latin typeface="Cambria Math" panose="02040503050406030204" pitchFamily="18" charset="0"/>
                        </a:rPr>
                        <m:t>1</m:t>
                      </m:r>
                    </m:e>
                  </m:d>
                </m:sup>
              </m:sSup>
            </m:oMath>
          </a14:m>
          <a:r>
            <a:rPr lang="en-US" sz="1800" kern="1200" dirty="0"/>
            <a:t> (</a:t>
          </a:r>
          <a:r>
            <a:rPr lang="en-US" sz="1800" b="0" i="0" kern="1200" dirty="0">
              <a:solidFill>
                <a:srgbClr val="00B050"/>
              </a:solidFill>
              <a:effectLst/>
              <a:latin typeface="+mn-lt"/>
              <a:ea typeface="+mn-ea"/>
              <a:cs typeface="+mn-cs"/>
            </a:rPr>
            <a:t>★</a:t>
          </a:r>
          <a:r>
            <a:rPr lang="en-US" sz="1800" kern="1200" dirty="0"/>
            <a:t>)</a:t>
          </a:r>
        </a:p>
      </dsp:txBody>
      <dsp:txXfrm>
        <a:off x="0" y="293110"/>
        <a:ext cx="8280920" cy="1077300"/>
      </dsp:txXfrm>
    </dsp:sp>
    <dsp:sp modelId="{ACB6A1DF-3069-4AAF-836E-B20691572FAE}">
      <dsp:nvSpPr>
        <dsp:cNvPr id="0" name=""/>
        <dsp:cNvSpPr/>
      </dsp:nvSpPr>
      <dsp:spPr>
        <a:xfrm>
          <a:off x="414046" y="27430"/>
          <a:ext cx="5796644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1. Decomposition algorithms</a:t>
          </a:r>
        </a:p>
      </dsp:txBody>
      <dsp:txXfrm>
        <a:off x="439985" y="53369"/>
        <a:ext cx="5744766" cy="479482"/>
      </dsp:txXfrm>
    </dsp:sp>
    <dsp:sp modelId="{55960987-C9F4-4F72-A7E5-7B801EC1BA9B}">
      <dsp:nvSpPr>
        <dsp:cNvPr id="0" name=""/>
        <dsp:cNvSpPr/>
      </dsp:nvSpPr>
      <dsp:spPr>
        <a:xfrm>
          <a:off x="0" y="1733290"/>
          <a:ext cx="828092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74904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/>
            <a:t>Given an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ℋ</m:t>
              </m:r>
            </m:oMath>
          </a14:m>
          <a:r>
            <a:rPr lang="en-US" sz="1800" kern="1200" dirty="0"/>
            <a:t>-elimination forest of depth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800" kern="1200" dirty="0"/>
            <a:t> of a graph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𝐺</m:t>
              </m:r>
            </m:oMath>
          </a14:m>
          <a:r>
            <a:rPr lang="en-US" sz="1800" kern="1200" dirty="0"/>
            <a:t>, </a:t>
          </a:r>
          <a:br>
            <a:rPr lang="en-US" sz="1800" kern="1200" dirty="0"/>
          </a:br>
          <a:r>
            <a:rPr lang="en-US" sz="1800" kern="1200" dirty="0"/>
            <a:t> output a </a:t>
          </a:r>
          <a:r>
            <a:rPr lang="en-US" sz="1800" kern="1200" dirty="0">
              <a:solidFill>
                <a:srgbClr val="0070C0"/>
              </a:solidFill>
            </a:rPr>
            <a:t>minimum</a:t>
          </a:r>
          <a:r>
            <a:rPr lang="en-US" sz="1800" kern="1200" dirty="0"/>
            <a:t> set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𝑆</m:t>
              </m:r>
            </m:oMath>
          </a14:m>
          <a:r>
            <a:rPr lang="en-US" sz="1800" kern="1200" dirty="0"/>
            <a:t> such that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𝐺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−</m:t>
              </m:r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𝑆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∈</m:t>
              </m:r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ℋ</m:t>
              </m:r>
            </m:oMath>
          </a14:m>
          <a:r>
            <a:rPr lang="en-US" sz="1800" kern="1200" dirty="0"/>
            <a:t> in time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2</m:t>
                  </m:r>
                </m:e>
                <m:sup>
                  <m:sSup>
                    <m:sSupPr>
                      <m:ctrlPr>
                        <a:rPr lang="en-US" sz="1800" b="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800" b="0" i="1" kern="1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e>
                    <m:sup>
                      <m:r>
                        <a:rPr lang="en-US" sz="1800" b="0" i="1" kern="120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800" b="0" i="1" kern="12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kern="12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</m:sup>
              </m:sSup>
              <m:r>
                <a:rPr lang="en-US" sz="1800" b="0" i="1" kern="1200" smtClean="0">
                  <a:latin typeface="Cambria Math" panose="02040503050406030204" pitchFamily="18" charset="0"/>
                </a:rPr>
                <m:t>⋅</m:t>
              </m:r>
              <m:sSup>
                <m:sSup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8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1800" b="0" i="1" kern="1200" smtClean="0">
                      <a:latin typeface="Cambria Math" panose="02040503050406030204" pitchFamily="18" charset="0"/>
                    </a:rPr>
                    <m:t>𝑂</m:t>
                  </m:r>
                  <m:d>
                    <m:dPr>
                      <m:ctrlPr>
                        <a:rPr lang="en-US" sz="18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800" b="0" i="1" kern="1200" smtClean="0">
                          <a:latin typeface="Cambria Math" panose="02040503050406030204" pitchFamily="18" charset="0"/>
                        </a:rPr>
                        <m:t>1</m:t>
                      </m:r>
                    </m:e>
                  </m:d>
                </m:sup>
              </m:sSup>
            </m:oMath>
          </a14:m>
          <a:endParaRPr lang="en-US" sz="1800" kern="1200" dirty="0"/>
        </a:p>
      </dsp:txBody>
      <dsp:txXfrm>
        <a:off x="0" y="1733290"/>
        <a:ext cx="8280920" cy="1077300"/>
      </dsp:txXfrm>
    </dsp:sp>
    <dsp:sp modelId="{7335A96B-B1D4-4EE0-8B78-16A65654CBB4}">
      <dsp:nvSpPr>
        <dsp:cNvPr id="0" name=""/>
        <dsp:cNvSpPr/>
      </dsp:nvSpPr>
      <dsp:spPr>
        <a:xfrm>
          <a:off x="414046" y="1467610"/>
          <a:ext cx="5796644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Algorithms solving </a:t>
          </a:r>
          <a:r>
            <a:rPr lang="en-US" sz="1800" kern="1200" cap="small" baseline="0" dirty="0"/>
            <a:t>Vertex Deletion to</a:t>
          </a:r>
          <a:r>
            <a:rPr lang="en-US" sz="18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ℋ</m:t>
              </m:r>
            </m:oMath>
          </a14:m>
          <a:endParaRPr lang="en-US" sz="1800" kern="1200" dirty="0"/>
        </a:p>
      </dsp:txBody>
      <dsp:txXfrm>
        <a:off x="439985" y="1493549"/>
        <a:ext cx="5744766" cy="479482"/>
      </dsp:txXfrm>
    </dsp:sp>
    <dsp:sp modelId="{D47F4F57-9A39-4E5A-9BED-1157D204256B}">
      <dsp:nvSpPr>
        <dsp:cNvPr id="0" name=""/>
        <dsp:cNvSpPr/>
      </dsp:nvSpPr>
      <dsp:spPr>
        <a:xfrm>
          <a:off x="0" y="3173470"/>
          <a:ext cx="828092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74904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/>
            <a:t>For some graph classes for which we did not find algorithms as above, </a:t>
          </a:r>
          <a:br>
            <a:rPr lang="en-US" sz="1800" kern="1200" dirty="0"/>
          </a:br>
          <a:r>
            <a:rPr lang="en-US" sz="1800" kern="1200" dirty="0"/>
            <a:t> no such algorithms exist unless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latin typeface="Cambria Math" panose="02040503050406030204" pitchFamily="18" charset="0"/>
                </a:rPr>
                <m:t>𝐹𝑃𝑇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=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𝑊</m:t>
              </m:r>
              <m:r>
                <a:rPr lang="en-US" sz="1800" b="0" i="1" kern="1200" smtClean="0">
                  <a:latin typeface="Cambria Math" panose="02040503050406030204" pitchFamily="18" charset="0"/>
                </a:rPr>
                <m:t>[1]</m:t>
              </m:r>
            </m:oMath>
          </a14:m>
          <a:endParaRPr lang="en-US" sz="1800" kern="1200" dirty="0"/>
        </a:p>
      </dsp:txBody>
      <dsp:txXfrm>
        <a:off x="0" y="3173470"/>
        <a:ext cx="8280920" cy="1020600"/>
      </dsp:txXfrm>
    </dsp:sp>
    <dsp:sp modelId="{693AC9BB-9F3A-4019-9A10-C18412126208}">
      <dsp:nvSpPr>
        <dsp:cNvPr id="0" name=""/>
        <dsp:cNvSpPr/>
      </dsp:nvSpPr>
      <dsp:spPr>
        <a:xfrm>
          <a:off x="414046" y="2907790"/>
          <a:ext cx="5796644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Hardness proofs</a:t>
          </a:r>
        </a:p>
      </dsp:txBody>
      <dsp:txXfrm>
        <a:off x="439985" y="2933729"/>
        <a:ext cx="5744766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5.16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1062 1 612 0 0,'0'0'2011'0'0,"0"0"1460"0"0,0 0-1470 0 0,0 0-774 0 0,0 0-158 0 0,0 0-43 0 0,0 0-133 0 0,0 0-149 0 0,-5 3-183 0 0,-19 20 608 0 0,0 1 1 0 0,-36 48 0 0 0,-1 1-370 0 0,-121 108-638 0 0,14-16-200 0 0,45-41 444 0 0,-37 8-12 0 0,35-32-762 0 0,88-70 15 0 0,-22 19-344 0 0,28-13-2706 0 0,29-32 245 0 0,2-3-2839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4:26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1659 299 4744 0 0,'0'0'2239'0'0,"0"0"-650"0"0,0 0-475 0 0,0 0-63 0 0,0 0-34 0 0,0 0-192 0 0,0 0-193 0 0,0 0-120 0 0,0 0-59 0 0,-12-10 56 0 0,3 2-515 0 0,-11-10 450 0 0,-1 1 0 0 0,-1 1 0 0 0,-30-17 0 0 0,21 20-330 0 0,0 1 0 0 0,-1 1 1 0 0,-42-7-1 0 0,39 10 193 0 0,1-2 0 0 0,-57-23 1 0 0,59 17-297 0 0,0 2 0 0 0,-1 1 0 0 0,0 2-1 0 0,-1 1 1 0 0,0 2 0 0 0,-1 1 0 0 0,0 1 0 0 0,-60-1 0 0 0,69 8 7 0 0,1 0 0 0 0,0 2 1 0 0,-1 1-1 0 0,1 0 0 0 0,1 2 0 0 0,-1 1 0 0 0,1 1 0 0 0,-40 20 0 0 0,35-9 15 0 0,2 0 0 0 0,0 2 0 0 0,1 2 0 0 0,2 0 0 0 0,0 1 0 0 0,1 2-1 0 0,-34 50 1 0 0,46-58 7 0 0,0-1 0 0 0,2 2 0 0 0,0-1 0 0 0,1 1 0 0 0,-6 22 0 0 0,-72 315 2124 0 0,59-240-1872 0 0,-9 35 274 0 0,-32 153 319 0 0,46-168-685 0 0,6 2 0 0 0,3 146-1 0 0,31 52 68 0 0,-6-269-122 0 0,2-1 0 0 0,37 104 0 0 0,-33-120 1 0 0,1-1-1 0 0,3 0 1 0 0,2-2-1 0 0,2 0 1 0 0,38 51 0 0 0,-46-76-143 0 0,2 0 1 0 0,0-2-1 0 0,1-1 1 0 0,1 0-1 0 0,1-1 1 0 0,1-2-1 0 0,37 20 1 0 0,20 6 51 0 0,88 30 0 0 0,-132-61-86 0 0,2-1 1 0 0,-1-1-1 0 0,1-3 1 0 0,43 3-1 0 0,-45-5 9 0 0,95 11 30 0 0,223 20 143 0 0,65-35-170 0 0,-384-4-6 0 0,0-1 1 0 0,0-2-1 0 0,-1-1 1 0 0,0-2-1 0 0,-1-1 0 0 0,38-18 1 0 0,-23 5 26 0 0,-1-2 0 0 0,-1-1 1 0 0,56-45-1 0 0,-82 57-22 0 0,5-6 51 0 0,-2-2 1 0 0,0 0-1 0 0,32-42 0 0 0,-40 46-32 0 0,2-2 61 0 0,-1 1 1 0 0,-1-2-1 0 0,-1 0 1 0 0,-1-1-1 0 0,-1-1 1 0 0,-1 0-1 0 0,-1 0 1 0 0,14-48-1 0 0,-11 13 35 0 0,-3 0 0 0 0,-3-1-1 0 0,2-72 1 0 0,-12 90-97 0 0,-1 1 1 0 0,-2 0-1 0 0,-20-75 0 0 0,6 39-69 0 0,-45-156 86 0 0,5 43-92 0 0,-24-64 177 0 0,51 166-245 0 0,25 61 179 0 0,-2 2 0 0 0,-1-1 0 0 0,-1 1 0 0 0,-1 0 0 0 0,-1 2 0 0 0,-19-27 0 0 0,-157-179 254 0 0,23 56-38 0 0,135 141-221 0 0,-31-42 0 0 0,35 39 35 0 0,-39-37 0 0 0,7 14-107 0 0,26 24-529 0 0,-44-34 0 0 0,63 57-359 0 0,0 1 0 0 0,-1 0 0 0 0,0 2 0 0 0,-1-1 0 0 0,0 2 0 0 0,-30-10 0 0 0,-3 5-5116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4:37.1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1305 32 5428 0 0,'0'0'2483'0'0,"0"0"-958"0"0,0 0-520 0 0,0 0-115 0 0,-12-1-63 0 0,-552-4 3293 0 0,525 10-4082 0 0,0 2 0 0 0,0 1 0 0 0,1 3 0 0 0,0 0 1 0 0,1 3-1 0 0,0 1 0 0 0,1 1 0 0 0,1 3 0 0 0,-45 29 0 0 0,68-39-24 0 0,1 0 1 0 0,-1 1 0 0 0,2 0-1 0 0,-1 1 1 0 0,1 0 0 0 0,1 0-1 0 0,0 1 1 0 0,1 0-1 0 0,0 1 1 0 0,-9 20 0 0 0,-4 15 412 0 0,-23 85 0 0 0,5-14 341 0 0,31-90-730 0 0,1 0 0 0 0,1 1 0 0 0,1 0 0 0 0,2 0 1 0 0,1 0-1 0 0,3 54 0 0 0,0-39 31 0 0,-2 0 0 0 0,-7 45 0 0 0,-5 24 269 0 0,3 192 0 0 0,10-302-338 0 0,-14 324 401 0 0,0-1 61 0 0,14-269-379 0 0,3 0 1 0 0,12 72 0 0 0,-11-110-80 0 0,0 1 1 0 0,2-1 0 0 0,0 0 0 0 0,1-1-1 0 0,1 1 1 0 0,1-2 0 0 0,1 1 0 0 0,0-1-1 0 0,23 29 1 0 0,-19-32 32 0 0,1 0 0 0 0,0-1 0 0 0,1-1 0 0 0,0 0 0 0 0,1-2 0 0 0,1 0 1 0 0,0 0-1 0 0,22 8 0 0 0,-2-2 38 0 0,1-1 1 0 0,0-2-1 0 0,1-2 1 0 0,57 11-1 0 0,166 9 242 0 0,-135-19-305 0 0,465 13 248 0 0,-515-31-258 0 0,1-3-1 0 0,119-28 1 0 0,-104 18-43 0 0,52-12 71 0 0,124-20-20 0 0,-115 23-56 0 0,270-84 0 0 0,-396 103 68 0 0,-1 0-1 0 0,-1-2 1 0 0,0-1-1 0 0,0-2 1 0 0,-1 0-1 0 0,-1-2 1 0 0,36-26-1 0 0,-20 8-62 0 0,58-33-1 0 0,17-13-18 0 0,3-22 24 0 0,142-156 1 0 0,-224 218 54 0 0,-1-1 0 0 0,-2-3 0 0 0,-2 0 0 0 0,40-72 0 0 0,-10-1-59 0 0,-31 61 78 0 0,44-112 1 0 0,-60 125-30 0 0,-2-1 0 0 0,-2-1 0 0 0,-2 0 0 0 0,-2 0 0 0 0,-2-1 0 0 0,-1-47 0 0 0,-5 71-8 0 0,-1 0-1 0 0,0 0 1 0 0,-2 0-1 0 0,0 1 1 0 0,-2 0 0 0 0,0 0-1 0 0,-1 0 1 0 0,-1 1-1 0 0,0-1 1 0 0,-2 2 0 0 0,-14-21-1 0 0,-9-8-6 0 0,-2 2-1 0 0,-75-75 1 0 0,96 105-4 0 0,-12-12-28 0 0,-2 0 1 0 0,-1 2 0 0 0,-35-24 0 0 0,43 35-44 0 0,-1 1 0 0 0,-1 1 0 0 0,0 1-1 0 0,-1 1 1 0 0,0 1 0 0 0,-41-10 0 0 0,13 10-29 0 0,-101-5 0 0 0,16 2 110 0 0,-173-18 31 0 0,-89-14 41 0 0,196 5-56 0 0,177 35-34 0 0,0 1 0 0 0,0 1 1 0 0,-36 2-1 0 0,-18-1 4 0 0,-50-7 34 0 0,-251-27 108 0 0,41-13-128 0 0,289 40-22 0 0,-85 0 1 0 0,55 8-4790 0 0,78-1 844 0 0,-1-3-2112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4:48.9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915 108 5653 0 0,'0'0'2428'0'0,"0"0"-875"0"0,0 0-305 0 0,0 0 83 0 0,0 0-32 0 0,0 0-242 0 0,0 0-295 0 0,0 0-180 0 0,0 0-126 0 0,-7-6-103 0 0,-2-3-217 0 0,-1 2 1 0 0,0-1 0 0 0,0 2 0 0 0,0-1 0 0 0,-1 1 0 0 0,0 1 0 0 0,-20-8 0 0 0,0 3 20 0 0,0 2 1 0 0,-1 1-1 0 0,0 1 1 0 0,0 1-1 0 0,-37 0 0 0 0,56 5-159 0 0,-1 1-1 0 0,0 0 0 0 0,1 1 1 0 0,-1 0-1 0 0,1 1 0 0 0,0 1 1 0 0,0 0-1 0 0,0 1 0 0 0,0 0 0 0 0,1 1 1 0 0,0 0-1 0 0,0 1 0 0 0,0 0 1 0 0,-19 18-1 0 0,-34 29 364 0 0,35-31-128 0 0,2 1 0 0 0,1 1 0 0 0,2 1 0 0 0,-32 40 0 0 0,44-45-102 0 0,1 1 0 0 0,0 0 0 0 0,2 1 0 0 0,1 0 1 0 0,-11 42-1 0 0,-16 126 435 0 0,27-136-453 0 0,0 22 28 0 0,4 0-1 0 0,7 108 0 0 0,0-55-149 0 0,12 823 641 0 0,-13-913-567 0 0,1 0 0 0 0,2-1 0 0 0,9 41-1 0 0,-9-64-25 0 0,0 0 0 0 0,0 0 0 0 0,2-1 0 0 0,0 1 0 0 0,1-1 0 0 0,0-1 0 0 0,1 1 0 0 0,1-2 0 0 0,0 1 0 0 0,13 14 0 0 0,-9-16-30 0 0,0-1 0 0 0,1 0 0 0 0,0-1-1 0 0,1 0 1 0 0,0-1 0 0 0,1-1-1 0 0,0 0 1 0 0,0-2 0 0 0,1 1-1 0 0,-1-2 1 0 0,1 0 0 0 0,1-2-1 0 0,19 3 1 0 0,29 1 47 0 0,-1-3-1 0 0,81-6 1 0 0,-45-1-72 0 0,-32 5-10 0 0,-43 0 22 0 0,1-1-1 0 0,-1-1 1 0 0,1-1 0 0 0,-1-2-1 0 0,44-9 1 0 0,-54 5 21 0 0,0 0-1 0 0,-1 0 1 0 0,0-1 0 0 0,0-1-1 0 0,18-15 1 0 0,64-58 6 0 0,-84 68-10 0 0,0 0 0 0 0,-1-1 0 0 0,-1-1-1 0 0,0 1 1 0 0,-1-2 0 0 0,0 0 0 0 0,13-34 0 0 0,-3-7-61 0 0,15-68-1 0 0,-21 72 4 0 0,-8 23 97 0 0,-1-1-1 0 0,2-44 1 0 0,5-38-95 0 0,9-27-45 0 0,4-228 0 0 0,-23 299 140 0 0,-3 1 0 0 0,-17-117 0 0 0,-56-179 315 0 0,64 316-425 0 0,8 35 68 0 0,-1 1-1 0 0,0 0 1 0 0,0 0 0 0 0,-1 0 0 0 0,-1 0 0 0 0,0 0 0 0 0,-13-21 0 0 0,-2 12 180 0 0,16 19-175 0 0,1 0 1 0 0,0 0-1 0 0,-1-1 1 0 0,2 1-1 0 0,-1-1 1 0 0,0 0-1 0 0,1 1 0 0 0,-4-8 1 0 0,1 1 21 0 0,-1 0 1 0 0,0 0-1 0 0,-1 1 0 0 0,0 0 1 0 0,-1 0-1 0 0,-13-12 1 0 0,-6-8 152 0 0,-36-24 357 0 0,53 43-671 0 0,0 2 0 0 0,-1-1-1 0 0,-1 1 1 0 0,1 1 0 0 0,-1 0 0 0 0,0 0-1 0 0,-1 1 1 0 0,-19-6 0 0 0,12 5-2026 0 0,1-2 1 0 0,-35-21 0 0 0,32 14-3942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4:52.7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2175 55 3404 0 0,'0'0'3593'0'0,"0"0"-1971"0"0,0 0-641 0 0,0 0 111 0 0,0 0 82 0 0,0 0-152 0 0,0 0-236 0 0,-13-3-148 0 0,-17-5-92 0 0,-1 1 1 0 0,0 2-1 0 0,-52-3 1 0 0,35 10-106 0 0,1 1 0 0 0,-1 3 1 0 0,-89 20-1 0 0,-135 54 1161 0 0,185-52-1396 0 0,12-3-78 0 0,1 3 0 0 0,1 2 0 0 0,2 4 0 0 0,2 2 0 0 0,2 3 0 0 0,1 2 0 0 0,-98 82 0 0 0,98-67 549 0 0,-247 232 400 0 0,282-253-1046 0 0,0 2 1 0 0,3 0-1 0 0,1 2 1 0 0,3 0-1 0 0,1 2 1 0 0,-31 81-1 0 0,34-58 40 0 0,3 2-1 0 0,-13 110 0 0 0,9 138 14 0 0,20-290-77 0 0,-1 34 62 0 0,2 0 0 0 0,4 0-1 0 0,2-1 1 0 0,28 111 0 0 0,-25-137-32 0 0,2-1 0 0 0,1-1 0 0 0,2 1-1 0 0,1-2 1 0 0,1 0 0 0 0,2-1 0 0 0,1 0 0 0 0,1-2 0 0 0,2 0-1 0 0,41 38 1 0 0,-30-35-5 0 0,2-2 1 0 0,1-1-1 0 0,1-2 0 0 0,1 0 0 0 0,1-3 1 0 0,1-1-1 0 0,1-2 0 0 0,1-1 0 0 0,1-2 1 0 0,74 16-1 0 0,-64-19-2 0 0,1-1 1 0 0,0-2-1 0 0,0-3 0 0 0,1-2 1 0 0,-1-2-1 0 0,108-10 1 0 0,61-22-32 0 0,188-31 4 0 0,-193 25-8 0 0,232-52-10 0 0,-399 75 5 0 0,5-1 63 0 0,78-30-1 0 0,-115 37-32 0 0,-1-1 0 0 0,1 0 0 0 0,-2-2 0 0 0,0 0-1 0 0,0 0 1 0 0,-1-2 0 0 0,24-23 0 0 0,16-22-51 0 0,87-117 0 0 0,-123 145 22 0 0,-2 0 1 0 0,-1-1-1 0 0,-2 0 0 0 0,-1-1 1 0 0,-2-1-1 0 0,12-52 1 0 0,45-427-357 0 0,-64 451 405 0 0,-3 0 0 0 0,-3 0 0 0 0,-3 0 0 0 0,-3 0 0 0 0,-30-116 0 0 0,-126-238-207 0 0,148 383 148 0 0,-1 0 1 0 0,-1 1 0 0 0,-2 1 0 0 0,-2 0 0 0 0,0 2 0 0 0,-3 0 0 0 0,0 1-1 0 0,-2 1 1 0 0,-1 1 0 0 0,-1 2 0 0 0,-1 0 0 0 0,-1 2 0 0 0,-62-33 0 0 0,79 47 2 0 0,-30-15-73 0 0,-2 1-1 0 0,0 2 1 0 0,-1 2 0 0 0,-59-14 0 0 0,75 24 53 0 0,-14-2-9 0 0,-46-6-1 0 0,75 14-21 0 0,-1 0 0 0 0,0 1-1 0 0,0 1 1 0 0,1 0 0 0 0,-1 1-1 0 0,-26 5 1 0 0,31-4-203 0 0,-75 15-1881 0 0,25-16-7845 0 0,35-5 657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27.235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1974 1 156 0 0,'0'0'953'0'0,"0"0"-160"0"0,0 0 51 0 0,0 0 1026 0 0,0 0-207 0 0,-21 5-678 0 0,-52 16-424 0 0,-12 4 3233 0 0,-13 2-1671 0 0,-6 1-1817 0 0,-144 59 0 0 0,202-70-376 0 0,-65 17 1 0 0,-21 7-33 0 0,67-13 54 0 0,2 2-1 0 0,-64 40 1 0 0,38-18 91 0 0,36-23-156 0 0,-52 38 0 0 0,-147 99-5 0 0,82-80-738 0 0,110-63-2145 0 0,-1-5-3574 0 0,51-16 3656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1.43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3052 0 0,'0'0'1186'0'0,"0"0"50"0"0,0 0-11 0 0,0 0-29 0 0,0 0 37 0 0,0 0-211 0 0,0 0-189 0 0,0 0-166 0 0,0 0-100 0 0,0 0-1 0 0,6 21-65 0 0,-1-1-328 0 0,-1-5 31 0 0,0 0 1 0 0,1 0-1 0 0,1 0 0 0 0,0-1 1 0 0,0 1-1 0 0,15 20 0 0 0,-7-11 189 0 0,-2 1-1 0 0,-1 0 0 0 0,0 0 0 0 0,-2 1 1 0 0,10 46-1 0 0,5 12-219 0 0,10 8-1441 0 0,76 147 1 0 0,-103-217-4120 0 0,-6-16-1805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2.66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1668 0 0,'0'0'1226'0'0,"0"0"-168"0"0,0 0 143 0 0,0 0-19 0 0,0 0-130 0 0,0 0-115 0 0,0 0-154 0 0,0 0-37 0 0,0 0-85 0 0,14 8-5 0 0,257 122 3949 0 0,-225-107-4015 0 0,49 32 0 0 0,-51-27-273 0 0,50 22 0 0 0,-19-16 17 0 0,236 111 967 0 0,-284-129-1287 0 0,0 1-1 0 0,-2 1 1 0 0,36 33 0 0 0,23 18 205 0 0,-70-59-170 0 0,130 86 258 0 0,-120-83-222 0 0,0 0 1 0 0,1-1-1 0 0,1-2 1 0 0,32 10-1 0 0,62 16-201 0 0,121 54 0 0 0,-210-77-7 0 0,56 21-3119 0 0,-78-34-1725 0 0,-7 0 2024 0 0,-2 0-5291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4.56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 1212 0 0,'0'0'1506'0'0,"0"0"-304"0"0,0 0-68 0 0,0 0 51 0 0,0 0-105 0 0,0 0-70 0 0,0 0-89 0 0,0 0-83 0 0,0 0-146 0 0,0 0-10 0 0,18 2-54 0 0,277 15 2691 0 0,-218-17-2895 0 0,44-1 123 0 0,175 21 1 0 0,206 63 163 0 0,-412-67-514 0 0,151 10 340 0 0,-53-9-328 0 0,132 41 110 0 0,-42-6 280 0 0,-217-44-623 0 0,-1 4 0 0 0,0 2 0 0 0,70 27 0 0 0,-66-15 160 0 0,1-2 0 0 0,92 20 0 0 0,-59-25-147 0 0,23 4-179 0 0,132 43 0 0 0,-176-40 80 0 0,177 56 181 0 0,142 29-114 0 0,246 101-58 0 0,-531-163 138 0 0,89 33-2216 0 0,-192-81 575 0 0,-4-1-3466 0 0,-7 0-3740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5.90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882 13 352 0 0,'0'0'4861'0'0,"0"0"-2408"0"0,0 0-1118 0 0,0 0-350 0 0,0 0-47 0 0,0 0 36 0 0,0 0-181 0 0,0 0-313 0 0,0 0-190 0 0,0 0-66 0 0,-16-13 1026 0 0,8 14-1247 0 0,1 0 0 0 0,-1 1-1 0 0,1 0 1 0 0,0 0 0 0 0,0 0 0 0 0,0 1 0 0 0,0 0 0 0 0,0 0 0 0 0,1 1 0 0 0,-1 0 0 0 0,-10 8 0 0 0,-66 60 372 0 0,71-60-375 0 0,-123 118-310 0 0,-124 158 0 0 0,91-110-130 0 0,69-77-1811 0 0,87-87-472 0 0,9-11-1428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6.99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379 0 4760 0 0,'0'0'1769'0'0,"0"0"-730"0"0,0 0-300 0 0,0 0 138 0 0,0 0 165 0 0,0 0-194 0 0,0 0-407 0 0,0 0-229 0 0,0 0 17 0 0,0 0 144 0 0,-3 1 3590 0 0,-15 7-3974 0 0,-6 17 139 0 0,2 0-1 0 0,0 2 1 0 0,-32 51-1 0 0,-44 98 253 0 0,49-85-421 0 0,-25 46-742 0 0,70-127 156 0 0,1 0-710 0 0,-1-6-4033 0 0,0-3-143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5.98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206 0 2216 0 0,'0'0'1980'0'0,"0"0"-647"0"0,0 0-343 0 0,0 0 51 0 0,0 0 162 0 0,0 0-124 0 0,0 0-317 0 0,0 0-203 0 0,0 0-2 0 0,0 0 47 0 0,-7 15 18 0 0,-15 30 1040 0 0,-29 82 0 0 0,-8 104 987 0 0,22-80-2176 0 0,27-111-637 0 0,3 0 0 0 0,1 0 0 0 0,2 1 0 0 0,1 43 0 0 0,3-84 86 0 0,0 1 1 0 0,1-1-1 0 0,-1 1 1 0 0,0 0-1 0 0,0-1 1 0 0,0 1-1 0 0,1-1 1 0 0,-1 1-1 0 0,0-1 1 0 0,1 1-1 0 0,-1-1 1 0 0,1 1-1 0 0,-1-1 1 0 0,1 1-1 0 0,-1-1 1 0 0,0 0-1 0 0,1 1 1 0 0,0-1-1 0 0,-1 0 1 0 0,1 1-1 0 0,-1-1 1 0 0,1 0-1 0 0,-1 0 1 0 0,1 1-1 0 0,-1-1 1 0 0,1 0-1 0 0,0 0 1 0 0,-1 0-1 0 0,2 0 1 0 0,-1 0-131 0 0,-1 0 1 0 0,1 0 0 0 0,0 0-1 0 0,-1 0 1 0 0,1 0-1 0 0,0 0 1 0 0,-1 0-1 0 0,1 0 1 0 0,-1-1-1 0 0,1 1 1 0 0,0 0 0 0 0,-1 0-1 0 0,1-1 1 0 0,-1 1-1 0 0,1 0 1 0 0,-1-1-1 0 0,1 1 1 0 0,-1 0 0 0 0,1-1-1 0 0,-1 1 1 0 0,1-1-1 0 0,-1 1 1 0 0,1-1-1 0 0,7-18-5672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8.06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193 1 872 0 0,'0'0'3778'0'0,"0"0"-1915"0"0,0 0-852 0 0,0 0-55 0 0,0 0 214 0 0,0 0 91 0 0,0 0-258 0 0,0 0-359 0 0,0 0-229 0 0,-1 0-370 0 0,0 0 1 0 0,0 0 0 0 0,1 0-1 0 0,-1 0 1 0 0,0 0 0 0 0,0 0-1 0 0,0 0 1 0 0,1 0 0 0 0,-1 0-1 0 0,0 0 1 0 0,0 1 0 0 0,0-1-1 0 0,1 0 1 0 0,-1 0 0 0 0,0 1-1 0 0,1-1 1 0 0,-1 1 0 0 0,0-1-1 0 0,-1 1 1 0 0,-10 18 298 0 0,1 0 0 0 0,1 1 0 0 0,1 0 0 0 0,-10 30 1 0 0,-22 92 538 0 0,26-83-607 0 0,-1-5-321 0 0,3 1 0 0 0,2-1 1 0 0,2 2-1 0 0,-1 66 1 0 0,10-121-83 0 0,0 0 1 0 0,0 0-1 0 0,1 1 1 0 0,-1-1-1 0 0,0 0 1 0 0,1 0-1 0 0,-1 1 0 0 0,1-1 1 0 0,-1 0-1 0 0,1 0 1 0 0,-1 0-1 0 0,1 0 1 0 0,0 0-1 0 0,0 0 1 0 0,-1 0-1 0 0,1 0 0 0 0,0 0 1 0 0,0 0-1 0 0,1 0 1 0 0,8 5-5233 0 0,-7-6-2006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9.08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15 5 732 0 0,'0'0'2673'0'0,"0"0"-883"0"0,0 0-813 0 0,0 0-231 0 0,0 0 213 0 0,0 0 211 0 0,0 0-135 0 0,0 0-339 0 0,0 0-246 0 0,0 0-46 0 0,-15-4 1914 0 0,65 150-71 0 0,-12-28-947 0 0,64 134-1 0 0,-62-182-1181 0 0,10 20-106 0 0,-46-80-688 0 0,0-1 0 0 0,0 1 1 0 0,-1-1-1 0 0,-1 1 0 0 0,0 0 0 0 0,0 0 0 0 0,0 17 0 0 0,-2-18-4010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2T08:40:21.0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2696 155 1864 0 0,'0'0'4791'0'0,"0"0"-2486"0"0,0 0-1134 0 0,0 0-242 0 0,0 0 17 0 0,0 0 67 0 0,0 0-57 0 0,0 0-176 0 0,-8 1 2175 0 0,37-3-2793 0 0,0-2 0 0 0,-1-1 1 0 0,0-1-1 0 0,0-1 0 0 0,44-19 1 0 0,23-5 81 0 0,-28 11-157 0 0,1 3 0 0 0,0 4 1 0 0,1 2-1 0 0,102-2 0 0 0,-146 13-28 0 0,-1 2 0 0 0,1 1 0 0 0,-1 1 0 0 0,0 0 0 0 0,0 2 0 0 0,29 11 0 0 0,-11 1 293 0 0,0 1-1 0 0,55 36 0 0 0,-71-40-274 0 0,0 0-1 0 0,-2 2 0 0 0,0 1 0 0 0,0 2 1 0 0,-2 0-1 0 0,-1 1 0 0 0,0 1 0 0 0,-2 0 1 0 0,33 51-1 0 0,-34-43-31 0 0,-2 1 0 0 0,-1 0 0 0 0,-1 1 0 0 0,-2 1 0 0 0,-1 0 0 0 0,10 58 0 0 0,-10-22-37 0 0,-4 1 0 0 0,-3 0 0 0 0,-6 85 0 0 0,-1-101 197 0 0,9 102-1 0 0,1-18-129 0 0,-18 239 330 0 0,0 1-794 0 0,11-307 582 0 0,2-1 0 0 0,22 129 0 0 0,-17-163-161 0 0,2 0 1 0 0,2 0-1 0 0,1 0 0 0 0,1-2 0 0 0,2 1 1 0 0,2-2-1 0 0,21 32 0 0 0,-26-46 33 0 0,-6-9-46 0 0,-1-1 0 0 0,1 1 0 0 0,1-1 0 0 0,-1-1 0 0 0,2 1 0 0 0,-1-1 0 0 0,1 0 0 0 0,0-1-1 0 0,1 0 1 0 0,0 0 0 0 0,13 7 0 0 0,1-5-16 0 0,10 5 62 0 0,0-2 0 0 0,42 9 0 0 0,39 13 238 0 0,-78-21-132 0 0,64 13 1 0 0,-79-21-157 0 0,0 1-1 0 0,-1 1 0 0 0,38 19 1 0 0,-19-8-1 0 0,-17-10-2 0 0,-1 2-1 0 0,-1 0 0 0 0,0 1 1 0 0,0 1-1 0 0,-1 1 1 0 0,-1 0-1 0 0,0 2 0 0 0,0 0 1 0 0,-2 1-1 0 0,0 1 0 0 0,-1 0 1 0 0,-1 1-1 0 0,20 31 1 0 0,4 21 115 0 0,-3 2 0 0 0,-2 2 1 0 0,26 92-1 0 0,-29-30-57 0 0,-6 1 1 0 0,6 154-1 0 0,-17-147 22 0 0,35 156-1 0 0,-38-245-62 0 0,4 77-1 0 0,-11 153 34 0 0,-4-156-56 0 0,-1-24 82 0 0,-19 132-1 0 0,12-177-58 0 0,-3-1 1 0 0,-2 0 0 0 0,-37 93-1 0 0,38-121-4 0 0,-1 0-1 0 0,-27 43 1 0 0,36-66-20 0 0,-1 0 0 0 0,0 0 1 0 0,0-1-1 0 0,0 0 0 0 0,-1 0 0 0 0,-1 0 0 0 0,1-1 0 0 0,-1 0 0 0 0,0-1 0 0 0,0 1 1 0 0,-1-2-1 0 0,1 1 0 0 0,-13 4 0 0 0,-107 30 18 0 0,-3-6 0 0 0,0-5-1 0 0,-2-6 1 0 0,0-5 0 0 0,-188-2 0 0 0,57-14-123 0 0,-376-4 65 0 0,186-24 117 0 0,93 3-153 0 0,-473-52 48 0 0,557 45 87 0 0,-263-11-265 0 0,446 40 203 0 0,0-5 0 0 0,-94-19-1 0 0,161 21-16 0 0,-1-2 0 0 0,1 0 0 0 0,0-2 0 0 0,1-1 0 0 0,0-1 0 0 0,1-2 0 0 0,0 0 0 0 0,1-2 0 0 0,1 0 0 0 0,0-2-1 0 0,-27-25 1 0 0,39 31-13 0 0,1-2 0 0 0,0 1 0 0 0,1-1 1 0 0,1-1-1 0 0,0 1 0 0 0,0-2 0 0 0,-6-16 0 0 0,-30-112 43 0 0,20 60-30 0 0,-9-24 7 0 0,5-2 0 0 0,4 0 0 0 0,-15-196-1 0 0,31 181 11 0 0,-1 27-46 0 0,6 0 1 0 0,9-114-1 0 0,11 12 19 0 0,14-104-7 0 0,44-130 34 0 0,-38 114 22 0 0,-24 187-111 0 0,3-66 86 0 0,-1-10-90 0 0,-2 79 27 0 0,2-371 148 0 0,-4 5-95 0 0,4 28 21 0 0,-15 397-48 0 0,18-120 0 0 0,-11 159 39 0 0,1 1 0 0 0,1 0 0 0 0,2 0 0 0 0,0 0 0 0 0,3 2 0 0 0,0 0 0 0 0,2 0 0 0 0,1 1 0 0 0,1 1-1 0 0,1 1 1 0 0,30-30 0 0 0,-9 14 1 0 0,2 2 1 0 0,2 2-1 0 0,1 2 0 0 0,1 2 0 0 0,74-38 0 0 0,-93 57 29 0 0,0 2-1 0 0,2 1 1 0 0,-1 1-1 0 0,2 1 1 0 0,57-9-1 0 0,151 0 196 0 0,-201 17-219 0 0,270-27 118 0 0,-74 4-147 0 0,153 2-144 0 0,-269 15 139 0 0,0 5-1 0 0,139 16 1 0 0,-190-9 54 0 0,75-4-1 0 0,-55-8-5780 0 0,-83 7-158 0 0,-5 0-6012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30T15:03:32.1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3007 161 1864 0 0,'0'0'4791'0'0,"0"0"-2486"0"0,0 0-1134 0 0,0 0-242 0 0,0 0 17 0 0,0 0 67 0 0,0 0-57 0 0,0 0-176 0 0,-9 1 2175 0 0,41-3-2793 0 0,1-2 0 0 0,-2-1 1 0 0,0-1-1 0 0,0-2 0 0 0,50-19 1 0 0,25-5 81 0 0,-32 11-157 0 0,2 3 0 0 0,0 5 1 0 0,1 2-1 0 0,114-3 0 0 0,-163 14-28 0 0,-2 2 0 0 0,2 1 0 0 0,-1 1 0 0 0,0 1 0 0 0,-1 1 0 0 0,34 11 0 0 0,-14 2 293 0 0,1 1-1 0 0,61 37 0 0 0,-79-41-274 0 0,0-1-1 0 0,-2 3 0 0 0,0 1 0 0 0,0 2 1 0 0,-3-1-1 0 0,0 2 0 0 0,-1 1 0 0 0,-2 0 1 0 0,37 53-1 0 0,-38-45-31 0 0,-2 1 0 0 0,-1 1 0 0 0,-1 0 0 0 0,-3 1 0 0 0,-1 1 0 0 0,12 59 0 0 0,-12-22-37 0 0,-4 1 0 0 0,-4 0 0 0 0,-6 88 0 0 0,-1-105 197 0 0,9 106-1 0 0,2-18-129 0 0,-20 248 330 0 0,0 2-794 0 0,12-321 582 0 0,2 0 0 0 0,25 134 0 0 0,-20-169-161 0 0,3-1 1 0 0,3 1-1 0 0,0-1 0 0 0,2-2 0 0 0,1 2 1 0 0,3-3-1 0 0,24 34 0 0 0,-30-48 33 0 0,-6-10-46 0 0,-2-1 0 0 0,2 2 0 0 0,1-2 0 0 0,-1-1 0 0 0,1 2 0 0 0,0-2 0 0 0,1 0 0 0 0,0 0-1 0 0,1-1 1 0 0,0 0 0 0 0,15 8 0 0 0,0-6-16 0 0,12 6 62 0 0,0-3 0 0 0,47 10 0 0 0,43 13 238 0 0,-87-21-132 0 0,71 13 1 0 0,-87-22-157 0 0,-1 1-1 0 0,0 2 0 0 0,41 19 1 0 0,-20-8-1 0 0,-20-11-2 0 0,0 2-1 0 0,-2 1 0 0 0,0 0 1 0 0,1 2-1 0 0,-2 0 1 0 0,-1 1-1 0 0,0 1 0 0 0,0 1 1 0 0,-2 0-1 0 0,0 2 0 0 0,-1 0 1 0 0,-2 1-1 0 0,23 32 1 0 0,4 21 115 0 0,-3 3 0 0 0,-2 2 1 0 0,29 96-1 0 0,-32-32-57 0 0,-8 2 1 0 0,8 160-1 0 0,-20-153 22 0 0,40 162-1 0 0,-43-255-62 0 0,5 80-1 0 0,-13 160 34 0 0,-4-163-56 0 0,-1-25 82 0 0,-22 138-1 0 0,14-185-58 0 0,-3 0 1 0 0,-3-1 0 0 0,-41 97-1 0 0,43-126-4 0 0,-2 1-1 0 0,-30 44 1 0 0,41-69-20 0 0,-2 0 0 0 0,0 0 1 0 0,1 0-1 0 0,-1-1 0 0 0,-1 0 0 0 0,-1 1 0 0 0,2-2 0 0 0,-2 0 0 0 0,0-1 0 0 0,0 2 1 0 0,-1-3-1 0 0,1 1 0 0 0,-15 4 0 0 0,-118 32 18 0 0,-4-7 0 0 0,-1-5-1 0 0,-1-6 1 0 0,0-5 0 0 0,-210-3 0 0 0,63-13-123 0 0,-419-6 65 0 0,208-24 117 0 0,103 3-153 0 0,-527-54 48 0 0,621 47 87 0 0,-293-12-265 0 0,497 42 203 0 0,0-5 0 0 0,-104-20-1 0 0,179 22-16 0 0,-2-3 0 0 0,2 1 0 0 0,0-2 0 0 0,1-2 0 0 0,0 0 0 0 0,1-3 0 0 0,0 1 0 0 0,2-3 0 0 0,0 1 0 0 0,0-3-1 0 0,-30-26 1 0 0,44 33-13 0 0,1-3 0 0 0,0 2 0 0 0,1-2 1 0 0,1 0-1 0 0,0 0 0 0 0,0-1 0 0 0,-7-18 0 0 0,-33-115 43 0 0,23 61-30 0 0,-11-24 7 0 0,6-2 0 0 0,4-1 0 0 0,-17-203-1 0 0,35 188 11 0 0,-1 28-46 0 0,7 0 1 0 0,10-119-1 0 0,12 13 19 0 0,15-108-7 0 0,50-135 34 0 0,-43 118 22 0 0,-26 195-111 0 0,2-69 86 0 0,0-11-90 0 0,-2 83 27 0 0,1-386 148 0 0,-3 5-95 0 0,3 29 21 0 0,-16 413-48 0 0,21-125 0 0 0,-14 166 39 0 0,2 1 0 0 0,1 0 0 0 0,3 0 0 0 0,-1-1 0 0 0,3 3 0 0 0,1 0 0 0 0,2 0 0 0 0,1 1 0 0 0,1 1-1 0 0,1 1 1 0 0,34-31 0 0 0,-11 14 1 0 0,3 2 1 0 0,2 3-1 0 0,2 2 0 0 0,0 1 0 0 0,83-39 0 0 0,-104 60 29 0 0,0 1-1 0 0,2 2 1 0 0,-1 0-1 0 0,3 2 1 0 0,63-10-1 0 0,168 1 196 0 0,-223 17-219 0 0,300-29 118 0 0,-82 5-147 0 0,170 3-144 0 0,-299 14 139 0 0,-1 6-1 0 0,156 17 1 0 0,-212-10 54 0 0,83-4-1 0 0,-61-8-5780 0 0,-93 7-158 0 0,-5 0-6012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1659 299 4744 0 0,'0'0'2239'0'0,"0"0"-650"0"0,0 0-475 0 0,0 0-63 0 0,0 0-34 0 0,0 0-192 0 0,0 0-193 0 0,0 0-120 0 0,0 0-59 0 0,-12-10 56 0 0,3 2-515 0 0,-11-10 450 0 0,-1 1 0 0 0,-1 1 0 0 0,-30-17 0 0 0,21 20-330 0 0,0 1 0 0 0,-1 1 1 0 0,-42-7-1 0 0,39 10 193 0 0,1-2 0 0 0,-57-23 1 0 0,59 17-297 0 0,0 2 0 0 0,-1 1 0 0 0,0 2-1 0 0,-1 1 1 0 0,0 2 0 0 0,-1 1 0 0 0,0 1 0 0 0,-60-1 0 0 0,69 8 7 0 0,1 0 0 0 0,0 2 1 0 0,-1 1-1 0 0,1 0 0 0 0,1 2 0 0 0,-1 1 0 0 0,1 1 0 0 0,-40 20 0 0 0,35-9 15 0 0,2 0 0 0 0,0 2 0 0 0,1 2 0 0 0,2 0 0 0 0,0 1 0 0 0,1 2-1 0 0,-34 50 1 0 0,46-58 7 0 0,0-1 0 0 0,2 2 0 0 0,0-1 0 0 0,1 1 0 0 0,-6 22 0 0 0,-72 315 2124 0 0,59-240-1872 0 0,-9 35 274 0 0,-32 153 319 0 0,46-168-685 0 0,6 2 0 0 0,3 146-1 0 0,31 52 68 0 0,-6-269-122 0 0,2-1 0 0 0,37 104 0 0 0,-33-120 1 0 0,1-1-1 0 0,3 0 1 0 0,2-2-1 0 0,2 0 1 0 0,38 51 0 0 0,-46-76-143 0 0,2 0 1 0 0,0-2-1 0 0,1-1 1 0 0,1 0-1 0 0,1-1 1 0 0,1-2-1 0 0,37 20 1 0 0,20 6 51 0 0,88 30 0 0 0,-132-61-86 0 0,2-1 1 0 0,-1-1-1 0 0,1-3 1 0 0,43 3-1 0 0,-45-5 9 0 0,95 11 30 0 0,223 20 143 0 0,65-35-170 0 0,-384-4-6 0 0,0-1 1 0 0,0-2-1 0 0,-1-1 1 0 0,0-2-1 0 0,-1-1 0 0 0,38-18 1 0 0,-23 5 26 0 0,-1-2 0 0 0,-1-1 1 0 0,56-45-1 0 0,-82 57-22 0 0,5-6 51 0 0,-2-2 1 0 0,0 0-1 0 0,32-42 0 0 0,-40 46-32 0 0,2-2 61 0 0,-1 1 1 0 0,-1-2-1 0 0,-1 0 1 0 0,-1-1-1 0 0,-1-1 1 0 0,-1 0-1 0 0,-1 0 1 0 0,14-48-1 0 0,-11 13 35 0 0,-3 0 0 0 0,-3-1-1 0 0,2-72 1 0 0,-12 90-97 0 0,-1 1 1 0 0,-2 0-1 0 0,-20-75 0 0 0,6 39-69 0 0,-45-156 86 0 0,5 43-92 0 0,-24-64 177 0 0,51 166-245 0 0,25 61 179 0 0,-2 2 0 0 0,-1-1 0 0 0,-1 1 0 0 0,-1 0 0 0 0,-1 2 0 0 0,-19-27 0 0 0,-157-179 254 0 0,23 56-38 0 0,135 141-221 0 0,-31-42 0 0 0,35 39 35 0 0,-39-37 0 0 0,7 14-107 0 0,26 24-529 0 0,-44-34 0 0 0,63 57-359 0 0,0 1 0 0 0,-1 0 0 0 0,0 2 0 0 0,-1-1 0 0 0,0 2 0 0 0,-30-10 0 0 0,-3 5-5116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1305 32 5428 0 0,'0'0'2483'0'0,"0"0"-958"0"0,0 0-520 0 0,0 0-115 0 0,-12-1-63 0 0,-552-4 3293 0 0,525 10-4082 0 0,0 2 0 0 0,0 1 0 0 0,1 3 0 0 0,0 0 1 0 0,1 3-1 0 0,0 1 0 0 0,1 1 0 0 0,1 3 0 0 0,-45 29 0 0 0,68-39-24 0 0,1 0 1 0 0,-1 1 0 0 0,2 0-1 0 0,-1 1 1 0 0,1 0 0 0 0,1 0-1 0 0,0 1 1 0 0,1 0-1 0 0,0 1 1 0 0,-9 20 0 0 0,-4 15 412 0 0,-23 85 0 0 0,5-14 341 0 0,31-90-730 0 0,1 0 0 0 0,1 1 0 0 0,1 0 0 0 0,2 0 1 0 0,1 0-1 0 0,3 54 0 0 0,0-39 31 0 0,-2 0 0 0 0,-7 45 0 0 0,-5 24 269 0 0,3 192 0 0 0,10-302-338 0 0,-14 324 401 0 0,0-1 61 0 0,14-269-379 0 0,3 0 1 0 0,12 72 0 0 0,-11-110-80 0 0,0 1 1 0 0,2-1 0 0 0,0 0 0 0 0,1-1-1 0 0,1 1 1 0 0,1-2 0 0 0,1 1 0 0 0,0-1-1 0 0,23 29 1 0 0,-19-32 32 0 0,1 0 0 0 0,0-1 0 0 0,1-1 0 0 0,0 0 0 0 0,1-2 0 0 0,1 0 1 0 0,0 0-1 0 0,22 8 0 0 0,-2-2 38 0 0,1-1 1 0 0,0-2-1 0 0,1-2 1 0 0,57 11-1 0 0,166 9 242 0 0,-135-19-305 0 0,465 13 248 0 0,-515-31-258 0 0,1-3-1 0 0,119-28 1 0 0,-104 18-43 0 0,52-12 71 0 0,124-20-20 0 0,-115 23-56 0 0,270-84 0 0 0,-396 103 68 0 0,-1 0-1 0 0,-1-2 1 0 0,0-1-1 0 0,0-2 1 0 0,-1 0-1 0 0,-1-2 1 0 0,36-26-1 0 0,-20 8-62 0 0,58-33-1 0 0,17-13-18 0 0,3-22 24 0 0,142-156 1 0 0,-224 218 54 0 0,-1-1 0 0 0,-2-3 0 0 0,-2 0 0 0 0,40-72 0 0 0,-10-1-59 0 0,-31 61 78 0 0,44-112 1 0 0,-60 125-30 0 0,-2-1 0 0 0,-2-1 0 0 0,-2 0 0 0 0,-2 0 0 0 0,-2-1 0 0 0,-1-47 0 0 0,-5 71-8 0 0,-1 0-1 0 0,0 0 1 0 0,-2 0-1 0 0,0 1 1 0 0,-2 0 0 0 0,0 0-1 0 0,-1 0 1 0 0,-1 1-1 0 0,0-1 1 0 0,-2 2 0 0 0,-14-21-1 0 0,-9-8-6 0 0,-2 2-1 0 0,-75-75 1 0 0,96 105-4 0 0,-12-12-28 0 0,-2 0 1 0 0,-1 2 0 0 0,-35-24 0 0 0,43 35-44 0 0,-1 1 0 0 0,-1 1 0 0 0,0 1-1 0 0,-1 1 1 0 0,0 1 0 0 0,-41-10 0 0 0,13 10-29 0 0,-101-5 0 0 0,16 2 110 0 0,-173-18 31 0 0,-89-14 41 0 0,196 5-56 0 0,177 35-34 0 0,0 1 0 0 0,0 1 1 0 0,-36 2-1 0 0,-18-1 4 0 0,-50-7 34 0 0,-251-27 108 0 0,41-13-128 0 0,289 40-22 0 0,-85 0 1 0 0,55 8-4790 0 0,78-1 844 0 0,-1-3-2112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915 108 5653 0 0,'0'0'2428'0'0,"0"0"-875"0"0,0 0-305 0 0,0 0 83 0 0,0 0-32 0 0,0 0-242 0 0,0 0-295 0 0,0 0-180 0 0,0 0-126 0 0,-7-6-103 0 0,-2-3-217 0 0,-1 2 1 0 0,0-1 0 0 0,0 2 0 0 0,0-1 0 0 0,-1 1 0 0 0,0 1 0 0 0,-20-8 0 0 0,0 3 20 0 0,0 2 1 0 0,-1 1-1 0 0,0 1 1 0 0,0 1-1 0 0,-37 0 0 0 0,56 5-159 0 0,-1 1-1 0 0,0 0 0 0 0,1 1 1 0 0,-1 0-1 0 0,1 1 0 0 0,0 1 1 0 0,0 0-1 0 0,0 1 0 0 0,0 0 0 0 0,1 1 1 0 0,0 0-1 0 0,0 1 0 0 0,0 0 1 0 0,-19 18-1 0 0,-34 29 364 0 0,35-31-128 0 0,2 1 0 0 0,1 1 0 0 0,2 1 0 0 0,-32 40 0 0 0,44-45-102 0 0,1 1 0 0 0,0 0 0 0 0,2 1 0 0 0,1 0 1 0 0,-11 42-1 0 0,-16 126 435 0 0,27-136-453 0 0,0 22 28 0 0,4 0-1 0 0,7 108 0 0 0,0-55-149 0 0,12 823 641 0 0,-13-913-567 0 0,1 0 0 0 0,2-1 0 0 0,9 41-1 0 0,-9-64-25 0 0,0 0 0 0 0,0 0 0 0 0,2-1 0 0 0,0 1 0 0 0,1-1 0 0 0,0-1 0 0 0,1 1 0 0 0,1-2 0 0 0,0 1 0 0 0,13 14 0 0 0,-9-16-30 0 0,0-1 0 0 0,1 0 0 0 0,0-1-1 0 0,1 0 1 0 0,0-1 0 0 0,1-1-1 0 0,0 0 1 0 0,0-2 0 0 0,1 1-1 0 0,-1-2 1 0 0,1 0 0 0 0,1-2-1 0 0,19 3 1 0 0,29 1 47 0 0,-1-3-1 0 0,81-6 1 0 0,-45-1-72 0 0,-32 5-10 0 0,-43 0 22 0 0,1-1-1 0 0,-1-1 1 0 0,1-1 0 0 0,-1-2-1 0 0,44-9 1 0 0,-54 5 21 0 0,0 0-1 0 0,-1 0 1 0 0,0-1 0 0 0,0-1-1 0 0,18-15 1 0 0,64-58 6 0 0,-84 68-10 0 0,0 0 0 0 0,-1-1 0 0 0,-1-1-1 0 0,0 1 1 0 0,-1-2 0 0 0,0 0 0 0 0,13-34 0 0 0,-3-7-61 0 0,15-68-1 0 0,-21 72 4 0 0,-8 23 97 0 0,-1-1-1 0 0,2-44 1 0 0,5-38-95 0 0,9-27-45 0 0,4-228 0 0 0,-23 299 140 0 0,-3 1 0 0 0,-17-117 0 0 0,-56-179 315 0 0,64 316-425 0 0,8 35 68 0 0,-1 1-1 0 0,0 0 1 0 0,0 0 0 0 0,-1 0 0 0 0,-1 0 0 0 0,0 0 0 0 0,-13-21 0 0 0,-2 12 180 0 0,16 19-175 0 0,1 0 1 0 0,0 0-1 0 0,-1-1 1 0 0,2 1-1 0 0,-1-1 1 0 0,0 0-1 0 0,1 1 0 0 0,-4-8 1 0 0,1 1 21 0 0,-1 0 1 0 0,0 0-1 0 0,-1 1 0 0 0,0 0 1 0 0,-1 0-1 0 0,-13-12 1 0 0,-6-8 152 0 0,-36-24 357 0 0,53 43-671 0 0,0 2 0 0 0,-1-1-1 0 0,-1 1 1 0 0,1 1 0 0 0,-1 0 0 0 0,0 0-1 0 0,-1 1 1 0 0,-19-6 0 0 0,12 5-2026 0 0,1-2 1 0 0,-35-21 0 0 0,32 14-3942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2175 55 3404 0 0,'0'0'3593'0'0,"0"0"-1971"0"0,0 0-641 0 0,0 0 111 0 0,0 0 82 0 0,0 0-152 0 0,0 0-236 0 0,-13-3-148 0 0,-17-5-92 0 0,-1 1 1 0 0,0 2-1 0 0,-52-3 1 0 0,35 10-106 0 0,1 1 0 0 0,-1 3 1 0 0,-89 20-1 0 0,-135 54 1161 0 0,185-52-1396 0 0,12-3-78 0 0,1 3 0 0 0,1 2 0 0 0,2 4 0 0 0,2 2 0 0 0,2 3 0 0 0,1 2 0 0 0,-98 82 0 0 0,98-67 549 0 0,-247 232 400 0 0,282-253-1046 0 0,0 2 1 0 0,3 0-1 0 0,1 2 1 0 0,3 0-1 0 0,1 2 1 0 0,-31 81-1 0 0,34-58 40 0 0,3 2-1 0 0,-13 110 0 0 0,9 138 14 0 0,20-290-77 0 0,-1 34 62 0 0,2 0 0 0 0,4 0-1 0 0,2-1 1 0 0,28 111 0 0 0,-25-137-32 0 0,2-1 0 0 0,1-1 0 0 0,2 1-1 0 0,1-2 1 0 0,1 0 0 0 0,2-1 0 0 0,1 0 0 0 0,1-2 0 0 0,2 0-1 0 0,41 38 1 0 0,-30-35-5 0 0,2-2 1 0 0,1-1-1 0 0,1-2 0 0 0,1 0 0 0 0,1-3 1 0 0,1-1-1 0 0,1-2 0 0 0,1-1 0 0 0,1-2 1 0 0,74 16-1 0 0,-64-19-2 0 0,1-1 1 0 0,0-2-1 0 0,0-3 0 0 0,1-2 1 0 0,-1-2-1 0 0,108-10 1 0 0,61-22-32 0 0,188-31 4 0 0,-193 25-8 0 0,232-52-10 0 0,-399 75 5 0 0,5-1 63 0 0,78-30-1 0 0,-115 37-32 0 0,-1-1 0 0 0,1 0 0 0 0,-2-2 0 0 0,0 0-1 0 0,0 0 1 0 0,-1-2 0 0 0,24-23 0 0 0,16-22-51 0 0,87-117 0 0 0,-123 145 22 0 0,-2 0 1 0 0,-1-1-1 0 0,-2 0 0 0 0,-1-1 1 0 0,-2-1-1 0 0,12-52 1 0 0,45-427-357 0 0,-64 451 405 0 0,-3 0 0 0 0,-3 0 0 0 0,-3 0 0 0 0,-3 0 0 0 0,-30-116 0 0 0,-126-238-207 0 0,148 383 148 0 0,-1 0 1 0 0,-1 1 0 0 0,-2 1 0 0 0,-2 0 0 0 0,0 2 0 0 0,-3 0 0 0 0,0 1-1 0 0,-2 1 1 0 0,-1 1 0 0 0,-1 2 0 0 0,-1 0 0 0 0,-1 2 0 0 0,-62-33 0 0 0,79 47 2 0 0,-30-15-73 0 0,-2 1-1 0 0,0 2 1 0 0,-1 2 0 0 0,-59-14 0 0 0,75 24 53 0 0,-14-2-9 0 0,-46-6-1 0 0,75 14-21 0 0,-1 0 0 0 0,0 1-1 0 0,0 1 1 0 0,1 0 0 0 0,-1 1-1 0 0,-26 5 1 0 0,31-4-203 0 0,-75 15-1881 0 0,25-16-7845 0 0,35-5 657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5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1974 1 156 0 0,'0'0'953'0'0,"0"0"-160"0"0,0 0 51 0 0,0 0 1026 0 0,0 0-207 0 0,-21 5-678 0 0,-52 16-424 0 0,-12 4 3233 0 0,-13 2-1671 0 0,-6 1-1817 0 0,-144 59 0 0 0,202-70-376 0 0,-65 17 1 0 0,-21 7-33 0 0,67-13 54 0 0,2 2-1 0 0,-64 40 1 0 0,38-18 91 0 0,36-23-156 0 0,-52 38 0 0 0,-147 99-5 0 0,82-80-738 0 0,110-63-2145 0 0,-1-5-3574 0 0,51-16 3656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3052 0 0,'0'0'1186'0'0,"0"0"50"0"0,0 0-11 0 0,0 0-29 0 0,0 0 37 0 0,0 0-211 0 0,0 0-189 0 0,0 0-166 0 0,0 0-100 0 0,0 0-1 0 0,6 21-65 0 0,-1-1-328 0 0,-1-5 31 0 0,0 0 1 0 0,1 0-1 0 0,1 0 0 0 0,0-1 1 0 0,0 1-1 0 0,15 20 0 0 0,-7-11 189 0 0,-2 1-1 0 0,-1 0 0 0 0,0 0 0 0 0,-2 1 1 0 0,10 46-1 0 0,5 12-219 0 0,10 8-1441 0 0,76 147 1 0 0,-103-217-4120 0 0,-6-16-1805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6.739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4012 0 0,'0'0'2243'0'0,"0"0"-859"0"0,0 0-490 0 0,0 0 78 0 0,0 0 112 0 0,0 0-210 0 0,0 0-237 0 0,0 0-19 0 0,0 0-33 0 0,0 0-47 0 0,9 7-89 0 0,38 36 704 0 0,-1 3 0 0 0,-2 1 1 0 0,39 57-1 0 0,57 61 319 0 0,-67-81-1007 0 0,84 124 0 0 0,-122-164-443 0 0,3-2 0 0 0,1-2 0 0 0,72 58 0 0 0,-92-82-419 0 0,-12-10-114 0 0,13 10-594 0 0,-6-10-3232 0 0,-9-6-1185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1668 0 0,'0'0'1226'0'0,"0"0"-168"0"0,0 0 143 0 0,0 0-19 0 0,0 0-130 0 0,0 0-115 0 0,0 0-154 0 0,0 0-37 0 0,0 0-85 0 0,14 8-5 0 0,257 122 3949 0 0,-225-107-4015 0 0,49 32 0 0 0,-51-27-273 0 0,50 22 0 0 0,-19-16 17 0 0,236 111 967 0 0,-284-129-1287 0 0,0 1-1 0 0,-2 1 1 0 0,36 33 0 0 0,23 18 205 0 0,-70-59-170 0 0,130 86 258 0 0,-120-83-222 0 0,0 0 1 0 0,1-1-1 0 0,1-2 1 0 0,32 10-1 0 0,62 16-201 0 0,121 54 0 0 0,-210-77-7 0 0,56 21-3119 0 0,-78-34-1725 0 0,-7 0 2024 0 0,-2 0-5291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 1212 0 0,'0'0'1506'0'0,"0"0"-304"0"0,0 0-68 0 0,0 0 51 0 0,0 0-105 0 0,0 0-70 0 0,0 0-89 0 0,0 0-83 0 0,0 0-146 0 0,0 0-10 0 0,18 2-54 0 0,277 15 2691 0 0,-218-17-2895 0 0,44-1 123 0 0,175 21 1 0 0,206 63 163 0 0,-412-67-514 0 0,151 10 340 0 0,-53-9-328 0 0,132 41 110 0 0,-42-6 280 0 0,-217-44-623 0 0,-1 4 0 0 0,0 2 0 0 0,70 27 0 0 0,-66-15 160 0 0,1-2 0 0 0,92 20 0 0 0,-59-25-147 0 0,23 4-179 0 0,132 43 0 0 0,-176-40 80 0 0,177 56 181 0 0,142 29-114 0 0,246 101-58 0 0,-531-163 138 0 0,89 33-2216 0 0,-192-81 575 0 0,-4-1-3466 0 0,-7 0-3740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9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882 13 352 0 0,'0'0'4861'0'0,"0"0"-2408"0"0,0 0-1118 0 0,0 0-350 0 0,0 0-47 0 0,0 0 36 0 0,0 0-181 0 0,0 0-313 0 0,0 0-190 0 0,0 0-66 0 0,-16-13 1026 0 0,8 14-1247 0 0,1 0 0 0 0,-1 1-1 0 0,1 0 1 0 0,0 0 0 0 0,0 0 0 0 0,0 1 0 0 0,0 0 0 0 0,0 0 0 0 0,1 1 0 0 0,-1 0 0 0 0,-10 8 0 0 0,-66 60 372 0 0,71-60-375 0 0,-123 118-310 0 0,-124 158 0 0 0,91-110-130 0 0,69-77-1811 0 0,87-87-472 0 0,9-11-1428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9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379 0 4760 0 0,'0'0'1769'0'0,"0"0"-730"0"0,0 0-300 0 0,0 0 138 0 0,0 0 165 0 0,0 0-194 0 0,0 0-407 0 0,0 0-229 0 0,0 0 17 0 0,0 0 144 0 0,-3 1 3590 0 0,-15 7-3974 0 0,-6 17 139 0 0,2 0-1 0 0,0 2 1 0 0,-32 51-1 0 0,-44 98 253 0 0,49-85-421 0 0,-25 46-742 0 0,70-127 156 0 0,1 0-710 0 0,-1-6-4033 0 0,0-3-143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9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193 1 872 0 0,'0'0'3778'0'0,"0"0"-1915"0"0,0 0-852 0 0,0 0-55 0 0,0 0 214 0 0,0 0 91 0 0,0 0-258 0 0,0 0-359 0 0,0 0-229 0 0,-1 0-370 0 0,0 0 1 0 0,0 0 0 0 0,1 0-1 0 0,-1 0 1 0 0,0 0 0 0 0,0 0-1 0 0,0 0 1 0 0,1 0 0 0 0,-1 0-1 0 0,0 0 1 0 0,0 1 0 0 0,0-1-1 0 0,1 0 1 0 0,-1 0 0 0 0,0 1-1 0 0,1-1 1 0 0,-1 1 0 0 0,0-1-1 0 0,-1 1 1 0 0,-10 18 298 0 0,1 0 0 0 0,1 1 0 0 0,1 0 0 0 0,-10 30 1 0 0,-22 92 538 0 0,26-83-607 0 0,-1-5-321 0 0,3 1 0 0 0,2-1 1 0 0,2 2-1 0 0,-1 66 1 0 0,10-121-83 0 0,0 0 1 0 0,0 0-1 0 0,1 1 1 0 0,-1-1-1 0 0,0 0 1 0 0,1 0-1 0 0,-1 1 0 0 0,1-1 1 0 0,-1 0-1 0 0,1 0 1 0 0,-1 0-1 0 0,1 0 1 0 0,0 0-1 0 0,0 0 1 0 0,-1 0-1 0 0,1 0 0 0 0,0 0 1 0 0,0 0-1 0 0,1 0 1 0 0,8 5-5233 0 0,-7-6-2006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9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15 5 732 0 0,'0'0'2673'0'0,"0"0"-883"0"0,0 0-813 0 0,0 0-231 0 0,0 0 213 0 0,0 0 211 0 0,0 0-135 0 0,0 0-339 0 0,0 0-246 0 0,0 0-46 0 0,-15-4 1914 0 0,65 150-71 0 0,-12-28-947 0 0,64 134-1 0 0,-62-182-1181 0 0,10 20-106 0 0,-46-80-688 0 0,0-1 0 0 0,0 1 1 0 0,-1-1-1 0 0,-1 1 0 0 0,0 0 0 0 0,0 0 0 0 0,0 17 0 0 0,-2-18-4010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1659 299 4744 0 0,'0'0'2239'0'0,"0"0"-650"0"0,0 0-475 0 0,0 0-63 0 0,0 0-34 0 0,0 0-192 0 0,0 0-193 0 0,0 0-120 0 0,0 0-59 0 0,-12-10 56 0 0,3 2-515 0 0,-11-10 450 0 0,-1 1 0 0 0,-1 1 0 0 0,-30-17 0 0 0,21 20-330 0 0,0 1 0 0 0,-1 1 1 0 0,-42-7-1 0 0,39 10 193 0 0,1-2 0 0 0,-57-23 1 0 0,59 17-297 0 0,0 2 0 0 0,-1 1 0 0 0,0 2-1 0 0,-1 1 1 0 0,0 2 0 0 0,-1 1 0 0 0,0 1 0 0 0,-60-1 0 0 0,69 8 7 0 0,1 0 0 0 0,0 2 1 0 0,-1 1-1 0 0,1 0 0 0 0,1 2 0 0 0,-1 1 0 0 0,1 1 0 0 0,-40 20 0 0 0,35-9 15 0 0,2 0 0 0 0,0 2 0 0 0,1 2 0 0 0,2 0 0 0 0,0 1 0 0 0,1 2-1 0 0,-34 50 1 0 0,46-58 7 0 0,0-1 0 0 0,2 2 0 0 0,0-1 0 0 0,1 1 0 0 0,-6 22 0 0 0,-72 315 2124 0 0,59-240-1872 0 0,-9 35 274 0 0,-32 153 319 0 0,46-168-685 0 0,6 2 0 0 0,3 146-1 0 0,31 52 68 0 0,-6-269-122 0 0,2-1 0 0 0,37 104 0 0 0,-33-120 1 0 0,1-1-1 0 0,3 0 1 0 0,2-2-1 0 0,2 0 1 0 0,38 51 0 0 0,-46-76-143 0 0,2 0 1 0 0,0-2-1 0 0,1-1 1 0 0,1 0-1 0 0,1-1 1 0 0,1-2-1 0 0,37 20 1 0 0,20 6 51 0 0,88 30 0 0 0,-132-61-86 0 0,2-1 1 0 0,-1-1-1 0 0,1-3 1 0 0,43 3-1 0 0,-45-5 9 0 0,95 11 30 0 0,223 20 143 0 0,65-35-170 0 0,-384-4-6 0 0,0-1 1 0 0,0-2-1 0 0,-1-1 1 0 0,0-2-1 0 0,-1-1 0 0 0,38-18 1 0 0,-23 5 26 0 0,-1-2 0 0 0,-1-1 1 0 0,56-45-1 0 0,-82 57-22 0 0,5-6 51 0 0,-2-2 1 0 0,0 0-1 0 0,32-42 0 0 0,-40 46-32 0 0,2-2 61 0 0,-1 1 1 0 0,-1-2-1 0 0,-1 0 1 0 0,-1-1-1 0 0,-1-1 1 0 0,-1 0-1 0 0,-1 0 1 0 0,14-48-1 0 0,-11 13 35 0 0,-3 0 0 0 0,-3-1-1 0 0,2-72 1 0 0,-12 90-97 0 0,-1 1 1 0 0,-2 0-1 0 0,-20-75 0 0 0,6 39-69 0 0,-45-156 86 0 0,5 43-92 0 0,-24-64 177 0 0,51 166-245 0 0,25 61 179 0 0,-2 2 0 0 0,-1-1 0 0 0,-1 1 0 0 0,-1 0 0 0 0,-1 2 0 0 0,-19-27 0 0 0,-157-179 254 0 0,23 56-38 0 0,135 141-221 0 0,-31-42 0 0 0,35 39 35 0 0,-39-37 0 0 0,7 14-107 0 0,26 24-529 0 0,-44-34 0 0 0,63 57-359 0 0,0 1 0 0 0,-1 0 0 0 0,0 2 0 0 0,-1-1 0 0 0,0 2 0 0 0,-30-10 0 0 0,-3 5-5116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1305 32 5428 0 0,'0'0'2483'0'0,"0"0"-958"0"0,0 0-520 0 0,0 0-115 0 0,-12-1-63 0 0,-552-4 3293 0 0,525 10-4082 0 0,0 2 0 0 0,0 1 0 0 0,1 3 0 0 0,0 0 1 0 0,1 3-1 0 0,0 1 0 0 0,1 1 0 0 0,1 3 0 0 0,-45 29 0 0 0,68-39-24 0 0,1 0 1 0 0,-1 1 0 0 0,2 0-1 0 0,-1 1 1 0 0,1 0 0 0 0,1 0-1 0 0,0 1 1 0 0,1 0-1 0 0,0 1 1 0 0,-9 20 0 0 0,-4 15 412 0 0,-23 85 0 0 0,5-14 341 0 0,31-90-730 0 0,1 0 0 0 0,1 1 0 0 0,1 0 0 0 0,2 0 1 0 0,1 0-1 0 0,3 54 0 0 0,0-39 31 0 0,-2 0 0 0 0,-7 45 0 0 0,-5 24 269 0 0,3 192 0 0 0,10-302-338 0 0,-14 324 401 0 0,0-1 61 0 0,14-269-379 0 0,3 0 1 0 0,12 72 0 0 0,-11-110-80 0 0,0 1 1 0 0,2-1 0 0 0,0 0 0 0 0,1-1-1 0 0,1 1 1 0 0,1-2 0 0 0,1 1 0 0 0,0-1-1 0 0,23 29 1 0 0,-19-32 32 0 0,1 0 0 0 0,0-1 0 0 0,1-1 0 0 0,0 0 0 0 0,1-2 0 0 0,1 0 1 0 0,0 0-1 0 0,22 8 0 0 0,-2-2 38 0 0,1-1 1 0 0,0-2-1 0 0,1-2 1 0 0,57 11-1 0 0,166 9 242 0 0,-135-19-305 0 0,465 13 248 0 0,-515-31-258 0 0,1-3-1 0 0,119-28 1 0 0,-104 18-43 0 0,52-12 71 0 0,124-20-20 0 0,-115 23-56 0 0,270-84 0 0 0,-396 103 68 0 0,-1 0-1 0 0,-1-2 1 0 0,0-1-1 0 0,0-2 1 0 0,-1 0-1 0 0,-1-2 1 0 0,36-26-1 0 0,-20 8-62 0 0,58-33-1 0 0,17-13-18 0 0,3-22 24 0 0,142-156 1 0 0,-224 218 54 0 0,-1-1 0 0 0,-2-3 0 0 0,-2 0 0 0 0,40-72 0 0 0,-10-1-59 0 0,-31 61 78 0 0,44-112 1 0 0,-60 125-30 0 0,-2-1 0 0 0,-2-1 0 0 0,-2 0 0 0 0,-2 0 0 0 0,-2-1 0 0 0,-1-47 0 0 0,-5 71-8 0 0,-1 0-1 0 0,0 0 1 0 0,-2 0-1 0 0,0 1 1 0 0,-2 0 0 0 0,0 0-1 0 0,-1 0 1 0 0,-1 1-1 0 0,0-1 1 0 0,-2 2 0 0 0,-14-21-1 0 0,-9-8-6 0 0,-2 2-1 0 0,-75-75 1 0 0,96 105-4 0 0,-12-12-28 0 0,-2 0 1 0 0,-1 2 0 0 0,-35-24 0 0 0,43 35-44 0 0,-1 1 0 0 0,-1 1 0 0 0,0 1-1 0 0,-1 1 1 0 0,0 1 0 0 0,-41-10 0 0 0,13 10-29 0 0,-101-5 0 0 0,16 2 110 0 0,-173-18 31 0 0,-89-14 41 0 0,196 5-56 0 0,177 35-34 0 0,0 1 0 0 0,0 1 1 0 0,-36 2-1 0 0,-18-1 4 0 0,-50-7 34 0 0,-251-27 108 0 0,41-13-128 0 0,289 40-22 0 0,-85 0 1 0 0,55 8-4790 0 0,78-1 844 0 0,-1-3-2112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915 108 5653 0 0,'0'0'2428'0'0,"0"0"-875"0"0,0 0-305 0 0,0 0 83 0 0,0 0-32 0 0,0 0-242 0 0,0 0-295 0 0,0 0-180 0 0,0 0-126 0 0,-7-6-103 0 0,-2-3-217 0 0,-1 2 1 0 0,0-1 0 0 0,0 2 0 0 0,0-1 0 0 0,-1 1 0 0 0,0 1 0 0 0,-20-8 0 0 0,0 3 20 0 0,0 2 1 0 0,-1 1-1 0 0,0 1 1 0 0,0 1-1 0 0,-37 0 0 0 0,56 5-159 0 0,-1 1-1 0 0,0 0 0 0 0,1 1 1 0 0,-1 0-1 0 0,1 1 0 0 0,0 1 1 0 0,0 0-1 0 0,0 1 0 0 0,0 0 0 0 0,1 1 1 0 0,0 0-1 0 0,0 1 0 0 0,0 0 1 0 0,-19 18-1 0 0,-34 29 364 0 0,35-31-128 0 0,2 1 0 0 0,1 1 0 0 0,2 1 0 0 0,-32 40 0 0 0,44-45-102 0 0,1 1 0 0 0,0 0 0 0 0,2 1 0 0 0,1 0 1 0 0,-11 42-1 0 0,-16 126 435 0 0,27-136-453 0 0,0 22 28 0 0,4 0-1 0 0,7 108 0 0 0,0-55-149 0 0,12 823 641 0 0,-13-913-567 0 0,1 0 0 0 0,2-1 0 0 0,9 41-1 0 0,-9-64-25 0 0,0 0 0 0 0,0 0 0 0 0,2-1 0 0 0,0 1 0 0 0,1-1 0 0 0,0-1 0 0 0,1 1 0 0 0,1-2 0 0 0,0 1 0 0 0,13 14 0 0 0,-9-16-30 0 0,0-1 0 0 0,1 0 0 0 0,0-1-1 0 0,1 0 1 0 0,0-1 0 0 0,1-1-1 0 0,0 0 1 0 0,0-2 0 0 0,1 1-1 0 0,-1-2 1 0 0,1 0 0 0 0,1-2-1 0 0,19 3 1 0 0,29 1 47 0 0,-1-3-1 0 0,81-6 1 0 0,-45-1-72 0 0,-32 5-10 0 0,-43 0 22 0 0,1-1-1 0 0,-1-1 1 0 0,1-1 0 0 0,-1-2-1 0 0,44-9 1 0 0,-54 5 21 0 0,0 0-1 0 0,-1 0 1 0 0,0-1 0 0 0,0-1-1 0 0,18-15 1 0 0,64-58 6 0 0,-84 68-10 0 0,0 0 0 0 0,-1-1 0 0 0,-1-1-1 0 0,0 1 1 0 0,-1-2 0 0 0,0 0 0 0 0,13-34 0 0 0,-3-7-61 0 0,15-68-1 0 0,-21 72 4 0 0,-8 23 97 0 0,-1-1-1 0 0,2-44 1 0 0,5-38-95 0 0,9-27-45 0 0,4-228 0 0 0,-23 299 140 0 0,-3 1 0 0 0,-17-117 0 0 0,-56-179 315 0 0,64 316-425 0 0,8 35 68 0 0,-1 1-1 0 0,0 0 1 0 0,0 0 0 0 0,-1 0 0 0 0,-1 0 0 0 0,0 0 0 0 0,-13-21 0 0 0,-2 12 180 0 0,16 19-175 0 0,1 0 1 0 0,0 0-1 0 0,-1-1 1 0 0,2 1-1 0 0,-1-1 1 0 0,0 0-1 0 0,1 1 0 0 0,-4-8 1 0 0,1 1 21 0 0,-1 0 1 0 0,0 0-1 0 0,-1 1 0 0 0,0 0 1 0 0,-1 0-1 0 0,-13-12 1 0 0,-6-8 152 0 0,-36-24 357 0 0,53 43-671 0 0,0 2 0 0 0,-1-1-1 0 0,-1 1 1 0 0,1 1 0 0 0,-1 0 0 0 0,0 0-1 0 0,-1 1 1 0 0,-19-6 0 0 0,12 5-2026 0 0,1-2 1 0 0,-35-21 0 0 0,32 14-3942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2175 55 3404 0 0,'0'0'3593'0'0,"0"0"-1971"0"0,0 0-641 0 0,0 0 111 0 0,0 0 82 0 0,0 0-152 0 0,0 0-236 0 0,-13-3-148 0 0,-17-5-92 0 0,-1 1 1 0 0,0 2-1 0 0,-52-3 1 0 0,35 10-106 0 0,1 1 0 0 0,-1 3 1 0 0,-89 20-1 0 0,-135 54 1161 0 0,185-52-1396 0 0,12-3-78 0 0,1 3 0 0 0,1 2 0 0 0,2 4 0 0 0,2 2 0 0 0,2 3 0 0 0,1 2 0 0 0,-98 82 0 0 0,98-67 549 0 0,-247 232 400 0 0,282-253-1046 0 0,0 2 1 0 0,3 0-1 0 0,1 2 1 0 0,3 0-1 0 0,1 2 1 0 0,-31 81-1 0 0,34-58 40 0 0,3 2-1 0 0,-13 110 0 0 0,9 138 14 0 0,20-290-77 0 0,-1 34 62 0 0,2 0 0 0 0,4 0-1 0 0,2-1 1 0 0,28 111 0 0 0,-25-137-32 0 0,2-1 0 0 0,1-1 0 0 0,2 1-1 0 0,1-2 1 0 0,1 0 0 0 0,2-1 0 0 0,1 0 0 0 0,1-2 0 0 0,2 0-1 0 0,41 38 1 0 0,-30-35-5 0 0,2-2 1 0 0,1-1-1 0 0,1-2 0 0 0,1 0 0 0 0,1-3 1 0 0,1-1-1 0 0,1-2 0 0 0,1-1 0 0 0,1-2 1 0 0,74 16-1 0 0,-64-19-2 0 0,1-1 1 0 0,0-2-1 0 0,0-3 0 0 0,1-2 1 0 0,-1-2-1 0 0,108-10 1 0 0,61-22-32 0 0,188-31 4 0 0,-193 25-8 0 0,232-52-10 0 0,-399 75 5 0 0,5-1 63 0 0,78-30-1 0 0,-115 37-32 0 0,-1-1 0 0 0,1 0 0 0 0,-2-2 0 0 0,0 0-1 0 0,0 0 1 0 0,-1-2 0 0 0,24-23 0 0 0,16-22-51 0 0,87-117 0 0 0,-123 145 22 0 0,-2 0 1 0 0,-1-1-1 0 0,-2 0 0 0 0,-1-1 1 0 0,-2-1-1 0 0,12-52 1 0 0,45-427-357 0 0,-64 451 405 0 0,-3 0 0 0 0,-3 0 0 0 0,-3 0 0 0 0,-3 0 0 0 0,-30-116 0 0 0,-126-238-207 0 0,148 383 148 0 0,-1 0 1 0 0,-1 1 0 0 0,-2 1 0 0 0,-2 0 0 0 0,0 2 0 0 0,-3 0 0 0 0,0 1-1 0 0,-2 1 1 0 0,-1 1 0 0 0,-1 2 0 0 0,-1 0 0 0 0,-1 2 0 0 0,-62-33 0 0 0,79 47 2 0 0,-30-15-73 0 0,-2 1-1 0 0,0 2 1 0 0,-1 2 0 0 0,-59-14 0 0 0,75 24 53 0 0,-14-2-9 0 0,-46-6-1 0 0,75 14-21 0 0,-1 0 0 0 0,0 1-1 0 0,0 1 1 0 0,1 0 0 0 0,-1 1-1 0 0,-26 5 1 0 0,31-4-203 0 0,-75 15-1881 0 0,25-16-7845 0 0,35-5 657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7.76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1 579 3496 0 0,'0'0'2787'0'0,"0"0"-747"0"0,0 0-475 0 0,0 0-253 0 0,0 0-173 0 0,0 0-259 0 0,0 0-223 0 0,0 0-131 0 0,19-13-121 0 0,-6 5-319 0 0,123-73 730 0 0,87-37 814 0 0,217-103-1353 0 0,-326 163-152 0 0,-84 41-258 0 0,0 1 1 0 0,0 2-1 0 0,49-16 1 0 0,-76 29-239 0 0,0 1 0 0 0,0-1 0 0 0,0 1 1 0 0,-1 0-1 0 0,1 0 0 0 0,0 0 0 0 0,0 0 0 0 0,0 1 0 0 0,0-1 0 0 0,4 3 1 0 0,9 0-6006 0 0,-8-3 1128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5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1974 1 156 0 0,'0'0'953'0'0,"0"0"-160"0"0,0 0 51 0 0,0 0 1026 0 0,0 0-207 0 0,-21 5-678 0 0,-52 16-424 0 0,-12 4 3233 0 0,-13 2-1671 0 0,-6 1-1817 0 0,-144 59 0 0 0,202-70-376 0 0,-65 17 1 0 0,-21 7-33 0 0,67-13 54 0 0,2 2-1 0 0,-64 40 1 0 0,38-18 91 0 0,36-23-156 0 0,-52 38 0 0 0,-147 99-5 0 0,82-80-738 0 0,110-63-2145 0 0,-1-5-3574 0 0,51-16 3656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3052 0 0,'0'0'1186'0'0,"0"0"50"0"0,0 0-11 0 0,0 0-29 0 0,0 0 37 0 0,0 0-211 0 0,0 0-189 0 0,0 0-166 0 0,0 0-100 0 0,0 0-1 0 0,6 21-65 0 0,-1-1-328 0 0,-1-5 31 0 0,0 0 1 0 0,1 0-1 0 0,1 0 0 0 0,0-1 1 0 0,0 1-1 0 0,15 20 0 0 0,-7-11 189 0 0,-2 1-1 0 0,-1 0 0 0 0,0 0 0 0 0,-2 1 1 0 0,10 46-1 0 0,5 12-219 0 0,10 8-1441 0 0,76 147 1 0 0,-103-217-4120 0 0,-6-16-1805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1668 0 0,'0'0'1226'0'0,"0"0"-168"0"0,0 0 143 0 0,0 0-19 0 0,0 0-130 0 0,0 0-115 0 0,0 0-154 0 0,0 0-37 0 0,0 0-85 0 0,14 8-5 0 0,257 122 3949 0 0,-225-107-4015 0 0,49 32 0 0 0,-51-27-273 0 0,50 22 0 0 0,-19-16 17 0 0,236 111 967 0 0,-284-129-1287 0 0,0 1-1 0 0,-2 1 1 0 0,36 33 0 0 0,23 18 205 0 0,-70-59-170 0 0,130 86 258 0 0,-120-83-222 0 0,0 0 1 0 0,1-1-1 0 0,1-2 1 0 0,32 10-1 0 0,62 16-201 0 0,121 54 0 0 0,-210-77-7 0 0,56 21-3119 0 0,-78-34-1725 0 0,-7 0 2024 0 0,-2 0-5291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 1212 0 0,'0'0'1506'0'0,"0"0"-304"0"0,0 0-68 0 0,0 0 51 0 0,0 0-105 0 0,0 0-70 0 0,0 0-89 0 0,0 0-83 0 0,0 0-146 0 0,0 0-10 0 0,18 2-54 0 0,277 15 2691 0 0,-218-17-2895 0 0,44-1 123 0 0,175 21 1 0 0,206 63 163 0 0,-412-67-514 0 0,151 10 340 0 0,-53-9-328 0 0,132 41 110 0 0,-42-6 280 0 0,-217-44-623 0 0,-1 4 0 0 0,0 2 0 0 0,70 27 0 0 0,-66-15 160 0 0,1-2 0 0 0,92 20 0 0 0,-59-25-147 0 0,23 4-179 0 0,132 43 0 0 0,-176-40 80 0 0,177 56 181 0 0,142 29-114 0 0,246 101-58 0 0,-531-163 138 0 0,89 33-2216 0 0,-192-81 575 0 0,-4-1-3466 0 0,-7 0-3740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89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882 13 352 0 0,'0'0'4861'0'0,"0"0"-2408"0"0,0 0-1118 0 0,0 0-350 0 0,0 0-47 0 0,0 0 36 0 0,0 0-181 0 0,0 0-313 0 0,0 0-190 0 0,0 0-66 0 0,-16-13 1026 0 0,8 14-1247 0 0,1 0 0 0 0,-1 1-1 0 0,1 0 1 0 0,0 0 0 0 0,0 0 0 0 0,0 1 0 0 0,0 0 0 0 0,0 0 0 0 0,1 1 0 0 0,-1 0 0 0 0,-10 8 0 0 0,-66 60 372 0 0,71-60-375 0 0,-123 118-310 0 0,-124 158 0 0 0,91-110-130 0 0,69-77-1811 0 0,87-87-472 0 0,9-11-1428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9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379 0 4760 0 0,'0'0'1769'0'0,"0"0"-730"0"0,0 0-300 0 0,0 0 138 0 0,0 0 165 0 0,0 0-194 0 0,0 0-407 0 0,0 0-229 0 0,0 0 17 0 0,0 0 144 0 0,-3 1 3590 0 0,-15 7-3974 0 0,-6 17 139 0 0,2 0-1 0 0,0 2 1 0 0,-32 51-1 0 0,-44 98 253 0 0,49-85-421 0 0,-25 46-742 0 0,70-127 156 0 0,1 0-710 0 0,-1-6-4033 0 0,0-3-143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9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193 1 872 0 0,'0'0'3778'0'0,"0"0"-1915"0"0,0 0-852 0 0,0 0-55 0 0,0 0 214 0 0,0 0 91 0 0,0 0-258 0 0,0 0-359 0 0,0 0-229 0 0,-1 0-370 0 0,0 0 1 0 0,0 0 0 0 0,1 0-1 0 0,-1 0 1 0 0,0 0 0 0 0,0 0-1 0 0,0 0 1 0 0,1 0 0 0 0,-1 0-1 0 0,0 0 1 0 0,0 1 0 0 0,0-1-1 0 0,1 0 1 0 0,-1 0 0 0 0,0 1-1 0 0,1-1 1 0 0,-1 1 0 0 0,0-1-1 0 0,-1 1 1 0 0,-10 18 298 0 0,1 0 0 0 0,1 1 0 0 0,1 0 0 0 0,-10 30 1 0 0,-22 92 538 0 0,26-83-607 0 0,-1-5-321 0 0,3 1 0 0 0,2-1 1 0 0,2 2-1 0 0,-1 66 1 0 0,10-121-83 0 0,0 0 1 0 0,0 0-1 0 0,1 1 1 0 0,-1-1-1 0 0,0 0 1 0 0,1 0-1 0 0,-1 1 0 0 0,1-1 1 0 0,-1 0-1 0 0,1 0 1 0 0,-1 0-1 0 0,1 0 1 0 0,0 0-1 0 0,0 0 1 0 0,-1 0-1 0 0,1 0 0 0 0,0 0 1 0 0,0 0-1 0 0,1 0 1 0 0,8 5-5233 0 0,-7-6-2006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31:19.59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15 5 732 0 0,'0'0'2673'0'0,"0"0"-883"0"0,0 0-813 0 0,0 0-231 0 0,0 0 213 0 0,0 0 211 0 0,0 0-135 0 0,0 0-339 0 0,0 0-246 0 0,0 0-46 0 0,-15-4 1914 0 0,65 150-71 0 0,-12-28-947 0 0,64 134-1 0 0,-62-182-1181 0 0,10 20-106 0 0,-46-80-688 0 0,0-1 0 0 0,0 1 1 0 0,-1-1-1 0 0,-1 1 0 0 0,0 0 0 0 0,0 0 0 0 0,0 17 0 0 0,-2-18-4010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1T11:45:05.16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0.9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0 411 4972 0 0,'0'0'3503'0'0,"0"0"-1950"0"0,0 0-895 0 0,0 0 136 0 0,0 0 381 0 0,17-4-52 0 0,261-86 2259 0 0,-136 37-2003 0 0,251-89 914 0 0,10 35-3256 0 0,-352 97-3629 0 0,-47 9-973 0 0,-7-2-3527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8.32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0 3920 0 0,'0'0'3685'0'0,"0"0"-1770"0"0,0 0-877 0 0,0 0-189 0 0,0 0 76 0 0,0 0-44 0 0,0 0-325 0 0,0 0-360 0 0,0 0-130 0 0,0 0 178 0 0,0 7 313 0 0,1 225 2610 0 0,3-80-2343 0 0,-4-110-582 0 0,9 265-472 0 0,-3-283-1366 0 0,6-14-5267 0 0,-7-9 555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1.2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 7537 0 0,'0'0'3548'0'0,"0"0"-2181"0"0,0 0-986 0 0,0 0 287 0 0,-1 17 827 0 0,-1 49-150 0 0,-2 22-74 0 0,9 97 0 0 0,5-124-1208 0 0,27 90 1 0 0,-21-93-1927 0 0,15 93 1 0 0,-29-124-1108 0 0,-2-3-2680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1.8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1 8413 0 0,'0'0'2153'0'0,"0"0"-1012"0"0,0 0-336 0 0,-1 21 216 0 0,-1-6-888 0 0,-15 272 3301 0 0,17-229-3136 0 0,1 0 0 0 0,3-1 0 0 0,3 0 0 0 0,2 0-1 0 0,2 0 1 0 0,37 104 0 0 0,-39-137-320 0 0,-5-12-37 0 0,0 1 0 0 0,1-1 0 0 0,1 0 0 0 0,0 0 0 0 0,0-1 0 0 0,1 1 0 0 0,0-2 1 0 0,1 1-1 0 0,12 12 0 0 0,-19-23 49 0 0,-1 0-1 0 0,1 1 1 0 0,-1-1 0 0 0,1 0 0 0 0,0 1 0 0 0,0-1-1 0 0,-1 0 1 0 0,1 0 0 0 0,0 1 0 0 0,0-1 0 0 0,-1 0 0 0 0,1 0-1 0 0,0 0 1 0 0,0 0 0 0 0,-1 0 0 0 0,1 0 0 0 0,0 0 0 0 0,0 0-1 0 0,-1 0 1 0 0,1-1 0 0 0,0 1 0 0 0,-1 0 0 0 0,1 0-1 0 0,0-1 1 0 0,0 1 0 0 0,-1 0 0 0 0,1-1 0 0 0,-1 1 0 0 0,1-1-1 0 0,0 1 1 0 0,-1-1 0 0 0,1 1 0 0 0,-1-1 0 0 0,1 1 0 0 0,-1-1-1 0 0,1 1 1 0 0,-1-1 0 0 0,0 0 0 0 0,1 1 0 0 0,-1-1 0 0 0,0 0-1 0 0,1 0 1 0 0,-1 1 0 0 0,0-2 0 0 0,17-40-120 0 0,-14 32 12 0 0,32-101-547 0 0,-29 83 616 0 0,2 0 0 0 0,1 1-1 0 0,1-1 1 0 0,1 2 0 0 0,2-1 0 0 0,28-42-1 0 0,-40 66 34 0 0,1 1 0 0 0,-1 0 0 0 0,1-1-1 0 0,0 1 1 0 0,0 0 0 0 0,0 0 0 0 0,1 0-1 0 0,-1 0 1 0 0,0 1 0 0 0,1-1 0 0 0,-1 1-1 0 0,1-1 1 0 0,-1 1 0 0 0,1 0 0 0 0,0 0 0 0 0,0 0-1 0 0,-1 0 1 0 0,1 0 0 0 0,0 1 0 0 0,0-1-1 0 0,0 1 1 0 0,4 0 0 0 0,-4 1 63 0 0,1 0 0 0 0,0 0 0 0 0,-1 0 1 0 0,1 1-1 0 0,-1-1 0 0 0,0 1 0 0 0,1 0 0 0 0,-1 0 0 0 0,0 1 1 0 0,0-1-1 0 0,0 0 0 0 0,0 1 0 0 0,-1 0 0 0 0,5 5 0 0 0,6 11 378 0 0,0 0-1 0 0,-1 1 1 0 0,-1 1-1 0 0,11 27 1 0 0,-21-45-395 0 0,32 82 1104 0 0,-21-53-1038 0 0,0 1 0 0 0,2-2 0 0 0,35 56 0 0 0,-47-84-246 0 0,0 0 0 0 0,1 0-1 0 0,-1 0 1 0 0,1 0-1 0 0,0 0 1 0 0,0-1 0 0 0,0 1-1 0 0,0-1 1 0 0,1 0 0 0 0,-1 0-1 0 0,1 0 1 0 0,-1 0 0 0 0,1-1-1 0 0,0 1 1 0 0,-1-1-1 0 0,7 1 1 0 0,-8-2-173 0 0,1 1-1 0 0,0-1 0 0 0,0 0 1 0 0,-1-1-1 0 0,1 1 1 0 0,0 0-1 0 0,0-1 1 0 0,-1 0-1 0 0,1 1 0 0 0,0-1 1 0 0,-1 0-1 0 0,1 0 1 0 0,-1-1-1 0 0,1 1 1 0 0,-1 0-1 0 0,4-3 1 0 0,19-18-4847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2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357 91 11581 0 0,'0'0'2796'0'0,"0"0"-1128"0"0,0 0-527 0 0,0 0-29 0 0,0 0-4 0 0,0 0-180 0 0,-16-14-313 0 0,-50-41-254 0 0,62 52-357 0 0,1 1 0 0 0,0-1-1 0 0,-1 1 1 0 0,0 0 0 0 0,1 1 0 0 0,-1-1 0 0 0,0 1-1 0 0,0 0 1 0 0,0-1 0 0 0,0 2 0 0 0,0-1 0 0 0,0 0 0 0 0,0 1-1 0 0,0 0 1 0 0,0 0 0 0 0,-1 0 0 0 0,1 0 0 0 0,0 1-1 0 0,0 0 1 0 0,-6 1 0 0 0,1 2-47 0 0,1-1 0 0 0,-1 1 0 0 0,1 0-1 0 0,0 1 1 0 0,0 0 0 0 0,-8 7 0 0 0,6-4 19 0 0,0 1 1 0 0,0 0-1 0 0,1 1 1 0 0,0 0-1 0 0,1 0 0 0 0,0 1 1 0 0,0 0-1 0 0,1 1 1 0 0,1-1-1 0 0,0 1 1 0 0,0 0-1 0 0,1 1 0 0 0,1 0 1 0 0,0-1-1 0 0,1 1 1 0 0,0 1-1 0 0,1-1 1 0 0,1 0-1 0 0,0 0 0 0 0,0 1 1 0 0,4 25-1 0 0,-3-36 21 0 0,0 1-1 0 0,1-1 1 0 0,-1 0-1 0 0,1 1 1 0 0,0-1 0 0 0,0 0-1 0 0,1 0 1 0 0,-1 0-1 0 0,1 0 1 0 0,-1 0-1 0 0,1 0 1 0 0,0 0-1 0 0,0 0 1 0 0,0-1-1 0 0,0 1 1 0 0,1-1 0 0 0,-1 1-1 0 0,1-1 1 0 0,-1 0-1 0 0,1 0 1 0 0,0 0-1 0 0,0 0 1 0 0,0-1-1 0 0,0 1 1 0 0,0-1-1 0 0,0 0 1 0 0,0 0 0 0 0,1 0-1 0 0,-1 0 1 0 0,0 0-1 0 0,1-1 1 0 0,-1 1-1 0 0,1-1 1 0 0,-1 0-1 0 0,0 0 1 0 0,1 0 0 0 0,3-1-1 0 0,3-1 21 0 0,0 0 1 0 0,0 0-1 0 0,0-1 1 0 0,0 0-1 0 0,0 0 0 0 0,0-1 1 0 0,-1-1-1 0 0,0 1 0 0 0,0-2 1 0 0,16-11-1 0 0,-10 4-104 0 0,0 0-1 0 0,-1-2 1 0 0,-1 1-1 0 0,0-2 1 0 0,-1 0 0 0 0,-1 0-1 0 0,0-1 1 0 0,-1 0-1 0 0,-1-1 1 0 0,-1 0-1 0 0,10-31 1 0 0,-18 47 103 0 0,-1 30 134 0 0,2 0-1 0 0,1 0 1 0 0,1-1-1 0 0,1 1 0 0 0,9 29 1 0 0,-12-52-189 0 0,1 1 0 0 0,0 0 0 0 0,0-1 0 0 0,1 1 0 0 0,-1-1 0 0 0,1 0 0 0 0,0 0 0 0 0,1 0 0 0 0,-1 0 0 0 0,1 0 0 0 0,0-1 1 0 0,0 1-1 0 0,1-1 0 0 0,-1 0 0 0 0,1-1 0 0 0,0 1 0 0 0,0-1 0 0 0,0 0 0 0 0,0 0 0 0 0,1 0 0 0 0,-1-1 0 0 0,1 0 0 0 0,-1 0 0 0 0,1 0 0 0 0,0-1 0 0 0,0 0 0 0 0,0 0 1 0 0,0 0-1 0 0,0-1 0 0 0,8 0 0 0 0,-8-1-168 0 0,1 0 1 0 0,-1 0-1 0 0,0-1 0 0 0,0 1 1 0 0,0-1-1 0 0,0-1 1 0 0,0 1-1 0 0,0-1 0 0 0,0 0 1 0 0,-1 0-1 0 0,0-1 1 0 0,0 0-1 0 0,7-5 0 0 0,2-4-3172 0 0,0-2-1 0 0,25-30 1 0 0,-20 18-1876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3.2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27 615 8081 0 0,'0'0'4057'0'0,"0"0"-1872"0"0,0 0-811 0 0,0 0-211 0 0,0 0-37 0 0,0 0-110 0 0,0 0-237 0 0,0 0-153 0 0,-4 16-25 0 0,1-7-533 0 0,-1 2 37 0 0,0 0 1 0 0,1 0-1 0 0,0 0 1 0 0,1 1-1 0 0,0-1 1 0 0,1 1-1 0 0,1-1 1 0 0,-1 1-1 0 0,2-1 1 0 0,2 22-1 0 0,-2-31-99 0 0,-1 1 0 0 0,1-1 0 0 0,0 0 0 0 0,-1 0 0 0 0,1 0 0 0 0,0 0-1 0 0,0 0 1 0 0,0 0 0 0 0,1 0 0 0 0,-1 0 0 0 0,0 0 0 0 0,1-1 0 0 0,-1 1 0 0 0,1 0 0 0 0,0-1 0 0 0,-1 1 0 0 0,1-1-1 0 0,0 0 1 0 0,0 1 0 0 0,0-1 0 0 0,0 0 0 0 0,0 0 0 0 0,0 0 0 0 0,0-1 0 0 0,0 1 0 0 0,0 0 0 0 0,4 0 0 0 0,-2-2 0 0 0,-1 1 1 0 0,1-1 0 0 0,-1 0 0 0 0,1 0 0 0 0,-1 0 0 0 0,1 0 0 0 0,-1-1-1 0 0,0 0 1 0 0,0 1 0 0 0,0-1 0 0 0,0 0 0 0 0,0 0 0 0 0,0-1-1 0 0,0 1 1 0 0,-1-1 0 0 0,5-4 0 0 0,16-21-173 0 0,28-43-1 0 0,-35 46-107 0 0,1 1 0 0 0,1 1 0 0 0,22-21 0 0 0,-40 44 248 0 0,0-1 0 0 0,0 1-1 0 0,1 0 1 0 0,-1 0-1 0 0,0-1 1 0 0,0 1 0 0 0,0 0-1 0 0,1 0 1 0 0,-1 0 0 0 0,0 0-1 0 0,1 0 1 0 0,-1 0 0 0 0,0-1-1 0 0,0 1 1 0 0,1 0 0 0 0,-1 0-1 0 0,0 0 1 0 0,1 0 0 0 0,-1 0-1 0 0,0 0 1 0 0,1 0 0 0 0,-1 0-1 0 0,0 0 1 0 0,0 0-1 0 0,1 0 1 0 0,-1 0 0 0 0,0 1-1 0 0,1-1 1 0 0,-1 0 0 0 0,0 0-1 0 0,0 0 1 0 0,1 0 0 0 0,-1 0-1 0 0,0 1 1 0 0,0-1 0 0 0,1 0-1 0 0,-1 0 1 0 0,0 0 0 0 0,0 1-1 0 0,0-1 1 0 0,1 0-1 0 0,-1 1 1 0 0,9 18-14 0 0,1 29 828 0 0,-9-43-822 0 0,1 9 172 0 0,2 9 75 0 0,0 0 0 0 0,1-1 0 0 0,2 1 0 0 0,16 37 0 0 0,-22-56-219 0 0,0-1 1 0 0,1 1-1 0 0,0-1 0 0 0,0 0 0 0 0,0 1 1 0 0,0-1-1 0 0,0 0 0 0 0,1 0 0 0 0,-1-1 1 0 0,1 1-1 0 0,0 0 0 0 0,0-1 0 0 0,0 0 1 0 0,0 0-1 0 0,0 0 0 0 0,1 0 0 0 0,-1 0 1 0 0,0 0-1 0 0,1-1 0 0 0,-1 0 0 0 0,1 0 1 0 0,0 0-1 0 0,-1 0 0 0 0,1 0 0 0 0,0-1 1 0 0,0 1-1 0 0,0-1 0 0 0,-1 0 0 0 0,1 0 1 0 0,0-1-1 0 0,0 1 0 0 0,-1-1 0 0 0,1 0 1 0 0,0 0-1 0 0,-1 0 0 0 0,1 0 0 0 0,6-4 1 0 0,-2 0-97 0 0,0 0 1 0 0,0 0-1 0 0,0-1 1 0 0,-1 0-1 0 0,0 0 1 0 0,0-1-1 0 0,0 1 1 0 0,-1-2-1 0 0,0 1 1 0 0,9-16-1 0 0,5-11-929 0 0,19-46-1 0 0,-30 61 501 0 0,35-81-4295 0 0,-4-2-1 0 0,46-189 0 0 0,-73 205 4372 0 0,-14 31 4197 0 0,1 54-3628 0 0,0 0-1 0 0,0 1 0 0 0,0-1 0 0 0,0 1 0 0 0,0-1 1 0 0,0 1-1 0 0,0-1 0 0 0,0 0 0 0 0,0 1 1 0 0,0-1-1 0 0,0 1 0 0 0,0-1 0 0 0,0 1 1 0 0,0-1-1 0 0,0 1 0 0 0,-1-1 0 0 0,1 0 1 0 0,0 1-1 0 0,0-1 0 0 0,-1 1 0 0 0,1 0 1 0 0,0-1-1 0 0,-1 1 0 0 0,1-1 0 0 0,-1 1 1 0 0,1-1-1 0 0,0 1 0 0 0,-1 0 0 0 0,1-1 1 0 0,-1 1-1 0 0,1 0 0 0 0,-1-1 0 0 0,1 1 0 0 0,-1 0 1 0 0,1 0-1 0 0,-1 0 0 0 0,0-1 0 0 0,1 1 1 0 0,-1 0-1 0 0,1 0 0 0 0,-1 0 0 0 0,1 0 1 0 0,-1 0-1 0 0,0 0 0 0 0,0 0 0 0 0,-1 1-30 0 0,1 0 0 0 0,0 0 0 0 0,-1 0 0 0 0,1 0-1 0 0,0 0 1 0 0,0 0 0 0 0,0 0 0 0 0,0 0 0 0 0,0 0-1 0 0,0 1 1 0 0,0-1 0 0 0,0 0 0 0 0,0 1 0 0 0,0-1-1 0 0,0 3 1 0 0,-30 79 1253 0 0,4 1 0 0 0,-19 102 0 0 0,36-132-798 0 0,2 1 0 0 0,3 0-1 0 0,2 0 1 0 0,8 92 0 0 0,-2-118-448 0 0,1 0 0 0 0,1-1 0 0 0,1 0 0 0 0,2 0 0 0 0,11 28 1 0 0,-18-56-92 0 0,-1 1 1 0 0,0-1 0 0 0,0 0 0 0 0,0 0-1 0 0,0 0 1 0 0,0 0 0 0 0,1 0 0 0 0,-1 0-1 0 0,0 0 1 0 0,0 1 0 0 0,0-1 0 0 0,1 0-1 0 0,-1 0 1 0 0,0 0 0 0 0,0 0 0 0 0,0 0-1 0 0,0 0 1 0 0,1 0 0 0 0,-1 0 0 0 0,0 0-1 0 0,0 0 1 0 0,0 0 0 0 0,1 0 0 0 0,-1 0-1 0 0,0 0 1 0 0,0 0 0 0 0,0 0 0 0 0,1 0-1 0 0,-1-1 1 0 0,0 1 0 0 0,0 0 0 0 0,0 0-1 0 0,0 0 1 0 0,1 0 0 0 0,-1 0 0 0 0,0 0 0 0 0,0 0-1 0 0,0-1 1 0 0,0 1 0 0 0,0 0 0 0 0,1 0-1 0 0,-1 0 1 0 0,0 0 0 0 0,0-1 0 0 0,0 1-1 0 0,0 0 1 0 0,0 0 0 0 0,0 0 0 0 0,0 0-1 0 0,0-1 1 0 0,0 1 0 0 0,0 0 0 0 0,0 0-1 0 0,0 0 1 0 0,0-1 0 0 0,0 1 0 0 0,0 0-1 0 0,0 0 1 0 0,0 0 0 0 0,0 0 0 0 0,0-1-1 0 0,0 1 1 0 0,0 0 0 0 0,0 0 0 0 0,0 0-1 0 0,0-1 1 0 0,4-15 16 0 0,6-34-159 0 0,1-5-138 0 0,30-93-1 0 0,-36 133 210 0 0,1 2 0 0 0,0-1 0 0 0,1 0-1 0 0,0 1 1 0 0,1 0 0 0 0,0 1 0 0 0,1 0 0 0 0,1 0 0 0 0,0 1 0 0 0,0 0 0 0 0,19-14-1 0 0,-24 22 57 0 0,-1 0-1 0 0,1 0 1 0 0,0 0 0 0 0,0 1-1 0 0,0 0 1 0 0,1 0-1 0 0,-1 0 1 0 0,0 1-1 0 0,1-1 1 0 0,-1 1-1 0 0,1 1 1 0 0,-1-1-1 0 0,1 1 1 0 0,-1 0 0 0 0,1 0-1 0 0,0 0 1 0 0,-1 1-1 0 0,1 0 1 0 0,-1 0-1 0 0,1 0 1 0 0,-1 1-1 0 0,7 3 1 0 0,-8-3 77 0 0,0 0-1 0 0,0 0 1 0 0,0 1 0 0 0,0 0 0 0 0,0 0-1 0 0,-1 0 1 0 0,1 0 0 0 0,-1 1 0 0 0,0-1-1 0 0,0 1 1 0 0,0 0 0 0 0,-1 0 0 0 0,1 0-1 0 0,-1 0 1 0 0,0 0 0 0 0,0 0-1 0 0,0 1 1 0 0,-1-1 0 0 0,1 1 0 0 0,-1-1-1 0 0,0 1 1 0 0,-1 0 0 0 0,1-1 0 0 0,-1 1-1 0 0,0 0 1 0 0,0 6 0 0 0,-1-6 20 0 0,0 0-1 0 0,-1-1 1 0 0,1 1 0 0 0,-1-1-1 0 0,0 0 1 0 0,0 0 0 0 0,-1 0-1 0 0,1 0 1 0 0,-1 0 0 0 0,0 0-1 0 0,0 0 1 0 0,0-1 0 0 0,0 1-1 0 0,-1-1 1 0 0,1 0 0 0 0,-1 0 0 0 0,0-1-1 0 0,0 1 1 0 0,0-1 0 0 0,0 1-1 0 0,0-1 1 0 0,0-1 0 0 0,-6 3-1 0 0,-11 4-18 0 0,0-1-1 0 0,-1 0 0 0 0,-30 4 0 0 0,-4-2-331 0 0,56-7 197 0 0,-1 0 0 0 0,1 0 0 0 0,0 0 0 0 0,0 0 0 0 0,0 1 0 0 0,1-1 0 0 0,-1 0 0 0 0,0 0 0 0 0,1 0 0 0 0,-1 0 0 0 0,1 0 0 0 0,0 0 0 0 0,2 4 0 0 0,4 6 130 0 0,0 1 0 0 0,1-2 1 0 0,1 1-1 0 0,0-1 1 0 0,1 0-1 0 0,0-1 0 0 0,0 0 1 0 0,1-1-1 0 0,1 0 1 0 0,-1-1-1 0 0,23 13 0 0 0,-16-11-414 0 0,1-1-1 0 0,0 0 1 0 0,0-2-1 0 0,0 0 0 0 0,1-1 1 0 0,1-1-1 0 0,31 5 0 0 0,-22-9-2721 0 0,-9 0-2127 0 0,1-1-3593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3.6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11081 0 0,'0'0'1886'0'0,"0"0"-992"0"0,0 0-25 0 0,0 0 352 0 0,9 16 109 0 0,-7-12-1246 0 0,7 14 303 0 0,1-1-1 0 0,1 0 1 0 0,1-1-1 0 0,0 0 1 0 0,1-1 0 0 0,17 16-1 0 0,10 1 255 0 0,1-2 0 0 0,2-2 1 0 0,80 39-1 0 0,-77-46-1839 0 0,89 27 1 0 0,-111-43-692 0 0,-8-5-4306 0 0,-12-2-1590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4.0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491 0 8961 0 0,'0'0'3485'0'0,"0"0"-2156"0"0,-14 21-433 0 0,-190 299 4527 0 0,45-41-4014 0 0,136-232-1620 0 0,3 0 0 0 0,1 1 1 0 0,3 1-1 0 0,-13 62 0 0 0,28-109-85 0 0,-5 48-180 0 0,11-29-1888 0 0,-5-21 2171 0 0,0 1 0 0 0,1-1 0 0 0,-1 1-1 0 0,1-1 1 0 0,-1 0 0 0 0,0 0 0 0 0,1 1 0 0 0,-1-1 0 0 0,1 0-1 0 0,-1 0 1 0 0,0 1 0 0 0,1-1 0 0 0,-1 0 0 0 0,1 0-1 0 0,-1 0 1 0 0,1 0 0 0 0,-1 0 0 0 0,1 0 0 0 0,-1 0 0 0 0,1 0-1 0 0,-1 0 1 0 0,1 0 0 0 0,-1 0 0 0 0,1 0 0 0 0,-1 0 0 0 0,0 0-1 0 0,1 0 1 0 0,-1 0 0 0 0,1-1 0 0 0,-1 1 0 0 0,1 0-1 0 0,-1 0 1 0 0,1 0 0 0 0,-1-1 0 0 0,0 1 0 0 0,1-1 0 0 0,19-13-6381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4.3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247 1 3180 0 0,'0'0'6952'0'0,"0"0"-4077"0"0,0 0-1547 0 0,0 0-266 0 0,0 0-176 0 0,-19 3-199 0 0,-62 15-198 0 0,74-16-437 0 0,0 0-1 0 0,0 1 1 0 0,0 0-1 0 0,1 1 1 0 0,0-1 0 0 0,0 1-1 0 0,0 0 1 0 0,0 1-1 0 0,0 0 1 0 0,1 0 0 0 0,0 0-1 0 0,0 0 1 0 0,-6 9 0 0 0,3-3 13 0 0,1 1 0 0 0,1 0 0 0 0,-1 1 1 0 0,2-1-1 0 0,-5 17 0 0 0,7-21-53 0 0,0 1 0 0 0,1 0 0 0 0,0 0 1 0 0,1 0-1 0 0,0 0 0 0 0,0 0 0 0 0,1 1 0 0 0,0-1 0 0 0,1 0 0 0 0,0 0 1 0 0,0 0-1 0 0,1 0 0 0 0,5 15 0 0 0,-5-19 3 0 0,1 1-1 0 0,-1-1 1 0 0,1 0-1 0 0,0-1 1 0 0,1 1-1 0 0,-1-1 1 0 0,1 1-1 0 0,0-1 1 0 0,0 0 0 0 0,0 0-1 0 0,1-1 1 0 0,-1 1-1 0 0,1-1 1 0 0,0 0-1 0 0,0 0 1 0 0,0-1 0 0 0,0 1-1 0 0,0-1 1 0 0,1 0-1 0 0,-1-1 1 0 0,1 1-1 0 0,-1-1 1 0 0,8 1-1 0 0,4-1 80 0 0,0 0-1 0 0,0-1 1 0 0,0-1-1 0 0,0 0 1 0 0,-1-1 0 0 0,1-1-1 0 0,0 0 1 0 0,-1-2-1 0 0,0 0 1 0 0,0 0-1 0 0,17-10 1 0 0,-21 10-52 0 0,-1-1 0 0 0,1-1 1 0 0,-1 0-1 0 0,-1 0 1 0 0,0-1-1 0 0,0-1 1 0 0,0 1-1 0 0,-1-2 0 0 0,0 1 1 0 0,-1-1-1 0 0,0 0 1 0 0,0-1-1 0 0,-1 0 0 0 0,-1 0 1 0 0,7-15-1 0 0,-11 22-74 0 0,-1 0 0 0 0,1-1 0 0 0,-1 1 0 0 0,1-1 0 0 0,-1 0 0 0 0,-1 1 0 0 0,1-1 0 0 0,-1 0 0 0 0,1 0 0 0 0,-1 1 0 0 0,-1-1 0 0 0,1 0 0 0 0,-1 0 0 0 0,0 1 0 0 0,0-1 0 0 0,0 0 0 0 0,0 1 0 0 0,-1-1 0 0 0,0 1 0 0 0,0-1 0 0 0,0 1 0 0 0,0 0 0 0 0,-1 0 0 0 0,0 0 0 0 0,0 0 0 0 0,-6-6 0 0 0,2 4-132 0 0,0 1 0 0 0,-1 0 0 0 0,1 1 0 0 0,-1-1 0 0 0,0 2 0 0 0,0-1 0 0 0,0 1 1 0 0,0 0-1 0 0,-1 1 0 0 0,1-1 0 0 0,-1 2 0 0 0,0-1 0 0 0,-16 1 0 0 0,11 0-347 0 0,0 2-1 0 0,1 0 1 0 0,-1 0-1 0 0,0 1 1 0 0,1 1-1 0 0,-27 9 1 0 0,28-7-983 0 0,0 0 1 0 0,1 1-1 0 0,-1 0 1 0 0,-14 11-1 0 0,2 3-3508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4.7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 3512 0 0,'0'0'5356'0'0,"0"0"-2914"0"0,0 0-952 0 0,0 0 29 0 0,0 17 111 0 0,1 135 1947 0 0,-1-142-3450 0 0,2-1 0 0 0,-1 0 0 0 0,1 1 0 0 0,1-1 0 0 0,-1 0 0 0 0,1 0 1 0 0,1-1-1 0 0,0 1 0 0 0,0-1 0 0 0,1 1 0 0 0,7 9 0 0 0,-10-15-108 0 0,0-1 0 0 0,0 1 0 0 0,0-1 0 0 0,0 1 0 0 0,0-1 0 0 0,1 0 0 0 0,-1 0 0 0 0,1 0 0 0 0,-1 0 0 0 0,1 0 0 0 0,0-1 0 0 0,0 1 0 0 0,0-1 0 0 0,0 1 0 0 0,0-1 0 0 0,0 0 0 0 0,0-1 0 0 0,0 1 0 0 0,0 0 0 0 0,1-1 0 0 0,-1 0 0 0 0,0 0 0 0 0,0 0 0 0 0,1 0 0 0 0,-1 0 0 0 0,0 0 0 0 0,0-1 0 0 0,0 0-1 0 0,0 0 1 0 0,0 0 0 0 0,0 0 0 0 0,0 0 0 0 0,0 0 0 0 0,0-1 0 0 0,0 1 0 0 0,4-4 0 0 0,4-3 5 0 0,0-1-1 0 0,0 0 0 0 0,-1-1 1 0 0,0 0-1 0 0,-1-1 0 0 0,0 0 1 0 0,8-13-1 0 0,5-12-225 0 0,17-39-1 0 0,-22 40-307 0 0,34-51 0 0 0,-51 86 484 0 0,0-1 1 0 0,0 1 0 0 0,0 0 0 0 0,0 0 0 0 0,0 0-1 0 0,0-1 1 0 0,0 1 0 0 0,0 0 0 0 0,0 0 0 0 0,0 0-1 0 0,1-1 1 0 0,-1 1 0 0 0,0 0 0 0 0,0 0 0 0 0,0 0 0 0 0,0 0-1 0 0,1-1 1 0 0,-1 1 0 0 0,0 0 0 0 0,0 0 0 0 0,0 0-1 0 0,0 0 1 0 0,1 0 0 0 0,-1 0 0 0 0,0-1 0 0 0,0 1 0 0 0,1 0-1 0 0,-1 0 1 0 0,0 0 0 0 0,0 0 0 0 0,0 0 0 0 0,1 0-1 0 0,-1 0 1 0 0,0 0 0 0 0,0 0 0 0 0,1 0 0 0 0,-1 0-1 0 0,0 0 1 0 0,0 0 0 0 0,0 0 0 0 0,1 0 0 0 0,-1 1 0 0 0,0-1-1 0 0,0 0 1 0 0,0 0 0 0 0,1 0 0 0 0,-1 0 0 0 0,0 0-1 0 0,0 0 1 0 0,0 0 0 0 0,1 1 0 0 0,-1-1 0 0 0,0 0-1 0 0,0 0 1 0 0,0 0 0 0 0,0 1 0 0 0,5 20-173 0 0,-3 36 974 0 0,-2-51-771 0 0,-2 72 372 0 0,0-47-381 0 0,1 0 1 0 0,1 0 0 0 0,2 0 0 0 0,1 0-1 0 0,10 45 1 0 0,-10-69-134 0 0,-1 1 0 0 0,1-1-1 0 0,0 0 1 0 0,1 0 0 0 0,0 0-1 0 0,7 9 1 0 0,14 5-2185 0 0,-22-19 1747 0 0,-1-1-1 0 0,1 0 1 0 0,0 0 0 0 0,-1 0-1 0 0,1-1 1 0 0,0 1-1 0 0,0-1 1 0 0,0 1 0 0 0,0-1-1 0 0,3 0 1 0 0,23-5-6548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25.4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3 8533 0 0,'0'0'2135'0'0,"0"0"-775"0"0,0 0-420 0 0,0 0 67 0 0,0 0 240 0 0,0 0-44 0 0,0 0-292 0 0,0 0-301 0 0,0 0-175 0 0,0 0-96 0 0,1-2-18 0 0,-2 9-353 0 0,-23 126 369 0 0,6 1 1 0 0,5 1-1 0 0,8 216 1 0 0,19-241-1809 0 0,1-39-5887 0 0,-13-61 1649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25.9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1 3132 0 0,'0'0'6350'0'0,"0"0"-3520"0"0,0 0-1580 0 0,0 0-325 0 0,0 0 10 0 0,0 0 24 0 0,0 0-175 0 0,0 0-228 0 0,0 0-183 0 0,-16 16-149 0 0,-46 53-84 0 0,60-67-135 0 0,0 0 0 0 0,0 0 0 0 0,0 0 0 0 0,1 1 0 0 0,-1-1 0 0 0,1 1 0 0 0,-1-1 0 0 0,1 1 0 0 0,0-1 0 0 0,0 1 0 0 0,0 0 0 0 0,0 0 1 0 0,0 0-1 0 0,1-1 0 0 0,-1 1 0 0 0,1 4 0 0 0,0-6-8 0 0,0 1 1 0 0,1-1-1 0 0,-1 0 0 0 0,1 0 1 0 0,-1 1-1 0 0,1-1 0 0 0,-1 0 1 0 0,1 0-1 0 0,0 0 0 0 0,0 0 1 0 0,0 0-1 0 0,-1 0 0 0 0,1 0 1 0 0,0 0-1 0 0,0 0 1 0 0,0-1-1 0 0,1 1 0 0 0,-1 0 1 0 0,0-1-1 0 0,0 1 0 0 0,0-1 1 0 0,0 1-1 0 0,3 0 0 0 0,2 1 101 0 0,0-1 0 0 0,0 0 0 0 0,0 0-1 0 0,0-1 1 0 0,1 1 0 0 0,-1-1 0 0 0,0-1-1 0 0,0 1 1 0 0,12-3 0 0 0,22-17 511 0 0,-39 19-551 0 0,1 0 1 0 0,0 0-1 0 0,0 0 1 0 0,-1-1-1 0 0,1 1 0 0 0,0 0 1 0 0,-1-1-1 0 0,1 1 0 0 0,-1-1 1 0 0,0 0-1 0 0,0 1 0 0 0,1-1 1 0 0,-1 0-1 0 0,0 0 0 0 0,0 0 1 0 0,-1 0-1 0 0,1 0 1 0 0,1-3-1 0 0,-3 4-70 0 0,1 1 0 0 0,-1-1 0 0 0,1 0 0 0 0,-1 1 0 0 0,1-1 0 0 0,-1 0 0 0 0,1 1 0 0 0,-1-1 0 0 0,1 1 0 0 0,-1-1 0 0 0,0 1 0 0 0,1-1 1 0 0,-1 1-1 0 0,0-1 0 0 0,0 1 0 0 0,1 0 0 0 0,-1-1 0 0 0,0 1 0 0 0,0 0 0 0 0,0 0 0 0 0,1-1 0 0 0,-1 1 0 0 0,0 0 0 0 0,0 0 0 0 0,0 0 0 0 0,0 0 0 0 0,-1 0 0 0 0,-28-1-1728 0 0,27 1 1368 0 0,-24 4-2922 0 0,-14 11-3032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9.11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10 0 5168 0 0,'0'0'2809'0'0,"0"0"-1041"0"0,0 0-609 0 0,0 0 51 0 0,0 0 160 0 0,0 0-155 0 0,-1 24-326 0 0,-7 184 799 0 0,28 330 708 0 0,-18-527-2180 0 0,-2-5-1919 0 0,1-4-5618 0 0,1-12 881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10.05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54 0 2856 0 0,'0'0'4511'0'0,"0"0"-2446"0"0,0 0-1035 0 0,0 0 46 0 0,0 0 200 0 0,0 0-115 0 0,-4 20-376 0 0,-26 158 402 0 0,30-176-1160 0 0,-9 65 366 0 0,2 0-1 0 0,4 1 0 0 0,2-1 1 0 0,12 96-1 0 0,5-42-1110 0 0,-14-70-9227 0 0,-2-48 2720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10.66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18 1 3192 0 0,'0'0'3660'0'0,"0"0"-1678"0"0,0 0-508 0 0,0 0 31 0 0,0 0 8 0 0,0 0-252 0 0,0 0-340 0 0,0 0-314 0 0,0 21-168 0 0,-4 151 584 0 0,3-121-879 0 0,-9 293 1219 0 0,7-113-3533 0 0,9-255-7049 0 0,-5-1 2436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11.265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 1812 0 0,'0'0'4515'0'0,"0"0"-2490"0"0,0 0-1076 0 0,0 0-208 0 0,0 0 110 0 0,0 0 27 0 0,0 0-139 0 0,0 0-31 0 0,0 0-53 0 0,6 5 3 0 0,145 103 1962 0 0,-94-70-2072 0 0,96 82 1 0 0,-43-14 345 0 0,-32-27-469 0 0,4-3 1 0 0,135 95-1 0 0,-54-75-2921 0 0,-152-93 648 0 0,-10-3-5507 0 0,-1 0-124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1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6" y="4713116"/>
            <a:ext cx="5438748" cy="44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1937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Headsup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full paper in STOC is 76 pages, cannot describe all results.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combining 1&amp;2: solve vertex-deletion optimally in FPT-time parameterized by elimination distance. For some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we can even do it in polynomial</a:t>
                </a:r>
                <a:r>
                  <a:rPr lang="en-US" baseline="0" dirty="0"/>
                  <a:t> space, such as for bipartite graphs.</a:t>
                </a:r>
              </a:p>
              <a:p>
                <a:endParaRPr lang="en-US" baseline="0" dirty="0"/>
              </a:p>
              <a:p>
                <a:r>
                  <a:rPr lang="en-US" dirty="0"/>
                  <a:t>In the paper, we present similar results for the parameterization that extends treewidth.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combining 1&amp;2: solve vertex-deletion optimally in FPT-time parameterized by elimination distance. For some </a:t>
                </a:r>
                <a:r>
                  <a:rPr lang="en-US" b="0" i="0" dirty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 we can even do it in polynomial</a:t>
                </a:r>
                <a:r>
                  <a:rPr lang="en-US" baseline="0" dirty="0"/>
                  <a:t> space, such as for bipartite graphs.</a:t>
                </a:r>
              </a:p>
              <a:p>
                <a:endParaRPr lang="en-US" baseline="0" dirty="0"/>
              </a:p>
              <a:p>
                <a:r>
                  <a:rPr lang="en-US" dirty="0"/>
                  <a:t>In the paper, we present similar results for the parameterization that extends treewidth. 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222383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Wide applicability came as a surprise: initially thought this was a ‘fluke’, only for OCT based on polynomial-time compression problem. Remainder of the talk: some technical details of 1) decomposition algorithms and 2) solving vertex-deletion problems.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120646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Our algorithms for solving vertex-deletion problems consist of two parts: 1) algorithms to 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distance and build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forest; 2) algorithms that</a:t>
                </a:r>
                <a:r>
                  <a:rPr lang="en-US" baseline="0" dirty="0"/>
                  <a:t> use an elimination forest to compute a minimum vertex-deletion set to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Our algorithms for solving vertex-deletion problems consist of two parts: 1) algorithms to approximate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-elimination distance and build an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-elimination forest; 2) algorithms that</a:t>
                </a:r>
                <a:r>
                  <a:rPr lang="en-US" baseline="0" dirty="0"/>
                  <a:t> use an elimination forest to compute a minimum vertex-deletion set to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043964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113460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Then you can mimic an elimination process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the empty graph, by an elimination process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that ends with a graph</a:t>
                </a:r>
                <a:r>
                  <a:rPr lang="en-US" baseline="0" dirty="0"/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. For each vertex</a:t>
                </a:r>
                <a:r>
                  <a:rPr lang="en-US" baseline="0" dirty="0"/>
                  <a:t>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that you eliminate: eliminate the corresponding boundary,</a:t>
                </a:r>
                <a:r>
                  <a:rPr lang="en-US" baseline="0" dirty="0"/>
                  <a:t> leave the H-subgraph alive.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Then you can </a:t>
                </a:r>
                <a:r>
                  <a:rPr lang="en-US" dirty="0" err="1"/>
                  <a:t>mimick</a:t>
                </a:r>
                <a:r>
                  <a:rPr lang="en-US" dirty="0"/>
                  <a:t> an elimination process on </a:t>
                </a:r>
                <a:r>
                  <a:rPr lang="en-US" b="0" i="0">
                    <a:latin typeface="Cambria Math" panose="02040503050406030204" pitchFamily="18" charset="0"/>
                  </a:rPr>
                  <a:t>𝐺′</a:t>
                </a:r>
                <a:r>
                  <a:rPr lang="en-US" dirty="0"/>
                  <a:t> to the empty graph, by an elimination process in </a:t>
                </a:r>
                <a:r>
                  <a:rPr lang="en-US" b="0" i="0">
                    <a:latin typeface="Cambria Math" panose="02040503050406030204" pitchFamily="18" charset="0"/>
                  </a:rPr>
                  <a:t>𝐺</a:t>
                </a:r>
                <a:r>
                  <a:rPr lang="en-US" dirty="0"/>
                  <a:t> that ends with a graph</a:t>
                </a:r>
                <a:r>
                  <a:rPr lang="en-US" baseline="0" dirty="0"/>
                  <a:t> </a:t>
                </a:r>
                <a:r>
                  <a:rPr lang="en-US" dirty="0"/>
                  <a:t>from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. For each vertex</a:t>
                </a:r>
                <a:r>
                  <a:rPr lang="en-US" baseline="0" dirty="0"/>
                  <a:t> of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𝐺′</a:t>
                </a:r>
                <a:r>
                  <a:rPr lang="en-US" dirty="0"/>
                  <a:t> that you eliminate: eliminate the corresponding boundary,</a:t>
                </a:r>
                <a:r>
                  <a:rPr lang="en-US" baseline="0" dirty="0"/>
                  <a:t> leave the H-subgraph alive.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620831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Related to secluded subgraph problems studied earlier in the literature, but with additional requirement of containing a set Z.</a:t>
                </a:r>
              </a:p>
              <a:p>
                <a:r>
                  <a:rPr lang="en-US" dirty="0"/>
                  <a:t>High-level approach: by repeatedly calling the algorithm we can find ‘maximal’ sets of potential base components. Based on these we partition the vertex set of the graph into connected sets, and establish a relation between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distance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the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treedepth</a:t>
                </a:r>
                <a:r>
                  <a:rPr lang="en-US" baseline="0" dirty="0"/>
                  <a:t> of the graph you get when contracting each set into a single vertex.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High-level approach: by repeatedly calling the algorithm we can find ‘maximal’ sets of potential base components. Based on these we partition the vertex set of the graph into connected sets, and establish a relation between the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-elimination distance of </a:t>
                </a:r>
                <a:r>
                  <a:rPr lang="en-US" b="0" i="0">
                    <a:latin typeface="Cambria Math" panose="02040503050406030204" pitchFamily="18" charset="0"/>
                  </a:rPr>
                  <a:t>𝐺</a:t>
                </a:r>
                <a:r>
                  <a:rPr lang="en-US" dirty="0"/>
                  <a:t> and the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treedepth</a:t>
                </a:r>
                <a:r>
                  <a:rPr lang="en-US" baseline="0" dirty="0"/>
                  <a:t> of the graph you get when contracting each set into a single vertex.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571571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High-level approach: by repeatedly calling the algorithm we can find ‘maximal’ sets of potential base components. Based on these we partition the vertex set of the graph into connected sets, and establish a relation between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distance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the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treedepth</a:t>
                </a:r>
                <a:r>
                  <a:rPr lang="en-US" baseline="0" dirty="0"/>
                  <a:t> of the graph you get when contracting each set into a single vertex.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High-level approach: by repeatedly calling the algorithm we can find ‘maximal’ sets of potential base components. Based on these we partition the vertex set of the graph into connected sets, and establish a relation between the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-elimination distance of </a:t>
                </a:r>
                <a:r>
                  <a:rPr lang="en-US" b="0" i="0">
                    <a:latin typeface="Cambria Math" panose="02040503050406030204" pitchFamily="18" charset="0"/>
                  </a:rPr>
                  <a:t>𝐺</a:t>
                </a:r>
                <a:r>
                  <a:rPr lang="en-US" dirty="0"/>
                  <a:t> and the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treedepth</a:t>
                </a:r>
                <a:r>
                  <a:rPr lang="en-US" baseline="0" dirty="0"/>
                  <a:t> of the graph you get when contracting each set into a single vertex.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557493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take a closed walk in a bipartite subgraph: the parity of the vertex from which you start is equal to that from which you return. To return to a vertex of opposite parity, you have to traverse an odd cycle. This means that a path that switches parity contains an odd cycle. It turns out that breaking paths which allows you to switch parity, is sufficient to break all reachable odd cycles.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High-level approach: by repeatedly calling the algorithm we can find ‘maximal’ sets of potential base components. Based on these we partition the vertex set of the graph into connected sets, and establish a relation between the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-elimination distance of </a:t>
                </a:r>
                <a:r>
                  <a:rPr lang="en-US" b="0" i="0">
                    <a:latin typeface="Cambria Math" panose="02040503050406030204" pitchFamily="18" charset="0"/>
                  </a:rPr>
                  <a:t>𝐺</a:t>
                </a:r>
                <a:r>
                  <a:rPr lang="en-US" dirty="0"/>
                  <a:t> and the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treedepth</a:t>
                </a:r>
                <a:r>
                  <a:rPr lang="en-US" baseline="0" dirty="0"/>
                  <a:t> of the graph you get when contracting each set into a single vertex.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174903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Now: seen general approach to compute H-elimination distance from H-separations, and concrete example for bipartite graphs. Next: see some generic ideas for solving vertex-deletion problems, as well as some concrete ideas for bipartite graphs.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454098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There cannot be a path from vertex on the left that is not allowed color 1, to a vertex on the right that is not allowed to have color 1: both would be forced to be colored 2, but there is an odd-length path between them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Similarly,</a:t>
                </a:r>
                <a:r>
                  <a:rPr lang="en-US" baseline="0" dirty="0"/>
                  <a:t> there cannot be a path from a vertex that cannot have color 1 on the left, to a vertex that cannot have color 2 on the left: they would be forced to opposite colors, but there is an even-length path between them.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There cannot be a path from vertex on the left that is not allowed color 1, to a vertex on the right that is not allowed to have color 1: both would be forced to be colored 2, but there is an odd-length path between them in </a:t>
                </a:r>
                <a:r>
                  <a:rPr lang="en-US" b="0" i="0">
                    <a:latin typeface="Cambria Math" panose="02040503050406030204" pitchFamily="18" charset="0"/>
                  </a:rPr>
                  <a:t>𝐺−𝑆</a:t>
                </a:r>
                <a:r>
                  <a:rPr lang="en-US" dirty="0"/>
                  <a:t>. Similarly,</a:t>
                </a:r>
                <a:r>
                  <a:rPr lang="en-US" baseline="0" dirty="0"/>
                  <a:t> there cannot be a path from a vertex that cannot have color 1 on the left, to a vertex that cannot have color 2 on the left: they would be forced to opposite colors, but there is an even-length path between them.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27288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two are among Karp’s 21. Applications in data cleaning, but also in deadlock prevention, process monitoring, quantum computing, and as bootstrapping mechanism for solving other problems.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00531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effectLst/>
                <a:latin typeface="Arial" panose="020B0604020202020204" pitchFamily="34" charset="0"/>
              </a:rPr>
              <a:t>nO(1) + 2O(k3 log k) ·(n + m)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728227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Now: brief discussion of generic approach. In many cases, this allows us to employ algorithms for the solution-size parameterization to compute the information for the leaves of the decomposition. The remaining process of computing a solution is similar as for treewidth.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912267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many cases, this allows us to employ algorithms for the solution-size parameterization to compute the information for the leaves of the decomposition. The remaining process of computing a solution is similar as for treewidth.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804896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90328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Using approximation algorithms is one way of coping with NP-hardness. Main point of our paper: new FPT algorithms for solving vertex-deletion problems with parameterizations that dominate the ones previously used.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60482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develop algorithms which are provably optimal and efficient in graphs whose solutions are large?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11179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Simply structure: think treelike. Same running time bounds can be obtained for </a:t>
            </a:r>
            <a:r>
              <a:rPr lang="en-US" dirty="0" err="1"/>
              <a:t>treedepth</a:t>
            </a:r>
            <a:r>
              <a:rPr lang="en-US" dirty="0"/>
              <a:t>, sometimes in polynomial space.</a:t>
            </a:r>
          </a:p>
          <a:p>
            <a:r>
              <a:rPr lang="en-US" dirty="0"/>
              <a:t>For all of them: can replace TW by TD. For VC and OCT, this gives poly-space algorithms.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554313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Yields algorithms that are guaranteed to efficiently yield optimal solutions in classes of inputs that cannot be handled by either of the previous approaches alone.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75296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Well-known to those of you who participated in the PACE challenge last year! </a:t>
            </a:r>
            <a:r>
              <a:rPr lang="en-US" dirty="0" err="1"/>
              <a:t>Treedepth</a:t>
            </a:r>
            <a:r>
              <a:rPr lang="en-US" dirty="0"/>
              <a:t> can be large even though solution to vertex-deletion can be small: an n*n grid has </a:t>
            </a:r>
            <a:r>
              <a:rPr lang="en-US" dirty="0" err="1"/>
              <a:t>treedepth</a:t>
            </a:r>
            <a:r>
              <a:rPr lang="en-US" dirty="0"/>
              <a:t> &gt;= n but since it is bipartite, the empty set is a solution to odd cycle transversal on the grid.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25431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Treedepth</a:t>
            </a:r>
            <a:r>
              <a:rPr lang="en-US" dirty="0"/>
              <a:t> is also known as vertex ranking number or vertex elimination number. Depth of elimination tree corresponds to number of rounds.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81469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05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all cases: huge parameter dependence.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05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Measuring what matters: A hybrid approach to dynamic programming with treewidth. Eiben Ganian Hamm Kwon.’21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25027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4887385" y="4702178"/>
            <a:ext cx="236008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2412344" y="250824"/>
            <a:ext cx="7241603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01477"/>
            <a:ext cx="103632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492375"/>
            <a:ext cx="85344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1900" y="347663"/>
            <a:ext cx="2745317" cy="57785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2" y="347663"/>
            <a:ext cx="8039100" cy="57785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440149" y="4581128"/>
            <a:ext cx="1056117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BigWhiteRectangle"/>
          <p:cNvSpPr/>
          <p:nvPr userDrawn="1"/>
        </p:nvSpPr>
        <p:spPr bwMode="auto">
          <a:xfrm>
            <a:off x="7392144" y="1628803"/>
            <a:ext cx="5472608" cy="375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880309" y="129957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2CB0A-8C1C-4E5A-9C2C-7F015A7002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3150" y="1367135"/>
            <a:ext cx="6038850" cy="3857625"/>
          </a:xfrm>
          <a:prstGeom prst="rect">
            <a:avLst/>
          </a:prstGeom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48682" y="-27384"/>
            <a:ext cx="12191999" cy="55884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 bwMode="auto">
          <a:xfrm>
            <a:off x="8015148" y="5333971"/>
            <a:ext cx="617958" cy="134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431372" y="1628803"/>
            <a:ext cx="79688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431372" y="3356993"/>
            <a:ext cx="7968885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9" name="Picture 9" descr="blue title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47329" y="5589240"/>
            <a:ext cx="12191999" cy="126876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9" t="80450" r="11812" b="5901"/>
          <a:stretch/>
        </p:blipFill>
        <p:spPr>
          <a:xfrm>
            <a:off x="7939010" y="5517232"/>
            <a:ext cx="2045422" cy="93610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9984432" y="5389976"/>
            <a:ext cx="1296144" cy="85592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235594" y="6441358"/>
            <a:ext cx="3540926" cy="39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t="79400" r="41405" b="10101"/>
          <a:stretch/>
        </p:blipFill>
        <p:spPr>
          <a:xfrm>
            <a:off x="6140949" y="5445224"/>
            <a:ext cx="965144" cy="72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2" t="82550" r="34444" b="5901"/>
          <a:stretch/>
        </p:blipFill>
        <p:spPr>
          <a:xfrm>
            <a:off x="7502252" y="5661248"/>
            <a:ext cx="382665" cy="79208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5663952" y="5517232"/>
            <a:ext cx="476997" cy="72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824192" y="5805264"/>
            <a:ext cx="171492" cy="39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4417" y="347663"/>
            <a:ext cx="109728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1077"/>
            <a:ext cx="4011084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412779"/>
            <a:ext cx="6815667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47663"/>
            <a:ext cx="10972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6"/>
            <a:ext cx="548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2" y="6519866"/>
            <a:ext cx="260561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41" y="-3808"/>
            <a:ext cx="12192941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75.png"/><Relationship Id="rId3" Type="http://schemas.openxmlformats.org/officeDocument/2006/relationships/image" Target="../media/image73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56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84.png"/><Relationship Id="rId7" Type="http://schemas.openxmlformats.org/officeDocument/2006/relationships/image" Target="../media/image8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50.png"/><Relationship Id="rId4" Type="http://schemas.openxmlformats.org/officeDocument/2006/relationships/image" Target="../media/image81.png"/><Relationship Id="rId9" Type="http://schemas.openxmlformats.org/officeDocument/2006/relationships/image" Target="../media/image8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3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customXml" Target="../ink/ink23.xml"/><Relationship Id="rId10" Type="http://schemas.openxmlformats.org/officeDocument/2006/relationships/image" Target="../media/image96.png"/><Relationship Id="rId19" Type="http://schemas.openxmlformats.org/officeDocument/2006/relationships/image" Target="../media/image104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1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" Type="http://schemas.openxmlformats.org/officeDocument/2006/relationships/image" Target="../media/image880.png"/><Relationship Id="rId21" Type="http://schemas.openxmlformats.org/officeDocument/2006/relationships/image" Target="../media/image62.png"/><Relationship Id="rId34" Type="http://schemas.openxmlformats.org/officeDocument/2006/relationships/customXml" Target="../ink/ink35.xml"/><Relationship Id="rId7" Type="http://schemas.openxmlformats.org/officeDocument/2006/relationships/image" Target="../media/image52.png"/><Relationship Id="rId12" Type="http://schemas.openxmlformats.org/officeDocument/2006/relationships/customXml" Target="../ink/ink24.xml"/><Relationship Id="rId17" Type="http://schemas.openxmlformats.org/officeDocument/2006/relationships/image" Target="../media/image60.png"/><Relationship Id="rId25" Type="http://schemas.openxmlformats.org/officeDocument/2006/relationships/image" Target="../media/image64.png"/><Relationship Id="rId3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890.png"/><Relationship Id="rId24" Type="http://schemas.openxmlformats.org/officeDocument/2006/relationships/customXml" Target="../ink/ink30.xml"/><Relationship Id="rId32" Type="http://schemas.openxmlformats.org/officeDocument/2006/relationships/customXml" Target="../ink/ink34.xml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3.png"/><Relationship Id="rId28" Type="http://schemas.openxmlformats.org/officeDocument/2006/relationships/customXml" Target="../ink/ink32.xml"/><Relationship Id="rId36" Type="http://schemas.openxmlformats.org/officeDocument/2006/relationships/image" Target="../media/image900.png"/><Relationship Id="rId10" Type="http://schemas.openxmlformats.org/officeDocument/2006/relationships/image" Target="../media/image55.png"/><Relationship Id="rId19" Type="http://schemas.openxmlformats.org/officeDocument/2006/relationships/image" Target="../media/image61.png"/><Relationship Id="rId31" Type="http://schemas.openxmlformats.org/officeDocument/2006/relationships/image" Target="../media/image67.png"/><Relationship Id="rId4" Type="http://schemas.openxmlformats.org/officeDocument/2006/relationships/image" Target="../media/image38.png"/><Relationship Id="rId9" Type="http://schemas.openxmlformats.org/officeDocument/2006/relationships/image" Target="../media/image54.png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65.png"/><Relationship Id="rId30" Type="http://schemas.openxmlformats.org/officeDocument/2006/relationships/customXml" Target="../ink/ink33.xml"/><Relationship Id="rId35" Type="http://schemas.openxmlformats.org/officeDocument/2006/relationships/image" Target="../media/image69.png"/><Relationship Id="rId8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customXml" Target="../ink/ink39.xml"/><Relationship Id="rId26" Type="http://schemas.openxmlformats.org/officeDocument/2006/relationships/customXml" Target="../ink/ink43.xml"/><Relationship Id="rId3" Type="http://schemas.openxmlformats.org/officeDocument/2006/relationships/image" Target="../media/image910.png"/><Relationship Id="rId21" Type="http://schemas.openxmlformats.org/officeDocument/2006/relationships/image" Target="../media/image62.png"/><Relationship Id="rId34" Type="http://schemas.openxmlformats.org/officeDocument/2006/relationships/customXml" Target="../ink/ink47.xml"/><Relationship Id="rId7" Type="http://schemas.openxmlformats.org/officeDocument/2006/relationships/image" Target="../media/image52.png"/><Relationship Id="rId12" Type="http://schemas.openxmlformats.org/officeDocument/2006/relationships/customXml" Target="../ink/ink36.xml"/><Relationship Id="rId17" Type="http://schemas.openxmlformats.org/officeDocument/2006/relationships/image" Target="../media/image60.png"/><Relationship Id="rId25" Type="http://schemas.openxmlformats.org/officeDocument/2006/relationships/image" Target="../media/image64.png"/><Relationship Id="rId3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890.png"/><Relationship Id="rId24" Type="http://schemas.openxmlformats.org/officeDocument/2006/relationships/customXml" Target="../ink/ink42.xml"/><Relationship Id="rId32" Type="http://schemas.openxmlformats.org/officeDocument/2006/relationships/customXml" Target="../ink/ink46.xml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3.png"/><Relationship Id="rId28" Type="http://schemas.openxmlformats.org/officeDocument/2006/relationships/customXml" Target="../ink/ink44.xml"/><Relationship Id="rId36" Type="http://schemas.openxmlformats.org/officeDocument/2006/relationships/image" Target="../media/image900.png"/><Relationship Id="rId10" Type="http://schemas.openxmlformats.org/officeDocument/2006/relationships/image" Target="../media/image55.png"/><Relationship Id="rId19" Type="http://schemas.openxmlformats.org/officeDocument/2006/relationships/image" Target="../media/image61.png"/><Relationship Id="rId31" Type="http://schemas.openxmlformats.org/officeDocument/2006/relationships/image" Target="../media/image67.png"/><Relationship Id="rId4" Type="http://schemas.openxmlformats.org/officeDocument/2006/relationships/image" Target="../media/image38.png"/><Relationship Id="rId9" Type="http://schemas.openxmlformats.org/officeDocument/2006/relationships/image" Target="../media/image54.png"/><Relationship Id="rId14" Type="http://schemas.openxmlformats.org/officeDocument/2006/relationships/customXml" Target="../ink/ink37.xml"/><Relationship Id="rId22" Type="http://schemas.openxmlformats.org/officeDocument/2006/relationships/customXml" Target="../ink/ink41.xml"/><Relationship Id="rId27" Type="http://schemas.openxmlformats.org/officeDocument/2006/relationships/image" Target="../media/image65.png"/><Relationship Id="rId30" Type="http://schemas.openxmlformats.org/officeDocument/2006/relationships/customXml" Target="../ink/ink45.xml"/><Relationship Id="rId35" Type="http://schemas.openxmlformats.org/officeDocument/2006/relationships/image" Target="../media/image69.png"/><Relationship Id="rId8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13" Type="http://schemas.openxmlformats.org/officeDocument/2006/relationships/image" Target="../media/image970.png"/><Relationship Id="rId18" Type="http://schemas.openxmlformats.org/officeDocument/2006/relationships/customXml" Target="../ink/ink54.xml"/><Relationship Id="rId26" Type="http://schemas.openxmlformats.org/officeDocument/2006/relationships/customXml" Target="../ink/ink58.xml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1010.png"/><Relationship Id="rId7" Type="http://schemas.openxmlformats.org/officeDocument/2006/relationships/image" Target="../media/image940.png"/><Relationship Id="rId12" Type="http://schemas.openxmlformats.org/officeDocument/2006/relationships/customXml" Target="../ink/ink51.xml"/><Relationship Id="rId17" Type="http://schemas.openxmlformats.org/officeDocument/2006/relationships/image" Target="../media/image990.png"/><Relationship Id="rId25" Type="http://schemas.openxmlformats.org/officeDocument/2006/relationships/image" Target="../media/image1030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53.xml"/><Relationship Id="rId20" Type="http://schemas.openxmlformats.org/officeDocument/2006/relationships/customXml" Target="../ink/ink55.xml"/><Relationship Id="rId29" Type="http://schemas.openxmlformats.org/officeDocument/2006/relationships/image" Target="../media/image1050.png"/><Relationship Id="rId1" Type="http://schemas.openxmlformats.org/officeDocument/2006/relationships/tags" Target="../tags/tag3.xml"/><Relationship Id="rId6" Type="http://schemas.openxmlformats.org/officeDocument/2006/relationships/customXml" Target="../ink/ink48.xml"/><Relationship Id="rId11" Type="http://schemas.openxmlformats.org/officeDocument/2006/relationships/image" Target="../media/image960.png"/><Relationship Id="rId24" Type="http://schemas.openxmlformats.org/officeDocument/2006/relationships/customXml" Target="../ink/ink57.xml"/><Relationship Id="rId5" Type="http://schemas.openxmlformats.org/officeDocument/2006/relationships/image" Target="../media/image930.png"/><Relationship Id="rId15" Type="http://schemas.openxmlformats.org/officeDocument/2006/relationships/image" Target="../media/image980.png"/><Relationship Id="rId23" Type="http://schemas.openxmlformats.org/officeDocument/2006/relationships/image" Target="../media/image1020.png"/><Relationship Id="rId28" Type="http://schemas.openxmlformats.org/officeDocument/2006/relationships/customXml" Target="../ink/ink59.xml"/><Relationship Id="rId10" Type="http://schemas.openxmlformats.org/officeDocument/2006/relationships/customXml" Target="../ink/ink50.xml"/><Relationship Id="rId19" Type="http://schemas.openxmlformats.org/officeDocument/2006/relationships/image" Target="../media/image1000.png"/><Relationship Id="rId4" Type="http://schemas.openxmlformats.org/officeDocument/2006/relationships/image" Target="../media/image114.png"/><Relationship Id="rId9" Type="http://schemas.openxmlformats.org/officeDocument/2006/relationships/image" Target="../media/image950.png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10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customXml" Target="../ink/ink2.xml"/><Relationship Id="rId26" Type="http://schemas.openxmlformats.org/officeDocument/2006/relationships/customXml" Target="../ink/ink6.xml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1.png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3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.xml"/><Relationship Id="rId20" Type="http://schemas.openxmlformats.org/officeDocument/2006/relationships/customXml" Target="../ink/ink3.xml"/><Relationship Id="rId29" Type="http://schemas.openxmlformats.org/officeDocument/2006/relationships/image" Target="../media/image45.png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24" Type="http://schemas.openxmlformats.org/officeDocument/2006/relationships/customXml" Target="../ink/ink5.xml"/><Relationship Id="rId32" Type="http://schemas.openxmlformats.org/officeDocument/2006/relationships/customXml" Target="../ink/ink9.xml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2.png"/><Relationship Id="rId28" Type="http://schemas.openxmlformats.org/officeDocument/2006/relationships/customXml" Target="../ink/ink7.xml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31" Type="http://schemas.openxmlformats.org/officeDocument/2006/relationships/image" Target="../media/image46.png"/><Relationship Id="rId4" Type="http://schemas.openxmlformats.org/officeDocument/2006/relationships/image" Target="../media/image14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customXml" Target="../ink/ink4.xml"/><Relationship Id="rId27" Type="http://schemas.openxmlformats.org/officeDocument/2006/relationships/image" Target="../media/image44.png"/><Relationship Id="rId30" Type="http://schemas.openxmlformats.org/officeDocument/2006/relationships/customXml" Target="../ink/ink8.xml"/><Relationship Id="rId8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21" Type="http://schemas.openxmlformats.org/officeDocument/2006/relationships/image" Target="../media/image61.png"/><Relationship Id="rId34" Type="http://schemas.openxmlformats.org/officeDocument/2006/relationships/customXml" Target="../ink/ink20.xml"/><Relationship Id="rId7" Type="http://schemas.openxmlformats.org/officeDocument/2006/relationships/image" Target="../media/image49.png"/><Relationship Id="rId12" Type="http://schemas.openxmlformats.org/officeDocument/2006/relationships/image" Target="../media/image55.png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29" Type="http://schemas.openxmlformats.org/officeDocument/2006/relationships/image" Target="../media/image65.png"/><Relationship Id="rId1" Type="http://schemas.openxmlformats.org/officeDocument/2006/relationships/tags" Target="../tags/tag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37" Type="http://schemas.openxmlformats.org/officeDocument/2006/relationships/image" Target="../media/image69.png"/><Relationship Id="rId5" Type="http://schemas.openxmlformats.org/officeDocument/2006/relationships/image" Target="../media/image38.png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10" Type="http://schemas.openxmlformats.org/officeDocument/2006/relationships/image" Target="../media/image53.png"/><Relationship Id="rId19" Type="http://schemas.openxmlformats.org/officeDocument/2006/relationships/image" Target="../media/image60.png"/><Relationship Id="rId31" Type="http://schemas.openxmlformats.org/officeDocument/2006/relationships/image" Target="../media/image66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64.png"/><Relationship Id="rId30" Type="http://schemas.openxmlformats.org/officeDocument/2006/relationships/customXml" Target="../ink/ink18.xml"/><Relationship Id="rId35" Type="http://schemas.openxmlformats.org/officeDocument/2006/relationships/image" Target="../media/image68.png"/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0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480822F-3536-4229-B78D-8D4E1292E432}"/>
              </a:ext>
            </a:extLst>
          </p:cNvPr>
          <p:cNvSpPr/>
          <p:nvPr/>
        </p:nvSpPr>
        <p:spPr bwMode="auto">
          <a:xfrm>
            <a:off x="7968208" y="5377598"/>
            <a:ext cx="2160240" cy="93172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424757"/>
            <a:ext cx="8136904" cy="1500187"/>
          </a:xfrm>
        </p:spPr>
        <p:txBody>
          <a:bodyPr anchor="t"/>
          <a:lstStyle/>
          <a:p>
            <a:r>
              <a:rPr lang="en-US" sz="2800" dirty="0"/>
              <a:t>Vertex Deletion Parameterized by Elimination Distance</a:t>
            </a:r>
            <a:br>
              <a:rPr lang="en-US" sz="2800" dirty="0"/>
            </a:br>
            <a:r>
              <a:rPr lang="en-US" sz="2800" dirty="0"/>
              <a:t>and Even Less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3392" y="3284984"/>
            <a:ext cx="7848872" cy="1512168"/>
          </a:xfrm>
        </p:spPr>
        <p:txBody>
          <a:bodyPr>
            <a:normAutofit/>
          </a:bodyPr>
          <a:lstStyle/>
          <a:p>
            <a:r>
              <a:rPr lang="en-US" sz="2400" b="1" dirty="0"/>
              <a:t>Bart M. P. Jansen</a:t>
            </a:r>
            <a:r>
              <a:rPr lang="en-US" sz="2400" dirty="0"/>
              <a:t>		</a:t>
            </a:r>
            <a:br>
              <a:rPr lang="en-US" sz="2400" dirty="0"/>
            </a:br>
            <a:r>
              <a:rPr lang="en-US" sz="2400" dirty="0" err="1"/>
              <a:t>Jari</a:t>
            </a:r>
            <a:r>
              <a:rPr lang="en-US" sz="2400" dirty="0"/>
              <a:t> J. H. de Kroon</a:t>
            </a:r>
            <a:br>
              <a:rPr lang="en-US" dirty="0"/>
            </a:br>
            <a:r>
              <a:rPr lang="en-US" sz="2400" dirty="0"/>
              <a:t>Michał Włodarczyk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680" y="6309323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n-NO" sz="1600" i="1" dirty="0">
                <a:latin typeface="+mj-lt"/>
              </a:rPr>
              <a:t>Warwick Online Seminar</a:t>
            </a:r>
            <a:br>
              <a:rPr lang="nn-NO" sz="1600" i="1" dirty="0">
                <a:latin typeface="+mj-lt"/>
              </a:rPr>
            </a:br>
            <a:r>
              <a:rPr lang="nn-NO" sz="1600" dirty="0">
                <a:latin typeface="+mj-lt"/>
              </a:rPr>
              <a:t>December 6</a:t>
            </a:r>
            <a:r>
              <a:rPr lang="nn-NO" sz="1600" baseline="30000" dirty="0">
                <a:latin typeface="+mj-lt"/>
              </a:rPr>
              <a:t>th</a:t>
            </a:r>
            <a:r>
              <a:rPr lang="nn-NO" sz="1600" dirty="0">
                <a:latin typeface="+mj-lt"/>
              </a:rPr>
              <a:t> 2021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248128" y="6516054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5029043"/>
            <a:ext cx="4151784" cy="3485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 descr="Communicating your research | ERC: European Research Council">
            <a:extLst>
              <a:ext uri="{FF2B5EF4-FFF2-40B4-BE49-F238E27FC236}">
                <a16:creationId xmlns:a16="http://schemas.microsoft.com/office/drawing/2014/main" id="{79342B5B-0C19-48C3-A1FC-FAD611B2B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4601"/>
          <a:stretch/>
        </p:blipFill>
        <p:spPr bwMode="auto">
          <a:xfrm>
            <a:off x="9254109" y="5736691"/>
            <a:ext cx="2937891" cy="107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96C0-1B87-4DB4-9690-B0134E8A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3C4661-A136-4B3B-B049-040DE829E1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obtained three types of results for various </a:t>
                </a:r>
                <a:r>
                  <a:rPr lang="en-US" dirty="0">
                    <a:solidFill>
                      <a:srgbClr val="0070C0"/>
                    </a:solidFill>
                  </a:rPr>
                  <a:t>hereditary</a:t>
                </a:r>
                <a:r>
                  <a:rPr lang="en-US" dirty="0"/>
                  <a:t> graph classes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3C4661-A136-4B3B-B049-040DE829E1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CC13E-E477-417A-A535-C54A3CA9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16032878-B626-4CC5-9FC7-8926403A5C2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60852435"/>
                  </p:ext>
                </p:extLst>
              </p:nvPr>
            </p:nvGraphicFramePr>
            <p:xfrm>
              <a:off x="695400" y="1916832"/>
              <a:ext cx="8280920" cy="422150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16032878-B626-4CC5-9FC7-8926403A5C2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60852435"/>
                  </p:ext>
                </p:extLst>
              </p:nvPr>
            </p:nvGraphicFramePr>
            <p:xfrm>
              <a:off x="695400" y="1916832"/>
              <a:ext cx="8280920" cy="422150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8176C69-D643-408A-A968-429B4D8A89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780952"/>
                  </p:ext>
                </p:extLst>
              </p:nvPr>
            </p:nvGraphicFramePr>
            <p:xfrm>
              <a:off x="9062120" y="2204864"/>
              <a:ext cx="2898081" cy="403939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60293">
                      <a:extLst>
                        <a:ext uri="{9D8B030D-6E8A-4147-A177-3AD203B41FA5}">
                          <a16:colId xmlns:a16="http://schemas.microsoft.com/office/drawing/2014/main" val="411367717"/>
                        </a:ext>
                      </a:extLst>
                    </a:gridCol>
                    <a:gridCol w="301584">
                      <a:extLst>
                        <a:ext uri="{9D8B030D-6E8A-4147-A177-3AD203B41FA5}">
                          <a16:colId xmlns:a16="http://schemas.microsoft.com/office/drawing/2014/main" val="3630802434"/>
                        </a:ext>
                      </a:extLst>
                    </a:gridCol>
                    <a:gridCol w="301584">
                      <a:extLst>
                        <a:ext uri="{9D8B030D-6E8A-4147-A177-3AD203B41FA5}">
                          <a16:colId xmlns:a16="http://schemas.microsoft.com/office/drawing/2014/main" val="2295486290"/>
                        </a:ext>
                      </a:extLst>
                    </a:gridCol>
                    <a:gridCol w="334620">
                      <a:extLst>
                        <a:ext uri="{9D8B030D-6E8A-4147-A177-3AD203B41FA5}">
                          <a16:colId xmlns:a16="http://schemas.microsoft.com/office/drawing/2014/main" val="2148959577"/>
                        </a:ext>
                      </a:extLst>
                    </a:gridCol>
                  </a:tblGrid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Target class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01358905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Bipartite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6625880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Planar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375021144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Interval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53037904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Chordal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57246010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O(1) forbidden con. induced subgraphs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86673042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O(1) forbidden connected minors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7789343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O(1) forbidden con. topological minors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9158869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Perfect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C00000"/>
                              </a:solidFill>
                            </a:rPr>
                            <a:t>X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2613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8176C69-D643-408A-A968-429B4D8A89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780952"/>
                  </p:ext>
                </p:extLst>
              </p:nvPr>
            </p:nvGraphicFramePr>
            <p:xfrm>
              <a:off x="9062120" y="2204864"/>
              <a:ext cx="2898081" cy="403939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60293">
                      <a:extLst>
                        <a:ext uri="{9D8B030D-6E8A-4147-A177-3AD203B41FA5}">
                          <a16:colId xmlns:a16="http://schemas.microsoft.com/office/drawing/2014/main" val="411367717"/>
                        </a:ext>
                      </a:extLst>
                    </a:gridCol>
                    <a:gridCol w="301584">
                      <a:extLst>
                        <a:ext uri="{9D8B030D-6E8A-4147-A177-3AD203B41FA5}">
                          <a16:colId xmlns:a16="http://schemas.microsoft.com/office/drawing/2014/main" val="3630802434"/>
                        </a:ext>
                      </a:extLst>
                    </a:gridCol>
                    <a:gridCol w="301584">
                      <a:extLst>
                        <a:ext uri="{9D8B030D-6E8A-4147-A177-3AD203B41FA5}">
                          <a16:colId xmlns:a16="http://schemas.microsoft.com/office/drawing/2014/main" val="2295486290"/>
                        </a:ext>
                      </a:extLst>
                    </a:gridCol>
                    <a:gridCol w="334620">
                      <a:extLst>
                        <a:ext uri="{9D8B030D-6E8A-4147-A177-3AD203B41FA5}">
                          <a16:colId xmlns:a16="http://schemas.microsoft.com/office/drawing/2014/main" val="2148959577"/>
                        </a:ext>
                      </a:extLst>
                    </a:gridCol>
                  </a:tblGrid>
                  <a:tr h="3836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3"/>
                          <a:stretch>
                            <a:fillRect t="-7937" r="-48447" b="-9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01358905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Bipartite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6625880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Planar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375021144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Interval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53037904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Chordal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57246010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O(1) forbidden con. induced subgraphs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8667304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O(1) forbidden connected minors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7789343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O(1) forbidden con. topological minors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9158869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Perfect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C00000"/>
                              </a:solidFill>
                            </a:rPr>
                            <a:t>X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261391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Col3">
            <a:extLst>
              <a:ext uri="{FF2B5EF4-FFF2-40B4-BE49-F238E27FC236}">
                <a16:creationId xmlns:a16="http://schemas.microsoft.com/office/drawing/2014/main" id="{76EEDB31-F48D-4DA6-AC1C-62DEDCBC6AE7}"/>
              </a:ext>
            </a:extLst>
          </p:cNvPr>
          <p:cNvSpPr/>
          <p:nvPr/>
        </p:nvSpPr>
        <p:spPr bwMode="auto">
          <a:xfrm>
            <a:off x="11628586" y="1783906"/>
            <a:ext cx="398290" cy="478847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Col2">
            <a:extLst>
              <a:ext uri="{FF2B5EF4-FFF2-40B4-BE49-F238E27FC236}">
                <a16:creationId xmlns:a16="http://schemas.microsoft.com/office/drawing/2014/main" id="{8B80851F-C6FA-4E62-B70E-846D0A5DD685}"/>
              </a:ext>
            </a:extLst>
          </p:cNvPr>
          <p:cNvSpPr/>
          <p:nvPr/>
        </p:nvSpPr>
        <p:spPr bwMode="auto">
          <a:xfrm>
            <a:off x="11324009" y="1783906"/>
            <a:ext cx="398290" cy="478847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Header">
            <a:extLst>
              <a:ext uri="{FF2B5EF4-FFF2-40B4-BE49-F238E27FC236}">
                <a16:creationId xmlns:a16="http://schemas.microsoft.com/office/drawing/2014/main" id="{894E87FB-9014-4C72-9923-4FB1EB7FB3AF}"/>
              </a:ext>
            </a:extLst>
          </p:cNvPr>
          <p:cNvSpPr/>
          <p:nvPr/>
        </p:nvSpPr>
        <p:spPr bwMode="auto">
          <a:xfrm>
            <a:off x="11002068" y="2137845"/>
            <a:ext cx="1189931" cy="45296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3" name="Perfect">
            <a:extLst>
              <a:ext uri="{FF2B5EF4-FFF2-40B4-BE49-F238E27FC236}">
                <a16:creationId xmlns:a16="http://schemas.microsoft.com/office/drawing/2014/main" id="{A180169F-5C58-4834-8C8F-CD58EB7DBF2F}"/>
              </a:ext>
            </a:extLst>
          </p:cNvPr>
          <p:cNvSpPr/>
          <p:nvPr/>
        </p:nvSpPr>
        <p:spPr bwMode="auto">
          <a:xfrm>
            <a:off x="8994006" y="5870047"/>
            <a:ext cx="3078658" cy="45296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67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B6A1DF-3069-4AAF-836E-B20691572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CB6A1DF-3069-4AAF-836E-B20691572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572278-58CF-457C-96A9-BD4DB640C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62572278-58CF-457C-96A9-BD4DB640C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35A96B-B1D4-4EE0-8B78-16A65654C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7335A96B-B1D4-4EE0-8B78-16A65654C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960987-C9F4-4F72-A7E5-7B801EC1B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5960987-C9F4-4F72-A7E5-7B801EC1B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3AC9BB-9F3A-4019-9A10-C18412126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693AC9BB-9F3A-4019-9A10-C18412126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7F4F57-9A39-4E5A-9BED-1157D2042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D47F4F57-9A39-4E5A-9BED-1157D2042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EDFA-0DA6-4D43-80C3-DDAE20CB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message of our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CFC31-7FBB-419A-8245-649108C26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Old mindset of the complexity of exactly solving vertex-deletion problems: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can only be done efficiently when the solution is small,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or the graph is treelike</a:t>
            </a: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High-level message of our results: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05B46-3359-4059-AEB7-B92F8940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3667D5-F9FB-48A1-BC27-1E5946FECF7B}"/>
              </a:ext>
            </a:extLst>
          </p:cNvPr>
          <p:cNvSpPr/>
          <p:nvPr/>
        </p:nvSpPr>
        <p:spPr bwMode="auto">
          <a:xfrm>
            <a:off x="695400" y="4077072"/>
            <a:ext cx="10830834" cy="1368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Vertex-deletion instances with large optimal solutions and large treewidth can be solved efficiently, if the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elimination distance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to the target class is small</a:t>
            </a:r>
            <a:endParaRPr kumimoji="0" lang="en-US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13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8EDDC8-7297-4209-B094-6EE4358BB4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1. approximating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distance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8EDDC8-7297-4209-B094-6EE4358BB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18" t="-8072" r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324E-05D9-4B7C-B8A3-FA8AE1D3D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B124A-0CEC-489E-8061-FCE2C77B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533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56C27DE-611A-4F76-804B-02431E6A7C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High-level idea to 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distance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56C27DE-611A-4F76-804B-02431E6A7C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178EA0C-6B1F-4E6A-AB45-BB709F8A56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Exploit existing algorithms to compute or approximate treedepth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Applying them </a:t>
                </a:r>
                <a:r>
                  <a:rPr lang="en-US" dirty="0">
                    <a:solidFill>
                      <a:srgbClr val="0070C0"/>
                    </a:solidFill>
                  </a:rPr>
                  <a:t>directly</a:t>
                </a:r>
                <a:r>
                  <a:rPr lang="en-US" dirty="0"/>
                  <a:t> is not useful: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</a:t>
                </a:r>
                <a:r>
                  <a:rPr lang="en-NL" dirty="0"/>
                  <a:t>arbitrarily large compared to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178EA0C-6B1F-4E6A-AB45-BB709F8A5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188E6-42F2-4AD5-A203-B717E5B4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3DA12B-9313-43E5-BE5C-D63AFEC53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362" y="3024214"/>
            <a:ext cx="7153275" cy="2667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3361BF-7875-474C-99F3-638149608439}"/>
                  </a:ext>
                </a:extLst>
              </p:cNvPr>
              <p:cNvSpPr/>
              <p:nvPr/>
            </p:nvSpPr>
            <p:spPr>
              <a:xfrm>
                <a:off x="2569850" y="5616301"/>
                <a:ext cx="12907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600" dirty="0"/>
                  <a:t>= bipartite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3361BF-7875-474C-99F3-638149608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850" y="5616301"/>
                <a:ext cx="1290738" cy="584775"/>
              </a:xfrm>
              <a:prstGeom prst="rect">
                <a:avLst/>
              </a:prstGeom>
              <a:blipFill>
                <a:blip r:embed="rId6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84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56C27DE-611A-4F76-804B-02431E6A7C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High-level idea to 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distance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56C27DE-611A-4F76-804B-02431E6A7C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178EA0C-6B1F-4E6A-AB45-BB709F8A56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6975"/>
                <a:ext cx="11463064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Exploit existing algorithms to compute or approximate treedepth</a:t>
                </a:r>
              </a:p>
              <a:p>
                <a:pPr marL="57150" indent="0">
                  <a:buNone/>
                </a:pPr>
                <a:endParaRPr lang="en-US" dirty="0"/>
              </a:p>
              <a:p>
                <a:pPr marL="57150" indent="0">
                  <a:buNone/>
                </a:pPr>
                <a:r>
                  <a:rPr lang="en-US" dirty="0"/>
                  <a:t>1. </a:t>
                </a:r>
                <a:r>
                  <a:rPr lang="en-NL" dirty="0" err="1"/>
                  <a:t>Treedepth</a:t>
                </a:r>
                <a:r>
                  <a:rPr lang="en-NL" dirty="0"/>
                  <a:t> of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NL" dirty="0"/>
                  <a:t> </a:t>
                </a:r>
                <a:r>
                  <a:rPr lang="en-US" dirty="0"/>
                  <a:t>is</a:t>
                </a:r>
                <a:r>
                  <a:rPr lang="en-NL" dirty="0"/>
                  <a:t> bounded </a:t>
                </a:r>
                <a:r>
                  <a:rPr lang="en-US" dirty="0"/>
                  <a:t>in terms of</a:t>
                </a:r>
                <a:r>
                  <a:rPr lang="en-NL" dirty="0"/>
                  <a:t>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d>
                      <m:d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Base components of large treedepth should be contracted to small vertex sets</a:t>
                </a:r>
              </a:p>
              <a:p>
                <a:pPr marL="57150" indent="0">
                  <a:buNone/>
                </a:pPr>
                <a:r>
                  <a:rPr lang="en-US" dirty="0"/>
                  <a:t>2. </a:t>
                </a:r>
                <a:r>
                  <a:rPr lang="en-NL" dirty="0"/>
                  <a:t>Given elimination forest of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NL" dirty="0"/>
                  <a:t> depth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L" dirty="0"/>
                  <a:t>, </a:t>
                </a:r>
                <a:br>
                  <a:rPr lang="en-NL" dirty="0"/>
                </a:br>
                <a:r>
                  <a:rPr lang="en-US" dirty="0"/>
                  <a:t>can find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NL" dirty="0"/>
                  <a:t>-elimination forest of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dirty="0"/>
                  <a:t> of depth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5715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Each contracted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should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L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N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ℋ</m:t>
                            </m:r>
                          </m:sub>
                        </m:sSub>
                        <m:r>
                          <a:rPr lang="en-NL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NL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178EA0C-6B1F-4E6A-AB45-BB709F8A5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6975"/>
                <a:ext cx="11463064" cy="4929188"/>
              </a:xfrm>
              <a:blipFill>
                <a:blip r:embed="rId4"/>
                <a:stretch>
                  <a:fillRect l="-798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188E6-42F2-4AD5-A203-B717E5B4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BDF525D-D748-4A9F-97CE-45CDB32893C3}"/>
              </a:ext>
            </a:extLst>
          </p:cNvPr>
          <p:cNvSpPr/>
          <p:nvPr/>
        </p:nvSpPr>
        <p:spPr bwMode="auto">
          <a:xfrm>
            <a:off x="5807968" y="5661025"/>
            <a:ext cx="864096" cy="46513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4185D-15DA-48B4-997F-820262824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182" y="5448459"/>
            <a:ext cx="2689509" cy="842391"/>
          </a:xfrm>
          <a:prstGeom prst="rect">
            <a:avLst/>
          </a:prstGeom>
        </p:spPr>
      </p:pic>
      <p:pic>
        <p:nvPicPr>
          <p:cNvPr id="14" name="Graph">
            <a:extLst>
              <a:ext uri="{FF2B5EF4-FFF2-40B4-BE49-F238E27FC236}">
                <a16:creationId xmlns:a16="http://schemas.microsoft.com/office/drawing/2014/main" id="{7A547B63-38EF-4E5F-90C4-D84FD2103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773" y="5107654"/>
            <a:ext cx="4076700" cy="1524000"/>
          </a:xfrm>
          <a:prstGeom prst="rect">
            <a:avLst/>
          </a:prstGeom>
        </p:spPr>
      </p:pic>
      <p:pic>
        <p:nvPicPr>
          <p:cNvPr id="12" name="Partition">
            <a:extLst>
              <a:ext uri="{FF2B5EF4-FFF2-40B4-BE49-F238E27FC236}">
                <a16:creationId xmlns:a16="http://schemas.microsoft.com/office/drawing/2014/main" id="{A81048D0-36A0-4B36-BF36-6B49E8779C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773" y="5107654"/>
            <a:ext cx="4076700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0B4F31E-6DFB-47DC-9992-4C5C0A47B6AC}"/>
                  </a:ext>
                </a:extLst>
              </p:cNvPr>
              <p:cNvSpPr/>
              <p:nvPr/>
            </p:nvSpPr>
            <p:spPr bwMode="auto">
              <a:xfrm>
                <a:off x="695400" y="1723284"/>
                <a:ext cx="9937104" cy="5250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Idea:</a:t>
                </a:r>
                <a:r>
                  <a:rPr lang="en-US" sz="2400" dirty="0"/>
                  <a:t> Contract</a:t>
                </a:r>
                <a:r>
                  <a:rPr lang="en-NL" sz="2400" dirty="0"/>
                  <a:t> </a:t>
                </a:r>
                <a14:m>
                  <m:oMath xmlns:m="http://schemas.openxmlformats.org/officeDocument/2006/math">
                    <m:r>
                      <a:rPr lang="en-NL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sz="2400" dirty="0"/>
                  <a:t> into a graph </a:t>
                </a:r>
                <a14:m>
                  <m:oMath xmlns:m="http://schemas.openxmlformats.org/officeDocument/2006/math">
                    <m:r>
                      <a:rPr lang="en-NL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NL" sz="2400" dirty="0"/>
                  <a:t> such that </a:t>
                </a:r>
                <a14:m>
                  <m:oMath xmlns:m="http://schemas.openxmlformats.org/officeDocument/2006/math">
                    <m:r>
                      <a:rPr lang="en-NL" sz="2400" i="1">
                        <a:latin typeface="Cambria Math" panose="02040503050406030204" pitchFamily="18" charset="0"/>
                      </a:rPr>
                      <m:t>𝑡𝑑</m:t>
                    </m:r>
                    <m:d>
                      <m:dPr>
                        <m:ctrlPr>
                          <a:rPr lang="en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NL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NL" sz="24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NL" sz="2400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NL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en-NL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0B4F31E-6DFB-47DC-9992-4C5C0A47B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400" y="1723284"/>
                <a:ext cx="9937104" cy="52509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8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B3D92-582A-43CF-AFE6-3BCD5B02A7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-subgraphs with small neighborhoods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B3D92-582A-43CF-AFE6-3BCD5B02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7BF36-BADF-46F9-B7FC-7A7F65D629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Leads to the following algorithmic problem for fixed graph classes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-separation</a:t>
                </a:r>
                <a:br>
                  <a:rPr lang="en-US" cap="small" dirty="0"/>
                </a:br>
                <a:r>
                  <a:rPr lang="en-US" b="1" dirty="0"/>
                  <a:t>Input:</a:t>
                </a:r>
                <a:r>
                  <a:rPr lang="en-US" dirty="0"/>
                  <a:t>		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connected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Output:</a:t>
                </a:r>
                <a:r>
                  <a:rPr lang="en-US" dirty="0"/>
                  <a:t>	A connected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		if such a set exists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7BF36-BADF-46F9-B7FC-7A7F65D629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AB321-D27E-4A01-8EBD-7AAFA740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1F3F0D-2FAB-4B4E-B89A-668D0ABB4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450" y="3717925"/>
            <a:ext cx="4229100" cy="194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65F64F-5559-4980-8AA1-530CF46C0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1450" y="3717925"/>
            <a:ext cx="4229100" cy="1943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3E09D4D-B7C5-40A2-8C42-B4BF8054CED4}"/>
                  </a:ext>
                </a:extLst>
              </p:cNvPr>
              <p:cNvSpPr/>
              <p:nvPr/>
            </p:nvSpPr>
            <p:spPr>
              <a:xfrm>
                <a:off x="2690712" y="3861048"/>
                <a:ext cx="12907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600" dirty="0"/>
                  <a:t>= bipartite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3E09D4D-B7C5-40A2-8C42-B4BF8054C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712" y="3861048"/>
                <a:ext cx="1290738" cy="584775"/>
              </a:xfrm>
              <a:prstGeom prst="rect">
                <a:avLst/>
              </a:prstGeom>
              <a:blipFill>
                <a:blip r:embed="rId7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0FE1B98-3349-49B4-98C0-2DE88E346FE8}"/>
                  </a:ext>
                </a:extLst>
              </p14:cNvPr>
              <p14:cNvContentPartPr/>
              <p14:nvPr/>
            </p14:nvContentPartPr>
            <p14:xfrm>
              <a:off x="3907860" y="3599340"/>
              <a:ext cx="2029320" cy="228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0FE1B98-3349-49B4-98C0-2DE88E346F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99220" y="3590700"/>
                <a:ext cx="2046960" cy="23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038C47-254E-493D-9414-64A69256A182}"/>
                  </a:ext>
                </a:extLst>
              </p:cNvPr>
              <p:cNvSpPr/>
              <p:nvPr/>
            </p:nvSpPr>
            <p:spPr>
              <a:xfrm>
                <a:off x="4764357" y="4445823"/>
                <a:ext cx="3732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038C47-254E-493D-9414-64A69256A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357" y="4445823"/>
                <a:ext cx="373244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63F728-8F6A-4676-8B16-7E9C0120DF8D}"/>
              </a:ext>
            </a:extLst>
          </p:cNvPr>
          <p:cNvCxnSpPr/>
          <p:nvPr/>
        </p:nvCxnSpPr>
        <p:spPr bwMode="auto">
          <a:xfrm>
            <a:off x="5762151" y="4462491"/>
            <a:ext cx="22431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142378-7D82-4285-BFD6-268E24DD95E0}"/>
                  </a:ext>
                </a:extLst>
              </p:cNvPr>
              <p:cNvSpPr txBox="1"/>
              <p:nvPr/>
            </p:nvSpPr>
            <p:spPr>
              <a:xfrm>
                <a:off x="3336081" y="5386071"/>
                <a:ext cx="930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142378-7D82-4285-BFD6-268E24DD9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081" y="5386071"/>
                <a:ext cx="93034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85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B3D92-582A-43CF-AFE6-3BCD5B02A7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-subgraphs with small neighborhoods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B3D92-582A-43CF-AFE6-3BCD5B02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7BF36-BADF-46F9-B7FC-7A7F65D629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Leads to the following algorithmic problem for fixed graph classes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-separation</a:t>
                </a:r>
                <a:br>
                  <a:rPr lang="en-US" cap="small" dirty="0"/>
                </a:br>
                <a:r>
                  <a:rPr lang="en-US" b="1" dirty="0"/>
                  <a:t>Input:</a:t>
                </a:r>
                <a:r>
                  <a:rPr lang="en-US" dirty="0"/>
                  <a:t>		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connected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Output:</a:t>
                </a:r>
                <a:r>
                  <a:rPr lang="en-US" dirty="0"/>
                  <a:t>	A connected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		if such a set exists</a:t>
                </a:r>
              </a:p>
              <a:p>
                <a:pPr marL="0" indent="0">
                  <a:buNone/>
                </a:pPr>
                <a:r>
                  <a:rPr lang="en-US" dirty="0"/>
                  <a:t>We develop FPT-approximation algorithms for extensions of this problem, based on:</a:t>
                </a:r>
              </a:p>
              <a:p>
                <a:r>
                  <a:rPr lang="en-US" dirty="0"/>
                  <a:t>important separators, the </a:t>
                </a:r>
                <a:r>
                  <a:rPr lang="en-US" dirty="0" err="1"/>
                  <a:t>Erdős</a:t>
                </a:r>
                <a:r>
                  <a:rPr lang="en-US" dirty="0"/>
                  <a:t>–</a:t>
                </a:r>
                <a:r>
                  <a:rPr lang="en-US" dirty="0" err="1"/>
                  <a:t>Pósa</a:t>
                </a:r>
                <a:r>
                  <a:rPr lang="en-US" dirty="0"/>
                  <a:t> property, </a:t>
                </a:r>
                <a:br>
                  <a:rPr lang="en-US" dirty="0"/>
                </a:br>
                <a:r>
                  <a:rPr lang="en-US" dirty="0"/>
                  <a:t>bounded-depth branching algorithms, min-cut max-flow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7BF36-BADF-46F9-B7FC-7A7F65D629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AB321-D27E-4A01-8EBD-7AAFA740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45F4AD-44C3-4E3D-B5F5-77E867846EA4}"/>
                  </a:ext>
                </a:extLst>
              </p:cNvPr>
              <p:cNvSpPr/>
              <p:nvPr/>
            </p:nvSpPr>
            <p:spPr bwMode="auto">
              <a:xfrm>
                <a:off x="797042" y="5060115"/>
                <a:ext cx="10627550" cy="12819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Lemma.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separation</a:t>
                </a:r>
                <a:r>
                  <a:rPr lang="en-US" sz="2400" dirty="0"/>
                  <a:t> can be solved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then there is an algorithm that, given 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outputs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dirty="0"/>
                  <a:t>-elimination forest of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45F4AD-44C3-4E3D-B5F5-77E867846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042" y="5060115"/>
                <a:ext cx="10627550" cy="128194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8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">
            <a:extLst>
              <a:ext uri="{FF2B5EF4-FFF2-40B4-BE49-F238E27FC236}">
                <a16:creationId xmlns:a16="http://schemas.microsoft.com/office/drawing/2014/main" id="{CF06EBE1-56DF-46E2-8260-0281B3B26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3338289"/>
            <a:ext cx="5057775" cy="2314575"/>
          </a:xfrm>
          <a:prstGeom prst="rect">
            <a:avLst/>
          </a:prstGeom>
        </p:spPr>
      </p:pic>
      <p:pic>
        <p:nvPicPr>
          <p:cNvPr id="22" name="2Colored">
            <a:extLst>
              <a:ext uri="{FF2B5EF4-FFF2-40B4-BE49-F238E27FC236}">
                <a16:creationId xmlns:a16="http://schemas.microsoft.com/office/drawing/2014/main" id="{1E3C5235-5967-40A0-887D-D2CB5BDC1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3338289"/>
            <a:ext cx="5057775" cy="2314575"/>
          </a:xfrm>
          <a:prstGeom prst="rect">
            <a:avLst/>
          </a:prstGeom>
        </p:spPr>
      </p:pic>
      <p:pic>
        <p:nvPicPr>
          <p:cNvPr id="24" name="SplitVertices">
            <a:extLst>
              <a:ext uri="{FF2B5EF4-FFF2-40B4-BE49-F238E27FC236}">
                <a16:creationId xmlns:a16="http://schemas.microsoft.com/office/drawing/2014/main" id="{B9BA91B0-C598-47FD-AF38-B2EC09131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" y="3338289"/>
            <a:ext cx="5162550" cy="2466975"/>
          </a:xfrm>
          <a:prstGeom prst="rect">
            <a:avLst/>
          </a:prstGeom>
        </p:spPr>
      </p:pic>
      <p:pic>
        <p:nvPicPr>
          <p:cNvPr id="26" name="ParityGraph">
            <a:extLst>
              <a:ext uri="{FF2B5EF4-FFF2-40B4-BE49-F238E27FC236}">
                <a16:creationId xmlns:a16="http://schemas.microsoft.com/office/drawing/2014/main" id="{AC0FE7E7-11F1-490B-B36A-F180CCC50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50" y="3338289"/>
            <a:ext cx="5162550" cy="2466975"/>
          </a:xfrm>
          <a:prstGeom prst="rect">
            <a:avLst/>
          </a:prstGeom>
        </p:spPr>
      </p:pic>
      <p:pic>
        <p:nvPicPr>
          <p:cNvPr id="30" name="ST in G'">
            <a:extLst>
              <a:ext uri="{FF2B5EF4-FFF2-40B4-BE49-F238E27FC236}">
                <a16:creationId xmlns:a16="http://schemas.microsoft.com/office/drawing/2014/main" id="{DDEA8D23-A0B9-44F5-A6BA-84359EE302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450" y="3338289"/>
            <a:ext cx="5162550" cy="2466975"/>
          </a:xfrm>
          <a:prstGeom prst="rect">
            <a:avLst/>
          </a:prstGeom>
        </p:spPr>
      </p:pic>
      <p:pic>
        <p:nvPicPr>
          <p:cNvPr id="45" name="DisjointPaths3">
            <a:extLst>
              <a:ext uri="{FF2B5EF4-FFF2-40B4-BE49-F238E27FC236}">
                <a16:creationId xmlns:a16="http://schemas.microsoft.com/office/drawing/2014/main" id="{5C45F11E-63BB-4444-9604-8EFEC2DBC1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50" y="3338288"/>
            <a:ext cx="5162550" cy="2466975"/>
          </a:xfrm>
          <a:prstGeom prst="rect">
            <a:avLst/>
          </a:prstGeom>
        </p:spPr>
      </p:pic>
      <p:pic>
        <p:nvPicPr>
          <p:cNvPr id="40" name="SolutionInG'2">
            <a:extLst>
              <a:ext uri="{FF2B5EF4-FFF2-40B4-BE49-F238E27FC236}">
                <a16:creationId xmlns:a16="http://schemas.microsoft.com/office/drawing/2014/main" id="{AEC59076-87FE-4121-BC50-6991D14754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450" y="3338289"/>
            <a:ext cx="5162550" cy="2466975"/>
          </a:xfrm>
          <a:prstGeom prst="rect">
            <a:avLst/>
          </a:prstGeom>
        </p:spPr>
      </p:pic>
      <p:pic>
        <p:nvPicPr>
          <p:cNvPr id="36" name="SolutionInG">
            <a:extLst>
              <a:ext uri="{FF2B5EF4-FFF2-40B4-BE49-F238E27FC236}">
                <a16:creationId xmlns:a16="http://schemas.microsoft.com/office/drawing/2014/main" id="{A55AA23F-5DA3-4EC3-87C7-FAA0DC726B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450" y="3338289"/>
            <a:ext cx="5067300" cy="2324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B3D92-582A-43CF-AFE6-3BCD5B02A7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Approximating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bipartite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separation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B3D92-582A-43CF-AFE6-3BCD5B02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11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7BF36-BADF-46F9-B7FC-7A7F65D629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cap="small" dirty="0"/>
                  <a:t>Approximate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bipartite</m:t>
                    </m:r>
                  </m:oMath>
                </a14:m>
                <a:r>
                  <a:rPr lang="en-US" cap="small" dirty="0"/>
                  <a:t>-separation</a:t>
                </a:r>
                <a:br>
                  <a:rPr lang="en-US" cap="small" dirty="0"/>
                </a:br>
                <a:r>
                  <a:rPr lang="en-US" b="1" dirty="0"/>
                  <a:t>Input:</a:t>
                </a:r>
                <a:r>
                  <a:rPr lang="en-US" dirty="0"/>
                  <a:t>		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connected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Output:</a:t>
                </a:r>
                <a:r>
                  <a:rPr lang="en-US" dirty="0"/>
                  <a:t>	Connected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is bipartite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		if such a set with a neighborhood of size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exists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7BF36-BADF-46F9-B7FC-7A7F65D629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2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AB321-D27E-4A01-8EBD-7AAFA740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038C47-254E-493D-9414-64A69256A182}"/>
                  </a:ext>
                </a:extLst>
              </p:cNvPr>
              <p:cNvSpPr/>
              <p:nvPr/>
            </p:nvSpPr>
            <p:spPr>
              <a:xfrm>
                <a:off x="1891166" y="4236542"/>
                <a:ext cx="3732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038C47-254E-493D-9414-64A69256A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166" y="4236542"/>
                <a:ext cx="373244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81762-F273-443C-AFE5-00A3360AD438}"/>
                  </a:ext>
                </a:extLst>
              </p:cNvPr>
              <p:cNvSpPr txBox="1"/>
              <p:nvPr/>
            </p:nvSpPr>
            <p:spPr>
              <a:xfrm>
                <a:off x="6816079" y="3051667"/>
                <a:ext cx="5184578" cy="34163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Polynomial-time algorithm:</a:t>
                </a:r>
              </a:p>
              <a:p>
                <a:pPr marL="360000" indent="-360000" algn="l">
                  <a:buFont typeface="+mj-lt"/>
                  <a:buAutoNum type="arabicPeriod"/>
                </a:pPr>
                <a:endParaRPr lang="en-US" sz="1800" dirty="0">
                  <a:latin typeface="+mj-lt"/>
                </a:endParaRPr>
              </a:p>
              <a:p>
                <a:pPr marL="360000" indent="-360000" algn="l">
                  <a:buFont typeface="+mj-lt"/>
                  <a:buAutoNum type="arabicPeriod"/>
                </a:pPr>
                <a:r>
                  <a:rPr lang="en-NL" sz="1800" dirty="0">
                    <a:latin typeface="+mj-lt"/>
                  </a:rPr>
                  <a:t>Fix 2-coloring of </a:t>
                </a:r>
                <a14:m>
                  <m:oMath xmlns:m="http://schemas.openxmlformats.org/officeDocument/2006/math"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NL" sz="1800" dirty="0">
                    <a:latin typeface="+mj-lt"/>
                  </a:rPr>
                  <a:t> with </a:t>
                </a:r>
                <a:r>
                  <a:rPr lang="en-NL" sz="1800" dirty="0" err="1">
                    <a:latin typeface="+mj-lt"/>
                  </a:rPr>
                  <a:t>color</a:t>
                </a:r>
                <a:r>
                  <a:rPr lang="en-NL" sz="1800" dirty="0">
                    <a:latin typeface="+mj-lt"/>
                  </a:rPr>
                  <a:t> classes </a:t>
                </a:r>
                <a14:m>
                  <m:oMath xmlns:m="http://schemas.openxmlformats.org/officeDocument/2006/math"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NL" sz="1800" dirty="0">
                  <a:latin typeface="+mj-lt"/>
                </a:endParaRPr>
              </a:p>
              <a:p>
                <a:pPr marL="360000" indent="-360000" algn="l">
                  <a:buFont typeface="+mj-lt"/>
                  <a:buAutoNum type="arabicPeriod"/>
                </a:pPr>
                <a:r>
                  <a:rPr lang="en-US" sz="1800" dirty="0">
                    <a:latin typeface="+mj-lt"/>
                  </a:rPr>
                  <a:t>Create parity graph</a:t>
                </a:r>
                <a:r>
                  <a:rPr lang="en-NL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NL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NL" sz="1800" dirty="0">
                    <a:latin typeface="+mj-lt"/>
                  </a:rPr>
                  <a:t> on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BC98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BC98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BC9800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NL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NL" sz="1800" dirty="0">
                    <a:latin typeface="+mj-lt"/>
                  </a:rPr>
                  <a:t> </a:t>
                </a:r>
                <a:br>
                  <a:rPr lang="en-US" sz="1800" dirty="0">
                    <a:latin typeface="+mj-lt"/>
                  </a:rPr>
                </a:br>
                <a:r>
                  <a:rPr lang="en-NL" sz="1800" dirty="0">
                    <a:latin typeface="+mj-lt"/>
                  </a:rPr>
                  <a:t>edges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NL" sz="1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NL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NL" sz="1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sSup>
                      <m:sSupPr>
                        <m:ctrlP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NL" sz="1800" dirty="0">
                    <a:latin typeface="+mj-lt"/>
                  </a:rPr>
                  <a:t> for all </a:t>
                </a:r>
                <a14:m>
                  <m:oMath xmlns:m="http://schemas.openxmlformats.org/officeDocument/2006/math">
                    <m:r>
                      <a:rPr lang="en-NL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NL" sz="1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NL" sz="1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1800" dirty="0">
                  <a:latin typeface="+mj-lt"/>
                </a:endParaRPr>
              </a:p>
              <a:p>
                <a:pPr marL="360000" indent="-360000" algn="l">
                  <a:buFont typeface="+mj-lt"/>
                  <a:buAutoNum type="arabicPeriod"/>
                </a:pPr>
                <a:r>
                  <a:rPr lang="en-US" sz="1800" dirty="0">
                    <a:latin typeface="+mj-lt"/>
                  </a:rPr>
                  <a:t>Define two sets:</a:t>
                </a:r>
                <a:br>
                  <a:rPr lang="en-US" sz="1800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∪{</m:t>
                    </m:r>
                    <m:sSup>
                      <m:sSupPr>
                        <m:ctrlP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br>
                  <a:rPr lang="en-US" sz="1800" b="0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BC98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BC98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BC9800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∪{</m:t>
                    </m:r>
                    <m:sSup>
                      <m:sSupPr>
                        <m:ctrlP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b="0" dirty="0">
                  <a:latin typeface="+mj-lt"/>
                </a:endParaRPr>
              </a:p>
              <a:p>
                <a:pPr marL="360000" indent="-360000" algn="l">
                  <a:buFont typeface="+mj-lt"/>
                  <a:buAutoNum type="arabicPeriod"/>
                </a:pPr>
                <a:r>
                  <a:rPr lang="en-NL" sz="1800" dirty="0">
                    <a:latin typeface="+mj-lt"/>
                  </a:rPr>
                  <a:t>Find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sz="1800" b="0" dirty="0">
                    <a:latin typeface="+mj-lt"/>
                  </a:rPr>
                  <a:t> separator </a:t>
                </a:r>
                <a14:m>
                  <m:oMath xmlns:m="http://schemas.openxmlformats.org/officeDocument/2006/math"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′⊆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NL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NL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L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NL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∖(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1800" b="0" dirty="0">
                  <a:latin typeface="+mj-lt"/>
                </a:endParaRPr>
              </a:p>
              <a:p>
                <a:pPr marL="360000" indent="-360000" algn="l">
                  <a:buFont typeface="+mj-lt"/>
                  <a:buAutoNum type="arabicPeriod"/>
                </a:pPr>
                <a:r>
                  <a:rPr lang="en-NL" sz="18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L" sz="1800" dirty="0">
                    <a:latin typeface="+mj-lt"/>
                  </a:rPr>
                  <a:t>: </a:t>
                </a:r>
                <a:r>
                  <a:rPr lang="en-US" sz="1800" cap="small" dirty="0">
                    <a:latin typeface="+mj-lt"/>
                  </a:rPr>
                  <a:t>fail</a:t>
                </a:r>
                <a:r>
                  <a:rPr lang="en-US" sz="1800" dirty="0">
                    <a:latin typeface="+mj-lt"/>
                  </a:rPr>
                  <a:t> (neighborhood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+mj-lt"/>
                  </a:rPr>
                  <a:t> is impossible)</a:t>
                </a:r>
                <a:endParaRPr lang="en-NL" sz="1800" dirty="0">
                  <a:latin typeface="+mj-lt"/>
                </a:endParaRPr>
              </a:p>
              <a:p>
                <a:pPr marL="360000" indent="-360000" algn="l">
                  <a:buFont typeface="+mj-lt"/>
                  <a:buAutoNum type="arabicPeriod"/>
                </a:pPr>
                <a:r>
                  <a:rPr lang="en-NL" sz="18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NL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∣</m:t>
                    </m:r>
                    <m:sSup>
                      <m:sSupPr>
                        <m:ctrlP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∨</m:t>
                    </m:r>
                    <m:sSup>
                      <m:sSupPr>
                        <m:ctrlP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NL" sz="1800" dirty="0">
                  <a:latin typeface="+mj-lt"/>
                </a:endParaRPr>
              </a:p>
              <a:p>
                <a:pPr marL="360000" indent="-360000" algn="l">
                  <a:buFont typeface="+mj-lt"/>
                  <a:buAutoNum type="arabicPeriod"/>
                </a:pPr>
                <a:r>
                  <a:rPr lang="en-NL" sz="1800" dirty="0">
                    <a:latin typeface="+mj-lt"/>
                  </a:rPr>
                  <a:t>Output </a:t>
                </a:r>
                <a:r>
                  <a:rPr lang="en-NL" sz="1800" dirty="0" err="1">
                    <a:latin typeface="+mj-lt"/>
                  </a:rPr>
                  <a:t>componen</a:t>
                </a:r>
                <a:r>
                  <a:rPr lang="en-US" sz="1800" dirty="0">
                    <a:latin typeface="+mj-lt"/>
                  </a:rPr>
                  <a:t>t </a:t>
                </a:r>
                <a14:m>
                  <m:oMath xmlns:m="http://schemas.openxmlformats.org/officeDocument/2006/math">
                    <m:r>
                      <a:rPr lang="en-NL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NL" sz="1800" dirty="0"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NL" sz="1800" dirty="0">
                    <a:latin typeface="+mj-lt"/>
                  </a:rPr>
                  <a:t> containing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NL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1800" dirty="0" err="1">
                  <a:latin typeface="+mj-lt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81762-F273-443C-AFE5-00A3360AD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79" y="3051667"/>
                <a:ext cx="5184578" cy="3416320"/>
              </a:xfrm>
              <a:prstGeom prst="rect">
                <a:avLst/>
              </a:prstGeom>
              <a:blipFill>
                <a:blip r:embed="rId14"/>
                <a:stretch>
                  <a:fillRect l="-821" t="-890" b="-177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547798C-77FC-4912-9ABB-9324442AC101}"/>
                  </a:ext>
                </a:extLst>
              </p14:cNvPr>
              <p14:cNvContentPartPr/>
              <p14:nvPr/>
            </p14:nvContentPartPr>
            <p14:xfrm>
              <a:off x="923924" y="3338289"/>
              <a:ext cx="2263385" cy="2381247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547798C-77FC-4912-9ABB-9324442AC10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4922" y="3329290"/>
                <a:ext cx="2281028" cy="2398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F334E93-F057-4741-B711-CD879A495F9D}"/>
                  </a:ext>
                </a:extLst>
              </p:cNvPr>
              <p:cNvSpPr txBox="1"/>
              <p:nvPr/>
            </p:nvSpPr>
            <p:spPr>
              <a:xfrm>
                <a:off x="309851" y="5098476"/>
                <a:ext cx="10376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F334E93-F057-4741-B711-CD879A495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51" y="5098476"/>
                <a:ext cx="1037646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30B8A49-C41E-4FEF-B632-8BDCA8A14D21}"/>
                  </a:ext>
                </a:extLst>
              </p:cNvPr>
              <p:cNvSpPr/>
              <p:nvPr/>
            </p:nvSpPr>
            <p:spPr>
              <a:xfrm>
                <a:off x="2736242" y="3502020"/>
                <a:ext cx="3804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30B8A49-C41E-4FEF-B632-8BDCA8A14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242" y="3502020"/>
                <a:ext cx="380424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FA66075-681D-4EDC-AA04-5070C84353A0}"/>
                  </a:ext>
                </a:extLst>
              </p:cNvPr>
              <p:cNvSpPr/>
              <p:nvPr/>
            </p:nvSpPr>
            <p:spPr>
              <a:xfrm>
                <a:off x="2736242" y="4070230"/>
                <a:ext cx="3804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FA66075-681D-4EDC-AA04-5070C8435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242" y="4070230"/>
                <a:ext cx="380424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8AD3B75-9EA3-4FB4-8861-BCBB11116B25}"/>
                  </a:ext>
                </a:extLst>
              </p:cNvPr>
              <p:cNvSpPr/>
              <p:nvPr/>
            </p:nvSpPr>
            <p:spPr bwMode="auto">
              <a:xfrm>
                <a:off x="620713" y="1267371"/>
                <a:ext cx="11091911" cy="14424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with elimination distance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to a bipartite graph, a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bipartite</m:t>
                    </m:r>
                  </m:oMath>
                </a14:m>
                <a:r>
                  <a:rPr lang="en-US" sz="2400" dirty="0"/>
                  <a:t>-elimination forest of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can be computed in polynomial time.</a:t>
                </a:r>
              </a:p>
            </p:txBody>
          </p:sp>
        </mc:Choice>
        <mc:Fallback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8AD3B75-9EA3-4FB4-8861-BCBB11116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713" y="1267371"/>
                <a:ext cx="11091911" cy="1442472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22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42" grpId="0"/>
      <p:bldP spid="46" grpId="0"/>
      <p:bldP spid="47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EDDC8-7297-4209-B094-6EE4358B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solving vertex-deletion problems using a decomposition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324E-05D9-4B7C-B8A3-FA8AE1D3D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B124A-0CEC-489E-8061-FCE2C77B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83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F8AA-48CC-4515-8E63-6CC51B9603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64108"/>
                <a:ext cx="10972800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Based on the insight from the iterative-compression algorithm by </a:t>
                </a:r>
                <a:r>
                  <a:rPr lang="en-US" dirty="0">
                    <a:solidFill>
                      <a:srgbClr val="0070C0"/>
                    </a:solidFill>
                  </a:rPr>
                  <a:t>Reed, Smith</a:t>
                </a:r>
                <a:r>
                  <a:rPr lang="en-NL" dirty="0">
                    <a:solidFill>
                      <a:srgbClr val="0070C0"/>
                    </a:solidFill>
                  </a:rPr>
                  <a:t> &amp; </a:t>
                </a:r>
                <a:r>
                  <a:rPr lang="en-US" dirty="0" err="1">
                    <a:solidFill>
                      <a:srgbClr val="0070C0"/>
                    </a:solidFill>
                  </a:rPr>
                  <a:t>Vetta</a:t>
                </a:r>
                <a:r>
                  <a:rPr lang="en-US" dirty="0"/>
                  <a:t>:</a:t>
                </a:r>
              </a:p>
              <a:p>
                <a:endParaRPr lang="en-NL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:2∉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:2∉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:1∉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i="1" dirty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no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Compute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-separator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via maximum flow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F8AA-48CC-4515-8E63-6CC51B9603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64108"/>
                <a:ext cx="10972800" cy="4929188"/>
              </a:xfrm>
              <a:blipFill>
                <a:blip r:embed="rId3"/>
                <a:stretch>
                  <a:fillRect l="-833" t="-989" r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8CD561E-12AD-42E3-BF00-A1FBE2EE5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3067646"/>
            <a:ext cx="2743200" cy="3562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BEBFDE-C917-42EB-85FA-DCC99069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polynomial-time subroutine for </a:t>
            </a:r>
            <a:r>
              <a:rPr lang="en-US" cap="small" dirty="0"/>
              <a:t>Odd Cycle Transversal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2E174-723C-4401-B8B9-5ACEA012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19BBDC2-97EC-4AA9-B6A9-ADF98350F646}"/>
                  </a:ext>
                </a:extLst>
              </p:cNvPr>
              <p:cNvSpPr/>
              <p:nvPr/>
            </p:nvSpPr>
            <p:spPr bwMode="auto">
              <a:xfrm>
                <a:off x="797042" y="1700808"/>
                <a:ext cx="10627550" cy="122391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NL" sz="2400" dirty="0"/>
                  <a:t>Given a bipartite graph </a:t>
                </a:r>
                <a14:m>
                  <m:oMath xmlns:m="http://schemas.openxmlformats.org/officeDocument/2006/math">
                    <m:r>
                      <a:rPr lang="en-NL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sz="2400" dirty="0"/>
                  <a:t> with a list </a:t>
                </a:r>
                <a14:m>
                  <m:oMath xmlns:m="http://schemas.openxmlformats.org/officeDocument/2006/math">
                    <m:r>
                      <a:rPr lang="en-NL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NL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NL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NL" sz="2400" i="1">
                        <a:latin typeface="Cambria Math" panose="02040503050406030204" pitchFamily="18" charset="0"/>
                      </a:rPr>
                      <m:t>1,2</m:t>
                    </m:r>
                    <m:r>
                      <m:rPr>
                        <m:lit/>
                      </m:rPr>
                      <a:rPr lang="en-NL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NL" sz="2400" dirty="0"/>
                  <a:t> for</a:t>
                </a:r>
                <a:r>
                  <a:rPr lang="en-US" sz="2400" dirty="0"/>
                  <a:t> all</a:t>
                </a:r>
                <a:r>
                  <a:rPr lang="en-NL" sz="2400" dirty="0"/>
                  <a:t> </a:t>
                </a:r>
                <a14:m>
                  <m:oMath xmlns:m="http://schemas.openxmlformats.org/officeDocument/2006/math">
                    <m:r>
                      <a:rPr lang="en-NL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NL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NL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NL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sz="2400" dirty="0"/>
                  <a:t>, </a:t>
                </a:r>
                <a:br>
                  <a:rPr lang="en-NL" sz="2400" dirty="0"/>
                </a:br>
                <a:r>
                  <a:rPr lang="en-NL" sz="2400" dirty="0"/>
                  <a:t>in </a:t>
                </a:r>
                <a:r>
                  <a:rPr lang="en-NL" sz="2400" dirty="0">
                    <a:solidFill>
                      <a:srgbClr val="0070C0"/>
                    </a:solidFill>
                  </a:rPr>
                  <a:t>polynomial time</a:t>
                </a:r>
                <a:r>
                  <a:rPr lang="en-NL" sz="2400" dirty="0"/>
                  <a:t> we can compute a minimum </a:t>
                </a:r>
                <a14:m>
                  <m:oMath xmlns:m="http://schemas.openxmlformats.org/officeDocument/2006/math">
                    <m:r>
                      <a:rPr lang="en-NL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NL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NL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NL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sz="2400" dirty="0"/>
                  <a:t> such that </a:t>
                </a:r>
                <a14:m>
                  <m:oMath xmlns:m="http://schemas.openxmlformats.org/officeDocument/2006/math">
                    <m:r>
                      <a:rPr lang="en-NL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NL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NL" sz="2400" dirty="0"/>
                  <a:t> has a proper 2-coloring that assigns each vertex </a:t>
                </a:r>
                <a14:m>
                  <m:oMath xmlns:m="http://schemas.openxmlformats.org/officeDocument/2006/math">
                    <m:r>
                      <a:rPr lang="en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NL" sz="2400" dirty="0"/>
                  <a:t> a </a:t>
                </a:r>
                <a:r>
                  <a:rPr lang="en-NL" sz="2400" dirty="0" err="1"/>
                  <a:t>color</a:t>
                </a:r>
                <a:r>
                  <a:rPr lang="en-NL" sz="2400" dirty="0"/>
                  <a:t> from its list</a:t>
                </a:r>
                <a:endParaRPr lang="en-US" sz="2400" dirty="0"/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19BBDC2-97EC-4AA9-B6A9-ADF98350F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042" y="1700808"/>
                <a:ext cx="10627550" cy="122391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1273813-948E-4B53-BE8A-D1FBE91176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208" y="3067646"/>
            <a:ext cx="2743200" cy="3562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C0748F-7823-49D9-B80C-630A13249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8208" y="3067646"/>
            <a:ext cx="27432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C5AF8B-37CA-475D-92E8-29B17645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Vertex-deletion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cap="small" dirty="0"/>
                  <a:t>Vertex Deletion to Graph Class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br>
                  <a:rPr lang="en-US" cap="small" dirty="0"/>
                </a:br>
                <a:r>
                  <a:rPr lang="en-US" b="1" dirty="0"/>
                  <a:t>Input:</a:t>
                </a:r>
                <a:r>
                  <a:rPr lang="en-US" dirty="0"/>
                  <a:t>		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Output:</a:t>
                </a:r>
                <a:r>
                  <a:rPr lang="en-US" dirty="0"/>
                  <a:t>	Minimum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belongs to graph class </a:t>
                </a:r>
                <a14:m>
                  <m:oMath xmlns:m="http://schemas.openxmlformats.org/officeDocument/2006/math">
                    <m:r>
                      <a:rPr lang="en-US" i="1" cap="small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Many classic NP-hard graph problems can be phrased in this way: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16">
            <a:extLst>
              <a:ext uri="{FF2B5EF4-FFF2-40B4-BE49-F238E27FC236}">
                <a16:creationId xmlns:a16="http://schemas.microsoft.com/office/drawing/2014/main" id="{0AF9D528-15EE-468A-9E76-03633DEEE00A}"/>
              </a:ext>
            </a:extLst>
          </p:cNvPr>
          <p:cNvSpPr/>
          <p:nvPr/>
        </p:nvSpPr>
        <p:spPr>
          <a:xfrm>
            <a:off x="3352110" y="3299034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Vertex Cover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edgeless graph</a:t>
            </a: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B8FA6F49-8640-407F-BADC-A6E58B9E28BB}"/>
              </a:ext>
            </a:extLst>
          </p:cNvPr>
          <p:cNvSpPr/>
          <p:nvPr/>
        </p:nvSpPr>
        <p:spPr>
          <a:xfrm>
            <a:off x="7456762" y="3299034"/>
            <a:ext cx="2767221" cy="1198274"/>
          </a:xfrm>
          <a:custGeom>
            <a:avLst/>
            <a:gdLst>
              <a:gd name="connsiteX0" fmla="*/ 0 w 2754038"/>
              <a:gd name="connsiteY0" fmla="*/ 0 h 1198274"/>
              <a:gd name="connsiteX1" fmla="*/ 2754038 w 2754038"/>
              <a:gd name="connsiteY1" fmla="*/ 0 h 1198274"/>
              <a:gd name="connsiteX2" fmla="*/ 2754038 w 2754038"/>
              <a:gd name="connsiteY2" fmla="*/ 1198274 h 1198274"/>
              <a:gd name="connsiteX3" fmla="*/ 0 w 2754038"/>
              <a:gd name="connsiteY3" fmla="*/ 1198274 h 1198274"/>
              <a:gd name="connsiteX4" fmla="*/ 0 w 2754038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38" h="1198274">
                <a:moveTo>
                  <a:pt x="0" y="0"/>
                </a:moveTo>
                <a:lnTo>
                  <a:pt x="2754038" y="0"/>
                </a:lnTo>
                <a:lnTo>
                  <a:pt x="2754038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Feedback Vertex Set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acyclic graph</a:t>
            </a: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19F45D44-6DB6-40D5-813D-787834D0D935}"/>
              </a:ext>
            </a:extLst>
          </p:cNvPr>
          <p:cNvSpPr/>
          <p:nvPr/>
        </p:nvSpPr>
        <p:spPr>
          <a:xfrm>
            <a:off x="3352110" y="5234473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Odd Cycle Transversal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bipartite graph</a:t>
            </a:r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5E414437-9789-4C59-8C84-5D31ADD228B4}"/>
              </a:ext>
            </a:extLst>
          </p:cNvPr>
          <p:cNvSpPr/>
          <p:nvPr/>
        </p:nvSpPr>
        <p:spPr>
          <a:xfrm>
            <a:off x="7456762" y="5234473"/>
            <a:ext cx="2767221" cy="1198274"/>
          </a:xfrm>
          <a:custGeom>
            <a:avLst/>
            <a:gdLst>
              <a:gd name="connsiteX0" fmla="*/ 0 w 2754038"/>
              <a:gd name="connsiteY0" fmla="*/ 0 h 1198274"/>
              <a:gd name="connsiteX1" fmla="*/ 2754038 w 2754038"/>
              <a:gd name="connsiteY1" fmla="*/ 0 h 1198274"/>
              <a:gd name="connsiteX2" fmla="*/ 2754038 w 2754038"/>
              <a:gd name="connsiteY2" fmla="*/ 1198274 h 1198274"/>
              <a:gd name="connsiteX3" fmla="*/ 0 w 2754038"/>
              <a:gd name="connsiteY3" fmla="*/ 1198274 h 1198274"/>
              <a:gd name="connsiteX4" fmla="*/ 0 w 2754038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38" h="1198274">
                <a:moveTo>
                  <a:pt x="0" y="0"/>
                </a:moveTo>
                <a:lnTo>
                  <a:pt x="2754038" y="0"/>
                </a:lnTo>
                <a:lnTo>
                  <a:pt x="2754038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Chordal Vertex Deletion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graph without </a:t>
            </a:r>
            <a:r>
              <a:rPr lang="en-US" sz="1500" dirty="0" err="1"/>
              <a:t>chordless</a:t>
            </a:r>
            <a:r>
              <a:rPr lang="en-US" sz="1500" dirty="0"/>
              <a:t> cycles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2B6348-489A-4F8B-9B85-F8C39C744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8274B1-8AA4-4AFA-B598-0B75EB229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3EF53-E33E-453B-A156-E19EA1AC6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186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6D00D-FE0A-43FF-8BAD-9C1832501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313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C969D2-28C1-4598-926C-15240E726B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ED7E39-85C3-4C8C-9B4C-1128724093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8F00A-ACEC-4DB2-88CA-4E1A88972E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7E8A6-71F3-4BAF-ADB2-878515124849}"/>
              </a:ext>
            </a:extLst>
          </p:cNvPr>
          <p:cNvSpPr txBox="1"/>
          <p:nvPr/>
        </p:nvSpPr>
        <p:spPr>
          <a:xfrm>
            <a:off x="2604071" y="606341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E2C750-5085-4EFC-A29D-DA416103D313}"/>
              </a:ext>
            </a:extLst>
          </p:cNvPr>
          <p:cNvSpPr txBox="1"/>
          <p:nvPr/>
        </p:nvSpPr>
        <p:spPr>
          <a:xfrm>
            <a:off x="2604071" y="512956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CD66D1-B9F8-4C4D-8166-F616CD5D5CB9}"/>
              </a:ext>
            </a:extLst>
          </p:cNvPr>
          <p:cNvSpPr txBox="1"/>
          <p:nvPr/>
        </p:nvSpPr>
        <p:spPr>
          <a:xfrm>
            <a:off x="3069913" y="560131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B01259-B291-482A-B6ED-4523C96A6A50}"/>
              </a:ext>
            </a:extLst>
          </p:cNvPr>
          <p:cNvSpPr txBox="1"/>
          <p:nvPr/>
        </p:nvSpPr>
        <p:spPr>
          <a:xfrm>
            <a:off x="3517385" y="60487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3592E5-7E01-4B7A-ADAC-801970BECB34}"/>
              </a:ext>
            </a:extLst>
          </p:cNvPr>
          <p:cNvSpPr txBox="1"/>
          <p:nvPr/>
        </p:nvSpPr>
        <p:spPr>
          <a:xfrm>
            <a:off x="3517385" y="51343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E3EECB-AD0C-4214-A56C-6BA757168525}"/>
              </a:ext>
            </a:extLst>
          </p:cNvPr>
          <p:cNvSpPr txBox="1"/>
          <p:nvPr/>
        </p:nvSpPr>
        <p:spPr>
          <a:xfrm>
            <a:off x="2144212" y="560045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131C64-A944-418F-AB60-E10668A5DE08}"/>
              </a:ext>
            </a:extLst>
          </p:cNvPr>
          <p:cNvSpPr txBox="1"/>
          <p:nvPr/>
        </p:nvSpPr>
        <p:spPr>
          <a:xfrm>
            <a:off x="2610213" y="560045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909F4C-87F6-4E04-9018-ED29E25ED2E9}"/>
              </a:ext>
            </a:extLst>
          </p:cNvPr>
          <p:cNvSpPr txBox="1"/>
          <p:nvPr/>
        </p:nvSpPr>
        <p:spPr>
          <a:xfrm>
            <a:off x="3080153" y="51343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746BD0-66F3-4631-8262-B9832A9C3A92}"/>
              </a:ext>
            </a:extLst>
          </p:cNvPr>
          <p:cNvSpPr txBox="1"/>
          <p:nvPr/>
        </p:nvSpPr>
        <p:spPr>
          <a:xfrm>
            <a:off x="3529613" y="55915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77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7D1AD-16CC-47F9-B03A-1DAB937E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Odd Cycle Transversal </a:t>
            </a:r>
            <a:r>
              <a:rPr lang="en-US" dirty="0"/>
              <a:t>parameterized by elimination distance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957D7B-701F-491A-B028-8F67A8904C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Solve a more general problem:</a:t>
                </a:r>
                <a:r>
                  <a:rPr lang="en-US" dirty="0"/>
                  <a:t>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 list </a:t>
                </a:r>
                <a14:m>
                  <m:oMath xmlns:m="http://schemas.openxmlformats.org/officeDocument/2006/math">
                    <m:r>
                      <a:rPr lang="en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NL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NL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NL" i="1">
                        <a:latin typeface="Cambria Math" panose="02040503050406030204" pitchFamily="18" charset="0"/>
                      </a:rPr>
                      <m:t>1,2</m:t>
                    </m:r>
                    <m:r>
                      <m:rPr>
                        <m:lit/>
                      </m:rPr>
                      <a:rPr lang="en-NL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NL" dirty="0"/>
                  <a:t>, </a:t>
                </a:r>
                <a:br>
                  <a:rPr lang="en-US" dirty="0"/>
                </a:br>
                <a:r>
                  <a:rPr lang="en-NL" dirty="0"/>
                  <a:t>find minimum vertex set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NL" dirty="0"/>
                  <a:t> such that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NL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NL" dirty="0"/>
                  <a:t> has a 2-coloring respecting the lists</a:t>
                </a:r>
              </a:p>
              <a:p>
                <a:pPr marL="0" indent="0">
                  <a:buNone/>
                </a:pPr>
                <a:r>
                  <a:rPr lang="en-NL" dirty="0">
                    <a:solidFill>
                      <a:srgbClr val="0070C0"/>
                    </a:solidFill>
                  </a:rPr>
                  <a:t>Recursive algorithm</a:t>
                </a:r>
                <a:r>
                  <a:rPr lang="en-US" dirty="0">
                    <a:solidFill>
                      <a:srgbClr val="0070C0"/>
                    </a:solidFill>
                  </a:rPr>
                  <a:t>,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bipartite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rgbClr val="0070C0"/>
                    </a:solidFill>
                  </a:rPr>
                  <a:t>elimination forest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L" dirty="0">
                    <a:solidFill>
                      <a:srgbClr val="0070C0"/>
                    </a:solidFill>
                  </a:rPr>
                  <a:t>:</a:t>
                </a:r>
              </a:p>
              <a:p>
                <a:r>
                  <a:rPr lang="en-NL" dirty="0"/>
                  <a:t>If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dirty="0"/>
                  <a:t> is disconnected, solve separately on each</a:t>
                </a:r>
                <a:r>
                  <a:rPr lang="en-US" dirty="0"/>
                  <a:t> connected</a:t>
                </a:r>
                <a:r>
                  <a:rPr lang="en-NL" dirty="0"/>
                  <a:t> component</a:t>
                </a:r>
              </a:p>
              <a:p>
                <a:r>
                  <a:rPr lang="en-NL" dirty="0"/>
                  <a:t>If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dirty="0"/>
                  <a:t> is bipartite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  <a:r>
                  <a:rPr lang="en-NL" dirty="0"/>
                  <a:t>, solve in polynomial time via subroutine</a:t>
                </a:r>
              </a:p>
              <a:p>
                <a:r>
                  <a:rPr lang="en-US" dirty="0"/>
                  <a:t>Else</a:t>
                </a:r>
                <a:r>
                  <a:rPr lang="en-NL" dirty="0"/>
                  <a:t>,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be the vertex eliminated from the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graph in the first of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rounds</a:t>
                </a:r>
                <a:br>
                  <a:rPr lang="en-US" dirty="0"/>
                </a:br>
                <a:r>
                  <a:rPr lang="en-US" dirty="0"/>
                  <a:t>Recurse on three subproblems, output smallest solution found:</a:t>
                </a:r>
                <a:endParaRPr lang="en-NL" dirty="0"/>
              </a:p>
              <a:p>
                <a:pPr lvl="1"/>
                <a:r>
                  <a:rPr lang="en-NL" dirty="0"/>
                  <a:t>Recurse on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NL" dirty="0"/>
                  <a:t>, add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NL" dirty="0"/>
                  <a:t> to the solution that is found</a:t>
                </a:r>
              </a:p>
              <a:p>
                <a:pPr lvl="1"/>
                <a:r>
                  <a:rPr lang="en-NL" dirty="0"/>
                  <a:t>If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dirty="0"/>
                  <a:t>: recurse on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with color</a:t>
                </a:r>
                <a:r>
                  <a:rPr lang="en-NL" dirty="0"/>
                  <a:t> 1</a:t>
                </a:r>
                <a:r>
                  <a:rPr lang="en-US" dirty="0"/>
                  <a:t> removed</a:t>
                </a:r>
                <a:r>
                  <a:rPr lang="en-NL" dirty="0"/>
                  <a:t> from the list</a:t>
                </a:r>
                <a:r>
                  <a:rPr lang="en-US" dirty="0"/>
                  <a:t>s</a:t>
                </a:r>
                <a:r>
                  <a:rPr lang="en-NL" dirty="0"/>
                  <a:t> of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NL" dirty="0"/>
                  <a:t>’s </a:t>
                </a:r>
                <a:r>
                  <a:rPr lang="en-NL" dirty="0" err="1"/>
                  <a:t>neighbors</a:t>
                </a:r>
                <a:endParaRPr lang="en-NL" dirty="0"/>
              </a:p>
              <a:p>
                <a:pPr lvl="1"/>
                <a:r>
                  <a:rPr lang="en-NL" dirty="0"/>
                  <a:t>If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2∈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dirty="0"/>
                  <a:t>: recurse on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NL" dirty="0"/>
                  <a:t> </a:t>
                </a:r>
                <a:r>
                  <a:rPr lang="en-US" dirty="0"/>
                  <a:t>with color 2 </a:t>
                </a:r>
                <a:r>
                  <a:rPr lang="en-NL" dirty="0"/>
                  <a:t>remove</a:t>
                </a:r>
                <a:r>
                  <a:rPr lang="en-US" dirty="0"/>
                  <a:t>d</a:t>
                </a:r>
                <a:r>
                  <a:rPr lang="en-NL" dirty="0"/>
                  <a:t> from the list</a:t>
                </a:r>
                <a:r>
                  <a:rPr lang="en-US" dirty="0"/>
                  <a:t>s</a:t>
                </a:r>
                <a:r>
                  <a:rPr lang="en-NL" dirty="0"/>
                  <a:t> of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NL" dirty="0"/>
                  <a:t>’s </a:t>
                </a:r>
                <a:r>
                  <a:rPr lang="en-NL" dirty="0" err="1"/>
                  <a:t>neighbors</a:t>
                </a:r>
                <a:endParaRPr lang="en-NL" dirty="0"/>
              </a:p>
              <a:p>
                <a:pPr marL="57150" indent="0">
                  <a:buNone/>
                </a:pPr>
                <a:r>
                  <a:rPr lang="en-NL" dirty="0"/>
                  <a:t>In each recursive call,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NL" dirty="0"/>
                  <a:t>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bipartite</m:t>
                    </m:r>
                  </m:oMath>
                </a14:m>
                <a:r>
                  <a:rPr lang="en-US" dirty="0"/>
                  <a:t>-</a:t>
                </a:r>
                <a:r>
                  <a:rPr lang="en-NL" dirty="0"/>
                  <a:t>elimination </a:t>
                </a:r>
                <a:r>
                  <a:rPr lang="en-US" dirty="0"/>
                  <a:t>distance</a:t>
                </a:r>
                <a:r>
                  <a:rPr lang="en-NL" dirty="0"/>
                  <a:t> </a:t>
                </a:r>
                <a:r>
                  <a:rPr lang="en-US" dirty="0"/>
                  <a:t>at most</a:t>
                </a:r>
                <a:r>
                  <a:rPr lang="en-NL" dirty="0"/>
                  <a:t>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N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957D7B-701F-491A-B028-8F67A8904C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2" t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A47A-4025-415B-80F7-AD3A59C0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E26042B-BF1E-4EF4-BDA5-807D9DCA206A}"/>
                  </a:ext>
                </a:extLst>
              </p:cNvPr>
              <p:cNvSpPr/>
              <p:nvPr/>
            </p:nvSpPr>
            <p:spPr bwMode="auto">
              <a:xfrm>
                <a:off x="624417" y="1196975"/>
                <a:ext cx="10957983" cy="122391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with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bipartite</m:t>
                    </m:r>
                  </m:oMath>
                </a14:m>
                <a:r>
                  <a:rPr lang="en-US" sz="2400" dirty="0"/>
                  <a:t>-elimination forest of depth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a minimum odd cycle transversal can be computed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polynomial space.</a:t>
                </a: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E26042B-BF1E-4EF4-BDA5-807D9DCA2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1196975"/>
                <a:ext cx="10957983" cy="122391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F50EBE2-C7C2-4653-A708-0ED0F7E15D76}"/>
                  </a:ext>
                </a:extLst>
              </p:cNvPr>
              <p:cNvSpPr/>
              <p:nvPr/>
            </p:nvSpPr>
            <p:spPr bwMode="auto">
              <a:xfrm>
                <a:off x="620713" y="1196975"/>
                <a:ext cx="10957983" cy="122391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of elimination distance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to a bipartite graph, </a:t>
                </a:r>
                <a:br>
                  <a:rPr lang="en-US" sz="2400" dirty="0"/>
                </a:br>
                <a:r>
                  <a:rPr lang="en-US" sz="2400" dirty="0"/>
                  <a:t>a minimum odd cycle transversal can be computed </a:t>
                </a:r>
                <a:br>
                  <a:rPr lang="en-US" sz="2400" dirty="0"/>
                </a:br>
                <a:r>
                  <a:rPr lang="en-US" sz="2400" dirty="0"/>
                  <a:t>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polynomial space.</a:t>
                </a: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F50EBE2-C7C2-4653-A708-0ED0F7E15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713" y="1196975"/>
                <a:ext cx="10957983" cy="122391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6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05E1-37CC-49D0-B6CD-CA0497D3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solving </a:t>
            </a:r>
            <a:r>
              <a:rPr lang="en-US" cap="small" dirty="0"/>
              <a:t>Vertex Deletion </a:t>
            </a:r>
            <a:r>
              <a:rPr lang="en-US" dirty="0"/>
              <a:t>using a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28C87-A251-4950-B050-757EBEEF4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forest provides a decomposition of the graph by small separators</a:t>
                </a:r>
              </a:p>
              <a:p>
                <a:pPr marL="0" indent="0">
                  <a:buNone/>
                </a:pPr>
                <a:r>
                  <a:rPr lang="en-US" dirty="0"/>
                  <a:t>We can use dynamic programming over this decomposition, but need a way to solve the subproblems corresponding to base components (</a:t>
                </a:r>
                <a:r>
                  <a:rPr lang="en-US" dirty="0">
                    <a:solidFill>
                      <a:srgbClr val="0070C0"/>
                    </a:solidFill>
                  </a:rPr>
                  <a:t>leaves</a:t>
                </a:r>
                <a:r>
                  <a:rPr lang="en-US" dirty="0"/>
                  <a:t>) of the decomposition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28C87-A251-4950-B050-757EBEEF4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ECCBC-C933-4423-A925-280432C7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pic>
        <p:nvPicPr>
          <p:cNvPr id="5" name="Decomposition">
            <a:extLst>
              <a:ext uri="{FF2B5EF4-FFF2-40B4-BE49-F238E27FC236}">
                <a16:creationId xmlns:a16="http://schemas.microsoft.com/office/drawing/2014/main" id="{30C57BDC-57D5-4B8C-B3CD-2C37F5BF4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740" y="2636912"/>
            <a:ext cx="4933950" cy="22669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22CC616-EB3C-47D9-B16A-8992634B0E83}"/>
              </a:ext>
            </a:extLst>
          </p:cNvPr>
          <p:cNvSpPr/>
          <p:nvPr/>
        </p:nvSpPr>
        <p:spPr bwMode="auto">
          <a:xfrm>
            <a:off x="5591944" y="3607773"/>
            <a:ext cx="720080" cy="43193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0AD07-1639-4B39-A73E-DA2BD8C35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80" y="2903612"/>
            <a:ext cx="4933950" cy="173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692EB1-C527-4A77-8C4E-E66084C56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80" y="2903612"/>
            <a:ext cx="4933950" cy="173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632E92-21C6-4824-ACE6-A7C5F124C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80" y="3437012"/>
            <a:ext cx="4933950" cy="1200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582356-D1D8-4627-9484-FE1520E6B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880" y="3437012"/>
            <a:ext cx="4933950" cy="1200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0661EE-C5BB-4D77-8953-32C667F377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880" y="3437012"/>
            <a:ext cx="4924425" cy="1200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E64DB-7CDE-4F35-BAAC-AA2AA0C095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880" y="2903612"/>
            <a:ext cx="4933950" cy="1733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C0E59C4-6F82-459D-AD80-975DF93435FC}"/>
                  </a:ext>
                </a:extLst>
              </p:cNvPr>
              <p:cNvSpPr/>
              <p:nvPr/>
            </p:nvSpPr>
            <p:spPr>
              <a:xfrm>
                <a:off x="805472" y="3048547"/>
                <a:ext cx="12907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600" dirty="0"/>
                  <a:t>= bipartite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C0E59C4-6F82-459D-AD80-975DF9343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2" y="3048547"/>
                <a:ext cx="1290738" cy="338554"/>
              </a:xfrm>
              <a:prstGeom prst="rect">
                <a:avLst/>
              </a:prstGeom>
              <a:blipFill>
                <a:blip r:embed="rId11"/>
                <a:stretch>
                  <a:fillRect t="-5357" r="-9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BAA63F8-514B-434A-B625-A04B25A6C367}"/>
                  </a:ext>
                </a:extLst>
              </p14:cNvPr>
              <p14:cNvContentPartPr/>
              <p14:nvPr/>
            </p14:nvContentPartPr>
            <p14:xfrm>
              <a:off x="6395000" y="3714247"/>
              <a:ext cx="1004040" cy="117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BAA63F8-514B-434A-B625-A04B25A6C3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86360" y="3705247"/>
                <a:ext cx="1021680" cy="11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B53B107-84D3-4EFA-BD4C-42F33B89F99F}"/>
                  </a:ext>
                </a:extLst>
              </p14:cNvPr>
              <p14:cNvContentPartPr/>
              <p14:nvPr/>
            </p14:nvContentPartPr>
            <p14:xfrm>
              <a:off x="7498760" y="3754927"/>
              <a:ext cx="1546560" cy="1038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B53B107-84D3-4EFA-BD4C-42F33B89F99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90120" y="3745927"/>
                <a:ext cx="156420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F5BE1C-2C44-4777-8368-C60D0C3936F0}"/>
                  </a:ext>
                </a:extLst>
              </p14:cNvPr>
              <p14:cNvContentPartPr/>
              <p14:nvPr/>
            </p14:nvContentPartPr>
            <p14:xfrm>
              <a:off x="9092120" y="3832687"/>
              <a:ext cx="528480" cy="95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F5BE1C-2C44-4777-8368-C60D0C3936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83120" y="3823687"/>
                <a:ext cx="54612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5132CB-7456-42A2-8DA1-2C2D398EF828}"/>
                  </a:ext>
                </a:extLst>
              </p14:cNvPr>
              <p14:cNvContentPartPr/>
              <p14:nvPr/>
            </p14:nvContentPartPr>
            <p14:xfrm>
              <a:off x="10096880" y="3807459"/>
              <a:ext cx="1206720" cy="1038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5132CB-7456-42A2-8DA1-2C2D398EF82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88240" y="3798459"/>
                <a:ext cx="122436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E0DB7EA-7369-42D6-913B-ABB1B5BCE7A8}"/>
                  </a:ext>
                </a:extLst>
              </p14:cNvPr>
              <p14:cNvContentPartPr/>
              <p14:nvPr/>
            </p14:nvContentPartPr>
            <p14:xfrm>
              <a:off x="7341660" y="3034817"/>
              <a:ext cx="710640" cy="308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E0DB7EA-7369-42D6-913B-ABB1B5BCE7A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06020" y="2963177"/>
                <a:ext cx="7822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6A7493-E125-436B-BE87-729C44C8572D}"/>
                  </a:ext>
                </a:extLst>
              </p14:cNvPr>
              <p14:cNvContentPartPr/>
              <p14:nvPr/>
            </p14:nvContentPartPr>
            <p14:xfrm>
              <a:off x="8307540" y="3111497"/>
              <a:ext cx="113760" cy="289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C6A7493-E125-436B-BE87-729C44C857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71900" y="3039497"/>
                <a:ext cx="1854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E15EE8-E381-4155-83F5-A78CCDB162BF}"/>
                  </a:ext>
                </a:extLst>
              </p14:cNvPr>
              <p14:cNvContentPartPr/>
              <p14:nvPr/>
            </p14:nvContentPartPr>
            <p14:xfrm>
              <a:off x="8398980" y="3042737"/>
              <a:ext cx="713160" cy="357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E15EE8-E381-4155-83F5-A78CCDB162B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63340" y="2970737"/>
                <a:ext cx="7848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8537589-6E9A-400D-9A06-2302434BBD32}"/>
                  </a:ext>
                </a:extLst>
              </p14:cNvPr>
              <p14:cNvContentPartPr/>
              <p14:nvPr/>
            </p14:nvContentPartPr>
            <p14:xfrm>
              <a:off x="8393940" y="2934377"/>
              <a:ext cx="1867680" cy="407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8537589-6E9A-400D-9A06-2302434BBD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58300" y="2862737"/>
                <a:ext cx="193932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C8D51F8-4F1C-4C03-8B50-CD10C33FFFC0}"/>
                  </a:ext>
                </a:extLst>
              </p14:cNvPr>
              <p14:cNvContentPartPr/>
              <p14:nvPr/>
            </p14:nvContentPartPr>
            <p14:xfrm>
              <a:off x="6818580" y="3586337"/>
              <a:ext cx="317880" cy="301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C8D51F8-4F1C-4C03-8B50-CD10C33FFFC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82580" y="3514337"/>
                <a:ext cx="38952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A44CF5F-49F1-4E0E-AE56-E3284ED4AE14}"/>
                  </a:ext>
                </a:extLst>
              </p14:cNvPr>
              <p14:cNvContentPartPr/>
              <p14:nvPr/>
            </p14:nvContentPartPr>
            <p14:xfrm>
              <a:off x="8350020" y="3602537"/>
              <a:ext cx="136800" cy="213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A44CF5F-49F1-4E0E-AE56-E3284ED4AE1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14020" y="3530537"/>
                <a:ext cx="2084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0A587DD-5A12-4C0F-8FCF-05EA7704CC72}"/>
                  </a:ext>
                </a:extLst>
              </p14:cNvPr>
              <p14:cNvContentPartPr/>
              <p14:nvPr/>
            </p14:nvContentPartPr>
            <p14:xfrm>
              <a:off x="9297180" y="3612977"/>
              <a:ext cx="69840" cy="253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0A587DD-5A12-4C0F-8FCF-05EA7704CC7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261180" y="3541337"/>
                <a:ext cx="1414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9F51476-1682-43E4-BA75-65A472DC156A}"/>
                  </a:ext>
                </a:extLst>
              </p14:cNvPr>
              <p14:cNvContentPartPr/>
              <p14:nvPr/>
            </p14:nvContentPartPr>
            <p14:xfrm>
              <a:off x="10450980" y="3597857"/>
              <a:ext cx="109440" cy="281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9F51476-1682-43E4-BA75-65A472DC156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414980" y="3526217"/>
                <a:ext cx="1810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B84D75CF-3B32-409B-A3C6-4B3840219C44}"/>
                  </a:ext>
                </a:extLst>
              </p:cNvPr>
              <p:cNvSpPr/>
              <p:nvPr/>
            </p:nvSpPr>
            <p:spPr bwMode="auto">
              <a:xfrm>
                <a:off x="797042" y="4987002"/>
                <a:ext cx="10627550" cy="1038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Observation.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dirty="0"/>
                  <a:t> is characterized by a set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connected</a:t>
                </a:r>
                <a:r>
                  <a:rPr lang="en-US" sz="2400" dirty="0"/>
                  <a:t> forbidden substructures,</a:t>
                </a:r>
                <a:br>
                  <a:rPr lang="en-US" sz="2400" dirty="0"/>
                </a:br>
                <a:r>
                  <a:rPr lang="en-US" sz="2400" dirty="0"/>
                  <a:t>then any optimal solution deletes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/>
                  <a:t> vertices from a base component.</a:t>
                </a:r>
              </a:p>
            </p:txBody>
          </p:sp>
        </mc:Choice>
        <mc:Fallback xmlns="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B84D75CF-3B32-409B-A3C6-4B3840219C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042" y="4987002"/>
                <a:ext cx="10627550" cy="1038600"/>
              </a:xfrm>
              <a:prstGeom prst="round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6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05E1-37CC-49D0-B6CD-CA0497D3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solving </a:t>
            </a:r>
            <a:r>
              <a:rPr lang="en-US" cap="small" dirty="0"/>
              <a:t>Vertex Deletion </a:t>
            </a:r>
            <a:r>
              <a:rPr lang="en-US" dirty="0"/>
              <a:t>using a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28C87-A251-4950-B050-757EBEEF4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forest provides a decomposition of the graph by small separators</a:t>
                </a:r>
              </a:p>
              <a:p>
                <a:pPr marL="0" indent="0">
                  <a:buNone/>
                </a:pPr>
                <a:r>
                  <a:rPr lang="en-US" dirty="0"/>
                  <a:t>Allows FPT algorithms for the parameterization by </a:t>
                </a:r>
                <a:r>
                  <a:rPr lang="en-US" cap="small" dirty="0">
                    <a:solidFill>
                      <a:srgbClr val="C00000"/>
                    </a:solidFill>
                  </a:rPr>
                  <a:t>opt</a:t>
                </a:r>
                <a:r>
                  <a:rPr lang="en-US" dirty="0"/>
                  <a:t> to be used to bootstrap the DP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28C87-A251-4950-B050-757EBEEF4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ECCBC-C933-4423-A925-280432C7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pic>
        <p:nvPicPr>
          <p:cNvPr id="5" name="Decomposition">
            <a:extLst>
              <a:ext uri="{FF2B5EF4-FFF2-40B4-BE49-F238E27FC236}">
                <a16:creationId xmlns:a16="http://schemas.microsoft.com/office/drawing/2014/main" id="{30C57BDC-57D5-4B8C-B3CD-2C37F5BF4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740" y="2636912"/>
            <a:ext cx="4933950" cy="22669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22CC616-EB3C-47D9-B16A-8992634B0E83}"/>
              </a:ext>
            </a:extLst>
          </p:cNvPr>
          <p:cNvSpPr/>
          <p:nvPr/>
        </p:nvSpPr>
        <p:spPr bwMode="auto">
          <a:xfrm>
            <a:off x="5591944" y="3607773"/>
            <a:ext cx="720080" cy="43193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0AD07-1639-4B39-A73E-DA2BD8C35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80" y="2903612"/>
            <a:ext cx="4933950" cy="173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692EB1-C527-4A77-8C4E-E66084C56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80" y="2903612"/>
            <a:ext cx="4933950" cy="173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632E92-21C6-4824-ACE6-A7C5F124C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80" y="3437012"/>
            <a:ext cx="4933950" cy="1200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582356-D1D8-4627-9484-FE1520E6B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880" y="3437012"/>
            <a:ext cx="4933950" cy="1200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0661EE-C5BB-4D77-8953-32C667F377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880" y="3437012"/>
            <a:ext cx="4924425" cy="1200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E64DB-7CDE-4F35-BAAC-AA2AA0C095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880" y="2903612"/>
            <a:ext cx="4933950" cy="1733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C0E59C4-6F82-459D-AD80-975DF93435FC}"/>
                  </a:ext>
                </a:extLst>
              </p:cNvPr>
              <p:cNvSpPr/>
              <p:nvPr/>
            </p:nvSpPr>
            <p:spPr>
              <a:xfrm>
                <a:off x="805472" y="3048547"/>
                <a:ext cx="12907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600" dirty="0"/>
                  <a:t>= bipartite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C0E59C4-6F82-459D-AD80-975DF9343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2" y="3048547"/>
                <a:ext cx="1290738" cy="338554"/>
              </a:xfrm>
              <a:prstGeom prst="rect">
                <a:avLst/>
              </a:prstGeom>
              <a:blipFill>
                <a:blip r:embed="rId11"/>
                <a:stretch>
                  <a:fillRect t="-5357" r="-9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BAA63F8-514B-434A-B625-A04B25A6C367}"/>
                  </a:ext>
                </a:extLst>
              </p14:cNvPr>
              <p14:cNvContentPartPr/>
              <p14:nvPr/>
            </p14:nvContentPartPr>
            <p14:xfrm>
              <a:off x="6395000" y="3714247"/>
              <a:ext cx="1004040" cy="117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BAA63F8-514B-434A-B625-A04B25A6C3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86360" y="3705247"/>
                <a:ext cx="1021680" cy="11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B53B107-84D3-4EFA-BD4C-42F33B89F99F}"/>
                  </a:ext>
                </a:extLst>
              </p14:cNvPr>
              <p14:cNvContentPartPr/>
              <p14:nvPr/>
            </p14:nvContentPartPr>
            <p14:xfrm>
              <a:off x="7498760" y="3754927"/>
              <a:ext cx="1546560" cy="1038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B53B107-84D3-4EFA-BD4C-42F33B89F99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90120" y="3745927"/>
                <a:ext cx="156420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F5BE1C-2C44-4777-8368-C60D0C3936F0}"/>
                  </a:ext>
                </a:extLst>
              </p14:cNvPr>
              <p14:cNvContentPartPr/>
              <p14:nvPr/>
            </p14:nvContentPartPr>
            <p14:xfrm>
              <a:off x="9092120" y="3832687"/>
              <a:ext cx="528480" cy="95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F5BE1C-2C44-4777-8368-C60D0C3936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83120" y="3823687"/>
                <a:ext cx="54612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5132CB-7456-42A2-8DA1-2C2D398EF828}"/>
                  </a:ext>
                </a:extLst>
              </p14:cNvPr>
              <p14:cNvContentPartPr/>
              <p14:nvPr/>
            </p14:nvContentPartPr>
            <p14:xfrm>
              <a:off x="10096880" y="3807459"/>
              <a:ext cx="1206720" cy="1038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5132CB-7456-42A2-8DA1-2C2D398EF82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88240" y="3798459"/>
                <a:ext cx="122436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E0DB7EA-7369-42D6-913B-ABB1B5BCE7A8}"/>
                  </a:ext>
                </a:extLst>
              </p14:cNvPr>
              <p14:cNvContentPartPr/>
              <p14:nvPr/>
            </p14:nvContentPartPr>
            <p14:xfrm>
              <a:off x="7341660" y="3034817"/>
              <a:ext cx="710640" cy="308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E0DB7EA-7369-42D6-913B-ABB1B5BCE7A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06020" y="2963177"/>
                <a:ext cx="7822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C6A7493-E125-436B-BE87-729C44C8572D}"/>
                  </a:ext>
                </a:extLst>
              </p14:cNvPr>
              <p14:cNvContentPartPr/>
              <p14:nvPr/>
            </p14:nvContentPartPr>
            <p14:xfrm>
              <a:off x="8307540" y="3111497"/>
              <a:ext cx="113760" cy="289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C6A7493-E125-436B-BE87-729C44C857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71900" y="3039497"/>
                <a:ext cx="1854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E15EE8-E381-4155-83F5-A78CCDB162BF}"/>
                  </a:ext>
                </a:extLst>
              </p14:cNvPr>
              <p14:cNvContentPartPr/>
              <p14:nvPr/>
            </p14:nvContentPartPr>
            <p14:xfrm>
              <a:off x="8398980" y="3042737"/>
              <a:ext cx="713160" cy="357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E15EE8-E381-4155-83F5-A78CCDB162B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63340" y="2970737"/>
                <a:ext cx="7848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8537589-6E9A-400D-9A06-2302434BBD32}"/>
                  </a:ext>
                </a:extLst>
              </p14:cNvPr>
              <p14:cNvContentPartPr/>
              <p14:nvPr/>
            </p14:nvContentPartPr>
            <p14:xfrm>
              <a:off x="8393940" y="2934377"/>
              <a:ext cx="1867680" cy="407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8537589-6E9A-400D-9A06-2302434BBD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58300" y="2862737"/>
                <a:ext cx="193932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C8D51F8-4F1C-4C03-8B50-CD10C33FFFC0}"/>
                  </a:ext>
                </a:extLst>
              </p14:cNvPr>
              <p14:cNvContentPartPr/>
              <p14:nvPr/>
            </p14:nvContentPartPr>
            <p14:xfrm>
              <a:off x="6818580" y="3586337"/>
              <a:ext cx="317880" cy="301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C8D51F8-4F1C-4C03-8B50-CD10C33FFFC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82580" y="3514337"/>
                <a:ext cx="38952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A44CF5F-49F1-4E0E-AE56-E3284ED4AE14}"/>
                  </a:ext>
                </a:extLst>
              </p14:cNvPr>
              <p14:cNvContentPartPr/>
              <p14:nvPr/>
            </p14:nvContentPartPr>
            <p14:xfrm>
              <a:off x="8350020" y="3602537"/>
              <a:ext cx="136800" cy="213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A44CF5F-49F1-4E0E-AE56-E3284ED4AE1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14020" y="3530537"/>
                <a:ext cx="2084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0A587DD-5A12-4C0F-8FCF-05EA7704CC72}"/>
                  </a:ext>
                </a:extLst>
              </p14:cNvPr>
              <p14:cNvContentPartPr/>
              <p14:nvPr/>
            </p14:nvContentPartPr>
            <p14:xfrm>
              <a:off x="9297180" y="3612977"/>
              <a:ext cx="69840" cy="253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0A587DD-5A12-4C0F-8FCF-05EA7704CC7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261180" y="3541337"/>
                <a:ext cx="1414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9F51476-1682-43E4-BA75-65A472DC156A}"/>
                  </a:ext>
                </a:extLst>
              </p14:cNvPr>
              <p14:cNvContentPartPr/>
              <p14:nvPr/>
            </p14:nvContentPartPr>
            <p14:xfrm>
              <a:off x="10450980" y="3597857"/>
              <a:ext cx="109440" cy="281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9F51476-1682-43E4-BA75-65A472DC156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414980" y="3526217"/>
                <a:ext cx="1810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B84D75CF-3B32-409B-A3C6-4B3840219C44}"/>
                  </a:ext>
                </a:extLst>
              </p:cNvPr>
              <p:cNvSpPr/>
              <p:nvPr/>
            </p:nvSpPr>
            <p:spPr bwMode="auto">
              <a:xfrm>
                <a:off x="797042" y="4987002"/>
                <a:ext cx="10627550" cy="1038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Observation.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dirty="0"/>
                  <a:t> is characterized by a set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connected</a:t>
                </a:r>
                <a:r>
                  <a:rPr lang="en-US" sz="2400" dirty="0"/>
                  <a:t> forbidden substructures,</a:t>
                </a:r>
                <a:br>
                  <a:rPr lang="en-US" sz="2400" dirty="0"/>
                </a:br>
                <a:r>
                  <a:rPr lang="en-US" sz="2400" dirty="0"/>
                  <a:t>then any optimal solution deletes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dirty="0"/>
                  <a:t> vertices from a base component.</a:t>
                </a:r>
              </a:p>
            </p:txBody>
          </p:sp>
        </mc:Choice>
        <mc:Fallback xmlns="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B84D75CF-3B32-409B-A3C6-4B3840219C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042" y="4987002"/>
                <a:ext cx="10627550" cy="1038600"/>
              </a:xfrm>
              <a:prstGeom prst="round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We provided three types of results for new parameterizations of V</a:t>
                </a:r>
                <a:r>
                  <a:rPr lang="en-US" cap="small" dirty="0"/>
                  <a:t>ertex deletion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Results carry over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 with changes in the polynomial factors</a:t>
                </a:r>
                <a:br>
                  <a:rPr lang="en-US" dirty="0"/>
                </a:br>
                <a:r>
                  <a:rPr lang="en-US" sz="1600" dirty="0">
                    <a:solidFill>
                      <a:srgbClr val="0070C0"/>
                    </a:solidFill>
                  </a:rPr>
                  <a:t>[Eiben, Ganian, Hamm, Kwon @ MFCS’19]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Open problems:</a:t>
                </a:r>
              </a:p>
              <a:p>
                <a:r>
                  <a:rPr lang="en-US" dirty="0"/>
                  <a:t>Can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-approximation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</m:oMath>
                </a14:m>
                <a:r>
                  <a:rPr lang="en-US" dirty="0"/>
                  <a:t> be computed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?</a:t>
                </a:r>
              </a:p>
              <a:p>
                <a:r>
                  <a:rPr lang="en-US" dirty="0"/>
                  <a:t>Can variants of these hybrid parameterizations be effective for </a:t>
                </a:r>
                <a:r>
                  <a:rPr lang="en-US" dirty="0">
                    <a:solidFill>
                      <a:srgbClr val="C00000"/>
                    </a:solidFill>
                  </a:rPr>
                  <a:t>directed graphs</a:t>
                </a:r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5039727-06F0-47DF-B678-E6C70F3B4C93}"/>
              </a:ext>
            </a:extLst>
          </p:cNvPr>
          <p:cNvSpPr/>
          <p:nvPr/>
        </p:nvSpPr>
        <p:spPr>
          <a:xfrm>
            <a:off x="983432" y="1962710"/>
            <a:ext cx="3741205" cy="649440"/>
          </a:xfrm>
          <a:custGeom>
            <a:avLst/>
            <a:gdLst>
              <a:gd name="connsiteX0" fmla="*/ 0 w 5443804"/>
              <a:gd name="connsiteY0" fmla="*/ 108242 h 649440"/>
              <a:gd name="connsiteX1" fmla="*/ 108242 w 5443804"/>
              <a:gd name="connsiteY1" fmla="*/ 0 h 649440"/>
              <a:gd name="connsiteX2" fmla="*/ 5335562 w 5443804"/>
              <a:gd name="connsiteY2" fmla="*/ 0 h 649440"/>
              <a:gd name="connsiteX3" fmla="*/ 5443804 w 5443804"/>
              <a:gd name="connsiteY3" fmla="*/ 108242 h 649440"/>
              <a:gd name="connsiteX4" fmla="*/ 5443804 w 5443804"/>
              <a:gd name="connsiteY4" fmla="*/ 541198 h 649440"/>
              <a:gd name="connsiteX5" fmla="*/ 5335562 w 5443804"/>
              <a:gd name="connsiteY5" fmla="*/ 649440 h 649440"/>
              <a:gd name="connsiteX6" fmla="*/ 108242 w 5443804"/>
              <a:gd name="connsiteY6" fmla="*/ 649440 h 649440"/>
              <a:gd name="connsiteX7" fmla="*/ 0 w 5443804"/>
              <a:gd name="connsiteY7" fmla="*/ 541198 h 649440"/>
              <a:gd name="connsiteX8" fmla="*/ 0 w 5443804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804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5335562" y="0"/>
                </a:lnTo>
                <a:cubicBezTo>
                  <a:pt x="5395342" y="0"/>
                  <a:pt x="5443804" y="48462"/>
                  <a:pt x="5443804" y="108242"/>
                </a:cubicBezTo>
                <a:lnTo>
                  <a:pt x="5443804" y="541198"/>
                </a:lnTo>
                <a:cubicBezTo>
                  <a:pt x="5443804" y="600978"/>
                  <a:pt x="5395342" y="649440"/>
                  <a:pt x="5335562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7466" tIns="31703" rIns="237466" bIns="3170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1. Decomposition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0292E65-EDEC-4AA3-A12D-6F7DCB45F68C}"/>
                  </a:ext>
                </a:extLst>
              </p:cNvPr>
              <p:cNvSpPr/>
              <p:nvPr/>
            </p:nvSpPr>
            <p:spPr>
              <a:xfrm>
                <a:off x="3388915" y="2780928"/>
                <a:ext cx="5443804" cy="649440"/>
              </a:xfrm>
              <a:custGeom>
                <a:avLst/>
                <a:gdLst>
                  <a:gd name="connsiteX0" fmla="*/ 0 w 5443804"/>
                  <a:gd name="connsiteY0" fmla="*/ 108242 h 649440"/>
                  <a:gd name="connsiteX1" fmla="*/ 108242 w 5443804"/>
                  <a:gd name="connsiteY1" fmla="*/ 0 h 649440"/>
                  <a:gd name="connsiteX2" fmla="*/ 5335562 w 5443804"/>
                  <a:gd name="connsiteY2" fmla="*/ 0 h 649440"/>
                  <a:gd name="connsiteX3" fmla="*/ 5443804 w 5443804"/>
                  <a:gd name="connsiteY3" fmla="*/ 108242 h 649440"/>
                  <a:gd name="connsiteX4" fmla="*/ 5443804 w 5443804"/>
                  <a:gd name="connsiteY4" fmla="*/ 541198 h 649440"/>
                  <a:gd name="connsiteX5" fmla="*/ 5335562 w 5443804"/>
                  <a:gd name="connsiteY5" fmla="*/ 649440 h 649440"/>
                  <a:gd name="connsiteX6" fmla="*/ 108242 w 5443804"/>
                  <a:gd name="connsiteY6" fmla="*/ 649440 h 649440"/>
                  <a:gd name="connsiteX7" fmla="*/ 0 w 5443804"/>
                  <a:gd name="connsiteY7" fmla="*/ 541198 h 649440"/>
                  <a:gd name="connsiteX8" fmla="*/ 0 w 5443804"/>
                  <a:gd name="connsiteY8" fmla="*/ 108242 h 64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43804" h="649440">
                    <a:moveTo>
                      <a:pt x="0" y="108242"/>
                    </a:moveTo>
                    <a:cubicBezTo>
                      <a:pt x="0" y="48462"/>
                      <a:pt x="48462" y="0"/>
                      <a:pt x="108242" y="0"/>
                    </a:cubicBezTo>
                    <a:lnTo>
                      <a:pt x="5335562" y="0"/>
                    </a:lnTo>
                    <a:cubicBezTo>
                      <a:pt x="5395342" y="0"/>
                      <a:pt x="5443804" y="48462"/>
                      <a:pt x="5443804" y="108242"/>
                    </a:cubicBezTo>
                    <a:lnTo>
                      <a:pt x="5443804" y="541198"/>
                    </a:lnTo>
                    <a:cubicBezTo>
                      <a:pt x="5443804" y="600978"/>
                      <a:pt x="5395342" y="649440"/>
                      <a:pt x="5335562" y="649440"/>
                    </a:cubicBezTo>
                    <a:lnTo>
                      <a:pt x="108242" y="649440"/>
                    </a:lnTo>
                    <a:cubicBezTo>
                      <a:pt x="48462" y="649440"/>
                      <a:pt x="0" y="600978"/>
                      <a:pt x="0" y="541198"/>
                    </a:cubicBezTo>
                    <a:lnTo>
                      <a:pt x="0" y="108242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237466" tIns="31703" rIns="237466" bIns="31703" numCol="1" spcCol="1270" anchor="ctr" anchorCtr="0">
                <a:noAutofit/>
              </a:bodyPr>
              <a:lstStyle/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 dirty="0"/>
                  <a:t>2. Algorithms solving </a:t>
                </a:r>
                <a:r>
                  <a:rPr lang="en-US" sz="2200" kern="1200" cap="small" baseline="0" dirty="0"/>
                  <a:t>Vertex Deletion to</a:t>
                </a:r>
                <a:r>
                  <a:rPr lang="en-US" sz="2200" kern="1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sz="2200" kern="1200" dirty="0"/>
              </a:p>
            </p:txBody>
          </p:sp>
        </mc:Choice>
        <mc:Fallback xmlns=""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0292E65-EDEC-4AA3-A12D-6F7DCB45F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915" y="2780928"/>
                <a:ext cx="5443804" cy="649440"/>
              </a:xfrm>
              <a:custGeom>
                <a:avLst/>
                <a:gdLst>
                  <a:gd name="connsiteX0" fmla="*/ 0 w 5443804"/>
                  <a:gd name="connsiteY0" fmla="*/ 108242 h 649440"/>
                  <a:gd name="connsiteX1" fmla="*/ 108242 w 5443804"/>
                  <a:gd name="connsiteY1" fmla="*/ 0 h 649440"/>
                  <a:gd name="connsiteX2" fmla="*/ 5335562 w 5443804"/>
                  <a:gd name="connsiteY2" fmla="*/ 0 h 649440"/>
                  <a:gd name="connsiteX3" fmla="*/ 5443804 w 5443804"/>
                  <a:gd name="connsiteY3" fmla="*/ 108242 h 649440"/>
                  <a:gd name="connsiteX4" fmla="*/ 5443804 w 5443804"/>
                  <a:gd name="connsiteY4" fmla="*/ 541198 h 649440"/>
                  <a:gd name="connsiteX5" fmla="*/ 5335562 w 5443804"/>
                  <a:gd name="connsiteY5" fmla="*/ 649440 h 649440"/>
                  <a:gd name="connsiteX6" fmla="*/ 108242 w 5443804"/>
                  <a:gd name="connsiteY6" fmla="*/ 649440 h 649440"/>
                  <a:gd name="connsiteX7" fmla="*/ 0 w 5443804"/>
                  <a:gd name="connsiteY7" fmla="*/ 541198 h 649440"/>
                  <a:gd name="connsiteX8" fmla="*/ 0 w 5443804"/>
                  <a:gd name="connsiteY8" fmla="*/ 108242 h 64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43804" h="649440">
                    <a:moveTo>
                      <a:pt x="0" y="108242"/>
                    </a:moveTo>
                    <a:cubicBezTo>
                      <a:pt x="0" y="48462"/>
                      <a:pt x="48462" y="0"/>
                      <a:pt x="108242" y="0"/>
                    </a:cubicBezTo>
                    <a:lnTo>
                      <a:pt x="5335562" y="0"/>
                    </a:lnTo>
                    <a:cubicBezTo>
                      <a:pt x="5395342" y="0"/>
                      <a:pt x="5443804" y="48462"/>
                      <a:pt x="5443804" y="108242"/>
                    </a:cubicBezTo>
                    <a:lnTo>
                      <a:pt x="5443804" y="541198"/>
                    </a:lnTo>
                    <a:cubicBezTo>
                      <a:pt x="5443804" y="600978"/>
                      <a:pt x="5395342" y="649440"/>
                      <a:pt x="5335562" y="649440"/>
                    </a:cubicBezTo>
                    <a:lnTo>
                      <a:pt x="108242" y="649440"/>
                    </a:lnTo>
                    <a:cubicBezTo>
                      <a:pt x="48462" y="649440"/>
                      <a:pt x="0" y="600978"/>
                      <a:pt x="0" y="541198"/>
                    </a:cubicBezTo>
                    <a:lnTo>
                      <a:pt x="0" y="108242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0B4FED8-C17C-4859-8EF8-83E56FAA4E27}"/>
              </a:ext>
            </a:extLst>
          </p:cNvPr>
          <p:cNvSpPr/>
          <p:nvPr/>
        </p:nvSpPr>
        <p:spPr>
          <a:xfrm>
            <a:off x="7467365" y="1962710"/>
            <a:ext cx="3741205" cy="649440"/>
          </a:xfrm>
          <a:custGeom>
            <a:avLst/>
            <a:gdLst>
              <a:gd name="connsiteX0" fmla="*/ 0 w 5443804"/>
              <a:gd name="connsiteY0" fmla="*/ 108242 h 649440"/>
              <a:gd name="connsiteX1" fmla="*/ 108242 w 5443804"/>
              <a:gd name="connsiteY1" fmla="*/ 0 h 649440"/>
              <a:gd name="connsiteX2" fmla="*/ 5335562 w 5443804"/>
              <a:gd name="connsiteY2" fmla="*/ 0 h 649440"/>
              <a:gd name="connsiteX3" fmla="*/ 5443804 w 5443804"/>
              <a:gd name="connsiteY3" fmla="*/ 108242 h 649440"/>
              <a:gd name="connsiteX4" fmla="*/ 5443804 w 5443804"/>
              <a:gd name="connsiteY4" fmla="*/ 541198 h 649440"/>
              <a:gd name="connsiteX5" fmla="*/ 5335562 w 5443804"/>
              <a:gd name="connsiteY5" fmla="*/ 649440 h 649440"/>
              <a:gd name="connsiteX6" fmla="*/ 108242 w 5443804"/>
              <a:gd name="connsiteY6" fmla="*/ 649440 h 649440"/>
              <a:gd name="connsiteX7" fmla="*/ 0 w 5443804"/>
              <a:gd name="connsiteY7" fmla="*/ 541198 h 649440"/>
              <a:gd name="connsiteX8" fmla="*/ 0 w 5443804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804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5335562" y="0"/>
                </a:lnTo>
                <a:cubicBezTo>
                  <a:pt x="5395342" y="0"/>
                  <a:pt x="5443804" y="48462"/>
                  <a:pt x="5443804" y="108242"/>
                </a:cubicBezTo>
                <a:lnTo>
                  <a:pt x="5443804" y="541198"/>
                </a:lnTo>
                <a:cubicBezTo>
                  <a:pt x="5443804" y="600978"/>
                  <a:pt x="5395342" y="649440"/>
                  <a:pt x="5335562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7466" tIns="31703" rIns="237466" bIns="3170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3. Hardness proofs</a:t>
            </a:r>
            <a:endParaRPr lang="en-US" sz="2200" kern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99DBFAA-5E96-4ED2-9B16-6CDB635C1DCE}"/>
                  </a:ext>
                </a:extLst>
              </p14:cNvPr>
              <p14:cNvContentPartPr/>
              <p14:nvPr/>
            </p14:nvContentPartPr>
            <p14:xfrm>
              <a:off x="7301116" y="5369592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99DBFAA-5E96-4ED2-9B16-6CDB635C1D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2116" y="53605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5D0E25-DA1C-4927-AADC-6012F5BAA082}"/>
                  </a:ext>
                </a:extLst>
              </p14:cNvPr>
              <p14:cNvContentPartPr/>
              <p14:nvPr/>
            </p14:nvContentPartPr>
            <p14:xfrm>
              <a:off x="4295800" y="6141240"/>
              <a:ext cx="464040" cy="147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5D0E25-DA1C-4927-AADC-6012F5BAA0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6800" y="6132600"/>
                <a:ext cx="4816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9349F33-AD5A-4506-AC15-1C0B968E6082}"/>
                  </a:ext>
                </a:extLst>
              </p14:cNvPr>
              <p14:cNvContentPartPr/>
              <p14:nvPr/>
            </p14:nvContentPartPr>
            <p14:xfrm>
              <a:off x="4531240" y="6239520"/>
              <a:ext cx="36720" cy="298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9349F33-AD5A-4506-AC15-1C0B968E60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22240" y="6230880"/>
                <a:ext cx="543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2A0BB39-1ECD-4190-AA9A-2FAC45BB9BF2}"/>
                  </a:ext>
                </a:extLst>
              </p14:cNvPr>
              <p14:cNvContentPartPr/>
              <p14:nvPr/>
            </p14:nvContentPartPr>
            <p14:xfrm>
              <a:off x="4783240" y="6127560"/>
              <a:ext cx="280080" cy="364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2A0BB39-1ECD-4190-AA9A-2FAC45BB9B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74600" y="6118920"/>
                <a:ext cx="2977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BF30E13-DF2D-4FC2-BF0C-A44DAB69246E}"/>
                  </a:ext>
                </a:extLst>
              </p14:cNvPr>
              <p14:cNvContentPartPr/>
              <p14:nvPr/>
            </p14:nvContentPartPr>
            <p14:xfrm>
              <a:off x="5110480" y="6325560"/>
              <a:ext cx="254160" cy="152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BF30E13-DF2D-4FC2-BF0C-A44DAB69246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1480" y="6316920"/>
                <a:ext cx="2718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AFCA8F6-D025-4CA1-A264-145D16F484CA}"/>
                  </a:ext>
                </a:extLst>
              </p14:cNvPr>
              <p14:cNvContentPartPr/>
              <p14:nvPr/>
            </p14:nvContentPartPr>
            <p14:xfrm>
              <a:off x="5375440" y="6154920"/>
              <a:ext cx="443880" cy="34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AFCA8F6-D025-4CA1-A264-145D16F484C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66440" y="6145920"/>
                <a:ext cx="4615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29BE420-9B9C-4EA2-9A06-9F1D74D1462F}"/>
                  </a:ext>
                </a:extLst>
              </p14:cNvPr>
              <p14:cNvContentPartPr/>
              <p14:nvPr/>
            </p14:nvContentPartPr>
            <p14:xfrm>
              <a:off x="6237280" y="6316920"/>
              <a:ext cx="209520" cy="137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29BE420-9B9C-4EA2-9A06-9F1D74D1462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28640" y="6307920"/>
                <a:ext cx="2271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2BBB918-1288-4188-972E-5BB038716BCA}"/>
                  </a:ext>
                </a:extLst>
              </p14:cNvPr>
              <p14:cNvContentPartPr/>
              <p14:nvPr/>
            </p14:nvContentPartPr>
            <p14:xfrm>
              <a:off x="6325480" y="6309360"/>
              <a:ext cx="176760" cy="360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2BBB918-1288-4188-972E-5BB038716B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16480" y="6300360"/>
                <a:ext cx="1944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A90AB8C-29C2-4561-A67E-9C7AE1BFC2B5}"/>
                  </a:ext>
                </a:extLst>
              </p14:cNvPr>
              <p14:cNvContentPartPr/>
              <p14:nvPr/>
            </p14:nvContentPartPr>
            <p14:xfrm>
              <a:off x="6520960" y="6332040"/>
              <a:ext cx="181440" cy="144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A90AB8C-29C2-4561-A67E-9C7AE1BFC2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12320" y="6323400"/>
                <a:ext cx="1990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F067DEA-D2DF-40C4-8748-AA7D4C1AC501}"/>
                  </a:ext>
                </a:extLst>
              </p14:cNvPr>
              <p14:cNvContentPartPr/>
              <p14:nvPr/>
            </p14:nvContentPartPr>
            <p14:xfrm>
              <a:off x="6766480" y="6324840"/>
              <a:ext cx="185760" cy="174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F067DEA-D2DF-40C4-8748-AA7D4C1AC50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57480" y="6315840"/>
                <a:ext cx="2034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9C7519B-E0B7-41DF-8BFE-761D99932484}"/>
                  </a:ext>
                </a:extLst>
              </p14:cNvPr>
              <p14:cNvContentPartPr/>
              <p14:nvPr/>
            </p14:nvContentPartPr>
            <p14:xfrm>
              <a:off x="7395040" y="5972400"/>
              <a:ext cx="22680" cy="342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9C7519B-E0B7-41DF-8BFE-761D9993248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86400" y="5963760"/>
                <a:ext cx="403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942C646-A2E7-405F-A013-83FC6FEBAD78}"/>
                  </a:ext>
                </a:extLst>
              </p14:cNvPr>
              <p14:cNvContentPartPr/>
              <p14:nvPr/>
            </p14:nvContentPartPr>
            <p14:xfrm>
              <a:off x="7375960" y="6554520"/>
              <a:ext cx="58320" cy="58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942C646-A2E7-405F-A013-83FC6FEBAD7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67320" y="6545880"/>
                <a:ext cx="75960" cy="75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324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C5AF8B-37CA-475D-92E8-29B17645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Fixed-parameter tractable algorithms for vertex deletion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Fixed-parameter tractability </a:t>
                </a:r>
                <a:r>
                  <a:rPr lang="en-US" dirty="0"/>
                  <a:t>is a framework to deal with NP-hard problems:</a:t>
                </a:r>
              </a:p>
              <a:p>
                <a:r>
                  <a:rPr lang="en-US" dirty="0"/>
                  <a:t>Choose a complexity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independent of the number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Find an optimal solution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for some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?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16">
            <a:extLst>
              <a:ext uri="{FF2B5EF4-FFF2-40B4-BE49-F238E27FC236}">
                <a16:creationId xmlns:a16="http://schemas.microsoft.com/office/drawing/2014/main" id="{0AF9D528-15EE-468A-9E76-03633DEEE00A}"/>
              </a:ext>
            </a:extLst>
          </p:cNvPr>
          <p:cNvSpPr/>
          <p:nvPr/>
        </p:nvSpPr>
        <p:spPr>
          <a:xfrm>
            <a:off x="3352110" y="3299034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Vertex Cover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edgeless graph</a:t>
            </a: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B8FA6F49-8640-407F-BADC-A6E58B9E28BB}"/>
              </a:ext>
            </a:extLst>
          </p:cNvPr>
          <p:cNvSpPr/>
          <p:nvPr/>
        </p:nvSpPr>
        <p:spPr>
          <a:xfrm>
            <a:off x="7456762" y="3299034"/>
            <a:ext cx="2767221" cy="1198274"/>
          </a:xfrm>
          <a:custGeom>
            <a:avLst/>
            <a:gdLst>
              <a:gd name="connsiteX0" fmla="*/ 0 w 2754038"/>
              <a:gd name="connsiteY0" fmla="*/ 0 h 1198274"/>
              <a:gd name="connsiteX1" fmla="*/ 2754038 w 2754038"/>
              <a:gd name="connsiteY1" fmla="*/ 0 h 1198274"/>
              <a:gd name="connsiteX2" fmla="*/ 2754038 w 2754038"/>
              <a:gd name="connsiteY2" fmla="*/ 1198274 h 1198274"/>
              <a:gd name="connsiteX3" fmla="*/ 0 w 2754038"/>
              <a:gd name="connsiteY3" fmla="*/ 1198274 h 1198274"/>
              <a:gd name="connsiteX4" fmla="*/ 0 w 2754038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38" h="1198274">
                <a:moveTo>
                  <a:pt x="0" y="0"/>
                </a:moveTo>
                <a:lnTo>
                  <a:pt x="2754038" y="0"/>
                </a:lnTo>
                <a:lnTo>
                  <a:pt x="2754038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Feedback Vertex Set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acyclic graph</a:t>
            </a: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19F45D44-6DB6-40D5-813D-787834D0D935}"/>
              </a:ext>
            </a:extLst>
          </p:cNvPr>
          <p:cNvSpPr/>
          <p:nvPr/>
        </p:nvSpPr>
        <p:spPr>
          <a:xfrm>
            <a:off x="3352110" y="5234473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Odd Cycle Transversal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bipartite graph</a:t>
            </a:r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5E414437-9789-4C59-8C84-5D31ADD228B4}"/>
              </a:ext>
            </a:extLst>
          </p:cNvPr>
          <p:cNvSpPr/>
          <p:nvPr/>
        </p:nvSpPr>
        <p:spPr>
          <a:xfrm>
            <a:off x="7456762" y="5234473"/>
            <a:ext cx="2767221" cy="1198274"/>
          </a:xfrm>
          <a:custGeom>
            <a:avLst/>
            <a:gdLst>
              <a:gd name="connsiteX0" fmla="*/ 0 w 2754038"/>
              <a:gd name="connsiteY0" fmla="*/ 0 h 1198274"/>
              <a:gd name="connsiteX1" fmla="*/ 2754038 w 2754038"/>
              <a:gd name="connsiteY1" fmla="*/ 0 h 1198274"/>
              <a:gd name="connsiteX2" fmla="*/ 2754038 w 2754038"/>
              <a:gd name="connsiteY2" fmla="*/ 1198274 h 1198274"/>
              <a:gd name="connsiteX3" fmla="*/ 0 w 2754038"/>
              <a:gd name="connsiteY3" fmla="*/ 1198274 h 1198274"/>
              <a:gd name="connsiteX4" fmla="*/ 0 w 2754038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38" h="1198274">
                <a:moveTo>
                  <a:pt x="0" y="0"/>
                </a:moveTo>
                <a:lnTo>
                  <a:pt x="2754038" y="0"/>
                </a:lnTo>
                <a:lnTo>
                  <a:pt x="2754038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Chordal Vertex Deletion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graph without </a:t>
            </a:r>
            <a:r>
              <a:rPr lang="en-US" sz="1500" dirty="0" err="1"/>
              <a:t>chordless</a:t>
            </a:r>
            <a:r>
              <a:rPr lang="en-US" sz="1500" dirty="0"/>
              <a:t> cycles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2B6348-489A-4F8B-9B85-F8C39C744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8274B1-8AA4-4AFA-B598-0B75EB229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3EF53-E33E-453B-A156-E19EA1AC6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186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6D00D-FE0A-43FF-8BAD-9C1832501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313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C969D2-28C1-4598-926C-15240E726B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ED7E39-85C3-4C8C-9B4C-1128724093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8F00A-ACEC-4DB2-88CA-4E1A88972E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2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C5AF8B-37CA-475D-92E8-29B17645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Vertex-deletion problems parameterized by </a:t>
            </a:r>
            <a:r>
              <a:rPr lang="en-US" dirty="0">
                <a:solidFill>
                  <a:srgbClr val="0070C0"/>
                </a:solidFill>
              </a:rPr>
              <a:t>solution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Natural choice:</a:t>
                </a:r>
                <a:r>
                  <a:rPr lang="en-US" dirty="0"/>
                  <a:t> use the size </a:t>
                </a:r>
                <a:r>
                  <a:rPr lang="en-US" cap="small" dirty="0">
                    <a:solidFill>
                      <a:srgbClr val="C00000"/>
                    </a:solidFill>
                  </a:rPr>
                  <a:t>opt</a:t>
                </a:r>
                <a:r>
                  <a:rPr lang="en-US" dirty="0"/>
                  <a:t> of the optimal solution as the complexity parameter</a:t>
                </a:r>
              </a:p>
              <a:p>
                <a:pPr marL="0" indent="0" algn="ctr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Develop algorithms which can efficiently find a </a:t>
                </a:r>
                <a:r>
                  <a:rPr lang="en-US" i="1" dirty="0">
                    <a:solidFill>
                      <a:srgbClr val="C00000"/>
                    </a:solidFill>
                  </a:rPr>
                  <a:t>small</a:t>
                </a:r>
                <a:r>
                  <a:rPr lang="en-US" i="1" dirty="0">
                    <a:solidFill>
                      <a:srgbClr val="0070C0"/>
                    </a:solidFill>
                  </a:rPr>
                  <a:t> solution in a </a:t>
                </a:r>
                <a:r>
                  <a:rPr lang="en-US" i="1" dirty="0">
                    <a:solidFill>
                      <a:srgbClr val="C00000"/>
                    </a:solidFill>
                  </a:rPr>
                  <a:t>large</a:t>
                </a:r>
                <a:r>
                  <a:rPr lang="en-US" i="1" dirty="0">
                    <a:solidFill>
                      <a:srgbClr val="0070C0"/>
                    </a:solidFill>
                  </a:rPr>
                  <a:t> graph</a:t>
                </a:r>
              </a:p>
              <a:p>
                <a:pPr marL="0" indent="0">
                  <a:buNone/>
                </a:pPr>
                <a:r>
                  <a:rPr lang="en-US" dirty="0"/>
                  <a:t>When </a:t>
                </a:r>
                <a:r>
                  <a:rPr lang="en-US" cap="small" dirty="0">
                    <a:solidFill>
                      <a:srgbClr val="C00000"/>
                    </a:solidFill>
                  </a:rPr>
                  <a:t>opt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these FPT algorithms are </a:t>
                </a:r>
                <a:r>
                  <a:rPr lang="en-US" dirty="0">
                    <a:solidFill>
                      <a:srgbClr val="C00000"/>
                    </a:solidFill>
                  </a:rPr>
                  <a:t>not</a:t>
                </a:r>
                <a:r>
                  <a:rPr lang="en-US" dirty="0"/>
                  <a:t> much better than brute-force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reeform 16">
                <a:extLst>
                  <a:ext uri="{FF2B5EF4-FFF2-40B4-BE49-F238E27FC236}">
                    <a16:creationId xmlns:a16="http://schemas.microsoft.com/office/drawing/2014/main" id="{0AF9D528-15EE-468A-9E76-03633DEEE00A}"/>
                  </a:ext>
                </a:extLst>
              </p:cNvPr>
              <p:cNvSpPr/>
              <p:nvPr/>
            </p:nvSpPr>
            <p:spPr>
              <a:xfrm>
                <a:off x="3352110" y="3299034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Vertex Cover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1.27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cap="small" dirty="0" smtClean="0">
                            <a:solidFill>
                              <a:srgbClr val="C00000"/>
                            </a:solidFill>
                          </a:rPr>
                          <m:t>opt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500" dirty="0"/>
                  <a:t> </a:t>
                </a:r>
              </a:p>
            </p:txBody>
          </p:sp>
        </mc:Choice>
        <mc:Fallback xmlns="">
          <p:sp>
            <p:nvSpPr>
              <p:cNvPr id="6" name="Freeform 16">
                <a:extLst>
                  <a:ext uri="{FF2B5EF4-FFF2-40B4-BE49-F238E27FC236}">
                    <a16:creationId xmlns:a16="http://schemas.microsoft.com/office/drawing/2014/main" id="{0AF9D528-15EE-468A-9E76-03633DEEE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110" y="3299034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reeform 18">
                <a:extLst>
                  <a:ext uri="{FF2B5EF4-FFF2-40B4-BE49-F238E27FC236}">
                    <a16:creationId xmlns:a16="http://schemas.microsoft.com/office/drawing/2014/main" id="{B8FA6F49-8640-407F-BADC-A6E58B9E28BB}"/>
                  </a:ext>
                </a:extLst>
              </p:cNvPr>
              <p:cNvSpPr/>
              <p:nvPr/>
            </p:nvSpPr>
            <p:spPr>
              <a:xfrm>
                <a:off x="7456762" y="3299034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Feedback Vertex Set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2.7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cap="small" dirty="0" smtClean="0">
                            <a:solidFill>
                              <a:srgbClr val="C00000"/>
                            </a:solidFill>
                          </a:rPr>
                          <m:t>opt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400" b="1" cap="small" dirty="0"/>
                  <a:t>  </a:t>
                </a:r>
              </a:p>
            </p:txBody>
          </p:sp>
        </mc:Choice>
        <mc:Fallback xmlns="">
          <p:sp>
            <p:nvSpPr>
              <p:cNvPr id="7" name="Freeform 18">
                <a:extLst>
                  <a:ext uri="{FF2B5EF4-FFF2-40B4-BE49-F238E27FC236}">
                    <a16:creationId xmlns:a16="http://schemas.microsoft.com/office/drawing/2014/main" id="{B8FA6F49-8640-407F-BADC-A6E58B9E2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62" y="3299034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id="{19F45D44-6DB6-40D5-813D-787834D0D935}"/>
                  </a:ext>
                </a:extLst>
              </p:cNvPr>
              <p:cNvSpPr/>
              <p:nvPr/>
            </p:nvSpPr>
            <p:spPr>
              <a:xfrm>
                <a:off x="3352110" y="5234473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Odd Cycle Transversal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2.31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cap="small" dirty="0">
                            <a:solidFill>
                              <a:srgbClr val="C00000"/>
                            </a:solidFill>
                          </a:rPr>
                          <m:t>opt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id="{19F45D44-6DB6-40D5-813D-787834D0D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110" y="5234473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2B3F8CA-35E4-446B-B24A-DB7F3E84726B}"/>
              </a:ext>
            </a:extLst>
          </p:cNvPr>
          <p:cNvSpPr txBox="1"/>
          <p:nvPr/>
        </p:nvSpPr>
        <p:spPr>
          <a:xfrm>
            <a:off x="4083988" y="4097479"/>
            <a:ext cx="182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0" i="0" dirty="0">
                <a:solidFill>
                  <a:srgbClr val="0070C0"/>
                </a:solidFill>
                <a:effectLst/>
                <a:latin typeface="+mj-lt"/>
              </a:rPr>
              <a:t>[Chen, Kanj, Xia’10]</a:t>
            </a:r>
            <a:endParaRPr lang="en-US" sz="1400" dirty="0" err="1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Freeform 22">
                <a:extLst>
                  <a:ext uri="{FF2B5EF4-FFF2-40B4-BE49-F238E27FC236}">
                    <a16:creationId xmlns:a16="http://schemas.microsoft.com/office/drawing/2014/main" id="{5E414437-9789-4C59-8C84-5D31ADD228B4}"/>
                  </a:ext>
                </a:extLst>
              </p:cNvPr>
              <p:cNvSpPr/>
              <p:nvPr/>
            </p:nvSpPr>
            <p:spPr>
              <a:xfrm>
                <a:off x="7456762" y="5234473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Chordal Vertex Deletion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1800" cap="small" dirty="0" smtClean="0">
                                <a:solidFill>
                                  <a:srgbClr val="C00000"/>
                                </a:solidFill>
                              </a:rPr>
                              <m:t>opt</m:t>
                            </m:r>
                            <m:func>
                              <m:func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nor/>
                                  </m:rPr>
                                  <a:rPr lang="en-US" sz="1800" cap="small" dirty="0" smtClean="0">
                                    <a:solidFill>
                                      <a:srgbClr val="C00000"/>
                                    </a:solidFill>
                                  </a:rPr>
                                  <m:t>opt</m:t>
                                </m:r>
                              </m:e>
                            </m:func>
                          </m:e>
                        </m:d>
                      </m:sup>
                    </m:sSup>
                    <m:sSup>
                      <m:sSup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9" name="Freeform 22">
                <a:extLst>
                  <a:ext uri="{FF2B5EF4-FFF2-40B4-BE49-F238E27FC236}">
                    <a16:creationId xmlns:a16="http://schemas.microsoft.com/office/drawing/2014/main" id="{5E414437-9789-4C59-8C84-5D31ADD22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62" y="5234473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28274B1-8AA4-4AFA-B598-0B75EB2299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3EF53-E33E-453B-A156-E19EA1AC6B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9186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6D00D-FE0A-43FF-8BAD-9C1832501C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4313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C969D2-28C1-4598-926C-15240E726B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: Rounded Corners 14" hidden="1">
            <a:extLst>
              <a:ext uri="{FF2B5EF4-FFF2-40B4-BE49-F238E27FC236}">
                <a16:creationId xmlns:a16="http://schemas.microsoft.com/office/drawing/2014/main" id="{E19508C6-92F7-4404-9C45-F3D8ABFBEFB1}"/>
              </a:ext>
            </a:extLst>
          </p:cNvPr>
          <p:cNvSpPr/>
          <p:nvPr/>
        </p:nvSpPr>
        <p:spPr bwMode="auto">
          <a:xfrm>
            <a:off x="725034" y="4005064"/>
            <a:ext cx="10771566" cy="9392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Can we develop algorithms which are provably optimal and efficient </a:t>
            </a:r>
            <a:b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on classes of inputs whose optimal solutions are 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large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95986C-743F-41D0-928F-0AD05283FBA9}"/>
              </a:ext>
            </a:extLst>
          </p:cNvPr>
          <p:cNvSpPr txBox="1"/>
          <p:nvPr/>
        </p:nvSpPr>
        <p:spPr>
          <a:xfrm>
            <a:off x="8160371" y="4097479"/>
            <a:ext cx="182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0" i="0" dirty="0">
                <a:solidFill>
                  <a:srgbClr val="0070C0"/>
                </a:solidFill>
                <a:effectLst/>
                <a:latin typeface="+mj-lt"/>
              </a:rPr>
              <a:t>[Li, Nederlof ’19]</a:t>
            </a:r>
            <a:endParaRPr lang="en-US" sz="1400" dirty="0" err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A94194-EFB3-4C24-B516-EDFAB0EE1A8C}"/>
              </a:ext>
            </a:extLst>
          </p:cNvPr>
          <p:cNvSpPr txBox="1"/>
          <p:nvPr/>
        </p:nvSpPr>
        <p:spPr>
          <a:xfrm>
            <a:off x="8160371" y="6042655"/>
            <a:ext cx="182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0" i="0" dirty="0">
                <a:solidFill>
                  <a:srgbClr val="0070C0"/>
                </a:solidFill>
                <a:effectLst/>
                <a:latin typeface="+mj-lt"/>
              </a:rPr>
              <a:t>[Cao, Marx’16]</a:t>
            </a:r>
            <a:endParaRPr lang="en-US" sz="1400" dirty="0" err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AB498C-C38F-4C5C-9107-175A40EC23B7}"/>
              </a:ext>
            </a:extLst>
          </p:cNvPr>
          <p:cNvSpPr txBox="1"/>
          <p:nvPr/>
        </p:nvSpPr>
        <p:spPr>
          <a:xfrm>
            <a:off x="4083988" y="6134545"/>
            <a:ext cx="182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dirty="0">
                <a:solidFill>
                  <a:srgbClr val="0070C0"/>
                </a:solidFill>
                <a:latin typeface="+mj-lt"/>
              </a:rPr>
              <a:t>[L</a:t>
            </a:r>
            <a:r>
              <a:rPr lang="sv-SE" sz="1400" b="0" i="0" dirty="0">
                <a:solidFill>
                  <a:srgbClr val="0070C0"/>
                </a:solidFill>
                <a:effectLst/>
                <a:latin typeface="+mj-lt"/>
              </a:rPr>
              <a:t>NRRS’14]</a:t>
            </a:r>
            <a:endParaRPr lang="en-US" sz="1400" dirty="0" err="1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02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C5AF8B-37CA-475D-92E8-29B17645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Vertex-deletion problems parameterized by </a:t>
            </a:r>
            <a:r>
              <a:rPr lang="en-US" dirty="0">
                <a:solidFill>
                  <a:srgbClr val="0070C0"/>
                </a:solidFill>
              </a:rPr>
              <a:t>graph complexity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52AE17-A35D-4678-B432-00E75605B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Alternative:</a:t>
            </a:r>
            <a:r>
              <a:rPr lang="en-US" dirty="0"/>
              <a:t> use a complexity measure of the graph as the parameter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0070C0"/>
                </a:solidFill>
              </a:rPr>
              <a:t>Develop algorithms for graphs which are </a:t>
            </a:r>
            <a:r>
              <a:rPr lang="en-US" i="1" dirty="0">
                <a:solidFill>
                  <a:srgbClr val="C00000"/>
                </a:solidFill>
              </a:rPr>
              <a:t>large</a:t>
            </a:r>
            <a:r>
              <a:rPr lang="en-US" i="1" dirty="0">
                <a:solidFill>
                  <a:srgbClr val="0070C0"/>
                </a:solidFill>
              </a:rPr>
              <a:t> but simply </a:t>
            </a:r>
            <a:r>
              <a:rPr lang="en-US" i="1" dirty="0">
                <a:solidFill>
                  <a:srgbClr val="C00000"/>
                </a:solidFill>
              </a:rPr>
              <a:t>structured</a:t>
            </a:r>
          </a:p>
          <a:p>
            <a:pPr marL="0" indent="0">
              <a:buNone/>
            </a:pPr>
            <a:r>
              <a:rPr lang="en-US" dirty="0"/>
              <a:t>Popular width measures of graphs include </a:t>
            </a:r>
            <a:r>
              <a:rPr lang="en-US" dirty="0" err="1"/>
              <a:t>treedepth</a:t>
            </a:r>
            <a:r>
              <a:rPr lang="en-US" dirty="0"/>
              <a:t> (</a:t>
            </a:r>
            <a:r>
              <a:rPr lang="en-US" cap="small" dirty="0"/>
              <a:t>td</a:t>
            </a:r>
            <a:r>
              <a:rPr lang="en-US" dirty="0"/>
              <a:t>) and treewidth (</a:t>
            </a:r>
            <a:r>
              <a:rPr lang="en-US" cap="small" dirty="0" err="1"/>
              <a:t>tw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3F2C5C52-F813-45CF-B2F0-EEA1A948DD9B}"/>
                  </a:ext>
                </a:extLst>
              </p:cNvPr>
              <p:cNvSpPr/>
              <p:nvPr/>
            </p:nvSpPr>
            <p:spPr>
              <a:xfrm>
                <a:off x="3352110" y="3299034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Vertex Cover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b="0" i="0" cap="small" dirty="0" smtClean="0">
                            <a:solidFill>
                              <a:srgbClr val="C00000"/>
                            </a:solidFill>
                          </a:rPr>
                          <m:t>tw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500" dirty="0"/>
                  <a:t> </a:t>
                </a:r>
              </a:p>
            </p:txBody>
          </p:sp>
        </mc:Choice>
        <mc:Fallback xmlns=""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3F2C5C52-F813-45CF-B2F0-EEA1A948D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110" y="3299034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636D4120-A302-4738-8B7E-0D881533C84D}"/>
                  </a:ext>
                </a:extLst>
              </p:cNvPr>
              <p:cNvSpPr/>
              <p:nvPr/>
            </p:nvSpPr>
            <p:spPr>
              <a:xfrm>
                <a:off x="7456762" y="3299034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Feedback Vertex Set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b="0" i="0" cap="small" dirty="0" smtClean="0">
                            <a:solidFill>
                              <a:srgbClr val="C00000"/>
                            </a:solidFill>
                          </a:rPr>
                          <m:t>tw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400" b="1" cap="small" dirty="0"/>
                  <a:t>  </a:t>
                </a:r>
              </a:p>
            </p:txBody>
          </p:sp>
        </mc:Choice>
        <mc:Fallback xmlns=""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636D4120-A302-4738-8B7E-0D881533C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62" y="3299034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B95ACD69-7EF7-4BAC-B6C8-61F814319C81}"/>
                  </a:ext>
                </a:extLst>
              </p:cNvPr>
              <p:cNvSpPr/>
              <p:nvPr/>
            </p:nvSpPr>
            <p:spPr>
              <a:xfrm>
                <a:off x="3352110" y="5234473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Odd Cycle Transversal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cap="small" dirty="0">
                            <a:solidFill>
                              <a:srgbClr val="C00000"/>
                            </a:solidFill>
                          </a:rPr>
                          <m:t>tw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B95ACD69-7EF7-4BAC-B6C8-61F81431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110" y="5234473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C417E450-D5D2-453D-9798-3F4710C1DE8F}"/>
                  </a:ext>
                </a:extLst>
              </p:cNvPr>
              <p:cNvSpPr/>
              <p:nvPr/>
            </p:nvSpPr>
            <p:spPr>
              <a:xfrm>
                <a:off x="7456762" y="5234473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Chordal Vertex Deletion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800" cap="small" dirty="0">
                        <a:solidFill>
                          <a:srgbClr val="C00000"/>
                        </a:solidFill>
                      </a:rPr>
                      <m:t>tw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)⋅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C417E450-D5D2-453D-9798-3F4710C1D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62" y="5234473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r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73001F84-80AA-425A-A975-F3FF12347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B94B44-EB9B-4A03-8629-6577D7A33C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186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B396A5-1766-46E2-A400-2EC26CD1D8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4313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3A9E1C-B5C5-43B6-98F0-8851A40903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4DDE07-15D2-431A-9858-5962CC81051D}"/>
              </a:ext>
            </a:extLst>
          </p:cNvPr>
          <p:cNvSpPr txBox="1"/>
          <p:nvPr/>
        </p:nvSpPr>
        <p:spPr>
          <a:xfrm>
            <a:off x="8160371" y="4097479"/>
            <a:ext cx="182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dirty="0">
                <a:solidFill>
                  <a:srgbClr val="0070C0"/>
                </a:solidFill>
                <a:latin typeface="+mj-lt"/>
              </a:rPr>
              <a:t>[CNPPRW’11]</a:t>
            </a:r>
            <a:endParaRPr lang="en-US" sz="1400" dirty="0" err="1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981F3-939E-442B-B875-96460360C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problem parameterizations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C3B6D8C-E6DC-4F36-97DC-3070DAAA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use parameterizations that combine the best of both worlds:</a:t>
                </a:r>
              </a:p>
              <a:p>
                <a:r>
                  <a:rPr lang="en-US" dirty="0"/>
                  <a:t>never larger than the solution size </a:t>
                </a:r>
                <a:r>
                  <a:rPr lang="en-US" cap="small" dirty="0">
                    <a:solidFill>
                      <a:srgbClr val="C00000"/>
                    </a:solidFill>
                  </a:rPr>
                  <a:t>opt</a:t>
                </a:r>
                <a:r>
                  <a:rPr lang="en-US" dirty="0"/>
                  <a:t>,</a:t>
                </a:r>
              </a:p>
              <a:p>
                <a:r>
                  <a:rPr lang="en-US" dirty="0"/>
                  <a:t>never larger than the </a:t>
                </a:r>
                <a:r>
                  <a:rPr lang="en-US" dirty="0">
                    <a:solidFill>
                      <a:srgbClr val="C00000"/>
                    </a:solidFill>
                  </a:rPr>
                  <a:t>treedepth</a:t>
                </a:r>
                <a:r>
                  <a:rPr lang="en-US" dirty="0"/>
                  <a:t> (this talk) or </a:t>
                </a:r>
                <a:r>
                  <a:rPr lang="en-US" dirty="0">
                    <a:solidFill>
                      <a:srgbClr val="C00000"/>
                    </a:solidFill>
                  </a:rPr>
                  <a:t>treewidth </a:t>
                </a:r>
                <a:r>
                  <a:rPr lang="en-US" dirty="0"/>
                  <a:t>(in the paper),</a:t>
                </a:r>
              </a:p>
              <a:p>
                <a:r>
                  <a:rPr lang="en-US" dirty="0"/>
                  <a:t>and can be arbitrarily much smaller.</a:t>
                </a:r>
              </a:p>
              <a:p>
                <a:pPr marL="0" indent="0">
                  <a:buNone/>
                </a:pPr>
                <a:r>
                  <a:rPr lang="en-US" dirty="0"/>
                  <a:t>We develop FPT algorithms for </a:t>
                </a:r>
                <a:r>
                  <a:rPr lang="en-US" cap="small" dirty="0"/>
                  <a:t>Vertex Deletion to </a:t>
                </a:r>
                <a14:m>
                  <m:oMath xmlns:m="http://schemas.openxmlformats.org/officeDocument/2006/math">
                    <m:r>
                      <a:rPr lang="en-US" i="1" cap="small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using these parameterizations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Driven by a suitable </a:t>
                </a:r>
                <a:r>
                  <a:rPr lang="en-US" dirty="0">
                    <a:solidFill>
                      <a:srgbClr val="0070C0"/>
                    </a:solidFill>
                  </a:rPr>
                  <a:t>decomposition</a:t>
                </a:r>
                <a:r>
                  <a:rPr lang="en-US" dirty="0"/>
                  <a:t> of the input graph associated to the parameter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C3B6D8C-E6DC-4F36-97DC-3070DAAA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 b="-8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3067-A536-4937-A1A2-FB6E2B61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C6023-1189-4C70-B017-E7D262B7ED34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E6087B-CE6D-4BE5-AB42-20B7F8AC1618}"/>
                  </a:ext>
                </a:extLst>
              </p:cNvPr>
              <p:cNvSpPr/>
              <p:nvPr/>
            </p:nvSpPr>
            <p:spPr bwMode="auto">
              <a:xfrm>
                <a:off x="1127448" y="4292873"/>
                <a:ext cx="9966738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Our algorithms simultaneously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exploit: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the target class </a:t>
                </a:r>
                <a14:m>
                  <m:oMath xmlns:m="http://schemas.openxmlformats.org/officeDocument/2006/math">
                    <m:r>
                      <a:rPr lang="en-US" sz="2400" i="1" cap="small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in regions of the graph where the solution is 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small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</a:t>
                </a:r>
              </a:p>
              <a:p>
                <a: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tree-likeness in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regions of the graph where the solution is 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large</a:t>
                </a:r>
                <a:endParaRPr kumimoji="0" lang="en-US" sz="240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E6087B-CE6D-4BE5-AB42-20B7F8AC1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7448" y="4292873"/>
                <a:ext cx="9966738" cy="136815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9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Treedepth</a:t>
            </a:r>
            <a:endParaRPr lang="en-US" dirty="0"/>
          </a:p>
        </p:txBody>
      </p:sp>
      <p:pic>
        <p:nvPicPr>
          <p:cNvPr id="8" name="Star">
            <a:extLst>
              <a:ext uri="{FF2B5EF4-FFF2-40B4-BE49-F238E27FC236}">
                <a16:creationId xmlns:a16="http://schemas.microsoft.com/office/drawing/2014/main" id="{DB05B08C-8D33-4D07-B8F3-62B9346BA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5661248"/>
            <a:ext cx="1524000" cy="981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D51386-A753-43BA-BB7B-D8577F6F0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033" y="2386186"/>
            <a:ext cx="2800350" cy="2266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1196974"/>
                <a:ext cx="10972800" cy="53228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 err="1">
                    <a:solidFill>
                      <a:srgbClr val="0070C0"/>
                    </a:solidFill>
                  </a:rPr>
                  <a:t>treedepth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the minimum number of rounds to reduce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an empty graph without vertices,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when deleting one vertex from each connected component per round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Yields</a:t>
                </a:r>
                <a:r>
                  <a:rPr lang="en-US" dirty="0">
                    <a:solidFill>
                      <a:srgbClr val="0070C0"/>
                    </a:solidFill>
                  </a:rPr>
                  <a:t> elimination forest</a:t>
                </a:r>
                <a:r>
                  <a:rPr lang="en-US" dirty="0"/>
                  <a:t> in which all edges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connect ancestors to descendants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Note: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rgbClr val="0070C0"/>
                    </a:solidFill>
                  </a:rPr>
                  <a:t>minimum</a:t>
                </a:r>
                <a:r>
                  <a:rPr lang="en-US" dirty="0"/>
                  <a:t> depth of an elimination forest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captures how star-like the graph 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1196974"/>
                <a:ext cx="10972800" cy="5322892"/>
              </a:xfrm>
              <a:blipFill>
                <a:blip r:embed="rId6"/>
                <a:stretch>
                  <a:fillRect l="-889" t="-915" b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155DEC-ACEF-4D76-9558-58CD2F76D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027EC6-79FE-4E92-8A81-F9AE19D53E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4415F6-F4C5-4A83-A02D-F0D54DDF96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2A5973-9918-4EA3-9C32-C00CB25AB8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6E6B08-7279-4938-AF7E-217D4D6751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BCCC6C-4AD8-4731-B23E-D9B8E66498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AB5157-79D3-4024-A5C3-5259C7B569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3C2FFA-5C42-4FDE-A00E-D1C3ADBDF4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60D0B6-74CE-46AB-ACCA-B9E8062660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7EDC5444-C81E-45F5-9098-C000BAA9D57A}"/>
              </a:ext>
            </a:extLst>
          </p:cNvPr>
          <p:cNvSpPr/>
          <p:nvPr/>
        </p:nvSpPr>
        <p:spPr bwMode="auto">
          <a:xfrm>
            <a:off x="5750776" y="3266386"/>
            <a:ext cx="720080" cy="43193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5508E12-4738-458B-8648-E556C821E9C4}"/>
                  </a:ext>
                </a:extLst>
              </p14:cNvPr>
              <p14:cNvContentPartPr/>
              <p14:nvPr/>
            </p14:nvContentPartPr>
            <p14:xfrm>
              <a:off x="7534575" y="2808766"/>
              <a:ext cx="382320" cy="366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5508E12-4738-458B-8648-E556C821E9C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98935" y="2737126"/>
                <a:ext cx="45396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7E58D02-2588-4AAD-A51D-E92A41DAF96D}"/>
                  </a:ext>
                </a:extLst>
              </p14:cNvPr>
              <p14:cNvContentPartPr/>
              <p14:nvPr/>
            </p14:nvContentPartPr>
            <p14:xfrm>
              <a:off x="7932375" y="2842966"/>
              <a:ext cx="74520" cy="297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7E58D02-2588-4AAD-A51D-E92A41DAF9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96375" y="2770966"/>
                <a:ext cx="14616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8D2C309-E26E-49FD-B074-CA2F900AE328}"/>
                  </a:ext>
                </a:extLst>
              </p14:cNvPr>
              <p14:cNvContentPartPr/>
              <p14:nvPr/>
            </p14:nvContentPartPr>
            <p14:xfrm>
              <a:off x="8117415" y="2795806"/>
              <a:ext cx="319680" cy="350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8D2C309-E26E-49FD-B074-CA2F900AE3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81775" y="2723806"/>
                <a:ext cx="39132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4076022-A95A-475D-96E8-CF7533CA8F4B}"/>
                  </a:ext>
                </a:extLst>
              </p14:cNvPr>
              <p14:cNvContentPartPr/>
              <p14:nvPr/>
            </p14:nvContentPartPr>
            <p14:xfrm>
              <a:off x="6967215" y="3399166"/>
              <a:ext cx="423360" cy="208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076022-A95A-475D-96E8-CF7533CA8F4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31575" y="3327526"/>
                <a:ext cx="4950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E541E78-3868-44B1-B8EC-0EB792BD43E0}"/>
                  </a:ext>
                </a:extLst>
              </p14:cNvPr>
              <p14:cNvContentPartPr/>
              <p14:nvPr/>
            </p14:nvContentPartPr>
            <p14:xfrm>
              <a:off x="7475895" y="3402766"/>
              <a:ext cx="13680" cy="279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E541E78-3868-44B1-B8EC-0EB792BD43E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39895" y="3330766"/>
                <a:ext cx="853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75F15A1-4B90-4CB1-844F-915040111D71}"/>
                  </a:ext>
                </a:extLst>
              </p14:cNvPr>
              <p14:cNvContentPartPr/>
              <p14:nvPr/>
            </p14:nvContentPartPr>
            <p14:xfrm>
              <a:off x="6915735" y="3911806"/>
              <a:ext cx="9360" cy="284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75F15A1-4B90-4CB1-844F-915040111D7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80095" y="3839806"/>
                <a:ext cx="810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586D5F-796A-4B45-ADC8-B5CB2F83CAE0}"/>
                  </a:ext>
                </a:extLst>
              </p14:cNvPr>
              <p14:cNvContentPartPr/>
              <p14:nvPr/>
            </p14:nvContentPartPr>
            <p14:xfrm>
              <a:off x="8501535" y="3391966"/>
              <a:ext cx="19800" cy="290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586D5F-796A-4B45-ADC8-B5CB2F83CA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65535" y="3319966"/>
                <a:ext cx="914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EC8D241-85D8-4670-A684-A58110C4AE2A}"/>
                  </a:ext>
                </a:extLst>
              </p14:cNvPr>
              <p14:cNvContentPartPr/>
              <p14:nvPr/>
            </p14:nvContentPartPr>
            <p14:xfrm>
              <a:off x="8497215" y="3887686"/>
              <a:ext cx="6840" cy="295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EC8D241-85D8-4670-A684-A58110C4AE2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61215" y="3816046"/>
                <a:ext cx="7848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F790BC8-692B-4936-A80A-D188E1103E51}"/>
                  </a:ext>
                </a:extLst>
              </p14:cNvPr>
              <p14:cNvContentPartPr/>
              <p14:nvPr/>
            </p14:nvContentPartPr>
            <p14:xfrm>
              <a:off x="8586135" y="3888406"/>
              <a:ext cx="371160" cy="289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F790BC8-692B-4936-A80A-D188E1103E5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50495" y="3816766"/>
                <a:ext cx="442800" cy="432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0022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"/>
                            </p:stCondLst>
                            <p:childTnLst>
                              <p:par>
                                <p:cTn id="7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50"/>
                            </p:stCondLst>
                            <p:childTnLst>
                              <p:par>
                                <p:cTn id="8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Elimination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Decomposition">
            <a:extLst>
              <a:ext uri="{FF2B5EF4-FFF2-40B4-BE49-F238E27FC236}">
                <a16:creationId xmlns:a16="http://schemas.microsoft.com/office/drawing/2014/main" id="{5C3F4A39-CD24-4B4E-8708-11669092D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740" y="2295525"/>
            <a:ext cx="4933950" cy="2266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1196974"/>
                <a:ext cx="10972800" cy="53228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 a graph class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0070C0"/>
                    </a:solidFill>
                  </a:rPr>
                  <a:t>elimination distance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the minimum number of rounds to reduce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</a:t>
                </a:r>
                <a:r>
                  <a:rPr lang="en-US" dirty="0">
                    <a:solidFill>
                      <a:srgbClr val="0070C0"/>
                    </a:solidFill>
                  </a:rPr>
                  <a:t>a graph in class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,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when deleting one vertex from each connected component per round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Yields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rgbClr val="0070C0"/>
                    </a:solidFill>
                  </a:rPr>
                  <a:t>elimination forest</a:t>
                </a:r>
                <a:r>
                  <a:rPr lang="en-US" dirty="0"/>
                  <a:t> whose leaves are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subgraphs</a:t>
                </a:r>
                <a:r>
                  <a:rPr lang="en-US" dirty="0"/>
                  <a:t>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Note: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rgbClr val="0070C0"/>
                    </a:solidFill>
                  </a:rPr>
                  <a:t>minimum</a:t>
                </a:r>
                <a:r>
                  <a:rPr lang="en-US" dirty="0"/>
                  <a:t> depth of 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forest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never larger than </a:t>
                </a:r>
                <a:r>
                  <a:rPr lang="en-US" dirty="0" err="1"/>
                  <a:t>treedepth</a:t>
                </a:r>
                <a:r>
                  <a:rPr lang="en-US" dirty="0"/>
                  <a:t> or vertex-deletion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1196974"/>
                <a:ext cx="10972800" cy="5322892"/>
              </a:xfrm>
              <a:blipFill>
                <a:blip r:embed="rId6"/>
                <a:stretch>
                  <a:fillRect l="-889" t="-915" b="-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EDC5444-C81E-45F5-9098-C000BAA9D57A}"/>
              </a:ext>
            </a:extLst>
          </p:cNvPr>
          <p:cNvSpPr/>
          <p:nvPr/>
        </p:nvSpPr>
        <p:spPr bwMode="auto">
          <a:xfrm>
            <a:off x="5591944" y="3266386"/>
            <a:ext cx="720080" cy="43193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D6C95-D8DE-4B0E-8038-E9F7B88682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80" y="2562225"/>
            <a:ext cx="4933950" cy="1733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87043C-8EC6-4FD5-9C88-BCA3923862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880" y="2562225"/>
            <a:ext cx="4933950" cy="173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42B184-E007-4C9B-8BEF-EAD65DFCFF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880" y="3095625"/>
            <a:ext cx="4933950" cy="1200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608B05-09D6-4D12-A6D4-06828E6F1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880" y="3095625"/>
            <a:ext cx="4933950" cy="1200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57061B-2127-48B3-BF18-B142F6FF8C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880" y="3095625"/>
            <a:ext cx="4924425" cy="12001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CB7264-328A-419B-9E7B-D07E36BB9B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880" y="2562225"/>
            <a:ext cx="4933950" cy="1733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AC29DF5-95CC-4320-9FCC-45C838FEA30B}"/>
                  </a:ext>
                </a:extLst>
              </p:cNvPr>
              <p:cNvSpPr/>
              <p:nvPr/>
            </p:nvSpPr>
            <p:spPr>
              <a:xfrm>
                <a:off x="805472" y="2707160"/>
                <a:ext cx="12907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600" dirty="0"/>
                  <a:t>= bipartite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AC29DF5-95CC-4320-9FCC-45C838FEA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2" y="2707160"/>
                <a:ext cx="1290738" cy="338554"/>
              </a:xfrm>
              <a:prstGeom prst="rect">
                <a:avLst/>
              </a:prstGeom>
              <a:blipFill>
                <a:blip r:embed="rId13"/>
                <a:stretch>
                  <a:fillRect t="-5357" r="-9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D5270F0-7836-4C3D-9F56-FF8DAB29F4B9}"/>
                  </a:ext>
                </a:extLst>
              </p14:cNvPr>
              <p14:cNvContentPartPr/>
              <p14:nvPr/>
            </p14:nvContentPartPr>
            <p14:xfrm>
              <a:off x="6395000" y="3372860"/>
              <a:ext cx="1004040" cy="1178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D5270F0-7836-4C3D-9F56-FF8DAB29F4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86360" y="3363860"/>
                <a:ext cx="1021680" cy="11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18C3501-C6F4-4936-AA62-91195530DB88}"/>
                  </a:ext>
                </a:extLst>
              </p14:cNvPr>
              <p14:cNvContentPartPr/>
              <p14:nvPr/>
            </p14:nvContentPartPr>
            <p14:xfrm>
              <a:off x="7498760" y="3413540"/>
              <a:ext cx="1546560" cy="1038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18C3501-C6F4-4936-AA62-91195530DB8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90120" y="3404540"/>
                <a:ext cx="156420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895604B-44BA-46F4-899D-619831594D2B}"/>
                  </a:ext>
                </a:extLst>
              </p14:cNvPr>
              <p14:cNvContentPartPr/>
              <p14:nvPr/>
            </p14:nvContentPartPr>
            <p14:xfrm>
              <a:off x="9092120" y="3491300"/>
              <a:ext cx="528480" cy="950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895604B-44BA-46F4-899D-619831594D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83120" y="3482300"/>
                <a:ext cx="54612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2BEDBC1-098E-4229-9A37-5926ADF2AD41}"/>
                  </a:ext>
                </a:extLst>
              </p14:cNvPr>
              <p14:cNvContentPartPr/>
              <p14:nvPr/>
            </p14:nvContentPartPr>
            <p14:xfrm>
              <a:off x="10096880" y="3466072"/>
              <a:ext cx="1206720" cy="1038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2BEDBC1-098E-4229-9A37-5926ADF2AD4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88240" y="3457072"/>
                <a:ext cx="122436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E80F8B-411A-4FCA-B273-27569CB4D09A}"/>
                  </a:ext>
                </a:extLst>
              </p14:cNvPr>
              <p14:cNvContentPartPr/>
              <p14:nvPr/>
            </p14:nvContentPartPr>
            <p14:xfrm>
              <a:off x="7341660" y="2693430"/>
              <a:ext cx="710640" cy="308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E80F8B-411A-4FCA-B273-27569CB4D09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06020" y="2621790"/>
                <a:ext cx="7822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12317AF-0D13-4D9F-9AC1-4415E0B14D68}"/>
                  </a:ext>
                </a:extLst>
              </p14:cNvPr>
              <p14:cNvContentPartPr/>
              <p14:nvPr/>
            </p14:nvContentPartPr>
            <p14:xfrm>
              <a:off x="8307540" y="2770110"/>
              <a:ext cx="113760" cy="289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12317AF-0D13-4D9F-9AC1-4415E0B14D6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1900" y="2698110"/>
                <a:ext cx="1854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7B57970-610E-4884-BFFF-DA6F96B6B6E4}"/>
                  </a:ext>
                </a:extLst>
              </p14:cNvPr>
              <p14:cNvContentPartPr/>
              <p14:nvPr/>
            </p14:nvContentPartPr>
            <p14:xfrm>
              <a:off x="8398980" y="2701350"/>
              <a:ext cx="713160" cy="357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7B57970-610E-4884-BFFF-DA6F96B6B6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63340" y="2629350"/>
                <a:ext cx="7848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707D376-6AE7-42AC-91B8-060A15DEEF05}"/>
                  </a:ext>
                </a:extLst>
              </p14:cNvPr>
              <p14:cNvContentPartPr/>
              <p14:nvPr/>
            </p14:nvContentPartPr>
            <p14:xfrm>
              <a:off x="8393940" y="2592990"/>
              <a:ext cx="1867680" cy="407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707D376-6AE7-42AC-91B8-060A15DEEF0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58300" y="2521350"/>
                <a:ext cx="193932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B39AE12-B5F3-4DF5-AF83-206E7F91A3F1}"/>
                  </a:ext>
                </a:extLst>
              </p14:cNvPr>
              <p14:cNvContentPartPr/>
              <p14:nvPr/>
            </p14:nvContentPartPr>
            <p14:xfrm>
              <a:off x="6818580" y="3244950"/>
              <a:ext cx="317880" cy="3016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B39AE12-B5F3-4DF5-AF83-206E7F91A3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82580" y="3172950"/>
                <a:ext cx="38952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5335C4A-2391-4D38-9238-C7B3E5AC629D}"/>
                  </a:ext>
                </a:extLst>
              </p14:cNvPr>
              <p14:cNvContentPartPr/>
              <p14:nvPr/>
            </p14:nvContentPartPr>
            <p14:xfrm>
              <a:off x="8350020" y="3261150"/>
              <a:ext cx="136800" cy="213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5335C4A-2391-4D38-9238-C7B3E5AC629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14020" y="3189150"/>
                <a:ext cx="2084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F97C9F4-4905-4446-9350-8B7B6EA34D04}"/>
                  </a:ext>
                </a:extLst>
              </p14:cNvPr>
              <p14:cNvContentPartPr/>
              <p14:nvPr/>
            </p14:nvContentPartPr>
            <p14:xfrm>
              <a:off x="9297180" y="3271590"/>
              <a:ext cx="69840" cy="253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F97C9F4-4905-4446-9350-8B7B6EA34D0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261180" y="3199950"/>
                <a:ext cx="1414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E27271A-A925-4009-AC58-A4E1E68A1424}"/>
                  </a:ext>
                </a:extLst>
              </p14:cNvPr>
              <p14:cNvContentPartPr/>
              <p14:nvPr/>
            </p14:nvContentPartPr>
            <p14:xfrm>
              <a:off x="10450980" y="3256470"/>
              <a:ext cx="109440" cy="281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E27271A-A925-4009-AC58-A4E1E68A142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414980" y="3184830"/>
                <a:ext cx="181080" cy="425160"/>
              </a:xfrm>
              <a:prstGeom prst="rect">
                <a:avLst/>
              </a:prstGeom>
            </p:spPr>
          </p:pic>
        </mc:Fallback>
      </mc:AlternateContent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736ED311-2EE0-4A2F-AB80-540BB50CCF6D}"/>
              </a:ext>
            </a:extLst>
          </p:cNvPr>
          <p:cNvSpPr/>
          <p:nvPr/>
        </p:nvSpPr>
        <p:spPr bwMode="auto">
          <a:xfrm>
            <a:off x="5807968" y="5013176"/>
            <a:ext cx="5063584" cy="432048"/>
          </a:xfrm>
          <a:prstGeom prst="wedgeRoundRectCallout">
            <a:avLst>
              <a:gd name="adj1" fmla="val 2875"/>
              <a:gd name="adj2" fmla="val -8988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we refer to these as 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base components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2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50"/>
                            </p:stCondLst>
                            <p:childTnLst>
                              <p:par>
                                <p:cTn id="9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750"/>
                            </p:stCondLst>
                            <p:childTnLst>
                              <p:par>
                                <p:cTn id="10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127A-441B-4EC0-8A58-4D0386A9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 on computing treedepth and elimination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CAF7EE-FEBC-4AD0-BBFB-3DB2609862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Treedepth can be computed exactly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𝑂𝑃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sz="1600" dirty="0">
                    <a:solidFill>
                      <a:srgbClr val="0070C0"/>
                    </a:solidFill>
                  </a:rPr>
                  <a:t>[Reidl, Rossmanith, Sánchez 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Villaamil</a:t>
                </a:r>
                <a:r>
                  <a:rPr lang="en-US" sz="1600" dirty="0">
                    <a:solidFill>
                      <a:srgbClr val="0070C0"/>
                    </a:solidFill>
                  </a:rPr>
                  <a:t>, 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Sikdar</a:t>
                </a:r>
                <a:r>
                  <a:rPr lang="en-US" sz="1600" dirty="0">
                    <a:solidFill>
                      <a:srgbClr val="0070C0"/>
                    </a:solidFill>
                  </a:rPr>
                  <a:t> ’14]</a:t>
                </a:r>
                <a:endParaRPr lang="en-US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Elimination forest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func>
                  </m:oMath>
                </a14:m>
                <a:r>
                  <a:rPr lang="en-US" b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can be computed in polynomial time</a:t>
                </a:r>
                <a:br>
                  <a:rPr lang="en-US" dirty="0"/>
                </a:br>
                <a:r>
                  <a:rPr lang="en-US" sz="1600" dirty="0">
                    <a:solidFill>
                      <a:srgbClr val="0070C0"/>
                    </a:solidFill>
                  </a:rPr>
                  <a:t>[</a:t>
                </a:r>
                <a:r>
                  <a:rPr lang="pl-PL" sz="1600" dirty="0">
                    <a:solidFill>
                      <a:srgbClr val="0070C0"/>
                    </a:solidFill>
                  </a:rPr>
                  <a:t>Czerwinski, Nadara, Pilipczuk</a:t>
                </a:r>
                <a:r>
                  <a:rPr lang="en-US" sz="1600" dirty="0">
                    <a:solidFill>
                      <a:srgbClr val="0070C0"/>
                    </a:solidFill>
                  </a:rPr>
                  <a:t> ’19]</a:t>
                </a:r>
                <a:endParaRPr lang="en-US" b="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distance was introduced by </a:t>
                </a:r>
                <a:r>
                  <a:rPr lang="en-US" dirty="0" err="1"/>
                  <a:t>Bulian</a:t>
                </a:r>
                <a:r>
                  <a:rPr lang="en-US" dirty="0"/>
                  <a:t> &amp; </a:t>
                </a:r>
                <a:r>
                  <a:rPr lang="en-US" dirty="0" err="1"/>
                  <a:t>Dawar</a:t>
                </a:r>
                <a:r>
                  <a:rPr lang="en-US" dirty="0"/>
                  <a:t> </a:t>
                </a:r>
                <a:r>
                  <a:rPr lang="en-US" sz="1600" dirty="0">
                    <a:solidFill>
                      <a:srgbClr val="0070C0"/>
                    </a:solidFill>
                  </a:rPr>
                  <a:t>[IPEC ’14, 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Algorithmica</a:t>
                </a:r>
                <a:r>
                  <a:rPr lang="en-US" sz="1600" dirty="0">
                    <a:solidFill>
                      <a:srgbClr val="0070C0"/>
                    </a:solidFill>
                  </a:rPr>
                  <a:t> ‘16]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CAF7EE-FEBC-4AD0-BBFB-3DB2609862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B7246-83E3-4559-A7D2-EAFDBE9A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9C78FF15-53CF-4CC1-90B7-BD121AB7F8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93162511"/>
                  </p:ext>
                </p:extLst>
              </p:nvPr>
            </p:nvGraphicFramePr>
            <p:xfrm>
              <a:off x="626245" y="3212976"/>
              <a:ext cx="10970971" cy="36669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9C78FF15-53CF-4CC1-90B7-BD121AB7F8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93162511"/>
                  </p:ext>
                </p:extLst>
              </p:nvPr>
            </p:nvGraphicFramePr>
            <p:xfrm>
              <a:off x="626245" y="3212976"/>
              <a:ext cx="10970971" cy="36669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31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643845-43F0-4BDD-9006-2A616D67B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17643845-43F0-4BDD-9006-2A616D67B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960365-1C71-41A8-A9D5-E5E193A95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89960365-1C71-41A8-A9D5-E5E193A95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8CBFE2-3B82-487D-943F-E5B908E53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F08CBFE2-3B82-487D-943F-E5B908E53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3B417F-1240-4C64-9088-CA3A58B80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C03B417F-1240-4C64-9088-CA3A58B80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D00DB6-C775-4268-A383-3225BA7B2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2AD00DB6-C775-4268-A383-3225BA7B2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B053F1-E39A-4B8F-8B81-ED8973D20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9EB053F1-E39A-4B8F-8B81-ED8973D20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5DE255-8B14-47EA-9548-7C7A61E62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765DE255-8B14-47EA-9548-7C7A61E62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8.3|14.1|24.1|2.3|1.3|1.3|1|0.8|1|1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8.3|14.1|24.1|2.3|1.3|1.3|1|0.8|1|1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3|11.6|9.7"/>
</p:tagLst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50381</TotalTime>
  <Words>3436</Words>
  <Application>Microsoft Office PowerPoint</Application>
  <PresentationFormat>Widescreen</PresentationFormat>
  <Paragraphs>340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Arial Narrow</vt:lpstr>
      <vt:lpstr>Cambria Math</vt:lpstr>
      <vt:lpstr>Arial</vt:lpstr>
      <vt:lpstr>AA-UiB-Institusjonell-mal-rev03</vt:lpstr>
      <vt:lpstr>PowerPoint Presentation</vt:lpstr>
      <vt:lpstr>Vertex-deletion problems</vt:lpstr>
      <vt:lpstr>Fixed-parameter tractable algorithms for vertex deletion</vt:lpstr>
      <vt:lpstr>Vertex-deletion problems parameterized by solution size</vt:lpstr>
      <vt:lpstr>Vertex-deletion problems parameterized by graph complexity</vt:lpstr>
      <vt:lpstr>Hybrid problem parameterizations</vt:lpstr>
      <vt:lpstr>Treedepth</vt:lpstr>
      <vt:lpstr>Elimination distance to H</vt:lpstr>
      <vt:lpstr>Prior work on computing treedepth and elimination distance</vt:lpstr>
      <vt:lpstr>Results</vt:lpstr>
      <vt:lpstr>Conceptual message of our results</vt:lpstr>
      <vt:lpstr>1. approximating H-elimination distance</vt:lpstr>
      <vt:lpstr>High-level idea to approximate H-elimination distance</vt:lpstr>
      <vt:lpstr>High-level idea to approximate H-elimination distance</vt:lpstr>
      <vt:lpstr>Finding H-subgraphs with small neighborhoods</vt:lpstr>
      <vt:lpstr>Finding H-subgraphs with small neighborhoods</vt:lpstr>
      <vt:lpstr>Approximating bipartite-separation</vt:lpstr>
      <vt:lpstr>2. solving vertex-deletion problems using a decomposition</vt:lpstr>
      <vt:lpstr>A polynomial-time subroutine for Odd Cycle Transversal</vt:lpstr>
      <vt:lpstr>Odd Cycle Transversal parameterized by elimination distance</vt:lpstr>
      <vt:lpstr>Outline of solving Vertex Deletion using a decomposition</vt:lpstr>
      <vt:lpstr>Outline of solving Vertex Deletion using a decomposition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Bart</cp:lastModifiedBy>
  <cp:revision>2041</cp:revision>
  <cp:lastPrinted>2018-06-05T11:33:59Z</cp:lastPrinted>
  <dcterms:created xsi:type="dcterms:W3CDTF">2011-05-20T06:21:58Z</dcterms:created>
  <dcterms:modified xsi:type="dcterms:W3CDTF">2021-12-06T13:47:34Z</dcterms:modified>
</cp:coreProperties>
</file>