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438C9-C8FE-2D41-8537-88ADE51B0DC1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99AF8-2112-874D-8AA6-8E287D166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229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BF85C-C075-F74D-8A51-96AC18F578D1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C1000-FA5C-FB49-B5AF-D87E87A71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0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/>
            </a:r>
          </a:p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C1000-FA5C-FB49-B5AF-D87E87A711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25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We will pick one leading example representing part of the pre-crash system … . In the end you will design and implement a distributed controller, with one ECU sensing a sensor and communicating the sensed data to the other, which then actuates an actuator.</a:t>
            </a:r>
          </a:p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C1000-FA5C-FB49-B5AF-D87E87A711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79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Lecture slides and exercises will be posted on the website weekly before Thursday.</a:t>
            </a:r>
          </a:p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C1000-FA5C-FB49-B5AF-D87E87A711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3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Hard deadline! Forgot to attach assignment, deadline is missed!</a:t>
            </a:r>
          </a:p>
          <a:p>
            <a:r>
              <a:t>For both exercises and exam it is important to be concise. You can invalidate a good answer by adding something which is wrong. There is no additional points for writing a story. Writing a story you only risk making mistakes, for which points will be deducted.</a:t>
            </a:r>
          </a:p>
          <a:p>
            <a:r>
              <a:t/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C1000-FA5C-FB49-B5AF-D87E87A711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5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E814BD-193B-E24F-A9CF-E4D87D3A597B}" type="datetime1">
              <a:rPr lang="en-GB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7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EB1DE-E21B-EC4B-929E-78B9DAB2BD90}" type="datetime1">
              <a:rPr lang="en-GB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4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0A35F9-7A0B-2C45-B973-03B0F790A8F0}" type="datetime1">
              <a:rPr lang="en-GB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0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F3AE7A-C5F0-8845-A699-3BF88DD65E1C}" type="datetime1">
              <a:rPr lang="en-GB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3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1C8D95-4A54-3546-8DB1-11FD49F8F922}" type="datetime1">
              <a:rPr lang="en-GB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C7FC2F-9CB3-AB40-81A9-8CA9CCC79246}" type="datetime1">
              <a:rPr lang="en-GB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5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F82FBB-798E-E94F-BF7A-3BEBB55578A1}" type="datetime1">
              <a:rPr lang="en-GB" smtClean="0"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2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73A3C7-4C8B-F947-9B4C-C04B6A170448}" type="datetime1">
              <a:rPr lang="en-GB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6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4721A4-33A6-DA4B-AB89-1B53D5F18580}" type="datetime1">
              <a:rPr lang="en-GB" smtClean="0"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3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1406A2-6F82-024C-9316-36815B1DFED2}" type="datetime1">
              <a:rPr lang="en-GB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52E723-49B4-894B-8BA9-5D67C13740CE}" type="datetime1">
              <a:rPr lang="en-GB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9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0000"/>
            <a:ext cx="8229600" cy="465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7946" y="6426739"/>
            <a:ext cx="992565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A855F-C6D8-5944-9B1B-50E202AEB8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1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015" y="6376595"/>
            <a:ext cx="1764785" cy="37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san-logo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941" y="6413821"/>
            <a:ext cx="315240" cy="338084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457201" y="6426739"/>
            <a:ext cx="3580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Mike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Holenderski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m.holenderski@tue.nl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2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2IN60: Real-time Architectures</a:t>
            </a:r>
            <a:br>
              <a:rPr lang="en-US" dirty="0"/>
            </a:br>
            <a:r>
              <a:rPr lang="en-US" dirty="0"/>
              <a:t>(for automotive systems)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78667" y="65898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6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General introduction to real-time systems in the automotive domain, with several examples illustrating problems we will be solving</a:t>
            </a:r>
          </a:p>
          <a:p>
            <a:r>
              <a:rPr lang="en-US" dirty="0" smtClean="0"/>
              <a:t>Pick one leading example: part of the pre-crash system comprised of two ECU’s:</a:t>
            </a:r>
          </a:p>
          <a:p>
            <a:pPr lvl="1"/>
            <a:r>
              <a:rPr lang="en-US" dirty="0" smtClean="0"/>
              <a:t>Sense a sensor, communicate the sensed data, actuate an actuator</a:t>
            </a:r>
          </a:p>
          <a:p>
            <a:r>
              <a:rPr lang="en-US" dirty="0" smtClean="0"/>
              <a:t>Work towards the solutions </a:t>
            </a:r>
            <a:r>
              <a:rPr lang="en-US" b="1" dirty="0" smtClean="0"/>
              <a:t>bottom-up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Identify problems and see how to address these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7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After this course you should be able to:</a:t>
            </a:r>
          </a:p>
          <a:p>
            <a:pPr lvl="1"/>
            <a:r>
              <a:rPr lang="en-US" dirty="0" smtClean="0"/>
              <a:t>Explain </a:t>
            </a:r>
            <a:r>
              <a:rPr lang="en-US" dirty="0"/>
              <a:t>and apply the fundamental concepts and terminology of real-time systems in the automotive </a:t>
            </a:r>
            <a:r>
              <a:rPr lang="en-US" dirty="0" smtClean="0"/>
              <a:t>domain</a:t>
            </a:r>
            <a:endParaRPr lang="en-US" dirty="0"/>
          </a:p>
          <a:p>
            <a:pPr lvl="1"/>
            <a:r>
              <a:rPr lang="en-US" dirty="0" smtClean="0"/>
              <a:t>Explain </a:t>
            </a:r>
            <a:r>
              <a:rPr lang="en-US" dirty="0"/>
              <a:t>and address the fundamental problems of </a:t>
            </a:r>
            <a:r>
              <a:rPr lang="en-US" dirty="0" smtClean="0"/>
              <a:t>real</a:t>
            </a:r>
            <a:r>
              <a:rPr lang="en-US" dirty="0"/>
              <a:t>-time </a:t>
            </a:r>
            <a:r>
              <a:rPr lang="en-US" dirty="0" smtClean="0"/>
              <a:t>systems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nalyze </a:t>
            </a:r>
            <a:r>
              <a:rPr lang="en-US" dirty="0"/>
              <a:t>real-time systems </a:t>
            </a:r>
            <a:r>
              <a:rPr lang="en-US" dirty="0" smtClean="0"/>
              <a:t>designs</a:t>
            </a:r>
            <a:endParaRPr lang="en-US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/>
              <a:t>a </a:t>
            </a:r>
            <a:r>
              <a:rPr lang="en-US" dirty="0" smtClean="0"/>
              <a:t>real</a:t>
            </a:r>
            <a:r>
              <a:rPr lang="en-US" dirty="0"/>
              <a:t>-time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Implement simple programs on an </a:t>
            </a:r>
            <a:r>
              <a:rPr lang="en-US" smtClean="0"/>
              <a:t>embedded platform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0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Week 1: </a:t>
            </a:r>
            <a:r>
              <a:rPr lang="en-US" dirty="0" smtClean="0"/>
              <a:t>Introduction</a:t>
            </a:r>
          </a:p>
          <a:p>
            <a:r>
              <a:rPr lang="en-US" dirty="0" smtClean="0"/>
              <a:t>Week </a:t>
            </a:r>
            <a:r>
              <a:rPr lang="en-US" dirty="0"/>
              <a:t>2: </a:t>
            </a:r>
            <a:r>
              <a:rPr lang="en-US" dirty="0" smtClean="0"/>
              <a:t>Microcontrollers &amp; Multitasking</a:t>
            </a:r>
          </a:p>
          <a:p>
            <a:r>
              <a:rPr lang="en-US" dirty="0" smtClean="0"/>
              <a:t>Week 3: Preemption and atomicity</a:t>
            </a:r>
          </a:p>
          <a:p>
            <a:r>
              <a:rPr lang="en-US" dirty="0" smtClean="0"/>
              <a:t>Week 4: Real-time Operating Systems: </a:t>
            </a:r>
            <a:r>
              <a:rPr lang="en-US" dirty="0" err="1" smtClean="0"/>
              <a:t>μC</a:t>
            </a:r>
            <a:r>
              <a:rPr lang="en-US" dirty="0" smtClean="0"/>
              <a:t>/OS-II</a:t>
            </a:r>
          </a:p>
          <a:p>
            <a:r>
              <a:rPr lang="en-US" dirty="0" smtClean="0"/>
              <a:t>Week </a:t>
            </a:r>
            <a:r>
              <a:rPr lang="en-US" dirty="0"/>
              <a:t>5</a:t>
            </a:r>
            <a:r>
              <a:rPr lang="en-US" dirty="0" smtClean="0"/>
              <a:t>: Synchronization</a:t>
            </a:r>
          </a:p>
          <a:p>
            <a:r>
              <a:rPr lang="en-US" dirty="0"/>
              <a:t>Week </a:t>
            </a:r>
            <a:r>
              <a:rPr lang="en-US" dirty="0" smtClean="0"/>
              <a:t>6: </a:t>
            </a:r>
            <a:r>
              <a:rPr lang="en-US" dirty="0"/>
              <a:t>Real-time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Week 7: </a:t>
            </a:r>
            <a:r>
              <a:rPr lang="en-US" dirty="0"/>
              <a:t>Networked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Week 8: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5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Weekly, 8 weeks</a:t>
            </a:r>
          </a:p>
          <a:p>
            <a:r>
              <a:rPr lang="en-US" dirty="0" smtClean="0"/>
              <a:t>Exercises</a:t>
            </a:r>
          </a:p>
          <a:p>
            <a:pPr lvl="1"/>
            <a:r>
              <a:rPr lang="en-US" dirty="0" smtClean="0"/>
              <a:t>Weekly, 8 weeks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0% of the grade</a:t>
            </a:r>
          </a:p>
          <a:p>
            <a:r>
              <a:rPr lang="en-US" dirty="0" smtClean="0"/>
              <a:t>Exam</a:t>
            </a:r>
          </a:p>
          <a:p>
            <a:pPr lvl="1"/>
            <a:r>
              <a:rPr lang="en-US" dirty="0" smtClean="0"/>
              <a:t>At the end of the course</a:t>
            </a:r>
          </a:p>
          <a:p>
            <a:pPr lvl="1"/>
            <a:r>
              <a:rPr lang="en-US" dirty="0"/>
              <a:t>7</a:t>
            </a:r>
            <a:r>
              <a:rPr lang="en-US" dirty="0" smtClean="0"/>
              <a:t>0% of the grade</a:t>
            </a:r>
          </a:p>
          <a:p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Lecture slides, exercises, introduction to programming C, …</a:t>
            </a:r>
          </a:p>
          <a:p>
            <a:pPr lvl="1"/>
            <a:r>
              <a:rPr lang="pl-PL" b="1" dirty="0"/>
              <a:t>http://</a:t>
            </a:r>
            <a:r>
              <a:rPr lang="pl-PL" b="1" dirty="0" err="1"/>
              <a:t>www.win.tue.nl</a:t>
            </a:r>
            <a:r>
              <a:rPr lang="pl-PL" b="1" dirty="0"/>
              <a:t>/~</a:t>
            </a:r>
            <a:r>
              <a:rPr lang="pl-PL" b="1" dirty="0" err="1"/>
              <a:t>mholende</a:t>
            </a:r>
            <a:r>
              <a:rPr lang="pl-PL" b="1" dirty="0"/>
              <a:t>/</a:t>
            </a:r>
            <a:r>
              <a:rPr lang="pl-PL" b="1" dirty="0" err="1" smtClean="0"/>
              <a:t>automotive</a:t>
            </a:r>
            <a:endParaRPr lang="en-US" b="1" dirty="0" smtClean="0"/>
          </a:p>
          <a:p>
            <a:r>
              <a:rPr lang="en-US" dirty="0" smtClean="0"/>
              <a:t>Book (recommended)</a:t>
            </a:r>
          </a:p>
          <a:p>
            <a:pPr lvl="1"/>
            <a:r>
              <a:rPr lang="en-US" dirty="0" smtClean="0"/>
              <a:t>A. Burns, A. </a:t>
            </a:r>
            <a:r>
              <a:rPr lang="en-US" dirty="0" err="1" smtClean="0"/>
              <a:t>Wellings</a:t>
            </a:r>
            <a:r>
              <a:rPr lang="en-US" dirty="0" smtClean="0"/>
              <a:t>, “Real-Time Systems and Programming Languages”, 4</a:t>
            </a:r>
            <a:r>
              <a:rPr lang="en-US" baseline="30000" dirty="0" smtClean="0"/>
              <a:t>th</a:t>
            </a:r>
            <a:r>
              <a:rPr lang="en-US" dirty="0" smtClean="0"/>
              <a:t> Edition, 2009</a:t>
            </a:r>
          </a:p>
          <a:p>
            <a:pPr lvl="1"/>
            <a:r>
              <a:rPr lang="en-US" dirty="0" smtClean="0"/>
              <a:t>J. </a:t>
            </a:r>
            <a:r>
              <a:rPr lang="en-US" dirty="0" err="1" smtClean="0"/>
              <a:t>Labrosse</a:t>
            </a:r>
            <a:r>
              <a:rPr lang="en-US" dirty="0" smtClean="0"/>
              <a:t>, “</a:t>
            </a:r>
            <a:r>
              <a:rPr lang="en-US" dirty="0" err="1" smtClean="0"/>
              <a:t>MicroC</a:t>
            </a:r>
            <a:r>
              <a:rPr lang="en-US" dirty="0" smtClean="0"/>
              <a:t>/OS-II: The Real-Time Kernel”, 2</a:t>
            </a:r>
            <a:r>
              <a:rPr lang="en-US" baseline="30000" dirty="0" smtClean="0"/>
              <a:t>nd</a:t>
            </a:r>
            <a:r>
              <a:rPr lang="en-US" dirty="0" smtClean="0"/>
              <a:t> Edition, 2002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65D4-6F63-2147-A957-5093430513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8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Assignments posted on the website</a:t>
            </a:r>
          </a:p>
          <a:p>
            <a:pPr lvl="1"/>
            <a:r>
              <a:rPr lang="en-US" dirty="0"/>
              <a:t>Accessible only from the TU/e </a:t>
            </a:r>
            <a:r>
              <a:rPr lang="en-US" dirty="0" smtClean="0"/>
              <a:t>network</a:t>
            </a:r>
          </a:p>
          <a:p>
            <a:r>
              <a:rPr lang="en-US" dirty="0" smtClean="0"/>
              <a:t>Programming the </a:t>
            </a:r>
            <a:r>
              <a:rPr lang="en-US" dirty="0" err="1" smtClean="0"/>
              <a:t>Freescale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EVB9S12XF512E board</a:t>
            </a:r>
          </a:p>
          <a:p>
            <a:pPr lvl="1"/>
            <a:r>
              <a:rPr lang="en-US" dirty="0" smtClean="0"/>
              <a:t>Follow a programming course online (optional)</a:t>
            </a:r>
            <a:endParaRPr lang="en-US" dirty="0"/>
          </a:p>
          <a:p>
            <a:r>
              <a:rPr lang="en-US" dirty="0" smtClean="0"/>
              <a:t>Work in groups of two (1 board per 2 groups)</a:t>
            </a:r>
          </a:p>
          <a:p>
            <a:r>
              <a:rPr lang="en-US" dirty="0" smtClean="0"/>
              <a:t>Hand in a weekly report</a:t>
            </a:r>
          </a:p>
          <a:p>
            <a:pPr lvl="1"/>
            <a:r>
              <a:rPr lang="en-US" dirty="0" smtClean="0"/>
              <a:t>Answer all questions written in bold</a:t>
            </a:r>
          </a:p>
          <a:p>
            <a:pPr lvl="1"/>
            <a:r>
              <a:rPr lang="en-US" dirty="0" smtClean="0"/>
              <a:t>Email to </a:t>
            </a:r>
            <a:r>
              <a:rPr lang="en-US" dirty="0" err="1" smtClean="0"/>
              <a:t>m.holenderski@tue.nl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efore </a:t>
            </a:r>
            <a:r>
              <a:rPr lang="en-US" dirty="0"/>
              <a:t>23:</a:t>
            </a:r>
            <a:r>
              <a:rPr lang="en-US" dirty="0" smtClean="0"/>
              <a:t>59 on the following Monday</a:t>
            </a:r>
          </a:p>
          <a:p>
            <a:pPr lvl="2"/>
            <a:r>
              <a:rPr lang="en-US" dirty="0" smtClean="0"/>
              <a:t>Hard deadline!</a:t>
            </a:r>
          </a:p>
          <a:p>
            <a:pPr lvl="1"/>
            <a:r>
              <a:rPr lang="en-US" dirty="0" smtClean="0"/>
              <a:t>One report per group</a:t>
            </a:r>
          </a:p>
          <a:p>
            <a:pPr lvl="2"/>
            <a:r>
              <a:rPr lang="en-US" dirty="0" smtClean="0"/>
              <a:t>Single file, preferably PDF</a:t>
            </a:r>
            <a:endParaRPr lang="en-US" dirty="0"/>
          </a:p>
          <a:p>
            <a:pPr lvl="2"/>
            <a:r>
              <a:rPr lang="nl-NL" dirty="0" smtClean="0"/>
              <a:t>File name</a:t>
            </a:r>
            <a:r>
              <a:rPr lang="nl-NL" dirty="0"/>
              <a:t>: </a:t>
            </a:r>
            <a:r>
              <a:rPr lang="nl-NL" dirty="0" err="1" smtClean="0"/>
              <a:t>exercises</a:t>
            </a:r>
            <a:r>
              <a:rPr lang="nl-NL" dirty="0" smtClean="0"/>
              <a:t>&lt;</a:t>
            </a:r>
            <a:r>
              <a:rPr lang="nl-NL" dirty="0"/>
              <a:t>#&gt;</a:t>
            </a:r>
            <a:r>
              <a:rPr lang="nl-NL" dirty="0" smtClean="0"/>
              <a:t>_</a:t>
            </a:r>
            <a:r>
              <a:rPr lang="nl-NL" dirty="0" err="1" smtClean="0"/>
              <a:t>group</a:t>
            </a:r>
            <a:r>
              <a:rPr lang="nl-NL" dirty="0" smtClean="0"/>
              <a:t>&lt;</a:t>
            </a:r>
            <a:r>
              <a:rPr lang="nl-NL" dirty="0" err="1" smtClean="0"/>
              <a:t>group</a:t>
            </a:r>
            <a:r>
              <a:rPr lang="nl-NL" dirty="0" smtClean="0"/>
              <a:t>#&gt;</a:t>
            </a:r>
          </a:p>
          <a:p>
            <a:pPr lvl="2"/>
            <a:r>
              <a:rPr lang="nl-NL" dirty="0"/>
              <a:t>E</a:t>
            </a:r>
            <a:r>
              <a:rPr lang="nl-NL" dirty="0" smtClean="0"/>
              <a:t>.g</a:t>
            </a:r>
            <a:r>
              <a:rPr lang="nl-NL" dirty="0"/>
              <a:t>. </a:t>
            </a:r>
            <a:r>
              <a:rPr lang="nl-NL" dirty="0" smtClean="0"/>
              <a:t>exercises1_group3.pdf</a:t>
            </a:r>
          </a:p>
          <a:p>
            <a:pPr lvl="1"/>
            <a:r>
              <a:rPr lang="en-US" dirty="0" smtClean="0"/>
              <a:t>Include group and student </a:t>
            </a:r>
            <a:r>
              <a:rPr lang="en-US" dirty="0"/>
              <a:t>numbers </a:t>
            </a:r>
            <a:r>
              <a:rPr lang="en-US" dirty="0" smtClean="0"/>
              <a:t>inside the report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855F-C6D8-5944-9B1B-50E202AEB8AD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boar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920" y="1440000"/>
            <a:ext cx="3100780" cy="299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8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440</Words>
  <Application>Microsoft Macintosh PowerPoint</Application>
  <PresentationFormat>On-screen Show (4:3)</PresentationFormat>
  <Paragraphs>68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Organization</vt:lpstr>
      <vt:lpstr>Description of the course</vt:lpstr>
      <vt:lpstr>Goals for the course</vt:lpstr>
      <vt:lpstr>Outline of the course</vt:lpstr>
      <vt:lpstr>Organization</vt:lpstr>
      <vt:lpstr>Exercises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H.</dc:creator>
  <cp:lastModifiedBy>Mike</cp:lastModifiedBy>
  <cp:revision>205</cp:revision>
  <cp:lastPrinted>2012-11-14T19:19:13Z</cp:lastPrinted>
  <dcterms:created xsi:type="dcterms:W3CDTF">2011-05-16T15:02:47Z</dcterms:created>
  <dcterms:modified xsi:type="dcterms:W3CDTF">2014-11-11T10:20:12Z</dcterms:modified>
</cp:coreProperties>
</file>