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AC5B-1B9F-4F84-A6A8-7B83D88B0B42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43B6-C607-4EEF-A87A-A30E4F57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9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AC5B-1B9F-4F84-A6A8-7B83D88B0B42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43B6-C607-4EEF-A87A-A30E4F57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98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AC5B-1B9F-4F84-A6A8-7B83D88B0B42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43B6-C607-4EEF-A87A-A30E4F57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6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AC5B-1B9F-4F84-A6A8-7B83D88B0B42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43B6-C607-4EEF-A87A-A30E4F57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85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AC5B-1B9F-4F84-A6A8-7B83D88B0B42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43B6-C607-4EEF-A87A-A30E4F57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82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AC5B-1B9F-4F84-A6A8-7B83D88B0B42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43B6-C607-4EEF-A87A-A30E4F57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05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AC5B-1B9F-4F84-A6A8-7B83D88B0B42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43B6-C607-4EEF-A87A-A30E4F57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3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AC5B-1B9F-4F84-A6A8-7B83D88B0B42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43B6-C607-4EEF-A87A-A30E4F57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8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AC5B-1B9F-4F84-A6A8-7B83D88B0B42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43B6-C607-4EEF-A87A-A30E4F57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08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AC5B-1B9F-4F84-A6A8-7B83D88B0B42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43B6-C607-4EEF-A87A-A30E4F57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90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AC5B-1B9F-4F84-A6A8-7B83D88B0B42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43B6-C607-4EEF-A87A-A30E4F57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86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1AC5B-1B9F-4F84-A6A8-7B83D88B0B42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43B6-C607-4EEF-A87A-A30E4F57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72732"/>
            <a:ext cx="9144000" cy="1820930"/>
          </a:xfrm>
        </p:spPr>
        <p:txBody>
          <a:bodyPr/>
          <a:lstStyle/>
          <a:p>
            <a:r>
              <a:rPr lang="en-US" dirty="0" smtClean="0"/>
              <a:t>Error-correcting pairs</a:t>
            </a:r>
            <a:br>
              <a:rPr lang="en-US" dirty="0" smtClean="0"/>
            </a:br>
            <a:r>
              <a:rPr lang="en-US" dirty="0" smtClean="0"/>
              <a:t>for a public-key cryptosystem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2787" y="2593663"/>
            <a:ext cx="9281375" cy="4264338"/>
          </a:xfrm>
        </p:spPr>
        <p:txBody>
          <a:bodyPr>
            <a:noAutofit/>
          </a:bodyPr>
          <a:lstStyle/>
          <a:p>
            <a:endParaRPr lang="es-ES" dirty="0" smtClean="0"/>
          </a:p>
          <a:p>
            <a:r>
              <a:rPr lang="es-ES" sz="2800" dirty="0" err="1" smtClean="0"/>
              <a:t>Ruud</a:t>
            </a:r>
            <a:r>
              <a:rPr lang="es-ES" sz="2800" dirty="0" smtClean="0"/>
              <a:t> </a:t>
            </a:r>
            <a:r>
              <a:rPr lang="es-ES" sz="2800" dirty="0" err="1" smtClean="0"/>
              <a:t>Pellikaan</a:t>
            </a:r>
            <a:endParaRPr lang="es-ES" sz="2800" dirty="0" smtClean="0"/>
          </a:p>
          <a:p>
            <a:r>
              <a:rPr lang="es-ES" sz="2800" dirty="0" smtClean="0"/>
              <a:t>and</a:t>
            </a:r>
          </a:p>
          <a:p>
            <a:r>
              <a:rPr lang="es-ES" sz="2800" dirty="0" smtClean="0"/>
              <a:t>Irene Márquez-Corbella</a:t>
            </a:r>
          </a:p>
          <a:p>
            <a:endParaRPr lang="es-ES" sz="2800" dirty="0" smtClean="0"/>
          </a:p>
          <a:p>
            <a:r>
              <a:rPr lang="es-ES" sz="2800" dirty="0" smtClean="0"/>
              <a:t>ICMETA 2016</a:t>
            </a:r>
          </a:p>
          <a:p>
            <a:r>
              <a:rPr lang="es-ES" sz="2800" dirty="0" err="1" smtClean="0"/>
              <a:t>Surakarta</a:t>
            </a:r>
            <a:r>
              <a:rPr lang="es-ES" sz="2800" dirty="0" smtClean="0"/>
              <a:t>, Indonesia</a:t>
            </a:r>
          </a:p>
          <a:p>
            <a:r>
              <a:rPr lang="es-ES" sz="2800" dirty="0" smtClean="0"/>
              <a:t>6 </a:t>
            </a:r>
            <a:r>
              <a:rPr lang="es-ES" sz="2800" dirty="0" err="1" smtClean="0"/>
              <a:t>December</a:t>
            </a:r>
            <a:r>
              <a:rPr lang="es-ES" sz="2800" dirty="0" smtClean="0"/>
              <a:t> 2016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356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logarithm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 </a:t>
            </a:r>
            <a:r>
              <a:rPr lang="en-US" dirty="0"/>
              <a:t>is a group (written </a:t>
            </a:r>
            <a:r>
              <a:rPr lang="en-US" dirty="0" smtClean="0"/>
              <a:t>multiplicatively)</a:t>
            </a:r>
          </a:p>
          <a:p>
            <a:pPr marL="0" indent="0">
              <a:buNone/>
            </a:pPr>
            <a:r>
              <a:rPr lang="en-US" dirty="0" smtClean="0"/>
              <a:t>with </a:t>
            </a:r>
            <a:r>
              <a:rPr lang="en-US" dirty="0"/>
              <a:t>a </a:t>
            </a:r>
            <a:r>
              <a:rPr lang="en-US" dirty="0" smtClean="0"/>
              <a:t>in </a:t>
            </a:r>
            <a:r>
              <a:rPr lang="en-US" dirty="0"/>
              <a:t>G and x an integer</a:t>
            </a:r>
          </a:p>
          <a:p>
            <a:pPr marL="0" indent="0">
              <a:buNone/>
            </a:pPr>
            <a:r>
              <a:rPr lang="en-US" dirty="0" smtClean="0"/>
              <a:t>                           y </a:t>
            </a:r>
            <a:r>
              <a:rPr lang="en-US" dirty="0"/>
              <a:t>= </a:t>
            </a:r>
            <a:r>
              <a:rPr lang="en-US" dirty="0" err="1" smtClean="0"/>
              <a:t>a^x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Diffie</a:t>
            </a:r>
            <a:r>
              <a:rPr lang="en-US" dirty="0" smtClean="0">
                <a:solidFill>
                  <a:srgbClr val="0070C0"/>
                </a:solidFill>
              </a:rPr>
              <a:t>-Hellman</a:t>
            </a:r>
            <a:r>
              <a:rPr lang="en-US" dirty="0" smtClean="0"/>
              <a:t> </a:t>
            </a:r>
            <a:r>
              <a:rPr lang="en-US" dirty="0"/>
              <a:t>in 1974 and 1976 in public domain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proposed </a:t>
            </a:r>
            <a:r>
              <a:rPr lang="en-US" dirty="0"/>
              <a:t>by </a:t>
            </a:r>
            <a:r>
              <a:rPr lang="en-US" dirty="0">
                <a:solidFill>
                  <a:srgbClr val="0070C0"/>
                </a:solidFill>
              </a:rPr>
              <a:t>Williamson</a:t>
            </a:r>
            <a:r>
              <a:rPr lang="en-US" dirty="0"/>
              <a:t> in 1974 in secret service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based </a:t>
            </a:r>
            <a:r>
              <a:rPr lang="en-US" dirty="0"/>
              <a:t>on the </a:t>
            </a:r>
            <a:r>
              <a:rPr lang="en-US" dirty="0">
                <a:solidFill>
                  <a:srgbClr val="FF0000"/>
                </a:solidFill>
              </a:rPr>
              <a:t>assumption</a:t>
            </a:r>
            <a:r>
              <a:rPr lang="en-US" dirty="0"/>
              <a:t> that</a:t>
            </a:r>
          </a:p>
          <a:p>
            <a:pPr marL="0" indent="0">
              <a:buNone/>
            </a:pPr>
            <a:r>
              <a:rPr lang="en-US" dirty="0" smtClean="0"/>
              <a:t>   finding </a:t>
            </a:r>
            <a:r>
              <a:rPr lang="en-US" dirty="0"/>
              <a:t>discrete logarithms in a finite field is difficult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079" y="1245227"/>
            <a:ext cx="3618963" cy="228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1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 curve discrete logarithm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800" dirty="0">
                <a:solidFill>
                  <a:srgbClr val="00A3DF"/>
                </a:solidFill>
                <a:latin typeface="MSAM7"/>
              </a:rPr>
              <a:t>I </a:t>
            </a:r>
            <a:endParaRPr lang="en-US" sz="800" dirty="0" smtClean="0">
              <a:solidFill>
                <a:srgbClr val="00A3DF"/>
              </a:solidFill>
              <a:latin typeface="MSAM7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UEMeta-Book-Slant_167"/>
              </a:rPr>
              <a:t>E</a:t>
            </a:r>
            <a:r>
              <a:rPr lang="en-US" dirty="0" smtClean="0">
                <a:solidFill>
                  <a:srgbClr val="000000"/>
                </a:solidFill>
                <a:latin typeface="TUEMeta-Book-Slant_167"/>
              </a:rPr>
              <a:t>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is an </a:t>
            </a:r>
            <a:r>
              <a:rPr lang="en-US" dirty="0">
                <a:solidFill>
                  <a:srgbClr val="0070C0"/>
                </a:solidFill>
                <a:latin typeface="TUEMeta-Book"/>
              </a:rPr>
              <a:t>elliptic curve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group (written additively) </a:t>
            </a:r>
            <a:endParaRPr lang="en-US" dirty="0" smtClean="0">
              <a:solidFill>
                <a:srgbClr val="000000"/>
              </a:solidFill>
              <a:latin typeface="TUEMeta-Book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UEMeta-Book"/>
              </a:rPr>
              <a:t>over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a finite field</a:t>
            </a:r>
          </a:p>
          <a:p>
            <a:pPr marL="0" indent="0">
              <a:buNone/>
            </a:pPr>
            <a:r>
              <a:rPr lang="en-US" sz="800" dirty="0">
                <a:solidFill>
                  <a:srgbClr val="00A3DF"/>
                </a:solidFill>
                <a:latin typeface="MSAM7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UEMeta-Book-Slant_167"/>
              </a:rPr>
              <a:t>P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is a point on the curve</a:t>
            </a:r>
          </a:p>
          <a:p>
            <a:pPr marL="0" indent="0">
              <a:buNone/>
            </a:pPr>
            <a:r>
              <a:rPr lang="en-US" sz="800" dirty="0">
                <a:solidFill>
                  <a:srgbClr val="00A3DF"/>
                </a:solidFill>
                <a:latin typeface="MSAM7"/>
              </a:rPr>
              <a:t> </a:t>
            </a:r>
            <a:r>
              <a:rPr lang="en-US" sz="800" dirty="0" smtClean="0">
                <a:solidFill>
                  <a:srgbClr val="00A3DF"/>
                </a:solidFill>
                <a:latin typeface="MSAM7"/>
              </a:rPr>
              <a:t>                                         </a:t>
            </a:r>
            <a:r>
              <a:rPr lang="en-US" dirty="0" smtClean="0">
                <a:solidFill>
                  <a:srgbClr val="000000"/>
                </a:solidFill>
                <a:latin typeface="TUEMeta-Book-Slant_167"/>
              </a:rPr>
              <a:t>x </a:t>
            </a:r>
            <a:r>
              <a:rPr lang="en-US" dirty="0">
                <a:solidFill>
                  <a:srgbClr val="000000"/>
                </a:solidFill>
                <a:latin typeface="CMSS10"/>
              </a:rPr>
              <a:t>= </a:t>
            </a:r>
            <a:r>
              <a:rPr lang="en-US" dirty="0">
                <a:solidFill>
                  <a:srgbClr val="000000"/>
                </a:solidFill>
                <a:latin typeface="TUEMeta-Book-Slant_167"/>
              </a:rPr>
              <a:t>k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a positive integer </a:t>
            </a:r>
            <a:r>
              <a:rPr lang="en-US" dirty="0">
                <a:solidFill>
                  <a:srgbClr val="000000"/>
                </a:solidFill>
                <a:latin typeface="TUEMeta-Book-Slant_167"/>
              </a:rPr>
              <a:t>k</a:t>
            </a:r>
          </a:p>
          <a:p>
            <a:pPr marL="0" indent="0">
              <a:buNone/>
            </a:pPr>
            <a:r>
              <a:rPr lang="en-US" sz="800" dirty="0">
                <a:solidFill>
                  <a:srgbClr val="00A3DF"/>
                </a:solidFill>
                <a:latin typeface="MSAM7"/>
              </a:rPr>
              <a:t> </a:t>
            </a:r>
            <a:r>
              <a:rPr lang="en-US" sz="800" dirty="0" smtClean="0">
                <a:solidFill>
                  <a:srgbClr val="00A3DF"/>
                </a:solidFill>
                <a:latin typeface="MSAM7"/>
              </a:rPr>
              <a:t>                                         </a:t>
            </a:r>
            <a:r>
              <a:rPr lang="en-US" dirty="0" smtClean="0">
                <a:solidFill>
                  <a:srgbClr val="000000"/>
                </a:solidFill>
                <a:latin typeface="TUEMeta-Book-Slant_167"/>
              </a:rPr>
              <a:t>y </a:t>
            </a:r>
            <a:r>
              <a:rPr lang="en-US" dirty="0">
                <a:solidFill>
                  <a:srgbClr val="000000"/>
                </a:solidFill>
                <a:latin typeface="CMSS10"/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TUEMeta-Book-Slant_167"/>
              </a:rPr>
              <a:t>P+..+P (k-fold addition)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TUEMeta-Book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UEMeta-Book"/>
              </a:rPr>
              <a:t>obtained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by the multiplication of </a:t>
            </a:r>
            <a:r>
              <a:rPr lang="en-US" dirty="0">
                <a:solidFill>
                  <a:srgbClr val="000000"/>
                </a:solidFill>
                <a:latin typeface="TUEMeta-Book-Slant_167"/>
              </a:rPr>
              <a:t>P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with a positive integer </a:t>
            </a:r>
            <a:r>
              <a:rPr lang="en-US" dirty="0">
                <a:solidFill>
                  <a:srgbClr val="000000"/>
                </a:solidFill>
                <a:latin typeface="TUEMeta-Book-Slant_167"/>
              </a:rPr>
              <a:t>k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UEMeta-Book"/>
              </a:rPr>
              <a:t>proposed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by </a:t>
            </a:r>
            <a:r>
              <a:rPr lang="en-US" dirty="0" err="1">
                <a:solidFill>
                  <a:srgbClr val="0000FF"/>
                </a:solidFill>
                <a:latin typeface="TUEMeta-Book"/>
              </a:rPr>
              <a:t>Koblitz</a:t>
            </a:r>
            <a:r>
              <a:rPr lang="en-US" dirty="0">
                <a:solidFill>
                  <a:srgbClr val="0000FF"/>
                </a:solidFill>
                <a:latin typeface="TUEMeta-Book"/>
              </a:rPr>
              <a:t>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and </a:t>
            </a:r>
            <a:r>
              <a:rPr lang="en-US" dirty="0">
                <a:solidFill>
                  <a:srgbClr val="0000FF"/>
                </a:solidFill>
                <a:latin typeface="TUEMeta-Book"/>
              </a:rPr>
              <a:t>Miller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in 1985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UEMeta-Book"/>
              </a:rPr>
              <a:t>based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on the </a:t>
            </a:r>
            <a:r>
              <a:rPr lang="en-US" dirty="0">
                <a:solidFill>
                  <a:srgbClr val="FF0000"/>
                </a:solidFill>
                <a:latin typeface="TUEMeta-Book"/>
              </a:rPr>
              <a:t>assumption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 that inverting this function in </a:t>
            </a:r>
            <a:r>
              <a:rPr lang="en-US" dirty="0">
                <a:solidFill>
                  <a:srgbClr val="000000"/>
                </a:solidFill>
                <a:latin typeface="TUEMeta-Book-Slant_167"/>
              </a:rPr>
              <a:t>E</a:t>
            </a:r>
            <a:r>
              <a:rPr lang="en-US" dirty="0" smtClean="0">
                <a:solidFill>
                  <a:srgbClr val="000000"/>
                </a:solidFill>
                <a:latin typeface="TUEMeta-Book-Slant_167"/>
              </a:rPr>
              <a:t>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is hard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516" y="1169573"/>
            <a:ext cx="28575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7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based cryptography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UEMeta-Book-Slant_167"/>
              </a:rPr>
              <a:t>h</a:t>
            </a:r>
            <a:r>
              <a:rPr lang="en-US" dirty="0" smtClean="0">
                <a:solidFill>
                  <a:srgbClr val="000000"/>
                </a:solidFill>
                <a:latin typeface="TUEMeta-Book-Slant_167"/>
              </a:rPr>
              <a:t>_1,…, </a:t>
            </a:r>
            <a:r>
              <a:rPr lang="en-US" dirty="0" err="1" smtClean="0">
                <a:solidFill>
                  <a:srgbClr val="000000"/>
                </a:solidFill>
                <a:latin typeface="TUEMeta-Book-Slant_167"/>
              </a:rPr>
              <a:t>h_n</a:t>
            </a:r>
            <a:r>
              <a:rPr lang="en-US" dirty="0" smtClean="0">
                <a:solidFill>
                  <a:srgbClr val="000000"/>
                </a:solidFill>
                <a:latin typeface="TUEMeta-Book-Slant_167"/>
              </a:rPr>
              <a:t> </a:t>
            </a:r>
            <a:r>
              <a:rPr lang="en-US" dirty="0">
                <a:solidFill>
                  <a:srgbClr val="000000"/>
                </a:solidFill>
                <a:latin typeface="TUEMeta-Book-Slant_167"/>
              </a:rPr>
              <a:t>is a given n-tuple of vectors in </a:t>
            </a:r>
            <a:r>
              <a:rPr lang="en-US" dirty="0" err="1" smtClean="0">
                <a:solidFill>
                  <a:srgbClr val="000000"/>
                </a:solidFill>
                <a:latin typeface="TUEMeta-Book-Slant_167"/>
              </a:rPr>
              <a:t>Fq^r</a:t>
            </a:r>
            <a:endParaRPr lang="en-US" dirty="0">
              <a:solidFill>
                <a:srgbClr val="000000"/>
              </a:solidFill>
              <a:latin typeface="TUEMeta-Book-Slant_167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UEMeta-Book-Slant_167"/>
              </a:rPr>
              <a:t>x_1</a:t>
            </a:r>
            <a:r>
              <a:rPr lang="en-US" dirty="0">
                <a:solidFill>
                  <a:srgbClr val="000000"/>
                </a:solidFill>
                <a:latin typeface="TUEMeta-Book-Slant_167"/>
              </a:rPr>
              <a:t>,…, </a:t>
            </a:r>
            <a:r>
              <a:rPr lang="en-US" dirty="0" err="1" smtClean="0">
                <a:solidFill>
                  <a:srgbClr val="000000"/>
                </a:solidFill>
                <a:latin typeface="TUEMeta-Book-Slant_167"/>
              </a:rPr>
              <a:t>x_n</a:t>
            </a:r>
            <a:r>
              <a:rPr lang="en-US" dirty="0" smtClean="0">
                <a:solidFill>
                  <a:srgbClr val="000000"/>
                </a:solidFill>
                <a:latin typeface="TUEMeta-Book-Slant_167"/>
              </a:rPr>
              <a:t> </a:t>
            </a:r>
            <a:r>
              <a:rPr lang="en-US" dirty="0">
                <a:solidFill>
                  <a:srgbClr val="000000"/>
                </a:solidFill>
                <a:latin typeface="TUEMeta-Book-Slant_167"/>
              </a:rPr>
              <a:t>is an n-tuple of elements in </a:t>
            </a:r>
            <a:r>
              <a:rPr lang="en-US" dirty="0" err="1" smtClean="0">
                <a:solidFill>
                  <a:srgbClr val="000000"/>
                </a:solidFill>
                <a:latin typeface="TUEMeta-Book-Slant_167"/>
              </a:rPr>
              <a:t>Fq</a:t>
            </a:r>
            <a:endParaRPr lang="en-US" dirty="0" smtClean="0">
              <a:solidFill>
                <a:srgbClr val="000000"/>
              </a:solidFill>
              <a:latin typeface="TUEMeta-Book-Slant_167"/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TUEMeta-Book-Slant_167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UEMeta-Book-Slant_167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UEMeta-Book-Slant_167"/>
              </a:rPr>
              <a:t>              x_1h_1+…+</a:t>
            </a:r>
            <a:r>
              <a:rPr lang="en-US" dirty="0" err="1" smtClean="0">
                <a:solidFill>
                  <a:srgbClr val="000000"/>
                </a:solidFill>
                <a:latin typeface="TUEMeta-Book-Slant_167"/>
              </a:rPr>
              <a:t>x_nh_n</a:t>
            </a:r>
            <a:r>
              <a:rPr lang="en-US" dirty="0" smtClean="0">
                <a:solidFill>
                  <a:srgbClr val="000000"/>
                </a:solidFill>
                <a:latin typeface="TUEMeta-Book-Slant_167"/>
              </a:rPr>
              <a:t>=0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TUEMeta-Book-Slant_167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UEMeta-Medium"/>
              </a:rPr>
              <a:t>x </a:t>
            </a:r>
            <a:r>
              <a:rPr lang="en-US" dirty="0" smtClean="0">
                <a:solidFill>
                  <a:srgbClr val="000000"/>
                </a:solidFill>
                <a:latin typeface="TUEMeta-Book"/>
              </a:rPr>
              <a:t>in </a:t>
            </a:r>
            <a:r>
              <a:rPr lang="en-US" dirty="0" err="1" smtClean="0">
                <a:solidFill>
                  <a:srgbClr val="000000"/>
                </a:solidFill>
                <a:latin typeface="MSBM10"/>
              </a:rPr>
              <a:t>Fq^n</a:t>
            </a:r>
            <a:r>
              <a:rPr lang="en-US" sz="1600" dirty="0">
                <a:solidFill>
                  <a:srgbClr val="000000"/>
                </a:solidFill>
                <a:latin typeface="TUEMeta-Book-Slant_167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UEMeta-Book-Slant_167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UEMeta-Book"/>
              </a:rPr>
              <a:t>is of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weight at </a:t>
            </a:r>
            <a:r>
              <a:rPr lang="en-US" dirty="0" smtClean="0">
                <a:solidFill>
                  <a:srgbClr val="000000"/>
                </a:solidFill>
                <a:latin typeface="TUEMeta-Book"/>
              </a:rPr>
              <a:t>most t</a:t>
            </a: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latin typeface="TUEMeta-Book-Slant_167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UEMeta-Book"/>
              </a:rPr>
              <a:t>proposed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by </a:t>
            </a:r>
            <a:r>
              <a:rPr lang="en-US" dirty="0" err="1">
                <a:solidFill>
                  <a:srgbClr val="0000FF"/>
                </a:solidFill>
                <a:latin typeface="TUEMeta-Book"/>
              </a:rPr>
              <a:t>McEliece</a:t>
            </a:r>
            <a:r>
              <a:rPr lang="en-US" dirty="0">
                <a:solidFill>
                  <a:srgbClr val="0000FF"/>
                </a:solidFill>
                <a:latin typeface="TUEMeta-Book"/>
              </a:rPr>
              <a:t>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in </a:t>
            </a:r>
            <a:r>
              <a:rPr lang="en-US" dirty="0" smtClean="0">
                <a:solidFill>
                  <a:srgbClr val="000000"/>
                </a:solidFill>
                <a:latin typeface="TUEMeta-Book"/>
              </a:rPr>
              <a:t>1978 and </a:t>
            </a:r>
            <a:r>
              <a:rPr lang="en-US" dirty="0" err="1" smtClean="0">
                <a:solidFill>
                  <a:srgbClr val="0070C0"/>
                </a:solidFill>
                <a:latin typeface="TUEMeta-Book"/>
              </a:rPr>
              <a:t>Niederreiter</a:t>
            </a:r>
            <a:endParaRPr lang="en-US" dirty="0">
              <a:solidFill>
                <a:srgbClr val="0070C0"/>
              </a:solidFill>
              <a:latin typeface="TUEMeta-Book"/>
            </a:endParaRPr>
          </a:p>
          <a:p>
            <a:pPr marL="0" indent="0">
              <a:buNone/>
            </a:pPr>
            <a:r>
              <a:rPr lang="en-US" sz="800" dirty="0">
                <a:solidFill>
                  <a:srgbClr val="00A3DF"/>
                </a:solidFill>
                <a:latin typeface="MSAM7"/>
              </a:rPr>
              <a:t> </a:t>
            </a:r>
            <a:r>
              <a:rPr lang="en-US" sz="800" dirty="0" smtClean="0">
                <a:solidFill>
                  <a:srgbClr val="00A3DF"/>
                </a:solidFill>
                <a:latin typeface="MSAM7"/>
              </a:rPr>
              <a:t>                </a:t>
            </a:r>
            <a:r>
              <a:rPr lang="en-US" dirty="0" smtClean="0">
                <a:solidFill>
                  <a:srgbClr val="000000"/>
                </a:solidFill>
                <a:latin typeface="TUEMeta-Book"/>
              </a:rPr>
              <a:t>based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on the </a:t>
            </a:r>
            <a:r>
              <a:rPr lang="en-US" dirty="0">
                <a:solidFill>
                  <a:srgbClr val="FF0000"/>
                </a:solidFill>
                <a:latin typeface="TUEMeta-Book"/>
              </a:rPr>
              <a:t>assumption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 that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UEMeta-Book"/>
              </a:rPr>
              <a:t>     decoding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error-correcting codes is </a:t>
            </a:r>
            <a:r>
              <a:rPr lang="en-US" dirty="0" smtClean="0">
                <a:solidFill>
                  <a:srgbClr val="000000"/>
                </a:solidFill>
                <a:latin typeface="TUEMeta-Book"/>
              </a:rPr>
              <a:t>hard</a:t>
            </a:r>
            <a:endParaRPr lang="en-US" dirty="0">
              <a:solidFill>
                <a:srgbClr val="000000"/>
              </a:solidFill>
              <a:latin typeface="TUEMeta-Book"/>
            </a:endParaRPr>
          </a:p>
        </p:txBody>
      </p:sp>
      <p:sp>
        <p:nvSpPr>
          <p:cNvPr id="4" name="AutoShape 2" descr="Image result for McEliec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3637" y="1027906"/>
            <a:ext cx="1790163" cy="2445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124" y="3850783"/>
            <a:ext cx="2559676" cy="183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4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 complete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714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UEMeta-Book"/>
              </a:rPr>
              <a:t>NP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= nondeterministic </a:t>
            </a:r>
            <a:r>
              <a:rPr lang="en-US" dirty="0" smtClean="0">
                <a:solidFill>
                  <a:srgbClr val="000000"/>
                </a:solidFill>
                <a:latin typeface="TUEMeta-Book"/>
              </a:rPr>
              <a:t>polynomial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TUEMeta-Book"/>
            </a:endParaRPr>
          </a:p>
          <a:p>
            <a:pPr marL="0" indent="0">
              <a:buNone/>
            </a:pPr>
            <a:r>
              <a:rPr lang="en-US" sz="800" dirty="0">
                <a:solidFill>
                  <a:srgbClr val="00A3DF"/>
                </a:solidFill>
                <a:latin typeface="MSAM7"/>
              </a:rPr>
              <a:t> </a:t>
            </a:r>
            <a:r>
              <a:rPr lang="en-US" sz="800" dirty="0" smtClean="0">
                <a:solidFill>
                  <a:srgbClr val="00A3DF"/>
                </a:solidFill>
                <a:latin typeface="MSAM7"/>
              </a:rPr>
              <a:t>        </a:t>
            </a:r>
            <a:r>
              <a:rPr lang="en-US" dirty="0" smtClean="0">
                <a:solidFill>
                  <a:srgbClr val="000000"/>
                </a:solidFill>
                <a:latin typeface="TUEMeta-Book"/>
              </a:rPr>
              <a:t>given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a problem with yes/no answer</a:t>
            </a:r>
          </a:p>
          <a:p>
            <a:pPr marL="0" indent="0">
              <a:buNone/>
            </a:pPr>
            <a:r>
              <a:rPr lang="en-US" sz="800" dirty="0">
                <a:solidFill>
                  <a:srgbClr val="00A3DF"/>
                </a:solidFill>
                <a:latin typeface="MSAM7"/>
              </a:rPr>
              <a:t> </a:t>
            </a:r>
            <a:r>
              <a:rPr lang="en-US" sz="800" dirty="0" smtClean="0">
                <a:solidFill>
                  <a:srgbClr val="00A3DF"/>
                </a:solidFill>
                <a:latin typeface="MSAM7"/>
              </a:rPr>
              <a:t>         </a:t>
            </a:r>
            <a:r>
              <a:rPr lang="en-US" dirty="0" smtClean="0">
                <a:solidFill>
                  <a:srgbClr val="000000"/>
                </a:solidFill>
                <a:latin typeface="TUEMeta-Book"/>
              </a:rPr>
              <a:t>if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answer is yes and the solution is given</a:t>
            </a:r>
          </a:p>
          <a:p>
            <a:pPr marL="0" indent="0">
              <a:buNone/>
            </a:pPr>
            <a:r>
              <a:rPr lang="en-US" sz="800" dirty="0">
                <a:solidFill>
                  <a:srgbClr val="00A3DF"/>
                </a:solidFill>
                <a:latin typeface="MSAM7"/>
              </a:rPr>
              <a:t> </a:t>
            </a:r>
            <a:r>
              <a:rPr lang="en-US" sz="800" dirty="0" smtClean="0">
                <a:solidFill>
                  <a:srgbClr val="00A3DF"/>
                </a:solidFill>
                <a:latin typeface="MSAM7"/>
              </a:rPr>
              <a:t>         </a:t>
            </a:r>
            <a:r>
              <a:rPr lang="en-US" dirty="0" smtClean="0">
                <a:solidFill>
                  <a:srgbClr val="000000"/>
                </a:solidFill>
                <a:latin typeface="TUEMeta-Book"/>
              </a:rPr>
              <a:t>then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one can check it in polynomial </a:t>
            </a:r>
            <a:r>
              <a:rPr lang="en-US" dirty="0" smtClean="0">
                <a:solidFill>
                  <a:srgbClr val="000000"/>
                </a:solidFill>
                <a:latin typeface="TUEMeta-Book"/>
              </a:rPr>
              <a:t>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UEMeta-Book"/>
              </a:rPr>
              <a:t>Conjecture:  </a:t>
            </a:r>
            <a:r>
              <a:rPr lang="en-US" dirty="0">
                <a:solidFill>
                  <a:srgbClr val="FF0000"/>
                </a:solidFill>
                <a:latin typeface="TUEMeta-Book"/>
              </a:rPr>
              <a:t>P</a:t>
            </a:r>
            <a:r>
              <a:rPr lang="en-US" dirty="0" smtClean="0">
                <a:solidFill>
                  <a:srgbClr val="FF0000"/>
                </a:solidFill>
                <a:latin typeface="TUEMeta-Book"/>
              </a:rPr>
              <a:t> not equal to NP</a:t>
            </a:r>
            <a:endParaRPr lang="en-US" dirty="0">
              <a:solidFill>
                <a:srgbClr val="FF0000"/>
              </a:solidFill>
              <a:latin typeface="TUEMeta-Boo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656" y="862885"/>
            <a:ext cx="3768143" cy="374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 </a:t>
            </a:r>
            <a:r>
              <a:rPr lang="en-US" dirty="0" smtClean="0"/>
              <a:t>factorization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TUEMeta-Book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UEMeta-Book"/>
              </a:rPr>
              <a:t>Input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: integer 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UEMeta-Book"/>
              </a:rPr>
              <a:t>Query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: can one factorize </a:t>
            </a:r>
            <a:r>
              <a:rPr lang="en-US" dirty="0">
                <a:solidFill>
                  <a:srgbClr val="000000"/>
                </a:solidFill>
                <a:latin typeface="TUEMeta-Book-Slant_167"/>
              </a:rPr>
              <a:t>n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in </a:t>
            </a:r>
            <a:r>
              <a:rPr lang="en-US" dirty="0">
                <a:solidFill>
                  <a:srgbClr val="000000"/>
                </a:solidFill>
                <a:latin typeface="TUEMeta-Book-Slant_167"/>
              </a:rPr>
              <a:t>n </a:t>
            </a:r>
            <a:r>
              <a:rPr lang="en-US" dirty="0">
                <a:solidFill>
                  <a:srgbClr val="000000"/>
                </a:solidFill>
                <a:latin typeface="CMSS10"/>
              </a:rPr>
              <a:t>= </a:t>
            </a:r>
            <a:r>
              <a:rPr lang="en-US" dirty="0" err="1">
                <a:solidFill>
                  <a:srgbClr val="000000"/>
                </a:solidFill>
                <a:latin typeface="TUEMeta-Book-Slant_167"/>
              </a:rPr>
              <a:t>pq</a:t>
            </a:r>
            <a:r>
              <a:rPr lang="en-US" dirty="0">
                <a:solidFill>
                  <a:srgbClr val="000000"/>
                </a:solidFill>
                <a:latin typeface="TUEMeta-Book-Slant_167"/>
              </a:rPr>
              <a:t>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with </a:t>
            </a:r>
            <a:r>
              <a:rPr lang="en-US" dirty="0">
                <a:solidFill>
                  <a:srgbClr val="000000"/>
                </a:solidFill>
                <a:latin typeface="TUEMeta-Book-Slant_167"/>
              </a:rPr>
              <a:t>p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and </a:t>
            </a:r>
            <a:r>
              <a:rPr lang="en-US" dirty="0">
                <a:solidFill>
                  <a:srgbClr val="000000"/>
                </a:solidFill>
                <a:latin typeface="TUEMeta-Book-Slant_167"/>
              </a:rPr>
              <a:t>q </a:t>
            </a:r>
            <a:r>
              <a:rPr lang="en-US" dirty="0">
                <a:solidFill>
                  <a:srgbClr val="000000"/>
                </a:solidFill>
                <a:latin typeface="CMMI10"/>
              </a:rPr>
              <a:t>&gt;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1?</a:t>
            </a:r>
          </a:p>
          <a:p>
            <a:pPr marL="0" indent="0">
              <a:buNone/>
            </a:pPr>
            <a:endParaRPr lang="en-US" sz="800" dirty="0">
              <a:solidFill>
                <a:srgbClr val="00A3DF"/>
              </a:solidFill>
              <a:latin typeface="MSAM7"/>
            </a:endParaRPr>
          </a:p>
          <a:p>
            <a:pPr marL="0" indent="0">
              <a:buNone/>
            </a:pPr>
            <a:endParaRPr lang="en-US" sz="800" dirty="0" smtClean="0">
              <a:solidFill>
                <a:srgbClr val="00A3DF"/>
              </a:solidFill>
              <a:latin typeface="MSAM7"/>
            </a:endParaRPr>
          </a:p>
          <a:p>
            <a:pPr marL="0" indent="0">
              <a:buNone/>
            </a:pPr>
            <a:endParaRPr lang="en-US" sz="800" dirty="0">
              <a:solidFill>
                <a:srgbClr val="00A3DF"/>
              </a:solidFill>
              <a:latin typeface="MSAM7"/>
            </a:endParaRPr>
          </a:p>
          <a:p>
            <a:pPr marL="0" indent="0">
              <a:buNone/>
            </a:pPr>
            <a:r>
              <a:rPr lang="en-US" sz="800" dirty="0" smtClean="0">
                <a:solidFill>
                  <a:srgbClr val="00A3DF"/>
                </a:solidFill>
                <a:latin typeface="MSAM7"/>
              </a:rPr>
              <a:t>         </a:t>
            </a:r>
            <a:r>
              <a:rPr lang="en-US" dirty="0" smtClean="0">
                <a:solidFill>
                  <a:srgbClr val="000000"/>
                </a:solidFill>
                <a:latin typeface="TUEMeta-Book"/>
              </a:rPr>
              <a:t>if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answer is yes and someone gives </a:t>
            </a:r>
            <a:r>
              <a:rPr lang="en-US" dirty="0">
                <a:solidFill>
                  <a:srgbClr val="000000"/>
                </a:solidFill>
                <a:latin typeface="TUEMeta-Book-Slant_167"/>
              </a:rPr>
              <a:t>p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and </a:t>
            </a:r>
            <a:r>
              <a:rPr lang="en-US" dirty="0">
                <a:solidFill>
                  <a:srgbClr val="000000"/>
                </a:solidFill>
                <a:latin typeface="TUEMeta-Book-Slant_167"/>
              </a:rPr>
              <a:t>q</a:t>
            </a:r>
          </a:p>
          <a:p>
            <a:pPr marL="0" indent="0">
              <a:buNone/>
            </a:pPr>
            <a:r>
              <a:rPr lang="en-US" sz="800" dirty="0">
                <a:solidFill>
                  <a:srgbClr val="00A3DF"/>
                </a:solidFill>
                <a:latin typeface="MSAM7"/>
              </a:rPr>
              <a:t> </a:t>
            </a:r>
            <a:r>
              <a:rPr lang="en-US" sz="800" dirty="0" smtClean="0">
                <a:solidFill>
                  <a:srgbClr val="00A3DF"/>
                </a:solidFill>
                <a:latin typeface="MSAM7"/>
              </a:rPr>
              <a:t>       </a:t>
            </a:r>
            <a:r>
              <a:rPr lang="en-US" dirty="0" smtClean="0">
                <a:solidFill>
                  <a:srgbClr val="000000"/>
                </a:solidFill>
                <a:latin typeface="TUEMeta-Book"/>
              </a:rPr>
              <a:t>then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one easily checks that </a:t>
            </a:r>
            <a:r>
              <a:rPr lang="en-US" dirty="0">
                <a:solidFill>
                  <a:srgbClr val="000000"/>
                </a:solidFill>
                <a:latin typeface="TUEMeta-Book-Slant_167"/>
              </a:rPr>
              <a:t>n </a:t>
            </a:r>
            <a:r>
              <a:rPr lang="en-US" dirty="0">
                <a:solidFill>
                  <a:srgbClr val="000000"/>
                </a:solidFill>
                <a:latin typeface="CMSS10"/>
              </a:rPr>
              <a:t>= </a:t>
            </a:r>
            <a:r>
              <a:rPr lang="en-US" dirty="0" err="1">
                <a:solidFill>
                  <a:srgbClr val="000000"/>
                </a:solidFill>
                <a:latin typeface="TUEMeta-Book-Slant_167"/>
              </a:rPr>
              <a:t>pq</a:t>
            </a:r>
            <a:endParaRPr lang="en-US" dirty="0">
              <a:solidFill>
                <a:srgbClr val="000000"/>
              </a:solidFill>
              <a:latin typeface="TUEMeta-Book-Slant_167"/>
            </a:endParaRPr>
          </a:p>
          <a:p>
            <a:pPr marL="0" indent="0">
              <a:buNone/>
            </a:pPr>
            <a:r>
              <a:rPr lang="en-US" sz="800" dirty="0">
                <a:solidFill>
                  <a:srgbClr val="00A3DF"/>
                </a:solidFill>
                <a:latin typeface="MSAM7"/>
              </a:rPr>
              <a:t> </a:t>
            </a:r>
            <a:r>
              <a:rPr lang="en-US" sz="800" dirty="0" smtClean="0">
                <a:solidFill>
                  <a:srgbClr val="00A3DF"/>
                </a:solidFill>
                <a:latin typeface="MSAM7"/>
              </a:rPr>
              <a:t>       </a:t>
            </a:r>
            <a:r>
              <a:rPr lang="en-US" dirty="0" smtClean="0">
                <a:solidFill>
                  <a:srgbClr val="000000"/>
                </a:solidFill>
                <a:latin typeface="TUEMeta-Book"/>
              </a:rPr>
              <a:t>otherwise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it is difficult to find </a:t>
            </a:r>
            <a:r>
              <a:rPr lang="en-US" dirty="0">
                <a:solidFill>
                  <a:srgbClr val="000000"/>
                </a:solidFill>
                <a:latin typeface="TUEMeta-Book-Slant_167"/>
              </a:rPr>
              <a:t>p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and </a:t>
            </a:r>
            <a:r>
              <a:rPr lang="en-US" dirty="0">
                <a:solidFill>
                  <a:srgbClr val="000000"/>
                </a:solidFill>
                <a:latin typeface="TUEMeta-Book-Slant_167"/>
              </a:rPr>
              <a:t>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16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Error-correcting codes: Hamming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UEMeta-Book-Slant_167"/>
              </a:rPr>
              <a:t>Q </a:t>
            </a:r>
            <a:r>
              <a:rPr lang="en-US" dirty="0">
                <a:latin typeface="TUEMeta-Book"/>
              </a:rPr>
              <a:t>alphabet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of </a:t>
            </a:r>
            <a:r>
              <a:rPr lang="en-US" dirty="0">
                <a:solidFill>
                  <a:srgbClr val="000000"/>
                </a:solidFill>
                <a:latin typeface="TUEMeta-Book-Slant_167"/>
              </a:rPr>
              <a:t>q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elements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TUEMeta-Book"/>
              </a:rPr>
              <a:t>Hamming distance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between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TUEMeta-Medium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UEMeta-Medium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UEMeta-Medium"/>
              </a:rPr>
              <a:t>  x </a:t>
            </a:r>
            <a:r>
              <a:rPr lang="en-US" dirty="0">
                <a:solidFill>
                  <a:srgbClr val="000000"/>
                </a:solidFill>
                <a:latin typeface="CMSS10"/>
              </a:rPr>
              <a:t>= (</a:t>
            </a:r>
            <a:r>
              <a:rPr lang="en-US" dirty="0" smtClean="0">
                <a:solidFill>
                  <a:srgbClr val="000000"/>
                </a:solidFill>
                <a:latin typeface="TUEMeta-Book-Slant_167"/>
              </a:rPr>
              <a:t>x</a:t>
            </a:r>
            <a:r>
              <a:rPr lang="en-US" sz="1600" dirty="0" smtClean="0">
                <a:solidFill>
                  <a:srgbClr val="000000"/>
                </a:solidFill>
                <a:latin typeface="TUEMeta-Book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CMMI10"/>
              </a:rPr>
              <a:t>,…,</a:t>
            </a:r>
            <a:r>
              <a:rPr lang="en-US" dirty="0" err="1" smtClean="0">
                <a:solidFill>
                  <a:srgbClr val="000000"/>
                </a:solidFill>
                <a:latin typeface="TUEMeta-Book-Slant_167"/>
              </a:rPr>
              <a:t>x</a:t>
            </a:r>
            <a:r>
              <a:rPr lang="en-US" sz="1600" dirty="0" err="1" smtClean="0">
                <a:solidFill>
                  <a:srgbClr val="000000"/>
                </a:solidFill>
                <a:latin typeface="TUEMeta-Book-Slant_167"/>
              </a:rPr>
              <a:t>n</a:t>
            </a:r>
            <a:r>
              <a:rPr lang="en-US" sz="1600" dirty="0" smtClean="0">
                <a:solidFill>
                  <a:srgbClr val="000000"/>
                </a:solidFill>
                <a:latin typeface="TUEMeta-Book-Slant_167"/>
              </a:rPr>
              <a:t> </a:t>
            </a:r>
            <a:r>
              <a:rPr lang="en-US" dirty="0">
                <a:solidFill>
                  <a:srgbClr val="000000"/>
                </a:solidFill>
                <a:latin typeface="CMSS10"/>
              </a:rPr>
              <a:t>)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and </a:t>
            </a:r>
            <a:r>
              <a:rPr lang="en-US" dirty="0">
                <a:solidFill>
                  <a:srgbClr val="000000"/>
                </a:solidFill>
                <a:latin typeface="TUEMeta-Medium"/>
              </a:rPr>
              <a:t>y </a:t>
            </a:r>
            <a:r>
              <a:rPr lang="en-US" dirty="0">
                <a:solidFill>
                  <a:srgbClr val="000000"/>
                </a:solidFill>
                <a:latin typeface="CMSS10"/>
              </a:rPr>
              <a:t>= (</a:t>
            </a:r>
            <a:r>
              <a:rPr lang="en-US" dirty="0" smtClean="0">
                <a:solidFill>
                  <a:srgbClr val="000000"/>
                </a:solidFill>
                <a:latin typeface="TUEMeta-Book-Slant_167"/>
              </a:rPr>
              <a:t>y</a:t>
            </a:r>
            <a:r>
              <a:rPr lang="en-US" sz="1600" dirty="0" smtClean="0">
                <a:solidFill>
                  <a:srgbClr val="000000"/>
                </a:solidFill>
                <a:latin typeface="TUEMeta-Book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CMMI10"/>
              </a:rPr>
              <a:t>,…,</a:t>
            </a:r>
            <a:r>
              <a:rPr lang="en-US" dirty="0" err="1" smtClean="0">
                <a:solidFill>
                  <a:srgbClr val="000000"/>
                </a:solidFill>
                <a:latin typeface="TUEMeta-Book-Slant_167"/>
              </a:rPr>
              <a:t>y</a:t>
            </a:r>
            <a:r>
              <a:rPr lang="en-US" sz="1600" dirty="0" err="1" smtClean="0">
                <a:solidFill>
                  <a:srgbClr val="000000"/>
                </a:solidFill>
                <a:latin typeface="TUEMeta-Book-Slant_167"/>
              </a:rPr>
              <a:t>n</a:t>
            </a:r>
            <a:r>
              <a:rPr lang="en-US" sz="1600" dirty="0" smtClean="0">
                <a:solidFill>
                  <a:srgbClr val="000000"/>
                </a:solidFill>
                <a:latin typeface="TUEMeta-Book-Slant_167"/>
              </a:rPr>
              <a:t> </a:t>
            </a:r>
            <a:r>
              <a:rPr lang="en-US" dirty="0">
                <a:solidFill>
                  <a:srgbClr val="000000"/>
                </a:solidFill>
                <a:latin typeface="CMSS10"/>
              </a:rPr>
              <a:t>)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in </a:t>
            </a:r>
            <a:r>
              <a:rPr lang="en-US" dirty="0" err="1" smtClean="0">
                <a:solidFill>
                  <a:srgbClr val="000000"/>
                </a:solidFill>
                <a:latin typeface="TUEMeta-Book-Slant_167"/>
              </a:rPr>
              <a:t>Q^n</a:t>
            </a:r>
            <a:endParaRPr lang="en-US" dirty="0" smtClean="0">
              <a:solidFill>
                <a:srgbClr val="000000"/>
              </a:solidFill>
              <a:latin typeface="TUEMeta-Book-Slant_167"/>
            </a:endParaRP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latin typeface="TUEMeta-Book-Slant_167"/>
            </a:endParaRPr>
          </a:p>
          <a:p>
            <a:pPr marL="0" indent="0">
              <a:buNone/>
            </a:pPr>
            <a:r>
              <a:rPr lang="nn-NO" dirty="0" smtClean="0">
                <a:solidFill>
                  <a:srgbClr val="000000"/>
                </a:solidFill>
                <a:latin typeface="TUEMeta-Book-Slant_167"/>
              </a:rPr>
              <a:t>   d</a:t>
            </a:r>
            <a:r>
              <a:rPr lang="nn-NO" dirty="0" smtClean="0">
                <a:solidFill>
                  <a:srgbClr val="000000"/>
                </a:solidFill>
                <a:latin typeface="CMSS10"/>
              </a:rPr>
              <a:t>(</a:t>
            </a:r>
            <a:r>
              <a:rPr lang="nn-NO" dirty="0" smtClean="0">
                <a:solidFill>
                  <a:srgbClr val="000000"/>
                </a:solidFill>
                <a:latin typeface="TUEMeta-Medium"/>
              </a:rPr>
              <a:t>x</a:t>
            </a:r>
            <a:r>
              <a:rPr lang="nn-NO" dirty="0" smtClean="0">
                <a:solidFill>
                  <a:srgbClr val="000000"/>
                </a:solidFill>
                <a:latin typeface="CMMI10"/>
              </a:rPr>
              <a:t>,</a:t>
            </a:r>
            <a:r>
              <a:rPr lang="nn-NO" dirty="0" smtClean="0">
                <a:solidFill>
                  <a:srgbClr val="000000"/>
                </a:solidFill>
                <a:latin typeface="TUEMeta-Medium"/>
              </a:rPr>
              <a:t>y</a:t>
            </a:r>
            <a:r>
              <a:rPr lang="nn-NO" dirty="0">
                <a:solidFill>
                  <a:srgbClr val="000000"/>
                </a:solidFill>
                <a:latin typeface="CMSS10"/>
              </a:rPr>
              <a:t>) </a:t>
            </a:r>
            <a:r>
              <a:rPr lang="nn-NO" dirty="0" smtClean="0">
                <a:solidFill>
                  <a:srgbClr val="000000"/>
                </a:solidFill>
                <a:latin typeface="CMSS10"/>
              </a:rPr>
              <a:t>= # </a:t>
            </a:r>
            <a:r>
              <a:rPr lang="nn-NO" dirty="0" smtClean="0">
                <a:solidFill>
                  <a:srgbClr val="000000"/>
                </a:solidFill>
                <a:latin typeface="CMSY10"/>
              </a:rPr>
              <a:t>{ </a:t>
            </a:r>
            <a:r>
              <a:rPr lang="nn-NO" dirty="0" smtClean="0">
                <a:solidFill>
                  <a:srgbClr val="000000"/>
                </a:solidFill>
                <a:latin typeface="TUEMeta-Book-Slant_167"/>
              </a:rPr>
              <a:t>i </a:t>
            </a:r>
            <a:r>
              <a:rPr lang="nn-NO" dirty="0" smtClean="0">
                <a:solidFill>
                  <a:srgbClr val="000000"/>
                </a:solidFill>
                <a:latin typeface="CMSS10"/>
              </a:rPr>
              <a:t>| </a:t>
            </a:r>
            <a:r>
              <a:rPr lang="nn-NO" dirty="0">
                <a:solidFill>
                  <a:srgbClr val="000000"/>
                </a:solidFill>
                <a:latin typeface="TUEMeta-Book-Slant_167"/>
              </a:rPr>
              <a:t>x</a:t>
            </a:r>
            <a:r>
              <a:rPr lang="nn-NO" sz="1600" dirty="0">
                <a:solidFill>
                  <a:srgbClr val="000000"/>
                </a:solidFill>
                <a:latin typeface="TUEMeta-Book-Slant_167"/>
              </a:rPr>
              <a:t>i </a:t>
            </a:r>
            <a:r>
              <a:rPr lang="nn-NO" dirty="0" smtClean="0">
                <a:solidFill>
                  <a:srgbClr val="000000"/>
                </a:solidFill>
                <a:latin typeface="CMSS10"/>
              </a:rPr>
              <a:t>not equal to </a:t>
            </a:r>
            <a:r>
              <a:rPr lang="nn-NO" dirty="0" smtClean="0">
                <a:solidFill>
                  <a:srgbClr val="000000"/>
                </a:solidFill>
                <a:latin typeface="TUEMeta-Book-Slant_167"/>
              </a:rPr>
              <a:t>y</a:t>
            </a:r>
            <a:r>
              <a:rPr lang="nn-NO" sz="1600" dirty="0" smtClean="0">
                <a:solidFill>
                  <a:srgbClr val="000000"/>
                </a:solidFill>
                <a:latin typeface="TUEMeta-Book-Slant_167"/>
              </a:rPr>
              <a:t>i  </a:t>
            </a:r>
            <a:r>
              <a:rPr lang="nn-NO" dirty="0" smtClean="0">
                <a:solidFill>
                  <a:srgbClr val="000000"/>
                </a:solidFill>
                <a:latin typeface="CMSS10"/>
              </a:rPr>
              <a:t>}</a:t>
            </a:r>
          </a:p>
          <a:p>
            <a:pPr marL="0" indent="0">
              <a:buNone/>
            </a:pPr>
            <a:r>
              <a:rPr lang="nn-NO" dirty="0" smtClean="0">
                <a:solidFill>
                  <a:srgbClr val="000000"/>
                </a:solidFill>
                <a:latin typeface="CMSS10"/>
              </a:rPr>
              <a:t>    </a:t>
            </a:r>
            <a:r>
              <a:rPr lang="nn-NO" dirty="0">
                <a:solidFill>
                  <a:srgbClr val="000000"/>
                </a:solidFill>
                <a:latin typeface="CMSS10"/>
              </a:rPr>
              <a:t> </a:t>
            </a:r>
            <a:r>
              <a:rPr lang="nn-NO" dirty="0" smtClean="0">
                <a:solidFill>
                  <a:srgbClr val="000000"/>
                </a:solidFill>
                <a:latin typeface="CMSS10"/>
              </a:rPr>
              <a:t>                                 Triangle inequality</a:t>
            </a:r>
          </a:p>
          <a:p>
            <a:pPr marL="0" indent="0">
              <a:buNone/>
            </a:pPr>
            <a:r>
              <a:rPr lang="nn-NO" dirty="0">
                <a:solidFill>
                  <a:srgbClr val="0070C0"/>
                </a:solidFill>
                <a:latin typeface="CMSS10"/>
              </a:rPr>
              <a:t>w</a:t>
            </a:r>
            <a:r>
              <a:rPr lang="nn-NO" dirty="0" smtClean="0">
                <a:solidFill>
                  <a:srgbClr val="0070C0"/>
                </a:solidFill>
                <a:latin typeface="CMSS10"/>
              </a:rPr>
              <a:t>eight</a:t>
            </a:r>
            <a:r>
              <a:rPr lang="nn-NO" dirty="0" smtClean="0">
                <a:solidFill>
                  <a:srgbClr val="000000"/>
                </a:solidFill>
                <a:latin typeface="CMSS10"/>
              </a:rPr>
              <a:t> </a:t>
            </a:r>
            <a:r>
              <a:rPr lang="nn-NO" dirty="0">
                <a:solidFill>
                  <a:srgbClr val="000000"/>
                </a:solidFill>
                <a:latin typeface="CMSS10"/>
              </a:rPr>
              <a:t>wt(x)  = # </a:t>
            </a:r>
            <a:r>
              <a:rPr lang="nn-NO" dirty="0">
                <a:solidFill>
                  <a:srgbClr val="000000"/>
                </a:solidFill>
                <a:latin typeface="CMSY10"/>
              </a:rPr>
              <a:t>{ </a:t>
            </a:r>
            <a:r>
              <a:rPr lang="nn-NO" dirty="0">
                <a:solidFill>
                  <a:srgbClr val="000000"/>
                </a:solidFill>
                <a:latin typeface="TUEMeta-Book-Slant_167"/>
              </a:rPr>
              <a:t>i </a:t>
            </a:r>
            <a:r>
              <a:rPr lang="nn-NO" dirty="0">
                <a:solidFill>
                  <a:srgbClr val="000000"/>
                </a:solidFill>
                <a:latin typeface="CMSS10"/>
              </a:rPr>
              <a:t>| </a:t>
            </a:r>
            <a:r>
              <a:rPr lang="nn-NO" dirty="0">
                <a:solidFill>
                  <a:srgbClr val="000000"/>
                </a:solidFill>
                <a:latin typeface="TUEMeta-Book-Slant_167"/>
              </a:rPr>
              <a:t>x</a:t>
            </a:r>
            <a:r>
              <a:rPr lang="nn-NO" sz="1600" dirty="0">
                <a:solidFill>
                  <a:srgbClr val="000000"/>
                </a:solidFill>
                <a:latin typeface="TUEMeta-Book-Slant_167"/>
              </a:rPr>
              <a:t>i </a:t>
            </a:r>
            <a:r>
              <a:rPr lang="nn-NO" dirty="0">
                <a:solidFill>
                  <a:srgbClr val="000000"/>
                </a:solidFill>
                <a:latin typeface="CMSS10"/>
              </a:rPr>
              <a:t>not equal to </a:t>
            </a:r>
            <a:r>
              <a:rPr lang="nn-NO" dirty="0">
                <a:solidFill>
                  <a:srgbClr val="000000"/>
                </a:solidFill>
                <a:latin typeface="TUEMeta-Book-Slant_167"/>
              </a:rPr>
              <a:t>0</a:t>
            </a:r>
            <a:r>
              <a:rPr lang="nn-NO" sz="1600" dirty="0">
                <a:solidFill>
                  <a:srgbClr val="000000"/>
                </a:solidFill>
                <a:latin typeface="TUEMeta-Book-Slant_167"/>
              </a:rPr>
              <a:t> </a:t>
            </a:r>
            <a:r>
              <a:rPr lang="nn-NO" dirty="0">
                <a:solidFill>
                  <a:srgbClr val="000000"/>
                </a:solidFill>
                <a:latin typeface="CMSS1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799" y="3348507"/>
            <a:ext cx="3984402" cy="2210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251" y="916949"/>
            <a:ext cx="16764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3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UEMeta-Book-Slant_167"/>
              </a:rPr>
              <a:t>C </a:t>
            </a:r>
            <a:r>
              <a:rPr lang="en-US" dirty="0">
                <a:solidFill>
                  <a:srgbClr val="0000FF"/>
                </a:solidFill>
                <a:latin typeface="TUEMeta-Book"/>
              </a:rPr>
              <a:t>block code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is a subset of </a:t>
            </a:r>
            <a:r>
              <a:rPr lang="en-US" dirty="0" err="1" smtClean="0">
                <a:solidFill>
                  <a:srgbClr val="000000"/>
                </a:solidFill>
                <a:latin typeface="TUEMeta-Book-Slant_167"/>
              </a:rPr>
              <a:t>Q^n</a:t>
            </a:r>
            <a:endParaRPr lang="en-US" dirty="0" smtClean="0">
              <a:solidFill>
                <a:srgbClr val="000000"/>
              </a:solidFill>
              <a:latin typeface="TUEMeta-Book-Slant_167"/>
            </a:endParaRP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latin typeface="TUEMeta-Book-Slant_167"/>
            </a:endParaRPr>
          </a:p>
          <a:p>
            <a:pPr marL="0" indent="0">
              <a:buNone/>
            </a:pPr>
            <a:r>
              <a:rPr lang="es-ES" dirty="0" smtClean="0">
                <a:solidFill>
                  <a:srgbClr val="000000"/>
                </a:solidFill>
                <a:latin typeface="TUEMeta-Book-Slant_167"/>
              </a:rPr>
              <a:t>           d</a:t>
            </a:r>
            <a:r>
              <a:rPr lang="es-ES" dirty="0" smtClean="0">
                <a:solidFill>
                  <a:srgbClr val="000000"/>
                </a:solidFill>
                <a:latin typeface="CMSS10"/>
              </a:rPr>
              <a:t>(</a:t>
            </a:r>
            <a:r>
              <a:rPr lang="es-ES" dirty="0" smtClean="0">
                <a:solidFill>
                  <a:srgbClr val="000000"/>
                </a:solidFill>
                <a:latin typeface="TUEMeta-Book-Slant_167"/>
              </a:rPr>
              <a:t>C</a:t>
            </a:r>
            <a:r>
              <a:rPr lang="es-ES" dirty="0">
                <a:solidFill>
                  <a:srgbClr val="000000"/>
                </a:solidFill>
                <a:latin typeface="CMSS10"/>
              </a:rPr>
              <a:t>) = </a:t>
            </a:r>
            <a:r>
              <a:rPr lang="es-ES" dirty="0">
                <a:solidFill>
                  <a:srgbClr val="000000"/>
                </a:solidFill>
                <a:latin typeface="TUEMeta-Book"/>
              </a:rPr>
              <a:t>min </a:t>
            </a:r>
            <a:r>
              <a:rPr lang="es-ES" dirty="0" smtClean="0">
                <a:solidFill>
                  <a:srgbClr val="000000"/>
                </a:solidFill>
                <a:latin typeface="CMSY10"/>
              </a:rPr>
              <a:t># { d</a:t>
            </a:r>
            <a:r>
              <a:rPr lang="es-ES" dirty="0" smtClean="0">
                <a:solidFill>
                  <a:srgbClr val="000000"/>
                </a:solidFill>
                <a:latin typeface="CMSS10"/>
              </a:rPr>
              <a:t>(</a:t>
            </a:r>
            <a:r>
              <a:rPr lang="es-ES" dirty="0" err="1" smtClean="0">
                <a:solidFill>
                  <a:srgbClr val="000000"/>
                </a:solidFill>
                <a:latin typeface="TUEMeta-Medium"/>
              </a:rPr>
              <a:t>x</a:t>
            </a:r>
            <a:r>
              <a:rPr lang="es-ES" dirty="0" err="1" smtClean="0">
                <a:solidFill>
                  <a:srgbClr val="000000"/>
                </a:solidFill>
                <a:latin typeface="CMMI10"/>
              </a:rPr>
              <a:t>,</a:t>
            </a:r>
            <a:r>
              <a:rPr lang="es-ES" dirty="0" err="1" smtClean="0">
                <a:solidFill>
                  <a:srgbClr val="000000"/>
                </a:solidFill>
                <a:latin typeface="TUEMeta-Medium"/>
              </a:rPr>
              <a:t>y</a:t>
            </a:r>
            <a:r>
              <a:rPr lang="es-ES" dirty="0">
                <a:solidFill>
                  <a:srgbClr val="000000"/>
                </a:solidFill>
                <a:latin typeface="CMSS10"/>
              </a:rPr>
              <a:t>) </a:t>
            </a:r>
            <a:r>
              <a:rPr lang="es-ES" dirty="0" smtClean="0">
                <a:solidFill>
                  <a:srgbClr val="000000"/>
                </a:solidFill>
                <a:latin typeface="CMSS10"/>
              </a:rPr>
              <a:t>| </a:t>
            </a:r>
            <a:r>
              <a:rPr lang="es-ES" dirty="0" smtClean="0">
                <a:solidFill>
                  <a:srgbClr val="000000"/>
                </a:solidFill>
                <a:latin typeface="TUEMeta-Medium"/>
              </a:rPr>
              <a:t>x</a:t>
            </a:r>
            <a:r>
              <a:rPr lang="es-ES" dirty="0" smtClean="0">
                <a:solidFill>
                  <a:srgbClr val="000000"/>
                </a:solidFill>
                <a:latin typeface="CMMI10"/>
              </a:rPr>
              <a:t>, </a:t>
            </a:r>
            <a:r>
              <a:rPr lang="es-ES" dirty="0" smtClean="0">
                <a:solidFill>
                  <a:srgbClr val="000000"/>
                </a:solidFill>
                <a:latin typeface="TUEMeta-Medium"/>
              </a:rPr>
              <a:t>y </a:t>
            </a:r>
            <a:r>
              <a:rPr lang="es-ES" dirty="0" smtClean="0">
                <a:solidFill>
                  <a:srgbClr val="000000"/>
                </a:solidFill>
                <a:latin typeface="CMSY10"/>
              </a:rPr>
              <a:t>in </a:t>
            </a:r>
            <a:r>
              <a:rPr lang="es-ES" dirty="0" smtClean="0">
                <a:solidFill>
                  <a:srgbClr val="000000"/>
                </a:solidFill>
                <a:latin typeface="TUEMeta-Book-Slant_167"/>
              </a:rPr>
              <a:t>C</a:t>
            </a:r>
            <a:r>
              <a:rPr lang="es-ES" dirty="0">
                <a:solidFill>
                  <a:srgbClr val="000000"/>
                </a:solidFill>
                <a:latin typeface="CMMI10"/>
              </a:rPr>
              <a:t> </a:t>
            </a:r>
            <a:r>
              <a:rPr lang="es-ES" dirty="0" smtClean="0">
                <a:solidFill>
                  <a:srgbClr val="000000"/>
                </a:solidFill>
                <a:latin typeface="CMMI10"/>
              </a:rPr>
              <a:t>, </a:t>
            </a:r>
            <a:r>
              <a:rPr lang="es-ES" dirty="0" err="1" smtClean="0">
                <a:solidFill>
                  <a:srgbClr val="000000"/>
                </a:solidFill>
                <a:latin typeface="CMMI10"/>
              </a:rPr>
              <a:t>not</a:t>
            </a:r>
            <a:r>
              <a:rPr lang="es-ES" dirty="0" smtClean="0">
                <a:solidFill>
                  <a:srgbClr val="000000"/>
                </a:solidFill>
                <a:latin typeface="CMMI10"/>
              </a:rPr>
              <a:t> </a:t>
            </a:r>
            <a:r>
              <a:rPr lang="es-ES" dirty="0" smtClean="0">
                <a:solidFill>
                  <a:srgbClr val="000000"/>
                </a:solidFill>
                <a:latin typeface="TUEMeta-Medium"/>
              </a:rPr>
              <a:t>x=y </a:t>
            </a:r>
            <a:r>
              <a:rPr lang="es-ES" dirty="0">
                <a:solidFill>
                  <a:srgbClr val="000000"/>
                </a:solidFill>
                <a:latin typeface="CMSY10"/>
              </a:rPr>
              <a:t>}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TUEMeta-Book"/>
              </a:rPr>
              <a:t>                     minimum </a:t>
            </a:r>
            <a:r>
              <a:rPr lang="en-US" dirty="0">
                <a:solidFill>
                  <a:srgbClr val="0000FF"/>
                </a:solidFill>
                <a:latin typeface="TUEMeta-Book"/>
              </a:rPr>
              <a:t>distance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of </a:t>
            </a:r>
            <a:r>
              <a:rPr lang="en-US" dirty="0" smtClean="0">
                <a:solidFill>
                  <a:srgbClr val="000000"/>
                </a:solidFill>
                <a:latin typeface="TUEMeta-Book-Slant_167"/>
              </a:rPr>
              <a:t>C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TUEMeta-Book-Slant_167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UEMeta-Book-Slant_167"/>
              </a:rPr>
              <a:t>           t </a:t>
            </a:r>
            <a:r>
              <a:rPr lang="en-US" dirty="0">
                <a:solidFill>
                  <a:srgbClr val="000000"/>
                </a:solidFill>
                <a:latin typeface="CMSS10"/>
              </a:rPr>
              <a:t>(</a:t>
            </a:r>
            <a:r>
              <a:rPr lang="en-US" dirty="0">
                <a:solidFill>
                  <a:srgbClr val="000000"/>
                </a:solidFill>
                <a:latin typeface="TUEMeta-Book-Slant_167"/>
              </a:rPr>
              <a:t>C</a:t>
            </a:r>
            <a:r>
              <a:rPr lang="en-US" dirty="0">
                <a:solidFill>
                  <a:srgbClr val="000000"/>
                </a:solidFill>
                <a:latin typeface="CMSS10"/>
              </a:rPr>
              <a:t>) = </a:t>
            </a:r>
            <a:r>
              <a:rPr lang="en-US" dirty="0" smtClean="0">
                <a:solidFill>
                  <a:srgbClr val="000000"/>
                </a:solidFill>
                <a:latin typeface="CMSY10"/>
              </a:rPr>
              <a:t>(d(C)-1)/2</a:t>
            </a:r>
            <a:endParaRPr lang="en-US" dirty="0">
              <a:solidFill>
                <a:srgbClr val="000000"/>
              </a:solidFill>
              <a:latin typeface="CMSY1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TUEMeta-Book"/>
              </a:rPr>
              <a:t>                     error-correcting capability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of </a:t>
            </a:r>
            <a:r>
              <a:rPr lang="en-US" dirty="0">
                <a:solidFill>
                  <a:srgbClr val="000000"/>
                </a:solidFill>
                <a:latin typeface="TUEMeta-Book-Slant_167"/>
              </a:rPr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65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Hamming </a:t>
            </a:r>
            <a:r>
              <a:rPr lang="en-US" dirty="0" smtClean="0"/>
              <a:t>code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585" y="1983346"/>
            <a:ext cx="2843548" cy="3022366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1771" y="2073499"/>
            <a:ext cx="5188577" cy="246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0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codes and their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F_q</a:t>
            </a:r>
            <a:r>
              <a:rPr lang="en-US" dirty="0" smtClean="0"/>
              <a:t> </a:t>
            </a:r>
            <a:r>
              <a:rPr lang="en-US" dirty="0"/>
              <a:t>the finite field with q elements, q = </a:t>
            </a:r>
            <a:r>
              <a:rPr lang="en-US" dirty="0" err="1" smtClean="0"/>
              <a:t>p^e</a:t>
            </a:r>
            <a:r>
              <a:rPr lang="en-US" dirty="0" smtClean="0"/>
              <a:t> </a:t>
            </a:r>
            <a:r>
              <a:rPr lang="en-US" dirty="0"/>
              <a:t>and p </a:t>
            </a:r>
            <a:r>
              <a:rPr lang="en-US" dirty="0" smtClean="0"/>
              <a:t>prime</a:t>
            </a:r>
          </a:p>
          <a:p>
            <a:pPr marL="0" indent="0">
              <a:buNone/>
            </a:pPr>
            <a:r>
              <a:rPr lang="en-US" dirty="0" err="1" smtClean="0"/>
              <a:t>F_q^n</a:t>
            </a:r>
            <a:r>
              <a:rPr lang="en-US" dirty="0" smtClean="0"/>
              <a:t> is </a:t>
            </a:r>
            <a:r>
              <a:rPr lang="en-US" dirty="0"/>
              <a:t>an </a:t>
            </a:r>
            <a:r>
              <a:rPr lang="en-US" dirty="0" err="1" smtClean="0"/>
              <a:t>F_q</a:t>
            </a:r>
            <a:r>
              <a:rPr lang="en-US" dirty="0" smtClean="0"/>
              <a:t> </a:t>
            </a:r>
            <a:r>
              <a:rPr lang="en-US" dirty="0"/>
              <a:t>-linear vector space of dimension </a:t>
            </a:r>
            <a:r>
              <a:rPr lang="en-US" dirty="0" smtClean="0"/>
              <a:t>n</a:t>
            </a:r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 linear </a:t>
            </a:r>
            <a:r>
              <a:rPr lang="en-US" dirty="0"/>
              <a:t>code </a:t>
            </a:r>
            <a:r>
              <a:rPr lang="en-US" dirty="0" smtClean="0"/>
              <a:t>C is </a:t>
            </a:r>
            <a:r>
              <a:rPr lang="en-US" dirty="0"/>
              <a:t>an </a:t>
            </a:r>
            <a:r>
              <a:rPr lang="en-US" dirty="0" err="1" smtClean="0"/>
              <a:t>F_q</a:t>
            </a:r>
            <a:r>
              <a:rPr lang="en-US" dirty="0" smtClean="0"/>
              <a:t> </a:t>
            </a:r>
            <a:r>
              <a:rPr lang="en-US" dirty="0"/>
              <a:t>-linear subspace of </a:t>
            </a:r>
            <a:r>
              <a:rPr lang="en-US" dirty="0" err="1" smtClean="0"/>
              <a:t>F_q^n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parameters [</a:t>
            </a:r>
            <a:r>
              <a:rPr lang="en-US" dirty="0" err="1" smtClean="0"/>
              <a:t>n,k,d</a:t>
            </a:r>
            <a:r>
              <a:rPr lang="en-US" dirty="0"/>
              <a:t>]</a:t>
            </a:r>
          </a:p>
          <a:p>
            <a:r>
              <a:rPr lang="en-US" dirty="0" smtClean="0"/>
              <a:t>n </a:t>
            </a:r>
            <a:r>
              <a:rPr lang="en-US" dirty="0"/>
              <a:t>= </a:t>
            </a:r>
            <a:r>
              <a:rPr lang="en-US" dirty="0">
                <a:solidFill>
                  <a:srgbClr val="0070C0"/>
                </a:solidFill>
              </a:rPr>
              <a:t>length</a:t>
            </a:r>
            <a:r>
              <a:rPr lang="en-US" dirty="0"/>
              <a:t> of C</a:t>
            </a:r>
          </a:p>
          <a:p>
            <a:r>
              <a:rPr lang="en-US" dirty="0"/>
              <a:t>k = </a:t>
            </a:r>
            <a:r>
              <a:rPr lang="en-US" dirty="0">
                <a:solidFill>
                  <a:srgbClr val="0070C0"/>
                </a:solidFill>
              </a:rPr>
              <a:t>dimension</a:t>
            </a:r>
            <a:r>
              <a:rPr lang="en-US" dirty="0"/>
              <a:t> of C</a:t>
            </a:r>
          </a:p>
          <a:p>
            <a:r>
              <a:rPr lang="en-US" dirty="0"/>
              <a:t>d = </a:t>
            </a:r>
            <a:r>
              <a:rPr lang="en-US" dirty="0">
                <a:solidFill>
                  <a:srgbClr val="0070C0"/>
                </a:solidFill>
              </a:rPr>
              <a:t>minimum distance </a:t>
            </a:r>
            <a:r>
              <a:rPr lang="en-US" dirty="0"/>
              <a:t>of C</a:t>
            </a:r>
          </a:p>
        </p:txBody>
      </p:sp>
    </p:spTree>
    <p:extLst>
      <p:ext uri="{BB962C8B-B14F-4D97-AF65-F5344CB8AC3E}">
        <p14:creationId xmlns:p14="http://schemas.microsoft.com/office/powerpoint/2010/main" val="236786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Inner product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standard </a:t>
            </a:r>
            <a:r>
              <a:rPr lang="en-US" dirty="0">
                <a:solidFill>
                  <a:srgbClr val="0070C0"/>
                </a:solidFill>
              </a:rPr>
              <a:t>inner product </a:t>
            </a:r>
            <a:r>
              <a:rPr lang="en-US" dirty="0"/>
              <a:t>is defined by</a:t>
            </a:r>
          </a:p>
          <a:p>
            <a:pPr marL="0" indent="0">
              <a:buNone/>
            </a:pPr>
            <a:r>
              <a:rPr lang="en-US" dirty="0" smtClean="0"/>
              <a:t>               </a:t>
            </a:r>
            <a:r>
              <a:rPr lang="en-US" dirty="0" err="1" smtClean="0"/>
              <a:t>a</a:t>
            </a:r>
            <a:r>
              <a:rPr lang="en-US" dirty="0" err="1" smtClean="0">
                <a:solidFill>
                  <a:srgbClr val="0070C0"/>
                </a:solidFill>
              </a:rPr>
              <a:t>.</a:t>
            </a:r>
            <a:r>
              <a:rPr lang="en-US" dirty="0" err="1" smtClean="0"/>
              <a:t>b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a_1b_1 </a:t>
            </a:r>
            <a:r>
              <a:rPr lang="en-US" dirty="0"/>
              <a:t>+ </a:t>
            </a:r>
            <a:r>
              <a:rPr lang="en-US" dirty="0" smtClean="0"/>
              <a:t>…+ </a:t>
            </a:r>
            <a:r>
              <a:rPr lang="en-US" dirty="0" err="1" smtClean="0"/>
              <a:t>a_nb_n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Is bilinear and non-degenerate,   </a:t>
            </a:r>
            <a:r>
              <a:rPr lang="en-US" dirty="0" smtClean="0"/>
              <a:t>                         </a:t>
            </a:r>
            <a:r>
              <a:rPr lang="en-US" dirty="0" smtClean="0">
                <a:solidFill>
                  <a:srgbClr val="FF0000"/>
                </a:solidFill>
              </a:rPr>
              <a:t>not </a:t>
            </a:r>
            <a:r>
              <a:rPr lang="en-US" dirty="0">
                <a:solidFill>
                  <a:srgbClr val="FF0000"/>
                </a:solidFill>
              </a:rPr>
              <a:t>the correct </a:t>
            </a:r>
            <a:r>
              <a:rPr lang="en-US" dirty="0" smtClean="0">
                <a:solidFill>
                  <a:srgbClr val="FF0000"/>
                </a:solidFill>
              </a:rPr>
              <a:t>picture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since </a:t>
            </a:r>
            <a:r>
              <a:rPr lang="en-US" dirty="0"/>
              <a:t>"positive </a:t>
            </a:r>
            <a:r>
              <a:rPr lang="en-US" dirty="0" smtClean="0"/>
              <a:t>definite“ makes </a:t>
            </a:r>
            <a:r>
              <a:rPr lang="en-US" dirty="0"/>
              <a:t>no </a:t>
            </a:r>
            <a:r>
              <a:rPr lang="en-US" dirty="0" smtClean="0"/>
              <a:t>sense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Two subsets A and B of </a:t>
            </a:r>
            <a:r>
              <a:rPr lang="en-US" dirty="0" err="1" smtClean="0"/>
              <a:t>F_q^n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re called </a:t>
            </a:r>
            <a:r>
              <a:rPr lang="en-US" dirty="0" smtClean="0">
                <a:solidFill>
                  <a:srgbClr val="0070C0"/>
                </a:solidFill>
              </a:rPr>
              <a:t>orthogonal</a:t>
            </a:r>
            <a:r>
              <a:rPr lang="en-US" dirty="0" smtClean="0"/>
              <a:t>  if </a:t>
            </a:r>
            <a:r>
              <a:rPr lang="en-US" dirty="0" err="1" smtClean="0"/>
              <a:t>a.b</a:t>
            </a:r>
            <a:r>
              <a:rPr lang="en-US" dirty="0" smtClean="0"/>
              <a:t> </a:t>
            </a:r>
            <a:r>
              <a:rPr lang="en-US" dirty="0"/>
              <a:t>= 0 for all a </a:t>
            </a:r>
            <a:r>
              <a:rPr lang="en-US" dirty="0" smtClean="0"/>
              <a:t>in </a:t>
            </a:r>
            <a:r>
              <a:rPr lang="en-US" dirty="0"/>
              <a:t>A and b </a:t>
            </a:r>
            <a:r>
              <a:rPr lang="en-US" dirty="0" smtClean="0"/>
              <a:t>in </a:t>
            </a:r>
            <a:r>
              <a:rPr lang="en-US" dirty="0"/>
              <a:t>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854" y="669702"/>
            <a:ext cx="3191008" cy="261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0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u="none" strike="noStrike" baseline="0" dirty="0" smtClean="0">
                <a:solidFill>
                  <a:srgbClr val="00A3DF"/>
                </a:solidFill>
                <a:latin typeface="TUEMeta-Book"/>
              </a:rPr>
              <a:t>1.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UEMeta-Book"/>
              </a:rPr>
              <a:t>Introduction on Coding, Crypto and Security</a:t>
            </a:r>
          </a:p>
          <a:p>
            <a:r>
              <a:rPr lang="en-US" b="0" i="0" u="none" strike="noStrike" baseline="0" dirty="0" smtClean="0">
                <a:solidFill>
                  <a:srgbClr val="00A3DF"/>
                </a:solidFill>
                <a:latin typeface="TUEMeta-Book"/>
              </a:rPr>
              <a:t>2.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UEMeta-Book"/>
              </a:rPr>
              <a:t>Public-key crypto systems</a:t>
            </a:r>
          </a:p>
          <a:p>
            <a:r>
              <a:rPr lang="en-US" b="0" i="0" u="none" strike="noStrike" baseline="0" dirty="0" smtClean="0">
                <a:solidFill>
                  <a:srgbClr val="00A3DF"/>
                </a:solidFill>
                <a:latin typeface="TUEMeta-Book"/>
              </a:rPr>
              <a:t>3.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UEMeta-Book"/>
              </a:rPr>
              <a:t>One-way functions</a:t>
            </a:r>
          </a:p>
          <a:p>
            <a:r>
              <a:rPr lang="en-US" b="0" i="0" u="none" strike="noStrike" baseline="0" dirty="0" smtClean="0">
                <a:solidFill>
                  <a:srgbClr val="00A3DF"/>
                </a:solidFill>
                <a:latin typeface="TUEMeta-Book"/>
              </a:rPr>
              <a:t>4.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UEMeta-Book"/>
              </a:rPr>
              <a:t>Code based public-key crypto system</a:t>
            </a:r>
          </a:p>
          <a:p>
            <a:r>
              <a:rPr lang="en-US" b="0" i="0" u="none" strike="noStrike" baseline="0" dirty="0" smtClean="0">
                <a:solidFill>
                  <a:srgbClr val="00A3DF"/>
                </a:solidFill>
                <a:latin typeface="TUEMeta-Book"/>
              </a:rPr>
              <a:t>5.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UEMeta-Book"/>
              </a:rPr>
              <a:t>Error-correcting codes</a:t>
            </a:r>
          </a:p>
          <a:p>
            <a:r>
              <a:rPr lang="en-US" b="0" i="0" u="none" strike="noStrike" baseline="0" dirty="0" smtClean="0">
                <a:solidFill>
                  <a:srgbClr val="00A3DF"/>
                </a:solidFill>
                <a:latin typeface="TUEMeta-Book"/>
              </a:rPr>
              <a:t>6.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UEMeta-Book"/>
              </a:rPr>
              <a:t>Error-correcting pairs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33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product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star product </a:t>
            </a:r>
            <a:r>
              <a:rPr lang="en-US" dirty="0"/>
              <a:t>is defined by </a:t>
            </a:r>
            <a:r>
              <a:rPr lang="en-US" dirty="0" err="1"/>
              <a:t>coordinatewise</a:t>
            </a:r>
            <a:r>
              <a:rPr lang="en-US" dirty="0"/>
              <a:t> multiplication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a</a:t>
            </a:r>
            <a:r>
              <a:rPr lang="en-US" dirty="0" smtClean="0">
                <a:solidFill>
                  <a:srgbClr val="0070C0"/>
                </a:solidFill>
              </a:rPr>
              <a:t>*</a:t>
            </a:r>
            <a:r>
              <a:rPr lang="en-US" dirty="0" smtClean="0"/>
              <a:t>b </a:t>
            </a:r>
            <a:r>
              <a:rPr lang="en-US" dirty="0"/>
              <a:t>= (</a:t>
            </a:r>
            <a:r>
              <a:rPr lang="en-US" dirty="0" smtClean="0"/>
              <a:t>a_1b_1, … ,</a:t>
            </a:r>
            <a:r>
              <a:rPr lang="en-US" dirty="0" err="1" smtClean="0"/>
              <a:t>a_nb_n</a:t>
            </a:r>
            <a:r>
              <a:rPr lang="en-US" dirty="0" smtClean="0"/>
              <a:t> 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/>
              <a:t>two subsets A and B of </a:t>
            </a:r>
            <a:r>
              <a:rPr lang="en-US" dirty="0" err="1" smtClean="0"/>
              <a:t>F_q^n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*</a:t>
            </a:r>
            <a:r>
              <a:rPr lang="en-US" dirty="0" smtClean="0"/>
              <a:t>B is the subspace generated by all a*b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with  </a:t>
            </a:r>
            <a:r>
              <a:rPr lang="en-US" dirty="0"/>
              <a:t>a </a:t>
            </a:r>
            <a:r>
              <a:rPr lang="en-US" dirty="0" smtClean="0"/>
              <a:t>in </a:t>
            </a:r>
            <a:r>
              <a:rPr lang="en-US" dirty="0"/>
              <a:t>A and b </a:t>
            </a:r>
            <a:r>
              <a:rPr lang="en-US" dirty="0" smtClean="0"/>
              <a:t>in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0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 C be a linear code in </a:t>
            </a:r>
            <a:r>
              <a:rPr lang="en-US" dirty="0" err="1" smtClean="0"/>
              <a:t>F_q^n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Then C^, the </a:t>
            </a:r>
            <a:r>
              <a:rPr lang="en-US" dirty="0" smtClean="0">
                <a:solidFill>
                  <a:srgbClr val="0070C0"/>
                </a:solidFill>
              </a:rPr>
              <a:t>dual </a:t>
            </a:r>
            <a:r>
              <a:rPr lang="en-US" dirty="0">
                <a:solidFill>
                  <a:srgbClr val="0070C0"/>
                </a:solidFill>
              </a:rPr>
              <a:t>code </a:t>
            </a:r>
            <a:r>
              <a:rPr lang="en-US" dirty="0" smtClean="0"/>
              <a:t>of C is </a:t>
            </a:r>
            <a:r>
              <a:rPr lang="en-US" dirty="0"/>
              <a:t>defined </a:t>
            </a:r>
            <a:r>
              <a:rPr lang="en-US" dirty="0" smtClean="0"/>
              <a:t>by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C^  =   {  x  |  </a:t>
            </a:r>
            <a:r>
              <a:rPr lang="en-US" dirty="0" err="1" smtClean="0"/>
              <a:t>x.c</a:t>
            </a:r>
            <a:r>
              <a:rPr lang="en-US" dirty="0" smtClean="0"/>
              <a:t> </a:t>
            </a:r>
            <a:r>
              <a:rPr lang="en-US" dirty="0"/>
              <a:t>= 0 for all c </a:t>
            </a:r>
            <a:r>
              <a:rPr lang="en-US" dirty="0" smtClean="0"/>
              <a:t>in  </a:t>
            </a:r>
            <a:r>
              <a:rPr lang="en-US" dirty="0"/>
              <a:t>C </a:t>
            </a:r>
            <a:r>
              <a:rPr lang="en-US" dirty="0" smtClean="0"/>
              <a:t>}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C has dimension k, </a:t>
            </a:r>
            <a:r>
              <a:rPr lang="en-US" dirty="0" smtClean="0"/>
              <a:t>then C^ has </a:t>
            </a:r>
            <a:r>
              <a:rPr lang="en-US" dirty="0"/>
              <a:t>dimension </a:t>
            </a:r>
            <a:r>
              <a:rPr lang="en-US" dirty="0" smtClean="0"/>
              <a:t>n-k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30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decoding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The following classes of codes:</a:t>
            </a:r>
          </a:p>
          <a:p>
            <a:r>
              <a:rPr lang="en-US" dirty="0" smtClean="0"/>
              <a:t>Generalized </a:t>
            </a:r>
            <a:r>
              <a:rPr lang="en-US" dirty="0"/>
              <a:t>Reed-Solomon codes</a:t>
            </a:r>
          </a:p>
          <a:p>
            <a:r>
              <a:rPr lang="en-US" dirty="0" smtClean="0"/>
              <a:t>Cyclic </a:t>
            </a:r>
            <a:r>
              <a:rPr lang="en-US" dirty="0"/>
              <a:t>codes</a:t>
            </a:r>
          </a:p>
          <a:p>
            <a:r>
              <a:rPr lang="en-US" dirty="0" smtClean="0"/>
              <a:t>Alternant </a:t>
            </a:r>
            <a:r>
              <a:rPr lang="en-US" dirty="0"/>
              <a:t>codes</a:t>
            </a:r>
          </a:p>
          <a:p>
            <a:r>
              <a:rPr lang="en-US" dirty="0" err="1" smtClean="0"/>
              <a:t>Goppa</a:t>
            </a:r>
            <a:r>
              <a:rPr lang="en-US" dirty="0" smtClean="0"/>
              <a:t> </a:t>
            </a:r>
            <a:r>
              <a:rPr lang="en-US" dirty="0"/>
              <a:t>codes</a:t>
            </a:r>
          </a:p>
          <a:p>
            <a:r>
              <a:rPr lang="en-US" dirty="0" smtClean="0"/>
              <a:t>Algebraic </a:t>
            </a:r>
            <a:r>
              <a:rPr lang="en-US" dirty="0"/>
              <a:t>geometry codes</a:t>
            </a:r>
          </a:p>
          <a:p>
            <a:pPr marL="0" indent="0">
              <a:buNone/>
            </a:pPr>
            <a:r>
              <a:rPr lang="en-US" dirty="0"/>
              <a:t>have efficient decoding algorithms:</a:t>
            </a:r>
          </a:p>
          <a:p>
            <a:r>
              <a:rPr lang="en-US" dirty="0" err="1" smtClean="0"/>
              <a:t>Arimoto</a:t>
            </a:r>
            <a:r>
              <a:rPr lang="en-US" dirty="0"/>
              <a:t>, Peterson, </a:t>
            </a:r>
            <a:r>
              <a:rPr lang="en-US" dirty="0" err="1"/>
              <a:t>Gorenstein</a:t>
            </a:r>
            <a:r>
              <a:rPr lang="en-US" dirty="0"/>
              <a:t>, </a:t>
            </a:r>
            <a:r>
              <a:rPr lang="en-US" dirty="0" err="1"/>
              <a:t>Zierler</a:t>
            </a:r>
            <a:endParaRPr lang="en-US" dirty="0"/>
          </a:p>
          <a:p>
            <a:r>
              <a:rPr lang="en-US" dirty="0" err="1" smtClean="0">
                <a:solidFill>
                  <a:srgbClr val="0070C0"/>
                </a:solidFill>
              </a:rPr>
              <a:t>Berlekamp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Massey</a:t>
            </a:r>
            <a:r>
              <a:rPr lang="en-US" dirty="0"/>
              <a:t>, Sakata</a:t>
            </a:r>
          </a:p>
          <a:p>
            <a:r>
              <a:rPr lang="en-US" dirty="0" err="1" smtClean="0"/>
              <a:t>Justesen</a:t>
            </a:r>
            <a:r>
              <a:rPr lang="en-US" dirty="0" smtClean="0"/>
              <a:t> </a:t>
            </a:r>
            <a:r>
              <a:rPr lang="en-US" dirty="0"/>
              <a:t>et al., </a:t>
            </a:r>
            <a:r>
              <a:rPr lang="en-US" dirty="0" err="1" smtClean="0"/>
              <a:t>Vladut-Skrobogatov</a:t>
            </a:r>
            <a:endParaRPr lang="en-US" dirty="0"/>
          </a:p>
          <a:p>
            <a:r>
              <a:rPr lang="en-US" dirty="0" smtClean="0"/>
              <a:t>Error-correcting </a:t>
            </a:r>
            <a:r>
              <a:rPr lang="en-US" dirty="0"/>
              <a:t>pairs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7067" y="1043132"/>
            <a:ext cx="1676400" cy="1952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934" y="362773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4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Error-correcting pair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Let C be a linear code in </a:t>
            </a:r>
            <a:r>
              <a:rPr lang="en-US" dirty="0" err="1" smtClean="0"/>
              <a:t>F_q^n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pair (</a:t>
            </a:r>
            <a:r>
              <a:rPr lang="en-US" dirty="0" smtClean="0"/>
              <a:t>A,B</a:t>
            </a:r>
            <a:r>
              <a:rPr lang="en-US" dirty="0"/>
              <a:t>) of linear </a:t>
            </a:r>
            <a:r>
              <a:rPr lang="en-US" dirty="0" err="1"/>
              <a:t>subcodes</a:t>
            </a:r>
            <a:r>
              <a:rPr lang="en-US" dirty="0"/>
              <a:t> of </a:t>
            </a:r>
            <a:r>
              <a:rPr lang="en-US" dirty="0" err="1" smtClean="0"/>
              <a:t>F_q^n</a:t>
            </a:r>
            <a:r>
              <a:rPr lang="en-US" dirty="0" smtClean="0"/>
              <a:t> is </a:t>
            </a:r>
            <a:r>
              <a:rPr lang="en-US" dirty="0"/>
              <a:t>a called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</a:t>
            </a:r>
            <a:r>
              <a:rPr lang="en-US" dirty="0" smtClean="0">
                <a:solidFill>
                  <a:srgbClr val="0070C0"/>
                </a:solidFill>
              </a:rPr>
              <a:t> t-error </a:t>
            </a:r>
            <a:r>
              <a:rPr lang="en-US" dirty="0">
                <a:solidFill>
                  <a:srgbClr val="0070C0"/>
                </a:solidFill>
              </a:rPr>
              <a:t>correcting pair </a:t>
            </a:r>
            <a:r>
              <a:rPr lang="en-US" dirty="0"/>
              <a:t>(ECP</a:t>
            </a:r>
            <a:r>
              <a:rPr lang="en-US" dirty="0" smtClean="0"/>
              <a:t>) for </a:t>
            </a:r>
            <a:r>
              <a:rPr lang="en-US" dirty="0"/>
              <a:t>C </a:t>
            </a:r>
            <a:r>
              <a:rPr lang="en-US" dirty="0" smtClean="0"/>
              <a:t>if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E.1        A*B orthogonal to </a:t>
            </a:r>
            <a:r>
              <a:rPr lang="en-US" dirty="0"/>
              <a:t>C</a:t>
            </a:r>
          </a:p>
          <a:p>
            <a:pPr marL="0" indent="0">
              <a:buNone/>
            </a:pPr>
            <a:r>
              <a:rPr lang="en-US" dirty="0" smtClean="0"/>
              <a:t>                   E.2        k(A</a:t>
            </a:r>
            <a:r>
              <a:rPr lang="en-US" dirty="0"/>
              <a:t>) &gt; t</a:t>
            </a:r>
          </a:p>
          <a:p>
            <a:pPr marL="0" indent="0">
              <a:buNone/>
            </a:pPr>
            <a:r>
              <a:rPr lang="en-US" dirty="0" smtClean="0"/>
              <a:t>                   E.3        d(B^) </a:t>
            </a:r>
            <a:r>
              <a:rPr lang="en-US" dirty="0"/>
              <a:t>&gt; t</a:t>
            </a:r>
          </a:p>
          <a:p>
            <a:pPr marL="0" indent="0">
              <a:buNone/>
            </a:pPr>
            <a:r>
              <a:rPr lang="en-US" dirty="0" smtClean="0"/>
              <a:t>                   E.4        d(A</a:t>
            </a:r>
            <a:r>
              <a:rPr lang="en-US" dirty="0"/>
              <a:t>) + d(C) &gt; n</a:t>
            </a:r>
          </a:p>
        </p:txBody>
      </p:sp>
    </p:spTree>
    <p:extLst>
      <p:ext uri="{BB962C8B-B14F-4D97-AF65-F5344CB8AC3E}">
        <p14:creationId xmlns:p14="http://schemas.microsoft.com/office/powerpoint/2010/main" val="43728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Reed-Solomon </a:t>
            </a:r>
            <a:r>
              <a:rPr lang="en-US" dirty="0" smtClean="0"/>
              <a:t>codes - </a:t>
            </a:r>
            <a:r>
              <a:rPr lang="en-US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 a = (</a:t>
            </a:r>
            <a:r>
              <a:rPr lang="en-US" dirty="0" smtClean="0"/>
              <a:t>a_1,…,</a:t>
            </a:r>
            <a:r>
              <a:rPr lang="en-US" dirty="0" err="1" smtClean="0"/>
              <a:t>a_n</a:t>
            </a:r>
            <a:r>
              <a:rPr lang="en-US" dirty="0" smtClean="0"/>
              <a:t> </a:t>
            </a:r>
            <a:r>
              <a:rPr lang="en-US" dirty="0"/>
              <a:t>) be an n-tuple of mutually distinct elements of </a:t>
            </a:r>
            <a:r>
              <a:rPr lang="en-US" dirty="0" err="1" smtClean="0"/>
              <a:t>F_q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Let b = </a:t>
            </a:r>
            <a:r>
              <a:rPr lang="en-US" dirty="0" smtClean="0"/>
              <a:t>(b_1,…,</a:t>
            </a:r>
            <a:r>
              <a:rPr lang="en-US" dirty="0" err="1"/>
              <a:t>b</a:t>
            </a:r>
            <a:r>
              <a:rPr lang="en-US" dirty="0" err="1" smtClean="0"/>
              <a:t>_n</a:t>
            </a:r>
            <a:r>
              <a:rPr lang="en-US" dirty="0" smtClean="0"/>
              <a:t>) be </a:t>
            </a:r>
            <a:r>
              <a:rPr lang="en-US" dirty="0"/>
              <a:t>an n-tuple of nonzero elements of </a:t>
            </a:r>
            <a:r>
              <a:rPr lang="en-US" dirty="0" err="1" smtClean="0"/>
              <a:t>F_q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Evaluation </a:t>
            </a:r>
            <a:r>
              <a:rPr lang="en-US" dirty="0">
                <a:solidFill>
                  <a:srgbClr val="0070C0"/>
                </a:solidFill>
              </a:rPr>
              <a:t>map:</a:t>
            </a:r>
          </a:p>
          <a:p>
            <a:pPr marL="0" indent="0">
              <a:buNone/>
            </a:pPr>
            <a:r>
              <a:rPr lang="en-US" dirty="0" smtClean="0"/>
              <a:t>                         </a:t>
            </a:r>
            <a:r>
              <a:rPr lang="en-US" dirty="0" err="1" smtClean="0"/>
              <a:t>eval_a</a:t>
            </a:r>
            <a:r>
              <a:rPr lang="en-US" dirty="0" smtClean="0"/>
              <a:t>(f </a:t>
            </a:r>
            <a:r>
              <a:rPr lang="en-US" dirty="0"/>
              <a:t>(X)) = (f (</a:t>
            </a:r>
            <a:r>
              <a:rPr lang="en-US" dirty="0" smtClean="0"/>
              <a:t>a_1),…,f </a:t>
            </a:r>
            <a:r>
              <a:rPr lang="en-US" dirty="0"/>
              <a:t>(</a:t>
            </a:r>
            <a:r>
              <a:rPr lang="en-US" dirty="0" err="1" smtClean="0"/>
              <a:t>a_n</a:t>
            </a:r>
            <a:r>
              <a:rPr lang="en-US" dirty="0" smtClean="0"/>
              <a:t> ))</a:t>
            </a:r>
          </a:p>
          <a:p>
            <a:pPr marL="0" indent="0">
              <a:buNone/>
            </a:pPr>
            <a:r>
              <a:rPr lang="en-US" dirty="0" smtClean="0"/>
              <a:t>       </a:t>
            </a:r>
            <a:r>
              <a:rPr lang="en-US" dirty="0" err="1" smtClean="0">
                <a:solidFill>
                  <a:srgbClr val="0070C0"/>
                </a:solidFill>
              </a:rPr>
              <a:t>GRS_k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dirty="0" err="1" smtClean="0">
                <a:solidFill>
                  <a:srgbClr val="0070C0"/>
                </a:solidFill>
              </a:rPr>
              <a:t>a,b</a:t>
            </a:r>
            <a:r>
              <a:rPr lang="en-US" dirty="0">
                <a:solidFill>
                  <a:srgbClr val="0070C0"/>
                </a:solidFill>
              </a:rPr>
              <a:t>) </a:t>
            </a:r>
            <a:r>
              <a:rPr lang="en-US" dirty="0"/>
              <a:t>= </a:t>
            </a:r>
            <a:r>
              <a:rPr lang="en-US" dirty="0" smtClean="0"/>
              <a:t>{ </a:t>
            </a:r>
            <a:r>
              <a:rPr lang="en-US" dirty="0" err="1" smtClean="0"/>
              <a:t>eval_a</a:t>
            </a:r>
            <a:r>
              <a:rPr lang="en-US" dirty="0" smtClean="0"/>
              <a:t>(f </a:t>
            </a:r>
            <a:r>
              <a:rPr lang="en-US" dirty="0"/>
              <a:t>(X)) </a:t>
            </a:r>
            <a:r>
              <a:rPr lang="en-US" dirty="0" smtClean="0"/>
              <a:t>| </a:t>
            </a:r>
            <a:r>
              <a:rPr lang="en-US" dirty="0"/>
              <a:t>f (X) </a:t>
            </a:r>
            <a:r>
              <a:rPr lang="en-US" dirty="0" smtClean="0"/>
              <a:t>in </a:t>
            </a:r>
            <a:r>
              <a:rPr lang="en-US" dirty="0" err="1" smtClean="0"/>
              <a:t>F_q</a:t>
            </a:r>
            <a:r>
              <a:rPr lang="en-US" dirty="0" smtClean="0"/>
              <a:t> </a:t>
            </a:r>
            <a:r>
              <a:rPr lang="en-US" dirty="0"/>
              <a:t>[X]; </a:t>
            </a:r>
            <a:r>
              <a:rPr lang="en-US" dirty="0" err="1"/>
              <a:t>deg</a:t>
            </a:r>
            <a:r>
              <a:rPr lang="en-US" dirty="0"/>
              <a:t>(f (X</a:t>
            </a:r>
            <a:r>
              <a:rPr lang="en-US" dirty="0" smtClean="0"/>
              <a:t>)) </a:t>
            </a:r>
            <a:r>
              <a:rPr lang="en-US" dirty="0"/>
              <a:t>&lt; </a:t>
            </a:r>
            <a:r>
              <a:rPr lang="en-US"/>
              <a:t>k </a:t>
            </a:r>
            <a:r>
              <a:rPr lang="en-US" smtClean="0"/>
              <a:t>}*b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Has parameters</a:t>
            </a:r>
            <a:r>
              <a:rPr lang="en-US" dirty="0"/>
              <a:t>: </a:t>
            </a:r>
            <a:r>
              <a:rPr lang="en-US" dirty="0" smtClean="0"/>
              <a:t>[n,k,n-k+1</a:t>
            </a:r>
            <a:r>
              <a:rPr lang="en-US" dirty="0"/>
              <a:t>] if k </a:t>
            </a:r>
            <a:r>
              <a:rPr lang="en-US" dirty="0" smtClean="0"/>
              <a:t>is at most 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Since a polynomial of degree </a:t>
            </a:r>
            <a:r>
              <a:rPr lang="en-US" dirty="0" smtClean="0"/>
              <a:t>k-1 has </a:t>
            </a:r>
            <a:r>
              <a:rPr lang="en-US" dirty="0"/>
              <a:t>at most </a:t>
            </a:r>
            <a:r>
              <a:rPr lang="en-US" dirty="0" smtClean="0"/>
              <a:t>k-1 </a:t>
            </a:r>
            <a:r>
              <a:rPr lang="en-US" dirty="0"/>
              <a:t>zeros.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242" y="4378817"/>
            <a:ext cx="2551091" cy="206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0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Reed-Solomon codes - 2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Furthermore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</a:t>
            </a:r>
            <a:r>
              <a:rPr lang="en-US" dirty="0" err="1" smtClean="0"/>
              <a:t>eval_a</a:t>
            </a:r>
            <a:r>
              <a:rPr lang="en-US" dirty="0" smtClean="0"/>
              <a:t>(f </a:t>
            </a:r>
            <a:r>
              <a:rPr lang="en-US" dirty="0"/>
              <a:t>(X</a:t>
            </a:r>
            <a:r>
              <a:rPr lang="en-US" dirty="0" smtClean="0"/>
              <a:t>))*</a:t>
            </a:r>
            <a:r>
              <a:rPr lang="en-US" dirty="0" err="1" smtClean="0"/>
              <a:t>eval_a</a:t>
            </a:r>
            <a:r>
              <a:rPr lang="en-US" dirty="0" smtClean="0"/>
              <a:t>(g(X</a:t>
            </a:r>
            <a:r>
              <a:rPr lang="en-US" dirty="0"/>
              <a:t>)) = </a:t>
            </a:r>
            <a:r>
              <a:rPr lang="en-US" dirty="0" err="1" smtClean="0"/>
              <a:t>eval_a</a:t>
            </a:r>
            <a:r>
              <a:rPr lang="en-US" dirty="0" smtClean="0"/>
              <a:t>(f </a:t>
            </a:r>
            <a:r>
              <a:rPr lang="en-US" dirty="0"/>
              <a:t>(X)g(X</a:t>
            </a:r>
            <a:r>
              <a:rPr lang="en-US" dirty="0" smtClean="0"/>
              <a:t>))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</a:t>
            </a:r>
            <a:r>
              <a:rPr lang="en-US" dirty="0" err="1" smtClean="0"/>
              <a:t>GRS_k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a,b</a:t>
            </a:r>
            <a:r>
              <a:rPr lang="en-US" dirty="0" smtClean="0"/>
              <a:t>)*</a:t>
            </a:r>
            <a:r>
              <a:rPr lang="en-US" dirty="0" err="1" smtClean="0"/>
              <a:t>GRS_l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a,c</a:t>
            </a:r>
            <a:r>
              <a:rPr lang="en-US" dirty="0"/>
              <a:t>) = </a:t>
            </a:r>
            <a:r>
              <a:rPr lang="en-US" dirty="0" smtClean="0"/>
              <a:t>GRS_{k+l-1}(</a:t>
            </a:r>
            <a:r>
              <a:rPr lang="en-US" dirty="0" err="1" smtClean="0"/>
              <a:t>a,b</a:t>
            </a:r>
            <a:r>
              <a:rPr lang="en-US" dirty="0"/>
              <a:t>*</a:t>
            </a:r>
            <a:r>
              <a:rPr lang="en-US" dirty="0" smtClean="0"/>
              <a:t>c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3295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 -ECP for </a:t>
            </a:r>
            <a:r>
              <a:rPr lang="en-US" dirty="0" smtClean="0"/>
              <a:t>GRS_{n-2t} </a:t>
            </a:r>
            <a:r>
              <a:rPr lang="en-US" dirty="0"/>
              <a:t>(</a:t>
            </a:r>
            <a:r>
              <a:rPr lang="en-US" dirty="0" err="1" smtClean="0"/>
              <a:t>a,b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Let </a:t>
            </a:r>
            <a:r>
              <a:rPr lang="en-US" dirty="0" smtClean="0"/>
              <a:t>C^ </a:t>
            </a:r>
            <a:r>
              <a:rPr lang="en-US" dirty="0"/>
              <a:t>= </a:t>
            </a:r>
            <a:r>
              <a:rPr lang="en-US" dirty="0" smtClean="0"/>
              <a:t>GRS_{2t} </a:t>
            </a:r>
            <a:r>
              <a:rPr lang="en-US" dirty="0"/>
              <a:t>(</a:t>
            </a:r>
            <a:r>
              <a:rPr lang="en-US" dirty="0" smtClean="0"/>
              <a:t>a,1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Then C = </a:t>
            </a:r>
            <a:r>
              <a:rPr lang="en-US" dirty="0" smtClean="0"/>
              <a:t>GRS_{n-2t} </a:t>
            </a:r>
            <a:r>
              <a:rPr lang="en-US" dirty="0"/>
              <a:t>(</a:t>
            </a:r>
            <a:r>
              <a:rPr lang="en-US" dirty="0" err="1" smtClean="0"/>
              <a:t>a,b</a:t>
            </a:r>
            <a:r>
              <a:rPr lang="en-US" dirty="0"/>
              <a:t>) for some b</a:t>
            </a:r>
          </a:p>
          <a:p>
            <a:pPr marL="0" indent="0">
              <a:buNone/>
            </a:pPr>
            <a:r>
              <a:rPr lang="en-US" dirty="0"/>
              <a:t>has parameters: [</a:t>
            </a:r>
            <a:r>
              <a:rPr lang="en-US" dirty="0" smtClean="0"/>
              <a:t>n,n-2t,2t </a:t>
            </a:r>
            <a:r>
              <a:rPr lang="en-US" dirty="0"/>
              <a:t>+ 1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Let A = </a:t>
            </a:r>
            <a:r>
              <a:rPr lang="en-US" dirty="0" smtClean="0"/>
              <a:t>GRS_{t+1}(a,1</a:t>
            </a:r>
            <a:r>
              <a:rPr lang="en-US" dirty="0"/>
              <a:t>) and B = </a:t>
            </a:r>
            <a:r>
              <a:rPr lang="en-US" dirty="0" err="1" smtClean="0"/>
              <a:t>GRS_t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a,1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Then </a:t>
            </a:r>
            <a:r>
              <a:rPr lang="en-US" dirty="0" smtClean="0"/>
              <a:t>A*B  orthogonal to C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 has parameters [</a:t>
            </a:r>
            <a:r>
              <a:rPr lang="en-US" dirty="0" smtClean="0"/>
              <a:t>n,t+1,n-t 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/>
              <a:t>B has parameters [</a:t>
            </a:r>
            <a:r>
              <a:rPr lang="en-US" dirty="0" smtClean="0"/>
              <a:t>n,t,n-t+1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/>
              <a:t>So </a:t>
            </a:r>
            <a:r>
              <a:rPr lang="en-US" dirty="0" smtClean="0"/>
              <a:t>B^ </a:t>
            </a:r>
            <a:r>
              <a:rPr lang="en-US" dirty="0"/>
              <a:t>has parameters [</a:t>
            </a:r>
            <a:r>
              <a:rPr lang="en-US" dirty="0" smtClean="0"/>
              <a:t>n,n-t,t+1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/>
              <a:t>Hence (A; B) is a t -error-correcting pair for C</a:t>
            </a:r>
          </a:p>
        </p:txBody>
      </p:sp>
    </p:spTree>
    <p:extLst>
      <p:ext uri="{BB962C8B-B14F-4D97-AF65-F5344CB8AC3E}">
        <p14:creationId xmlns:p14="http://schemas.microsoft.com/office/powerpoint/2010/main" val="43125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Existence of t-ECP’s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UEMeta-Book"/>
              </a:rPr>
              <a:t>The following classes of codes</a:t>
            </a:r>
            <a:r>
              <a:rPr lang="en-US" dirty="0" smtClean="0">
                <a:solidFill>
                  <a:srgbClr val="000000"/>
                </a:solidFill>
                <a:latin typeface="TUEMeta-Book"/>
              </a:rPr>
              <a:t>: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TUEMeta-Book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UEMeta-Book"/>
              </a:rPr>
              <a:t>Generalized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Reed-Solomon codes</a:t>
            </a:r>
          </a:p>
          <a:p>
            <a:r>
              <a:rPr lang="en-US" dirty="0" smtClean="0">
                <a:solidFill>
                  <a:srgbClr val="000000"/>
                </a:solidFill>
                <a:latin typeface="TUEMeta-Book"/>
              </a:rPr>
              <a:t>Cyclic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codes</a:t>
            </a:r>
          </a:p>
          <a:p>
            <a:r>
              <a:rPr lang="en-US" dirty="0" smtClean="0">
                <a:solidFill>
                  <a:srgbClr val="000000"/>
                </a:solidFill>
                <a:latin typeface="TUEMeta-Book"/>
              </a:rPr>
              <a:t>Alternant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codes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TUEMeta-Book"/>
              </a:rPr>
              <a:t>Goppa</a:t>
            </a:r>
            <a:r>
              <a:rPr lang="en-US" dirty="0" smtClean="0">
                <a:solidFill>
                  <a:srgbClr val="000000"/>
                </a:solidFill>
                <a:latin typeface="TUEMeta-Book"/>
              </a:rPr>
              <a:t>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codes</a:t>
            </a:r>
          </a:p>
          <a:p>
            <a:r>
              <a:rPr lang="en-US" dirty="0" smtClean="0">
                <a:solidFill>
                  <a:srgbClr val="000000"/>
                </a:solidFill>
                <a:latin typeface="TUEMeta-Book"/>
              </a:rPr>
              <a:t>Algebraic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geometry codes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TUEMeta-Book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UEMeta-Book"/>
              </a:rPr>
              <a:t>have a t-</a:t>
            </a:r>
            <a:r>
              <a:rPr lang="en-US" dirty="0" err="1" smtClean="0">
                <a:solidFill>
                  <a:srgbClr val="000000"/>
                </a:solidFill>
                <a:latin typeface="TUEMeta-Book"/>
              </a:rPr>
              <a:t>ECP’s</a:t>
            </a:r>
            <a:r>
              <a:rPr lang="en-US" sz="800" dirty="0" err="1" smtClean="0">
                <a:solidFill>
                  <a:srgbClr val="00A3DF"/>
                </a:solidFill>
                <a:latin typeface="MSAM7"/>
              </a:rPr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7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of a received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Let A and B be linear subspaces of </a:t>
            </a:r>
            <a:r>
              <a:rPr lang="en-US" dirty="0" err="1" smtClean="0"/>
              <a:t>F_q^n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and r </a:t>
            </a:r>
            <a:r>
              <a:rPr lang="en-US" dirty="0" smtClean="0"/>
              <a:t>in </a:t>
            </a:r>
            <a:r>
              <a:rPr lang="en-US" dirty="0" err="1" smtClean="0"/>
              <a:t>F_q^n</a:t>
            </a:r>
            <a:r>
              <a:rPr lang="en-US" dirty="0" smtClean="0"/>
              <a:t> a </a:t>
            </a:r>
            <a:r>
              <a:rPr lang="en-US" dirty="0"/>
              <a:t>received word</a:t>
            </a:r>
          </a:p>
          <a:p>
            <a:pPr marL="0" indent="0">
              <a:buNone/>
            </a:pPr>
            <a:r>
              <a:rPr lang="en-US" dirty="0"/>
              <a:t>Define the </a:t>
            </a:r>
            <a:r>
              <a:rPr lang="en-US" dirty="0" smtClean="0">
                <a:solidFill>
                  <a:srgbClr val="0070C0"/>
                </a:solidFill>
              </a:rPr>
              <a:t>kernel </a:t>
            </a:r>
          </a:p>
          <a:p>
            <a:pPr marL="0" indent="0">
              <a:buNone/>
            </a:pPr>
            <a:r>
              <a:rPr lang="en-US" dirty="0" smtClean="0"/>
              <a:t>                                 </a:t>
            </a:r>
            <a:r>
              <a:rPr lang="en-US" dirty="0" smtClean="0">
                <a:solidFill>
                  <a:srgbClr val="0070C0"/>
                </a:solidFill>
              </a:rPr>
              <a:t>K(r</a:t>
            </a:r>
            <a:r>
              <a:rPr lang="en-US" dirty="0">
                <a:solidFill>
                  <a:srgbClr val="0070C0"/>
                </a:solidFill>
              </a:rPr>
              <a:t>)</a:t>
            </a:r>
            <a:r>
              <a:rPr lang="en-US" dirty="0"/>
              <a:t> = </a:t>
            </a:r>
            <a:r>
              <a:rPr lang="en-US" dirty="0" smtClean="0"/>
              <a:t>{ a in  A | (a*b).r </a:t>
            </a:r>
            <a:r>
              <a:rPr lang="en-US" dirty="0"/>
              <a:t>= 0 for all b </a:t>
            </a:r>
            <a:r>
              <a:rPr lang="en-US" dirty="0" smtClean="0"/>
              <a:t>in B }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Lemma</a:t>
            </a:r>
          </a:p>
          <a:p>
            <a:pPr marL="0" indent="0">
              <a:buNone/>
            </a:pPr>
            <a:r>
              <a:rPr lang="en-US" dirty="0"/>
              <a:t>Let C be an </a:t>
            </a:r>
            <a:r>
              <a:rPr lang="en-US" dirty="0" err="1" smtClean="0"/>
              <a:t>F_q</a:t>
            </a:r>
            <a:r>
              <a:rPr lang="en-US" dirty="0" smtClean="0"/>
              <a:t> </a:t>
            </a:r>
            <a:r>
              <a:rPr lang="en-US" dirty="0"/>
              <a:t>-linear code of length n</a:t>
            </a:r>
          </a:p>
          <a:p>
            <a:pPr marL="0" indent="0">
              <a:buNone/>
            </a:pPr>
            <a:r>
              <a:rPr lang="en-US" dirty="0"/>
              <a:t>Let r be a </a:t>
            </a:r>
            <a:r>
              <a:rPr lang="en-US" dirty="0">
                <a:solidFill>
                  <a:srgbClr val="0070C0"/>
                </a:solidFill>
              </a:rPr>
              <a:t>received word </a:t>
            </a:r>
            <a:r>
              <a:rPr lang="en-US" dirty="0"/>
              <a:t>with </a:t>
            </a:r>
            <a:r>
              <a:rPr lang="en-US" dirty="0">
                <a:solidFill>
                  <a:srgbClr val="0070C0"/>
                </a:solidFill>
              </a:rPr>
              <a:t>error vector </a:t>
            </a:r>
            <a:r>
              <a:rPr lang="en-US" dirty="0"/>
              <a:t>e</a:t>
            </a:r>
          </a:p>
          <a:p>
            <a:pPr marL="0" indent="0">
              <a:buNone/>
            </a:pPr>
            <a:r>
              <a:rPr lang="en-US" dirty="0"/>
              <a:t>So r = c + e for some c </a:t>
            </a:r>
            <a:r>
              <a:rPr lang="en-US" dirty="0" smtClean="0"/>
              <a:t>in </a:t>
            </a:r>
            <a:r>
              <a:rPr lang="en-US" dirty="0"/>
              <a:t>C</a:t>
            </a:r>
          </a:p>
          <a:p>
            <a:pPr marL="0" indent="0">
              <a:buNone/>
            </a:pPr>
            <a:r>
              <a:rPr lang="en-US" dirty="0"/>
              <a:t>If </a:t>
            </a:r>
            <a:r>
              <a:rPr lang="en-US" dirty="0" smtClean="0"/>
              <a:t>A*B is orthogonal to C, then </a:t>
            </a:r>
            <a:r>
              <a:rPr lang="en-US" dirty="0" smtClean="0">
                <a:solidFill>
                  <a:srgbClr val="0070C0"/>
                </a:solidFill>
              </a:rPr>
              <a:t>K(r</a:t>
            </a:r>
            <a:r>
              <a:rPr lang="en-US" dirty="0">
                <a:solidFill>
                  <a:srgbClr val="0070C0"/>
                </a:solidFill>
              </a:rPr>
              <a:t>) = K(e)</a:t>
            </a:r>
          </a:p>
        </p:txBody>
      </p:sp>
    </p:spTree>
    <p:extLst>
      <p:ext uri="{BB962C8B-B14F-4D97-AF65-F5344CB8AC3E}">
        <p14:creationId xmlns:p14="http://schemas.microsoft.com/office/powerpoint/2010/main" val="71168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Let </a:t>
            </a:r>
            <a:r>
              <a:rPr lang="en-US" dirty="0"/>
              <a:t>(A; B) be a t -ECP for C with </a:t>
            </a:r>
            <a:r>
              <a:rPr lang="en-US" dirty="0" smtClean="0"/>
              <a:t>2t </a:t>
            </a:r>
            <a:r>
              <a:rPr lang="en-US" dirty="0"/>
              <a:t>+ </a:t>
            </a:r>
            <a:r>
              <a:rPr lang="en-US" dirty="0" smtClean="0"/>
              <a:t>1 at most </a:t>
            </a:r>
            <a:r>
              <a:rPr lang="en-US" dirty="0"/>
              <a:t>d(C) </a:t>
            </a:r>
          </a:p>
          <a:p>
            <a:pPr marL="0" indent="0">
              <a:buNone/>
            </a:pPr>
            <a:r>
              <a:rPr lang="en-US" dirty="0"/>
              <a:t>Suppose that c </a:t>
            </a:r>
            <a:r>
              <a:rPr lang="en-US" dirty="0" smtClean="0"/>
              <a:t>in </a:t>
            </a:r>
            <a:r>
              <a:rPr lang="en-US" dirty="0"/>
              <a:t>C is the </a:t>
            </a:r>
            <a:r>
              <a:rPr lang="en-US" dirty="0" err="1" smtClean="0">
                <a:solidFill>
                  <a:srgbClr val="0070C0"/>
                </a:solidFill>
              </a:rPr>
              <a:t>codeword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sent </a:t>
            </a:r>
            <a:r>
              <a:rPr lang="en-US" dirty="0"/>
              <a:t>and r = c + e is</a:t>
            </a:r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smtClean="0">
                <a:solidFill>
                  <a:srgbClr val="0070C0"/>
                </a:solidFill>
              </a:rPr>
              <a:t>received word</a:t>
            </a:r>
            <a:r>
              <a:rPr lang="en-US" dirty="0" smtClean="0"/>
              <a:t> for </a:t>
            </a:r>
            <a:r>
              <a:rPr lang="en-US" dirty="0"/>
              <a:t>some </a:t>
            </a:r>
            <a:r>
              <a:rPr lang="en-US" dirty="0">
                <a:solidFill>
                  <a:srgbClr val="0070C0"/>
                </a:solidFill>
              </a:rPr>
              <a:t>error vector </a:t>
            </a:r>
            <a:r>
              <a:rPr lang="en-US" dirty="0"/>
              <a:t>e with </a:t>
            </a:r>
            <a:r>
              <a:rPr lang="en-US" dirty="0" err="1"/>
              <a:t>wt</a:t>
            </a:r>
            <a:r>
              <a:rPr lang="en-US" dirty="0"/>
              <a:t>(e) </a:t>
            </a:r>
            <a:r>
              <a:rPr lang="en-US" dirty="0" smtClean="0"/>
              <a:t>at most 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basic algorithm </a:t>
            </a:r>
            <a:r>
              <a:rPr lang="en-US" dirty="0"/>
              <a:t>for the code C:</a:t>
            </a:r>
          </a:p>
          <a:p>
            <a:pPr marL="0" indent="0">
              <a:buNone/>
            </a:pPr>
            <a:r>
              <a:rPr lang="en-US" dirty="0"/>
              <a:t>- Compute the kernel K(r)</a:t>
            </a:r>
          </a:p>
          <a:p>
            <a:pPr marL="0" indent="0">
              <a:buNone/>
            </a:pPr>
            <a:r>
              <a:rPr lang="en-US" dirty="0" smtClean="0"/>
              <a:t>   This </a:t>
            </a:r>
            <a:r>
              <a:rPr lang="en-US" dirty="0"/>
              <a:t>kernel is nonzero since </a:t>
            </a:r>
            <a:r>
              <a:rPr lang="en-US" dirty="0">
                <a:solidFill>
                  <a:srgbClr val="FF0000"/>
                </a:solidFill>
              </a:rPr>
              <a:t>k(A) &gt; t</a:t>
            </a:r>
          </a:p>
          <a:p>
            <a:pPr marL="0" indent="0">
              <a:buNone/>
            </a:pPr>
            <a:r>
              <a:rPr lang="en-US" dirty="0"/>
              <a:t>- Take a nonzero element </a:t>
            </a:r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dirty="0"/>
              <a:t> of K(r)</a:t>
            </a:r>
          </a:p>
          <a:p>
            <a:pPr marL="0" indent="0">
              <a:buNone/>
            </a:pPr>
            <a:r>
              <a:rPr lang="en-US" dirty="0" smtClean="0"/>
              <a:t>    K(r</a:t>
            </a:r>
            <a:r>
              <a:rPr lang="en-US" dirty="0"/>
              <a:t>) = K(e) since </a:t>
            </a:r>
            <a:r>
              <a:rPr lang="en-US" dirty="0" smtClean="0">
                <a:solidFill>
                  <a:srgbClr val="FF0000"/>
                </a:solidFill>
              </a:rPr>
              <a:t>A*B is orthogonal to </a:t>
            </a:r>
            <a:r>
              <a:rPr lang="en-US" dirty="0">
                <a:solidFill>
                  <a:srgbClr val="FF0000"/>
                </a:solidFill>
              </a:rPr>
              <a:t>C</a:t>
            </a:r>
          </a:p>
          <a:p>
            <a:pPr marL="0" indent="0">
              <a:buNone/>
            </a:pPr>
            <a:r>
              <a:rPr lang="en-US" dirty="0"/>
              <a:t>- Determine the set J of zero positions of </a:t>
            </a:r>
            <a:r>
              <a:rPr lang="en-US" dirty="0">
                <a:solidFill>
                  <a:srgbClr val="0070C0"/>
                </a:solidFill>
              </a:rPr>
              <a:t>a</a:t>
            </a:r>
          </a:p>
          <a:p>
            <a:pPr marL="0" indent="0">
              <a:buNone/>
            </a:pPr>
            <a:r>
              <a:rPr lang="en-US" dirty="0" smtClean="0"/>
              <a:t>   non-zero positions of e are in J </a:t>
            </a:r>
            <a:r>
              <a:rPr lang="en-US" dirty="0"/>
              <a:t>since </a:t>
            </a:r>
            <a:r>
              <a:rPr lang="en-US" dirty="0" smtClean="0">
                <a:solidFill>
                  <a:srgbClr val="FF0000"/>
                </a:solidFill>
              </a:rPr>
              <a:t>d(B^) </a:t>
            </a:r>
            <a:r>
              <a:rPr lang="en-US" dirty="0">
                <a:solidFill>
                  <a:srgbClr val="FF0000"/>
                </a:solidFill>
              </a:rPr>
              <a:t>&gt; t</a:t>
            </a:r>
          </a:p>
          <a:p>
            <a:pPr marL="0" indent="0">
              <a:buNone/>
            </a:pPr>
            <a:r>
              <a:rPr lang="en-US" dirty="0"/>
              <a:t>- Compute the error values by erasure decoding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/>
              <a:t>|</a:t>
            </a:r>
            <a:r>
              <a:rPr lang="en-US" dirty="0" smtClean="0"/>
              <a:t>J | </a:t>
            </a:r>
            <a:r>
              <a:rPr lang="en-US" dirty="0"/>
              <a:t>&lt; d(C) since </a:t>
            </a:r>
            <a:r>
              <a:rPr lang="en-US" dirty="0">
                <a:solidFill>
                  <a:srgbClr val="FF0000"/>
                </a:solidFill>
              </a:rPr>
              <a:t>n </a:t>
            </a:r>
            <a:r>
              <a:rPr lang="en-US" dirty="0" smtClean="0">
                <a:solidFill>
                  <a:srgbClr val="FF0000"/>
                </a:solidFill>
              </a:rPr>
              <a:t>- d(A</a:t>
            </a:r>
            <a:r>
              <a:rPr lang="en-US" dirty="0">
                <a:solidFill>
                  <a:srgbClr val="FF0000"/>
                </a:solidFill>
              </a:rPr>
              <a:t>) &lt; d(C)</a:t>
            </a:r>
          </a:p>
        </p:txBody>
      </p:sp>
    </p:spTree>
    <p:extLst>
      <p:ext uri="{BB962C8B-B14F-4D97-AF65-F5344CB8AC3E}">
        <p14:creationId xmlns:p14="http://schemas.microsoft.com/office/powerpoint/2010/main" val="337280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TUEMeta-Book"/>
              </a:rPr>
              <a:t>correct transmission of data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TUEMeta-Book"/>
              </a:rPr>
              <a:t>error-correction</a:t>
            </a:r>
          </a:p>
          <a:p>
            <a:r>
              <a:rPr lang="en-US" b="0" i="0" u="none" strike="noStrike" baseline="0" dirty="0" smtClean="0">
                <a:solidFill>
                  <a:srgbClr val="FF0000"/>
                </a:solidFill>
                <a:latin typeface="TUEMeta-Book"/>
              </a:rPr>
              <a:t>no secrecy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UEMeta-Book"/>
              </a:rPr>
              <a:t>involved</a:t>
            </a:r>
          </a:p>
          <a:p>
            <a:r>
              <a:rPr lang="fr-FR" b="0" i="0" u="none" strike="noStrike" baseline="0" dirty="0" err="1" smtClean="0">
                <a:solidFill>
                  <a:srgbClr val="000000"/>
                </a:solidFill>
                <a:latin typeface="TUEMeta-Book"/>
              </a:rPr>
              <a:t>barcodes</a:t>
            </a:r>
            <a:r>
              <a:rPr lang="fr-FR" b="0" i="0" u="none" strike="noStrike" baseline="0" dirty="0" smtClean="0">
                <a:solidFill>
                  <a:srgbClr val="000000"/>
                </a:solidFill>
                <a:latin typeface="TUEMeta-Book"/>
              </a:rPr>
              <a:t>, ISBN, </a:t>
            </a:r>
            <a:r>
              <a:rPr lang="fr-FR" b="0" i="0" u="none" strike="noStrike" baseline="0" dirty="0" err="1" smtClean="0">
                <a:solidFill>
                  <a:srgbClr val="000000"/>
                </a:solidFill>
                <a:latin typeface="TUEMeta-Book"/>
              </a:rPr>
              <a:t>product</a:t>
            </a:r>
            <a:r>
              <a:rPr lang="fr-FR" b="0" i="0" u="none" strike="noStrike" baseline="0" dirty="0" smtClean="0">
                <a:solidFill>
                  <a:srgbClr val="000000"/>
                </a:solidFill>
                <a:latin typeface="TUEMeta-Book"/>
              </a:rPr>
              <a:t> codes, QR codes ...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TUEMeta-Book"/>
              </a:rPr>
              <a:t>communication: internet, telephone, </a:t>
            </a:r>
            <a:r>
              <a:rPr lang="en-US" dirty="0" err="1" smtClean="0">
                <a:solidFill>
                  <a:srgbClr val="000000"/>
                </a:solidFill>
                <a:latin typeface="TUEMeta-Book"/>
              </a:rPr>
              <a:t>WiFi</a:t>
            </a:r>
            <a:endParaRPr lang="en-US" b="0" i="0" u="none" strike="noStrike" baseline="0" dirty="0" smtClean="0">
              <a:solidFill>
                <a:srgbClr val="000000"/>
              </a:solidFill>
              <a:latin typeface="TUEMeta-Book"/>
            </a:endParaRP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TUEMeta-Book"/>
              </a:rPr>
              <a:t>fault tolerant computing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TUEMeta-Book"/>
              </a:rPr>
              <a:t>memory: computer compact disc, DVD, USB stick ...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248" y="5162606"/>
            <a:ext cx="2000397" cy="1435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9246" y="3498868"/>
            <a:ext cx="2570140" cy="1528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782" y="5521728"/>
            <a:ext cx="4084230" cy="12074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61" y="5465405"/>
            <a:ext cx="1807665" cy="13200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4130" y="555055"/>
            <a:ext cx="5519671" cy="261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7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t-ECP </a:t>
            </a:r>
            <a:r>
              <a:rPr lang="en-US" dirty="0"/>
              <a:t>corrects t errors efficiently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Theorem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Let C be an </a:t>
            </a:r>
            <a:r>
              <a:rPr lang="en-US" dirty="0" err="1" smtClean="0"/>
              <a:t>F_q</a:t>
            </a:r>
            <a:r>
              <a:rPr lang="en-US" dirty="0" smtClean="0"/>
              <a:t>-linear </a:t>
            </a:r>
            <a:r>
              <a:rPr lang="en-US" dirty="0"/>
              <a:t>code of length n</a:t>
            </a:r>
          </a:p>
          <a:p>
            <a:pPr marL="0" indent="0">
              <a:buNone/>
            </a:pPr>
            <a:r>
              <a:rPr lang="en-US" dirty="0"/>
              <a:t>Let (</a:t>
            </a:r>
            <a:r>
              <a:rPr lang="en-US" dirty="0" smtClean="0"/>
              <a:t>A,B</a:t>
            </a:r>
            <a:r>
              <a:rPr lang="en-US" dirty="0"/>
              <a:t>) be a t</a:t>
            </a:r>
            <a:r>
              <a:rPr lang="en-US" dirty="0" smtClean="0"/>
              <a:t>-error-correcting </a:t>
            </a:r>
            <a:r>
              <a:rPr lang="en-US" dirty="0"/>
              <a:t>pair </a:t>
            </a:r>
            <a:r>
              <a:rPr lang="en-US" dirty="0" smtClean="0"/>
              <a:t> </a:t>
            </a:r>
            <a:r>
              <a:rPr lang="en-US" dirty="0"/>
              <a:t>for C</a:t>
            </a:r>
          </a:p>
          <a:p>
            <a:pPr marL="0" indent="0">
              <a:buNone/>
            </a:pPr>
            <a:r>
              <a:rPr lang="en-US" dirty="0"/>
              <a:t>Then the basic algorithm corrects t errors</a:t>
            </a:r>
          </a:p>
          <a:p>
            <a:pPr marL="0" indent="0">
              <a:buNone/>
            </a:pPr>
            <a:r>
              <a:rPr lang="en-US" dirty="0"/>
              <a:t>for the code C with complexity </a:t>
            </a:r>
            <a:r>
              <a:rPr lang="en-US" dirty="0" smtClean="0"/>
              <a:t>O(n^3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000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based PKC systems - 1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70C0"/>
                </a:solidFill>
              </a:rPr>
              <a:t>McEliece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Let </a:t>
            </a:r>
            <a:r>
              <a:rPr lang="en-US" b="1" i="1" dirty="0" smtClean="0"/>
              <a:t>C</a:t>
            </a:r>
            <a:r>
              <a:rPr lang="en-US" b="1" dirty="0" smtClean="0"/>
              <a:t> </a:t>
            </a:r>
            <a:r>
              <a:rPr lang="en-US" dirty="0"/>
              <a:t>be a class of codes that have</a:t>
            </a:r>
          </a:p>
          <a:p>
            <a:pPr marL="0" indent="0">
              <a:buNone/>
            </a:pPr>
            <a:r>
              <a:rPr lang="en-US" dirty="0"/>
              <a:t>efficient decoding algorithms correcting t errors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Secret </a:t>
            </a:r>
            <a:r>
              <a:rPr lang="en-US" dirty="0">
                <a:solidFill>
                  <a:srgbClr val="0070C0"/>
                </a:solidFill>
              </a:rPr>
              <a:t>key</a:t>
            </a:r>
            <a:r>
              <a:rPr lang="en-US" dirty="0"/>
              <a:t>: (</a:t>
            </a:r>
            <a:r>
              <a:rPr lang="en-US" dirty="0" smtClean="0"/>
              <a:t>S,G,P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– S an invertible </a:t>
            </a:r>
            <a:r>
              <a:rPr lang="en-US" dirty="0" err="1" smtClean="0"/>
              <a:t>kxk</a:t>
            </a:r>
            <a:r>
              <a:rPr lang="en-US" dirty="0" smtClean="0"/>
              <a:t> </a:t>
            </a:r>
            <a:r>
              <a:rPr lang="en-US" dirty="0"/>
              <a:t>matrix</a:t>
            </a:r>
          </a:p>
          <a:p>
            <a:pPr marL="0" indent="0">
              <a:buNone/>
            </a:pPr>
            <a:r>
              <a:rPr lang="en-US" dirty="0"/>
              <a:t>– G a </a:t>
            </a:r>
            <a:r>
              <a:rPr lang="en-US" dirty="0" err="1" smtClean="0"/>
              <a:t>kxn</a:t>
            </a:r>
            <a:r>
              <a:rPr lang="en-US" dirty="0" smtClean="0"/>
              <a:t> </a:t>
            </a:r>
            <a:r>
              <a:rPr lang="en-US" dirty="0"/>
              <a:t>generator matrix of a code C in </a:t>
            </a:r>
            <a:r>
              <a:rPr lang="en-US" b="1" i="1" dirty="0" smtClean="0"/>
              <a:t>C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– P an </a:t>
            </a:r>
            <a:r>
              <a:rPr lang="en-US" dirty="0" err="1" smtClean="0"/>
              <a:t>nxn</a:t>
            </a:r>
            <a:r>
              <a:rPr lang="en-US" dirty="0" smtClean="0"/>
              <a:t> </a:t>
            </a:r>
            <a:r>
              <a:rPr lang="en-US" dirty="0"/>
              <a:t>permutation matrix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Public key</a:t>
            </a:r>
            <a:r>
              <a:rPr lang="en-US" dirty="0"/>
              <a:t>: </a:t>
            </a:r>
            <a:r>
              <a:rPr lang="en-US" dirty="0" smtClean="0"/>
              <a:t>G’= </a:t>
            </a:r>
            <a:r>
              <a:rPr lang="en-US" dirty="0"/>
              <a:t>SGP</a:t>
            </a:r>
          </a:p>
        </p:txBody>
      </p:sp>
    </p:spTree>
    <p:extLst>
      <p:ext uri="{BB962C8B-B14F-4D97-AF65-F5344CB8AC3E}">
        <p14:creationId xmlns:p14="http://schemas.microsoft.com/office/powerpoint/2010/main" val="327315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based PKC systems - 2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Encryption</a:t>
            </a:r>
            <a:r>
              <a:rPr lang="en-US" dirty="0"/>
              <a:t> with public key </a:t>
            </a:r>
            <a:r>
              <a:rPr lang="en-US" dirty="0" smtClean="0"/>
              <a:t>G’= </a:t>
            </a:r>
            <a:r>
              <a:rPr lang="en-US" dirty="0"/>
              <a:t>SGP and message m in </a:t>
            </a:r>
            <a:r>
              <a:rPr lang="en-US" dirty="0" err="1" smtClean="0"/>
              <a:t>F_q^nk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 y </a:t>
            </a:r>
            <a:r>
              <a:rPr lang="en-US" dirty="0"/>
              <a:t>= </a:t>
            </a:r>
            <a:r>
              <a:rPr lang="en-US" dirty="0" err="1" smtClean="0"/>
              <a:t>mG</a:t>
            </a:r>
            <a:r>
              <a:rPr lang="en-US" dirty="0" smtClean="0"/>
              <a:t>’ </a:t>
            </a:r>
            <a:r>
              <a:rPr lang="en-US" dirty="0"/>
              <a:t>+ e</a:t>
            </a:r>
          </a:p>
          <a:p>
            <a:pPr marL="0" indent="0">
              <a:buNone/>
            </a:pPr>
            <a:r>
              <a:rPr lang="en-US" dirty="0"/>
              <a:t>with random chosen e in </a:t>
            </a:r>
            <a:r>
              <a:rPr lang="en-US" dirty="0" err="1" smtClean="0"/>
              <a:t>F_q^n</a:t>
            </a:r>
            <a:r>
              <a:rPr lang="en-US" dirty="0" smtClean="0"/>
              <a:t> of </a:t>
            </a:r>
            <a:r>
              <a:rPr lang="en-US" dirty="0"/>
              <a:t>weight </a:t>
            </a:r>
            <a:r>
              <a:rPr lang="en-US" dirty="0" smtClean="0"/>
              <a:t>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Decryption</a:t>
            </a:r>
            <a:r>
              <a:rPr lang="en-US" dirty="0"/>
              <a:t> with secret key (</a:t>
            </a:r>
            <a:r>
              <a:rPr lang="en-US" dirty="0" smtClean="0"/>
              <a:t>S,G,P</a:t>
            </a:r>
            <a:r>
              <a:rPr lang="en-US" dirty="0"/>
              <a:t>):</a:t>
            </a:r>
          </a:p>
          <a:p>
            <a:pPr marL="0" indent="0">
              <a:buNone/>
            </a:pPr>
            <a:r>
              <a:rPr lang="en-US" dirty="0" err="1" smtClean="0"/>
              <a:t>yP</a:t>
            </a:r>
            <a:r>
              <a:rPr lang="en-US" dirty="0" smtClean="0"/>
              <a:t>^{-1}= </a:t>
            </a:r>
            <a:r>
              <a:rPr lang="en-US" dirty="0"/>
              <a:t>(</a:t>
            </a:r>
            <a:r>
              <a:rPr lang="en-US" dirty="0" err="1" smtClean="0"/>
              <a:t>mG</a:t>
            </a:r>
            <a:r>
              <a:rPr lang="en-US" dirty="0" smtClean="0"/>
              <a:t>’ </a:t>
            </a:r>
            <a:r>
              <a:rPr lang="en-US" dirty="0"/>
              <a:t>+ </a:t>
            </a:r>
            <a:r>
              <a:rPr lang="en-US" dirty="0" smtClean="0"/>
              <a:t>e)P^{-1}= </a:t>
            </a:r>
            <a:r>
              <a:rPr lang="en-US" dirty="0" err="1"/>
              <a:t>mSG</a:t>
            </a:r>
            <a:r>
              <a:rPr lang="en-US" dirty="0"/>
              <a:t> + </a:t>
            </a:r>
            <a:r>
              <a:rPr lang="en-US" dirty="0" err="1" smtClean="0"/>
              <a:t>eP</a:t>
            </a:r>
            <a:r>
              <a:rPr lang="en-US" dirty="0" smtClean="0"/>
              <a:t>^{-1}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SG and G are generator matrices of the same code C</a:t>
            </a:r>
          </a:p>
          <a:p>
            <a:pPr marL="0" indent="0">
              <a:buNone/>
            </a:pPr>
            <a:r>
              <a:rPr lang="en-US" dirty="0" err="1"/>
              <a:t>eP</a:t>
            </a:r>
            <a:r>
              <a:rPr lang="en-US" dirty="0"/>
              <a:t>^{-</a:t>
            </a:r>
            <a:r>
              <a:rPr lang="en-US" dirty="0" smtClean="0"/>
              <a:t>1} has </a:t>
            </a:r>
            <a:r>
              <a:rPr lang="en-US" dirty="0"/>
              <a:t>weight t</a:t>
            </a:r>
          </a:p>
          <a:p>
            <a:pPr marL="0" indent="0">
              <a:buNone/>
            </a:pPr>
            <a:r>
              <a:rPr lang="en-US" dirty="0"/>
              <a:t>Decoder gives c = </a:t>
            </a:r>
            <a:r>
              <a:rPr lang="en-US" dirty="0" err="1"/>
              <a:t>mSG</a:t>
            </a:r>
            <a:r>
              <a:rPr lang="en-US" dirty="0"/>
              <a:t> as closest </a:t>
            </a:r>
            <a:r>
              <a:rPr lang="en-US" dirty="0" err="1"/>
              <a:t>codeword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22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based PKC systems - 3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TUEMeta-Book"/>
              </a:rPr>
              <a:t>Minimum distance decoding is NP-hard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UEMeta-Book"/>
              </a:rPr>
              <a:t>   (</a:t>
            </a:r>
            <a:r>
              <a:rPr lang="en-US" dirty="0" err="1">
                <a:solidFill>
                  <a:srgbClr val="000000"/>
                </a:solidFill>
                <a:latin typeface="TUEMeta-Book"/>
              </a:rPr>
              <a:t>Berlekamp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-</a:t>
            </a:r>
            <a:r>
              <a:rPr lang="en-US" dirty="0" err="1">
                <a:solidFill>
                  <a:srgbClr val="000000"/>
                </a:solidFill>
                <a:latin typeface="TUEMeta-Book"/>
              </a:rPr>
              <a:t>McEliece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-Van </a:t>
            </a:r>
            <a:r>
              <a:rPr lang="en-US" dirty="0" err="1">
                <a:solidFill>
                  <a:srgbClr val="000000"/>
                </a:solidFill>
                <a:latin typeface="TUEMeta-Book"/>
              </a:rPr>
              <a:t>Tilborg</a:t>
            </a:r>
            <a:r>
              <a:rPr lang="en-US" dirty="0" smtClean="0">
                <a:solidFill>
                  <a:srgbClr val="000000"/>
                </a:solidFill>
                <a:latin typeface="TUEMeta-Book"/>
              </a:rPr>
              <a:t>)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TUEMeta-Book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UEMeta-Book"/>
              </a:rPr>
              <a:t>It is assumed that:</a:t>
            </a:r>
          </a:p>
          <a:p>
            <a:r>
              <a:rPr lang="en-US" dirty="0">
                <a:solidFill>
                  <a:srgbClr val="00A3DF"/>
                </a:solidFill>
                <a:latin typeface="TUEMeta-Book"/>
              </a:rPr>
              <a:t>1. </a:t>
            </a:r>
            <a:r>
              <a:rPr lang="en-US" dirty="0">
                <a:solidFill>
                  <a:srgbClr val="0000FF"/>
                </a:solidFill>
                <a:latin typeface="TUEMeta-Book-Slant_167"/>
              </a:rPr>
              <a:t>P </a:t>
            </a:r>
            <a:r>
              <a:rPr lang="en-US" dirty="0" smtClean="0">
                <a:solidFill>
                  <a:srgbClr val="0000FF"/>
                </a:solidFill>
                <a:latin typeface="CMSY10"/>
              </a:rPr>
              <a:t>not equal to</a:t>
            </a:r>
            <a:r>
              <a:rPr lang="en-US" dirty="0">
                <a:solidFill>
                  <a:srgbClr val="0000FF"/>
                </a:solidFill>
                <a:latin typeface="CMSS1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UEMeta-Book-Slant_167"/>
              </a:rPr>
              <a:t>NP</a:t>
            </a:r>
            <a:endParaRPr lang="en-US" dirty="0">
              <a:solidFill>
                <a:srgbClr val="0000FF"/>
              </a:solidFill>
              <a:latin typeface="TUEMeta-Book-Slant_167"/>
            </a:endParaRPr>
          </a:p>
          <a:p>
            <a:r>
              <a:rPr lang="en-US" dirty="0">
                <a:solidFill>
                  <a:srgbClr val="00A3DF"/>
                </a:solidFill>
                <a:latin typeface="TUEMeta-Book"/>
              </a:rPr>
              <a:t>2.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Decoding up to </a:t>
            </a:r>
            <a:r>
              <a:rPr lang="en-US" dirty="0">
                <a:solidFill>
                  <a:srgbClr val="0000FF"/>
                </a:solidFill>
                <a:latin typeface="TUEMeta-Book"/>
              </a:rPr>
              <a:t>half the minimum distance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is hard</a:t>
            </a:r>
          </a:p>
          <a:p>
            <a:r>
              <a:rPr lang="en-US" dirty="0">
                <a:solidFill>
                  <a:srgbClr val="00A3DF"/>
                </a:solidFill>
                <a:latin typeface="TUEMeta-Book"/>
              </a:rPr>
              <a:t>3.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One cannot </a:t>
            </a:r>
            <a:r>
              <a:rPr lang="en-US" dirty="0">
                <a:solidFill>
                  <a:srgbClr val="0000FF"/>
                </a:solidFill>
                <a:latin typeface="TUEMeta-Book"/>
              </a:rPr>
              <a:t>distinguish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nor </a:t>
            </a:r>
            <a:r>
              <a:rPr lang="en-US" dirty="0">
                <a:solidFill>
                  <a:srgbClr val="0000FF"/>
                </a:solidFill>
                <a:latin typeface="TUEMeta-Book"/>
              </a:rPr>
              <a:t>retrieve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the original code </a:t>
            </a:r>
            <a:endParaRPr lang="en-US" dirty="0" smtClean="0">
              <a:solidFill>
                <a:srgbClr val="000000"/>
              </a:solidFill>
              <a:latin typeface="TUEMeta-Book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UEMeta-Book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UEMeta-Book"/>
              </a:rPr>
              <a:t>      by disguising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it by </a:t>
            </a:r>
            <a:r>
              <a:rPr lang="en-US" dirty="0">
                <a:solidFill>
                  <a:srgbClr val="000000"/>
                </a:solidFill>
                <a:latin typeface="TUEMeta-Book-Slant_167"/>
              </a:rPr>
              <a:t>S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and </a:t>
            </a:r>
            <a:r>
              <a:rPr lang="en-US" dirty="0">
                <a:solidFill>
                  <a:srgbClr val="000000"/>
                </a:solidFill>
                <a:latin typeface="TUEMeta-Book-Slant_167"/>
              </a:rPr>
              <a:t>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924" y="3026731"/>
            <a:ext cx="1828800" cy="2505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876" y="1598733"/>
            <a:ext cx="1792379" cy="2444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7051" y="430685"/>
            <a:ext cx="1676545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9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on code based PKC systems - 1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General attack – decoding algorithms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en-US" dirty="0" err="1"/>
              <a:t>McEliece</a:t>
            </a:r>
            <a:r>
              <a:rPr lang="en-US" dirty="0"/>
              <a:t> 1978</a:t>
            </a:r>
          </a:p>
          <a:p>
            <a:pPr marL="0" indent="0">
              <a:buNone/>
            </a:pPr>
            <a:r>
              <a:rPr lang="en-US" dirty="0"/>
              <a:t>...</a:t>
            </a:r>
          </a:p>
          <a:p>
            <a:pPr marL="0" indent="0">
              <a:buNone/>
            </a:pPr>
            <a:r>
              <a:rPr lang="en-US" dirty="0"/>
              <a:t>– Brickell, Lee 1988</a:t>
            </a:r>
          </a:p>
          <a:p>
            <a:pPr marL="0" indent="0">
              <a:buNone/>
            </a:pPr>
            <a:r>
              <a:rPr lang="en-US" dirty="0"/>
              <a:t>– Leon 1988</a:t>
            </a:r>
          </a:p>
          <a:p>
            <a:pPr marL="0" indent="0">
              <a:buNone/>
            </a:pPr>
            <a:r>
              <a:rPr lang="en-US" dirty="0"/>
              <a:t>– van Tilburg 1988</a:t>
            </a:r>
          </a:p>
          <a:p>
            <a:pPr marL="0" indent="0">
              <a:buNone/>
            </a:pPr>
            <a:r>
              <a:rPr lang="en-US" dirty="0"/>
              <a:t>– Stern 1989</a:t>
            </a:r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en-US" dirty="0" err="1"/>
              <a:t>Canteaut</a:t>
            </a:r>
            <a:r>
              <a:rPr lang="en-US" dirty="0"/>
              <a:t>, </a:t>
            </a:r>
            <a:r>
              <a:rPr lang="en-US" dirty="0" err="1"/>
              <a:t>Chabaud</a:t>
            </a:r>
            <a:r>
              <a:rPr lang="en-US" dirty="0"/>
              <a:t>, </a:t>
            </a:r>
            <a:r>
              <a:rPr lang="en-US" dirty="0" err="1"/>
              <a:t>Sendrier</a:t>
            </a:r>
            <a:r>
              <a:rPr lang="en-US" dirty="0"/>
              <a:t> 1998</a:t>
            </a:r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en-US" dirty="0" err="1"/>
              <a:t>Finiasz-Sendrier</a:t>
            </a:r>
            <a:r>
              <a:rPr lang="en-US" dirty="0"/>
              <a:t> 2009</a:t>
            </a:r>
          </a:p>
          <a:p>
            <a:pPr marL="0" indent="0">
              <a:buNone/>
            </a:pPr>
            <a:r>
              <a:rPr lang="en-US" dirty="0"/>
              <a:t>– Bernstein-Lange-Peters 2008-2011</a:t>
            </a:r>
          </a:p>
          <a:p>
            <a:pPr marL="0" indent="0">
              <a:buNone/>
            </a:pPr>
            <a:r>
              <a:rPr lang="en-US" dirty="0"/>
              <a:t>– Becker-</a:t>
            </a:r>
            <a:r>
              <a:rPr lang="en-US" dirty="0" err="1"/>
              <a:t>Joux</a:t>
            </a:r>
            <a:r>
              <a:rPr lang="en-US" dirty="0"/>
              <a:t>-May-</a:t>
            </a:r>
            <a:r>
              <a:rPr lang="en-US" dirty="0" err="1"/>
              <a:t>Meurer</a:t>
            </a:r>
            <a:r>
              <a:rPr lang="en-US" dirty="0"/>
              <a:t> </a:t>
            </a:r>
            <a:r>
              <a:rPr lang="en-US" dirty="0" err="1"/>
              <a:t>Eurocrypt</a:t>
            </a:r>
            <a:r>
              <a:rPr lang="en-US" dirty="0"/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29072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on code based PKC systems - 2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TUEMeta-Book"/>
              </a:rPr>
              <a:t>Structural attacks: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UEMeta-Book"/>
              </a:rPr>
              <a:t>– GRS codes (</a:t>
            </a:r>
            <a:r>
              <a:rPr lang="en-US" dirty="0" err="1">
                <a:solidFill>
                  <a:srgbClr val="000000"/>
                </a:solidFill>
                <a:latin typeface="TUEMeta-Book"/>
              </a:rPr>
              <a:t>Sidelnikov-Shestakov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UEMeta-Book"/>
              </a:rPr>
              <a:t>– </a:t>
            </a:r>
            <a:r>
              <a:rPr lang="en-US" dirty="0" err="1">
                <a:solidFill>
                  <a:srgbClr val="000000"/>
                </a:solidFill>
                <a:latin typeface="TUEMeta-Book"/>
              </a:rPr>
              <a:t>subcodes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 of GRS codes (</a:t>
            </a:r>
            <a:r>
              <a:rPr lang="en-US" dirty="0" err="1">
                <a:solidFill>
                  <a:srgbClr val="000000"/>
                </a:solidFill>
                <a:latin typeface="TUEMeta-Book"/>
              </a:rPr>
              <a:t>Wieschebrink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UEMeta-Book"/>
              </a:rPr>
              <a:t>Márquez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-</a:t>
            </a:r>
            <a:r>
              <a:rPr lang="en-US" dirty="0" err="1">
                <a:solidFill>
                  <a:srgbClr val="000000"/>
                </a:solidFill>
                <a:latin typeface="TUEMeta-Book"/>
              </a:rPr>
              <a:t>Martínez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-P)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UEMeta-Book"/>
              </a:rPr>
              <a:t>– Alternant codes: open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UEMeta-Book"/>
              </a:rPr>
              <a:t>– </a:t>
            </a:r>
            <a:r>
              <a:rPr lang="en-US" dirty="0" err="1">
                <a:solidFill>
                  <a:srgbClr val="000000"/>
                </a:solidFill>
                <a:latin typeface="TUEMeta-Book"/>
              </a:rPr>
              <a:t>Goppa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 codes: open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UEMeta-Book"/>
              </a:rPr>
              <a:t>– Algebraic geometry </a:t>
            </a:r>
            <a:r>
              <a:rPr lang="en-US" dirty="0" smtClean="0">
                <a:solidFill>
                  <a:srgbClr val="000000"/>
                </a:solidFill>
                <a:latin typeface="TUEMeta-Book"/>
              </a:rPr>
              <a:t>codes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UEMeta-Book"/>
              </a:rPr>
              <a:t>(Faure-Minder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, genus </a:t>
            </a:r>
            <a:r>
              <a:rPr lang="en-US" dirty="0">
                <a:solidFill>
                  <a:srgbClr val="000000"/>
                </a:solidFill>
                <a:latin typeface="TUEMeta-Book-Slant_167"/>
              </a:rPr>
              <a:t>g </a:t>
            </a:r>
            <a:r>
              <a:rPr lang="en-US" dirty="0">
                <a:solidFill>
                  <a:srgbClr val="000000"/>
                </a:solidFill>
                <a:latin typeface="CMSY10"/>
              </a:rPr>
              <a:t>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2)</a:t>
            </a:r>
          </a:p>
          <a:p>
            <a:pPr marL="0" indent="0">
              <a:buNone/>
            </a:pPr>
            <a:r>
              <a:rPr lang="es-ES" dirty="0">
                <a:solidFill>
                  <a:srgbClr val="000000"/>
                </a:solidFill>
                <a:latin typeface="TUEMeta-Book"/>
              </a:rPr>
              <a:t>– VSAG </a:t>
            </a:r>
            <a:r>
              <a:rPr lang="es-ES" dirty="0" err="1">
                <a:solidFill>
                  <a:srgbClr val="000000"/>
                </a:solidFill>
                <a:latin typeface="TUEMeta-Book"/>
              </a:rPr>
              <a:t>codes</a:t>
            </a:r>
            <a:r>
              <a:rPr lang="es-ES" dirty="0">
                <a:solidFill>
                  <a:srgbClr val="000000"/>
                </a:solidFill>
                <a:latin typeface="TUEMeta-Book"/>
              </a:rPr>
              <a:t>: (Márquez-Martínez-P-Ruano, </a:t>
            </a:r>
            <a:r>
              <a:rPr lang="es-ES" dirty="0" err="1">
                <a:solidFill>
                  <a:srgbClr val="000000"/>
                </a:solidFill>
                <a:latin typeface="TUEMeta-Book"/>
              </a:rPr>
              <a:t>arbitrary</a:t>
            </a:r>
            <a:r>
              <a:rPr lang="es-ES" dirty="0">
                <a:solidFill>
                  <a:srgbClr val="000000"/>
                </a:solidFill>
                <a:latin typeface="TUEMeta-Book"/>
              </a:rPr>
              <a:t> </a:t>
            </a:r>
            <a:r>
              <a:rPr lang="es-ES" dirty="0">
                <a:solidFill>
                  <a:srgbClr val="000000"/>
                </a:solidFill>
                <a:latin typeface="TUEMeta-Book-Slant_167"/>
              </a:rPr>
              <a:t>g</a:t>
            </a:r>
            <a:r>
              <a:rPr lang="es-ES" dirty="0">
                <a:solidFill>
                  <a:srgbClr val="000000"/>
                </a:solidFill>
                <a:latin typeface="TUEMeta-Book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UEMeta-Book"/>
              </a:rPr>
              <a:t>– Polynomial attack on AG </a:t>
            </a:r>
            <a:r>
              <a:rPr lang="en-US" dirty="0" smtClean="0">
                <a:solidFill>
                  <a:srgbClr val="000000"/>
                </a:solidFill>
                <a:latin typeface="TUEMeta-Book"/>
              </a:rPr>
              <a:t>codes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UEMeta-Book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UEMeta-Book"/>
              </a:rPr>
              <a:t>  and </a:t>
            </a:r>
            <a:r>
              <a:rPr lang="en-US" dirty="0" err="1" smtClean="0">
                <a:solidFill>
                  <a:srgbClr val="000000"/>
                </a:solidFill>
                <a:latin typeface="TUEMeta-Book"/>
              </a:rPr>
              <a:t>subcodes</a:t>
            </a:r>
            <a:r>
              <a:rPr lang="en-US" dirty="0" smtClean="0">
                <a:solidFill>
                  <a:srgbClr val="000000"/>
                </a:solidFill>
                <a:latin typeface="TUEMeta-Book"/>
              </a:rPr>
              <a:t> of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AG </a:t>
            </a:r>
            <a:r>
              <a:rPr lang="en-US" dirty="0" smtClean="0">
                <a:solidFill>
                  <a:srgbClr val="000000"/>
                </a:solidFill>
                <a:latin typeface="TUEMeta-Book"/>
              </a:rPr>
              <a:t>codes (</a:t>
            </a:r>
            <a:r>
              <a:rPr lang="en-US" dirty="0" err="1" smtClean="0">
                <a:solidFill>
                  <a:srgbClr val="000000"/>
                </a:solidFill>
                <a:latin typeface="TUEMeta-Book"/>
              </a:rPr>
              <a:t>Couvreur</a:t>
            </a:r>
            <a:r>
              <a:rPr lang="en-US" dirty="0" smtClean="0">
                <a:solidFill>
                  <a:srgbClr val="000000"/>
                </a:solidFill>
                <a:latin typeface="TUEMeta-Book"/>
              </a:rPr>
              <a:t>-</a:t>
            </a:r>
            <a:r>
              <a:rPr lang="en-US" dirty="0" err="1" smtClean="0">
                <a:solidFill>
                  <a:srgbClr val="000000"/>
                </a:solidFill>
                <a:latin typeface="TUEMeta-Book"/>
              </a:rPr>
              <a:t>Márquez</a:t>
            </a:r>
            <a:r>
              <a:rPr lang="en-US" dirty="0" smtClean="0">
                <a:solidFill>
                  <a:srgbClr val="000000"/>
                </a:solidFill>
                <a:latin typeface="TUEMeta-Book"/>
              </a:rPr>
              <a:t>-P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TUEMeta-Book"/>
              </a:rPr>
              <a:t>ECP’s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00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Codes with t -ECP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P(</a:t>
            </a:r>
            <a:r>
              <a:rPr lang="en-US" dirty="0" err="1" smtClean="0"/>
              <a:t>n,t</a:t>
            </a:r>
            <a:r>
              <a:rPr lang="en-US" dirty="0" err="1"/>
              <a:t>,</a:t>
            </a:r>
            <a:r>
              <a:rPr lang="en-US" dirty="0" err="1" smtClean="0"/>
              <a:t>q</a:t>
            </a:r>
            <a:r>
              <a:rPr lang="en-US" dirty="0"/>
              <a:t>) is the collection of pairs (</a:t>
            </a:r>
            <a:r>
              <a:rPr lang="en-US" dirty="0" smtClean="0"/>
              <a:t>A,B</a:t>
            </a:r>
            <a:r>
              <a:rPr lang="en-US" dirty="0"/>
              <a:t>) that satisfy</a:t>
            </a:r>
          </a:p>
          <a:p>
            <a:pPr marL="0" indent="0">
              <a:buNone/>
            </a:pPr>
            <a:r>
              <a:rPr lang="en-US" dirty="0" smtClean="0"/>
              <a:t>                            E.2    k(A</a:t>
            </a:r>
            <a:r>
              <a:rPr lang="en-US" dirty="0"/>
              <a:t>) &gt; t</a:t>
            </a:r>
          </a:p>
          <a:p>
            <a:pPr marL="0" indent="0">
              <a:buNone/>
            </a:pPr>
            <a:r>
              <a:rPr lang="en-US" dirty="0" smtClean="0"/>
              <a:t>                            E.3    d(B^) </a:t>
            </a:r>
            <a:r>
              <a:rPr lang="en-US" dirty="0"/>
              <a:t>&gt; t</a:t>
            </a:r>
          </a:p>
          <a:p>
            <a:pPr marL="0" indent="0">
              <a:buNone/>
            </a:pPr>
            <a:r>
              <a:rPr lang="en-US" dirty="0" smtClean="0"/>
              <a:t>                            E.5    d(A^) </a:t>
            </a:r>
            <a:r>
              <a:rPr lang="en-US" dirty="0"/>
              <a:t>&gt; 1</a:t>
            </a:r>
          </a:p>
          <a:p>
            <a:pPr marL="0" indent="0">
              <a:buNone/>
            </a:pPr>
            <a:r>
              <a:rPr lang="en-US" dirty="0" smtClean="0"/>
              <a:t>                            E.6    d(A</a:t>
            </a:r>
            <a:r>
              <a:rPr lang="en-US" dirty="0"/>
              <a:t>) + 2t &gt; 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Let C be the dual of A*B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Then d(C) is at least 2t + </a:t>
            </a:r>
            <a:r>
              <a:rPr lang="en-US" dirty="0" smtClean="0"/>
              <a:t>1  and </a:t>
            </a:r>
            <a:r>
              <a:rPr lang="en-US" dirty="0"/>
              <a:t>(</a:t>
            </a:r>
            <a:r>
              <a:rPr lang="en-US" dirty="0" smtClean="0"/>
              <a:t>A,B</a:t>
            </a:r>
            <a:r>
              <a:rPr lang="en-US" dirty="0"/>
              <a:t>) is a t -ECP for C</a:t>
            </a:r>
          </a:p>
        </p:txBody>
      </p:sp>
    </p:spTree>
    <p:extLst>
      <p:ext uri="{BB962C8B-B14F-4D97-AF65-F5344CB8AC3E}">
        <p14:creationId xmlns:p14="http://schemas.microsoft.com/office/powerpoint/2010/main" val="81737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ECP one-way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F(</a:t>
            </a:r>
            <a:r>
              <a:rPr lang="en-US" dirty="0" err="1" smtClean="0"/>
              <a:t>n,t,q</a:t>
            </a:r>
            <a:r>
              <a:rPr lang="en-US" dirty="0"/>
              <a:t>) is the collection of </a:t>
            </a:r>
            <a:r>
              <a:rPr lang="en-US" dirty="0" err="1"/>
              <a:t>Fq</a:t>
            </a:r>
            <a:r>
              <a:rPr lang="en-US" dirty="0"/>
              <a:t> -linear codes</a:t>
            </a:r>
          </a:p>
          <a:p>
            <a:pPr marL="0" indent="0">
              <a:buNone/>
            </a:pPr>
            <a:r>
              <a:rPr lang="en-US" dirty="0"/>
              <a:t>of length n and minimum distance </a:t>
            </a:r>
            <a:r>
              <a:rPr lang="en-US" dirty="0" smtClean="0"/>
              <a:t>d at least 2t </a:t>
            </a:r>
            <a:r>
              <a:rPr lang="en-US" dirty="0"/>
              <a:t>+ </a:t>
            </a:r>
            <a:r>
              <a:rPr lang="en-US" dirty="0" smtClean="0"/>
              <a:t>1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Consider the following </a:t>
            </a:r>
            <a:r>
              <a:rPr lang="en-US" dirty="0" smtClean="0"/>
              <a:t>map: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P(</a:t>
            </a:r>
            <a:r>
              <a:rPr lang="en-US" dirty="0" err="1" smtClean="0"/>
              <a:t>n,t,q</a:t>
            </a:r>
            <a:r>
              <a:rPr lang="en-US" dirty="0"/>
              <a:t>)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F(</a:t>
            </a:r>
            <a:r>
              <a:rPr lang="en-US" dirty="0" err="1" smtClean="0"/>
              <a:t>n,t</a:t>
            </a:r>
            <a:r>
              <a:rPr lang="en-US" dirty="0" err="1"/>
              <a:t>,</a:t>
            </a:r>
            <a:r>
              <a:rPr lang="en-US" dirty="0" err="1" smtClean="0"/>
              <a:t>q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smtClean="0"/>
              <a:t>Given by (A,B</a:t>
            </a:r>
            <a:r>
              <a:rPr lang="en-US" dirty="0"/>
              <a:t>) </a:t>
            </a:r>
            <a:r>
              <a:rPr lang="en-US" dirty="0" smtClean="0"/>
              <a:t>is mapped to C = dual of A*B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QUESTION</a:t>
            </a:r>
            <a:r>
              <a:rPr lang="en-US" dirty="0">
                <a:solidFill>
                  <a:srgbClr val="0070C0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/>
              <a:t>Is this a one-way function?</a:t>
            </a:r>
          </a:p>
        </p:txBody>
      </p:sp>
    </p:spTree>
    <p:extLst>
      <p:ext uri="{BB962C8B-B14F-4D97-AF65-F5344CB8AC3E}">
        <p14:creationId xmlns:p14="http://schemas.microsoft.com/office/powerpoint/2010/main" val="37119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UEMeta-Book"/>
              </a:rPr>
              <a:t>Many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known classes of codes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UEMeta-Book"/>
              </a:rPr>
              <a:t>            that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have </a:t>
            </a:r>
            <a:r>
              <a:rPr lang="en-US" dirty="0" smtClean="0">
                <a:solidFill>
                  <a:srgbClr val="000000"/>
                </a:solidFill>
                <a:latin typeface="TUEMeta-Book"/>
              </a:rPr>
              <a:t>efficient decoding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algorithm </a:t>
            </a:r>
            <a:endParaRPr lang="en-US" dirty="0" smtClean="0">
              <a:solidFill>
                <a:srgbClr val="000000"/>
              </a:solidFill>
              <a:latin typeface="TUEMeta-Book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UEMeta-Book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UEMeta-Book"/>
              </a:rPr>
              <a:t>           correcting </a:t>
            </a:r>
            <a:r>
              <a:rPr lang="en-US" dirty="0" smtClean="0">
                <a:solidFill>
                  <a:srgbClr val="000000"/>
                </a:solidFill>
                <a:latin typeface="TUEMeta-Book-Slant_167"/>
              </a:rPr>
              <a:t>t-</a:t>
            </a:r>
            <a:r>
              <a:rPr lang="en-US" dirty="0" smtClean="0">
                <a:solidFill>
                  <a:srgbClr val="000000"/>
                </a:solidFill>
                <a:latin typeface="TUEMeta-Book"/>
              </a:rPr>
              <a:t>errors have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a </a:t>
            </a:r>
            <a:r>
              <a:rPr lang="en-US" dirty="0" smtClean="0">
                <a:solidFill>
                  <a:srgbClr val="000000"/>
                </a:solidFill>
                <a:latin typeface="TUEMeta-Book-Slant_167"/>
              </a:rPr>
              <a:t>t-</a:t>
            </a:r>
            <a:r>
              <a:rPr lang="en-US" dirty="0" smtClean="0">
                <a:solidFill>
                  <a:srgbClr val="000000"/>
                </a:solidFill>
                <a:latin typeface="TUEMeta-Book"/>
              </a:rPr>
              <a:t>ECP and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UEMeta-Book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UEMeta-Book"/>
              </a:rPr>
              <a:t>           are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not suitable for a code based </a:t>
            </a:r>
            <a:r>
              <a:rPr lang="en-US" dirty="0" smtClean="0">
                <a:solidFill>
                  <a:srgbClr val="000000"/>
                </a:solidFill>
                <a:latin typeface="TUEMeta-Book"/>
              </a:rPr>
              <a:t>PKC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TUEMeta-Book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UEMeta-Book"/>
              </a:rPr>
              <a:t>Question</a:t>
            </a:r>
            <a:r>
              <a:rPr lang="en-US" dirty="0" smtClean="0">
                <a:solidFill>
                  <a:srgbClr val="000000"/>
                </a:solidFill>
                <a:latin typeface="TUEMeta-Book"/>
              </a:rPr>
              <a:t>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for future research: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UEMeta-Book"/>
              </a:rPr>
              <a:t>Is the ECP map a one-way function?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0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                     </a:t>
            </a:r>
            <a:r>
              <a:rPr lang="en-US" sz="5400" dirty="0" err="1" smtClean="0">
                <a:solidFill>
                  <a:srgbClr val="0070C0"/>
                </a:solidFill>
              </a:rPr>
              <a:t>Terima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kasih</a:t>
            </a:r>
            <a:r>
              <a:rPr lang="en-US" sz="5400" dirty="0">
                <a:solidFill>
                  <a:srgbClr val="0070C0"/>
                </a:solidFill>
              </a:rPr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363" y="2496623"/>
            <a:ext cx="5715939" cy="320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2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TUEMeta-Book"/>
              </a:rPr>
              <a:t>private transmission of data</a:t>
            </a:r>
          </a:p>
          <a:p>
            <a:r>
              <a:rPr lang="en-US" b="0" i="0" u="none" strike="noStrike" baseline="0" dirty="0" smtClean="0">
                <a:solidFill>
                  <a:srgbClr val="FF0000"/>
                </a:solidFill>
                <a:latin typeface="TUEMeta-Book"/>
              </a:rPr>
              <a:t>secrecy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UEMeta-Book"/>
              </a:rPr>
              <a:t> involved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TUEMeta-Book"/>
              </a:rPr>
              <a:t>privacy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TUEMeta-Book"/>
              </a:rPr>
              <a:t>eavesdropping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TUEMeta-Book"/>
              </a:rPr>
              <a:t>insert false messages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TUEMeta-Book"/>
              </a:rPr>
              <a:t>authentication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TUEMeta-Book"/>
              </a:rPr>
              <a:t>electronic signature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TUEMeta-Book"/>
              </a:rPr>
              <a:t>identity fraud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739" y="3450677"/>
            <a:ext cx="3058061" cy="2726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648" y="702832"/>
            <a:ext cx="2771775" cy="1647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819" y="3642379"/>
            <a:ext cx="24003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6350" y="467534"/>
            <a:ext cx="24574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7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secure </a:t>
            </a:r>
            <a:r>
              <a:rPr lang="en-US" dirty="0"/>
              <a:t>transmission of data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secrecy</a:t>
            </a:r>
            <a:r>
              <a:rPr lang="en-US" dirty="0" smtClean="0"/>
              <a:t> </a:t>
            </a:r>
            <a:r>
              <a:rPr lang="en-US" dirty="0"/>
              <a:t>involved</a:t>
            </a:r>
          </a:p>
          <a:p>
            <a:r>
              <a:rPr lang="en-US" dirty="0" smtClean="0"/>
              <a:t>electronic </a:t>
            </a:r>
            <a:r>
              <a:rPr lang="en-US" dirty="0"/>
              <a:t>voting</a:t>
            </a:r>
          </a:p>
          <a:p>
            <a:r>
              <a:rPr lang="en-US" dirty="0" smtClean="0"/>
              <a:t>electronic </a:t>
            </a:r>
            <a:r>
              <a:rPr lang="en-US" dirty="0"/>
              <a:t>commerce</a:t>
            </a:r>
          </a:p>
          <a:p>
            <a:r>
              <a:rPr lang="en-US" dirty="0" smtClean="0"/>
              <a:t>money </a:t>
            </a:r>
            <a:r>
              <a:rPr lang="en-US" dirty="0"/>
              <a:t>transfer</a:t>
            </a:r>
          </a:p>
          <a:p>
            <a:r>
              <a:rPr lang="en-US" dirty="0" smtClean="0"/>
              <a:t>databases </a:t>
            </a:r>
            <a:r>
              <a:rPr lang="en-US" dirty="0"/>
              <a:t>of patients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3882" y="2369902"/>
            <a:ext cx="2790825" cy="163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552" y="4244857"/>
            <a:ext cx="2571750" cy="1771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7732" y="4168657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7731" y="38179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5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568"/>
            <a:ext cx="10515600" cy="1325563"/>
          </a:xfrm>
        </p:spPr>
        <p:txBody>
          <a:bodyPr/>
          <a:lstStyle/>
          <a:p>
            <a:r>
              <a:rPr lang="en-US" dirty="0" smtClean="0"/>
              <a:t>Public-key cryptography (PKC)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Diffie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and Hellman </a:t>
            </a:r>
            <a:r>
              <a:rPr lang="en-US" dirty="0"/>
              <a:t>1976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in </a:t>
            </a:r>
            <a:r>
              <a:rPr lang="en-US" dirty="0"/>
              <a:t>the public domain in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Ellis</a:t>
            </a:r>
            <a:r>
              <a:rPr lang="en-US" dirty="0" smtClean="0"/>
              <a:t> </a:t>
            </a:r>
            <a:r>
              <a:rPr lang="en-US" dirty="0"/>
              <a:t>in 1970 for secret service,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not </a:t>
            </a:r>
            <a:r>
              <a:rPr lang="en-US" dirty="0"/>
              <a:t>made public until 1997</a:t>
            </a:r>
          </a:p>
          <a:p>
            <a:r>
              <a:rPr lang="en-US" dirty="0" smtClean="0"/>
              <a:t>advantage </a:t>
            </a:r>
            <a:r>
              <a:rPr lang="en-US" dirty="0"/>
              <a:t>with respect to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symmetric-key </a:t>
            </a:r>
            <a:r>
              <a:rPr lang="en-US" dirty="0"/>
              <a:t>cryptography</a:t>
            </a:r>
          </a:p>
          <a:p>
            <a:r>
              <a:rPr lang="en-US" dirty="0" smtClean="0"/>
              <a:t>no </a:t>
            </a:r>
            <a:r>
              <a:rPr lang="en-US" dirty="0"/>
              <a:t>exchange of secret key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between </a:t>
            </a:r>
            <a:r>
              <a:rPr lang="en-US" dirty="0"/>
              <a:t>sender and receiver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682" y="1442434"/>
            <a:ext cx="4515118" cy="451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8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One-way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u="none" strike="noStrike" baseline="0" dirty="0" smtClean="0">
                <a:solidFill>
                  <a:srgbClr val="000000"/>
                </a:solidFill>
                <a:latin typeface="TUEMeta-Book"/>
              </a:rPr>
              <a:t>At the heart of any public-key cryptosystem is a</a:t>
            </a:r>
          </a:p>
          <a:p>
            <a:pPr marL="0" indent="0">
              <a:buNone/>
            </a:pPr>
            <a:r>
              <a:rPr lang="en-US" b="0" i="0" u="none" strike="noStrike" baseline="0" dirty="0" smtClean="0">
                <a:solidFill>
                  <a:srgbClr val="000000"/>
                </a:solidFill>
                <a:latin typeface="TUEMeta-Book"/>
              </a:rPr>
              <a:t>   (trapdoor) one-way function</a:t>
            </a:r>
          </a:p>
          <a:p>
            <a:pPr marL="0" indent="0">
              <a:buNone/>
            </a:pPr>
            <a:endParaRPr lang="en-US" b="0" i="0" u="none" strike="noStrike" baseline="0" dirty="0" smtClean="0">
              <a:solidFill>
                <a:srgbClr val="000000"/>
              </a:solidFill>
              <a:latin typeface="TUEMeta-Book"/>
            </a:endParaRPr>
          </a:p>
          <a:p>
            <a:pPr marL="0" indent="0">
              <a:buNone/>
            </a:pPr>
            <a:r>
              <a:rPr lang="en-US" b="0" i="0" u="none" strike="noStrike" dirty="0" smtClean="0">
                <a:solidFill>
                  <a:srgbClr val="000000"/>
                </a:solidFill>
                <a:latin typeface="TUEMeta-Book-Slant_167"/>
              </a:rPr>
              <a:t>     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UEMeta-Book-Slant_167"/>
              </a:rPr>
              <a:t>y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MSS10"/>
              </a:rPr>
              <a:t>=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UEMeta-Book-Slant_167"/>
              </a:rPr>
              <a:t>f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MSS10"/>
              </a:rPr>
              <a:t>(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UEMeta-Book-Slant_167"/>
              </a:rPr>
              <a:t>x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MSS10"/>
              </a:rPr>
              <a:t>)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UEMeta-Book"/>
              </a:rPr>
              <a:t>that is</a:t>
            </a:r>
          </a:p>
          <a:p>
            <a:pPr marL="0" indent="0">
              <a:buNone/>
            </a:pPr>
            <a:endParaRPr lang="en-US" b="0" i="0" u="none" strike="noStrike" baseline="0" dirty="0" smtClean="0">
              <a:solidFill>
                <a:srgbClr val="000000"/>
              </a:solidFill>
              <a:latin typeface="TUEMeta-Book"/>
            </a:endParaRP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TUEMeta-Book"/>
              </a:rPr>
              <a:t>easy to evaluate but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TUEMeta-Book"/>
              </a:rPr>
              <a:t>for which it is computationally infeasible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UEMeta-Book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UEMeta-Book"/>
              </a:rPr>
              <a:t> (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TUEMeta-Medium"/>
              </a:rPr>
              <a:t>one hopes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UEMeta-Book"/>
              </a:rPr>
              <a:t>)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TUEMeta-Book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UEMeta-Book"/>
              </a:rPr>
              <a:t>to find the inverse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UEMeta-Book-Slant_167"/>
              </a:rPr>
              <a:t>x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MSS10"/>
              </a:rPr>
              <a:t>=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UEMeta-Book-Slant_167"/>
              </a:rPr>
              <a:t>f^{-1}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MSS10"/>
              </a:rPr>
              <a:t>(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UEMeta-Book-Slant_167"/>
              </a:rPr>
              <a:t>y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MSS10"/>
              </a:rPr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231" y="2653048"/>
            <a:ext cx="3755331" cy="251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4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</a:t>
            </a:r>
            <a:r>
              <a:rPr lang="en-US" smtClean="0"/>
              <a:t>of one-way functions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</a:p>
          <a:p>
            <a:pPr marL="0" indent="0">
              <a:buNone/>
            </a:pPr>
            <a:r>
              <a:rPr lang="en-US" dirty="0" smtClean="0"/>
              <a:t>   differentiation a function is easy</a:t>
            </a:r>
          </a:p>
          <a:p>
            <a:pPr marL="0" indent="0">
              <a:buNone/>
            </a:pPr>
            <a:r>
              <a:rPr lang="en-US" dirty="0" smtClean="0"/>
              <a:t>   integrating a function is difficult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Example 2</a:t>
            </a:r>
          </a:p>
          <a:p>
            <a:pPr marL="0" indent="0">
              <a:buNone/>
            </a:pPr>
            <a:r>
              <a:rPr lang="en-US" dirty="0" smtClean="0"/>
              <a:t>   checking whether a given proof is correct is easy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finding the proof of a proposition is difficult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71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6766"/>
            <a:ext cx="10515600" cy="1325563"/>
          </a:xfrm>
        </p:spPr>
        <p:txBody>
          <a:bodyPr/>
          <a:lstStyle/>
          <a:p>
            <a:r>
              <a:rPr lang="en-US" dirty="0"/>
              <a:t>Integer factorization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TUEMeta-Book-Slant_167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UEMeta-Book-Slant_167"/>
              </a:rPr>
              <a:t>x </a:t>
            </a:r>
            <a:r>
              <a:rPr lang="en-US" dirty="0">
                <a:solidFill>
                  <a:srgbClr val="000000"/>
                </a:solidFill>
                <a:latin typeface="CMSS10"/>
              </a:rPr>
              <a:t>= (</a:t>
            </a:r>
            <a:r>
              <a:rPr lang="en-US" dirty="0" err="1" smtClean="0">
                <a:solidFill>
                  <a:srgbClr val="000000"/>
                </a:solidFill>
                <a:latin typeface="TUEMeta-Book-Slant_167"/>
              </a:rPr>
              <a:t>p</a:t>
            </a:r>
            <a:r>
              <a:rPr lang="en-US" dirty="0" err="1">
                <a:solidFill>
                  <a:srgbClr val="000000"/>
                </a:solidFill>
                <a:latin typeface="CMMI10"/>
              </a:rPr>
              <a:t>,</a:t>
            </a:r>
            <a:r>
              <a:rPr lang="en-US" dirty="0" err="1" smtClean="0">
                <a:solidFill>
                  <a:srgbClr val="000000"/>
                </a:solidFill>
                <a:latin typeface="TUEMeta-Book-Slant_167"/>
              </a:rPr>
              <a:t>q</a:t>
            </a:r>
            <a:r>
              <a:rPr lang="en-US" dirty="0">
                <a:solidFill>
                  <a:srgbClr val="000000"/>
                </a:solidFill>
                <a:latin typeface="CMSS10"/>
              </a:rPr>
              <a:t>)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is a pair of distinct prime numbers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UEMeta-Book-Slant_167"/>
              </a:rPr>
              <a:t>y </a:t>
            </a:r>
            <a:r>
              <a:rPr lang="en-US" dirty="0">
                <a:solidFill>
                  <a:srgbClr val="000000"/>
                </a:solidFill>
                <a:latin typeface="CMSS10"/>
              </a:rPr>
              <a:t>= </a:t>
            </a:r>
            <a:r>
              <a:rPr lang="en-US" dirty="0" err="1">
                <a:solidFill>
                  <a:srgbClr val="000000"/>
                </a:solidFill>
                <a:latin typeface="TUEMeta-Book-Slant_167"/>
              </a:rPr>
              <a:t>pq</a:t>
            </a:r>
            <a:r>
              <a:rPr lang="en-US" dirty="0">
                <a:solidFill>
                  <a:srgbClr val="000000"/>
                </a:solidFill>
                <a:latin typeface="TUEMeta-Book-Slant_167"/>
              </a:rPr>
              <a:t>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is its </a:t>
            </a:r>
            <a:r>
              <a:rPr lang="en-US" dirty="0" smtClean="0">
                <a:solidFill>
                  <a:srgbClr val="000000"/>
                </a:solidFill>
                <a:latin typeface="TUEMeta-Book"/>
              </a:rPr>
              <a:t>product</a:t>
            </a:r>
          </a:p>
          <a:p>
            <a:endParaRPr lang="en-US" dirty="0">
              <a:solidFill>
                <a:srgbClr val="000000"/>
              </a:solidFill>
              <a:latin typeface="TUEMeta-Book"/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TUEMeta-Book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UEMeta-Book"/>
              </a:rPr>
              <a:t>proposed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by </a:t>
            </a:r>
            <a:r>
              <a:rPr lang="en-US" dirty="0">
                <a:solidFill>
                  <a:srgbClr val="0000FF"/>
                </a:solidFill>
                <a:latin typeface="TUEMeta-Book"/>
              </a:rPr>
              <a:t>Cocks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in 1973 in secret service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  <a:latin typeface="TUEMeta-Book"/>
              </a:rPr>
              <a:t>Rivest</a:t>
            </a:r>
            <a:r>
              <a:rPr lang="en-US" dirty="0" smtClean="0">
                <a:solidFill>
                  <a:srgbClr val="0000FF"/>
                </a:solidFill>
                <a:latin typeface="TUEMeta-Book"/>
              </a:rPr>
              <a:t>-Shamir-</a:t>
            </a:r>
            <a:r>
              <a:rPr lang="en-US" dirty="0" err="1" smtClean="0">
                <a:solidFill>
                  <a:srgbClr val="0000FF"/>
                </a:solidFill>
                <a:latin typeface="TUEMeta-Book"/>
              </a:rPr>
              <a:t>Adleman</a:t>
            </a:r>
            <a:r>
              <a:rPr lang="en-US" dirty="0" smtClean="0">
                <a:solidFill>
                  <a:srgbClr val="0000FF"/>
                </a:solidFill>
                <a:latin typeface="TUEMeta-Book"/>
              </a:rPr>
              <a:t>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(RSA) in 1978 in public domain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UEMeta-Book"/>
              </a:rPr>
              <a:t>based 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on </a:t>
            </a:r>
            <a:r>
              <a:rPr lang="en-US" dirty="0">
                <a:solidFill>
                  <a:srgbClr val="FF0000"/>
                </a:solidFill>
                <a:latin typeface="TUEMeta-Book"/>
              </a:rPr>
              <a:t>assumption</a:t>
            </a:r>
            <a:r>
              <a:rPr lang="en-US" dirty="0">
                <a:solidFill>
                  <a:srgbClr val="000000"/>
                </a:solidFill>
                <a:latin typeface="TUEMeta-Book"/>
              </a:rPr>
              <a:t> that factorizing integers is hard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3631" y="1918951"/>
            <a:ext cx="2640169" cy="227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2055</Words>
  <Application>Microsoft Office PowerPoint</Application>
  <PresentationFormat>Widescreen</PresentationFormat>
  <Paragraphs>343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Arial</vt:lpstr>
      <vt:lpstr>Calibri</vt:lpstr>
      <vt:lpstr>Calibri Light</vt:lpstr>
      <vt:lpstr>CMMI10</vt:lpstr>
      <vt:lpstr>CMSS10</vt:lpstr>
      <vt:lpstr>CMSY10</vt:lpstr>
      <vt:lpstr>MSAM7</vt:lpstr>
      <vt:lpstr>MSBM10</vt:lpstr>
      <vt:lpstr>TUEMeta-Book</vt:lpstr>
      <vt:lpstr>TUEMeta-Book-Slant_167</vt:lpstr>
      <vt:lpstr>TUEMeta-Medium</vt:lpstr>
      <vt:lpstr>Wingdings</vt:lpstr>
      <vt:lpstr>Office Theme</vt:lpstr>
      <vt:lpstr>Error-correcting pairs for a public-key cryptosystem</vt:lpstr>
      <vt:lpstr>Content</vt:lpstr>
      <vt:lpstr>Coding theory</vt:lpstr>
      <vt:lpstr>Cryptology</vt:lpstr>
      <vt:lpstr>Security</vt:lpstr>
      <vt:lpstr>Public-key cryptography (PKC)</vt:lpstr>
      <vt:lpstr>One-way function</vt:lpstr>
      <vt:lpstr>Examples of one-way functions </vt:lpstr>
      <vt:lpstr>Integer factorization</vt:lpstr>
      <vt:lpstr>Discrete logarithm</vt:lpstr>
      <vt:lpstr>Elliptic curve discrete logarithm</vt:lpstr>
      <vt:lpstr>Code based cryptography</vt:lpstr>
      <vt:lpstr>NP complete problems</vt:lpstr>
      <vt:lpstr>Integer factorization </vt:lpstr>
      <vt:lpstr>Error-correcting codes: Hamming</vt:lpstr>
      <vt:lpstr>Block codes</vt:lpstr>
      <vt:lpstr>Hamming code</vt:lpstr>
      <vt:lpstr>Linear codes and their parameters</vt:lpstr>
      <vt:lpstr>Inner product</vt:lpstr>
      <vt:lpstr>Star product</vt:lpstr>
      <vt:lpstr>Dual code</vt:lpstr>
      <vt:lpstr>Efficient decoding algorithms</vt:lpstr>
      <vt:lpstr>Error-correcting pair</vt:lpstr>
      <vt:lpstr>Generalized Reed-Solomon codes - 1</vt:lpstr>
      <vt:lpstr>Generalized Reed-Solomon codes - 2</vt:lpstr>
      <vt:lpstr>t -ECP for GRS_{n-2t} (a,b)</vt:lpstr>
      <vt:lpstr>Existence of t-ECP’s</vt:lpstr>
      <vt:lpstr>Kernel of a received word</vt:lpstr>
      <vt:lpstr>Basic algorithm</vt:lpstr>
      <vt:lpstr>t-ECP corrects t errors efficiently</vt:lpstr>
      <vt:lpstr>Code based PKC systems - 1</vt:lpstr>
      <vt:lpstr>Code based PKC systems - 2</vt:lpstr>
      <vt:lpstr>Code based PKC systems - 3</vt:lpstr>
      <vt:lpstr>Attacks on code based PKC systems - 1</vt:lpstr>
      <vt:lpstr>Attacks on code based PKC systems - 2</vt:lpstr>
      <vt:lpstr>Codes with t -ECP</vt:lpstr>
      <vt:lpstr>ECP one-way function</vt:lpstr>
      <vt:lpstr>Conclusion</vt:lpstr>
      <vt:lpstr> </vt:lpstr>
    </vt:vector>
  </TitlesOfParts>
  <Company>University of Technology Eindhoven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Error-correcting pairs for a public-key cryptosystem</dc:title>
  <dc:creator>Pellikaan, G.R.</dc:creator>
  <cp:lastModifiedBy>Pellikaan, G.R.</cp:lastModifiedBy>
  <cp:revision>56</cp:revision>
  <dcterms:created xsi:type="dcterms:W3CDTF">2016-12-04T06:52:54Z</dcterms:created>
  <dcterms:modified xsi:type="dcterms:W3CDTF">2016-12-06T09:46:41Z</dcterms:modified>
</cp:coreProperties>
</file>