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4" r:id="rId1"/>
    <p:sldMasterId id="2147483656" r:id="rId2"/>
    <p:sldMasterId id="2147483760" r:id="rId3"/>
    <p:sldMasterId id="2147483762" r:id="rId4"/>
  </p:sldMasterIdLst>
  <p:notesMasterIdLst>
    <p:notesMasterId r:id="rId53"/>
  </p:notesMasterIdLst>
  <p:handoutMasterIdLst>
    <p:handoutMasterId r:id="rId54"/>
  </p:handoutMasterIdLst>
  <p:sldIdLst>
    <p:sldId id="258" r:id="rId5"/>
    <p:sldId id="611" r:id="rId6"/>
    <p:sldId id="298" r:id="rId7"/>
    <p:sldId id="434" r:id="rId8"/>
    <p:sldId id="575" r:id="rId9"/>
    <p:sldId id="442" r:id="rId10"/>
    <p:sldId id="550" r:id="rId11"/>
    <p:sldId id="542" r:id="rId12"/>
    <p:sldId id="553" r:id="rId13"/>
    <p:sldId id="579" r:id="rId14"/>
    <p:sldId id="445" r:id="rId15"/>
    <p:sldId id="552" r:id="rId16"/>
    <p:sldId id="554" r:id="rId17"/>
    <p:sldId id="563" r:id="rId18"/>
    <p:sldId id="566" r:id="rId19"/>
    <p:sldId id="567" r:id="rId20"/>
    <p:sldId id="568" r:id="rId21"/>
    <p:sldId id="569" r:id="rId22"/>
    <p:sldId id="570" r:id="rId23"/>
    <p:sldId id="555" r:id="rId24"/>
    <p:sldId id="572" r:id="rId25"/>
    <p:sldId id="469" r:id="rId26"/>
    <p:sldId id="551" r:id="rId27"/>
    <p:sldId id="500" r:id="rId28"/>
    <p:sldId id="501" r:id="rId29"/>
    <p:sldId id="545" r:id="rId30"/>
    <p:sldId id="616" r:id="rId31"/>
    <p:sldId id="546" r:id="rId32"/>
    <p:sldId id="502" r:id="rId33"/>
    <p:sldId id="584" r:id="rId34"/>
    <p:sldId id="504" r:id="rId35"/>
    <p:sldId id="586" r:id="rId36"/>
    <p:sldId id="585" r:id="rId37"/>
    <p:sldId id="587" r:id="rId38"/>
    <p:sldId id="588" r:id="rId39"/>
    <p:sldId id="590" r:id="rId40"/>
    <p:sldId id="600" r:id="rId41"/>
    <p:sldId id="598" r:id="rId42"/>
    <p:sldId id="605" r:id="rId43"/>
    <p:sldId id="597" r:id="rId44"/>
    <p:sldId id="601" r:id="rId45"/>
    <p:sldId id="604" r:id="rId46"/>
    <p:sldId id="602" r:id="rId47"/>
    <p:sldId id="603" r:id="rId48"/>
    <p:sldId id="547" r:id="rId49"/>
    <p:sldId id="470" r:id="rId50"/>
    <p:sldId id="471" r:id="rId51"/>
    <p:sldId id="580" r:id="rId5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" initials="s" lastIdx="2" clrIdx="0"/>
  <p:cmAuthor id="1" name="SE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5"/>
    <p:restoredTop sz="50000" autoAdjust="0"/>
  </p:normalViewPr>
  <p:slideViewPr>
    <p:cSldViewPr>
      <p:cViewPr varScale="1">
        <p:scale>
          <a:sx n="143" d="100"/>
          <a:sy n="143" d="100"/>
        </p:scale>
        <p:origin x="17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281CF-8B67-4D2B-AFDC-72ADEAA7440C}" type="doc">
      <dgm:prSet loTypeId="urn:microsoft.com/office/officeart/2005/8/layout/default#2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169CBD-621B-41AC-8098-190EB836285B}">
      <dgm:prSet phldrT="[Text]" custT="1"/>
      <dgm:spPr/>
      <dgm:t>
        <a:bodyPr/>
        <a:lstStyle/>
        <a:p>
          <a:pPr rtl="0"/>
          <a:r>
            <a:rPr kumimoji="0" lang="en-US" sz="2000" b="1" i="0" u="none" strike="noStrike" cap="none" spc="0" normalizeH="0" baseline="0" noProof="0" dirty="0">
              <a:ln/>
              <a:solidFill>
                <a:schemeClr val="tx2"/>
              </a:solidFill>
              <a:effectLst/>
              <a:uLnTx/>
              <a:uFillTx/>
              <a:latin typeface="+mn-lt"/>
            </a:rPr>
            <a:t>A1: Injection</a:t>
          </a:r>
          <a:endParaRPr lang="en-US" sz="2000" b="1" dirty="0">
            <a:solidFill>
              <a:schemeClr val="tx2"/>
            </a:solidFill>
          </a:endParaRPr>
        </a:p>
      </dgm:t>
    </dgm:pt>
    <dgm:pt modelId="{C2478B4C-85CC-4B56-8035-A1D085B2572C}" type="parTrans" cxnId="{E8FA1B3E-891C-44F5-8B95-213F7D5CE5C0}">
      <dgm:prSet/>
      <dgm:spPr/>
      <dgm:t>
        <a:bodyPr/>
        <a:lstStyle/>
        <a:p>
          <a:endParaRPr lang="en-US" sz="2000"/>
        </a:p>
      </dgm:t>
    </dgm:pt>
    <dgm:pt modelId="{55DCDCCE-3CAF-428A-ABFC-A8BC8FEF6AA5}" type="sibTrans" cxnId="{E8FA1B3E-891C-44F5-8B95-213F7D5CE5C0}">
      <dgm:prSet/>
      <dgm:spPr/>
      <dgm:t>
        <a:bodyPr/>
        <a:lstStyle/>
        <a:p>
          <a:endParaRPr lang="en-US" sz="2000"/>
        </a:p>
      </dgm:t>
    </dgm:pt>
    <dgm:pt modelId="{231AA091-BC50-4CB1-B212-84DF97C37E43}">
      <dgm:prSet custT="1"/>
      <dgm:spPr/>
      <dgm:t>
        <a:bodyPr/>
        <a:lstStyle/>
        <a:p>
          <a:r>
            <a:rPr lang="en-US" sz="2000" b="1" dirty="0"/>
            <a:t>A10: </a:t>
          </a:r>
          <a:r>
            <a:rPr lang="en-US" altLang="ja-JP" sz="2000" b="1" dirty="0" err="1">
              <a:ea typeface="ＭＳ Ｐゴシック" pitchFamily="1" charset="-128"/>
            </a:rPr>
            <a:t>Unvalidated</a:t>
          </a:r>
          <a:r>
            <a:rPr lang="en-US" altLang="ja-JP" sz="2000" b="1" dirty="0">
              <a:ea typeface="ＭＳ Ｐゴシック" pitchFamily="1" charset="-128"/>
            </a:rPr>
            <a:t> Redirects and Forwards</a:t>
          </a:r>
          <a:endParaRPr lang="en-US" sz="2000" b="1" dirty="0"/>
        </a:p>
      </dgm:t>
    </dgm:pt>
    <dgm:pt modelId="{A9F48C2C-FB58-44F1-8762-0ACF43D4AFFD}" type="sibTrans" cxnId="{395778C8-53B7-4ABA-B003-A8A213D8106E}">
      <dgm:prSet/>
      <dgm:spPr/>
      <dgm:t>
        <a:bodyPr/>
        <a:lstStyle/>
        <a:p>
          <a:endParaRPr lang="en-US" sz="2000"/>
        </a:p>
      </dgm:t>
    </dgm:pt>
    <dgm:pt modelId="{DFD4E4B3-889C-44E4-98F7-CDE5F5A9E369}" type="parTrans" cxnId="{395778C8-53B7-4ABA-B003-A8A213D8106E}">
      <dgm:prSet/>
      <dgm:spPr/>
      <dgm:t>
        <a:bodyPr/>
        <a:lstStyle/>
        <a:p>
          <a:endParaRPr lang="en-US" sz="2000"/>
        </a:p>
      </dgm:t>
    </dgm:pt>
    <dgm:pt modelId="{C1059736-A6E2-4762-8F49-0456CD8B7C69}">
      <dgm:prSet custT="1"/>
      <dgm:spPr/>
      <dgm:t>
        <a:bodyPr/>
        <a:lstStyle/>
        <a:p>
          <a:pPr rtl="0"/>
          <a:r>
            <a:rPr lang="en-US" sz="2000" b="1" dirty="0">
              <a:solidFill>
                <a:srgbClr val="FFFFFF"/>
              </a:solidFill>
            </a:rPr>
            <a:t>A5: Security Misconfiguration</a:t>
          </a:r>
          <a:endParaRPr kumimoji="0" lang="en-US" sz="2000" b="1" i="0" u="none" strike="noStrike" cap="none" spc="0" normalizeH="0" baseline="0" noProof="0" dirty="0">
            <a:ln/>
            <a:solidFill>
              <a:srgbClr val="FFFFFF"/>
            </a:solidFill>
            <a:effectLst/>
            <a:uLnTx/>
            <a:uFillTx/>
            <a:latin typeface="+mn-lt"/>
          </a:endParaRPr>
        </a:p>
      </dgm:t>
    </dgm:pt>
    <dgm:pt modelId="{C998CC39-D1D3-43DE-8252-4B94A9279E42}" type="sibTrans" cxnId="{63E0B01F-E6B0-4341-846D-AEB7BCF19307}">
      <dgm:prSet/>
      <dgm:spPr/>
      <dgm:t>
        <a:bodyPr/>
        <a:lstStyle/>
        <a:p>
          <a:endParaRPr lang="en-US" sz="2000"/>
        </a:p>
      </dgm:t>
    </dgm:pt>
    <dgm:pt modelId="{DBCB215F-2702-4FBF-9B10-EE479A00694C}" type="parTrans" cxnId="{63E0B01F-E6B0-4341-846D-AEB7BCF19307}">
      <dgm:prSet/>
      <dgm:spPr/>
      <dgm:t>
        <a:bodyPr/>
        <a:lstStyle/>
        <a:p>
          <a:endParaRPr lang="en-US" sz="2000"/>
        </a:p>
      </dgm:t>
    </dgm:pt>
    <dgm:pt modelId="{7FBC627C-7A5D-4F89-A1E1-F66E815CA8A7}">
      <dgm:prSet custT="1"/>
      <dgm:spPr/>
      <dgm:t>
        <a:bodyPr/>
        <a:lstStyle/>
        <a:p>
          <a:pPr rtl="0"/>
          <a:r>
            <a:rPr kumimoji="0" lang="en-US" sz="2000" b="1" i="0" u="none" strike="noStrike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A3: Cross-Site Scripting (XSS)</a:t>
          </a:r>
        </a:p>
      </dgm:t>
    </dgm:pt>
    <dgm:pt modelId="{678EE478-5D87-49D0-AC29-0A904E85A9CD}" type="sibTrans" cxnId="{62F5A9D3-EBF9-4BEC-9613-FD255126CCE1}">
      <dgm:prSet/>
      <dgm:spPr/>
      <dgm:t>
        <a:bodyPr/>
        <a:lstStyle/>
        <a:p>
          <a:endParaRPr lang="en-US" sz="2000"/>
        </a:p>
      </dgm:t>
    </dgm:pt>
    <dgm:pt modelId="{C77C0D7A-4688-41D5-A7B6-ECC1745C80BA}" type="parTrans" cxnId="{62F5A9D3-EBF9-4BEC-9613-FD255126CCE1}">
      <dgm:prSet/>
      <dgm:spPr/>
      <dgm:t>
        <a:bodyPr/>
        <a:lstStyle/>
        <a:p>
          <a:endParaRPr lang="en-US" sz="2000"/>
        </a:p>
      </dgm:t>
    </dgm:pt>
    <dgm:pt modelId="{05B6A14E-A58A-427E-80F5-495E20005676}">
      <dgm:prSet custT="1"/>
      <dgm:spPr/>
      <dgm:t>
        <a:bodyPr/>
        <a:lstStyle/>
        <a:p>
          <a:pPr rtl="0"/>
          <a:r>
            <a:rPr kumimoji="0" lang="en-US" sz="2000" b="1" i="0" u="none" strike="noStrike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A2: </a:t>
          </a:r>
          <a:r>
            <a:rPr lang="en-US" altLang="ja-JP" sz="2000" b="1" dirty="0">
              <a:solidFill>
                <a:srgbClr val="FFFFFF"/>
              </a:solidFill>
              <a:ea typeface="ＭＳ Ｐゴシック" pitchFamily="1" charset="-128"/>
            </a:rPr>
            <a:t>Broken Authentication and Session Management</a:t>
          </a:r>
          <a:endParaRPr kumimoji="0" lang="en-US" sz="2000" b="1" i="0" u="none" strike="noStrike" cap="none" spc="0" normalizeH="0" baseline="0" noProof="0" dirty="0">
            <a:ln/>
            <a:solidFill>
              <a:srgbClr val="FFFFFF"/>
            </a:solidFill>
            <a:effectLst/>
            <a:uLnTx/>
            <a:uFillTx/>
            <a:latin typeface="+mn-lt"/>
          </a:endParaRPr>
        </a:p>
      </dgm:t>
    </dgm:pt>
    <dgm:pt modelId="{E232C4F9-D265-42B7-A469-2C93E3FE3984}" type="sibTrans" cxnId="{AE4E6705-38DF-4ECA-80E1-760699C4E255}">
      <dgm:prSet/>
      <dgm:spPr/>
      <dgm:t>
        <a:bodyPr/>
        <a:lstStyle/>
        <a:p>
          <a:endParaRPr lang="en-US" sz="2000"/>
        </a:p>
      </dgm:t>
    </dgm:pt>
    <dgm:pt modelId="{2F9BC56F-924A-4353-9F8F-40E52BE6F39F}" type="parTrans" cxnId="{AE4E6705-38DF-4ECA-80E1-760699C4E255}">
      <dgm:prSet/>
      <dgm:spPr/>
      <dgm:t>
        <a:bodyPr/>
        <a:lstStyle/>
        <a:p>
          <a:endParaRPr lang="en-US" sz="2000"/>
        </a:p>
      </dgm:t>
    </dgm:pt>
    <dgm:pt modelId="{612007B8-8546-4F29-8566-2D3A5E6A0E13}">
      <dgm:prSet custT="1"/>
      <dgm:spPr/>
      <dgm:t>
        <a:bodyPr/>
        <a:lstStyle/>
        <a:p>
          <a:pPr rtl="0"/>
          <a:r>
            <a:rPr kumimoji="0" lang="en-US" sz="2000" b="1" i="0" u="none" strike="noStrike" cap="none" spc="0" normalizeH="0" baseline="0" noProof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A4</a:t>
          </a:r>
          <a:r>
            <a:rPr kumimoji="0" lang="en-US" sz="2000" b="1" i="0" u="none" strike="noStrike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: </a:t>
          </a:r>
          <a:r>
            <a:rPr kumimoji="0" lang="en-US" altLang="ja-JP" sz="2000" b="1" i="0" u="none" strike="noStrike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1" charset="-128"/>
            </a:rPr>
            <a:t>Insecure Direct Object References </a:t>
          </a:r>
          <a:endParaRPr kumimoji="0" lang="en-US" sz="2000" b="1" i="0" u="none" strike="noStrike" cap="none" spc="0" normalizeH="0" baseline="0" noProof="0" dirty="0">
            <a:ln/>
            <a:solidFill>
              <a:srgbClr val="FFFFFF"/>
            </a:solidFill>
            <a:effectLst/>
            <a:uLnTx/>
            <a:uFillTx/>
            <a:latin typeface="+mn-lt"/>
          </a:endParaRPr>
        </a:p>
      </dgm:t>
    </dgm:pt>
    <dgm:pt modelId="{B2C66789-85B1-4DEA-99D3-EE1EE6047C79}" type="parTrans" cxnId="{07930510-0312-411D-AF83-BF65AF6FF61A}">
      <dgm:prSet/>
      <dgm:spPr/>
      <dgm:t>
        <a:bodyPr/>
        <a:lstStyle/>
        <a:p>
          <a:endParaRPr lang="en-GB" sz="2000"/>
        </a:p>
      </dgm:t>
    </dgm:pt>
    <dgm:pt modelId="{5275B559-D302-4AB5-AEBD-D60C613E6CD7}" type="sibTrans" cxnId="{07930510-0312-411D-AF83-BF65AF6FF61A}">
      <dgm:prSet/>
      <dgm:spPr/>
      <dgm:t>
        <a:bodyPr/>
        <a:lstStyle/>
        <a:p>
          <a:endParaRPr lang="en-GB" sz="2000"/>
        </a:p>
      </dgm:t>
    </dgm:pt>
    <dgm:pt modelId="{46B9D804-FF29-457F-BCED-346AF8464375}">
      <dgm:prSet custT="1"/>
      <dgm:spPr/>
      <dgm:t>
        <a:bodyPr/>
        <a:lstStyle/>
        <a:p>
          <a:pPr rtl="0"/>
          <a:r>
            <a:rPr kumimoji="0" lang="en-US" sz="2000" b="1" i="0" u="none" strike="noStrike" cap="none" spc="0" normalizeH="0" baseline="0" noProof="0" dirty="0">
              <a:ln/>
              <a:solidFill>
                <a:schemeClr val="tx2"/>
              </a:solidFill>
              <a:effectLst/>
              <a:uLnTx/>
              <a:uFillTx/>
              <a:latin typeface="+mn-lt"/>
            </a:rPr>
            <a:t>A7: </a:t>
          </a:r>
          <a:r>
            <a:rPr kumimoji="0" lang="en-GB" sz="2000" b="1" i="0" u="none" strike="noStrike" cap="none" spc="0" normalizeH="0" baseline="0" noProof="0" dirty="0">
              <a:ln/>
              <a:solidFill>
                <a:schemeClr val="tx2"/>
              </a:solidFill>
              <a:effectLst/>
              <a:uLnTx/>
              <a:uFillTx/>
              <a:latin typeface="+mn-lt"/>
            </a:rPr>
            <a:t> Missing Function Level Access Control</a:t>
          </a:r>
          <a:endParaRPr kumimoji="0" lang="en-US" sz="2000" b="1" i="0" u="none" strike="noStrike" cap="none" spc="0" normalizeH="0" baseline="0" noProof="0" dirty="0">
            <a:ln/>
            <a:solidFill>
              <a:schemeClr val="tx2"/>
            </a:solidFill>
            <a:effectLst/>
            <a:uLnTx/>
            <a:uFillTx/>
            <a:latin typeface="+mn-lt"/>
          </a:endParaRPr>
        </a:p>
      </dgm:t>
    </dgm:pt>
    <dgm:pt modelId="{6D72ED69-2D18-43DC-B4B3-CC07C84725FA}" type="parTrans" cxnId="{5160490B-30B5-4BC8-8353-C73FDCEAB94D}">
      <dgm:prSet/>
      <dgm:spPr/>
      <dgm:t>
        <a:bodyPr/>
        <a:lstStyle/>
        <a:p>
          <a:endParaRPr lang="en-GB" sz="2000"/>
        </a:p>
      </dgm:t>
    </dgm:pt>
    <dgm:pt modelId="{64941BF5-DD7A-45EE-B676-544B2D4EE4A4}" type="sibTrans" cxnId="{5160490B-30B5-4BC8-8353-C73FDCEAB94D}">
      <dgm:prSet/>
      <dgm:spPr/>
      <dgm:t>
        <a:bodyPr/>
        <a:lstStyle/>
        <a:p>
          <a:endParaRPr lang="en-GB" sz="2000"/>
        </a:p>
      </dgm:t>
    </dgm:pt>
    <dgm:pt modelId="{0A8A3DAD-DEA7-4D65-911B-8A3E28473A85}">
      <dgm:prSet custT="1"/>
      <dgm:spPr/>
      <dgm:t>
        <a:bodyPr/>
        <a:lstStyle/>
        <a:p>
          <a:pPr rtl="0"/>
          <a:r>
            <a:rPr kumimoji="0" lang="en-US" sz="2000" b="1" i="0" u="none" strike="noStrike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A6: </a:t>
          </a:r>
          <a:r>
            <a:rPr kumimoji="0" lang="en-GB" sz="2000" b="1" i="0" u="none" strike="noStrike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Sensitive Data Exposure</a:t>
          </a:r>
          <a:endParaRPr kumimoji="0" lang="en-US" sz="2000" b="1" i="0" u="none" strike="noStrike" cap="none" spc="0" normalizeH="0" baseline="0" noProof="0" dirty="0">
            <a:ln/>
            <a:solidFill>
              <a:srgbClr val="FFFFFF"/>
            </a:solidFill>
            <a:effectLst/>
            <a:uLnTx/>
            <a:uFillTx/>
            <a:latin typeface="+mn-lt"/>
          </a:endParaRPr>
        </a:p>
      </dgm:t>
    </dgm:pt>
    <dgm:pt modelId="{6351F65D-D2EB-47D4-9A72-1293010D2EF2}" type="parTrans" cxnId="{74914C63-D094-4D58-9F0F-EF427C7629D1}">
      <dgm:prSet/>
      <dgm:spPr/>
      <dgm:t>
        <a:bodyPr/>
        <a:lstStyle/>
        <a:p>
          <a:endParaRPr lang="en-GB" sz="2000"/>
        </a:p>
      </dgm:t>
    </dgm:pt>
    <dgm:pt modelId="{AEE688A1-9D64-4205-AB1C-FB4631414487}" type="sibTrans" cxnId="{74914C63-D094-4D58-9F0F-EF427C7629D1}">
      <dgm:prSet/>
      <dgm:spPr/>
      <dgm:t>
        <a:bodyPr/>
        <a:lstStyle/>
        <a:p>
          <a:endParaRPr lang="en-GB" sz="2000"/>
        </a:p>
      </dgm:t>
    </dgm:pt>
    <dgm:pt modelId="{F977D8BD-EA13-4B0E-B094-A138093AD07F}">
      <dgm:prSet custT="1"/>
      <dgm:spPr/>
      <dgm:t>
        <a:bodyPr/>
        <a:lstStyle/>
        <a:p>
          <a:pPr rtl="0"/>
          <a:r>
            <a:rPr kumimoji="0" lang="en-US" sz="2000" b="1" i="0" u="none" strike="noStrike" cap="none" spc="0" normalizeH="0" baseline="0" noProof="0" dirty="0">
              <a:ln/>
              <a:effectLst/>
              <a:uLnTx/>
              <a:uFillTx/>
              <a:latin typeface="+mn-lt"/>
            </a:rPr>
            <a:t>A8: </a:t>
          </a:r>
          <a:r>
            <a:rPr kumimoji="0" lang="en-US" altLang="ja-JP" sz="2000" b="1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ＭＳ Ｐゴシック" pitchFamily="1" charset="-128"/>
            </a:rPr>
            <a:t>Cross Site Request Forgery (CSRF)</a:t>
          </a:r>
          <a:endParaRPr kumimoji="0" lang="en-US" sz="2000" b="1" i="0" u="none" strike="noStrike" cap="none" spc="0" normalizeH="0" baseline="0" noProof="0" dirty="0">
            <a:ln/>
            <a:effectLst/>
            <a:uLnTx/>
            <a:uFillTx/>
            <a:latin typeface="+mn-lt"/>
          </a:endParaRPr>
        </a:p>
      </dgm:t>
    </dgm:pt>
    <dgm:pt modelId="{816F569F-92A3-458D-ADDF-2632F412238B}" type="parTrans" cxnId="{A8C95571-758F-487A-B3FF-9FB85AACC72F}">
      <dgm:prSet/>
      <dgm:spPr/>
      <dgm:t>
        <a:bodyPr/>
        <a:lstStyle/>
        <a:p>
          <a:endParaRPr lang="en-GB" sz="2000"/>
        </a:p>
      </dgm:t>
    </dgm:pt>
    <dgm:pt modelId="{48212937-C659-41D8-94B9-45657A45F3D4}" type="sibTrans" cxnId="{A8C95571-758F-487A-B3FF-9FB85AACC72F}">
      <dgm:prSet/>
      <dgm:spPr/>
      <dgm:t>
        <a:bodyPr/>
        <a:lstStyle/>
        <a:p>
          <a:endParaRPr lang="en-GB" sz="2000"/>
        </a:p>
      </dgm:t>
    </dgm:pt>
    <dgm:pt modelId="{85F6E29B-C4B8-48BE-9B88-FA3493C4C603}">
      <dgm:prSet custT="1"/>
      <dgm:spPr/>
      <dgm:t>
        <a:bodyPr/>
        <a:lstStyle/>
        <a:p>
          <a:pPr rtl="0"/>
          <a:r>
            <a:rPr kumimoji="0" lang="en-US" sz="2000" b="1" i="0" u="none" strike="noStrike" cap="none" spc="0" normalizeH="0" baseline="0" noProof="0" dirty="0">
              <a:ln/>
              <a:effectLst/>
              <a:uLnTx/>
              <a:uFillTx/>
              <a:latin typeface="+mn-lt"/>
            </a:rPr>
            <a:t>A9: </a:t>
          </a:r>
          <a:r>
            <a:rPr kumimoji="0" lang="en-GB" sz="2000" b="1" i="0" u="none" strike="noStrike" cap="none" spc="0" normalizeH="0" baseline="0" noProof="0" dirty="0">
              <a:ln/>
              <a:effectLst/>
              <a:uLnTx/>
              <a:uFillTx/>
              <a:latin typeface="+mn-lt"/>
            </a:rPr>
            <a:t>Using Known Vulnerable Components</a:t>
          </a:r>
          <a:endParaRPr kumimoji="0" lang="en-US" sz="2000" b="1" i="0" u="none" strike="noStrike" cap="none" spc="0" normalizeH="0" baseline="0" noProof="0" dirty="0">
            <a:ln/>
            <a:effectLst/>
            <a:uLnTx/>
            <a:uFillTx/>
            <a:latin typeface="+mn-lt"/>
          </a:endParaRPr>
        </a:p>
      </dgm:t>
    </dgm:pt>
    <dgm:pt modelId="{5E29700A-435A-4D0C-A3EC-5C6849A6CB58}" type="parTrans" cxnId="{3B66A44C-4634-4578-848B-446770CBFA96}">
      <dgm:prSet/>
      <dgm:spPr/>
      <dgm:t>
        <a:bodyPr/>
        <a:lstStyle/>
        <a:p>
          <a:endParaRPr lang="en-GB" sz="2000"/>
        </a:p>
      </dgm:t>
    </dgm:pt>
    <dgm:pt modelId="{DCEB2E2B-16CD-44BC-B6FA-F8D7196F1103}" type="sibTrans" cxnId="{3B66A44C-4634-4578-848B-446770CBFA96}">
      <dgm:prSet/>
      <dgm:spPr/>
      <dgm:t>
        <a:bodyPr/>
        <a:lstStyle/>
        <a:p>
          <a:endParaRPr lang="en-GB" sz="2000"/>
        </a:p>
      </dgm:t>
    </dgm:pt>
    <dgm:pt modelId="{E1CE3EE4-2936-4D8B-92A3-E104BE0FAA24}" type="pres">
      <dgm:prSet presAssocID="{267281CF-8B67-4D2B-AFDC-72ADEAA7440C}" presName="diagram" presStyleCnt="0">
        <dgm:presLayoutVars>
          <dgm:dir/>
          <dgm:resizeHandles val="exact"/>
        </dgm:presLayoutVars>
      </dgm:prSet>
      <dgm:spPr/>
    </dgm:pt>
    <dgm:pt modelId="{AD2E9B06-A06B-443C-83A3-58564550A9C4}" type="pres">
      <dgm:prSet presAssocID="{64169CBD-621B-41AC-8098-190EB836285B}" presName="node" presStyleLbl="node1" presStyleIdx="0" presStyleCnt="10">
        <dgm:presLayoutVars>
          <dgm:bulletEnabled val="1"/>
        </dgm:presLayoutVars>
      </dgm:prSet>
      <dgm:spPr/>
    </dgm:pt>
    <dgm:pt modelId="{A30A05D7-A3A0-471E-BE40-D9A5641B2C43}" type="pres">
      <dgm:prSet presAssocID="{55DCDCCE-3CAF-428A-ABFC-A8BC8FEF6AA5}" presName="sibTrans" presStyleCnt="0"/>
      <dgm:spPr/>
    </dgm:pt>
    <dgm:pt modelId="{049F4145-C84A-42C6-8C4A-A73F5D1F13B1}" type="pres">
      <dgm:prSet presAssocID="{05B6A14E-A58A-427E-80F5-495E20005676}" presName="node" presStyleLbl="node1" presStyleIdx="1" presStyleCnt="10" custLinFactNeighborX="-163" custLinFactNeighborY="208">
        <dgm:presLayoutVars>
          <dgm:bulletEnabled val="1"/>
        </dgm:presLayoutVars>
      </dgm:prSet>
      <dgm:spPr/>
    </dgm:pt>
    <dgm:pt modelId="{83238806-E393-4882-A18C-F18C628330C0}" type="pres">
      <dgm:prSet presAssocID="{E232C4F9-D265-42B7-A469-2C93E3FE3984}" presName="sibTrans" presStyleCnt="0"/>
      <dgm:spPr/>
    </dgm:pt>
    <dgm:pt modelId="{C3E7A39C-1CAB-4280-9674-550D9EBD3664}" type="pres">
      <dgm:prSet presAssocID="{7FBC627C-7A5D-4F89-A1E1-F66E815CA8A7}" presName="node" presStyleLbl="node1" presStyleIdx="2" presStyleCnt="10" custLinFactNeighborY="-1132">
        <dgm:presLayoutVars>
          <dgm:bulletEnabled val="1"/>
        </dgm:presLayoutVars>
      </dgm:prSet>
      <dgm:spPr/>
    </dgm:pt>
    <dgm:pt modelId="{931C115E-C0A7-4720-AB3F-606E25B53088}" type="pres">
      <dgm:prSet presAssocID="{678EE478-5D87-49D0-AC29-0A904E85A9CD}" presName="sibTrans" presStyleCnt="0"/>
      <dgm:spPr/>
    </dgm:pt>
    <dgm:pt modelId="{E8C025AC-D346-4996-A766-7B95C12CD05B}" type="pres">
      <dgm:prSet presAssocID="{612007B8-8546-4F29-8566-2D3A5E6A0E13}" presName="node" presStyleLbl="node1" presStyleIdx="3" presStyleCnt="10">
        <dgm:presLayoutVars>
          <dgm:bulletEnabled val="1"/>
        </dgm:presLayoutVars>
      </dgm:prSet>
      <dgm:spPr/>
    </dgm:pt>
    <dgm:pt modelId="{E96477BF-5B73-472A-919C-7329A585FDF6}" type="pres">
      <dgm:prSet presAssocID="{5275B559-D302-4AB5-AEBD-D60C613E6CD7}" presName="sibTrans" presStyleCnt="0"/>
      <dgm:spPr/>
    </dgm:pt>
    <dgm:pt modelId="{E75F8F30-3FA0-429A-A777-BC11F620C600}" type="pres">
      <dgm:prSet presAssocID="{C1059736-A6E2-4762-8F49-0456CD8B7C69}" presName="node" presStyleLbl="node1" presStyleIdx="4" presStyleCnt="10">
        <dgm:presLayoutVars>
          <dgm:bulletEnabled val="1"/>
        </dgm:presLayoutVars>
      </dgm:prSet>
      <dgm:spPr/>
    </dgm:pt>
    <dgm:pt modelId="{52B5463B-623E-4AEB-A7DB-47178B6C71AF}" type="pres">
      <dgm:prSet presAssocID="{C998CC39-D1D3-43DE-8252-4B94A9279E42}" presName="sibTrans" presStyleCnt="0"/>
      <dgm:spPr/>
    </dgm:pt>
    <dgm:pt modelId="{DB0C875D-FE74-43CF-93AC-5786FA5B1F14}" type="pres">
      <dgm:prSet presAssocID="{0A8A3DAD-DEA7-4D65-911B-8A3E28473A85}" presName="node" presStyleLbl="node1" presStyleIdx="5" presStyleCnt="10">
        <dgm:presLayoutVars>
          <dgm:bulletEnabled val="1"/>
        </dgm:presLayoutVars>
      </dgm:prSet>
      <dgm:spPr/>
    </dgm:pt>
    <dgm:pt modelId="{EE972C07-CCE2-4853-8C2D-A707398F1C0F}" type="pres">
      <dgm:prSet presAssocID="{AEE688A1-9D64-4205-AB1C-FB4631414487}" presName="sibTrans" presStyleCnt="0"/>
      <dgm:spPr/>
    </dgm:pt>
    <dgm:pt modelId="{8BBDA470-83FD-473A-8CA2-0613FB964C29}" type="pres">
      <dgm:prSet presAssocID="{46B9D804-FF29-457F-BCED-346AF8464375}" presName="node" presStyleLbl="node1" presStyleIdx="6" presStyleCnt="10">
        <dgm:presLayoutVars>
          <dgm:bulletEnabled val="1"/>
        </dgm:presLayoutVars>
      </dgm:prSet>
      <dgm:spPr/>
    </dgm:pt>
    <dgm:pt modelId="{A35F7828-DFE8-461B-BD5F-130A0F9AF4D9}" type="pres">
      <dgm:prSet presAssocID="{64941BF5-DD7A-45EE-B676-544B2D4EE4A4}" presName="sibTrans" presStyleCnt="0"/>
      <dgm:spPr/>
    </dgm:pt>
    <dgm:pt modelId="{59DD1C5D-599E-4CCD-9219-47AAF377CCFF}" type="pres">
      <dgm:prSet presAssocID="{F977D8BD-EA13-4B0E-B094-A138093AD07F}" presName="node" presStyleLbl="node1" presStyleIdx="7" presStyleCnt="10">
        <dgm:presLayoutVars>
          <dgm:bulletEnabled val="1"/>
        </dgm:presLayoutVars>
      </dgm:prSet>
      <dgm:spPr/>
    </dgm:pt>
    <dgm:pt modelId="{D4EE704B-71A7-4D2A-A64B-721C915258CB}" type="pres">
      <dgm:prSet presAssocID="{48212937-C659-41D8-94B9-45657A45F3D4}" presName="sibTrans" presStyleCnt="0"/>
      <dgm:spPr/>
    </dgm:pt>
    <dgm:pt modelId="{05902CD6-3368-4AEF-857F-AE64CE7F66E4}" type="pres">
      <dgm:prSet presAssocID="{85F6E29B-C4B8-48BE-9B88-FA3493C4C603}" presName="node" presStyleLbl="node1" presStyleIdx="8" presStyleCnt="10">
        <dgm:presLayoutVars>
          <dgm:bulletEnabled val="1"/>
        </dgm:presLayoutVars>
      </dgm:prSet>
      <dgm:spPr/>
    </dgm:pt>
    <dgm:pt modelId="{A91423D8-DCF5-4E94-8C47-EFE9233E577F}" type="pres">
      <dgm:prSet presAssocID="{DCEB2E2B-16CD-44BC-B6FA-F8D7196F1103}" presName="sibTrans" presStyleCnt="0"/>
      <dgm:spPr/>
    </dgm:pt>
    <dgm:pt modelId="{AB8EC8CA-2DD9-43B0-BAC8-DBF5D6A86196}" type="pres">
      <dgm:prSet presAssocID="{231AA091-BC50-4CB1-B212-84DF97C37E43}" presName="node" presStyleLbl="node1" presStyleIdx="9" presStyleCnt="10">
        <dgm:presLayoutVars>
          <dgm:bulletEnabled val="1"/>
        </dgm:presLayoutVars>
      </dgm:prSet>
      <dgm:spPr/>
    </dgm:pt>
  </dgm:ptLst>
  <dgm:cxnLst>
    <dgm:cxn modelId="{AE4E6705-38DF-4ECA-80E1-760699C4E255}" srcId="{267281CF-8B67-4D2B-AFDC-72ADEAA7440C}" destId="{05B6A14E-A58A-427E-80F5-495E20005676}" srcOrd="1" destOrd="0" parTransId="{2F9BC56F-924A-4353-9F8F-40E52BE6F39F}" sibTransId="{E232C4F9-D265-42B7-A469-2C93E3FE3984}"/>
    <dgm:cxn modelId="{48EEBE08-2A88-1149-B5E9-1684E03D29F4}" type="presOf" srcId="{85F6E29B-C4B8-48BE-9B88-FA3493C4C603}" destId="{05902CD6-3368-4AEF-857F-AE64CE7F66E4}" srcOrd="0" destOrd="0" presId="urn:microsoft.com/office/officeart/2005/8/layout/default#2"/>
    <dgm:cxn modelId="{5160490B-30B5-4BC8-8353-C73FDCEAB94D}" srcId="{267281CF-8B67-4D2B-AFDC-72ADEAA7440C}" destId="{46B9D804-FF29-457F-BCED-346AF8464375}" srcOrd="6" destOrd="0" parTransId="{6D72ED69-2D18-43DC-B4B3-CC07C84725FA}" sibTransId="{64941BF5-DD7A-45EE-B676-544B2D4EE4A4}"/>
    <dgm:cxn modelId="{07930510-0312-411D-AF83-BF65AF6FF61A}" srcId="{267281CF-8B67-4D2B-AFDC-72ADEAA7440C}" destId="{612007B8-8546-4F29-8566-2D3A5E6A0E13}" srcOrd="3" destOrd="0" parTransId="{B2C66789-85B1-4DEA-99D3-EE1EE6047C79}" sibTransId="{5275B559-D302-4AB5-AEBD-D60C613E6CD7}"/>
    <dgm:cxn modelId="{63E0B01F-E6B0-4341-846D-AEB7BCF19307}" srcId="{267281CF-8B67-4D2B-AFDC-72ADEAA7440C}" destId="{C1059736-A6E2-4762-8F49-0456CD8B7C69}" srcOrd="4" destOrd="0" parTransId="{DBCB215F-2702-4FBF-9B10-EE479A00694C}" sibTransId="{C998CC39-D1D3-43DE-8252-4B94A9279E42}"/>
    <dgm:cxn modelId="{B333F523-7BB0-FF42-81FD-5A2E5D4F0547}" type="presOf" srcId="{7FBC627C-7A5D-4F89-A1E1-F66E815CA8A7}" destId="{C3E7A39C-1CAB-4280-9674-550D9EBD3664}" srcOrd="0" destOrd="0" presId="urn:microsoft.com/office/officeart/2005/8/layout/default#2"/>
    <dgm:cxn modelId="{B06AED24-544B-C547-AD42-1B6FF0172B2D}" type="presOf" srcId="{05B6A14E-A58A-427E-80F5-495E20005676}" destId="{049F4145-C84A-42C6-8C4A-A73F5D1F13B1}" srcOrd="0" destOrd="0" presId="urn:microsoft.com/office/officeart/2005/8/layout/default#2"/>
    <dgm:cxn modelId="{47A76627-33F6-B24C-83D0-C545C00123C6}" type="presOf" srcId="{0A8A3DAD-DEA7-4D65-911B-8A3E28473A85}" destId="{DB0C875D-FE74-43CF-93AC-5786FA5B1F14}" srcOrd="0" destOrd="0" presId="urn:microsoft.com/office/officeart/2005/8/layout/default#2"/>
    <dgm:cxn modelId="{2590FE33-CF57-234A-BDD9-F956FD61C811}" type="presOf" srcId="{F977D8BD-EA13-4B0E-B094-A138093AD07F}" destId="{59DD1C5D-599E-4CCD-9219-47AAF377CCFF}" srcOrd="0" destOrd="0" presId="urn:microsoft.com/office/officeart/2005/8/layout/default#2"/>
    <dgm:cxn modelId="{D57D0134-077F-F440-92B2-EF56AB66BAFC}" type="presOf" srcId="{231AA091-BC50-4CB1-B212-84DF97C37E43}" destId="{AB8EC8CA-2DD9-43B0-BAC8-DBF5D6A86196}" srcOrd="0" destOrd="0" presId="urn:microsoft.com/office/officeart/2005/8/layout/default#2"/>
    <dgm:cxn modelId="{10EEDB35-1371-A64E-AE67-DF05B29A7959}" type="presOf" srcId="{64169CBD-621B-41AC-8098-190EB836285B}" destId="{AD2E9B06-A06B-443C-83A3-58564550A9C4}" srcOrd="0" destOrd="0" presId="urn:microsoft.com/office/officeart/2005/8/layout/default#2"/>
    <dgm:cxn modelId="{E8FA1B3E-891C-44F5-8B95-213F7D5CE5C0}" srcId="{267281CF-8B67-4D2B-AFDC-72ADEAA7440C}" destId="{64169CBD-621B-41AC-8098-190EB836285B}" srcOrd="0" destOrd="0" parTransId="{C2478B4C-85CC-4B56-8035-A1D085B2572C}" sibTransId="{55DCDCCE-3CAF-428A-ABFC-A8BC8FEF6AA5}"/>
    <dgm:cxn modelId="{3B66A44C-4634-4578-848B-446770CBFA96}" srcId="{267281CF-8B67-4D2B-AFDC-72ADEAA7440C}" destId="{85F6E29B-C4B8-48BE-9B88-FA3493C4C603}" srcOrd="8" destOrd="0" parTransId="{5E29700A-435A-4D0C-A3EC-5C6849A6CB58}" sibTransId="{DCEB2E2B-16CD-44BC-B6FA-F8D7196F1103}"/>
    <dgm:cxn modelId="{74914C63-D094-4D58-9F0F-EF427C7629D1}" srcId="{267281CF-8B67-4D2B-AFDC-72ADEAA7440C}" destId="{0A8A3DAD-DEA7-4D65-911B-8A3E28473A85}" srcOrd="5" destOrd="0" parTransId="{6351F65D-D2EB-47D4-9A72-1293010D2EF2}" sibTransId="{AEE688A1-9D64-4205-AB1C-FB4631414487}"/>
    <dgm:cxn modelId="{A8C95571-758F-487A-B3FF-9FB85AACC72F}" srcId="{267281CF-8B67-4D2B-AFDC-72ADEAA7440C}" destId="{F977D8BD-EA13-4B0E-B094-A138093AD07F}" srcOrd="7" destOrd="0" parTransId="{816F569F-92A3-458D-ADDF-2632F412238B}" sibTransId="{48212937-C659-41D8-94B9-45657A45F3D4}"/>
    <dgm:cxn modelId="{451ECC7B-AEEA-D646-8E32-909B6F64C7EE}" type="presOf" srcId="{C1059736-A6E2-4762-8F49-0456CD8B7C69}" destId="{E75F8F30-3FA0-429A-A777-BC11F620C600}" srcOrd="0" destOrd="0" presId="urn:microsoft.com/office/officeart/2005/8/layout/default#2"/>
    <dgm:cxn modelId="{66ED858A-483F-2D41-B26D-F210E6C32E72}" type="presOf" srcId="{46B9D804-FF29-457F-BCED-346AF8464375}" destId="{8BBDA470-83FD-473A-8CA2-0613FB964C29}" srcOrd="0" destOrd="0" presId="urn:microsoft.com/office/officeart/2005/8/layout/default#2"/>
    <dgm:cxn modelId="{2239EA90-6527-794E-B3B5-93347B63D627}" type="presOf" srcId="{267281CF-8B67-4D2B-AFDC-72ADEAA7440C}" destId="{E1CE3EE4-2936-4D8B-92A3-E104BE0FAA24}" srcOrd="0" destOrd="0" presId="urn:microsoft.com/office/officeart/2005/8/layout/default#2"/>
    <dgm:cxn modelId="{1B651BBE-DEA5-A84B-8EE9-3943BB66CB28}" type="presOf" srcId="{612007B8-8546-4F29-8566-2D3A5E6A0E13}" destId="{E8C025AC-D346-4996-A766-7B95C12CD05B}" srcOrd="0" destOrd="0" presId="urn:microsoft.com/office/officeart/2005/8/layout/default#2"/>
    <dgm:cxn modelId="{395778C8-53B7-4ABA-B003-A8A213D8106E}" srcId="{267281CF-8B67-4D2B-AFDC-72ADEAA7440C}" destId="{231AA091-BC50-4CB1-B212-84DF97C37E43}" srcOrd="9" destOrd="0" parTransId="{DFD4E4B3-889C-44E4-98F7-CDE5F5A9E369}" sibTransId="{A9F48C2C-FB58-44F1-8762-0ACF43D4AFFD}"/>
    <dgm:cxn modelId="{62F5A9D3-EBF9-4BEC-9613-FD255126CCE1}" srcId="{267281CF-8B67-4D2B-AFDC-72ADEAA7440C}" destId="{7FBC627C-7A5D-4F89-A1E1-F66E815CA8A7}" srcOrd="2" destOrd="0" parTransId="{C77C0D7A-4688-41D5-A7B6-ECC1745C80BA}" sibTransId="{678EE478-5D87-49D0-AC29-0A904E85A9CD}"/>
    <dgm:cxn modelId="{8E0205D2-C21D-2947-99F0-F94F7E50D4B0}" type="presParOf" srcId="{E1CE3EE4-2936-4D8B-92A3-E104BE0FAA24}" destId="{AD2E9B06-A06B-443C-83A3-58564550A9C4}" srcOrd="0" destOrd="0" presId="urn:microsoft.com/office/officeart/2005/8/layout/default#2"/>
    <dgm:cxn modelId="{93E9DFEA-E90A-C64B-A9E9-5F13948B035C}" type="presParOf" srcId="{E1CE3EE4-2936-4D8B-92A3-E104BE0FAA24}" destId="{A30A05D7-A3A0-471E-BE40-D9A5641B2C43}" srcOrd="1" destOrd="0" presId="urn:microsoft.com/office/officeart/2005/8/layout/default#2"/>
    <dgm:cxn modelId="{AD7DCA71-72DA-B741-9303-D3082E4C3469}" type="presParOf" srcId="{E1CE3EE4-2936-4D8B-92A3-E104BE0FAA24}" destId="{049F4145-C84A-42C6-8C4A-A73F5D1F13B1}" srcOrd="2" destOrd="0" presId="urn:microsoft.com/office/officeart/2005/8/layout/default#2"/>
    <dgm:cxn modelId="{34B65183-B796-6846-8EF1-50CC07E5B479}" type="presParOf" srcId="{E1CE3EE4-2936-4D8B-92A3-E104BE0FAA24}" destId="{83238806-E393-4882-A18C-F18C628330C0}" srcOrd="3" destOrd="0" presId="urn:microsoft.com/office/officeart/2005/8/layout/default#2"/>
    <dgm:cxn modelId="{A6E465F2-8C73-0C4E-8DBD-D27EBD4151E6}" type="presParOf" srcId="{E1CE3EE4-2936-4D8B-92A3-E104BE0FAA24}" destId="{C3E7A39C-1CAB-4280-9674-550D9EBD3664}" srcOrd="4" destOrd="0" presId="urn:microsoft.com/office/officeart/2005/8/layout/default#2"/>
    <dgm:cxn modelId="{B1EDC840-95A4-8642-B976-F9DAD09A5B67}" type="presParOf" srcId="{E1CE3EE4-2936-4D8B-92A3-E104BE0FAA24}" destId="{931C115E-C0A7-4720-AB3F-606E25B53088}" srcOrd="5" destOrd="0" presId="urn:microsoft.com/office/officeart/2005/8/layout/default#2"/>
    <dgm:cxn modelId="{9575CC0C-32BC-E948-9F86-363B6C9DA762}" type="presParOf" srcId="{E1CE3EE4-2936-4D8B-92A3-E104BE0FAA24}" destId="{E8C025AC-D346-4996-A766-7B95C12CD05B}" srcOrd="6" destOrd="0" presId="urn:microsoft.com/office/officeart/2005/8/layout/default#2"/>
    <dgm:cxn modelId="{4FCDAF68-9000-C144-B919-7FC158EAE324}" type="presParOf" srcId="{E1CE3EE4-2936-4D8B-92A3-E104BE0FAA24}" destId="{E96477BF-5B73-472A-919C-7329A585FDF6}" srcOrd="7" destOrd="0" presId="urn:microsoft.com/office/officeart/2005/8/layout/default#2"/>
    <dgm:cxn modelId="{D4087538-7EB7-4940-B39B-795A6F0DE431}" type="presParOf" srcId="{E1CE3EE4-2936-4D8B-92A3-E104BE0FAA24}" destId="{E75F8F30-3FA0-429A-A777-BC11F620C600}" srcOrd="8" destOrd="0" presId="urn:microsoft.com/office/officeart/2005/8/layout/default#2"/>
    <dgm:cxn modelId="{18E2DDB7-86B7-1F46-8CE2-87F19FCF7CA4}" type="presParOf" srcId="{E1CE3EE4-2936-4D8B-92A3-E104BE0FAA24}" destId="{52B5463B-623E-4AEB-A7DB-47178B6C71AF}" srcOrd="9" destOrd="0" presId="urn:microsoft.com/office/officeart/2005/8/layout/default#2"/>
    <dgm:cxn modelId="{8E40F576-89A8-0D49-B597-A35B34D060D9}" type="presParOf" srcId="{E1CE3EE4-2936-4D8B-92A3-E104BE0FAA24}" destId="{DB0C875D-FE74-43CF-93AC-5786FA5B1F14}" srcOrd="10" destOrd="0" presId="urn:microsoft.com/office/officeart/2005/8/layout/default#2"/>
    <dgm:cxn modelId="{5BFB6DB8-AD4C-BC4C-9191-C931E7A554FA}" type="presParOf" srcId="{E1CE3EE4-2936-4D8B-92A3-E104BE0FAA24}" destId="{EE972C07-CCE2-4853-8C2D-A707398F1C0F}" srcOrd="11" destOrd="0" presId="urn:microsoft.com/office/officeart/2005/8/layout/default#2"/>
    <dgm:cxn modelId="{556EE0D7-A5B9-EE47-BC78-2F6290247919}" type="presParOf" srcId="{E1CE3EE4-2936-4D8B-92A3-E104BE0FAA24}" destId="{8BBDA470-83FD-473A-8CA2-0613FB964C29}" srcOrd="12" destOrd="0" presId="urn:microsoft.com/office/officeart/2005/8/layout/default#2"/>
    <dgm:cxn modelId="{B869F886-24E5-9D41-99DA-EF16EF7C7792}" type="presParOf" srcId="{E1CE3EE4-2936-4D8B-92A3-E104BE0FAA24}" destId="{A35F7828-DFE8-461B-BD5F-130A0F9AF4D9}" srcOrd="13" destOrd="0" presId="urn:microsoft.com/office/officeart/2005/8/layout/default#2"/>
    <dgm:cxn modelId="{9D288D24-6939-AA46-ABAB-33EB848F2E5B}" type="presParOf" srcId="{E1CE3EE4-2936-4D8B-92A3-E104BE0FAA24}" destId="{59DD1C5D-599E-4CCD-9219-47AAF377CCFF}" srcOrd="14" destOrd="0" presId="urn:microsoft.com/office/officeart/2005/8/layout/default#2"/>
    <dgm:cxn modelId="{5E295B6B-1E90-3B47-A6BB-7BA512699313}" type="presParOf" srcId="{E1CE3EE4-2936-4D8B-92A3-E104BE0FAA24}" destId="{D4EE704B-71A7-4D2A-A64B-721C915258CB}" srcOrd="15" destOrd="0" presId="urn:microsoft.com/office/officeart/2005/8/layout/default#2"/>
    <dgm:cxn modelId="{605E98F9-5C04-464B-96CF-5FD89301B212}" type="presParOf" srcId="{E1CE3EE4-2936-4D8B-92A3-E104BE0FAA24}" destId="{05902CD6-3368-4AEF-857F-AE64CE7F66E4}" srcOrd="16" destOrd="0" presId="urn:microsoft.com/office/officeart/2005/8/layout/default#2"/>
    <dgm:cxn modelId="{3E73021A-1462-1B43-9F6A-D893B9003720}" type="presParOf" srcId="{E1CE3EE4-2936-4D8B-92A3-E104BE0FAA24}" destId="{A91423D8-DCF5-4E94-8C47-EFE9233E577F}" srcOrd="17" destOrd="0" presId="urn:microsoft.com/office/officeart/2005/8/layout/default#2"/>
    <dgm:cxn modelId="{1EF1F4C8-40C2-A74B-9374-58B94E541FC2}" type="presParOf" srcId="{E1CE3EE4-2936-4D8B-92A3-E104BE0FAA24}" destId="{AB8EC8CA-2DD9-43B0-BAC8-DBF5D6A86196}" srcOrd="1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9B06-A06B-443C-83A3-58564550A9C4}">
      <dsp:nvSpPr>
        <dsp:cNvPr id="0" name=""/>
        <dsp:cNvSpPr/>
      </dsp:nvSpPr>
      <dsp:spPr>
        <a:xfrm>
          <a:off x="2701" y="364479"/>
          <a:ext cx="2142976" cy="12857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1" i="0" u="none" strike="noStrike" kern="1200" cap="none" spc="0" normalizeH="0" baseline="0" noProof="0" dirty="0">
              <a:ln/>
              <a:solidFill>
                <a:schemeClr val="tx2"/>
              </a:solidFill>
              <a:effectLst/>
              <a:uLnTx/>
              <a:uFillTx/>
              <a:latin typeface="+mn-lt"/>
            </a:rPr>
            <a:t>A1: Injection</a:t>
          </a:r>
          <a:endParaRPr lang="en-US" sz="2000" b="1" kern="1200" dirty="0">
            <a:solidFill>
              <a:schemeClr val="tx2"/>
            </a:solidFill>
          </a:endParaRPr>
        </a:p>
      </dsp:txBody>
      <dsp:txXfrm>
        <a:off x="2701" y="364479"/>
        <a:ext cx="2142976" cy="1285785"/>
      </dsp:txXfrm>
    </dsp:sp>
    <dsp:sp modelId="{049F4145-C84A-42C6-8C4A-A73F5D1F13B1}">
      <dsp:nvSpPr>
        <dsp:cNvPr id="0" name=""/>
        <dsp:cNvSpPr/>
      </dsp:nvSpPr>
      <dsp:spPr>
        <a:xfrm>
          <a:off x="2356481" y="367154"/>
          <a:ext cx="2142976" cy="1285785"/>
        </a:xfrm>
        <a:prstGeom prst="rect">
          <a:avLst/>
        </a:prstGeom>
        <a:solidFill>
          <a:schemeClr val="accent4">
            <a:hueOff val="-215792"/>
            <a:satOff val="321"/>
            <a:lumOff val="66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1" i="0" u="none" strike="noStrike" kern="1200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A2: </a:t>
          </a:r>
          <a:r>
            <a:rPr lang="en-US" altLang="ja-JP" sz="2000" b="1" kern="1200" dirty="0">
              <a:solidFill>
                <a:srgbClr val="FFFFFF"/>
              </a:solidFill>
              <a:ea typeface="ＭＳ Ｐゴシック" pitchFamily="1" charset="-128"/>
            </a:rPr>
            <a:t>Broken Authentication and Session Management</a:t>
          </a:r>
          <a:endParaRPr kumimoji="0" lang="en-US" sz="2000" b="1" i="0" u="none" strike="noStrike" kern="1200" cap="none" spc="0" normalizeH="0" baseline="0" noProof="0" dirty="0">
            <a:ln/>
            <a:solidFill>
              <a:srgbClr val="FFFFFF"/>
            </a:solidFill>
            <a:effectLst/>
            <a:uLnTx/>
            <a:uFillTx/>
            <a:latin typeface="+mn-lt"/>
          </a:endParaRPr>
        </a:p>
      </dsp:txBody>
      <dsp:txXfrm>
        <a:off x="2356481" y="367154"/>
        <a:ext cx="2142976" cy="1285785"/>
      </dsp:txXfrm>
    </dsp:sp>
    <dsp:sp modelId="{C3E7A39C-1CAB-4280-9674-550D9EBD3664}">
      <dsp:nvSpPr>
        <dsp:cNvPr id="0" name=""/>
        <dsp:cNvSpPr/>
      </dsp:nvSpPr>
      <dsp:spPr>
        <a:xfrm>
          <a:off x="4717248" y="349924"/>
          <a:ext cx="2142976" cy="1285785"/>
        </a:xfrm>
        <a:prstGeom prst="rect">
          <a:avLst/>
        </a:prstGeom>
        <a:solidFill>
          <a:schemeClr val="accent4">
            <a:hueOff val="-431585"/>
            <a:satOff val="641"/>
            <a:lumOff val="133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1" i="0" u="none" strike="noStrike" kern="1200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A3: Cross-Site Scripting (XSS)</a:t>
          </a:r>
        </a:p>
      </dsp:txBody>
      <dsp:txXfrm>
        <a:off x="4717248" y="349924"/>
        <a:ext cx="2142976" cy="1285785"/>
      </dsp:txXfrm>
    </dsp:sp>
    <dsp:sp modelId="{E8C025AC-D346-4996-A766-7B95C12CD05B}">
      <dsp:nvSpPr>
        <dsp:cNvPr id="0" name=""/>
        <dsp:cNvSpPr/>
      </dsp:nvSpPr>
      <dsp:spPr>
        <a:xfrm>
          <a:off x="7074522" y="364479"/>
          <a:ext cx="2142976" cy="1285785"/>
        </a:xfrm>
        <a:prstGeom prst="rect">
          <a:avLst/>
        </a:prstGeom>
        <a:solidFill>
          <a:schemeClr val="accent4">
            <a:hueOff val="-647377"/>
            <a:satOff val="962"/>
            <a:lumOff val="200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1" i="0" u="none" strike="noStrike" kern="1200" cap="none" spc="0" normalizeH="0" baseline="0" noProof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A4</a:t>
          </a:r>
          <a:r>
            <a:rPr kumimoji="0" lang="en-US" sz="2000" b="1" i="0" u="none" strike="noStrike" kern="1200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: </a:t>
          </a:r>
          <a:r>
            <a:rPr kumimoji="0" lang="en-US" altLang="ja-JP" sz="2000" b="1" i="0" u="none" strike="noStrike" kern="1200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1" charset="-128"/>
            </a:rPr>
            <a:t>Insecure Direct Object References </a:t>
          </a:r>
          <a:endParaRPr kumimoji="0" lang="en-US" sz="2000" b="1" i="0" u="none" strike="noStrike" kern="1200" cap="none" spc="0" normalizeH="0" baseline="0" noProof="0" dirty="0">
            <a:ln/>
            <a:solidFill>
              <a:srgbClr val="FFFFFF"/>
            </a:solidFill>
            <a:effectLst/>
            <a:uLnTx/>
            <a:uFillTx/>
            <a:latin typeface="+mn-lt"/>
          </a:endParaRPr>
        </a:p>
      </dsp:txBody>
      <dsp:txXfrm>
        <a:off x="7074522" y="364479"/>
        <a:ext cx="2142976" cy="1285785"/>
      </dsp:txXfrm>
    </dsp:sp>
    <dsp:sp modelId="{E75F8F30-3FA0-429A-A777-BC11F620C600}">
      <dsp:nvSpPr>
        <dsp:cNvPr id="0" name=""/>
        <dsp:cNvSpPr/>
      </dsp:nvSpPr>
      <dsp:spPr>
        <a:xfrm>
          <a:off x="2701" y="1864563"/>
          <a:ext cx="2142976" cy="1285785"/>
        </a:xfrm>
        <a:prstGeom prst="rect">
          <a:avLst/>
        </a:prstGeom>
        <a:solidFill>
          <a:schemeClr val="accent4">
            <a:hueOff val="-863169"/>
            <a:satOff val="1283"/>
            <a:lumOff val="267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</a:rPr>
            <a:t>A5: Security Misconfiguration</a:t>
          </a:r>
          <a:endParaRPr kumimoji="0" lang="en-US" sz="2000" b="1" i="0" u="none" strike="noStrike" kern="1200" cap="none" spc="0" normalizeH="0" baseline="0" noProof="0" dirty="0">
            <a:ln/>
            <a:solidFill>
              <a:srgbClr val="FFFFFF"/>
            </a:solidFill>
            <a:effectLst/>
            <a:uLnTx/>
            <a:uFillTx/>
            <a:latin typeface="+mn-lt"/>
          </a:endParaRPr>
        </a:p>
      </dsp:txBody>
      <dsp:txXfrm>
        <a:off x="2701" y="1864563"/>
        <a:ext cx="2142976" cy="1285785"/>
      </dsp:txXfrm>
    </dsp:sp>
    <dsp:sp modelId="{DB0C875D-FE74-43CF-93AC-5786FA5B1F14}">
      <dsp:nvSpPr>
        <dsp:cNvPr id="0" name=""/>
        <dsp:cNvSpPr/>
      </dsp:nvSpPr>
      <dsp:spPr>
        <a:xfrm>
          <a:off x="2359975" y="1864563"/>
          <a:ext cx="2142976" cy="1285785"/>
        </a:xfrm>
        <a:prstGeom prst="rect">
          <a:avLst/>
        </a:prstGeom>
        <a:solidFill>
          <a:schemeClr val="accent4">
            <a:hueOff val="-1078962"/>
            <a:satOff val="1603"/>
            <a:lumOff val="334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1" i="0" u="none" strike="noStrike" kern="1200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A6: </a:t>
          </a:r>
          <a:r>
            <a:rPr kumimoji="0" lang="en-GB" sz="2000" b="1" i="0" u="none" strike="noStrike" kern="1200" cap="none" spc="0" normalizeH="0" baseline="0" noProof="0" dirty="0">
              <a:ln/>
              <a:solidFill>
                <a:srgbClr val="FFFFFF"/>
              </a:solidFill>
              <a:effectLst/>
              <a:uLnTx/>
              <a:uFillTx/>
              <a:latin typeface="+mn-lt"/>
            </a:rPr>
            <a:t>Sensitive Data Exposure</a:t>
          </a:r>
          <a:endParaRPr kumimoji="0" lang="en-US" sz="2000" b="1" i="0" u="none" strike="noStrike" kern="1200" cap="none" spc="0" normalizeH="0" baseline="0" noProof="0" dirty="0">
            <a:ln/>
            <a:solidFill>
              <a:srgbClr val="FFFFFF"/>
            </a:solidFill>
            <a:effectLst/>
            <a:uLnTx/>
            <a:uFillTx/>
            <a:latin typeface="+mn-lt"/>
          </a:endParaRPr>
        </a:p>
      </dsp:txBody>
      <dsp:txXfrm>
        <a:off x="2359975" y="1864563"/>
        <a:ext cx="2142976" cy="1285785"/>
      </dsp:txXfrm>
    </dsp:sp>
    <dsp:sp modelId="{8BBDA470-83FD-473A-8CA2-0613FB964C29}">
      <dsp:nvSpPr>
        <dsp:cNvPr id="0" name=""/>
        <dsp:cNvSpPr/>
      </dsp:nvSpPr>
      <dsp:spPr>
        <a:xfrm>
          <a:off x="4717248" y="1864563"/>
          <a:ext cx="2142976" cy="1285785"/>
        </a:xfrm>
        <a:prstGeom prst="rect">
          <a:avLst/>
        </a:prstGeom>
        <a:solidFill>
          <a:schemeClr val="accent4">
            <a:hueOff val="-1294754"/>
            <a:satOff val="1924"/>
            <a:lumOff val="401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1" i="0" u="none" strike="noStrike" kern="1200" cap="none" spc="0" normalizeH="0" baseline="0" noProof="0" dirty="0">
              <a:ln/>
              <a:solidFill>
                <a:schemeClr val="tx2"/>
              </a:solidFill>
              <a:effectLst/>
              <a:uLnTx/>
              <a:uFillTx/>
              <a:latin typeface="+mn-lt"/>
            </a:rPr>
            <a:t>A7: </a:t>
          </a:r>
          <a:r>
            <a:rPr kumimoji="0" lang="en-GB" sz="2000" b="1" i="0" u="none" strike="noStrike" kern="1200" cap="none" spc="0" normalizeH="0" baseline="0" noProof="0" dirty="0">
              <a:ln/>
              <a:solidFill>
                <a:schemeClr val="tx2"/>
              </a:solidFill>
              <a:effectLst/>
              <a:uLnTx/>
              <a:uFillTx/>
              <a:latin typeface="+mn-lt"/>
            </a:rPr>
            <a:t> Missing Function Level Access Control</a:t>
          </a:r>
          <a:endParaRPr kumimoji="0" lang="en-US" sz="2000" b="1" i="0" u="none" strike="noStrike" kern="1200" cap="none" spc="0" normalizeH="0" baseline="0" noProof="0" dirty="0">
            <a:ln/>
            <a:solidFill>
              <a:schemeClr val="tx2"/>
            </a:solidFill>
            <a:effectLst/>
            <a:uLnTx/>
            <a:uFillTx/>
            <a:latin typeface="+mn-lt"/>
          </a:endParaRPr>
        </a:p>
      </dsp:txBody>
      <dsp:txXfrm>
        <a:off x="4717248" y="1864563"/>
        <a:ext cx="2142976" cy="1285785"/>
      </dsp:txXfrm>
    </dsp:sp>
    <dsp:sp modelId="{59DD1C5D-599E-4CCD-9219-47AAF377CCFF}">
      <dsp:nvSpPr>
        <dsp:cNvPr id="0" name=""/>
        <dsp:cNvSpPr/>
      </dsp:nvSpPr>
      <dsp:spPr>
        <a:xfrm>
          <a:off x="7074522" y="1864563"/>
          <a:ext cx="2142976" cy="1285785"/>
        </a:xfrm>
        <a:prstGeom prst="rect">
          <a:avLst/>
        </a:prstGeom>
        <a:solidFill>
          <a:schemeClr val="accent4">
            <a:hueOff val="-1510546"/>
            <a:satOff val="2245"/>
            <a:lumOff val="468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</a:rPr>
            <a:t>A8: </a:t>
          </a:r>
          <a:r>
            <a:rPr kumimoji="0" lang="en-US" altLang="ja-JP" sz="20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ＭＳ Ｐゴシック" pitchFamily="1" charset="-128"/>
            </a:rPr>
            <a:t>Cross Site Request Forgery (CSRF)</a:t>
          </a:r>
          <a:endParaRPr kumimoji="0" lang="en-US" sz="2000" b="1" i="0" u="none" strike="noStrike" kern="1200" cap="none" spc="0" normalizeH="0" baseline="0" noProof="0" dirty="0">
            <a:ln/>
            <a:effectLst/>
            <a:uLnTx/>
            <a:uFillTx/>
            <a:latin typeface="+mn-lt"/>
          </a:endParaRPr>
        </a:p>
      </dsp:txBody>
      <dsp:txXfrm>
        <a:off x="7074522" y="1864563"/>
        <a:ext cx="2142976" cy="1285785"/>
      </dsp:txXfrm>
    </dsp:sp>
    <dsp:sp modelId="{05902CD6-3368-4AEF-857F-AE64CE7F66E4}">
      <dsp:nvSpPr>
        <dsp:cNvPr id="0" name=""/>
        <dsp:cNvSpPr/>
      </dsp:nvSpPr>
      <dsp:spPr>
        <a:xfrm>
          <a:off x="2359975" y="3364646"/>
          <a:ext cx="2142976" cy="1285785"/>
        </a:xfrm>
        <a:prstGeom prst="rect">
          <a:avLst/>
        </a:prstGeom>
        <a:solidFill>
          <a:schemeClr val="accent4">
            <a:hueOff val="-1726339"/>
            <a:satOff val="2565"/>
            <a:lumOff val="535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</a:rPr>
            <a:t>A9: </a:t>
          </a:r>
          <a:r>
            <a:rPr kumimoji="0" lang="en-GB" sz="2000" b="1" i="0" u="none" strike="noStrike" kern="1200" cap="none" spc="0" normalizeH="0" baseline="0" noProof="0" dirty="0">
              <a:ln/>
              <a:effectLst/>
              <a:uLnTx/>
              <a:uFillTx/>
              <a:latin typeface="+mn-lt"/>
            </a:rPr>
            <a:t>Using Known Vulnerable Components</a:t>
          </a:r>
          <a:endParaRPr kumimoji="0" lang="en-US" sz="2000" b="1" i="0" u="none" strike="noStrike" kern="1200" cap="none" spc="0" normalizeH="0" baseline="0" noProof="0" dirty="0">
            <a:ln/>
            <a:effectLst/>
            <a:uLnTx/>
            <a:uFillTx/>
            <a:latin typeface="+mn-lt"/>
          </a:endParaRPr>
        </a:p>
      </dsp:txBody>
      <dsp:txXfrm>
        <a:off x="2359975" y="3364646"/>
        <a:ext cx="2142976" cy="1285785"/>
      </dsp:txXfrm>
    </dsp:sp>
    <dsp:sp modelId="{AB8EC8CA-2DD9-43B0-BAC8-DBF5D6A86196}">
      <dsp:nvSpPr>
        <dsp:cNvPr id="0" name=""/>
        <dsp:cNvSpPr/>
      </dsp:nvSpPr>
      <dsp:spPr>
        <a:xfrm>
          <a:off x="4717248" y="3364646"/>
          <a:ext cx="2142976" cy="1285785"/>
        </a:xfrm>
        <a:prstGeom prst="rect">
          <a:avLst/>
        </a:prstGeom>
        <a:solidFill>
          <a:schemeClr val="accent4">
            <a:hueOff val="-1942131"/>
            <a:satOff val="2886"/>
            <a:lumOff val="601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A10: </a:t>
          </a:r>
          <a:r>
            <a:rPr lang="en-US" altLang="ja-JP" sz="2000" b="1" kern="1200" dirty="0" err="1">
              <a:ea typeface="ＭＳ Ｐゴシック" pitchFamily="1" charset="-128"/>
            </a:rPr>
            <a:t>Unvalidated</a:t>
          </a:r>
          <a:r>
            <a:rPr lang="en-US" altLang="ja-JP" sz="2000" b="1" kern="1200" dirty="0">
              <a:ea typeface="ＭＳ Ｐゴシック" pitchFamily="1" charset="-128"/>
            </a:rPr>
            <a:t> Redirects and Forwards</a:t>
          </a:r>
          <a:endParaRPr lang="en-US" sz="2000" b="1" kern="1200" dirty="0"/>
        </a:p>
      </dsp:txBody>
      <dsp:txXfrm>
        <a:off x="4717248" y="3364646"/>
        <a:ext cx="2142976" cy="128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C2F70-AB67-844F-B8A8-74917C089739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61F58-897D-634C-837B-85A9CB5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B2F735-D76B-9E43-BF97-2AAC6FDEB73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399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0"/>
            <a:ext cx="6772275" cy="5080000"/>
          </a:xfrm>
          <a:solidFill>
            <a:srgbClr val="FFFFFF"/>
          </a:solidFill>
          <a:ln cap="flat" algn="ctr"/>
        </p:spPr>
      </p:sp>
      <p:sp>
        <p:nvSpPr>
          <p:cNvPr id="1723395" name="Rectangle 3"/>
          <p:cNvSpPr>
            <a:spLocks noGrp="1" noChangeAspect="1" noChangeArrowheads="1"/>
          </p:cNvSpPr>
          <p:nvPr>
            <p:ph type="body" idx="1"/>
          </p:nvPr>
        </p:nvSpPr>
        <p:spPr>
          <a:ln cap="flat" algn="ctr"/>
        </p:spPr>
        <p:txBody>
          <a:bodyPr lIns="91405" rIns="91405"/>
          <a:lstStyle/>
          <a:p>
            <a:pPr eaLnBrk="1" hangingPunct="1">
              <a:buFont typeface="Arial" pitchFamily="34" charset="0"/>
              <a:buNone/>
            </a:pPr>
            <a:r>
              <a:rPr lang="en-US" dirty="0">
                <a:latin typeface="Arial" pitchFamily="34" charset="0"/>
              </a:rPr>
              <a:t>A9 is the only new item in the top 10 for 2013.</a:t>
            </a:r>
          </a:p>
        </p:txBody>
      </p:sp>
    </p:spTree>
    <p:extLst>
      <p:ext uri="{BB962C8B-B14F-4D97-AF65-F5344CB8AC3E}">
        <p14:creationId xmlns:p14="http://schemas.microsoft.com/office/powerpoint/2010/main" val="128613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lu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blue 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05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914FC00-47C3-E044-BE0B-15C08C672B6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7F7C7-F612-A04D-A776-D3387DD17259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45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9A3268E-F38E-5045-9FDC-FECCA3ADA8B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E8A80-7BB8-E040-9DC7-EDD4C6A72CBF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16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22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E4D7194-8C50-B84F-9844-C794BA29FAE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7165D-7DAF-CD4B-AAE8-8DCF183B2C84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7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C4389E5-9516-A84C-B9B7-E62F94307F7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FB767-8746-014B-8EB4-186A2E166E5A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63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303200F-AB7D-E641-AE66-0FDA4C8920A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F6FD6-2A74-2E4E-95F6-C01BA904BE35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893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497C140-F1AF-2840-92BC-68C70AECC2E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906D8-BB62-054C-8959-69C86E701477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086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B17B973-33E2-1F4E-A9AC-ACC3B3DF29B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89EF4-5D6A-5647-9D9F-910A5B6EA709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164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A5E9FFA-ED66-654E-A045-64ED59388F4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E0E97-B245-0B46-877C-4E2451BAF56D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639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0B0D490-D10A-2247-858C-42BBA52E09B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430E-7D7A-6043-BB9E-79BD0800D262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60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E88AC5C-B19B-9A42-B9C3-384090A13D5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72BA0-50B9-D143-830C-56A1CC532605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873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301F8E4-C5E5-364F-97CA-B7E269CE182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6CDA1-8DF5-CD48-9633-27288B032035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544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C50AAA6-55F9-4F46-883D-1EC94EA3614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567A4-9ACB-2143-A110-6937DE94DA65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83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1EBDB28-3C81-BA44-AFF4-6B6FDE45A6D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FB7BF-7BEA-B84A-897E-0E4BD5733D35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489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924944"/>
            <a:ext cx="7772400" cy="93610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Title / </a:t>
            </a:r>
            <a:r>
              <a:rPr lang="it-IT" dirty="0" err="1"/>
              <a:t>Lecture</a:t>
            </a:r>
            <a:r>
              <a:rPr lang="it-IT" dirty="0"/>
              <a:t> #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16" name="Segnaposto contenuto 15"/>
          <p:cNvSpPr>
            <a:spLocks noGrp="1"/>
          </p:cNvSpPr>
          <p:nvPr>
            <p:ph sz="quarter" idx="11" hasCustomPrompt="1"/>
          </p:nvPr>
        </p:nvSpPr>
        <p:spPr>
          <a:xfrm>
            <a:off x="685800" y="5373464"/>
            <a:ext cx="7772400" cy="431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Date (DD/MM/YYYY)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2" hasCustomPrompt="1"/>
          </p:nvPr>
        </p:nvSpPr>
        <p:spPr>
          <a:xfrm>
            <a:off x="685800" y="6165850"/>
            <a:ext cx="7772400" cy="2873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Master </a:t>
            </a:r>
            <a:r>
              <a:rPr lang="it-IT" dirty="0" err="1"/>
              <a:t>Academic</a:t>
            </a:r>
            <a:r>
              <a:rPr lang="it-IT" dirty="0"/>
              <a:t> </a:t>
            </a:r>
            <a:r>
              <a:rPr lang="it-IT" dirty="0" err="1"/>
              <a:t>Year</a:t>
            </a:r>
            <a:r>
              <a:rPr lang="it-IT" dirty="0"/>
              <a:t> (YYYY/YYYY)</a:t>
            </a:r>
          </a:p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652937"/>
            <a:ext cx="7772400" cy="5762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 err="1"/>
              <a:t>Instructor</a:t>
            </a:r>
            <a:endParaRPr lang="it-IT" dirty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005263"/>
            <a:ext cx="7772400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COURSE</a:t>
            </a:r>
          </a:p>
        </p:txBody>
      </p:sp>
    </p:spTree>
    <p:extLst>
      <p:ext uri="{BB962C8B-B14F-4D97-AF65-F5344CB8AC3E}">
        <p14:creationId xmlns:p14="http://schemas.microsoft.com/office/powerpoint/2010/main" val="2234549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395039" y="265112"/>
            <a:ext cx="8353425" cy="6156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rgbClr val="7F7F7F"/>
                </a:solidFill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8521700" y="6477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E11A9-477B-0741-AD81-0FA0EA419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288" y="981075"/>
            <a:ext cx="8126412" cy="53276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112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024812" cy="922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3062" cy="4138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548438"/>
            <a:ext cx="3598862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48438"/>
            <a:ext cx="6096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E88AC5C-B19B-9A42-B9C3-384090A13D5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7527925" y="6548438"/>
            <a:ext cx="647700" cy="187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6772BA0-50B9-D143-830C-56A1CC532605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36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708C004-3751-784C-BEAC-4DFA17A9DEC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3B684-3F89-904B-A2CD-D01F574B0D3B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2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059A0C7-51C0-4344-A66E-17BAF39E568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65AAF-9FDD-0F45-A808-0F57252DFEBD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88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E806166-15EC-E74B-A64A-9297D9EECD3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A8466-B730-5045-B22F-4E4055252A62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41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73508A0-C709-894A-BCDD-F30BDA81685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FA5BF-532B-8245-8DDE-17BA405113C3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0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1290FDD-BAF4-044F-933D-907B25AFA57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7954C-92F9-FA40-BB11-A70AF6BB9ABC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23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7E3BA5C-D72C-034F-96BE-A489ECC269A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6D904-A52D-DC4B-924D-FF33B4E0CAD5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31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E572D85-4658-FD42-9C5A-E8A9E91CCAE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229F3-F444-244D-9747-1FBFAC5DC53B}" type="datetime1">
              <a:rPr lang="en-US" smtClean="0"/>
              <a:t>4/29/21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43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F7A1C12B-9F86-6043-9B13-06CBD7376B5C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3319" name="Picture 11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FB264949-95CF-164F-BEE7-F17E1865262F}" type="datetime1">
              <a:rPr lang="en-US" smtClean="0"/>
              <a:t>4/29/21</a:t>
            </a:fld>
            <a:endParaRPr lang="nl-NL"/>
          </a:p>
        </p:txBody>
      </p:sp>
      <p:sp>
        <p:nvSpPr>
          <p:cNvPr id="133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 b="0">
          <a:solidFill>
            <a:schemeClr val="tx1"/>
          </a:solidFill>
          <a:latin typeface="+mn-lt"/>
          <a:ea typeface="ＭＳ Ｐゴシック" charset="-128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1600" b="0">
          <a:solidFill>
            <a:schemeClr val="tx1"/>
          </a:solidFill>
          <a:latin typeface="+mn-lt"/>
          <a:ea typeface="ＭＳ Ｐゴシック" charset="-128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1600" b="0">
          <a:solidFill>
            <a:schemeClr val="tx1"/>
          </a:solidFill>
          <a:latin typeface="+mn-lt"/>
          <a:ea typeface="ＭＳ Ｐゴシック" charset="-128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1600" b="0">
          <a:solidFill>
            <a:schemeClr val="tx1"/>
          </a:solidFill>
          <a:latin typeface="+mn-lt"/>
          <a:ea typeface="ＭＳ Ｐゴシック" charset="-128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-128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-128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-128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0997396F-286F-CF4C-AAED-391096ED9786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5607" name="Picture 7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9D81730D-9614-5A41-B7F8-C798734427CE}" type="datetime1">
              <a:rPr lang="en-US" smtClean="0"/>
              <a:t>4/29/21</a:t>
            </a:fld>
            <a:endParaRPr lang="nl-NL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  <a:ea typeface="ＭＳ Ｐゴシック" charset="-128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-128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-128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-128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-128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-128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-128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1583668" y="5868560"/>
            <a:ext cx="59766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" eaLnBrk="0" hangingPunct="0">
              <a:spcBef>
                <a:spcPts val="0"/>
              </a:spcBef>
              <a:defRPr/>
            </a:pPr>
            <a:r>
              <a:rPr lang="it-IT" sz="1600" b="1" i="0" kern="1200" cap="all" dirty="0">
                <a:solidFill>
                  <a:schemeClr val="bg1">
                    <a:lumMod val="50000"/>
                  </a:schemeClr>
                </a:solidFill>
                <a:latin typeface="Gotham HTF Bold"/>
                <a:ea typeface="ヒラギノ角ゴ Pro W3" charset="-128"/>
                <a:cs typeface="Gotham HTF Bold"/>
              </a:rPr>
              <a:t>BOLOGNA</a:t>
            </a:r>
            <a:r>
              <a:rPr lang="it-IT" sz="1600" b="1" i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Gotham HTF Bold"/>
                <a:cs typeface="Gotham HTF Bold"/>
              </a:rPr>
              <a:t> </a:t>
            </a:r>
            <a:r>
              <a:rPr lang="it-IT" sz="1600" b="1" i="0" cap="all" dirty="0">
                <a:solidFill>
                  <a:schemeClr val="bg1">
                    <a:lumMod val="50000"/>
                  </a:schemeClr>
                </a:solidFill>
                <a:latin typeface="Gotham HTF Bold"/>
                <a:cs typeface="Gotham HTF Bold"/>
              </a:rPr>
              <a:t>BUSINESS SCHOOL</a:t>
            </a:r>
          </a:p>
          <a:p>
            <a:pPr lvl="0" algn="ctr" defTabSz="88900" eaLnBrk="0" hangingPunct="0">
              <a:spcBef>
                <a:spcPts val="0"/>
              </a:spcBef>
              <a:defRPr/>
            </a:pPr>
            <a:r>
              <a:rPr lang="it-IT" sz="1600" b="0" i="0" cap="none" dirty="0">
                <a:solidFill>
                  <a:schemeClr val="bg1">
                    <a:lumMod val="50000"/>
                  </a:schemeClr>
                </a:solidFill>
                <a:latin typeface="Gotham HTF Book"/>
                <a:cs typeface="Gotham HTF Book"/>
              </a:rPr>
              <a:t>Alma Mater </a:t>
            </a:r>
            <a:r>
              <a:rPr lang="it-IT" sz="1600" b="0" i="0" cap="none" dirty="0" err="1">
                <a:solidFill>
                  <a:schemeClr val="bg1">
                    <a:lumMod val="50000"/>
                  </a:schemeClr>
                </a:solidFill>
                <a:latin typeface="Gotham HTF Book"/>
                <a:cs typeface="Gotham HTF Book"/>
              </a:rPr>
              <a:t>Studiorum</a:t>
            </a:r>
            <a:r>
              <a:rPr lang="it-IT" sz="1600" b="0" i="0" cap="none" dirty="0">
                <a:solidFill>
                  <a:schemeClr val="bg1">
                    <a:lumMod val="50000"/>
                  </a:schemeClr>
                </a:solidFill>
                <a:latin typeface="Gotham HTF Book"/>
                <a:cs typeface="Gotham HTF Book"/>
              </a:rPr>
              <a:t> </a:t>
            </a:r>
            <a:r>
              <a:rPr lang="it-IT" sz="1600" b="0" i="0" kern="1200" cap="none" dirty="0">
                <a:solidFill>
                  <a:schemeClr val="bg1">
                    <a:lumMod val="50000"/>
                  </a:schemeClr>
                </a:solidFill>
                <a:latin typeface="Gotham HTF Book"/>
                <a:ea typeface="ヒラギノ角ゴ Pro W3" charset="-128"/>
                <a:cs typeface="Gotham HTF Book"/>
              </a:rPr>
              <a:t>Università di Bologna</a:t>
            </a:r>
          </a:p>
        </p:txBody>
      </p:sp>
      <p:pic>
        <p:nvPicPr>
          <p:cNvPr id="3" name="Immagine 2" descr="BBS4COLORI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210" y="1663700"/>
            <a:ext cx="4680000" cy="18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3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8460432" y="6333561"/>
            <a:ext cx="453058" cy="26379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0C862A9-705C-450A-8EC7-19B5E57C55FC}" type="slidenum">
              <a:rPr lang="en-GB" sz="1100" smtClean="0">
                <a:solidFill>
                  <a:srgbClr val="595959"/>
                </a:solidFill>
                <a:latin typeface="Arial"/>
                <a:cs typeface="Arial"/>
              </a:rPr>
              <a:pPr algn="ctr"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‹#›</a:t>
            </a:fld>
            <a:endParaRPr lang="en-GB" sz="11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>
            <a:endCxn id="9" idx="1"/>
          </p:cNvCxnSpPr>
          <p:nvPr userDrawn="1"/>
        </p:nvCxnSpPr>
        <p:spPr>
          <a:xfrm>
            <a:off x="1403648" y="6448004"/>
            <a:ext cx="7056784" cy="17453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BBS4COLORI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85" y="6214550"/>
            <a:ext cx="1145455" cy="4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2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7F7F7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form_Resource_Identifier" TargetMode="External"/><Relationship Id="rId2" Type="http://schemas.openxmlformats.org/officeDocument/2006/relationships/hyperlink" Target="https://en.wikipedia.org/wiki/List_of_HTTP_header_field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ternationalized_Resource_Identifie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yourfavoritesite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time_continue=132&amp;v=xdbvU_U42kY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7252" y="3430343"/>
            <a:ext cx="7800948" cy="427285"/>
          </a:xfrm>
        </p:spPr>
        <p:txBody>
          <a:bodyPr/>
          <a:lstStyle/>
          <a:p>
            <a:r>
              <a:rPr lang="en-GB" dirty="0"/>
              <a:t>Legal Informatics, Privacy  and Cyber Crime</a:t>
            </a:r>
            <a:br>
              <a:rPr lang="en-US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1"/>
          </p:nvPr>
        </p:nvSpPr>
        <p:spPr>
          <a:xfrm>
            <a:off x="657252" y="5072074"/>
            <a:ext cx="7772400" cy="431800"/>
          </a:xfrm>
        </p:spPr>
        <p:txBody>
          <a:bodyPr/>
          <a:lstStyle/>
          <a:p>
            <a:r>
              <a:rPr lang="it-IT" dirty="0"/>
              <a:t>2020/29021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2"/>
          </p:nvPr>
        </p:nvSpPr>
        <p:spPr>
          <a:xfrm>
            <a:off x="657252" y="5572140"/>
            <a:ext cx="7772400" cy="28733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57252" y="4581499"/>
            <a:ext cx="7772400" cy="419137"/>
          </a:xfrm>
        </p:spPr>
        <p:txBody>
          <a:bodyPr/>
          <a:lstStyle/>
          <a:p>
            <a:r>
              <a:rPr lang="it-IT" dirty="0"/>
              <a:t>Sandro Etalle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4"/>
          </p:nvPr>
        </p:nvSpPr>
        <p:spPr>
          <a:xfrm>
            <a:off x="657252" y="3929066"/>
            <a:ext cx="7800948" cy="503237"/>
          </a:xfrm>
        </p:spPr>
        <p:txBody>
          <a:bodyPr/>
          <a:lstStyle/>
          <a:p>
            <a:r>
              <a:rPr lang="it-IT" dirty="0"/>
              <a:t>Part </a:t>
            </a:r>
            <a:r>
              <a:rPr lang="it-IT" dirty="0" err="1"/>
              <a:t>One</a:t>
            </a:r>
            <a:r>
              <a:rPr lang="it-IT" dirty="0"/>
              <a:t>: Web Application Security </a:t>
            </a:r>
          </a:p>
        </p:txBody>
      </p:sp>
    </p:spTree>
    <p:extLst>
      <p:ext uri="{BB962C8B-B14F-4D97-AF65-F5344CB8AC3E}">
        <p14:creationId xmlns:p14="http://schemas.microsoft.com/office/powerpoint/2010/main" val="46026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600200"/>
            <a:ext cx="5001568" cy="4138613"/>
          </a:xfrm>
        </p:spPr>
        <p:txBody>
          <a:bodyPr/>
          <a:lstStyle/>
          <a:p>
            <a:r>
              <a:rPr lang="en-US" dirty="0"/>
              <a:t>This is a small fraction of the requests that are generate when you go to </a:t>
            </a:r>
            <a:r>
              <a:rPr lang="en-US" dirty="0" err="1"/>
              <a:t>nu.nl</a:t>
            </a:r>
            <a:endParaRPr lang="en-US" dirty="0"/>
          </a:p>
          <a:p>
            <a:r>
              <a:rPr lang="en-US" dirty="0"/>
              <a:t>Notice that they are mostly external sites</a:t>
            </a:r>
          </a:p>
          <a:p>
            <a:r>
              <a:rPr lang="mr-IN" dirty="0"/>
              <a:t>…</a:t>
            </a:r>
            <a:r>
              <a:rPr lang="en-US" dirty="0"/>
              <a:t>.</a:t>
            </a:r>
          </a:p>
          <a:p>
            <a:r>
              <a:rPr lang="en-US" b="0" dirty="0"/>
              <a:t>(this is using </a:t>
            </a:r>
            <a:r>
              <a:rPr lang="en-US" b="0" dirty="0" err="1"/>
              <a:t>tamperdata</a:t>
            </a:r>
            <a:r>
              <a:rPr lang="en-US" b="0" dirty="0"/>
              <a:t> and clicking on submit every time, </a:t>
            </a:r>
            <a:r>
              <a:rPr lang="en-US" b="0" dirty="0" err="1"/>
              <a:t>tamperchrome</a:t>
            </a:r>
            <a:r>
              <a:rPr lang="en-US" b="0" dirty="0"/>
              <a:t> and </a:t>
            </a:r>
            <a:r>
              <a:rPr lang="en-US" b="0" dirty="0" err="1"/>
              <a:t>livehttpheaders</a:t>
            </a:r>
            <a:r>
              <a:rPr lang="en-US" b="0" dirty="0"/>
              <a:t> have a different interface)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49667"/>
            <a:ext cx="3147310" cy="50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2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what it 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2068" y="1600200"/>
            <a:ext cx="1825548" cy="4138613"/>
          </a:xfrm>
        </p:spPr>
        <p:txBody>
          <a:bodyPr/>
          <a:lstStyle/>
          <a:p>
            <a:r>
              <a:rPr lang="en-US" b="0" dirty="0"/>
              <a:t>Each box is a software component and it has vulnerabilities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And third party content is particularly untrusted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041" name="Rounded Rectangle 18"/>
          <p:cNvSpPr>
            <a:spLocks noChangeArrowheads="1"/>
          </p:cNvSpPr>
          <p:nvPr/>
        </p:nvSpPr>
        <p:spPr bwMode="auto">
          <a:xfrm>
            <a:off x="4355976" y="5107283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Browser</a:t>
            </a:r>
          </a:p>
        </p:txBody>
      </p:sp>
      <p:sp>
        <p:nvSpPr>
          <p:cNvPr id="44042" name="Rounded Rectangle 19"/>
          <p:cNvSpPr>
            <a:spLocks noChangeArrowheads="1"/>
          </p:cNvSpPr>
          <p:nvPr/>
        </p:nvSpPr>
        <p:spPr bwMode="auto">
          <a:xfrm>
            <a:off x="4328038" y="3674778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ebserver</a:t>
            </a:r>
          </a:p>
        </p:txBody>
      </p:sp>
      <p:sp>
        <p:nvSpPr>
          <p:cNvPr id="44043" name="Rounded Rectangle 20"/>
          <p:cNvSpPr>
            <a:spLocks noChangeArrowheads="1"/>
          </p:cNvSpPr>
          <p:nvPr/>
        </p:nvSpPr>
        <p:spPr bwMode="auto">
          <a:xfrm>
            <a:off x="4328038" y="2788040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webapplication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44044" name="Up-Down Arrow 22"/>
          <p:cNvSpPr>
            <a:spLocks noChangeArrowheads="1"/>
          </p:cNvSpPr>
          <p:nvPr/>
        </p:nvSpPr>
        <p:spPr bwMode="auto">
          <a:xfrm>
            <a:off x="4670938" y="3345709"/>
            <a:ext cx="1143000" cy="304800"/>
          </a:xfrm>
          <a:prstGeom prst="upDownArrow">
            <a:avLst>
              <a:gd name="adj1" fmla="val 38407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44045" name="Rounded Rectangle 23"/>
          <p:cNvSpPr>
            <a:spLocks noChangeArrowheads="1"/>
          </p:cNvSpPr>
          <p:nvPr/>
        </p:nvSpPr>
        <p:spPr bwMode="auto">
          <a:xfrm>
            <a:off x="4293516" y="1887488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database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44046" name="Up-Down Arrow 24"/>
          <p:cNvSpPr>
            <a:spLocks noChangeArrowheads="1"/>
          </p:cNvSpPr>
          <p:nvPr/>
        </p:nvSpPr>
        <p:spPr bwMode="auto">
          <a:xfrm>
            <a:off x="4963466" y="2458971"/>
            <a:ext cx="488900" cy="304800"/>
          </a:xfrm>
          <a:prstGeom prst="upDownArrow">
            <a:avLst>
              <a:gd name="adj1" fmla="val 38407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29" name="Up-Down Arrow 28"/>
          <p:cNvSpPr/>
          <p:nvPr/>
        </p:nvSpPr>
        <p:spPr bwMode="auto">
          <a:xfrm>
            <a:off x="4991622" y="4227732"/>
            <a:ext cx="501632" cy="894602"/>
          </a:xfrm>
          <a:prstGeom prst="upDownArrow">
            <a:avLst>
              <a:gd name="adj1" fmla="val 72836"/>
              <a:gd name="adj2" fmla="val 1785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lIns="0" tIns="0" rIns="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internet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04" r="33565"/>
          <a:stretch/>
        </p:blipFill>
        <p:spPr>
          <a:xfrm>
            <a:off x="4355975" y="6037055"/>
            <a:ext cx="529519" cy="489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927" t="13182" r="30656" b="16864"/>
          <a:stretch/>
        </p:blipFill>
        <p:spPr>
          <a:xfrm>
            <a:off x="4913855" y="5955237"/>
            <a:ext cx="666257" cy="571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054" y="3712127"/>
            <a:ext cx="950838" cy="652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257" y="5203317"/>
            <a:ext cx="492646" cy="492646"/>
          </a:xfrm>
          <a:prstGeom prst="rect">
            <a:avLst/>
          </a:prstGeom>
        </p:spPr>
      </p:pic>
      <p:sp>
        <p:nvSpPr>
          <p:cNvPr id="24" name="Up-Down Arrow 22"/>
          <p:cNvSpPr>
            <a:spLocks noChangeArrowheads="1"/>
          </p:cNvSpPr>
          <p:nvPr/>
        </p:nvSpPr>
        <p:spPr bwMode="auto">
          <a:xfrm>
            <a:off x="4432672" y="5698136"/>
            <a:ext cx="430324" cy="285811"/>
          </a:xfrm>
          <a:prstGeom prst="upDownArrow">
            <a:avLst>
              <a:gd name="adj1" fmla="val 46508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25" name="Up-Down Arrow 22"/>
          <p:cNvSpPr>
            <a:spLocks noChangeArrowheads="1"/>
          </p:cNvSpPr>
          <p:nvPr/>
        </p:nvSpPr>
        <p:spPr bwMode="auto">
          <a:xfrm>
            <a:off x="5027276" y="5698169"/>
            <a:ext cx="430324" cy="285811"/>
          </a:xfrm>
          <a:prstGeom prst="upDownArrow">
            <a:avLst>
              <a:gd name="adj1" fmla="val 46508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26" name="Up-Down Arrow 22"/>
          <p:cNvSpPr>
            <a:spLocks noChangeArrowheads="1"/>
          </p:cNvSpPr>
          <p:nvPr/>
        </p:nvSpPr>
        <p:spPr bwMode="auto">
          <a:xfrm>
            <a:off x="5686746" y="5695963"/>
            <a:ext cx="430324" cy="285811"/>
          </a:xfrm>
          <a:prstGeom prst="upDownArrow">
            <a:avLst>
              <a:gd name="adj1" fmla="val 46508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762" y="2841918"/>
            <a:ext cx="503422" cy="575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4081" r="23883"/>
          <a:stretch/>
        </p:blipFill>
        <p:spPr>
          <a:xfrm>
            <a:off x="3426072" y="1799677"/>
            <a:ext cx="705831" cy="713220"/>
          </a:xfrm>
          <a:prstGeom prst="rect">
            <a:avLst/>
          </a:prstGeom>
        </p:spPr>
      </p:pic>
      <p:sp>
        <p:nvSpPr>
          <p:cNvPr id="30" name="Rounded Rectangle 23"/>
          <p:cNvSpPr>
            <a:spLocks noChangeArrowheads="1"/>
          </p:cNvSpPr>
          <p:nvPr/>
        </p:nvSpPr>
        <p:spPr bwMode="auto">
          <a:xfrm>
            <a:off x="7334568" y="1937706"/>
            <a:ext cx="121412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party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31" name="Rounded Rectangle 23"/>
          <p:cNvSpPr>
            <a:spLocks noChangeArrowheads="1"/>
          </p:cNvSpPr>
          <p:nvPr/>
        </p:nvSpPr>
        <p:spPr bwMode="auto">
          <a:xfrm>
            <a:off x="7344477" y="2763771"/>
            <a:ext cx="121412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party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32" name="Rounded Rectangle 23"/>
          <p:cNvSpPr>
            <a:spLocks noChangeArrowheads="1"/>
          </p:cNvSpPr>
          <p:nvPr/>
        </p:nvSpPr>
        <p:spPr bwMode="auto">
          <a:xfrm>
            <a:off x="7344477" y="3513244"/>
            <a:ext cx="121412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party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67744" y="4849739"/>
            <a:ext cx="4536504" cy="1886024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67744" y="1482955"/>
            <a:ext cx="4536504" cy="3026165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124043" y="1519863"/>
            <a:ext cx="1688863" cy="3853353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9509" y="276377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nu.nl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8947" y="550242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home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36955" y="4367594"/>
            <a:ext cx="132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Somewhere else</a:t>
            </a:r>
          </a:p>
        </p:txBody>
      </p:sp>
      <p:sp>
        <p:nvSpPr>
          <p:cNvPr id="38" name="Up-Down Arrow 24"/>
          <p:cNvSpPr>
            <a:spLocks noChangeArrowheads="1"/>
          </p:cNvSpPr>
          <p:nvPr/>
        </p:nvSpPr>
        <p:spPr bwMode="auto">
          <a:xfrm rot="5400000">
            <a:off x="6510705" y="2460144"/>
            <a:ext cx="488900" cy="1158825"/>
          </a:xfrm>
          <a:prstGeom prst="upDownArrow">
            <a:avLst>
              <a:gd name="adj1" fmla="val 38407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39" name="Up-Down Arrow 24"/>
          <p:cNvSpPr>
            <a:spLocks noChangeArrowheads="1"/>
          </p:cNvSpPr>
          <p:nvPr/>
        </p:nvSpPr>
        <p:spPr bwMode="auto">
          <a:xfrm rot="3204076">
            <a:off x="6541125" y="2001823"/>
            <a:ext cx="488900" cy="1293298"/>
          </a:xfrm>
          <a:prstGeom prst="upDownArrow">
            <a:avLst>
              <a:gd name="adj1" fmla="val 38407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40" name="Up-Down Arrow 24"/>
          <p:cNvSpPr>
            <a:spLocks noChangeArrowheads="1"/>
          </p:cNvSpPr>
          <p:nvPr/>
        </p:nvSpPr>
        <p:spPr bwMode="auto">
          <a:xfrm rot="7284366">
            <a:off x="6510705" y="2781676"/>
            <a:ext cx="488900" cy="1293298"/>
          </a:xfrm>
          <a:prstGeom prst="upDownArrow">
            <a:avLst>
              <a:gd name="adj1" fmla="val 38407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41" name="Rounded Rectangle 23"/>
          <p:cNvSpPr>
            <a:spLocks noChangeArrowheads="1"/>
          </p:cNvSpPr>
          <p:nvPr/>
        </p:nvSpPr>
        <p:spPr bwMode="auto">
          <a:xfrm>
            <a:off x="5594547" y="6015141"/>
            <a:ext cx="590229" cy="43819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5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play a 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8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0"/>
          <a:stretch/>
        </p:blipFill>
        <p:spPr>
          <a:xfrm>
            <a:off x="-36512" y="1478747"/>
            <a:ext cx="8991600" cy="2167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" y="3128031"/>
            <a:ext cx="6658585" cy="3960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5088" y="3064873"/>
            <a:ext cx="4003813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spcBef>
                <a:spcPct val="0"/>
              </a:spcBef>
              <a:buNone/>
              <a:defRPr sz="3600" b="1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/>
                <a:ea typeface="+mj-ea"/>
              </a:rPr>
              <a:t>HTTP Request</a:t>
            </a:r>
            <a:endParaRPr kumimoji="0" lang="nl-NL" sz="1800" b="1" i="0" u="none" strike="noStrike" kern="1200" cap="all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88" y="3771673"/>
            <a:ext cx="3048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88" y="3951673"/>
            <a:ext cx="3048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6288" y="3979273"/>
            <a:ext cx="3048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6288" y="4158856"/>
            <a:ext cx="3048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1288" y="1575152"/>
            <a:ext cx="1404000" cy="44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1488" y="1575152"/>
            <a:ext cx="1371600" cy="44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53088" y="1693273"/>
            <a:ext cx="625800" cy="330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TamperData</a:t>
            </a:r>
            <a:r>
              <a:rPr lang="en-US" dirty="0"/>
              <a:t> allows you to (and alter) an HTTP request …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7126288" y="45126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76256" y="2636912"/>
            <a:ext cx="1944216" cy="32403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010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Obligatory exercise: activate “tamper data” and log in a site you know.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010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most cases the password is sent in clear (can be intercepted </a:t>
            </a:r>
            <a:r>
              <a:rPr kumimoji="0" lang="mr-IN" sz="1400" b="0" i="0" u="none" strike="noStrike" kern="1200" cap="none" spc="0" normalizeH="0" baseline="0" noProof="0" dirty="0">
                <a:ln>
                  <a:noFill/>
                </a:ln>
                <a:solidFill>
                  <a:srgbClr val="1010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010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unless https is uses)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010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notice that you are able to modify the parameters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888" y="5187359"/>
            <a:ext cx="3048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5888" y="5420957"/>
            <a:ext cx="3048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80528" y="1214145"/>
            <a:ext cx="3232273" cy="131485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010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TBD: show the request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010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third party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01073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HTTP request contains </a:t>
            </a:r>
            <a:r>
              <a:rPr lang="en-US" i="1" dirty="0"/>
              <a:t>parameters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usual ones</a:t>
            </a:r>
          </a:p>
          <a:p>
            <a:pPr lvl="1"/>
            <a:r>
              <a:rPr lang="en-US" dirty="0"/>
              <a:t>Host</a:t>
            </a:r>
          </a:p>
          <a:p>
            <a:pPr lvl="1"/>
            <a:r>
              <a:rPr lang="en-US" dirty="0" err="1"/>
              <a:t>Referer</a:t>
            </a:r>
            <a:r>
              <a:rPr lang="en-US" dirty="0"/>
              <a:t>. “The </a:t>
            </a:r>
            <a:r>
              <a:rPr lang="en-US" b="1" dirty="0"/>
              <a:t>HTTP</a:t>
            </a:r>
            <a:r>
              <a:rPr lang="en-US" dirty="0"/>
              <a:t> </a:t>
            </a:r>
            <a:r>
              <a:rPr lang="en-US" b="1" dirty="0" err="1"/>
              <a:t>referer</a:t>
            </a:r>
            <a:r>
              <a:rPr lang="en-US" dirty="0"/>
              <a:t> (originally a misspelling of </a:t>
            </a:r>
            <a:r>
              <a:rPr lang="en-US" b="1" dirty="0"/>
              <a:t>referrer</a:t>
            </a:r>
            <a:r>
              <a:rPr lang="en-US" baseline="30000" dirty="0"/>
              <a:t>[1]</a:t>
            </a:r>
            <a:r>
              <a:rPr lang="en-US" dirty="0"/>
              <a:t>) is an </a:t>
            </a:r>
            <a:r>
              <a:rPr lang="en-US" dirty="0">
                <a:hlinkClick r:id="rId2"/>
              </a:rPr>
              <a:t>HTTP header field</a:t>
            </a:r>
            <a:r>
              <a:rPr lang="en-US" dirty="0"/>
              <a:t> that identifies the address of the webpage (i.e. the </a:t>
            </a:r>
            <a:r>
              <a:rPr lang="en-US" dirty="0">
                <a:hlinkClick r:id="rId3"/>
              </a:rPr>
              <a:t>URI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IRI</a:t>
            </a:r>
            <a:r>
              <a:rPr lang="en-US" dirty="0"/>
              <a:t>) that linked to the resource being requested. By checking the referrer, the new webpage can see where the request originated</a:t>
            </a:r>
          </a:p>
          <a:p>
            <a:pPr lvl="1"/>
            <a:r>
              <a:rPr lang="en-US" dirty="0"/>
              <a:t>Cookies </a:t>
            </a:r>
          </a:p>
          <a:p>
            <a:r>
              <a:rPr lang="en-US" dirty="0"/>
              <a:t>The unusual ones</a:t>
            </a:r>
          </a:p>
          <a:p>
            <a:pPr lvl="1"/>
            <a:r>
              <a:rPr lang="en-US" dirty="0"/>
              <a:t>username,</a:t>
            </a:r>
          </a:p>
          <a:p>
            <a:pPr lvl="1"/>
            <a:r>
              <a:rPr lang="en-US" dirty="0"/>
              <a:t>password </a:t>
            </a:r>
          </a:p>
          <a:p>
            <a:pPr lvl="1"/>
            <a:endParaRPr lang="en-US" dirty="0"/>
          </a:p>
          <a:p>
            <a:r>
              <a:rPr lang="en-US" dirty="0"/>
              <a:t>Important to understand: there exist two kind of parameters: GET and POST parameters.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D73508A0-C709-894A-BCDD-F30BDA816851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0FA5BF-532B-8245-8DDE-17BA405113C3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4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parameter by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600200"/>
            <a:ext cx="2376636" cy="4138613"/>
          </a:xfrm>
        </p:spPr>
        <p:txBody>
          <a:bodyPr/>
          <a:lstStyle/>
          <a:p>
            <a:r>
              <a:rPr lang="en-US" dirty="0"/>
              <a:t>This is a page taken from the level 1 challenge on SQL injections</a:t>
            </a:r>
          </a:p>
          <a:p>
            <a:r>
              <a:rPr lang="en-US" dirty="0"/>
              <a:t>Type “ouch” in the “search” (</a:t>
            </a:r>
            <a:r>
              <a:rPr lang="en-US" dirty="0" err="1"/>
              <a:t>Zoeken</a:t>
            </a:r>
            <a:r>
              <a:rPr lang="en-US" dirty="0"/>
              <a:t>) field, press enter and you see</a:t>
            </a:r>
            <a:r>
              <a:rPr lang="mr-IN" dirty="0"/>
              <a:t>…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1708C004-3751-784C-BEAC-4DFA17A9DECE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03B684-3F89-904B-A2CD-D01F574B0D3B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72009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parameter by example (2)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600200"/>
            <a:ext cx="2376636" cy="4138613"/>
          </a:xfrm>
        </p:spPr>
        <p:txBody>
          <a:bodyPr/>
          <a:lstStyle/>
          <a:p>
            <a:r>
              <a:rPr lang="en-US" dirty="0"/>
              <a:t>That the parameter of the search is passed in the URL</a:t>
            </a:r>
          </a:p>
          <a:p>
            <a:r>
              <a:rPr lang="en-US" dirty="0"/>
              <a:t>This is thus a GET method parameter</a:t>
            </a:r>
          </a:p>
          <a:p>
            <a:r>
              <a:rPr lang="en-US" dirty="0"/>
              <a:t>Notice that you see something “different” in the URL also when you click on one of the buttons.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1708C004-3751-784C-BEAC-4DFA17A9DECE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03B684-3F89-904B-A2CD-D01F574B0D3B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6781800" cy="6438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0692" y="1617464"/>
            <a:ext cx="1721668" cy="2273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4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method by example (1)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12472" cy="4138613"/>
          </a:xfrm>
        </p:spPr>
        <p:txBody>
          <a:bodyPr/>
          <a:lstStyle/>
          <a:p>
            <a:r>
              <a:rPr lang="en-US" dirty="0"/>
              <a:t>The old Facebook example,</a:t>
            </a:r>
          </a:p>
          <a:p>
            <a:r>
              <a:rPr lang="en-US" dirty="0"/>
              <a:t>When you try to login you don’t see your login name and password in the </a:t>
            </a:r>
            <a:r>
              <a:rPr lang="en-US" dirty="0" err="1"/>
              <a:t>url</a:t>
            </a:r>
            <a:r>
              <a:rPr lang="en-US" dirty="0"/>
              <a:t> of </a:t>
            </a:r>
            <a:r>
              <a:rPr lang="en-US" dirty="0" err="1"/>
              <a:t>facebook</a:t>
            </a:r>
            <a:r>
              <a:rPr lang="en-U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0"/>
          <a:stretch/>
        </p:blipFill>
        <p:spPr>
          <a:xfrm>
            <a:off x="127794" y="3457699"/>
            <a:ext cx="8991600" cy="21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1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method by example (1)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69" y="1484784"/>
            <a:ext cx="8312472" cy="4138613"/>
          </a:xfrm>
        </p:spPr>
        <p:txBody>
          <a:bodyPr/>
          <a:lstStyle/>
          <a:p>
            <a:r>
              <a:rPr lang="en-US" dirty="0"/>
              <a:t>The parameters are now “hidden” in the request: they are thus POST parameters.</a:t>
            </a:r>
          </a:p>
          <a:p>
            <a:r>
              <a:rPr lang="en-US" dirty="0"/>
              <a:t>You need to use </a:t>
            </a:r>
            <a:r>
              <a:rPr lang="en-US" dirty="0" err="1"/>
              <a:t>temperdata</a:t>
            </a:r>
            <a:r>
              <a:rPr lang="en-US" dirty="0"/>
              <a:t> to see them</a:t>
            </a:r>
          </a:p>
          <a:p>
            <a:r>
              <a:rPr lang="en-US" dirty="0"/>
              <a:t>What are the consequences of this difference security-wise?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96952"/>
            <a:ext cx="6658585" cy="39603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40793" y="3812664"/>
            <a:ext cx="1577652" cy="4433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0973" y="3369280"/>
            <a:ext cx="1097272" cy="3107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12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differences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3830" y="1324769"/>
          <a:ext cx="6322048" cy="5540350"/>
        </p:xfrm>
        <a:graphic>
          <a:graphicData uri="http://schemas.openxmlformats.org/drawingml/2006/table">
            <a:tbl>
              <a:tblPr/>
              <a:tblGrid>
                <a:gridCol w="189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596">
                <a:tc>
                  <a:txBody>
                    <a:bodyPr/>
                    <a:lstStyle/>
                    <a:p>
                      <a:r>
                        <a:rPr lang="sk-SK" sz="1000" b="1">
                          <a:effectLst/>
                          <a:latin typeface="Verdana" charset="0"/>
                        </a:rPr>
                        <a:t> </a:t>
                      </a:r>
                      <a:endParaRPr lang="sk-SK" sz="1000">
                        <a:effectLst/>
                        <a:latin typeface="Verdana" charset="0"/>
                      </a:endParaRPr>
                    </a:p>
                  </a:txBody>
                  <a:tcPr marL="77793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Verdana" charset="0"/>
                        </a:rPr>
                        <a:t>GET</a:t>
                      </a:r>
                      <a:endParaRPr lang="en-US" sz="1000">
                        <a:effectLst/>
                        <a:latin typeface="Verdana" charset="0"/>
                      </a:endParaRP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effectLst/>
                          <a:latin typeface="Verdana" charset="0"/>
                        </a:rPr>
                        <a:t>POST</a:t>
                      </a:r>
                      <a:endParaRPr lang="en-US" sz="1000">
                        <a:effectLst/>
                        <a:latin typeface="Verdana" charset="0"/>
                      </a:endParaRP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710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Verdana" charset="0"/>
                        </a:rPr>
                        <a:t>BACK button/Reload</a:t>
                      </a:r>
                    </a:p>
                  </a:txBody>
                  <a:tcPr marL="77793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Verdana" charset="0"/>
                        </a:rPr>
                        <a:t>Harmless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Verdana" charset="0"/>
                        </a:rPr>
                        <a:t>Data will be re-submitted (the browser should alert the user that the data are about to be re-submitted)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96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Verdana" charset="0"/>
                        </a:rPr>
                        <a:t>Bookmarked</a:t>
                      </a:r>
                    </a:p>
                  </a:txBody>
                  <a:tcPr marL="77793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Verdana" charset="0"/>
                        </a:rPr>
                        <a:t>Can be bookmarked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Verdana" charset="0"/>
                        </a:rPr>
                        <a:t>Cannot be bookmarked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9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Cached</a:t>
                      </a:r>
                    </a:p>
                  </a:txBody>
                  <a:tcPr marL="77793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Can be cached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Not cached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03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Encoding type</a:t>
                      </a:r>
                    </a:p>
                  </a:txBody>
                  <a:tcPr marL="77793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application/x-www-form-</a:t>
                      </a:r>
                      <a:r>
                        <a:rPr lang="en-US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urlencoded</a:t>
                      </a:r>
                      <a:endParaRPr lang="en-US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charset="0"/>
                      </a:endParaRP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application/x-www-form-</a:t>
                      </a:r>
                      <a:r>
                        <a:rPr lang="en-US" sz="10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urlencoded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 or multipart/form-data. Use multipart encoding for binary data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18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Verdana" charset="0"/>
                        </a:rPr>
                        <a:t>History</a:t>
                      </a:r>
                    </a:p>
                  </a:txBody>
                  <a:tcPr marL="77793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Verdana" charset="0"/>
                        </a:rPr>
                        <a:t>P</a:t>
                      </a:r>
                      <a:r>
                        <a:rPr lang="en-US" sz="1000" b="1" dirty="0">
                          <a:effectLst/>
                          <a:latin typeface="Verdana" charset="0"/>
                        </a:rPr>
                        <a:t>arameters remain in browser history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Verdana" charset="0"/>
                        </a:rPr>
                        <a:t>Parameters are not saved in browser history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735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Restrictions on data length</a:t>
                      </a:r>
                    </a:p>
                  </a:txBody>
                  <a:tcPr marL="77793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Yes, when sending data, the GET method adds the data to the URL; and the length of a URL is limited (maximum URL length is 2048 characters)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No restrictions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418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Restrictions on data type</a:t>
                      </a:r>
                    </a:p>
                  </a:txBody>
                  <a:tcPr marL="77793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Only ASCII characters allowed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charset="0"/>
                        </a:rPr>
                        <a:t>No restrictions. Binary data is also allowed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4349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Verdana" charset="0"/>
                        </a:rPr>
                        <a:t>Security</a:t>
                      </a:r>
                    </a:p>
                  </a:txBody>
                  <a:tcPr marL="77793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  <a:latin typeface="Verdana" charset="0"/>
                        </a:rPr>
                        <a:t>GET is less secure compared to POST because data sent is part of the URL</a:t>
                      </a:r>
                    </a:p>
                    <a:p>
                      <a:br>
                        <a:rPr lang="en-US" sz="1000" b="1" dirty="0">
                          <a:effectLst/>
                          <a:latin typeface="Verdana" charset="0"/>
                        </a:rPr>
                      </a:br>
                      <a:endParaRPr lang="en-US" sz="1000" b="1" dirty="0">
                        <a:effectLst/>
                        <a:latin typeface="Verdana" charset="0"/>
                      </a:endParaRPr>
                    </a:p>
                    <a:p>
                      <a:r>
                        <a:rPr lang="en-US" sz="1000" b="1" dirty="0">
                          <a:effectLst/>
                          <a:latin typeface="Verdana" charset="0"/>
                        </a:rPr>
                        <a:t>Never use GET when sending passwords or other sensitive information!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Verdana" charset="0"/>
                        </a:rPr>
                        <a:t>POST is a little safer than GET because the parameters are not stored in browser history or in web server logs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061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Verdana" charset="0"/>
                        </a:rPr>
                        <a:t>Visibility</a:t>
                      </a:r>
                    </a:p>
                  </a:txBody>
                  <a:tcPr marL="77793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Verdana" charset="0"/>
                        </a:rPr>
                        <a:t>Data is visible to everyone in the URL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Verdana" charset="0"/>
                        </a:rPr>
                        <a:t>Data is not displayed in the URL</a:t>
                      </a:r>
                    </a:p>
                  </a:txBody>
                  <a:tcPr marL="38897" marR="38897" marT="38897" marB="38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44208" y="1514493"/>
            <a:ext cx="2592288" cy="40002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 b="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600" b="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600" b="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600" b="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GET parameter: visible in the URL</a:t>
            </a:r>
          </a:p>
          <a:p>
            <a:pPr marL="534988" marR="0" lvl="1" indent="-2651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1073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You can bookmark it</a:t>
            </a:r>
          </a:p>
          <a:p>
            <a:pPr marL="534988" marR="0" lvl="1" indent="-2651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1073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Less secure: (e.g. when you only need to craft a link your victim has to click on) 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EEF"/>
              </a:buClr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POST parameter: not visible in the URL</a:t>
            </a:r>
          </a:p>
          <a:p>
            <a:pPr marL="534988" marR="0" lvl="1" indent="-2651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01073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But sometimes the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webapplication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accepts transforming a post into a get parameter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845853" y="497270"/>
            <a:ext cx="3196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(from w3schools.com)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7704" y="3538076"/>
            <a:ext cx="2088232" cy="394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8780" y="5201596"/>
            <a:ext cx="2251172" cy="12517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0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A35D0-BE93-F245-92F4-F3B58B42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suggested book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2D6B9C-D950-9043-A2B8-A9F61B5F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28" y="1700808"/>
            <a:ext cx="3191745" cy="4138613"/>
          </a:xfrm>
        </p:spPr>
        <p:txBody>
          <a:bodyPr/>
          <a:lstStyle/>
          <a:p>
            <a:r>
              <a:rPr lang="en-US" dirty="0"/>
              <a:t>It is not obligatory to use it, it is suggested.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6105A3-6B2B-E947-BD75-921F6389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67623"/>
            <a:ext cx="4104456" cy="511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3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15900"/>
            <a:ext cx="8024812" cy="922338"/>
          </a:xfrm>
        </p:spPr>
        <p:txBody>
          <a:bodyPr/>
          <a:lstStyle/>
          <a:p>
            <a:r>
              <a:rPr lang="en-US" dirty="0"/>
              <a:t>… and an HTTP Response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7887801" cy="2943636"/>
          </a:xfrm>
        </p:spPr>
      </p:pic>
      <p:sp>
        <p:nvSpPr>
          <p:cNvPr id="5" name="Rectangle 4"/>
          <p:cNvSpPr/>
          <p:nvPr/>
        </p:nvSpPr>
        <p:spPr>
          <a:xfrm>
            <a:off x="417518" y="1963132"/>
            <a:ext cx="78486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518" y="2496532"/>
            <a:ext cx="78486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283529"/>
            <a:ext cx="78486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9436" y="4259253"/>
            <a:ext cx="1944216" cy="2592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010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response contains interesting information: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010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status of the request.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01073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parameters that may be reused</a:t>
            </a:r>
          </a:p>
        </p:txBody>
      </p:sp>
    </p:spTree>
    <p:extLst>
      <p:ext uri="{BB962C8B-B14F-4D97-AF65-F5344CB8AC3E}">
        <p14:creationId xmlns:p14="http://schemas.microsoft.com/office/powerpoint/2010/main" val="2293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Nb</a:t>
            </a:r>
            <a:r>
              <a:rPr lang="en-GB" dirty="0"/>
              <a:t>: some parameter are encoded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to make the request more digestible by the webserver, </a:t>
            </a:r>
            <a:r>
              <a:rPr lang="en-US" dirty="0" err="1"/>
              <a:t>webapplication</a:t>
            </a:r>
            <a:r>
              <a:rPr lang="en-US" dirty="0"/>
              <a:t> etc.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Very often requests are encoded,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Very often the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webapplication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accepts several different encodings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Hexadecimal encoding: 0x41 = A,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etc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/>
              <a:t>URL encodings </a:t>
            </a:r>
          </a:p>
          <a:p>
            <a:pPr lvl="2" eaLnBrk="1" hangingPunct="1"/>
            <a:r>
              <a:rPr lang="en-US" dirty="0"/>
              <a:t>%3d = </a:t>
            </a:r>
          </a:p>
          <a:p>
            <a:pPr lvl="2" eaLnBrk="1" hangingPunct="1"/>
            <a:r>
              <a:rPr lang="en-US" dirty="0"/>
              <a:t>%25 % </a:t>
            </a:r>
          </a:p>
          <a:p>
            <a:pPr lvl="2" eaLnBrk="1" hangingPunct="1"/>
            <a:r>
              <a:rPr lang="en-US" dirty="0"/>
              <a:t>%20 space </a:t>
            </a:r>
          </a:p>
          <a:p>
            <a:pPr lvl="2" eaLnBrk="1" hangingPunct="1"/>
            <a:r>
              <a:rPr lang="en-US" dirty="0"/>
              <a:t>%0a new line </a:t>
            </a:r>
          </a:p>
          <a:p>
            <a:pPr lvl="2" eaLnBrk="1" hangingPunct="1"/>
            <a:r>
              <a:rPr lang="en-US" dirty="0"/>
              <a:t>%00 null byte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31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15900"/>
            <a:ext cx="8024812" cy="922338"/>
          </a:xfrm>
        </p:spPr>
        <p:txBody>
          <a:bodyPr/>
          <a:lstStyle/>
          <a:p>
            <a:r>
              <a:rPr lang="en-GB" dirty="0"/>
              <a:t>One of the underlying problems: HTTP “weak” Sessions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 is connectionless</a:t>
            </a:r>
          </a:p>
          <a:p>
            <a:pPr lvl="1"/>
            <a:r>
              <a:rPr lang="en-GB" dirty="0"/>
              <a:t>In particular it is </a:t>
            </a:r>
            <a:r>
              <a:rPr lang="en-GB" b="1" dirty="0" err="1"/>
              <a:t>sessionless</a:t>
            </a:r>
            <a:r>
              <a:rPr lang="en-GB" dirty="0"/>
              <a:t>, and does not have a “state”</a:t>
            </a:r>
          </a:p>
          <a:p>
            <a:pPr lvl="2"/>
            <a:r>
              <a:rPr lang="en-US" dirty="0"/>
              <a:t>S</a:t>
            </a:r>
            <a:r>
              <a:rPr lang="en-GB" dirty="0"/>
              <a:t>mall exception: </a:t>
            </a:r>
            <a:r>
              <a:rPr lang="en-US" dirty="0"/>
              <a:t>HTTP keep-alive, or HTTP connection reuse in which you reuse the same TCP connection (Connection: Keep-Alive), this is however often unlinked to the application logic, so as far as we are concerned there is no connection state. </a:t>
            </a:r>
            <a:endParaRPr lang="en-GB" dirty="0"/>
          </a:p>
          <a:p>
            <a:pPr lvl="1"/>
            <a:r>
              <a:rPr lang="en-GB" b="0" dirty="0"/>
              <a:t>So, think about a web shop, in which you change “state” by putting things in the car etc. </a:t>
            </a:r>
          </a:p>
          <a:p>
            <a:pPr lvl="1"/>
            <a:r>
              <a:rPr lang="en-GB" dirty="0"/>
              <a:t>The </a:t>
            </a:r>
            <a:r>
              <a:rPr lang="en-GB" dirty="0" err="1"/>
              <a:t>webapplication</a:t>
            </a:r>
            <a:r>
              <a:rPr lang="en-GB" dirty="0"/>
              <a:t> has no memory of what you have done so far. </a:t>
            </a:r>
            <a:endParaRPr lang="en-GB" b="0" dirty="0"/>
          </a:p>
          <a:p>
            <a:r>
              <a:rPr lang="en-GB" dirty="0"/>
              <a:t>Q</a:t>
            </a:r>
            <a:r>
              <a:rPr lang="en-GB" b="1" dirty="0"/>
              <a:t>uestion: How can a server </a:t>
            </a:r>
            <a:r>
              <a:rPr lang="en-GB" dirty="0"/>
              <a:t>(dealing with 100s of connection at the same time) </a:t>
            </a:r>
          </a:p>
          <a:p>
            <a:pPr lvl="1"/>
            <a:r>
              <a:rPr lang="en-GB" dirty="0"/>
              <a:t>“know” which requests comes from you and which ones come from someone else?</a:t>
            </a:r>
          </a:p>
          <a:p>
            <a:pPr lvl="1"/>
            <a:r>
              <a:rPr lang="en-GB" dirty="0"/>
              <a:t>Know the status of request, and what you have done earlier? Think about </a:t>
            </a:r>
            <a:r>
              <a:rPr lang="en-GB" dirty="0" err="1"/>
              <a:t>cheking</a:t>
            </a:r>
            <a:r>
              <a:rPr lang="en-GB" dirty="0"/>
              <a:t> out at a </a:t>
            </a:r>
            <a:r>
              <a:rPr lang="en-GB" dirty="0" err="1"/>
              <a:t>webshop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85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67" y="134406"/>
            <a:ext cx="8024812" cy="922338"/>
          </a:xfrm>
        </p:spPr>
        <p:txBody>
          <a:bodyPr/>
          <a:lstStyle/>
          <a:p>
            <a:r>
              <a:rPr lang="en-GB" dirty="0"/>
              <a:t>HTTP “weak” Sessions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887" y="1610552"/>
            <a:ext cx="3740185" cy="4138613"/>
          </a:xfrm>
        </p:spPr>
        <p:txBody>
          <a:bodyPr/>
          <a:lstStyle/>
          <a:p>
            <a:r>
              <a:rPr lang="en-US" dirty="0"/>
              <a:t>All the information needed to process your request</a:t>
            </a:r>
          </a:p>
          <a:p>
            <a:pPr lvl="1"/>
            <a:r>
              <a:rPr lang="en-US" dirty="0"/>
              <a:t>Proof of who you are, </a:t>
            </a:r>
          </a:p>
          <a:p>
            <a:pPr lvl="1"/>
            <a:r>
              <a:rPr lang="en-US" dirty="0"/>
              <a:t>Information about what you have done so far (elements you have in the basket)</a:t>
            </a:r>
          </a:p>
          <a:p>
            <a:r>
              <a:rPr lang="en-US" dirty="0"/>
              <a:t>IS STORED IN YOUR BROWSER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Rounded Rectangle 18"/>
          <p:cNvSpPr>
            <a:spLocks noChangeArrowheads="1"/>
          </p:cNvSpPr>
          <p:nvPr/>
        </p:nvSpPr>
        <p:spPr bwMode="auto">
          <a:xfrm>
            <a:off x="2555776" y="5063697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Browser</a:t>
            </a:r>
          </a:p>
        </p:txBody>
      </p:sp>
      <p:sp>
        <p:nvSpPr>
          <p:cNvPr id="8" name="Rounded Rectangle 19"/>
          <p:cNvSpPr>
            <a:spLocks noChangeArrowheads="1"/>
          </p:cNvSpPr>
          <p:nvPr/>
        </p:nvSpPr>
        <p:spPr bwMode="auto">
          <a:xfrm>
            <a:off x="2527838" y="3631192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ebserver</a:t>
            </a:r>
          </a:p>
        </p:txBody>
      </p:sp>
      <p:sp>
        <p:nvSpPr>
          <p:cNvPr id="9" name="Rounded Rectangle 20"/>
          <p:cNvSpPr>
            <a:spLocks noChangeArrowheads="1"/>
          </p:cNvSpPr>
          <p:nvPr/>
        </p:nvSpPr>
        <p:spPr bwMode="auto">
          <a:xfrm>
            <a:off x="2527838" y="2744454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webapplication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10" name="Up-Down Arrow 22"/>
          <p:cNvSpPr>
            <a:spLocks noChangeArrowheads="1"/>
          </p:cNvSpPr>
          <p:nvPr/>
        </p:nvSpPr>
        <p:spPr bwMode="auto">
          <a:xfrm>
            <a:off x="2870738" y="3302123"/>
            <a:ext cx="1143000" cy="304800"/>
          </a:xfrm>
          <a:prstGeom prst="upDownArrow">
            <a:avLst>
              <a:gd name="adj1" fmla="val 38407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11" name="Rounded Rectangle 23"/>
          <p:cNvSpPr>
            <a:spLocks noChangeArrowheads="1"/>
          </p:cNvSpPr>
          <p:nvPr/>
        </p:nvSpPr>
        <p:spPr bwMode="auto">
          <a:xfrm>
            <a:off x="2493316" y="1843902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database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12" name="Up-Down Arrow 24"/>
          <p:cNvSpPr>
            <a:spLocks noChangeArrowheads="1"/>
          </p:cNvSpPr>
          <p:nvPr/>
        </p:nvSpPr>
        <p:spPr bwMode="auto">
          <a:xfrm>
            <a:off x="3163266" y="2415385"/>
            <a:ext cx="488900" cy="304800"/>
          </a:xfrm>
          <a:prstGeom prst="upDownArrow">
            <a:avLst>
              <a:gd name="adj1" fmla="val 38407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13" name="Up-Down Arrow 12"/>
          <p:cNvSpPr/>
          <p:nvPr/>
        </p:nvSpPr>
        <p:spPr bwMode="auto">
          <a:xfrm>
            <a:off x="3191422" y="4184146"/>
            <a:ext cx="501632" cy="894602"/>
          </a:xfrm>
          <a:prstGeom prst="upDownArrow">
            <a:avLst>
              <a:gd name="adj1" fmla="val 72836"/>
              <a:gd name="adj2" fmla="val 1785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lIns="0" tIns="0" rIns="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internet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2804" r="33565"/>
          <a:stretch/>
        </p:blipFill>
        <p:spPr>
          <a:xfrm>
            <a:off x="2555775" y="5993469"/>
            <a:ext cx="529519" cy="4895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0927" t="13182" r="30656" b="16864"/>
          <a:stretch/>
        </p:blipFill>
        <p:spPr>
          <a:xfrm>
            <a:off x="3113655" y="5911651"/>
            <a:ext cx="666257" cy="571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854" y="3668541"/>
            <a:ext cx="950838" cy="652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057" y="5159731"/>
            <a:ext cx="492646" cy="492646"/>
          </a:xfrm>
          <a:prstGeom prst="rect">
            <a:avLst/>
          </a:prstGeom>
        </p:spPr>
      </p:pic>
      <p:sp>
        <p:nvSpPr>
          <p:cNvPr id="18" name="Up-Down Arrow 22"/>
          <p:cNvSpPr>
            <a:spLocks noChangeArrowheads="1"/>
          </p:cNvSpPr>
          <p:nvPr/>
        </p:nvSpPr>
        <p:spPr bwMode="auto">
          <a:xfrm>
            <a:off x="2632472" y="5654550"/>
            <a:ext cx="430324" cy="285811"/>
          </a:xfrm>
          <a:prstGeom prst="upDownArrow">
            <a:avLst>
              <a:gd name="adj1" fmla="val 46508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19" name="Up-Down Arrow 22"/>
          <p:cNvSpPr>
            <a:spLocks noChangeArrowheads="1"/>
          </p:cNvSpPr>
          <p:nvPr/>
        </p:nvSpPr>
        <p:spPr bwMode="auto">
          <a:xfrm>
            <a:off x="3227076" y="5654583"/>
            <a:ext cx="430324" cy="285811"/>
          </a:xfrm>
          <a:prstGeom prst="upDownArrow">
            <a:avLst>
              <a:gd name="adj1" fmla="val 46508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20" name="Up-Down Arrow 22"/>
          <p:cNvSpPr>
            <a:spLocks noChangeArrowheads="1"/>
          </p:cNvSpPr>
          <p:nvPr/>
        </p:nvSpPr>
        <p:spPr bwMode="auto">
          <a:xfrm>
            <a:off x="3886546" y="5652377"/>
            <a:ext cx="430324" cy="285811"/>
          </a:xfrm>
          <a:prstGeom prst="upDownArrow">
            <a:avLst>
              <a:gd name="adj1" fmla="val 46508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562" y="2798332"/>
            <a:ext cx="503422" cy="575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24081" r="23883"/>
          <a:stretch/>
        </p:blipFill>
        <p:spPr>
          <a:xfrm>
            <a:off x="1625872" y="1756091"/>
            <a:ext cx="705831" cy="71322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67544" y="4806153"/>
            <a:ext cx="4536504" cy="1886024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7544" y="1439369"/>
            <a:ext cx="4536504" cy="3026165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309" y="272018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nu.nl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8747" y="545883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home</a:t>
            </a:r>
          </a:p>
        </p:txBody>
      </p:sp>
      <p:sp>
        <p:nvSpPr>
          <p:cNvPr id="35" name="Rounded Rectangle 23"/>
          <p:cNvSpPr>
            <a:spLocks noChangeArrowheads="1"/>
          </p:cNvSpPr>
          <p:nvPr/>
        </p:nvSpPr>
        <p:spPr bwMode="auto">
          <a:xfrm>
            <a:off x="3794347" y="5971555"/>
            <a:ext cx="590229" cy="43819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53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So, why don’t we use SSL and thereby “solve” all our problems?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133600"/>
            <a:ext cx="8208963" cy="42481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SSL DOES NOT HELP against the attacks we just mentioned!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Actually, we should talk about TLS “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Tansport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Layer Security”</a:t>
            </a:r>
          </a:p>
          <a:p>
            <a:pPr marL="0" indent="0" eaLnBrk="1" hangingPunct="1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Where does SSL help?</a:t>
            </a:r>
          </a:p>
        </p:txBody>
      </p:sp>
      <p:sp>
        <p:nvSpPr>
          <p:cNvPr id="47108" name="Date Placeholder 3"/>
          <p:cNvSpPr>
            <a:spLocks noGrp="1"/>
          </p:cNvSpPr>
          <p:nvPr>
            <p:ph type="dt" sz="half" idx="12"/>
          </p:nvPr>
        </p:nvSpPr>
        <p:spPr>
          <a:xfrm>
            <a:off x="179388" y="6548438"/>
            <a:ext cx="3598862" cy="1873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F5E04-78E1-4342-8F9C-673D0F129909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94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Where SSL acts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064848" y="1600200"/>
            <a:ext cx="3540990" cy="39592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SSL takes care of securing the communication (TCP/IP).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E.g. eavesdropping if you are at an internet café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Or at home using </a:t>
            </a:r>
            <a:r>
              <a:rPr lang="en-US" dirty="0" err="1">
                <a:latin typeface="Arial" charset="0"/>
                <a:ea typeface="ＭＳ Ｐゴシック" charset="0"/>
              </a:rPr>
              <a:t>Wifi</a:t>
            </a:r>
            <a:r>
              <a:rPr lang="en-US" dirty="0">
                <a:latin typeface="Arial" charset="0"/>
                <a:ea typeface="ＭＳ Ｐゴシック" charset="0"/>
              </a:rPr>
              <a:t> &amp; WEP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Or WPA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security problems we mentioned before have nothing to do with the application vulnerabilities.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Also: there are other ways of intercepting traffic.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Rounded Rectangle 18"/>
          <p:cNvSpPr>
            <a:spLocks noChangeArrowheads="1"/>
          </p:cNvSpPr>
          <p:nvPr/>
        </p:nvSpPr>
        <p:spPr bwMode="auto">
          <a:xfrm>
            <a:off x="2267744" y="5107283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Browser</a:t>
            </a:r>
          </a:p>
        </p:txBody>
      </p:sp>
      <p:sp>
        <p:nvSpPr>
          <p:cNvPr id="15" name="Rounded Rectangle 19"/>
          <p:cNvSpPr>
            <a:spLocks noChangeArrowheads="1"/>
          </p:cNvSpPr>
          <p:nvPr/>
        </p:nvSpPr>
        <p:spPr bwMode="auto">
          <a:xfrm>
            <a:off x="2239806" y="3674778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ebserver</a:t>
            </a:r>
          </a:p>
        </p:txBody>
      </p:sp>
      <p:sp>
        <p:nvSpPr>
          <p:cNvPr id="16" name="Rounded Rectangle 20"/>
          <p:cNvSpPr>
            <a:spLocks noChangeArrowheads="1"/>
          </p:cNvSpPr>
          <p:nvPr/>
        </p:nvSpPr>
        <p:spPr bwMode="auto">
          <a:xfrm>
            <a:off x="2239806" y="2788040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webapplication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17" name="Up-Down Arrow 22"/>
          <p:cNvSpPr>
            <a:spLocks noChangeArrowheads="1"/>
          </p:cNvSpPr>
          <p:nvPr/>
        </p:nvSpPr>
        <p:spPr bwMode="auto">
          <a:xfrm>
            <a:off x="2582706" y="3345709"/>
            <a:ext cx="1143000" cy="304800"/>
          </a:xfrm>
          <a:prstGeom prst="upDownArrow">
            <a:avLst>
              <a:gd name="adj1" fmla="val 38407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18" name="Rounded Rectangle 23"/>
          <p:cNvSpPr>
            <a:spLocks noChangeArrowheads="1"/>
          </p:cNvSpPr>
          <p:nvPr/>
        </p:nvSpPr>
        <p:spPr bwMode="auto">
          <a:xfrm>
            <a:off x="2205284" y="1887488"/>
            <a:ext cx="18288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database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19" name="Up-Down Arrow 24"/>
          <p:cNvSpPr>
            <a:spLocks noChangeArrowheads="1"/>
          </p:cNvSpPr>
          <p:nvPr/>
        </p:nvSpPr>
        <p:spPr bwMode="auto">
          <a:xfrm>
            <a:off x="2875234" y="2458971"/>
            <a:ext cx="488900" cy="304800"/>
          </a:xfrm>
          <a:prstGeom prst="upDownArrow">
            <a:avLst>
              <a:gd name="adj1" fmla="val 38407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20" name="Up-Down Arrow 19"/>
          <p:cNvSpPr/>
          <p:nvPr/>
        </p:nvSpPr>
        <p:spPr bwMode="auto">
          <a:xfrm>
            <a:off x="2903390" y="4227732"/>
            <a:ext cx="501632" cy="894602"/>
          </a:xfrm>
          <a:prstGeom prst="upDownArrow">
            <a:avLst>
              <a:gd name="adj1" fmla="val 72836"/>
              <a:gd name="adj2" fmla="val 1785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lIns="0" tIns="0" rIns="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internet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2804" r="33565"/>
          <a:stretch/>
        </p:blipFill>
        <p:spPr>
          <a:xfrm>
            <a:off x="2267743" y="6037055"/>
            <a:ext cx="529519" cy="4895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0927" t="13182" r="30656" b="16864"/>
          <a:stretch/>
        </p:blipFill>
        <p:spPr>
          <a:xfrm>
            <a:off x="2825623" y="5955237"/>
            <a:ext cx="666257" cy="571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822" y="3712127"/>
            <a:ext cx="950838" cy="6526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025" y="5203317"/>
            <a:ext cx="492646" cy="492646"/>
          </a:xfrm>
          <a:prstGeom prst="rect">
            <a:avLst/>
          </a:prstGeom>
        </p:spPr>
      </p:pic>
      <p:sp>
        <p:nvSpPr>
          <p:cNvPr id="25" name="Up-Down Arrow 22"/>
          <p:cNvSpPr>
            <a:spLocks noChangeArrowheads="1"/>
          </p:cNvSpPr>
          <p:nvPr/>
        </p:nvSpPr>
        <p:spPr bwMode="auto">
          <a:xfrm>
            <a:off x="2344440" y="5698136"/>
            <a:ext cx="430324" cy="285811"/>
          </a:xfrm>
          <a:prstGeom prst="upDownArrow">
            <a:avLst>
              <a:gd name="adj1" fmla="val 46508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26" name="Up-Down Arrow 22"/>
          <p:cNvSpPr>
            <a:spLocks noChangeArrowheads="1"/>
          </p:cNvSpPr>
          <p:nvPr/>
        </p:nvSpPr>
        <p:spPr bwMode="auto">
          <a:xfrm>
            <a:off x="2939044" y="5698169"/>
            <a:ext cx="430324" cy="285811"/>
          </a:xfrm>
          <a:prstGeom prst="upDownArrow">
            <a:avLst>
              <a:gd name="adj1" fmla="val 46508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27" name="Up-Down Arrow 22"/>
          <p:cNvSpPr>
            <a:spLocks noChangeArrowheads="1"/>
          </p:cNvSpPr>
          <p:nvPr/>
        </p:nvSpPr>
        <p:spPr bwMode="auto">
          <a:xfrm>
            <a:off x="3598514" y="5695963"/>
            <a:ext cx="430324" cy="285811"/>
          </a:xfrm>
          <a:prstGeom prst="upDownArrow">
            <a:avLst>
              <a:gd name="adj1" fmla="val 46508"/>
              <a:gd name="adj2" fmla="val 17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530" y="2841918"/>
            <a:ext cx="503422" cy="575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24081" r="23883"/>
          <a:stretch/>
        </p:blipFill>
        <p:spPr>
          <a:xfrm>
            <a:off x="1337840" y="1799677"/>
            <a:ext cx="705831" cy="71322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79512" y="4849739"/>
            <a:ext cx="4536504" cy="1886024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9512" y="1482955"/>
            <a:ext cx="4536504" cy="3026165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277" y="276377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nu.nl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715" y="550242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home</a:t>
            </a:r>
          </a:p>
        </p:txBody>
      </p:sp>
      <p:sp>
        <p:nvSpPr>
          <p:cNvPr id="34" name="Rounded Rectangle 23"/>
          <p:cNvSpPr>
            <a:spLocks noChangeArrowheads="1"/>
          </p:cNvSpPr>
          <p:nvPr/>
        </p:nvSpPr>
        <p:spPr bwMode="auto">
          <a:xfrm>
            <a:off x="3506315" y="6015141"/>
            <a:ext cx="590229" cy="43819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48141" name="Rounded Rectangle 11"/>
          <p:cNvSpPr>
            <a:spLocks noChangeArrowheads="1"/>
          </p:cNvSpPr>
          <p:nvPr/>
        </p:nvSpPr>
        <p:spPr bwMode="auto">
          <a:xfrm>
            <a:off x="2806080" y="4433857"/>
            <a:ext cx="685800" cy="53340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SSL</a:t>
            </a:r>
          </a:p>
        </p:txBody>
      </p:sp>
    </p:spTree>
    <p:extLst>
      <p:ext uri="{BB962C8B-B14F-4D97-AF65-F5344CB8AC3E}">
        <p14:creationId xmlns:p14="http://schemas.microsoft.com/office/powerpoint/2010/main" val="324496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Owasp.org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to develop any </a:t>
            </a:r>
            <a:r>
              <a:rPr lang="en-US" dirty="0" err="1"/>
              <a:t>webapplication</a:t>
            </a:r>
            <a:r>
              <a:rPr lang="en-US" dirty="0"/>
              <a:t>, you should look here for information how to avoid security problems</a:t>
            </a:r>
          </a:p>
          <a:p>
            <a:pPr lvl="1"/>
            <a:r>
              <a:rPr lang="en-US" dirty="0"/>
              <a:t>Look at the cheat sheets.</a:t>
            </a:r>
          </a:p>
          <a:p>
            <a:r>
              <a:rPr lang="en-US" dirty="0"/>
              <a:t>Interesting for us is the OWASP top 10</a:t>
            </a:r>
          </a:p>
          <a:p>
            <a:pPr lvl="1"/>
            <a:r>
              <a:rPr lang="en-US" dirty="0"/>
              <a:t>There is a tentative 2017 version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4" y="3501008"/>
            <a:ext cx="6680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73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0346-B292-EC46-BA4A-43C3EC8D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Top 10 (2017) 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9462-2913-E740-AD76-90CE72D60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Injection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Broken Authentication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Sensitive Data Exposure  [NEW]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XML External Entities (XXE) [NEW!]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Broken Access Control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Security Misconfiguration [Down from #5, still high enough]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Cross-Site Scripting (XSS) [Down from #3]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Insecure Deserialization [NEW!]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Using Components with Known Vulnerabilities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Insufficient Logging &amp; Monitoring </a:t>
            </a:r>
            <a:r>
              <a:rPr lang="en-US" dirty="0"/>
              <a:t>[NEW and interesting]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561B-960D-0A4A-A64F-4EEC076C18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D0E36-6D77-1E42-87C1-A283A695E6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47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old OWASP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13A299-4B70-44C0-9573-A40A0A56C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1073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073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0" y="1412776"/>
          <a:ext cx="9220200" cy="501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6309320"/>
            <a:ext cx="278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credit to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owasp.org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0531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Cookies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7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2D6B9C-D950-9043-A2B8-A9F61B5F5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About this part of the course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725F66-8BE3-6647-BF2F-63A85539D6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Topic: Web Security</a:t>
            </a:r>
          </a:p>
          <a:p>
            <a:r>
              <a:rPr lang="en-US" dirty="0"/>
              <a:t>Underlying material: Slides only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30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 in a nutshell (1)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HTTP answer (from the </a:t>
            </a:r>
            <a:r>
              <a:rPr lang="en-US" dirty="0" err="1"/>
              <a:t>webapplication</a:t>
            </a:r>
            <a:r>
              <a:rPr lang="en-US" dirty="0"/>
              <a:t> to the browser), may contain cookies that set a value in the browser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The response coming from </a:t>
            </a:r>
            <a:r>
              <a:rPr lang="en-US" dirty="0" err="1"/>
              <a:t>amazon.com</a:t>
            </a:r>
            <a:r>
              <a:rPr lang="en-US" dirty="0"/>
              <a:t> may contain </a:t>
            </a:r>
          </a:p>
          <a:p>
            <a:pPr lvl="1"/>
            <a:r>
              <a:rPr lang="nl-NL" dirty="0"/>
              <a:t>Set-Cookie: </a:t>
            </a:r>
            <a:r>
              <a:rPr lang="nl-NL" dirty="0" err="1"/>
              <a:t>SessId</a:t>
            </a:r>
            <a:r>
              <a:rPr lang="nl-NL" dirty="0"/>
              <a:t>=191041-1042</a:t>
            </a:r>
          </a:p>
          <a:p>
            <a:pPr lvl="1"/>
            <a:r>
              <a:rPr lang="nl-NL" dirty="0"/>
              <a:t>Set-Cookie: UID=1042</a:t>
            </a:r>
          </a:p>
          <a:p>
            <a:pPr lvl="1"/>
            <a:r>
              <a:rPr lang="en-US" dirty="0"/>
              <a:t>Set-Cookie: </a:t>
            </a:r>
            <a:r>
              <a:rPr lang="en-US" dirty="0" err="1"/>
              <a:t>DiscountAgreed</a:t>
            </a:r>
            <a:r>
              <a:rPr lang="en-US" dirty="0"/>
              <a:t>=25</a:t>
            </a:r>
          </a:p>
          <a:p>
            <a:r>
              <a:rPr lang="en-US" dirty="0"/>
              <a:t>The next time we visit </a:t>
            </a:r>
            <a:r>
              <a:rPr lang="en-US" dirty="0" err="1"/>
              <a:t>amazon.com</a:t>
            </a:r>
            <a:r>
              <a:rPr lang="en-US" dirty="0"/>
              <a:t> the browser will include in the header the following information</a:t>
            </a:r>
          </a:p>
          <a:p>
            <a:pPr lvl="1"/>
            <a:r>
              <a:rPr lang="nl-NL" dirty="0"/>
              <a:t>Cookie: </a:t>
            </a:r>
            <a:r>
              <a:rPr lang="nl-NL" dirty="0" err="1"/>
              <a:t>SessId</a:t>
            </a:r>
            <a:r>
              <a:rPr lang="nl-NL" dirty="0"/>
              <a:t>=191041-1042</a:t>
            </a:r>
          </a:p>
          <a:p>
            <a:pPr lvl="1"/>
            <a:r>
              <a:rPr lang="nl-NL" dirty="0"/>
              <a:t>Cookie: UID=1042</a:t>
            </a:r>
          </a:p>
          <a:p>
            <a:pPr lvl="1"/>
            <a:r>
              <a:rPr lang="en-US" dirty="0"/>
              <a:t>Cookie: </a:t>
            </a:r>
            <a:r>
              <a:rPr lang="en-US" dirty="0" err="1"/>
              <a:t>DiscountAgreed</a:t>
            </a:r>
            <a:r>
              <a:rPr lang="en-US" dirty="0"/>
              <a:t>=25</a:t>
            </a:r>
          </a:p>
          <a:p>
            <a:r>
              <a:rPr lang="en-US" dirty="0" err="1"/>
              <a:t>Nb</a:t>
            </a:r>
            <a:r>
              <a:rPr lang="en-US" dirty="0"/>
              <a:t>: you can change this with </a:t>
            </a:r>
            <a:r>
              <a:rPr lang="en-US" dirty="0" err="1"/>
              <a:t>temperdata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1708C004-3751-784C-BEAC-4DFA17A9DECE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03B684-3F89-904B-A2CD-D01F574B0D3B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63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cookies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cookie has a domain and a path</a:t>
            </a:r>
          </a:p>
          <a:p>
            <a:r>
              <a:rPr lang="en-GB" dirty="0"/>
              <a:t>It will be submitted to each request in which </a:t>
            </a:r>
          </a:p>
          <a:p>
            <a:pPr lvl="1"/>
            <a:r>
              <a:rPr lang="en-US" dirty="0"/>
              <a:t>T</a:t>
            </a:r>
            <a:r>
              <a:rPr lang="en-GB" dirty="0"/>
              <a:t>he domain is a subdomain of the cookie domain</a:t>
            </a:r>
          </a:p>
          <a:p>
            <a:pPr lvl="1"/>
            <a:r>
              <a:rPr lang="en-GB" dirty="0"/>
              <a:t>The path is a subdirectory of the cookie path</a:t>
            </a:r>
          </a:p>
          <a:p>
            <a:r>
              <a:rPr lang="en-GB" dirty="0"/>
              <a:t>Domain and path can be determined by the server in the so-called cookie policy</a:t>
            </a:r>
          </a:p>
          <a:p>
            <a:pPr lvl="1"/>
            <a:r>
              <a:rPr lang="en-US" dirty="0"/>
              <a:t>Set-Cookie: LSID=DQAAAK…; </a:t>
            </a:r>
            <a:r>
              <a:rPr lang="en-US" dirty="0">
                <a:solidFill>
                  <a:srgbClr val="FF0000"/>
                </a:solidFill>
              </a:rPr>
              <a:t>Domain=</a:t>
            </a:r>
            <a:r>
              <a:rPr lang="en-US" dirty="0" err="1">
                <a:solidFill>
                  <a:srgbClr val="FF0000"/>
                </a:solidFill>
              </a:rPr>
              <a:t>docs.foo.com</a:t>
            </a:r>
            <a:r>
              <a:rPr lang="en-US" dirty="0">
                <a:solidFill>
                  <a:srgbClr val="FF0000"/>
                </a:solidFill>
              </a:rPr>
              <a:t>; Path=/accounts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Provided that </a:t>
            </a:r>
            <a:r>
              <a:rPr lang="en-US" dirty="0" err="1"/>
              <a:t>foo.com</a:t>
            </a:r>
            <a:r>
              <a:rPr lang="en-US" dirty="0"/>
              <a:t> is the actual domain (or a subdomain) of the http request, otherwise the cookie will not be accepted for security reasons.</a:t>
            </a:r>
          </a:p>
          <a:p>
            <a:r>
              <a:rPr lang="en-US" dirty="0"/>
              <a:t>Some cookies have an expiration moment</a:t>
            </a:r>
          </a:p>
          <a:p>
            <a:pPr lvl="1"/>
            <a:r>
              <a:rPr lang="en-US" dirty="0"/>
              <a:t>Some last only for the duration of the session</a:t>
            </a:r>
          </a:p>
          <a:p>
            <a:pPr lvl="1"/>
            <a:r>
              <a:rPr lang="en-US" dirty="0"/>
              <a:t>Some have an expiration date (e.g. June 15, 2025)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5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cookie and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you change these settings? </a:t>
            </a:r>
          </a:p>
          <a:p>
            <a:r>
              <a:rPr lang="en-US" dirty="0"/>
              <a:t>Think about it a second.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" y="3008518"/>
            <a:ext cx="9144000" cy="38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13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 and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seen that an HTTP request to </a:t>
            </a:r>
            <a:r>
              <a:rPr lang="en-US" dirty="0" err="1"/>
              <a:t>nu.nl</a:t>
            </a:r>
            <a:r>
              <a:rPr lang="en-US" dirty="0"/>
              <a:t> actually generates requests to other sites as well: </a:t>
            </a:r>
            <a:r>
              <a:rPr lang="en-US" dirty="0" err="1"/>
              <a:t>google.com</a:t>
            </a:r>
            <a:r>
              <a:rPr lang="en-US" dirty="0"/>
              <a:t>, </a:t>
            </a:r>
            <a:r>
              <a:rPr lang="en-US" dirty="0" err="1"/>
              <a:t>amazon.com</a:t>
            </a:r>
            <a:r>
              <a:rPr lang="en-US" dirty="0"/>
              <a:t>, </a:t>
            </a:r>
            <a:r>
              <a:rPr lang="en-US" dirty="0" err="1"/>
              <a:t>advertiser.nl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These sites (let’s call them collateral sites) will not be able to see the cookies set by </a:t>
            </a:r>
            <a:r>
              <a:rPr lang="en-US" dirty="0" err="1"/>
              <a:t>nu.nl</a:t>
            </a:r>
            <a:r>
              <a:rPr lang="en-US" dirty="0"/>
              <a:t>, but they will receive the cookies they have set in our browsers, even in previous sessions</a:t>
            </a:r>
          </a:p>
          <a:p>
            <a:r>
              <a:rPr lang="en-US" dirty="0"/>
              <a:t>So what happens when we block “third party” cookies?</a:t>
            </a:r>
          </a:p>
          <a:p>
            <a:pPr lvl="1"/>
            <a:r>
              <a:rPr lang="en-US" dirty="0"/>
              <a:t>That these collateral sites will not be able to </a:t>
            </a:r>
            <a:r>
              <a:rPr lang="en-US" b="1" dirty="0"/>
              <a:t>set</a:t>
            </a:r>
            <a:r>
              <a:rPr lang="en-US" dirty="0"/>
              <a:t> new cookies in the browser, but they are still able to </a:t>
            </a:r>
            <a:r>
              <a:rPr lang="en-US" b="1" dirty="0"/>
              <a:t>read</a:t>
            </a:r>
            <a:r>
              <a:rPr lang="en-US" dirty="0"/>
              <a:t> their own (older) cookies. So tracking can take place anyhow.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97059"/>
            <a:ext cx="4895528" cy="20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3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Supercookies</a:t>
            </a:r>
            <a:r>
              <a:rPr lang="en-US" dirty="0"/>
              <a:t> &amp; IP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Supercookies</a:t>
            </a:r>
            <a:r>
              <a:rPr lang="en-US" dirty="0"/>
              <a:t> are like cookies, but associated to a first-level domain: They are maintained by your internet provider</a:t>
            </a:r>
          </a:p>
          <a:p>
            <a:pPr lvl="1"/>
            <a:r>
              <a:rPr lang="en-US" dirty="0"/>
              <a:t>They are used also when the browser is in ”private mode”</a:t>
            </a:r>
          </a:p>
          <a:p>
            <a:pPr lvl="1"/>
            <a:r>
              <a:rPr lang="en-US" dirty="0"/>
              <a:t>Are not eliminated when you clean the cookies from your browser</a:t>
            </a:r>
          </a:p>
          <a:p>
            <a:r>
              <a:rPr lang="en-US" dirty="0"/>
              <a:t>Allow sites to track you even better. </a:t>
            </a:r>
          </a:p>
          <a:p>
            <a:r>
              <a:rPr lang="en-US" dirty="0"/>
              <a:t>Tracking is also done via IP addresses:</a:t>
            </a:r>
          </a:p>
          <a:p>
            <a:pPr lvl="1"/>
            <a:r>
              <a:rPr lang="en-US" dirty="0"/>
              <a:t>I was looking at AIRBNB houses in Italy, and my son (upstairs) got some ads on the very </a:t>
            </a:r>
            <a:r>
              <a:rPr lang="en-US"/>
              <a:t>same topic.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36" y="4687724"/>
            <a:ext cx="6013764" cy="21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4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effective tracking method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69" y="2424906"/>
            <a:ext cx="6845300" cy="248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71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effective tracking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suggestions</a:t>
            </a:r>
          </a:p>
          <a:p>
            <a:pPr lvl="1"/>
            <a:r>
              <a:rPr lang="en-US" dirty="0"/>
              <a:t>Don’t lie: it is probably “on” in your browser</a:t>
            </a:r>
          </a:p>
          <a:p>
            <a:r>
              <a:rPr lang="en-US" dirty="0"/>
              <a:t>Exercise: turn on tamper data, and then type </a:t>
            </a:r>
            <a:r>
              <a:rPr lang="en-US" dirty="0">
                <a:hlinkClick r:id="rId2"/>
              </a:rPr>
              <a:t>www.yourfavoritesite.com</a:t>
            </a:r>
            <a:endParaRPr lang="en-US" dirty="0"/>
          </a:p>
          <a:p>
            <a:r>
              <a:rPr lang="en-US" dirty="0"/>
              <a:t>What do you see?</a:t>
            </a:r>
          </a:p>
          <a:p>
            <a:r>
              <a:rPr lang="en-US" dirty="0"/>
              <a:t>Each time you type a letter a new query goes to google, including all </a:t>
            </a:r>
            <a:r>
              <a:rPr lang="en-US" dirty="0" err="1"/>
              <a:t>google’s</a:t>
            </a:r>
            <a:r>
              <a:rPr lang="en-US" dirty="0"/>
              <a:t> cookies. </a:t>
            </a:r>
          </a:p>
          <a:p>
            <a:pPr lvl="1"/>
            <a:r>
              <a:rPr lang="en-US" dirty="0"/>
              <a:t>Google knows exactly what you type in the browser, all the time</a:t>
            </a:r>
          </a:p>
          <a:p>
            <a:pPr lvl="1"/>
            <a:r>
              <a:rPr lang="en-US" dirty="0"/>
              <a:t>And if you ever logged in google on that browser, google knows it’s you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830094"/>
            <a:ext cx="5544616" cy="20162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64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D8A659-2C9C-1C4A-9CAA-F0D7575F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D3B272-3488-1D40-8DA2-0F82D12BD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attacks (whether targeted or not)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3C2E0-8C19-944B-9C71-23FD79393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F7B1C-FDE4-784E-B358-26A4C5BFB1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37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FA9C-AA7C-254A-AF6C-CA567F54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Browser Exploitation 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E5BA-ADC6-3145-883F-A2186E181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look at </a:t>
            </a:r>
            <a:r>
              <a:rPr lang="en-US" dirty="0" err="1"/>
              <a:t>beefproject.com</a:t>
            </a:r>
            <a:endParaRPr lang="en-US" dirty="0"/>
          </a:p>
          <a:p>
            <a:r>
              <a:rPr lang="en-US" dirty="0"/>
              <a:t>Very nice video at </a:t>
            </a:r>
          </a:p>
          <a:p>
            <a:pPr lvl="1"/>
            <a:r>
              <a:rPr lang="en-US" dirty="0">
                <a:hlinkClick r:id="rId2"/>
              </a:rPr>
              <a:t>https://www.youtube.com/watch?time_continue=132&amp;v=xdbvU_U42kY</a:t>
            </a:r>
            <a:endParaRPr lang="en-US" dirty="0"/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Fingerprinting: Browser, OS, location fingerprinting</a:t>
            </a:r>
          </a:p>
          <a:p>
            <a:pPr lvl="1"/>
            <a:r>
              <a:rPr lang="en-US" dirty="0"/>
              <a:t>They adapt the response to the request (e.g. when they see a Firefox browser they put an exploit for Firefox in the response)</a:t>
            </a:r>
          </a:p>
          <a:p>
            <a:pPr lvl="1"/>
            <a:r>
              <a:rPr lang="en-US" dirty="0"/>
              <a:t>They can be used for targeted attacks (e.g. introduce the exploit only if browser originates from a given IP range)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9FD64-C625-2645-BFD1-E6DF74BBD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32B6D-599A-D844-9898-9B76F71538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30389-6E72-1A44-887A-CFB81AF0E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944804"/>
            <a:ext cx="9144000" cy="19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8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D5BD-EF94-3A4D-8923-A1F50B28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92B9F-A112-F842-8B05-8147ACB5C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find….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19211-4CF8-674E-9CA2-BD1BE4DD09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A1E80-6B63-0E45-B9F3-AF2C7156E62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5135A-D6EA-BC47-9828-56367BD44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204988"/>
            <a:ext cx="536730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0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Disclaimer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actions and or activities related to the</a:t>
            </a:r>
            <a:br>
              <a:rPr lang="en-US" dirty="0"/>
            </a:br>
            <a:r>
              <a:rPr lang="en-US" dirty="0"/>
              <a:t>material contained in these slides is solely your responsibility. The misuse of the information presented here can result in criminal charges brought against the persons in question. </a:t>
            </a:r>
          </a:p>
          <a:p>
            <a:endParaRPr lang="en-US" dirty="0"/>
          </a:p>
          <a:p>
            <a:r>
              <a:rPr lang="en-US" dirty="0"/>
              <a:t>The author(s) and the TU/e do not promote, encourage and or endorse ANY illegal activities. The author(s) and the TU/e will not be held responsible in the event any criminal charges be brought against any individuals misusing such information to break the law.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A02D1-0641-FB45-8759-7BED3237E336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8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907A-31CB-D64C-A40E-078E68DB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Watering Hole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6155-057E-E14B-83DC-89B78F09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7" y="1600200"/>
            <a:ext cx="4250703" cy="4138613"/>
          </a:xfrm>
        </p:spPr>
        <p:txBody>
          <a:bodyPr/>
          <a:lstStyle/>
          <a:p>
            <a:r>
              <a:rPr lang="en-US" dirty="0"/>
              <a:t>Gather Intelligence on the target</a:t>
            </a:r>
          </a:p>
          <a:p>
            <a:pPr lvl="1"/>
            <a:r>
              <a:rPr lang="en-US" dirty="0"/>
              <a:t>Discover suitable sites</a:t>
            </a:r>
          </a:p>
          <a:p>
            <a:r>
              <a:rPr lang="en-US" dirty="0"/>
              <a:t>Infect steppingstone site</a:t>
            </a:r>
          </a:p>
          <a:p>
            <a:pPr lvl="1"/>
            <a:r>
              <a:rPr lang="en-US" dirty="0"/>
              <a:t>Possibly via 3</a:t>
            </a:r>
            <a:r>
              <a:rPr lang="en-US" baseline="30000" dirty="0"/>
              <a:t>rd</a:t>
            </a:r>
            <a:r>
              <a:rPr lang="en-US" dirty="0"/>
              <a:t> party sites</a:t>
            </a:r>
          </a:p>
          <a:p>
            <a:r>
              <a:rPr lang="en-US" dirty="0"/>
              <a:t>When target visits the site it is infected </a:t>
            </a:r>
          </a:p>
          <a:p>
            <a:pPr lvl="1"/>
            <a:r>
              <a:rPr lang="en-US" dirty="0"/>
              <a:t>Usually with a dropper</a:t>
            </a:r>
          </a:p>
          <a:p>
            <a:r>
              <a:rPr lang="en-US" dirty="0"/>
              <a:t>Dropper on target contacts CC (command and control site) to download full malware </a:t>
            </a:r>
          </a:p>
          <a:p>
            <a:r>
              <a:rPr lang="en-US" dirty="0"/>
              <a:t>Malware carries out the exploitation</a:t>
            </a:r>
          </a:p>
          <a:p>
            <a:pPr lvl="1"/>
            <a:r>
              <a:rPr lang="en-US" dirty="0"/>
              <a:t>Data exfiltration</a:t>
            </a:r>
          </a:p>
          <a:p>
            <a:pPr lvl="1"/>
            <a:r>
              <a:rPr lang="en-US" dirty="0"/>
              <a:t>Key logging 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03441-ED77-4047-9FE5-6443A032A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0E92E-5E24-424A-B07F-F38B110B12E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6B63F1-6954-AE44-B185-8F201164C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853" y="3641045"/>
            <a:ext cx="4291419" cy="321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52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19A8-9EAB-0547-B085-29F4BD7D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2BB71-A3BA-5D4E-9BF8-E1BB2004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600200"/>
            <a:ext cx="3888804" cy="4138613"/>
          </a:xfrm>
        </p:spPr>
        <p:txBody>
          <a:bodyPr/>
          <a:lstStyle/>
          <a:p>
            <a:r>
              <a:rPr lang="en-US" dirty="0"/>
              <a:t>Email with malicious link/instructions</a:t>
            </a:r>
          </a:p>
          <a:p>
            <a:r>
              <a:rPr lang="en-US" dirty="0"/>
              <a:t>Can be </a:t>
            </a:r>
            <a:r>
              <a:rPr lang="en-US" i="1" dirty="0"/>
              <a:t>very </a:t>
            </a:r>
            <a:r>
              <a:rPr lang="en-US" dirty="0"/>
              <a:t>targeted spear-phishing</a:t>
            </a:r>
          </a:p>
          <a:p>
            <a:r>
              <a:rPr lang="en-US" dirty="0"/>
              <a:t>Like it appears coming from your boss</a:t>
            </a:r>
          </a:p>
          <a:p>
            <a:pPr lvl="1"/>
            <a:r>
              <a:rPr lang="en-US" dirty="0"/>
              <a:t>Sharing a document you should review</a:t>
            </a:r>
          </a:p>
          <a:p>
            <a:r>
              <a:rPr lang="en-US" dirty="0"/>
              <a:t>In simple cases it redirects to a genuine-looking site where you need to fill some credentials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2C7F8-5F11-AD40-9967-B3D4268624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3C5D-0B86-A54E-8BD3-2DE3655ACE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90AC-3B07-1E49-8115-D1B9A9B1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613" y="1916832"/>
            <a:ext cx="3876387" cy="28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1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865F-0F19-AA43-9A86-31D03209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II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7AA1FE-43A1-C042-AEAB-014AE6781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8840"/>
            <a:ext cx="9144256" cy="37938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92055-77B4-3540-8007-0EF04D99E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54F5A-C4A7-EF48-973C-E1EFB38490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75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5F57-7793-574B-9485-CE91C2B6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Attacks (will be handled next)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549B-557D-C64A-B70D-FFA37BDB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16" y="1498901"/>
            <a:ext cx="2994094" cy="4138613"/>
          </a:xfrm>
        </p:spPr>
        <p:txBody>
          <a:bodyPr/>
          <a:lstStyle/>
          <a:p>
            <a:r>
              <a:rPr lang="en-US" dirty="0"/>
              <a:t>Anything that has a service that is reachable from the outside can be compromised directly.  </a:t>
            </a:r>
          </a:p>
          <a:p>
            <a:r>
              <a:rPr lang="en-US" dirty="0"/>
              <a:t>Typical example, a webservice</a:t>
            </a:r>
          </a:p>
          <a:p>
            <a:pPr lvl="1"/>
            <a:r>
              <a:rPr lang="en-US" dirty="0"/>
              <a:t>XSS</a:t>
            </a:r>
          </a:p>
          <a:p>
            <a:pPr lvl="1"/>
            <a:r>
              <a:rPr lang="en-US" dirty="0"/>
              <a:t>SQL injections</a:t>
            </a:r>
          </a:p>
          <a:p>
            <a:pPr lvl="1"/>
            <a:r>
              <a:rPr lang="en-US" dirty="0"/>
              <a:t>Attacking PHP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9FB02-C0A9-F640-8D40-1FC047382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C5F0D-9161-BF48-A0B3-69C1EAA2D9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Rounded Rectangle 159">
            <a:extLst>
              <a:ext uri="{FF2B5EF4-FFF2-40B4-BE49-F238E27FC236}">
                <a16:creationId xmlns:a16="http://schemas.microsoft.com/office/drawing/2014/main" id="{31CF332B-9BC3-724D-8C2D-1FBE69A0D58F}"/>
              </a:ext>
            </a:extLst>
          </p:cNvPr>
          <p:cNvSpPr/>
          <p:nvPr/>
        </p:nvSpPr>
        <p:spPr>
          <a:xfrm>
            <a:off x="3848595" y="4070577"/>
            <a:ext cx="5295405" cy="2787423"/>
          </a:xfrm>
          <a:prstGeom prst="roundRect">
            <a:avLst>
              <a:gd name="adj" fmla="val 6103"/>
            </a:avLst>
          </a:pr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600771-73D7-9945-A11D-06AB8C52015E}"/>
              </a:ext>
            </a:extLst>
          </p:cNvPr>
          <p:cNvGrpSpPr/>
          <p:nvPr/>
        </p:nvGrpSpPr>
        <p:grpSpPr>
          <a:xfrm rot="10800000" flipV="1">
            <a:off x="5471593" y="4050160"/>
            <a:ext cx="426563" cy="107330"/>
            <a:chOff x="7342711" y="5501005"/>
            <a:chExt cx="426563" cy="138545"/>
          </a:xfrm>
        </p:grpSpPr>
        <p:sp>
          <p:nvSpPr>
            <p:cNvPr id="8" name="Rounded Rectangle 145">
              <a:extLst>
                <a:ext uri="{FF2B5EF4-FFF2-40B4-BE49-F238E27FC236}">
                  <a16:creationId xmlns:a16="http://schemas.microsoft.com/office/drawing/2014/main" id="{2710371D-29E8-4246-9C03-DE4D466722C9}"/>
                </a:ext>
              </a:extLst>
            </p:cNvPr>
            <p:cNvSpPr/>
            <p:nvPr/>
          </p:nvSpPr>
          <p:spPr>
            <a:xfrm>
              <a:off x="7342711" y="5501005"/>
              <a:ext cx="426563" cy="138545"/>
            </a:xfrm>
            <a:prstGeom prst="roundRect">
              <a:avLst/>
            </a:prstGeom>
            <a:solidFill>
              <a:srgbClr val="DDE6F3">
                <a:lumMod val="50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F3F088-5C66-4D47-80B9-92562C6C68C9}"/>
                </a:ext>
              </a:extLst>
            </p:cNvPr>
            <p:cNvSpPr/>
            <p:nvPr/>
          </p:nvSpPr>
          <p:spPr>
            <a:xfrm>
              <a:off x="7391098" y="5551855"/>
              <a:ext cx="45719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389681-0DAF-8B44-8E2A-296BD88344BF}"/>
                </a:ext>
              </a:extLst>
            </p:cNvPr>
            <p:cNvSpPr/>
            <p:nvPr/>
          </p:nvSpPr>
          <p:spPr>
            <a:xfrm>
              <a:off x="7462419" y="5551855"/>
              <a:ext cx="45719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1C8EBF-0FD5-8C4C-90DE-325C6191208D}"/>
                </a:ext>
              </a:extLst>
            </p:cNvPr>
            <p:cNvSpPr/>
            <p:nvPr/>
          </p:nvSpPr>
          <p:spPr>
            <a:xfrm>
              <a:off x="7533740" y="5551855"/>
              <a:ext cx="45719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8507E0-3F6E-7B44-B8C4-DC3BD798873F}"/>
                </a:ext>
              </a:extLst>
            </p:cNvPr>
            <p:cNvSpPr/>
            <p:nvPr/>
          </p:nvSpPr>
          <p:spPr>
            <a:xfrm>
              <a:off x="7605061" y="5551855"/>
              <a:ext cx="45719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E79E2E-5385-894D-B3BB-054FFF8D1E39}"/>
                </a:ext>
              </a:extLst>
            </p:cNvPr>
            <p:cNvSpPr/>
            <p:nvPr/>
          </p:nvSpPr>
          <p:spPr>
            <a:xfrm>
              <a:off x="7676383" y="5551855"/>
              <a:ext cx="45719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45B25-9FC4-5E4F-9825-66CBB7B8FB37}"/>
              </a:ext>
            </a:extLst>
          </p:cNvPr>
          <p:cNvGrpSpPr/>
          <p:nvPr/>
        </p:nvGrpSpPr>
        <p:grpSpPr>
          <a:xfrm>
            <a:off x="4319465" y="4698232"/>
            <a:ext cx="437656" cy="766104"/>
            <a:chOff x="2590776" y="1079394"/>
            <a:chExt cx="749324" cy="1206606"/>
          </a:xfrm>
        </p:grpSpPr>
        <p:sp>
          <p:nvSpPr>
            <p:cNvPr id="15" name="Rounded Rectangle 96">
              <a:extLst>
                <a:ext uri="{FF2B5EF4-FFF2-40B4-BE49-F238E27FC236}">
                  <a16:creationId xmlns:a16="http://schemas.microsoft.com/office/drawing/2014/main" id="{DFC1624C-C57C-A949-AE51-0D0795CB55A4}"/>
                </a:ext>
              </a:extLst>
            </p:cNvPr>
            <p:cNvSpPr/>
            <p:nvPr/>
          </p:nvSpPr>
          <p:spPr>
            <a:xfrm>
              <a:off x="2590776" y="1079394"/>
              <a:ext cx="749324" cy="1206606"/>
            </a:xfrm>
            <a:prstGeom prst="roundRect">
              <a:avLst>
                <a:gd name="adj" fmla="val 8193"/>
              </a:avLst>
            </a:prstGeom>
            <a:solidFill>
              <a:srgbClr val="99BBE6"/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16" name="Rounded Rectangle 97">
              <a:extLst>
                <a:ext uri="{FF2B5EF4-FFF2-40B4-BE49-F238E27FC236}">
                  <a16:creationId xmlns:a16="http://schemas.microsoft.com/office/drawing/2014/main" id="{4371587C-CDA8-C149-B275-C331FED66626}"/>
                </a:ext>
              </a:extLst>
            </p:cNvPr>
            <p:cNvSpPr/>
            <p:nvPr/>
          </p:nvSpPr>
          <p:spPr>
            <a:xfrm>
              <a:off x="2682857" y="1208380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17" name="Rounded Rectangle 98">
              <a:extLst>
                <a:ext uri="{FF2B5EF4-FFF2-40B4-BE49-F238E27FC236}">
                  <a16:creationId xmlns:a16="http://schemas.microsoft.com/office/drawing/2014/main" id="{482CBB7A-7795-8740-A743-29BCA5EC872A}"/>
                </a:ext>
              </a:extLst>
            </p:cNvPr>
            <p:cNvSpPr/>
            <p:nvPr/>
          </p:nvSpPr>
          <p:spPr>
            <a:xfrm>
              <a:off x="2682857" y="1360780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18" name="Rounded Rectangle 99">
              <a:extLst>
                <a:ext uri="{FF2B5EF4-FFF2-40B4-BE49-F238E27FC236}">
                  <a16:creationId xmlns:a16="http://schemas.microsoft.com/office/drawing/2014/main" id="{308158AF-9A35-CA47-8B13-1D91CC497863}"/>
                </a:ext>
              </a:extLst>
            </p:cNvPr>
            <p:cNvSpPr/>
            <p:nvPr/>
          </p:nvSpPr>
          <p:spPr>
            <a:xfrm>
              <a:off x="2682857" y="1508361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5E0A3F-5C7A-8448-9CFA-8B5D9825F35E}"/>
                </a:ext>
              </a:extLst>
            </p:cNvPr>
            <p:cNvSpPr/>
            <p:nvPr/>
          </p:nvSpPr>
          <p:spPr>
            <a:xfrm>
              <a:off x="2682857" y="1697537"/>
              <a:ext cx="565162" cy="4571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A9B7EE-8A7C-7143-8DEE-422F08AD73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7041" y="1986644"/>
              <a:ext cx="116795" cy="11677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E0B652-C23A-A14E-82B7-3D182DDD5C76}"/>
              </a:ext>
            </a:extLst>
          </p:cNvPr>
          <p:cNvGrpSpPr/>
          <p:nvPr/>
        </p:nvGrpSpPr>
        <p:grpSpPr>
          <a:xfrm>
            <a:off x="6100668" y="4698232"/>
            <a:ext cx="437656" cy="766104"/>
            <a:chOff x="2590776" y="1079394"/>
            <a:chExt cx="749324" cy="1206606"/>
          </a:xfrm>
        </p:grpSpPr>
        <p:sp>
          <p:nvSpPr>
            <p:cNvPr id="22" name="Rounded Rectangle 96">
              <a:extLst>
                <a:ext uri="{FF2B5EF4-FFF2-40B4-BE49-F238E27FC236}">
                  <a16:creationId xmlns:a16="http://schemas.microsoft.com/office/drawing/2014/main" id="{5E21246A-890F-A645-B02D-6520FE44A65C}"/>
                </a:ext>
              </a:extLst>
            </p:cNvPr>
            <p:cNvSpPr/>
            <p:nvPr/>
          </p:nvSpPr>
          <p:spPr>
            <a:xfrm>
              <a:off x="2590776" y="1079394"/>
              <a:ext cx="749324" cy="1206606"/>
            </a:xfrm>
            <a:prstGeom prst="roundRect">
              <a:avLst>
                <a:gd name="adj" fmla="val 8193"/>
              </a:avLst>
            </a:prstGeom>
            <a:solidFill>
              <a:srgbClr val="99BBE6"/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23" name="Rounded Rectangle 97">
              <a:extLst>
                <a:ext uri="{FF2B5EF4-FFF2-40B4-BE49-F238E27FC236}">
                  <a16:creationId xmlns:a16="http://schemas.microsoft.com/office/drawing/2014/main" id="{4467C561-6F87-004C-B28E-7DCADF48F85B}"/>
                </a:ext>
              </a:extLst>
            </p:cNvPr>
            <p:cNvSpPr/>
            <p:nvPr/>
          </p:nvSpPr>
          <p:spPr>
            <a:xfrm>
              <a:off x="2682857" y="1208380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24" name="Rounded Rectangle 98">
              <a:extLst>
                <a:ext uri="{FF2B5EF4-FFF2-40B4-BE49-F238E27FC236}">
                  <a16:creationId xmlns:a16="http://schemas.microsoft.com/office/drawing/2014/main" id="{E5C06E07-85A5-AD47-8F57-9AD05782E77C}"/>
                </a:ext>
              </a:extLst>
            </p:cNvPr>
            <p:cNvSpPr/>
            <p:nvPr/>
          </p:nvSpPr>
          <p:spPr>
            <a:xfrm>
              <a:off x="2682857" y="1360780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25" name="Rounded Rectangle 99">
              <a:extLst>
                <a:ext uri="{FF2B5EF4-FFF2-40B4-BE49-F238E27FC236}">
                  <a16:creationId xmlns:a16="http://schemas.microsoft.com/office/drawing/2014/main" id="{662B5B1A-3446-A949-9C57-DEE3E0C170FF}"/>
                </a:ext>
              </a:extLst>
            </p:cNvPr>
            <p:cNvSpPr/>
            <p:nvPr/>
          </p:nvSpPr>
          <p:spPr>
            <a:xfrm>
              <a:off x="2682857" y="1508361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4A21D5-7871-9744-8A45-B9FD6259315E}"/>
                </a:ext>
              </a:extLst>
            </p:cNvPr>
            <p:cNvSpPr/>
            <p:nvPr/>
          </p:nvSpPr>
          <p:spPr>
            <a:xfrm>
              <a:off x="2682857" y="1697537"/>
              <a:ext cx="565162" cy="4571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332411-FF37-6A49-8100-3E97183886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7041" y="1986644"/>
              <a:ext cx="116795" cy="11677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</p:grpSp>
      <p:pic>
        <p:nvPicPr>
          <p:cNvPr id="28" name="Picture 27" descr="user_blue.png">
            <a:extLst>
              <a:ext uri="{FF2B5EF4-FFF2-40B4-BE49-F238E27FC236}">
                <a16:creationId xmlns:a16="http://schemas.microsoft.com/office/drawing/2014/main" id="{DE6F5FD8-DC66-8447-B90C-FB1F424F3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43" y="6006974"/>
            <a:ext cx="461429" cy="5269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D9ED4BD-3750-C741-A387-2914E9E370BF}"/>
              </a:ext>
            </a:extLst>
          </p:cNvPr>
          <p:cNvSpPr txBox="1"/>
          <p:nvPr/>
        </p:nvSpPr>
        <p:spPr>
          <a:xfrm>
            <a:off x="5736322" y="5683503"/>
            <a:ext cx="123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charset="0"/>
              </a:rPr>
              <a:t>Web Server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Lato" panose="020F0502020204030203" pitchFamily="34" charset="0"/>
              <a:ea typeface="ＭＳ Ｐゴシック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FCEC76-C485-F244-9203-2A92440FDFE6}"/>
              </a:ext>
            </a:extLst>
          </p:cNvPr>
          <p:cNvSpPr txBox="1"/>
          <p:nvPr/>
        </p:nvSpPr>
        <p:spPr>
          <a:xfrm>
            <a:off x="3933567" y="5534702"/>
            <a:ext cx="123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charset="0"/>
              </a:rPr>
              <a:t>Office or home computer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Lato" panose="020F0502020204030203" pitchFamily="34" charset="0"/>
              <a:ea typeface="ＭＳ Ｐゴシック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7803109-2F15-984D-9A62-DC3155A11BB4}"/>
              </a:ext>
            </a:extLst>
          </p:cNvPr>
          <p:cNvCxnSpPr>
            <a:cxnSpLocks/>
          </p:cNvCxnSpPr>
          <p:nvPr/>
        </p:nvCxnSpPr>
        <p:spPr>
          <a:xfrm>
            <a:off x="4147276" y="4410200"/>
            <a:ext cx="4636685" cy="0"/>
          </a:xfrm>
          <a:prstGeom prst="line">
            <a:avLst/>
          </a:prstGeom>
          <a:ln w="19050" cmpd="sng">
            <a:solidFill>
              <a:srgbClr val="A39F9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033322-A42D-644E-93FB-D9835B6E2C46}"/>
              </a:ext>
            </a:extLst>
          </p:cNvPr>
          <p:cNvGrpSpPr/>
          <p:nvPr/>
        </p:nvGrpSpPr>
        <p:grpSpPr>
          <a:xfrm>
            <a:off x="7955836" y="5095214"/>
            <a:ext cx="477234" cy="400105"/>
            <a:chOff x="795867" y="1761053"/>
            <a:chExt cx="1346200" cy="965211"/>
          </a:xfrm>
        </p:grpSpPr>
        <p:sp>
          <p:nvSpPr>
            <p:cNvPr id="33" name="Rounded Rectangle 53">
              <a:extLst>
                <a:ext uri="{FF2B5EF4-FFF2-40B4-BE49-F238E27FC236}">
                  <a16:creationId xmlns:a16="http://schemas.microsoft.com/office/drawing/2014/main" id="{B61C17C7-3DEE-2145-B04E-555B82D77E36}"/>
                </a:ext>
              </a:extLst>
            </p:cNvPr>
            <p:cNvSpPr/>
            <p:nvPr/>
          </p:nvSpPr>
          <p:spPr>
            <a:xfrm>
              <a:off x="795867" y="1761053"/>
              <a:ext cx="1346200" cy="829733"/>
            </a:xfrm>
            <a:prstGeom prst="roundRect">
              <a:avLst>
                <a:gd name="adj" fmla="val 5443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  <a:beve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D4B87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952B35EB-7F63-3E48-8C49-93F0CD529EFD}"/>
                </a:ext>
              </a:extLst>
            </p:cNvPr>
            <p:cNvSpPr/>
            <p:nvPr/>
          </p:nvSpPr>
          <p:spPr>
            <a:xfrm rot="10800000">
              <a:off x="1219262" y="2595016"/>
              <a:ext cx="499411" cy="45719"/>
            </a:xfrm>
            <a:prstGeom prst="trapezoid">
              <a:avLst/>
            </a:prstGeom>
            <a:solidFill>
              <a:srgbClr val="2D4B87">
                <a:lumMod val="75000"/>
              </a:srgbClr>
            </a:solidFill>
            <a:ln w="28575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170762-30E2-334F-A7CB-EFBF288A4131}"/>
                </a:ext>
              </a:extLst>
            </p:cNvPr>
            <p:cNvSpPr/>
            <p:nvPr/>
          </p:nvSpPr>
          <p:spPr>
            <a:xfrm>
              <a:off x="1138579" y="2670366"/>
              <a:ext cx="660777" cy="55898"/>
            </a:xfrm>
            <a:prstGeom prst="rect">
              <a:avLst/>
            </a:prstGeom>
            <a:solidFill>
              <a:srgbClr val="2D4B87">
                <a:lumMod val="75000"/>
              </a:srgbClr>
            </a:solidFill>
            <a:ln w="3175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830ABAC-F4CD-BE4B-B776-F1408A833792}"/>
              </a:ext>
            </a:extLst>
          </p:cNvPr>
          <p:cNvSpPr txBox="1"/>
          <p:nvPr/>
        </p:nvSpPr>
        <p:spPr>
          <a:xfrm>
            <a:off x="7568857" y="5555054"/>
            <a:ext cx="123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charset="0"/>
              </a:rPr>
              <a:t>SCADA or a TV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Lato" panose="020F0502020204030203" pitchFamily="34" charset="0"/>
              <a:ea typeface="ＭＳ Ｐゴシック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7BECA3-CC7F-5B4E-BCEA-0E61D5B65F16}"/>
              </a:ext>
            </a:extLst>
          </p:cNvPr>
          <p:cNvGrpSpPr/>
          <p:nvPr/>
        </p:nvGrpSpPr>
        <p:grpSpPr>
          <a:xfrm>
            <a:off x="7106877" y="5888252"/>
            <a:ext cx="857249" cy="316182"/>
            <a:chOff x="4151669" y="5744028"/>
            <a:chExt cx="857249" cy="316182"/>
          </a:xfrm>
        </p:grpSpPr>
        <p:sp>
          <p:nvSpPr>
            <p:cNvPr id="38" name="Rounded Rectangle 214">
              <a:extLst>
                <a:ext uri="{FF2B5EF4-FFF2-40B4-BE49-F238E27FC236}">
                  <a16:creationId xmlns:a16="http://schemas.microsoft.com/office/drawing/2014/main" id="{4108A1BE-6395-C746-98A8-69C0592229B1}"/>
                </a:ext>
              </a:extLst>
            </p:cNvPr>
            <p:cNvSpPr/>
            <p:nvPr/>
          </p:nvSpPr>
          <p:spPr>
            <a:xfrm>
              <a:off x="4202413" y="5802764"/>
              <a:ext cx="637634" cy="251798"/>
            </a:xfrm>
            <a:prstGeom prst="roundRect">
              <a:avLst/>
            </a:prstGeom>
            <a:solidFill>
              <a:srgbClr val="99BBE6"/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8DA5A38-E069-3841-A783-9B581CB0DFEC}"/>
                </a:ext>
              </a:extLst>
            </p:cNvPr>
            <p:cNvCxnSpPr/>
            <p:nvPr/>
          </p:nvCxnSpPr>
          <p:spPr>
            <a:xfrm>
              <a:off x="4608975" y="5797265"/>
              <a:ext cx="0" cy="251798"/>
            </a:xfrm>
            <a:prstGeom prst="line">
              <a:avLst/>
            </a:prstGeom>
            <a:noFill/>
            <a:ln w="12700" cap="flat" cmpd="sng" algn="ctr">
              <a:solidFill>
                <a:srgbClr val="13326F"/>
              </a:solidFill>
              <a:prstDash val="soli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DED628E-AD0E-B64D-B6A0-4529208DCC28}"/>
                </a:ext>
              </a:extLst>
            </p:cNvPr>
            <p:cNvCxnSpPr/>
            <p:nvPr/>
          </p:nvCxnSpPr>
          <p:spPr>
            <a:xfrm>
              <a:off x="4535697" y="5797265"/>
              <a:ext cx="0" cy="251798"/>
            </a:xfrm>
            <a:prstGeom prst="line">
              <a:avLst/>
            </a:prstGeom>
            <a:noFill/>
            <a:ln w="12700" cap="flat" cmpd="sng" algn="ctr">
              <a:solidFill>
                <a:srgbClr val="13326F"/>
              </a:solidFill>
              <a:prstDash val="soli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B2AD7CF-65B9-AA49-A673-78F6BDD048B7}"/>
                </a:ext>
              </a:extLst>
            </p:cNvPr>
            <p:cNvCxnSpPr/>
            <p:nvPr/>
          </p:nvCxnSpPr>
          <p:spPr>
            <a:xfrm>
              <a:off x="4310159" y="5808412"/>
              <a:ext cx="0" cy="251798"/>
            </a:xfrm>
            <a:prstGeom prst="line">
              <a:avLst/>
            </a:prstGeom>
            <a:noFill/>
            <a:ln w="12700" cap="flat" cmpd="sng" algn="ctr">
              <a:solidFill>
                <a:srgbClr val="13326F"/>
              </a:solidFill>
              <a:prstDash val="soli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35CAC1-535F-6346-9B6C-A3B65395774A}"/>
                </a:ext>
              </a:extLst>
            </p:cNvPr>
            <p:cNvCxnSpPr>
              <a:stCxn id="38" idx="1"/>
              <a:endCxn id="38" idx="3"/>
            </p:cNvCxnSpPr>
            <p:nvPr/>
          </p:nvCxnSpPr>
          <p:spPr>
            <a:xfrm>
              <a:off x="4202413" y="5928663"/>
              <a:ext cx="637634" cy="0"/>
            </a:xfrm>
            <a:prstGeom prst="line">
              <a:avLst/>
            </a:prstGeom>
            <a:noFill/>
            <a:ln w="12700" cap="flat" cmpd="sng" algn="ctr">
              <a:solidFill>
                <a:srgbClr val="13326F"/>
              </a:solidFill>
              <a:prstDash val="soli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E45FF16-413F-134E-A7AB-0204AAADBF9D}"/>
                </a:ext>
              </a:extLst>
            </p:cNvPr>
            <p:cNvCxnSpPr/>
            <p:nvPr/>
          </p:nvCxnSpPr>
          <p:spPr>
            <a:xfrm>
              <a:off x="4460594" y="5797265"/>
              <a:ext cx="0" cy="251798"/>
            </a:xfrm>
            <a:prstGeom prst="line">
              <a:avLst/>
            </a:prstGeom>
            <a:noFill/>
            <a:ln w="12700" cap="flat" cmpd="sng" algn="ctr">
              <a:solidFill>
                <a:srgbClr val="13326F"/>
              </a:solidFill>
              <a:prstDash val="solid"/>
            </a:ln>
            <a:effectLst/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197655B-7809-2A43-9D79-4892599EB800}"/>
                </a:ext>
              </a:extLst>
            </p:cNvPr>
            <p:cNvSpPr/>
            <p:nvPr/>
          </p:nvSpPr>
          <p:spPr>
            <a:xfrm>
              <a:off x="4241975" y="5962351"/>
              <a:ext cx="45719" cy="508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F0A86C-642C-F444-8FCF-149133D1B96D}"/>
                </a:ext>
              </a:extLst>
            </p:cNvPr>
            <p:cNvSpPr txBox="1"/>
            <p:nvPr/>
          </p:nvSpPr>
          <p:spPr>
            <a:xfrm>
              <a:off x="4151669" y="5744028"/>
              <a:ext cx="857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D4B87">
                      <a:lumMod val="75000"/>
                    </a:srgbClr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D4B87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8E46611-1886-664B-B0F2-5E11E0022680}"/>
                </a:ext>
              </a:extLst>
            </p:cNvPr>
            <p:cNvCxnSpPr/>
            <p:nvPr/>
          </p:nvCxnSpPr>
          <p:spPr>
            <a:xfrm>
              <a:off x="4385535" y="5802764"/>
              <a:ext cx="0" cy="251798"/>
            </a:xfrm>
            <a:prstGeom prst="line">
              <a:avLst/>
            </a:prstGeom>
            <a:noFill/>
            <a:ln w="12700" cap="flat" cmpd="sng" algn="ctr">
              <a:solidFill>
                <a:srgbClr val="13326F"/>
              </a:solidFill>
              <a:prstDash val="soli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2FFF4E8-C383-474E-AF0A-C5BD75E4EFBF}"/>
                </a:ext>
              </a:extLst>
            </p:cNvPr>
            <p:cNvCxnSpPr/>
            <p:nvPr/>
          </p:nvCxnSpPr>
          <p:spPr>
            <a:xfrm>
              <a:off x="4685066" y="5792859"/>
              <a:ext cx="0" cy="251798"/>
            </a:xfrm>
            <a:prstGeom prst="line">
              <a:avLst/>
            </a:prstGeom>
            <a:noFill/>
            <a:ln w="12700" cap="flat" cmpd="sng" algn="ctr">
              <a:solidFill>
                <a:srgbClr val="13326F"/>
              </a:solidFill>
              <a:prstDash val="soli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3FB5DBC-7098-8C4C-B4D1-43EF91BD8B3C}"/>
                </a:ext>
              </a:extLst>
            </p:cNvPr>
            <p:cNvCxnSpPr/>
            <p:nvPr/>
          </p:nvCxnSpPr>
          <p:spPr>
            <a:xfrm>
              <a:off x="4756857" y="5805939"/>
              <a:ext cx="0" cy="251798"/>
            </a:xfrm>
            <a:prstGeom prst="line">
              <a:avLst/>
            </a:prstGeom>
            <a:noFill/>
            <a:ln w="12700" cap="flat" cmpd="sng" algn="ctr">
              <a:solidFill>
                <a:srgbClr val="13326F"/>
              </a:solidFill>
              <a:prstDash val="solid"/>
            </a:ln>
            <a:effectLst/>
          </p:spPr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38A5A0D-E9A6-EF4D-9C79-8212E93181DD}"/>
              </a:ext>
            </a:extLst>
          </p:cNvPr>
          <p:cNvCxnSpPr>
            <a:cxnSpLocks/>
          </p:cNvCxnSpPr>
          <p:nvPr/>
        </p:nvCxnSpPr>
        <p:spPr>
          <a:xfrm flipV="1">
            <a:off x="7493242" y="4410200"/>
            <a:ext cx="15896" cy="1525269"/>
          </a:xfrm>
          <a:prstGeom prst="line">
            <a:avLst/>
          </a:prstGeom>
          <a:ln w="19050" cmpd="sng">
            <a:solidFill>
              <a:srgbClr val="A39F9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E8C3F39-C3C1-8040-8315-3F21BF0F8DC2}"/>
              </a:ext>
            </a:extLst>
          </p:cNvPr>
          <p:cNvCxnSpPr>
            <a:cxnSpLocks/>
          </p:cNvCxnSpPr>
          <p:nvPr/>
        </p:nvCxnSpPr>
        <p:spPr>
          <a:xfrm flipV="1">
            <a:off x="4573751" y="4410200"/>
            <a:ext cx="0" cy="288032"/>
          </a:xfrm>
          <a:prstGeom prst="line">
            <a:avLst/>
          </a:prstGeom>
          <a:ln w="19050" cmpd="sng">
            <a:solidFill>
              <a:srgbClr val="A39F9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857E9A-EF13-2A4C-83B2-9CF2D692C0E9}"/>
              </a:ext>
            </a:extLst>
          </p:cNvPr>
          <p:cNvCxnSpPr>
            <a:cxnSpLocks/>
          </p:cNvCxnSpPr>
          <p:nvPr/>
        </p:nvCxnSpPr>
        <p:spPr>
          <a:xfrm flipV="1">
            <a:off x="6332445" y="4410200"/>
            <a:ext cx="0" cy="288032"/>
          </a:xfrm>
          <a:prstGeom prst="line">
            <a:avLst/>
          </a:prstGeom>
          <a:ln w="19050" cmpd="sng">
            <a:solidFill>
              <a:srgbClr val="A39F9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EB299C7-2519-D743-BEA4-F909B654885C}"/>
              </a:ext>
            </a:extLst>
          </p:cNvPr>
          <p:cNvCxnSpPr>
            <a:cxnSpLocks/>
          </p:cNvCxnSpPr>
          <p:nvPr/>
        </p:nvCxnSpPr>
        <p:spPr>
          <a:xfrm>
            <a:off x="7493242" y="5260910"/>
            <a:ext cx="426374" cy="0"/>
          </a:xfrm>
          <a:prstGeom prst="line">
            <a:avLst/>
          </a:prstGeom>
          <a:ln w="19050" cmpd="sng">
            <a:solidFill>
              <a:srgbClr val="A39F9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23D0B9B-D468-7740-8E26-8FC85DBC43EE}"/>
              </a:ext>
            </a:extLst>
          </p:cNvPr>
          <p:cNvSpPr txBox="1"/>
          <p:nvPr/>
        </p:nvSpPr>
        <p:spPr>
          <a:xfrm>
            <a:off x="6486383" y="6335752"/>
            <a:ext cx="2029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charset="0"/>
              </a:rPr>
              <a:t>NAS?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Lato" panose="020F0502020204030203" pitchFamily="34" charset="0"/>
              <a:ea typeface="ＭＳ Ｐゴシック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EF916A2-5F5E-9045-B8B6-A788C7B37E35}"/>
              </a:ext>
            </a:extLst>
          </p:cNvPr>
          <p:cNvCxnSpPr>
            <a:cxnSpLocks/>
          </p:cNvCxnSpPr>
          <p:nvPr/>
        </p:nvCxnSpPr>
        <p:spPr>
          <a:xfrm flipV="1">
            <a:off x="5707127" y="4157491"/>
            <a:ext cx="0" cy="252709"/>
          </a:xfrm>
          <a:prstGeom prst="line">
            <a:avLst/>
          </a:prstGeom>
          <a:ln w="19050" cmpd="sng">
            <a:solidFill>
              <a:srgbClr val="A39F9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93AA553-DBC1-7141-BA3A-F5633760E63C}"/>
              </a:ext>
            </a:extLst>
          </p:cNvPr>
          <p:cNvCxnSpPr>
            <a:cxnSpLocks/>
          </p:cNvCxnSpPr>
          <p:nvPr/>
        </p:nvCxnSpPr>
        <p:spPr>
          <a:xfrm flipH="1" flipV="1">
            <a:off x="5684267" y="2898032"/>
            <a:ext cx="22860" cy="1152128"/>
          </a:xfrm>
          <a:prstGeom prst="line">
            <a:avLst/>
          </a:prstGeom>
          <a:ln w="19050" cmpd="sng">
            <a:solidFill>
              <a:srgbClr val="A39F9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6AD0AE7-6FE6-2E42-AA93-54090F860BCD}"/>
              </a:ext>
            </a:extLst>
          </p:cNvPr>
          <p:cNvSpPr txBox="1"/>
          <p:nvPr/>
        </p:nvSpPr>
        <p:spPr>
          <a:xfrm>
            <a:off x="5600011" y="4059216"/>
            <a:ext cx="28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charset="0"/>
              </a:rPr>
              <a:t>Switch/Firewall/Router/Modem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Lato" panose="020F0502020204030203" pitchFamily="34" charset="0"/>
              <a:ea typeface="ＭＳ Ｐゴシック" charset="0"/>
            </a:endParaRPr>
          </a:p>
        </p:txBody>
      </p:sp>
      <p:sp>
        <p:nvSpPr>
          <p:cNvPr id="69" name="Cloud 68">
            <a:extLst>
              <a:ext uri="{FF2B5EF4-FFF2-40B4-BE49-F238E27FC236}">
                <a16:creationId xmlns:a16="http://schemas.microsoft.com/office/drawing/2014/main" id="{7BDE937A-9C0A-094B-B385-DE0365617B50}"/>
              </a:ext>
            </a:extLst>
          </p:cNvPr>
          <p:cNvSpPr/>
          <p:nvPr/>
        </p:nvSpPr>
        <p:spPr>
          <a:xfrm>
            <a:off x="4373247" y="2393976"/>
            <a:ext cx="2977401" cy="79208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3339CF-AFE4-5A4D-BAD3-013AB79590A0}"/>
              </a:ext>
            </a:extLst>
          </p:cNvPr>
          <p:cNvSpPr txBox="1"/>
          <p:nvPr/>
        </p:nvSpPr>
        <p:spPr>
          <a:xfrm>
            <a:off x="3637935" y="3063598"/>
            <a:ext cx="123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Lato" panose="020F0502020204030203" pitchFamily="34" charset="0"/>
                <a:ea typeface="ＭＳ Ｐゴシック" charset="0"/>
              </a:rPr>
              <a:t>Internet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Lato" panose="020F0502020204030203" pitchFamily="34" charset="0"/>
              <a:ea typeface="ＭＳ Ｐゴシック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B871E2-F36C-C945-9441-F72DBBA4CDCD}"/>
              </a:ext>
            </a:extLst>
          </p:cNvPr>
          <p:cNvGrpSpPr/>
          <p:nvPr/>
        </p:nvGrpSpPr>
        <p:grpSpPr>
          <a:xfrm>
            <a:off x="5611399" y="2371965"/>
            <a:ext cx="334098" cy="584829"/>
            <a:chOff x="2590776" y="1079394"/>
            <a:chExt cx="749324" cy="1206606"/>
          </a:xfrm>
        </p:grpSpPr>
        <p:sp>
          <p:nvSpPr>
            <p:cNvPr id="72" name="Rounded Rectangle 96">
              <a:extLst>
                <a:ext uri="{FF2B5EF4-FFF2-40B4-BE49-F238E27FC236}">
                  <a16:creationId xmlns:a16="http://schemas.microsoft.com/office/drawing/2014/main" id="{60DEFD00-5606-8543-B877-9EBCB9733917}"/>
                </a:ext>
              </a:extLst>
            </p:cNvPr>
            <p:cNvSpPr/>
            <p:nvPr/>
          </p:nvSpPr>
          <p:spPr>
            <a:xfrm>
              <a:off x="2590776" y="1079394"/>
              <a:ext cx="749324" cy="1206606"/>
            </a:xfrm>
            <a:prstGeom prst="roundRect">
              <a:avLst>
                <a:gd name="adj" fmla="val 8193"/>
              </a:avLst>
            </a:prstGeom>
            <a:solidFill>
              <a:srgbClr val="99BBE6"/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id="{991388CD-6605-7646-A9BE-DFC5495FB83A}"/>
                </a:ext>
              </a:extLst>
            </p:cNvPr>
            <p:cNvSpPr/>
            <p:nvPr/>
          </p:nvSpPr>
          <p:spPr>
            <a:xfrm>
              <a:off x="2682857" y="1208380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74" name="Rounded Rectangle 98">
              <a:extLst>
                <a:ext uri="{FF2B5EF4-FFF2-40B4-BE49-F238E27FC236}">
                  <a16:creationId xmlns:a16="http://schemas.microsoft.com/office/drawing/2014/main" id="{67089251-CA20-4B42-B188-50F6FF70DC0E}"/>
                </a:ext>
              </a:extLst>
            </p:cNvPr>
            <p:cNvSpPr/>
            <p:nvPr/>
          </p:nvSpPr>
          <p:spPr>
            <a:xfrm>
              <a:off x="2682857" y="1360780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75" name="Rounded Rectangle 99">
              <a:extLst>
                <a:ext uri="{FF2B5EF4-FFF2-40B4-BE49-F238E27FC236}">
                  <a16:creationId xmlns:a16="http://schemas.microsoft.com/office/drawing/2014/main" id="{94B29F3F-36EA-A549-A5B0-6E54026C1AFF}"/>
                </a:ext>
              </a:extLst>
            </p:cNvPr>
            <p:cNvSpPr/>
            <p:nvPr/>
          </p:nvSpPr>
          <p:spPr>
            <a:xfrm>
              <a:off x="2682857" y="1508361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D96DD1A-06DF-5A4C-B02E-24907543A8BB}"/>
                </a:ext>
              </a:extLst>
            </p:cNvPr>
            <p:cNvSpPr/>
            <p:nvPr/>
          </p:nvSpPr>
          <p:spPr>
            <a:xfrm>
              <a:off x="2682857" y="1697537"/>
              <a:ext cx="565162" cy="4571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9CD2A9-2937-D448-9CF2-A69BBFA55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7041" y="1986644"/>
              <a:ext cx="116795" cy="11677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F64D39A-0C2C-2D4F-9EF2-6A1E4D409144}"/>
              </a:ext>
            </a:extLst>
          </p:cNvPr>
          <p:cNvGrpSpPr/>
          <p:nvPr/>
        </p:nvGrpSpPr>
        <p:grpSpPr>
          <a:xfrm>
            <a:off x="5763799" y="2524365"/>
            <a:ext cx="334098" cy="584829"/>
            <a:chOff x="2590776" y="1079394"/>
            <a:chExt cx="749324" cy="1206606"/>
          </a:xfrm>
        </p:grpSpPr>
        <p:sp>
          <p:nvSpPr>
            <p:cNvPr id="79" name="Rounded Rectangle 96">
              <a:extLst>
                <a:ext uri="{FF2B5EF4-FFF2-40B4-BE49-F238E27FC236}">
                  <a16:creationId xmlns:a16="http://schemas.microsoft.com/office/drawing/2014/main" id="{F8DEA510-798B-DD4F-9878-226B32568951}"/>
                </a:ext>
              </a:extLst>
            </p:cNvPr>
            <p:cNvSpPr/>
            <p:nvPr/>
          </p:nvSpPr>
          <p:spPr>
            <a:xfrm>
              <a:off x="2590776" y="1079394"/>
              <a:ext cx="749324" cy="1206606"/>
            </a:xfrm>
            <a:prstGeom prst="roundRect">
              <a:avLst>
                <a:gd name="adj" fmla="val 8193"/>
              </a:avLst>
            </a:prstGeom>
            <a:solidFill>
              <a:srgbClr val="99BBE6"/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80" name="Rounded Rectangle 97">
              <a:extLst>
                <a:ext uri="{FF2B5EF4-FFF2-40B4-BE49-F238E27FC236}">
                  <a16:creationId xmlns:a16="http://schemas.microsoft.com/office/drawing/2014/main" id="{0126CD07-8338-9F49-A409-4E7BB5472E01}"/>
                </a:ext>
              </a:extLst>
            </p:cNvPr>
            <p:cNvSpPr/>
            <p:nvPr/>
          </p:nvSpPr>
          <p:spPr>
            <a:xfrm>
              <a:off x="2682857" y="1208380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81" name="Rounded Rectangle 98">
              <a:extLst>
                <a:ext uri="{FF2B5EF4-FFF2-40B4-BE49-F238E27FC236}">
                  <a16:creationId xmlns:a16="http://schemas.microsoft.com/office/drawing/2014/main" id="{E9CFA030-3DBE-8F40-8788-64EDBD74A87C}"/>
                </a:ext>
              </a:extLst>
            </p:cNvPr>
            <p:cNvSpPr/>
            <p:nvPr/>
          </p:nvSpPr>
          <p:spPr>
            <a:xfrm>
              <a:off x="2682857" y="1360780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82" name="Rounded Rectangle 99">
              <a:extLst>
                <a:ext uri="{FF2B5EF4-FFF2-40B4-BE49-F238E27FC236}">
                  <a16:creationId xmlns:a16="http://schemas.microsoft.com/office/drawing/2014/main" id="{1E64FA8F-620E-F247-ACAF-51DF8707B255}"/>
                </a:ext>
              </a:extLst>
            </p:cNvPr>
            <p:cNvSpPr/>
            <p:nvPr/>
          </p:nvSpPr>
          <p:spPr>
            <a:xfrm>
              <a:off x="2682857" y="1508361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A6D579C-B5FA-954F-BB6D-45F4CFB0FC34}"/>
                </a:ext>
              </a:extLst>
            </p:cNvPr>
            <p:cNvSpPr/>
            <p:nvPr/>
          </p:nvSpPr>
          <p:spPr>
            <a:xfrm>
              <a:off x="2682857" y="1697537"/>
              <a:ext cx="565162" cy="4571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76B9412-24F4-6541-856C-D8794CD516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7041" y="1986644"/>
              <a:ext cx="116795" cy="11677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E5723EC-DD9E-D34C-9AE0-B643C21E7E47}"/>
              </a:ext>
            </a:extLst>
          </p:cNvPr>
          <p:cNvGrpSpPr/>
          <p:nvPr/>
        </p:nvGrpSpPr>
        <p:grpSpPr>
          <a:xfrm>
            <a:off x="5916199" y="2676765"/>
            <a:ext cx="334098" cy="584829"/>
            <a:chOff x="2590776" y="1079394"/>
            <a:chExt cx="749324" cy="1206606"/>
          </a:xfrm>
        </p:grpSpPr>
        <p:sp>
          <p:nvSpPr>
            <p:cNvPr id="86" name="Rounded Rectangle 96">
              <a:extLst>
                <a:ext uri="{FF2B5EF4-FFF2-40B4-BE49-F238E27FC236}">
                  <a16:creationId xmlns:a16="http://schemas.microsoft.com/office/drawing/2014/main" id="{8E0B06E7-A0B2-934E-B604-1F73F4579448}"/>
                </a:ext>
              </a:extLst>
            </p:cNvPr>
            <p:cNvSpPr/>
            <p:nvPr/>
          </p:nvSpPr>
          <p:spPr>
            <a:xfrm>
              <a:off x="2590776" y="1079394"/>
              <a:ext cx="749324" cy="1206606"/>
            </a:xfrm>
            <a:prstGeom prst="roundRect">
              <a:avLst>
                <a:gd name="adj" fmla="val 8193"/>
              </a:avLst>
            </a:prstGeom>
            <a:solidFill>
              <a:srgbClr val="99BBE6"/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87" name="Rounded Rectangle 97">
              <a:extLst>
                <a:ext uri="{FF2B5EF4-FFF2-40B4-BE49-F238E27FC236}">
                  <a16:creationId xmlns:a16="http://schemas.microsoft.com/office/drawing/2014/main" id="{FD79644B-7198-A641-A1F1-6D4EFBBB5F1D}"/>
                </a:ext>
              </a:extLst>
            </p:cNvPr>
            <p:cNvSpPr/>
            <p:nvPr/>
          </p:nvSpPr>
          <p:spPr>
            <a:xfrm>
              <a:off x="2682857" y="1208380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88" name="Rounded Rectangle 98">
              <a:extLst>
                <a:ext uri="{FF2B5EF4-FFF2-40B4-BE49-F238E27FC236}">
                  <a16:creationId xmlns:a16="http://schemas.microsoft.com/office/drawing/2014/main" id="{F219F382-E77D-1749-9214-543C5B7CCBC8}"/>
                </a:ext>
              </a:extLst>
            </p:cNvPr>
            <p:cNvSpPr/>
            <p:nvPr/>
          </p:nvSpPr>
          <p:spPr>
            <a:xfrm>
              <a:off x="2682857" y="1360780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89" name="Rounded Rectangle 99">
              <a:extLst>
                <a:ext uri="{FF2B5EF4-FFF2-40B4-BE49-F238E27FC236}">
                  <a16:creationId xmlns:a16="http://schemas.microsoft.com/office/drawing/2014/main" id="{1299636A-5181-0A43-84BB-A893DAF255FD}"/>
                </a:ext>
              </a:extLst>
            </p:cNvPr>
            <p:cNvSpPr/>
            <p:nvPr/>
          </p:nvSpPr>
          <p:spPr>
            <a:xfrm>
              <a:off x="2682857" y="1508361"/>
              <a:ext cx="565162" cy="78016"/>
            </a:xfrm>
            <a:prstGeom prst="roundRect">
              <a:avLst>
                <a:gd name="adj" fmla="val 8193"/>
              </a:avLst>
            </a:prstGeom>
            <a:solidFill>
              <a:srgbClr val="2D4B87">
                <a:lumMod val="75000"/>
              </a:srgbClr>
            </a:solidFill>
            <a:ln w="381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CDEB960-A946-174C-B382-09EC48FA0F18}"/>
                </a:ext>
              </a:extLst>
            </p:cNvPr>
            <p:cNvSpPr/>
            <p:nvPr/>
          </p:nvSpPr>
          <p:spPr>
            <a:xfrm>
              <a:off x="2682857" y="1697537"/>
              <a:ext cx="565162" cy="4571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8A6ECA6-76AE-8C44-A071-E229947560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7041" y="1986644"/>
              <a:ext cx="116795" cy="11677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D4B8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</p:grpSp>
      <p:pic>
        <p:nvPicPr>
          <p:cNvPr id="92" name="Picture 42" descr="Image result for attacker icon">
            <a:extLst>
              <a:ext uri="{FF2B5EF4-FFF2-40B4-BE49-F238E27FC236}">
                <a16:creationId xmlns:a16="http://schemas.microsoft.com/office/drawing/2014/main" id="{73280209-C4BB-F244-9B92-7E06CCC6A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675" y="2978392"/>
            <a:ext cx="715446" cy="8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5A50290F-E1EE-6647-9FFB-A03B67ABF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5079" y="5046786"/>
            <a:ext cx="261230" cy="24152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49D218F-C476-954D-8F14-E4786B0E36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694" y="5119734"/>
            <a:ext cx="328687" cy="281868"/>
          </a:xfrm>
          <a:prstGeom prst="rect">
            <a:avLst/>
          </a:prstGeom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9F56E31E-202B-5043-B2DC-03BA77D83BE6}"/>
              </a:ext>
            </a:extLst>
          </p:cNvPr>
          <p:cNvSpPr/>
          <p:nvPr/>
        </p:nvSpPr>
        <p:spPr>
          <a:xfrm>
            <a:off x="5325008" y="3739417"/>
            <a:ext cx="754983" cy="72539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3E32E89-8BD2-F643-8C36-538BD253B85D}"/>
              </a:ext>
            </a:extLst>
          </p:cNvPr>
          <p:cNvSpPr/>
          <p:nvPr/>
        </p:nvSpPr>
        <p:spPr>
          <a:xfrm>
            <a:off x="5953195" y="4728010"/>
            <a:ext cx="754983" cy="72539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643BF22-2FA6-414F-A876-CFD6EB42767E}"/>
              </a:ext>
            </a:extLst>
          </p:cNvPr>
          <p:cNvSpPr/>
          <p:nvPr/>
        </p:nvSpPr>
        <p:spPr>
          <a:xfrm>
            <a:off x="7071179" y="5719845"/>
            <a:ext cx="754983" cy="72539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4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0699-D792-CD41-BA32-4E0FB4E1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Denial Of Service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EC57A-2467-704C-B4C7-3DFF35AF8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D886D-8462-5540-8943-2B5FF1919D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50E24-ED1C-5F4B-9535-9C7243BB9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6192688" cy="4193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A6C2E7-592C-4A49-9F87-239A59C4456E}"/>
              </a:ext>
            </a:extLst>
          </p:cNvPr>
          <p:cNvSpPr/>
          <p:nvPr/>
        </p:nvSpPr>
        <p:spPr>
          <a:xfrm>
            <a:off x="6754092" y="1628800"/>
            <a:ext cx="23899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There is a whole market for DDoS attacks, you can just buy one. We’ll see some examples</a:t>
            </a:r>
          </a:p>
        </p:txBody>
      </p:sp>
    </p:spTree>
    <p:extLst>
      <p:ext uri="{BB962C8B-B14F-4D97-AF65-F5344CB8AC3E}">
        <p14:creationId xmlns:p14="http://schemas.microsoft.com/office/powerpoint/2010/main" val="3443077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30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 Weak Sessions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webapplication</a:t>
            </a:r>
            <a:r>
              <a:rPr lang="en-US" dirty="0"/>
              <a:t> stores something in the browser, (during the previous response), that will be sent back to the server in the moment a new request is done</a:t>
            </a:r>
          </a:p>
          <a:p>
            <a:pPr lvl="1"/>
            <a:r>
              <a:rPr lang="en-US" dirty="0"/>
              <a:t>Cookies</a:t>
            </a:r>
          </a:p>
          <a:p>
            <a:pPr lvl="1"/>
            <a:r>
              <a:rPr lang="en-US" dirty="0"/>
              <a:t>Post parameters, like in </a:t>
            </a:r>
          </a:p>
          <a:p>
            <a:pPr lvl="2"/>
            <a:r>
              <a:rPr lang="en-US" dirty="0"/>
              <a:t>Hidden forms (the values are passed as POST parameters)</a:t>
            </a:r>
          </a:p>
          <a:p>
            <a:pPr lvl="2"/>
            <a:r>
              <a:rPr lang="en-US" dirty="0"/>
              <a:t>Disabled forms (the ones you see in gray, and you cannot modify by hand)</a:t>
            </a:r>
          </a:p>
          <a:p>
            <a:pPr lvl="2"/>
            <a:r>
              <a:rPr lang="en-US" dirty="0"/>
              <a:t>ASP.NET uses a hidden form field called “</a:t>
            </a:r>
            <a:r>
              <a:rPr lang="en-US" dirty="0" err="1"/>
              <a:t>ViewState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Get parameter</a:t>
            </a:r>
          </a:p>
          <a:p>
            <a:r>
              <a:rPr lang="en-US" dirty="0"/>
              <a:t>Needless to say, this is an important source of vulnerabilities</a:t>
            </a:r>
          </a:p>
          <a:p>
            <a:r>
              <a:rPr lang="en-US" dirty="0"/>
              <a:t>Because CLIENTS (Browsers) CANNOT BE TRUSTED</a:t>
            </a:r>
          </a:p>
          <a:p>
            <a:pPr lvl="1"/>
            <a:r>
              <a:rPr lang="en-US" dirty="0"/>
              <a:t>It is very easy to manipulate answers, we shall see this in a minute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58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Hidden form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often than you think, forms contain hidden fields that web applications use to store some value that the user is not supposed to manipulate. </a:t>
            </a:r>
          </a:p>
          <a:p>
            <a:r>
              <a:rPr lang="en-GB" dirty="0"/>
              <a:t>Example from the book: </a:t>
            </a:r>
          </a:p>
          <a:p>
            <a:pPr marL="269875" lvl="1" indent="0">
              <a:buNone/>
            </a:pPr>
            <a:r>
              <a:rPr lang="en-US" b="0" dirty="0"/>
              <a:t>&lt;form action=”</a:t>
            </a:r>
            <a:r>
              <a:rPr lang="en-US" b="0" dirty="0" err="1"/>
              <a:t>order.asp</a:t>
            </a:r>
            <a:r>
              <a:rPr lang="en-US" b="0" dirty="0"/>
              <a:t>” method=”post”&gt;</a:t>
            </a:r>
          </a:p>
          <a:p>
            <a:pPr marL="269875" lvl="1" indent="0">
              <a:buNone/>
            </a:pPr>
            <a:r>
              <a:rPr lang="cs-CZ" b="0" dirty="0"/>
              <a:t>&lt;p&gt;</a:t>
            </a:r>
            <a:r>
              <a:rPr lang="cs-CZ" b="0" dirty="0" err="1"/>
              <a:t>Product</a:t>
            </a:r>
            <a:r>
              <a:rPr lang="cs-CZ" b="0" dirty="0"/>
              <a:t>: Sony VAIO A217S&lt;/p&gt;</a:t>
            </a:r>
          </a:p>
          <a:p>
            <a:pPr marL="269875" lvl="1" indent="0">
              <a:buNone/>
            </a:pPr>
            <a:r>
              <a:rPr lang="en-US" b="0" dirty="0"/>
              <a:t>&lt;p&gt;Quantity: &lt;input size=”2” name=”quantity”&gt;</a:t>
            </a:r>
          </a:p>
          <a:p>
            <a:pPr marL="269875" lvl="1" indent="0">
              <a:buNone/>
            </a:pPr>
            <a:r>
              <a:rPr lang="en-US" b="0" dirty="0">
                <a:solidFill>
                  <a:srgbClr val="FF0000"/>
                </a:solidFill>
              </a:rPr>
              <a:t>&lt;input name=”price” type=”hidden” value=”1224.95”&gt;</a:t>
            </a:r>
          </a:p>
          <a:p>
            <a:pPr marL="269875" lvl="1" indent="0">
              <a:buNone/>
            </a:pPr>
            <a:r>
              <a:rPr lang="fi-FI" b="0" dirty="0"/>
              <a:t>&lt;input </a:t>
            </a:r>
            <a:r>
              <a:rPr lang="fi-FI" b="0" dirty="0" err="1"/>
              <a:t>type=”submit</a:t>
            </a:r>
            <a:r>
              <a:rPr lang="fi-FI" b="0" dirty="0"/>
              <a:t>” </a:t>
            </a:r>
            <a:r>
              <a:rPr lang="fi-FI" b="0" dirty="0" err="1"/>
              <a:t>value=”Buy</a:t>
            </a:r>
            <a:r>
              <a:rPr lang="fi-FI" b="0" dirty="0"/>
              <a:t>!”&gt;&lt;/p&gt;</a:t>
            </a:r>
          </a:p>
          <a:p>
            <a:pPr marL="269875" lvl="1" indent="0">
              <a:buNone/>
            </a:pPr>
            <a:r>
              <a:rPr lang="en-US" b="0" dirty="0"/>
              <a:t>&lt;/form&gt;</a:t>
            </a:r>
          </a:p>
          <a:p>
            <a:pPr lvl="0">
              <a:buClr>
                <a:srgbClr val="00AEEF"/>
              </a:buClr>
            </a:pPr>
            <a:r>
              <a:rPr lang="en-GB" dirty="0">
                <a:solidFill>
                  <a:srgbClr val="101073"/>
                </a:solidFill>
              </a:rPr>
              <a:t>In this case the </a:t>
            </a:r>
            <a:r>
              <a:rPr lang="en-GB" dirty="0" err="1">
                <a:solidFill>
                  <a:srgbClr val="101073"/>
                </a:solidFill>
              </a:rPr>
              <a:t>webapp</a:t>
            </a:r>
            <a:r>
              <a:rPr lang="en-GB" dirty="0">
                <a:solidFill>
                  <a:srgbClr val="101073"/>
                </a:solidFill>
              </a:rPr>
              <a:t> programmer found it easier to store the agreed price in a hidden form on the client side, rather than storing it on the server and linking it to the appropriate session.  </a:t>
            </a:r>
          </a:p>
          <a:p>
            <a:pPr lvl="0">
              <a:buClr>
                <a:srgbClr val="00AEEF"/>
              </a:buClr>
            </a:pPr>
            <a:r>
              <a:rPr lang="en-GB" dirty="0">
                <a:solidFill>
                  <a:srgbClr val="101073"/>
                </a:solidFill>
              </a:rPr>
              <a:t>With an intercepting proxy (burp proxy, for instance), you can modify the price on the fly. </a:t>
            </a:r>
          </a:p>
          <a:p>
            <a:pPr marL="269875" lvl="1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30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seemingly more elaborate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Impersonification</a:t>
            </a:r>
            <a:endParaRPr lang="en-US" dirty="0"/>
          </a:p>
          <a:p>
            <a:r>
              <a:rPr lang="en-US" b="0" dirty="0"/>
              <a:t>By changing the (post) parameter </a:t>
            </a:r>
            <a:r>
              <a:rPr lang="en-US" b="0" dirty="0" err="1"/>
              <a:t>employee_id</a:t>
            </a:r>
            <a:r>
              <a:rPr lang="en-US" b="0" dirty="0"/>
              <a:t> you might be able to impersonate another employee. </a:t>
            </a:r>
          </a:p>
          <a:p>
            <a:r>
              <a:rPr lang="en-US" b="0" dirty="0"/>
              <a:t>Particularly if the </a:t>
            </a:r>
            <a:r>
              <a:rPr lang="en-US" b="0" dirty="0" err="1"/>
              <a:t>webapplication</a:t>
            </a:r>
            <a:r>
              <a:rPr lang="en-US" b="0" dirty="0"/>
              <a:t> does not check for integrity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" y="4451639"/>
            <a:ext cx="8447120" cy="4568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7020272" y="5085184"/>
            <a:ext cx="170713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93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need to get your hands a bit dirty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install </a:t>
            </a:r>
          </a:p>
          <a:p>
            <a:pPr lvl="1"/>
            <a:r>
              <a:rPr lang="en-GB" dirty="0"/>
              <a:t>Something to tamper with the http request, such as </a:t>
            </a:r>
            <a:r>
              <a:rPr lang="en-GB" dirty="0" err="1"/>
              <a:t>liveHTTPheaders</a:t>
            </a:r>
            <a:r>
              <a:rPr lang="en-GB" dirty="0"/>
              <a:t> or </a:t>
            </a:r>
            <a:r>
              <a:rPr lang="en-GB" dirty="0" err="1"/>
              <a:t>TamperData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liveHTTPheaders</a:t>
            </a:r>
            <a:r>
              <a:rPr lang="en-GB" dirty="0"/>
              <a:t> and </a:t>
            </a:r>
            <a:r>
              <a:rPr lang="en-GB" dirty="0" err="1"/>
              <a:t>TamperData</a:t>
            </a:r>
            <a:r>
              <a:rPr lang="en-GB" dirty="0"/>
              <a:t> do not work with the last version of Firefox. As alternative you can use Chrome with </a:t>
            </a:r>
            <a:r>
              <a:rPr lang="en-GB" dirty="0" err="1"/>
              <a:t>TamperChrome</a:t>
            </a:r>
            <a:r>
              <a:rPr lang="en-GB" dirty="0"/>
              <a:t> (a bit more complicated to use, but the result is the same, there is also a video tutorial).</a:t>
            </a:r>
          </a:p>
          <a:p>
            <a:pPr lvl="1"/>
            <a:r>
              <a:rPr lang="en-GB" dirty="0"/>
              <a:t>2018: What now works with my </a:t>
            </a:r>
            <a:r>
              <a:rPr lang="en-GB" dirty="0" err="1"/>
              <a:t>firefox</a:t>
            </a:r>
            <a:r>
              <a:rPr lang="en-GB" dirty="0"/>
              <a:t> is the add-on HTTP header live. </a:t>
            </a:r>
          </a:p>
          <a:p>
            <a:pPr lvl="1"/>
            <a:r>
              <a:rPr lang="en-GB" dirty="0"/>
              <a:t>Install Firefox, look for a plug-in for “headers” and install it.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5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trouble with </a:t>
            </a:r>
            <a:r>
              <a:rPr lang="en-GB" dirty="0" err="1"/>
              <a:t>webapplications</a:t>
            </a:r>
            <a:endParaRPr lang="en-GB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Until a few years ago attacks Used to be on the Operating Systems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Now it is easier to attack the (web) applications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Either for a direct attack (steal information)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Or an indirect attack (attack a user using the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webapplication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Recent trend: attacking the OS/Silicon, again (e.g. Triton)</a:t>
            </a:r>
          </a:p>
          <a:p>
            <a:pPr marL="0" indent="0" eaLnBrk="1" hangingPunct="1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Let’s take a look at OWASP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964" name="Date Placeholder 3"/>
          <p:cNvSpPr>
            <a:spLocks noGrp="1"/>
          </p:cNvSpPr>
          <p:nvPr>
            <p:ph type="dt" sz="half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62383A-E3C5-3B43-8131-CE545F727236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4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do you see here?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39750" y="1371600"/>
            <a:ext cx="8208963" cy="548640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Date Placeholder 3"/>
          <p:cNvSpPr>
            <a:spLocks noGrp="1"/>
          </p:cNvSpPr>
          <p:nvPr>
            <p:ph type="dt" sz="half" idx="12"/>
          </p:nvPr>
        </p:nvSpPr>
        <p:spPr>
          <a:xfrm>
            <a:off x="179388" y="6548438"/>
            <a:ext cx="3598862" cy="1873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5A4DF-B7C2-DC4E-A061-6A2505D4C31A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0107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101073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0" y="1317283"/>
            <a:ext cx="6945337" cy="55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4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when you go to nu.nl?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browser (Internet Explorer, Firefox, Safari, Opera) will</a:t>
            </a:r>
          </a:p>
          <a:p>
            <a:pPr lvl="1"/>
            <a:r>
              <a:rPr lang="en-US" dirty="0"/>
              <a:t>Display content coming from </a:t>
            </a:r>
            <a:r>
              <a:rPr lang="en-US" dirty="0" err="1"/>
              <a:t>nu.nl</a:t>
            </a:r>
            <a:endParaRPr lang="en-US" dirty="0"/>
          </a:p>
          <a:p>
            <a:pPr lvl="1"/>
            <a:r>
              <a:rPr lang="en-US" dirty="0"/>
              <a:t>Display content coming from </a:t>
            </a:r>
            <a:r>
              <a:rPr lang="en-US" i="1" dirty="0"/>
              <a:t>external sites (tens of sometimes hundreds of them)</a:t>
            </a:r>
          </a:p>
          <a:p>
            <a:pPr lvl="2"/>
            <a:r>
              <a:rPr lang="en-US" i="1" dirty="0"/>
              <a:t>So the browser will also transmit some information to these external sites</a:t>
            </a:r>
          </a:p>
          <a:p>
            <a:pPr lvl="1"/>
            <a:r>
              <a:rPr lang="en-US" dirty="0"/>
              <a:t>Display aggregate content from a number of advertisers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Carry out some operations </a:t>
            </a:r>
          </a:p>
          <a:p>
            <a:pPr lvl="2"/>
            <a:r>
              <a:rPr lang="en-US" dirty="0"/>
              <a:t>Some of them determined by </a:t>
            </a:r>
            <a:r>
              <a:rPr lang="en-US" dirty="0" err="1"/>
              <a:t>NU.nl</a:t>
            </a:r>
            <a:endParaRPr lang="en-US" dirty="0"/>
          </a:p>
          <a:p>
            <a:pPr lvl="2"/>
            <a:r>
              <a:rPr lang="en-US" dirty="0"/>
              <a:t>Some of them determined by some external sites</a:t>
            </a:r>
          </a:p>
          <a:p>
            <a:pPr lvl="2"/>
            <a:r>
              <a:rPr lang="en-US" dirty="0"/>
              <a:t>Input to these operations is partly determined by them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DEFINITION: BROWSER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2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Easy</a:t>
            </a:r>
          </a:p>
          <a:p>
            <a:pPr lvl="2"/>
            <a:r>
              <a:rPr lang="en-GB" dirty="0"/>
              <a:t>Start using </a:t>
            </a:r>
            <a:r>
              <a:rPr lang="en-GB" dirty="0" err="1"/>
              <a:t>TamperChrome</a:t>
            </a:r>
            <a:r>
              <a:rPr lang="en-GB" dirty="0"/>
              <a:t> (or if you have an old version of Firefox </a:t>
            </a:r>
            <a:r>
              <a:rPr lang="en-GB" dirty="0" err="1"/>
              <a:t>TamperData</a:t>
            </a:r>
            <a:r>
              <a:rPr lang="en-GB" dirty="0"/>
              <a:t>) and take a look at all the </a:t>
            </a:r>
            <a:r>
              <a:rPr lang="en-GB" u="sng" dirty="0"/>
              <a:t>http request </a:t>
            </a:r>
            <a:r>
              <a:rPr lang="en-GB" dirty="0"/>
              <a:t>that are originated by your browser when you go to </a:t>
            </a:r>
            <a:r>
              <a:rPr lang="en-GB" dirty="0">
                <a:hlinkClick r:id="rId2"/>
              </a:rPr>
              <a:t>www.nu.nl</a:t>
            </a:r>
            <a:endParaRPr lang="en-GB" dirty="0"/>
          </a:p>
          <a:p>
            <a:pPr lvl="2"/>
            <a:endParaRPr lang="en-GB" dirty="0"/>
          </a:p>
          <a:p>
            <a:pPr lvl="2"/>
            <a:r>
              <a:rPr lang="en-GB" dirty="0"/>
              <a:t>login Facebook</a:t>
            </a:r>
          </a:p>
          <a:p>
            <a:pPr lvl="2"/>
            <a:endParaRPr lang="en-GB" dirty="0"/>
          </a:p>
          <a:p>
            <a:endParaRPr lang="en-GB" dirty="0"/>
          </a:p>
          <a:p>
            <a:r>
              <a:rPr lang="en-GB" dirty="0"/>
              <a:t>For the advanced user: install a proxy</a:t>
            </a:r>
          </a:p>
          <a:p>
            <a:pPr lvl="2"/>
            <a:r>
              <a:rPr lang="en-GB" dirty="0"/>
              <a:t>Start </a:t>
            </a:r>
            <a:r>
              <a:rPr lang="en-GB" dirty="0" err="1"/>
              <a:t>burpproxy</a:t>
            </a:r>
            <a:endParaRPr lang="en-GB" dirty="0"/>
          </a:p>
          <a:p>
            <a:pPr lvl="3"/>
            <a:r>
              <a:rPr lang="en-GB" dirty="0"/>
              <a:t>under Kali:  applications &gt; web application analysis &gt; </a:t>
            </a:r>
            <a:r>
              <a:rPr lang="en-GB" dirty="0" err="1"/>
              <a:t>burpsuite</a:t>
            </a:r>
            <a:endParaRPr lang="en-GB" dirty="0"/>
          </a:p>
          <a:p>
            <a:pPr lvl="3"/>
            <a:r>
              <a:rPr lang="en-GB" dirty="0"/>
              <a:t>make sure your browser is connected to the right proxy </a:t>
            </a:r>
          </a:p>
          <a:p>
            <a:pPr lvl="3"/>
            <a:r>
              <a:rPr lang="en-GB" dirty="0"/>
              <a:t>typically: localhost:8081 (see the options in </a:t>
            </a:r>
            <a:r>
              <a:rPr lang="en-GB" dirty="0" err="1"/>
              <a:t>burpsuite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pPr lvl="3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PAGE </a:t>
            </a:r>
            <a:fld id="{5E88AC5C-B19B-9A42-B9C3-384090A13D53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72BA0-50B9-D143-830C-56A1CC532605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4/29/21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17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TYTAG" val="EmptyTag"/>
  <p:tag name="04/16/2010" val="LastModified"/>
</p:tagLst>
</file>

<file path=ppt/theme/theme1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2013_Slide_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blue.pot</Template>
  <TotalTime>47226</TotalTime>
  <Words>3058</Words>
  <Application>Microsoft Macintosh PowerPoint</Application>
  <PresentationFormat>On-screen Show (4:3)</PresentationFormat>
  <Paragraphs>452</Paragraphs>
  <Slides>48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Arial Unicode MS</vt:lpstr>
      <vt:lpstr>ＭＳ Ｐゴシック</vt:lpstr>
      <vt:lpstr>Arial</vt:lpstr>
      <vt:lpstr>Calibri</vt:lpstr>
      <vt:lpstr>Gotham HTF Bold</vt:lpstr>
      <vt:lpstr>Gotham HTF Book</vt:lpstr>
      <vt:lpstr>Lato</vt:lpstr>
      <vt:lpstr>Tahoma</vt:lpstr>
      <vt:lpstr>Verdana</vt:lpstr>
      <vt:lpstr>Wingdings</vt:lpstr>
      <vt:lpstr>Blue photo</vt:lpstr>
      <vt:lpstr>Blue bullets</vt:lpstr>
      <vt:lpstr>1_Mod2013_Slide_Cover</vt:lpstr>
      <vt:lpstr>3_Slide</vt:lpstr>
      <vt:lpstr>Legal Informatics, Privacy  and Cyber Crime </vt:lpstr>
      <vt:lpstr>A suggested book</vt:lpstr>
      <vt:lpstr>PowerPoint Presentation</vt:lpstr>
      <vt:lpstr>Disclaimer</vt:lpstr>
      <vt:lpstr>You need to get your hands a bit dirty</vt:lpstr>
      <vt:lpstr>The trouble with webapplications</vt:lpstr>
      <vt:lpstr>What do you see here?</vt:lpstr>
      <vt:lpstr>What happens when you go to nu.nl?</vt:lpstr>
      <vt:lpstr>Simple Exercise</vt:lpstr>
      <vt:lpstr>Result</vt:lpstr>
      <vt:lpstr>This is what it is</vt:lpstr>
      <vt:lpstr>PowerPoint Presentation</vt:lpstr>
      <vt:lpstr>TamperData allows you to (and alter) an HTTP request …</vt:lpstr>
      <vt:lpstr>An HTTP request contains parameters</vt:lpstr>
      <vt:lpstr>Get parameter by example</vt:lpstr>
      <vt:lpstr>Get parameter by example (2)</vt:lpstr>
      <vt:lpstr>POST method by example (1) </vt:lpstr>
      <vt:lpstr>POST method by example (1) </vt:lpstr>
      <vt:lpstr>Some differences</vt:lpstr>
      <vt:lpstr>… and an HTTP Response</vt:lpstr>
      <vt:lpstr>Nb: some parameter are encoded</vt:lpstr>
      <vt:lpstr>One of the underlying problems: HTTP “weak” Sessions (1)</vt:lpstr>
      <vt:lpstr>HTTP “weak” Sessions (2)</vt:lpstr>
      <vt:lpstr>So, why don’t we use SSL and thereby “solve” all our problems?</vt:lpstr>
      <vt:lpstr>Where SSL acts</vt:lpstr>
      <vt:lpstr>Owasp.org</vt:lpstr>
      <vt:lpstr>OWASP Top 10 (2017) edition</vt:lpstr>
      <vt:lpstr>The old OWASP</vt:lpstr>
      <vt:lpstr>PowerPoint Presentation</vt:lpstr>
      <vt:lpstr>Cookies in a nutshell (1)</vt:lpstr>
      <vt:lpstr>How cookies work</vt:lpstr>
      <vt:lpstr>Third-party cookie and privacy</vt:lpstr>
      <vt:lpstr>Cookies and tracking</vt:lpstr>
      <vt:lpstr>Supercookies &amp; IP addresses</vt:lpstr>
      <vt:lpstr>A very effective tracking method</vt:lpstr>
      <vt:lpstr>A very effective tracking method</vt:lpstr>
      <vt:lpstr>PowerPoint Presentation</vt:lpstr>
      <vt:lpstr>Browser Exploitation Framework</vt:lpstr>
      <vt:lpstr>Some BEPs</vt:lpstr>
      <vt:lpstr>Watering Hole Attacks</vt:lpstr>
      <vt:lpstr>Phishing </vt:lpstr>
      <vt:lpstr>Phishing II</vt:lpstr>
      <vt:lpstr>Direct Attacks (will be handled next)</vt:lpstr>
      <vt:lpstr>Distributed Denial Of Service </vt:lpstr>
      <vt:lpstr>PowerPoint Presentation</vt:lpstr>
      <vt:lpstr>HTTP Weak Sessions (3)</vt:lpstr>
      <vt:lpstr>Example: Hidden form fields</vt:lpstr>
      <vt:lpstr>A seemingly more elaborate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subject/>
  <dc:creator>sec</dc:creator>
  <cp:keywords/>
  <dc:description>Design by Volle Kracht_x000d_
Template by Orange Pepper BV_x000d_
Copyright 2008</dc:description>
  <cp:lastModifiedBy>Etalle, Sandro</cp:lastModifiedBy>
  <cp:revision>347</cp:revision>
  <cp:lastPrinted>2018-05-02T06:50:48Z</cp:lastPrinted>
  <dcterms:created xsi:type="dcterms:W3CDTF">2011-05-24T11:33:33Z</dcterms:created>
  <dcterms:modified xsi:type="dcterms:W3CDTF">2021-04-29T14:21:10Z</dcterms:modified>
  <cp:category/>
</cp:coreProperties>
</file>