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4" r:id="rId1"/>
    <p:sldMasterId id="2147483759" r:id="rId2"/>
    <p:sldMasterId id="2147483788" r:id="rId3"/>
    <p:sldMasterId id="2147483790" r:id="rId4"/>
  </p:sldMasterIdLst>
  <p:notesMasterIdLst>
    <p:notesMasterId r:id="rId48"/>
  </p:notesMasterIdLst>
  <p:handoutMasterIdLst>
    <p:handoutMasterId r:id="rId49"/>
  </p:handoutMasterIdLst>
  <p:sldIdLst>
    <p:sldId id="297" r:id="rId5"/>
    <p:sldId id="387" r:id="rId6"/>
    <p:sldId id="388" r:id="rId7"/>
    <p:sldId id="262" r:id="rId8"/>
    <p:sldId id="296" r:id="rId9"/>
    <p:sldId id="292" r:id="rId10"/>
    <p:sldId id="271" r:id="rId11"/>
    <p:sldId id="274" r:id="rId12"/>
    <p:sldId id="273" r:id="rId13"/>
    <p:sldId id="275" r:id="rId14"/>
    <p:sldId id="276" r:id="rId15"/>
    <p:sldId id="277" r:id="rId16"/>
    <p:sldId id="279" r:id="rId17"/>
    <p:sldId id="281" r:id="rId18"/>
    <p:sldId id="280" r:id="rId19"/>
    <p:sldId id="401" r:id="rId20"/>
    <p:sldId id="282" r:id="rId21"/>
    <p:sldId id="286" r:id="rId22"/>
    <p:sldId id="284" r:id="rId23"/>
    <p:sldId id="285" r:id="rId24"/>
    <p:sldId id="288" r:id="rId25"/>
    <p:sldId id="299" r:id="rId26"/>
    <p:sldId id="300" r:id="rId27"/>
    <p:sldId id="267" r:id="rId28"/>
    <p:sldId id="289" r:id="rId29"/>
    <p:sldId id="291" r:id="rId30"/>
    <p:sldId id="403" r:id="rId31"/>
    <p:sldId id="394" r:id="rId32"/>
    <p:sldId id="393" r:id="rId33"/>
    <p:sldId id="404" r:id="rId34"/>
    <p:sldId id="395" r:id="rId35"/>
    <p:sldId id="396" r:id="rId36"/>
    <p:sldId id="397" r:id="rId37"/>
    <p:sldId id="389" r:id="rId38"/>
    <p:sldId id="264" r:id="rId39"/>
    <p:sldId id="265" r:id="rId40"/>
    <p:sldId id="391" r:id="rId41"/>
    <p:sldId id="266" r:id="rId42"/>
    <p:sldId id="402" r:id="rId43"/>
    <p:sldId id="405" r:id="rId44"/>
    <p:sldId id="398" r:id="rId45"/>
    <p:sldId id="399" r:id="rId46"/>
    <p:sldId id="400" r:id="rId47"/>
  </p:sldIdLst>
  <p:sldSz cx="9144000" cy="6858000" type="screen4x3"/>
  <p:notesSz cx="6858000" cy="9144000"/>
  <p:defaultTextStyle>
    <a:defPPr>
      <a:defRPr lang="it-IT"/>
    </a:defPPr>
    <a:lvl1pPr algn="l" defTabSz="457200" rtl="0" fontAlgn="base">
      <a:spcBef>
        <a:spcPct val="0"/>
      </a:spcBef>
      <a:spcAft>
        <a:spcPct val="0"/>
      </a:spcAft>
      <a:defRPr sz="2400" kern="1200">
        <a:solidFill>
          <a:schemeClr val="tx1"/>
        </a:solidFill>
        <a:latin typeface="Arial" pitchFamily="34" charset="0"/>
        <a:ea typeface="ヒラギノ角ゴ Pro W3"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ヒラギノ角ゴ Pro W3"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ヒラギノ角ゴ Pro W3"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ヒラギノ角ゴ Pro W3"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ヒラギノ角ゴ Pro W3" charset="-128"/>
        <a:cs typeface="+mn-cs"/>
      </a:defRPr>
    </a:lvl5pPr>
    <a:lvl6pPr marL="2286000" algn="l" defTabSz="914400" rtl="0" eaLnBrk="1" latinLnBrk="0" hangingPunct="1">
      <a:defRPr sz="2400" kern="1200">
        <a:solidFill>
          <a:schemeClr val="tx1"/>
        </a:solidFill>
        <a:latin typeface="Arial" pitchFamily="34" charset="0"/>
        <a:ea typeface="ヒラギノ角ゴ Pro W3" charset="-128"/>
        <a:cs typeface="+mn-cs"/>
      </a:defRPr>
    </a:lvl6pPr>
    <a:lvl7pPr marL="2743200" algn="l" defTabSz="914400" rtl="0" eaLnBrk="1" latinLnBrk="0" hangingPunct="1">
      <a:defRPr sz="2400" kern="1200">
        <a:solidFill>
          <a:schemeClr val="tx1"/>
        </a:solidFill>
        <a:latin typeface="Arial" pitchFamily="34" charset="0"/>
        <a:ea typeface="ヒラギノ角ゴ Pro W3" charset="-128"/>
        <a:cs typeface="+mn-cs"/>
      </a:defRPr>
    </a:lvl7pPr>
    <a:lvl8pPr marL="3200400" algn="l" defTabSz="914400" rtl="0" eaLnBrk="1" latinLnBrk="0" hangingPunct="1">
      <a:defRPr sz="2400" kern="1200">
        <a:solidFill>
          <a:schemeClr val="tx1"/>
        </a:solidFill>
        <a:latin typeface="Arial" pitchFamily="34" charset="0"/>
        <a:ea typeface="ヒラギノ角ゴ Pro W3" charset="-128"/>
        <a:cs typeface="+mn-cs"/>
      </a:defRPr>
    </a:lvl8pPr>
    <a:lvl9pPr marL="3657600" algn="l" defTabSz="914400" rtl="0" eaLnBrk="1" latinLnBrk="0" hangingPunct="1">
      <a:defRPr sz="2400" kern="1200">
        <a:solidFill>
          <a:schemeClr val="tx1"/>
        </a:solidFill>
        <a:latin typeface="Arial" pitchFamily="34" charset="0"/>
        <a:ea typeface="ヒラギノ角ゴ Pro W3" charset="-128"/>
        <a:cs typeface="+mn-cs"/>
      </a:defRPr>
    </a:lvl9pPr>
  </p:defaultTextStyle>
  <p:extLst>
    <p:ext uri="{EFAFB233-063F-42B5-8137-9DF3F51BA10A}">
      <p15:sldGuideLst xmlns:p15="http://schemas.microsoft.com/office/powerpoint/2012/main">
        <p15:guide id="1" orient="horz" pos="2163">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34338"/>
    <a:srgbClr val="F92912"/>
    <a:srgbClr val="F2A3C7"/>
    <a:srgbClr val="FA2907"/>
    <a:srgbClr val="EC0000"/>
    <a:srgbClr val="1F497D"/>
    <a:srgbClr val="907F7F"/>
    <a:srgbClr val="E1F9FF"/>
    <a:srgbClr val="968B7F"/>
    <a:srgbClr val="BB96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D083AE6-46FA-4A59-8FB0-9F97EB10719F}" styleName="Stile chiaro 3 - Color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055" autoAdjust="0"/>
    <p:restoredTop sz="96608" autoAdjust="0"/>
  </p:normalViewPr>
  <p:slideViewPr>
    <p:cSldViewPr snapToObjects="1">
      <p:cViewPr varScale="1">
        <p:scale>
          <a:sx n="79" d="100"/>
          <a:sy n="79" d="100"/>
        </p:scale>
        <p:origin x="192" y="664"/>
      </p:cViewPr>
      <p:guideLst>
        <p:guide orient="horz" pos="2163"/>
        <p:guide pos="2880"/>
      </p:guideLst>
    </p:cSldViewPr>
  </p:slideViewPr>
  <p:outlineViewPr>
    <p:cViewPr>
      <p:scale>
        <a:sx n="33" d="100"/>
        <a:sy n="33" d="100"/>
      </p:scale>
      <p:origin x="352" y="18480"/>
    </p:cViewPr>
  </p:outlineViewPr>
  <p:notesTextViewPr>
    <p:cViewPr>
      <p:scale>
        <a:sx n="100" d="100"/>
        <a:sy n="100" d="100"/>
      </p:scale>
      <p:origin x="0" y="0"/>
    </p:cViewPr>
  </p:notesTextViewPr>
  <p:sorterViewPr>
    <p:cViewPr>
      <p:scale>
        <a:sx n="75" d="100"/>
        <a:sy n="75" d="100"/>
      </p:scale>
      <p:origin x="0" y="0"/>
    </p:cViewPr>
  </p:sorterViewPr>
  <p:notesViewPr>
    <p:cSldViewPr snapToObjects="1">
      <p:cViewPr varScale="1">
        <p:scale>
          <a:sx n="53" d="100"/>
          <a:sy n="53" d="100"/>
        </p:scale>
        <p:origin x="-188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107" charset="0"/>
                <a:ea typeface="ヒラギノ角ゴ Pro W3" pitchFamily="-107" charset="-128"/>
                <a:cs typeface="ヒラギノ角ゴ Pro W3" pitchFamily="-107" charset="-128"/>
              </a:defRPr>
            </a:lvl1pPr>
          </a:lstStyle>
          <a:p>
            <a:pPr>
              <a:defRPr/>
            </a:pPr>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67FFD3A1-6F22-418A-A55C-E6174490BE7D}" type="datetime1">
              <a:rPr lang="it-IT"/>
              <a:pPr/>
              <a:t>29/04/21</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107" charset="0"/>
                <a:ea typeface="ヒラギノ角ゴ Pro W3" pitchFamily="-107" charset="-128"/>
                <a:cs typeface="ヒラギノ角ゴ Pro W3" pitchFamily="-107" charset="-128"/>
              </a:defRPr>
            </a:lvl1pPr>
          </a:lstStyle>
          <a:p>
            <a:pPr>
              <a:defRPr/>
            </a:pPr>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8586969-6ACD-4F6E-A28F-0FA424315ED3}" type="slidenum">
              <a:rPr lang="it-IT"/>
              <a:pPr/>
              <a:t>‹#›</a:t>
            </a:fld>
            <a:endParaRPr lang="it-IT"/>
          </a:p>
        </p:txBody>
      </p:sp>
    </p:spTree>
    <p:extLst>
      <p:ext uri="{BB962C8B-B14F-4D97-AF65-F5344CB8AC3E}">
        <p14:creationId xmlns:p14="http://schemas.microsoft.com/office/powerpoint/2010/main" val="34754192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107" charset="0"/>
                <a:ea typeface="ヒラギノ角ゴ Pro W3" pitchFamily="-107" charset="-128"/>
                <a:cs typeface="ヒラギノ角ゴ Pro W3" pitchFamily="-107" charset="-128"/>
              </a:defRPr>
            </a:lvl1pPr>
          </a:lstStyle>
          <a:p>
            <a:pPr>
              <a:defRPr/>
            </a:pPr>
            <a:endParaRPr lang="it-IT"/>
          </a:p>
        </p:txBody>
      </p:sp>
      <p:sp>
        <p:nvSpPr>
          <p:cNvPr id="3" name="Segnaposto data 2"/>
          <p:cNvSpPr>
            <a:spLocks noGrp="1"/>
          </p:cNvSpPr>
          <p:nvPr>
            <p:ph type="dt" idx="1"/>
          </p:nvPr>
        </p:nvSpPr>
        <p:spPr>
          <a:xfrm>
            <a:off x="3733800"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r>
              <a:rPr lang="it-IT"/>
              <a:t>Copy for Jose’ De La Torre</a:t>
            </a:r>
          </a:p>
        </p:txBody>
      </p:sp>
      <p:sp>
        <p:nvSpPr>
          <p:cNvPr id="4" name="Segnaposto immagine diapositiva 3"/>
          <p:cNvSpPr>
            <a:spLocks noGrp="1" noRot="1" noChangeAspect="1"/>
          </p:cNvSpPr>
          <p:nvPr>
            <p:ph type="sldImg" idx="2"/>
          </p:nvPr>
        </p:nvSpPr>
        <p:spPr>
          <a:xfrm>
            <a:off x="153988" y="457200"/>
            <a:ext cx="6551612" cy="4913313"/>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107" charset="0"/>
                <a:ea typeface="ヒラギノ角ゴ Pro W3" pitchFamily="-107" charset="-128"/>
                <a:cs typeface="ヒラギノ角ゴ Pro W3" pitchFamily="-107" charset="-128"/>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EF0165F-7C43-4C58-8004-BBF17273C732}" type="slidenum">
              <a:rPr lang="it-IT"/>
              <a:pPr/>
              <a:t>‹#›</a:t>
            </a:fld>
            <a:endParaRPr lang="it-IT"/>
          </a:p>
        </p:txBody>
      </p:sp>
    </p:spTree>
    <p:extLst>
      <p:ext uri="{BB962C8B-B14F-4D97-AF65-F5344CB8AC3E}">
        <p14:creationId xmlns:p14="http://schemas.microsoft.com/office/powerpoint/2010/main" val="121608270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Cover">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685800" y="2924944"/>
            <a:ext cx="7772400" cy="936104"/>
          </a:xfrm>
          <a:prstGeom prst="rect">
            <a:avLst/>
          </a:prstGeom>
        </p:spPr>
        <p:txBody>
          <a:bodyPr/>
          <a:lstStyle>
            <a:lvl1pPr algn="l">
              <a:defRPr sz="2600" b="1">
                <a:solidFill>
                  <a:srgbClr val="7F7F7F"/>
                </a:solidFill>
                <a:latin typeface="Arial"/>
                <a:cs typeface="Arial"/>
              </a:defRPr>
            </a:lvl1pPr>
          </a:lstStyle>
          <a:p>
            <a:r>
              <a:rPr lang="it-IT" dirty="0"/>
              <a:t>Title / </a:t>
            </a:r>
            <a:r>
              <a:rPr lang="it-IT" dirty="0" err="1"/>
              <a:t>Lecture</a:t>
            </a:r>
            <a:r>
              <a:rPr lang="it-IT" dirty="0"/>
              <a:t> #</a:t>
            </a:r>
            <a:br>
              <a:rPr lang="it-IT" dirty="0"/>
            </a:br>
            <a:br>
              <a:rPr lang="it-IT" dirty="0"/>
            </a:br>
            <a:endParaRPr lang="it-IT" dirty="0"/>
          </a:p>
        </p:txBody>
      </p:sp>
      <p:sp>
        <p:nvSpPr>
          <p:cNvPr id="16" name="Segnaposto contenuto 15"/>
          <p:cNvSpPr>
            <a:spLocks noGrp="1"/>
          </p:cNvSpPr>
          <p:nvPr>
            <p:ph sz="quarter" idx="11" hasCustomPrompt="1"/>
          </p:nvPr>
        </p:nvSpPr>
        <p:spPr>
          <a:xfrm>
            <a:off x="685800" y="5373464"/>
            <a:ext cx="7772400" cy="431800"/>
          </a:xfrm>
          <a:prstGeom prst="rect">
            <a:avLst/>
          </a:prstGeom>
        </p:spPr>
        <p:txBody>
          <a:bodyPr vert="horz"/>
          <a:lstStyle>
            <a:lvl1pPr marL="0" indent="0">
              <a:buNone/>
              <a:defRPr sz="1600" baseline="0">
                <a:solidFill>
                  <a:srgbClr val="7F7F7F"/>
                </a:solidFill>
                <a:latin typeface="Arial"/>
                <a:cs typeface="Arial"/>
              </a:defRPr>
            </a:lvl1pPr>
          </a:lstStyle>
          <a:p>
            <a:pPr lvl="0"/>
            <a:r>
              <a:rPr lang="it-IT" dirty="0"/>
              <a:t>Date (DD/MM/YYYY)</a:t>
            </a:r>
          </a:p>
        </p:txBody>
      </p:sp>
      <p:sp>
        <p:nvSpPr>
          <p:cNvPr id="18" name="Segnaposto contenuto 17"/>
          <p:cNvSpPr>
            <a:spLocks noGrp="1"/>
          </p:cNvSpPr>
          <p:nvPr>
            <p:ph sz="quarter" idx="12" hasCustomPrompt="1"/>
          </p:nvPr>
        </p:nvSpPr>
        <p:spPr>
          <a:xfrm>
            <a:off x="685800" y="6165850"/>
            <a:ext cx="7772400" cy="28733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a:solidFill>
                  <a:srgbClr val="7F7F7F"/>
                </a:solidFill>
                <a:latin typeface="Arial"/>
                <a:cs typeface="Arial"/>
              </a:defRPr>
            </a:lvl1pPr>
          </a:lstStyle>
          <a:p>
            <a:pPr lvl="0"/>
            <a:r>
              <a:rPr lang="it-IT" dirty="0"/>
              <a:t>Master </a:t>
            </a:r>
            <a:r>
              <a:rPr lang="it-IT" dirty="0" err="1"/>
              <a:t>Academic</a:t>
            </a:r>
            <a:r>
              <a:rPr lang="it-IT" dirty="0"/>
              <a:t> </a:t>
            </a:r>
            <a:r>
              <a:rPr lang="it-IT" dirty="0" err="1"/>
              <a:t>Year</a:t>
            </a:r>
            <a:r>
              <a:rPr lang="it-IT" dirty="0"/>
              <a:t> (YYYY/YYYY)</a:t>
            </a:r>
          </a:p>
          <a:p>
            <a:pPr lvl="0"/>
            <a:endParaRPr lang="it-IT" dirty="0"/>
          </a:p>
        </p:txBody>
      </p:sp>
      <p:sp>
        <p:nvSpPr>
          <p:cNvPr id="20" name="Segnaposto testo 19"/>
          <p:cNvSpPr>
            <a:spLocks noGrp="1"/>
          </p:cNvSpPr>
          <p:nvPr>
            <p:ph type="body" sz="quarter" idx="13" hasCustomPrompt="1"/>
          </p:nvPr>
        </p:nvSpPr>
        <p:spPr>
          <a:xfrm>
            <a:off x="685800" y="4652937"/>
            <a:ext cx="7772400" cy="576263"/>
          </a:xfrm>
          <a:prstGeom prst="rect">
            <a:avLst/>
          </a:prstGeom>
        </p:spPr>
        <p:txBody>
          <a:bodyPr vert="horz"/>
          <a:lstStyle>
            <a:lvl1pPr marL="0" indent="0">
              <a:buNone/>
              <a:defRPr sz="2400" b="1" i="1">
                <a:solidFill>
                  <a:srgbClr val="7F7F7F"/>
                </a:solidFill>
                <a:latin typeface="Arial"/>
                <a:cs typeface="Arial"/>
              </a:defRPr>
            </a:lvl1pPr>
          </a:lstStyle>
          <a:p>
            <a:pPr lvl="0"/>
            <a:r>
              <a:rPr lang="it-IT" dirty="0" err="1"/>
              <a:t>Instructor</a:t>
            </a:r>
            <a:endParaRPr lang="it-IT" dirty="0"/>
          </a:p>
        </p:txBody>
      </p:sp>
      <p:sp>
        <p:nvSpPr>
          <p:cNvPr id="24" name="Segnaposto testo 23"/>
          <p:cNvSpPr>
            <a:spLocks noGrp="1"/>
          </p:cNvSpPr>
          <p:nvPr>
            <p:ph type="body" sz="quarter" idx="14" hasCustomPrompt="1"/>
          </p:nvPr>
        </p:nvSpPr>
        <p:spPr>
          <a:xfrm>
            <a:off x="685800" y="4005263"/>
            <a:ext cx="7772400" cy="503237"/>
          </a:xfrm>
          <a:prstGeom prst="rect">
            <a:avLst/>
          </a:prstGeom>
        </p:spPr>
        <p:txBody>
          <a:bodyPr vert="horz"/>
          <a:lstStyle>
            <a:lvl1pPr marL="0" indent="0">
              <a:buNone/>
              <a:defRPr sz="2400" b="1">
                <a:solidFill>
                  <a:srgbClr val="7F7F7F"/>
                </a:solidFill>
                <a:latin typeface="Arial"/>
                <a:cs typeface="Arial"/>
              </a:defRPr>
            </a:lvl1pPr>
          </a:lstStyle>
          <a:p>
            <a:pPr lvl="0"/>
            <a:r>
              <a:rPr lang="it-IT" dirty="0"/>
              <a:t>COURSE</a:t>
            </a:r>
          </a:p>
        </p:txBody>
      </p:sp>
    </p:spTree>
    <p:extLst>
      <p:ext uri="{BB962C8B-B14F-4D97-AF65-F5344CB8AC3E}">
        <p14:creationId xmlns:p14="http://schemas.microsoft.com/office/powerpoint/2010/main" val="633395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3" name="Rectangle 7"/>
          <p:cNvSpPr>
            <a:spLocks noGrp="1" noChangeArrowheads="1"/>
          </p:cNvSpPr>
          <p:nvPr>
            <p:ph type="sldNum" sz="quarter" idx="11"/>
          </p:nvPr>
        </p:nvSpPr>
        <p:spPr>
          <a:ln/>
        </p:spPr>
        <p:txBody>
          <a:bodyPr/>
          <a:lstStyle>
            <a:lvl1pPr>
              <a:defRPr/>
            </a:lvl1pPr>
          </a:lstStyle>
          <a:p>
            <a:r>
              <a:rPr lang="nl-NL"/>
              <a:t>PAGE </a:t>
            </a:r>
            <a:fld id="{61290FDD-BAF4-044F-933D-907B25AFA57B}" type="slidenum">
              <a:rPr lang="nl-NL"/>
              <a:pPr/>
              <a:t>‹#›</a:t>
            </a:fld>
            <a:endParaRPr lang="nl-NL"/>
          </a:p>
        </p:txBody>
      </p:sp>
      <p:sp>
        <p:nvSpPr>
          <p:cNvPr id="4" name="Rectangle 13"/>
          <p:cNvSpPr>
            <a:spLocks noGrp="1" noChangeArrowheads="1"/>
          </p:cNvSpPr>
          <p:nvPr>
            <p:ph type="dt" sz="half" idx="12"/>
          </p:nvPr>
        </p:nvSpPr>
        <p:spPr>
          <a:ln/>
        </p:spPr>
        <p:txBody>
          <a:bodyPr/>
          <a:lstStyle>
            <a:lvl1pPr>
              <a:defRPr/>
            </a:lvl1pPr>
          </a:lstStyle>
          <a:p>
            <a:fld id="{BE986CBC-0433-264E-BE09-7951F15EC461}" type="datetime1">
              <a:rPr lang="nl-NL"/>
              <a:pPr/>
              <a:t>29-04-2021</a:t>
            </a:fld>
            <a:endParaRPr lang="nl-NL"/>
          </a:p>
        </p:txBody>
      </p:sp>
    </p:spTree>
    <p:extLst>
      <p:ext uri="{BB962C8B-B14F-4D97-AF65-F5344CB8AC3E}">
        <p14:creationId xmlns:p14="http://schemas.microsoft.com/office/powerpoint/2010/main" val="2914593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6" name="Rectangle 7"/>
          <p:cNvSpPr>
            <a:spLocks noGrp="1" noChangeArrowheads="1"/>
          </p:cNvSpPr>
          <p:nvPr>
            <p:ph type="sldNum" sz="quarter" idx="11"/>
          </p:nvPr>
        </p:nvSpPr>
        <p:spPr>
          <a:ln/>
        </p:spPr>
        <p:txBody>
          <a:bodyPr/>
          <a:lstStyle>
            <a:lvl1pPr>
              <a:defRPr/>
            </a:lvl1pPr>
          </a:lstStyle>
          <a:p>
            <a:r>
              <a:rPr lang="nl-NL"/>
              <a:t>PAGE </a:t>
            </a:r>
            <a:fld id="{97E3BA5C-D72C-034F-96BE-A489ECC269A0}" type="slidenum">
              <a:rPr lang="nl-NL"/>
              <a:pPr/>
              <a:t>‹#›</a:t>
            </a:fld>
            <a:endParaRPr lang="nl-NL"/>
          </a:p>
        </p:txBody>
      </p:sp>
      <p:sp>
        <p:nvSpPr>
          <p:cNvPr id="7" name="Rectangle 13"/>
          <p:cNvSpPr>
            <a:spLocks noGrp="1" noChangeArrowheads="1"/>
          </p:cNvSpPr>
          <p:nvPr>
            <p:ph type="dt" sz="half" idx="12"/>
          </p:nvPr>
        </p:nvSpPr>
        <p:spPr>
          <a:ln/>
        </p:spPr>
        <p:txBody>
          <a:bodyPr/>
          <a:lstStyle>
            <a:lvl1pPr>
              <a:defRPr/>
            </a:lvl1pPr>
          </a:lstStyle>
          <a:p>
            <a:fld id="{2E8290B8-7389-DC4F-8DA9-A022FEC9317C}" type="datetime1">
              <a:rPr lang="nl-NL"/>
              <a:pPr/>
              <a:t>29-04-2021</a:t>
            </a:fld>
            <a:endParaRPr lang="nl-NL"/>
          </a:p>
        </p:txBody>
      </p:sp>
    </p:spTree>
    <p:extLst>
      <p:ext uri="{BB962C8B-B14F-4D97-AF65-F5344CB8AC3E}">
        <p14:creationId xmlns:p14="http://schemas.microsoft.com/office/powerpoint/2010/main" val="682138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6" name="Rectangle 7"/>
          <p:cNvSpPr>
            <a:spLocks noGrp="1" noChangeArrowheads="1"/>
          </p:cNvSpPr>
          <p:nvPr>
            <p:ph type="sldNum" sz="quarter" idx="11"/>
          </p:nvPr>
        </p:nvSpPr>
        <p:spPr>
          <a:ln/>
        </p:spPr>
        <p:txBody>
          <a:bodyPr/>
          <a:lstStyle>
            <a:lvl1pPr>
              <a:defRPr/>
            </a:lvl1pPr>
          </a:lstStyle>
          <a:p>
            <a:r>
              <a:rPr lang="nl-NL"/>
              <a:t>PAGE </a:t>
            </a:r>
            <a:fld id="{AE572D85-4658-FD42-9C5A-E8A9E91CCAE8}" type="slidenum">
              <a:rPr lang="nl-NL"/>
              <a:pPr/>
              <a:t>‹#›</a:t>
            </a:fld>
            <a:endParaRPr lang="nl-NL"/>
          </a:p>
        </p:txBody>
      </p:sp>
      <p:sp>
        <p:nvSpPr>
          <p:cNvPr id="7" name="Rectangle 13"/>
          <p:cNvSpPr>
            <a:spLocks noGrp="1" noChangeArrowheads="1"/>
          </p:cNvSpPr>
          <p:nvPr>
            <p:ph type="dt" sz="half" idx="12"/>
          </p:nvPr>
        </p:nvSpPr>
        <p:spPr>
          <a:ln/>
        </p:spPr>
        <p:txBody>
          <a:bodyPr/>
          <a:lstStyle>
            <a:lvl1pPr>
              <a:defRPr/>
            </a:lvl1pPr>
          </a:lstStyle>
          <a:p>
            <a:fld id="{C828A842-44BB-E745-99AB-09A19120DDEE}" type="datetime1">
              <a:rPr lang="nl-NL"/>
              <a:pPr/>
              <a:t>29-04-2021</a:t>
            </a:fld>
            <a:endParaRPr lang="nl-NL"/>
          </a:p>
        </p:txBody>
      </p:sp>
    </p:spTree>
    <p:extLst>
      <p:ext uri="{BB962C8B-B14F-4D97-AF65-F5344CB8AC3E}">
        <p14:creationId xmlns:p14="http://schemas.microsoft.com/office/powerpoint/2010/main" val="508709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7"/>
          <p:cNvSpPr>
            <a:spLocks noGrp="1" noChangeArrowheads="1"/>
          </p:cNvSpPr>
          <p:nvPr>
            <p:ph type="sldNum" sz="quarter" idx="11"/>
          </p:nvPr>
        </p:nvSpPr>
        <p:spPr>
          <a:ln/>
        </p:spPr>
        <p:txBody>
          <a:bodyPr/>
          <a:lstStyle>
            <a:lvl1pPr>
              <a:defRPr/>
            </a:lvl1pPr>
          </a:lstStyle>
          <a:p>
            <a:r>
              <a:rPr lang="nl-NL"/>
              <a:t>PAGE </a:t>
            </a:r>
            <a:fld id="{1914FC00-47C3-E044-BE0B-15C08C672B62}" type="slidenum">
              <a:rPr lang="nl-NL"/>
              <a:pPr/>
              <a:t>‹#›</a:t>
            </a:fld>
            <a:endParaRPr lang="nl-NL"/>
          </a:p>
        </p:txBody>
      </p:sp>
      <p:sp>
        <p:nvSpPr>
          <p:cNvPr id="6" name="Rectangle 13"/>
          <p:cNvSpPr>
            <a:spLocks noGrp="1" noChangeArrowheads="1"/>
          </p:cNvSpPr>
          <p:nvPr>
            <p:ph type="dt" sz="half" idx="12"/>
          </p:nvPr>
        </p:nvSpPr>
        <p:spPr>
          <a:ln/>
        </p:spPr>
        <p:txBody>
          <a:bodyPr/>
          <a:lstStyle>
            <a:lvl1pPr>
              <a:defRPr/>
            </a:lvl1pPr>
          </a:lstStyle>
          <a:p>
            <a:fld id="{D8764345-8834-E54C-91A3-AE0BF80A83EF}" type="datetime1">
              <a:rPr lang="nl-NL"/>
              <a:pPr/>
              <a:t>29-04-2021</a:t>
            </a:fld>
            <a:endParaRPr lang="nl-NL"/>
          </a:p>
        </p:txBody>
      </p:sp>
    </p:spTree>
    <p:extLst>
      <p:ext uri="{BB962C8B-B14F-4D97-AF65-F5344CB8AC3E}">
        <p14:creationId xmlns:p14="http://schemas.microsoft.com/office/powerpoint/2010/main" val="3307290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15900"/>
            <a:ext cx="2005012" cy="55229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11188" y="215900"/>
            <a:ext cx="5867400" cy="5522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7"/>
          <p:cNvSpPr>
            <a:spLocks noGrp="1" noChangeArrowheads="1"/>
          </p:cNvSpPr>
          <p:nvPr>
            <p:ph type="sldNum" sz="quarter" idx="11"/>
          </p:nvPr>
        </p:nvSpPr>
        <p:spPr>
          <a:ln/>
        </p:spPr>
        <p:txBody>
          <a:bodyPr/>
          <a:lstStyle>
            <a:lvl1pPr>
              <a:defRPr/>
            </a:lvl1pPr>
          </a:lstStyle>
          <a:p>
            <a:r>
              <a:rPr lang="nl-NL"/>
              <a:t>PAGE </a:t>
            </a:r>
            <a:fld id="{89A3268E-F38E-5045-9FDC-FECCA3ADA8BE}" type="slidenum">
              <a:rPr lang="nl-NL"/>
              <a:pPr/>
              <a:t>‹#›</a:t>
            </a:fld>
            <a:endParaRPr lang="nl-NL"/>
          </a:p>
        </p:txBody>
      </p:sp>
      <p:sp>
        <p:nvSpPr>
          <p:cNvPr id="6" name="Rectangle 13"/>
          <p:cNvSpPr>
            <a:spLocks noGrp="1" noChangeArrowheads="1"/>
          </p:cNvSpPr>
          <p:nvPr>
            <p:ph type="dt" sz="half" idx="12"/>
          </p:nvPr>
        </p:nvSpPr>
        <p:spPr>
          <a:ln/>
        </p:spPr>
        <p:txBody>
          <a:bodyPr/>
          <a:lstStyle>
            <a:lvl1pPr>
              <a:defRPr/>
            </a:lvl1pPr>
          </a:lstStyle>
          <a:p>
            <a:fld id="{AA4FD1C5-53B9-504D-967E-537DCF5F90EF}" type="datetime1">
              <a:rPr lang="nl-NL"/>
              <a:pPr/>
              <a:t>29-04-2021</a:t>
            </a:fld>
            <a:endParaRPr lang="nl-NL"/>
          </a:p>
        </p:txBody>
      </p:sp>
    </p:spTree>
    <p:extLst>
      <p:ext uri="{BB962C8B-B14F-4D97-AF65-F5344CB8AC3E}">
        <p14:creationId xmlns:p14="http://schemas.microsoft.com/office/powerpoint/2010/main" val="242034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lide with bullets">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lvl1pPr>
              <a:buFont typeface="Wingdings" pitchFamily="2" charset="2"/>
              <a:buChar char="Ø"/>
              <a:defRPr sz="2000"/>
            </a:lvl1pPr>
            <a:lvl2pPr>
              <a:defRPr sz="1800"/>
            </a:lvl2pPr>
            <a:lvl3pPr>
              <a:buFont typeface="Wingdings" pitchFamily="2" charset="2"/>
              <a:buChar char="ü"/>
              <a:defRPr sz="1600"/>
            </a:lvl3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Tijdelijke aanduiding voor tekst 13"/>
          <p:cNvSpPr>
            <a:spLocks noGrp="1"/>
          </p:cNvSpPr>
          <p:nvPr>
            <p:ph type="body" sz="quarter" idx="13"/>
          </p:nvPr>
        </p:nvSpPr>
        <p:spPr>
          <a:xfrm>
            <a:off x="1768702" y="590090"/>
            <a:ext cx="7161016" cy="642937"/>
          </a:xfrm>
        </p:spPr>
        <p:txBody>
          <a:bodyPr tIns="0" rIns="0" bIns="0" anchor="b"/>
          <a:lstStyle>
            <a:lvl1pPr marL="0" indent="0">
              <a:buNone/>
              <a:defRPr sz="2500" b="1" cap="all" baseline="0">
                <a:latin typeface="+mj-lt"/>
              </a:defRPr>
            </a:lvl1pPr>
          </a:lstStyle>
          <a:p>
            <a:pPr lvl="0"/>
            <a:r>
              <a:rPr lang="en-US" noProof="0"/>
              <a:t>Click to edit Master text styles</a:t>
            </a:r>
          </a:p>
        </p:txBody>
      </p:sp>
      <p:sp>
        <p:nvSpPr>
          <p:cNvPr id="10" name="Tijdelijke aanduiding voor tekst 15"/>
          <p:cNvSpPr>
            <a:spLocks noGrp="1"/>
          </p:cNvSpPr>
          <p:nvPr>
            <p:ph type="body" sz="quarter" idx="14"/>
          </p:nvPr>
        </p:nvSpPr>
        <p:spPr>
          <a:xfrm>
            <a:off x="1768687" y="1226814"/>
            <a:ext cx="7161031" cy="285750"/>
          </a:xfrm>
        </p:spPr>
        <p:txBody>
          <a:bodyPr tIns="0" rIns="0" bIns="0" anchor="b"/>
          <a:lstStyle>
            <a:lvl1pPr>
              <a:buFontTx/>
              <a:buNone/>
              <a:defRPr cap="all" baseline="0">
                <a:latin typeface="+mj-lt"/>
              </a:defRPr>
            </a:lvl1pPr>
            <a:lvl2pPr>
              <a:buFontTx/>
              <a:buNone/>
              <a:defRPr/>
            </a:lvl2pPr>
            <a:lvl3pPr>
              <a:buFontTx/>
              <a:buNone/>
              <a:defRPr/>
            </a:lvl3pPr>
            <a:lvl4pPr>
              <a:buFontTx/>
              <a:buNone/>
              <a:defRPr/>
            </a:lvl4pPr>
            <a:lvl5pPr>
              <a:buFontTx/>
              <a:buNone/>
              <a:defRPr/>
            </a:lvl5pPr>
          </a:lstStyle>
          <a:p>
            <a:pPr lvl="0"/>
            <a:r>
              <a:rPr lang="en-US" noProof="0"/>
              <a:t>Click to edit Master text styles</a:t>
            </a:r>
          </a:p>
        </p:txBody>
      </p:sp>
      <p:sp>
        <p:nvSpPr>
          <p:cNvPr id="5" name="Tijdelijke aanduiding voor datum 3"/>
          <p:cNvSpPr>
            <a:spLocks noGrp="1"/>
          </p:cNvSpPr>
          <p:nvPr>
            <p:ph type="dt" sz="half" idx="15"/>
          </p:nvPr>
        </p:nvSpPr>
        <p:spPr/>
        <p:txBody>
          <a:bodyPr/>
          <a:lstStyle>
            <a:lvl1pPr>
              <a:defRPr/>
            </a:lvl1pPr>
          </a:lstStyle>
          <a:p>
            <a:pPr>
              <a:defRPr/>
            </a:pPr>
            <a:fld id="{DA8FD15E-6E58-4B5F-AFD4-37F6DBF6415D}" type="datetime1">
              <a:rPr lang="it-IT"/>
              <a:pPr>
                <a:defRPr/>
              </a:pPr>
              <a:t>29/04/21</a:t>
            </a:fld>
            <a:endParaRPr lang="en-US"/>
          </a:p>
        </p:txBody>
      </p:sp>
      <p:sp>
        <p:nvSpPr>
          <p:cNvPr id="6" name="Tijdelijke aanduiding voor voettekst 4"/>
          <p:cNvSpPr>
            <a:spLocks noGrp="1"/>
          </p:cNvSpPr>
          <p:nvPr>
            <p:ph type="ftr" sz="quarter" idx="16"/>
          </p:nvPr>
        </p:nvSpPr>
        <p:spPr/>
        <p:txBody>
          <a:bodyPr/>
          <a:lstStyle>
            <a:lvl1pPr>
              <a:defRPr/>
            </a:lvl1pPr>
          </a:lstStyle>
          <a:p>
            <a:pPr>
              <a:defRPr/>
            </a:pPr>
            <a:r>
              <a:rPr lang="en-US"/>
              <a:t>Damiano Bolzoni</a:t>
            </a:r>
          </a:p>
        </p:txBody>
      </p:sp>
      <p:sp>
        <p:nvSpPr>
          <p:cNvPr id="7" name="Tijdelijke aanduiding voor dianummer 5"/>
          <p:cNvSpPr>
            <a:spLocks noGrp="1"/>
          </p:cNvSpPr>
          <p:nvPr>
            <p:ph type="sldNum" sz="quarter" idx="17"/>
          </p:nvPr>
        </p:nvSpPr>
        <p:spPr/>
        <p:txBody>
          <a:bodyPr/>
          <a:lstStyle>
            <a:lvl1pPr>
              <a:defRPr/>
            </a:lvl1pPr>
          </a:lstStyle>
          <a:p>
            <a:pPr>
              <a:defRPr/>
            </a:pPr>
            <a:fld id="{E2E46866-FF62-44DE-A19D-C35AE795C99E}" type="slidenum">
              <a:rPr lang="en-US"/>
              <a:pPr>
                <a:defRPr/>
              </a:pPr>
              <a:t>‹#›</a:t>
            </a:fld>
            <a:endParaRPr lang="en-US"/>
          </a:p>
        </p:txBody>
      </p:sp>
    </p:spTree>
    <p:extLst>
      <p:ext uri="{BB962C8B-B14F-4D97-AF65-F5344CB8AC3E}">
        <p14:creationId xmlns:p14="http://schemas.microsoft.com/office/powerpoint/2010/main" val="1131215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Slide">
    <p:spTree>
      <p:nvGrpSpPr>
        <p:cNvPr id="1" name=""/>
        <p:cNvGrpSpPr/>
        <p:nvPr/>
      </p:nvGrpSpPr>
      <p:grpSpPr>
        <a:xfrm>
          <a:off x="0" y="0"/>
          <a:ext cx="0" cy="0"/>
          <a:chOff x="0" y="0"/>
          <a:chExt cx="0" cy="0"/>
        </a:xfrm>
      </p:grpSpPr>
      <p:sp>
        <p:nvSpPr>
          <p:cNvPr id="9" name="Segnaposto testo 8"/>
          <p:cNvSpPr>
            <a:spLocks noGrp="1"/>
          </p:cNvSpPr>
          <p:nvPr>
            <p:ph type="body" sz="quarter" idx="12" hasCustomPrompt="1"/>
          </p:nvPr>
        </p:nvSpPr>
        <p:spPr>
          <a:xfrm>
            <a:off x="395039" y="265112"/>
            <a:ext cx="8353425" cy="615677"/>
          </a:xfrm>
          <a:prstGeom prst="rect">
            <a:avLst/>
          </a:prstGeom>
        </p:spPr>
        <p:txBody>
          <a:bodyPr vert="horz"/>
          <a:lstStyle>
            <a:lvl1pPr marL="0" indent="0">
              <a:buNone/>
              <a:defRPr sz="2600" b="1">
                <a:solidFill>
                  <a:srgbClr val="7F7F7F"/>
                </a:solidFill>
              </a:defRPr>
            </a:lvl1pPr>
          </a:lstStyle>
          <a:p>
            <a:pPr lvl="0"/>
            <a:r>
              <a:rPr lang="it-IT" dirty="0"/>
              <a:t>Titolo</a:t>
            </a:r>
          </a:p>
        </p:txBody>
      </p:sp>
      <p:sp>
        <p:nvSpPr>
          <p:cNvPr id="10" name="CasellaDiTesto 9"/>
          <p:cNvSpPr txBox="1"/>
          <p:nvPr userDrawn="1"/>
        </p:nvSpPr>
        <p:spPr>
          <a:xfrm>
            <a:off x="8521700" y="6477000"/>
            <a:ext cx="184666" cy="461665"/>
          </a:xfrm>
          <a:prstGeom prst="rect">
            <a:avLst/>
          </a:prstGeom>
          <a:noFill/>
        </p:spPr>
        <p:txBody>
          <a:bodyPr wrap="none" rtlCol="0">
            <a:spAutoFit/>
          </a:bodyPr>
          <a:lstStyle/>
          <a:p>
            <a:endParaRPr lang="it-IT" dirty="0"/>
          </a:p>
        </p:txBody>
      </p:sp>
      <p:sp>
        <p:nvSpPr>
          <p:cNvPr id="3" name="Text Placeholder 2">
            <a:extLst>
              <a:ext uri="{FF2B5EF4-FFF2-40B4-BE49-F238E27FC236}">
                <a16:creationId xmlns:a16="http://schemas.microsoft.com/office/drawing/2014/main" id="{8A1E11A9-477B-0741-AD81-0FA0EA419D9C}"/>
              </a:ext>
            </a:extLst>
          </p:cNvPr>
          <p:cNvSpPr>
            <a:spLocks noGrp="1"/>
          </p:cNvSpPr>
          <p:nvPr>
            <p:ph type="body" sz="quarter" idx="13"/>
          </p:nvPr>
        </p:nvSpPr>
        <p:spPr>
          <a:xfrm>
            <a:off x="395288" y="981075"/>
            <a:ext cx="8126412" cy="5327650"/>
          </a:xfrm>
          <a:prstGeom prst="rect">
            <a:avLst/>
          </a:prstGeom>
        </p:spPr>
        <p:txBody>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57617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Slide">
    <p:spTree>
      <p:nvGrpSpPr>
        <p:cNvPr id="1" name=""/>
        <p:cNvGrpSpPr/>
        <p:nvPr/>
      </p:nvGrpSpPr>
      <p:grpSpPr>
        <a:xfrm>
          <a:off x="0" y="0"/>
          <a:ext cx="0" cy="0"/>
          <a:chOff x="0" y="0"/>
          <a:chExt cx="0" cy="0"/>
        </a:xfrm>
      </p:grpSpPr>
      <p:sp>
        <p:nvSpPr>
          <p:cNvPr id="7" name="Segnaposto contenuto 6"/>
          <p:cNvSpPr>
            <a:spLocks noGrp="1"/>
          </p:cNvSpPr>
          <p:nvPr>
            <p:ph sz="quarter" idx="11" hasCustomPrompt="1"/>
          </p:nvPr>
        </p:nvSpPr>
        <p:spPr>
          <a:xfrm>
            <a:off x="395288" y="981075"/>
            <a:ext cx="8353425" cy="5111750"/>
          </a:xfrm>
          <a:prstGeom prst="rect">
            <a:avLst/>
          </a:prstGeom>
        </p:spPr>
        <p:txBody>
          <a:bodyPr vert="horz"/>
          <a:lstStyle>
            <a:lvl1pPr marL="0" indent="0">
              <a:buNone/>
              <a:defRPr sz="1600"/>
            </a:lvl1pPr>
          </a:lstStyle>
          <a:p>
            <a:pPr lvl="0"/>
            <a:r>
              <a:rPr lang="it-IT"/>
              <a:t>Testo</a:t>
            </a:r>
            <a:endParaRPr lang="it-IT" dirty="0"/>
          </a:p>
        </p:txBody>
      </p:sp>
      <p:sp>
        <p:nvSpPr>
          <p:cNvPr id="9" name="Segnaposto testo 8"/>
          <p:cNvSpPr>
            <a:spLocks noGrp="1"/>
          </p:cNvSpPr>
          <p:nvPr>
            <p:ph type="body" sz="quarter" idx="12" hasCustomPrompt="1"/>
          </p:nvPr>
        </p:nvSpPr>
        <p:spPr>
          <a:xfrm>
            <a:off x="395039" y="265112"/>
            <a:ext cx="8353425" cy="615677"/>
          </a:xfrm>
          <a:prstGeom prst="rect">
            <a:avLst/>
          </a:prstGeom>
        </p:spPr>
        <p:txBody>
          <a:bodyPr vert="horz"/>
          <a:lstStyle>
            <a:lvl1pPr marL="0" indent="0">
              <a:buNone/>
              <a:defRPr sz="2600" b="1">
                <a:solidFill>
                  <a:srgbClr val="7F7F7F"/>
                </a:solidFill>
              </a:defRPr>
            </a:lvl1pPr>
          </a:lstStyle>
          <a:p>
            <a:pPr lvl="0"/>
            <a:r>
              <a:rPr lang="it-IT" dirty="0"/>
              <a:t>Titolo</a:t>
            </a:r>
          </a:p>
        </p:txBody>
      </p:sp>
      <p:sp>
        <p:nvSpPr>
          <p:cNvPr id="10" name="CasellaDiTesto 9"/>
          <p:cNvSpPr txBox="1"/>
          <p:nvPr userDrawn="1"/>
        </p:nvSpPr>
        <p:spPr>
          <a:xfrm>
            <a:off x="8521700" y="6477000"/>
            <a:ext cx="184666" cy="461665"/>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7621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lide">
    <p:spTree>
      <p:nvGrpSpPr>
        <p:cNvPr id="1" name=""/>
        <p:cNvGrpSpPr/>
        <p:nvPr/>
      </p:nvGrpSpPr>
      <p:grpSpPr>
        <a:xfrm>
          <a:off x="0" y="0"/>
          <a:ext cx="0" cy="0"/>
          <a:chOff x="0" y="0"/>
          <a:chExt cx="0" cy="0"/>
        </a:xfrm>
      </p:grpSpPr>
      <p:sp>
        <p:nvSpPr>
          <p:cNvPr id="7" name="Segnaposto contenuto 6"/>
          <p:cNvSpPr>
            <a:spLocks noGrp="1"/>
          </p:cNvSpPr>
          <p:nvPr>
            <p:ph sz="quarter" idx="11" hasCustomPrompt="1"/>
          </p:nvPr>
        </p:nvSpPr>
        <p:spPr>
          <a:xfrm>
            <a:off x="395288" y="981075"/>
            <a:ext cx="8353425" cy="5111750"/>
          </a:xfrm>
          <a:prstGeom prst="rect">
            <a:avLst/>
          </a:prstGeom>
        </p:spPr>
        <p:txBody>
          <a:bodyPr vert="horz"/>
          <a:lstStyle>
            <a:lvl1pPr marL="0" indent="0">
              <a:buNone/>
              <a:defRPr sz="1600"/>
            </a:lvl1pPr>
          </a:lstStyle>
          <a:p>
            <a:pPr lvl="0"/>
            <a:r>
              <a:rPr lang="it-IT"/>
              <a:t>Testo</a:t>
            </a:r>
            <a:endParaRPr lang="it-IT" dirty="0"/>
          </a:p>
        </p:txBody>
      </p:sp>
      <p:sp>
        <p:nvSpPr>
          <p:cNvPr id="9" name="Segnaposto testo 8"/>
          <p:cNvSpPr>
            <a:spLocks noGrp="1"/>
          </p:cNvSpPr>
          <p:nvPr>
            <p:ph type="body" sz="quarter" idx="12" hasCustomPrompt="1"/>
          </p:nvPr>
        </p:nvSpPr>
        <p:spPr>
          <a:xfrm>
            <a:off x="395039" y="265112"/>
            <a:ext cx="8353425" cy="615677"/>
          </a:xfrm>
          <a:prstGeom prst="rect">
            <a:avLst/>
          </a:prstGeom>
        </p:spPr>
        <p:txBody>
          <a:bodyPr vert="horz"/>
          <a:lstStyle>
            <a:lvl1pPr marL="0" indent="0">
              <a:buNone/>
              <a:defRPr sz="2600" b="1">
                <a:solidFill>
                  <a:srgbClr val="7F7F7F"/>
                </a:solidFill>
              </a:defRPr>
            </a:lvl1pPr>
          </a:lstStyle>
          <a:p>
            <a:pPr lvl="0"/>
            <a:r>
              <a:rPr lang="it-IT" dirty="0"/>
              <a:t>Titolo</a:t>
            </a:r>
          </a:p>
        </p:txBody>
      </p:sp>
      <p:sp>
        <p:nvSpPr>
          <p:cNvPr id="10" name="CasellaDiTesto 9"/>
          <p:cNvSpPr txBox="1"/>
          <p:nvPr userDrawn="1"/>
        </p:nvSpPr>
        <p:spPr>
          <a:xfrm>
            <a:off x="8521700" y="6477000"/>
            <a:ext cx="184666" cy="461665"/>
          </a:xfrm>
          <a:prstGeom prst="rect">
            <a:avLst/>
          </a:prstGeom>
          <a:noFill/>
        </p:spPr>
        <p:txBody>
          <a:bodyPr wrap="none" rtlCol="0">
            <a:spAutoFit/>
          </a:bodyPr>
          <a:lstStyle/>
          <a:p>
            <a:endParaRPr lang="it-IT"/>
          </a:p>
        </p:txBody>
      </p:sp>
    </p:spTree>
    <p:extLst>
      <p:ext uri="{BB962C8B-B14F-4D97-AF65-F5344CB8AC3E}">
        <p14:creationId xmlns:p14="http://schemas.microsoft.com/office/powerpoint/2010/main" val="480514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lide">
    <p:spTree>
      <p:nvGrpSpPr>
        <p:cNvPr id="1" name=""/>
        <p:cNvGrpSpPr/>
        <p:nvPr/>
      </p:nvGrpSpPr>
      <p:grpSpPr>
        <a:xfrm>
          <a:off x="0" y="0"/>
          <a:ext cx="0" cy="0"/>
          <a:chOff x="0" y="0"/>
          <a:chExt cx="0" cy="0"/>
        </a:xfrm>
      </p:grpSpPr>
      <p:sp>
        <p:nvSpPr>
          <p:cNvPr id="9" name="Segnaposto testo 8"/>
          <p:cNvSpPr>
            <a:spLocks noGrp="1"/>
          </p:cNvSpPr>
          <p:nvPr>
            <p:ph type="body" sz="quarter" idx="12" hasCustomPrompt="1"/>
          </p:nvPr>
        </p:nvSpPr>
        <p:spPr>
          <a:xfrm>
            <a:off x="395039" y="265112"/>
            <a:ext cx="8353425" cy="615677"/>
          </a:xfrm>
          <a:prstGeom prst="rect">
            <a:avLst/>
          </a:prstGeom>
        </p:spPr>
        <p:txBody>
          <a:bodyPr vert="horz"/>
          <a:lstStyle>
            <a:lvl1pPr marL="0" indent="0">
              <a:buNone/>
              <a:defRPr sz="2600" b="1">
                <a:solidFill>
                  <a:srgbClr val="7F7F7F"/>
                </a:solidFill>
              </a:defRPr>
            </a:lvl1pPr>
          </a:lstStyle>
          <a:p>
            <a:pPr lvl="0"/>
            <a:r>
              <a:rPr lang="it-IT" dirty="0"/>
              <a:t>Titolo</a:t>
            </a:r>
          </a:p>
        </p:txBody>
      </p:sp>
      <p:sp>
        <p:nvSpPr>
          <p:cNvPr id="10" name="CasellaDiTesto 9"/>
          <p:cNvSpPr txBox="1"/>
          <p:nvPr userDrawn="1"/>
        </p:nvSpPr>
        <p:spPr>
          <a:xfrm>
            <a:off x="8521700" y="6477000"/>
            <a:ext cx="184666" cy="461665"/>
          </a:xfrm>
          <a:prstGeom prst="rect">
            <a:avLst/>
          </a:prstGeom>
          <a:noFill/>
        </p:spPr>
        <p:txBody>
          <a:bodyPr wrap="none" rtlCol="0">
            <a:spAutoFit/>
          </a:bodyPr>
          <a:lstStyle/>
          <a:p>
            <a:endParaRPr lang="it-IT"/>
          </a:p>
        </p:txBody>
      </p:sp>
      <p:sp>
        <p:nvSpPr>
          <p:cNvPr id="3" name="Text Placeholder 2">
            <a:extLst>
              <a:ext uri="{FF2B5EF4-FFF2-40B4-BE49-F238E27FC236}">
                <a16:creationId xmlns:a16="http://schemas.microsoft.com/office/drawing/2014/main" id="{8A1E11A9-477B-0741-AD81-0FA0EA419D9C}"/>
              </a:ext>
            </a:extLst>
          </p:cNvPr>
          <p:cNvSpPr>
            <a:spLocks noGrp="1"/>
          </p:cNvSpPr>
          <p:nvPr>
            <p:ph type="body" sz="quarter" idx="13"/>
          </p:nvPr>
        </p:nvSpPr>
        <p:spPr>
          <a:xfrm>
            <a:off x="395288" y="981075"/>
            <a:ext cx="8126412" cy="5327650"/>
          </a:xfrm>
          <a:prstGeom prst="rect">
            <a:avLst/>
          </a:prstGeom>
        </p:spPr>
        <p:txBody>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5418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blue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25" y="1125538"/>
            <a:ext cx="3571875" cy="413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5" descr="blue 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78" name="Rectangle 2"/>
          <p:cNvSpPr>
            <a:spLocks noGrp="1" noChangeArrowheads="1"/>
          </p:cNvSpPr>
          <p:nvPr>
            <p:ph type="ctrTitle"/>
          </p:nvPr>
        </p:nvSpPr>
        <p:spPr>
          <a:xfrm>
            <a:off x="611188" y="1619250"/>
            <a:ext cx="5616575" cy="1470025"/>
          </a:xfrm>
        </p:spPr>
        <p:txBody>
          <a:bodyPr anchor="t"/>
          <a:lstStyle>
            <a:lvl1pPr>
              <a:defRPr/>
            </a:lvl1pPr>
          </a:lstStyle>
          <a:p>
            <a:r>
              <a:rPr lang="nl-NL"/>
              <a:t>Click to edit Master title style</a:t>
            </a:r>
          </a:p>
        </p:txBody>
      </p:sp>
      <p:sp>
        <p:nvSpPr>
          <p:cNvPr id="50179" name="Rectangle 3"/>
          <p:cNvSpPr>
            <a:spLocks noGrp="1" noChangeArrowheads="1"/>
          </p:cNvSpPr>
          <p:nvPr>
            <p:ph type="subTitle" idx="1"/>
          </p:nvPr>
        </p:nvSpPr>
        <p:spPr>
          <a:xfrm>
            <a:off x="611188" y="3238500"/>
            <a:ext cx="5113337" cy="550863"/>
          </a:xfrm>
        </p:spPr>
        <p:txBody>
          <a:bodyPr/>
          <a:lstStyle>
            <a:lvl1pPr marL="0" indent="0">
              <a:buFontTx/>
              <a:buNone/>
              <a:defRPr sz="1800">
                <a:solidFill>
                  <a:schemeClr val="tx2"/>
                </a:solidFill>
              </a:defRPr>
            </a:lvl1pPr>
          </a:lstStyle>
          <a:p>
            <a:r>
              <a:rPr lang="nl-NL"/>
              <a:t>Click to edit Master subtitle style</a:t>
            </a:r>
          </a:p>
        </p:txBody>
      </p:sp>
    </p:spTree>
    <p:extLst>
      <p:ext uri="{BB962C8B-B14F-4D97-AF65-F5344CB8AC3E}">
        <p14:creationId xmlns:p14="http://schemas.microsoft.com/office/powerpoint/2010/main" val="3861989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7"/>
          <p:cNvSpPr>
            <a:spLocks noGrp="1" noChangeArrowheads="1"/>
          </p:cNvSpPr>
          <p:nvPr>
            <p:ph type="sldNum" sz="quarter" idx="11"/>
          </p:nvPr>
        </p:nvSpPr>
        <p:spPr>
          <a:ln/>
        </p:spPr>
        <p:txBody>
          <a:bodyPr/>
          <a:lstStyle>
            <a:lvl1pPr>
              <a:defRPr/>
            </a:lvl1pPr>
          </a:lstStyle>
          <a:p>
            <a:r>
              <a:rPr lang="nl-NL"/>
              <a:t>PAGE </a:t>
            </a:r>
            <a:fld id="{5E88AC5C-B19B-9A42-B9C3-384090A13D53}" type="slidenum">
              <a:rPr lang="nl-NL"/>
              <a:pPr/>
              <a:t>‹#›</a:t>
            </a:fld>
            <a:endParaRPr lang="nl-NL"/>
          </a:p>
        </p:txBody>
      </p:sp>
      <p:sp>
        <p:nvSpPr>
          <p:cNvPr id="6" name="Rectangle 13"/>
          <p:cNvSpPr>
            <a:spLocks noGrp="1" noChangeArrowheads="1"/>
          </p:cNvSpPr>
          <p:nvPr>
            <p:ph type="dt" sz="half" idx="12"/>
          </p:nvPr>
        </p:nvSpPr>
        <p:spPr>
          <a:ln/>
        </p:spPr>
        <p:txBody>
          <a:bodyPr/>
          <a:lstStyle>
            <a:lvl1pPr>
              <a:defRPr/>
            </a:lvl1pPr>
          </a:lstStyle>
          <a:p>
            <a:fld id="{9BD1A028-35AD-C44F-9914-1A3407C41845}" type="datetime1">
              <a:rPr lang="nl-NL"/>
              <a:pPr/>
              <a:t>29-04-2021</a:t>
            </a:fld>
            <a:endParaRPr lang="nl-NL"/>
          </a:p>
        </p:txBody>
      </p:sp>
    </p:spTree>
    <p:extLst>
      <p:ext uri="{BB962C8B-B14F-4D97-AF65-F5344CB8AC3E}">
        <p14:creationId xmlns:p14="http://schemas.microsoft.com/office/powerpoint/2010/main" val="3722271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5" name="Rectangle 7"/>
          <p:cNvSpPr>
            <a:spLocks noGrp="1" noChangeArrowheads="1"/>
          </p:cNvSpPr>
          <p:nvPr>
            <p:ph type="sldNum" sz="quarter" idx="11"/>
          </p:nvPr>
        </p:nvSpPr>
        <p:spPr>
          <a:ln/>
        </p:spPr>
        <p:txBody>
          <a:bodyPr/>
          <a:lstStyle>
            <a:lvl1pPr>
              <a:defRPr/>
            </a:lvl1pPr>
          </a:lstStyle>
          <a:p>
            <a:r>
              <a:rPr lang="nl-NL"/>
              <a:t>PAGE </a:t>
            </a:r>
            <a:fld id="{1708C004-3751-784C-BEAC-4DFA17A9DECE}" type="slidenum">
              <a:rPr lang="nl-NL"/>
              <a:pPr/>
              <a:t>‹#›</a:t>
            </a:fld>
            <a:endParaRPr lang="nl-NL"/>
          </a:p>
        </p:txBody>
      </p:sp>
      <p:sp>
        <p:nvSpPr>
          <p:cNvPr id="6" name="Rectangle 13"/>
          <p:cNvSpPr>
            <a:spLocks noGrp="1" noChangeArrowheads="1"/>
          </p:cNvSpPr>
          <p:nvPr>
            <p:ph type="dt" sz="half" idx="12"/>
          </p:nvPr>
        </p:nvSpPr>
        <p:spPr>
          <a:ln/>
        </p:spPr>
        <p:txBody>
          <a:bodyPr/>
          <a:lstStyle>
            <a:lvl1pPr>
              <a:defRPr/>
            </a:lvl1pPr>
          </a:lstStyle>
          <a:p>
            <a:fld id="{8863A955-1089-6C42-A3E5-4C9376DE270D}" type="datetime1">
              <a:rPr lang="nl-NL"/>
              <a:pPr/>
              <a:t>29-04-2021</a:t>
            </a:fld>
            <a:endParaRPr lang="nl-NL"/>
          </a:p>
        </p:txBody>
      </p:sp>
    </p:spTree>
    <p:extLst>
      <p:ext uri="{BB962C8B-B14F-4D97-AF65-F5344CB8AC3E}">
        <p14:creationId xmlns:p14="http://schemas.microsoft.com/office/powerpoint/2010/main" val="1509050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1188" y="1600200"/>
            <a:ext cx="3919537"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3125" y="1600200"/>
            <a:ext cx="3921125" cy="4138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6" name="Rectangle 7"/>
          <p:cNvSpPr>
            <a:spLocks noGrp="1" noChangeArrowheads="1"/>
          </p:cNvSpPr>
          <p:nvPr>
            <p:ph type="sldNum" sz="quarter" idx="11"/>
          </p:nvPr>
        </p:nvSpPr>
        <p:spPr>
          <a:ln/>
        </p:spPr>
        <p:txBody>
          <a:bodyPr/>
          <a:lstStyle>
            <a:lvl1pPr>
              <a:defRPr/>
            </a:lvl1pPr>
          </a:lstStyle>
          <a:p>
            <a:r>
              <a:rPr lang="nl-NL"/>
              <a:t>PAGE </a:t>
            </a:r>
            <a:fld id="{C059A0C7-51C0-4344-A66E-17BAF39E568F}" type="slidenum">
              <a:rPr lang="nl-NL"/>
              <a:pPr/>
              <a:t>‹#›</a:t>
            </a:fld>
            <a:endParaRPr lang="nl-NL"/>
          </a:p>
        </p:txBody>
      </p:sp>
      <p:sp>
        <p:nvSpPr>
          <p:cNvPr id="7" name="Rectangle 13"/>
          <p:cNvSpPr>
            <a:spLocks noGrp="1" noChangeArrowheads="1"/>
          </p:cNvSpPr>
          <p:nvPr>
            <p:ph type="dt" sz="half" idx="12"/>
          </p:nvPr>
        </p:nvSpPr>
        <p:spPr>
          <a:ln/>
        </p:spPr>
        <p:txBody>
          <a:bodyPr/>
          <a:lstStyle>
            <a:lvl1pPr>
              <a:defRPr/>
            </a:lvl1pPr>
          </a:lstStyle>
          <a:p>
            <a:fld id="{D736F6F2-FA7B-314D-ADA8-9E73075D73F7}" type="datetime1">
              <a:rPr lang="nl-NL"/>
              <a:pPr/>
              <a:t>29-04-2021</a:t>
            </a:fld>
            <a:endParaRPr lang="nl-NL"/>
          </a:p>
        </p:txBody>
      </p:sp>
    </p:spTree>
    <p:extLst>
      <p:ext uri="{BB962C8B-B14F-4D97-AF65-F5344CB8AC3E}">
        <p14:creationId xmlns:p14="http://schemas.microsoft.com/office/powerpoint/2010/main" val="2246523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8" name="Rectangle 7"/>
          <p:cNvSpPr>
            <a:spLocks noGrp="1" noChangeArrowheads="1"/>
          </p:cNvSpPr>
          <p:nvPr>
            <p:ph type="sldNum" sz="quarter" idx="11"/>
          </p:nvPr>
        </p:nvSpPr>
        <p:spPr>
          <a:ln/>
        </p:spPr>
        <p:txBody>
          <a:bodyPr/>
          <a:lstStyle>
            <a:lvl1pPr>
              <a:defRPr/>
            </a:lvl1pPr>
          </a:lstStyle>
          <a:p>
            <a:r>
              <a:rPr lang="nl-NL"/>
              <a:t>PAGE </a:t>
            </a:r>
            <a:fld id="{BE806166-15EC-E74B-A64A-9297D9EECD3C}" type="slidenum">
              <a:rPr lang="nl-NL"/>
              <a:pPr/>
              <a:t>‹#›</a:t>
            </a:fld>
            <a:endParaRPr lang="nl-NL"/>
          </a:p>
        </p:txBody>
      </p:sp>
      <p:sp>
        <p:nvSpPr>
          <p:cNvPr id="9" name="Rectangle 13"/>
          <p:cNvSpPr>
            <a:spLocks noGrp="1" noChangeArrowheads="1"/>
          </p:cNvSpPr>
          <p:nvPr>
            <p:ph type="dt" sz="half" idx="12"/>
          </p:nvPr>
        </p:nvSpPr>
        <p:spPr>
          <a:ln/>
        </p:spPr>
        <p:txBody>
          <a:bodyPr/>
          <a:lstStyle>
            <a:lvl1pPr>
              <a:defRPr/>
            </a:lvl1pPr>
          </a:lstStyle>
          <a:p>
            <a:fld id="{31378CB4-89E8-4649-9EE4-C304AE7A9EB3}" type="datetime1">
              <a:rPr lang="nl-NL"/>
              <a:pPr/>
              <a:t>29-04-2021</a:t>
            </a:fld>
            <a:endParaRPr lang="nl-NL"/>
          </a:p>
        </p:txBody>
      </p:sp>
    </p:spTree>
    <p:extLst>
      <p:ext uri="{BB962C8B-B14F-4D97-AF65-F5344CB8AC3E}">
        <p14:creationId xmlns:p14="http://schemas.microsoft.com/office/powerpoint/2010/main" val="715029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ftr" sz="quarter" idx="10"/>
          </p:nvPr>
        </p:nvSpPr>
        <p:spPr>
          <a:ln/>
        </p:spPr>
        <p:txBody>
          <a:bodyPr/>
          <a:lstStyle>
            <a:lvl1pPr>
              <a:defRPr/>
            </a:lvl1pPr>
          </a:lstStyle>
          <a:p>
            <a:pPr>
              <a:defRPr/>
            </a:pPr>
            <a:r>
              <a:rPr lang="nl-NL"/>
              <a:t>/ name of department</a:t>
            </a:r>
          </a:p>
        </p:txBody>
      </p:sp>
      <p:sp>
        <p:nvSpPr>
          <p:cNvPr id="4" name="Rectangle 7"/>
          <p:cNvSpPr>
            <a:spLocks noGrp="1" noChangeArrowheads="1"/>
          </p:cNvSpPr>
          <p:nvPr>
            <p:ph type="sldNum" sz="quarter" idx="11"/>
          </p:nvPr>
        </p:nvSpPr>
        <p:spPr>
          <a:ln/>
        </p:spPr>
        <p:txBody>
          <a:bodyPr/>
          <a:lstStyle>
            <a:lvl1pPr>
              <a:defRPr/>
            </a:lvl1pPr>
          </a:lstStyle>
          <a:p>
            <a:r>
              <a:rPr lang="nl-NL"/>
              <a:t>PAGE </a:t>
            </a:r>
            <a:fld id="{D73508A0-C709-894A-BCDD-F30BDA816851}" type="slidenum">
              <a:rPr lang="nl-NL"/>
              <a:pPr/>
              <a:t>‹#›</a:t>
            </a:fld>
            <a:endParaRPr lang="nl-NL"/>
          </a:p>
        </p:txBody>
      </p:sp>
      <p:sp>
        <p:nvSpPr>
          <p:cNvPr id="5" name="Rectangle 13"/>
          <p:cNvSpPr>
            <a:spLocks noGrp="1" noChangeArrowheads="1"/>
          </p:cNvSpPr>
          <p:nvPr>
            <p:ph type="dt" sz="half" idx="12"/>
          </p:nvPr>
        </p:nvSpPr>
        <p:spPr>
          <a:ln/>
        </p:spPr>
        <p:txBody>
          <a:bodyPr/>
          <a:lstStyle>
            <a:lvl1pPr>
              <a:defRPr/>
            </a:lvl1pPr>
          </a:lstStyle>
          <a:p>
            <a:fld id="{2AFDA649-988C-5E46-82C0-F03060F055AE}" type="datetime1">
              <a:rPr lang="nl-NL"/>
              <a:pPr/>
              <a:t>29-04-2021</a:t>
            </a:fld>
            <a:endParaRPr lang="nl-NL"/>
          </a:p>
        </p:txBody>
      </p:sp>
    </p:spTree>
    <p:extLst>
      <p:ext uri="{BB962C8B-B14F-4D97-AF65-F5344CB8AC3E}">
        <p14:creationId xmlns:p14="http://schemas.microsoft.com/office/powerpoint/2010/main" val="36490422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image" Target="../media/image5.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image" Target="../media/image4.jpeg"/><Relationship Id="rId2" Type="http://schemas.openxmlformats.org/officeDocument/2006/relationships/slideLayout" Target="../slideLayouts/slideLayout5.xml"/><Relationship Id="rId16"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theme" Target="../theme/theme4.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ttangolo 8"/>
          <p:cNvSpPr/>
          <p:nvPr userDrawn="1"/>
        </p:nvSpPr>
        <p:spPr>
          <a:xfrm>
            <a:off x="1583668" y="5868560"/>
            <a:ext cx="5976664" cy="584776"/>
          </a:xfrm>
          <a:prstGeom prst="rect">
            <a:avLst/>
          </a:prstGeom>
        </p:spPr>
        <p:txBody>
          <a:bodyPr wrap="square">
            <a:spAutoFit/>
          </a:bodyPr>
          <a:lstStyle/>
          <a:p>
            <a:pPr lvl="0" algn="ctr" defTabSz="88900" eaLnBrk="0" hangingPunct="0">
              <a:spcBef>
                <a:spcPts val="0"/>
              </a:spcBef>
              <a:defRPr/>
            </a:pPr>
            <a:r>
              <a:rPr lang="it-IT" sz="1600" b="1" i="0" kern="1200" cap="all">
                <a:solidFill>
                  <a:schemeClr val="bg1">
                    <a:lumMod val="50000"/>
                  </a:schemeClr>
                </a:solidFill>
                <a:latin typeface="Gotham HTF Bold"/>
                <a:ea typeface="ヒラギノ角ゴ Pro W3" charset="-128"/>
                <a:cs typeface="Gotham HTF Bold"/>
              </a:rPr>
              <a:t>BOLOGNA</a:t>
            </a:r>
            <a:r>
              <a:rPr lang="it-IT" sz="1600" b="1" i="0" cap="all">
                <a:solidFill>
                  <a:schemeClr val="tx1">
                    <a:lumMod val="65000"/>
                    <a:lumOff val="35000"/>
                  </a:schemeClr>
                </a:solidFill>
                <a:latin typeface="Gotham HTF Bold"/>
                <a:cs typeface="Gotham HTF Bold"/>
              </a:rPr>
              <a:t> </a:t>
            </a:r>
            <a:r>
              <a:rPr lang="it-IT" sz="1600" b="1" i="0" cap="all">
                <a:solidFill>
                  <a:schemeClr val="bg1">
                    <a:lumMod val="50000"/>
                  </a:schemeClr>
                </a:solidFill>
                <a:latin typeface="Gotham HTF Bold"/>
                <a:cs typeface="Gotham HTF Bold"/>
              </a:rPr>
              <a:t>BUSINESS SCHOOL</a:t>
            </a:r>
          </a:p>
          <a:p>
            <a:pPr lvl="0" algn="ctr" defTabSz="88900" eaLnBrk="0" hangingPunct="0">
              <a:spcBef>
                <a:spcPts val="0"/>
              </a:spcBef>
              <a:defRPr/>
            </a:pPr>
            <a:r>
              <a:rPr lang="it-IT" sz="1600" b="0" i="0" cap="none">
                <a:solidFill>
                  <a:schemeClr val="bg1">
                    <a:lumMod val="50000"/>
                  </a:schemeClr>
                </a:solidFill>
                <a:latin typeface="Gotham HTF Book"/>
                <a:cs typeface="Gotham HTF Book"/>
              </a:rPr>
              <a:t>Alma Mater </a:t>
            </a:r>
            <a:r>
              <a:rPr lang="it-IT" sz="1600" b="0" i="0" cap="none" err="1">
                <a:solidFill>
                  <a:schemeClr val="bg1">
                    <a:lumMod val="50000"/>
                  </a:schemeClr>
                </a:solidFill>
                <a:latin typeface="Gotham HTF Book"/>
                <a:cs typeface="Gotham HTF Book"/>
              </a:rPr>
              <a:t>Studiorum</a:t>
            </a:r>
            <a:r>
              <a:rPr lang="it-IT" sz="1600" b="0" i="0" cap="none">
                <a:solidFill>
                  <a:schemeClr val="bg1">
                    <a:lumMod val="50000"/>
                  </a:schemeClr>
                </a:solidFill>
                <a:latin typeface="Gotham HTF Book"/>
                <a:cs typeface="Gotham HTF Book"/>
              </a:rPr>
              <a:t> </a:t>
            </a:r>
            <a:r>
              <a:rPr lang="it-IT" sz="1600" b="0" i="0" kern="1200" cap="none">
                <a:solidFill>
                  <a:schemeClr val="bg1">
                    <a:lumMod val="50000"/>
                  </a:schemeClr>
                </a:solidFill>
                <a:latin typeface="Gotham HTF Book"/>
                <a:ea typeface="ヒラギノ角ゴ Pro W3" charset="-128"/>
                <a:cs typeface="Gotham HTF Book"/>
              </a:rPr>
              <a:t>Università di Bologna</a:t>
            </a:r>
          </a:p>
        </p:txBody>
      </p:sp>
      <p:pic>
        <p:nvPicPr>
          <p:cNvPr id="3" name="Immagine 2" descr="BBS4COLORI.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240210" y="1663700"/>
            <a:ext cx="4680000" cy="1806338"/>
          </a:xfrm>
          <a:prstGeom prst="rect">
            <a:avLst/>
          </a:prstGeom>
        </p:spPr>
      </p:pic>
    </p:spTree>
    <p:extLst>
      <p:ext uri="{BB962C8B-B14F-4D97-AF65-F5344CB8AC3E}">
        <p14:creationId xmlns:p14="http://schemas.microsoft.com/office/powerpoint/2010/main" val="1529204574"/>
      </p:ext>
    </p:extLst>
  </p:cSld>
  <p:clrMap bg1="lt1" tx1="dk1" bg2="lt2" tx2="dk2" accent1="accent1" accent2="accent2" accent3="accent3" accent4="accent4" accent5="accent5" accent6="accent6" hlink="hlink" folHlink="folHlink"/>
  <p:sldLayoutIdLst>
    <p:sldLayoutId id="214748378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 Box 6"/>
          <p:cNvSpPr txBox="1">
            <a:spLocks noChangeArrowheads="1"/>
          </p:cNvSpPr>
          <p:nvPr userDrawn="1"/>
        </p:nvSpPr>
        <p:spPr bwMode="auto">
          <a:xfrm>
            <a:off x="8460432" y="6333561"/>
            <a:ext cx="453058" cy="263791"/>
          </a:xfrm>
          <a:prstGeom prst="rect">
            <a:avLst/>
          </a:prstGeom>
          <a:solidFill>
            <a:srgbClr val="FFFFFF"/>
          </a:solidFill>
          <a:ln w="9525">
            <a:noFill/>
            <a:round/>
            <a:headEnd/>
            <a:tailEnd/>
          </a:ln>
          <a:effectLst/>
        </p:spPr>
        <p:txBody>
          <a:bodyPr wrap="square" lIns="90000" tIns="46800" rIns="90000" bIns="46800">
            <a:spAutoFit/>
          </a:bodyPr>
          <a:lstStyle/>
          <a:p>
            <a:pPr algn="ctr">
              <a:buFont typeface="Tahom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0C862A9-705C-450A-8EC7-19B5E57C55FC}" type="slidenum">
              <a:rPr lang="en-GB" sz="1100" smtClean="0">
                <a:solidFill>
                  <a:srgbClr val="595959"/>
                </a:solidFill>
                <a:latin typeface="Arial"/>
                <a:cs typeface="Arial"/>
              </a:rPr>
              <a:pPr algn="ctr">
                <a:buFont typeface="Tahom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a:t>
            </a:fld>
            <a:endParaRPr lang="en-GB" sz="1100">
              <a:solidFill>
                <a:srgbClr val="595959"/>
              </a:solidFill>
              <a:latin typeface="Arial"/>
              <a:cs typeface="Arial"/>
            </a:endParaRPr>
          </a:p>
        </p:txBody>
      </p:sp>
      <p:cxnSp>
        <p:nvCxnSpPr>
          <p:cNvPr id="13" name="Connettore 1 12"/>
          <p:cNvCxnSpPr>
            <a:endCxn id="9" idx="1"/>
          </p:cNvCxnSpPr>
          <p:nvPr userDrawn="1"/>
        </p:nvCxnSpPr>
        <p:spPr>
          <a:xfrm>
            <a:off x="1403648" y="6448004"/>
            <a:ext cx="7056784" cy="17453"/>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2" name="Immagine 1" descr="BBS4COLORI.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73485" y="6214550"/>
            <a:ext cx="1145455" cy="442110"/>
          </a:xfrm>
          <a:prstGeom prst="rect">
            <a:avLst/>
          </a:prstGeom>
        </p:spPr>
      </p:pic>
    </p:spTree>
    <p:extLst>
      <p:ext uri="{BB962C8B-B14F-4D97-AF65-F5344CB8AC3E}">
        <p14:creationId xmlns:p14="http://schemas.microsoft.com/office/powerpoint/2010/main" val="4062111049"/>
      </p:ext>
    </p:extLst>
  </p:cSld>
  <p:clrMap bg1="lt1" tx1="dk1" bg2="lt2" tx2="dk2" accent1="accent1" accent2="accent2" accent3="accent3" accent4="accent4" accent5="accent5" accent6="accent6" hlink="hlink" folHlink="folHlink"/>
  <p:sldLayoutIdLst>
    <p:sldLayoutId id="2147483760" r:id="rId1"/>
  </p:sldLayoutIdLst>
  <p:txStyles>
    <p:titleStyle>
      <a:lvl1pPr algn="l" defTabSz="457200" rtl="0" eaLnBrk="1" latinLnBrk="0" hangingPunct="1">
        <a:spcBef>
          <a:spcPct val="0"/>
        </a:spcBef>
        <a:buNone/>
        <a:defRPr sz="2600" b="1" kern="1200">
          <a:solidFill>
            <a:srgbClr val="7F7F7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 Box 6"/>
          <p:cNvSpPr txBox="1">
            <a:spLocks noChangeArrowheads="1"/>
          </p:cNvSpPr>
          <p:nvPr userDrawn="1"/>
        </p:nvSpPr>
        <p:spPr bwMode="auto">
          <a:xfrm>
            <a:off x="8460432" y="6333561"/>
            <a:ext cx="453058" cy="263791"/>
          </a:xfrm>
          <a:prstGeom prst="rect">
            <a:avLst/>
          </a:prstGeom>
          <a:solidFill>
            <a:srgbClr val="FFFFFF"/>
          </a:solidFill>
          <a:ln w="9525">
            <a:noFill/>
            <a:round/>
            <a:headEnd/>
            <a:tailEnd/>
          </a:ln>
          <a:effectLst/>
        </p:spPr>
        <p:txBody>
          <a:bodyPr wrap="square" lIns="90000" tIns="46800" rIns="90000" bIns="46800">
            <a:spAutoFit/>
          </a:bodyPr>
          <a:lstStyle/>
          <a:p>
            <a:pPr algn="ctr">
              <a:buFont typeface="Tahom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0C862A9-705C-450A-8EC7-19B5E57C55FC}" type="slidenum">
              <a:rPr lang="en-GB" sz="1100" smtClean="0">
                <a:solidFill>
                  <a:srgbClr val="595959"/>
                </a:solidFill>
                <a:latin typeface="Arial"/>
                <a:cs typeface="Arial"/>
              </a:rPr>
              <a:pPr algn="ctr">
                <a:buFont typeface="Tahom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a:t>
            </a:fld>
            <a:endParaRPr lang="en-GB" sz="1100">
              <a:solidFill>
                <a:srgbClr val="595959"/>
              </a:solidFill>
              <a:latin typeface="Arial"/>
              <a:cs typeface="Arial"/>
            </a:endParaRPr>
          </a:p>
        </p:txBody>
      </p:sp>
      <p:cxnSp>
        <p:nvCxnSpPr>
          <p:cNvPr id="13" name="Connettore 1 12"/>
          <p:cNvCxnSpPr>
            <a:endCxn id="9" idx="1"/>
          </p:cNvCxnSpPr>
          <p:nvPr userDrawn="1"/>
        </p:nvCxnSpPr>
        <p:spPr>
          <a:xfrm>
            <a:off x="1403648" y="6448004"/>
            <a:ext cx="7056784" cy="17453"/>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2" name="Immagine 1" descr="BBS4COLORI.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73485" y="6214550"/>
            <a:ext cx="1145455" cy="442110"/>
          </a:xfrm>
          <a:prstGeom prst="rect">
            <a:avLst/>
          </a:prstGeom>
        </p:spPr>
      </p:pic>
    </p:spTree>
    <p:extLst>
      <p:ext uri="{BB962C8B-B14F-4D97-AF65-F5344CB8AC3E}">
        <p14:creationId xmlns:p14="http://schemas.microsoft.com/office/powerpoint/2010/main" val="3999575669"/>
      </p:ext>
    </p:extLst>
  </p:cSld>
  <p:clrMap bg1="lt1" tx1="dk1" bg2="lt2" tx2="dk2" accent1="accent1" accent2="accent2" accent3="accent3" accent4="accent4" accent5="accent5" accent6="accent6" hlink="hlink" folHlink="folHlink"/>
  <p:sldLayoutIdLst>
    <p:sldLayoutId id="2147483789" r:id="rId1"/>
  </p:sldLayoutIdLst>
  <p:txStyles>
    <p:titleStyle>
      <a:lvl1pPr algn="l" defTabSz="457200" rtl="0" eaLnBrk="1" latinLnBrk="0" hangingPunct="1">
        <a:spcBef>
          <a:spcPct val="0"/>
        </a:spcBef>
        <a:buNone/>
        <a:defRPr sz="2600" b="1" kern="1200">
          <a:solidFill>
            <a:srgbClr val="7F7F7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13314" name="Picture 19" descr="blue ba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8982075"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5" name="Picture 9" descr="date ba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019925" y="6408738"/>
            <a:ext cx="2124075"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6" name="Rectangle 4"/>
          <p:cNvSpPr>
            <a:spLocks noGrp="1" noChangeArrowheads="1"/>
          </p:cNvSpPr>
          <p:nvPr>
            <p:ph type="title"/>
          </p:nvPr>
        </p:nvSpPr>
        <p:spPr bwMode="auto">
          <a:xfrm>
            <a:off x="611188" y="215900"/>
            <a:ext cx="8024812" cy="922338"/>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nl-NL"/>
              <a:t>Click to edit Master title style</a:t>
            </a:r>
          </a:p>
        </p:txBody>
      </p:sp>
      <p:sp>
        <p:nvSpPr>
          <p:cNvPr id="49158" name="Rectangle 6"/>
          <p:cNvSpPr>
            <a:spLocks noGrp="1" noChangeArrowheads="1"/>
          </p:cNvSpPr>
          <p:nvPr>
            <p:ph type="ftr" sz="quarter" idx="3"/>
          </p:nvPr>
        </p:nvSpPr>
        <p:spPr bwMode="auto">
          <a:xfrm>
            <a:off x="179388" y="6548438"/>
            <a:ext cx="3598862" cy="1873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000">
                <a:ea typeface="+mn-ea"/>
                <a:cs typeface="+mn-cs"/>
              </a:defRPr>
            </a:lvl1pPr>
          </a:lstStyle>
          <a:p>
            <a:pPr>
              <a:defRPr/>
            </a:pPr>
            <a:r>
              <a:rPr lang="nl-NL"/>
              <a:t>/ name of department</a:t>
            </a:r>
          </a:p>
        </p:txBody>
      </p:sp>
      <p:sp>
        <p:nvSpPr>
          <p:cNvPr id="49159" name="Rectangle 7"/>
          <p:cNvSpPr>
            <a:spLocks noGrp="1" noChangeArrowheads="1"/>
          </p:cNvSpPr>
          <p:nvPr>
            <p:ph type="sldNum" sz="quarter" idx="4"/>
          </p:nvPr>
        </p:nvSpPr>
        <p:spPr bwMode="auto">
          <a:xfrm>
            <a:off x="8243888" y="6548438"/>
            <a:ext cx="609600" cy="1873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800">
                <a:solidFill>
                  <a:schemeClr val="tx2"/>
                </a:solidFill>
              </a:defRPr>
            </a:lvl1pPr>
          </a:lstStyle>
          <a:p>
            <a:r>
              <a:rPr lang="nl-NL"/>
              <a:t>PAGE </a:t>
            </a:r>
            <a:fld id="{F7A1C12B-9F86-6043-9B13-06CBD7376B5C}" type="slidenum">
              <a:rPr lang="nl-NL"/>
              <a:pPr/>
              <a:t>‹#›</a:t>
            </a:fld>
            <a:endParaRPr lang="nl-NL"/>
          </a:p>
        </p:txBody>
      </p:sp>
      <p:pic>
        <p:nvPicPr>
          <p:cNvPr id="13319" name="Picture 11" descr="logo"/>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02413" y="5978525"/>
            <a:ext cx="2030412"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65" name="Rectangle 13"/>
          <p:cNvSpPr>
            <a:spLocks noGrp="1" noChangeArrowheads="1"/>
          </p:cNvSpPr>
          <p:nvPr>
            <p:ph type="dt" sz="half" idx="2"/>
          </p:nvPr>
        </p:nvSpPr>
        <p:spPr bwMode="auto">
          <a:xfrm>
            <a:off x="7527925" y="6548438"/>
            <a:ext cx="647700" cy="1873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800">
                <a:solidFill>
                  <a:schemeClr val="tx2"/>
                </a:solidFill>
              </a:defRPr>
            </a:lvl1pPr>
          </a:lstStyle>
          <a:p>
            <a:fld id="{B210FEBE-A37C-974A-86CA-B5FDD41ACF15}" type="datetime1">
              <a:rPr lang="nl-NL"/>
              <a:pPr/>
              <a:t>29-04-2021</a:t>
            </a:fld>
            <a:endParaRPr lang="nl-NL"/>
          </a:p>
        </p:txBody>
      </p:sp>
      <p:sp>
        <p:nvSpPr>
          <p:cNvPr id="13321" name="Rectangle 15"/>
          <p:cNvSpPr>
            <a:spLocks noGrp="1" noChangeArrowheads="1"/>
          </p:cNvSpPr>
          <p:nvPr>
            <p:ph type="body" idx="1"/>
          </p:nvPr>
        </p:nvSpPr>
        <p:spPr bwMode="auto">
          <a:xfrm>
            <a:off x="611188" y="1600200"/>
            <a:ext cx="7993062" cy="413861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Tree>
    <p:extLst>
      <p:ext uri="{BB962C8B-B14F-4D97-AF65-F5344CB8AC3E}">
        <p14:creationId xmlns:p14="http://schemas.microsoft.com/office/powerpoint/2010/main" val="2922865857"/>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Lst>
  <p:hf hdr="0"/>
  <p:txStyles>
    <p:titleStyle>
      <a:lvl1pPr algn="l" rtl="0" eaLnBrk="0" fontAlgn="base" hangingPunct="0">
        <a:spcBef>
          <a:spcPct val="0"/>
        </a:spcBef>
        <a:spcAft>
          <a:spcPct val="0"/>
        </a:spcAft>
        <a:defRPr sz="3200" b="1">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200" b="1">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3200" b="1">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3200" b="1">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3200" b="1">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268288" indent="-268288" algn="l" rtl="0" eaLnBrk="0" fontAlgn="base" hangingPunct="0">
        <a:spcBef>
          <a:spcPct val="20000"/>
        </a:spcBef>
        <a:spcAft>
          <a:spcPct val="0"/>
        </a:spcAft>
        <a:buClr>
          <a:schemeClr val="tx1"/>
        </a:buClr>
        <a:buChar char="•"/>
        <a:defRPr sz="2200" b="0">
          <a:solidFill>
            <a:schemeClr val="tx1"/>
          </a:solidFill>
          <a:latin typeface="Calibri"/>
          <a:ea typeface="ＭＳ Ｐゴシック" charset="-128"/>
          <a:cs typeface="ＭＳ Ｐゴシック" charset="-128"/>
        </a:defRPr>
      </a:lvl1pPr>
      <a:lvl2pPr marL="555625" indent="-285750" algn="l" rtl="0" eaLnBrk="0" fontAlgn="base" hangingPunct="0">
        <a:spcBef>
          <a:spcPct val="20000"/>
        </a:spcBef>
        <a:spcAft>
          <a:spcPct val="0"/>
        </a:spcAft>
        <a:buClr>
          <a:schemeClr val="tx1"/>
        </a:buClr>
        <a:buFont typeface="Lucida Grande"/>
        <a:buChar char="-"/>
        <a:defRPr sz="1800" b="0">
          <a:solidFill>
            <a:schemeClr val="tx1"/>
          </a:solidFill>
          <a:latin typeface="Calibri"/>
          <a:ea typeface="ＭＳ Ｐゴシック" charset="-128"/>
        </a:defRPr>
      </a:lvl2pPr>
      <a:lvl3pPr marL="814388" indent="-277813" algn="l" rtl="0" eaLnBrk="0" fontAlgn="base" hangingPunct="0">
        <a:spcBef>
          <a:spcPct val="20000"/>
        </a:spcBef>
        <a:spcAft>
          <a:spcPct val="0"/>
        </a:spcAft>
        <a:buClr>
          <a:schemeClr val="tx1"/>
        </a:buClr>
        <a:buFont typeface="Arial" charset="0"/>
        <a:buChar char="−"/>
        <a:defRPr sz="1600" b="0">
          <a:solidFill>
            <a:schemeClr val="tx1"/>
          </a:solidFill>
          <a:latin typeface="Calibri"/>
          <a:ea typeface="ＭＳ Ｐゴシック" charset="-128"/>
        </a:defRPr>
      </a:lvl3pPr>
      <a:lvl4pPr marL="1069975" indent="-254000" algn="l" rtl="0" eaLnBrk="0" fontAlgn="base" hangingPunct="0">
        <a:spcBef>
          <a:spcPct val="20000"/>
        </a:spcBef>
        <a:spcAft>
          <a:spcPct val="0"/>
        </a:spcAft>
        <a:buClr>
          <a:schemeClr val="tx1"/>
        </a:buClr>
        <a:buFont typeface="Arial" charset="0"/>
        <a:buChar char="−"/>
        <a:defRPr sz="1600" b="0">
          <a:solidFill>
            <a:schemeClr val="tx1"/>
          </a:solidFill>
          <a:latin typeface="Calibri"/>
          <a:ea typeface="ＭＳ Ｐゴシック" charset="-128"/>
        </a:defRPr>
      </a:lvl4pPr>
      <a:lvl5pPr marL="1349375" indent="-277813" algn="l" rtl="0" eaLnBrk="0" fontAlgn="base" hangingPunct="0">
        <a:spcBef>
          <a:spcPct val="20000"/>
        </a:spcBef>
        <a:spcAft>
          <a:spcPct val="0"/>
        </a:spcAft>
        <a:buClr>
          <a:schemeClr val="tx1"/>
        </a:buClr>
        <a:buFont typeface="Arial" charset="0"/>
        <a:buChar char="−"/>
        <a:defRPr sz="1600" b="0">
          <a:solidFill>
            <a:schemeClr val="tx1"/>
          </a:solidFill>
          <a:latin typeface="Calibri"/>
          <a:ea typeface="ＭＳ Ｐゴシック" charset="-128"/>
        </a:defRPr>
      </a:lvl5pPr>
      <a:lvl6pPr marL="1806575" indent="-277813" algn="l" rtl="0" fontAlgn="base">
        <a:spcBef>
          <a:spcPct val="20000"/>
        </a:spcBef>
        <a:spcAft>
          <a:spcPct val="0"/>
        </a:spcAft>
        <a:buClr>
          <a:schemeClr val="tx1"/>
        </a:buClr>
        <a:buFont typeface="Arial" charset="0"/>
        <a:buChar char="−"/>
        <a:defRPr sz="2200" b="1">
          <a:solidFill>
            <a:schemeClr val="tx1"/>
          </a:solidFill>
          <a:latin typeface="+mn-lt"/>
          <a:ea typeface="ＭＳ Ｐゴシック" charset="-128"/>
        </a:defRPr>
      </a:lvl6pPr>
      <a:lvl7pPr marL="2263775" indent="-277813" algn="l" rtl="0" fontAlgn="base">
        <a:spcBef>
          <a:spcPct val="20000"/>
        </a:spcBef>
        <a:spcAft>
          <a:spcPct val="0"/>
        </a:spcAft>
        <a:buClr>
          <a:schemeClr val="tx1"/>
        </a:buClr>
        <a:buFont typeface="Arial" charset="0"/>
        <a:buChar char="−"/>
        <a:defRPr sz="2200" b="1">
          <a:solidFill>
            <a:schemeClr val="tx1"/>
          </a:solidFill>
          <a:latin typeface="+mn-lt"/>
          <a:ea typeface="ＭＳ Ｐゴシック" charset="-128"/>
        </a:defRPr>
      </a:lvl7pPr>
      <a:lvl8pPr marL="2720975" indent="-277813" algn="l" rtl="0" fontAlgn="base">
        <a:spcBef>
          <a:spcPct val="20000"/>
        </a:spcBef>
        <a:spcAft>
          <a:spcPct val="0"/>
        </a:spcAft>
        <a:buClr>
          <a:schemeClr val="tx1"/>
        </a:buClr>
        <a:buFont typeface="Arial" charset="0"/>
        <a:buChar char="−"/>
        <a:defRPr sz="2200" b="1">
          <a:solidFill>
            <a:schemeClr val="tx1"/>
          </a:solidFill>
          <a:latin typeface="+mn-lt"/>
          <a:ea typeface="ＭＳ Ｐゴシック" charset="-128"/>
        </a:defRPr>
      </a:lvl8pPr>
      <a:lvl9pPr marL="3178175" indent="-277813" algn="l" rtl="0" fontAlgn="base">
        <a:spcBef>
          <a:spcPct val="20000"/>
        </a:spcBef>
        <a:spcAft>
          <a:spcPct val="0"/>
        </a:spcAft>
        <a:buClr>
          <a:schemeClr val="tx1"/>
        </a:buClr>
        <a:buFont typeface="Arial" charset="0"/>
        <a:buChar char="−"/>
        <a:defRPr sz="2200" b="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1.tiff"/><Relationship Id="rId4" Type="http://schemas.openxmlformats.org/officeDocument/2006/relationships/image" Target="../media/image10.tiff"/></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1.tiff"/><Relationship Id="rId4" Type="http://schemas.openxmlformats.org/officeDocument/2006/relationships/image" Target="../media/image10.tiff"/></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7.xml"/><Relationship Id="rId6" Type="http://schemas.openxmlformats.org/officeDocument/2006/relationships/image" Target="../media/image14.tiff"/><Relationship Id="rId5" Type="http://schemas.openxmlformats.org/officeDocument/2006/relationships/image" Target="../media/image11.tiff"/><Relationship Id="rId4" Type="http://schemas.openxmlformats.org/officeDocument/2006/relationships/image" Target="../media/image10.tiff"/></Relationships>
</file>

<file path=ppt/slides/_rels/slide13.xml.rels><?xml version="1.0" encoding="UTF-8" standalone="yes"?>
<Relationships xmlns="http://schemas.openxmlformats.org/package/2006/relationships"><Relationship Id="rId8" Type="http://schemas.openxmlformats.org/officeDocument/2006/relationships/image" Target="../media/image15.tiff"/><Relationship Id="rId3" Type="http://schemas.openxmlformats.org/officeDocument/2006/relationships/image" Target="../media/image12.png"/><Relationship Id="rId7" Type="http://schemas.openxmlformats.org/officeDocument/2006/relationships/image" Target="../media/image14.tiff"/><Relationship Id="rId2" Type="http://schemas.openxmlformats.org/officeDocument/2006/relationships/image" Target="../media/image9.png"/><Relationship Id="rId1" Type="http://schemas.openxmlformats.org/officeDocument/2006/relationships/slideLayout" Target="../slideLayouts/slideLayout17.xml"/><Relationship Id="rId6" Type="http://schemas.openxmlformats.org/officeDocument/2006/relationships/image" Target="../media/image11.tiff"/><Relationship Id="rId5" Type="http://schemas.openxmlformats.org/officeDocument/2006/relationships/image" Target="../media/image10.tiff"/><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8" Type="http://schemas.openxmlformats.org/officeDocument/2006/relationships/image" Target="../media/image15.tiff"/><Relationship Id="rId3" Type="http://schemas.openxmlformats.org/officeDocument/2006/relationships/image" Target="../media/image12.png"/><Relationship Id="rId7" Type="http://schemas.openxmlformats.org/officeDocument/2006/relationships/image" Target="../media/image14.tiff"/><Relationship Id="rId2" Type="http://schemas.openxmlformats.org/officeDocument/2006/relationships/image" Target="../media/image9.png"/><Relationship Id="rId1" Type="http://schemas.openxmlformats.org/officeDocument/2006/relationships/slideLayout" Target="../slideLayouts/slideLayout17.xml"/><Relationship Id="rId6" Type="http://schemas.openxmlformats.org/officeDocument/2006/relationships/image" Target="../media/image11.tiff"/><Relationship Id="rId5" Type="http://schemas.openxmlformats.org/officeDocument/2006/relationships/image" Target="../media/image10.tiff"/><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15.tiff"/><Relationship Id="rId3" Type="http://schemas.openxmlformats.org/officeDocument/2006/relationships/image" Target="../media/image12.png"/><Relationship Id="rId7" Type="http://schemas.openxmlformats.org/officeDocument/2006/relationships/image" Target="../media/image14.tiff"/><Relationship Id="rId2" Type="http://schemas.openxmlformats.org/officeDocument/2006/relationships/image" Target="../media/image9.png"/><Relationship Id="rId1" Type="http://schemas.openxmlformats.org/officeDocument/2006/relationships/slideLayout" Target="../slideLayouts/slideLayout17.xml"/><Relationship Id="rId6" Type="http://schemas.openxmlformats.org/officeDocument/2006/relationships/image" Target="../media/image11.tiff"/><Relationship Id="rId5" Type="http://schemas.openxmlformats.org/officeDocument/2006/relationships/image" Target="../media/image10.tiff"/><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tiff"/><Relationship Id="rId2" Type="http://schemas.openxmlformats.org/officeDocument/2006/relationships/image" Target="../media/image9.png"/><Relationship Id="rId1" Type="http://schemas.openxmlformats.org/officeDocument/2006/relationships/slideLayout" Target="../slideLayouts/slideLayout17.xml"/><Relationship Id="rId6" Type="http://schemas.openxmlformats.org/officeDocument/2006/relationships/image" Target="../media/image11.tiff"/><Relationship Id="rId5" Type="http://schemas.openxmlformats.org/officeDocument/2006/relationships/image" Target="../media/image10.tiff"/><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tiff"/><Relationship Id="rId2" Type="http://schemas.openxmlformats.org/officeDocument/2006/relationships/image" Target="../media/image9.png"/><Relationship Id="rId1" Type="http://schemas.openxmlformats.org/officeDocument/2006/relationships/slideLayout" Target="../slideLayouts/slideLayout17.xml"/><Relationship Id="rId6" Type="http://schemas.openxmlformats.org/officeDocument/2006/relationships/image" Target="../media/image11.tiff"/><Relationship Id="rId5" Type="http://schemas.openxmlformats.org/officeDocument/2006/relationships/image" Target="../media/image10.tiff"/><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tiff"/><Relationship Id="rId2" Type="http://schemas.openxmlformats.org/officeDocument/2006/relationships/image" Target="../media/image9.png"/><Relationship Id="rId1" Type="http://schemas.openxmlformats.org/officeDocument/2006/relationships/slideLayout" Target="../slideLayouts/slideLayout17.xml"/><Relationship Id="rId6" Type="http://schemas.openxmlformats.org/officeDocument/2006/relationships/image" Target="../media/image11.tiff"/><Relationship Id="rId5" Type="http://schemas.openxmlformats.org/officeDocument/2006/relationships/image" Target="../media/image10.tiff"/><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tiff"/><Relationship Id="rId2" Type="http://schemas.openxmlformats.org/officeDocument/2006/relationships/image" Target="../media/image9.png"/><Relationship Id="rId1" Type="http://schemas.openxmlformats.org/officeDocument/2006/relationships/slideLayout" Target="../slideLayouts/slideLayout17.xml"/><Relationship Id="rId6" Type="http://schemas.openxmlformats.org/officeDocument/2006/relationships/image" Target="../media/image11.tiff"/><Relationship Id="rId5" Type="http://schemas.openxmlformats.org/officeDocument/2006/relationships/image" Target="../media/image10.tiff"/><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tiff"/><Relationship Id="rId2" Type="http://schemas.openxmlformats.org/officeDocument/2006/relationships/image" Target="../media/image9.png"/><Relationship Id="rId1" Type="http://schemas.openxmlformats.org/officeDocument/2006/relationships/slideLayout" Target="../slideLayouts/slideLayout17.xml"/><Relationship Id="rId6" Type="http://schemas.openxmlformats.org/officeDocument/2006/relationships/image" Target="../media/image11.tiff"/><Relationship Id="rId5" Type="http://schemas.openxmlformats.org/officeDocument/2006/relationships/image" Target="../media/image10.tiff"/><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tiff"/><Relationship Id="rId2" Type="http://schemas.openxmlformats.org/officeDocument/2006/relationships/image" Target="../media/image9.png"/><Relationship Id="rId1" Type="http://schemas.openxmlformats.org/officeDocument/2006/relationships/slideLayout" Target="../slideLayouts/slideLayout17.xml"/><Relationship Id="rId6" Type="http://schemas.openxmlformats.org/officeDocument/2006/relationships/image" Target="../media/image14.tiff"/><Relationship Id="rId5" Type="http://schemas.openxmlformats.org/officeDocument/2006/relationships/image" Target="../media/image11.tiff"/><Relationship Id="rId4" Type="http://schemas.openxmlformats.org/officeDocument/2006/relationships/image" Target="../media/image10.tiff"/></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tiff"/><Relationship Id="rId2" Type="http://schemas.openxmlformats.org/officeDocument/2006/relationships/image" Target="../media/image9.png"/><Relationship Id="rId1" Type="http://schemas.openxmlformats.org/officeDocument/2006/relationships/slideLayout" Target="../slideLayouts/slideLayout17.xml"/><Relationship Id="rId6" Type="http://schemas.openxmlformats.org/officeDocument/2006/relationships/image" Target="../media/image19.tiff"/><Relationship Id="rId5" Type="http://schemas.openxmlformats.org/officeDocument/2006/relationships/image" Target="../media/image11.tiff"/><Relationship Id="rId4" Type="http://schemas.openxmlformats.org/officeDocument/2006/relationships/image" Target="../media/image10.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tiff"/><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hyperlink" Target="https://www.darkreading.com/analytics/stealing-data-by-living-off-the-land/d/d-id/1322063" TargetMode="Externa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hyperlink" Target="https://www.elevenpaths.com/labstools/foca/index.html" TargetMode="Externa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png"/><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1.tiff"/></Relationships>
</file>

<file path=ppt/slides/_rels/slide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png"/><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57252" y="3430343"/>
            <a:ext cx="7800948" cy="427285"/>
          </a:xfrm>
        </p:spPr>
        <p:txBody>
          <a:bodyPr/>
          <a:lstStyle/>
          <a:p>
            <a:r>
              <a:rPr lang="en-GB" dirty="0"/>
              <a:t>Legal Informatics, Privacy  and Cyber Crime</a:t>
            </a:r>
            <a:br>
              <a:rPr lang="en-US" dirty="0"/>
            </a:br>
            <a:endParaRPr lang="it-IT" dirty="0"/>
          </a:p>
        </p:txBody>
      </p:sp>
      <p:sp>
        <p:nvSpPr>
          <p:cNvPr id="3" name="Segnaposto contenuto 2"/>
          <p:cNvSpPr>
            <a:spLocks noGrp="1"/>
          </p:cNvSpPr>
          <p:nvPr>
            <p:ph sz="quarter" idx="11"/>
          </p:nvPr>
        </p:nvSpPr>
        <p:spPr>
          <a:xfrm>
            <a:off x="657252" y="5072074"/>
            <a:ext cx="7772400" cy="431800"/>
          </a:xfrm>
        </p:spPr>
        <p:txBody>
          <a:bodyPr/>
          <a:lstStyle/>
          <a:p>
            <a:endParaRPr lang="it-IT" dirty="0"/>
          </a:p>
        </p:txBody>
      </p:sp>
      <p:sp>
        <p:nvSpPr>
          <p:cNvPr id="4" name="Segnaposto contenuto 3"/>
          <p:cNvSpPr>
            <a:spLocks noGrp="1"/>
          </p:cNvSpPr>
          <p:nvPr>
            <p:ph sz="quarter" idx="12"/>
          </p:nvPr>
        </p:nvSpPr>
        <p:spPr>
          <a:xfrm>
            <a:off x="657252" y="5572140"/>
            <a:ext cx="7772400" cy="287338"/>
          </a:xfrm>
        </p:spPr>
        <p:txBody>
          <a:bodyPr/>
          <a:lstStyle/>
          <a:p>
            <a:r>
              <a:rPr lang="it-IT" dirty="0"/>
              <a:t>2020-2021</a:t>
            </a:r>
          </a:p>
          <a:p>
            <a:endParaRPr lang="it-IT" dirty="0"/>
          </a:p>
        </p:txBody>
      </p:sp>
      <p:sp>
        <p:nvSpPr>
          <p:cNvPr id="5" name="Segnaposto testo 4"/>
          <p:cNvSpPr>
            <a:spLocks noGrp="1"/>
          </p:cNvSpPr>
          <p:nvPr>
            <p:ph type="body" sz="quarter" idx="13"/>
          </p:nvPr>
        </p:nvSpPr>
        <p:spPr>
          <a:xfrm>
            <a:off x="657252" y="4581499"/>
            <a:ext cx="7772400" cy="419137"/>
          </a:xfrm>
        </p:spPr>
        <p:txBody>
          <a:bodyPr/>
          <a:lstStyle/>
          <a:p>
            <a:r>
              <a:rPr lang="it-IT" dirty="0"/>
              <a:t>Sandro Etalle</a:t>
            </a:r>
          </a:p>
        </p:txBody>
      </p:sp>
      <p:sp>
        <p:nvSpPr>
          <p:cNvPr id="6" name="Segnaposto testo 5"/>
          <p:cNvSpPr>
            <a:spLocks noGrp="1"/>
          </p:cNvSpPr>
          <p:nvPr>
            <p:ph type="body" sz="quarter" idx="14"/>
          </p:nvPr>
        </p:nvSpPr>
        <p:spPr>
          <a:xfrm>
            <a:off x="657252" y="3929066"/>
            <a:ext cx="7800948" cy="503237"/>
          </a:xfrm>
        </p:spPr>
        <p:txBody>
          <a:bodyPr/>
          <a:lstStyle/>
          <a:p>
            <a:r>
              <a:rPr lang="it-IT" dirty="0"/>
              <a:t>Part </a:t>
            </a:r>
            <a:r>
              <a:rPr lang="it-IT" dirty="0" err="1"/>
              <a:t>Two</a:t>
            </a:r>
            <a:r>
              <a:rPr lang="it-IT"/>
              <a:t>: Attack </a:t>
            </a:r>
            <a:r>
              <a:rPr lang="it-IT" err="1"/>
              <a:t>Theory</a:t>
            </a:r>
            <a:endParaRPr lang="it-IT"/>
          </a:p>
        </p:txBody>
      </p:sp>
    </p:spTree>
    <p:extLst>
      <p:ext uri="{BB962C8B-B14F-4D97-AF65-F5344CB8AC3E}">
        <p14:creationId xmlns:p14="http://schemas.microsoft.com/office/powerpoint/2010/main" val="1282630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ounded Rectangle 159">
            <a:extLst>
              <a:ext uri="{FF2B5EF4-FFF2-40B4-BE49-F238E27FC236}">
                <a16:creationId xmlns:a16="http://schemas.microsoft.com/office/drawing/2014/main" id="{FCDBDA46-EE58-134A-94A0-28DD03FF8B23}"/>
              </a:ext>
            </a:extLst>
          </p:cNvPr>
          <p:cNvSpPr/>
          <p:nvPr/>
        </p:nvSpPr>
        <p:spPr>
          <a:xfrm>
            <a:off x="500730" y="3305401"/>
            <a:ext cx="5295405" cy="2787423"/>
          </a:xfrm>
          <a:prstGeom prst="roundRect">
            <a:avLst>
              <a:gd name="adj" fmla="val 6103"/>
            </a:avLst>
          </a:prstGeom>
          <a:solidFill>
            <a:srgbClr val="EAEAE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 name="Text Placeholder 2">
            <a:extLst>
              <a:ext uri="{FF2B5EF4-FFF2-40B4-BE49-F238E27FC236}">
                <a16:creationId xmlns:a16="http://schemas.microsoft.com/office/drawing/2014/main" id="{12692170-AD29-6446-B37C-B84E282148DD}"/>
              </a:ext>
            </a:extLst>
          </p:cNvPr>
          <p:cNvSpPr>
            <a:spLocks noGrp="1"/>
          </p:cNvSpPr>
          <p:nvPr>
            <p:ph type="body" sz="quarter" idx="12"/>
          </p:nvPr>
        </p:nvSpPr>
        <p:spPr/>
        <p:txBody>
          <a:bodyPr/>
          <a:lstStyle/>
          <a:p>
            <a:r>
              <a:rPr lang="en-US" dirty="0">
                <a:solidFill>
                  <a:schemeClr val="tx2"/>
                </a:solidFill>
              </a:rPr>
              <a:t>Step 1b, put the right (C&amp;C) software on it</a:t>
            </a:r>
          </a:p>
        </p:txBody>
      </p:sp>
      <p:grpSp>
        <p:nvGrpSpPr>
          <p:cNvPr id="4" name="Group 3">
            <a:extLst>
              <a:ext uri="{FF2B5EF4-FFF2-40B4-BE49-F238E27FC236}">
                <a16:creationId xmlns:a16="http://schemas.microsoft.com/office/drawing/2014/main" id="{A16AC1C6-5004-574F-B2E0-21703DB1E99B}"/>
              </a:ext>
            </a:extLst>
          </p:cNvPr>
          <p:cNvGrpSpPr/>
          <p:nvPr/>
        </p:nvGrpSpPr>
        <p:grpSpPr>
          <a:xfrm rot="10800000" flipV="1">
            <a:off x="2123728" y="3284984"/>
            <a:ext cx="426563" cy="107330"/>
            <a:chOff x="7342711" y="5501005"/>
            <a:chExt cx="426563" cy="138545"/>
          </a:xfrm>
        </p:grpSpPr>
        <p:sp>
          <p:nvSpPr>
            <p:cNvPr id="5" name="Rounded Rectangle 145">
              <a:extLst>
                <a:ext uri="{FF2B5EF4-FFF2-40B4-BE49-F238E27FC236}">
                  <a16:creationId xmlns:a16="http://schemas.microsoft.com/office/drawing/2014/main" id="{CF62552E-008F-2647-978D-5CD38A165583}"/>
                </a:ext>
              </a:extLst>
            </p:cNvPr>
            <p:cNvSpPr/>
            <p:nvPr/>
          </p:nvSpPr>
          <p:spPr>
            <a:xfrm>
              <a:off x="7342711" y="5501005"/>
              <a:ext cx="426563" cy="138545"/>
            </a:xfrm>
            <a:prstGeom prst="roundRect">
              <a:avLst/>
            </a:prstGeom>
            <a:solidFill>
              <a:srgbClr val="DDE6F3">
                <a:lumMod val="50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3C30D17E-6657-4242-AF9F-7BB4155FFE18}"/>
                </a:ext>
              </a:extLst>
            </p:cNvPr>
            <p:cNvSpPr/>
            <p:nvPr/>
          </p:nvSpPr>
          <p:spPr>
            <a:xfrm>
              <a:off x="7391098"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AC835E84-180C-0F41-8D20-C3D06A67745A}"/>
                </a:ext>
              </a:extLst>
            </p:cNvPr>
            <p:cNvSpPr/>
            <p:nvPr/>
          </p:nvSpPr>
          <p:spPr>
            <a:xfrm>
              <a:off x="7462419"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69594D4C-DFEB-7C46-84B7-367CEF737F7B}"/>
                </a:ext>
              </a:extLst>
            </p:cNvPr>
            <p:cNvSpPr/>
            <p:nvPr/>
          </p:nvSpPr>
          <p:spPr>
            <a:xfrm>
              <a:off x="7533740"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04791D53-4656-4B4D-BE4E-5BC3F6C54D42}"/>
                </a:ext>
              </a:extLst>
            </p:cNvPr>
            <p:cNvSpPr/>
            <p:nvPr/>
          </p:nvSpPr>
          <p:spPr>
            <a:xfrm>
              <a:off x="7605061"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ADBE5570-D2D5-5C41-BCF5-3585B3980919}"/>
                </a:ext>
              </a:extLst>
            </p:cNvPr>
            <p:cNvSpPr/>
            <p:nvPr/>
          </p:nvSpPr>
          <p:spPr>
            <a:xfrm>
              <a:off x="7676383"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12" name="Group 11">
            <a:extLst>
              <a:ext uri="{FF2B5EF4-FFF2-40B4-BE49-F238E27FC236}">
                <a16:creationId xmlns:a16="http://schemas.microsoft.com/office/drawing/2014/main" id="{A046934F-9A6E-5D4D-ACEB-ABFFB26AA87B}"/>
              </a:ext>
            </a:extLst>
          </p:cNvPr>
          <p:cNvGrpSpPr/>
          <p:nvPr/>
        </p:nvGrpSpPr>
        <p:grpSpPr>
          <a:xfrm>
            <a:off x="971600" y="3933056"/>
            <a:ext cx="437656" cy="766104"/>
            <a:chOff x="2590776" y="1079394"/>
            <a:chExt cx="749324" cy="1206606"/>
          </a:xfrm>
        </p:grpSpPr>
        <p:sp>
          <p:nvSpPr>
            <p:cNvPr id="13" name="Rounded Rectangle 96">
              <a:extLst>
                <a:ext uri="{FF2B5EF4-FFF2-40B4-BE49-F238E27FC236}">
                  <a16:creationId xmlns:a16="http://schemas.microsoft.com/office/drawing/2014/main" id="{494B5CA3-291B-5143-B77C-C91FBA858711}"/>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4" name="Rounded Rectangle 97">
              <a:extLst>
                <a:ext uri="{FF2B5EF4-FFF2-40B4-BE49-F238E27FC236}">
                  <a16:creationId xmlns:a16="http://schemas.microsoft.com/office/drawing/2014/main" id="{39295CDF-5899-B546-A69B-9C490F966B5E}"/>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5" name="Rounded Rectangle 98">
              <a:extLst>
                <a:ext uri="{FF2B5EF4-FFF2-40B4-BE49-F238E27FC236}">
                  <a16:creationId xmlns:a16="http://schemas.microsoft.com/office/drawing/2014/main" id="{593E9164-33DD-594A-BB6D-21D6118824E0}"/>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6" name="Rounded Rectangle 99">
              <a:extLst>
                <a:ext uri="{FF2B5EF4-FFF2-40B4-BE49-F238E27FC236}">
                  <a16:creationId xmlns:a16="http://schemas.microsoft.com/office/drawing/2014/main" id="{612629D6-97BD-8E42-888F-381E056BEE88}"/>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5B09B626-C699-3844-98E6-A87B617BC325}"/>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8" name="Oval 17">
              <a:extLst>
                <a:ext uri="{FF2B5EF4-FFF2-40B4-BE49-F238E27FC236}">
                  <a16:creationId xmlns:a16="http://schemas.microsoft.com/office/drawing/2014/main" id="{752C69A1-6260-9B43-B24E-C17C2945E7CD}"/>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26" name="Group 25">
            <a:extLst>
              <a:ext uri="{FF2B5EF4-FFF2-40B4-BE49-F238E27FC236}">
                <a16:creationId xmlns:a16="http://schemas.microsoft.com/office/drawing/2014/main" id="{FC53572E-FBDC-8542-9382-606BB7FDDCE8}"/>
              </a:ext>
            </a:extLst>
          </p:cNvPr>
          <p:cNvGrpSpPr/>
          <p:nvPr/>
        </p:nvGrpSpPr>
        <p:grpSpPr>
          <a:xfrm>
            <a:off x="2752803" y="3933056"/>
            <a:ext cx="437656" cy="766104"/>
            <a:chOff x="2590776" y="1079394"/>
            <a:chExt cx="749324" cy="1206606"/>
          </a:xfrm>
        </p:grpSpPr>
        <p:sp>
          <p:nvSpPr>
            <p:cNvPr id="27" name="Rounded Rectangle 96">
              <a:extLst>
                <a:ext uri="{FF2B5EF4-FFF2-40B4-BE49-F238E27FC236}">
                  <a16:creationId xmlns:a16="http://schemas.microsoft.com/office/drawing/2014/main" id="{99C7932C-75ED-B741-BEAA-B600D3DFE420}"/>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28" name="Rounded Rectangle 97">
              <a:extLst>
                <a:ext uri="{FF2B5EF4-FFF2-40B4-BE49-F238E27FC236}">
                  <a16:creationId xmlns:a16="http://schemas.microsoft.com/office/drawing/2014/main" id="{AAAE071D-A71A-194D-8DC8-E30AEA69B702}"/>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29" name="Rounded Rectangle 98">
              <a:extLst>
                <a:ext uri="{FF2B5EF4-FFF2-40B4-BE49-F238E27FC236}">
                  <a16:creationId xmlns:a16="http://schemas.microsoft.com/office/drawing/2014/main" id="{CB93D041-5BC8-CB42-8DE7-4BF6D6DE274D}"/>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30" name="Rounded Rectangle 99">
              <a:extLst>
                <a:ext uri="{FF2B5EF4-FFF2-40B4-BE49-F238E27FC236}">
                  <a16:creationId xmlns:a16="http://schemas.microsoft.com/office/drawing/2014/main" id="{007C1CEB-5B6B-E444-A17E-445ED3315BE5}"/>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D59C8ACA-4EA6-A444-9FDC-1E00C29E6967}"/>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32" name="Oval 31">
              <a:extLst>
                <a:ext uri="{FF2B5EF4-FFF2-40B4-BE49-F238E27FC236}">
                  <a16:creationId xmlns:a16="http://schemas.microsoft.com/office/drawing/2014/main" id="{35384ABA-4E25-3D4E-BC25-1F6486122EAD}"/>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pic>
        <p:nvPicPr>
          <p:cNvPr id="35" name="Picture 34" descr="user_blue.png">
            <a:extLst>
              <a:ext uri="{FF2B5EF4-FFF2-40B4-BE49-F238E27FC236}">
                <a16:creationId xmlns:a16="http://schemas.microsoft.com/office/drawing/2014/main" id="{BDBEB75B-F71E-6B47-97A4-5A40F7E31BB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35778" y="5241798"/>
            <a:ext cx="461429" cy="526967"/>
          </a:xfrm>
          <a:prstGeom prst="rect">
            <a:avLst/>
          </a:prstGeom>
        </p:spPr>
      </p:pic>
      <p:sp>
        <p:nvSpPr>
          <p:cNvPr id="36" name="TextBox 35">
            <a:extLst>
              <a:ext uri="{FF2B5EF4-FFF2-40B4-BE49-F238E27FC236}">
                <a16:creationId xmlns:a16="http://schemas.microsoft.com/office/drawing/2014/main" id="{FB17E6E4-1AA4-D14E-9F87-EEB0C67A1FBA}"/>
              </a:ext>
            </a:extLst>
          </p:cNvPr>
          <p:cNvSpPr txBox="1"/>
          <p:nvPr/>
        </p:nvSpPr>
        <p:spPr>
          <a:xfrm>
            <a:off x="2388457" y="4918327"/>
            <a:ext cx="1234564" cy="276999"/>
          </a:xfrm>
          <a:prstGeom prst="rect">
            <a:avLst/>
          </a:prstGeom>
          <a:noFill/>
        </p:spPr>
        <p:txBody>
          <a:bodyPr wrap="square" rtlCol="0">
            <a:spAutoFit/>
          </a:bodyPr>
          <a:lstStyle/>
          <a:p>
            <a:pPr algn="ctr"/>
            <a:r>
              <a:rPr lang="en-US" sz="1200" dirty="0">
                <a:latin typeface="Lato" panose="020F0502020204030203" pitchFamily="34" charset="0"/>
              </a:rPr>
              <a:t>Web Server</a:t>
            </a:r>
            <a:endParaRPr lang="en-GB" sz="1200" dirty="0">
              <a:latin typeface="Lato" panose="020F0502020204030203" pitchFamily="34" charset="0"/>
            </a:endParaRPr>
          </a:p>
        </p:txBody>
      </p:sp>
      <p:sp>
        <p:nvSpPr>
          <p:cNvPr id="37" name="TextBox 36">
            <a:extLst>
              <a:ext uri="{FF2B5EF4-FFF2-40B4-BE49-F238E27FC236}">
                <a16:creationId xmlns:a16="http://schemas.microsoft.com/office/drawing/2014/main" id="{62D78FDF-81E1-EA4D-A03A-BA9CFF034144}"/>
              </a:ext>
            </a:extLst>
          </p:cNvPr>
          <p:cNvSpPr txBox="1"/>
          <p:nvPr/>
        </p:nvSpPr>
        <p:spPr>
          <a:xfrm>
            <a:off x="585702" y="4769526"/>
            <a:ext cx="1234564" cy="461665"/>
          </a:xfrm>
          <a:prstGeom prst="rect">
            <a:avLst/>
          </a:prstGeom>
          <a:noFill/>
        </p:spPr>
        <p:txBody>
          <a:bodyPr wrap="square" rtlCol="0">
            <a:spAutoFit/>
          </a:bodyPr>
          <a:lstStyle/>
          <a:p>
            <a:pPr algn="ctr"/>
            <a:r>
              <a:rPr lang="en-US" sz="1200" dirty="0">
                <a:latin typeface="Lato" panose="020F0502020204030203" pitchFamily="34" charset="0"/>
              </a:rPr>
              <a:t>Office or home computer</a:t>
            </a:r>
            <a:endParaRPr lang="en-GB" sz="1200" dirty="0">
              <a:latin typeface="Lato" panose="020F0502020204030203" pitchFamily="34" charset="0"/>
            </a:endParaRPr>
          </a:p>
        </p:txBody>
      </p:sp>
      <p:cxnSp>
        <p:nvCxnSpPr>
          <p:cNvPr id="38" name="Straight Connector 37">
            <a:extLst>
              <a:ext uri="{FF2B5EF4-FFF2-40B4-BE49-F238E27FC236}">
                <a16:creationId xmlns:a16="http://schemas.microsoft.com/office/drawing/2014/main" id="{2FFE981B-0B49-E34E-A48A-7CED4EF495F9}"/>
              </a:ext>
            </a:extLst>
          </p:cNvPr>
          <p:cNvCxnSpPr>
            <a:cxnSpLocks/>
          </p:cNvCxnSpPr>
          <p:nvPr/>
        </p:nvCxnSpPr>
        <p:spPr>
          <a:xfrm>
            <a:off x="799411" y="3645024"/>
            <a:ext cx="4636685" cy="0"/>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40" name="Group 39">
            <a:extLst>
              <a:ext uri="{FF2B5EF4-FFF2-40B4-BE49-F238E27FC236}">
                <a16:creationId xmlns:a16="http://schemas.microsoft.com/office/drawing/2014/main" id="{BC47034D-8CAA-0047-8C6F-B2C9C9C4C997}"/>
              </a:ext>
            </a:extLst>
          </p:cNvPr>
          <p:cNvGrpSpPr/>
          <p:nvPr/>
        </p:nvGrpSpPr>
        <p:grpSpPr>
          <a:xfrm>
            <a:off x="4607971" y="4330038"/>
            <a:ext cx="477234" cy="400105"/>
            <a:chOff x="795867" y="1761053"/>
            <a:chExt cx="1346200" cy="965211"/>
          </a:xfrm>
        </p:grpSpPr>
        <p:sp>
          <p:nvSpPr>
            <p:cNvPr id="41" name="Rounded Rectangle 53">
              <a:extLst>
                <a:ext uri="{FF2B5EF4-FFF2-40B4-BE49-F238E27FC236}">
                  <a16:creationId xmlns:a16="http://schemas.microsoft.com/office/drawing/2014/main" id="{B4D62323-21E1-364E-B9A5-A448F5D5BD89}"/>
                </a:ext>
              </a:extLst>
            </p:cNvPr>
            <p:cNvSpPr/>
            <p:nvPr/>
          </p:nvSpPr>
          <p:spPr>
            <a:xfrm>
              <a:off x="795867" y="1761053"/>
              <a:ext cx="1346200" cy="829733"/>
            </a:xfrm>
            <a:prstGeom prst="roundRect">
              <a:avLst>
                <a:gd name="adj" fmla="val 5443"/>
              </a:avLst>
            </a:prstGeom>
            <a:solidFill>
              <a:sysClr val="window" lastClr="FFFFFF"/>
            </a:solidFill>
            <a:ln w="38100" cap="flat" cmpd="sng" algn="ctr">
              <a:solidFill>
                <a:srgbClr val="2D4B87">
                  <a:lumMod val="75000"/>
                </a:srgbClr>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D4B87">
                    <a:lumMod val="75000"/>
                  </a:srgbClr>
                </a:solidFill>
                <a:effectLst/>
                <a:uLnTx/>
                <a:uFillTx/>
                <a:latin typeface="Arial"/>
                <a:ea typeface="+mn-ea"/>
                <a:cs typeface="Arial"/>
              </a:endParaRPr>
            </a:p>
          </p:txBody>
        </p:sp>
        <p:sp>
          <p:nvSpPr>
            <p:cNvPr id="42" name="Trapezoid 41">
              <a:extLst>
                <a:ext uri="{FF2B5EF4-FFF2-40B4-BE49-F238E27FC236}">
                  <a16:creationId xmlns:a16="http://schemas.microsoft.com/office/drawing/2014/main" id="{E4EEFC41-0B23-6E44-951F-3FABA40A2EAF}"/>
                </a:ext>
              </a:extLst>
            </p:cNvPr>
            <p:cNvSpPr/>
            <p:nvPr/>
          </p:nvSpPr>
          <p:spPr>
            <a:xfrm rot="10800000">
              <a:off x="1219262" y="2595016"/>
              <a:ext cx="499411" cy="45719"/>
            </a:xfrm>
            <a:prstGeom prst="trapezoid">
              <a:avLst/>
            </a:prstGeom>
            <a:solidFill>
              <a:srgbClr val="2D4B87">
                <a:lumMod val="75000"/>
              </a:srgbClr>
            </a:solidFill>
            <a:ln w="28575"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43" name="Rectangle 42">
              <a:extLst>
                <a:ext uri="{FF2B5EF4-FFF2-40B4-BE49-F238E27FC236}">
                  <a16:creationId xmlns:a16="http://schemas.microsoft.com/office/drawing/2014/main" id="{2408E202-85DC-0246-A4A3-31A8E4AD14DC}"/>
                </a:ext>
              </a:extLst>
            </p:cNvPr>
            <p:cNvSpPr/>
            <p:nvPr/>
          </p:nvSpPr>
          <p:spPr>
            <a:xfrm>
              <a:off x="1138579" y="2670366"/>
              <a:ext cx="660777" cy="55898"/>
            </a:xfrm>
            <a:prstGeom prst="rect">
              <a:avLst/>
            </a:prstGeom>
            <a:solidFill>
              <a:srgbClr val="2D4B87">
                <a:lumMod val="75000"/>
              </a:srgbClr>
            </a:solidFill>
            <a:ln w="3175"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sp>
        <p:nvSpPr>
          <p:cNvPr id="58" name="TextBox 57">
            <a:extLst>
              <a:ext uri="{FF2B5EF4-FFF2-40B4-BE49-F238E27FC236}">
                <a16:creationId xmlns:a16="http://schemas.microsoft.com/office/drawing/2014/main" id="{5EC08E4F-B774-0E4F-8A85-70150EB05493}"/>
              </a:ext>
            </a:extLst>
          </p:cNvPr>
          <p:cNvSpPr txBox="1"/>
          <p:nvPr/>
        </p:nvSpPr>
        <p:spPr>
          <a:xfrm>
            <a:off x="4220992" y="4789878"/>
            <a:ext cx="1234564" cy="276999"/>
          </a:xfrm>
          <a:prstGeom prst="rect">
            <a:avLst/>
          </a:prstGeom>
          <a:noFill/>
        </p:spPr>
        <p:txBody>
          <a:bodyPr wrap="square" rtlCol="0">
            <a:spAutoFit/>
          </a:bodyPr>
          <a:lstStyle/>
          <a:p>
            <a:pPr algn="ctr"/>
            <a:r>
              <a:rPr lang="en-US" sz="1200" dirty="0">
                <a:latin typeface="Lato" panose="020F0502020204030203" pitchFamily="34" charset="0"/>
              </a:rPr>
              <a:t>SCADA or a TV</a:t>
            </a:r>
            <a:endParaRPr lang="en-GB" sz="1200" dirty="0">
              <a:latin typeface="Lato" panose="020F0502020204030203" pitchFamily="34" charset="0"/>
            </a:endParaRPr>
          </a:p>
        </p:txBody>
      </p:sp>
      <p:grpSp>
        <p:nvGrpSpPr>
          <p:cNvPr id="87" name="Group 86">
            <a:extLst>
              <a:ext uri="{FF2B5EF4-FFF2-40B4-BE49-F238E27FC236}">
                <a16:creationId xmlns:a16="http://schemas.microsoft.com/office/drawing/2014/main" id="{F8C7A7E9-4A28-0E47-83C6-DB0F565B39C8}"/>
              </a:ext>
            </a:extLst>
          </p:cNvPr>
          <p:cNvGrpSpPr/>
          <p:nvPr/>
        </p:nvGrpSpPr>
        <p:grpSpPr>
          <a:xfrm>
            <a:off x="3759012" y="5123076"/>
            <a:ext cx="857249" cy="316182"/>
            <a:chOff x="4151669" y="5744028"/>
            <a:chExt cx="857249" cy="316182"/>
          </a:xfrm>
        </p:grpSpPr>
        <p:sp>
          <p:nvSpPr>
            <p:cNvPr id="88" name="Rounded Rectangle 214">
              <a:extLst>
                <a:ext uri="{FF2B5EF4-FFF2-40B4-BE49-F238E27FC236}">
                  <a16:creationId xmlns:a16="http://schemas.microsoft.com/office/drawing/2014/main" id="{077AF422-9C5A-634A-AE50-6A5B1AED3005}"/>
                </a:ext>
              </a:extLst>
            </p:cNvPr>
            <p:cNvSpPr/>
            <p:nvPr/>
          </p:nvSpPr>
          <p:spPr>
            <a:xfrm>
              <a:off x="4202413" y="5802764"/>
              <a:ext cx="637634" cy="251798"/>
            </a:xfrm>
            <a:prstGeom prst="roundRect">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cxnSp>
          <p:nvCxnSpPr>
            <p:cNvPr id="89" name="Straight Connector 88">
              <a:extLst>
                <a:ext uri="{FF2B5EF4-FFF2-40B4-BE49-F238E27FC236}">
                  <a16:creationId xmlns:a16="http://schemas.microsoft.com/office/drawing/2014/main" id="{CB57A887-E04C-0E43-86DD-5B4A02163EFB}"/>
                </a:ext>
              </a:extLst>
            </p:cNvPr>
            <p:cNvCxnSpPr/>
            <p:nvPr/>
          </p:nvCxnSpPr>
          <p:spPr>
            <a:xfrm>
              <a:off x="4608975" y="5797265"/>
              <a:ext cx="0" cy="251798"/>
            </a:xfrm>
            <a:prstGeom prst="line">
              <a:avLst/>
            </a:prstGeom>
            <a:noFill/>
            <a:ln w="12700" cap="flat" cmpd="sng" algn="ctr">
              <a:solidFill>
                <a:srgbClr val="13326F"/>
              </a:solidFill>
              <a:prstDash val="solid"/>
            </a:ln>
            <a:effectLst/>
          </p:spPr>
        </p:cxnSp>
        <p:cxnSp>
          <p:nvCxnSpPr>
            <p:cNvPr id="90" name="Straight Connector 89">
              <a:extLst>
                <a:ext uri="{FF2B5EF4-FFF2-40B4-BE49-F238E27FC236}">
                  <a16:creationId xmlns:a16="http://schemas.microsoft.com/office/drawing/2014/main" id="{4C64686C-70A2-B345-9D0D-AB97D3178F1B}"/>
                </a:ext>
              </a:extLst>
            </p:cNvPr>
            <p:cNvCxnSpPr/>
            <p:nvPr/>
          </p:nvCxnSpPr>
          <p:spPr>
            <a:xfrm>
              <a:off x="4535697" y="5797265"/>
              <a:ext cx="0" cy="251798"/>
            </a:xfrm>
            <a:prstGeom prst="line">
              <a:avLst/>
            </a:prstGeom>
            <a:noFill/>
            <a:ln w="12700" cap="flat" cmpd="sng" algn="ctr">
              <a:solidFill>
                <a:srgbClr val="13326F"/>
              </a:solidFill>
              <a:prstDash val="solid"/>
            </a:ln>
            <a:effectLst/>
          </p:spPr>
        </p:cxnSp>
        <p:cxnSp>
          <p:nvCxnSpPr>
            <p:cNvPr id="91" name="Straight Connector 90">
              <a:extLst>
                <a:ext uri="{FF2B5EF4-FFF2-40B4-BE49-F238E27FC236}">
                  <a16:creationId xmlns:a16="http://schemas.microsoft.com/office/drawing/2014/main" id="{A8073A49-F1E1-EF47-90C0-5ADBA31BE596}"/>
                </a:ext>
              </a:extLst>
            </p:cNvPr>
            <p:cNvCxnSpPr/>
            <p:nvPr/>
          </p:nvCxnSpPr>
          <p:spPr>
            <a:xfrm>
              <a:off x="4310159" y="5808412"/>
              <a:ext cx="0" cy="251798"/>
            </a:xfrm>
            <a:prstGeom prst="line">
              <a:avLst/>
            </a:prstGeom>
            <a:noFill/>
            <a:ln w="12700" cap="flat" cmpd="sng" algn="ctr">
              <a:solidFill>
                <a:srgbClr val="13326F"/>
              </a:solidFill>
              <a:prstDash val="solid"/>
            </a:ln>
            <a:effectLst/>
          </p:spPr>
        </p:cxnSp>
        <p:cxnSp>
          <p:nvCxnSpPr>
            <p:cNvPr id="92" name="Straight Connector 91">
              <a:extLst>
                <a:ext uri="{FF2B5EF4-FFF2-40B4-BE49-F238E27FC236}">
                  <a16:creationId xmlns:a16="http://schemas.microsoft.com/office/drawing/2014/main" id="{8E561FD3-50A0-4B43-9277-528491ED3506}"/>
                </a:ext>
              </a:extLst>
            </p:cNvPr>
            <p:cNvCxnSpPr>
              <a:stCxn id="88" idx="1"/>
              <a:endCxn id="88" idx="3"/>
            </p:cNvCxnSpPr>
            <p:nvPr/>
          </p:nvCxnSpPr>
          <p:spPr>
            <a:xfrm>
              <a:off x="4202413" y="5928663"/>
              <a:ext cx="637634" cy="0"/>
            </a:xfrm>
            <a:prstGeom prst="line">
              <a:avLst/>
            </a:prstGeom>
            <a:noFill/>
            <a:ln w="12700" cap="flat" cmpd="sng" algn="ctr">
              <a:solidFill>
                <a:srgbClr val="13326F"/>
              </a:solidFill>
              <a:prstDash val="solid"/>
            </a:ln>
            <a:effectLst/>
          </p:spPr>
        </p:cxnSp>
        <p:cxnSp>
          <p:nvCxnSpPr>
            <p:cNvPr id="93" name="Straight Connector 92">
              <a:extLst>
                <a:ext uri="{FF2B5EF4-FFF2-40B4-BE49-F238E27FC236}">
                  <a16:creationId xmlns:a16="http://schemas.microsoft.com/office/drawing/2014/main" id="{B4B06ABE-23F8-0D49-8C93-766967A22F82}"/>
                </a:ext>
              </a:extLst>
            </p:cNvPr>
            <p:cNvCxnSpPr/>
            <p:nvPr/>
          </p:nvCxnSpPr>
          <p:spPr>
            <a:xfrm>
              <a:off x="4460594" y="5797265"/>
              <a:ext cx="0" cy="251798"/>
            </a:xfrm>
            <a:prstGeom prst="line">
              <a:avLst/>
            </a:prstGeom>
            <a:noFill/>
            <a:ln w="12700" cap="flat" cmpd="sng" algn="ctr">
              <a:solidFill>
                <a:srgbClr val="13326F"/>
              </a:solidFill>
              <a:prstDash val="solid"/>
            </a:ln>
            <a:effectLst/>
          </p:spPr>
        </p:cxnSp>
        <p:sp>
          <p:nvSpPr>
            <p:cNvPr id="94" name="Rectangle 93">
              <a:extLst>
                <a:ext uri="{FF2B5EF4-FFF2-40B4-BE49-F238E27FC236}">
                  <a16:creationId xmlns:a16="http://schemas.microsoft.com/office/drawing/2014/main" id="{7C94AC02-F4DC-314E-B4F4-A3DA3480AA6F}"/>
                </a:ext>
              </a:extLst>
            </p:cNvPr>
            <p:cNvSpPr/>
            <p:nvPr/>
          </p:nvSpPr>
          <p:spPr>
            <a:xfrm>
              <a:off x="4241975" y="5962351"/>
              <a:ext cx="45719" cy="50800"/>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95" name="TextBox 94">
              <a:extLst>
                <a:ext uri="{FF2B5EF4-FFF2-40B4-BE49-F238E27FC236}">
                  <a16:creationId xmlns:a16="http://schemas.microsoft.com/office/drawing/2014/main" id="{1604F3F9-C9B5-4646-8B07-CD964CBBE332}"/>
                </a:ext>
              </a:extLst>
            </p:cNvPr>
            <p:cNvSpPr txBox="1"/>
            <p:nvPr/>
          </p:nvSpPr>
          <p:spPr>
            <a:xfrm>
              <a:off x="4151669" y="5744028"/>
              <a:ext cx="857249"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10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endParaRPr kumimoji="0" lang="en-US" sz="800" b="0" i="0" u="none" strike="noStrike" kern="0" cap="none" spc="0" normalizeH="0" baseline="0" noProof="0" dirty="0">
                <a:ln>
                  <a:noFill/>
                </a:ln>
                <a:solidFill>
                  <a:srgbClr val="2D4B87">
                    <a:lumMod val="75000"/>
                  </a:srgbClr>
                </a:solidFill>
                <a:effectLst/>
                <a:uLnTx/>
                <a:uFillTx/>
                <a:latin typeface="Arial"/>
                <a:cs typeface="Arial"/>
              </a:endParaRPr>
            </a:p>
          </p:txBody>
        </p:sp>
        <p:cxnSp>
          <p:nvCxnSpPr>
            <p:cNvPr id="96" name="Straight Connector 95">
              <a:extLst>
                <a:ext uri="{FF2B5EF4-FFF2-40B4-BE49-F238E27FC236}">
                  <a16:creationId xmlns:a16="http://schemas.microsoft.com/office/drawing/2014/main" id="{7D5E00C5-A963-6E4A-BCFD-001F4651AA5F}"/>
                </a:ext>
              </a:extLst>
            </p:cNvPr>
            <p:cNvCxnSpPr/>
            <p:nvPr/>
          </p:nvCxnSpPr>
          <p:spPr>
            <a:xfrm>
              <a:off x="4385535" y="5802764"/>
              <a:ext cx="0" cy="251798"/>
            </a:xfrm>
            <a:prstGeom prst="line">
              <a:avLst/>
            </a:prstGeom>
            <a:noFill/>
            <a:ln w="12700" cap="flat" cmpd="sng" algn="ctr">
              <a:solidFill>
                <a:srgbClr val="13326F"/>
              </a:solidFill>
              <a:prstDash val="solid"/>
            </a:ln>
            <a:effectLst/>
          </p:spPr>
        </p:cxnSp>
        <p:cxnSp>
          <p:nvCxnSpPr>
            <p:cNvPr id="97" name="Straight Connector 96">
              <a:extLst>
                <a:ext uri="{FF2B5EF4-FFF2-40B4-BE49-F238E27FC236}">
                  <a16:creationId xmlns:a16="http://schemas.microsoft.com/office/drawing/2014/main" id="{7A55C949-B165-5D47-9D9F-C8BD21A0486A}"/>
                </a:ext>
              </a:extLst>
            </p:cNvPr>
            <p:cNvCxnSpPr/>
            <p:nvPr/>
          </p:nvCxnSpPr>
          <p:spPr>
            <a:xfrm>
              <a:off x="4685066" y="5792859"/>
              <a:ext cx="0" cy="251798"/>
            </a:xfrm>
            <a:prstGeom prst="line">
              <a:avLst/>
            </a:prstGeom>
            <a:noFill/>
            <a:ln w="12700" cap="flat" cmpd="sng" algn="ctr">
              <a:solidFill>
                <a:srgbClr val="13326F"/>
              </a:solidFill>
              <a:prstDash val="solid"/>
            </a:ln>
            <a:effectLst/>
          </p:spPr>
        </p:cxnSp>
        <p:cxnSp>
          <p:nvCxnSpPr>
            <p:cNvPr id="98" name="Straight Connector 97">
              <a:extLst>
                <a:ext uri="{FF2B5EF4-FFF2-40B4-BE49-F238E27FC236}">
                  <a16:creationId xmlns:a16="http://schemas.microsoft.com/office/drawing/2014/main" id="{12010808-AE87-E54F-9EF3-5711CD7CB360}"/>
                </a:ext>
              </a:extLst>
            </p:cNvPr>
            <p:cNvCxnSpPr/>
            <p:nvPr/>
          </p:nvCxnSpPr>
          <p:spPr>
            <a:xfrm>
              <a:off x="4756857" y="5805939"/>
              <a:ext cx="0" cy="251798"/>
            </a:xfrm>
            <a:prstGeom prst="line">
              <a:avLst/>
            </a:prstGeom>
            <a:noFill/>
            <a:ln w="12700" cap="flat" cmpd="sng" algn="ctr">
              <a:solidFill>
                <a:srgbClr val="13326F"/>
              </a:solidFill>
              <a:prstDash val="solid"/>
            </a:ln>
            <a:effectLst/>
          </p:spPr>
        </p:cxnSp>
      </p:grpSp>
      <p:grpSp>
        <p:nvGrpSpPr>
          <p:cNvPr id="99" name="Group 98">
            <a:extLst>
              <a:ext uri="{FF2B5EF4-FFF2-40B4-BE49-F238E27FC236}">
                <a16:creationId xmlns:a16="http://schemas.microsoft.com/office/drawing/2014/main" id="{FEFDB1D1-E661-634D-A6B1-139F9C59E0EE}"/>
              </a:ext>
            </a:extLst>
          </p:cNvPr>
          <p:cNvGrpSpPr/>
          <p:nvPr/>
        </p:nvGrpSpPr>
        <p:grpSpPr>
          <a:xfrm>
            <a:off x="4002783" y="5275519"/>
            <a:ext cx="857249" cy="316182"/>
            <a:chOff x="4151669" y="5744028"/>
            <a:chExt cx="857249" cy="316182"/>
          </a:xfrm>
        </p:grpSpPr>
        <p:sp>
          <p:nvSpPr>
            <p:cNvPr id="100" name="Rounded Rectangle 214">
              <a:extLst>
                <a:ext uri="{FF2B5EF4-FFF2-40B4-BE49-F238E27FC236}">
                  <a16:creationId xmlns:a16="http://schemas.microsoft.com/office/drawing/2014/main" id="{7F29F2D8-7961-8A4D-B44E-7BB5D9E6AC26}"/>
                </a:ext>
              </a:extLst>
            </p:cNvPr>
            <p:cNvSpPr/>
            <p:nvPr/>
          </p:nvSpPr>
          <p:spPr>
            <a:xfrm>
              <a:off x="4202413" y="5802764"/>
              <a:ext cx="637634" cy="251798"/>
            </a:xfrm>
            <a:prstGeom prst="roundRect">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cxnSp>
          <p:nvCxnSpPr>
            <p:cNvPr id="101" name="Straight Connector 100">
              <a:extLst>
                <a:ext uri="{FF2B5EF4-FFF2-40B4-BE49-F238E27FC236}">
                  <a16:creationId xmlns:a16="http://schemas.microsoft.com/office/drawing/2014/main" id="{7E45D233-BC49-AD45-8741-E3AB45759399}"/>
                </a:ext>
              </a:extLst>
            </p:cNvPr>
            <p:cNvCxnSpPr/>
            <p:nvPr/>
          </p:nvCxnSpPr>
          <p:spPr>
            <a:xfrm>
              <a:off x="4608975" y="5797265"/>
              <a:ext cx="0" cy="251798"/>
            </a:xfrm>
            <a:prstGeom prst="line">
              <a:avLst/>
            </a:prstGeom>
            <a:noFill/>
            <a:ln w="12700" cap="flat" cmpd="sng" algn="ctr">
              <a:solidFill>
                <a:srgbClr val="13326F"/>
              </a:solidFill>
              <a:prstDash val="solid"/>
            </a:ln>
            <a:effectLst/>
          </p:spPr>
        </p:cxnSp>
        <p:cxnSp>
          <p:nvCxnSpPr>
            <p:cNvPr id="102" name="Straight Connector 101">
              <a:extLst>
                <a:ext uri="{FF2B5EF4-FFF2-40B4-BE49-F238E27FC236}">
                  <a16:creationId xmlns:a16="http://schemas.microsoft.com/office/drawing/2014/main" id="{520D6539-01B5-1945-A576-325EDB229E77}"/>
                </a:ext>
              </a:extLst>
            </p:cNvPr>
            <p:cNvCxnSpPr/>
            <p:nvPr/>
          </p:nvCxnSpPr>
          <p:spPr>
            <a:xfrm>
              <a:off x="4535697" y="5797265"/>
              <a:ext cx="0" cy="251798"/>
            </a:xfrm>
            <a:prstGeom prst="line">
              <a:avLst/>
            </a:prstGeom>
            <a:noFill/>
            <a:ln w="12700" cap="flat" cmpd="sng" algn="ctr">
              <a:solidFill>
                <a:srgbClr val="13326F"/>
              </a:solidFill>
              <a:prstDash val="solid"/>
            </a:ln>
            <a:effectLst/>
          </p:spPr>
        </p:cxnSp>
        <p:cxnSp>
          <p:nvCxnSpPr>
            <p:cNvPr id="103" name="Straight Connector 102">
              <a:extLst>
                <a:ext uri="{FF2B5EF4-FFF2-40B4-BE49-F238E27FC236}">
                  <a16:creationId xmlns:a16="http://schemas.microsoft.com/office/drawing/2014/main" id="{DD35CE9A-8C8D-4D45-84C8-B7A42AAE35F4}"/>
                </a:ext>
              </a:extLst>
            </p:cNvPr>
            <p:cNvCxnSpPr/>
            <p:nvPr/>
          </p:nvCxnSpPr>
          <p:spPr>
            <a:xfrm>
              <a:off x="4310159" y="5808412"/>
              <a:ext cx="0" cy="251798"/>
            </a:xfrm>
            <a:prstGeom prst="line">
              <a:avLst/>
            </a:prstGeom>
            <a:noFill/>
            <a:ln w="12700" cap="flat" cmpd="sng" algn="ctr">
              <a:solidFill>
                <a:srgbClr val="13326F"/>
              </a:solidFill>
              <a:prstDash val="solid"/>
            </a:ln>
            <a:effectLst/>
          </p:spPr>
        </p:cxnSp>
        <p:cxnSp>
          <p:nvCxnSpPr>
            <p:cNvPr id="104" name="Straight Connector 103">
              <a:extLst>
                <a:ext uri="{FF2B5EF4-FFF2-40B4-BE49-F238E27FC236}">
                  <a16:creationId xmlns:a16="http://schemas.microsoft.com/office/drawing/2014/main" id="{A161495D-3406-1645-855D-D067E0E2355A}"/>
                </a:ext>
              </a:extLst>
            </p:cNvPr>
            <p:cNvCxnSpPr>
              <a:stCxn id="100" idx="1"/>
              <a:endCxn id="100" idx="3"/>
            </p:cNvCxnSpPr>
            <p:nvPr/>
          </p:nvCxnSpPr>
          <p:spPr>
            <a:xfrm>
              <a:off x="4202413" y="5928663"/>
              <a:ext cx="637634" cy="0"/>
            </a:xfrm>
            <a:prstGeom prst="line">
              <a:avLst/>
            </a:prstGeom>
            <a:noFill/>
            <a:ln w="12700" cap="flat" cmpd="sng" algn="ctr">
              <a:solidFill>
                <a:srgbClr val="13326F"/>
              </a:solidFill>
              <a:prstDash val="solid"/>
            </a:ln>
            <a:effectLst/>
          </p:spPr>
        </p:cxnSp>
        <p:cxnSp>
          <p:nvCxnSpPr>
            <p:cNvPr id="105" name="Straight Connector 104">
              <a:extLst>
                <a:ext uri="{FF2B5EF4-FFF2-40B4-BE49-F238E27FC236}">
                  <a16:creationId xmlns:a16="http://schemas.microsoft.com/office/drawing/2014/main" id="{D1AE78CA-060D-DC43-8DE9-B853E845F8ED}"/>
                </a:ext>
              </a:extLst>
            </p:cNvPr>
            <p:cNvCxnSpPr/>
            <p:nvPr/>
          </p:nvCxnSpPr>
          <p:spPr>
            <a:xfrm>
              <a:off x="4460594" y="5797265"/>
              <a:ext cx="0" cy="251798"/>
            </a:xfrm>
            <a:prstGeom prst="line">
              <a:avLst/>
            </a:prstGeom>
            <a:noFill/>
            <a:ln w="12700" cap="flat" cmpd="sng" algn="ctr">
              <a:solidFill>
                <a:srgbClr val="13326F"/>
              </a:solidFill>
              <a:prstDash val="solid"/>
            </a:ln>
            <a:effectLst/>
          </p:spPr>
        </p:cxnSp>
        <p:sp>
          <p:nvSpPr>
            <p:cNvPr id="106" name="Rectangle 105">
              <a:extLst>
                <a:ext uri="{FF2B5EF4-FFF2-40B4-BE49-F238E27FC236}">
                  <a16:creationId xmlns:a16="http://schemas.microsoft.com/office/drawing/2014/main" id="{E7C96BCC-D08C-5E4B-B8EC-9551121941B7}"/>
                </a:ext>
              </a:extLst>
            </p:cNvPr>
            <p:cNvSpPr/>
            <p:nvPr/>
          </p:nvSpPr>
          <p:spPr>
            <a:xfrm>
              <a:off x="4241975" y="5962351"/>
              <a:ext cx="45719" cy="50800"/>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07" name="TextBox 106">
              <a:extLst>
                <a:ext uri="{FF2B5EF4-FFF2-40B4-BE49-F238E27FC236}">
                  <a16:creationId xmlns:a16="http://schemas.microsoft.com/office/drawing/2014/main" id="{6584BCD1-E83C-2744-904F-54582A486558}"/>
                </a:ext>
              </a:extLst>
            </p:cNvPr>
            <p:cNvSpPr txBox="1"/>
            <p:nvPr/>
          </p:nvSpPr>
          <p:spPr>
            <a:xfrm>
              <a:off x="4151669" y="5744028"/>
              <a:ext cx="857249"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10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endParaRPr kumimoji="0" lang="en-US" sz="800" b="0" i="0" u="none" strike="noStrike" kern="0" cap="none" spc="0" normalizeH="0" baseline="0" noProof="0" dirty="0">
                <a:ln>
                  <a:noFill/>
                </a:ln>
                <a:solidFill>
                  <a:srgbClr val="2D4B87">
                    <a:lumMod val="75000"/>
                  </a:srgbClr>
                </a:solidFill>
                <a:effectLst/>
                <a:uLnTx/>
                <a:uFillTx/>
                <a:latin typeface="Arial"/>
                <a:cs typeface="Arial"/>
              </a:endParaRPr>
            </a:p>
          </p:txBody>
        </p:sp>
        <p:cxnSp>
          <p:nvCxnSpPr>
            <p:cNvPr id="108" name="Straight Connector 107">
              <a:extLst>
                <a:ext uri="{FF2B5EF4-FFF2-40B4-BE49-F238E27FC236}">
                  <a16:creationId xmlns:a16="http://schemas.microsoft.com/office/drawing/2014/main" id="{E1153E9F-2F5B-2C4A-BAD0-F2EEA77DC3E8}"/>
                </a:ext>
              </a:extLst>
            </p:cNvPr>
            <p:cNvCxnSpPr/>
            <p:nvPr/>
          </p:nvCxnSpPr>
          <p:spPr>
            <a:xfrm>
              <a:off x="4385535" y="5802764"/>
              <a:ext cx="0" cy="251798"/>
            </a:xfrm>
            <a:prstGeom prst="line">
              <a:avLst/>
            </a:prstGeom>
            <a:noFill/>
            <a:ln w="12700" cap="flat" cmpd="sng" algn="ctr">
              <a:solidFill>
                <a:srgbClr val="13326F"/>
              </a:solidFill>
              <a:prstDash val="solid"/>
            </a:ln>
            <a:effectLst/>
          </p:spPr>
        </p:cxnSp>
        <p:cxnSp>
          <p:nvCxnSpPr>
            <p:cNvPr id="109" name="Straight Connector 108">
              <a:extLst>
                <a:ext uri="{FF2B5EF4-FFF2-40B4-BE49-F238E27FC236}">
                  <a16:creationId xmlns:a16="http://schemas.microsoft.com/office/drawing/2014/main" id="{DA690FD7-4778-0641-AF0A-44DB97FA46A4}"/>
                </a:ext>
              </a:extLst>
            </p:cNvPr>
            <p:cNvCxnSpPr/>
            <p:nvPr/>
          </p:nvCxnSpPr>
          <p:spPr>
            <a:xfrm>
              <a:off x="4685066" y="5792859"/>
              <a:ext cx="0" cy="251798"/>
            </a:xfrm>
            <a:prstGeom prst="line">
              <a:avLst/>
            </a:prstGeom>
            <a:noFill/>
            <a:ln w="12700" cap="flat" cmpd="sng" algn="ctr">
              <a:solidFill>
                <a:srgbClr val="13326F"/>
              </a:solidFill>
              <a:prstDash val="solid"/>
            </a:ln>
            <a:effectLst/>
          </p:spPr>
        </p:cxnSp>
        <p:cxnSp>
          <p:nvCxnSpPr>
            <p:cNvPr id="110" name="Straight Connector 109">
              <a:extLst>
                <a:ext uri="{FF2B5EF4-FFF2-40B4-BE49-F238E27FC236}">
                  <a16:creationId xmlns:a16="http://schemas.microsoft.com/office/drawing/2014/main" id="{14727E54-BE3D-774B-A9A6-576581499129}"/>
                </a:ext>
              </a:extLst>
            </p:cNvPr>
            <p:cNvCxnSpPr/>
            <p:nvPr/>
          </p:nvCxnSpPr>
          <p:spPr>
            <a:xfrm>
              <a:off x="4756857" y="5805939"/>
              <a:ext cx="0" cy="251798"/>
            </a:xfrm>
            <a:prstGeom prst="line">
              <a:avLst/>
            </a:prstGeom>
            <a:noFill/>
            <a:ln w="12700" cap="flat" cmpd="sng" algn="ctr">
              <a:solidFill>
                <a:srgbClr val="13326F"/>
              </a:solidFill>
              <a:prstDash val="solid"/>
            </a:ln>
            <a:effectLst/>
          </p:spPr>
        </p:cxnSp>
      </p:grpSp>
      <p:cxnSp>
        <p:nvCxnSpPr>
          <p:cNvPr id="117" name="Straight Connector 116">
            <a:extLst>
              <a:ext uri="{FF2B5EF4-FFF2-40B4-BE49-F238E27FC236}">
                <a16:creationId xmlns:a16="http://schemas.microsoft.com/office/drawing/2014/main" id="{083F9461-9530-AA45-90E4-CBB2928676E8}"/>
              </a:ext>
            </a:extLst>
          </p:cNvPr>
          <p:cNvCxnSpPr>
            <a:cxnSpLocks/>
          </p:cNvCxnSpPr>
          <p:nvPr/>
        </p:nvCxnSpPr>
        <p:spPr>
          <a:xfrm flipV="1">
            <a:off x="4145377" y="3645024"/>
            <a:ext cx="15896" cy="1525269"/>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CA2F8E1D-2012-A345-ACC3-A6223F7AE1EA}"/>
              </a:ext>
            </a:extLst>
          </p:cNvPr>
          <p:cNvCxnSpPr>
            <a:cxnSpLocks/>
          </p:cNvCxnSpPr>
          <p:nvPr/>
        </p:nvCxnSpPr>
        <p:spPr>
          <a:xfrm flipV="1">
            <a:off x="1225886" y="3645024"/>
            <a:ext cx="0" cy="288032"/>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E2DB0FA6-A7DF-5C42-99EE-88F2AE59A315}"/>
              </a:ext>
            </a:extLst>
          </p:cNvPr>
          <p:cNvCxnSpPr>
            <a:cxnSpLocks/>
          </p:cNvCxnSpPr>
          <p:nvPr/>
        </p:nvCxnSpPr>
        <p:spPr>
          <a:xfrm flipV="1">
            <a:off x="2984580" y="3645024"/>
            <a:ext cx="0" cy="288032"/>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2AAFD7F2-E757-DE4D-8905-F5CF6116E87C}"/>
              </a:ext>
            </a:extLst>
          </p:cNvPr>
          <p:cNvCxnSpPr>
            <a:cxnSpLocks/>
          </p:cNvCxnSpPr>
          <p:nvPr/>
        </p:nvCxnSpPr>
        <p:spPr>
          <a:xfrm>
            <a:off x="4145377" y="4495734"/>
            <a:ext cx="426374" cy="0"/>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sp>
        <p:nvSpPr>
          <p:cNvPr id="128" name="TextBox 127">
            <a:extLst>
              <a:ext uri="{FF2B5EF4-FFF2-40B4-BE49-F238E27FC236}">
                <a16:creationId xmlns:a16="http://schemas.microsoft.com/office/drawing/2014/main" id="{88E30A03-74E1-E34B-849F-4CF868CFF4EC}"/>
              </a:ext>
            </a:extLst>
          </p:cNvPr>
          <p:cNvSpPr txBox="1"/>
          <p:nvPr/>
        </p:nvSpPr>
        <p:spPr>
          <a:xfrm>
            <a:off x="3190459" y="5680840"/>
            <a:ext cx="2029613" cy="276999"/>
          </a:xfrm>
          <a:prstGeom prst="rect">
            <a:avLst/>
          </a:prstGeom>
          <a:noFill/>
        </p:spPr>
        <p:txBody>
          <a:bodyPr wrap="square" rtlCol="0">
            <a:spAutoFit/>
          </a:bodyPr>
          <a:lstStyle/>
          <a:p>
            <a:pPr algn="ctr"/>
            <a:r>
              <a:rPr lang="en-US" sz="1200" dirty="0">
                <a:latin typeface="Lato" panose="020F0502020204030203" pitchFamily="34" charset="0"/>
              </a:rPr>
              <a:t>Smart Devices or PLCs</a:t>
            </a:r>
            <a:endParaRPr lang="en-GB" sz="1200" dirty="0">
              <a:latin typeface="Lato" panose="020F0502020204030203" pitchFamily="34" charset="0"/>
            </a:endParaRPr>
          </a:p>
        </p:txBody>
      </p:sp>
      <p:cxnSp>
        <p:nvCxnSpPr>
          <p:cNvPr id="129" name="Straight Connector 128">
            <a:extLst>
              <a:ext uri="{FF2B5EF4-FFF2-40B4-BE49-F238E27FC236}">
                <a16:creationId xmlns:a16="http://schemas.microsoft.com/office/drawing/2014/main" id="{625B9484-8684-1B45-9E8D-753EB9B47A89}"/>
              </a:ext>
            </a:extLst>
          </p:cNvPr>
          <p:cNvCxnSpPr>
            <a:cxnSpLocks/>
          </p:cNvCxnSpPr>
          <p:nvPr/>
        </p:nvCxnSpPr>
        <p:spPr>
          <a:xfrm flipV="1">
            <a:off x="2359262" y="3392315"/>
            <a:ext cx="0" cy="252709"/>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26280F18-91E7-B144-A6DE-9343DB8071A9}"/>
              </a:ext>
            </a:extLst>
          </p:cNvPr>
          <p:cNvCxnSpPr>
            <a:cxnSpLocks/>
          </p:cNvCxnSpPr>
          <p:nvPr/>
        </p:nvCxnSpPr>
        <p:spPr>
          <a:xfrm flipH="1" flipV="1">
            <a:off x="2336402" y="2132856"/>
            <a:ext cx="22860" cy="1152128"/>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sp>
        <p:nvSpPr>
          <p:cNvPr id="134" name="TextBox 133">
            <a:extLst>
              <a:ext uri="{FF2B5EF4-FFF2-40B4-BE49-F238E27FC236}">
                <a16:creationId xmlns:a16="http://schemas.microsoft.com/office/drawing/2014/main" id="{55FB672B-35FC-3C4C-8111-30A898E9A742}"/>
              </a:ext>
            </a:extLst>
          </p:cNvPr>
          <p:cNvSpPr txBox="1"/>
          <p:nvPr/>
        </p:nvSpPr>
        <p:spPr>
          <a:xfrm>
            <a:off x="2252146" y="3294040"/>
            <a:ext cx="2857322" cy="276999"/>
          </a:xfrm>
          <a:prstGeom prst="rect">
            <a:avLst/>
          </a:prstGeom>
          <a:noFill/>
        </p:spPr>
        <p:txBody>
          <a:bodyPr wrap="square" rtlCol="0">
            <a:spAutoFit/>
          </a:bodyPr>
          <a:lstStyle/>
          <a:p>
            <a:pPr algn="ctr"/>
            <a:r>
              <a:rPr lang="en-US" sz="1200" dirty="0">
                <a:latin typeface="Lato" panose="020F0502020204030203" pitchFamily="34" charset="0"/>
              </a:rPr>
              <a:t>Switch/Firewall/Router/Modem</a:t>
            </a:r>
            <a:endParaRPr lang="en-GB" sz="1200" dirty="0">
              <a:latin typeface="Lato" panose="020F0502020204030203" pitchFamily="34" charset="0"/>
            </a:endParaRPr>
          </a:p>
        </p:txBody>
      </p:sp>
      <p:sp>
        <p:nvSpPr>
          <p:cNvPr id="11" name="Cloud 10">
            <a:extLst>
              <a:ext uri="{FF2B5EF4-FFF2-40B4-BE49-F238E27FC236}">
                <a16:creationId xmlns:a16="http://schemas.microsoft.com/office/drawing/2014/main" id="{838EE1CD-C542-8545-A4FC-BC67EE3217EE}"/>
              </a:ext>
            </a:extLst>
          </p:cNvPr>
          <p:cNvSpPr/>
          <p:nvPr/>
        </p:nvSpPr>
        <p:spPr>
          <a:xfrm>
            <a:off x="1025382" y="1628800"/>
            <a:ext cx="2977401" cy="792088"/>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31BA54CA-03A9-6546-8FD6-B9E9583F4873}"/>
              </a:ext>
            </a:extLst>
          </p:cNvPr>
          <p:cNvSpPr txBox="1"/>
          <p:nvPr/>
        </p:nvSpPr>
        <p:spPr>
          <a:xfrm>
            <a:off x="279930" y="2405585"/>
            <a:ext cx="1234564" cy="276999"/>
          </a:xfrm>
          <a:prstGeom prst="rect">
            <a:avLst/>
          </a:prstGeom>
          <a:noFill/>
        </p:spPr>
        <p:txBody>
          <a:bodyPr wrap="square" rtlCol="0">
            <a:spAutoFit/>
          </a:bodyPr>
          <a:lstStyle/>
          <a:p>
            <a:pPr algn="ctr"/>
            <a:r>
              <a:rPr lang="en-US" sz="1200" dirty="0">
                <a:latin typeface="Lato" panose="020F0502020204030203" pitchFamily="34" charset="0"/>
              </a:rPr>
              <a:t>Internet</a:t>
            </a:r>
            <a:endParaRPr lang="en-GB" sz="1200" dirty="0">
              <a:latin typeface="Lato" panose="020F0502020204030203" pitchFamily="34" charset="0"/>
            </a:endParaRPr>
          </a:p>
        </p:txBody>
      </p:sp>
      <p:grpSp>
        <p:nvGrpSpPr>
          <p:cNvPr id="68" name="Group 67">
            <a:extLst>
              <a:ext uri="{FF2B5EF4-FFF2-40B4-BE49-F238E27FC236}">
                <a16:creationId xmlns:a16="http://schemas.microsoft.com/office/drawing/2014/main" id="{20FC8C6B-73DD-334B-B422-14F06EFB6655}"/>
              </a:ext>
            </a:extLst>
          </p:cNvPr>
          <p:cNvGrpSpPr/>
          <p:nvPr/>
        </p:nvGrpSpPr>
        <p:grpSpPr>
          <a:xfrm>
            <a:off x="2111134" y="1454389"/>
            <a:ext cx="334098" cy="584829"/>
            <a:chOff x="2590776" y="1079394"/>
            <a:chExt cx="749324" cy="1206606"/>
          </a:xfrm>
        </p:grpSpPr>
        <p:sp>
          <p:nvSpPr>
            <p:cNvPr id="69" name="Rounded Rectangle 96">
              <a:extLst>
                <a:ext uri="{FF2B5EF4-FFF2-40B4-BE49-F238E27FC236}">
                  <a16:creationId xmlns:a16="http://schemas.microsoft.com/office/drawing/2014/main" id="{4CA7ED5B-C681-DC4D-9F4F-A2A1EB338E3F}"/>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0" name="Rounded Rectangle 97">
              <a:extLst>
                <a:ext uri="{FF2B5EF4-FFF2-40B4-BE49-F238E27FC236}">
                  <a16:creationId xmlns:a16="http://schemas.microsoft.com/office/drawing/2014/main" id="{25464116-4B20-A14B-9A26-2F821F03E195}"/>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1" name="Rounded Rectangle 98">
              <a:extLst>
                <a:ext uri="{FF2B5EF4-FFF2-40B4-BE49-F238E27FC236}">
                  <a16:creationId xmlns:a16="http://schemas.microsoft.com/office/drawing/2014/main" id="{D840B7CF-E6F4-4941-BFC8-8907C1536932}"/>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2" name="Rounded Rectangle 99">
              <a:extLst>
                <a:ext uri="{FF2B5EF4-FFF2-40B4-BE49-F238E27FC236}">
                  <a16:creationId xmlns:a16="http://schemas.microsoft.com/office/drawing/2014/main" id="{F84BACF3-5741-834C-B5C4-E7B785EF4463}"/>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3" name="Rectangle 72">
              <a:extLst>
                <a:ext uri="{FF2B5EF4-FFF2-40B4-BE49-F238E27FC236}">
                  <a16:creationId xmlns:a16="http://schemas.microsoft.com/office/drawing/2014/main" id="{5C25AC42-D4DE-AE41-BF22-8D3BA345AE44}"/>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4" name="Oval 73">
              <a:extLst>
                <a:ext uri="{FF2B5EF4-FFF2-40B4-BE49-F238E27FC236}">
                  <a16:creationId xmlns:a16="http://schemas.microsoft.com/office/drawing/2014/main" id="{D3D4A93A-2FDF-8D4F-98BC-09E8069044F8}"/>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75" name="Group 74">
            <a:extLst>
              <a:ext uri="{FF2B5EF4-FFF2-40B4-BE49-F238E27FC236}">
                <a16:creationId xmlns:a16="http://schemas.microsoft.com/office/drawing/2014/main" id="{487B89D1-FEE9-CB46-9E6A-AE6EEC8049BD}"/>
              </a:ext>
            </a:extLst>
          </p:cNvPr>
          <p:cNvGrpSpPr/>
          <p:nvPr/>
        </p:nvGrpSpPr>
        <p:grpSpPr>
          <a:xfrm>
            <a:off x="2263534" y="1606789"/>
            <a:ext cx="334098" cy="584829"/>
            <a:chOff x="2590776" y="1079394"/>
            <a:chExt cx="749324" cy="1206606"/>
          </a:xfrm>
        </p:grpSpPr>
        <p:sp>
          <p:nvSpPr>
            <p:cNvPr id="76" name="Rounded Rectangle 96">
              <a:extLst>
                <a:ext uri="{FF2B5EF4-FFF2-40B4-BE49-F238E27FC236}">
                  <a16:creationId xmlns:a16="http://schemas.microsoft.com/office/drawing/2014/main" id="{825C2476-731E-8843-94C5-89A8373D21D8}"/>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7" name="Rounded Rectangle 97">
              <a:extLst>
                <a:ext uri="{FF2B5EF4-FFF2-40B4-BE49-F238E27FC236}">
                  <a16:creationId xmlns:a16="http://schemas.microsoft.com/office/drawing/2014/main" id="{3BAEFCE7-1394-214E-9204-7B08FD29D490}"/>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8" name="Rounded Rectangle 98">
              <a:extLst>
                <a:ext uri="{FF2B5EF4-FFF2-40B4-BE49-F238E27FC236}">
                  <a16:creationId xmlns:a16="http://schemas.microsoft.com/office/drawing/2014/main" id="{D6AD9F55-FEB8-6E47-B750-4A2C19EDFCF9}"/>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9" name="Rounded Rectangle 99">
              <a:extLst>
                <a:ext uri="{FF2B5EF4-FFF2-40B4-BE49-F238E27FC236}">
                  <a16:creationId xmlns:a16="http://schemas.microsoft.com/office/drawing/2014/main" id="{ED17AFAE-2EDB-0E40-BDE1-EC09348FE5E2}"/>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0" name="Rectangle 79">
              <a:extLst>
                <a:ext uri="{FF2B5EF4-FFF2-40B4-BE49-F238E27FC236}">
                  <a16:creationId xmlns:a16="http://schemas.microsoft.com/office/drawing/2014/main" id="{986A2640-EDBB-7444-977E-FDAB5D9119C7}"/>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1" name="Oval 80">
              <a:extLst>
                <a:ext uri="{FF2B5EF4-FFF2-40B4-BE49-F238E27FC236}">
                  <a16:creationId xmlns:a16="http://schemas.microsoft.com/office/drawing/2014/main" id="{395436FC-5109-3C4D-B9EA-98F7487E8322}"/>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82" name="Group 81">
            <a:extLst>
              <a:ext uri="{FF2B5EF4-FFF2-40B4-BE49-F238E27FC236}">
                <a16:creationId xmlns:a16="http://schemas.microsoft.com/office/drawing/2014/main" id="{1FAD7DA5-DF75-994E-8880-3792370F8EBC}"/>
              </a:ext>
            </a:extLst>
          </p:cNvPr>
          <p:cNvGrpSpPr/>
          <p:nvPr/>
        </p:nvGrpSpPr>
        <p:grpSpPr>
          <a:xfrm>
            <a:off x="2415934" y="1759189"/>
            <a:ext cx="334098" cy="584829"/>
            <a:chOff x="2590776" y="1079394"/>
            <a:chExt cx="749324" cy="1206606"/>
          </a:xfrm>
        </p:grpSpPr>
        <p:sp>
          <p:nvSpPr>
            <p:cNvPr id="83" name="Rounded Rectangle 96">
              <a:extLst>
                <a:ext uri="{FF2B5EF4-FFF2-40B4-BE49-F238E27FC236}">
                  <a16:creationId xmlns:a16="http://schemas.microsoft.com/office/drawing/2014/main" id="{7001D439-C2C8-0247-91D4-4978BEC93C08}"/>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4" name="Rounded Rectangle 97">
              <a:extLst>
                <a:ext uri="{FF2B5EF4-FFF2-40B4-BE49-F238E27FC236}">
                  <a16:creationId xmlns:a16="http://schemas.microsoft.com/office/drawing/2014/main" id="{25089EB6-6361-414B-9890-CA7823E02AFB}"/>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5" name="Rounded Rectangle 98">
              <a:extLst>
                <a:ext uri="{FF2B5EF4-FFF2-40B4-BE49-F238E27FC236}">
                  <a16:creationId xmlns:a16="http://schemas.microsoft.com/office/drawing/2014/main" id="{155B8FCF-89B2-BB47-BAE9-1AE36AA55B59}"/>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6" name="Rounded Rectangle 99">
              <a:extLst>
                <a:ext uri="{FF2B5EF4-FFF2-40B4-BE49-F238E27FC236}">
                  <a16:creationId xmlns:a16="http://schemas.microsoft.com/office/drawing/2014/main" id="{0015EDCE-F819-A64A-8E6E-4B466C9A9966}"/>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1" name="Rectangle 110">
              <a:extLst>
                <a:ext uri="{FF2B5EF4-FFF2-40B4-BE49-F238E27FC236}">
                  <a16:creationId xmlns:a16="http://schemas.microsoft.com/office/drawing/2014/main" id="{6A610CBB-C83B-AC4C-8E6F-EFFED331D03E}"/>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2" name="Oval 111">
              <a:extLst>
                <a:ext uri="{FF2B5EF4-FFF2-40B4-BE49-F238E27FC236}">
                  <a16:creationId xmlns:a16="http://schemas.microsoft.com/office/drawing/2014/main" id="{262B997B-36CF-CA42-BB8B-E451C9E1232C}"/>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113" name="Group 112">
            <a:extLst>
              <a:ext uri="{FF2B5EF4-FFF2-40B4-BE49-F238E27FC236}">
                <a16:creationId xmlns:a16="http://schemas.microsoft.com/office/drawing/2014/main" id="{013B32FC-59DA-C44D-A166-A0295042C0C6}"/>
              </a:ext>
            </a:extLst>
          </p:cNvPr>
          <p:cNvGrpSpPr/>
          <p:nvPr/>
        </p:nvGrpSpPr>
        <p:grpSpPr>
          <a:xfrm>
            <a:off x="2568334" y="1911589"/>
            <a:ext cx="334098" cy="584829"/>
            <a:chOff x="2590776" y="1079394"/>
            <a:chExt cx="749324" cy="1206606"/>
          </a:xfrm>
        </p:grpSpPr>
        <p:sp>
          <p:nvSpPr>
            <p:cNvPr id="114" name="Rounded Rectangle 96">
              <a:extLst>
                <a:ext uri="{FF2B5EF4-FFF2-40B4-BE49-F238E27FC236}">
                  <a16:creationId xmlns:a16="http://schemas.microsoft.com/office/drawing/2014/main" id="{B2F09EB4-2E27-7548-9CB6-33D720D35C71}"/>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115" name="Rounded Rectangle 97">
              <a:extLst>
                <a:ext uri="{FF2B5EF4-FFF2-40B4-BE49-F238E27FC236}">
                  <a16:creationId xmlns:a16="http://schemas.microsoft.com/office/drawing/2014/main" id="{6C0BF6B6-38A0-F64F-BFB3-1DCD2DB8F46A}"/>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6" name="Rounded Rectangle 98">
              <a:extLst>
                <a:ext uri="{FF2B5EF4-FFF2-40B4-BE49-F238E27FC236}">
                  <a16:creationId xmlns:a16="http://schemas.microsoft.com/office/drawing/2014/main" id="{B492F377-1A77-774D-B7AB-D58CC4058930}"/>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8" name="Rounded Rectangle 99">
              <a:extLst>
                <a:ext uri="{FF2B5EF4-FFF2-40B4-BE49-F238E27FC236}">
                  <a16:creationId xmlns:a16="http://schemas.microsoft.com/office/drawing/2014/main" id="{6CC3D7A7-5250-3348-976A-2C3F5B17BA6E}"/>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9" name="Rectangle 118">
              <a:extLst>
                <a:ext uri="{FF2B5EF4-FFF2-40B4-BE49-F238E27FC236}">
                  <a16:creationId xmlns:a16="http://schemas.microsoft.com/office/drawing/2014/main" id="{14785ECE-3982-D94F-93CF-5B8043B43111}"/>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21" name="Oval 120">
              <a:extLst>
                <a:ext uri="{FF2B5EF4-FFF2-40B4-BE49-F238E27FC236}">
                  <a16:creationId xmlns:a16="http://schemas.microsoft.com/office/drawing/2014/main" id="{BDFA4248-5D40-C448-A1C6-0D8632371277}"/>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126" name="Group 125">
            <a:extLst>
              <a:ext uri="{FF2B5EF4-FFF2-40B4-BE49-F238E27FC236}">
                <a16:creationId xmlns:a16="http://schemas.microsoft.com/office/drawing/2014/main" id="{2647A153-F5C1-C544-B4EA-99D6D5C117E1}"/>
              </a:ext>
            </a:extLst>
          </p:cNvPr>
          <p:cNvGrpSpPr/>
          <p:nvPr/>
        </p:nvGrpSpPr>
        <p:grpSpPr>
          <a:xfrm>
            <a:off x="3213077" y="1940941"/>
            <a:ext cx="334098" cy="584829"/>
            <a:chOff x="2590776" y="1079394"/>
            <a:chExt cx="749324" cy="1206606"/>
          </a:xfrm>
          <a:solidFill>
            <a:srgbClr val="FF0000"/>
          </a:solidFill>
        </p:grpSpPr>
        <p:sp>
          <p:nvSpPr>
            <p:cNvPr id="127" name="Rounded Rectangle 96">
              <a:extLst>
                <a:ext uri="{FF2B5EF4-FFF2-40B4-BE49-F238E27FC236}">
                  <a16:creationId xmlns:a16="http://schemas.microsoft.com/office/drawing/2014/main" id="{ED30530E-83FB-5E47-BB41-1852535CB47D}"/>
                </a:ext>
              </a:extLst>
            </p:cNvPr>
            <p:cNvSpPr/>
            <p:nvPr/>
          </p:nvSpPr>
          <p:spPr>
            <a:xfrm>
              <a:off x="2590776" y="1079394"/>
              <a:ext cx="749324" cy="1206606"/>
            </a:xfrm>
            <a:prstGeom prst="roundRect">
              <a:avLst>
                <a:gd name="adj" fmla="val 8193"/>
              </a:avLst>
            </a:prstGeom>
            <a:grp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131" name="Rounded Rectangle 97">
              <a:extLst>
                <a:ext uri="{FF2B5EF4-FFF2-40B4-BE49-F238E27FC236}">
                  <a16:creationId xmlns:a16="http://schemas.microsoft.com/office/drawing/2014/main" id="{DBB886F9-62BC-DE4D-BA58-A2A17804EFED}"/>
                </a:ext>
              </a:extLst>
            </p:cNvPr>
            <p:cNvSpPr/>
            <p:nvPr/>
          </p:nvSpPr>
          <p:spPr>
            <a:xfrm>
              <a:off x="2682857" y="1208380"/>
              <a:ext cx="565162" cy="78016"/>
            </a:xfrm>
            <a:prstGeom prst="roundRect">
              <a:avLst>
                <a:gd name="adj" fmla="val 8193"/>
              </a:avLst>
            </a:prstGeom>
            <a:grp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32" name="Rounded Rectangle 98">
              <a:extLst>
                <a:ext uri="{FF2B5EF4-FFF2-40B4-BE49-F238E27FC236}">
                  <a16:creationId xmlns:a16="http://schemas.microsoft.com/office/drawing/2014/main" id="{28F1FC3B-3438-2A41-8F74-2E8E9A007DAF}"/>
                </a:ext>
              </a:extLst>
            </p:cNvPr>
            <p:cNvSpPr/>
            <p:nvPr/>
          </p:nvSpPr>
          <p:spPr>
            <a:xfrm>
              <a:off x="2682857" y="1360780"/>
              <a:ext cx="565162" cy="78016"/>
            </a:xfrm>
            <a:prstGeom prst="roundRect">
              <a:avLst>
                <a:gd name="adj" fmla="val 8193"/>
              </a:avLst>
            </a:prstGeom>
            <a:grp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33" name="Rounded Rectangle 99">
              <a:extLst>
                <a:ext uri="{FF2B5EF4-FFF2-40B4-BE49-F238E27FC236}">
                  <a16:creationId xmlns:a16="http://schemas.microsoft.com/office/drawing/2014/main" id="{F75430BE-8E35-D449-88D1-CAD5508EBCBF}"/>
                </a:ext>
              </a:extLst>
            </p:cNvPr>
            <p:cNvSpPr/>
            <p:nvPr/>
          </p:nvSpPr>
          <p:spPr>
            <a:xfrm>
              <a:off x="2682857" y="1508361"/>
              <a:ext cx="565162" cy="78016"/>
            </a:xfrm>
            <a:prstGeom prst="roundRect">
              <a:avLst>
                <a:gd name="adj" fmla="val 8193"/>
              </a:avLst>
            </a:prstGeom>
            <a:grp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35" name="Rectangle 134">
              <a:extLst>
                <a:ext uri="{FF2B5EF4-FFF2-40B4-BE49-F238E27FC236}">
                  <a16:creationId xmlns:a16="http://schemas.microsoft.com/office/drawing/2014/main" id="{250269D1-3D43-6040-A7DB-16ED091B49CC}"/>
                </a:ext>
              </a:extLst>
            </p:cNvPr>
            <p:cNvSpPr/>
            <p:nvPr/>
          </p:nvSpPr>
          <p:spPr>
            <a:xfrm>
              <a:off x="2682857" y="1697537"/>
              <a:ext cx="565162" cy="45719"/>
            </a:xfrm>
            <a:prstGeom prst="rect">
              <a:avLst/>
            </a:prstGeom>
            <a:grp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36" name="Oval 135">
              <a:extLst>
                <a:ext uri="{FF2B5EF4-FFF2-40B4-BE49-F238E27FC236}">
                  <a16:creationId xmlns:a16="http://schemas.microsoft.com/office/drawing/2014/main" id="{1BEE42FC-9032-1A42-B96E-44D18E3A989A}"/>
                </a:ext>
              </a:extLst>
            </p:cNvPr>
            <p:cNvSpPr>
              <a:spLocks noChangeAspect="1"/>
            </p:cNvSpPr>
            <p:nvPr/>
          </p:nvSpPr>
          <p:spPr>
            <a:xfrm>
              <a:off x="2907041" y="1986644"/>
              <a:ext cx="116795" cy="116770"/>
            </a:xfrm>
            <a:prstGeom prst="ellipse">
              <a:avLst/>
            </a:prstGeom>
            <a:grp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sp>
        <p:nvSpPr>
          <p:cNvPr id="137" name="Content Placeholder 1">
            <a:extLst>
              <a:ext uri="{FF2B5EF4-FFF2-40B4-BE49-F238E27FC236}">
                <a16:creationId xmlns:a16="http://schemas.microsoft.com/office/drawing/2014/main" id="{287A21FE-0E7E-5541-A7F9-6876CFA721AD}"/>
              </a:ext>
            </a:extLst>
          </p:cNvPr>
          <p:cNvSpPr txBox="1">
            <a:spLocks/>
          </p:cNvSpPr>
          <p:nvPr/>
        </p:nvSpPr>
        <p:spPr>
          <a:xfrm>
            <a:off x="6257816" y="1454389"/>
            <a:ext cx="2530459" cy="4090253"/>
          </a:xfrm>
          <a:prstGeom prst="rect">
            <a:avLst/>
          </a:prstGeom>
        </p:spPr>
        <p:txBody>
          <a:bodyPr vert="horz"/>
          <a:lstStyle>
            <a:lvl1pPr marL="0" indent="0" algn="l" defTabSz="457200" rtl="0" eaLnBrk="1" latinLnBrk="0" hangingPunct="1">
              <a:spcBef>
                <a:spcPct val="20000"/>
              </a:spcBef>
              <a:buFont typeface="Arial"/>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b="1" dirty="0"/>
              <a:t>You have to buy this on the black market. It is plenty of them on the internet. You haven’t written a line of code yet.</a:t>
            </a:r>
          </a:p>
        </p:txBody>
      </p:sp>
      <p:pic>
        <p:nvPicPr>
          <p:cNvPr id="139" name="Picture 18" descr="http://h30499.www3.hp.com/t5/image/serverpage/image-id/15409i19D1730721C453CE/image-size/medium?v=mpbl-1&amp;px=-1">
            <a:extLst>
              <a:ext uri="{FF2B5EF4-FFF2-40B4-BE49-F238E27FC236}">
                <a16:creationId xmlns:a16="http://schemas.microsoft.com/office/drawing/2014/main" id="{586A315C-A34E-854A-B7B7-DEEBF65FD06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389016" y="1749661"/>
            <a:ext cx="711200" cy="457200"/>
          </a:xfrm>
          <a:prstGeom prst="rect">
            <a:avLst/>
          </a:prstGeom>
          <a:noFill/>
          <a:ln>
            <a:solidFill>
              <a:schemeClr val="tx2"/>
            </a:solidFill>
          </a:ln>
          <a:extLst>
            <a:ext uri="{909E8E84-426E-40dd-AFC4-6F175D3DCCD1}">
              <a14:hiddenFill xmlns="" xmlns:a14="http://schemas.microsoft.com/office/drawing/2010/main">
                <a:solidFill>
                  <a:srgbClr val="FFFFFF"/>
                </a:solidFill>
              </a14:hiddenFill>
            </a:ext>
          </a:extLst>
        </p:spPr>
      </p:pic>
      <p:pic>
        <p:nvPicPr>
          <p:cNvPr id="141" name="Picture 140">
            <a:extLst>
              <a:ext uri="{FF2B5EF4-FFF2-40B4-BE49-F238E27FC236}">
                <a16:creationId xmlns:a16="http://schemas.microsoft.com/office/drawing/2014/main" id="{FC68DA13-DD7E-3146-8220-C89A48F267C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507214" y="4281610"/>
            <a:ext cx="261230" cy="241523"/>
          </a:xfrm>
          <a:prstGeom prst="rect">
            <a:avLst/>
          </a:prstGeom>
        </p:spPr>
      </p:pic>
      <p:pic>
        <p:nvPicPr>
          <p:cNvPr id="142" name="Picture 141">
            <a:extLst>
              <a:ext uri="{FF2B5EF4-FFF2-40B4-BE49-F238E27FC236}">
                <a16:creationId xmlns:a16="http://schemas.microsoft.com/office/drawing/2014/main" id="{2FE01EDF-2CE1-814D-A214-969BD41BE33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637829" y="4354558"/>
            <a:ext cx="328687" cy="281868"/>
          </a:xfrm>
          <a:prstGeom prst="rect">
            <a:avLst/>
          </a:prstGeom>
        </p:spPr>
      </p:pic>
      <p:pic>
        <p:nvPicPr>
          <p:cNvPr id="143" name="Picture 42" descr="Image result for attacker icon">
            <a:extLst>
              <a:ext uri="{FF2B5EF4-FFF2-40B4-BE49-F238E27FC236}">
                <a16:creationId xmlns:a16="http://schemas.microsoft.com/office/drawing/2014/main" id="{FC117A78-DA69-124E-9783-F7AFD1DFCFAA}"/>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814551" y="1459617"/>
            <a:ext cx="715446" cy="841331"/>
          </a:xfrm>
          <a:prstGeom prst="rect">
            <a:avLst/>
          </a:prstGeom>
          <a:noFill/>
          <a:extLst>
            <a:ext uri="{909E8E84-426E-40DD-AFC4-6F175D3DCCD1}">
              <a14:hiddenFill xmlns:a14="http://schemas.microsoft.com/office/drawing/2010/main">
                <a:solidFill>
                  <a:srgbClr val="FFFFFF"/>
                </a:solidFill>
              </a14:hiddenFill>
            </a:ext>
          </a:extLst>
        </p:spPr>
      </p:pic>
      <p:sp>
        <p:nvSpPr>
          <p:cNvPr id="144" name="Rectangle 143">
            <a:extLst>
              <a:ext uri="{FF2B5EF4-FFF2-40B4-BE49-F238E27FC236}">
                <a16:creationId xmlns:a16="http://schemas.microsoft.com/office/drawing/2014/main" id="{FB87AC8B-FE05-4443-8E5F-D1299B9D3C6C}"/>
              </a:ext>
            </a:extLst>
          </p:cNvPr>
          <p:cNvSpPr/>
          <p:nvPr/>
        </p:nvSpPr>
        <p:spPr>
          <a:xfrm>
            <a:off x="1591691" y="6485575"/>
            <a:ext cx="7156773" cy="338554"/>
          </a:xfrm>
          <a:prstGeom prst="rect">
            <a:avLst/>
          </a:prstGeom>
        </p:spPr>
        <p:txBody>
          <a:bodyPr wrap="square">
            <a:spAutoFit/>
          </a:bodyPr>
          <a:lstStyle/>
          <a:p>
            <a:r>
              <a:rPr lang="en-US" sz="1600" dirty="0"/>
              <a:t>This network cannot exist in practice, it just serves for illustration purposes </a:t>
            </a:r>
          </a:p>
        </p:txBody>
      </p:sp>
    </p:spTree>
    <p:extLst>
      <p:ext uri="{BB962C8B-B14F-4D97-AF65-F5344CB8AC3E}">
        <p14:creationId xmlns:p14="http://schemas.microsoft.com/office/powerpoint/2010/main" val="301631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ounded Rectangle 159">
            <a:extLst>
              <a:ext uri="{FF2B5EF4-FFF2-40B4-BE49-F238E27FC236}">
                <a16:creationId xmlns:a16="http://schemas.microsoft.com/office/drawing/2014/main" id="{FCDBDA46-EE58-134A-94A0-28DD03FF8B23}"/>
              </a:ext>
            </a:extLst>
          </p:cNvPr>
          <p:cNvSpPr/>
          <p:nvPr/>
        </p:nvSpPr>
        <p:spPr>
          <a:xfrm>
            <a:off x="500730" y="3305401"/>
            <a:ext cx="5295405" cy="2787423"/>
          </a:xfrm>
          <a:prstGeom prst="roundRect">
            <a:avLst>
              <a:gd name="adj" fmla="val 6103"/>
            </a:avLst>
          </a:prstGeom>
          <a:solidFill>
            <a:srgbClr val="EAEAE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 name="Text Placeholder 2">
            <a:extLst>
              <a:ext uri="{FF2B5EF4-FFF2-40B4-BE49-F238E27FC236}">
                <a16:creationId xmlns:a16="http://schemas.microsoft.com/office/drawing/2014/main" id="{12692170-AD29-6446-B37C-B84E282148DD}"/>
              </a:ext>
            </a:extLst>
          </p:cNvPr>
          <p:cNvSpPr>
            <a:spLocks noGrp="1"/>
          </p:cNvSpPr>
          <p:nvPr>
            <p:ph type="body" sz="quarter" idx="12"/>
          </p:nvPr>
        </p:nvSpPr>
        <p:spPr/>
        <p:txBody>
          <a:bodyPr/>
          <a:lstStyle/>
          <a:p>
            <a:r>
              <a:rPr lang="en-US" dirty="0">
                <a:solidFill>
                  <a:schemeClr val="tx2"/>
                </a:solidFill>
              </a:rPr>
              <a:t>Step 2, gather intelligence about the target</a:t>
            </a:r>
          </a:p>
        </p:txBody>
      </p:sp>
      <p:grpSp>
        <p:nvGrpSpPr>
          <p:cNvPr id="4" name="Group 3">
            <a:extLst>
              <a:ext uri="{FF2B5EF4-FFF2-40B4-BE49-F238E27FC236}">
                <a16:creationId xmlns:a16="http://schemas.microsoft.com/office/drawing/2014/main" id="{A16AC1C6-5004-574F-B2E0-21703DB1E99B}"/>
              </a:ext>
            </a:extLst>
          </p:cNvPr>
          <p:cNvGrpSpPr/>
          <p:nvPr/>
        </p:nvGrpSpPr>
        <p:grpSpPr>
          <a:xfrm rot="10800000" flipV="1">
            <a:off x="2123728" y="3284984"/>
            <a:ext cx="426563" cy="107330"/>
            <a:chOff x="7342711" y="5501005"/>
            <a:chExt cx="426563" cy="138545"/>
          </a:xfrm>
        </p:grpSpPr>
        <p:sp>
          <p:nvSpPr>
            <p:cNvPr id="5" name="Rounded Rectangle 145">
              <a:extLst>
                <a:ext uri="{FF2B5EF4-FFF2-40B4-BE49-F238E27FC236}">
                  <a16:creationId xmlns:a16="http://schemas.microsoft.com/office/drawing/2014/main" id="{CF62552E-008F-2647-978D-5CD38A165583}"/>
                </a:ext>
              </a:extLst>
            </p:cNvPr>
            <p:cNvSpPr/>
            <p:nvPr/>
          </p:nvSpPr>
          <p:spPr>
            <a:xfrm>
              <a:off x="7342711" y="5501005"/>
              <a:ext cx="426563" cy="138545"/>
            </a:xfrm>
            <a:prstGeom prst="roundRect">
              <a:avLst/>
            </a:prstGeom>
            <a:solidFill>
              <a:srgbClr val="DDE6F3">
                <a:lumMod val="50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3C30D17E-6657-4242-AF9F-7BB4155FFE18}"/>
                </a:ext>
              </a:extLst>
            </p:cNvPr>
            <p:cNvSpPr/>
            <p:nvPr/>
          </p:nvSpPr>
          <p:spPr>
            <a:xfrm>
              <a:off x="7391098"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AC835E84-180C-0F41-8D20-C3D06A67745A}"/>
                </a:ext>
              </a:extLst>
            </p:cNvPr>
            <p:cNvSpPr/>
            <p:nvPr/>
          </p:nvSpPr>
          <p:spPr>
            <a:xfrm>
              <a:off x="7462419"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69594D4C-DFEB-7C46-84B7-367CEF737F7B}"/>
                </a:ext>
              </a:extLst>
            </p:cNvPr>
            <p:cNvSpPr/>
            <p:nvPr/>
          </p:nvSpPr>
          <p:spPr>
            <a:xfrm>
              <a:off x="7533740"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04791D53-4656-4B4D-BE4E-5BC3F6C54D42}"/>
                </a:ext>
              </a:extLst>
            </p:cNvPr>
            <p:cNvSpPr/>
            <p:nvPr/>
          </p:nvSpPr>
          <p:spPr>
            <a:xfrm>
              <a:off x="7605061"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ADBE5570-D2D5-5C41-BCF5-3585B3980919}"/>
                </a:ext>
              </a:extLst>
            </p:cNvPr>
            <p:cNvSpPr/>
            <p:nvPr/>
          </p:nvSpPr>
          <p:spPr>
            <a:xfrm>
              <a:off x="7676383"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12" name="Group 11">
            <a:extLst>
              <a:ext uri="{FF2B5EF4-FFF2-40B4-BE49-F238E27FC236}">
                <a16:creationId xmlns:a16="http://schemas.microsoft.com/office/drawing/2014/main" id="{A046934F-9A6E-5D4D-ACEB-ABFFB26AA87B}"/>
              </a:ext>
            </a:extLst>
          </p:cNvPr>
          <p:cNvGrpSpPr/>
          <p:nvPr/>
        </p:nvGrpSpPr>
        <p:grpSpPr>
          <a:xfrm>
            <a:off x="971600" y="3933056"/>
            <a:ext cx="437656" cy="766104"/>
            <a:chOff x="2590776" y="1079394"/>
            <a:chExt cx="749324" cy="1206606"/>
          </a:xfrm>
        </p:grpSpPr>
        <p:sp>
          <p:nvSpPr>
            <p:cNvPr id="13" name="Rounded Rectangle 96">
              <a:extLst>
                <a:ext uri="{FF2B5EF4-FFF2-40B4-BE49-F238E27FC236}">
                  <a16:creationId xmlns:a16="http://schemas.microsoft.com/office/drawing/2014/main" id="{494B5CA3-291B-5143-B77C-C91FBA858711}"/>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4" name="Rounded Rectangle 97">
              <a:extLst>
                <a:ext uri="{FF2B5EF4-FFF2-40B4-BE49-F238E27FC236}">
                  <a16:creationId xmlns:a16="http://schemas.microsoft.com/office/drawing/2014/main" id="{39295CDF-5899-B546-A69B-9C490F966B5E}"/>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5" name="Rounded Rectangle 98">
              <a:extLst>
                <a:ext uri="{FF2B5EF4-FFF2-40B4-BE49-F238E27FC236}">
                  <a16:creationId xmlns:a16="http://schemas.microsoft.com/office/drawing/2014/main" id="{593E9164-33DD-594A-BB6D-21D6118824E0}"/>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6" name="Rounded Rectangle 99">
              <a:extLst>
                <a:ext uri="{FF2B5EF4-FFF2-40B4-BE49-F238E27FC236}">
                  <a16:creationId xmlns:a16="http://schemas.microsoft.com/office/drawing/2014/main" id="{612629D6-97BD-8E42-888F-381E056BEE88}"/>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5B09B626-C699-3844-98E6-A87B617BC325}"/>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8" name="Oval 17">
              <a:extLst>
                <a:ext uri="{FF2B5EF4-FFF2-40B4-BE49-F238E27FC236}">
                  <a16:creationId xmlns:a16="http://schemas.microsoft.com/office/drawing/2014/main" id="{752C69A1-6260-9B43-B24E-C17C2945E7CD}"/>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26" name="Group 25">
            <a:extLst>
              <a:ext uri="{FF2B5EF4-FFF2-40B4-BE49-F238E27FC236}">
                <a16:creationId xmlns:a16="http://schemas.microsoft.com/office/drawing/2014/main" id="{FC53572E-FBDC-8542-9382-606BB7FDDCE8}"/>
              </a:ext>
            </a:extLst>
          </p:cNvPr>
          <p:cNvGrpSpPr/>
          <p:nvPr/>
        </p:nvGrpSpPr>
        <p:grpSpPr>
          <a:xfrm>
            <a:off x="2752803" y="3933056"/>
            <a:ext cx="437656" cy="766104"/>
            <a:chOff x="2590776" y="1079394"/>
            <a:chExt cx="749324" cy="1206606"/>
          </a:xfrm>
        </p:grpSpPr>
        <p:sp>
          <p:nvSpPr>
            <p:cNvPr id="27" name="Rounded Rectangle 96">
              <a:extLst>
                <a:ext uri="{FF2B5EF4-FFF2-40B4-BE49-F238E27FC236}">
                  <a16:creationId xmlns:a16="http://schemas.microsoft.com/office/drawing/2014/main" id="{99C7932C-75ED-B741-BEAA-B600D3DFE420}"/>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28" name="Rounded Rectangle 97">
              <a:extLst>
                <a:ext uri="{FF2B5EF4-FFF2-40B4-BE49-F238E27FC236}">
                  <a16:creationId xmlns:a16="http://schemas.microsoft.com/office/drawing/2014/main" id="{AAAE071D-A71A-194D-8DC8-E30AEA69B702}"/>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29" name="Rounded Rectangle 98">
              <a:extLst>
                <a:ext uri="{FF2B5EF4-FFF2-40B4-BE49-F238E27FC236}">
                  <a16:creationId xmlns:a16="http://schemas.microsoft.com/office/drawing/2014/main" id="{CB93D041-5BC8-CB42-8DE7-4BF6D6DE274D}"/>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30" name="Rounded Rectangle 99">
              <a:extLst>
                <a:ext uri="{FF2B5EF4-FFF2-40B4-BE49-F238E27FC236}">
                  <a16:creationId xmlns:a16="http://schemas.microsoft.com/office/drawing/2014/main" id="{007C1CEB-5B6B-E444-A17E-445ED3315BE5}"/>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D59C8ACA-4EA6-A444-9FDC-1E00C29E6967}"/>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32" name="Oval 31">
              <a:extLst>
                <a:ext uri="{FF2B5EF4-FFF2-40B4-BE49-F238E27FC236}">
                  <a16:creationId xmlns:a16="http://schemas.microsoft.com/office/drawing/2014/main" id="{35384ABA-4E25-3D4E-BC25-1F6486122EAD}"/>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pic>
        <p:nvPicPr>
          <p:cNvPr id="35" name="Picture 34" descr="user_blue.png">
            <a:extLst>
              <a:ext uri="{FF2B5EF4-FFF2-40B4-BE49-F238E27FC236}">
                <a16:creationId xmlns:a16="http://schemas.microsoft.com/office/drawing/2014/main" id="{BDBEB75B-F71E-6B47-97A4-5A40F7E31BB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35778" y="5241798"/>
            <a:ext cx="461429" cy="526967"/>
          </a:xfrm>
          <a:prstGeom prst="rect">
            <a:avLst/>
          </a:prstGeom>
        </p:spPr>
      </p:pic>
      <p:sp>
        <p:nvSpPr>
          <p:cNvPr id="36" name="TextBox 35">
            <a:extLst>
              <a:ext uri="{FF2B5EF4-FFF2-40B4-BE49-F238E27FC236}">
                <a16:creationId xmlns:a16="http://schemas.microsoft.com/office/drawing/2014/main" id="{FB17E6E4-1AA4-D14E-9F87-EEB0C67A1FBA}"/>
              </a:ext>
            </a:extLst>
          </p:cNvPr>
          <p:cNvSpPr txBox="1"/>
          <p:nvPr/>
        </p:nvSpPr>
        <p:spPr>
          <a:xfrm>
            <a:off x="2388457" y="4918327"/>
            <a:ext cx="1234564" cy="276999"/>
          </a:xfrm>
          <a:prstGeom prst="rect">
            <a:avLst/>
          </a:prstGeom>
          <a:noFill/>
        </p:spPr>
        <p:txBody>
          <a:bodyPr wrap="square" rtlCol="0">
            <a:spAutoFit/>
          </a:bodyPr>
          <a:lstStyle/>
          <a:p>
            <a:pPr algn="ctr"/>
            <a:r>
              <a:rPr lang="en-US" sz="1200" dirty="0">
                <a:latin typeface="Lato" panose="020F0502020204030203" pitchFamily="34" charset="0"/>
              </a:rPr>
              <a:t>Web Server</a:t>
            </a:r>
            <a:endParaRPr lang="en-GB" sz="1200" dirty="0">
              <a:latin typeface="Lato" panose="020F0502020204030203" pitchFamily="34" charset="0"/>
            </a:endParaRPr>
          </a:p>
        </p:txBody>
      </p:sp>
      <p:sp>
        <p:nvSpPr>
          <p:cNvPr id="37" name="TextBox 36">
            <a:extLst>
              <a:ext uri="{FF2B5EF4-FFF2-40B4-BE49-F238E27FC236}">
                <a16:creationId xmlns:a16="http://schemas.microsoft.com/office/drawing/2014/main" id="{62D78FDF-81E1-EA4D-A03A-BA9CFF034144}"/>
              </a:ext>
            </a:extLst>
          </p:cNvPr>
          <p:cNvSpPr txBox="1"/>
          <p:nvPr/>
        </p:nvSpPr>
        <p:spPr>
          <a:xfrm>
            <a:off x="585702" y="4769526"/>
            <a:ext cx="1234564" cy="461665"/>
          </a:xfrm>
          <a:prstGeom prst="rect">
            <a:avLst/>
          </a:prstGeom>
          <a:noFill/>
        </p:spPr>
        <p:txBody>
          <a:bodyPr wrap="square" rtlCol="0">
            <a:spAutoFit/>
          </a:bodyPr>
          <a:lstStyle/>
          <a:p>
            <a:pPr algn="ctr"/>
            <a:r>
              <a:rPr lang="en-US" sz="1200" dirty="0">
                <a:latin typeface="Lato" panose="020F0502020204030203" pitchFamily="34" charset="0"/>
              </a:rPr>
              <a:t>Office or home computer</a:t>
            </a:r>
            <a:endParaRPr lang="en-GB" sz="1200" dirty="0">
              <a:latin typeface="Lato" panose="020F0502020204030203" pitchFamily="34" charset="0"/>
            </a:endParaRPr>
          </a:p>
        </p:txBody>
      </p:sp>
      <p:cxnSp>
        <p:nvCxnSpPr>
          <p:cNvPr id="38" name="Straight Connector 37">
            <a:extLst>
              <a:ext uri="{FF2B5EF4-FFF2-40B4-BE49-F238E27FC236}">
                <a16:creationId xmlns:a16="http://schemas.microsoft.com/office/drawing/2014/main" id="{2FFE981B-0B49-E34E-A48A-7CED4EF495F9}"/>
              </a:ext>
            </a:extLst>
          </p:cNvPr>
          <p:cNvCxnSpPr>
            <a:cxnSpLocks/>
          </p:cNvCxnSpPr>
          <p:nvPr/>
        </p:nvCxnSpPr>
        <p:spPr>
          <a:xfrm>
            <a:off x="799411" y="3645024"/>
            <a:ext cx="4636685" cy="0"/>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40" name="Group 39">
            <a:extLst>
              <a:ext uri="{FF2B5EF4-FFF2-40B4-BE49-F238E27FC236}">
                <a16:creationId xmlns:a16="http://schemas.microsoft.com/office/drawing/2014/main" id="{BC47034D-8CAA-0047-8C6F-B2C9C9C4C997}"/>
              </a:ext>
            </a:extLst>
          </p:cNvPr>
          <p:cNvGrpSpPr/>
          <p:nvPr/>
        </p:nvGrpSpPr>
        <p:grpSpPr>
          <a:xfrm>
            <a:off x="4607971" y="4330038"/>
            <a:ext cx="477234" cy="400105"/>
            <a:chOff x="795867" y="1761053"/>
            <a:chExt cx="1346200" cy="965211"/>
          </a:xfrm>
        </p:grpSpPr>
        <p:sp>
          <p:nvSpPr>
            <p:cNvPr id="41" name="Rounded Rectangle 53">
              <a:extLst>
                <a:ext uri="{FF2B5EF4-FFF2-40B4-BE49-F238E27FC236}">
                  <a16:creationId xmlns:a16="http://schemas.microsoft.com/office/drawing/2014/main" id="{B4D62323-21E1-364E-B9A5-A448F5D5BD89}"/>
                </a:ext>
              </a:extLst>
            </p:cNvPr>
            <p:cNvSpPr/>
            <p:nvPr/>
          </p:nvSpPr>
          <p:spPr>
            <a:xfrm>
              <a:off x="795867" y="1761053"/>
              <a:ext cx="1346200" cy="829733"/>
            </a:xfrm>
            <a:prstGeom prst="roundRect">
              <a:avLst>
                <a:gd name="adj" fmla="val 5443"/>
              </a:avLst>
            </a:prstGeom>
            <a:solidFill>
              <a:sysClr val="window" lastClr="FFFFFF"/>
            </a:solidFill>
            <a:ln w="38100" cap="flat" cmpd="sng" algn="ctr">
              <a:solidFill>
                <a:srgbClr val="2D4B87">
                  <a:lumMod val="75000"/>
                </a:srgbClr>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D4B87">
                    <a:lumMod val="75000"/>
                  </a:srgbClr>
                </a:solidFill>
                <a:effectLst/>
                <a:uLnTx/>
                <a:uFillTx/>
                <a:latin typeface="Arial"/>
                <a:ea typeface="+mn-ea"/>
                <a:cs typeface="Arial"/>
              </a:endParaRPr>
            </a:p>
          </p:txBody>
        </p:sp>
        <p:sp>
          <p:nvSpPr>
            <p:cNvPr id="42" name="Trapezoid 41">
              <a:extLst>
                <a:ext uri="{FF2B5EF4-FFF2-40B4-BE49-F238E27FC236}">
                  <a16:creationId xmlns:a16="http://schemas.microsoft.com/office/drawing/2014/main" id="{E4EEFC41-0B23-6E44-951F-3FABA40A2EAF}"/>
                </a:ext>
              </a:extLst>
            </p:cNvPr>
            <p:cNvSpPr/>
            <p:nvPr/>
          </p:nvSpPr>
          <p:spPr>
            <a:xfrm rot="10800000">
              <a:off x="1219262" y="2595016"/>
              <a:ext cx="499411" cy="45719"/>
            </a:xfrm>
            <a:prstGeom prst="trapezoid">
              <a:avLst/>
            </a:prstGeom>
            <a:solidFill>
              <a:srgbClr val="2D4B87">
                <a:lumMod val="75000"/>
              </a:srgbClr>
            </a:solidFill>
            <a:ln w="28575"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43" name="Rectangle 42">
              <a:extLst>
                <a:ext uri="{FF2B5EF4-FFF2-40B4-BE49-F238E27FC236}">
                  <a16:creationId xmlns:a16="http://schemas.microsoft.com/office/drawing/2014/main" id="{2408E202-85DC-0246-A4A3-31A8E4AD14DC}"/>
                </a:ext>
              </a:extLst>
            </p:cNvPr>
            <p:cNvSpPr/>
            <p:nvPr/>
          </p:nvSpPr>
          <p:spPr>
            <a:xfrm>
              <a:off x="1138579" y="2670366"/>
              <a:ext cx="660777" cy="55898"/>
            </a:xfrm>
            <a:prstGeom prst="rect">
              <a:avLst/>
            </a:prstGeom>
            <a:solidFill>
              <a:srgbClr val="2D4B87">
                <a:lumMod val="75000"/>
              </a:srgbClr>
            </a:solidFill>
            <a:ln w="3175"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sp>
        <p:nvSpPr>
          <p:cNvPr id="58" name="TextBox 57">
            <a:extLst>
              <a:ext uri="{FF2B5EF4-FFF2-40B4-BE49-F238E27FC236}">
                <a16:creationId xmlns:a16="http://schemas.microsoft.com/office/drawing/2014/main" id="{5EC08E4F-B774-0E4F-8A85-70150EB05493}"/>
              </a:ext>
            </a:extLst>
          </p:cNvPr>
          <p:cNvSpPr txBox="1"/>
          <p:nvPr/>
        </p:nvSpPr>
        <p:spPr>
          <a:xfrm>
            <a:off x="4220992" y="4789878"/>
            <a:ext cx="1234564" cy="276999"/>
          </a:xfrm>
          <a:prstGeom prst="rect">
            <a:avLst/>
          </a:prstGeom>
          <a:noFill/>
        </p:spPr>
        <p:txBody>
          <a:bodyPr wrap="square" rtlCol="0">
            <a:spAutoFit/>
          </a:bodyPr>
          <a:lstStyle/>
          <a:p>
            <a:pPr algn="ctr"/>
            <a:r>
              <a:rPr lang="en-US" sz="1200" dirty="0">
                <a:latin typeface="Lato" panose="020F0502020204030203" pitchFamily="34" charset="0"/>
              </a:rPr>
              <a:t>SCADA or a TV</a:t>
            </a:r>
            <a:endParaRPr lang="en-GB" sz="1200" dirty="0">
              <a:latin typeface="Lato" panose="020F0502020204030203" pitchFamily="34" charset="0"/>
            </a:endParaRPr>
          </a:p>
        </p:txBody>
      </p:sp>
      <p:grpSp>
        <p:nvGrpSpPr>
          <p:cNvPr id="87" name="Group 86">
            <a:extLst>
              <a:ext uri="{FF2B5EF4-FFF2-40B4-BE49-F238E27FC236}">
                <a16:creationId xmlns:a16="http://schemas.microsoft.com/office/drawing/2014/main" id="{F8C7A7E9-4A28-0E47-83C6-DB0F565B39C8}"/>
              </a:ext>
            </a:extLst>
          </p:cNvPr>
          <p:cNvGrpSpPr/>
          <p:nvPr/>
        </p:nvGrpSpPr>
        <p:grpSpPr>
          <a:xfrm>
            <a:off x="3759012" y="5123076"/>
            <a:ext cx="857249" cy="316182"/>
            <a:chOff x="4151669" y="5744028"/>
            <a:chExt cx="857249" cy="316182"/>
          </a:xfrm>
        </p:grpSpPr>
        <p:sp>
          <p:nvSpPr>
            <p:cNvPr id="88" name="Rounded Rectangle 214">
              <a:extLst>
                <a:ext uri="{FF2B5EF4-FFF2-40B4-BE49-F238E27FC236}">
                  <a16:creationId xmlns:a16="http://schemas.microsoft.com/office/drawing/2014/main" id="{077AF422-9C5A-634A-AE50-6A5B1AED3005}"/>
                </a:ext>
              </a:extLst>
            </p:cNvPr>
            <p:cNvSpPr/>
            <p:nvPr/>
          </p:nvSpPr>
          <p:spPr>
            <a:xfrm>
              <a:off x="4202413" y="5802764"/>
              <a:ext cx="637634" cy="251798"/>
            </a:xfrm>
            <a:prstGeom prst="roundRect">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cxnSp>
          <p:nvCxnSpPr>
            <p:cNvPr id="89" name="Straight Connector 88">
              <a:extLst>
                <a:ext uri="{FF2B5EF4-FFF2-40B4-BE49-F238E27FC236}">
                  <a16:creationId xmlns:a16="http://schemas.microsoft.com/office/drawing/2014/main" id="{CB57A887-E04C-0E43-86DD-5B4A02163EFB}"/>
                </a:ext>
              </a:extLst>
            </p:cNvPr>
            <p:cNvCxnSpPr/>
            <p:nvPr/>
          </p:nvCxnSpPr>
          <p:spPr>
            <a:xfrm>
              <a:off x="4608975" y="5797265"/>
              <a:ext cx="0" cy="251798"/>
            </a:xfrm>
            <a:prstGeom prst="line">
              <a:avLst/>
            </a:prstGeom>
            <a:noFill/>
            <a:ln w="12700" cap="flat" cmpd="sng" algn="ctr">
              <a:solidFill>
                <a:srgbClr val="13326F"/>
              </a:solidFill>
              <a:prstDash val="solid"/>
            </a:ln>
            <a:effectLst/>
          </p:spPr>
        </p:cxnSp>
        <p:cxnSp>
          <p:nvCxnSpPr>
            <p:cNvPr id="90" name="Straight Connector 89">
              <a:extLst>
                <a:ext uri="{FF2B5EF4-FFF2-40B4-BE49-F238E27FC236}">
                  <a16:creationId xmlns:a16="http://schemas.microsoft.com/office/drawing/2014/main" id="{4C64686C-70A2-B345-9D0D-AB97D3178F1B}"/>
                </a:ext>
              </a:extLst>
            </p:cNvPr>
            <p:cNvCxnSpPr/>
            <p:nvPr/>
          </p:nvCxnSpPr>
          <p:spPr>
            <a:xfrm>
              <a:off x="4535697" y="5797265"/>
              <a:ext cx="0" cy="251798"/>
            </a:xfrm>
            <a:prstGeom prst="line">
              <a:avLst/>
            </a:prstGeom>
            <a:noFill/>
            <a:ln w="12700" cap="flat" cmpd="sng" algn="ctr">
              <a:solidFill>
                <a:srgbClr val="13326F"/>
              </a:solidFill>
              <a:prstDash val="solid"/>
            </a:ln>
            <a:effectLst/>
          </p:spPr>
        </p:cxnSp>
        <p:cxnSp>
          <p:nvCxnSpPr>
            <p:cNvPr id="91" name="Straight Connector 90">
              <a:extLst>
                <a:ext uri="{FF2B5EF4-FFF2-40B4-BE49-F238E27FC236}">
                  <a16:creationId xmlns:a16="http://schemas.microsoft.com/office/drawing/2014/main" id="{A8073A49-F1E1-EF47-90C0-5ADBA31BE596}"/>
                </a:ext>
              </a:extLst>
            </p:cNvPr>
            <p:cNvCxnSpPr/>
            <p:nvPr/>
          </p:nvCxnSpPr>
          <p:spPr>
            <a:xfrm>
              <a:off x="4310159" y="5808412"/>
              <a:ext cx="0" cy="251798"/>
            </a:xfrm>
            <a:prstGeom prst="line">
              <a:avLst/>
            </a:prstGeom>
            <a:noFill/>
            <a:ln w="12700" cap="flat" cmpd="sng" algn="ctr">
              <a:solidFill>
                <a:srgbClr val="13326F"/>
              </a:solidFill>
              <a:prstDash val="solid"/>
            </a:ln>
            <a:effectLst/>
          </p:spPr>
        </p:cxnSp>
        <p:cxnSp>
          <p:nvCxnSpPr>
            <p:cNvPr id="92" name="Straight Connector 91">
              <a:extLst>
                <a:ext uri="{FF2B5EF4-FFF2-40B4-BE49-F238E27FC236}">
                  <a16:creationId xmlns:a16="http://schemas.microsoft.com/office/drawing/2014/main" id="{8E561FD3-50A0-4B43-9277-528491ED3506}"/>
                </a:ext>
              </a:extLst>
            </p:cNvPr>
            <p:cNvCxnSpPr>
              <a:stCxn id="88" idx="1"/>
              <a:endCxn id="88" idx="3"/>
            </p:cNvCxnSpPr>
            <p:nvPr/>
          </p:nvCxnSpPr>
          <p:spPr>
            <a:xfrm>
              <a:off x="4202413" y="5928663"/>
              <a:ext cx="637634" cy="0"/>
            </a:xfrm>
            <a:prstGeom prst="line">
              <a:avLst/>
            </a:prstGeom>
            <a:noFill/>
            <a:ln w="12700" cap="flat" cmpd="sng" algn="ctr">
              <a:solidFill>
                <a:srgbClr val="13326F"/>
              </a:solidFill>
              <a:prstDash val="solid"/>
            </a:ln>
            <a:effectLst/>
          </p:spPr>
        </p:cxnSp>
        <p:cxnSp>
          <p:nvCxnSpPr>
            <p:cNvPr id="93" name="Straight Connector 92">
              <a:extLst>
                <a:ext uri="{FF2B5EF4-FFF2-40B4-BE49-F238E27FC236}">
                  <a16:creationId xmlns:a16="http://schemas.microsoft.com/office/drawing/2014/main" id="{B4B06ABE-23F8-0D49-8C93-766967A22F82}"/>
                </a:ext>
              </a:extLst>
            </p:cNvPr>
            <p:cNvCxnSpPr/>
            <p:nvPr/>
          </p:nvCxnSpPr>
          <p:spPr>
            <a:xfrm>
              <a:off x="4460594" y="5797265"/>
              <a:ext cx="0" cy="251798"/>
            </a:xfrm>
            <a:prstGeom prst="line">
              <a:avLst/>
            </a:prstGeom>
            <a:noFill/>
            <a:ln w="12700" cap="flat" cmpd="sng" algn="ctr">
              <a:solidFill>
                <a:srgbClr val="13326F"/>
              </a:solidFill>
              <a:prstDash val="solid"/>
            </a:ln>
            <a:effectLst/>
          </p:spPr>
        </p:cxnSp>
        <p:sp>
          <p:nvSpPr>
            <p:cNvPr id="94" name="Rectangle 93">
              <a:extLst>
                <a:ext uri="{FF2B5EF4-FFF2-40B4-BE49-F238E27FC236}">
                  <a16:creationId xmlns:a16="http://schemas.microsoft.com/office/drawing/2014/main" id="{7C94AC02-F4DC-314E-B4F4-A3DA3480AA6F}"/>
                </a:ext>
              </a:extLst>
            </p:cNvPr>
            <p:cNvSpPr/>
            <p:nvPr/>
          </p:nvSpPr>
          <p:spPr>
            <a:xfrm>
              <a:off x="4241975" y="5962351"/>
              <a:ext cx="45719" cy="50800"/>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95" name="TextBox 94">
              <a:extLst>
                <a:ext uri="{FF2B5EF4-FFF2-40B4-BE49-F238E27FC236}">
                  <a16:creationId xmlns:a16="http://schemas.microsoft.com/office/drawing/2014/main" id="{1604F3F9-C9B5-4646-8B07-CD964CBBE332}"/>
                </a:ext>
              </a:extLst>
            </p:cNvPr>
            <p:cNvSpPr txBox="1"/>
            <p:nvPr/>
          </p:nvSpPr>
          <p:spPr>
            <a:xfrm>
              <a:off x="4151669" y="5744028"/>
              <a:ext cx="857249"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10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endParaRPr kumimoji="0" lang="en-US" sz="800" b="0" i="0" u="none" strike="noStrike" kern="0" cap="none" spc="0" normalizeH="0" baseline="0" noProof="0" dirty="0">
                <a:ln>
                  <a:noFill/>
                </a:ln>
                <a:solidFill>
                  <a:srgbClr val="2D4B87">
                    <a:lumMod val="75000"/>
                  </a:srgbClr>
                </a:solidFill>
                <a:effectLst/>
                <a:uLnTx/>
                <a:uFillTx/>
                <a:latin typeface="Arial"/>
                <a:cs typeface="Arial"/>
              </a:endParaRPr>
            </a:p>
          </p:txBody>
        </p:sp>
        <p:cxnSp>
          <p:nvCxnSpPr>
            <p:cNvPr id="96" name="Straight Connector 95">
              <a:extLst>
                <a:ext uri="{FF2B5EF4-FFF2-40B4-BE49-F238E27FC236}">
                  <a16:creationId xmlns:a16="http://schemas.microsoft.com/office/drawing/2014/main" id="{7D5E00C5-A963-6E4A-BCFD-001F4651AA5F}"/>
                </a:ext>
              </a:extLst>
            </p:cNvPr>
            <p:cNvCxnSpPr/>
            <p:nvPr/>
          </p:nvCxnSpPr>
          <p:spPr>
            <a:xfrm>
              <a:off x="4385535" y="5802764"/>
              <a:ext cx="0" cy="251798"/>
            </a:xfrm>
            <a:prstGeom prst="line">
              <a:avLst/>
            </a:prstGeom>
            <a:noFill/>
            <a:ln w="12700" cap="flat" cmpd="sng" algn="ctr">
              <a:solidFill>
                <a:srgbClr val="13326F"/>
              </a:solidFill>
              <a:prstDash val="solid"/>
            </a:ln>
            <a:effectLst/>
          </p:spPr>
        </p:cxnSp>
        <p:cxnSp>
          <p:nvCxnSpPr>
            <p:cNvPr id="97" name="Straight Connector 96">
              <a:extLst>
                <a:ext uri="{FF2B5EF4-FFF2-40B4-BE49-F238E27FC236}">
                  <a16:creationId xmlns:a16="http://schemas.microsoft.com/office/drawing/2014/main" id="{7A55C949-B165-5D47-9D9F-C8BD21A0486A}"/>
                </a:ext>
              </a:extLst>
            </p:cNvPr>
            <p:cNvCxnSpPr/>
            <p:nvPr/>
          </p:nvCxnSpPr>
          <p:spPr>
            <a:xfrm>
              <a:off x="4685066" y="5792859"/>
              <a:ext cx="0" cy="251798"/>
            </a:xfrm>
            <a:prstGeom prst="line">
              <a:avLst/>
            </a:prstGeom>
            <a:noFill/>
            <a:ln w="12700" cap="flat" cmpd="sng" algn="ctr">
              <a:solidFill>
                <a:srgbClr val="13326F"/>
              </a:solidFill>
              <a:prstDash val="solid"/>
            </a:ln>
            <a:effectLst/>
          </p:spPr>
        </p:cxnSp>
        <p:cxnSp>
          <p:nvCxnSpPr>
            <p:cNvPr id="98" name="Straight Connector 97">
              <a:extLst>
                <a:ext uri="{FF2B5EF4-FFF2-40B4-BE49-F238E27FC236}">
                  <a16:creationId xmlns:a16="http://schemas.microsoft.com/office/drawing/2014/main" id="{12010808-AE87-E54F-9EF3-5711CD7CB360}"/>
                </a:ext>
              </a:extLst>
            </p:cNvPr>
            <p:cNvCxnSpPr/>
            <p:nvPr/>
          </p:nvCxnSpPr>
          <p:spPr>
            <a:xfrm>
              <a:off x="4756857" y="5805939"/>
              <a:ext cx="0" cy="251798"/>
            </a:xfrm>
            <a:prstGeom prst="line">
              <a:avLst/>
            </a:prstGeom>
            <a:noFill/>
            <a:ln w="12700" cap="flat" cmpd="sng" algn="ctr">
              <a:solidFill>
                <a:srgbClr val="13326F"/>
              </a:solidFill>
              <a:prstDash val="solid"/>
            </a:ln>
            <a:effectLst/>
          </p:spPr>
        </p:cxnSp>
      </p:grpSp>
      <p:grpSp>
        <p:nvGrpSpPr>
          <p:cNvPr id="99" name="Group 98">
            <a:extLst>
              <a:ext uri="{FF2B5EF4-FFF2-40B4-BE49-F238E27FC236}">
                <a16:creationId xmlns:a16="http://schemas.microsoft.com/office/drawing/2014/main" id="{FEFDB1D1-E661-634D-A6B1-139F9C59E0EE}"/>
              </a:ext>
            </a:extLst>
          </p:cNvPr>
          <p:cNvGrpSpPr/>
          <p:nvPr/>
        </p:nvGrpSpPr>
        <p:grpSpPr>
          <a:xfrm>
            <a:off x="4002783" y="5275519"/>
            <a:ext cx="857249" cy="316182"/>
            <a:chOff x="4151669" y="5744028"/>
            <a:chExt cx="857249" cy="316182"/>
          </a:xfrm>
        </p:grpSpPr>
        <p:sp>
          <p:nvSpPr>
            <p:cNvPr id="100" name="Rounded Rectangle 214">
              <a:extLst>
                <a:ext uri="{FF2B5EF4-FFF2-40B4-BE49-F238E27FC236}">
                  <a16:creationId xmlns:a16="http://schemas.microsoft.com/office/drawing/2014/main" id="{7F29F2D8-7961-8A4D-B44E-7BB5D9E6AC26}"/>
                </a:ext>
              </a:extLst>
            </p:cNvPr>
            <p:cNvSpPr/>
            <p:nvPr/>
          </p:nvSpPr>
          <p:spPr>
            <a:xfrm>
              <a:off x="4202413" y="5802764"/>
              <a:ext cx="637634" cy="251798"/>
            </a:xfrm>
            <a:prstGeom prst="roundRect">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cxnSp>
          <p:nvCxnSpPr>
            <p:cNvPr id="101" name="Straight Connector 100">
              <a:extLst>
                <a:ext uri="{FF2B5EF4-FFF2-40B4-BE49-F238E27FC236}">
                  <a16:creationId xmlns:a16="http://schemas.microsoft.com/office/drawing/2014/main" id="{7E45D233-BC49-AD45-8741-E3AB45759399}"/>
                </a:ext>
              </a:extLst>
            </p:cNvPr>
            <p:cNvCxnSpPr/>
            <p:nvPr/>
          </p:nvCxnSpPr>
          <p:spPr>
            <a:xfrm>
              <a:off x="4608975" y="5797265"/>
              <a:ext cx="0" cy="251798"/>
            </a:xfrm>
            <a:prstGeom prst="line">
              <a:avLst/>
            </a:prstGeom>
            <a:noFill/>
            <a:ln w="12700" cap="flat" cmpd="sng" algn="ctr">
              <a:solidFill>
                <a:srgbClr val="13326F"/>
              </a:solidFill>
              <a:prstDash val="solid"/>
            </a:ln>
            <a:effectLst/>
          </p:spPr>
        </p:cxnSp>
        <p:cxnSp>
          <p:nvCxnSpPr>
            <p:cNvPr id="102" name="Straight Connector 101">
              <a:extLst>
                <a:ext uri="{FF2B5EF4-FFF2-40B4-BE49-F238E27FC236}">
                  <a16:creationId xmlns:a16="http://schemas.microsoft.com/office/drawing/2014/main" id="{520D6539-01B5-1945-A576-325EDB229E77}"/>
                </a:ext>
              </a:extLst>
            </p:cNvPr>
            <p:cNvCxnSpPr/>
            <p:nvPr/>
          </p:nvCxnSpPr>
          <p:spPr>
            <a:xfrm>
              <a:off x="4535697" y="5797265"/>
              <a:ext cx="0" cy="251798"/>
            </a:xfrm>
            <a:prstGeom prst="line">
              <a:avLst/>
            </a:prstGeom>
            <a:noFill/>
            <a:ln w="12700" cap="flat" cmpd="sng" algn="ctr">
              <a:solidFill>
                <a:srgbClr val="13326F"/>
              </a:solidFill>
              <a:prstDash val="solid"/>
            </a:ln>
            <a:effectLst/>
          </p:spPr>
        </p:cxnSp>
        <p:cxnSp>
          <p:nvCxnSpPr>
            <p:cNvPr id="103" name="Straight Connector 102">
              <a:extLst>
                <a:ext uri="{FF2B5EF4-FFF2-40B4-BE49-F238E27FC236}">
                  <a16:creationId xmlns:a16="http://schemas.microsoft.com/office/drawing/2014/main" id="{DD35CE9A-8C8D-4D45-84C8-B7A42AAE35F4}"/>
                </a:ext>
              </a:extLst>
            </p:cNvPr>
            <p:cNvCxnSpPr/>
            <p:nvPr/>
          </p:nvCxnSpPr>
          <p:spPr>
            <a:xfrm>
              <a:off x="4310159" y="5808412"/>
              <a:ext cx="0" cy="251798"/>
            </a:xfrm>
            <a:prstGeom prst="line">
              <a:avLst/>
            </a:prstGeom>
            <a:noFill/>
            <a:ln w="12700" cap="flat" cmpd="sng" algn="ctr">
              <a:solidFill>
                <a:srgbClr val="13326F"/>
              </a:solidFill>
              <a:prstDash val="solid"/>
            </a:ln>
            <a:effectLst/>
          </p:spPr>
        </p:cxnSp>
        <p:cxnSp>
          <p:nvCxnSpPr>
            <p:cNvPr id="104" name="Straight Connector 103">
              <a:extLst>
                <a:ext uri="{FF2B5EF4-FFF2-40B4-BE49-F238E27FC236}">
                  <a16:creationId xmlns:a16="http://schemas.microsoft.com/office/drawing/2014/main" id="{A161495D-3406-1645-855D-D067E0E2355A}"/>
                </a:ext>
              </a:extLst>
            </p:cNvPr>
            <p:cNvCxnSpPr>
              <a:stCxn id="100" idx="1"/>
              <a:endCxn id="100" idx="3"/>
            </p:cNvCxnSpPr>
            <p:nvPr/>
          </p:nvCxnSpPr>
          <p:spPr>
            <a:xfrm>
              <a:off x="4202413" y="5928663"/>
              <a:ext cx="637634" cy="0"/>
            </a:xfrm>
            <a:prstGeom prst="line">
              <a:avLst/>
            </a:prstGeom>
            <a:noFill/>
            <a:ln w="12700" cap="flat" cmpd="sng" algn="ctr">
              <a:solidFill>
                <a:srgbClr val="13326F"/>
              </a:solidFill>
              <a:prstDash val="solid"/>
            </a:ln>
            <a:effectLst/>
          </p:spPr>
        </p:cxnSp>
        <p:cxnSp>
          <p:nvCxnSpPr>
            <p:cNvPr id="105" name="Straight Connector 104">
              <a:extLst>
                <a:ext uri="{FF2B5EF4-FFF2-40B4-BE49-F238E27FC236}">
                  <a16:creationId xmlns:a16="http://schemas.microsoft.com/office/drawing/2014/main" id="{D1AE78CA-060D-DC43-8DE9-B853E845F8ED}"/>
                </a:ext>
              </a:extLst>
            </p:cNvPr>
            <p:cNvCxnSpPr/>
            <p:nvPr/>
          </p:nvCxnSpPr>
          <p:spPr>
            <a:xfrm>
              <a:off x="4460594" y="5797265"/>
              <a:ext cx="0" cy="251798"/>
            </a:xfrm>
            <a:prstGeom prst="line">
              <a:avLst/>
            </a:prstGeom>
            <a:noFill/>
            <a:ln w="12700" cap="flat" cmpd="sng" algn="ctr">
              <a:solidFill>
                <a:srgbClr val="13326F"/>
              </a:solidFill>
              <a:prstDash val="solid"/>
            </a:ln>
            <a:effectLst/>
          </p:spPr>
        </p:cxnSp>
        <p:sp>
          <p:nvSpPr>
            <p:cNvPr id="106" name="Rectangle 105">
              <a:extLst>
                <a:ext uri="{FF2B5EF4-FFF2-40B4-BE49-F238E27FC236}">
                  <a16:creationId xmlns:a16="http://schemas.microsoft.com/office/drawing/2014/main" id="{E7C96BCC-D08C-5E4B-B8EC-9551121941B7}"/>
                </a:ext>
              </a:extLst>
            </p:cNvPr>
            <p:cNvSpPr/>
            <p:nvPr/>
          </p:nvSpPr>
          <p:spPr>
            <a:xfrm>
              <a:off x="4241975" y="5962351"/>
              <a:ext cx="45719" cy="50800"/>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07" name="TextBox 106">
              <a:extLst>
                <a:ext uri="{FF2B5EF4-FFF2-40B4-BE49-F238E27FC236}">
                  <a16:creationId xmlns:a16="http://schemas.microsoft.com/office/drawing/2014/main" id="{6584BCD1-E83C-2744-904F-54582A486558}"/>
                </a:ext>
              </a:extLst>
            </p:cNvPr>
            <p:cNvSpPr txBox="1"/>
            <p:nvPr/>
          </p:nvSpPr>
          <p:spPr>
            <a:xfrm>
              <a:off x="4151669" y="5744028"/>
              <a:ext cx="857249"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10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endParaRPr kumimoji="0" lang="en-US" sz="800" b="0" i="0" u="none" strike="noStrike" kern="0" cap="none" spc="0" normalizeH="0" baseline="0" noProof="0" dirty="0">
                <a:ln>
                  <a:noFill/>
                </a:ln>
                <a:solidFill>
                  <a:srgbClr val="2D4B87">
                    <a:lumMod val="75000"/>
                  </a:srgbClr>
                </a:solidFill>
                <a:effectLst/>
                <a:uLnTx/>
                <a:uFillTx/>
                <a:latin typeface="Arial"/>
                <a:cs typeface="Arial"/>
              </a:endParaRPr>
            </a:p>
          </p:txBody>
        </p:sp>
        <p:cxnSp>
          <p:nvCxnSpPr>
            <p:cNvPr id="108" name="Straight Connector 107">
              <a:extLst>
                <a:ext uri="{FF2B5EF4-FFF2-40B4-BE49-F238E27FC236}">
                  <a16:creationId xmlns:a16="http://schemas.microsoft.com/office/drawing/2014/main" id="{E1153E9F-2F5B-2C4A-BAD0-F2EEA77DC3E8}"/>
                </a:ext>
              </a:extLst>
            </p:cNvPr>
            <p:cNvCxnSpPr/>
            <p:nvPr/>
          </p:nvCxnSpPr>
          <p:spPr>
            <a:xfrm>
              <a:off x="4385535" y="5802764"/>
              <a:ext cx="0" cy="251798"/>
            </a:xfrm>
            <a:prstGeom prst="line">
              <a:avLst/>
            </a:prstGeom>
            <a:noFill/>
            <a:ln w="12700" cap="flat" cmpd="sng" algn="ctr">
              <a:solidFill>
                <a:srgbClr val="13326F"/>
              </a:solidFill>
              <a:prstDash val="solid"/>
            </a:ln>
            <a:effectLst/>
          </p:spPr>
        </p:cxnSp>
        <p:cxnSp>
          <p:nvCxnSpPr>
            <p:cNvPr id="109" name="Straight Connector 108">
              <a:extLst>
                <a:ext uri="{FF2B5EF4-FFF2-40B4-BE49-F238E27FC236}">
                  <a16:creationId xmlns:a16="http://schemas.microsoft.com/office/drawing/2014/main" id="{DA690FD7-4778-0641-AF0A-44DB97FA46A4}"/>
                </a:ext>
              </a:extLst>
            </p:cNvPr>
            <p:cNvCxnSpPr/>
            <p:nvPr/>
          </p:nvCxnSpPr>
          <p:spPr>
            <a:xfrm>
              <a:off x="4685066" y="5792859"/>
              <a:ext cx="0" cy="251798"/>
            </a:xfrm>
            <a:prstGeom prst="line">
              <a:avLst/>
            </a:prstGeom>
            <a:noFill/>
            <a:ln w="12700" cap="flat" cmpd="sng" algn="ctr">
              <a:solidFill>
                <a:srgbClr val="13326F"/>
              </a:solidFill>
              <a:prstDash val="solid"/>
            </a:ln>
            <a:effectLst/>
          </p:spPr>
        </p:cxnSp>
        <p:cxnSp>
          <p:nvCxnSpPr>
            <p:cNvPr id="110" name="Straight Connector 109">
              <a:extLst>
                <a:ext uri="{FF2B5EF4-FFF2-40B4-BE49-F238E27FC236}">
                  <a16:creationId xmlns:a16="http://schemas.microsoft.com/office/drawing/2014/main" id="{14727E54-BE3D-774B-A9A6-576581499129}"/>
                </a:ext>
              </a:extLst>
            </p:cNvPr>
            <p:cNvCxnSpPr/>
            <p:nvPr/>
          </p:nvCxnSpPr>
          <p:spPr>
            <a:xfrm>
              <a:off x="4756857" y="5805939"/>
              <a:ext cx="0" cy="251798"/>
            </a:xfrm>
            <a:prstGeom prst="line">
              <a:avLst/>
            </a:prstGeom>
            <a:noFill/>
            <a:ln w="12700" cap="flat" cmpd="sng" algn="ctr">
              <a:solidFill>
                <a:srgbClr val="13326F"/>
              </a:solidFill>
              <a:prstDash val="solid"/>
            </a:ln>
            <a:effectLst/>
          </p:spPr>
        </p:cxnSp>
      </p:grpSp>
      <p:cxnSp>
        <p:nvCxnSpPr>
          <p:cNvPr id="117" name="Straight Connector 116">
            <a:extLst>
              <a:ext uri="{FF2B5EF4-FFF2-40B4-BE49-F238E27FC236}">
                <a16:creationId xmlns:a16="http://schemas.microsoft.com/office/drawing/2014/main" id="{083F9461-9530-AA45-90E4-CBB2928676E8}"/>
              </a:ext>
            </a:extLst>
          </p:cNvPr>
          <p:cNvCxnSpPr>
            <a:cxnSpLocks/>
          </p:cNvCxnSpPr>
          <p:nvPr/>
        </p:nvCxnSpPr>
        <p:spPr>
          <a:xfrm flipV="1">
            <a:off x="4145377" y="3645024"/>
            <a:ext cx="15896" cy="1525269"/>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CA2F8E1D-2012-A345-ACC3-A6223F7AE1EA}"/>
              </a:ext>
            </a:extLst>
          </p:cNvPr>
          <p:cNvCxnSpPr>
            <a:cxnSpLocks/>
          </p:cNvCxnSpPr>
          <p:nvPr/>
        </p:nvCxnSpPr>
        <p:spPr>
          <a:xfrm flipV="1">
            <a:off x="1225886" y="3645024"/>
            <a:ext cx="0" cy="288032"/>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E2DB0FA6-A7DF-5C42-99EE-88F2AE59A315}"/>
              </a:ext>
            </a:extLst>
          </p:cNvPr>
          <p:cNvCxnSpPr>
            <a:cxnSpLocks/>
          </p:cNvCxnSpPr>
          <p:nvPr/>
        </p:nvCxnSpPr>
        <p:spPr>
          <a:xfrm flipV="1">
            <a:off x="2984580" y="3645024"/>
            <a:ext cx="0" cy="288032"/>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2AAFD7F2-E757-DE4D-8905-F5CF6116E87C}"/>
              </a:ext>
            </a:extLst>
          </p:cNvPr>
          <p:cNvCxnSpPr>
            <a:cxnSpLocks/>
          </p:cNvCxnSpPr>
          <p:nvPr/>
        </p:nvCxnSpPr>
        <p:spPr>
          <a:xfrm>
            <a:off x="4145377" y="4495734"/>
            <a:ext cx="426374" cy="0"/>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sp>
        <p:nvSpPr>
          <p:cNvPr id="128" name="TextBox 127">
            <a:extLst>
              <a:ext uri="{FF2B5EF4-FFF2-40B4-BE49-F238E27FC236}">
                <a16:creationId xmlns:a16="http://schemas.microsoft.com/office/drawing/2014/main" id="{88E30A03-74E1-E34B-849F-4CF868CFF4EC}"/>
              </a:ext>
            </a:extLst>
          </p:cNvPr>
          <p:cNvSpPr txBox="1"/>
          <p:nvPr/>
        </p:nvSpPr>
        <p:spPr>
          <a:xfrm>
            <a:off x="3190459" y="5680840"/>
            <a:ext cx="2029613" cy="276999"/>
          </a:xfrm>
          <a:prstGeom prst="rect">
            <a:avLst/>
          </a:prstGeom>
          <a:noFill/>
        </p:spPr>
        <p:txBody>
          <a:bodyPr wrap="square" rtlCol="0">
            <a:spAutoFit/>
          </a:bodyPr>
          <a:lstStyle/>
          <a:p>
            <a:pPr algn="ctr"/>
            <a:r>
              <a:rPr lang="en-US" sz="1200" dirty="0">
                <a:latin typeface="Lato" panose="020F0502020204030203" pitchFamily="34" charset="0"/>
              </a:rPr>
              <a:t>Smart Devices or PLCs</a:t>
            </a:r>
            <a:endParaRPr lang="en-GB" sz="1200" dirty="0">
              <a:latin typeface="Lato" panose="020F0502020204030203" pitchFamily="34" charset="0"/>
            </a:endParaRPr>
          </a:p>
        </p:txBody>
      </p:sp>
      <p:cxnSp>
        <p:nvCxnSpPr>
          <p:cNvPr id="129" name="Straight Connector 128">
            <a:extLst>
              <a:ext uri="{FF2B5EF4-FFF2-40B4-BE49-F238E27FC236}">
                <a16:creationId xmlns:a16="http://schemas.microsoft.com/office/drawing/2014/main" id="{625B9484-8684-1B45-9E8D-753EB9B47A89}"/>
              </a:ext>
            </a:extLst>
          </p:cNvPr>
          <p:cNvCxnSpPr>
            <a:cxnSpLocks/>
          </p:cNvCxnSpPr>
          <p:nvPr/>
        </p:nvCxnSpPr>
        <p:spPr>
          <a:xfrm flipV="1">
            <a:off x="2359262" y="3392315"/>
            <a:ext cx="0" cy="252709"/>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26280F18-91E7-B144-A6DE-9343DB8071A9}"/>
              </a:ext>
            </a:extLst>
          </p:cNvPr>
          <p:cNvCxnSpPr>
            <a:cxnSpLocks/>
          </p:cNvCxnSpPr>
          <p:nvPr/>
        </p:nvCxnSpPr>
        <p:spPr>
          <a:xfrm flipH="1" flipV="1">
            <a:off x="2336402" y="2132856"/>
            <a:ext cx="22860" cy="1152128"/>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sp>
        <p:nvSpPr>
          <p:cNvPr id="134" name="TextBox 133">
            <a:extLst>
              <a:ext uri="{FF2B5EF4-FFF2-40B4-BE49-F238E27FC236}">
                <a16:creationId xmlns:a16="http://schemas.microsoft.com/office/drawing/2014/main" id="{55FB672B-35FC-3C4C-8111-30A898E9A742}"/>
              </a:ext>
            </a:extLst>
          </p:cNvPr>
          <p:cNvSpPr txBox="1"/>
          <p:nvPr/>
        </p:nvSpPr>
        <p:spPr>
          <a:xfrm>
            <a:off x="2252146" y="3294040"/>
            <a:ext cx="2857322" cy="276999"/>
          </a:xfrm>
          <a:prstGeom prst="rect">
            <a:avLst/>
          </a:prstGeom>
          <a:noFill/>
        </p:spPr>
        <p:txBody>
          <a:bodyPr wrap="square" rtlCol="0">
            <a:spAutoFit/>
          </a:bodyPr>
          <a:lstStyle/>
          <a:p>
            <a:pPr algn="ctr"/>
            <a:r>
              <a:rPr lang="en-US" sz="1200" dirty="0">
                <a:latin typeface="Lato" panose="020F0502020204030203" pitchFamily="34" charset="0"/>
              </a:rPr>
              <a:t>Switch/Firewall/Router/Modem</a:t>
            </a:r>
            <a:endParaRPr lang="en-GB" sz="1200" dirty="0">
              <a:latin typeface="Lato" panose="020F0502020204030203" pitchFamily="34" charset="0"/>
            </a:endParaRPr>
          </a:p>
        </p:txBody>
      </p:sp>
      <p:sp>
        <p:nvSpPr>
          <p:cNvPr id="11" name="Cloud 10">
            <a:extLst>
              <a:ext uri="{FF2B5EF4-FFF2-40B4-BE49-F238E27FC236}">
                <a16:creationId xmlns:a16="http://schemas.microsoft.com/office/drawing/2014/main" id="{838EE1CD-C542-8545-A4FC-BC67EE3217EE}"/>
              </a:ext>
            </a:extLst>
          </p:cNvPr>
          <p:cNvSpPr/>
          <p:nvPr/>
        </p:nvSpPr>
        <p:spPr>
          <a:xfrm>
            <a:off x="1025382" y="1628800"/>
            <a:ext cx="2977401" cy="792088"/>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31BA54CA-03A9-6546-8FD6-B9E9583F4873}"/>
              </a:ext>
            </a:extLst>
          </p:cNvPr>
          <p:cNvSpPr txBox="1"/>
          <p:nvPr/>
        </p:nvSpPr>
        <p:spPr>
          <a:xfrm>
            <a:off x="169509" y="2405065"/>
            <a:ext cx="1234564" cy="276999"/>
          </a:xfrm>
          <a:prstGeom prst="rect">
            <a:avLst/>
          </a:prstGeom>
          <a:noFill/>
        </p:spPr>
        <p:txBody>
          <a:bodyPr wrap="square" rtlCol="0">
            <a:spAutoFit/>
          </a:bodyPr>
          <a:lstStyle/>
          <a:p>
            <a:pPr algn="ctr"/>
            <a:r>
              <a:rPr lang="en-US" sz="1200" dirty="0">
                <a:latin typeface="Lato" panose="020F0502020204030203" pitchFamily="34" charset="0"/>
              </a:rPr>
              <a:t>Internet</a:t>
            </a:r>
            <a:endParaRPr lang="en-GB" sz="1200" dirty="0">
              <a:latin typeface="Lato" panose="020F0502020204030203" pitchFamily="34" charset="0"/>
            </a:endParaRPr>
          </a:p>
        </p:txBody>
      </p:sp>
      <p:grpSp>
        <p:nvGrpSpPr>
          <p:cNvPr id="68" name="Group 67">
            <a:extLst>
              <a:ext uri="{FF2B5EF4-FFF2-40B4-BE49-F238E27FC236}">
                <a16:creationId xmlns:a16="http://schemas.microsoft.com/office/drawing/2014/main" id="{20FC8C6B-73DD-334B-B422-14F06EFB6655}"/>
              </a:ext>
            </a:extLst>
          </p:cNvPr>
          <p:cNvGrpSpPr/>
          <p:nvPr/>
        </p:nvGrpSpPr>
        <p:grpSpPr>
          <a:xfrm>
            <a:off x="2111134" y="1454389"/>
            <a:ext cx="334098" cy="584829"/>
            <a:chOff x="2590776" y="1079394"/>
            <a:chExt cx="749324" cy="1206606"/>
          </a:xfrm>
        </p:grpSpPr>
        <p:sp>
          <p:nvSpPr>
            <p:cNvPr id="69" name="Rounded Rectangle 96">
              <a:extLst>
                <a:ext uri="{FF2B5EF4-FFF2-40B4-BE49-F238E27FC236}">
                  <a16:creationId xmlns:a16="http://schemas.microsoft.com/office/drawing/2014/main" id="{4CA7ED5B-C681-DC4D-9F4F-A2A1EB338E3F}"/>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0" name="Rounded Rectangle 97">
              <a:extLst>
                <a:ext uri="{FF2B5EF4-FFF2-40B4-BE49-F238E27FC236}">
                  <a16:creationId xmlns:a16="http://schemas.microsoft.com/office/drawing/2014/main" id="{25464116-4B20-A14B-9A26-2F821F03E195}"/>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1" name="Rounded Rectangle 98">
              <a:extLst>
                <a:ext uri="{FF2B5EF4-FFF2-40B4-BE49-F238E27FC236}">
                  <a16:creationId xmlns:a16="http://schemas.microsoft.com/office/drawing/2014/main" id="{D840B7CF-E6F4-4941-BFC8-8907C1536932}"/>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2" name="Rounded Rectangle 99">
              <a:extLst>
                <a:ext uri="{FF2B5EF4-FFF2-40B4-BE49-F238E27FC236}">
                  <a16:creationId xmlns:a16="http://schemas.microsoft.com/office/drawing/2014/main" id="{F84BACF3-5741-834C-B5C4-E7B785EF4463}"/>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3" name="Rectangle 72">
              <a:extLst>
                <a:ext uri="{FF2B5EF4-FFF2-40B4-BE49-F238E27FC236}">
                  <a16:creationId xmlns:a16="http://schemas.microsoft.com/office/drawing/2014/main" id="{5C25AC42-D4DE-AE41-BF22-8D3BA345AE44}"/>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4" name="Oval 73">
              <a:extLst>
                <a:ext uri="{FF2B5EF4-FFF2-40B4-BE49-F238E27FC236}">
                  <a16:creationId xmlns:a16="http://schemas.microsoft.com/office/drawing/2014/main" id="{D3D4A93A-2FDF-8D4F-98BC-09E8069044F8}"/>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75" name="Group 74">
            <a:extLst>
              <a:ext uri="{FF2B5EF4-FFF2-40B4-BE49-F238E27FC236}">
                <a16:creationId xmlns:a16="http://schemas.microsoft.com/office/drawing/2014/main" id="{487B89D1-FEE9-CB46-9E6A-AE6EEC8049BD}"/>
              </a:ext>
            </a:extLst>
          </p:cNvPr>
          <p:cNvGrpSpPr/>
          <p:nvPr/>
        </p:nvGrpSpPr>
        <p:grpSpPr>
          <a:xfrm>
            <a:off x="2263534" y="1606789"/>
            <a:ext cx="334098" cy="584829"/>
            <a:chOff x="2590776" y="1079394"/>
            <a:chExt cx="749324" cy="1206606"/>
          </a:xfrm>
        </p:grpSpPr>
        <p:sp>
          <p:nvSpPr>
            <p:cNvPr id="76" name="Rounded Rectangle 96">
              <a:extLst>
                <a:ext uri="{FF2B5EF4-FFF2-40B4-BE49-F238E27FC236}">
                  <a16:creationId xmlns:a16="http://schemas.microsoft.com/office/drawing/2014/main" id="{825C2476-731E-8843-94C5-89A8373D21D8}"/>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7" name="Rounded Rectangle 97">
              <a:extLst>
                <a:ext uri="{FF2B5EF4-FFF2-40B4-BE49-F238E27FC236}">
                  <a16:creationId xmlns:a16="http://schemas.microsoft.com/office/drawing/2014/main" id="{3BAEFCE7-1394-214E-9204-7B08FD29D490}"/>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8" name="Rounded Rectangle 98">
              <a:extLst>
                <a:ext uri="{FF2B5EF4-FFF2-40B4-BE49-F238E27FC236}">
                  <a16:creationId xmlns:a16="http://schemas.microsoft.com/office/drawing/2014/main" id="{D6AD9F55-FEB8-6E47-B750-4A2C19EDFCF9}"/>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9" name="Rounded Rectangle 99">
              <a:extLst>
                <a:ext uri="{FF2B5EF4-FFF2-40B4-BE49-F238E27FC236}">
                  <a16:creationId xmlns:a16="http://schemas.microsoft.com/office/drawing/2014/main" id="{ED17AFAE-2EDB-0E40-BDE1-EC09348FE5E2}"/>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0" name="Rectangle 79">
              <a:extLst>
                <a:ext uri="{FF2B5EF4-FFF2-40B4-BE49-F238E27FC236}">
                  <a16:creationId xmlns:a16="http://schemas.microsoft.com/office/drawing/2014/main" id="{986A2640-EDBB-7444-977E-FDAB5D9119C7}"/>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1" name="Oval 80">
              <a:extLst>
                <a:ext uri="{FF2B5EF4-FFF2-40B4-BE49-F238E27FC236}">
                  <a16:creationId xmlns:a16="http://schemas.microsoft.com/office/drawing/2014/main" id="{395436FC-5109-3C4D-B9EA-98F7487E8322}"/>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82" name="Group 81">
            <a:extLst>
              <a:ext uri="{FF2B5EF4-FFF2-40B4-BE49-F238E27FC236}">
                <a16:creationId xmlns:a16="http://schemas.microsoft.com/office/drawing/2014/main" id="{1FAD7DA5-DF75-994E-8880-3792370F8EBC}"/>
              </a:ext>
            </a:extLst>
          </p:cNvPr>
          <p:cNvGrpSpPr/>
          <p:nvPr/>
        </p:nvGrpSpPr>
        <p:grpSpPr>
          <a:xfrm>
            <a:off x="2415934" y="1759189"/>
            <a:ext cx="334098" cy="584829"/>
            <a:chOff x="2590776" y="1079394"/>
            <a:chExt cx="749324" cy="1206606"/>
          </a:xfrm>
        </p:grpSpPr>
        <p:sp>
          <p:nvSpPr>
            <p:cNvPr id="83" name="Rounded Rectangle 96">
              <a:extLst>
                <a:ext uri="{FF2B5EF4-FFF2-40B4-BE49-F238E27FC236}">
                  <a16:creationId xmlns:a16="http://schemas.microsoft.com/office/drawing/2014/main" id="{7001D439-C2C8-0247-91D4-4978BEC93C08}"/>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4" name="Rounded Rectangle 97">
              <a:extLst>
                <a:ext uri="{FF2B5EF4-FFF2-40B4-BE49-F238E27FC236}">
                  <a16:creationId xmlns:a16="http://schemas.microsoft.com/office/drawing/2014/main" id="{25089EB6-6361-414B-9890-CA7823E02AFB}"/>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5" name="Rounded Rectangle 98">
              <a:extLst>
                <a:ext uri="{FF2B5EF4-FFF2-40B4-BE49-F238E27FC236}">
                  <a16:creationId xmlns:a16="http://schemas.microsoft.com/office/drawing/2014/main" id="{155B8FCF-89B2-BB47-BAE9-1AE36AA55B59}"/>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6" name="Rounded Rectangle 99">
              <a:extLst>
                <a:ext uri="{FF2B5EF4-FFF2-40B4-BE49-F238E27FC236}">
                  <a16:creationId xmlns:a16="http://schemas.microsoft.com/office/drawing/2014/main" id="{0015EDCE-F819-A64A-8E6E-4B466C9A9966}"/>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1" name="Rectangle 110">
              <a:extLst>
                <a:ext uri="{FF2B5EF4-FFF2-40B4-BE49-F238E27FC236}">
                  <a16:creationId xmlns:a16="http://schemas.microsoft.com/office/drawing/2014/main" id="{6A610CBB-C83B-AC4C-8E6F-EFFED331D03E}"/>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2" name="Oval 111">
              <a:extLst>
                <a:ext uri="{FF2B5EF4-FFF2-40B4-BE49-F238E27FC236}">
                  <a16:creationId xmlns:a16="http://schemas.microsoft.com/office/drawing/2014/main" id="{262B997B-36CF-CA42-BB8B-E451C9E1232C}"/>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113" name="Group 112">
            <a:extLst>
              <a:ext uri="{FF2B5EF4-FFF2-40B4-BE49-F238E27FC236}">
                <a16:creationId xmlns:a16="http://schemas.microsoft.com/office/drawing/2014/main" id="{013B32FC-59DA-C44D-A166-A0295042C0C6}"/>
              </a:ext>
            </a:extLst>
          </p:cNvPr>
          <p:cNvGrpSpPr/>
          <p:nvPr/>
        </p:nvGrpSpPr>
        <p:grpSpPr>
          <a:xfrm>
            <a:off x="2568334" y="1911589"/>
            <a:ext cx="334098" cy="584829"/>
            <a:chOff x="2590776" y="1079394"/>
            <a:chExt cx="749324" cy="1206606"/>
          </a:xfrm>
        </p:grpSpPr>
        <p:sp>
          <p:nvSpPr>
            <p:cNvPr id="114" name="Rounded Rectangle 96">
              <a:extLst>
                <a:ext uri="{FF2B5EF4-FFF2-40B4-BE49-F238E27FC236}">
                  <a16:creationId xmlns:a16="http://schemas.microsoft.com/office/drawing/2014/main" id="{B2F09EB4-2E27-7548-9CB6-33D720D35C71}"/>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115" name="Rounded Rectangle 97">
              <a:extLst>
                <a:ext uri="{FF2B5EF4-FFF2-40B4-BE49-F238E27FC236}">
                  <a16:creationId xmlns:a16="http://schemas.microsoft.com/office/drawing/2014/main" id="{6C0BF6B6-38A0-F64F-BFB3-1DCD2DB8F46A}"/>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6" name="Rounded Rectangle 98">
              <a:extLst>
                <a:ext uri="{FF2B5EF4-FFF2-40B4-BE49-F238E27FC236}">
                  <a16:creationId xmlns:a16="http://schemas.microsoft.com/office/drawing/2014/main" id="{B492F377-1A77-774D-B7AB-D58CC4058930}"/>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8" name="Rounded Rectangle 99">
              <a:extLst>
                <a:ext uri="{FF2B5EF4-FFF2-40B4-BE49-F238E27FC236}">
                  <a16:creationId xmlns:a16="http://schemas.microsoft.com/office/drawing/2014/main" id="{6CC3D7A7-5250-3348-976A-2C3F5B17BA6E}"/>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9" name="Rectangle 118">
              <a:extLst>
                <a:ext uri="{FF2B5EF4-FFF2-40B4-BE49-F238E27FC236}">
                  <a16:creationId xmlns:a16="http://schemas.microsoft.com/office/drawing/2014/main" id="{14785ECE-3982-D94F-93CF-5B8043B43111}"/>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21" name="Oval 120">
              <a:extLst>
                <a:ext uri="{FF2B5EF4-FFF2-40B4-BE49-F238E27FC236}">
                  <a16:creationId xmlns:a16="http://schemas.microsoft.com/office/drawing/2014/main" id="{BDFA4248-5D40-C448-A1C6-0D8632371277}"/>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sp>
        <p:nvSpPr>
          <p:cNvPr id="125" name="TextBox 124">
            <a:extLst>
              <a:ext uri="{FF2B5EF4-FFF2-40B4-BE49-F238E27FC236}">
                <a16:creationId xmlns:a16="http://schemas.microsoft.com/office/drawing/2014/main" id="{B8334188-C1A9-574B-AA0D-CD2E5491B9E3}"/>
              </a:ext>
            </a:extLst>
          </p:cNvPr>
          <p:cNvSpPr txBox="1"/>
          <p:nvPr/>
        </p:nvSpPr>
        <p:spPr>
          <a:xfrm>
            <a:off x="7372093" y="2901785"/>
            <a:ext cx="1234564" cy="276999"/>
          </a:xfrm>
          <a:prstGeom prst="rect">
            <a:avLst/>
          </a:prstGeom>
          <a:noFill/>
        </p:spPr>
        <p:txBody>
          <a:bodyPr wrap="square" rtlCol="0">
            <a:spAutoFit/>
          </a:bodyPr>
          <a:lstStyle/>
          <a:p>
            <a:pPr algn="ctr"/>
            <a:r>
              <a:rPr lang="en-US" sz="1200" dirty="0">
                <a:latin typeface="Lato" panose="020F0502020204030203" pitchFamily="34" charset="0"/>
              </a:rPr>
              <a:t>?</a:t>
            </a:r>
            <a:endParaRPr lang="en-GB" sz="1200" dirty="0">
              <a:latin typeface="Lato" panose="020F0502020204030203" pitchFamily="34" charset="0"/>
            </a:endParaRPr>
          </a:p>
        </p:txBody>
      </p:sp>
      <p:grpSp>
        <p:nvGrpSpPr>
          <p:cNvPr id="126" name="Group 125">
            <a:extLst>
              <a:ext uri="{FF2B5EF4-FFF2-40B4-BE49-F238E27FC236}">
                <a16:creationId xmlns:a16="http://schemas.microsoft.com/office/drawing/2014/main" id="{2647A153-F5C1-C544-B4EA-99D6D5C117E1}"/>
              </a:ext>
            </a:extLst>
          </p:cNvPr>
          <p:cNvGrpSpPr/>
          <p:nvPr/>
        </p:nvGrpSpPr>
        <p:grpSpPr>
          <a:xfrm>
            <a:off x="3213077" y="1940941"/>
            <a:ext cx="334098" cy="584829"/>
            <a:chOff x="2590776" y="1079394"/>
            <a:chExt cx="749324" cy="1206606"/>
          </a:xfrm>
          <a:solidFill>
            <a:srgbClr val="FF0000"/>
          </a:solidFill>
        </p:grpSpPr>
        <p:sp>
          <p:nvSpPr>
            <p:cNvPr id="127" name="Rounded Rectangle 96">
              <a:extLst>
                <a:ext uri="{FF2B5EF4-FFF2-40B4-BE49-F238E27FC236}">
                  <a16:creationId xmlns:a16="http://schemas.microsoft.com/office/drawing/2014/main" id="{ED30530E-83FB-5E47-BB41-1852535CB47D}"/>
                </a:ext>
              </a:extLst>
            </p:cNvPr>
            <p:cNvSpPr/>
            <p:nvPr/>
          </p:nvSpPr>
          <p:spPr>
            <a:xfrm>
              <a:off x="2590776" y="1079394"/>
              <a:ext cx="749324" cy="1206606"/>
            </a:xfrm>
            <a:prstGeom prst="roundRect">
              <a:avLst>
                <a:gd name="adj" fmla="val 8193"/>
              </a:avLst>
            </a:prstGeom>
            <a:grp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131" name="Rounded Rectangle 97">
              <a:extLst>
                <a:ext uri="{FF2B5EF4-FFF2-40B4-BE49-F238E27FC236}">
                  <a16:creationId xmlns:a16="http://schemas.microsoft.com/office/drawing/2014/main" id="{DBB886F9-62BC-DE4D-BA58-A2A17804EFED}"/>
                </a:ext>
              </a:extLst>
            </p:cNvPr>
            <p:cNvSpPr/>
            <p:nvPr/>
          </p:nvSpPr>
          <p:spPr>
            <a:xfrm>
              <a:off x="2682857" y="1208380"/>
              <a:ext cx="565162" cy="78016"/>
            </a:xfrm>
            <a:prstGeom prst="roundRect">
              <a:avLst>
                <a:gd name="adj" fmla="val 8193"/>
              </a:avLst>
            </a:prstGeom>
            <a:grp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32" name="Rounded Rectangle 98">
              <a:extLst>
                <a:ext uri="{FF2B5EF4-FFF2-40B4-BE49-F238E27FC236}">
                  <a16:creationId xmlns:a16="http://schemas.microsoft.com/office/drawing/2014/main" id="{28F1FC3B-3438-2A41-8F74-2E8E9A007DAF}"/>
                </a:ext>
              </a:extLst>
            </p:cNvPr>
            <p:cNvSpPr/>
            <p:nvPr/>
          </p:nvSpPr>
          <p:spPr>
            <a:xfrm>
              <a:off x="2682857" y="1360780"/>
              <a:ext cx="565162" cy="78016"/>
            </a:xfrm>
            <a:prstGeom prst="roundRect">
              <a:avLst>
                <a:gd name="adj" fmla="val 8193"/>
              </a:avLst>
            </a:prstGeom>
            <a:grp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33" name="Rounded Rectangle 99">
              <a:extLst>
                <a:ext uri="{FF2B5EF4-FFF2-40B4-BE49-F238E27FC236}">
                  <a16:creationId xmlns:a16="http://schemas.microsoft.com/office/drawing/2014/main" id="{F75430BE-8E35-D449-88D1-CAD5508EBCBF}"/>
                </a:ext>
              </a:extLst>
            </p:cNvPr>
            <p:cNvSpPr/>
            <p:nvPr/>
          </p:nvSpPr>
          <p:spPr>
            <a:xfrm>
              <a:off x="2682857" y="1508361"/>
              <a:ext cx="565162" cy="78016"/>
            </a:xfrm>
            <a:prstGeom prst="roundRect">
              <a:avLst>
                <a:gd name="adj" fmla="val 8193"/>
              </a:avLst>
            </a:prstGeom>
            <a:grp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35" name="Rectangle 134">
              <a:extLst>
                <a:ext uri="{FF2B5EF4-FFF2-40B4-BE49-F238E27FC236}">
                  <a16:creationId xmlns:a16="http://schemas.microsoft.com/office/drawing/2014/main" id="{250269D1-3D43-6040-A7DB-16ED091B49CC}"/>
                </a:ext>
              </a:extLst>
            </p:cNvPr>
            <p:cNvSpPr/>
            <p:nvPr/>
          </p:nvSpPr>
          <p:spPr>
            <a:xfrm>
              <a:off x="2682857" y="1697537"/>
              <a:ext cx="565162" cy="45719"/>
            </a:xfrm>
            <a:prstGeom prst="rect">
              <a:avLst/>
            </a:prstGeom>
            <a:grp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36" name="Oval 135">
              <a:extLst>
                <a:ext uri="{FF2B5EF4-FFF2-40B4-BE49-F238E27FC236}">
                  <a16:creationId xmlns:a16="http://schemas.microsoft.com/office/drawing/2014/main" id="{1BEE42FC-9032-1A42-B96E-44D18E3A989A}"/>
                </a:ext>
              </a:extLst>
            </p:cNvPr>
            <p:cNvSpPr>
              <a:spLocks noChangeAspect="1"/>
            </p:cNvSpPr>
            <p:nvPr/>
          </p:nvSpPr>
          <p:spPr>
            <a:xfrm>
              <a:off x="2907041" y="1986644"/>
              <a:ext cx="116795" cy="116770"/>
            </a:xfrm>
            <a:prstGeom prst="ellipse">
              <a:avLst/>
            </a:prstGeom>
            <a:grp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sp>
        <p:nvSpPr>
          <p:cNvPr id="137" name="Content Placeholder 1">
            <a:extLst>
              <a:ext uri="{FF2B5EF4-FFF2-40B4-BE49-F238E27FC236}">
                <a16:creationId xmlns:a16="http://schemas.microsoft.com/office/drawing/2014/main" id="{287A21FE-0E7E-5541-A7F9-6876CFA721AD}"/>
              </a:ext>
            </a:extLst>
          </p:cNvPr>
          <p:cNvSpPr txBox="1">
            <a:spLocks/>
          </p:cNvSpPr>
          <p:nvPr/>
        </p:nvSpPr>
        <p:spPr>
          <a:xfrm>
            <a:off x="6257816" y="1454389"/>
            <a:ext cx="2530459" cy="3612489"/>
          </a:xfrm>
          <a:prstGeom prst="rect">
            <a:avLst/>
          </a:prstGeom>
        </p:spPr>
        <p:txBody>
          <a:bodyPr vert="horz"/>
          <a:lstStyle>
            <a:lvl1pPr marL="0" indent="0" algn="l" defTabSz="457200" rtl="0" eaLnBrk="1" latinLnBrk="0" hangingPunct="1">
              <a:spcBef>
                <a:spcPct val="20000"/>
              </a:spcBef>
              <a:buFont typeface="Arial"/>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b="1" dirty="0"/>
              <a:t>Facebook, google …  use one of many specialized tools or … ask the underground market. </a:t>
            </a:r>
          </a:p>
          <a:p>
            <a:pPr marL="285750" indent="-285750" fontAlgn="auto">
              <a:spcAft>
                <a:spcPts val="0"/>
              </a:spcAft>
              <a:buFontTx/>
              <a:buChar char="-"/>
            </a:pPr>
            <a:r>
              <a:rPr lang="en-US" b="1" dirty="0"/>
              <a:t>Which sites does he look at (important for watering hole)</a:t>
            </a:r>
          </a:p>
          <a:p>
            <a:pPr marL="285750" indent="-285750" fontAlgn="auto">
              <a:spcAft>
                <a:spcPts val="0"/>
              </a:spcAft>
              <a:buFontTx/>
              <a:buChar char="-"/>
            </a:pPr>
            <a:r>
              <a:rPr lang="en-US" b="1" dirty="0"/>
              <a:t>Which systems does he use? (important to select the exploits)</a:t>
            </a:r>
          </a:p>
          <a:p>
            <a:pPr marL="285750" indent="-285750" fontAlgn="auto">
              <a:spcAft>
                <a:spcPts val="0"/>
              </a:spcAft>
              <a:buFontTx/>
              <a:buChar char="-"/>
            </a:pPr>
            <a:r>
              <a:rPr lang="en-US" b="1" dirty="0"/>
              <a:t>What are his role and  colleagues inside the organization? (for Spear Phishing)</a:t>
            </a:r>
          </a:p>
        </p:txBody>
      </p:sp>
      <p:pic>
        <p:nvPicPr>
          <p:cNvPr id="139" name="Picture 18" descr="http://h30499.www3.hp.com/t5/image/serverpage/image-id/15409i19D1730721C453CE/image-size/medium?v=mpbl-1&amp;px=-1">
            <a:extLst>
              <a:ext uri="{FF2B5EF4-FFF2-40B4-BE49-F238E27FC236}">
                <a16:creationId xmlns:a16="http://schemas.microsoft.com/office/drawing/2014/main" id="{586A315C-A34E-854A-B7B7-DEEBF65FD06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389016" y="1749661"/>
            <a:ext cx="711200" cy="457200"/>
          </a:xfrm>
          <a:prstGeom prst="rect">
            <a:avLst/>
          </a:prstGeom>
          <a:noFill/>
          <a:ln>
            <a:solidFill>
              <a:schemeClr val="tx2"/>
            </a:solidFill>
          </a:ln>
          <a:extLst>
            <a:ext uri="{909E8E84-426E-40dd-AFC4-6F175D3DCCD1}">
              <a14:hiddenFill xmlns="" xmlns:a14="http://schemas.microsoft.com/office/drawing/2010/main">
                <a:solidFill>
                  <a:srgbClr val="FFFFFF"/>
                </a:solidFill>
              </a14:hiddenFill>
            </a:ext>
          </a:extLst>
        </p:spPr>
      </p:pic>
      <p:cxnSp>
        <p:nvCxnSpPr>
          <p:cNvPr id="140" name="Straight Arrow Connector 139">
            <a:extLst>
              <a:ext uri="{FF2B5EF4-FFF2-40B4-BE49-F238E27FC236}">
                <a16:creationId xmlns:a16="http://schemas.microsoft.com/office/drawing/2014/main" id="{B0819F41-F3C1-9F4A-A2BF-8D2527023846}"/>
              </a:ext>
            </a:extLst>
          </p:cNvPr>
          <p:cNvCxnSpPr>
            <a:cxnSpLocks/>
          </p:cNvCxnSpPr>
          <p:nvPr/>
        </p:nvCxnSpPr>
        <p:spPr>
          <a:xfrm flipH="1">
            <a:off x="1547665" y="2474125"/>
            <a:ext cx="3416047" cy="2986029"/>
          </a:xfrm>
          <a:prstGeom prst="straightConnector1">
            <a:avLst/>
          </a:prstGeom>
          <a:ln w="38100" cap="flat" cmpd="sng" algn="ctr">
            <a:solidFill>
              <a:schemeClr val="accent2"/>
            </a:solidFill>
            <a:prstDash val="sysDot"/>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41" name="Picture 140">
            <a:extLst>
              <a:ext uri="{FF2B5EF4-FFF2-40B4-BE49-F238E27FC236}">
                <a16:creationId xmlns:a16="http://schemas.microsoft.com/office/drawing/2014/main" id="{677970E8-50B8-664D-8833-1B6D3EFC67C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507214" y="4281610"/>
            <a:ext cx="261230" cy="241523"/>
          </a:xfrm>
          <a:prstGeom prst="rect">
            <a:avLst/>
          </a:prstGeom>
        </p:spPr>
      </p:pic>
      <p:pic>
        <p:nvPicPr>
          <p:cNvPr id="142" name="Picture 141">
            <a:extLst>
              <a:ext uri="{FF2B5EF4-FFF2-40B4-BE49-F238E27FC236}">
                <a16:creationId xmlns:a16="http://schemas.microsoft.com/office/drawing/2014/main" id="{8F404A13-958A-754A-8807-B6AF62617A4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637829" y="4354558"/>
            <a:ext cx="328687" cy="281868"/>
          </a:xfrm>
          <a:prstGeom prst="rect">
            <a:avLst/>
          </a:prstGeom>
        </p:spPr>
      </p:pic>
      <p:pic>
        <p:nvPicPr>
          <p:cNvPr id="143" name="Picture 42" descr="Image result for attacker icon">
            <a:extLst>
              <a:ext uri="{FF2B5EF4-FFF2-40B4-BE49-F238E27FC236}">
                <a16:creationId xmlns:a16="http://schemas.microsoft.com/office/drawing/2014/main" id="{75098F41-A866-F94C-B935-A24C8BA6A9CE}"/>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814551" y="1459617"/>
            <a:ext cx="715446" cy="841331"/>
          </a:xfrm>
          <a:prstGeom prst="rect">
            <a:avLst/>
          </a:prstGeom>
          <a:noFill/>
          <a:extLst>
            <a:ext uri="{909E8E84-426E-40DD-AFC4-6F175D3DCCD1}">
              <a14:hiddenFill xmlns:a14="http://schemas.microsoft.com/office/drawing/2010/main">
                <a:solidFill>
                  <a:srgbClr val="FFFFFF"/>
                </a:solidFill>
              </a14:hiddenFill>
            </a:ext>
          </a:extLst>
        </p:spPr>
      </p:pic>
      <p:sp>
        <p:nvSpPr>
          <p:cNvPr id="144" name="Rectangle 143">
            <a:extLst>
              <a:ext uri="{FF2B5EF4-FFF2-40B4-BE49-F238E27FC236}">
                <a16:creationId xmlns:a16="http://schemas.microsoft.com/office/drawing/2014/main" id="{AF954770-A002-1349-91E7-68F446B6435E}"/>
              </a:ext>
            </a:extLst>
          </p:cNvPr>
          <p:cNvSpPr/>
          <p:nvPr/>
        </p:nvSpPr>
        <p:spPr>
          <a:xfrm>
            <a:off x="1591691" y="6485575"/>
            <a:ext cx="7156773" cy="338554"/>
          </a:xfrm>
          <a:prstGeom prst="rect">
            <a:avLst/>
          </a:prstGeom>
        </p:spPr>
        <p:txBody>
          <a:bodyPr wrap="square">
            <a:spAutoFit/>
          </a:bodyPr>
          <a:lstStyle/>
          <a:p>
            <a:r>
              <a:rPr lang="en-US" sz="1600" dirty="0"/>
              <a:t>This network cannot exist in practice, it just serves for illustration purposes </a:t>
            </a:r>
          </a:p>
        </p:txBody>
      </p:sp>
    </p:spTree>
    <p:extLst>
      <p:ext uri="{BB962C8B-B14F-4D97-AF65-F5344CB8AC3E}">
        <p14:creationId xmlns:p14="http://schemas.microsoft.com/office/powerpoint/2010/main" val="215134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ounded Rectangle 159">
            <a:extLst>
              <a:ext uri="{FF2B5EF4-FFF2-40B4-BE49-F238E27FC236}">
                <a16:creationId xmlns:a16="http://schemas.microsoft.com/office/drawing/2014/main" id="{FCDBDA46-EE58-134A-94A0-28DD03FF8B23}"/>
              </a:ext>
            </a:extLst>
          </p:cNvPr>
          <p:cNvSpPr/>
          <p:nvPr/>
        </p:nvSpPr>
        <p:spPr>
          <a:xfrm>
            <a:off x="500730" y="3305401"/>
            <a:ext cx="5295405" cy="2787423"/>
          </a:xfrm>
          <a:prstGeom prst="roundRect">
            <a:avLst>
              <a:gd name="adj" fmla="val 6103"/>
            </a:avLst>
          </a:prstGeom>
          <a:solidFill>
            <a:srgbClr val="EAEAE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 name="Text Placeholder 2">
            <a:extLst>
              <a:ext uri="{FF2B5EF4-FFF2-40B4-BE49-F238E27FC236}">
                <a16:creationId xmlns:a16="http://schemas.microsoft.com/office/drawing/2014/main" id="{12692170-AD29-6446-B37C-B84E282148DD}"/>
              </a:ext>
            </a:extLst>
          </p:cNvPr>
          <p:cNvSpPr>
            <a:spLocks noGrp="1"/>
          </p:cNvSpPr>
          <p:nvPr>
            <p:ph type="body" sz="quarter" idx="12"/>
          </p:nvPr>
        </p:nvSpPr>
        <p:spPr/>
        <p:txBody>
          <a:bodyPr/>
          <a:lstStyle/>
          <a:p>
            <a:r>
              <a:rPr lang="en-US" dirty="0">
                <a:solidFill>
                  <a:schemeClr val="tx2"/>
                </a:solidFill>
              </a:rPr>
              <a:t>Step 3: Choose the right exploit, to get “the foot in the door”</a:t>
            </a:r>
          </a:p>
        </p:txBody>
      </p:sp>
      <p:grpSp>
        <p:nvGrpSpPr>
          <p:cNvPr id="4" name="Group 3">
            <a:extLst>
              <a:ext uri="{FF2B5EF4-FFF2-40B4-BE49-F238E27FC236}">
                <a16:creationId xmlns:a16="http://schemas.microsoft.com/office/drawing/2014/main" id="{A16AC1C6-5004-574F-B2E0-21703DB1E99B}"/>
              </a:ext>
            </a:extLst>
          </p:cNvPr>
          <p:cNvGrpSpPr/>
          <p:nvPr/>
        </p:nvGrpSpPr>
        <p:grpSpPr>
          <a:xfrm rot="10800000" flipV="1">
            <a:off x="2123728" y="3284984"/>
            <a:ext cx="426563" cy="107330"/>
            <a:chOff x="7342711" y="5501005"/>
            <a:chExt cx="426563" cy="138545"/>
          </a:xfrm>
        </p:grpSpPr>
        <p:sp>
          <p:nvSpPr>
            <p:cNvPr id="5" name="Rounded Rectangle 145">
              <a:extLst>
                <a:ext uri="{FF2B5EF4-FFF2-40B4-BE49-F238E27FC236}">
                  <a16:creationId xmlns:a16="http://schemas.microsoft.com/office/drawing/2014/main" id="{CF62552E-008F-2647-978D-5CD38A165583}"/>
                </a:ext>
              </a:extLst>
            </p:cNvPr>
            <p:cNvSpPr/>
            <p:nvPr/>
          </p:nvSpPr>
          <p:spPr>
            <a:xfrm>
              <a:off x="7342711" y="5501005"/>
              <a:ext cx="426563" cy="138545"/>
            </a:xfrm>
            <a:prstGeom prst="roundRect">
              <a:avLst/>
            </a:prstGeom>
            <a:solidFill>
              <a:srgbClr val="DDE6F3">
                <a:lumMod val="50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3C30D17E-6657-4242-AF9F-7BB4155FFE18}"/>
                </a:ext>
              </a:extLst>
            </p:cNvPr>
            <p:cNvSpPr/>
            <p:nvPr/>
          </p:nvSpPr>
          <p:spPr>
            <a:xfrm>
              <a:off x="7391098"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AC835E84-180C-0F41-8D20-C3D06A67745A}"/>
                </a:ext>
              </a:extLst>
            </p:cNvPr>
            <p:cNvSpPr/>
            <p:nvPr/>
          </p:nvSpPr>
          <p:spPr>
            <a:xfrm>
              <a:off x="7462419"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69594D4C-DFEB-7C46-84B7-367CEF737F7B}"/>
                </a:ext>
              </a:extLst>
            </p:cNvPr>
            <p:cNvSpPr/>
            <p:nvPr/>
          </p:nvSpPr>
          <p:spPr>
            <a:xfrm>
              <a:off x="7533740"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04791D53-4656-4B4D-BE4E-5BC3F6C54D42}"/>
                </a:ext>
              </a:extLst>
            </p:cNvPr>
            <p:cNvSpPr/>
            <p:nvPr/>
          </p:nvSpPr>
          <p:spPr>
            <a:xfrm>
              <a:off x="7605061"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ADBE5570-D2D5-5C41-BCF5-3585B3980919}"/>
                </a:ext>
              </a:extLst>
            </p:cNvPr>
            <p:cNvSpPr/>
            <p:nvPr/>
          </p:nvSpPr>
          <p:spPr>
            <a:xfrm>
              <a:off x="7676383"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12" name="Group 11">
            <a:extLst>
              <a:ext uri="{FF2B5EF4-FFF2-40B4-BE49-F238E27FC236}">
                <a16:creationId xmlns:a16="http://schemas.microsoft.com/office/drawing/2014/main" id="{A046934F-9A6E-5D4D-ACEB-ABFFB26AA87B}"/>
              </a:ext>
            </a:extLst>
          </p:cNvPr>
          <p:cNvGrpSpPr/>
          <p:nvPr/>
        </p:nvGrpSpPr>
        <p:grpSpPr>
          <a:xfrm>
            <a:off x="971600" y="3933056"/>
            <a:ext cx="437656" cy="766104"/>
            <a:chOff x="2590776" y="1079394"/>
            <a:chExt cx="749324" cy="1206606"/>
          </a:xfrm>
        </p:grpSpPr>
        <p:sp>
          <p:nvSpPr>
            <p:cNvPr id="13" name="Rounded Rectangle 96">
              <a:extLst>
                <a:ext uri="{FF2B5EF4-FFF2-40B4-BE49-F238E27FC236}">
                  <a16:creationId xmlns:a16="http://schemas.microsoft.com/office/drawing/2014/main" id="{494B5CA3-291B-5143-B77C-C91FBA858711}"/>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4" name="Rounded Rectangle 97">
              <a:extLst>
                <a:ext uri="{FF2B5EF4-FFF2-40B4-BE49-F238E27FC236}">
                  <a16:creationId xmlns:a16="http://schemas.microsoft.com/office/drawing/2014/main" id="{39295CDF-5899-B546-A69B-9C490F966B5E}"/>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5" name="Rounded Rectangle 98">
              <a:extLst>
                <a:ext uri="{FF2B5EF4-FFF2-40B4-BE49-F238E27FC236}">
                  <a16:creationId xmlns:a16="http://schemas.microsoft.com/office/drawing/2014/main" id="{593E9164-33DD-594A-BB6D-21D6118824E0}"/>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6" name="Rounded Rectangle 99">
              <a:extLst>
                <a:ext uri="{FF2B5EF4-FFF2-40B4-BE49-F238E27FC236}">
                  <a16:creationId xmlns:a16="http://schemas.microsoft.com/office/drawing/2014/main" id="{612629D6-97BD-8E42-888F-381E056BEE88}"/>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5B09B626-C699-3844-98E6-A87B617BC325}"/>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8" name="Oval 17">
              <a:extLst>
                <a:ext uri="{FF2B5EF4-FFF2-40B4-BE49-F238E27FC236}">
                  <a16:creationId xmlns:a16="http://schemas.microsoft.com/office/drawing/2014/main" id="{752C69A1-6260-9B43-B24E-C17C2945E7CD}"/>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26" name="Group 25">
            <a:extLst>
              <a:ext uri="{FF2B5EF4-FFF2-40B4-BE49-F238E27FC236}">
                <a16:creationId xmlns:a16="http://schemas.microsoft.com/office/drawing/2014/main" id="{FC53572E-FBDC-8542-9382-606BB7FDDCE8}"/>
              </a:ext>
            </a:extLst>
          </p:cNvPr>
          <p:cNvGrpSpPr/>
          <p:nvPr/>
        </p:nvGrpSpPr>
        <p:grpSpPr>
          <a:xfrm>
            <a:off x="2752803" y="3933056"/>
            <a:ext cx="437656" cy="766104"/>
            <a:chOff x="2590776" y="1079394"/>
            <a:chExt cx="749324" cy="1206606"/>
          </a:xfrm>
        </p:grpSpPr>
        <p:sp>
          <p:nvSpPr>
            <p:cNvPr id="27" name="Rounded Rectangle 96">
              <a:extLst>
                <a:ext uri="{FF2B5EF4-FFF2-40B4-BE49-F238E27FC236}">
                  <a16:creationId xmlns:a16="http://schemas.microsoft.com/office/drawing/2014/main" id="{99C7932C-75ED-B741-BEAA-B600D3DFE420}"/>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28" name="Rounded Rectangle 97">
              <a:extLst>
                <a:ext uri="{FF2B5EF4-FFF2-40B4-BE49-F238E27FC236}">
                  <a16:creationId xmlns:a16="http://schemas.microsoft.com/office/drawing/2014/main" id="{AAAE071D-A71A-194D-8DC8-E30AEA69B702}"/>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29" name="Rounded Rectangle 98">
              <a:extLst>
                <a:ext uri="{FF2B5EF4-FFF2-40B4-BE49-F238E27FC236}">
                  <a16:creationId xmlns:a16="http://schemas.microsoft.com/office/drawing/2014/main" id="{CB93D041-5BC8-CB42-8DE7-4BF6D6DE274D}"/>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30" name="Rounded Rectangle 99">
              <a:extLst>
                <a:ext uri="{FF2B5EF4-FFF2-40B4-BE49-F238E27FC236}">
                  <a16:creationId xmlns:a16="http://schemas.microsoft.com/office/drawing/2014/main" id="{007C1CEB-5B6B-E444-A17E-445ED3315BE5}"/>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D59C8ACA-4EA6-A444-9FDC-1E00C29E6967}"/>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32" name="Oval 31">
              <a:extLst>
                <a:ext uri="{FF2B5EF4-FFF2-40B4-BE49-F238E27FC236}">
                  <a16:creationId xmlns:a16="http://schemas.microsoft.com/office/drawing/2014/main" id="{35384ABA-4E25-3D4E-BC25-1F6486122EAD}"/>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pic>
        <p:nvPicPr>
          <p:cNvPr id="35" name="Picture 34" descr="user_blue.png">
            <a:extLst>
              <a:ext uri="{FF2B5EF4-FFF2-40B4-BE49-F238E27FC236}">
                <a16:creationId xmlns:a16="http://schemas.microsoft.com/office/drawing/2014/main" id="{BDBEB75B-F71E-6B47-97A4-5A40F7E31BB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35778" y="5241798"/>
            <a:ext cx="461429" cy="526967"/>
          </a:xfrm>
          <a:prstGeom prst="rect">
            <a:avLst/>
          </a:prstGeom>
        </p:spPr>
      </p:pic>
      <p:sp>
        <p:nvSpPr>
          <p:cNvPr id="36" name="TextBox 35">
            <a:extLst>
              <a:ext uri="{FF2B5EF4-FFF2-40B4-BE49-F238E27FC236}">
                <a16:creationId xmlns:a16="http://schemas.microsoft.com/office/drawing/2014/main" id="{FB17E6E4-1AA4-D14E-9F87-EEB0C67A1FBA}"/>
              </a:ext>
            </a:extLst>
          </p:cNvPr>
          <p:cNvSpPr txBox="1"/>
          <p:nvPr/>
        </p:nvSpPr>
        <p:spPr>
          <a:xfrm>
            <a:off x="2388457" y="4918327"/>
            <a:ext cx="1234564" cy="276999"/>
          </a:xfrm>
          <a:prstGeom prst="rect">
            <a:avLst/>
          </a:prstGeom>
          <a:noFill/>
        </p:spPr>
        <p:txBody>
          <a:bodyPr wrap="square" rtlCol="0">
            <a:spAutoFit/>
          </a:bodyPr>
          <a:lstStyle/>
          <a:p>
            <a:pPr algn="ctr"/>
            <a:r>
              <a:rPr lang="en-US" sz="1200" dirty="0">
                <a:latin typeface="Lato" panose="020F0502020204030203" pitchFamily="34" charset="0"/>
              </a:rPr>
              <a:t>Web Server</a:t>
            </a:r>
            <a:endParaRPr lang="en-GB" sz="1200" dirty="0">
              <a:latin typeface="Lato" panose="020F0502020204030203" pitchFamily="34" charset="0"/>
            </a:endParaRPr>
          </a:p>
        </p:txBody>
      </p:sp>
      <p:sp>
        <p:nvSpPr>
          <p:cNvPr id="37" name="TextBox 36">
            <a:extLst>
              <a:ext uri="{FF2B5EF4-FFF2-40B4-BE49-F238E27FC236}">
                <a16:creationId xmlns:a16="http://schemas.microsoft.com/office/drawing/2014/main" id="{62D78FDF-81E1-EA4D-A03A-BA9CFF034144}"/>
              </a:ext>
            </a:extLst>
          </p:cNvPr>
          <p:cNvSpPr txBox="1"/>
          <p:nvPr/>
        </p:nvSpPr>
        <p:spPr>
          <a:xfrm>
            <a:off x="585702" y="4769526"/>
            <a:ext cx="1234564" cy="461665"/>
          </a:xfrm>
          <a:prstGeom prst="rect">
            <a:avLst/>
          </a:prstGeom>
          <a:noFill/>
        </p:spPr>
        <p:txBody>
          <a:bodyPr wrap="square" rtlCol="0">
            <a:spAutoFit/>
          </a:bodyPr>
          <a:lstStyle/>
          <a:p>
            <a:pPr algn="ctr"/>
            <a:r>
              <a:rPr lang="en-US" sz="1200" dirty="0">
                <a:latin typeface="Lato" panose="020F0502020204030203" pitchFamily="34" charset="0"/>
              </a:rPr>
              <a:t>Office or home computer</a:t>
            </a:r>
            <a:endParaRPr lang="en-GB" sz="1200" dirty="0">
              <a:latin typeface="Lato" panose="020F0502020204030203" pitchFamily="34" charset="0"/>
            </a:endParaRPr>
          </a:p>
        </p:txBody>
      </p:sp>
      <p:cxnSp>
        <p:nvCxnSpPr>
          <p:cNvPr id="38" name="Straight Connector 37">
            <a:extLst>
              <a:ext uri="{FF2B5EF4-FFF2-40B4-BE49-F238E27FC236}">
                <a16:creationId xmlns:a16="http://schemas.microsoft.com/office/drawing/2014/main" id="{2FFE981B-0B49-E34E-A48A-7CED4EF495F9}"/>
              </a:ext>
            </a:extLst>
          </p:cNvPr>
          <p:cNvCxnSpPr>
            <a:cxnSpLocks/>
          </p:cNvCxnSpPr>
          <p:nvPr/>
        </p:nvCxnSpPr>
        <p:spPr>
          <a:xfrm>
            <a:off x="799411" y="3645024"/>
            <a:ext cx="4636685" cy="0"/>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40" name="Group 39">
            <a:extLst>
              <a:ext uri="{FF2B5EF4-FFF2-40B4-BE49-F238E27FC236}">
                <a16:creationId xmlns:a16="http://schemas.microsoft.com/office/drawing/2014/main" id="{BC47034D-8CAA-0047-8C6F-B2C9C9C4C997}"/>
              </a:ext>
            </a:extLst>
          </p:cNvPr>
          <p:cNvGrpSpPr/>
          <p:nvPr/>
        </p:nvGrpSpPr>
        <p:grpSpPr>
          <a:xfrm>
            <a:off x="4607971" y="4330038"/>
            <a:ext cx="477234" cy="400105"/>
            <a:chOff x="795867" y="1761053"/>
            <a:chExt cx="1346200" cy="965211"/>
          </a:xfrm>
        </p:grpSpPr>
        <p:sp>
          <p:nvSpPr>
            <p:cNvPr id="41" name="Rounded Rectangle 53">
              <a:extLst>
                <a:ext uri="{FF2B5EF4-FFF2-40B4-BE49-F238E27FC236}">
                  <a16:creationId xmlns:a16="http://schemas.microsoft.com/office/drawing/2014/main" id="{B4D62323-21E1-364E-B9A5-A448F5D5BD89}"/>
                </a:ext>
              </a:extLst>
            </p:cNvPr>
            <p:cNvSpPr/>
            <p:nvPr/>
          </p:nvSpPr>
          <p:spPr>
            <a:xfrm>
              <a:off x="795867" y="1761053"/>
              <a:ext cx="1346200" cy="829733"/>
            </a:xfrm>
            <a:prstGeom prst="roundRect">
              <a:avLst>
                <a:gd name="adj" fmla="val 5443"/>
              </a:avLst>
            </a:prstGeom>
            <a:solidFill>
              <a:sysClr val="window" lastClr="FFFFFF"/>
            </a:solidFill>
            <a:ln w="38100" cap="flat" cmpd="sng" algn="ctr">
              <a:solidFill>
                <a:srgbClr val="2D4B87">
                  <a:lumMod val="75000"/>
                </a:srgbClr>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D4B87">
                    <a:lumMod val="75000"/>
                  </a:srgbClr>
                </a:solidFill>
                <a:effectLst/>
                <a:uLnTx/>
                <a:uFillTx/>
                <a:latin typeface="Arial"/>
                <a:ea typeface="+mn-ea"/>
                <a:cs typeface="Arial"/>
              </a:endParaRPr>
            </a:p>
          </p:txBody>
        </p:sp>
        <p:sp>
          <p:nvSpPr>
            <p:cNvPr id="42" name="Trapezoid 41">
              <a:extLst>
                <a:ext uri="{FF2B5EF4-FFF2-40B4-BE49-F238E27FC236}">
                  <a16:creationId xmlns:a16="http://schemas.microsoft.com/office/drawing/2014/main" id="{E4EEFC41-0B23-6E44-951F-3FABA40A2EAF}"/>
                </a:ext>
              </a:extLst>
            </p:cNvPr>
            <p:cNvSpPr/>
            <p:nvPr/>
          </p:nvSpPr>
          <p:spPr>
            <a:xfrm rot="10800000">
              <a:off x="1219262" y="2595016"/>
              <a:ext cx="499411" cy="45719"/>
            </a:xfrm>
            <a:prstGeom prst="trapezoid">
              <a:avLst/>
            </a:prstGeom>
            <a:solidFill>
              <a:srgbClr val="2D4B87">
                <a:lumMod val="75000"/>
              </a:srgbClr>
            </a:solidFill>
            <a:ln w="28575"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43" name="Rectangle 42">
              <a:extLst>
                <a:ext uri="{FF2B5EF4-FFF2-40B4-BE49-F238E27FC236}">
                  <a16:creationId xmlns:a16="http://schemas.microsoft.com/office/drawing/2014/main" id="{2408E202-85DC-0246-A4A3-31A8E4AD14DC}"/>
                </a:ext>
              </a:extLst>
            </p:cNvPr>
            <p:cNvSpPr/>
            <p:nvPr/>
          </p:nvSpPr>
          <p:spPr>
            <a:xfrm>
              <a:off x="1138579" y="2670366"/>
              <a:ext cx="660777" cy="55898"/>
            </a:xfrm>
            <a:prstGeom prst="rect">
              <a:avLst/>
            </a:prstGeom>
            <a:solidFill>
              <a:srgbClr val="2D4B87">
                <a:lumMod val="75000"/>
              </a:srgbClr>
            </a:solidFill>
            <a:ln w="3175"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sp>
        <p:nvSpPr>
          <p:cNvPr id="58" name="TextBox 57">
            <a:extLst>
              <a:ext uri="{FF2B5EF4-FFF2-40B4-BE49-F238E27FC236}">
                <a16:creationId xmlns:a16="http://schemas.microsoft.com/office/drawing/2014/main" id="{5EC08E4F-B774-0E4F-8A85-70150EB05493}"/>
              </a:ext>
            </a:extLst>
          </p:cNvPr>
          <p:cNvSpPr txBox="1"/>
          <p:nvPr/>
        </p:nvSpPr>
        <p:spPr>
          <a:xfrm>
            <a:off x="4220992" y="4789878"/>
            <a:ext cx="1234564" cy="276999"/>
          </a:xfrm>
          <a:prstGeom prst="rect">
            <a:avLst/>
          </a:prstGeom>
          <a:noFill/>
        </p:spPr>
        <p:txBody>
          <a:bodyPr wrap="square" rtlCol="0">
            <a:spAutoFit/>
          </a:bodyPr>
          <a:lstStyle/>
          <a:p>
            <a:pPr algn="ctr"/>
            <a:r>
              <a:rPr lang="en-US" sz="1200" dirty="0">
                <a:latin typeface="Lato" panose="020F0502020204030203" pitchFamily="34" charset="0"/>
              </a:rPr>
              <a:t>SCADA or a TV</a:t>
            </a:r>
            <a:endParaRPr lang="en-GB" sz="1200" dirty="0">
              <a:latin typeface="Lato" panose="020F0502020204030203" pitchFamily="34" charset="0"/>
            </a:endParaRPr>
          </a:p>
        </p:txBody>
      </p:sp>
      <p:grpSp>
        <p:nvGrpSpPr>
          <p:cNvPr id="87" name="Group 86">
            <a:extLst>
              <a:ext uri="{FF2B5EF4-FFF2-40B4-BE49-F238E27FC236}">
                <a16:creationId xmlns:a16="http://schemas.microsoft.com/office/drawing/2014/main" id="{F8C7A7E9-4A28-0E47-83C6-DB0F565B39C8}"/>
              </a:ext>
            </a:extLst>
          </p:cNvPr>
          <p:cNvGrpSpPr/>
          <p:nvPr/>
        </p:nvGrpSpPr>
        <p:grpSpPr>
          <a:xfrm>
            <a:off x="3759012" y="5123076"/>
            <a:ext cx="857249" cy="316182"/>
            <a:chOff x="4151669" y="5744028"/>
            <a:chExt cx="857249" cy="316182"/>
          </a:xfrm>
        </p:grpSpPr>
        <p:sp>
          <p:nvSpPr>
            <p:cNvPr id="88" name="Rounded Rectangle 214">
              <a:extLst>
                <a:ext uri="{FF2B5EF4-FFF2-40B4-BE49-F238E27FC236}">
                  <a16:creationId xmlns:a16="http://schemas.microsoft.com/office/drawing/2014/main" id="{077AF422-9C5A-634A-AE50-6A5B1AED3005}"/>
                </a:ext>
              </a:extLst>
            </p:cNvPr>
            <p:cNvSpPr/>
            <p:nvPr/>
          </p:nvSpPr>
          <p:spPr>
            <a:xfrm>
              <a:off x="4202413" y="5802764"/>
              <a:ext cx="637634" cy="251798"/>
            </a:xfrm>
            <a:prstGeom prst="roundRect">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cxnSp>
          <p:nvCxnSpPr>
            <p:cNvPr id="89" name="Straight Connector 88">
              <a:extLst>
                <a:ext uri="{FF2B5EF4-FFF2-40B4-BE49-F238E27FC236}">
                  <a16:creationId xmlns:a16="http://schemas.microsoft.com/office/drawing/2014/main" id="{CB57A887-E04C-0E43-86DD-5B4A02163EFB}"/>
                </a:ext>
              </a:extLst>
            </p:cNvPr>
            <p:cNvCxnSpPr/>
            <p:nvPr/>
          </p:nvCxnSpPr>
          <p:spPr>
            <a:xfrm>
              <a:off x="4608975" y="5797265"/>
              <a:ext cx="0" cy="251798"/>
            </a:xfrm>
            <a:prstGeom prst="line">
              <a:avLst/>
            </a:prstGeom>
            <a:noFill/>
            <a:ln w="12700" cap="flat" cmpd="sng" algn="ctr">
              <a:solidFill>
                <a:srgbClr val="13326F"/>
              </a:solidFill>
              <a:prstDash val="solid"/>
            </a:ln>
            <a:effectLst/>
          </p:spPr>
        </p:cxnSp>
        <p:cxnSp>
          <p:nvCxnSpPr>
            <p:cNvPr id="90" name="Straight Connector 89">
              <a:extLst>
                <a:ext uri="{FF2B5EF4-FFF2-40B4-BE49-F238E27FC236}">
                  <a16:creationId xmlns:a16="http://schemas.microsoft.com/office/drawing/2014/main" id="{4C64686C-70A2-B345-9D0D-AB97D3178F1B}"/>
                </a:ext>
              </a:extLst>
            </p:cNvPr>
            <p:cNvCxnSpPr/>
            <p:nvPr/>
          </p:nvCxnSpPr>
          <p:spPr>
            <a:xfrm>
              <a:off x="4535697" y="5797265"/>
              <a:ext cx="0" cy="251798"/>
            </a:xfrm>
            <a:prstGeom prst="line">
              <a:avLst/>
            </a:prstGeom>
            <a:noFill/>
            <a:ln w="12700" cap="flat" cmpd="sng" algn="ctr">
              <a:solidFill>
                <a:srgbClr val="13326F"/>
              </a:solidFill>
              <a:prstDash val="solid"/>
            </a:ln>
            <a:effectLst/>
          </p:spPr>
        </p:cxnSp>
        <p:cxnSp>
          <p:nvCxnSpPr>
            <p:cNvPr id="91" name="Straight Connector 90">
              <a:extLst>
                <a:ext uri="{FF2B5EF4-FFF2-40B4-BE49-F238E27FC236}">
                  <a16:creationId xmlns:a16="http://schemas.microsoft.com/office/drawing/2014/main" id="{A8073A49-F1E1-EF47-90C0-5ADBA31BE596}"/>
                </a:ext>
              </a:extLst>
            </p:cNvPr>
            <p:cNvCxnSpPr/>
            <p:nvPr/>
          </p:nvCxnSpPr>
          <p:spPr>
            <a:xfrm>
              <a:off x="4310159" y="5808412"/>
              <a:ext cx="0" cy="251798"/>
            </a:xfrm>
            <a:prstGeom prst="line">
              <a:avLst/>
            </a:prstGeom>
            <a:noFill/>
            <a:ln w="12700" cap="flat" cmpd="sng" algn="ctr">
              <a:solidFill>
                <a:srgbClr val="13326F"/>
              </a:solidFill>
              <a:prstDash val="solid"/>
            </a:ln>
            <a:effectLst/>
          </p:spPr>
        </p:cxnSp>
        <p:cxnSp>
          <p:nvCxnSpPr>
            <p:cNvPr id="92" name="Straight Connector 91">
              <a:extLst>
                <a:ext uri="{FF2B5EF4-FFF2-40B4-BE49-F238E27FC236}">
                  <a16:creationId xmlns:a16="http://schemas.microsoft.com/office/drawing/2014/main" id="{8E561FD3-50A0-4B43-9277-528491ED3506}"/>
                </a:ext>
              </a:extLst>
            </p:cNvPr>
            <p:cNvCxnSpPr>
              <a:stCxn id="88" idx="1"/>
              <a:endCxn id="88" idx="3"/>
            </p:cNvCxnSpPr>
            <p:nvPr/>
          </p:nvCxnSpPr>
          <p:spPr>
            <a:xfrm>
              <a:off x="4202413" y="5928663"/>
              <a:ext cx="637634" cy="0"/>
            </a:xfrm>
            <a:prstGeom prst="line">
              <a:avLst/>
            </a:prstGeom>
            <a:noFill/>
            <a:ln w="12700" cap="flat" cmpd="sng" algn="ctr">
              <a:solidFill>
                <a:srgbClr val="13326F"/>
              </a:solidFill>
              <a:prstDash val="solid"/>
            </a:ln>
            <a:effectLst/>
          </p:spPr>
        </p:cxnSp>
        <p:cxnSp>
          <p:nvCxnSpPr>
            <p:cNvPr id="93" name="Straight Connector 92">
              <a:extLst>
                <a:ext uri="{FF2B5EF4-FFF2-40B4-BE49-F238E27FC236}">
                  <a16:creationId xmlns:a16="http://schemas.microsoft.com/office/drawing/2014/main" id="{B4B06ABE-23F8-0D49-8C93-766967A22F82}"/>
                </a:ext>
              </a:extLst>
            </p:cNvPr>
            <p:cNvCxnSpPr/>
            <p:nvPr/>
          </p:nvCxnSpPr>
          <p:spPr>
            <a:xfrm>
              <a:off x="4460594" y="5797265"/>
              <a:ext cx="0" cy="251798"/>
            </a:xfrm>
            <a:prstGeom prst="line">
              <a:avLst/>
            </a:prstGeom>
            <a:noFill/>
            <a:ln w="12700" cap="flat" cmpd="sng" algn="ctr">
              <a:solidFill>
                <a:srgbClr val="13326F"/>
              </a:solidFill>
              <a:prstDash val="solid"/>
            </a:ln>
            <a:effectLst/>
          </p:spPr>
        </p:cxnSp>
        <p:sp>
          <p:nvSpPr>
            <p:cNvPr id="94" name="Rectangle 93">
              <a:extLst>
                <a:ext uri="{FF2B5EF4-FFF2-40B4-BE49-F238E27FC236}">
                  <a16:creationId xmlns:a16="http://schemas.microsoft.com/office/drawing/2014/main" id="{7C94AC02-F4DC-314E-B4F4-A3DA3480AA6F}"/>
                </a:ext>
              </a:extLst>
            </p:cNvPr>
            <p:cNvSpPr/>
            <p:nvPr/>
          </p:nvSpPr>
          <p:spPr>
            <a:xfrm>
              <a:off x="4241975" y="5962351"/>
              <a:ext cx="45719" cy="50800"/>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95" name="TextBox 94">
              <a:extLst>
                <a:ext uri="{FF2B5EF4-FFF2-40B4-BE49-F238E27FC236}">
                  <a16:creationId xmlns:a16="http://schemas.microsoft.com/office/drawing/2014/main" id="{1604F3F9-C9B5-4646-8B07-CD964CBBE332}"/>
                </a:ext>
              </a:extLst>
            </p:cNvPr>
            <p:cNvSpPr txBox="1"/>
            <p:nvPr/>
          </p:nvSpPr>
          <p:spPr>
            <a:xfrm>
              <a:off x="4151669" y="5744028"/>
              <a:ext cx="857249"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10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endParaRPr kumimoji="0" lang="en-US" sz="800" b="0" i="0" u="none" strike="noStrike" kern="0" cap="none" spc="0" normalizeH="0" baseline="0" noProof="0" dirty="0">
                <a:ln>
                  <a:noFill/>
                </a:ln>
                <a:solidFill>
                  <a:srgbClr val="2D4B87">
                    <a:lumMod val="75000"/>
                  </a:srgbClr>
                </a:solidFill>
                <a:effectLst/>
                <a:uLnTx/>
                <a:uFillTx/>
                <a:latin typeface="Arial"/>
                <a:cs typeface="Arial"/>
              </a:endParaRPr>
            </a:p>
          </p:txBody>
        </p:sp>
        <p:cxnSp>
          <p:nvCxnSpPr>
            <p:cNvPr id="96" name="Straight Connector 95">
              <a:extLst>
                <a:ext uri="{FF2B5EF4-FFF2-40B4-BE49-F238E27FC236}">
                  <a16:creationId xmlns:a16="http://schemas.microsoft.com/office/drawing/2014/main" id="{7D5E00C5-A963-6E4A-BCFD-001F4651AA5F}"/>
                </a:ext>
              </a:extLst>
            </p:cNvPr>
            <p:cNvCxnSpPr/>
            <p:nvPr/>
          </p:nvCxnSpPr>
          <p:spPr>
            <a:xfrm>
              <a:off x="4385535" y="5802764"/>
              <a:ext cx="0" cy="251798"/>
            </a:xfrm>
            <a:prstGeom prst="line">
              <a:avLst/>
            </a:prstGeom>
            <a:noFill/>
            <a:ln w="12700" cap="flat" cmpd="sng" algn="ctr">
              <a:solidFill>
                <a:srgbClr val="13326F"/>
              </a:solidFill>
              <a:prstDash val="solid"/>
            </a:ln>
            <a:effectLst/>
          </p:spPr>
        </p:cxnSp>
        <p:cxnSp>
          <p:nvCxnSpPr>
            <p:cNvPr id="97" name="Straight Connector 96">
              <a:extLst>
                <a:ext uri="{FF2B5EF4-FFF2-40B4-BE49-F238E27FC236}">
                  <a16:creationId xmlns:a16="http://schemas.microsoft.com/office/drawing/2014/main" id="{7A55C949-B165-5D47-9D9F-C8BD21A0486A}"/>
                </a:ext>
              </a:extLst>
            </p:cNvPr>
            <p:cNvCxnSpPr/>
            <p:nvPr/>
          </p:nvCxnSpPr>
          <p:spPr>
            <a:xfrm>
              <a:off x="4685066" y="5792859"/>
              <a:ext cx="0" cy="251798"/>
            </a:xfrm>
            <a:prstGeom prst="line">
              <a:avLst/>
            </a:prstGeom>
            <a:noFill/>
            <a:ln w="12700" cap="flat" cmpd="sng" algn="ctr">
              <a:solidFill>
                <a:srgbClr val="13326F"/>
              </a:solidFill>
              <a:prstDash val="solid"/>
            </a:ln>
            <a:effectLst/>
          </p:spPr>
        </p:cxnSp>
        <p:cxnSp>
          <p:nvCxnSpPr>
            <p:cNvPr id="98" name="Straight Connector 97">
              <a:extLst>
                <a:ext uri="{FF2B5EF4-FFF2-40B4-BE49-F238E27FC236}">
                  <a16:creationId xmlns:a16="http://schemas.microsoft.com/office/drawing/2014/main" id="{12010808-AE87-E54F-9EF3-5711CD7CB360}"/>
                </a:ext>
              </a:extLst>
            </p:cNvPr>
            <p:cNvCxnSpPr/>
            <p:nvPr/>
          </p:nvCxnSpPr>
          <p:spPr>
            <a:xfrm>
              <a:off x="4756857" y="5805939"/>
              <a:ext cx="0" cy="251798"/>
            </a:xfrm>
            <a:prstGeom prst="line">
              <a:avLst/>
            </a:prstGeom>
            <a:noFill/>
            <a:ln w="12700" cap="flat" cmpd="sng" algn="ctr">
              <a:solidFill>
                <a:srgbClr val="13326F"/>
              </a:solidFill>
              <a:prstDash val="solid"/>
            </a:ln>
            <a:effectLst/>
          </p:spPr>
        </p:cxnSp>
      </p:grpSp>
      <p:grpSp>
        <p:nvGrpSpPr>
          <p:cNvPr id="99" name="Group 98">
            <a:extLst>
              <a:ext uri="{FF2B5EF4-FFF2-40B4-BE49-F238E27FC236}">
                <a16:creationId xmlns:a16="http://schemas.microsoft.com/office/drawing/2014/main" id="{FEFDB1D1-E661-634D-A6B1-139F9C59E0EE}"/>
              </a:ext>
            </a:extLst>
          </p:cNvPr>
          <p:cNvGrpSpPr/>
          <p:nvPr/>
        </p:nvGrpSpPr>
        <p:grpSpPr>
          <a:xfrm>
            <a:off x="4002783" y="5275519"/>
            <a:ext cx="857249" cy="316182"/>
            <a:chOff x="4151669" y="5744028"/>
            <a:chExt cx="857249" cy="316182"/>
          </a:xfrm>
        </p:grpSpPr>
        <p:sp>
          <p:nvSpPr>
            <p:cNvPr id="100" name="Rounded Rectangle 214">
              <a:extLst>
                <a:ext uri="{FF2B5EF4-FFF2-40B4-BE49-F238E27FC236}">
                  <a16:creationId xmlns:a16="http://schemas.microsoft.com/office/drawing/2014/main" id="{7F29F2D8-7961-8A4D-B44E-7BB5D9E6AC26}"/>
                </a:ext>
              </a:extLst>
            </p:cNvPr>
            <p:cNvSpPr/>
            <p:nvPr/>
          </p:nvSpPr>
          <p:spPr>
            <a:xfrm>
              <a:off x="4202413" y="5802764"/>
              <a:ext cx="637634" cy="251798"/>
            </a:xfrm>
            <a:prstGeom prst="roundRect">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cxnSp>
          <p:nvCxnSpPr>
            <p:cNvPr id="101" name="Straight Connector 100">
              <a:extLst>
                <a:ext uri="{FF2B5EF4-FFF2-40B4-BE49-F238E27FC236}">
                  <a16:creationId xmlns:a16="http://schemas.microsoft.com/office/drawing/2014/main" id="{7E45D233-BC49-AD45-8741-E3AB45759399}"/>
                </a:ext>
              </a:extLst>
            </p:cNvPr>
            <p:cNvCxnSpPr/>
            <p:nvPr/>
          </p:nvCxnSpPr>
          <p:spPr>
            <a:xfrm>
              <a:off x="4608975" y="5797265"/>
              <a:ext cx="0" cy="251798"/>
            </a:xfrm>
            <a:prstGeom prst="line">
              <a:avLst/>
            </a:prstGeom>
            <a:noFill/>
            <a:ln w="12700" cap="flat" cmpd="sng" algn="ctr">
              <a:solidFill>
                <a:srgbClr val="13326F"/>
              </a:solidFill>
              <a:prstDash val="solid"/>
            </a:ln>
            <a:effectLst/>
          </p:spPr>
        </p:cxnSp>
        <p:cxnSp>
          <p:nvCxnSpPr>
            <p:cNvPr id="102" name="Straight Connector 101">
              <a:extLst>
                <a:ext uri="{FF2B5EF4-FFF2-40B4-BE49-F238E27FC236}">
                  <a16:creationId xmlns:a16="http://schemas.microsoft.com/office/drawing/2014/main" id="{520D6539-01B5-1945-A576-325EDB229E77}"/>
                </a:ext>
              </a:extLst>
            </p:cNvPr>
            <p:cNvCxnSpPr/>
            <p:nvPr/>
          </p:nvCxnSpPr>
          <p:spPr>
            <a:xfrm>
              <a:off x="4535697" y="5797265"/>
              <a:ext cx="0" cy="251798"/>
            </a:xfrm>
            <a:prstGeom prst="line">
              <a:avLst/>
            </a:prstGeom>
            <a:noFill/>
            <a:ln w="12700" cap="flat" cmpd="sng" algn="ctr">
              <a:solidFill>
                <a:srgbClr val="13326F"/>
              </a:solidFill>
              <a:prstDash val="solid"/>
            </a:ln>
            <a:effectLst/>
          </p:spPr>
        </p:cxnSp>
        <p:cxnSp>
          <p:nvCxnSpPr>
            <p:cNvPr id="103" name="Straight Connector 102">
              <a:extLst>
                <a:ext uri="{FF2B5EF4-FFF2-40B4-BE49-F238E27FC236}">
                  <a16:creationId xmlns:a16="http://schemas.microsoft.com/office/drawing/2014/main" id="{DD35CE9A-8C8D-4D45-84C8-B7A42AAE35F4}"/>
                </a:ext>
              </a:extLst>
            </p:cNvPr>
            <p:cNvCxnSpPr/>
            <p:nvPr/>
          </p:nvCxnSpPr>
          <p:spPr>
            <a:xfrm>
              <a:off x="4310159" y="5808412"/>
              <a:ext cx="0" cy="251798"/>
            </a:xfrm>
            <a:prstGeom prst="line">
              <a:avLst/>
            </a:prstGeom>
            <a:noFill/>
            <a:ln w="12700" cap="flat" cmpd="sng" algn="ctr">
              <a:solidFill>
                <a:srgbClr val="13326F"/>
              </a:solidFill>
              <a:prstDash val="solid"/>
            </a:ln>
            <a:effectLst/>
          </p:spPr>
        </p:cxnSp>
        <p:cxnSp>
          <p:nvCxnSpPr>
            <p:cNvPr id="104" name="Straight Connector 103">
              <a:extLst>
                <a:ext uri="{FF2B5EF4-FFF2-40B4-BE49-F238E27FC236}">
                  <a16:creationId xmlns:a16="http://schemas.microsoft.com/office/drawing/2014/main" id="{A161495D-3406-1645-855D-D067E0E2355A}"/>
                </a:ext>
              </a:extLst>
            </p:cNvPr>
            <p:cNvCxnSpPr>
              <a:stCxn id="100" idx="1"/>
              <a:endCxn id="100" idx="3"/>
            </p:cNvCxnSpPr>
            <p:nvPr/>
          </p:nvCxnSpPr>
          <p:spPr>
            <a:xfrm>
              <a:off x="4202413" y="5928663"/>
              <a:ext cx="637634" cy="0"/>
            </a:xfrm>
            <a:prstGeom prst="line">
              <a:avLst/>
            </a:prstGeom>
            <a:noFill/>
            <a:ln w="12700" cap="flat" cmpd="sng" algn="ctr">
              <a:solidFill>
                <a:srgbClr val="13326F"/>
              </a:solidFill>
              <a:prstDash val="solid"/>
            </a:ln>
            <a:effectLst/>
          </p:spPr>
        </p:cxnSp>
        <p:cxnSp>
          <p:nvCxnSpPr>
            <p:cNvPr id="105" name="Straight Connector 104">
              <a:extLst>
                <a:ext uri="{FF2B5EF4-FFF2-40B4-BE49-F238E27FC236}">
                  <a16:creationId xmlns:a16="http://schemas.microsoft.com/office/drawing/2014/main" id="{D1AE78CA-060D-DC43-8DE9-B853E845F8ED}"/>
                </a:ext>
              </a:extLst>
            </p:cNvPr>
            <p:cNvCxnSpPr/>
            <p:nvPr/>
          </p:nvCxnSpPr>
          <p:spPr>
            <a:xfrm>
              <a:off x="4460594" y="5797265"/>
              <a:ext cx="0" cy="251798"/>
            </a:xfrm>
            <a:prstGeom prst="line">
              <a:avLst/>
            </a:prstGeom>
            <a:noFill/>
            <a:ln w="12700" cap="flat" cmpd="sng" algn="ctr">
              <a:solidFill>
                <a:srgbClr val="13326F"/>
              </a:solidFill>
              <a:prstDash val="solid"/>
            </a:ln>
            <a:effectLst/>
          </p:spPr>
        </p:cxnSp>
        <p:sp>
          <p:nvSpPr>
            <p:cNvPr id="106" name="Rectangle 105">
              <a:extLst>
                <a:ext uri="{FF2B5EF4-FFF2-40B4-BE49-F238E27FC236}">
                  <a16:creationId xmlns:a16="http://schemas.microsoft.com/office/drawing/2014/main" id="{E7C96BCC-D08C-5E4B-B8EC-9551121941B7}"/>
                </a:ext>
              </a:extLst>
            </p:cNvPr>
            <p:cNvSpPr/>
            <p:nvPr/>
          </p:nvSpPr>
          <p:spPr>
            <a:xfrm>
              <a:off x="4241975" y="5962351"/>
              <a:ext cx="45719" cy="50800"/>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07" name="TextBox 106">
              <a:extLst>
                <a:ext uri="{FF2B5EF4-FFF2-40B4-BE49-F238E27FC236}">
                  <a16:creationId xmlns:a16="http://schemas.microsoft.com/office/drawing/2014/main" id="{6584BCD1-E83C-2744-904F-54582A486558}"/>
                </a:ext>
              </a:extLst>
            </p:cNvPr>
            <p:cNvSpPr txBox="1"/>
            <p:nvPr/>
          </p:nvSpPr>
          <p:spPr>
            <a:xfrm>
              <a:off x="4151669" y="5744028"/>
              <a:ext cx="857249"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10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endParaRPr kumimoji="0" lang="en-US" sz="800" b="0" i="0" u="none" strike="noStrike" kern="0" cap="none" spc="0" normalizeH="0" baseline="0" noProof="0" dirty="0">
                <a:ln>
                  <a:noFill/>
                </a:ln>
                <a:solidFill>
                  <a:srgbClr val="2D4B87">
                    <a:lumMod val="75000"/>
                  </a:srgbClr>
                </a:solidFill>
                <a:effectLst/>
                <a:uLnTx/>
                <a:uFillTx/>
                <a:latin typeface="Arial"/>
                <a:cs typeface="Arial"/>
              </a:endParaRPr>
            </a:p>
          </p:txBody>
        </p:sp>
        <p:cxnSp>
          <p:nvCxnSpPr>
            <p:cNvPr id="108" name="Straight Connector 107">
              <a:extLst>
                <a:ext uri="{FF2B5EF4-FFF2-40B4-BE49-F238E27FC236}">
                  <a16:creationId xmlns:a16="http://schemas.microsoft.com/office/drawing/2014/main" id="{E1153E9F-2F5B-2C4A-BAD0-F2EEA77DC3E8}"/>
                </a:ext>
              </a:extLst>
            </p:cNvPr>
            <p:cNvCxnSpPr/>
            <p:nvPr/>
          </p:nvCxnSpPr>
          <p:spPr>
            <a:xfrm>
              <a:off x="4385535" y="5802764"/>
              <a:ext cx="0" cy="251798"/>
            </a:xfrm>
            <a:prstGeom prst="line">
              <a:avLst/>
            </a:prstGeom>
            <a:noFill/>
            <a:ln w="12700" cap="flat" cmpd="sng" algn="ctr">
              <a:solidFill>
                <a:srgbClr val="13326F"/>
              </a:solidFill>
              <a:prstDash val="solid"/>
            </a:ln>
            <a:effectLst/>
          </p:spPr>
        </p:cxnSp>
        <p:cxnSp>
          <p:nvCxnSpPr>
            <p:cNvPr id="109" name="Straight Connector 108">
              <a:extLst>
                <a:ext uri="{FF2B5EF4-FFF2-40B4-BE49-F238E27FC236}">
                  <a16:creationId xmlns:a16="http://schemas.microsoft.com/office/drawing/2014/main" id="{DA690FD7-4778-0641-AF0A-44DB97FA46A4}"/>
                </a:ext>
              </a:extLst>
            </p:cNvPr>
            <p:cNvCxnSpPr/>
            <p:nvPr/>
          </p:nvCxnSpPr>
          <p:spPr>
            <a:xfrm>
              <a:off x="4685066" y="5792859"/>
              <a:ext cx="0" cy="251798"/>
            </a:xfrm>
            <a:prstGeom prst="line">
              <a:avLst/>
            </a:prstGeom>
            <a:noFill/>
            <a:ln w="12700" cap="flat" cmpd="sng" algn="ctr">
              <a:solidFill>
                <a:srgbClr val="13326F"/>
              </a:solidFill>
              <a:prstDash val="solid"/>
            </a:ln>
            <a:effectLst/>
          </p:spPr>
        </p:cxnSp>
        <p:cxnSp>
          <p:nvCxnSpPr>
            <p:cNvPr id="110" name="Straight Connector 109">
              <a:extLst>
                <a:ext uri="{FF2B5EF4-FFF2-40B4-BE49-F238E27FC236}">
                  <a16:creationId xmlns:a16="http://schemas.microsoft.com/office/drawing/2014/main" id="{14727E54-BE3D-774B-A9A6-576581499129}"/>
                </a:ext>
              </a:extLst>
            </p:cNvPr>
            <p:cNvCxnSpPr/>
            <p:nvPr/>
          </p:nvCxnSpPr>
          <p:spPr>
            <a:xfrm>
              <a:off x="4756857" y="5805939"/>
              <a:ext cx="0" cy="251798"/>
            </a:xfrm>
            <a:prstGeom prst="line">
              <a:avLst/>
            </a:prstGeom>
            <a:noFill/>
            <a:ln w="12700" cap="flat" cmpd="sng" algn="ctr">
              <a:solidFill>
                <a:srgbClr val="13326F"/>
              </a:solidFill>
              <a:prstDash val="solid"/>
            </a:ln>
            <a:effectLst/>
          </p:spPr>
        </p:cxnSp>
      </p:grpSp>
      <p:cxnSp>
        <p:nvCxnSpPr>
          <p:cNvPr id="117" name="Straight Connector 116">
            <a:extLst>
              <a:ext uri="{FF2B5EF4-FFF2-40B4-BE49-F238E27FC236}">
                <a16:creationId xmlns:a16="http://schemas.microsoft.com/office/drawing/2014/main" id="{083F9461-9530-AA45-90E4-CBB2928676E8}"/>
              </a:ext>
            </a:extLst>
          </p:cNvPr>
          <p:cNvCxnSpPr>
            <a:cxnSpLocks/>
          </p:cNvCxnSpPr>
          <p:nvPr/>
        </p:nvCxnSpPr>
        <p:spPr>
          <a:xfrm flipV="1">
            <a:off x="4145377" y="3645024"/>
            <a:ext cx="15896" cy="1525269"/>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CA2F8E1D-2012-A345-ACC3-A6223F7AE1EA}"/>
              </a:ext>
            </a:extLst>
          </p:cNvPr>
          <p:cNvCxnSpPr>
            <a:cxnSpLocks/>
          </p:cNvCxnSpPr>
          <p:nvPr/>
        </p:nvCxnSpPr>
        <p:spPr>
          <a:xfrm flipV="1">
            <a:off x="1225886" y="3645024"/>
            <a:ext cx="0" cy="288032"/>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E2DB0FA6-A7DF-5C42-99EE-88F2AE59A315}"/>
              </a:ext>
            </a:extLst>
          </p:cNvPr>
          <p:cNvCxnSpPr>
            <a:cxnSpLocks/>
          </p:cNvCxnSpPr>
          <p:nvPr/>
        </p:nvCxnSpPr>
        <p:spPr>
          <a:xfrm flipV="1">
            <a:off x="2984580" y="3645024"/>
            <a:ext cx="0" cy="288032"/>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2AAFD7F2-E757-DE4D-8905-F5CF6116E87C}"/>
              </a:ext>
            </a:extLst>
          </p:cNvPr>
          <p:cNvCxnSpPr>
            <a:cxnSpLocks/>
          </p:cNvCxnSpPr>
          <p:nvPr/>
        </p:nvCxnSpPr>
        <p:spPr>
          <a:xfrm>
            <a:off x="4145377" y="4495734"/>
            <a:ext cx="426374" cy="0"/>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sp>
        <p:nvSpPr>
          <p:cNvPr id="128" name="TextBox 127">
            <a:extLst>
              <a:ext uri="{FF2B5EF4-FFF2-40B4-BE49-F238E27FC236}">
                <a16:creationId xmlns:a16="http://schemas.microsoft.com/office/drawing/2014/main" id="{88E30A03-74E1-E34B-849F-4CF868CFF4EC}"/>
              </a:ext>
            </a:extLst>
          </p:cNvPr>
          <p:cNvSpPr txBox="1"/>
          <p:nvPr/>
        </p:nvSpPr>
        <p:spPr>
          <a:xfrm>
            <a:off x="3190459" y="5680840"/>
            <a:ext cx="2029613" cy="276999"/>
          </a:xfrm>
          <a:prstGeom prst="rect">
            <a:avLst/>
          </a:prstGeom>
          <a:noFill/>
        </p:spPr>
        <p:txBody>
          <a:bodyPr wrap="square" rtlCol="0">
            <a:spAutoFit/>
          </a:bodyPr>
          <a:lstStyle/>
          <a:p>
            <a:pPr algn="ctr"/>
            <a:r>
              <a:rPr lang="en-US" sz="1200" dirty="0">
                <a:latin typeface="Lato" panose="020F0502020204030203" pitchFamily="34" charset="0"/>
              </a:rPr>
              <a:t>Smart Devices or PLCs</a:t>
            </a:r>
            <a:endParaRPr lang="en-GB" sz="1200" dirty="0">
              <a:latin typeface="Lato" panose="020F0502020204030203" pitchFamily="34" charset="0"/>
            </a:endParaRPr>
          </a:p>
        </p:txBody>
      </p:sp>
      <p:cxnSp>
        <p:nvCxnSpPr>
          <p:cNvPr id="129" name="Straight Connector 128">
            <a:extLst>
              <a:ext uri="{FF2B5EF4-FFF2-40B4-BE49-F238E27FC236}">
                <a16:creationId xmlns:a16="http://schemas.microsoft.com/office/drawing/2014/main" id="{625B9484-8684-1B45-9E8D-753EB9B47A89}"/>
              </a:ext>
            </a:extLst>
          </p:cNvPr>
          <p:cNvCxnSpPr>
            <a:cxnSpLocks/>
          </p:cNvCxnSpPr>
          <p:nvPr/>
        </p:nvCxnSpPr>
        <p:spPr>
          <a:xfrm flipV="1">
            <a:off x="2359262" y="3392315"/>
            <a:ext cx="0" cy="252709"/>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26280F18-91E7-B144-A6DE-9343DB8071A9}"/>
              </a:ext>
            </a:extLst>
          </p:cNvPr>
          <p:cNvCxnSpPr>
            <a:cxnSpLocks/>
          </p:cNvCxnSpPr>
          <p:nvPr/>
        </p:nvCxnSpPr>
        <p:spPr>
          <a:xfrm flipH="1" flipV="1">
            <a:off x="2336402" y="2132856"/>
            <a:ext cx="22860" cy="1152128"/>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sp>
        <p:nvSpPr>
          <p:cNvPr id="134" name="TextBox 133">
            <a:extLst>
              <a:ext uri="{FF2B5EF4-FFF2-40B4-BE49-F238E27FC236}">
                <a16:creationId xmlns:a16="http://schemas.microsoft.com/office/drawing/2014/main" id="{55FB672B-35FC-3C4C-8111-30A898E9A742}"/>
              </a:ext>
            </a:extLst>
          </p:cNvPr>
          <p:cNvSpPr txBox="1"/>
          <p:nvPr/>
        </p:nvSpPr>
        <p:spPr>
          <a:xfrm>
            <a:off x="2252146" y="3294040"/>
            <a:ext cx="2857322" cy="276999"/>
          </a:xfrm>
          <a:prstGeom prst="rect">
            <a:avLst/>
          </a:prstGeom>
          <a:noFill/>
        </p:spPr>
        <p:txBody>
          <a:bodyPr wrap="square" rtlCol="0">
            <a:spAutoFit/>
          </a:bodyPr>
          <a:lstStyle/>
          <a:p>
            <a:pPr algn="ctr"/>
            <a:r>
              <a:rPr lang="en-US" sz="1200" dirty="0">
                <a:latin typeface="Lato" panose="020F0502020204030203" pitchFamily="34" charset="0"/>
              </a:rPr>
              <a:t>Switch/Firewall/Router/Modem</a:t>
            </a:r>
            <a:endParaRPr lang="en-GB" sz="1200" dirty="0">
              <a:latin typeface="Lato" panose="020F0502020204030203" pitchFamily="34" charset="0"/>
            </a:endParaRPr>
          </a:p>
        </p:txBody>
      </p:sp>
      <p:sp>
        <p:nvSpPr>
          <p:cNvPr id="11" name="Cloud 10">
            <a:extLst>
              <a:ext uri="{FF2B5EF4-FFF2-40B4-BE49-F238E27FC236}">
                <a16:creationId xmlns:a16="http://schemas.microsoft.com/office/drawing/2014/main" id="{838EE1CD-C542-8545-A4FC-BC67EE3217EE}"/>
              </a:ext>
            </a:extLst>
          </p:cNvPr>
          <p:cNvSpPr/>
          <p:nvPr/>
        </p:nvSpPr>
        <p:spPr>
          <a:xfrm>
            <a:off x="1025382" y="1628800"/>
            <a:ext cx="2977401" cy="792088"/>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31BA54CA-03A9-6546-8FD6-B9E9583F4873}"/>
              </a:ext>
            </a:extLst>
          </p:cNvPr>
          <p:cNvSpPr txBox="1"/>
          <p:nvPr/>
        </p:nvSpPr>
        <p:spPr>
          <a:xfrm>
            <a:off x="530103" y="2387881"/>
            <a:ext cx="1234564" cy="276999"/>
          </a:xfrm>
          <a:prstGeom prst="rect">
            <a:avLst/>
          </a:prstGeom>
          <a:noFill/>
        </p:spPr>
        <p:txBody>
          <a:bodyPr wrap="square" rtlCol="0">
            <a:spAutoFit/>
          </a:bodyPr>
          <a:lstStyle/>
          <a:p>
            <a:pPr algn="ctr"/>
            <a:r>
              <a:rPr lang="en-US" sz="1200" dirty="0">
                <a:latin typeface="Lato" panose="020F0502020204030203" pitchFamily="34" charset="0"/>
              </a:rPr>
              <a:t>Internet</a:t>
            </a:r>
            <a:endParaRPr lang="en-GB" sz="1200" dirty="0">
              <a:latin typeface="Lato" panose="020F0502020204030203" pitchFamily="34" charset="0"/>
            </a:endParaRPr>
          </a:p>
        </p:txBody>
      </p:sp>
      <p:grpSp>
        <p:nvGrpSpPr>
          <p:cNvPr id="68" name="Group 67">
            <a:extLst>
              <a:ext uri="{FF2B5EF4-FFF2-40B4-BE49-F238E27FC236}">
                <a16:creationId xmlns:a16="http://schemas.microsoft.com/office/drawing/2014/main" id="{20FC8C6B-73DD-334B-B422-14F06EFB6655}"/>
              </a:ext>
            </a:extLst>
          </p:cNvPr>
          <p:cNvGrpSpPr/>
          <p:nvPr/>
        </p:nvGrpSpPr>
        <p:grpSpPr>
          <a:xfrm>
            <a:off x="2111134" y="1454389"/>
            <a:ext cx="334098" cy="584829"/>
            <a:chOff x="2590776" y="1079394"/>
            <a:chExt cx="749324" cy="1206606"/>
          </a:xfrm>
        </p:grpSpPr>
        <p:sp>
          <p:nvSpPr>
            <p:cNvPr id="69" name="Rounded Rectangle 96">
              <a:extLst>
                <a:ext uri="{FF2B5EF4-FFF2-40B4-BE49-F238E27FC236}">
                  <a16:creationId xmlns:a16="http://schemas.microsoft.com/office/drawing/2014/main" id="{4CA7ED5B-C681-DC4D-9F4F-A2A1EB338E3F}"/>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0" name="Rounded Rectangle 97">
              <a:extLst>
                <a:ext uri="{FF2B5EF4-FFF2-40B4-BE49-F238E27FC236}">
                  <a16:creationId xmlns:a16="http://schemas.microsoft.com/office/drawing/2014/main" id="{25464116-4B20-A14B-9A26-2F821F03E195}"/>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1" name="Rounded Rectangle 98">
              <a:extLst>
                <a:ext uri="{FF2B5EF4-FFF2-40B4-BE49-F238E27FC236}">
                  <a16:creationId xmlns:a16="http://schemas.microsoft.com/office/drawing/2014/main" id="{D840B7CF-E6F4-4941-BFC8-8907C1536932}"/>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2" name="Rounded Rectangle 99">
              <a:extLst>
                <a:ext uri="{FF2B5EF4-FFF2-40B4-BE49-F238E27FC236}">
                  <a16:creationId xmlns:a16="http://schemas.microsoft.com/office/drawing/2014/main" id="{F84BACF3-5741-834C-B5C4-E7B785EF4463}"/>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3" name="Rectangle 72">
              <a:extLst>
                <a:ext uri="{FF2B5EF4-FFF2-40B4-BE49-F238E27FC236}">
                  <a16:creationId xmlns:a16="http://schemas.microsoft.com/office/drawing/2014/main" id="{5C25AC42-D4DE-AE41-BF22-8D3BA345AE44}"/>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4" name="Oval 73">
              <a:extLst>
                <a:ext uri="{FF2B5EF4-FFF2-40B4-BE49-F238E27FC236}">
                  <a16:creationId xmlns:a16="http://schemas.microsoft.com/office/drawing/2014/main" id="{D3D4A93A-2FDF-8D4F-98BC-09E8069044F8}"/>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75" name="Group 74">
            <a:extLst>
              <a:ext uri="{FF2B5EF4-FFF2-40B4-BE49-F238E27FC236}">
                <a16:creationId xmlns:a16="http://schemas.microsoft.com/office/drawing/2014/main" id="{487B89D1-FEE9-CB46-9E6A-AE6EEC8049BD}"/>
              </a:ext>
            </a:extLst>
          </p:cNvPr>
          <p:cNvGrpSpPr/>
          <p:nvPr/>
        </p:nvGrpSpPr>
        <p:grpSpPr>
          <a:xfrm>
            <a:off x="2263534" y="1606789"/>
            <a:ext cx="334098" cy="584829"/>
            <a:chOff x="2590776" y="1079394"/>
            <a:chExt cx="749324" cy="1206606"/>
          </a:xfrm>
        </p:grpSpPr>
        <p:sp>
          <p:nvSpPr>
            <p:cNvPr id="76" name="Rounded Rectangle 96">
              <a:extLst>
                <a:ext uri="{FF2B5EF4-FFF2-40B4-BE49-F238E27FC236}">
                  <a16:creationId xmlns:a16="http://schemas.microsoft.com/office/drawing/2014/main" id="{825C2476-731E-8843-94C5-89A8373D21D8}"/>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7" name="Rounded Rectangle 97">
              <a:extLst>
                <a:ext uri="{FF2B5EF4-FFF2-40B4-BE49-F238E27FC236}">
                  <a16:creationId xmlns:a16="http://schemas.microsoft.com/office/drawing/2014/main" id="{3BAEFCE7-1394-214E-9204-7B08FD29D490}"/>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8" name="Rounded Rectangle 98">
              <a:extLst>
                <a:ext uri="{FF2B5EF4-FFF2-40B4-BE49-F238E27FC236}">
                  <a16:creationId xmlns:a16="http://schemas.microsoft.com/office/drawing/2014/main" id="{D6AD9F55-FEB8-6E47-B750-4A2C19EDFCF9}"/>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9" name="Rounded Rectangle 99">
              <a:extLst>
                <a:ext uri="{FF2B5EF4-FFF2-40B4-BE49-F238E27FC236}">
                  <a16:creationId xmlns:a16="http://schemas.microsoft.com/office/drawing/2014/main" id="{ED17AFAE-2EDB-0E40-BDE1-EC09348FE5E2}"/>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0" name="Rectangle 79">
              <a:extLst>
                <a:ext uri="{FF2B5EF4-FFF2-40B4-BE49-F238E27FC236}">
                  <a16:creationId xmlns:a16="http://schemas.microsoft.com/office/drawing/2014/main" id="{986A2640-EDBB-7444-977E-FDAB5D9119C7}"/>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1" name="Oval 80">
              <a:extLst>
                <a:ext uri="{FF2B5EF4-FFF2-40B4-BE49-F238E27FC236}">
                  <a16:creationId xmlns:a16="http://schemas.microsoft.com/office/drawing/2014/main" id="{395436FC-5109-3C4D-B9EA-98F7487E8322}"/>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82" name="Group 81">
            <a:extLst>
              <a:ext uri="{FF2B5EF4-FFF2-40B4-BE49-F238E27FC236}">
                <a16:creationId xmlns:a16="http://schemas.microsoft.com/office/drawing/2014/main" id="{1FAD7DA5-DF75-994E-8880-3792370F8EBC}"/>
              </a:ext>
            </a:extLst>
          </p:cNvPr>
          <p:cNvGrpSpPr/>
          <p:nvPr/>
        </p:nvGrpSpPr>
        <p:grpSpPr>
          <a:xfrm>
            <a:off x="2415934" y="1759189"/>
            <a:ext cx="334098" cy="584829"/>
            <a:chOff x="2590776" y="1079394"/>
            <a:chExt cx="749324" cy="1206606"/>
          </a:xfrm>
        </p:grpSpPr>
        <p:sp>
          <p:nvSpPr>
            <p:cNvPr id="83" name="Rounded Rectangle 96">
              <a:extLst>
                <a:ext uri="{FF2B5EF4-FFF2-40B4-BE49-F238E27FC236}">
                  <a16:creationId xmlns:a16="http://schemas.microsoft.com/office/drawing/2014/main" id="{7001D439-C2C8-0247-91D4-4978BEC93C08}"/>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4" name="Rounded Rectangle 97">
              <a:extLst>
                <a:ext uri="{FF2B5EF4-FFF2-40B4-BE49-F238E27FC236}">
                  <a16:creationId xmlns:a16="http://schemas.microsoft.com/office/drawing/2014/main" id="{25089EB6-6361-414B-9890-CA7823E02AFB}"/>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5" name="Rounded Rectangle 98">
              <a:extLst>
                <a:ext uri="{FF2B5EF4-FFF2-40B4-BE49-F238E27FC236}">
                  <a16:creationId xmlns:a16="http://schemas.microsoft.com/office/drawing/2014/main" id="{155B8FCF-89B2-BB47-BAE9-1AE36AA55B59}"/>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6" name="Rounded Rectangle 99">
              <a:extLst>
                <a:ext uri="{FF2B5EF4-FFF2-40B4-BE49-F238E27FC236}">
                  <a16:creationId xmlns:a16="http://schemas.microsoft.com/office/drawing/2014/main" id="{0015EDCE-F819-A64A-8E6E-4B466C9A9966}"/>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1" name="Rectangle 110">
              <a:extLst>
                <a:ext uri="{FF2B5EF4-FFF2-40B4-BE49-F238E27FC236}">
                  <a16:creationId xmlns:a16="http://schemas.microsoft.com/office/drawing/2014/main" id="{6A610CBB-C83B-AC4C-8E6F-EFFED331D03E}"/>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2" name="Oval 111">
              <a:extLst>
                <a:ext uri="{FF2B5EF4-FFF2-40B4-BE49-F238E27FC236}">
                  <a16:creationId xmlns:a16="http://schemas.microsoft.com/office/drawing/2014/main" id="{262B997B-36CF-CA42-BB8B-E451C9E1232C}"/>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113" name="Group 112">
            <a:extLst>
              <a:ext uri="{FF2B5EF4-FFF2-40B4-BE49-F238E27FC236}">
                <a16:creationId xmlns:a16="http://schemas.microsoft.com/office/drawing/2014/main" id="{013B32FC-59DA-C44D-A166-A0295042C0C6}"/>
              </a:ext>
            </a:extLst>
          </p:cNvPr>
          <p:cNvGrpSpPr/>
          <p:nvPr/>
        </p:nvGrpSpPr>
        <p:grpSpPr>
          <a:xfrm>
            <a:off x="2568334" y="1911589"/>
            <a:ext cx="334098" cy="584829"/>
            <a:chOff x="2590776" y="1079394"/>
            <a:chExt cx="749324" cy="1206606"/>
          </a:xfrm>
        </p:grpSpPr>
        <p:sp>
          <p:nvSpPr>
            <p:cNvPr id="114" name="Rounded Rectangle 96">
              <a:extLst>
                <a:ext uri="{FF2B5EF4-FFF2-40B4-BE49-F238E27FC236}">
                  <a16:creationId xmlns:a16="http://schemas.microsoft.com/office/drawing/2014/main" id="{B2F09EB4-2E27-7548-9CB6-33D720D35C71}"/>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115" name="Rounded Rectangle 97">
              <a:extLst>
                <a:ext uri="{FF2B5EF4-FFF2-40B4-BE49-F238E27FC236}">
                  <a16:creationId xmlns:a16="http://schemas.microsoft.com/office/drawing/2014/main" id="{6C0BF6B6-38A0-F64F-BFB3-1DCD2DB8F46A}"/>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6" name="Rounded Rectangle 98">
              <a:extLst>
                <a:ext uri="{FF2B5EF4-FFF2-40B4-BE49-F238E27FC236}">
                  <a16:creationId xmlns:a16="http://schemas.microsoft.com/office/drawing/2014/main" id="{B492F377-1A77-774D-B7AB-D58CC4058930}"/>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8" name="Rounded Rectangle 99">
              <a:extLst>
                <a:ext uri="{FF2B5EF4-FFF2-40B4-BE49-F238E27FC236}">
                  <a16:creationId xmlns:a16="http://schemas.microsoft.com/office/drawing/2014/main" id="{6CC3D7A7-5250-3348-976A-2C3F5B17BA6E}"/>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9" name="Rectangle 118">
              <a:extLst>
                <a:ext uri="{FF2B5EF4-FFF2-40B4-BE49-F238E27FC236}">
                  <a16:creationId xmlns:a16="http://schemas.microsoft.com/office/drawing/2014/main" id="{14785ECE-3982-D94F-93CF-5B8043B43111}"/>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21" name="Oval 120">
              <a:extLst>
                <a:ext uri="{FF2B5EF4-FFF2-40B4-BE49-F238E27FC236}">
                  <a16:creationId xmlns:a16="http://schemas.microsoft.com/office/drawing/2014/main" id="{BDFA4248-5D40-C448-A1C6-0D8632371277}"/>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sp>
        <p:nvSpPr>
          <p:cNvPr id="125" name="TextBox 124">
            <a:extLst>
              <a:ext uri="{FF2B5EF4-FFF2-40B4-BE49-F238E27FC236}">
                <a16:creationId xmlns:a16="http://schemas.microsoft.com/office/drawing/2014/main" id="{B8334188-C1A9-574B-AA0D-CD2E5491B9E3}"/>
              </a:ext>
            </a:extLst>
          </p:cNvPr>
          <p:cNvSpPr txBox="1"/>
          <p:nvPr/>
        </p:nvSpPr>
        <p:spPr>
          <a:xfrm>
            <a:off x="7372093" y="2901785"/>
            <a:ext cx="1234564" cy="276999"/>
          </a:xfrm>
          <a:prstGeom prst="rect">
            <a:avLst/>
          </a:prstGeom>
          <a:noFill/>
        </p:spPr>
        <p:txBody>
          <a:bodyPr wrap="square" rtlCol="0">
            <a:spAutoFit/>
          </a:bodyPr>
          <a:lstStyle/>
          <a:p>
            <a:pPr algn="ctr"/>
            <a:r>
              <a:rPr lang="en-US" sz="1200" dirty="0">
                <a:latin typeface="Lato" panose="020F0502020204030203" pitchFamily="34" charset="0"/>
              </a:rPr>
              <a:t>?</a:t>
            </a:r>
            <a:endParaRPr lang="en-GB" sz="1200" dirty="0">
              <a:latin typeface="Lato" panose="020F0502020204030203" pitchFamily="34" charset="0"/>
            </a:endParaRPr>
          </a:p>
        </p:txBody>
      </p:sp>
      <p:grpSp>
        <p:nvGrpSpPr>
          <p:cNvPr id="126" name="Group 125">
            <a:extLst>
              <a:ext uri="{FF2B5EF4-FFF2-40B4-BE49-F238E27FC236}">
                <a16:creationId xmlns:a16="http://schemas.microsoft.com/office/drawing/2014/main" id="{2647A153-F5C1-C544-B4EA-99D6D5C117E1}"/>
              </a:ext>
            </a:extLst>
          </p:cNvPr>
          <p:cNvGrpSpPr/>
          <p:nvPr/>
        </p:nvGrpSpPr>
        <p:grpSpPr>
          <a:xfrm>
            <a:off x="3213077" y="1940941"/>
            <a:ext cx="334098" cy="584829"/>
            <a:chOff x="2590776" y="1079394"/>
            <a:chExt cx="749324" cy="1206606"/>
          </a:xfrm>
          <a:solidFill>
            <a:srgbClr val="FF0000"/>
          </a:solidFill>
        </p:grpSpPr>
        <p:sp>
          <p:nvSpPr>
            <p:cNvPr id="127" name="Rounded Rectangle 96">
              <a:extLst>
                <a:ext uri="{FF2B5EF4-FFF2-40B4-BE49-F238E27FC236}">
                  <a16:creationId xmlns:a16="http://schemas.microsoft.com/office/drawing/2014/main" id="{ED30530E-83FB-5E47-BB41-1852535CB47D}"/>
                </a:ext>
              </a:extLst>
            </p:cNvPr>
            <p:cNvSpPr/>
            <p:nvPr/>
          </p:nvSpPr>
          <p:spPr>
            <a:xfrm>
              <a:off x="2590776" y="1079394"/>
              <a:ext cx="749324" cy="1206606"/>
            </a:xfrm>
            <a:prstGeom prst="roundRect">
              <a:avLst>
                <a:gd name="adj" fmla="val 8193"/>
              </a:avLst>
            </a:prstGeom>
            <a:grp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131" name="Rounded Rectangle 97">
              <a:extLst>
                <a:ext uri="{FF2B5EF4-FFF2-40B4-BE49-F238E27FC236}">
                  <a16:creationId xmlns:a16="http://schemas.microsoft.com/office/drawing/2014/main" id="{DBB886F9-62BC-DE4D-BA58-A2A17804EFED}"/>
                </a:ext>
              </a:extLst>
            </p:cNvPr>
            <p:cNvSpPr/>
            <p:nvPr/>
          </p:nvSpPr>
          <p:spPr>
            <a:xfrm>
              <a:off x="2682857" y="1208380"/>
              <a:ext cx="565162" cy="78016"/>
            </a:xfrm>
            <a:prstGeom prst="roundRect">
              <a:avLst>
                <a:gd name="adj" fmla="val 8193"/>
              </a:avLst>
            </a:prstGeom>
            <a:grp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32" name="Rounded Rectangle 98">
              <a:extLst>
                <a:ext uri="{FF2B5EF4-FFF2-40B4-BE49-F238E27FC236}">
                  <a16:creationId xmlns:a16="http://schemas.microsoft.com/office/drawing/2014/main" id="{28F1FC3B-3438-2A41-8F74-2E8E9A007DAF}"/>
                </a:ext>
              </a:extLst>
            </p:cNvPr>
            <p:cNvSpPr/>
            <p:nvPr/>
          </p:nvSpPr>
          <p:spPr>
            <a:xfrm>
              <a:off x="2682857" y="1360780"/>
              <a:ext cx="565162" cy="78016"/>
            </a:xfrm>
            <a:prstGeom prst="roundRect">
              <a:avLst>
                <a:gd name="adj" fmla="val 8193"/>
              </a:avLst>
            </a:prstGeom>
            <a:grp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33" name="Rounded Rectangle 99">
              <a:extLst>
                <a:ext uri="{FF2B5EF4-FFF2-40B4-BE49-F238E27FC236}">
                  <a16:creationId xmlns:a16="http://schemas.microsoft.com/office/drawing/2014/main" id="{F75430BE-8E35-D449-88D1-CAD5508EBCBF}"/>
                </a:ext>
              </a:extLst>
            </p:cNvPr>
            <p:cNvSpPr/>
            <p:nvPr/>
          </p:nvSpPr>
          <p:spPr>
            <a:xfrm>
              <a:off x="2682857" y="1508361"/>
              <a:ext cx="565162" cy="78016"/>
            </a:xfrm>
            <a:prstGeom prst="roundRect">
              <a:avLst>
                <a:gd name="adj" fmla="val 8193"/>
              </a:avLst>
            </a:prstGeom>
            <a:grp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35" name="Rectangle 134">
              <a:extLst>
                <a:ext uri="{FF2B5EF4-FFF2-40B4-BE49-F238E27FC236}">
                  <a16:creationId xmlns:a16="http://schemas.microsoft.com/office/drawing/2014/main" id="{250269D1-3D43-6040-A7DB-16ED091B49CC}"/>
                </a:ext>
              </a:extLst>
            </p:cNvPr>
            <p:cNvSpPr/>
            <p:nvPr/>
          </p:nvSpPr>
          <p:spPr>
            <a:xfrm>
              <a:off x="2682857" y="1697537"/>
              <a:ext cx="565162" cy="45719"/>
            </a:xfrm>
            <a:prstGeom prst="rect">
              <a:avLst/>
            </a:prstGeom>
            <a:grp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36" name="Oval 135">
              <a:extLst>
                <a:ext uri="{FF2B5EF4-FFF2-40B4-BE49-F238E27FC236}">
                  <a16:creationId xmlns:a16="http://schemas.microsoft.com/office/drawing/2014/main" id="{1BEE42FC-9032-1A42-B96E-44D18E3A989A}"/>
                </a:ext>
              </a:extLst>
            </p:cNvPr>
            <p:cNvSpPr>
              <a:spLocks noChangeAspect="1"/>
            </p:cNvSpPr>
            <p:nvPr/>
          </p:nvSpPr>
          <p:spPr>
            <a:xfrm>
              <a:off x="2907041" y="1986644"/>
              <a:ext cx="116795" cy="116770"/>
            </a:xfrm>
            <a:prstGeom prst="ellipse">
              <a:avLst/>
            </a:prstGeom>
            <a:grp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sp>
        <p:nvSpPr>
          <p:cNvPr id="137" name="Content Placeholder 1">
            <a:extLst>
              <a:ext uri="{FF2B5EF4-FFF2-40B4-BE49-F238E27FC236}">
                <a16:creationId xmlns:a16="http://schemas.microsoft.com/office/drawing/2014/main" id="{287A21FE-0E7E-5541-A7F9-6876CFA721AD}"/>
              </a:ext>
            </a:extLst>
          </p:cNvPr>
          <p:cNvSpPr txBox="1">
            <a:spLocks/>
          </p:cNvSpPr>
          <p:nvPr/>
        </p:nvSpPr>
        <p:spPr>
          <a:xfrm>
            <a:off x="6257816" y="2420888"/>
            <a:ext cx="2530459" cy="2645990"/>
          </a:xfrm>
          <a:prstGeom prst="rect">
            <a:avLst/>
          </a:prstGeom>
        </p:spPr>
        <p:txBody>
          <a:bodyPr vert="horz"/>
          <a:lstStyle>
            <a:lvl1pPr marL="0" indent="0" algn="l" defTabSz="457200" rtl="0" eaLnBrk="1" latinLnBrk="0" hangingPunct="1">
              <a:spcBef>
                <a:spcPct val="20000"/>
              </a:spcBef>
              <a:buFont typeface="Arial"/>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b="1" dirty="0"/>
              <a:t>For instance, you know that the target uses Adobe Acrobat and you may choose an exploit that uses a vulnerability of Adobe</a:t>
            </a:r>
          </a:p>
        </p:txBody>
      </p:sp>
      <p:pic>
        <p:nvPicPr>
          <p:cNvPr id="139" name="Picture 18" descr="http://h30499.www3.hp.com/t5/image/serverpage/image-id/15409i19D1730721C453CE/image-size/medium?v=mpbl-1&amp;px=-1">
            <a:extLst>
              <a:ext uri="{FF2B5EF4-FFF2-40B4-BE49-F238E27FC236}">
                <a16:creationId xmlns:a16="http://schemas.microsoft.com/office/drawing/2014/main" id="{586A315C-A34E-854A-B7B7-DEEBF65FD06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389016" y="1749661"/>
            <a:ext cx="711200" cy="457200"/>
          </a:xfrm>
          <a:prstGeom prst="rect">
            <a:avLst/>
          </a:prstGeom>
          <a:noFill/>
          <a:ln>
            <a:solidFill>
              <a:schemeClr val="tx2"/>
            </a:solidFill>
          </a:ln>
          <a:extLst>
            <a:ext uri="{909E8E84-426E-40dd-AFC4-6F175D3DCCD1}">
              <a14:hiddenFill xmlns="" xmlns:a14="http://schemas.microsoft.com/office/drawing/2010/main">
                <a:solidFill>
                  <a:srgbClr val="FFFFFF"/>
                </a:solidFill>
              </a14:hiddenFill>
            </a:ext>
          </a:extLst>
        </p:spPr>
      </p:pic>
      <p:pic>
        <p:nvPicPr>
          <p:cNvPr id="141" name="Picture 140">
            <a:extLst>
              <a:ext uri="{FF2B5EF4-FFF2-40B4-BE49-F238E27FC236}">
                <a16:creationId xmlns:a16="http://schemas.microsoft.com/office/drawing/2014/main" id="{AF4951BB-5A7C-3948-B7B9-42A72CA771A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507214" y="4281610"/>
            <a:ext cx="261230" cy="241523"/>
          </a:xfrm>
          <a:prstGeom prst="rect">
            <a:avLst/>
          </a:prstGeom>
        </p:spPr>
      </p:pic>
      <p:pic>
        <p:nvPicPr>
          <p:cNvPr id="142" name="Picture 141">
            <a:extLst>
              <a:ext uri="{FF2B5EF4-FFF2-40B4-BE49-F238E27FC236}">
                <a16:creationId xmlns:a16="http://schemas.microsoft.com/office/drawing/2014/main" id="{F0D06817-834E-4744-89E7-9D84A20F1789}"/>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637829" y="4354558"/>
            <a:ext cx="328687" cy="281868"/>
          </a:xfrm>
          <a:prstGeom prst="rect">
            <a:avLst/>
          </a:prstGeom>
        </p:spPr>
      </p:pic>
      <p:sp>
        <p:nvSpPr>
          <p:cNvPr id="19" name="Oval 18">
            <a:extLst>
              <a:ext uri="{FF2B5EF4-FFF2-40B4-BE49-F238E27FC236}">
                <a16:creationId xmlns:a16="http://schemas.microsoft.com/office/drawing/2014/main" id="{9C2D912B-186B-D74F-B968-BC2A4A2221E4}"/>
              </a:ext>
            </a:extLst>
          </p:cNvPr>
          <p:cNvSpPr/>
          <p:nvPr/>
        </p:nvSpPr>
        <p:spPr>
          <a:xfrm>
            <a:off x="1397207" y="4064486"/>
            <a:ext cx="754983" cy="725392"/>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0" name="Straight Arrow Connector 139">
            <a:extLst>
              <a:ext uri="{FF2B5EF4-FFF2-40B4-BE49-F238E27FC236}">
                <a16:creationId xmlns:a16="http://schemas.microsoft.com/office/drawing/2014/main" id="{A1E10BB2-4E06-F74B-B5F8-380F259BF2F3}"/>
              </a:ext>
            </a:extLst>
          </p:cNvPr>
          <p:cNvCxnSpPr>
            <a:cxnSpLocks/>
          </p:cNvCxnSpPr>
          <p:nvPr/>
        </p:nvCxnSpPr>
        <p:spPr>
          <a:xfrm flipH="1">
            <a:off x="2170900" y="2206861"/>
            <a:ext cx="3769252" cy="1954388"/>
          </a:xfrm>
          <a:prstGeom prst="straightConnector1">
            <a:avLst/>
          </a:prstGeom>
          <a:ln w="38100" cap="flat" cmpd="sng" algn="ctr">
            <a:solidFill>
              <a:schemeClr val="accent2"/>
            </a:solidFill>
            <a:prstDash val="sysDash"/>
            <a:round/>
            <a:headEnd type="arrow" w="med" len="med"/>
            <a:tailEnd type="arrow" w="med" len="med"/>
          </a:ln>
        </p:spPr>
        <p:style>
          <a:lnRef idx="0">
            <a:scrgbClr r="0" g="0" b="0"/>
          </a:lnRef>
          <a:fillRef idx="0">
            <a:scrgbClr r="0" g="0" b="0"/>
          </a:fillRef>
          <a:effectRef idx="0">
            <a:scrgbClr r="0" g="0" b="0"/>
          </a:effectRef>
          <a:fontRef idx="minor">
            <a:schemeClr val="tx1"/>
          </a:fontRef>
        </p:style>
      </p:cxnSp>
      <p:pic>
        <p:nvPicPr>
          <p:cNvPr id="22" name="Picture 21">
            <a:extLst>
              <a:ext uri="{FF2B5EF4-FFF2-40B4-BE49-F238E27FC236}">
                <a16:creationId xmlns:a16="http://schemas.microsoft.com/office/drawing/2014/main" id="{3DF1A85B-2B8F-4E4A-A1F7-BC398A8FF0F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013020" y="1673208"/>
            <a:ext cx="605836" cy="601797"/>
          </a:xfrm>
          <a:prstGeom prst="rect">
            <a:avLst/>
          </a:prstGeom>
        </p:spPr>
      </p:pic>
      <p:sp>
        <p:nvSpPr>
          <p:cNvPr id="23" name="Rectangle 22">
            <a:extLst>
              <a:ext uri="{FF2B5EF4-FFF2-40B4-BE49-F238E27FC236}">
                <a16:creationId xmlns:a16="http://schemas.microsoft.com/office/drawing/2014/main" id="{2959D542-ED24-3C4D-AC03-5A12255913EE}"/>
              </a:ext>
            </a:extLst>
          </p:cNvPr>
          <p:cNvSpPr/>
          <p:nvPr/>
        </p:nvSpPr>
        <p:spPr>
          <a:xfrm>
            <a:off x="1591691" y="6485575"/>
            <a:ext cx="7156773" cy="338554"/>
          </a:xfrm>
          <a:prstGeom prst="rect">
            <a:avLst/>
          </a:prstGeom>
        </p:spPr>
        <p:txBody>
          <a:bodyPr wrap="square">
            <a:spAutoFit/>
          </a:bodyPr>
          <a:lstStyle/>
          <a:p>
            <a:r>
              <a:rPr lang="en-US" sz="1600" dirty="0"/>
              <a:t>This network cannot exist in practice, it just serves for illustration purposes </a:t>
            </a:r>
          </a:p>
        </p:txBody>
      </p:sp>
      <p:pic>
        <p:nvPicPr>
          <p:cNvPr id="143" name="Picture 42" descr="Image result for attacker icon">
            <a:extLst>
              <a:ext uri="{FF2B5EF4-FFF2-40B4-BE49-F238E27FC236}">
                <a16:creationId xmlns:a16="http://schemas.microsoft.com/office/drawing/2014/main" id="{9069EB18-6ACD-B54F-811B-9DB73B39A70D}"/>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814551" y="1459617"/>
            <a:ext cx="715446" cy="841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241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ounded Rectangle 159">
            <a:extLst>
              <a:ext uri="{FF2B5EF4-FFF2-40B4-BE49-F238E27FC236}">
                <a16:creationId xmlns:a16="http://schemas.microsoft.com/office/drawing/2014/main" id="{FCDBDA46-EE58-134A-94A0-28DD03FF8B23}"/>
              </a:ext>
            </a:extLst>
          </p:cNvPr>
          <p:cNvSpPr/>
          <p:nvPr/>
        </p:nvSpPr>
        <p:spPr>
          <a:xfrm>
            <a:off x="500730" y="3305401"/>
            <a:ext cx="5295405" cy="2787423"/>
          </a:xfrm>
          <a:prstGeom prst="roundRect">
            <a:avLst>
              <a:gd name="adj" fmla="val 6103"/>
            </a:avLst>
          </a:prstGeom>
          <a:solidFill>
            <a:srgbClr val="EAEAE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 name="Text Placeholder 2">
            <a:extLst>
              <a:ext uri="{FF2B5EF4-FFF2-40B4-BE49-F238E27FC236}">
                <a16:creationId xmlns:a16="http://schemas.microsoft.com/office/drawing/2014/main" id="{12692170-AD29-6446-B37C-B84E282148DD}"/>
              </a:ext>
            </a:extLst>
          </p:cNvPr>
          <p:cNvSpPr>
            <a:spLocks noGrp="1"/>
          </p:cNvSpPr>
          <p:nvPr>
            <p:ph type="body" sz="quarter" idx="12"/>
          </p:nvPr>
        </p:nvSpPr>
        <p:spPr/>
        <p:txBody>
          <a:bodyPr/>
          <a:lstStyle/>
          <a:p>
            <a:r>
              <a:rPr lang="en-US" dirty="0">
                <a:solidFill>
                  <a:schemeClr val="tx2"/>
                </a:solidFill>
              </a:rPr>
              <a:t>Step 4: Choose the right malware</a:t>
            </a:r>
          </a:p>
        </p:txBody>
      </p:sp>
      <p:grpSp>
        <p:nvGrpSpPr>
          <p:cNvPr id="4" name="Group 3">
            <a:extLst>
              <a:ext uri="{FF2B5EF4-FFF2-40B4-BE49-F238E27FC236}">
                <a16:creationId xmlns:a16="http://schemas.microsoft.com/office/drawing/2014/main" id="{A16AC1C6-5004-574F-B2E0-21703DB1E99B}"/>
              </a:ext>
            </a:extLst>
          </p:cNvPr>
          <p:cNvGrpSpPr/>
          <p:nvPr/>
        </p:nvGrpSpPr>
        <p:grpSpPr>
          <a:xfrm rot="10800000" flipV="1">
            <a:off x="2123728" y="3284984"/>
            <a:ext cx="426563" cy="107330"/>
            <a:chOff x="7342711" y="5501005"/>
            <a:chExt cx="426563" cy="138545"/>
          </a:xfrm>
        </p:grpSpPr>
        <p:sp>
          <p:nvSpPr>
            <p:cNvPr id="5" name="Rounded Rectangle 145">
              <a:extLst>
                <a:ext uri="{FF2B5EF4-FFF2-40B4-BE49-F238E27FC236}">
                  <a16:creationId xmlns:a16="http://schemas.microsoft.com/office/drawing/2014/main" id="{CF62552E-008F-2647-978D-5CD38A165583}"/>
                </a:ext>
              </a:extLst>
            </p:cNvPr>
            <p:cNvSpPr/>
            <p:nvPr/>
          </p:nvSpPr>
          <p:spPr>
            <a:xfrm>
              <a:off x="7342711" y="5501005"/>
              <a:ext cx="426563" cy="138545"/>
            </a:xfrm>
            <a:prstGeom prst="roundRect">
              <a:avLst/>
            </a:prstGeom>
            <a:solidFill>
              <a:srgbClr val="DDE6F3">
                <a:lumMod val="50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3C30D17E-6657-4242-AF9F-7BB4155FFE18}"/>
                </a:ext>
              </a:extLst>
            </p:cNvPr>
            <p:cNvSpPr/>
            <p:nvPr/>
          </p:nvSpPr>
          <p:spPr>
            <a:xfrm>
              <a:off x="7391098"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AC835E84-180C-0F41-8D20-C3D06A67745A}"/>
                </a:ext>
              </a:extLst>
            </p:cNvPr>
            <p:cNvSpPr/>
            <p:nvPr/>
          </p:nvSpPr>
          <p:spPr>
            <a:xfrm>
              <a:off x="7462419"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69594D4C-DFEB-7C46-84B7-367CEF737F7B}"/>
                </a:ext>
              </a:extLst>
            </p:cNvPr>
            <p:cNvSpPr/>
            <p:nvPr/>
          </p:nvSpPr>
          <p:spPr>
            <a:xfrm>
              <a:off x="7533740"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04791D53-4656-4B4D-BE4E-5BC3F6C54D42}"/>
                </a:ext>
              </a:extLst>
            </p:cNvPr>
            <p:cNvSpPr/>
            <p:nvPr/>
          </p:nvSpPr>
          <p:spPr>
            <a:xfrm>
              <a:off x="7605061"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ADBE5570-D2D5-5C41-BCF5-3585B3980919}"/>
                </a:ext>
              </a:extLst>
            </p:cNvPr>
            <p:cNvSpPr/>
            <p:nvPr/>
          </p:nvSpPr>
          <p:spPr>
            <a:xfrm>
              <a:off x="7676383"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12" name="Group 11">
            <a:extLst>
              <a:ext uri="{FF2B5EF4-FFF2-40B4-BE49-F238E27FC236}">
                <a16:creationId xmlns:a16="http://schemas.microsoft.com/office/drawing/2014/main" id="{A046934F-9A6E-5D4D-ACEB-ABFFB26AA87B}"/>
              </a:ext>
            </a:extLst>
          </p:cNvPr>
          <p:cNvGrpSpPr/>
          <p:nvPr/>
        </p:nvGrpSpPr>
        <p:grpSpPr>
          <a:xfrm>
            <a:off x="971600" y="3933056"/>
            <a:ext cx="437656" cy="766104"/>
            <a:chOff x="2590776" y="1079394"/>
            <a:chExt cx="749324" cy="1206606"/>
          </a:xfrm>
        </p:grpSpPr>
        <p:sp>
          <p:nvSpPr>
            <p:cNvPr id="13" name="Rounded Rectangle 96">
              <a:extLst>
                <a:ext uri="{FF2B5EF4-FFF2-40B4-BE49-F238E27FC236}">
                  <a16:creationId xmlns:a16="http://schemas.microsoft.com/office/drawing/2014/main" id="{494B5CA3-291B-5143-B77C-C91FBA858711}"/>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4" name="Rounded Rectangle 97">
              <a:extLst>
                <a:ext uri="{FF2B5EF4-FFF2-40B4-BE49-F238E27FC236}">
                  <a16:creationId xmlns:a16="http://schemas.microsoft.com/office/drawing/2014/main" id="{39295CDF-5899-B546-A69B-9C490F966B5E}"/>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5" name="Rounded Rectangle 98">
              <a:extLst>
                <a:ext uri="{FF2B5EF4-FFF2-40B4-BE49-F238E27FC236}">
                  <a16:creationId xmlns:a16="http://schemas.microsoft.com/office/drawing/2014/main" id="{593E9164-33DD-594A-BB6D-21D6118824E0}"/>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6" name="Rounded Rectangle 99">
              <a:extLst>
                <a:ext uri="{FF2B5EF4-FFF2-40B4-BE49-F238E27FC236}">
                  <a16:creationId xmlns:a16="http://schemas.microsoft.com/office/drawing/2014/main" id="{612629D6-97BD-8E42-888F-381E056BEE88}"/>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5B09B626-C699-3844-98E6-A87B617BC325}"/>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8" name="Oval 17">
              <a:extLst>
                <a:ext uri="{FF2B5EF4-FFF2-40B4-BE49-F238E27FC236}">
                  <a16:creationId xmlns:a16="http://schemas.microsoft.com/office/drawing/2014/main" id="{752C69A1-6260-9B43-B24E-C17C2945E7CD}"/>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26" name="Group 25">
            <a:extLst>
              <a:ext uri="{FF2B5EF4-FFF2-40B4-BE49-F238E27FC236}">
                <a16:creationId xmlns:a16="http://schemas.microsoft.com/office/drawing/2014/main" id="{FC53572E-FBDC-8542-9382-606BB7FDDCE8}"/>
              </a:ext>
            </a:extLst>
          </p:cNvPr>
          <p:cNvGrpSpPr/>
          <p:nvPr/>
        </p:nvGrpSpPr>
        <p:grpSpPr>
          <a:xfrm>
            <a:off x="2752803" y="3933056"/>
            <a:ext cx="437656" cy="766104"/>
            <a:chOff x="2590776" y="1079394"/>
            <a:chExt cx="749324" cy="1206606"/>
          </a:xfrm>
        </p:grpSpPr>
        <p:sp>
          <p:nvSpPr>
            <p:cNvPr id="27" name="Rounded Rectangle 96">
              <a:extLst>
                <a:ext uri="{FF2B5EF4-FFF2-40B4-BE49-F238E27FC236}">
                  <a16:creationId xmlns:a16="http://schemas.microsoft.com/office/drawing/2014/main" id="{99C7932C-75ED-B741-BEAA-B600D3DFE420}"/>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28" name="Rounded Rectangle 97">
              <a:extLst>
                <a:ext uri="{FF2B5EF4-FFF2-40B4-BE49-F238E27FC236}">
                  <a16:creationId xmlns:a16="http://schemas.microsoft.com/office/drawing/2014/main" id="{AAAE071D-A71A-194D-8DC8-E30AEA69B702}"/>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29" name="Rounded Rectangle 98">
              <a:extLst>
                <a:ext uri="{FF2B5EF4-FFF2-40B4-BE49-F238E27FC236}">
                  <a16:creationId xmlns:a16="http://schemas.microsoft.com/office/drawing/2014/main" id="{CB93D041-5BC8-CB42-8DE7-4BF6D6DE274D}"/>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30" name="Rounded Rectangle 99">
              <a:extLst>
                <a:ext uri="{FF2B5EF4-FFF2-40B4-BE49-F238E27FC236}">
                  <a16:creationId xmlns:a16="http://schemas.microsoft.com/office/drawing/2014/main" id="{007C1CEB-5B6B-E444-A17E-445ED3315BE5}"/>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D59C8ACA-4EA6-A444-9FDC-1E00C29E6967}"/>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32" name="Oval 31">
              <a:extLst>
                <a:ext uri="{FF2B5EF4-FFF2-40B4-BE49-F238E27FC236}">
                  <a16:creationId xmlns:a16="http://schemas.microsoft.com/office/drawing/2014/main" id="{35384ABA-4E25-3D4E-BC25-1F6486122EAD}"/>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pic>
        <p:nvPicPr>
          <p:cNvPr id="35" name="Picture 34" descr="user_blue.png">
            <a:extLst>
              <a:ext uri="{FF2B5EF4-FFF2-40B4-BE49-F238E27FC236}">
                <a16:creationId xmlns:a16="http://schemas.microsoft.com/office/drawing/2014/main" id="{BDBEB75B-F71E-6B47-97A4-5A40F7E31BB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35778" y="5241798"/>
            <a:ext cx="461429" cy="526967"/>
          </a:xfrm>
          <a:prstGeom prst="rect">
            <a:avLst/>
          </a:prstGeom>
        </p:spPr>
      </p:pic>
      <p:sp>
        <p:nvSpPr>
          <p:cNvPr id="36" name="TextBox 35">
            <a:extLst>
              <a:ext uri="{FF2B5EF4-FFF2-40B4-BE49-F238E27FC236}">
                <a16:creationId xmlns:a16="http://schemas.microsoft.com/office/drawing/2014/main" id="{FB17E6E4-1AA4-D14E-9F87-EEB0C67A1FBA}"/>
              </a:ext>
            </a:extLst>
          </p:cNvPr>
          <p:cNvSpPr txBox="1"/>
          <p:nvPr/>
        </p:nvSpPr>
        <p:spPr>
          <a:xfrm>
            <a:off x="2388457" y="4918327"/>
            <a:ext cx="1234564" cy="276999"/>
          </a:xfrm>
          <a:prstGeom prst="rect">
            <a:avLst/>
          </a:prstGeom>
          <a:noFill/>
        </p:spPr>
        <p:txBody>
          <a:bodyPr wrap="square" rtlCol="0">
            <a:spAutoFit/>
          </a:bodyPr>
          <a:lstStyle/>
          <a:p>
            <a:pPr algn="ctr"/>
            <a:r>
              <a:rPr lang="en-US" sz="1200" dirty="0">
                <a:latin typeface="Lato" panose="020F0502020204030203" pitchFamily="34" charset="0"/>
              </a:rPr>
              <a:t>Web Server</a:t>
            </a:r>
            <a:endParaRPr lang="en-GB" sz="1200" dirty="0">
              <a:latin typeface="Lato" panose="020F0502020204030203" pitchFamily="34" charset="0"/>
            </a:endParaRPr>
          </a:p>
        </p:txBody>
      </p:sp>
      <p:sp>
        <p:nvSpPr>
          <p:cNvPr id="37" name="TextBox 36">
            <a:extLst>
              <a:ext uri="{FF2B5EF4-FFF2-40B4-BE49-F238E27FC236}">
                <a16:creationId xmlns:a16="http://schemas.microsoft.com/office/drawing/2014/main" id="{62D78FDF-81E1-EA4D-A03A-BA9CFF034144}"/>
              </a:ext>
            </a:extLst>
          </p:cNvPr>
          <p:cNvSpPr txBox="1"/>
          <p:nvPr/>
        </p:nvSpPr>
        <p:spPr>
          <a:xfrm>
            <a:off x="585702" y="4769526"/>
            <a:ext cx="1234564" cy="461665"/>
          </a:xfrm>
          <a:prstGeom prst="rect">
            <a:avLst/>
          </a:prstGeom>
          <a:noFill/>
        </p:spPr>
        <p:txBody>
          <a:bodyPr wrap="square" rtlCol="0">
            <a:spAutoFit/>
          </a:bodyPr>
          <a:lstStyle/>
          <a:p>
            <a:pPr algn="ctr"/>
            <a:r>
              <a:rPr lang="en-US" sz="1200" dirty="0">
                <a:latin typeface="Lato" panose="020F0502020204030203" pitchFamily="34" charset="0"/>
              </a:rPr>
              <a:t>Office or home computer</a:t>
            </a:r>
            <a:endParaRPr lang="en-GB" sz="1200" dirty="0">
              <a:latin typeface="Lato" panose="020F0502020204030203" pitchFamily="34" charset="0"/>
            </a:endParaRPr>
          </a:p>
        </p:txBody>
      </p:sp>
      <p:cxnSp>
        <p:nvCxnSpPr>
          <p:cNvPr id="38" name="Straight Connector 37">
            <a:extLst>
              <a:ext uri="{FF2B5EF4-FFF2-40B4-BE49-F238E27FC236}">
                <a16:creationId xmlns:a16="http://schemas.microsoft.com/office/drawing/2014/main" id="{2FFE981B-0B49-E34E-A48A-7CED4EF495F9}"/>
              </a:ext>
            </a:extLst>
          </p:cNvPr>
          <p:cNvCxnSpPr>
            <a:cxnSpLocks/>
          </p:cNvCxnSpPr>
          <p:nvPr/>
        </p:nvCxnSpPr>
        <p:spPr>
          <a:xfrm>
            <a:off x="799411" y="3645024"/>
            <a:ext cx="4636685" cy="0"/>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40" name="Group 39">
            <a:extLst>
              <a:ext uri="{FF2B5EF4-FFF2-40B4-BE49-F238E27FC236}">
                <a16:creationId xmlns:a16="http://schemas.microsoft.com/office/drawing/2014/main" id="{BC47034D-8CAA-0047-8C6F-B2C9C9C4C997}"/>
              </a:ext>
            </a:extLst>
          </p:cNvPr>
          <p:cNvGrpSpPr/>
          <p:nvPr/>
        </p:nvGrpSpPr>
        <p:grpSpPr>
          <a:xfrm>
            <a:off x="4607971" y="4330038"/>
            <a:ext cx="477234" cy="400105"/>
            <a:chOff x="795867" y="1761053"/>
            <a:chExt cx="1346200" cy="965211"/>
          </a:xfrm>
        </p:grpSpPr>
        <p:sp>
          <p:nvSpPr>
            <p:cNvPr id="41" name="Rounded Rectangle 53">
              <a:extLst>
                <a:ext uri="{FF2B5EF4-FFF2-40B4-BE49-F238E27FC236}">
                  <a16:creationId xmlns:a16="http://schemas.microsoft.com/office/drawing/2014/main" id="{B4D62323-21E1-364E-B9A5-A448F5D5BD89}"/>
                </a:ext>
              </a:extLst>
            </p:cNvPr>
            <p:cNvSpPr/>
            <p:nvPr/>
          </p:nvSpPr>
          <p:spPr>
            <a:xfrm>
              <a:off x="795867" y="1761053"/>
              <a:ext cx="1346200" cy="829733"/>
            </a:xfrm>
            <a:prstGeom prst="roundRect">
              <a:avLst>
                <a:gd name="adj" fmla="val 5443"/>
              </a:avLst>
            </a:prstGeom>
            <a:solidFill>
              <a:sysClr val="window" lastClr="FFFFFF"/>
            </a:solidFill>
            <a:ln w="38100" cap="flat" cmpd="sng" algn="ctr">
              <a:solidFill>
                <a:srgbClr val="2D4B87">
                  <a:lumMod val="75000"/>
                </a:srgbClr>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D4B87">
                    <a:lumMod val="75000"/>
                  </a:srgbClr>
                </a:solidFill>
                <a:effectLst/>
                <a:uLnTx/>
                <a:uFillTx/>
                <a:latin typeface="Arial"/>
                <a:ea typeface="+mn-ea"/>
                <a:cs typeface="Arial"/>
              </a:endParaRPr>
            </a:p>
          </p:txBody>
        </p:sp>
        <p:sp>
          <p:nvSpPr>
            <p:cNvPr id="42" name="Trapezoid 41">
              <a:extLst>
                <a:ext uri="{FF2B5EF4-FFF2-40B4-BE49-F238E27FC236}">
                  <a16:creationId xmlns:a16="http://schemas.microsoft.com/office/drawing/2014/main" id="{E4EEFC41-0B23-6E44-951F-3FABA40A2EAF}"/>
                </a:ext>
              </a:extLst>
            </p:cNvPr>
            <p:cNvSpPr/>
            <p:nvPr/>
          </p:nvSpPr>
          <p:spPr>
            <a:xfrm rot="10800000">
              <a:off x="1219262" y="2595016"/>
              <a:ext cx="499411" cy="45719"/>
            </a:xfrm>
            <a:prstGeom prst="trapezoid">
              <a:avLst/>
            </a:prstGeom>
            <a:solidFill>
              <a:srgbClr val="2D4B87">
                <a:lumMod val="75000"/>
              </a:srgbClr>
            </a:solidFill>
            <a:ln w="28575"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43" name="Rectangle 42">
              <a:extLst>
                <a:ext uri="{FF2B5EF4-FFF2-40B4-BE49-F238E27FC236}">
                  <a16:creationId xmlns:a16="http://schemas.microsoft.com/office/drawing/2014/main" id="{2408E202-85DC-0246-A4A3-31A8E4AD14DC}"/>
                </a:ext>
              </a:extLst>
            </p:cNvPr>
            <p:cNvSpPr/>
            <p:nvPr/>
          </p:nvSpPr>
          <p:spPr>
            <a:xfrm>
              <a:off x="1138579" y="2670366"/>
              <a:ext cx="660777" cy="55898"/>
            </a:xfrm>
            <a:prstGeom prst="rect">
              <a:avLst/>
            </a:prstGeom>
            <a:solidFill>
              <a:srgbClr val="2D4B87">
                <a:lumMod val="75000"/>
              </a:srgbClr>
            </a:solidFill>
            <a:ln w="3175"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sp>
        <p:nvSpPr>
          <p:cNvPr id="58" name="TextBox 57">
            <a:extLst>
              <a:ext uri="{FF2B5EF4-FFF2-40B4-BE49-F238E27FC236}">
                <a16:creationId xmlns:a16="http://schemas.microsoft.com/office/drawing/2014/main" id="{5EC08E4F-B774-0E4F-8A85-70150EB05493}"/>
              </a:ext>
            </a:extLst>
          </p:cNvPr>
          <p:cNvSpPr txBox="1"/>
          <p:nvPr/>
        </p:nvSpPr>
        <p:spPr>
          <a:xfrm>
            <a:off x="4220992" y="4789878"/>
            <a:ext cx="1234564" cy="276999"/>
          </a:xfrm>
          <a:prstGeom prst="rect">
            <a:avLst/>
          </a:prstGeom>
          <a:noFill/>
        </p:spPr>
        <p:txBody>
          <a:bodyPr wrap="square" rtlCol="0">
            <a:spAutoFit/>
          </a:bodyPr>
          <a:lstStyle/>
          <a:p>
            <a:pPr algn="ctr"/>
            <a:r>
              <a:rPr lang="en-US" sz="1200" dirty="0">
                <a:latin typeface="Lato" panose="020F0502020204030203" pitchFamily="34" charset="0"/>
              </a:rPr>
              <a:t>SCADA or a TV</a:t>
            </a:r>
            <a:endParaRPr lang="en-GB" sz="1200" dirty="0">
              <a:latin typeface="Lato" panose="020F0502020204030203" pitchFamily="34" charset="0"/>
            </a:endParaRPr>
          </a:p>
        </p:txBody>
      </p:sp>
      <p:grpSp>
        <p:nvGrpSpPr>
          <p:cNvPr id="87" name="Group 86">
            <a:extLst>
              <a:ext uri="{FF2B5EF4-FFF2-40B4-BE49-F238E27FC236}">
                <a16:creationId xmlns:a16="http://schemas.microsoft.com/office/drawing/2014/main" id="{F8C7A7E9-4A28-0E47-83C6-DB0F565B39C8}"/>
              </a:ext>
            </a:extLst>
          </p:cNvPr>
          <p:cNvGrpSpPr/>
          <p:nvPr/>
        </p:nvGrpSpPr>
        <p:grpSpPr>
          <a:xfrm>
            <a:off x="3759012" y="5123076"/>
            <a:ext cx="857249" cy="316182"/>
            <a:chOff x="4151669" y="5744028"/>
            <a:chExt cx="857249" cy="316182"/>
          </a:xfrm>
        </p:grpSpPr>
        <p:sp>
          <p:nvSpPr>
            <p:cNvPr id="88" name="Rounded Rectangle 214">
              <a:extLst>
                <a:ext uri="{FF2B5EF4-FFF2-40B4-BE49-F238E27FC236}">
                  <a16:creationId xmlns:a16="http://schemas.microsoft.com/office/drawing/2014/main" id="{077AF422-9C5A-634A-AE50-6A5B1AED3005}"/>
                </a:ext>
              </a:extLst>
            </p:cNvPr>
            <p:cNvSpPr/>
            <p:nvPr/>
          </p:nvSpPr>
          <p:spPr>
            <a:xfrm>
              <a:off x="4202413" y="5802764"/>
              <a:ext cx="637634" cy="251798"/>
            </a:xfrm>
            <a:prstGeom prst="roundRect">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cxnSp>
          <p:nvCxnSpPr>
            <p:cNvPr id="89" name="Straight Connector 88">
              <a:extLst>
                <a:ext uri="{FF2B5EF4-FFF2-40B4-BE49-F238E27FC236}">
                  <a16:creationId xmlns:a16="http://schemas.microsoft.com/office/drawing/2014/main" id="{CB57A887-E04C-0E43-86DD-5B4A02163EFB}"/>
                </a:ext>
              </a:extLst>
            </p:cNvPr>
            <p:cNvCxnSpPr/>
            <p:nvPr/>
          </p:nvCxnSpPr>
          <p:spPr>
            <a:xfrm>
              <a:off x="4608975" y="5797265"/>
              <a:ext cx="0" cy="251798"/>
            </a:xfrm>
            <a:prstGeom prst="line">
              <a:avLst/>
            </a:prstGeom>
            <a:noFill/>
            <a:ln w="12700" cap="flat" cmpd="sng" algn="ctr">
              <a:solidFill>
                <a:srgbClr val="13326F"/>
              </a:solidFill>
              <a:prstDash val="solid"/>
            </a:ln>
            <a:effectLst/>
          </p:spPr>
        </p:cxnSp>
        <p:cxnSp>
          <p:nvCxnSpPr>
            <p:cNvPr id="90" name="Straight Connector 89">
              <a:extLst>
                <a:ext uri="{FF2B5EF4-FFF2-40B4-BE49-F238E27FC236}">
                  <a16:creationId xmlns:a16="http://schemas.microsoft.com/office/drawing/2014/main" id="{4C64686C-70A2-B345-9D0D-AB97D3178F1B}"/>
                </a:ext>
              </a:extLst>
            </p:cNvPr>
            <p:cNvCxnSpPr/>
            <p:nvPr/>
          </p:nvCxnSpPr>
          <p:spPr>
            <a:xfrm>
              <a:off x="4535697" y="5797265"/>
              <a:ext cx="0" cy="251798"/>
            </a:xfrm>
            <a:prstGeom prst="line">
              <a:avLst/>
            </a:prstGeom>
            <a:noFill/>
            <a:ln w="12700" cap="flat" cmpd="sng" algn="ctr">
              <a:solidFill>
                <a:srgbClr val="13326F"/>
              </a:solidFill>
              <a:prstDash val="solid"/>
            </a:ln>
            <a:effectLst/>
          </p:spPr>
        </p:cxnSp>
        <p:cxnSp>
          <p:nvCxnSpPr>
            <p:cNvPr id="91" name="Straight Connector 90">
              <a:extLst>
                <a:ext uri="{FF2B5EF4-FFF2-40B4-BE49-F238E27FC236}">
                  <a16:creationId xmlns:a16="http://schemas.microsoft.com/office/drawing/2014/main" id="{A8073A49-F1E1-EF47-90C0-5ADBA31BE596}"/>
                </a:ext>
              </a:extLst>
            </p:cNvPr>
            <p:cNvCxnSpPr/>
            <p:nvPr/>
          </p:nvCxnSpPr>
          <p:spPr>
            <a:xfrm>
              <a:off x="4310159" y="5808412"/>
              <a:ext cx="0" cy="251798"/>
            </a:xfrm>
            <a:prstGeom prst="line">
              <a:avLst/>
            </a:prstGeom>
            <a:noFill/>
            <a:ln w="12700" cap="flat" cmpd="sng" algn="ctr">
              <a:solidFill>
                <a:srgbClr val="13326F"/>
              </a:solidFill>
              <a:prstDash val="solid"/>
            </a:ln>
            <a:effectLst/>
          </p:spPr>
        </p:cxnSp>
        <p:cxnSp>
          <p:nvCxnSpPr>
            <p:cNvPr id="92" name="Straight Connector 91">
              <a:extLst>
                <a:ext uri="{FF2B5EF4-FFF2-40B4-BE49-F238E27FC236}">
                  <a16:creationId xmlns:a16="http://schemas.microsoft.com/office/drawing/2014/main" id="{8E561FD3-50A0-4B43-9277-528491ED3506}"/>
                </a:ext>
              </a:extLst>
            </p:cNvPr>
            <p:cNvCxnSpPr>
              <a:stCxn id="88" idx="1"/>
              <a:endCxn id="88" idx="3"/>
            </p:cNvCxnSpPr>
            <p:nvPr/>
          </p:nvCxnSpPr>
          <p:spPr>
            <a:xfrm>
              <a:off x="4202413" y="5928663"/>
              <a:ext cx="637634" cy="0"/>
            </a:xfrm>
            <a:prstGeom prst="line">
              <a:avLst/>
            </a:prstGeom>
            <a:noFill/>
            <a:ln w="12700" cap="flat" cmpd="sng" algn="ctr">
              <a:solidFill>
                <a:srgbClr val="13326F"/>
              </a:solidFill>
              <a:prstDash val="solid"/>
            </a:ln>
            <a:effectLst/>
          </p:spPr>
        </p:cxnSp>
        <p:cxnSp>
          <p:nvCxnSpPr>
            <p:cNvPr id="93" name="Straight Connector 92">
              <a:extLst>
                <a:ext uri="{FF2B5EF4-FFF2-40B4-BE49-F238E27FC236}">
                  <a16:creationId xmlns:a16="http://schemas.microsoft.com/office/drawing/2014/main" id="{B4B06ABE-23F8-0D49-8C93-766967A22F82}"/>
                </a:ext>
              </a:extLst>
            </p:cNvPr>
            <p:cNvCxnSpPr/>
            <p:nvPr/>
          </p:nvCxnSpPr>
          <p:spPr>
            <a:xfrm>
              <a:off x="4460594" y="5797265"/>
              <a:ext cx="0" cy="251798"/>
            </a:xfrm>
            <a:prstGeom prst="line">
              <a:avLst/>
            </a:prstGeom>
            <a:noFill/>
            <a:ln w="12700" cap="flat" cmpd="sng" algn="ctr">
              <a:solidFill>
                <a:srgbClr val="13326F"/>
              </a:solidFill>
              <a:prstDash val="solid"/>
            </a:ln>
            <a:effectLst/>
          </p:spPr>
        </p:cxnSp>
        <p:sp>
          <p:nvSpPr>
            <p:cNvPr id="94" name="Rectangle 93">
              <a:extLst>
                <a:ext uri="{FF2B5EF4-FFF2-40B4-BE49-F238E27FC236}">
                  <a16:creationId xmlns:a16="http://schemas.microsoft.com/office/drawing/2014/main" id="{7C94AC02-F4DC-314E-B4F4-A3DA3480AA6F}"/>
                </a:ext>
              </a:extLst>
            </p:cNvPr>
            <p:cNvSpPr/>
            <p:nvPr/>
          </p:nvSpPr>
          <p:spPr>
            <a:xfrm>
              <a:off x="4241975" y="5962351"/>
              <a:ext cx="45719" cy="50800"/>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95" name="TextBox 94">
              <a:extLst>
                <a:ext uri="{FF2B5EF4-FFF2-40B4-BE49-F238E27FC236}">
                  <a16:creationId xmlns:a16="http://schemas.microsoft.com/office/drawing/2014/main" id="{1604F3F9-C9B5-4646-8B07-CD964CBBE332}"/>
                </a:ext>
              </a:extLst>
            </p:cNvPr>
            <p:cNvSpPr txBox="1"/>
            <p:nvPr/>
          </p:nvSpPr>
          <p:spPr>
            <a:xfrm>
              <a:off x="4151669" y="5744028"/>
              <a:ext cx="857249"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10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endParaRPr kumimoji="0" lang="en-US" sz="800" b="0" i="0" u="none" strike="noStrike" kern="0" cap="none" spc="0" normalizeH="0" baseline="0" noProof="0" dirty="0">
                <a:ln>
                  <a:noFill/>
                </a:ln>
                <a:solidFill>
                  <a:srgbClr val="2D4B87">
                    <a:lumMod val="75000"/>
                  </a:srgbClr>
                </a:solidFill>
                <a:effectLst/>
                <a:uLnTx/>
                <a:uFillTx/>
                <a:latin typeface="Arial"/>
                <a:cs typeface="Arial"/>
              </a:endParaRPr>
            </a:p>
          </p:txBody>
        </p:sp>
        <p:cxnSp>
          <p:nvCxnSpPr>
            <p:cNvPr id="96" name="Straight Connector 95">
              <a:extLst>
                <a:ext uri="{FF2B5EF4-FFF2-40B4-BE49-F238E27FC236}">
                  <a16:creationId xmlns:a16="http://schemas.microsoft.com/office/drawing/2014/main" id="{7D5E00C5-A963-6E4A-BCFD-001F4651AA5F}"/>
                </a:ext>
              </a:extLst>
            </p:cNvPr>
            <p:cNvCxnSpPr/>
            <p:nvPr/>
          </p:nvCxnSpPr>
          <p:spPr>
            <a:xfrm>
              <a:off x="4385535" y="5802764"/>
              <a:ext cx="0" cy="251798"/>
            </a:xfrm>
            <a:prstGeom prst="line">
              <a:avLst/>
            </a:prstGeom>
            <a:noFill/>
            <a:ln w="12700" cap="flat" cmpd="sng" algn="ctr">
              <a:solidFill>
                <a:srgbClr val="13326F"/>
              </a:solidFill>
              <a:prstDash val="solid"/>
            </a:ln>
            <a:effectLst/>
          </p:spPr>
        </p:cxnSp>
        <p:cxnSp>
          <p:nvCxnSpPr>
            <p:cNvPr id="97" name="Straight Connector 96">
              <a:extLst>
                <a:ext uri="{FF2B5EF4-FFF2-40B4-BE49-F238E27FC236}">
                  <a16:creationId xmlns:a16="http://schemas.microsoft.com/office/drawing/2014/main" id="{7A55C949-B165-5D47-9D9F-C8BD21A0486A}"/>
                </a:ext>
              </a:extLst>
            </p:cNvPr>
            <p:cNvCxnSpPr/>
            <p:nvPr/>
          </p:nvCxnSpPr>
          <p:spPr>
            <a:xfrm>
              <a:off x="4685066" y="5792859"/>
              <a:ext cx="0" cy="251798"/>
            </a:xfrm>
            <a:prstGeom prst="line">
              <a:avLst/>
            </a:prstGeom>
            <a:noFill/>
            <a:ln w="12700" cap="flat" cmpd="sng" algn="ctr">
              <a:solidFill>
                <a:srgbClr val="13326F"/>
              </a:solidFill>
              <a:prstDash val="solid"/>
            </a:ln>
            <a:effectLst/>
          </p:spPr>
        </p:cxnSp>
        <p:cxnSp>
          <p:nvCxnSpPr>
            <p:cNvPr id="98" name="Straight Connector 97">
              <a:extLst>
                <a:ext uri="{FF2B5EF4-FFF2-40B4-BE49-F238E27FC236}">
                  <a16:creationId xmlns:a16="http://schemas.microsoft.com/office/drawing/2014/main" id="{12010808-AE87-E54F-9EF3-5711CD7CB360}"/>
                </a:ext>
              </a:extLst>
            </p:cNvPr>
            <p:cNvCxnSpPr/>
            <p:nvPr/>
          </p:nvCxnSpPr>
          <p:spPr>
            <a:xfrm>
              <a:off x="4756857" y="5805939"/>
              <a:ext cx="0" cy="251798"/>
            </a:xfrm>
            <a:prstGeom prst="line">
              <a:avLst/>
            </a:prstGeom>
            <a:noFill/>
            <a:ln w="12700" cap="flat" cmpd="sng" algn="ctr">
              <a:solidFill>
                <a:srgbClr val="13326F"/>
              </a:solidFill>
              <a:prstDash val="solid"/>
            </a:ln>
            <a:effectLst/>
          </p:spPr>
        </p:cxnSp>
      </p:grpSp>
      <p:grpSp>
        <p:nvGrpSpPr>
          <p:cNvPr id="99" name="Group 98">
            <a:extLst>
              <a:ext uri="{FF2B5EF4-FFF2-40B4-BE49-F238E27FC236}">
                <a16:creationId xmlns:a16="http://schemas.microsoft.com/office/drawing/2014/main" id="{FEFDB1D1-E661-634D-A6B1-139F9C59E0EE}"/>
              </a:ext>
            </a:extLst>
          </p:cNvPr>
          <p:cNvGrpSpPr/>
          <p:nvPr/>
        </p:nvGrpSpPr>
        <p:grpSpPr>
          <a:xfrm>
            <a:off x="4002783" y="5275519"/>
            <a:ext cx="857249" cy="316182"/>
            <a:chOff x="4151669" y="5744028"/>
            <a:chExt cx="857249" cy="316182"/>
          </a:xfrm>
        </p:grpSpPr>
        <p:sp>
          <p:nvSpPr>
            <p:cNvPr id="100" name="Rounded Rectangle 214">
              <a:extLst>
                <a:ext uri="{FF2B5EF4-FFF2-40B4-BE49-F238E27FC236}">
                  <a16:creationId xmlns:a16="http://schemas.microsoft.com/office/drawing/2014/main" id="{7F29F2D8-7961-8A4D-B44E-7BB5D9E6AC26}"/>
                </a:ext>
              </a:extLst>
            </p:cNvPr>
            <p:cNvSpPr/>
            <p:nvPr/>
          </p:nvSpPr>
          <p:spPr>
            <a:xfrm>
              <a:off x="4202413" y="5802764"/>
              <a:ext cx="637634" cy="251798"/>
            </a:xfrm>
            <a:prstGeom prst="roundRect">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cxnSp>
          <p:nvCxnSpPr>
            <p:cNvPr id="101" name="Straight Connector 100">
              <a:extLst>
                <a:ext uri="{FF2B5EF4-FFF2-40B4-BE49-F238E27FC236}">
                  <a16:creationId xmlns:a16="http://schemas.microsoft.com/office/drawing/2014/main" id="{7E45D233-BC49-AD45-8741-E3AB45759399}"/>
                </a:ext>
              </a:extLst>
            </p:cNvPr>
            <p:cNvCxnSpPr/>
            <p:nvPr/>
          </p:nvCxnSpPr>
          <p:spPr>
            <a:xfrm>
              <a:off x="4608975" y="5797265"/>
              <a:ext cx="0" cy="251798"/>
            </a:xfrm>
            <a:prstGeom prst="line">
              <a:avLst/>
            </a:prstGeom>
            <a:noFill/>
            <a:ln w="12700" cap="flat" cmpd="sng" algn="ctr">
              <a:solidFill>
                <a:srgbClr val="13326F"/>
              </a:solidFill>
              <a:prstDash val="solid"/>
            </a:ln>
            <a:effectLst/>
          </p:spPr>
        </p:cxnSp>
        <p:cxnSp>
          <p:nvCxnSpPr>
            <p:cNvPr id="102" name="Straight Connector 101">
              <a:extLst>
                <a:ext uri="{FF2B5EF4-FFF2-40B4-BE49-F238E27FC236}">
                  <a16:creationId xmlns:a16="http://schemas.microsoft.com/office/drawing/2014/main" id="{520D6539-01B5-1945-A576-325EDB229E77}"/>
                </a:ext>
              </a:extLst>
            </p:cNvPr>
            <p:cNvCxnSpPr/>
            <p:nvPr/>
          </p:nvCxnSpPr>
          <p:spPr>
            <a:xfrm>
              <a:off x="4535697" y="5797265"/>
              <a:ext cx="0" cy="251798"/>
            </a:xfrm>
            <a:prstGeom prst="line">
              <a:avLst/>
            </a:prstGeom>
            <a:noFill/>
            <a:ln w="12700" cap="flat" cmpd="sng" algn="ctr">
              <a:solidFill>
                <a:srgbClr val="13326F"/>
              </a:solidFill>
              <a:prstDash val="solid"/>
            </a:ln>
            <a:effectLst/>
          </p:spPr>
        </p:cxnSp>
        <p:cxnSp>
          <p:nvCxnSpPr>
            <p:cNvPr id="103" name="Straight Connector 102">
              <a:extLst>
                <a:ext uri="{FF2B5EF4-FFF2-40B4-BE49-F238E27FC236}">
                  <a16:creationId xmlns:a16="http://schemas.microsoft.com/office/drawing/2014/main" id="{DD35CE9A-8C8D-4D45-84C8-B7A42AAE35F4}"/>
                </a:ext>
              </a:extLst>
            </p:cNvPr>
            <p:cNvCxnSpPr/>
            <p:nvPr/>
          </p:nvCxnSpPr>
          <p:spPr>
            <a:xfrm>
              <a:off x="4310159" y="5808412"/>
              <a:ext cx="0" cy="251798"/>
            </a:xfrm>
            <a:prstGeom prst="line">
              <a:avLst/>
            </a:prstGeom>
            <a:noFill/>
            <a:ln w="12700" cap="flat" cmpd="sng" algn="ctr">
              <a:solidFill>
                <a:srgbClr val="13326F"/>
              </a:solidFill>
              <a:prstDash val="solid"/>
            </a:ln>
            <a:effectLst/>
          </p:spPr>
        </p:cxnSp>
        <p:cxnSp>
          <p:nvCxnSpPr>
            <p:cNvPr id="104" name="Straight Connector 103">
              <a:extLst>
                <a:ext uri="{FF2B5EF4-FFF2-40B4-BE49-F238E27FC236}">
                  <a16:creationId xmlns:a16="http://schemas.microsoft.com/office/drawing/2014/main" id="{A161495D-3406-1645-855D-D067E0E2355A}"/>
                </a:ext>
              </a:extLst>
            </p:cNvPr>
            <p:cNvCxnSpPr>
              <a:stCxn id="100" idx="1"/>
              <a:endCxn id="100" idx="3"/>
            </p:cNvCxnSpPr>
            <p:nvPr/>
          </p:nvCxnSpPr>
          <p:spPr>
            <a:xfrm>
              <a:off x="4202413" y="5928663"/>
              <a:ext cx="637634" cy="0"/>
            </a:xfrm>
            <a:prstGeom prst="line">
              <a:avLst/>
            </a:prstGeom>
            <a:noFill/>
            <a:ln w="12700" cap="flat" cmpd="sng" algn="ctr">
              <a:solidFill>
                <a:srgbClr val="13326F"/>
              </a:solidFill>
              <a:prstDash val="solid"/>
            </a:ln>
            <a:effectLst/>
          </p:spPr>
        </p:cxnSp>
        <p:cxnSp>
          <p:nvCxnSpPr>
            <p:cNvPr id="105" name="Straight Connector 104">
              <a:extLst>
                <a:ext uri="{FF2B5EF4-FFF2-40B4-BE49-F238E27FC236}">
                  <a16:creationId xmlns:a16="http://schemas.microsoft.com/office/drawing/2014/main" id="{D1AE78CA-060D-DC43-8DE9-B853E845F8ED}"/>
                </a:ext>
              </a:extLst>
            </p:cNvPr>
            <p:cNvCxnSpPr/>
            <p:nvPr/>
          </p:nvCxnSpPr>
          <p:spPr>
            <a:xfrm>
              <a:off x="4460594" y="5797265"/>
              <a:ext cx="0" cy="251798"/>
            </a:xfrm>
            <a:prstGeom prst="line">
              <a:avLst/>
            </a:prstGeom>
            <a:noFill/>
            <a:ln w="12700" cap="flat" cmpd="sng" algn="ctr">
              <a:solidFill>
                <a:srgbClr val="13326F"/>
              </a:solidFill>
              <a:prstDash val="solid"/>
            </a:ln>
            <a:effectLst/>
          </p:spPr>
        </p:cxnSp>
        <p:sp>
          <p:nvSpPr>
            <p:cNvPr id="106" name="Rectangle 105">
              <a:extLst>
                <a:ext uri="{FF2B5EF4-FFF2-40B4-BE49-F238E27FC236}">
                  <a16:creationId xmlns:a16="http://schemas.microsoft.com/office/drawing/2014/main" id="{E7C96BCC-D08C-5E4B-B8EC-9551121941B7}"/>
                </a:ext>
              </a:extLst>
            </p:cNvPr>
            <p:cNvSpPr/>
            <p:nvPr/>
          </p:nvSpPr>
          <p:spPr>
            <a:xfrm>
              <a:off x="4241975" y="5962351"/>
              <a:ext cx="45719" cy="50800"/>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07" name="TextBox 106">
              <a:extLst>
                <a:ext uri="{FF2B5EF4-FFF2-40B4-BE49-F238E27FC236}">
                  <a16:creationId xmlns:a16="http://schemas.microsoft.com/office/drawing/2014/main" id="{6584BCD1-E83C-2744-904F-54582A486558}"/>
                </a:ext>
              </a:extLst>
            </p:cNvPr>
            <p:cNvSpPr txBox="1"/>
            <p:nvPr/>
          </p:nvSpPr>
          <p:spPr>
            <a:xfrm>
              <a:off x="4151669" y="5744028"/>
              <a:ext cx="857249"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10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endParaRPr kumimoji="0" lang="en-US" sz="800" b="0" i="0" u="none" strike="noStrike" kern="0" cap="none" spc="0" normalizeH="0" baseline="0" noProof="0" dirty="0">
                <a:ln>
                  <a:noFill/>
                </a:ln>
                <a:solidFill>
                  <a:srgbClr val="2D4B87">
                    <a:lumMod val="75000"/>
                  </a:srgbClr>
                </a:solidFill>
                <a:effectLst/>
                <a:uLnTx/>
                <a:uFillTx/>
                <a:latin typeface="Arial"/>
                <a:cs typeface="Arial"/>
              </a:endParaRPr>
            </a:p>
          </p:txBody>
        </p:sp>
        <p:cxnSp>
          <p:nvCxnSpPr>
            <p:cNvPr id="108" name="Straight Connector 107">
              <a:extLst>
                <a:ext uri="{FF2B5EF4-FFF2-40B4-BE49-F238E27FC236}">
                  <a16:creationId xmlns:a16="http://schemas.microsoft.com/office/drawing/2014/main" id="{E1153E9F-2F5B-2C4A-BAD0-F2EEA77DC3E8}"/>
                </a:ext>
              </a:extLst>
            </p:cNvPr>
            <p:cNvCxnSpPr/>
            <p:nvPr/>
          </p:nvCxnSpPr>
          <p:spPr>
            <a:xfrm>
              <a:off x="4385535" y="5802764"/>
              <a:ext cx="0" cy="251798"/>
            </a:xfrm>
            <a:prstGeom prst="line">
              <a:avLst/>
            </a:prstGeom>
            <a:noFill/>
            <a:ln w="12700" cap="flat" cmpd="sng" algn="ctr">
              <a:solidFill>
                <a:srgbClr val="13326F"/>
              </a:solidFill>
              <a:prstDash val="solid"/>
            </a:ln>
            <a:effectLst/>
          </p:spPr>
        </p:cxnSp>
        <p:cxnSp>
          <p:nvCxnSpPr>
            <p:cNvPr id="109" name="Straight Connector 108">
              <a:extLst>
                <a:ext uri="{FF2B5EF4-FFF2-40B4-BE49-F238E27FC236}">
                  <a16:creationId xmlns:a16="http://schemas.microsoft.com/office/drawing/2014/main" id="{DA690FD7-4778-0641-AF0A-44DB97FA46A4}"/>
                </a:ext>
              </a:extLst>
            </p:cNvPr>
            <p:cNvCxnSpPr/>
            <p:nvPr/>
          </p:nvCxnSpPr>
          <p:spPr>
            <a:xfrm>
              <a:off x="4685066" y="5792859"/>
              <a:ext cx="0" cy="251798"/>
            </a:xfrm>
            <a:prstGeom prst="line">
              <a:avLst/>
            </a:prstGeom>
            <a:noFill/>
            <a:ln w="12700" cap="flat" cmpd="sng" algn="ctr">
              <a:solidFill>
                <a:srgbClr val="13326F"/>
              </a:solidFill>
              <a:prstDash val="solid"/>
            </a:ln>
            <a:effectLst/>
          </p:spPr>
        </p:cxnSp>
        <p:cxnSp>
          <p:nvCxnSpPr>
            <p:cNvPr id="110" name="Straight Connector 109">
              <a:extLst>
                <a:ext uri="{FF2B5EF4-FFF2-40B4-BE49-F238E27FC236}">
                  <a16:creationId xmlns:a16="http://schemas.microsoft.com/office/drawing/2014/main" id="{14727E54-BE3D-774B-A9A6-576581499129}"/>
                </a:ext>
              </a:extLst>
            </p:cNvPr>
            <p:cNvCxnSpPr/>
            <p:nvPr/>
          </p:nvCxnSpPr>
          <p:spPr>
            <a:xfrm>
              <a:off x="4756857" y="5805939"/>
              <a:ext cx="0" cy="251798"/>
            </a:xfrm>
            <a:prstGeom prst="line">
              <a:avLst/>
            </a:prstGeom>
            <a:noFill/>
            <a:ln w="12700" cap="flat" cmpd="sng" algn="ctr">
              <a:solidFill>
                <a:srgbClr val="13326F"/>
              </a:solidFill>
              <a:prstDash val="solid"/>
            </a:ln>
            <a:effectLst/>
          </p:spPr>
        </p:cxnSp>
      </p:grpSp>
      <p:cxnSp>
        <p:nvCxnSpPr>
          <p:cNvPr id="117" name="Straight Connector 116">
            <a:extLst>
              <a:ext uri="{FF2B5EF4-FFF2-40B4-BE49-F238E27FC236}">
                <a16:creationId xmlns:a16="http://schemas.microsoft.com/office/drawing/2014/main" id="{083F9461-9530-AA45-90E4-CBB2928676E8}"/>
              </a:ext>
            </a:extLst>
          </p:cNvPr>
          <p:cNvCxnSpPr>
            <a:cxnSpLocks/>
          </p:cNvCxnSpPr>
          <p:nvPr/>
        </p:nvCxnSpPr>
        <p:spPr>
          <a:xfrm flipV="1">
            <a:off x="4145377" y="3645024"/>
            <a:ext cx="15896" cy="1525269"/>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CA2F8E1D-2012-A345-ACC3-A6223F7AE1EA}"/>
              </a:ext>
            </a:extLst>
          </p:cNvPr>
          <p:cNvCxnSpPr>
            <a:cxnSpLocks/>
          </p:cNvCxnSpPr>
          <p:nvPr/>
        </p:nvCxnSpPr>
        <p:spPr>
          <a:xfrm flipV="1">
            <a:off x="1225886" y="3645024"/>
            <a:ext cx="0" cy="288032"/>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E2DB0FA6-A7DF-5C42-99EE-88F2AE59A315}"/>
              </a:ext>
            </a:extLst>
          </p:cNvPr>
          <p:cNvCxnSpPr>
            <a:cxnSpLocks/>
          </p:cNvCxnSpPr>
          <p:nvPr/>
        </p:nvCxnSpPr>
        <p:spPr>
          <a:xfrm flipV="1">
            <a:off x="2984580" y="3645024"/>
            <a:ext cx="0" cy="288032"/>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2AAFD7F2-E757-DE4D-8905-F5CF6116E87C}"/>
              </a:ext>
            </a:extLst>
          </p:cNvPr>
          <p:cNvCxnSpPr>
            <a:cxnSpLocks/>
          </p:cNvCxnSpPr>
          <p:nvPr/>
        </p:nvCxnSpPr>
        <p:spPr>
          <a:xfrm>
            <a:off x="4145377" y="4495734"/>
            <a:ext cx="426374" cy="0"/>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sp>
        <p:nvSpPr>
          <p:cNvPr id="128" name="TextBox 127">
            <a:extLst>
              <a:ext uri="{FF2B5EF4-FFF2-40B4-BE49-F238E27FC236}">
                <a16:creationId xmlns:a16="http://schemas.microsoft.com/office/drawing/2014/main" id="{88E30A03-74E1-E34B-849F-4CF868CFF4EC}"/>
              </a:ext>
            </a:extLst>
          </p:cNvPr>
          <p:cNvSpPr txBox="1"/>
          <p:nvPr/>
        </p:nvSpPr>
        <p:spPr>
          <a:xfrm>
            <a:off x="3190459" y="5680840"/>
            <a:ext cx="2029613" cy="276999"/>
          </a:xfrm>
          <a:prstGeom prst="rect">
            <a:avLst/>
          </a:prstGeom>
          <a:noFill/>
        </p:spPr>
        <p:txBody>
          <a:bodyPr wrap="square" rtlCol="0">
            <a:spAutoFit/>
          </a:bodyPr>
          <a:lstStyle/>
          <a:p>
            <a:pPr algn="ctr"/>
            <a:r>
              <a:rPr lang="en-US" sz="1200" dirty="0">
                <a:latin typeface="Lato" panose="020F0502020204030203" pitchFamily="34" charset="0"/>
              </a:rPr>
              <a:t>Smart Devices or PLCs</a:t>
            </a:r>
            <a:endParaRPr lang="en-GB" sz="1200" dirty="0">
              <a:latin typeface="Lato" panose="020F0502020204030203" pitchFamily="34" charset="0"/>
            </a:endParaRPr>
          </a:p>
        </p:txBody>
      </p:sp>
      <p:cxnSp>
        <p:nvCxnSpPr>
          <p:cNvPr id="129" name="Straight Connector 128">
            <a:extLst>
              <a:ext uri="{FF2B5EF4-FFF2-40B4-BE49-F238E27FC236}">
                <a16:creationId xmlns:a16="http://schemas.microsoft.com/office/drawing/2014/main" id="{625B9484-8684-1B45-9E8D-753EB9B47A89}"/>
              </a:ext>
            </a:extLst>
          </p:cNvPr>
          <p:cNvCxnSpPr>
            <a:cxnSpLocks/>
          </p:cNvCxnSpPr>
          <p:nvPr/>
        </p:nvCxnSpPr>
        <p:spPr>
          <a:xfrm flipV="1">
            <a:off x="2359262" y="3392315"/>
            <a:ext cx="0" cy="252709"/>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26280F18-91E7-B144-A6DE-9343DB8071A9}"/>
              </a:ext>
            </a:extLst>
          </p:cNvPr>
          <p:cNvCxnSpPr>
            <a:cxnSpLocks/>
          </p:cNvCxnSpPr>
          <p:nvPr/>
        </p:nvCxnSpPr>
        <p:spPr>
          <a:xfrm flipH="1" flipV="1">
            <a:off x="2336402" y="2132856"/>
            <a:ext cx="22860" cy="1152128"/>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sp>
        <p:nvSpPr>
          <p:cNvPr id="134" name="TextBox 133">
            <a:extLst>
              <a:ext uri="{FF2B5EF4-FFF2-40B4-BE49-F238E27FC236}">
                <a16:creationId xmlns:a16="http://schemas.microsoft.com/office/drawing/2014/main" id="{55FB672B-35FC-3C4C-8111-30A898E9A742}"/>
              </a:ext>
            </a:extLst>
          </p:cNvPr>
          <p:cNvSpPr txBox="1"/>
          <p:nvPr/>
        </p:nvSpPr>
        <p:spPr>
          <a:xfrm>
            <a:off x="2252146" y="3294040"/>
            <a:ext cx="2857322" cy="276999"/>
          </a:xfrm>
          <a:prstGeom prst="rect">
            <a:avLst/>
          </a:prstGeom>
          <a:noFill/>
        </p:spPr>
        <p:txBody>
          <a:bodyPr wrap="square" rtlCol="0">
            <a:spAutoFit/>
          </a:bodyPr>
          <a:lstStyle/>
          <a:p>
            <a:pPr algn="ctr"/>
            <a:r>
              <a:rPr lang="en-US" sz="1200" dirty="0">
                <a:latin typeface="Lato" panose="020F0502020204030203" pitchFamily="34" charset="0"/>
              </a:rPr>
              <a:t>Switch/Firewall/Router/Modem</a:t>
            </a:r>
            <a:endParaRPr lang="en-GB" sz="1200" dirty="0">
              <a:latin typeface="Lato" panose="020F0502020204030203" pitchFamily="34" charset="0"/>
            </a:endParaRPr>
          </a:p>
        </p:txBody>
      </p:sp>
      <p:sp>
        <p:nvSpPr>
          <p:cNvPr id="11" name="Cloud 10">
            <a:extLst>
              <a:ext uri="{FF2B5EF4-FFF2-40B4-BE49-F238E27FC236}">
                <a16:creationId xmlns:a16="http://schemas.microsoft.com/office/drawing/2014/main" id="{838EE1CD-C542-8545-A4FC-BC67EE3217EE}"/>
              </a:ext>
            </a:extLst>
          </p:cNvPr>
          <p:cNvSpPr/>
          <p:nvPr/>
        </p:nvSpPr>
        <p:spPr>
          <a:xfrm>
            <a:off x="1025382" y="1628800"/>
            <a:ext cx="2977401" cy="792088"/>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31BA54CA-03A9-6546-8FD6-B9E9583F4873}"/>
              </a:ext>
            </a:extLst>
          </p:cNvPr>
          <p:cNvSpPr txBox="1"/>
          <p:nvPr/>
        </p:nvSpPr>
        <p:spPr>
          <a:xfrm>
            <a:off x="290070" y="2298422"/>
            <a:ext cx="1234564" cy="276999"/>
          </a:xfrm>
          <a:prstGeom prst="rect">
            <a:avLst/>
          </a:prstGeom>
          <a:noFill/>
        </p:spPr>
        <p:txBody>
          <a:bodyPr wrap="square" rtlCol="0">
            <a:spAutoFit/>
          </a:bodyPr>
          <a:lstStyle/>
          <a:p>
            <a:pPr algn="ctr"/>
            <a:r>
              <a:rPr lang="en-US" sz="1200" dirty="0">
                <a:latin typeface="Lato" panose="020F0502020204030203" pitchFamily="34" charset="0"/>
              </a:rPr>
              <a:t>Internet</a:t>
            </a:r>
            <a:endParaRPr lang="en-GB" sz="1200" dirty="0">
              <a:latin typeface="Lato" panose="020F0502020204030203" pitchFamily="34" charset="0"/>
            </a:endParaRPr>
          </a:p>
        </p:txBody>
      </p:sp>
      <p:grpSp>
        <p:nvGrpSpPr>
          <p:cNvPr id="68" name="Group 67">
            <a:extLst>
              <a:ext uri="{FF2B5EF4-FFF2-40B4-BE49-F238E27FC236}">
                <a16:creationId xmlns:a16="http://schemas.microsoft.com/office/drawing/2014/main" id="{20FC8C6B-73DD-334B-B422-14F06EFB6655}"/>
              </a:ext>
            </a:extLst>
          </p:cNvPr>
          <p:cNvGrpSpPr/>
          <p:nvPr/>
        </p:nvGrpSpPr>
        <p:grpSpPr>
          <a:xfrm>
            <a:off x="2111134" y="1454389"/>
            <a:ext cx="334098" cy="584829"/>
            <a:chOff x="2590776" y="1079394"/>
            <a:chExt cx="749324" cy="1206606"/>
          </a:xfrm>
        </p:grpSpPr>
        <p:sp>
          <p:nvSpPr>
            <p:cNvPr id="69" name="Rounded Rectangle 96">
              <a:extLst>
                <a:ext uri="{FF2B5EF4-FFF2-40B4-BE49-F238E27FC236}">
                  <a16:creationId xmlns:a16="http://schemas.microsoft.com/office/drawing/2014/main" id="{4CA7ED5B-C681-DC4D-9F4F-A2A1EB338E3F}"/>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0" name="Rounded Rectangle 97">
              <a:extLst>
                <a:ext uri="{FF2B5EF4-FFF2-40B4-BE49-F238E27FC236}">
                  <a16:creationId xmlns:a16="http://schemas.microsoft.com/office/drawing/2014/main" id="{25464116-4B20-A14B-9A26-2F821F03E195}"/>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1" name="Rounded Rectangle 98">
              <a:extLst>
                <a:ext uri="{FF2B5EF4-FFF2-40B4-BE49-F238E27FC236}">
                  <a16:creationId xmlns:a16="http://schemas.microsoft.com/office/drawing/2014/main" id="{D840B7CF-E6F4-4941-BFC8-8907C1536932}"/>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2" name="Rounded Rectangle 99">
              <a:extLst>
                <a:ext uri="{FF2B5EF4-FFF2-40B4-BE49-F238E27FC236}">
                  <a16:creationId xmlns:a16="http://schemas.microsoft.com/office/drawing/2014/main" id="{F84BACF3-5741-834C-B5C4-E7B785EF4463}"/>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3" name="Rectangle 72">
              <a:extLst>
                <a:ext uri="{FF2B5EF4-FFF2-40B4-BE49-F238E27FC236}">
                  <a16:creationId xmlns:a16="http://schemas.microsoft.com/office/drawing/2014/main" id="{5C25AC42-D4DE-AE41-BF22-8D3BA345AE44}"/>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4" name="Oval 73">
              <a:extLst>
                <a:ext uri="{FF2B5EF4-FFF2-40B4-BE49-F238E27FC236}">
                  <a16:creationId xmlns:a16="http://schemas.microsoft.com/office/drawing/2014/main" id="{D3D4A93A-2FDF-8D4F-98BC-09E8069044F8}"/>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75" name="Group 74">
            <a:extLst>
              <a:ext uri="{FF2B5EF4-FFF2-40B4-BE49-F238E27FC236}">
                <a16:creationId xmlns:a16="http://schemas.microsoft.com/office/drawing/2014/main" id="{487B89D1-FEE9-CB46-9E6A-AE6EEC8049BD}"/>
              </a:ext>
            </a:extLst>
          </p:cNvPr>
          <p:cNvGrpSpPr/>
          <p:nvPr/>
        </p:nvGrpSpPr>
        <p:grpSpPr>
          <a:xfrm>
            <a:off x="2263534" y="1606789"/>
            <a:ext cx="334098" cy="584829"/>
            <a:chOff x="2590776" y="1079394"/>
            <a:chExt cx="749324" cy="1206606"/>
          </a:xfrm>
        </p:grpSpPr>
        <p:sp>
          <p:nvSpPr>
            <p:cNvPr id="76" name="Rounded Rectangle 96">
              <a:extLst>
                <a:ext uri="{FF2B5EF4-FFF2-40B4-BE49-F238E27FC236}">
                  <a16:creationId xmlns:a16="http://schemas.microsoft.com/office/drawing/2014/main" id="{825C2476-731E-8843-94C5-89A8373D21D8}"/>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7" name="Rounded Rectangle 97">
              <a:extLst>
                <a:ext uri="{FF2B5EF4-FFF2-40B4-BE49-F238E27FC236}">
                  <a16:creationId xmlns:a16="http://schemas.microsoft.com/office/drawing/2014/main" id="{3BAEFCE7-1394-214E-9204-7B08FD29D490}"/>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8" name="Rounded Rectangle 98">
              <a:extLst>
                <a:ext uri="{FF2B5EF4-FFF2-40B4-BE49-F238E27FC236}">
                  <a16:creationId xmlns:a16="http://schemas.microsoft.com/office/drawing/2014/main" id="{D6AD9F55-FEB8-6E47-B750-4A2C19EDFCF9}"/>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9" name="Rounded Rectangle 99">
              <a:extLst>
                <a:ext uri="{FF2B5EF4-FFF2-40B4-BE49-F238E27FC236}">
                  <a16:creationId xmlns:a16="http://schemas.microsoft.com/office/drawing/2014/main" id="{ED17AFAE-2EDB-0E40-BDE1-EC09348FE5E2}"/>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0" name="Rectangle 79">
              <a:extLst>
                <a:ext uri="{FF2B5EF4-FFF2-40B4-BE49-F238E27FC236}">
                  <a16:creationId xmlns:a16="http://schemas.microsoft.com/office/drawing/2014/main" id="{986A2640-EDBB-7444-977E-FDAB5D9119C7}"/>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1" name="Oval 80">
              <a:extLst>
                <a:ext uri="{FF2B5EF4-FFF2-40B4-BE49-F238E27FC236}">
                  <a16:creationId xmlns:a16="http://schemas.microsoft.com/office/drawing/2014/main" id="{395436FC-5109-3C4D-B9EA-98F7487E8322}"/>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82" name="Group 81">
            <a:extLst>
              <a:ext uri="{FF2B5EF4-FFF2-40B4-BE49-F238E27FC236}">
                <a16:creationId xmlns:a16="http://schemas.microsoft.com/office/drawing/2014/main" id="{1FAD7DA5-DF75-994E-8880-3792370F8EBC}"/>
              </a:ext>
            </a:extLst>
          </p:cNvPr>
          <p:cNvGrpSpPr/>
          <p:nvPr/>
        </p:nvGrpSpPr>
        <p:grpSpPr>
          <a:xfrm>
            <a:off x="2415934" y="1759189"/>
            <a:ext cx="334098" cy="584829"/>
            <a:chOff x="2590776" y="1079394"/>
            <a:chExt cx="749324" cy="1206606"/>
          </a:xfrm>
        </p:grpSpPr>
        <p:sp>
          <p:nvSpPr>
            <p:cNvPr id="83" name="Rounded Rectangle 96">
              <a:extLst>
                <a:ext uri="{FF2B5EF4-FFF2-40B4-BE49-F238E27FC236}">
                  <a16:creationId xmlns:a16="http://schemas.microsoft.com/office/drawing/2014/main" id="{7001D439-C2C8-0247-91D4-4978BEC93C08}"/>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4" name="Rounded Rectangle 97">
              <a:extLst>
                <a:ext uri="{FF2B5EF4-FFF2-40B4-BE49-F238E27FC236}">
                  <a16:creationId xmlns:a16="http://schemas.microsoft.com/office/drawing/2014/main" id="{25089EB6-6361-414B-9890-CA7823E02AFB}"/>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5" name="Rounded Rectangle 98">
              <a:extLst>
                <a:ext uri="{FF2B5EF4-FFF2-40B4-BE49-F238E27FC236}">
                  <a16:creationId xmlns:a16="http://schemas.microsoft.com/office/drawing/2014/main" id="{155B8FCF-89B2-BB47-BAE9-1AE36AA55B59}"/>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6" name="Rounded Rectangle 99">
              <a:extLst>
                <a:ext uri="{FF2B5EF4-FFF2-40B4-BE49-F238E27FC236}">
                  <a16:creationId xmlns:a16="http://schemas.microsoft.com/office/drawing/2014/main" id="{0015EDCE-F819-A64A-8E6E-4B466C9A9966}"/>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1" name="Rectangle 110">
              <a:extLst>
                <a:ext uri="{FF2B5EF4-FFF2-40B4-BE49-F238E27FC236}">
                  <a16:creationId xmlns:a16="http://schemas.microsoft.com/office/drawing/2014/main" id="{6A610CBB-C83B-AC4C-8E6F-EFFED331D03E}"/>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2" name="Oval 111">
              <a:extLst>
                <a:ext uri="{FF2B5EF4-FFF2-40B4-BE49-F238E27FC236}">
                  <a16:creationId xmlns:a16="http://schemas.microsoft.com/office/drawing/2014/main" id="{262B997B-36CF-CA42-BB8B-E451C9E1232C}"/>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113" name="Group 112">
            <a:extLst>
              <a:ext uri="{FF2B5EF4-FFF2-40B4-BE49-F238E27FC236}">
                <a16:creationId xmlns:a16="http://schemas.microsoft.com/office/drawing/2014/main" id="{013B32FC-59DA-C44D-A166-A0295042C0C6}"/>
              </a:ext>
            </a:extLst>
          </p:cNvPr>
          <p:cNvGrpSpPr/>
          <p:nvPr/>
        </p:nvGrpSpPr>
        <p:grpSpPr>
          <a:xfrm>
            <a:off x="2568334" y="1911589"/>
            <a:ext cx="334098" cy="584829"/>
            <a:chOff x="2590776" y="1079394"/>
            <a:chExt cx="749324" cy="1206606"/>
          </a:xfrm>
        </p:grpSpPr>
        <p:sp>
          <p:nvSpPr>
            <p:cNvPr id="114" name="Rounded Rectangle 96">
              <a:extLst>
                <a:ext uri="{FF2B5EF4-FFF2-40B4-BE49-F238E27FC236}">
                  <a16:creationId xmlns:a16="http://schemas.microsoft.com/office/drawing/2014/main" id="{B2F09EB4-2E27-7548-9CB6-33D720D35C71}"/>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115" name="Rounded Rectangle 97">
              <a:extLst>
                <a:ext uri="{FF2B5EF4-FFF2-40B4-BE49-F238E27FC236}">
                  <a16:creationId xmlns:a16="http://schemas.microsoft.com/office/drawing/2014/main" id="{6C0BF6B6-38A0-F64F-BFB3-1DCD2DB8F46A}"/>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6" name="Rounded Rectangle 98">
              <a:extLst>
                <a:ext uri="{FF2B5EF4-FFF2-40B4-BE49-F238E27FC236}">
                  <a16:creationId xmlns:a16="http://schemas.microsoft.com/office/drawing/2014/main" id="{B492F377-1A77-774D-B7AB-D58CC4058930}"/>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8" name="Rounded Rectangle 99">
              <a:extLst>
                <a:ext uri="{FF2B5EF4-FFF2-40B4-BE49-F238E27FC236}">
                  <a16:creationId xmlns:a16="http://schemas.microsoft.com/office/drawing/2014/main" id="{6CC3D7A7-5250-3348-976A-2C3F5B17BA6E}"/>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9" name="Rectangle 118">
              <a:extLst>
                <a:ext uri="{FF2B5EF4-FFF2-40B4-BE49-F238E27FC236}">
                  <a16:creationId xmlns:a16="http://schemas.microsoft.com/office/drawing/2014/main" id="{14785ECE-3982-D94F-93CF-5B8043B43111}"/>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21" name="Oval 120">
              <a:extLst>
                <a:ext uri="{FF2B5EF4-FFF2-40B4-BE49-F238E27FC236}">
                  <a16:creationId xmlns:a16="http://schemas.microsoft.com/office/drawing/2014/main" id="{BDFA4248-5D40-C448-A1C6-0D8632371277}"/>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pic>
        <p:nvPicPr>
          <p:cNvPr id="123" name="Picture 42" descr="Image result for attacker icon">
            <a:extLst>
              <a:ext uri="{FF2B5EF4-FFF2-40B4-BE49-F238E27FC236}">
                <a16:creationId xmlns:a16="http://schemas.microsoft.com/office/drawing/2014/main" id="{350D4686-0B82-DE4E-894D-013ADF0B60B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14551" y="1459617"/>
            <a:ext cx="715446" cy="841331"/>
          </a:xfrm>
          <a:prstGeom prst="rect">
            <a:avLst/>
          </a:prstGeom>
          <a:noFill/>
          <a:extLst>
            <a:ext uri="{909E8E84-426E-40DD-AFC4-6F175D3DCCD1}">
              <a14:hiddenFill xmlns:a14="http://schemas.microsoft.com/office/drawing/2010/main">
                <a:solidFill>
                  <a:srgbClr val="FFFFFF"/>
                </a:solidFill>
              </a14:hiddenFill>
            </a:ext>
          </a:extLst>
        </p:spPr>
      </p:pic>
      <p:grpSp>
        <p:nvGrpSpPr>
          <p:cNvPr id="126" name="Group 125">
            <a:extLst>
              <a:ext uri="{FF2B5EF4-FFF2-40B4-BE49-F238E27FC236}">
                <a16:creationId xmlns:a16="http://schemas.microsoft.com/office/drawing/2014/main" id="{2647A153-F5C1-C544-B4EA-99D6D5C117E1}"/>
              </a:ext>
            </a:extLst>
          </p:cNvPr>
          <p:cNvGrpSpPr/>
          <p:nvPr/>
        </p:nvGrpSpPr>
        <p:grpSpPr>
          <a:xfrm>
            <a:off x="3213077" y="1940941"/>
            <a:ext cx="334098" cy="584829"/>
            <a:chOff x="2590776" y="1079394"/>
            <a:chExt cx="749324" cy="1206606"/>
          </a:xfrm>
          <a:solidFill>
            <a:srgbClr val="FF0000"/>
          </a:solidFill>
        </p:grpSpPr>
        <p:sp>
          <p:nvSpPr>
            <p:cNvPr id="127" name="Rounded Rectangle 96">
              <a:extLst>
                <a:ext uri="{FF2B5EF4-FFF2-40B4-BE49-F238E27FC236}">
                  <a16:creationId xmlns:a16="http://schemas.microsoft.com/office/drawing/2014/main" id="{ED30530E-83FB-5E47-BB41-1852535CB47D}"/>
                </a:ext>
              </a:extLst>
            </p:cNvPr>
            <p:cNvSpPr/>
            <p:nvPr/>
          </p:nvSpPr>
          <p:spPr>
            <a:xfrm>
              <a:off x="2590776" y="1079394"/>
              <a:ext cx="749324" cy="1206606"/>
            </a:xfrm>
            <a:prstGeom prst="roundRect">
              <a:avLst>
                <a:gd name="adj" fmla="val 8193"/>
              </a:avLst>
            </a:prstGeom>
            <a:grp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131" name="Rounded Rectangle 97">
              <a:extLst>
                <a:ext uri="{FF2B5EF4-FFF2-40B4-BE49-F238E27FC236}">
                  <a16:creationId xmlns:a16="http://schemas.microsoft.com/office/drawing/2014/main" id="{DBB886F9-62BC-DE4D-BA58-A2A17804EFED}"/>
                </a:ext>
              </a:extLst>
            </p:cNvPr>
            <p:cNvSpPr/>
            <p:nvPr/>
          </p:nvSpPr>
          <p:spPr>
            <a:xfrm>
              <a:off x="2682857" y="1208380"/>
              <a:ext cx="565162" cy="78016"/>
            </a:xfrm>
            <a:prstGeom prst="roundRect">
              <a:avLst>
                <a:gd name="adj" fmla="val 8193"/>
              </a:avLst>
            </a:prstGeom>
            <a:grp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32" name="Rounded Rectangle 98">
              <a:extLst>
                <a:ext uri="{FF2B5EF4-FFF2-40B4-BE49-F238E27FC236}">
                  <a16:creationId xmlns:a16="http://schemas.microsoft.com/office/drawing/2014/main" id="{28F1FC3B-3438-2A41-8F74-2E8E9A007DAF}"/>
                </a:ext>
              </a:extLst>
            </p:cNvPr>
            <p:cNvSpPr/>
            <p:nvPr/>
          </p:nvSpPr>
          <p:spPr>
            <a:xfrm>
              <a:off x="2682857" y="1360780"/>
              <a:ext cx="565162" cy="78016"/>
            </a:xfrm>
            <a:prstGeom prst="roundRect">
              <a:avLst>
                <a:gd name="adj" fmla="val 8193"/>
              </a:avLst>
            </a:prstGeom>
            <a:grp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33" name="Rounded Rectangle 99">
              <a:extLst>
                <a:ext uri="{FF2B5EF4-FFF2-40B4-BE49-F238E27FC236}">
                  <a16:creationId xmlns:a16="http://schemas.microsoft.com/office/drawing/2014/main" id="{F75430BE-8E35-D449-88D1-CAD5508EBCBF}"/>
                </a:ext>
              </a:extLst>
            </p:cNvPr>
            <p:cNvSpPr/>
            <p:nvPr/>
          </p:nvSpPr>
          <p:spPr>
            <a:xfrm>
              <a:off x="2682857" y="1508361"/>
              <a:ext cx="565162" cy="78016"/>
            </a:xfrm>
            <a:prstGeom prst="roundRect">
              <a:avLst>
                <a:gd name="adj" fmla="val 8193"/>
              </a:avLst>
            </a:prstGeom>
            <a:grp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35" name="Rectangle 134">
              <a:extLst>
                <a:ext uri="{FF2B5EF4-FFF2-40B4-BE49-F238E27FC236}">
                  <a16:creationId xmlns:a16="http://schemas.microsoft.com/office/drawing/2014/main" id="{250269D1-3D43-6040-A7DB-16ED091B49CC}"/>
                </a:ext>
              </a:extLst>
            </p:cNvPr>
            <p:cNvSpPr/>
            <p:nvPr/>
          </p:nvSpPr>
          <p:spPr>
            <a:xfrm>
              <a:off x="2682857" y="1697537"/>
              <a:ext cx="565162" cy="45719"/>
            </a:xfrm>
            <a:prstGeom prst="rect">
              <a:avLst/>
            </a:prstGeom>
            <a:grp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36" name="Oval 135">
              <a:extLst>
                <a:ext uri="{FF2B5EF4-FFF2-40B4-BE49-F238E27FC236}">
                  <a16:creationId xmlns:a16="http://schemas.microsoft.com/office/drawing/2014/main" id="{1BEE42FC-9032-1A42-B96E-44D18E3A989A}"/>
                </a:ext>
              </a:extLst>
            </p:cNvPr>
            <p:cNvSpPr>
              <a:spLocks noChangeAspect="1"/>
            </p:cNvSpPr>
            <p:nvPr/>
          </p:nvSpPr>
          <p:spPr>
            <a:xfrm>
              <a:off x="2907041" y="1986644"/>
              <a:ext cx="116795" cy="116770"/>
            </a:xfrm>
            <a:prstGeom prst="ellipse">
              <a:avLst/>
            </a:prstGeom>
            <a:grp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sp>
        <p:nvSpPr>
          <p:cNvPr id="137" name="Content Placeholder 1">
            <a:extLst>
              <a:ext uri="{FF2B5EF4-FFF2-40B4-BE49-F238E27FC236}">
                <a16:creationId xmlns:a16="http://schemas.microsoft.com/office/drawing/2014/main" id="{287A21FE-0E7E-5541-A7F9-6876CFA721AD}"/>
              </a:ext>
            </a:extLst>
          </p:cNvPr>
          <p:cNvSpPr txBox="1">
            <a:spLocks/>
          </p:cNvSpPr>
          <p:nvPr/>
        </p:nvSpPr>
        <p:spPr>
          <a:xfrm>
            <a:off x="6555007" y="1340768"/>
            <a:ext cx="2233268" cy="4713750"/>
          </a:xfrm>
          <a:prstGeom prst="rect">
            <a:avLst/>
          </a:prstGeom>
        </p:spPr>
        <p:txBody>
          <a:bodyPr vert="horz"/>
          <a:lstStyle>
            <a:lvl1pPr marL="0" indent="0" algn="l" defTabSz="457200" rtl="0" eaLnBrk="1" latinLnBrk="0" hangingPunct="1">
              <a:spcBef>
                <a:spcPct val="20000"/>
              </a:spcBef>
              <a:buFont typeface="Arial"/>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b="1" dirty="0"/>
              <a:t>The Exploit  is a small chunk of code that allows to get ”in” the target </a:t>
            </a:r>
          </a:p>
          <a:p>
            <a:pPr fontAlgn="auto">
              <a:spcAft>
                <a:spcPts val="0"/>
              </a:spcAft>
            </a:pPr>
            <a:endParaRPr lang="en-US" b="1" dirty="0"/>
          </a:p>
          <a:p>
            <a:pPr fontAlgn="auto">
              <a:spcAft>
                <a:spcPts val="0"/>
              </a:spcAft>
            </a:pPr>
            <a:r>
              <a:rPr lang="en-US" b="1" dirty="0"/>
              <a:t>The Malware is a much more complex framework that allows to “do” things after you have compromised the computer. Choose one depending on needs: keylogging, RAT? Spyware? Data exfiltration? Lateral Movement? Do you need privilege escalation? </a:t>
            </a:r>
          </a:p>
          <a:p>
            <a:pPr fontAlgn="auto">
              <a:spcAft>
                <a:spcPts val="0"/>
              </a:spcAft>
            </a:pPr>
            <a:endParaRPr lang="en-US" b="1" dirty="0"/>
          </a:p>
        </p:txBody>
      </p:sp>
      <p:pic>
        <p:nvPicPr>
          <p:cNvPr id="139" name="Picture 18" descr="http://h30499.www3.hp.com/t5/image/serverpage/image-id/15409i19D1730721C453CE/image-size/medium?v=mpbl-1&amp;px=-1">
            <a:extLst>
              <a:ext uri="{FF2B5EF4-FFF2-40B4-BE49-F238E27FC236}">
                <a16:creationId xmlns:a16="http://schemas.microsoft.com/office/drawing/2014/main" id="{586A315C-A34E-854A-B7B7-DEEBF65FD06D}"/>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389016" y="1749661"/>
            <a:ext cx="711200" cy="457200"/>
          </a:xfrm>
          <a:prstGeom prst="rect">
            <a:avLst/>
          </a:prstGeom>
          <a:noFill/>
          <a:ln>
            <a:solidFill>
              <a:schemeClr val="tx2"/>
            </a:solidFill>
          </a:ln>
          <a:extLst>
            <a:ext uri="{909E8E84-426E-40dd-AFC4-6F175D3DCCD1}">
              <a14:hiddenFill xmlns="" xmlns:a14="http://schemas.microsoft.com/office/drawing/2010/main">
                <a:solidFill>
                  <a:srgbClr val="FFFFFF"/>
                </a:solidFill>
              </a14:hiddenFill>
            </a:ext>
          </a:extLst>
        </p:spPr>
      </p:pic>
      <p:pic>
        <p:nvPicPr>
          <p:cNvPr id="141" name="Picture 140">
            <a:extLst>
              <a:ext uri="{FF2B5EF4-FFF2-40B4-BE49-F238E27FC236}">
                <a16:creationId xmlns:a16="http://schemas.microsoft.com/office/drawing/2014/main" id="{AF4951BB-5A7C-3948-B7B9-42A72CA771A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507214" y="4281610"/>
            <a:ext cx="261230" cy="241523"/>
          </a:xfrm>
          <a:prstGeom prst="rect">
            <a:avLst/>
          </a:prstGeom>
        </p:spPr>
      </p:pic>
      <p:pic>
        <p:nvPicPr>
          <p:cNvPr id="142" name="Picture 141">
            <a:extLst>
              <a:ext uri="{FF2B5EF4-FFF2-40B4-BE49-F238E27FC236}">
                <a16:creationId xmlns:a16="http://schemas.microsoft.com/office/drawing/2014/main" id="{F0D06817-834E-4744-89E7-9D84A20F178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637829" y="4354558"/>
            <a:ext cx="328687" cy="281868"/>
          </a:xfrm>
          <a:prstGeom prst="rect">
            <a:avLst/>
          </a:prstGeom>
        </p:spPr>
      </p:pic>
      <p:sp>
        <p:nvSpPr>
          <p:cNvPr id="23" name="Rectangle 22">
            <a:extLst>
              <a:ext uri="{FF2B5EF4-FFF2-40B4-BE49-F238E27FC236}">
                <a16:creationId xmlns:a16="http://schemas.microsoft.com/office/drawing/2014/main" id="{2959D542-ED24-3C4D-AC03-5A12255913EE}"/>
              </a:ext>
            </a:extLst>
          </p:cNvPr>
          <p:cNvSpPr/>
          <p:nvPr/>
        </p:nvSpPr>
        <p:spPr>
          <a:xfrm>
            <a:off x="1591691" y="6485575"/>
            <a:ext cx="7156773" cy="338554"/>
          </a:xfrm>
          <a:prstGeom prst="rect">
            <a:avLst/>
          </a:prstGeom>
        </p:spPr>
        <p:txBody>
          <a:bodyPr wrap="square">
            <a:spAutoFit/>
          </a:bodyPr>
          <a:lstStyle/>
          <a:p>
            <a:r>
              <a:rPr lang="en-US" sz="1600" dirty="0"/>
              <a:t>This network cannot exist in practice, it just serves for illustration purposes </a:t>
            </a:r>
          </a:p>
        </p:txBody>
      </p:sp>
      <p:pic>
        <p:nvPicPr>
          <p:cNvPr id="143" name="Picture 142">
            <a:extLst>
              <a:ext uri="{FF2B5EF4-FFF2-40B4-BE49-F238E27FC236}">
                <a16:creationId xmlns:a16="http://schemas.microsoft.com/office/drawing/2014/main" id="{7F825DC0-BF3E-014C-B562-F8C3664A6F2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868144" y="1412776"/>
            <a:ext cx="605836" cy="601797"/>
          </a:xfrm>
          <a:prstGeom prst="rect">
            <a:avLst/>
          </a:prstGeom>
        </p:spPr>
      </p:pic>
      <p:pic>
        <p:nvPicPr>
          <p:cNvPr id="144" name="Picture 143">
            <a:extLst>
              <a:ext uri="{FF2B5EF4-FFF2-40B4-BE49-F238E27FC236}">
                <a16:creationId xmlns:a16="http://schemas.microsoft.com/office/drawing/2014/main" id="{9F227359-BF43-B846-B2B2-0C11931D850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796136" y="2676495"/>
            <a:ext cx="748850" cy="757268"/>
          </a:xfrm>
          <a:prstGeom prst="rect">
            <a:avLst/>
          </a:prstGeom>
        </p:spPr>
      </p:pic>
    </p:spTree>
    <p:extLst>
      <p:ext uri="{BB962C8B-B14F-4D97-AF65-F5344CB8AC3E}">
        <p14:creationId xmlns:p14="http://schemas.microsoft.com/office/powerpoint/2010/main" val="1943068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7A2802-7308-6041-81FC-20B436A30CE3}"/>
              </a:ext>
            </a:extLst>
          </p:cNvPr>
          <p:cNvSpPr>
            <a:spLocks noGrp="1"/>
          </p:cNvSpPr>
          <p:nvPr>
            <p:ph type="body" sz="quarter" idx="12"/>
          </p:nvPr>
        </p:nvSpPr>
        <p:spPr/>
        <p:txBody>
          <a:bodyPr/>
          <a:lstStyle/>
          <a:p>
            <a:r>
              <a:rPr lang="en-US" dirty="0">
                <a:solidFill>
                  <a:schemeClr val="tx2"/>
                </a:solidFill>
              </a:rPr>
              <a:t>Example: </a:t>
            </a:r>
            <a:r>
              <a:rPr lang="en-US" dirty="0" err="1">
                <a:solidFill>
                  <a:schemeClr val="tx2"/>
                </a:solidFill>
              </a:rPr>
              <a:t>ProRAT</a:t>
            </a:r>
            <a:r>
              <a:rPr lang="en-US" dirty="0">
                <a:solidFill>
                  <a:schemeClr val="tx2"/>
                </a:solidFill>
              </a:rPr>
              <a:t> toolkit</a:t>
            </a:r>
          </a:p>
        </p:txBody>
      </p:sp>
      <p:pic>
        <p:nvPicPr>
          <p:cNvPr id="4" name="Picture 3">
            <a:extLst>
              <a:ext uri="{FF2B5EF4-FFF2-40B4-BE49-F238E27FC236}">
                <a16:creationId xmlns:a16="http://schemas.microsoft.com/office/drawing/2014/main" id="{AA0848F7-68E1-224C-9D55-F06FA7CC7617}"/>
              </a:ext>
            </a:extLst>
          </p:cNvPr>
          <p:cNvPicPr>
            <a:picLocks noChangeAspect="1"/>
          </p:cNvPicPr>
          <p:nvPr/>
        </p:nvPicPr>
        <p:blipFill>
          <a:blip r:embed="rId2"/>
          <a:stretch>
            <a:fillRect/>
          </a:stretch>
        </p:blipFill>
        <p:spPr>
          <a:xfrm>
            <a:off x="611560" y="1916832"/>
            <a:ext cx="5688632" cy="4179402"/>
          </a:xfrm>
          <a:prstGeom prst="rect">
            <a:avLst/>
          </a:prstGeom>
        </p:spPr>
      </p:pic>
    </p:spTree>
    <p:extLst>
      <p:ext uri="{BB962C8B-B14F-4D97-AF65-F5344CB8AC3E}">
        <p14:creationId xmlns:p14="http://schemas.microsoft.com/office/powerpoint/2010/main" val="2493074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8" name="Rounded Rectangle 159">
            <a:extLst>
              <a:ext uri="{FF2B5EF4-FFF2-40B4-BE49-F238E27FC236}">
                <a16:creationId xmlns:a16="http://schemas.microsoft.com/office/drawing/2014/main" id="{FCDBDA46-EE58-134A-94A0-28DD03FF8B23}"/>
              </a:ext>
            </a:extLst>
          </p:cNvPr>
          <p:cNvSpPr/>
          <p:nvPr/>
        </p:nvSpPr>
        <p:spPr>
          <a:xfrm>
            <a:off x="500730" y="3305401"/>
            <a:ext cx="5295405" cy="2787423"/>
          </a:xfrm>
          <a:prstGeom prst="roundRect">
            <a:avLst>
              <a:gd name="adj" fmla="val 6103"/>
            </a:avLst>
          </a:prstGeom>
          <a:solidFill>
            <a:srgbClr val="EAEAE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 name="Text Placeholder 2">
            <a:extLst>
              <a:ext uri="{FF2B5EF4-FFF2-40B4-BE49-F238E27FC236}">
                <a16:creationId xmlns:a16="http://schemas.microsoft.com/office/drawing/2014/main" id="{12692170-AD29-6446-B37C-B84E282148DD}"/>
              </a:ext>
            </a:extLst>
          </p:cNvPr>
          <p:cNvSpPr>
            <a:spLocks noGrp="1"/>
          </p:cNvSpPr>
          <p:nvPr>
            <p:ph type="body" sz="quarter" idx="12"/>
          </p:nvPr>
        </p:nvSpPr>
        <p:spPr/>
        <p:txBody>
          <a:bodyPr/>
          <a:lstStyle/>
          <a:p>
            <a:r>
              <a:rPr lang="en-US" dirty="0"/>
              <a:t>Step 4: Attack the target</a:t>
            </a:r>
          </a:p>
        </p:txBody>
      </p:sp>
      <p:grpSp>
        <p:nvGrpSpPr>
          <p:cNvPr id="4" name="Group 3">
            <a:extLst>
              <a:ext uri="{FF2B5EF4-FFF2-40B4-BE49-F238E27FC236}">
                <a16:creationId xmlns:a16="http://schemas.microsoft.com/office/drawing/2014/main" id="{A16AC1C6-5004-574F-B2E0-21703DB1E99B}"/>
              </a:ext>
            </a:extLst>
          </p:cNvPr>
          <p:cNvGrpSpPr/>
          <p:nvPr/>
        </p:nvGrpSpPr>
        <p:grpSpPr>
          <a:xfrm rot="10800000" flipV="1">
            <a:off x="2123728" y="3284984"/>
            <a:ext cx="426563" cy="107330"/>
            <a:chOff x="7342711" y="5501005"/>
            <a:chExt cx="426563" cy="138545"/>
          </a:xfrm>
        </p:grpSpPr>
        <p:sp>
          <p:nvSpPr>
            <p:cNvPr id="5" name="Rounded Rectangle 145">
              <a:extLst>
                <a:ext uri="{FF2B5EF4-FFF2-40B4-BE49-F238E27FC236}">
                  <a16:creationId xmlns:a16="http://schemas.microsoft.com/office/drawing/2014/main" id="{CF62552E-008F-2647-978D-5CD38A165583}"/>
                </a:ext>
              </a:extLst>
            </p:cNvPr>
            <p:cNvSpPr/>
            <p:nvPr/>
          </p:nvSpPr>
          <p:spPr>
            <a:xfrm>
              <a:off x="7342711" y="5501005"/>
              <a:ext cx="426563" cy="138545"/>
            </a:xfrm>
            <a:prstGeom prst="roundRect">
              <a:avLst/>
            </a:prstGeom>
            <a:solidFill>
              <a:srgbClr val="DDE6F3">
                <a:lumMod val="50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3C30D17E-6657-4242-AF9F-7BB4155FFE18}"/>
                </a:ext>
              </a:extLst>
            </p:cNvPr>
            <p:cNvSpPr/>
            <p:nvPr/>
          </p:nvSpPr>
          <p:spPr>
            <a:xfrm>
              <a:off x="7391098"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AC835E84-180C-0F41-8D20-C3D06A67745A}"/>
                </a:ext>
              </a:extLst>
            </p:cNvPr>
            <p:cNvSpPr/>
            <p:nvPr/>
          </p:nvSpPr>
          <p:spPr>
            <a:xfrm>
              <a:off x="7462419"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69594D4C-DFEB-7C46-84B7-367CEF737F7B}"/>
                </a:ext>
              </a:extLst>
            </p:cNvPr>
            <p:cNvSpPr/>
            <p:nvPr/>
          </p:nvSpPr>
          <p:spPr>
            <a:xfrm>
              <a:off x="7533740"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04791D53-4656-4B4D-BE4E-5BC3F6C54D42}"/>
                </a:ext>
              </a:extLst>
            </p:cNvPr>
            <p:cNvSpPr/>
            <p:nvPr/>
          </p:nvSpPr>
          <p:spPr>
            <a:xfrm>
              <a:off x="7605061"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ADBE5570-D2D5-5C41-BCF5-3585B3980919}"/>
                </a:ext>
              </a:extLst>
            </p:cNvPr>
            <p:cNvSpPr/>
            <p:nvPr/>
          </p:nvSpPr>
          <p:spPr>
            <a:xfrm>
              <a:off x="7676383"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12" name="Group 11">
            <a:extLst>
              <a:ext uri="{FF2B5EF4-FFF2-40B4-BE49-F238E27FC236}">
                <a16:creationId xmlns:a16="http://schemas.microsoft.com/office/drawing/2014/main" id="{A046934F-9A6E-5D4D-ACEB-ABFFB26AA87B}"/>
              </a:ext>
            </a:extLst>
          </p:cNvPr>
          <p:cNvGrpSpPr/>
          <p:nvPr/>
        </p:nvGrpSpPr>
        <p:grpSpPr>
          <a:xfrm>
            <a:off x="971600" y="3933056"/>
            <a:ext cx="437656" cy="766104"/>
            <a:chOff x="2590776" y="1079394"/>
            <a:chExt cx="749324" cy="1206606"/>
          </a:xfrm>
        </p:grpSpPr>
        <p:sp>
          <p:nvSpPr>
            <p:cNvPr id="13" name="Rounded Rectangle 96">
              <a:extLst>
                <a:ext uri="{FF2B5EF4-FFF2-40B4-BE49-F238E27FC236}">
                  <a16:creationId xmlns:a16="http://schemas.microsoft.com/office/drawing/2014/main" id="{494B5CA3-291B-5143-B77C-C91FBA858711}"/>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4" name="Rounded Rectangle 97">
              <a:extLst>
                <a:ext uri="{FF2B5EF4-FFF2-40B4-BE49-F238E27FC236}">
                  <a16:creationId xmlns:a16="http://schemas.microsoft.com/office/drawing/2014/main" id="{39295CDF-5899-B546-A69B-9C490F966B5E}"/>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5" name="Rounded Rectangle 98">
              <a:extLst>
                <a:ext uri="{FF2B5EF4-FFF2-40B4-BE49-F238E27FC236}">
                  <a16:creationId xmlns:a16="http://schemas.microsoft.com/office/drawing/2014/main" id="{593E9164-33DD-594A-BB6D-21D6118824E0}"/>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6" name="Rounded Rectangle 99">
              <a:extLst>
                <a:ext uri="{FF2B5EF4-FFF2-40B4-BE49-F238E27FC236}">
                  <a16:creationId xmlns:a16="http://schemas.microsoft.com/office/drawing/2014/main" id="{612629D6-97BD-8E42-888F-381E056BEE88}"/>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5B09B626-C699-3844-98E6-A87B617BC325}"/>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8" name="Oval 17">
              <a:extLst>
                <a:ext uri="{FF2B5EF4-FFF2-40B4-BE49-F238E27FC236}">
                  <a16:creationId xmlns:a16="http://schemas.microsoft.com/office/drawing/2014/main" id="{752C69A1-6260-9B43-B24E-C17C2945E7CD}"/>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26" name="Group 25">
            <a:extLst>
              <a:ext uri="{FF2B5EF4-FFF2-40B4-BE49-F238E27FC236}">
                <a16:creationId xmlns:a16="http://schemas.microsoft.com/office/drawing/2014/main" id="{FC53572E-FBDC-8542-9382-606BB7FDDCE8}"/>
              </a:ext>
            </a:extLst>
          </p:cNvPr>
          <p:cNvGrpSpPr/>
          <p:nvPr/>
        </p:nvGrpSpPr>
        <p:grpSpPr>
          <a:xfrm>
            <a:off x="2752803" y="3933056"/>
            <a:ext cx="437656" cy="766104"/>
            <a:chOff x="2590776" y="1079394"/>
            <a:chExt cx="749324" cy="1206606"/>
          </a:xfrm>
        </p:grpSpPr>
        <p:sp>
          <p:nvSpPr>
            <p:cNvPr id="27" name="Rounded Rectangle 96">
              <a:extLst>
                <a:ext uri="{FF2B5EF4-FFF2-40B4-BE49-F238E27FC236}">
                  <a16:creationId xmlns:a16="http://schemas.microsoft.com/office/drawing/2014/main" id="{99C7932C-75ED-B741-BEAA-B600D3DFE420}"/>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28" name="Rounded Rectangle 97">
              <a:extLst>
                <a:ext uri="{FF2B5EF4-FFF2-40B4-BE49-F238E27FC236}">
                  <a16:creationId xmlns:a16="http://schemas.microsoft.com/office/drawing/2014/main" id="{AAAE071D-A71A-194D-8DC8-E30AEA69B702}"/>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29" name="Rounded Rectangle 98">
              <a:extLst>
                <a:ext uri="{FF2B5EF4-FFF2-40B4-BE49-F238E27FC236}">
                  <a16:creationId xmlns:a16="http://schemas.microsoft.com/office/drawing/2014/main" id="{CB93D041-5BC8-CB42-8DE7-4BF6D6DE274D}"/>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30" name="Rounded Rectangle 99">
              <a:extLst>
                <a:ext uri="{FF2B5EF4-FFF2-40B4-BE49-F238E27FC236}">
                  <a16:creationId xmlns:a16="http://schemas.microsoft.com/office/drawing/2014/main" id="{007C1CEB-5B6B-E444-A17E-445ED3315BE5}"/>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D59C8ACA-4EA6-A444-9FDC-1E00C29E6967}"/>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32" name="Oval 31">
              <a:extLst>
                <a:ext uri="{FF2B5EF4-FFF2-40B4-BE49-F238E27FC236}">
                  <a16:creationId xmlns:a16="http://schemas.microsoft.com/office/drawing/2014/main" id="{35384ABA-4E25-3D4E-BC25-1F6486122EAD}"/>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pic>
        <p:nvPicPr>
          <p:cNvPr id="35" name="Picture 34" descr="user_blue.png">
            <a:extLst>
              <a:ext uri="{FF2B5EF4-FFF2-40B4-BE49-F238E27FC236}">
                <a16:creationId xmlns:a16="http://schemas.microsoft.com/office/drawing/2014/main" id="{BDBEB75B-F71E-6B47-97A4-5A40F7E31BB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35778" y="5241798"/>
            <a:ext cx="461429" cy="526967"/>
          </a:xfrm>
          <a:prstGeom prst="rect">
            <a:avLst/>
          </a:prstGeom>
        </p:spPr>
      </p:pic>
      <p:sp>
        <p:nvSpPr>
          <p:cNvPr id="36" name="TextBox 35">
            <a:extLst>
              <a:ext uri="{FF2B5EF4-FFF2-40B4-BE49-F238E27FC236}">
                <a16:creationId xmlns:a16="http://schemas.microsoft.com/office/drawing/2014/main" id="{FB17E6E4-1AA4-D14E-9F87-EEB0C67A1FBA}"/>
              </a:ext>
            </a:extLst>
          </p:cNvPr>
          <p:cNvSpPr txBox="1"/>
          <p:nvPr/>
        </p:nvSpPr>
        <p:spPr>
          <a:xfrm>
            <a:off x="2388457" y="4918327"/>
            <a:ext cx="1234564" cy="276999"/>
          </a:xfrm>
          <a:prstGeom prst="rect">
            <a:avLst/>
          </a:prstGeom>
          <a:noFill/>
        </p:spPr>
        <p:txBody>
          <a:bodyPr wrap="square" rtlCol="0">
            <a:spAutoFit/>
          </a:bodyPr>
          <a:lstStyle/>
          <a:p>
            <a:pPr algn="ctr"/>
            <a:r>
              <a:rPr lang="en-US" sz="1200" dirty="0">
                <a:latin typeface="Lato" panose="020F0502020204030203" pitchFamily="34" charset="0"/>
              </a:rPr>
              <a:t>Web Server</a:t>
            </a:r>
            <a:endParaRPr lang="en-GB" sz="1200" dirty="0">
              <a:latin typeface="Lato" panose="020F0502020204030203" pitchFamily="34" charset="0"/>
            </a:endParaRPr>
          </a:p>
        </p:txBody>
      </p:sp>
      <p:sp>
        <p:nvSpPr>
          <p:cNvPr id="37" name="TextBox 36">
            <a:extLst>
              <a:ext uri="{FF2B5EF4-FFF2-40B4-BE49-F238E27FC236}">
                <a16:creationId xmlns:a16="http://schemas.microsoft.com/office/drawing/2014/main" id="{62D78FDF-81E1-EA4D-A03A-BA9CFF034144}"/>
              </a:ext>
            </a:extLst>
          </p:cNvPr>
          <p:cNvSpPr txBox="1"/>
          <p:nvPr/>
        </p:nvSpPr>
        <p:spPr>
          <a:xfrm>
            <a:off x="585702" y="4769526"/>
            <a:ext cx="1234564" cy="461665"/>
          </a:xfrm>
          <a:prstGeom prst="rect">
            <a:avLst/>
          </a:prstGeom>
          <a:noFill/>
        </p:spPr>
        <p:txBody>
          <a:bodyPr wrap="square" rtlCol="0">
            <a:spAutoFit/>
          </a:bodyPr>
          <a:lstStyle/>
          <a:p>
            <a:pPr algn="ctr"/>
            <a:r>
              <a:rPr lang="en-US" sz="1200" dirty="0">
                <a:latin typeface="Lato" panose="020F0502020204030203" pitchFamily="34" charset="0"/>
              </a:rPr>
              <a:t>Office or home computer</a:t>
            </a:r>
            <a:endParaRPr lang="en-GB" sz="1200" dirty="0">
              <a:latin typeface="Lato" panose="020F0502020204030203" pitchFamily="34" charset="0"/>
            </a:endParaRPr>
          </a:p>
        </p:txBody>
      </p:sp>
      <p:cxnSp>
        <p:nvCxnSpPr>
          <p:cNvPr id="38" name="Straight Connector 37">
            <a:extLst>
              <a:ext uri="{FF2B5EF4-FFF2-40B4-BE49-F238E27FC236}">
                <a16:creationId xmlns:a16="http://schemas.microsoft.com/office/drawing/2014/main" id="{2FFE981B-0B49-E34E-A48A-7CED4EF495F9}"/>
              </a:ext>
            </a:extLst>
          </p:cNvPr>
          <p:cNvCxnSpPr>
            <a:cxnSpLocks/>
          </p:cNvCxnSpPr>
          <p:nvPr/>
        </p:nvCxnSpPr>
        <p:spPr>
          <a:xfrm>
            <a:off x="799411" y="3645024"/>
            <a:ext cx="4636685" cy="0"/>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40" name="Group 39">
            <a:extLst>
              <a:ext uri="{FF2B5EF4-FFF2-40B4-BE49-F238E27FC236}">
                <a16:creationId xmlns:a16="http://schemas.microsoft.com/office/drawing/2014/main" id="{BC47034D-8CAA-0047-8C6F-B2C9C9C4C997}"/>
              </a:ext>
            </a:extLst>
          </p:cNvPr>
          <p:cNvGrpSpPr/>
          <p:nvPr/>
        </p:nvGrpSpPr>
        <p:grpSpPr>
          <a:xfrm>
            <a:off x="4607971" y="4330038"/>
            <a:ext cx="477234" cy="400105"/>
            <a:chOff x="795867" y="1761053"/>
            <a:chExt cx="1346200" cy="965211"/>
          </a:xfrm>
        </p:grpSpPr>
        <p:sp>
          <p:nvSpPr>
            <p:cNvPr id="41" name="Rounded Rectangle 53">
              <a:extLst>
                <a:ext uri="{FF2B5EF4-FFF2-40B4-BE49-F238E27FC236}">
                  <a16:creationId xmlns:a16="http://schemas.microsoft.com/office/drawing/2014/main" id="{B4D62323-21E1-364E-B9A5-A448F5D5BD89}"/>
                </a:ext>
              </a:extLst>
            </p:cNvPr>
            <p:cNvSpPr/>
            <p:nvPr/>
          </p:nvSpPr>
          <p:spPr>
            <a:xfrm>
              <a:off x="795867" y="1761053"/>
              <a:ext cx="1346200" cy="829733"/>
            </a:xfrm>
            <a:prstGeom prst="roundRect">
              <a:avLst>
                <a:gd name="adj" fmla="val 5443"/>
              </a:avLst>
            </a:prstGeom>
            <a:solidFill>
              <a:sysClr val="window" lastClr="FFFFFF"/>
            </a:solidFill>
            <a:ln w="38100" cap="flat" cmpd="sng" algn="ctr">
              <a:solidFill>
                <a:srgbClr val="2D4B87">
                  <a:lumMod val="75000"/>
                </a:srgbClr>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D4B87">
                    <a:lumMod val="75000"/>
                  </a:srgbClr>
                </a:solidFill>
                <a:effectLst/>
                <a:uLnTx/>
                <a:uFillTx/>
                <a:latin typeface="Arial"/>
                <a:ea typeface="+mn-ea"/>
                <a:cs typeface="Arial"/>
              </a:endParaRPr>
            </a:p>
          </p:txBody>
        </p:sp>
        <p:sp>
          <p:nvSpPr>
            <p:cNvPr id="42" name="Trapezoid 41">
              <a:extLst>
                <a:ext uri="{FF2B5EF4-FFF2-40B4-BE49-F238E27FC236}">
                  <a16:creationId xmlns:a16="http://schemas.microsoft.com/office/drawing/2014/main" id="{E4EEFC41-0B23-6E44-951F-3FABA40A2EAF}"/>
                </a:ext>
              </a:extLst>
            </p:cNvPr>
            <p:cNvSpPr/>
            <p:nvPr/>
          </p:nvSpPr>
          <p:spPr>
            <a:xfrm rot="10800000">
              <a:off x="1219262" y="2595016"/>
              <a:ext cx="499411" cy="45719"/>
            </a:xfrm>
            <a:prstGeom prst="trapezoid">
              <a:avLst/>
            </a:prstGeom>
            <a:solidFill>
              <a:srgbClr val="2D4B87">
                <a:lumMod val="75000"/>
              </a:srgbClr>
            </a:solidFill>
            <a:ln w="28575"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43" name="Rectangle 42">
              <a:extLst>
                <a:ext uri="{FF2B5EF4-FFF2-40B4-BE49-F238E27FC236}">
                  <a16:creationId xmlns:a16="http://schemas.microsoft.com/office/drawing/2014/main" id="{2408E202-85DC-0246-A4A3-31A8E4AD14DC}"/>
                </a:ext>
              </a:extLst>
            </p:cNvPr>
            <p:cNvSpPr/>
            <p:nvPr/>
          </p:nvSpPr>
          <p:spPr>
            <a:xfrm>
              <a:off x="1138579" y="2670366"/>
              <a:ext cx="660777" cy="55898"/>
            </a:xfrm>
            <a:prstGeom prst="rect">
              <a:avLst/>
            </a:prstGeom>
            <a:solidFill>
              <a:srgbClr val="2D4B87">
                <a:lumMod val="75000"/>
              </a:srgbClr>
            </a:solidFill>
            <a:ln w="3175"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sp>
        <p:nvSpPr>
          <p:cNvPr id="58" name="TextBox 57">
            <a:extLst>
              <a:ext uri="{FF2B5EF4-FFF2-40B4-BE49-F238E27FC236}">
                <a16:creationId xmlns:a16="http://schemas.microsoft.com/office/drawing/2014/main" id="{5EC08E4F-B774-0E4F-8A85-70150EB05493}"/>
              </a:ext>
            </a:extLst>
          </p:cNvPr>
          <p:cNvSpPr txBox="1"/>
          <p:nvPr/>
        </p:nvSpPr>
        <p:spPr>
          <a:xfrm>
            <a:off x="4220992" y="4789878"/>
            <a:ext cx="1234564" cy="276999"/>
          </a:xfrm>
          <a:prstGeom prst="rect">
            <a:avLst/>
          </a:prstGeom>
          <a:noFill/>
        </p:spPr>
        <p:txBody>
          <a:bodyPr wrap="square" rtlCol="0">
            <a:spAutoFit/>
          </a:bodyPr>
          <a:lstStyle/>
          <a:p>
            <a:pPr algn="ctr"/>
            <a:r>
              <a:rPr lang="en-US" sz="1200" dirty="0">
                <a:latin typeface="Lato" panose="020F0502020204030203" pitchFamily="34" charset="0"/>
              </a:rPr>
              <a:t>SCADA or a TV</a:t>
            </a:r>
            <a:endParaRPr lang="en-GB" sz="1200" dirty="0">
              <a:latin typeface="Lato" panose="020F0502020204030203" pitchFamily="34" charset="0"/>
            </a:endParaRPr>
          </a:p>
        </p:txBody>
      </p:sp>
      <p:grpSp>
        <p:nvGrpSpPr>
          <p:cNvPr id="87" name="Group 86">
            <a:extLst>
              <a:ext uri="{FF2B5EF4-FFF2-40B4-BE49-F238E27FC236}">
                <a16:creationId xmlns:a16="http://schemas.microsoft.com/office/drawing/2014/main" id="{F8C7A7E9-4A28-0E47-83C6-DB0F565B39C8}"/>
              </a:ext>
            </a:extLst>
          </p:cNvPr>
          <p:cNvGrpSpPr/>
          <p:nvPr/>
        </p:nvGrpSpPr>
        <p:grpSpPr>
          <a:xfrm>
            <a:off x="3759012" y="5123076"/>
            <a:ext cx="857249" cy="316182"/>
            <a:chOff x="4151669" y="5744028"/>
            <a:chExt cx="857249" cy="316182"/>
          </a:xfrm>
        </p:grpSpPr>
        <p:sp>
          <p:nvSpPr>
            <p:cNvPr id="88" name="Rounded Rectangle 214">
              <a:extLst>
                <a:ext uri="{FF2B5EF4-FFF2-40B4-BE49-F238E27FC236}">
                  <a16:creationId xmlns:a16="http://schemas.microsoft.com/office/drawing/2014/main" id="{077AF422-9C5A-634A-AE50-6A5B1AED3005}"/>
                </a:ext>
              </a:extLst>
            </p:cNvPr>
            <p:cNvSpPr/>
            <p:nvPr/>
          </p:nvSpPr>
          <p:spPr>
            <a:xfrm>
              <a:off x="4202413" y="5802764"/>
              <a:ext cx="637634" cy="251798"/>
            </a:xfrm>
            <a:prstGeom prst="roundRect">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cxnSp>
          <p:nvCxnSpPr>
            <p:cNvPr id="89" name="Straight Connector 88">
              <a:extLst>
                <a:ext uri="{FF2B5EF4-FFF2-40B4-BE49-F238E27FC236}">
                  <a16:creationId xmlns:a16="http://schemas.microsoft.com/office/drawing/2014/main" id="{CB57A887-E04C-0E43-86DD-5B4A02163EFB}"/>
                </a:ext>
              </a:extLst>
            </p:cNvPr>
            <p:cNvCxnSpPr/>
            <p:nvPr/>
          </p:nvCxnSpPr>
          <p:spPr>
            <a:xfrm>
              <a:off x="4608975" y="5797265"/>
              <a:ext cx="0" cy="251798"/>
            </a:xfrm>
            <a:prstGeom prst="line">
              <a:avLst/>
            </a:prstGeom>
            <a:noFill/>
            <a:ln w="12700" cap="flat" cmpd="sng" algn="ctr">
              <a:solidFill>
                <a:srgbClr val="13326F"/>
              </a:solidFill>
              <a:prstDash val="solid"/>
            </a:ln>
            <a:effectLst/>
          </p:spPr>
        </p:cxnSp>
        <p:cxnSp>
          <p:nvCxnSpPr>
            <p:cNvPr id="90" name="Straight Connector 89">
              <a:extLst>
                <a:ext uri="{FF2B5EF4-FFF2-40B4-BE49-F238E27FC236}">
                  <a16:creationId xmlns:a16="http://schemas.microsoft.com/office/drawing/2014/main" id="{4C64686C-70A2-B345-9D0D-AB97D3178F1B}"/>
                </a:ext>
              </a:extLst>
            </p:cNvPr>
            <p:cNvCxnSpPr/>
            <p:nvPr/>
          </p:nvCxnSpPr>
          <p:spPr>
            <a:xfrm>
              <a:off x="4535697" y="5797265"/>
              <a:ext cx="0" cy="251798"/>
            </a:xfrm>
            <a:prstGeom prst="line">
              <a:avLst/>
            </a:prstGeom>
            <a:noFill/>
            <a:ln w="12700" cap="flat" cmpd="sng" algn="ctr">
              <a:solidFill>
                <a:srgbClr val="13326F"/>
              </a:solidFill>
              <a:prstDash val="solid"/>
            </a:ln>
            <a:effectLst/>
          </p:spPr>
        </p:cxnSp>
        <p:cxnSp>
          <p:nvCxnSpPr>
            <p:cNvPr id="91" name="Straight Connector 90">
              <a:extLst>
                <a:ext uri="{FF2B5EF4-FFF2-40B4-BE49-F238E27FC236}">
                  <a16:creationId xmlns:a16="http://schemas.microsoft.com/office/drawing/2014/main" id="{A8073A49-F1E1-EF47-90C0-5ADBA31BE596}"/>
                </a:ext>
              </a:extLst>
            </p:cNvPr>
            <p:cNvCxnSpPr/>
            <p:nvPr/>
          </p:nvCxnSpPr>
          <p:spPr>
            <a:xfrm>
              <a:off x="4310159" y="5808412"/>
              <a:ext cx="0" cy="251798"/>
            </a:xfrm>
            <a:prstGeom prst="line">
              <a:avLst/>
            </a:prstGeom>
            <a:noFill/>
            <a:ln w="12700" cap="flat" cmpd="sng" algn="ctr">
              <a:solidFill>
                <a:srgbClr val="13326F"/>
              </a:solidFill>
              <a:prstDash val="solid"/>
            </a:ln>
            <a:effectLst/>
          </p:spPr>
        </p:cxnSp>
        <p:cxnSp>
          <p:nvCxnSpPr>
            <p:cNvPr id="92" name="Straight Connector 91">
              <a:extLst>
                <a:ext uri="{FF2B5EF4-FFF2-40B4-BE49-F238E27FC236}">
                  <a16:creationId xmlns:a16="http://schemas.microsoft.com/office/drawing/2014/main" id="{8E561FD3-50A0-4B43-9277-528491ED3506}"/>
                </a:ext>
              </a:extLst>
            </p:cNvPr>
            <p:cNvCxnSpPr>
              <a:stCxn id="88" idx="1"/>
              <a:endCxn id="88" idx="3"/>
            </p:cNvCxnSpPr>
            <p:nvPr/>
          </p:nvCxnSpPr>
          <p:spPr>
            <a:xfrm>
              <a:off x="4202413" y="5928663"/>
              <a:ext cx="637634" cy="0"/>
            </a:xfrm>
            <a:prstGeom prst="line">
              <a:avLst/>
            </a:prstGeom>
            <a:noFill/>
            <a:ln w="12700" cap="flat" cmpd="sng" algn="ctr">
              <a:solidFill>
                <a:srgbClr val="13326F"/>
              </a:solidFill>
              <a:prstDash val="solid"/>
            </a:ln>
            <a:effectLst/>
          </p:spPr>
        </p:cxnSp>
        <p:cxnSp>
          <p:nvCxnSpPr>
            <p:cNvPr id="93" name="Straight Connector 92">
              <a:extLst>
                <a:ext uri="{FF2B5EF4-FFF2-40B4-BE49-F238E27FC236}">
                  <a16:creationId xmlns:a16="http://schemas.microsoft.com/office/drawing/2014/main" id="{B4B06ABE-23F8-0D49-8C93-766967A22F82}"/>
                </a:ext>
              </a:extLst>
            </p:cNvPr>
            <p:cNvCxnSpPr/>
            <p:nvPr/>
          </p:nvCxnSpPr>
          <p:spPr>
            <a:xfrm>
              <a:off x="4460594" y="5797265"/>
              <a:ext cx="0" cy="251798"/>
            </a:xfrm>
            <a:prstGeom prst="line">
              <a:avLst/>
            </a:prstGeom>
            <a:noFill/>
            <a:ln w="12700" cap="flat" cmpd="sng" algn="ctr">
              <a:solidFill>
                <a:srgbClr val="13326F"/>
              </a:solidFill>
              <a:prstDash val="solid"/>
            </a:ln>
            <a:effectLst/>
          </p:spPr>
        </p:cxnSp>
        <p:sp>
          <p:nvSpPr>
            <p:cNvPr id="94" name="Rectangle 93">
              <a:extLst>
                <a:ext uri="{FF2B5EF4-FFF2-40B4-BE49-F238E27FC236}">
                  <a16:creationId xmlns:a16="http://schemas.microsoft.com/office/drawing/2014/main" id="{7C94AC02-F4DC-314E-B4F4-A3DA3480AA6F}"/>
                </a:ext>
              </a:extLst>
            </p:cNvPr>
            <p:cNvSpPr/>
            <p:nvPr/>
          </p:nvSpPr>
          <p:spPr>
            <a:xfrm>
              <a:off x="4241975" y="5962351"/>
              <a:ext cx="45719" cy="50800"/>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95" name="TextBox 94">
              <a:extLst>
                <a:ext uri="{FF2B5EF4-FFF2-40B4-BE49-F238E27FC236}">
                  <a16:creationId xmlns:a16="http://schemas.microsoft.com/office/drawing/2014/main" id="{1604F3F9-C9B5-4646-8B07-CD964CBBE332}"/>
                </a:ext>
              </a:extLst>
            </p:cNvPr>
            <p:cNvSpPr txBox="1"/>
            <p:nvPr/>
          </p:nvSpPr>
          <p:spPr>
            <a:xfrm>
              <a:off x="4151669" y="5744028"/>
              <a:ext cx="857249"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10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endParaRPr kumimoji="0" lang="en-US" sz="800" b="0" i="0" u="none" strike="noStrike" kern="0" cap="none" spc="0" normalizeH="0" baseline="0" noProof="0" dirty="0">
                <a:ln>
                  <a:noFill/>
                </a:ln>
                <a:solidFill>
                  <a:srgbClr val="2D4B87">
                    <a:lumMod val="75000"/>
                  </a:srgbClr>
                </a:solidFill>
                <a:effectLst/>
                <a:uLnTx/>
                <a:uFillTx/>
                <a:latin typeface="Arial"/>
                <a:cs typeface="Arial"/>
              </a:endParaRPr>
            </a:p>
          </p:txBody>
        </p:sp>
        <p:cxnSp>
          <p:nvCxnSpPr>
            <p:cNvPr id="96" name="Straight Connector 95">
              <a:extLst>
                <a:ext uri="{FF2B5EF4-FFF2-40B4-BE49-F238E27FC236}">
                  <a16:creationId xmlns:a16="http://schemas.microsoft.com/office/drawing/2014/main" id="{7D5E00C5-A963-6E4A-BCFD-001F4651AA5F}"/>
                </a:ext>
              </a:extLst>
            </p:cNvPr>
            <p:cNvCxnSpPr/>
            <p:nvPr/>
          </p:nvCxnSpPr>
          <p:spPr>
            <a:xfrm>
              <a:off x="4385535" y="5802764"/>
              <a:ext cx="0" cy="251798"/>
            </a:xfrm>
            <a:prstGeom prst="line">
              <a:avLst/>
            </a:prstGeom>
            <a:noFill/>
            <a:ln w="12700" cap="flat" cmpd="sng" algn="ctr">
              <a:solidFill>
                <a:srgbClr val="13326F"/>
              </a:solidFill>
              <a:prstDash val="solid"/>
            </a:ln>
            <a:effectLst/>
          </p:spPr>
        </p:cxnSp>
        <p:cxnSp>
          <p:nvCxnSpPr>
            <p:cNvPr id="97" name="Straight Connector 96">
              <a:extLst>
                <a:ext uri="{FF2B5EF4-FFF2-40B4-BE49-F238E27FC236}">
                  <a16:creationId xmlns:a16="http://schemas.microsoft.com/office/drawing/2014/main" id="{7A55C949-B165-5D47-9D9F-C8BD21A0486A}"/>
                </a:ext>
              </a:extLst>
            </p:cNvPr>
            <p:cNvCxnSpPr/>
            <p:nvPr/>
          </p:nvCxnSpPr>
          <p:spPr>
            <a:xfrm>
              <a:off x="4685066" y="5792859"/>
              <a:ext cx="0" cy="251798"/>
            </a:xfrm>
            <a:prstGeom prst="line">
              <a:avLst/>
            </a:prstGeom>
            <a:noFill/>
            <a:ln w="12700" cap="flat" cmpd="sng" algn="ctr">
              <a:solidFill>
                <a:srgbClr val="13326F"/>
              </a:solidFill>
              <a:prstDash val="solid"/>
            </a:ln>
            <a:effectLst/>
          </p:spPr>
        </p:cxnSp>
        <p:cxnSp>
          <p:nvCxnSpPr>
            <p:cNvPr id="98" name="Straight Connector 97">
              <a:extLst>
                <a:ext uri="{FF2B5EF4-FFF2-40B4-BE49-F238E27FC236}">
                  <a16:creationId xmlns:a16="http://schemas.microsoft.com/office/drawing/2014/main" id="{12010808-AE87-E54F-9EF3-5711CD7CB360}"/>
                </a:ext>
              </a:extLst>
            </p:cNvPr>
            <p:cNvCxnSpPr/>
            <p:nvPr/>
          </p:nvCxnSpPr>
          <p:spPr>
            <a:xfrm>
              <a:off x="4756857" y="5805939"/>
              <a:ext cx="0" cy="251798"/>
            </a:xfrm>
            <a:prstGeom prst="line">
              <a:avLst/>
            </a:prstGeom>
            <a:noFill/>
            <a:ln w="12700" cap="flat" cmpd="sng" algn="ctr">
              <a:solidFill>
                <a:srgbClr val="13326F"/>
              </a:solidFill>
              <a:prstDash val="solid"/>
            </a:ln>
            <a:effectLst/>
          </p:spPr>
        </p:cxnSp>
      </p:grpSp>
      <p:grpSp>
        <p:nvGrpSpPr>
          <p:cNvPr id="99" name="Group 98">
            <a:extLst>
              <a:ext uri="{FF2B5EF4-FFF2-40B4-BE49-F238E27FC236}">
                <a16:creationId xmlns:a16="http://schemas.microsoft.com/office/drawing/2014/main" id="{FEFDB1D1-E661-634D-A6B1-139F9C59E0EE}"/>
              </a:ext>
            </a:extLst>
          </p:cNvPr>
          <p:cNvGrpSpPr/>
          <p:nvPr/>
        </p:nvGrpSpPr>
        <p:grpSpPr>
          <a:xfrm>
            <a:off x="4002783" y="5275519"/>
            <a:ext cx="857249" cy="316182"/>
            <a:chOff x="4151669" y="5744028"/>
            <a:chExt cx="857249" cy="316182"/>
          </a:xfrm>
        </p:grpSpPr>
        <p:sp>
          <p:nvSpPr>
            <p:cNvPr id="100" name="Rounded Rectangle 214">
              <a:extLst>
                <a:ext uri="{FF2B5EF4-FFF2-40B4-BE49-F238E27FC236}">
                  <a16:creationId xmlns:a16="http://schemas.microsoft.com/office/drawing/2014/main" id="{7F29F2D8-7961-8A4D-B44E-7BB5D9E6AC26}"/>
                </a:ext>
              </a:extLst>
            </p:cNvPr>
            <p:cNvSpPr/>
            <p:nvPr/>
          </p:nvSpPr>
          <p:spPr>
            <a:xfrm>
              <a:off x="4202413" y="5802764"/>
              <a:ext cx="637634" cy="251798"/>
            </a:xfrm>
            <a:prstGeom prst="roundRect">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cxnSp>
          <p:nvCxnSpPr>
            <p:cNvPr id="101" name="Straight Connector 100">
              <a:extLst>
                <a:ext uri="{FF2B5EF4-FFF2-40B4-BE49-F238E27FC236}">
                  <a16:creationId xmlns:a16="http://schemas.microsoft.com/office/drawing/2014/main" id="{7E45D233-BC49-AD45-8741-E3AB45759399}"/>
                </a:ext>
              </a:extLst>
            </p:cNvPr>
            <p:cNvCxnSpPr/>
            <p:nvPr/>
          </p:nvCxnSpPr>
          <p:spPr>
            <a:xfrm>
              <a:off x="4608975" y="5797265"/>
              <a:ext cx="0" cy="251798"/>
            </a:xfrm>
            <a:prstGeom prst="line">
              <a:avLst/>
            </a:prstGeom>
            <a:noFill/>
            <a:ln w="12700" cap="flat" cmpd="sng" algn="ctr">
              <a:solidFill>
                <a:srgbClr val="13326F"/>
              </a:solidFill>
              <a:prstDash val="solid"/>
            </a:ln>
            <a:effectLst/>
          </p:spPr>
        </p:cxnSp>
        <p:cxnSp>
          <p:nvCxnSpPr>
            <p:cNvPr id="102" name="Straight Connector 101">
              <a:extLst>
                <a:ext uri="{FF2B5EF4-FFF2-40B4-BE49-F238E27FC236}">
                  <a16:creationId xmlns:a16="http://schemas.microsoft.com/office/drawing/2014/main" id="{520D6539-01B5-1945-A576-325EDB229E77}"/>
                </a:ext>
              </a:extLst>
            </p:cNvPr>
            <p:cNvCxnSpPr/>
            <p:nvPr/>
          </p:nvCxnSpPr>
          <p:spPr>
            <a:xfrm>
              <a:off x="4535697" y="5797265"/>
              <a:ext cx="0" cy="251798"/>
            </a:xfrm>
            <a:prstGeom prst="line">
              <a:avLst/>
            </a:prstGeom>
            <a:noFill/>
            <a:ln w="12700" cap="flat" cmpd="sng" algn="ctr">
              <a:solidFill>
                <a:srgbClr val="13326F"/>
              </a:solidFill>
              <a:prstDash val="solid"/>
            </a:ln>
            <a:effectLst/>
          </p:spPr>
        </p:cxnSp>
        <p:cxnSp>
          <p:nvCxnSpPr>
            <p:cNvPr id="103" name="Straight Connector 102">
              <a:extLst>
                <a:ext uri="{FF2B5EF4-FFF2-40B4-BE49-F238E27FC236}">
                  <a16:creationId xmlns:a16="http://schemas.microsoft.com/office/drawing/2014/main" id="{DD35CE9A-8C8D-4D45-84C8-B7A42AAE35F4}"/>
                </a:ext>
              </a:extLst>
            </p:cNvPr>
            <p:cNvCxnSpPr/>
            <p:nvPr/>
          </p:nvCxnSpPr>
          <p:spPr>
            <a:xfrm>
              <a:off x="4310159" y="5808412"/>
              <a:ext cx="0" cy="251798"/>
            </a:xfrm>
            <a:prstGeom prst="line">
              <a:avLst/>
            </a:prstGeom>
            <a:noFill/>
            <a:ln w="12700" cap="flat" cmpd="sng" algn="ctr">
              <a:solidFill>
                <a:srgbClr val="13326F"/>
              </a:solidFill>
              <a:prstDash val="solid"/>
            </a:ln>
            <a:effectLst/>
          </p:spPr>
        </p:cxnSp>
        <p:cxnSp>
          <p:nvCxnSpPr>
            <p:cNvPr id="104" name="Straight Connector 103">
              <a:extLst>
                <a:ext uri="{FF2B5EF4-FFF2-40B4-BE49-F238E27FC236}">
                  <a16:creationId xmlns:a16="http://schemas.microsoft.com/office/drawing/2014/main" id="{A161495D-3406-1645-855D-D067E0E2355A}"/>
                </a:ext>
              </a:extLst>
            </p:cNvPr>
            <p:cNvCxnSpPr>
              <a:stCxn id="100" idx="1"/>
              <a:endCxn id="100" idx="3"/>
            </p:cNvCxnSpPr>
            <p:nvPr/>
          </p:nvCxnSpPr>
          <p:spPr>
            <a:xfrm>
              <a:off x="4202413" y="5928663"/>
              <a:ext cx="637634" cy="0"/>
            </a:xfrm>
            <a:prstGeom prst="line">
              <a:avLst/>
            </a:prstGeom>
            <a:noFill/>
            <a:ln w="12700" cap="flat" cmpd="sng" algn="ctr">
              <a:solidFill>
                <a:srgbClr val="13326F"/>
              </a:solidFill>
              <a:prstDash val="solid"/>
            </a:ln>
            <a:effectLst/>
          </p:spPr>
        </p:cxnSp>
        <p:cxnSp>
          <p:nvCxnSpPr>
            <p:cNvPr id="105" name="Straight Connector 104">
              <a:extLst>
                <a:ext uri="{FF2B5EF4-FFF2-40B4-BE49-F238E27FC236}">
                  <a16:creationId xmlns:a16="http://schemas.microsoft.com/office/drawing/2014/main" id="{D1AE78CA-060D-DC43-8DE9-B853E845F8ED}"/>
                </a:ext>
              </a:extLst>
            </p:cNvPr>
            <p:cNvCxnSpPr/>
            <p:nvPr/>
          </p:nvCxnSpPr>
          <p:spPr>
            <a:xfrm>
              <a:off x="4460594" y="5797265"/>
              <a:ext cx="0" cy="251798"/>
            </a:xfrm>
            <a:prstGeom prst="line">
              <a:avLst/>
            </a:prstGeom>
            <a:noFill/>
            <a:ln w="12700" cap="flat" cmpd="sng" algn="ctr">
              <a:solidFill>
                <a:srgbClr val="13326F"/>
              </a:solidFill>
              <a:prstDash val="solid"/>
            </a:ln>
            <a:effectLst/>
          </p:spPr>
        </p:cxnSp>
        <p:sp>
          <p:nvSpPr>
            <p:cNvPr id="106" name="Rectangle 105">
              <a:extLst>
                <a:ext uri="{FF2B5EF4-FFF2-40B4-BE49-F238E27FC236}">
                  <a16:creationId xmlns:a16="http://schemas.microsoft.com/office/drawing/2014/main" id="{E7C96BCC-D08C-5E4B-B8EC-9551121941B7}"/>
                </a:ext>
              </a:extLst>
            </p:cNvPr>
            <p:cNvSpPr/>
            <p:nvPr/>
          </p:nvSpPr>
          <p:spPr>
            <a:xfrm>
              <a:off x="4241975" y="5962351"/>
              <a:ext cx="45719" cy="50800"/>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07" name="TextBox 106">
              <a:extLst>
                <a:ext uri="{FF2B5EF4-FFF2-40B4-BE49-F238E27FC236}">
                  <a16:creationId xmlns:a16="http://schemas.microsoft.com/office/drawing/2014/main" id="{6584BCD1-E83C-2744-904F-54582A486558}"/>
                </a:ext>
              </a:extLst>
            </p:cNvPr>
            <p:cNvSpPr txBox="1"/>
            <p:nvPr/>
          </p:nvSpPr>
          <p:spPr>
            <a:xfrm>
              <a:off x="4151669" y="5744028"/>
              <a:ext cx="857249"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10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endParaRPr kumimoji="0" lang="en-US" sz="800" b="0" i="0" u="none" strike="noStrike" kern="0" cap="none" spc="0" normalizeH="0" baseline="0" noProof="0" dirty="0">
                <a:ln>
                  <a:noFill/>
                </a:ln>
                <a:solidFill>
                  <a:srgbClr val="2D4B87">
                    <a:lumMod val="75000"/>
                  </a:srgbClr>
                </a:solidFill>
                <a:effectLst/>
                <a:uLnTx/>
                <a:uFillTx/>
                <a:latin typeface="Arial"/>
                <a:cs typeface="Arial"/>
              </a:endParaRPr>
            </a:p>
          </p:txBody>
        </p:sp>
        <p:cxnSp>
          <p:nvCxnSpPr>
            <p:cNvPr id="108" name="Straight Connector 107">
              <a:extLst>
                <a:ext uri="{FF2B5EF4-FFF2-40B4-BE49-F238E27FC236}">
                  <a16:creationId xmlns:a16="http://schemas.microsoft.com/office/drawing/2014/main" id="{E1153E9F-2F5B-2C4A-BAD0-F2EEA77DC3E8}"/>
                </a:ext>
              </a:extLst>
            </p:cNvPr>
            <p:cNvCxnSpPr/>
            <p:nvPr/>
          </p:nvCxnSpPr>
          <p:spPr>
            <a:xfrm>
              <a:off x="4385535" y="5802764"/>
              <a:ext cx="0" cy="251798"/>
            </a:xfrm>
            <a:prstGeom prst="line">
              <a:avLst/>
            </a:prstGeom>
            <a:noFill/>
            <a:ln w="12700" cap="flat" cmpd="sng" algn="ctr">
              <a:solidFill>
                <a:srgbClr val="13326F"/>
              </a:solidFill>
              <a:prstDash val="solid"/>
            </a:ln>
            <a:effectLst/>
          </p:spPr>
        </p:cxnSp>
        <p:cxnSp>
          <p:nvCxnSpPr>
            <p:cNvPr id="109" name="Straight Connector 108">
              <a:extLst>
                <a:ext uri="{FF2B5EF4-FFF2-40B4-BE49-F238E27FC236}">
                  <a16:creationId xmlns:a16="http://schemas.microsoft.com/office/drawing/2014/main" id="{DA690FD7-4778-0641-AF0A-44DB97FA46A4}"/>
                </a:ext>
              </a:extLst>
            </p:cNvPr>
            <p:cNvCxnSpPr/>
            <p:nvPr/>
          </p:nvCxnSpPr>
          <p:spPr>
            <a:xfrm>
              <a:off x="4685066" y="5792859"/>
              <a:ext cx="0" cy="251798"/>
            </a:xfrm>
            <a:prstGeom prst="line">
              <a:avLst/>
            </a:prstGeom>
            <a:noFill/>
            <a:ln w="12700" cap="flat" cmpd="sng" algn="ctr">
              <a:solidFill>
                <a:srgbClr val="13326F"/>
              </a:solidFill>
              <a:prstDash val="solid"/>
            </a:ln>
            <a:effectLst/>
          </p:spPr>
        </p:cxnSp>
        <p:cxnSp>
          <p:nvCxnSpPr>
            <p:cNvPr id="110" name="Straight Connector 109">
              <a:extLst>
                <a:ext uri="{FF2B5EF4-FFF2-40B4-BE49-F238E27FC236}">
                  <a16:creationId xmlns:a16="http://schemas.microsoft.com/office/drawing/2014/main" id="{14727E54-BE3D-774B-A9A6-576581499129}"/>
                </a:ext>
              </a:extLst>
            </p:cNvPr>
            <p:cNvCxnSpPr/>
            <p:nvPr/>
          </p:nvCxnSpPr>
          <p:spPr>
            <a:xfrm>
              <a:off x="4756857" y="5805939"/>
              <a:ext cx="0" cy="251798"/>
            </a:xfrm>
            <a:prstGeom prst="line">
              <a:avLst/>
            </a:prstGeom>
            <a:noFill/>
            <a:ln w="12700" cap="flat" cmpd="sng" algn="ctr">
              <a:solidFill>
                <a:srgbClr val="13326F"/>
              </a:solidFill>
              <a:prstDash val="solid"/>
            </a:ln>
            <a:effectLst/>
          </p:spPr>
        </p:cxnSp>
      </p:grpSp>
      <p:cxnSp>
        <p:nvCxnSpPr>
          <p:cNvPr id="117" name="Straight Connector 116">
            <a:extLst>
              <a:ext uri="{FF2B5EF4-FFF2-40B4-BE49-F238E27FC236}">
                <a16:creationId xmlns:a16="http://schemas.microsoft.com/office/drawing/2014/main" id="{083F9461-9530-AA45-90E4-CBB2928676E8}"/>
              </a:ext>
            </a:extLst>
          </p:cNvPr>
          <p:cNvCxnSpPr>
            <a:cxnSpLocks/>
          </p:cNvCxnSpPr>
          <p:nvPr/>
        </p:nvCxnSpPr>
        <p:spPr>
          <a:xfrm flipV="1">
            <a:off x="4145377" y="3645024"/>
            <a:ext cx="15896" cy="1525269"/>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CA2F8E1D-2012-A345-ACC3-A6223F7AE1EA}"/>
              </a:ext>
            </a:extLst>
          </p:cNvPr>
          <p:cNvCxnSpPr>
            <a:cxnSpLocks/>
          </p:cNvCxnSpPr>
          <p:nvPr/>
        </p:nvCxnSpPr>
        <p:spPr>
          <a:xfrm flipV="1">
            <a:off x="1225886" y="3645024"/>
            <a:ext cx="0" cy="288032"/>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E2DB0FA6-A7DF-5C42-99EE-88F2AE59A315}"/>
              </a:ext>
            </a:extLst>
          </p:cNvPr>
          <p:cNvCxnSpPr>
            <a:cxnSpLocks/>
          </p:cNvCxnSpPr>
          <p:nvPr/>
        </p:nvCxnSpPr>
        <p:spPr>
          <a:xfrm flipV="1">
            <a:off x="2984580" y="3645024"/>
            <a:ext cx="0" cy="288032"/>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2AAFD7F2-E757-DE4D-8905-F5CF6116E87C}"/>
              </a:ext>
            </a:extLst>
          </p:cNvPr>
          <p:cNvCxnSpPr>
            <a:cxnSpLocks/>
          </p:cNvCxnSpPr>
          <p:nvPr/>
        </p:nvCxnSpPr>
        <p:spPr>
          <a:xfrm>
            <a:off x="4145377" y="4495734"/>
            <a:ext cx="426374" cy="0"/>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sp>
        <p:nvSpPr>
          <p:cNvPr id="128" name="TextBox 127">
            <a:extLst>
              <a:ext uri="{FF2B5EF4-FFF2-40B4-BE49-F238E27FC236}">
                <a16:creationId xmlns:a16="http://schemas.microsoft.com/office/drawing/2014/main" id="{88E30A03-74E1-E34B-849F-4CF868CFF4EC}"/>
              </a:ext>
            </a:extLst>
          </p:cNvPr>
          <p:cNvSpPr txBox="1"/>
          <p:nvPr/>
        </p:nvSpPr>
        <p:spPr>
          <a:xfrm>
            <a:off x="3190459" y="5680840"/>
            <a:ext cx="2029613" cy="276999"/>
          </a:xfrm>
          <a:prstGeom prst="rect">
            <a:avLst/>
          </a:prstGeom>
          <a:noFill/>
        </p:spPr>
        <p:txBody>
          <a:bodyPr wrap="square" rtlCol="0">
            <a:spAutoFit/>
          </a:bodyPr>
          <a:lstStyle/>
          <a:p>
            <a:pPr algn="ctr"/>
            <a:r>
              <a:rPr lang="en-US" sz="1200" dirty="0">
                <a:latin typeface="Lato" panose="020F0502020204030203" pitchFamily="34" charset="0"/>
              </a:rPr>
              <a:t>Smart Devices or PLCs</a:t>
            </a:r>
            <a:endParaRPr lang="en-GB" sz="1200" dirty="0">
              <a:latin typeface="Lato" panose="020F0502020204030203" pitchFamily="34" charset="0"/>
            </a:endParaRPr>
          </a:p>
        </p:txBody>
      </p:sp>
      <p:cxnSp>
        <p:nvCxnSpPr>
          <p:cNvPr id="129" name="Straight Connector 128">
            <a:extLst>
              <a:ext uri="{FF2B5EF4-FFF2-40B4-BE49-F238E27FC236}">
                <a16:creationId xmlns:a16="http://schemas.microsoft.com/office/drawing/2014/main" id="{625B9484-8684-1B45-9E8D-753EB9B47A89}"/>
              </a:ext>
            </a:extLst>
          </p:cNvPr>
          <p:cNvCxnSpPr>
            <a:cxnSpLocks/>
          </p:cNvCxnSpPr>
          <p:nvPr/>
        </p:nvCxnSpPr>
        <p:spPr>
          <a:xfrm flipV="1">
            <a:off x="2359262" y="3392315"/>
            <a:ext cx="0" cy="252709"/>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26280F18-91E7-B144-A6DE-9343DB8071A9}"/>
              </a:ext>
            </a:extLst>
          </p:cNvPr>
          <p:cNvCxnSpPr>
            <a:cxnSpLocks/>
          </p:cNvCxnSpPr>
          <p:nvPr/>
        </p:nvCxnSpPr>
        <p:spPr>
          <a:xfrm flipH="1" flipV="1">
            <a:off x="2336402" y="2132856"/>
            <a:ext cx="22860" cy="1152128"/>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sp>
        <p:nvSpPr>
          <p:cNvPr id="134" name="TextBox 133">
            <a:extLst>
              <a:ext uri="{FF2B5EF4-FFF2-40B4-BE49-F238E27FC236}">
                <a16:creationId xmlns:a16="http://schemas.microsoft.com/office/drawing/2014/main" id="{55FB672B-35FC-3C4C-8111-30A898E9A742}"/>
              </a:ext>
            </a:extLst>
          </p:cNvPr>
          <p:cNvSpPr txBox="1"/>
          <p:nvPr/>
        </p:nvSpPr>
        <p:spPr>
          <a:xfrm>
            <a:off x="2252146" y="3294040"/>
            <a:ext cx="2857322" cy="276999"/>
          </a:xfrm>
          <a:prstGeom prst="rect">
            <a:avLst/>
          </a:prstGeom>
          <a:noFill/>
        </p:spPr>
        <p:txBody>
          <a:bodyPr wrap="square" rtlCol="0">
            <a:spAutoFit/>
          </a:bodyPr>
          <a:lstStyle/>
          <a:p>
            <a:pPr algn="ctr"/>
            <a:r>
              <a:rPr lang="en-US" sz="1200" dirty="0">
                <a:latin typeface="Lato" panose="020F0502020204030203" pitchFamily="34" charset="0"/>
              </a:rPr>
              <a:t>Switch/Firewall/Router/Modem</a:t>
            </a:r>
            <a:endParaRPr lang="en-GB" sz="1200" dirty="0">
              <a:latin typeface="Lato" panose="020F0502020204030203" pitchFamily="34" charset="0"/>
            </a:endParaRPr>
          </a:p>
        </p:txBody>
      </p:sp>
      <p:sp>
        <p:nvSpPr>
          <p:cNvPr id="11" name="Cloud 10">
            <a:extLst>
              <a:ext uri="{FF2B5EF4-FFF2-40B4-BE49-F238E27FC236}">
                <a16:creationId xmlns:a16="http://schemas.microsoft.com/office/drawing/2014/main" id="{838EE1CD-C542-8545-A4FC-BC67EE3217EE}"/>
              </a:ext>
            </a:extLst>
          </p:cNvPr>
          <p:cNvSpPr/>
          <p:nvPr/>
        </p:nvSpPr>
        <p:spPr>
          <a:xfrm>
            <a:off x="1025382" y="1628800"/>
            <a:ext cx="2977401" cy="792088"/>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31BA54CA-03A9-6546-8FD6-B9E9583F4873}"/>
              </a:ext>
            </a:extLst>
          </p:cNvPr>
          <p:cNvSpPr txBox="1"/>
          <p:nvPr/>
        </p:nvSpPr>
        <p:spPr>
          <a:xfrm>
            <a:off x="290070" y="2298422"/>
            <a:ext cx="1234564" cy="276999"/>
          </a:xfrm>
          <a:prstGeom prst="rect">
            <a:avLst/>
          </a:prstGeom>
          <a:noFill/>
        </p:spPr>
        <p:txBody>
          <a:bodyPr wrap="square" rtlCol="0">
            <a:spAutoFit/>
          </a:bodyPr>
          <a:lstStyle/>
          <a:p>
            <a:pPr algn="ctr"/>
            <a:r>
              <a:rPr lang="en-US" sz="1200" dirty="0">
                <a:latin typeface="Lato" panose="020F0502020204030203" pitchFamily="34" charset="0"/>
              </a:rPr>
              <a:t>Internet</a:t>
            </a:r>
            <a:endParaRPr lang="en-GB" sz="1200" dirty="0">
              <a:latin typeface="Lato" panose="020F0502020204030203" pitchFamily="34" charset="0"/>
            </a:endParaRPr>
          </a:p>
        </p:txBody>
      </p:sp>
      <p:grpSp>
        <p:nvGrpSpPr>
          <p:cNvPr id="68" name="Group 67">
            <a:extLst>
              <a:ext uri="{FF2B5EF4-FFF2-40B4-BE49-F238E27FC236}">
                <a16:creationId xmlns:a16="http://schemas.microsoft.com/office/drawing/2014/main" id="{20FC8C6B-73DD-334B-B422-14F06EFB6655}"/>
              </a:ext>
            </a:extLst>
          </p:cNvPr>
          <p:cNvGrpSpPr/>
          <p:nvPr/>
        </p:nvGrpSpPr>
        <p:grpSpPr>
          <a:xfrm>
            <a:off x="2111134" y="1454389"/>
            <a:ext cx="334098" cy="584829"/>
            <a:chOff x="2590776" y="1079394"/>
            <a:chExt cx="749324" cy="1206606"/>
          </a:xfrm>
        </p:grpSpPr>
        <p:sp>
          <p:nvSpPr>
            <p:cNvPr id="69" name="Rounded Rectangle 96">
              <a:extLst>
                <a:ext uri="{FF2B5EF4-FFF2-40B4-BE49-F238E27FC236}">
                  <a16:creationId xmlns:a16="http://schemas.microsoft.com/office/drawing/2014/main" id="{4CA7ED5B-C681-DC4D-9F4F-A2A1EB338E3F}"/>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0" name="Rounded Rectangle 97">
              <a:extLst>
                <a:ext uri="{FF2B5EF4-FFF2-40B4-BE49-F238E27FC236}">
                  <a16:creationId xmlns:a16="http://schemas.microsoft.com/office/drawing/2014/main" id="{25464116-4B20-A14B-9A26-2F821F03E195}"/>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1" name="Rounded Rectangle 98">
              <a:extLst>
                <a:ext uri="{FF2B5EF4-FFF2-40B4-BE49-F238E27FC236}">
                  <a16:creationId xmlns:a16="http://schemas.microsoft.com/office/drawing/2014/main" id="{D840B7CF-E6F4-4941-BFC8-8907C1536932}"/>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2" name="Rounded Rectangle 99">
              <a:extLst>
                <a:ext uri="{FF2B5EF4-FFF2-40B4-BE49-F238E27FC236}">
                  <a16:creationId xmlns:a16="http://schemas.microsoft.com/office/drawing/2014/main" id="{F84BACF3-5741-834C-B5C4-E7B785EF4463}"/>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3" name="Rectangle 72">
              <a:extLst>
                <a:ext uri="{FF2B5EF4-FFF2-40B4-BE49-F238E27FC236}">
                  <a16:creationId xmlns:a16="http://schemas.microsoft.com/office/drawing/2014/main" id="{5C25AC42-D4DE-AE41-BF22-8D3BA345AE44}"/>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4" name="Oval 73">
              <a:extLst>
                <a:ext uri="{FF2B5EF4-FFF2-40B4-BE49-F238E27FC236}">
                  <a16:creationId xmlns:a16="http://schemas.microsoft.com/office/drawing/2014/main" id="{D3D4A93A-2FDF-8D4F-98BC-09E8069044F8}"/>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75" name="Group 74">
            <a:extLst>
              <a:ext uri="{FF2B5EF4-FFF2-40B4-BE49-F238E27FC236}">
                <a16:creationId xmlns:a16="http://schemas.microsoft.com/office/drawing/2014/main" id="{487B89D1-FEE9-CB46-9E6A-AE6EEC8049BD}"/>
              </a:ext>
            </a:extLst>
          </p:cNvPr>
          <p:cNvGrpSpPr/>
          <p:nvPr/>
        </p:nvGrpSpPr>
        <p:grpSpPr>
          <a:xfrm>
            <a:off x="2263534" y="1606789"/>
            <a:ext cx="334098" cy="584829"/>
            <a:chOff x="2590776" y="1079394"/>
            <a:chExt cx="749324" cy="1206606"/>
          </a:xfrm>
        </p:grpSpPr>
        <p:sp>
          <p:nvSpPr>
            <p:cNvPr id="76" name="Rounded Rectangle 96">
              <a:extLst>
                <a:ext uri="{FF2B5EF4-FFF2-40B4-BE49-F238E27FC236}">
                  <a16:creationId xmlns:a16="http://schemas.microsoft.com/office/drawing/2014/main" id="{825C2476-731E-8843-94C5-89A8373D21D8}"/>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7" name="Rounded Rectangle 97">
              <a:extLst>
                <a:ext uri="{FF2B5EF4-FFF2-40B4-BE49-F238E27FC236}">
                  <a16:creationId xmlns:a16="http://schemas.microsoft.com/office/drawing/2014/main" id="{3BAEFCE7-1394-214E-9204-7B08FD29D490}"/>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8" name="Rounded Rectangle 98">
              <a:extLst>
                <a:ext uri="{FF2B5EF4-FFF2-40B4-BE49-F238E27FC236}">
                  <a16:creationId xmlns:a16="http://schemas.microsoft.com/office/drawing/2014/main" id="{D6AD9F55-FEB8-6E47-B750-4A2C19EDFCF9}"/>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9" name="Rounded Rectangle 99">
              <a:extLst>
                <a:ext uri="{FF2B5EF4-FFF2-40B4-BE49-F238E27FC236}">
                  <a16:creationId xmlns:a16="http://schemas.microsoft.com/office/drawing/2014/main" id="{ED17AFAE-2EDB-0E40-BDE1-EC09348FE5E2}"/>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0" name="Rectangle 79">
              <a:extLst>
                <a:ext uri="{FF2B5EF4-FFF2-40B4-BE49-F238E27FC236}">
                  <a16:creationId xmlns:a16="http://schemas.microsoft.com/office/drawing/2014/main" id="{986A2640-EDBB-7444-977E-FDAB5D9119C7}"/>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1" name="Oval 80">
              <a:extLst>
                <a:ext uri="{FF2B5EF4-FFF2-40B4-BE49-F238E27FC236}">
                  <a16:creationId xmlns:a16="http://schemas.microsoft.com/office/drawing/2014/main" id="{395436FC-5109-3C4D-B9EA-98F7487E8322}"/>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82" name="Group 81">
            <a:extLst>
              <a:ext uri="{FF2B5EF4-FFF2-40B4-BE49-F238E27FC236}">
                <a16:creationId xmlns:a16="http://schemas.microsoft.com/office/drawing/2014/main" id="{1FAD7DA5-DF75-994E-8880-3792370F8EBC}"/>
              </a:ext>
            </a:extLst>
          </p:cNvPr>
          <p:cNvGrpSpPr/>
          <p:nvPr/>
        </p:nvGrpSpPr>
        <p:grpSpPr>
          <a:xfrm>
            <a:off x="2415934" y="1759189"/>
            <a:ext cx="334098" cy="584829"/>
            <a:chOff x="2590776" y="1079394"/>
            <a:chExt cx="749324" cy="1206606"/>
          </a:xfrm>
        </p:grpSpPr>
        <p:sp>
          <p:nvSpPr>
            <p:cNvPr id="83" name="Rounded Rectangle 96">
              <a:extLst>
                <a:ext uri="{FF2B5EF4-FFF2-40B4-BE49-F238E27FC236}">
                  <a16:creationId xmlns:a16="http://schemas.microsoft.com/office/drawing/2014/main" id="{7001D439-C2C8-0247-91D4-4978BEC93C08}"/>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4" name="Rounded Rectangle 97">
              <a:extLst>
                <a:ext uri="{FF2B5EF4-FFF2-40B4-BE49-F238E27FC236}">
                  <a16:creationId xmlns:a16="http://schemas.microsoft.com/office/drawing/2014/main" id="{25089EB6-6361-414B-9890-CA7823E02AFB}"/>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5" name="Rounded Rectangle 98">
              <a:extLst>
                <a:ext uri="{FF2B5EF4-FFF2-40B4-BE49-F238E27FC236}">
                  <a16:creationId xmlns:a16="http://schemas.microsoft.com/office/drawing/2014/main" id="{155B8FCF-89B2-BB47-BAE9-1AE36AA55B59}"/>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6" name="Rounded Rectangle 99">
              <a:extLst>
                <a:ext uri="{FF2B5EF4-FFF2-40B4-BE49-F238E27FC236}">
                  <a16:creationId xmlns:a16="http://schemas.microsoft.com/office/drawing/2014/main" id="{0015EDCE-F819-A64A-8E6E-4B466C9A9966}"/>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1" name="Rectangle 110">
              <a:extLst>
                <a:ext uri="{FF2B5EF4-FFF2-40B4-BE49-F238E27FC236}">
                  <a16:creationId xmlns:a16="http://schemas.microsoft.com/office/drawing/2014/main" id="{6A610CBB-C83B-AC4C-8E6F-EFFED331D03E}"/>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2" name="Oval 111">
              <a:extLst>
                <a:ext uri="{FF2B5EF4-FFF2-40B4-BE49-F238E27FC236}">
                  <a16:creationId xmlns:a16="http://schemas.microsoft.com/office/drawing/2014/main" id="{262B997B-36CF-CA42-BB8B-E451C9E1232C}"/>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113" name="Group 112">
            <a:extLst>
              <a:ext uri="{FF2B5EF4-FFF2-40B4-BE49-F238E27FC236}">
                <a16:creationId xmlns:a16="http://schemas.microsoft.com/office/drawing/2014/main" id="{013B32FC-59DA-C44D-A166-A0295042C0C6}"/>
              </a:ext>
            </a:extLst>
          </p:cNvPr>
          <p:cNvGrpSpPr/>
          <p:nvPr/>
        </p:nvGrpSpPr>
        <p:grpSpPr>
          <a:xfrm>
            <a:off x="2568334" y="1911589"/>
            <a:ext cx="334098" cy="584829"/>
            <a:chOff x="2590776" y="1079394"/>
            <a:chExt cx="749324" cy="1206606"/>
          </a:xfrm>
        </p:grpSpPr>
        <p:sp>
          <p:nvSpPr>
            <p:cNvPr id="114" name="Rounded Rectangle 96">
              <a:extLst>
                <a:ext uri="{FF2B5EF4-FFF2-40B4-BE49-F238E27FC236}">
                  <a16:creationId xmlns:a16="http://schemas.microsoft.com/office/drawing/2014/main" id="{B2F09EB4-2E27-7548-9CB6-33D720D35C71}"/>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115" name="Rounded Rectangle 97">
              <a:extLst>
                <a:ext uri="{FF2B5EF4-FFF2-40B4-BE49-F238E27FC236}">
                  <a16:creationId xmlns:a16="http://schemas.microsoft.com/office/drawing/2014/main" id="{6C0BF6B6-38A0-F64F-BFB3-1DCD2DB8F46A}"/>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6" name="Rounded Rectangle 98">
              <a:extLst>
                <a:ext uri="{FF2B5EF4-FFF2-40B4-BE49-F238E27FC236}">
                  <a16:creationId xmlns:a16="http://schemas.microsoft.com/office/drawing/2014/main" id="{B492F377-1A77-774D-B7AB-D58CC4058930}"/>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8" name="Rounded Rectangle 99">
              <a:extLst>
                <a:ext uri="{FF2B5EF4-FFF2-40B4-BE49-F238E27FC236}">
                  <a16:creationId xmlns:a16="http://schemas.microsoft.com/office/drawing/2014/main" id="{6CC3D7A7-5250-3348-976A-2C3F5B17BA6E}"/>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9" name="Rectangle 118">
              <a:extLst>
                <a:ext uri="{FF2B5EF4-FFF2-40B4-BE49-F238E27FC236}">
                  <a16:creationId xmlns:a16="http://schemas.microsoft.com/office/drawing/2014/main" id="{14785ECE-3982-D94F-93CF-5B8043B43111}"/>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21" name="Oval 120">
              <a:extLst>
                <a:ext uri="{FF2B5EF4-FFF2-40B4-BE49-F238E27FC236}">
                  <a16:creationId xmlns:a16="http://schemas.microsoft.com/office/drawing/2014/main" id="{BDFA4248-5D40-C448-A1C6-0D8632371277}"/>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pic>
        <p:nvPicPr>
          <p:cNvPr id="123" name="Picture 42" descr="Image result for attacker icon">
            <a:extLst>
              <a:ext uri="{FF2B5EF4-FFF2-40B4-BE49-F238E27FC236}">
                <a16:creationId xmlns:a16="http://schemas.microsoft.com/office/drawing/2014/main" id="{350D4686-0B82-DE4E-894D-013ADF0B60B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236212" y="1199149"/>
            <a:ext cx="715446" cy="841331"/>
          </a:xfrm>
          <a:prstGeom prst="rect">
            <a:avLst/>
          </a:prstGeom>
          <a:noFill/>
          <a:extLst>
            <a:ext uri="{909E8E84-426E-40DD-AFC4-6F175D3DCCD1}">
              <a14:hiddenFill xmlns:a14="http://schemas.microsoft.com/office/drawing/2010/main">
                <a:solidFill>
                  <a:srgbClr val="FFFFFF"/>
                </a:solidFill>
              </a14:hiddenFill>
            </a:ext>
          </a:extLst>
        </p:spPr>
      </p:pic>
      <p:grpSp>
        <p:nvGrpSpPr>
          <p:cNvPr id="126" name="Group 125">
            <a:extLst>
              <a:ext uri="{FF2B5EF4-FFF2-40B4-BE49-F238E27FC236}">
                <a16:creationId xmlns:a16="http://schemas.microsoft.com/office/drawing/2014/main" id="{2647A153-F5C1-C544-B4EA-99D6D5C117E1}"/>
              </a:ext>
            </a:extLst>
          </p:cNvPr>
          <p:cNvGrpSpPr/>
          <p:nvPr/>
        </p:nvGrpSpPr>
        <p:grpSpPr>
          <a:xfrm>
            <a:off x="3213077" y="1940941"/>
            <a:ext cx="334098" cy="584829"/>
            <a:chOff x="2590776" y="1079394"/>
            <a:chExt cx="749324" cy="1206606"/>
          </a:xfrm>
          <a:solidFill>
            <a:srgbClr val="FF0000"/>
          </a:solidFill>
        </p:grpSpPr>
        <p:sp>
          <p:nvSpPr>
            <p:cNvPr id="127" name="Rounded Rectangle 96">
              <a:extLst>
                <a:ext uri="{FF2B5EF4-FFF2-40B4-BE49-F238E27FC236}">
                  <a16:creationId xmlns:a16="http://schemas.microsoft.com/office/drawing/2014/main" id="{ED30530E-83FB-5E47-BB41-1852535CB47D}"/>
                </a:ext>
              </a:extLst>
            </p:cNvPr>
            <p:cNvSpPr/>
            <p:nvPr/>
          </p:nvSpPr>
          <p:spPr>
            <a:xfrm>
              <a:off x="2590776" y="1079394"/>
              <a:ext cx="749324" cy="1206606"/>
            </a:xfrm>
            <a:prstGeom prst="roundRect">
              <a:avLst>
                <a:gd name="adj" fmla="val 8193"/>
              </a:avLst>
            </a:prstGeom>
            <a:grp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131" name="Rounded Rectangle 97">
              <a:extLst>
                <a:ext uri="{FF2B5EF4-FFF2-40B4-BE49-F238E27FC236}">
                  <a16:creationId xmlns:a16="http://schemas.microsoft.com/office/drawing/2014/main" id="{DBB886F9-62BC-DE4D-BA58-A2A17804EFED}"/>
                </a:ext>
              </a:extLst>
            </p:cNvPr>
            <p:cNvSpPr/>
            <p:nvPr/>
          </p:nvSpPr>
          <p:spPr>
            <a:xfrm>
              <a:off x="2682857" y="1208380"/>
              <a:ext cx="565162" cy="78016"/>
            </a:xfrm>
            <a:prstGeom prst="roundRect">
              <a:avLst>
                <a:gd name="adj" fmla="val 8193"/>
              </a:avLst>
            </a:prstGeom>
            <a:grp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32" name="Rounded Rectangle 98">
              <a:extLst>
                <a:ext uri="{FF2B5EF4-FFF2-40B4-BE49-F238E27FC236}">
                  <a16:creationId xmlns:a16="http://schemas.microsoft.com/office/drawing/2014/main" id="{28F1FC3B-3438-2A41-8F74-2E8E9A007DAF}"/>
                </a:ext>
              </a:extLst>
            </p:cNvPr>
            <p:cNvSpPr/>
            <p:nvPr/>
          </p:nvSpPr>
          <p:spPr>
            <a:xfrm>
              <a:off x="2682857" y="1360780"/>
              <a:ext cx="565162" cy="78016"/>
            </a:xfrm>
            <a:prstGeom prst="roundRect">
              <a:avLst>
                <a:gd name="adj" fmla="val 8193"/>
              </a:avLst>
            </a:prstGeom>
            <a:grp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33" name="Rounded Rectangle 99">
              <a:extLst>
                <a:ext uri="{FF2B5EF4-FFF2-40B4-BE49-F238E27FC236}">
                  <a16:creationId xmlns:a16="http://schemas.microsoft.com/office/drawing/2014/main" id="{F75430BE-8E35-D449-88D1-CAD5508EBCBF}"/>
                </a:ext>
              </a:extLst>
            </p:cNvPr>
            <p:cNvSpPr/>
            <p:nvPr/>
          </p:nvSpPr>
          <p:spPr>
            <a:xfrm>
              <a:off x="2682857" y="1508361"/>
              <a:ext cx="565162" cy="78016"/>
            </a:xfrm>
            <a:prstGeom prst="roundRect">
              <a:avLst>
                <a:gd name="adj" fmla="val 8193"/>
              </a:avLst>
            </a:prstGeom>
            <a:grp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35" name="Rectangle 134">
              <a:extLst>
                <a:ext uri="{FF2B5EF4-FFF2-40B4-BE49-F238E27FC236}">
                  <a16:creationId xmlns:a16="http://schemas.microsoft.com/office/drawing/2014/main" id="{250269D1-3D43-6040-A7DB-16ED091B49CC}"/>
                </a:ext>
              </a:extLst>
            </p:cNvPr>
            <p:cNvSpPr/>
            <p:nvPr/>
          </p:nvSpPr>
          <p:spPr>
            <a:xfrm>
              <a:off x="2682857" y="1697537"/>
              <a:ext cx="565162" cy="45719"/>
            </a:xfrm>
            <a:prstGeom prst="rect">
              <a:avLst/>
            </a:prstGeom>
            <a:grp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36" name="Oval 135">
              <a:extLst>
                <a:ext uri="{FF2B5EF4-FFF2-40B4-BE49-F238E27FC236}">
                  <a16:creationId xmlns:a16="http://schemas.microsoft.com/office/drawing/2014/main" id="{1BEE42FC-9032-1A42-B96E-44D18E3A989A}"/>
                </a:ext>
              </a:extLst>
            </p:cNvPr>
            <p:cNvSpPr>
              <a:spLocks noChangeAspect="1"/>
            </p:cNvSpPr>
            <p:nvPr/>
          </p:nvSpPr>
          <p:spPr>
            <a:xfrm>
              <a:off x="2907041" y="1986644"/>
              <a:ext cx="116795" cy="116770"/>
            </a:xfrm>
            <a:prstGeom prst="ellipse">
              <a:avLst/>
            </a:prstGeom>
            <a:grp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sp>
        <p:nvSpPr>
          <p:cNvPr id="137" name="Content Placeholder 1">
            <a:extLst>
              <a:ext uri="{FF2B5EF4-FFF2-40B4-BE49-F238E27FC236}">
                <a16:creationId xmlns:a16="http://schemas.microsoft.com/office/drawing/2014/main" id="{287A21FE-0E7E-5541-A7F9-6876CFA721AD}"/>
              </a:ext>
            </a:extLst>
          </p:cNvPr>
          <p:cNvSpPr txBox="1">
            <a:spLocks/>
          </p:cNvSpPr>
          <p:nvPr/>
        </p:nvSpPr>
        <p:spPr>
          <a:xfrm>
            <a:off x="6061413" y="476672"/>
            <a:ext cx="2726862" cy="5577846"/>
          </a:xfrm>
          <a:prstGeom prst="rect">
            <a:avLst/>
          </a:prstGeom>
        </p:spPr>
        <p:txBody>
          <a:bodyPr vert="horz"/>
          <a:lstStyle>
            <a:lvl1pPr marL="0" indent="0" algn="l" defTabSz="457200" rtl="0" eaLnBrk="1" latinLnBrk="0" hangingPunct="1">
              <a:spcBef>
                <a:spcPct val="20000"/>
              </a:spcBef>
              <a:buFont typeface="Arial"/>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b="1" dirty="0"/>
              <a:t>Usually using Watering holes or Spear Phishing. Direct attacks are less popular </a:t>
            </a:r>
          </a:p>
          <a:p>
            <a:pPr fontAlgn="auto">
              <a:spcAft>
                <a:spcPts val="0"/>
              </a:spcAft>
            </a:pPr>
            <a:endParaRPr lang="en-US" b="1" dirty="0"/>
          </a:p>
          <a:p>
            <a:pPr fontAlgn="auto">
              <a:spcAft>
                <a:spcPts val="0"/>
              </a:spcAft>
            </a:pPr>
            <a:r>
              <a:rPr lang="en-US" b="1" dirty="0"/>
              <a:t>1. Website infected with  </a:t>
            </a:r>
          </a:p>
          <a:p>
            <a:pPr fontAlgn="auto">
              <a:spcAft>
                <a:spcPts val="0"/>
              </a:spcAft>
            </a:pPr>
            <a:r>
              <a:rPr lang="en-US" b="1" dirty="0"/>
              <a:t>2. C&amp;C contains</a:t>
            </a:r>
          </a:p>
          <a:p>
            <a:pPr fontAlgn="auto">
              <a:spcAft>
                <a:spcPts val="0"/>
              </a:spcAft>
            </a:pPr>
            <a:r>
              <a:rPr lang="en-US" b="1" dirty="0"/>
              <a:t>3. User visits infected site</a:t>
            </a:r>
          </a:p>
        </p:txBody>
      </p:sp>
      <p:pic>
        <p:nvPicPr>
          <p:cNvPr id="139" name="Picture 18" descr="http://h30499.www3.hp.com/t5/image/serverpage/image-id/15409i19D1730721C453CE/image-size/medium?v=mpbl-1&amp;px=-1">
            <a:extLst>
              <a:ext uri="{FF2B5EF4-FFF2-40B4-BE49-F238E27FC236}">
                <a16:creationId xmlns:a16="http://schemas.microsoft.com/office/drawing/2014/main" id="{586A315C-A34E-854A-B7B7-DEEBF65FD06D}"/>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389016" y="1749661"/>
            <a:ext cx="711200" cy="457200"/>
          </a:xfrm>
          <a:prstGeom prst="rect">
            <a:avLst/>
          </a:prstGeom>
          <a:noFill/>
          <a:ln>
            <a:solidFill>
              <a:schemeClr val="tx2"/>
            </a:solidFill>
          </a:ln>
          <a:extLst>
            <a:ext uri="{909E8E84-426E-40dd-AFC4-6F175D3DCCD1}">
              <a14:hiddenFill xmlns="" xmlns:a14="http://schemas.microsoft.com/office/drawing/2010/main">
                <a:solidFill>
                  <a:srgbClr val="FFFFFF"/>
                </a:solidFill>
              </a14:hiddenFill>
            </a:ext>
          </a:extLst>
        </p:spPr>
      </p:pic>
      <p:pic>
        <p:nvPicPr>
          <p:cNvPr id="141" name="Picture 140">
            <a:extLst>
              <a:ext uri="{FF2B5EF4-FFF2-40B4-BE49-F238E27FC236}">
                <a16:creationId xmlns:a16="http://schemas.microsoft.com/office/drawing/2014/main" id="{AF4951BB-5A7C-3948-B7B9-42A72CA771A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507214" y="4281610"/>
            <a:ext cx="261230" cy="241523"/>
          </a:xfrm>
          <a:prstGeom prst="rect">
            <a:avLst/>
          </a:prstGeom>
        </p:spPr>
      </p:pic>
      <p:pic>
        <p:nvPicPr>
          <p:cNvPr id="142" name="Picture 141">
            <a:extLst>
              <a:ext uri="{FF2B5EF4-FFF2-40B4-BE49-F238E27FC236}">
                <a16:creationId xmlns:a16="http://schemas.microsoft.com/office/drawing/2014/main" id="{F0D06817-834E-4744-89E7-9D84A20F178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637829" y="4354558"/>
            <a:ext cx="328687" cy="281868"/>
          </a:xfrm>
          <a:prstGeom prst="rect">
            <a:avLst/>
          </a:prstGeom>
        </p:spPr>
      </p:pic>
      <p:sp>
        <p:nvSpPr>
          <p:cNvPr id="23" name="Rectangle 22">
            <a:extLst>
              <a:ext uri="{FF2B5EF4-FFF2-40B4-BE49-F238E27FC236}">
                <a16:creationId xmlns:a16="http://schemas.microsoft.com/office/drawing/2014/main" id="{2959D542-ED24-3C4D-AC03-5A12255913EE}"/>
              </a:ext>
            </a:extLst>
          </p:cNvPr>
          <p:cNvSpPr/>
          <p:nvPr/>
        </p:nvSpPr>
        <p:spPr>
          <a:xfrm>
            <a:off x="1591691" y="6485575"/>
            <a:ext cx="7156773" cy="338554"/>
          </a:xfrm>
          <a:prstGeom prst="rect">
            <a:avLst/>
          </a:prstGeom>
        </p:spPr>
        <p:txBody>
          <a:bodyPr wrap="square">
            <a:spAutoFit/>
          </a:bodyPr>
          <a:lstStyle/>
          <a:p>
            <a:r>
              <a:rPr lang="en-US" sz="1600" dirty="0"/>
              <a:t>This network cannot exist in practice, it just serves for illustration purposes </a:t>
            </a:r>
          </a:p>
        </p:txBody>
      </p:sp>
      <p:pic>
        <p:nvPicPr>
          <p:cNvPr id="143" name="Picture 142">
            <a:extLst>
              <a:ext uri="{FF2B5EF4-FFF2-40B4-BE49-F238E27FC236}">
                <a16:creationId xmlns:a16="http://schemas.microsoft.com/office/drawing/2014/main" id="{7F825DC0-BF3E-014C-B562-F8C3664A6F2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422365" y="1633659"/>
            <a:ext cx="605836" cy="601797"/>
          </a:xfrm>
          <a:prstGeom prst="rect">
            <a:avLst/>
          </a:prstGeom>
        </p:spPr>
      </p:pic>
      <p:pic>
        <p:nvPicPr>
          <p:cNvPr id="144" name="Picture 143">
            <a:extLst>
              <a:ext uri="{FF2B5EF4-FFF2-40B4-BE49-F238E27FC236}">
                <a16:creationId xmlns:a16="http://schemas.microsoft.com/office/drawing/2014/main" id="{9F227359-BF43-B846-B2B2-0C11931D850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564859" y="2236862"/>
            <a:ext cx="748850" cy="757268"/>
          </a:xfrm>
          <a:prstGeom prst="rect">
            <a:avLst/>
          </a:prstGeom>
        </p:spPr>
      </p:pic>
      <p:pic>
        <p:nvPicPr>
          <p:cNvPr id="125" name="Picture 124">
            <a:extLst>
              <a:ext uri="{FF2B5EF4-FFF2-40B4-BE49-F238E27FC236}">
                <a16:creationId xmlns:a16="http://schemas.microsoft.com/office/drawing/2014/main" id="{6D44EC76-1366-194E-B0B0-4DDB7B374BD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527750" y="1782665"/>
            <a:ext cx="334706" cy="332475"/>
          </a:xfrm>
          <a:prstGeom prst="rect">
            <a:avLst/>
          </a:prstGeom>
        </p:spPr>
      </p:pic>
      <p:pic>
        <p:nvPicPr>
          <p:cNvPr id="140" name="Picture 139">
            <a:extLst>
              <a:ext uri="{FF2B5EF4-FFF2-40B4-BE49-F238E27FC236}">
                <a16:creationId xmlns:a16="http://schemas.microsoft.com/office/drawing/2014/main" id="{4028F72F-8710-3943-A0D7-56E204602E6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879373" y="2075061"/>
            <a:ext cx="374425" cy="378634"/>
          </a:xfrm>
          <a:prstGeom prst="rect">
            <a:avLst/>
          </a:prstGeom>
        </p:spPr>
      </p:pic>
      <p:sp>
        <p:nvSpPr>
          <p:cNvPr id="145" name="Rectangle 144">
            <a:extLst>
              <a:ext uri="{FF2B5EF4-FFF2-40B4-BE49-F238E27FC236}">
                <a16:creationId xmlns:a16="http://schemas.microsoft.com/office/drawing/2014/main" id="{4ABF2EC1-E8DE-0640-AEBC-B5EA14F1AC08}"/>
              </a:ext>
            </a:extLst>
          </p:cNvPr>
          <p:cNvSpPr/>
          <p:nvPr/>
        </p:nvSpPr>
        <p:spPr>
          <a:xfrm>
            <a:off x="1025382" y="2553988"/>
            <a:ext cx="316977" cy="309464"/>
          </a:xfrm>
          <a:prstGeom prst="rect">
            <a:avLst/>
          </a:prstGeom>
          <a:solidFill>
            <a:srgbClr val="FFFF00">
              <a:alpha val="10000"/>
            </a:srgbClr>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3</a:t>
            </a:r>
          </a:p>
        </p:txBody>
      </p:sp>
      <p:cxnSp>
        <p:nvCxnSpPr>
          <p:cNvPr id="19" name="Straight Arrow Connector 18">
            <a:extLst>
              <a:ext uri="{FF2B5EF4-FFF2-40B4-BE49-F238E27FC236}">
                <a16:creationId xmlns:a16="http://schemas.microsoft.com/office/drawing/2014/main" id="{01596639-F2D4-5D43-8C4B-F057E76952CA}"/>
              </a:ext>
            </a:extLst>
          </p:cNvPr>
          <p:cNvCxnSpPr>
            <a:cxnSpLocks/>
          </p:cNvCxnSpPr>
          <p:nvPr/>
        </p:nvCxnSpPr>
        <p:spPr>
          <a:xfrm flipV="1">
            <a:off x="1490995" y="2233356"/>
            <a:ext cx="7415" cy="177119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303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72222E-6 -4.44444E-6 L -0.004 0.30348 " pathEditMode="relative" rAng="0" ptsTypes="AA">
                                      <p:cBhvr>
                                        <p:cTn id="6" dur="2000" fill="hold"/>
                                        <p:tgtEl>
                                          <p:spTgt spid="143"/>
                                        </p:tgtEl>
                                        <p:attrNameLst>
                                          <p:attrName>ppt_x</p:attrName>
                                          <p:attrName>ppt_y</p:attrName>
                                        </p:attrNameLst>
                                      </p:cBhvr>
                                      <p:rCtr x="-208" y="15162"/>
                                    </p:animMotion>
                                  </p:childTnLst>
                                </p:cTn>
                              </p:par>
                              <p:par>
                                <p:cTn id="7" presetID="0" presetClass="path" presetSubtype="0" accel="50000" decel="50000" fill="hold" nodeType="withEffect">
                                  <p:stCondLst>
                                    <p:cond delay="0"/>
                                  </p:stCondLst>
                                  <p:childTnLst>
                                    <p:animMotion origin="layout" path="M 8.33333E-7 0 L -0.22379 0.21134 " pathEditMode="relative" rAng="0" ptsTypes="AA">
                                      <p:cBhvr>
                                        <p:cTn id="8" dur="2000" fill="hold"/>
                                        <p:tgtEl>
                                          <p:spTgt spid="144"/>
                                        </p:tgtEl>
                                        <p:attrNameLst>
                                          <p:attrName>ppt_x</p:attrName>
                                          <p:attrName>ppt_y</p:attrName>
                                        </p:attrNameLst>
                                      </p:cBhvr>
                                      <p:rCtr x="-11198" y="10556"/>
                                    </p:animMotion>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5"/>
                                        </p:tgtEl>
                                        <p:attrNameLst>
                                          <p:attrName>style.visibility</p:attrName>
                                        </p:attrNameLst>
                                      </p:cBhvr>
                                      <p:to>
                                        <p:strVal val="visible"/>
                                      </p:to>
                                    </p:set>
                                    <p:anim calcmode="lin" valueType="num">
                                      <p:cBhvr additive="base">
                                        <p:cTn id="13" dur="500" fill="hold"/>
                                        <p:tgtEl>
                                          <p:spTgt spid="145"/>
                                        </p:tgtEl>
                                        <p:attrNameLst>
                                          <p:attrName>ppt_x</p:attrName>
                                        </p:attrNameLst>
                                      </p:cBhvr>
                                      <p:tavLst>
                                        <p:tav tm="0">
                                          <p:val>
                                            <p:strVal val="#ppt_x"/>
                                          </p:val>
                                        </p:tav>
                                        <p:tav tm="100000">
                                          <p:val>
                                            <p:strVal val="#ppt_x"/>
                                          </p:val>
                                        </p:tav>
                                      </p:tavLst>
                                    </p:anim>
                                    <p:anim calcmode="lin" valueType="num">
                                      <p:cBhvr additive="base">
                                        <p:cTn id="14" dur="500" fill="hold"/>
                                        <p:tgtEl>
                                          <p:spTgt spid="1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ounded Rectangle 159">
            <a:extLst>
              <a:ext uri="{FF2B5EF4-FFF2-40B4-BE49-F238E27FC236}">
                <a16:creationId xmlns:a16="http://schemas.microsoft.com/office/drawing/2014/main" id="{FCDBDA46-EE58-134A-94A0-28DD03FF8B23}"/>
              </a:ext>
            </a:extLst>
          </p:cNvPr>
          <p:cNvSpPr/>
          <p:nvPr/>
        </p:nvSpPr>
        <p:spPr>
          <a:xfrm>
            <a:off x="500730" y="3305401"/>
            <a:ext cx="5295405" cy="2787423"/>
          </a:xfrm>
          <a:prstGeom prst="roundRect">
            <a:avLst>
              <a:gd name="adj" fmla="val 6103"/>
            </a:avLst>
          </a:prstGeom>
          <a:solidFill>
            <a:srgbClr val="EAEAE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 name="Text Placeholder 2">
            <a:extLst>
              <a:ext uri="{FF2B5EF4-FFF2-40B4-BE49-F238E27FC236}">
                <a16:creationId xmlns:a16="http://schemas.microsoft.com/office/drawing/2014/main" id="{12692170-AD29-6446-B37C-B84E282148DD}"/>
              </a:ext>
            </a:extLst>
          </p:cNvPr>
          <p:cNvSpPr>
            <a:spLocks noGrp="1"/>
          </p:cNvSpPr>
          <p:nvPr>
            <p:ph type="body" sz="quarter" idx="12"/>
          </p:nvPr>
        </p:nvSpPr>
        <p:spPr/>
        <p:txBody>
          <a:bodyPr/>
          <a:lstStyle/>
          <a:p>
            <a:r>
              <a:rPr lang="en-US" dirty="0">
                <a:solidFill>
                  <a:schemeClr val="tx2"/>
                </a:solidFill>
              </a:rPr>
              <a:t>Step 4: Attack the target</a:t>
            </a:r>
          </a:p>
        </p:txBody>
      </p:sp>
      <p:grpSp>
        <p:nvGrpSpPr>
          <p:cNvPr id="4" name="Group 3">
            <a:extLst>
              <a:ext uri="{FF2B5EF4-FFF2-40B4-BE49-F238E27FC236}">
                <a16:creationId xmlns:a16="http://schemas.microsoft.com/office/drawing/2014/main" id="{A16AC1C6-5004-574F-B2E0-21703DB1E99B}"/>
              </a:ext>
            </a:extLst>
          </p:cNvPr>
          <p:cNvGrpSpPr/>
          <p:nvPr/>
        </p:nvGrpSpPr>
        <p:grpSpPr>
          <a:xfrm rot="10800000" flipV="1">
            <a:off x="2123728" y="3284984"/>
            <a:ext cx="426563" cy="107330"/>
            <a:chOff x="7342711" y="5501005"/>
            <a:chExt cx="426563" cy="138545"/>
          </a:xfrm>
        </p:grpSpPr>
        <p:sp>
          <p:nvSpPr>
            <p:cNvPr id="5" name="Rounded Rectangle 145">
              <a:extLst>
                <a:ext uri="{FF2B5EF4-FFF2-40B4-BE49-F238E27FC236}">
                  <a16:creationId xmlns:a16="http://schemas.microsoft.com/office/drawing/2014/main" id="{CF62552E-008F-2647-978D-5CD38A165583}"/>
                </a:ext>
              </a:extLst>
            </p:cNvPr>
            <p:cNvSpPr/>
            <p:nvPr/>
          </p:nvSpPr>
          <p:spPr>
            <a:xfrm>
              <a:off x="7342711" y="5501005"/>
              <a:ext cx="426563" cy="138545"/>
            </a:xfrm>
            <a:prstGeom prst="roundRect">
              <a:avLst/>
            </a:prstGeom>
            <a:solidFill>
              <a:srgbClr val="DDE6F3">
                <a:lumMod val="50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3C30D17E-6657-4242-AF9F-7BB4155FFE18}"/>
                </a:ext>
              </a:extLst>
            </p:cNvPr>
            <p:cNvSpPr/>
            <p:nvPr/>
          </p:nvSpPr>
          <p:spPr>
            <a:xfrm>
              <a:off x="7391098"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AC835E84-180C-0F41-8D20-C3D06A67745A}"/>
                </a:ext>
              </a:extLst>
            </p:cNvPr>
            <p:cNvSpPr/>
            <p:nvPr/>
          </p:nvSpPr>
          <p:spPr>
            <a:xfrm>
              <a:off x="7462419"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69594D4C-DFEB-7C46-84B7-367CEF737F7B}"/>
                </a:ext>
              </a:extLst>
            </p:cNvPr>
            <p:cNvSpPr/>
            <p:nvPr/>
          </p:nvSpPr>
          <p:spPr>
            <a:xfrm>
              <a:off x="7533740"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04791D53-4656-4B4D-BE4E-5BC3F6C54D42}"/>
                </a:ext>
              </a:extLst>
            </p:cNvPr>
            <p:cNvSpPr/>
            <p:nvPr/>
          </p:nvSpPr>
          <p:spPr>
            <a:xfrm>
              <a:off x="7605061"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ADBE5570-D2D5-5C41-BCF5-3585B3980919}"/>
                </a:ext>
              </a:extLst>
            </p:cNvPr>
            <p:cNvSpPr/>
            <p:nvPr/>
          </p:nvSpPr>
          <p:spPr>
            <a:xfrm>
              <a:off x="7676383"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12" name="Group 11">
            <a:extLst>
              <a:ext uri="{FF2B5EF4-FFF2-40B4-BE49-F238E27FC236}">
                <a16:creationId xmlns:a16="http://schemas.microsoft.com/office/drawing/2014/main" id="{A046934F-9A6E-5D4D-ACEB-ABFFB26AA87B}"/>
              </a:ext>
            </a:extLst>
          </p:cNvPr>
          <p:cNvGrpSpPr/>
          <p:nvPr/>
        </p:nvGrpSpPr>
        <p:grpSpPr>
          <a:xfrm>
            <a:off x="971600" y="3933056"/>
            <a:ext cx="437656" cy="766104"/>
            <a:chOff x="2590776" y="1079394"/>
            <a:chExt cx="749324" cy="1206606"/>
          </a:xfrm>
        </p:grpSpPr>
        <p:sp>
          <p:nvSpPr>
            <p:cNvPr id="13" name="Rounded Rectangle 96">
              <a:extLst>
                <a:ext uri="{FF2B5EF4-FFF2-40B4-BE49-F238E27FC236}">
                  <a16:creationId xmlns:a16="http://schemas.microsoft.com/office/drawing/2014/main" id="{494B5CA3-291B-5143-B77C-C91FBA858711}"/>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4" name="Rounded Rectangle 97">
              <a:extLst>
                <a:ext uri="{FF2B5EF4-FFF2-40B4-BE49-F238E27FC236}">
                  <a16:creationId xmlns:a16="http://schemas.microsoft.com/office/drawing/2014/main" id="{39295CDF-5899-B546-A69B-9C490F966B5E}"/>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5" name="Rounded Rectangle 98">
              <a:extLst>
                <a:ext uri="{FF2B5EF4-FFF2-40B4-BE49-F238E27FC236}">
                  <a16:creationId xmlns:a16="http://schemas.microsoft.com/office/drawing/2014/main" id="{593E9164-33DD-594A-BB6D-21D6118824E0}"/>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6" name="Rounded Rectangle 99">
              <a:extLst>
                <a:ext uri="{FF2B5EF4-FFF2-40B4-BE49-F238E27FC236}">
                  <a16:creationId xmlns:a16="http://schemas.microsoft.com/office/drawing/2014/main" id="{612629D6-97BD-8E42-888F-381E056BEE88}"/>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5B09B626-C699-3844-98E6-A87B617BC325}"/>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8" name="Oval 17">
              <a:extLst>
                <a:ext uri="{FF2B5EF4-FFF2-40B4-BE49-F238E27FC236}">
                  <a16:creationId xmlns:a16="http://schemas.microsoft.com/office/drawing/2014/main" id="{752C69A1-6260-9B43-B24E-C17C2945E7CD}"/>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26" name="Group 25">
            <a:extLst>
              <a:ext uri="{FF2B5EF4-FFF2-40B4-BE49-F238E27FC236}">
                <a16:creationId xmlns:a16="http://schemas.microsoft.com/office/drawing/2014/main" id="{FC53572E-FBDC-8542-9382-606BB7FDDCE8}"/>
              </a:ext>
            </a:extLst>
          </p:cNvPr>
          <p:cNvGrpSpPr/>
          <p:nvPr/>
        </p:nvGrpSpPr>
        <p:grpSpPr>
          <a:xfrm>
            <a:off x="2752803" y="3933056"/>
            <a:ext cx="437656" cy="766104"/>
            <a:chOff x="2590776" y="1079394"/>
            <a:chExt cx="749324" cy="1206606"/>
          </a:xfrm>
        </p:grpSpPr>
        <p:sp>
          <p:nvSpPr>
            <p:cNvPr id="27" name="Rounded Rectangle 96">
              <a:extLst>
                <a:ext uri="{FF2B5EF4-FFF2-40B4-BE49-F238E27FC236}">
                  <a16:creationId xmlns:a16="http://schemas.microsoft.com/office/drawing/2014/main" id="{99C7932C-75ED-B741-BEAA-B600D3DFE420}"/>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28" name="Rounded Rectangle 97">
              <a:extLst>
                <a:ext uri="{FF2B5EF4-FFF2-40B4-BE49-F238E27FC236}">
                  <a16:creationId xmlns:a16="http://schemas.microsoft.com/office/drawing/2014/main" id="{AAAE071D-A71A-194D-8DC8-E30AEA69B702}"/>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29" name="Rounded Rectangle 98">
              <a:extLst>
                <a:ext uri="{FF2B5EF4-FFF2-40B4-BE49-F238E27FC236}">
                  <a16:creationId xmlns:a16="http://schemas.microsoft.com/office/drawing/2014/main" id="{CB93D041-5BC8-CB42-8DE7-4BF6D6DE274D}"/>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30" name="Rounded Rectangle 99">
              <a:extLst>
                <a:ext uri="{FF2B5EF4-FFF2-40B4-BE49-F238E27FC236}">
                  <a16:creationId xmlns:a16="http://schemas.microsoft.com/office/drawing/2014/main" id="{007C1CEB-5B6B-E444-A17E-445ED3315BE5}"/>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D59C8ACA-4EA6-A444-9FDC-1E00C29E6967}"/>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32" name="Oval 31">
              <a:extLst>
                <a:ext uri="{FF2B5EF4-FFF2-40B4-BE49-F238E27FC236}">
                  <a16:creationId xmlns:a16="http://schemas.microsoft.com/office/drawing/2014/main" id="{35384ABA-4E25-3D4E-BC25-1F6486122EAD}"/>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pic>
        <p:nvPicPr>
          <p:cNvPr id="35" name="Picture 34" descr="user_blue.png">
            <a:extLst>
              <a:ext uri="{FF2B5EF4-FFF2-40B4-BE49-F238E27FC236}">
                <a16:creationId xmlns:a16="http://schemas.microsoft.com/office/drawing/2014/main" id="{BDBEB75B-F71E-6B47-97A4-5A40F7E31BB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35778" y="5241798"/>
            <a:ext cx="461429" cy="526967"/>
          </a:xfrm>
          <a:prstGeom prst="rect">
            <a:avLst/>
          </a:prstGeom>
        </p:spPr>
      </p:pic>
      <p:sp>
        <p:nvSpPr>
          <p:cNvPr id="36" name="TextBox 35">
            <a:extLst>
              <a:ext uri="{FF2B5EF4-FFF2-40B4-BE49-F238E27FC236}">
                <a16:creationId xmlns:a16="http://schemas.microsoft.com/office/drawing/2014/main" id="{FB17E6E4-1AA4-D14E-9F87-EEB0C67A1FBA}"/>
              </a:ext>
            </a:extLst>
          </p:cNvPr>
          <p:cNvSpPr txBox="1"/>
          <p:nvPr/>
        </p:nvSpPr>
        <p:spPr>
          <a:xfrm>
            <a:off x="2388457" y="4918327"/>
            <a:ext cx="1234564" cy="276999"/>
          </a:xfrm>
          <a:prstGeom prst="rect">
            <a:avLst/>
          </a:prstGeom>
          <a:noFill/>
        </p:spPr>
        <p:txBody>
          <a:bodyPr wrap="square" rtlCol="0">
            <a:spAutoFit/>
          </a:bodyPr>
          <a:lstStyle/>
          <a:p>
            <a:pPr algn="ctr"/>
            <a:r>
              <a:rPr lang="en-US" sz="1200" dirty="0">
                <a:latin typeface="Lato" panose="020F0502020204030203" pitchFamily="34" charset="0"/>
              </a:rPr>
              <a:t>Web Server</a:t>
            </a:r>
            <a:endParaRPr lang="en-GB" sz="1200" dirty="0">
              <a:latin typeface="Lato" panose="020F0502020204030203" pitchFamily="34" charset="0"/>
            </a:endParaRPr>
          </a:p>
        </p:txBody>
      </p:sp>
      <p:sp>
        <p:nvSpPr>
          <p:cNvPr id="37" name="TextBox 36">
            <a:extLst>
              <a:ext uri="{FF2B5EF4-FFF2-40B4-BE49-F238E27FC236}">
                <a16:creationId xmlns:a16="http://schemas.microsoft.com/office/drawing/2014/main" id="{62D78FDF-81E1-EA4D-A03A-BA9CFF034144}"/>
              </a:ext>
            </a:extLst>
          </p:cNvPr>
          <p:cNvSpPr txBox="1"/>
          <p:nvPr/>
        </p:nvSpPr>
        <p:spPr>
          <a:xfrm>
            <a:off x="585702" y="4769526"/>
            <a:ext cx="1234564" cy="461665"/>
          </a:xfrm>
          <a:prstGeom prst="rect">
            <a:avLst/>
          </a:prstGeom>
          <a:noFill/>
        </p:spPr>
        <p:txBody>
          <a:bodyPr wrap="square" rtlCol="0">
            <a:spAutoFit/>
          </a:bodyPr>
          <a:lstStyle/>
          <a:p>
            <a:pPr algn="ctr"/>
            <a:r>
              <a:rPr lang="en-US" sz="1200" dirty="0">
                <a:latin typeface="Lato" panose="020F0502020204030203" pitchFamily="34" charset="0"/>
              </a:rPr>
              <a:t>Office or home computer</a:t>
            </a:r>
            <a:endParaRPr lang="en-GB" sz="1200" dirty="0">
              <a:latin typeface="Lato" panose="020F0502020204030203" pitchFamily="34" charset="0"/>
            </a:endParaRPr>
          </a:p>
        </p:txBody>
      </p:sp>
      <p:cxnSp>
        <p:nvCxnSpPr>
          <p:cNvPr id="38" name="Straight Connector 37">
            <a:extLst>
              <a:ext uri="{FF2B5EF4-FFF2-40B4-BE49-F238E27FC236}">
                <a16:creationId xmlns:a16="http://schemas.microsoft.com/office/drawing/2014/main" id="{2FFE981B-0B49-E34E-A48A-7CED4EF495F9}"/>
              </a:ext>
            </a:extLst>
          </p:cNvPr>
          <p:cNvCxnSpPr>
            <a:cxnSpLocks/>
          </p:cNvCxnSpPr>
          <p:nvPr/>
        </p:nvCxnSpPr>
        <p:spPr>
          <a:xfrm>
            <a:off x="799411" y="3645024"/>
            <a:ext cx="4636685" cy="0"/>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40" name="Group 39">
            <a:extLst>
              <a:ext uri="{FF2B5EF4-FFF2-40B4-BE49-F238E27FC236}">
                <a16:creationId xmlns:a16="http://schemas.microsoft.com/office/drawing/2014/main" id="{BC47034D-8CAA-0047-8C6F-B2C9C9C4C997}"/>
              </a:ext>
            </a:extLst>
          </p:cNvPr>
          <p:cNvGrpSpPr/>
          <p:nvPr/>
        </p:nvGrpSpPr>
        <p:grpSpPr>
          <a:xfrm>
            <a:off x="4607971" y="4330038"/>
            <a:ext cx="477234" cy="400105"/>
            <a:chOff x="795867" y="1761053"/>
            <a:chExt cx="1346200" cy="965211"/>
          </a:xfrm>
        </p:grpSpPr>
        <p:sp>
          <p:nvSpPr>
            <p:cNvPr id="41" name="Rounded Rectangle 53">
              <a:extLst>
                <a:ext uri="{FF2B5EF4-FFF2-40B4-BE49-F238E27FC236}">
                  <a16:creationId xmlns:a16="http://schemas.microsoft.com/office/drawing/2014/main" id="{B4D62323-21E1-364E-B9A5-A448F5D5BD89}"/>
                </a:ext>
              </a:extLst>
            </p:cNvPr>
            <p:cNvSpPr/>
            <p:nvPr/>
          </p:nvSpPr>
          <p:spPr>
            <a:xfrm>
              <a:off x="795867" y="1761053"/>
              <a:ext cx="1346200" cy="829733"/>
            </a:xfrm>
            <a:prstGeom prst="roundRect">
              <a:avLst>
                <a:gd name="adj" fmla="val 5443"/>
              </a:avLst>
            </a:prstGeom>
            <a:solidFill>
              <a:sysClr val="window" lastClr="FFFFFF"/>
            </a:solidFill>
            <a:ln w="38100" cap="flat" cmpd="sng" algn="ctr">
              <a:solidFill>
                <a:srgbClr val="2D4B87">
                  <a:lumMod val="75000"/>
                </a:srgbClr>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D4B87">
                    <a:lumMod val="75000"/>
                  </a:srgbClr>
                </a:solidFill>
                <a:effectLst/>
                <a:uLnTx/>
                <a:uFillTx/>
                <a:latin typeface="Arial"/>
                <a:ea typeface="+mn-ea"/>
                <a:cs typeface="Arial"/>
              </a:endParaRPr>
            </a:p>
          </p:txBody>
        </p:sp>
        <p:sp>
          <p:nvSpPr>
            <p:cNvPr id="42" name="Trapezoid 41">
              <a:extLst>
                <a:ext uri="{FF2B5EF4-FFF2-40B4-BE49-F238E27FC236}">
                  <a16:creationId xmlns:a16="http://schemas.microsoft.com/office/drawing/2014/main" id="{E4EEFC41-0B23-6E44-951F-3FABA40A2EAF}"/>
                </a:ext>
              </a:extLst>
            </p:cNvPr>
            <p:cNvSpPr/>
            <p:nvPr/>
          </p:nvSpPr>
          <p:spPr>
            <a:xfrm rot="10800000">
              <a:off x="1219262" y="2595016"/>
              <a:ext cx="499411" cy="45719"/>
            </a:xfrm>
            <a:prstGeom prst="trapezoid">
              <a:avLst/>
            </a:prstGeom>
            <a:solidFill>
              <a:srgbClr val="2D4B87">
                <a:lumMod val="75000"/>
              </a:srgbClr>
            </a:solidFill>
            <a:ln w="28575"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43" name="Rectangle 42">
              <a:extLst>
                <a:ext uri="{FF2B5EF4-FFF2-40B4-BE49-F238E27FC236}">
                  <a16:creationId xmlns:a16="http://schemas.microsoft.com/office/drawing/2014/main" id="{2408E202-85DC-0246-A4A3-31A8E4AD14DC}"/>
                </a:ext>
              </a:extLst>
            </p:cNvPr>
            <p:cNvSpPr/>
            <p:nvPr/>
          </p:nvSpPr>
          <p:spPr>
            <a:xfrm>
              <a:off x="1138579" y="2670366"/>
              <a:ext cx="660777" cy="55898"/>
            </a:xfrm>
            <a:prstGeom prst="rect">
              <a:avLst/>
            </a:prstGeom>
            <a:solidFill>
              <a:srgbClr val="2D4B87">
                <a:lumMod val="75000"/>
              </a:srgbClr>
            </a:solidFill>
            <a:ln w="3175"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sp>
        <p:nvSpPr>
          <p:cNvPr id="58" name="TextBox 57">
            <a:extLst>
              <a:ext uri="{FF2B5EF4-FFF2-40B4-BE49-F238E27FC236}">
                <a16:creationId xmlns:a16="http://schemas.microsoft.com/office/drawing/2014/main" id="{5EC08E4F-B774-0E4F-8A85-70150EB05493}"/>
              </a:ext>
            </a:extLst>
          </p:cNvPr>
          <p:cNvSpPr txBox="1"/>
          <p:nvPr/>
        </p:nvSpPr>
        <p:spPr>
          <a:xfrm>
            <a:off x="4220992" y="4789878"/>
            <a:ext cx="1234564" cy="276999"/>
          </a:xfrm>
          <a:prstGeom prst="rect">
            <a:avLst/>
          </a:prstGeom>
          <a:noFill/>
        </p:spPr>
        <p:txBody>
          <a:bodyPr wrap="square" rtlCol="0">
            <a:spAutoFit/>
          </a:bodyPr>
          <a:lstStyle/>
          <a:p>
            <a:pPr algn="ctr"/>
            <a:r>
              <a:rPr lang="en-US" sz="1200" dirty="0">
                <a:latin typeface="Lato" panose="020F0502020204030203" pitchFamily="34" charset="0"/>
              </a:rPr>
              <a:t>SCADA or a TV</a:t>
            </a:r>
            <a:endParaRPr lang="en-GB" sz="1200" dirty="0">
              <a:latin typeface="Lato" panose="020F0502020204030203" pitchFamily="34" charset="0"/>
            </a:endParaRPr>
          </a:p>
        </p:txBody>
      </p:sp>
      <p:grpSp>
        <p:nvGrpSpPr>
          <p:cNvPr id="87" name="Group 86">
            <a:extLst>
              <a:ext uri="{FF2B5EF4-FFF2-40B4-BE49-F238E27FC236}">
                <a16:creationId xmlns:a16="http://schemas.microsoft.com/office/drawing/2014/main" id="{F8C7A7E9-4A28-0E47-83C6-DB0F565B39C8}"/>
              </a:ext>
            </a:extLst>
          </p:cNvPr>
          <p:cNvGrpSpPr/>
          <p:nvPr/>
        </p:nvGrpSpPr>
        <p:grpSpPr>
          <a:xfrm>
            <a:off x="3759012" y="5123076"/>
            <a:ext cx="857249" cy="316182"/>
            <a:chOff x="4151669" y="5744028"/>
            <a:chExt cx="857249" cy="316182"/>
          </a:xfrm>
        </p:grpSpPr>
        <p:sp>
          <p:nvSpPr>
            <p:cNvPr id="88" name="Rounded Rectangle 214">
              <a:extLst>
                <a:ext uri="{FF2B5EF4-FFF2-40B4-BE49-F238E27FC236}">
                  <a16:creationId xmlns:a16="http://schemas.microsoft.com/office/drawing/2014/main" id="{077AF422-9C5A-634A-AE50-6A5B1AED3005}"/>
                </a:ext>
              </a:extLst>
            </p:cNvPr>
            <p:cNvSpPr/>
            <p:nvPr/>
          </p:nvSpPr>
          <p:spPr>
            <a:xfrm>
              <a:off x="4202413" y="5802764"/>
              <a:ext cx="637634" cy="251798"/>
            </a:xfrm>
            <a:prstGeom prst="roundRect">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cxnSp>
          <p:nvCxnSpPr>
            <p:cNvPr id="89" name="Straight Connector 88">
              <a:extLst>
                <a:ext uri="{FF2B5EF4-FFF2-40B4-BE49-F238E27FC236}">
                  <a16:creationId xmlns:a16="http://schemas.microsoft.com/office/drawing/2014/main" id="{CB57A887-E04C-0E43-86DD-5B4A02163EFB}"/>
                </a:ext>
              </a:extLst>
            </p:cNvPr>
            <p:cNvCxnSpPr/>
            <p:nvPr/>
          </p:nvCxnSpPr>
          <p:spPr>
            <a:xfrm>
              <a:off x="4608975" y="5797265"/>
              <a:ext cx="0" cy="251798"/>
            </a:xfrm>
            <a:prstGeom prst="line">
              <a:avLst/>
            </a:prstGeom>
            <a:noFill/>
            <a:ln w="12700" cap="flat" cmpd="sng" algn="ctr">
              <a:solidFill>
                <a:srgbClr val="13326F"/>
              </a:solidFill>
              <a:prstDash val="solid"/>
            </a:ln>
            <a:effectLst/>
          </p:spPr>
        </p:cxnSp>
        <p:cxnSp>
          <p:nvCxnSpPr>
            <p:cNvPr id="90" name="Straight Connector 89">
              <a:extLst>
                <a:ext uri="{FF2B5EF4-FFF2-40B4-BE49-F238E27FC236}">
                  <a16:creationId xmlns:a16="http://schemas.microsoft.com/office/drawing/2014/main" id="{4C64686C-70A2-B345-9D0D-AB97D3178F1B}"/>
                </a:ext>
              </a:extLst>
            </p:cNvPr>
            <p:cNvCxnSpPr/>
            <p:nvPr/>
          </p:nvCxnSpPr>
          <p:spPr>
            <a:xfrm>
              <a:off x="4535697" y="5797265"/>
              <a:ext cx="0" cy="251798"/>
            </a:xfrm>
            <a:prstGeom prst="line">
              <a:avLst/>
            </a:prstGeom>
            <a:noFill/>
            <a:ln w="12700" cap="flat" cmpd="sng" algn="ctr">
              <a:solidFill>
                <a:srgbClr val="13326F"/>
              </a:solidFill>
              <a:prstDash val="solid"/>
            </a:ln>
            <a:effectLst/>
          </p:spPr>
        </p:cxnSp>
        <p:cxnSp>
          <p:nvCxnSpPr>
            <p:cNvPr id="91" name="Straight Connector 90">
              <a:extLst>
                <a:ext uri="{FF2B5EF4-FFF2-40B4-BE49-F238E27FC236}">
                  <a16:creationId xmlns:a16="http://schemas.microsoft.com/office/drawing/2014/main" id="{A8073A49-F1E1-EF47-90C0-5ADBA31BE596}"/>
                </a:ext>
              </a:extLst>
            </p:cNvPr>
            <p:cNvCxnSpPr/>
            <p:nvPr/>
          </p:nvCxnSpPr>
          <p:spPr>
            <a:xfrm>
              <a:off x="4310159" y="5808412"/>
              <a:ext cx="0" cy="251798"/>
            </a:xfrm>
            <a:prstGeom prst="line">
              <a:avLst/>
            </a:prstGeom>
            <a:noFill/>
            <a:ln w="12700" cap="flat" cmpd="sng" algn="ctr">
              <a:solidFill>
                <a:srgbClr val="13326F"/>
              </a:solidFill>
              <a:prstDash val="solid"/>
            </a:ln>
            <a:effectLst/>
          </p:spPr>
        </p:cxnSp>
        <p:cxnSp>
          <p:nvCxnSpPr>
            <p:cNvPr id="92" name="Straight Connector 91">
              <a:extLst>
                <a:ext uri="{FF2B5EF4-FFF2-40B4-BE49-F238E27FC236}">
                  <a16:creationId xmlns:a16="http://schemas.microsoft.com/office/drawing/2014/main" id="{8E561FD3-50A0-4B43-9277-528491ED3506}"/>
                </a:ext>
              </a:extLst>
            </p:cNvPr>
            <p:cNvCxnSpPr>
              <a:stCxn id="88" idx="1"/>
              <a:endCxn id="88" idx="3"/>
            </p:cNvCxnSpPr>
            <p:nvPr/>
          </p:nvCxnSpPr>
          <p:spPr>
            <a:xfrm>
              <a:off x="4202413" y="5928663"/>
              <a:ext cx="637634" cy="0"/>
            </a:xfrm>
            <a:prstGeom prst="line">
              <a:avLst/>
            </a:prstGeom>
            <a:noFill/>
            <a:ln w="12700" cap="flat" cmpd="sng" algn="ctr">
              <a:solidFill>
                <a:srgbClr val="13326F"/>
              </a:solidFill>
              <a:prstDash val="solid"/>
            </a:ln>
            <a:effectLst/>
          </p:spPr>
        </p:cxnSp>
        <p:cxnSp>
          <p:nvCxnSpPr>
            <p:cNvPr id="93" name="Straight Connector 92">
              <a:extLst>
                <a:ext uri="{FF2B5EF4-FFF2-40B4-BE49-F238E27FC236}">
                  <a16:creationId xmlns:a16="http://schemas.microsoft.com/office/drawing/2014/main" id="{B4B06ABE-23F8-0D49-8C93-766967A22F82}"/>
                </a:ext>
              </a:extLst>
            </p:cNvPr>
            <p:cNvCxnSpPr/>
            <p:nvPr/>
          </p:nvCxnSpPr>
          <p:spPr>
            <a:xfrm>
              <a:off x="4460594" y="5797265"/>
              <a:ext cx="0" cy="251798"/>
            </a:xfrm>
            <a:prstGeom prst="line">
              <a:avLst/>
            </a:prstGeom>
            <a:noFill/>
            <a:ln w="12700" cap="flat" cmpd="sng" algn="ctr">
              <a:solidFill>
                <a:srgbClr val="13326F"/>
              </a:solidFill>
              <a:prstDash val="solid"/>
            </a:ln>
            <a:effectLst/>
          </p:spPr>
        </p:cxnSp>
        <p:sp>
          <p:nvSpPr>
            <p:cNvPr id="94" name="Rectangle 93">
              <a:extLst>
                <a:ext uri="{FF2B5EF4-FFF2-40B4-BE49-F238E27FC236}">
                  <a16:creationId xmlns:a16="http://schemas.microsoft.com/office/drawing/2014/main" id="{7C94AC02-F4DC-314E-B4F4-A3DA3480AA6F}"/>
                </a:ext>
              </a:extLst>
            </p:cNvPr>
            <p:cNvSpPr/>
            <p:nvPr/>
          </p:nvSpPr>
          <p:spPr>
            <a:xfrm>
              <a:off x="4241975" y="5962351"/>
              <a:ext cx="45719" cy="50800"/>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95" name="TextBox 94">
              <a:extLst>
                <a:ext uri="{FF2B5EF4-FFF2-40B4-BE49-F238E27FC236}">
                  <a16:creationId xmlns:a16="http://schemas.microsoft.com/office/drawing/2014/main" id="{1604F3F9-C9B5-4646-8B07-CD964CBBE332}"/>
                </a:ext>
              </a:extLst>
            </p:cNvPr>
            <p:cNvSpPr txBox="1"/>
            <p:nvPr/>
          </p:nvSpPr>
          <p:spPr>
            <a:xfrm>
              <a:off x="4151669" y="5744028"/>
              <a:ext cx="857249"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10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endParaRPr kumimoji="0" lang="en-US" sz="800" b="0" i="0" u="none" strike="noStrike" kern="0" cap="none" spc="0" normalizeH="0" baseline="0" noProof="0" dirty="0">
                <a:ln>
                  <a:noFill/>
                </a:ln>
                <a:solidFill>
                  <a:srgbClr val="2D4B87">
                    <a:lumMod val="75000"/>
                  </a:srgbClr>
                </a:solidFill>
                <a:effectLst/>
                <a:uLnTx/>
                <a:uFillTx/>
                <a:latin typeface="Arial"/>
                <a:cs typeface="Arial"/>
              </a:endParaRPr>
            </a:p>
          </p:txBody>
        </p:sp>
        <p:cxnSp>
          <p:nvCxnSpPr>
            <p:cNvPr id="96" name="Straight Connector 95">
              <a:extLst>
                <a:ext uri="{FF2B5EF4-FFF2-40B4-BE49-F238E27FC236}">
                  <a16:creationId xmlns:a16="http://schemas.microsoft.com/office/drawing/2014/main" id="{7D5E00C5-A963-6E4A-BCFD-001F4651AA5F}"/>
                </a:ext>
              </a:extLst>
            </p:cNvPr>
            <p:cNvCxnSpPr/>
            <p:nvPr/>
          </p:nvCxnSpPr>
          <p:spPr>
            <a:xfrm>
              <a:off x="4385535" y="5802764"/>
              <a:ext cx="0" cy="251798"/>
            </a:xfrm>
            <a:prstGeom prst="line">
              <a:avLst/>
            </a:prstGeom>
            <a:noFill/>
            <a:ln w="12700" cap="flat" cmpd="sng" algn="ctr">
              <a:solidFill>
                <a:srgbClr val="13326F"/>
              </a:solidFill>
              <a:prstDash val="solid"/>
            </a:ln>
            <a:effectLst/>
          </p:spPr>
        </p:cxnSp>
        <p:cxnSp>
          <p:nvCxnSpPr>
            <p:cNvPr id="97" name="Straight Connector 96">
              <a:extLst>
                <a:ext uri="{FF2B5EF4-FFF2-40B4-BE49-F238E27FC236}">
                  <a16:creationId xmlns:a16="http://schemas.microsoft.com/office/drawing/2014/main" id="{7A55C949-B165-5D47-9D9F-C8BD21A0486A}"/>
                </a:ext>
              </a:extLst>
            </p:cNvPr>
            <p:cNvCxnSpPr/>
            <p:nvPr/>
          </p:nvCxnSpPr>
          <p:spPr>
            <a:xfrm>
              <a:off x="4685066" y="5792859"/>
              <a:ext cx="0" cy="251798"/>
            </a:xfrm>
            <a:prstGeom prst="line">
              <a:avLst/>
            </a:prstGeom>
            <a:noFill/>
            <a:ln w="12700" cap="flat" cmpd="sng" algn="ctr">
              <a:solidFill>
                <a:srgbClr val="13326F"/>
              </a:solidFill>
              <a:prstDash val="solid"/>
            </a:ln>
            <a:effectLst/>
          </p:spPr>
        </p:cxnSp>
        <p:cxnSp>
          <p:nvCxnSpPr>
            <p:cNvPr id="98" name="Straight Connector 97">
              <a:extLst>
                <a:ext uri="{FF2B5EF4-FFF2-40B4-BE49-F238E27FC236}">
                  <a16:creationId xmlns:a16="http://schemas.microsoft.com/office/drawing/2014/main" id="{12010808-AE87-E54F-9EF3-5711CD7CB360}"/>
                </a:ext>
              </a:extLst>
            </p:cNvPr>
            <p:cNvCxnSpPr/>
            <p:nvPr/>
          </p:nvCxnSpPr>
          <p:spPr>
            <a:xfrm>
              <a:off x="4756857" y="5805939"/>
              <a:ext cx="0" cy="251798"/>
            </a:xfrm>
            <a:prstGeom prst="line">
              <a:avLst/>
            </a:prstGeom>
            <a:noFill/>
            <a:ln w="12700" cap="flat" cmpd="sng" algn="ctr">
              <a:solidFill>
                <a:srgbClr val="13326F"/>
              </a:solidFill>
              <a:prstDash val="solid"/>
            </a:ln>
            <a:effectLst/>
          </p:spPr>
        </p:cxnSp>
      </p:grpSp>
      <p:grpSp>
        <p:nvGrpSpPr>
          <p:cNvPr id="99" name="Group 98">
            <a:extLst>
              <a:ext uri="{FF2B5EF4-FFF2-40B4-BE49-F238E27FC236}">
                <a16:creationId xmlns:a16="http://schemas.microsoft.com/office/drawing/2014/main" id="{FEFDB1D1-E661-634D-A6B1-139F9C59E0EE}"/>
              </a:ext>
            </a:extLst>
          </p:cNvPr>
          <p:cNvGrpSpPr/>
          <p:nvPr/>
        </p:nvGrpSpPr>
        <p:grpSpPr>
          <a:xfrm>
            <a:off x="4002783" y="5275519"/>
            <a:ext cx="857249" cy="316182"/>
            <a:chOff x="4151669" y="5744028"/>
            <a:chExt cx="857249" cy="316182"/>
          </a:xfrm>
        </p:grpSpPr>
        <p:sp>
          <p:nvSpPr>
            <p:cNvPr id="100" name="Rounded Rectangle 214">
              <a:extLst>
                <a:ext uri="{FF2B5EF4-FFF2-40B4-BE49-F238E27FC236}">
                  <a16:creationId xmlns:a16="http://schemas.microsoft.com/office/drawing/2014/main" id="{7F29F2D8-7961-8A4D-B44E-7BB5D9E6AC26}"/>
                </a:ext>
              </a:extLst>
            </p:cNvPr>
            <p:cNvSpPr/>
            <p:nvPr/>
          </p:nvSpPr>
          <p:spPr>
            <a:xfrm>
              <a:off x="4202413" y="5802764"/>
              <a:ext cx="637634" cy="251798"/>
            </a:xfrm>
            <a:prstGeom prst="roundRect">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cxnSp>
          <p:nvCxnSpPr>
            <p:cNvPr id="101" name="Straight Connector 100">
              <a:extLst>
                <a:ext uri="{FF2B5EF4-FFF2-40B4-BE49-F238E27FC236}">
                  <a16:creationId xmlns:a16="http://schemas.microsoft.com/office/drawing/2014/main" id="{7E45D233-BC49-AD45-8741-E3AB45759399}"/>
                </a:ext>
              </a:extLst>
            </p:cNvPr>
            <p:cNvCxnSpPr/>
            <p:nvPr/>
          </p:nvCxnSpPr>
          <p:spPr>
            <a:xfrm>
              <a:off x="4608975" y="5797265"/>
              <a:ext cx="0" cy="251798"/>
            </a:xfrm>
            <a:prstGeom prst="line">
              <a:avLst/>
            </a:prstGeom>
            <a:noFill/>
            <a:ln w="12700" cap="flat" cmpd="sng" algn="ctr">
              <a:solidFill>
                <a:srgbClr val="13326F"/>
              </a:solidFill>
              <a:prstDash val="solid"/>
            </a:ln>
            <a:effectLst/>
          </p:spPr>
        </p:cxnSp>
        <p:cxnSp>
          <p:nvCxnSpPr>
            <p:cNvPr id="102" name="Straight Connector 101">
              <a:extLst>
                <a:ext uri="{FF2B5EF4-FFF2-40B4-BE49-F238E27FC236}">
                  <a16:creationId xmlns:a16="http://schemas.microsoft.com/office/drawing/2014/main" id="{520D6539-01B5-1945-A576-325EDB229E77}"/>
                </a:ext>
              </a:extLst>
            </p:cNvPr>
            <p:cNvCxnSpPr/>
            <p:nvPr/>
          </p:nvCxnSpPr>
          <p:spPr>
            <a:xfrm>
              <a:off x="4535697" y="5797265"/>
              <a:ext cx="0" cy="251798"/>
            </a:xfrm>
            <a:prstGeom prst="line">
              <a:avLst/>
            </a:prstGeom>
            <a:noFill/>
            <a:ln w="12700" cap="flat" cmpd="sng" algn="ctr">
              <a:solidFill>
                <a:srgbClr val="13326F"/>
              </a:solidFill>
              <a:prstDash val="solid"/>
            </a:ln>
            <a:effectLst/>
          </p:spPr>
        </p:cxnSp>
        <p:cxnSp>
          <p:nvCxnSpPr>
            <p:cNvPr id="103" name="Straight Connector 102">
              <a:extLst>
                <a:ext uri="{FF2B5EF4-FFF2-40B4-BE49-F238E27FC236}">
                  <a16:creationId xmlns:a16="http://schemas.microsoft.com/office/drawing/2014/main" id="{DD35CE9A-8C8D-4D45-84C8-B7A42AAE35F4}"/>
                </a:ext>
              </a:extLst>
            </p:cNvPr>
            <p:cNvCxnSpPr/>
            <p:nvPr/>
          </p:nvCxnSpPr>
          <p:spPr>
            <a:xfrm>
              <a:off x="4310159" y="5808412"/>
              <a:ext cx="0" cy="251798"/>
            </a:xfrm>
            <a:prstGeom prst="line">
              <a:avLst/>
            </a:prstGeom>
            <a:noFill/>
            <a:ln w="12700" cap="flat" cmpd="sng" algn="ctr">
              <a:solidFill>
                <a:srgbClr val="13326F"/>
              </a:solidFill>
              <a:prstDash val="solid"/>
            </a:ln>
            <a:effectLst/>
          </p:spPr>
        </p:cxnSp>
        <p:cxnSp>
          <p:nvCxnSpPr>
            <p:cNvPr id="104" name="Straight Connector 103">
              <a:extLst>
                <a:ext uri="{FF2B5EF4-FFF2-40B4-BE49-F238E27FC236}">
                  <a16:creationId xmlns:a16="http://schemas.microsoft.com/office/drawing/2014/main" id="{A161495D-3406-1645-855D-D067E0E2355A}"/>
                </a:ext>
              </a:extLst>
            </p:cNvPr>
            <p:cNvCxnSpPr>
              <a:stCxn id="100" idx="1"/>
              <a:endCxn id="100" idx="3"/>
            </p:cNvCxnSpPr>
            <p:nvPr/>
          </p:nvCxnSpPr>
          <p:spPr>
            <a:xfrm>
              <a:off x="4202413" y="5928663"/>
              <a:ext cx="637634" cy="0"/>
            </a:xfrm>
            <a:prstGeom prst="line">
              <a:avLst/>
            </a:prstGeom>
            <a:noFill/>
            <a:ln w="12700" cap="flat" cmpd="sng" algn="ctr">
              <a:solidFill>
                <a:srgbClr val="13326F"/>
              </a:solidFill>
              <a:prstDash val="solid"/>
            </a:ln>
            <a:effectLst/>
          </p:spPr>
        </p:cxnSp>
        <p:cxnSp>
          <p:nvCxnSpPr>
            <p:cNvPr id="105" name="Straight Connector 104">
              <a:extLst>
                <a:ext uri="{FF2B5EF4-FFF2-40B4-BE49-F238E27FC236}">
                  <a16:creationId xmlns:a16="http://schemas.microsoft.com/office/drawing/2014/main" id="{D1AE78CA-060D-DC43-8DE9-B853E845F8ED}"/>
                </a:ext>
              </a:extLst>
            </p:cNvPr>
            <p:cNvCxnSpPr/>
            <p:nvPr/>
          </p:nvCxnSpPr>
          <p:spPr>
            <a:xfrm>
              <a:off x="4460594" y="5797265"/>
              <a:ext cx="0" cy="251798"/>
            </a:xfrm>
            <a:prstGeom prst="line">
              <a:avLst/>
            </a:prstGeom>
            <a:noFill/>
            <a:ln w="12700" cap="flat" cmpd="sng" algn="ctr">
              <a:solidFill>
                <a:srgbClr val="13326F"/>
              </a:solidFill>
              <a:prstDash val="solid"/>
            </a:ln>
            <a:effectLst/>
          </p:spPr>
        </p:cxnSp>
        <p:sp>
          <p:nvSpPr>
            <p:cNvPr id="106" name="Rectangle 105">
              <a:extLst>
                <a:ext uri="{FF2B5EF4-FFF2-40B4-BE49-F238E27FC236}">
                  <a16:creationId xmlns:a16="http://schemas.microsoft.com/office/drawing/2014/main" id="{E7C96BCC-D08C-5E4B-B8EC-9551121941B7}"/>
                </a:ext>
              </a:extLst>
            </p:cNvPr>
            <p:cNvSpPr/>
            <p:nvPr/>
          </p:nvSpPr>
          <p:spPr>
            <a:xfrm>
              <a:off x="4241975" y="5962351"/>
              <a:ext cx="45719" cy="50800"/>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07" name="TextBox 106">
              <a:extLst>
                <a:ext uri="{FF2B5EF4-FFF2-40B4-BE49-F238E27FC236}">
                  <a16:creationId xmlns:a16="http://schemas.microsoft.com/office/drawing/2014/main" id="{6584BCD1-E83C-2744-904F-54582A486558}"/>
                </a:ext>
              </a:extLst>
            </p:cNvPr>
            <p:cNvSpPr txBox="1"/>
            <p:nvPr/>
          </p:nvSpPr>
          <p:spPr>
            <a:xfrm>
              <a:off x="4151669" y="5744028"/>
              <a:ext cx="857249"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10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endParaRPr kumimoji="0" lang="en-US" sz="800" b="0" i="0" u="none" strike="noStrike" kern="0" cap="none" spc="0" normalizeH="0" baseline="0" noProof="0" dirty="0">
                <a:ln>
                  <a:noFill/>
                </a:ln>
                <a:solidFill>
                  <a:srgbClr val="2D4B87">
                    <a:lumMod val="75000"/>
                  </a:srgbClr>
                </a:solidFill>
                <a:effectLst/>
                <a:uLnTx/>
                <a:uFillTx/>
                <a:latin typeface="Arial"/>
                <a:cs typeface="Arial"/>
              </a:endParaRPr>
            </a:p>
          </p:txBody>
        </p:sp>
        <p:cxnSp>
          <p:nvCxnSpPr>
            <p:cNvPr id="108" name="Straight Connector 107">
              <a:extLst>
                <a:ext uri="{FF2B5EF4-FFF2-40B4-BE49-F238E27FC236}">
                  <a16:creationId xmlns:a16="http://schemas.microsoft.com/office/drawing/2014/main" id="{E1153E9F-2F5B-2C4A-BAD0-F2EEA77DC3E8}"/>
                </a:ext>
              </a:extLst>
            </p:cNvPr>
            <p:cNvCxnSpPr/>
            <p:nvPr/>
          </p:nvCxnSpPr>
          <p:spPr>
            <a:xfrm>
              <a:off x="4385535" y="5802764"/>
              <a:ext cx="0" cy="251798"/>
            </a:xfrm>
            <a:prstGeom prst="line">
              <a:avLst/>
            </a:prstGeom>
            <a:noFill/>
            <a:ln w="12700" cap="flat" cmpd="sng" algn="ctr">
              <a:solidFill>
                <a:srgbClr val="13326F"/>
              </a:solidFill>
              <a:prstDash val="solid"/>
            </a:ln>
            <a:effectLst/>
          </p:spPr>
        </p:cxnSp>
        <p:cxnSp>
          <p:nvCxnSpPr>
            <p:cNvPr id="109" name="Straight Connector 108">
              <a:extLst>
                <a:ext uri="{FF2B5EF4-FFF2-40B4-BE49-F238E27FC236}">
                  <a16:creationId xmlns:a16="http://schemas.microsoft.com/office/drawing/2014/main" id="{DA690FD7-4778-0641-AF0A-44DB97FA46A4}"/>
                </a:ext>
              </a:extLst>
            </p:cNvPr>
            <p:cNvCxnSpPr/>
            <p:nvPr/>
          </p:nvCxnSpPr>
          <p:spPr>
            <a:xfrm>
              <a:off x="4685066" y="5792859"/>
              <a:ext cx="0" cy="251798"/>
            </a:xfrm>
            <a:prstGeom prst="line">
              <a:avLst/>
            </a:prstGeom>
            <a:noFill/>
            <a:ln w="12700" cap="flat" cmpd="sng" algn="ctr">
              <a:solidFill>
                <a:srgbClr val="13326F"/>
              </a:solidFill>
              <a:prstDash val="solid"/>
            </a:ln>
            <a:effectLst/>
          </p:spPr>
        </p:cxnSp>
        <p:cxnSp>
          <p:nvCxnSpPr>
            <p:cNvPr id="110" name="Straight Connector 109">
              <a:extLst>
                <a:ext uri="{FF2B5EF4-FFF2-40B4-BE49-F238E27FC236}">
                  <a16:creationId xmlns:a16="http://schemas.microsoft.com/office/drawing/2014/main" id="{14727E54-BE3D-774B-A9A6-576581499129}"/>
                </a:ext>
              </a:extLst>
            </p:cNvPr>
            <p:cNvCxnSpPr/>
            <p:nvPr/>
          </p:nvCxnSpPr>
          <p:spPr>
            <a:xfrm>
              <a:off x="4756857" y="5805939"/>
              <a:ext cx="0" cy="251798"/>
            </a:xfrm>
            <a:prstGeom prst="line">
              <a:avLst/>
            </a:prstGeom>
            <a:noFill/>
            <a:ln w="12700" cap="flat" cmpd="sng" algn="ctr">
              <a:solidFill>
                <a:srgbClr val="13326F"/>
              </a:solidFill>
              <a:prstDash val="solid"/>
            </a:ln>
            <a:effectLst/>
          </p:spPr>
        </p:cxnSp>
      </p:grpSp>
      <p:cxnSp>
        <p:nvCxnSpPr>
          <p:cNvPr id="117" name="Straight Connector 116">
            <a:extLst>
              <a:ext uri="{FF2B5EF4-FFF2-40B4-BE49-F238E27FC236}">
                <a16:creationId xmlns:a16="http://schemas.microsoft.com/office/drawing/2014/main" id="{083F9461-9530-AA45-90E4-CBB2928676E8}"/>
              </a:ext>
            </a:extLst>
          </p:cNvPr>
          <p:cNvCxnSpPr>
            <a:cxnSpLocks/>
          </p:cNvCxnSpPr>
          <p:nvPr/>
        </p:nvCxnSpPr>
        <p:spPr>
          <a:xfrm flipV="1">
            <a:off x="4145377" y="3645024"/>
            <a:ext cx="15896" cy="1525269"/>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CA2F8E1D-2012-A345-ACC3-A6223F7AE1EA}"/>
              </a:ext>
            </a:extLst>
          </p:cNvPr>
          <p:cNvCxnSpPr>
            <a:cxnSpLocks/>
          </p:cNvCxnSpPr>
          <p:nvPr/>
        </p:nvCxnSpPr>
        <p:spPr>
          <a:xfrm flipV="1">
            <a:off x="1225886" y="3645024"/>
            <a:ext cx="0" cy="288032"/>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E2DB0FA6-A7DF-5C42-99EE-88F2AE59A315}"/>
              </a:ext>
            </a:extLst>
          </p:cNvPr>
          <p:cNvCxnSpPr>
            <a:cxnSpLocks/>
          </p:cNvCxnSpPr>
          <p:nvPr/>
        </p:nvCxnSpPr>
        <p:spPr>
          <a:xfrm flipV="1">
            <a:off x="2984580" y="3645024"/>
            <a:ext cx="0" cy="288032"/>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2AAFD7F2-E757-DE4D-8905-F5CF6116E87C}"/>
              </a:ext>
            </a:extLst>
          </p:cNvPr>
          <p:cNvCxnSpPr>
            <a:cxnSpLocks/>
          </p:cNvCxnSpPr>
          <p:nvPr/>
        </p:nvCxnSpPr>
        <p:spPr>
          <a:xfrm>
            <a:off x="4145377" y="4495734"/>
            <a:ext cx="426374" cy="0"/>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sp>
        <p:nvSpPr>
          <p:cNvPr id="128" name="TextBox 127">
            <a:extLst>
              <a:ext uri="{FF2B5EF4-FFF2-40B4-BE49-F238E27FC236}">
                <a16:creationId xmlns:a16="http://schemas.microsoft.com/office/drawing/2014/main" id="{88E30A03-74E1-E34B-849F-4CF868CFF4EC}"/>
              </a:ext>
            </a:extLst>
          </p:cNvPr>
          <p:cNvSpPr txBox="1"/>
          <p:nvPr/>
        </p:nvSpPr>
        <p:spPr>
          <a:xfrm>
            <a:off x="3190459" y="5680840"/>
            <a:ext cx="2029613" cy="276999"/>
          </a:xfrm>
          <a:prstGeom prst="rect">
            <a:avLst/>
          </a:prstGeom>
          <a:noFill/>
        </p:spPr>
        <p:txBody>
          <a:bodyPr wrap="square" rtlCol="0">
            <a:spAutoFit/>
          </a:bodyPr>
          <a:lstStyle/>
          <a:p>
            <a:pPr algn="ctr"/>
            <a:r>
              <a:rPr lang="en-US" sz="1200" dirty="0">
                <a:latin typeface="Lato" panose="020F0502020204030203" pitchFamily="34" charset="0"/>
              </a:rPr>
              <a:t>Smart Devices or PLCs</a:t>
            </a:r>
            <a:endParaRPr lang="en-GB" sz="1200" dirty="0">
              <a:latin typeface="Lato" panose="020F0502020204030203" pitchFamily="34" charset="0"/>
            </a:endParaRPr>
          </a:p>
        </p:txBody>
      </p:sp>
      <p:cxnSp>
        <p:nvCxnSpPr>
          <p:cNvPr id="129" name="Straight Connector 128">
            <a:extLst>
              <a:ext uri="{FF2B5EF4-FFF2-40B4-BE49-F238E27FC236}">
                <a16:creationId xmlns:a16="http://schemas.microsoft.com/office/drawing/2014/main" id="{625B9484-8684-1B45-9E8D-753EB9B47A89}"/>
              </a:ext>
            </a:extLst>
          </p:cNvPr>
          <p:cNvCxnSpPr>
            <a:cxnSpLocks/>
          </p:cNvCxnSpPr>
          <p:nvPr/>
        </p:nvCxnSpPr>
        <p:spPr>
          <a:xfrm flipV="1">
            <a:off x="2359262" y="3392315"/>
            <a:ext cx="0" cy="252709"/>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26280F18-91E7-B144-A6DE-9343DB8071A9}"/>
              </a:ext>
            </a:extLst>
          </p:cNvPr>
          <p:cNvCxnSpPr>
            <a:cxnSpLocks/>
          </p:cNvCxnSpPr>
          <p:nvPr/>
        </p:nvCxnSpPr>
        <p:spPr>
          <a:xfrm flipH="1" flipV="1">
            <a:off x="2336402" y="2132856"/>
            <a:ext cx="22860" cy="1152128"/>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sp>
        <p:nvSpPr>
          <p:cNvPr id="134" name="TextBox 133">
            <a:extLst>
              <a:ext uri="{FF2B5EF4-FFF2-40B4-BE49-F238E27FC236}">
                <a16:creationId xmlns:a16="http://schemas.microsoft.com/office/drawing/2014/main" id="{55FB672B-35FC-3C4C-8111-30A898E9A742}"/>
              </a:ext>
            </a:extLst>
          </p:cNvPr>
          <p:cNvSpPr txBox="1"/>
          <p:nvPr/>
        </p:nvSpPr>
        <p:spPr>
          <a:xfrm>
            <a:off x="2252146" y="3294040"/>
            <a:ext cx="2857322" cy="276999"/>
          </a:xfrm>
          <a:prstGeom prst="rect">
            <a:avLst/>
          </a:prstGeom>
          <a:noFill/>
        </p:spPr>
        <p:txBody>
          <a:bodyPr wrap="square" rtlCol="0">
            <a:spAutoFit/>
          </a:bodyPr>
          <a:lstStyle/>
          <a:p>
            <a:pPr algn="ctr"/>
            <a:r>
              <a:rPr lang="en-US" sz="1200" dirty="0">
                <a:latin typeface="Lato" panose="020F0502020204030203" pitchFamily="34" charset="0"/>
              </a:rPr>
              <a:t>Switch/Firewall/Router/Modem</a:t>
            </a:r>
            <a:endParaRPr lang="en-GB" sz="1200" dirty="0">
              <a:latin typeface="Lato" panose="020F0502020204030203" pitchFamily="34" charset="0"/>
            </a:endParaRPr>
          </a:p>
        </p:txBody>
      </p:sp>
      <p:sp>
        <p:nvSpPr>
          <p:cNvPr id="11" name="Cloud 10">
            <a:extLst>
              <a:ext uri="{FF2B5EF4-FFF2-40B4-BE49-F238E27FC236}">
                <a16:creationId xmlns:a16="http://schemas.microsoft.com/office/drawing/2014/main" id="{838EE1CD-C542-8545-A4FC-BC67EE3217EE}"/>
              </a:ext>
            </a:extLst>
          </p:cNvPr>
          <p:cNvSpPr/>
          <p:nvPr/>
        </p:nvSpPr>
        <p:spPr>
          <a:xfrm>
            <a:off x="1025382" y="1628800"/>
            <a:ext cx="2977401" cy="792088"/>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31BA54CA-03A9-6546-8FD6-B9E9583F4873}"/>
              </a:ext>
            </a:extLst>
          </p:cNvPr>
          <p:cNvSpPr txBox="1"/>
          <p:nvPr/>
        </p:nvSpPr>
        <p:spPr>
          <a:xfrm>
            <a:off x="290070" y="2298422"/>
            <a:ext cx="1234564" cy="276999"/>
          </a:xfrm>
          <a:prstGeom prst="rect">
            <a:avLst/>
          </a:prstGeom>
          <a:noFill/>
        </p:spPr>
        <p:txBody>
          <a:bodyPr wrap="square" rtlCol="0">
            <a:spAutoFit/>
          </a:bodyPr>
          <a:lstStyle/>
          <a:p>
            <a:pPr algn="ctr"/>
            <a:r>
              <a:rPr lang="en-US" sz="1200" dirty="0">
                <a:latin typeface="Lato" panose="020F0502020204030203" pitchFamily="34" charset="0"/>
              </a:rPr>
              <a:t>Internet</a:t>
            </a:r>
            <a:endParaRPr lang="en-GB" sz="1200" dirty="0">
              <a:latin typeface="Lato" panose="020F0502020204030203" pitchFamily="34" charset="0"/>
            </a:endParaRPr>
          </a:p>
        </p:txBody>
      </p:sp>
      <p:grpSp>
        <p:nvGrpSpPr>
          <p:cNvPr id="68" name="Group 67">
            <a:extLst>
              <a:ext uri="{FF2B5EF4-FFF2-40B4-BE49-F238E27FC236}">
                <a16:creationId xmlns:a16="http://schemas.microsoft.com/office/drawing/2014/main" id="{20FC8C6B-73DD-334B-B422-14F06EFB6655}"/>
              </a:ext>
            </a:extLst>
          </p:cNvPr>
          <p:cNvGrpSpPr/>
          <p:nvPr/>
        </p:nvGrpSpPr>
        <p:grpSpPr>
          <a:xfrm>
            <a:off x="2111134" y="1454389"/>
            <a:ext cx="334098" cy="584829"/>
            <a:chOff x="2590776" y="1079394"/>
            <a:chExt cx="749324" cy="1206606"/>
          </a:xfrm>
        </p:grpSpPr>
        <p:sp>
          <p:nvSpPr>
            <p:cNvPr id="69" name="Rounded Rectangle 96">
              <a:extLst>
                <a:ext uri="{FF2B5EF4-FFF2-40B4-BE49-F238E27FC236}">
                  <a16:creationId xmlns:a16="http://schemas.microsoft.com/office/drawing/2014/main" id="{4CA7ED5B-C681-DC4D-9F4F-A2A1EB338E3F}"/>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0" name="Rounded Rectangle 97">
              <a:extLst>
                <a:ext uri="{FF2B5EF4-FFF2-40B4-BE49-F238E27FC236}">
                  <a16:creationId xmlns:a16="http://schemas.microsoft.com/office/drawing/2014/main" id="{25464116-4B20-A14B-9A26-2F821F03E195}"/>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1" name="Rounded Rectangle 98">
              <a:extLst>
                <a:ext uri="{FF2B5EF4-FFF2-40B4-BE49-F238E27FC236}">
                  <a16:creationId xmlns:a16="http://schemas.microsoft.com/office/drawing/2014/main" id="{D840B7CF-E6F4-4941-BFC8-8907C1536932}"/>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2" name="Rounded Rectangle 99">
              <a:extLst>
                <a:ext uri="{FF2B5EF4-FFF2-40B4-BE49-F238E27FC236}">
                  <a16:creationId xmlns:a16="http://schemas.microsoft.com/office/drawing/2014/main" id="{F84BACF3-5741-834C-B5C4-E7B785EF4463}"/>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3" name="Rectangle 72">
              <a:extLst>
                <a:ext uri="{FF2B5EF4-FFF2-40B4-BE49-F238E27FC236}">
                  <a16:creationId xmlns:a16="http://schemas.microsoft.com/office/drawing/2014/main" id="{5C25AC42-D4DE-AE41-BF22-8D3BA345AE44}"/>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4" name="Oval 73">
              <a:extLst>
                <a:ext uri="{FF2B5EF4-FFF2-40B4-BE49-F238E27FC236}">
                  <a16:creationId xmlns:a16="http://schemas.microsoft.com/office/drawing/2014/main" id="{D3D4A93A-2FDF-8D4F-98BC-09E8069044F8}"/>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75" name="Group 74">
            <a:extLst>
              <a:ext uri="{FF2B5EF4-FFF2-40B4-BE49-F238E27FC236}">
                <a16:creationId xmlns:a16="http://schemas.microsoft.com/office/drawing/2014/main" id="{487B89D1-FEE9-CB46-9E6A-AE6EEC8049BD}"/>
              </a:ext>
            </a:extLst>
          </p:cNvPr>
          <p:cNvGrpSpPr/>
          <p:nvPr/>
        </p:nvGrpSpPr>
        <p:grpSpPr>
          <a:xfrm>
            <a:off x="2263534" y="1606789"/>
            <a:ext cx="334098" cy="584829"/>
            <a:chOff x="2590776" y="1079394"/>
            <a:chExt cx="749324" cy="1206606"/>
          </a:xfrm>
        </p:grpSpPr>
        <p:sp>
          <p:nvSpPr>
            <p:cNvPr id="76" name="Rounded Rectangle 96">
              <a:extLst>
                <a:ext uri="{FF2B5EF4-FFF2-40B4-BE49-F238E27FC236}">
                  <a16:creationId xmlns:a16="http://schemas.microsoft.com/office/drawing/2014/main" id="{825C2476-731E-8843-94C5-89A8373D21D8}"/>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7" name="Rounded Rectangle 97">
              <a:extLst>
                <a:ext uri="{FF2B5EF4-FFF2-40B4-BE49-F238E27FC236}">
                  <a16:creationId xmlns:a16="http://schemas.microsoft.com/office/drawing/2014/main" id="{3BAEFCE7-1394-214E-9204-7B08FD29D490}"/>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8" name="Rounded Rectangle 98">
              <a:extLst>
                <a:ext uri="{FF2B5EF4-FFF2-40B4-BE49-F238E27FC236}">
                  <a16:creationId xmlns:a16="http://schemas.microsoft.com/office/drawing/2014/main" id="{D6AD9F55-FEB8-6E47-B750-4A2C19EDFCF9}"/>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9" name="Rounded Rectangle 99">
              <a:extLst>
                <a:ext uri="{FF2B5EF4-FFF2-40B4-BE49-F238E27FC236}">
                  <a16:creationId xmlns:a16="http://schemas.microsoft.com/office/drawing/2014/main" id="{ED17AFAE-2EDB-0E40-BDE1-EC09348FE5E2}"/>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0" name="Rectangle 79">
              <a:extLst>
                <a:ext uri="{FF2B5EF4-FFF2-40B4-BE49-F238E27FC236}">
                  <a16:creationId xmlns:a16="http://schemas.microsoft.com/office/drawing/2014/main" id="{986A2640-EDBB-7444-977E-FDAB5D9119C7}"/>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1" name="Oval 80">
              <a:extLst>
                <a:ext uri="{FF2B5EF4-FFF2-40B4-BE49-F238E27FC236}">
                  <a16:creationId xmlns:a16="http://schemas.microsoft.com/office/drawing/2014/main" id="{395436FC-5109-3C4D-B9EA-98F7487E8322}"/>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82" name="Group 81">
            <a:extLst>
              <a:ext uri="{FF2B5EF4-FFF2-40B4-BE49-F238E27FC236}">
                <a16:creationId xmlns:a16="http://schemas.microsoft.com/office/drawing/2014/main" id="{1FAD7DA5-DF75-994E-8880-3792370F8EBC}"/>
              </a:ext>
            </a:extLst>
          </p:cNvPr>
          <p:cNvGrpSpPr/>
          <p:nvPr/>
        </p:nvGrpSpPr>
        <p:grpSpPr>
          <a:xfrm>
            <a:off x="2415934" y="1759189"/>
            <a:ext cx="334098" cy="584829"/>
            <a:chOff x="2590776" y="1079394"/>
            <a:chExt cx="749324" cy="1206606"/>
          </a:xfrm>
        </p:grpSpPr>
        <p:sp>
          <p:nvSpPr>
            <p:cNvPr id="83" name="Rounded Rectangle 96">
              <a:extLst>
                <a:ext uri="{FF2B5EF4-FFF2-40B4-BE49-F238E27FC236}">
                  <a16:creationId xmlns:a16="http://schemas.microsoft.com/office/drawing/2014/main" id="{7001D439-C2C8-0247-91D4-4978BEC93C08}"/>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4" name="Rounded Rectangle 97">
              <a:extLst>
                <a:ext uri="{FF2B5EF4-FFF2-40B4-BE49-F238E27FC236}">
                  <a16:creationId xmlns:a16="http://schemas.microsoft.com/office/drawing/2014/main" id="{25089EB6-6361-414B-9890-CA7823E02AFB}"/>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5" name="Rounded Rectangle 98">
              <a:extLst>
                <a:ext uri="{FF2B5EF4-FFF2-40B4-BE49-F238E27FC236}">
                  <a16:creationId xmlns:a16="http://schemas.microsoft.com/office/drawing/2014/main" id="{155B8FCF-89B2-BB47-BAE9-1AE36AA55B59}"/>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6" name="Rounded Rectangle 99">
              <a:extLst>
                <a:ext uri="{FF2B5EF4-FFF2-40B4-BE49-F238E27FC236}">
                  <a16:creationId xmlns:a16="http://schemas.microsoft.com/office/drawing/2014/main" id="{0015EDCE-F819-A64A-8E6E-4B466C9A9966}"/>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1" name="Rectangle 110">
              <a:extLst>
                <a:ext uri="{FF2B5EF4-FFF2-40B4-BE49-F238E27FC236}">
                  <a16:creationId xmlns:a16="http://schemas.microsoft.com/office/drawing/2014/main" id="{6A610CBB-C83B-AC4C-8E6F-EFFED331D03E}"/>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2" name="Oval 111">
              <a:extLst>
                <a:ext uri="{FF2B5EF4-FFF2-40B4-BE49-F238E27FC236}">
                  <a16:creationId xmlns:a16="http://schemas.microsoft.com/office/drawing/2014/main" id="{262B997B-36CF-CA42-BB8B-E451C9E1232C}"/>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113" name="Group 112">
            <a:extLst>
              <a:ext uri="{FF2B5EF4-FFF2-40B4-BE49-F238E27FC236}">
                <a16:creationId xmlns:a16="http://schemas.microsoft.com/office/drawing/2014/main" id="{013B32FC-59DA-C44D-A166-A0295042C0C6}"/>
              </a:ext>
            </a:extLst>
          </p:cNvPr>
          <p:cNvGrpSpPr/>
          <p:nvPr/>
        </p:nvGrpSpPr>
        <p:grpSpPr>
          <a:xfrm>
            <a:off x="2568334" y="1911589"/>
            <a:ext cx="334098" cy="584829"/>
            <a:chOff x="2590776" y="1079394"/>
            <a:chExt cx="749324" cy="1206606"/>
          </a:xfrm>
        </p:grpSpPr>
        <p:sp>
          <p:nvSpPr>
            <p:cNvPr id="114" name="Rounded Rectangle 96">
              <a:extLst>
                <a:ext uri="{FF2B5EF4-FFF2-40B4-BE49-F238E27FC236}">
                  <a16:creationId xmlns:a16="http://schemas.microsoft.com/office/drawing/2014/main" id="{B2F09EB4-2E27-7548-9CB6-33D720D35C71}"/>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115" name="Rounded Rectangle 97">
              <a:extLst>
                <a:ext uri="{FF2B5EF4-FFF2-40B4-BE49-F238E27FC236}">
                  <a16:creationId xmlns:a16="http://schemas.microsoft.com/office/drawing/2014/main" id="{6C0BF6B6-38A0-F64F-BFB3-1DCD2DB8F46A}"/>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6" name="Rounded Rectangle 98">
              <a:extLst>
                <a:ext uri="{FF2B5EF4-FFF2-40B4-BE49-F238E27FC236}">
                  <a16:creationId xmlns:a16="http://schemas.microsoft.com/office/drawing/2014/main" id="{B492F377-1A77-774D-B7AB-D58CC4058930}"/>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8" name="Rounded Rectangle 99">
              <a:extLst>
                <a:ext uri="{FF2B5EF4-FFF2-40B4-BE49-F238E27FC236}">
                  <a16:creationId xmlns:a16="http://schemas.microsoft.com/office/drawing/2014/main" id="{6CC3D7A7-5250-3348-976A-2C3F5B17BA6E}"/>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9" name="Rectangle 118">
              <a:extLst>
                <a:ext uri="{FF2B5EF4-FFF2-40B4-BE49-F238E27FC236}">
                  <a16:creationId xmlns:a16="http://schemas.microsoft.com/office/drawing/2014/main" id="{14785ECE-3982-D94F-93CF-5B8043B43111}"/>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21" name="Oval 120">
              <a:extLst>
                <a:ext uri="{FF2B5EF4-FFF2-40B4-BE49-F238E27FC236}">
                  <a16:creationId xmlns:a16="http://schemas.microsoft.com/office/drawing/2014/main" id="{BDFA4248-5D40-C448-A1C6-0D8632371277}"/>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pic>
        <p:nvPicPr>
          <p:cNvPr id="123" name="Picture 42" descr="Image result for attacker icon">
            <a:extLst>
              <a:ext uri="{FF2B5EF4-FFF2-40B4-BE49-F238E27FC236}">
                <a16:creationId xmlns:a16="http://schemas.microsoft.com/office/drawing/2014/main" id="{350D4686-0B82-DE4E-894D-013ADF0B60B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14551" y="1459617"/>
            <a:ext cx="715446" cy="841331"/>
          </a:xfrm>
          <a:prstGeom prst="rect">
            <a:avLst/>
          </a:prstGeom>
          <a:noFill/>
          <a:extLst>
            <a:ext uri="{909E8E84-426E-40DD-AFC4-6F175D3DCCD1}">
              <a14:hiddenFill xmlns:a14="http://schemas.microsoft.com/office/drawing/2010/main">
                <a:solidFill>
                  <a:srgbClr val="FFFFFF"/>
                </a:solidFill>
              </a14:hiddenFill>
            </a:ext>
          </a:extLst>
        </p:spPr>
      </p:pic>
      <p:grpSp>
        <p:nvGrpSpPr>
          <p:cNvPr id="126" name="Group 125">
            <a:extLst>
              <a:ext uri="{FF2B5EF4-FFF2-40B4-BE49-F238E27FC236}">
                <a16:creationId xmlns:a16="http://schemas.microsoft.com/office/drawing/2014/main" id="{2647A153-F5C1-C544-B4EA-99D6D5C117E1}"/>
              </a:ext>
            </a:extLst>
          </p:cNvPr>
          <p:cNvGrpSpPr/>
          <p:nvPr/>
        </p:nvGrpSpPr>
        <p:grpSpPr>
          <a:xfrm>
            <a:off x="3213077" y="1940941"/>
            <a:ext cx="334098" cy="584829"/>
            <a:chOff x="2590776" y="1079394"/>
            <a:chExt cx="749324" cy="1206606"/>
          </a:xfrm>
          <a:solidFill>
            <a:srgbClr val="FF0000"/>
          </a:solidFill>
        </p:grpSpPr>
        <p:sp>
          <p:nvSpPr>
            <p:cNvPr id="127" name="Rounded Rectangle 96">
              <a:extLst>
                <a:ext uri="{FF2B5EF4-FFF2-40B4-BE49-F238E27FC236}">
                  <a16:creationId xmlns:a16="http://schemas.microsoft.com/office/drawing/2014/main" id="{ED30530E-83FB-5E47-BB41-1852535CB47D}"/>
                </a:ext>
              </a:extLst>
            </p:cNvPr>
            <p:cNvSpPr/>
            <p:nvPr/>
          </p:nvSpPr>
          <p:spPr>
            <a:xfrm>
              <a:off x="2590776" y="1079394"/>
              <a:ext cx="749324" cy="1206606"/>
            </a:xfrm>
            <a:prstGeom prst="roundRect">
              <a:avLst>
                <a:gd name="adj" fmla="val 8193"/>
              </a:avLst>
            </a:prstGeom>
            <a:grp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131" name="Rounded Rectangle 97">
              <a:extLst>
                <a:ext uri="{FF2B5EF4-FFF2-40B4-BE49-F238E27FC236}">
                  <a16:creationId xmlns:a16="http://schemas.microsoft.com/office/drawing/2014/main" id="{DBB886F9-62BC-DE4D-BA58-A2A17804EFED}"/>
                </a:ext>
              </a:extLst>
            </p:cNvPr>
            <p:cNvSpPr/>
            <p:nvPr/>
          </p:nvSpPr>
          <p:spPr>
            <a:xfrm>
              <a:off x="2682857" y="1208380"/>
              <a:ext cx="565162" cy="78016"/>
            </a:xfrm>
            <a:prstGeom prst="roundRect">
              <a:avLst>
                <a:gd name="adj" fmla="val 8193"/>
              </a:avLst>
            </a:prstGeom>
            <a:grp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32" name="Rounded Rectangle 98">
              <a:extLst>
                <a:ext uri="{FF2B5EF4-FFF2-40B4-BE49-F238E27FC236}">
                  <a16:creationId xmlns:a16="http://schemas.microsoft.com/office/drawing/2014/main" id="{28F1FC3B-3438-2A41-8F74-2E8E9A007DAF}"/>
                </a:ext>
              </a:extLst>
            </p:cNvPr>
            <p:cNvSpPr/>
            <p:nvPr/>
          </p:nvSpPr>
          <p:spPr>
            <a:xfrm>
              <a:off x="2682857" y="1360780"/>
              <a:ext cx="565162" cy="78016"/>
            </a:xfrm>
            <a:prstGeom prst="roundRect">
              <a:avLst>
                <a:gd name="adj" fmla="val 8193"/>
              </a:avLst>
            </a:prstGeom>
            <a:grp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33" name="Rounded Rectangle 99">
              <a:extLst>
                <a:ext uri="{FF2B5EF4-FFF2-40B4-BE49-F238E27FC236}">
                  <a16:creationId xmlns:a16="http://schemas.microsoft.com/office/drawing/2014/main" id="{F75430BE-8E35-D449-88D1-CAD5508EBCBF}"/>
                </a:ext>
              </a:extLst>
            </p:cNvPr>
            <p:cNvSpPr/>
            <p:nvPr/>
          </p:nvSpPr>
          <p:spPr>
            <a:xfrm>
              <a:off x="2682857" y="1508361"/>
              <a:ext cx="565162" cy="78016"/>
            </a:xfrm>
            <a:prstGeom prst="roundRect">
              <a:avLst>
                <a:gd name="adj" fmla="val 8193"/>
              </a:avLst>
            </a:prstGeom>
            <a:grp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35" name="Rectangle 134">
              <a:extLst>
                <a:ext uri="{FF2B5EF4-FFF2-40B4-BE49-F238E27FC236}">
                  <a16:creationId xmlns:a16="http://schemas.microsoft.com/office/drawing/2014/main" id="{250269D1-3D43-6040-A7DB-16ED091B49CC}"/>
                </a:ext>
              </a:extLst>
            </p:cNvPr>
            <p:cNvSpPr/>
            <p:nvPr/>
          </p:nvSpPr>
          <p:spPr>
            <a:xfrm>
              <a:off x="2682857" y="1697537"/>
              <a:ext cx="565162" cy="45719"/>
            </a:xfrm>
            <a:prstGeom prst="rect">
              <a:avLst/>
            </a:prstGeom>
            <a:grp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36" name="Oval 135">
              <a:extLst>
                <a:ext uri="{FF2B5EF4-FFF2-40B4-BE49-F238E27FC236}">
                  <a16:creationId xmlns:a16="http://schemas.microsoft.com/office/drawing/2014/main" id="{1BEE42FC-9032-1A42-B96E-44D18E3A989A}"/>
                </a:ext>
              </a:extLst>
            </p:cNvPr>
            <p:cNvSpPr>
              <a:spLocks noChangeAspect="1"/>
            </p:cNvSpPr>
            <p:nvPr/>
          </p:nvSpPr>
          <p:spPr>
            <a:xfrm>
              <a:off x="2907041" y="1986644"/>
              <a:ext cx="116795" cy="116770"/>
            </a:xfrm>
            <a:prstGeom prst="ellipse">
              <a:avLst/>
            </a:prstGeom>
            <a:grp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sp>
        <p:nvSpPr>
          <p:cNvPr id="137" name="Content Placeholder 1">
            <a:extLst>
              <a:ext uri="{FF2B5EF4-FFF2-40B4-BE49-F238E27FC236}">
                <a16:creationId xmlns:a16="http://schemas.microsoft.com/office/drawing/2014/main" id="{287A21FE-0E7E-5541-A7F9-6876CFA721AD}"/>
              </a:ext>
            </a:extLst>
          </p:cNvPr>
          <p:cNvSpPr txBox="1">
            <a:spLocks/>
          </p:cNvSpPr>
          <p:nvPr/>
        </p:nvSpPr>
        <p:spPr>
          <a:xfrm>
            <a:off x="6555007" y="2132856"/>
            <a:ext cx="2233268" cy="3921662"/>
          </a:xfrm>
          <a:prstGeom prst="rect">
            <a:avLst/>
          </a:prstGeom>
        </p:spPr>
        <p:txBody>
          <a:bodyPr vert="horz"/>
          <a:lstStyle>
            <a:lvl1pPr marL="0" indent="0" algn="l" defTabSz="457200" rtl="0" eaLnBrk="1" latinLnBrk="0" hangingPunct="1">
              <a:spcBef>
                <a:spcPct val="20000"/>
              </a:spcBef>
              <a:buFont typeface="Arial"/>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b="1" dirty="0"/>
              <a:t>Usually using Watering holes or Spear Phishing</a:t>
            </a:r>
          </a:p>
          <a:p>
            <a:pPr fontAlgn="auto">
              <a:spcAft>
                <a:spcPts val="0"/>
              </a:spcAft>
            </a:pPr>
            <a:endParaRPr lang="en-US" b="1" dirty="0"/>
          </a:p>
          <a:p>
            <a:pPr fontAlgn="auto">
              <a:spcAft>
                <a:spcPts val="0"/>
              </a:spcAft>
            </a:pPr>
            <a:r>
              <a:rPr lang="en-US" b="1" dirty="0"/>
              <a:t>Direct attacks are less popular  </a:t>
            </a:r>
          </a:p>
          <a:p>
            <a:pPr fontAlgn="auto">
              <a:spcAft>
                <a:spcPts val="0"/>
              </a:spcAft>
            </a:pPr>
            <a:endParaRPr lang="en-US" b="1" dirty="0"/>
          </a:p>
        </p:txBody>
      </p:sp>
      <p:pic>
        <p:nvPicPr>
          <p:cNvPr id="139" name="Picture 18" descr="http://h30499.www3.hp.com/t5/image/serverpage/image-id/15409i19D1730721C453CE/image-size/medium?v=mpbl-1&amp;px=-1">
            <a:extLst>
              <a:ext uri="{FF2B5EF4-FFF2-40B4-BE49-F238E27FC236}">
                <a16:creationId xmlns:a16="http://schemas.microsoft.com/office/drawing/2014/main" id="{586A315C-A34E-854A-B7B7-DEEBF65FD06D}"/>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389016" y="1749661"/>
            <a:ext cx="711200" cy="457200"/>
          </a:xfrm>
          <a:prstGeom prst="rect">
            <a:avLst/>
          </a:prstGeom>
          <a:noFill/>
          <a:ln>
            <a:solidFill>
              <a:schemeClr val="tx2"/>
            </a:solidFill>
          </a:ln>
          <a:extLst>
            <a:ext uri="{909E8E84-426E-40dd-AFC4-6F175D3DCCD1}">
              <a14:hiddenFill xmlns="" xmlns:a14="http://schemas.microsoft.com/office/drawing/2010/main">
                <a:solidFill>
                  <a:srgbClr val="FFFFFF"/>
                </a:solidFill>
              </a14:hiddenFill>
            </a:ext>
          </a:extLst>
        </p:spPr>
      </p:pic>
      <p:pic>
        <p:nvPicPr>
          <p:cNvPr id="141" name="Picture 140">
            <a:extLst>
              <a:ext uri="{FF2B5EF4-FFF2-40B4-BE49-F238E27FC236}">
                <a16:creationId xmlns:a16="http://schemas.microsoft.com/office/drawing/2014/main" id="{AF4951BB-5A7C-3948-B7B9-42A72CA771A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507214" y="4281610"/>
            <a:ext cx="261230" cy="241523"/>
          </a:xfrm>
          <a:prstGeom prst="rect">
            <a:avLst/>
          </a:prstGeom>
        </p:spPr>
      </p:pic>
      <p:pic>
        <p:nvPicPr>
          <p:cNvPr id="142" name="Picture 141">
            <a:extLst>
              <a:ext uri="{FF2B5EF4-FFF2-40B4-BE49-F238E27FC236}">
                <a16:creationId xmlns:a16="http://schemas.microsoft.com/office/drawing/2014/main" id="{F0D06817-834E-4744-89E7-9D84A20F178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637829" y="4354558"/>
            <a:ext cx="328687" cy="281868"/>
          </a:xfrm>
          <a:prstGeom prst="rect">
            <a:avLst/>
          </a:prstGeom>
        </p:spPr>
      </p:pic>
      <p:sp>
        <p:nvSpPr>
          <p:cNvPr id="23" name="Rectangle 22">
            <a:extLst>
              <a:ext uri="{FF2B5EF4-FFF2-40B4-BE49-F238E27FC236}">
                <a16:creationId xmlns:a16="http://schemas.microsoft.com/office/drawing/2014/main" id="{2959D542-ED24-3C4D-AC03-5A12255913EE}"/>
              </a:ext>
            </a:extLst>
          </p:cNvPr>
          <p:cNvSpPr/>
          <p:nvPr/>
        </p:nvSpPr>
        <p:spPr>
          <a:xfrm>
            <a:off x="1591691" y="6485575"/>
            <a:ext cx="7156773" cy="338554"/>
          </a:xfrm>
          <a:prstGeom prst="rect">
            <a:avLst/>
          </a:prstGeom>
        </p:spPr>
        <p:txBody>
          <a:bodyPr wrap="square">
            <a:spAutoFit/>
          </a:bodyPr>
          <a:lstStyle/>
          <a:p>
            <a:r>
              <a:rPr lang="en-US" sz="1600" dirty="0"/>
              <a:t>This network cannot exist in practice, it just serves for illustration purposes </a:t>
            </a:r>
          </a:p>
        </p:txBody>
      </p:sp>
      <p:pic>
        <p:nvPicPr>
          <p:cNvPr id="143" name="Picture 142">
            <a:extLst>
              <a:ext uri="{FF2B5EF4-FFF2-40B4-BE49-F238E27FC236}">
                <a16:creationId xmlns:a16="http://schemas.microsoft.com/office/drawing/2014/main" id="{7F825DC0-BF3E-014C-B562-F8C3664A6F2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557990" y="2333830"/>
            <a:ext cx="605836" cy="601797"/>
          </a:xfrm>
          <a:prstGeom prst="rect">
            <a:avLst/>
          </a:prstGeom>
        </p:spPr>
      </p:pic>
      <p:pic>
        <p:nvPicPr>
          <p:cNvPr id="144" name="Picture 143">
            <a:extLst>
              <a:ext uri="{FF2B5EF4-FFF2-40B4-BE49-F238E27FC236}">
                <a16:creationId xmlns:a16="http://schemas.microsoft.com/office/drawing/2014/main" id="{9F227359-BF43-B846-B2B2-0C11931D850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218512" y="2288065"/>
            <a:ext cx="748850" cy="757268"/>
          </a:xfrm>
          <a:prstGeom prst="rect">
            <a:avLst/>
          </a:prstGeom>
        </p:spPr>
      </p:pic>
    </p:spTree>
    <p:extLst>
      <p:ext uri="{BB962C8B-B14F-4D97-AF65-F5344CB8AC3E}">
        <p14:creationId xmlns:p14="http://schemas.microsoft.com/office/powerpoint/2010/main" val="357686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22222E-6 2.22222E-6 L -0.33472 0.22916 " pathEditMode="relative" rAng="0" ptsTypes="AA">
                                      <p:cBhvr>
                                        <p:cTn id="6" dur="2000" fill="hold"/>
                                        <p:tgtEl>
                                          <p:spTgt spid="143"/>
                                        </p:tgtEl>
                                        <p:attrNameLst>
                                          <p:attrName>ppt_x</p:attrName>
                                          <p:attrName>ppt_y</p:attrName>
                                        </p:attrNameLst>
                                      </p:cBhvr>
                                      <p:rCtr x="-16736" y="11458"/>
                                    </p:animMotion>
                                  </p:childTnLst>
                                </p:cTn>
                              </p:par>
                              <p:par>
                                <p:cTn id="7" presetID="0" presetClass="path" presetSubtype="0" accel="50000" decel="50000" fill="hold" nodeType="withEffect">
                                  <p:stCondLst>
                                    <p:cond delay="0"/>
                                  </p:stCondLst>
                                  <p:childTnLst>
                                    <p:animMotion origin="layout" path="M -0.00434 2.59259E-6 L -0.39011 0.26365 " pathEditMode="relative" rAng="0" ptsTypes="AA">
                                      <p:cBhvr>
                                        <p:cTn id="8" dur="2000" fill="hold"/>
                                        <p:tgtEl>
                                          <p:spTgt spid="144"/>
                                        </p:tgtEl>
                                        <p:attrNameLst>
                                          <p:attrName>ppt_x</p:attrName>
                                          <p:attrName>ppt_y</p:attrName>
                                        </p:attrNameLst>
                                      </p:cBhvr>
                                      <p:rCtr x="-19288" y="131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ounded Rectangle 159">
            <a:extLst>
              <a:ext uri="{FF2B5EF4-FFF2-40B4-BE49-F238E27FC236}">
                <a16:creationId xmlns:a16="http://schemas.microsoft.com/office/drawing/2014/main" id="{FCDBDA46-EE58-134A-94A0-28DD03FF8B23}"/>
              </a:ext>
            </a:extLst>
          </p:cNvPr>
          <p:cNvSpPr/>
          <p:nvPr/>
        </p:nvSpPr>
        <p:spPr>
          <a:xfrm>
            <a:off x="500730" y="3305401"/>
            <a:ext cx="5295405" cy="2787423"/>
          </a:xfrm>
          <a:prstGeom prst="roundRect">
            <a:avLst>
              <a:gd name="adj" fmla="val 6103"/>
            </a:avLst>
          </a:prstGeom>
          <a:solidFill>
            <a:srgbClr val="EAEAE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 name="Text Placeholder 2">
            <a:extLst>
              <a:ext uri="{FF2B5EF4-FFF2-40B4-BE49-F238E27FC236}">
                <a16:creationId xmlns:a16="http://schemas.microsoft.com/office/drawing/2014/main" id="{12692170-AD29-6446-B37C-B84E282148DD}"/>
              </a:ext>
            </a:extLst>
          </p:cNvPr>
          <p:cNvSpPr>
            <a:spLocks noGrp="1"/>
          </p:cNvSpPr>
          <p:nvPr>
            <p:ph type="body" sz="quarter" idx="12"/>
          </p:nvPr>
        </p:nvSpPr>
        <p:spPr/>
        <p:txBody>
          <a:bodyPr/>
          <a:lstStyle/>
          <a:p>
            <a:r>
              <a:rPr lang="en-US" dirty="0">
                <a:solidFill>
                  <a:schemeClr val="tx2"/>
                </a:solidFill>
              </a:rPr>
              <a:t>Step 4: Use it!</a:t>
            </a:r>
          </a:p>
        </p:txBody>
      </p:sp>
      <p:grpSp>
        <p:nvGrpSpPr>
          <p:cNvPr id="4" name="Group 3">
            <a:extLst>
              <a:ext uri="{FF2B5EF4-FFF2-40B4-BE49-F238E27FC236}">
                <a16:creationId xmlns:a16="http://schemas.microsoft.com/office/drawing/2014/main" id="{A16AC1C6-5004-574F-B2E0-21703DB1E99B}"/>
              </a:ext>
            </a:extLst>
          </p:cNvPr>
          <p:cNvGrpSpPr/>
          <p:nvPr/>
        </p:nvGrpSpPr>
        <p:grpSpPr>
          <a:xfrm rot="10800000" flipV="1">
            <a:off x="2123728" y="3284984"/>
            <a:ext cx="426563" cy="107330"/>
            <a:chOff x="7342711" y="5501005"/>
            <a:chExt cx="426563" cy="138545"/>
          </a:xfrm>
        </p:grpSpPr>
        <p:sp>
          <p:nvSpPr>
            <p:cNvPr id="5" name="Rounded Rectangle 145">
              <a:extLst>
                <a:ext uri="{FF2B5EF4-FFF2-40B4-BE49-F238E27FC236}">
                  <a16:creationId xmlns:a16="http://schemas.microsoft.com/office/drawing/2014/main" id="{CF62552E-008F-2647-978D-5CD38A165583}"/>
                </a:ext>
              </a:extLst>
            </p:cNvPr>
            <p:cNvSpPr/>
            <p:nvPr/>
          </p:nvSpPr>
          <p:spPr>
            <a:xfrm>
              <a:off x="7342711" y="5501005"/>
              <a:ext cx="426563" cy="138545"/>
            </a:xfrm>
            <a:prstGeom prst="roundRect">
              <a:avLst/>
            </a:prstGeom>
            <a:solidFill>
              <a:srgbClr val="DDE6F3">
                <a:lumMod val="50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3C30D17E-6657-4242-AF9F-7BB4155FFE18}"/>
                </a:ext>
              </a:extLst>
            </p:cNvPr>
            <p:cNvSpPr/>
            <p:nvPr/>
          </p:nvSpPr>
          <p:spPr>
            <a:xfrm>
              <a:off x="7391098"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AC835E84-180C-0F41-8D20-C3D06A67745A}"/>
                </a:ext>
              </a:extLst>
            </p:cNvPr>
            <p:cNvSpPr/>
            <p:nvPr/>
          </p:nvSpPr>
          <p:spPr>
            <a:xfrm>
              <a:off x="7462419"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69594D4C-DFEB-7C46-84B7-367CEF737F7B}"/>
                </a:ext>
              </a:extLst>
            </p:cNvPr>
            <p:cNvSpPr/>
            <p:nvPr/>
          </p:nvSpPr>
          <p:spPr>
            <a:xfrm>
              <a:off x="7533740"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04791D53-4656-4B4D-BE4E-5BC3F6C54D42}"/>
                </a:ext>
              </a:extLst>
            </p:cNvPr>
            <p:cNvSpPr/>
            <p:nvPr/>
          </p:nvSpPr>
          <p:spPr>
            <a:xfrm>
              <a:off x="7605061"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ADBE5570-D2D5-5C41-BCF5-3585B3980919}"/>
                </a:ext>
              </a:extLst>
            </p:cNvPr>
            <p:cNvSpPr/>
            <p:nvPr/>
          </p:nvSpPr>
          <p:spPr>
            <a:xfrm>
              <a:off x="7676383"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12" name="Group 11">
            <a:extLst>
              <a:ext uri="{FF2B5EF4-FFF2-40B4-BE49-F238E27FC236}">
                <a16:creationId xmlns:a16="http://schemas.microsoft.com/office/drawing/2014/main" id="{A046934F-9A6E-5D4D-ACEB-ABFFB26AA87B}"/>
              </a:ext>
            </a:extLst>
          </p:cNvPr>
          <p:cNvGrpSpPr/>
          <p:nvPr/>
        </p:nvGrpSpPr>
        <p:grpSpPr>
          <a:xfrm>
            <a:off x="971600" y="3933056"/>
            <a:ext cx="437656" cy="766104"/>
            <a:chOff x="2590776" y="1079394"/>
            <a:chExt cx="749324" cy="1206606"/>
          </a:xfrm>
        </p:grpSpPr>
        <p:sp>
          <p:nvSpPr>
            <p:cNvPr id="13" name="Rounded Rectangle 96">
              <a:extLst>
                <a:ext uri="{FF2B5EF4-FFF2-40B4-BE49-F238E27FC236}">
                  <a16:creationId xmlns:a16="http://schemas.microsoft.com/office/drawing/2014/main" id="{494B5CA3-291B-5143-B77C-C91FBA858711}"/>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4" name="Rounded Rectangle 97">
              <a:extLst>
                <a:ext uri="{FF2B5EF4-FFF2-40B4-BE49-F238E27FC236}">
                  <a16:creationId xmlns:a16="http://schemas.microsoft.com/office/drawing/2014/main" id="{39295CDF-5899-B546-A69B-9C490F966B5E}"/>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5" name="Rounded Rectangle 98">
              <a:extLst>
                <a:ext uri="{FF2B5EF4-FFF2-40B4-BE49-F238E27FC236}">
                  <a16:creationId xmlns:a16="http://schemas.microsoft.com/office/drawing/2014/main" id="{593E9164-33DD-594A-BB6D-21D6118824E0}"/>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6" name="Rounded Rectangle 99">
              <a:extLst>
                <a:ext uri="{FF2B5EF4-FFF2-40B4-BE49-F238E27FC236}">
                  <a16:creationId xmlns:a16="http://schemas.microsoft.com/office/drawing/2014/main" id="{612629D6-97BD-8E42-888F-381E056BEE88}"/>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5B09B626-C699-3844-98E6-A87B617BC325}"/>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8" name="Oval 17">
              <a:extLst>
                <a:ext uri="{FF2B5EF4-FFF2-40B4-BE49-F238E27FC236}">
                  <a16:creationId xmlns:a16="http://schemas.microsoft.com/office/drawing/2014/main" id="{752C69A1-6260-9B43-B24E-C17C2945E7CD}"/>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26" name="Group 25">
            <a:extLst>
              <a:ext uri="{FF2B5EF4-FFF2-40B4-BE49-F238E27FC236}">
                <a16:creationId xmlns:a16="http://schemas.microsoft.com/office/drawing/2014/main" id="{FC53572E-FBDC-8542-9382-606BB7FDDCE8}"/>
              </a:ext>
            </a:extLst>
          </p:cNvPr>
          <p:cNvGrpSpPr/>
          <p:nvPr/>
        </p:nvGrpSpPr>
        <p:grpSpPr>
          <a:xfrm>
            <a:off x="2752803" y="3933056"/>
            <a:ext cx="437656" cy="766104"/>
            <a:chOff x="2590776" y="1079394"/>
            <a:chExt cx="749324" cy="1206606"/>
          </a:xfrm>
        </p:grpSpPr>
        <p:sp>
          <p:nvSpPr>
            <p:cNvPr id="27" name="Rounded Rectangle 96">
              <a:extLst>
                <a:ext uri="{FF2B5EF4-FFF2-40B4-BE49-F238E27FC236}">
                  <a16:creationId xmlns:a16="http://schemas.microsoft.com/office/drawing/2014/main" id="{99C7932C-75ED-B741-BEAA-B600D3DFE420}"/>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28" name="Rounded Rectangle 97">
              <a:extLst>
                <a:ext uri="{FF2B5EF4-FFF2-40B4-BE49-F238E27FC236}">
                  <a16:creationId xmlns:a16="http://schemas.microsoft.com/office/drawing/2014/main" id="{AAAE071D-A71A-194D-8DC8-E30AEA69B702}"/>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29" name="Rounded Rectangle 98">
              <a:extLst>
                <a:ext uri="{FF2B5EF4-FFF2-40B4-BE49-F238E27FC236}">
                  <a16:creationId xmlns:a16="http://schemas.microsoft.com/office/drawing/2014/main" id="{CB93D041-5BC8-CB42-8DE7-4BF6D6DE274D}"/>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30" name="Rounded Rectangle 99">
              <a:extLst>
                <a:ext uri="{FF2B5EF4-FFF2-40B4-BE49-F238E27FC236}">
                  <a16:creationId xmlns:a16="http://schemas.microsoft.com/office/drawing/2014/main" id="{007C1CEB-5B6B-E444-A17E-445ED3315BE5}"/>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D59C8ACA-4EA6-A444-9FDC-1E00C29E6967}"/>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32" name="Oval 31">
              <a:extLst>
                <a:ext uri="{FF2B5EF4-FFF2-40B4-BE49-F238E27FC236}">
                  <a16:creationId xmlns:a16="http://schemas.microsoft.com/office/drawing/2014/main" id="{35384ABA-4E25-3D4E-BC25-1F6486122EAD}"/>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pic>
        <p:nvPicPr>
          <p:cNvPr id="35" name="Picture 34" descr="user_blue.png">
            <a:extLst>
              <a:ext uri="{FF2B5EF4-FFF2-40B4-BE49-F238E27FC236}">
                <a16:creationId xmlns:a16="http://schemas.microsoft.com/office/drawing/2014/main" id="{BDBEB75B-F71E-6B47-97A4-5A40F7E31BB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35778" y="5241798"/>
            <a:ext cx="461429" cy="526967"/>
          </a:xfrm>
          <a:prstGeom prst="rect">
            <a:avLst/>
          </a:prstGeom>
        </p:spPr>
      </p:pic>
      <p:sp>
        <p:nvSpPr>
          <p:cNvPr id="36" name="TextBox 35">
            <a:extLst>
              <a:ext uri="{FF2B5EF4-FFF2-40B4-BE49-F238E27FC236}">
                <a16:creationId xmlns:a16="http://schemas.microsoft.com/office/drawing/2014/main" id="{FB17E6E4-1AA4-D14E-9F87-EEB0C67A1FBA}"/>
              </a:ext>
            </a:extLst>
          </p:cNvPr>
          <p:cNvSpPr txBox="1"/>
          <p:nvPr/>
        </p:nvSpPr>
        <p:spPr>
          <a:xfrm>
            <a:off x="2388457" y="4918327"/>
            <a:ext cx="1234564" cy="276999"/>
          </a:xfrm>
          <a:prstGeom prst="rect">
            <a:avLst/>
          </a:prstGeom>
          <a:noFill/>
        </p:spPr>
        <p:txBody>
          <a:bodyPr wrap="square" rtlCol="0">
            <a:spAutoFit/>
          </a:bodyPr>
          <a:lstStyle/>
          <a:p>
            <a:pPr algn="ctr"/>
            <a:r>
              <a:rPr lang="en-US" sz="1200" dirty="0">
                <a:latin typeface="Lato" panose="020F0502020204030203" pitchFamily="34" charset="0"/>
              </a:rPr>
              <a:t>Web Server</a:t>
            </a:r>
            <a:endParaRPr lang="en-GB" sz="1200" dirty="0">
              <a:latin typeface="Lato" panose="020F0502020204030203" pitchFamily="34" charset="0"/>
            </a:endParaRPr>
          </a:p>
        </p:txBody>
      </p:sp>
      <p:sp>
        <p:nvSpPr>
          <p:cNvPr id="37" name="TextBox 36">
            <a:extLst>
              <a:ext uri="{FF2B5EF4-FFF2-40B4-BE49-F238E27FC236}">
                <a16:creationId xmlns:a16="http://schemas.microsoft.com/office/drawing/2014/main" id="{62D78FDF-81E1-EA4D-A03A-BA9CFF034144}"/>
              </a:ext>
            </a:extLst>
          </p:cNvPr>
          <p:cNvSpPr txBox="1"/>
          <p:nvPr/>
        </p:nvSpPr>
        <p:spPr>
          <a:xfrm>
            <a:off x="585702" y="4769526"/>
            <a:ext cx="1234564" cy="461665"/>
          </a:xfrm>
          <a:prstGeom prst="rect">
            <a:avLst/>
          </a:prstGeom>
          <a:noFill/>
        </p:spPr>
        <p:txBody>
          <a:bodyPr wrap="square" rtlCol="0">
            <a:spAutoFit/>
          </a:bodyPr>
          <a:lstStyle/>
          <a:p>
            <a:pPr algn="ctr"/>
            <a:r>
              <a:rPr lang="en-US" sz="1200" dirty="0">
                <a:latin typeface="Lato" panose="020F0502020204030203" pitchFamily="34" charset="0"/>
              </a:rPr>
              <a:t>Office or home computer</a:t>
            </a:r>
            <a:endParaRPr lang="en-GB" sz="1200" dirty="0">
              <a:latin typeface="Lato" panose="020F0502020204030203" pitchFamily="34" charset="0"/>
            </a:endParaRPr>
          </a:p>
        </p:txBody>
      </p:sp>
      <p:cxnSp>
        <p:nvCxnSpPr>
          <p:cNvPr id="38" name="Straight Connector 37">
            <a:extLst>
              <a:ext uri="{FF2B5EF4-FFF2-40B4-BE49-F238E27FC236}">
                <a16:creationId xmlns:a16="http://schemas.microsoft.com/office/drawing/2014/main" id="{2FFE981B-0B49-E34E-A48A-7CED4EF495F9}"/>
              </a:ext>
            </a:extLst>
          </p:cNvPr>
          <p:cNvCxnSpPr>
            <a:cxnSpLocks/>
          </p:cNvCxnSpPr>
          <p:nvPr/>
        </p:nvCxnSpPr>
        <p:spPr>
          <a:xfrm>
            <a:off x="799411" y="3645024"/>
            <a:ext cx="4636685" cy="0"/>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40" name="Group 39">
            <a:extLst>
              <a:ext uri="{FF2B5EF4-FFF2-40B4-BE49-F238E27FC236}">
                <a16:creationId xmlns:a16="http://schemas.microsoft.com/office/drawing/2014/main" id="{BC47034D-8CAA-0047-8C6F-B2C9C9C4C997}"/>
              </a:ext>
            </a:extLst>
          </p:cNvPr>
          <p:cNvGrpSpPr/>
          <p:nvPr/>
        </p:nvGrpSpPr>
        <p:grpSpPr>
          <a:xfrm>
            <a:off x="4607971" y="4330038"/>
            <a:ext cx="477234" cy="400105"/>
            <a:chOff x="795867" y="1761053"/>
            <a:chExt cx="1346200" cy="965211"/>
          </a:xfrm>
        </p:grpSpPr>
        <p:sp>
          <p:nvSpPr>
            <p:cNvPr id="41" name="Rounded Rectangle 53">
              <a:extLst>
                <a:ext uri="{FF2B5EF4-FFF2-40B4-BE49-F238E27FC236}">
                  <a16:creationId xmlns:a16="http://schemas.microsoft.com/office/drawing/2014/main" id="{B4D62323-21E1-364E-B9A5-A448F5D5BD89}"/>
                </a:ext>
              </a:extLst>
            </p:cNvPr>
            <p:cNvSpPr/>
            <p:nvPr/>
          </p:nvSpPr>
          <p:spPr>
            <a:xfrm>
              <a:off x="795867" y="1761053"/>
              <a:ext cx="1346200" cy="829733"/>
            </a:xfrm>
            <a:prstGeom prst="roundRect">
              <a:avLst>
                <a:gd name="adj" fmla="val 5443"/>
              </a:avLst>
            </a:prstGeom>
            <a:solidFill>
              <a:sysClr val="window" lastClr="FFFFFF"/>
            </a:solidFill>
            <a:ln w="38100" cap="flat" cmpd="sng" algn="ctr">
              <a:solidFill>
                <a:srgbClr val="2D4B87">
                  <a:lumMod val="75000"/>
                </a:srgbClr>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D4B87">
                    <a:lumMod val="75000"/>
                  </a:srgbClr>
                </a:solidFill>
                <a:effectLst/>
                <a:uLnTx/>
                <a:uFillTx/>
                <a:latin typeface="Arial"/>
                <a:ea typeface="+mn-ea"/>
                <a:cs typeface="Arial"/>
              </a:endParaRPr>
            </a:p>
          </p:txBody>
        </p:sp>
        <p:sp>
          <p:nvSpPr>
            <p:cNvPr id="42" name="Trapezoid 41">
              <a:extLst>
                <a:ext uri="{FF2B5EF4-FFF2-40B4-BE49-F238E27FC236}">
                  <a16:creationId xmlns:a16="http://schemas.microsoft.com/office/drawing/2014/main" id="{E4EEFC41-0B23-6E44-951F-3FABA40A2EAF}"/>
                </a:ext>
              </a:extLst>
            </p:cNvPr>
            <p:cNvSpPr/>
            <p:nvPr/>
          </p:nvSpPr>
          <p:spPr>
            <a:xfrm rot="10800000">
              <a:off x="1219262" y="2595016"/>
              <a:ext cx="499411" cy="45719"/>
            </a:xfrm>
            <a:prstGeom prst="trapezoid">
              <a:avLst/>
            </a:prstGeom>
            <a:solidFill>
              <a:srgbClr val="2D4B87">
                <a:lumMod val="75000"/>
              </a:srgbClr>
            </a:solidFill>
            <a:ln w="28575"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43" name="Rectangle 42">
              <a:extLst>
                <a:ext uri="{FF2B5EF4-FFF2-40B4-BE49-F238E27FC236}">
                  <a16:creationId xmlns:a16="http://schemas.microsoft.com/office/drawing/2014/main" id="{2408E202-85DC-0246-A4A3-31A8E4AD14DC}"/>
                </a:ext>
              </a:extLst>
            </p:cNvPr>
            <p:cNvSpPr/>
            <p:nvPr/>
          </p:nvSpPr>
          <p:spPr>
            <a:xfrm>
              <a:off x="1138579" y="2670366"/>
              <a:ext cx="660777" cy="55898"/>
            </a:xfrm>
            <a:prstGeom prst="rect">
              <a:avLst/>
            </a:prstGeom>
            <a:solidFill>
              <a:srgbClr val="2D4B87">
                <a:lumMod val="75000"/>
              </a:srgbClr>
            </a:solidFill>
            <a:ln w="3175"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sp>
        <p:nvSpPr>
          <p:cNvPr id="58" name="TextBox 57">
            <a:extLst>
              <a:ext uri="{FF2B5EF4-FFF2-40B4-BE49-F238E27FC236}">
                <a16:creationId xmlns:a16="http://schemas.microsoft.com/office/drawing/2014/main" id="{5EC08E4F-B774-0E4F-8A85-70150EB05493}"/>
              </a:ext>
            </a:extLst>
          </p:cNvPr>
          <p:cNvSpPr txBox="1"/>
          <p:nvPr/>
        </p:nvSpPr>
        <p:spPr>
          <a:xfrm>
            <a:off x="4220992" y="4789878"/>
            <a:ext cx="1234564" cy="276999"/>
          </a:xfrm>
          <a:prstGeom prst="rect">
            <a:avLst/>
          </a:prstGeom>
          <a:noFill/>
        </p:spPr>
        <p:txBody>
          <a:bodyPr wrap="square" rtlCol="0">
            <a:spAutoFit/>
          </a:bodyPr>
          <a:lstStyle/>
          <a:p>
            <a:pPr algn="ctr"/>
            <a:r>
              <a:rPr lang="en-US" sz="1200" dirty="0">
                <a:latin typeface="Lato" panose="020F0502020204030203" pitchFamily="34" charset="0"/>
              </a:rPr>
              <a:t>SCADA or a TV</a:t>
            </a:r>
            <a:endParaRPr lang="en-GB" sz="1200" dirty="0">
              <a:latin typeface="Lato" panose="020F0502020204030203" pitchFamily="34" charset="0"/>
            </a:endParaRPr>
          </a:p>
        </p:txBody>
      </p:sp>
      <p:grpSp>
        <p:nvGrpSpPr>
          <p:cNvPr id="87" name="Group 86">
            <a:extLst>
              <a:ext uri="{FF2B5EF4-FFF2-40B4-BE49-F238E27FC236}">
                <a16:creationId xmlns:a16="http://schemas.microsoft.com/office/drawing/2014/main" id="{F8C7A7E9-4A28-0E47-83C6-DB0F565B39C8}"/>
              </a:ext>
            </a:extLst>
          </p:cNvPr>
          <p:cNvGrpSpPr/>
          <p:nvPr/>
        </p:nvGrpSpPr>
        <p:grpSpPr>
          <a:xfrm>
            <a:off x="3759012" y="5123076"/>
            <a:ext cx="857249" cy="316182"/>
            <a:chOff x="4151669" y="5744028"/>
            <a:chExt cx="857249" cy="316182"/>
          </a:xfrm>
        </p:grpSpPr>
        <p:sp>
          <p:nvSpPr>
            <p:cNvPr id="88" name="Rounded Rectangle 214">
              <a:extLst>
                <a:ext uri="{FF2B5EF4-FFF2-40B4-BE49-F238E27FC236}">
                  <a16:creationId xmlns:a16="http://schemas.microsoft.com/office/drawing/2014/main" id="{077AF422-9C5A-634A-AE50-6A5B1AED3005}"/>
                </a:ext>
              </a:extLst>
            </p:cNvPr>
            <p:cNvSpPr/>
            <p:nvPr/>
          </p:nvSpPr>
          <p:spPr>
            <a:xfrm>
              <a:off x="4202413" y="5802764"/>
              <a:ext cx="637634" cy="251798"/>
            </a:xfrm>
            <a:prstGeom prst="roundRect">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cxnSp>
          <p:nvCxnSpPr>
            <p:cNvPr id="89" name="Straight Connector 88">
              <a:extLst>
                <a:ext uri="{FF2B5EF4-FFF2-40B4-BE49-F238E27FC236}">
                  <a16:creationId xmlns:a16="http://schemas.microsoft.com/office/drawing/2014/main" id="{CB57A887-E04C-0E43-86DD-5B4A02163EFB}"/>
                </a:ext>
              </a:extLst>
            </p:cNvPr>
            <p:cNvCxnSpPr/>
            <p:nvPr/>
          </p:nvCxnSpPr>
          <p:spPr>
            <a:xfrm>
              <a:off x="4608975" y="5797265"/>
              <a:ext cx="0" cy="251798"/>
            </a:xfrm>
            <a:prstGeom prst="line">
              <a:avLst/>
            </a:prstGeom>
            <a:noFill/>
            <a:ln w="12700" cap="flat" cmpd="sng" algn="ctr">
              <a:solidFill>
                <a:srgbClr val="13326F"/>
              </a:solidFill>
              <a:prstDash val="solid"/>
            </a:ln>
            <a:effectLst/>
          </p:spPr>
        </p:cxnSp>
        <p:cxnSp>
          <p:nvCxnSpPr>
            <p:cNvPr id="90" name="Straight Connector 89">
              <a:extLst>
                <a:ext uri="{FF2B5EF4-FFF2-40B4-BE49-F238E27FC236}">
                  <a16:creationId xmlns:a16="http://schemas.microsoft.com/office/drawing/2014/main" id="{4C64686C-70A2-B345-9D0D-AB97D3178F1B}"/>
                </a:ext>
              </a:extLst>
            </p:cNvPr>
            <p:cNvCxnSpPr/>
            <p:nvPr/>
          </p:nvCxnSpPr>
          <p:spPr>
            <a:xfrm>
              <a:off x="4535697" y="5797265"/>
              <a:ext cx="0" cy="251798"/>
            </a:xfrm>
            <a:prstGeom prst="line">
              <a:avLst/>
            </a:prstGeom>
            <a:noFill/>
            <a:ln w="12700" cap="flat" cmpd="sng" algn="ctr">
              <a:solidFill>
                <a:srgbClr val="13326F"/>
              </a:solidFill>
              <a:prstDash val="solid"/>
            </a:ln>
            <a:effectLst/>
          </p:spPr>
        </p:cxnSp>
        <p:cxnSp>
          <p:nvCxnSpPr>
            <p:cNvPr id="91" name="Straight Connector 90">
              <a:extLst>
                <a:ext uri="{FF2B5EF4-FFF2-40B4-BE49-F238E27FC236}">
                  <a16:creationId xmlns:a16="http://schemas.microsoft.com/office/drawing/2014/main" id="{A8073A49-F1E1-EF47-90C0-5ADBA31BE596}"/>
                </a:ext>
              </a:extLst>
            </p:cNvPr>
            <p:cNvCxnSpPr/>
            <p:nvPr/>
          </p:nvCxnSpPr>
          <p:spPr>
            <a:xfrm>
              <a:off x="4310159" y="5808412"/>
              <a:ext cx="0" cy="251798"/>
            </a:xfrm>
            <a:prstGeom prst="line">
              <a:avLst/>
            </a:prstGeom>
            <a:noFill/>
            <a:ln w="12700" cap="flat" cmpd="sng" algn="ctr">
              <a:solidFill>
                <a:srgbClr val="13326F"/>
              </a:solidFill>
              <a:prstDash val="solid"/>
            </a:ln>
            <a:effectLst/>
          </p:spPr>
        </p:cxnSp>
        <p:cxnSp>
          <p:nvCxnSpPr>
            <p:cNvPr id="92" name="Straight Connector 91">
              <a:extLst>
                <a:ext uri="{FF2B5EF4-FFF2-40B4-BE49-F238E27FC236}">
                  <a16:creationId xmlns:a16="http://schemas.microsoft.com/office/drawing/2014/main" id="{8E561FD3-50A0-4B43-9277-528491ED3506}"/>
                </a:ext>
              </a:extLst>
            </p:cNvPr>
            <p:cNvCxnSpPr>
              <a:stCxn id="88" idx="1"/>
              <a:endCxn id="88" idx="3"/>
            </p:cNvCxnSpPr>
            <p:nvPr/>
          </p:nvCxnSpPr>
          <p:spPr>
            <a:xfrm>
              <a:off x="4202413" y="5928663"/>
              <a:ext cx="637634" cy="0"/>
            </a:xfrm>
            <a:prstGeom prst="line">
              <a:avLst/>
            </a:prstGeom>
            <a:noFill/>
            <a:ln w="12700" cap="flat" cmpd="sng" algn="ctr">
              <a:solidFill>
                <a:srgbClr val="13326F"/>
              </a:solidFill>
              <a:prstDash val="solid"/>
            </a:ln>
            <a:effectLst/>
          </p:spPr>
        </p:cxnSp>
        <p:cxnSp>
          <p:nvCxnSpPr>
            <p:cNvPr id="93" name="Straight Connector 92">
              <a:extLst>
                <a:ext uri="{FF2B5EF4-FFF2-40B4-BE49-F238E27FC236}">
                  <a16:creationId xmlns:a16="http://schemas.microsoft.com/office/drawing/2014/main" id="{B4B06ABE-23F8-0D49-8C93-766967A22F82}"/>
                </a:ext>
              </a:extLst>
            </p:cNvPr>
            <p:cNvCxnSpPr/>
            <p:nvPr/>
          </p:nvCxnSpPr>
          <p:spPr>
            <a:xfrm>
              <a:off x="4460594" y="5797265"/>
              <a:ext cx="0" cy="251798"/>
            </a:xfrm>
            <a:prstGeom prst="line">
              <a:avLst/>
            </a:prstGeom>
            <a:noFill/>
            <a:ln w="12700" cap="flat" cmpd="sng" algn="ctr">
              <a:solidFill>
                <a:srgbClr val="13326F"/>
              </a:solidFill>
              <a:prstDash val="solid"/>
            </a:ln>
            <a:effectLst/>
          </p:spPr>
        </p:cxnSp>
        <p:sp>
          <p:nvSpPr>
            <p:cNvPr id="94" name="Rectangle 93">
              <a:extLst>
                <a:ext uri="{FF2B5EF4-FFF2-40B4-BE49-F238E27FC236}">
                  <a16:creationId xmlns:a16="http://schemas.microsoft.com/office/drawing/2014/main" id="{7C94AC02-F4DC-314E-B4F4-A3DA3480AA6F}"/>
                </a:ext>
              </a:extLst>
            </p:cNvPr>
            <p:cNvSpPr/>
            <p:nvPr/>
          </p:nvSpPr>
          <p:spPr>
            <a:xfrm>
              <a:off x="4241975" y="5962351"/>
              <a:ext cx="45719" cy="50800"/>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95" name="TextBox 94">
              <a:extLst>
                <a:ext uri="{FF2B5EF4-FFF2-40B4-BE49-F238E27FC236}">
                  <a16:creationId xmlns:a16="http://schemas.microsoft.com/office/drawing/2014/main" id="{1604F3F9-C9B5-4646-8B07-CD964CBBE332}"/>
                </a:ext>
              </a:extLst>
            </p:cNvPr>
            <p:cNvSpPr txBox="1"/>
            <p:nvPr/>
          </p:nvSpPr>
          <p:spPr>
            <a:xfrm>
              <a:off x="4151669" y="5744028"/>
              <a:ext cx="857249"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10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endParaRPr kumimoji="0" lang="en-US" sz="800" b="0" i="0" u="none" strike="noStrike" kern="0" cap="none" spc="0" normalizeH="0" baseline="0" noProof="0" dirty="0">
                <a:ln>
                  <a:noFill/>
                </a:ln>
                <a:solidFill>
                  <a:srgbClr val="2D4B87">
                    <a:lumMod val="75000"/>
                  </a:srgbClr>
                </a:solidFill>
                <a:effectLst/>
                <a:uLnTx/>
                <a:uFillTx/>
                <a:latin typeface="Arial"/>
                <a:cs typeface="Arial"/>
              </a:endParaRPr>
            </a:p>
          </p:txBody>
        </p:sp>
        <p:cxnSp>
          <p:nvCxnSpPr>
            <p:cNvPr id="96" name="Straight Connector 95">
              <a:extLst>
                <a:ext uri="{FF2B5EF4-FFF2-40B4-BE49-F238E27FC236}">
                  <a16:creationId xmlns:a16="http://schemas.microsoft.com/office/drawing/2014/main" id="{7D5E00C5-A963-6E4A-BCFD-001F4651AA5F}"/>
                </a:ext>
              </a:extLst>
            </p:cNvPr>
            <p:cNvCxnSpPr/>
            <p:nvPr/>
          </p:nvCxnSpPr>
          <p:spPr>
            <a:xfrm>
              <a:off x="4385535" y="5802764"/>
              <a:ext cx="0" cy="251798"/>
            </a:xfrm>
            <a:prstGeom prst="line">
              <a:avLst/>
            </a:prstGeom>
            <a:noFill/>
            <a:ln w="12700" cap="flat" cmpd="sng" algn="ctr">
              <a:solidFill>
                <a:srgbClr val="13326F"/>
              </a:solidFill>
              <a:prstDash val="solid"/>
            </a:ln>
            <a:effectLst/>
          </p:spPr>
        </p:cxnSp>
        <p:cxnSp>
          <p:nvCxnSpPr>
            <p:cNvPr id="97" name="Straight Connector 96">
              <a:extLst>
                <a:ext uri="{FF2B5EF4-FFF2-40B4-BE49-F238E27FC236}">
                  <a16:creationId xmlns:a16="http://schemas.microsoft.com/office/drawing/2014/main" id="{7A55C949-B165-5D47-9D9F-C8BD21A0486A}"/>
                </a:ext>
              </a:extLst>
            </p:cNvPr>
            <p:cNvCxnSpPr/>
            <p:nvPr/>
          </p:nvCxnSpPr>
          <p:spPr>
            <a:xfrm>
              <a:off x="4685066" y="5792859"/>
              <a:ext cx="0" cy="251798"/>
            </a:xfrm>
            <a:prstGeom prst="line">
              <a:avLst/>
            </a:prstGeom>
            <a:noFill/>
            <a:ln w="12700" cap="flat" cmpd="sng" algn="ctr">
              <a:solidFill>
                <a:srgbClr val="13326F"/>
              </a:solidFill>
              <a:prstDash val="solid"/>
            </a:ln>
            <a:effectLst/>
          </p:spPr>
        </p:cxnSp>
        <p:cxnSp>
          <p:nvCxnSpPr>
            <p:cNvPr id="98" name="Straight Connector 97">
              <a:extLst>
                <a:ext uri="{FF2B5EF4-FFF2-40B4-BE49-F238E27FC236}">
                  <a16:creationId xmlns:a16="http://schemas.microsoft.com/office/drawing/2014/main" id="{12010808-AE87-E54F-9EF3-5711CD7CB360}"/>
                </a:ext>
              </a:extLst>
            </p:cNvPr>
            <p:cNvCxnSpPr/>
            <p:nvPr/>
          </p:nvCxnSpPr>
          <p:spPr>
            <a:xfrm>
              <a:off x="4756857" y="5805939"/>
              <a:ext cx="0" cy="251798"/>
            </a:xfrm>
            <a:prstGeom prst="line">
              <a:avLst/>
            </a:prstGeom>
            <a:noFill/>
            <a:ln w="12700" cap="flat" cmpd="sng" algn="ctr">
              <a:solidFill>
                <a:srgbClr val="13326F"/>
              </a:solidFill>
              <a:prstDash val="solid"/>
            </a:ln>
            <a:effectLst/>
          </p:spPr>
        </p:cxnSp>
      </p:grpSp>
      <p:grpSp>
        <p:nvGrpSpPr>
          <p:cNvPr id="99" name="Group 98">
            <a:extLst>
              <a:ext uri="{FF2B5EF4-FFF2-40B4-BE49-F238E27FC236}">
                <a16:creationId xmlns:a16="http://schemas.microsoft.com/office/drawing/2014/main" id="{FEFDB1D1-E661-634D-A6B1-139F9C59E0EE}"/>
              </a:ext>
            </a:extLst>
          </p:cNvPr>
          <p:cNvGrpSpPr/>
          <p:nvPr/>
        </p:nvGrpSpPr>
        <p:grpSpPr>
          <a:xfrm>
            <a:off x="4002783" y="5275519"/>
            <a:ext cx="857249" cy="316182"/>
            <a:chOff x="4151669" y="5744028"/>
            <a:chExt cx="857249" cy="316182"/>
          </a:xfrm>
        </p:grpSpPr>
        <p:sp>
          <p:nvSpPr>
            <p:cNvPr id="100" name="Rounded Rectangle 214">
              <a:extLst>
                <a:ext uri="{FF2B5EF4-FFF2-40B4-BE49-F238E27FC236}">
                  <a16:creationId xmlns:a16="http://schemas.microsoft.com/office/drawing/2014/main" id="{7F29F2D8-7961-8A4D-B44E-7BB5D9E6AC26}"/>
                </a:ext>
              </a:extLst>
            </p:cNvPr>
            <p:cNvSpPr/>
            <p:nvPr/>
          </p:nvSpPr>
          <p:spPr>
            <a:xfrm>
              <a:off x="4202413" y="5802764"/>
              <a:ext cx="637634" cy="251798"/>
            </a:xfrm>
            <a:prstGeom prst="roundRect">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cxnSp>
          <p:nvCxnSpPr>
            <p:cNvPr id="101" name="Straight Connector 100">
              <a:extLst>
                <a:ext uri="{FF2B5EF4-FFF2-40B4-BE49-F238E27FC236}">
                  <a16:creationId xmlns:a16="http://schemas.microsoft.com/office/drawing/2014/main" id="{7E45D233-BC49-AD45-8741-E3AB45759399}"/>
                </a:ext>
              </a:extLst>
            </p:cNvPr>
            <p:cNvCxnSpPr/>
            <p:nvPr/>
          </p:nvCxnSpPr>
          <p:spPr>
            <a:xfrm>
              <a:off x="4608975" y="5797265"/>
              <a:ext cx="0" cy="251798"/>
            </a:xfrm>
            <a:prstGeom prst="line">
              <a:avLst/>
            </a:prstGeom>
            <a:noFill/>
            <a:ln w="12700" cap="flat" cmpd="sng" algn="ctr">
              <a:solidFill>
                <a:srgbClr val="13326F"/>
              </a:solidFill>
              <a:prstDash val="solid"/>
            </a:ln>
            <a:effectLst/>
          </p:spPr>
        </p:cxnSp>
        <p:cxnSp>
          <p:nvCxnSpPr>
            <p:cNvPr id="102" name="Straight Connector 101">
              <a:extLst>
                <a:ext uri="{FF2B5EF4-FFF2-40B4-BE49-F238E27FC236}">
                  <a16:creationId xmlns:a16="http://schemas.microsoft.com/office/drawing/2014/main" id="{520D6539-01B5-1945-A576-325EDB229E77}"/>
                </a:ext>
              </a:extLst>
            </p:cNvPr>
            <p:cNvCxnSpPr/>
            <p:nvPr/>
          </p:nvCxnSpPr>
          <p:spPr>
            <a:xfrm>
              <a:off x="4535697" y="5797265"/>
              <a:ext cx="0" cy="251798"/>
            </a:xfrm>
            <a:prstGeom prst="line">
              <a:avLst/>
            </a:prstGeom>
            <a:noFill/>
            <a:ln w="12700" cap="flat" cmpd="sng" algn="ctr">
              <a:solidFill>
                <a:srgbClr val="13326F"/>
              </a:solidFill>
              <a:prstDash val="solid"/>
            </a:ln>
            <a:effectLst/>
          </p:spPr>
        </p:cxnSp>
        <p:cxnSp>
          <p:nvCxnSpPr>
            <p:cNvPr id="103" name="Straight Connector 102">
              <a:extLst>
                <a:ext uri="{FF2B5EF4-FFF2-40B4-BE49-F238E27FC236}">
                  <a16:creationId xmlns:a16="http://schemas.microsoft.com/office/drawing/2014/main" id="{DD35CE9A-8C8D-4D45-84C8-B7A42AAE35F4}"/>
                </a:ext>
              </a:extLst>
            </p:cNvPr>
            <p:cNvCxnSpPr/>
            <p:nvPr/>
          </p:nvCxnSpPr>
          <p:spPr>
            <a:xfrm>
              <a:off x="4310159" y="5808412"/>
              <a:ext cx="0" cy="251798"/>
            </a:xfrm>
            <a:prstGeom prst="line">
              <a:avLst/>
            </a:prstGeom>
            <a:noFill/>
            <a:ln w="12700" cap="flat" cmpd="sng" algn="ctr">
              <a:solidFill>
                <a:srgbClr val="13326F"/>
              </a:solidFill>
              <a:prstDash val="solid"/>
            </a:ln>
            <a:effectLst/>
          </p:spPr>
        </p:cxnSp>
        <p:cxnSp>
          <p:nvCxnSpPr>
            <p:cNvPr id="104" name="Straight Connector 103">
              <a:extLst>
                <a:ext uri="{FF2B5EF4-FFF2-40B4-BE49-F238E27FC236}">
                  <a16:creationId xmlns:a16="http://schemas.microsoft.com/office/drawing/2014/main" id="{A161495D-3406-1645-855D-D067E0E2355A}"/>
                </a:ext>
              </a:extLst>
            </p:cNvPr>
            <p:cNvCxnSpPr>
              <a:stCxn id="100" idx="1"/>
              <a:endCxn id="100" idx="3"/>
            </p:cNvCxnSpPr>
            <p:nvPr/>
          </p:nvCxnSpPr>
          <p:spPr>
            <a:xfrm>
              <a:off x="4202413" y="5928663"/>
              <a:ext cx="637634" cy="0"/>
            </a:xfrm>
            <a:prstGeom prst="line">
              <a:avLst/>
            </a:prstGeom>
            <a:noFill/>
            <a:ln w="12700" cap="flat" cmpd="sng" algn="ctr">
              <a:solidFill>
                <a:srgbClr val="13326F"/>
              </a:solidFill>
              <a:prstDash val="solid"/>
            </a:ln>
            <a:effectLst/>
          </p:spPr>
        </p:cxnSp>
        <p:cxnSp>
          <p:nvCxnSpPr>
            <p:cNvPr id="105" name="Straight Connector 104">
              <a:extLst>
                <a:ext uri="{FF2B5EF4-FFF2-40B4-BE49-F238E27FC236}">
                  <a16:creationId xmlns:a16="http://schemas.microsoft.com/office/drawing/2014/main" id="{D1AE78CA-060D-DC43-8DE9-B853E845F8ED}"/>
                </a:ext>
              </a:extLst>
            </p:cNvPr>
            <p:cNvCxnSpPr/>
            <p:nvPr/>
          </p:nvCxnSpPr>
          <p:spPr>
            <a:xfrm>
              <a:off x="4460594" y="5797265"/>
              <a:ext cx="0" cy="251798"/>
            </a:xfrm>
            <a:prstGeom prst="line">
              <a:avLst/>
            </a:prstGeom>
            <a:noFill/>
            <a:ln w="12700" cap="flat" cmpd="sng" algn="ctr">
              <a:solidFill>
                <a:srgbClr val="13326F"/>
              </a:solidFill>
              <a:prstDash val="solid"/>
            </a:ln>
            <a:effectLst/>
          </p:spPr>
        </p:cxnSp>
        <p:sp>
          <p:nvSpPr>
            <p:cNvPr id="106" name="Rectangle 105">
              <a:extLst>
                <a:ext uri="{FF2B5EF4-FFF2-40B4-BE49-F238E27FC236}">
                  <a16:creationId xmlns:a16="http://schemas.microsoft.com/office/drawing/2014/main" id="{E7C96BCC-D08C-5E4B-B8EC-9551121941B7}"/>
                </a:ext>
              </a:extLst>
            </p:cNvPr>
            <p:cNvSpPr/>
            <p:nvPr/>
          </p:nvSpPr>
          <p:spPr>
            <a:xfrm>
              <a:off x="4241975" y="5962351"/>
              <a:ext cx="45719" cy="50800"/>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07" name="TextBox 106">
              <a:extLst>
                <a:ext uri="{FF2B5EF4-FFF2-40B4-BE49-F238E27FC236}">
                  <a16:creationId xmlns:a16="http://schemas.microsoft.com/office/drawing/2014/main" id="{6584BCD1-E83C-2744-904F-54582A486558}"/>
                </a:ext>
              </a:extLst>
            </p:cNvPr>
            <p:cNvSpPr txBox="1"/>
            <p:nvPr/>
          </p:nvSpPr>
          <p:spPr>
            <a:xfrm>
              <a:off x="4151669" y="5744028"/>
              <a:ext cx="857249"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10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endParaRPr kumimoji="0" lang="en-US" sz="800" b="0" i="0" u="none" strike="noStrike" kern="0" cap="none" spc="0" normalizeH="0" baseline="0" noProof="0" dirty="0">
                <a:ln>
                  <a:noFill/>
                </a:ln>
                <a:solidFill>
                  <a:srgbClr val="2D4B87">
                    <a:lumMod val="75000"/>
                  </a:srgbClr>
                </a:solidFill>
                <a:effectLst/>
                <a:uLnTx/>
                <a:uFillTx/>
                <a:latin typeface="Arial"/>
                <a:cs typeface="Arial"/>
              </a:endParaRPr>
            </a:p>
          </p:txBody>
        </p:sp>
        <p:cxnSp>
          <p:nvCxnSpPr>
            <p:cNvPr id="108" name="Straight Connector 107">
              <a:extLst>
                <a:ext uri="{FF2B5EF4-FFF2-40B4-BE49-F238E27FC236}">
                  <a16:creationId xmlns:a16="http://schemas.microsoft.com/office/drawing/2014/main" id="{E1153E9F-2F5B-2C4A-BAD0-F2EEA77DC3E8}"/>
                </a:ext>
              </a:extLst>
            </p:cNvPr>
            <p:cNvCxnSpPr/>
            <p:nvPr/>
          </p:nvCxnSpPr>
          <p:spPr>
            <a:xfrm>
              <a:off x="4385535" y="5802764"/>
              <a:ext cx="0" cy="251798"/>
            </a:xfrm>
            <a:prstGeom prst="line">
              <a:avLst/>
            </a:prstGeom>
            <a:noFill/>
            <a:ln w="12700" cap="flat" cmpd="sng" algn="ctr">
              <a:solidFill>
                <a:srgbClr val="13326F"/>
              </a:solidFill>
              <a:prstDash val="solid"/>
            </a:ln>
            <a:effectLst/>
          </p:spPr>
        </p:cxnSp>
        <p:cxnSp>
          <p:nvCxnSpPr>
            <p:cNvPr id="109" name="Straight Connector 108">
              <a:extLst>
                <a:ext uri="{FF2B5EF4-FFF2-40B4-BE49-F238E27FC236}">
                  <a16:creationId xmlns:a16="http://schemas.microsoft.com/office/drawing/2014/main" id="{DA690FD7-4778-0641-AF0A-44DB97FA46A4}"/>
                </a:ext>
              </a:extLst>
            </p:cNvPr>
            <p:cNvCxnSpPr/>
            <p:nvPr/>
          </p:nvCxnSpPr>
          <p:spPr>
            <a:xfrm>
              <a:off x="4685066" y="5792859"/>
              <a:ext cx="0" cy="251798"/>
            </a:xfrm>
            <a:prstGeom prst="line">
              <a:avLst/>
            </a:prstGeom>
            <a:noFill/>
            <a:ln w="12700" cap="flat" cmpd="sng" algn="ctr">
              <a:solidFill>
                <a:srgbClr val="13326F"/>
              </a:solidFill>
              <a:prstDash val="solid"/>
            </a:ln>
            <a:effectLst/>
          </p:spPr>
        </p:cxnSp>
        <p:cxnSp>
          <p:nvCxnSpPr>
            <p:cNvPr id="110" name="Straight Connector 109">
              <a:extLst>
                <a:ext uri="{FF2B5EF4-FFF2-40B4-BE49-F238E27FC236}">
                  <a16:creationId xmlns:a16="http://schemas.microsoft.com/office/drawing/2014/main" id="{14727E54-BE3D-774B-A9A6-576581499129}"/>
                </a:ext>
              </a:extLst>
            </p:cNvPr>
            <p:cNvCxnSpPr/>
            <p:nvPr/>
          </p:nvCxnSpPr>
          <p:spPr>
            <a:xfrm>
              <a:off x="4756857" y="5805939"/>
              <a:ext cx="0" cy="251798"/>
            </a:xfrm>
            <a:prstGeom prst="line">
              <a:avLst/>
            </a:prstGeom>
            <a:noFill/>
            <a:ln w="12700" cap="flat" cmpd="sng" algn="ctr">
              <a:solidFill>
                <a:srgbClr val="13326F"/>
              </a:solidFill>
              <a:prstDash val="solid"/>
            </a:ln>
            <a:effectLst/>
          </p:spPr>
        </p:cxnSp>
      </p:grpSp>
      <p:cxnSp>
        <p:nvCxnSpPr>
          <p:cNvPr id="117" name="Straight Connector 116">
            <a:extLst>
              <a:ext uri="{FF2B5EF4-FFF2-40B4-BE49-F238E27FC236}">
                <a16:creationId xmlns:a16="http://schemas.microsoft.com/office/drawing/2014/main" id="{083F9461-9530-AA45-90E4-CBB2928676E8}"/>
              </a:ext>
            </a:extLst>
          </p:cNvPr>
          <p:cNvCxnSpPr>
            <a:cxnSpLocks/>
          </p:cNvCxnSpPr>
          <p:nvPr/>
        </p:nvCxnSpPr>
        <p:spPr>
          <a:xfrm flipV="1">
            <a:off x="4145377" y="3645024"/>
            <a:ext cx="15896" cy="1525269"/>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CA2F8E1D-2012-A345-ACC3-A6223F7AE1EA}"/>
              </a:ext>
            </a:extLst>
          </p:cNvPr>
          <p:cNvCxnSpPr>
            <a:cxnSpLocks/>
          </p:cNvCxnSpPr>
          <p:nvPr/>
        </p:nvCxnSpPr>
        <p:spPr>
          <a:xfrm flipV="1">
            <a:off x="1225886" y="3645024"/>
            <a:ext cx="0" cy="288032"/>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E2DB0FA6-A7DF-5C42-99EE-88F2AE59A315}"/>
              </a:ext>
            </a:extLst>
          </p:cNvPr>
          <p:cNvCxnSpPr>
            <a:cxnSpLocks/>
          </p:cNvCxnSpPr>
          <p:nvPr/>
        </p:nvCxnSpPr>
        <p:spPr>
          <a:xfrm flipV="1">
            <a:off x="2984580" y="3645024"/>
            <a:ext cx="0" cy="288032"/>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2AAFD7F2-E757-DE4D-8905-F5CF6116E87C}"/>
              </a:ext>
            </a:extLst>
          </p:cNvPr>
          <p:cNvCxnSpPr>
            <a:cxnSpLocks/>
          </p:cNvCxnSpPr>
          <p:nvPr/>
        </p:nvCxnSpPr>
        <p:spPr>
          <a:xfrm>
            <a:off x="4145377" y="4495734"/>
            <a:ext cx="426374" cy="0"/>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sp>
        <p:nvSpPr>
          <p:cNvPr id="128" name="TextBox 127">
            <a:extLst>
              <a:ext uri="{FF2B5EF4-FFF2-40B4-BE49-F238E27FC236}">
                <a16:creationId xmlns:a16="http://schemas.microsoft.com/office/drawing/2014/main" id="{88E30A03-74E1-E34B-849F-4CF868CFF4EC}"/>
              </a:ext>
            </a:extLst>
          </p:cNvPr>
          <p:cNvSpPr txBox="1"/>
          <p:nvPr/>
        </p:nvSpPr>
        <p:spPr>
          <a:xfrm>
            <a:off x="3190459" y="5680840"/>
            <a:ext cx="2029613" cy="276999"/>
          </a:xfrm>
          <a:prstGeom prst="rect">
            <a:avLst/>
          </a:prstGeom>
          <a:noFill/>
        </p:spPr>
        <p:txBody>
          <a:bodyPr wrap="square" rtlCol="0">
            <a:spAutoFit/>
          </a:bodyPr>
          <a:lstStyle/>
          <a:p>
            <a:pPr algn="ctr"/>
            <a:r>
              <a:rPr lang="en-US" sz="1200" dirty="0">
                <a:latin typeface="Lato" panose="020F0502020204030203" pitchFamily="34" charset="0"/>
              </a:rPr>
              <a:t>Smart Devices or PLCs</a:t>
            </a:r>
            <a:endParaRPr lang="en-GB" sz="1200" dirty="0">
              <a:latin typeface="Lato" panose="020F0502020204030203" pitchFamily="34" charset="0"/>
            </a:endParaRPr>
          </a:p>
        </p:txBody>
      </p:sp>
      <p:cxnSp>
        <p:nvCxnSpPr>
          <p:cNvPr id="129" name="Straight Connector 128">
            <a:extLst>
              <a:ext uri="{FF2B5EF4-FFF2-40B4-BE49-F238E27FC236}">
                <a16:creationId xmlns:a16="http://schemas.microsoft.com/office/drawing/2014/main" id="{625B9484-8684-1B45-9E8D-753EB9B47A89}"/>
              </a:ext>
            </a:extLst>
          </p:cNvPr>
          <p:cNvCxnSpPr>
            <a:cxnSpLocks/>
          </p:cNvCxnSpPr>
          <p:nvPr/>
        </p:nvCxnSpPr>
        <p:spPr>
          <a:xfrm flipV="1">
            <a:off x="2359262" y="3392315"/>
            <a:ext cx="0" cy="252709"/>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26280F18-91E7-B144-A6DE-9343DB8071A9}"/>
              </a:ext>
            </a:extLst>
          </p:cNvPr>
          <p:cNvCxnSpPr>
            <a:cxnSpLocks/>
          </p:cNvCxnSpPr>
          <p:nvPr/>
        </p:nvCxnSpPr>
        <p:spPr>
          <a:xfrm flipH="1" flipV="1">
            <a:off x="2336402" y="2132856"/>
            <a:ext cx="22860" cy="1152128"/>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sp>
        <p:nvSpPr>
          <p:cNvPr id="134" name="TextBox 133">
            <a:extLst>
              <a:ext uri="{FF2B5EF4-FFF2-40B4-BE49-F238E27FC236}">
                <a16:creationId xmlns:a16="http://schemas.microsoft.com/office/drawing/2014/main" id="{55FB672B-35FC-3C4C-8111-30A898E9A742}"/>
              </a:ext>
            </a:extLst>
          </p:cNvPr>
          <p:cNvSpPr txBox="1"/>
          <p:nvPr/>
        </p:nvSpPr>
        <p:spPr>
          <a:xfrm>
            <a:off x="2252146" y="3294040"/>
            <a:ext cx="2857322" cy="276999"/>
          </a:xfrm>
          <a:prstGeom prst="rect">
            <a:avLst/>
          </a:prstGeom>
          <a:noFill/>
        </p:spPr>
        <p:txBody>
          <a:bodyPr wrap="square" rtlCol="0">
            <a:spAutoFit/>
          </a:bodyPr>
          <a:lstStyle/>
          <a:p>
            <a:pPr algn="ctr"/>
            <a:r>
              <a:rPr lang="en-US" sz="1200" dirty="0">
                <a:latin typeface="Lato" panose="020F0502020204030203" pitchFamily="34" charset="0"/>
              </a:rPr>
              <a:t>Switch/Firewall/Router/Modem</a:t>
            </a:r>
            <a:endParaRPr lang="en-GB" sz="1200" dirty="0">
              <a:latin typeface="Lato" panose="020F0502020204030203" pitchFamily="34" charset="0"/>
            </a:endParaRPr>
          </a:p>
        </p:txBody>
      </p:sp>
      <p:sp>
        <p:nvSpPr>
          <p:cNvPr id="11" name="Cloud 10">
            <a:extLst>
              <a:ext uri="{FF2B5EF4-FFF2-40B4-BE49-F238E27FC236}">
                <a16:creationId xmlns:a16="http://schemas.microsoft.com/office/drawing/2014/main" id="{838EE1CD-C542-8545-A4FC-BC67EE3217EE}"/>
              </a:ext>
            </a:extLst>
          </p:cNvPr>
          <p:cNvSpPr/>
          <p:nvPr/>
        </p:nvSpPr>
        <p:spPr>
          <a:xfrm>
            <a:off x="1025382" y="1628800"/>
            <a:ext cx="2977401" cy="792088"/>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31BA54CA-03A9-6546-8FD6-B9E9583F4873}"/>
              </a:ext>
            </a:extLst>
          </p:cNvPr>
          <p:cNvSpPr txBox="1"/>
          <p:nvPr/>
        </p:nvSpPr>
        <p:spPr>
          <a:xfrm>
            <a:off x="290070" y="2298422"/>
            <a:ext cx="1234564" cy="276999"/>
          </a:xfrm>
          <a:prstGeom prst="rect">
            <a:avLst/>
          </a:prstGeom>
          <a:noFill/>
        </p:spPr>
        <p:txBody>
          <a:bodyPr wrap="square" rtlCol="0">
            <a:spAutoFit/>
          </a:bodyPr>
          <a:lstStyle/>
          <a:p>
            <a:pPr algn="ctr"/>
            <a:r>
              <a:rPr lang="en-US" sz="1200" dirty="0">
                <a:latin typeface="Lato" panose="020F0502020204030203" pitchFamily="34" charset="0"/>
              </a:rPr>
              <a:t>Internet</a:t>
            </a:r>
            <a:endParaRPr lang="en-GB" sz="1200" dirty="0">
              <a:latin typeface="Lato" panose="020F0502020204030203" pitchFamily="34" charset="0"/>
            </a:endParaRPr>
          </a:p>
        </p:txBody>
      </p:sp>
      <p:grpSp>
        <p:nvGrpSpPr>
          <p:cNvPr id="68" name="Group 67">
            <a:extLst>
              <a:ext uri="{FF2B5EF4-FFF2-40B4-BE49-F238E27FC236}">
                <a16:creationId xmlns:a16="http://schemas.microsoft.com/office/drawing/2014/main" id="{20FC8C6B-73DD-334B-B422-14F06EFB6655}"/>
              </a:ext>
            </a:extLst>
          </p:cNvPr>
          <p:cNvGrpSpPr/>
          <p:nvPr/>
        </p:nvGrpSpPr>
        <p:grpSpPr>
          <a:xfrm>
            <a:off x="2111134" y="1454389"/>
            <a:ext cx="334098" cy="584829"/>
            <a:chOff x="2590776" y="1079394"/>
            <a:chExt cx="749324" cy="1206606"/>
          </a:xfrm>
        </p:grpSpPr>
        <p:sp>
          <p:nvSpPr>
            <p:cNvPr id="69" name="Rounded Rectangle 96">
              <a:extLst>
                <a:ext uri="{FF2B5EF4-FFF2-40B4-BE49-F238E27FC236}">
                  <a16:creationId xmlns:a16="http://schemas.microsoft.com/office/drawing/2014/main" id="{4CA7ED5B-C681-DC4D-9F4F-A2A1EB338E3F}"/>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0" name="Rounded Rectangle 97">
              <a:extLst>
                <a:ext uri="{FF2B5EF4-FFF2-40B4-BE49-F238E27FC236}">
                  <a16:creationId xmlns:a16="http://schemas.microsoft.com/office/drawing/2014/main" id="{25464116-4B20-A14B-9A26-2F821F03E195}"/>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1" name="Rounded Rectangle 98">
              <a:extLst>
                <a:ext uri="{FF2B5EF4-FFF2-40B4-BE49-F238E27FC236}">
                  <a16:creationId xmlns:a16="http://schemas.microsoft.com/office/drawing/2014/main" id="{D840B7CF-E6F4-4941-BFC8-8907C1536932}"/>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2" name="Rounded Rectangle 99">
              <a:extLst>
                <a:ext uri="{FF2B5EF4-FFF2-40B4-BE49-F238E27FC236}">
                  <a16:creationId xmlns:a16="http://schemas.microsoft.com/office/drawing/2014/main" id="{F84BACF3-5741-834C-B5C4-E7B785EF4463}"/>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3" name="Rectangle 72">
              <a:extLst>
                <a:ext uri="{FF2B5EF4-FFF2-40B4-BE49-F238E27FC236}">
                  <a16:creationId xmlns:a16="http://schemas.microsoft.com/office/drawing/2014/main" id="{5C25AC42-D4DE-AE41-BF22-8D3BA345AE44}"/>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4" name="Oval 73">
              <a:extLst>
                <a:ext uri="{FF2B5EF4-FFF2-40B4-BE49-F238E27FC236}">
                  <a16:creationId xmlns:a16="http://schemas.microsoft.com/office/drawing/2014/main" id="{D3D4A93A-2FDF-8D4F-98BC-09E8069044F8}"/>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75" name="Group 74">
            <a:extLst>
              <a:ext uri="{FF2B5EF4-FFF2-40B4-BE49-F238E27FC236}">
                <a16:creationId xmlns:a16="http://schemas.microsoft.com/office/drawing/2014/main" id="{487B89D1-FEE9-CB46-9E6A-AE6EEC8049BD}"/>
              </a:ext>
            </a:extLst>
          </p:cNvPr>
          <p:cNvGrpSpPr/>
          <p:nvPr/>
        </p:nvGrpSpPr>
        <p:grpSpPr>
          <a:xfrm>
            <a:off x="2263534" y="1606789"/>
            <a:ext cx="334098" cy="584829"/>
            <a:chOff x="2590776" y="1079394"/>
            <a:chExt cx="749324" cy="1206606"/>
          </a:xfrm>
        </p:grpSpPr>
        <p:sp>
          <p:nvSpPr>
            <p:cNvPr id="76" name="Rounded Rectangle 96">
              <a:extLst>
                <a:ext uri="{FF2B5EF4-FFF2-40B4-BE49-F238E27FC236}">
                  <a16:creationId xmlns:a16="http://schemas.microsoft.com/office/drawing/2014/main" id="{825C2476-731E-8843-94C5-89A8373D21D8}"/>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7" name="Rounded Rectangle 97">
              <a:extLst>
                <a:ext uri="{FF2B5EF4-FFF2-40B4-BE49-F238E27FC236}">
                  <a16:creationId xmlns:a16="http://schemas.microsoft.com/office/drawing/2014/main" id="{3BAEFCE7-1394-214E-9204-7B08FD29D490}"/>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8" name="Rounded Rectangle 98">
              <a:extLst>
                <a:ext uri="{FF2B5EF4-FFF2-40B4-BE49-F238E27FC236}">
                  <a16:creationId xmlns:a16="http://schemas.microsoft.com/office/drawing/2014/main" id="{D6AD9F55-FEB8-6E47-B750-4A2C19EDFCF9}"/>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9" name="Rounded Rectangle 99">
              <a:extLst>
                <a:ext uri="{FF2B5EF4-FFF2-40B4-BE49-F238E27FC236}">
                  <a16:creationId xmlns:a16="http://schemas.microsoft.com/office/drawing/2014/main" id="{ED17AFAE-2EDB-0E40-BDE1-EC09348FE5E2}"/>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0" name="Rectangle 79">
              <a:extLst>
                <a:ext uri="{FF2B5EF4-FFF2-40B4-BE49-F238E27FC236}">
                  <a16:creationId xmlns:a16="http://schemas.microsoft.com/office/drawing/2014/main" id="{986A2640-EDBB-7444-977E-FDAB5D9119C7}"/>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1" name="Oval 80">
              <a:extLst>
                <a:ext uri="{FF2B5EF4-FFF2-40B4-BE49-F238E27FC236}">
                  <a16:creationId xmlns:a16="http://schemas.microsoft.com/office/drawing/2014/main" id="{395436FC-5109-3C4D-B9EA-98F7487E8322}"/>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82" name="Group 81">
            <a:extLst>
              <a:ext uri="{FF2B5EF4-FFF2-40B4-BE49-F238E27FC236}">
                <a16:creationId xmlns:a16="http://schemas.microsoft.com/office/drawing/2014/main" id="{1FAD7DA5-DF75-994E-8880-3792370F8EBC}"/>
              </a:ext>
            </a:extLst>
          </p:cNvPr>
          <p:cNvGrpSpPr/>
          <p:nvPr/>
        </p:nvGrpSpPr>
        <p:grpSpPr>
          <a:xfrm>
            <a:off x="2415934" y="1759189"/>
            <a:ext cx="334098" cy="584829"/>
            <a:chOff x="2590776" y="1079394"/>
            <a:chExt cx="749324" cy="1206606"/>
          </a:xfrm>
        </p:grpSpPr>
        <p:sp>
          <p:nvSpPr>
            <p:cNvPr id="83" name="Rounded Rectangle 96">
              <a:extLst>
                <a:ext uri="{FF2B5EF4-FFF2-40B4-BE49-F238E27FC236}">
                  <a16:creationId xmlns:a16="http://schemas.microsoft.com/office/drawing/2014/main" id="{7001D439-C2C8-0247-91D4-4978BEC93C08}"/>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4" name="Rounded Rectangle 97">
              <a:extLst>
                <a:ext uri="{FF2B5EF4-FFF2-40B4-BE49-F238E27FC236}">
                  <a16:creationId xmlns:a16="http://schemas.microsoft.com/office/drawing/2014/main" id="{25089EB6-6361-414B-9890-CA7823E02AFB}"/>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5" name="Rounded Rectangle 98">
              <a:extLst>
                <a:ext uri="{FF2B5EF4-FFF2-40B4-BE49-F238E27FC236}">
                  <a16:creationId xmlns:a16="http://schemas.microsoft.com/office/drawing/2014/main" id="{155B8FCF-89B2-BB47-BAE9-1AE36AA55B59}"/>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6" name="Rounded Rectangle 99">
              <a:extLst>
                <a:ext uri="{FF2B5EF4-FFF2-40B4-BE49-F238E27FC236}">
                  <a16:creationId xmlns:a16="http://schemas.microsoft.com/office/drawing/2014/main" id="{0015EDCE-F819-A64A-8E6E-4B466C9A9966}"/>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1" name="Rectangle 110">
              <a:extLst>
                <a:ext uri="{FF2B5EF4-FFF2-40B4-BE49-F238E27FC236}">
                  <a16:creationId xmlns:a16="http://schemas.microsoft.com/office/drawing/2014/main" id="{6A610CBB-C83B-AC4C-8E6F-EFFED331D03E}"/>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2" name="Oval 111">
              <a:extLst>
                <a:ext uri="{FF2B5EF4-FFF2-40B4-BE49-F238E27FC236}">
                  <a16:creationId xmlns:a16="http://schemas.microsoft.com/office/drawing/2014/main" id="{262B997B-36CF-CA42-BB8B-E451C9E1232C}"/>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113" name="Group 112">
            <a:extLst>
              <a:ext uri="{FF2B5EF4-FFF2-40B4-BE49-F238E27FC236}">
                <a16:creationId xmlns:a16="http://schemas.microsoft.com/office/drawing/2014/main" id="{013B32FC-59DA-C44D-A166-A0295042C0C6}"/>
              </a:ext>
            </a:extLst>
          </p:cNvPr>
          <p:cNvGrpSpPr/>
          <p:nvPr/>
        </p:nvGrpSpPr>
        <p:grpSpPr>
          <a:xfrm>
            <a:off x="2568334" y="1911589"/>
            <a:ext cx="334098" cy="584829"/>
            <a:chOff x="2590776" y="1079394"/>
            <a:chExt cx="749324" cy="1206606"/>
          </a:xfrm>
        </p:grpSpPr>
        <p:sp>
          <p:nvSpPr>
            <p:cNvPr id="114" name="Rounded Rectangle 96">
              <a:extLst>
                <a:ext uri="{FF2B5EF4-FFF2-40B4-BE49-F238E27FC236}">
                  <a16:creationId xmlns:a16="http://schemas.microsoft.com/office/drawing/2014/main" id="{B2F09EB4-2E27-7548-9CB6-33D720D35C71}"/>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115" name="Rounded Rectangle 97">
              <a:extLst>
                <a:ext uri="{FF2B5EF4-FFF2-40B4-BE49-F238E27FC236}">
                  <a16:creationId xmlns:a16="http://schemas.microsoft.com/office/drawing/2014/main" id="{6C0BF6B6-38A0-F64F-BFB3-1DCD2DB8F46A}"/>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6" name="Rounded Rectangle 98">
              <a:extLst>
                <a:ext uri="{FF2B5EF4-FFF2-40B4-BE49-F238E27FC236}">
                  <a16:creationId xmlns:a16="http://schemas.microsoft.com/office/drawing/2014/main" id="{B492F377-1A77-774D-B7AB-D58CC4058930}"/>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8" name="Rounded Rectangle 99">
              <a:extLst>
                <a:ext uri="{FF2B5EF4-FFF2-40B4-BE49-F238E27FC236}">
                  <a16:creationId xmlns:a16="http://schemas.microsoft.com/office/drawing/2014/main" id="{6CC3D7A7-5250-3348-976A-2C3F5B17BA6E}"/>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9" name="Rectangle 118">
              <a:extLst>
                <a:ext uri="{FF2B5EF4-FFF2-40B4-BE49-F238E27FC236}">
                  <a16:creationId xmlns:a16="http://schemas.microsoft.com/office/drawing/2014/main" id="{14785ECE-3982-D94F-93CF-5B8043B43111}"/>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21" name="Oval 120">
              <a:extLst>
                <a:ext uri="{FF2B5EF4-FFF2-40B4-BE49-F238E27FC236}">
                  <a16:creationId xmlns:a16="http://schemas.microsoft.com/office/drawing/2014/main" id="{BDFA4248-5D40-C448-A1C6-0D8632371277}"/>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pic>
        <p:nvPicPr>
          <p:cNvPr id="123" name="Picture 42" descr="Image result for attacker icon">
            <a:extLst>
              <a:ext uri="{FF2B5EF4-FFF2-40B4-BE49-F238E27FC236}">
                <a16:creationId xmlns:a16="http://schemas.microsoft.com/office/drawing/2014/main" id="{350D4686-0B82-DE4E-894D-013ADF0B60B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380372" y="1763695"/>
            <a:ext cx="715446" cy="841331"/>
          </a:xfrm>
          <a:prstGeom prst="rect">
            <a:avLst/>
          </a:prstGeom>
          <a:noFill/>
          <a:extLst>
            <a:ext uri="{909E8E84-426E-40DD-AFC4-6F175D3DCCD1}">
              <a14:hiddenFill xmlns:a14="http://schemas.microsoft.com/office/drawing/2010/main">
                <a:solidFill>
                  <a:srgbClr val="FFFFFF"/>
                </a:solidFill>
              </a14:hiddenFill>
            </a:ext>
          </a:extLst>
        </p:spPr>
      </p:pic>
      <p:grpSp>
        <p:nvGrpSpPr>
          <p:cNvPr id="126" name="Group 125">
            <a:extLst>
              <a:ext uri="{FF2B5EF4-FFF2-40B4-BE49-F238E27FC236}">
                <a16:creationId xmlns:a16="http://schemas.microsoft.com/office/drawing/2014/main" id="{2647A153-F5C1-C544-B4EA-99D6D5C117E1}"/>
              </a:ext>
            </a:extLst>
          </p:cNvPr>
          <p:cNvGrpSpPr/>
          <p:nvPr/>
        </p:nvGrpSpPr>
        <p:grpSpPr>
          <a:xfrm>
            <a:off x="3213077" y="1940941"/>
            <a:ext cx="334098" cy="584829"/>
            <a:chOff x="2590776" y="1079394"/>
            <a:chExt cx="749324" cy="1206606"/>
          </a:xfrm>
          <a:solidFill>
            <a:srgbClr val="FF0000"/>
          </a:solidFill>
        </p:grpSpPr>
        <p:sp>
          <p:nvSpPr>
            <p:cNvPr id="127" name="Rounded Rectangle 96">
              <a:extLst>
                <a:ext uri="{FF2B5EF4-FFF2-40B4-BE49-F238E27FC236}">
                  <a16:creationId xmlns:a16="http://schemas.microsoft.com/office/drawing/2014/main" id="{ED30530E-83FB-5E47-BB41-1852535CB47D}"/>
                </a:ext>
              </a:extLst>
            </p:cNvPr>
            <p:cNvSpPr/>
            <p:nvPr/>
          </p:nvSpPr>
          <p:spPr>
            <a:xfrm>
              <a:off x="2590776" y="1079394"/>
              <a:ext cx="749324" cy="1206606"/>
            </a:xfrm>
            <a:prstGeom prst="roundRect">
              <a:avLst>
                <a:gd name="adj" fmla="val 8193"/>
              </a:avLst>
            </a:prstGeom>
            <a:grp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131" name="Rounded Rectangle 97">
              <a:extLst>
                <a:ext uri="{FF2B5EF4-FFF2-40B4-BE49-F238E27FC236}">
                  <a16:creationId xmlns:a16="http://schemas.microsoft.com/office/drawing/2014/main" id="{DBB886F9-62BC-DE4D-BA58-A2A17804EFED}"/>
                </a:ext>
              </a:extLst>
            </p:cNvPr>
            <p:cNvSpPr/>
            <p:nvPr/>
          </p:nvSpPr>
          <p:spPr>
            <a:xfrm>
              <a:off x="2682857" y="1208380"/>
              <a:ext cx="565162" cy="78016"/>
            </a:xfrm>
            <a:prstGeom prst="roundRect">
              <a:avLst>
                <a:gd name="adj" fmla="val 8193"/>
              </a:avLst>
            </a:prstGeom>
            <a:grp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32" name="Rounded Rectangle 98">
              <a:extLst>
                <a:ext uri="{FF2B5EF4-FFF2-40B4-BE49-F238E27FC236}">
                  <a16:creationId xmlns:a16="http://schemas.microsoft.com/office/drawing/2014/main" id="{28F1FC3B-3438-2A41-8F74-2E8E9A007DAF}"/>
                </a:ext>
              </a:extLst>
            </p:cNvPr>
            <p:cNvSpPr/>
            <p:nvPr/>
          </p:nvSpPr>
          <p:spPr>
            <a:xfrm>
              <a:off x="2682857" y="1360780"/>
              <a:ext cx="565162" cy="78016"/>
            </a:xfrm>
            <a:prstGeom prst="roundRect">
              <a:avLst>
                <a:gd name="adj" fmla="val 8193"/>
              </a:avLst>
            </a:prstGeom>
            <a:grp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33" name="Rounded Rectangle 99">
              <a:extLst>
                <a:ext uri="{FF2B5EF4-FFF2-40B4-BE49-F238E27FC236}">
                  <a16:creationId xmlns:a16="http://schemas.microsoft.com/office/drawing/2014/main" id="{F75430BE-8E35-D449-88D1-CAD5508EBCBF}"/>
                </a:ext>
              </a:extLst>
            </p:cNvPr>
            <p:cNvSpPr/>
            <p:nvPr/>
          </p:nvSpPr>
          <p:spPr>
            <a:xfrm>
              <a:off x="2682857" y="1508361"/>
              <a:ext cx="565162" cy="78016"/>
            </a:xfrm>
            <a:prstGeom prst="roundRect">
              <a:avLst>
                <a:gd name="adj" fmla="val 8193"/>
              </a:avLst>
            </a:prstGeom>
            <a:grp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35" name="Rectangle 134">
              <a:extLst>
                <a:ext uri="{FF2B5EF4-FFF2-40B4-BE49-F238E27FC236}">
                  <a16:creationId xmlns:a16="http://schemas.microsoft.com/office/drawing/2014/main" id="{250269D1-3D43-6040-A7DB-16ED091B49CC}"/>
                </a:ext>
              </a:extLst>
            </p:cNvPr>
            <p:cNvSpPr/>
            <p:nvPr/>
          </p:nvSpPr>
          <p:spPr>
            <a:xfrm>
              <a:off x="2682857" y="1697537"/>
              <a:ext cx="565162" cy="45719"/>
            </a:xfrm>
            <a:prstGeom prst="rect">
              <a:avLst/>
            </a:prstGeom>
            <a:grp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36" name="Oval 135">
              <a:extLst>
                <a:ext uri="{FF2B5EF4-FFF2-40B4-BE49-F238E27FC236}">
                  <a16:creationId xmlns:a16="http://schemas.microsoft.com/office/drawing/2014/main" id="{1BEE42FC-9032-1A42-B96E-44D18E3A989A}"/>
                </a:ext>
              </a:extLst>
            </p:cNvPr>
            <p:cNvSpPr>
              <a:spLocks noChangeAspect="1"/>
            </p:cNvSpPr>
            <p:nvPr/>
          </p:nvSpPr>
          <p:spPr>
            <a:xfrm>
              <a:off x="2907041" y="1986644"/>
              <a:ext cx="116795" cy="116770"/>
            </a:xfrm>
            <a:prstGeom prst="ellipse">
              <a:avLst/>
            </a:prstGeom>
            <a:grp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sp>
        <p:nvSpPr>
          <p:cNvPr id="137" name="Content Placeholder 1">
            <a:extLst>
              <a:ext uri="{FF2B5EF4-FFF2-40B4-BE49-F238E27FC236}">
                <a16:creationId xmlns:a16="http://schemas.microsoft.com/office/drawing/2014/main" id="{287A21FE-0E7E-5541-A7F9-6876CFA721AD}"/>
              </a:ext>
            </a:extLst>
          </p:cNvPr>
          <p:cNvSpPr txBox="1">
            <a:spLocks/>
          </p:cNvSpPr>
          <p:nvPr/>
        </p:nvSpPr>
        <p:spPr>
          <a:xfrm>
            <a:off x="6555007" y="1273540"/>
            <a:ext cx="2233268" cy="4780977"/>
          </a:xfrm>
          <a:prstGeom prst="rect">
            <a:avLst/>
          </a:prstGeom>
        </p:spPr>
        <p:txBody>
          <a:bodyPr vert="horz"/>
          <a:lstStyle>
            <a:lvl1pPr marL="0" indent="0" algn="l" defTabSz="457200" rtl="0" eaLnBrk="1" latinLnBrk="0" hangingPunct="1">
              <a:spcBef>
                <a:spcPct val="20000"/>
              </a:spcBef>
              <a:buFont typeface="Arial"/>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b="1" dirty="0"/>
              <a:t>Now you usually have control on the end-system. </a:t>
            </a:r>
          </a:p>
          <a:p>
            <a:pPr fontAlgn="auto">
              <a:spcAft>
                <a:spcPts val="0"/>
              </a:spcAft>
            </a:pPr>
            <a:endParaRPr lang="en-US" b="1" dirty="0"/>
          </a:p>
          <a:p>
            <a:pPr fontAlgn="auto">
              <a:spcAft>
                <a:spcPts val="0"/>
              </a:spcAft>
            </a:pPr>
            <a:r>
              <a:rPr lang="en-US" b="1" dirty="0"/>
              <a:t>It can also wait for more commands from you to diversify the attack</a:t>
            </a:r>
          </a:p>
          <a:p>
            <a:pPr fontAlgn="auto">
              <a:spcAft>
                <a:spcPts val="0"/>
              </a:spcAft>
            </a:pPr>
            <a:endParaRPr lang="en-US" b="1" dirty="0"/>
          </a:p>
          <a:p>
            <a:pPr fontAlgn="auto">
              <a:spcAft>
                <a:spcPts val="0"/>
              </a:spcAft>
            </a:pPr>
            <a:endParaRPr lang="en-US" b="1" dirty="0"/>
          </a:p>
        </p:txBody>
      </p:sp>
      <p:pic>
        <p:nvPicPr>
          <p:cNvPr id="139" name="Picture 18" descr="http://h30499.www3.hp.com/t5/image/serverpage/image-id/15409i19D1730721C453CE/image-size/medium?v=mpbl-1&amp;px=-1">
            <a:extLst>
              <a:ext uri="{FF2B5EF4-FFF2-40B4-BE49-F238E27FC236}">
                <a16:creationId xmlns:a16="http://schemas.microsoft.com/office/drawing/2014/main" id="{586A315C-A34E-854A-B7B7-DEEBF65FD06D}"/>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389016" y="1749661"/>
            <a:ext cx="711200" cy="457200"/>
          </a:xfrm>
          <a:prstGeom prst="rect">
            <a:avLst/>
          </a:prstGeom>
          <a:noFill/>
          <a:ln>
            <a:solidFill>
              <a:schemeClr val="tx2"/>
            </a:solidFill>
          </a:ln>
          <a:extLst>
            <a:ext uri="{909E8E84-426E-40dd-AFC4-6F175D3DCCD1}">
              <a14:hiddenFill xmlns="" xmlns:a14="http://schemas.microsoft.com/office/drawing/2010/main">
                <a:solidFill>
                  <a:srgbClr val="FFFFFF"/>
                </a:solidFill>
              </a14:hiddenFill>
            </a:ext>
          </a:extLst>
        </p:spPr>
      </p:pic>
      <p:pic>
        <p:nvPicPr>
          <p:cNvPr id="141" name="Picture 140">
            <a:extLst>
              <a:ext uri="{FF2B5EF4-FFF2-40B4-BE49-F238E27FC236}">
                <a16:creationId xmlns:a16="http://schemas.microsoft.com/office/drawing/2014/main" id="{AF4951BB-5A7C-3948-B7B9-42A72CA771A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507214" y="4281610"/>
            <a:ext cx="261230" cy="241523"/>
          </a:xfrm>
          <a:prstGeom prst="rect">
            <a:avLst/>
          </a:prstGeom>
        </p:spPr>
      </p:pic>
      <p:pic>
        <p:nvPicPr>
          <p:cNvPr id="142" name="Picture 141">
            <a:extLst>
              <a:ext uri="{FF2B5EF4-FFF2-40B4-BE49-F238E27FC236}">
                <a16:creationId xmlns:a16="http://schemas.microsoft.com/office/drawing/2014/main" id="{F0D06817-834E-4744-89E7-9D84A20F178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637829" y="4354558"/>
            <a:ext cx="328687" cy="281868"/>
          </a:xfrm>
          <a:prstGeom prst="rect">
            <a:avLst/>
          </a:prstGeom>
        </p:spPr>
      </p:pic>
      <p:sp>
        <p:nvSpPr>
          <p:cNvPr id="23" name="Rectangle 22">
            <a:extLst>
              <a:ext uri="{FF2B5EF4-FFF2-40B4-BE49-F238E27FC236}">
                <a16:creationId xmlns:a16="http://schemas.microsoft.com/office/drawing/2014/main" id="{2959D542-ED24-3C4D-AC03-5A12255913EE}"/>
              </a:ext>
            </a:extLst>
          </p:cNvPr>
          <p:cNvSpPr/>
          <p:nvPr/>
        </p:nvSpPr>
        <p:spPr>
          <a:xfrm>
            <a:off x="1591691" y="6485575"/>
            <a:ext cx="7156773" cy="338554"/>
          </a:xfrm>
          <a:prstGeom prst="rect">
            <a:avLst/>
          </a:prstGeom>
        </p:spPr>
        <p:txBody>
          <a:bodyPr wrap="square">
            <a:spAutoFit/>
          </a:bodyPr>
          <a:lstStyle/>
          <a:p>
            <a:r>
              <a:rPr lang="en-US" sz="1600" dirty="0"/>
              <a:t>This network cannot exist in practice, it just serves for illustration purposes </a:t>
            </a:r>
          </a:p>
        </p:txBody>
      </p:sp>
      <p:pic>
        <p:nvPicPr>
          <p:cNvPr id="144" name="Picture 143">
            <a:extLst>
              <a:ext uri="{FF2B5EF4-FFF2-40B4-BE49-F238E27FC236}">
                <a16:creationId xmlns:a16="http://schemas.microsoft.com/office/drawing/2014/main" id="{9F227359-BF43-B846-B2B2-0C11931D850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47079" y="3945708"/>
            <a:ext cx="748850" cy="757268"/>
          </a:xfrm>
          <a:prstGeom prst="rect">
            <a:avLst/>
          </a:prstGeom>
        </p:spPr>
      </p:pic>
      <p:cxnSp>
        <p:nvCxnSpPr>
          <p:cNvPr id="125" name="Straight Arrow Connector 124">
            <a:extLst>
              <a:ext uri="{FF2B5EF4-FFF2-40B4-BE49-F238E27FC236}">
                <a16:creationId xmlns:a16="http://schemas.microsoft.com/office/drawing/2014/main" id="{A08A6904-5E17-B94A-B74E-2C754C11E01E}"/>
              </a:ext>
            </a:extLst>
          </p:cNvPr>
          <p:cNvCxnSpPr>
            <a:cxnSpLocks/>
          </p:cNvCxnSpPr>
          <p:nvPr/>
        </p:nvCxnSpPr>
        <p:spPr>
          <a:xfrm flipH="1">
            <a:off x="799412" y="2420888"/>
            <a:ext cx="2337266" cy="1512168"/>
          </a:xfrm>
          <a:prstGeom prst="straightConnector1">
            <a:avLst/>
          </a:prstGeom>
          <a:ln w="38100" cap="flat" cmpd="sng" algn="ctr">
            <a:solidFill>
              <a:schemeClr val="accent2"/>
            </a:solidFill>
            <a:prstDash val="sysDash"/>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 name="TextBox 1">
            <a:extLst>
              <a:ext uri="{FF2B5EF4-FFF2-40B4-BE49-F238E27FC236}">
                <a16:creationId xmlns:a16="http://schemas.microsoft.com/office/drawing/2014/main" id="{5BCD91DF-6E4A-C346-9458-8782CB3B4B1F}"/>
              </a:ext>
            </a:extLst>
          </p:cNvPr>
          <p:cNvSpPr txBox="1"/>
          <p:nvPr/>
        </p:nvSpPr>
        <p:spPr>
          <a:xfrm>
            <a:off x="6555007" y="4281610"/>
            <a:ext cx="2233268" cy="1200329"/>
          </a:xfrm>
          <a:prstGeom prst="rect">
            <a:avLst/>
          </a:prstGeom>
          <a:noFill/>
        </p:spPr>
        <p:txBody>
          <a:bodyPr wrap="square" rtlCol="0">
            <a:spAutoFit/>
          </a:bodyPr>
          <a:lstStyle/>
          <a:p>
            <a:r>
              <a:rPr lang="en-US" dirty="0">
                <a:solidFill>
                  <a:srgbClr val="FF0000"/>
                </a:solidFill>
              </a:rPr>
              <a:t>Discuss: droppers, and Payload, </a:t>
            </a:r>
          </a:p>
        </p:txBody>
      </p:sp>
    </p:spTree>
    <p:extLst>
      <p:ext uri="{BB962C8B-B14F-4D97-AF65-F5344CB8AC3E}">
        <p14:creationId xmlns:p14="http://schemas.microsoft.com/office/powerpoint/2010/main" val="2846422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ounded Rectangle 159">
            <a:extLst>
              <a:ext uri="{FF2B5EF4-FFF2-40B4-BE49-F238E27FC236}">
                <a16:creationId xmlns:a16="http://schemas.microsoft.com/office/drawing/2014/main" id="{FCDBDA46-EE58-134A-94A0-28DD03FF8B23}"/>
              </a:ext>
            </a:extLst>
          </p:cNvPr>
          <p:cNvSpPr/>
          <p:nvPr/>
        </p:nvSpPr>
        <p:spPr>
          <a:xfrm>
            <a:off x="500730" y="3305401"/>
            <a:ext cx="5295405" cy="2787423"/>
          </a:xfrm>
          <a:prstGeom prst="roundRect">
            <a:avLst>
              <a:gd name="adj" fmla="val 6103"/>
            </a:avLst>
          </a:prstGeom>
          <a:solidFill>
            <a:srgbClr val="EAEAE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 name="Text Placeholder 2">
            <a:extLst>
              <a:ext uri="{FF2B5EF4-FFF2-40B4-BE49-F238E27FC236}">
                <a16:creationId xmlns:a16="http://schemas.microsoft.com/office/drawing/2014/main" id="{12692170-AD29-6446-B37C-B84E282148DD}"/>
              </a:ext>
            </a:extLst>
          </p:cNvPr>
          <p:cNvSpPr>
            <a:spLocks noGrp="1"/>
          </p:cNvSpPr>
          <p:nvPr>
            <p:ph type="body" sz="quarter" idx="12"/>
          </p:nvPr>
        </p:nvSpPr>
        <p:spPr/>
        <p:txBody>
          <a:bodyPr/>
          <a:lstStyle/>
          <a:p>
            <a:r>
              <a:rPr lang="en-US" dirty="0">
                <a:solidFill>
                  <a:schemeClr val="tx2"/>
                </a:solidFill>
              </a:rPr>
              <a:t>Step 4: perhaps you can steal the VPN credentials</a:t>
            </a:r>
          </a:p>
        </p:txBody>
      </p:sp>
      <p:grpSp>
        <p:nvGrpSpPr>
          <p:cNvPr id="4" name="Group 3">
            <a:extLst>
              <a:ext uri="{FF2B5EF4-FFF2-40B4-BE49-F238E27FC236}">
                <a16:creationId xmlns:a16="http://schemas.microsoft.com/office/drawing/2014/main" id="{A16AC1C6-5004-574F-B2E0-21703DB1E99B}"/>
              </a:ext>
            </a:extLst>
          </p:cNvPr>
          <p:cNvGrpSpPr/>
          <p:nvPr/>
        </p:nvGrpSpPr>
        <p:grpSpPr>
          <a:xfrm rot="10800000" flipV="1">
            <a:off x="2123728" y="3284984"/>
            <a:ext cx="426563" cy="107330"/>
            <a:chOff x="7342711" y="5501005"/>
            <a:chExt cx="426563" cy="138545"/>
          </a:xfrm>
        </p:grpSpPr>
        <p:sp>
          <p:nvSpPr>
            <p:cNvPr id="5" name="Rounded Rectangle 145">
              <a:extLst>
                <a:ext uri="{FF2B5EF4-FFF2-40B4-BE49-F238E27FC236}">
                  <a16:creationId xmlns:a16="http://schemas.microsoft.com/office/drawing/2014/main" id="{CF62552E-008F-2647-978D-5CD38A165583}"/>
                </a:ext>
              </a:extLst>
            </p:cNvPr>
            <p:cNvSpPr/>
            <p:nvPr/>
          </p:nvSpPr>
          <p:spPr>
            <a:xfrm>
              <a:off x="7342711" y="5501005"/>
              <a:ext cx="426563" cy="138545"/>
            </a:xfrm>
            <a:prstGeom prst="roundRect">
              <a:avLst/>
            </a:prstGeom>
            <a:solidFill>
              <a:srgbClr val="DDE6F3">
                <a:lumMod val="50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3C30D17E-6657-4242-AF9F-7BB4155FFE18}"/>
                </a:ext>
              </a:extLst>
            </p:cNvPr>
            <p:cNvSpPr/>
            <p:nvPr/>
          </p:nvSpPr>
          <p:spPr>
            <a:xfrm>
              <a:off x="7391098"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AC835E84-180C-0F41-8D20-C3D06A67745A}"/>
                </a:ext>
              </a:extLst>
            </p:cNvPr>
            <p:cNvSpPr/>
            <p:nvPr/>
          </p:nvSpPr>
          <p:spPr>
            <a:xfrm>
              <a:off x="7462419"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69594D4C-DFEB-7C46-84B7-367CEF737F7B}"/>
                </a:ext>
              </a:extLst>
            </p:cNvPr>
            <p:cNvSpPr/>
            <p:nvPr/>
          </p:nvSpPr>
          <p:spPr>
            <a:xfrm>
              <a:off x="7533740"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04791D53-4656-4B4D-BE4E-5BC3F6C54D42}"/>
                </a:ext>
              </a:extLst>
            </p:cNvPr>
            <p:cNvSpPr/>
            <p:nvPr/>
          </p:nvSpPr>
          <p:spPr>
            <a:xfrm>
              <a:off x="7605061"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ADBE5570-D2D5-5C41-BCF5-3585B3980919}"/>
                </a:ext>
              </a:extLst>
            </p:cNvPr>
            <p:cNvSpPr/>
            <p:nvPr/>
          </p:nvSpPr>
          <p:spPr>
            <a:xfrm>
              <a:off x="7676383"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12" name="Group 11">
            <a:extLst>
              <a:ext uri="{FF2B5EF4-FFF2-40B4-BE49-F238E27FC236}">
                <a16:creationId xmlns:a16="http://schemas.microsoft.com/office/drawing/2014/main" id="{A046934F-9A6E-5D4D-ACEB-ABFFB26AA87B}"/>
              </a:ext>
            </a:extLst>
          </p:cNvPr>
          <p:cNvGrpSpPr/>
          <p:nvPr/>
        </p:nvGrpSpPr>
        <p:grpSpPr>
          <a:xfrm>
            <a:off x="971600" y="3933056"/>
            <a:ext cx="437656" cy="766104"/>
            <a:chOff x="2590776" y="1079394"/>
            <a:chExt cx="749324" cy="1206606"/>
          </a:xfrm>
        </p:grpSpPr>
        <p:sp>
          <p:nvSpPr>
            <p:cNvPr id="13" name="Rounded Rectangle 96">
              <a:extLst>
                <a:ext uri="{FF2B5EF4-FFF2-40B4-BE49-F238E27FC236}">
                  <a16:creationId xmlns:a16="http://schemas.microsoft.com/office/drawing/2014/main" id="{494B5CA3-291B-5143-B77C-C91FBA858711}"/>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4" name="Rounded Rectangle 97">
              <a:extLst>
                <a:ext uri="{FF2B5EF4-FFF2-40B4-BE49-F238E27FC236}">
                  <a16:creationId xmlns:a16="http://schemas.microsoft.com/office/drawing/2014/main" id="{39295CDF-5899-B546-A69B-9C490F966B5E}"/>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5" name="Rounded Rectangle 98">
              <a:extLst>
                <a:ext uri="{FF2B5EF4-FFF2-40B4-BE49-F238E27FC236}">
                  <a16:creationId xmlns:a16="http://schemas.microsoft.com/office/drawing/2014/main" id="{593E9164-33DD-594A-BB6D-21D6118824E0}"/>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6" name="Rounded Rectangle 99">
              <a:extLst>
                <a:ext uri="{FF2B5EF4-FFF2-40B4-BE49-F238E27FC236}">
                  <a16:creationId xmlns:a16="http://schemas.microsoft.com/office/drawing/2014/main" id="{612629D6-97BD-8E42-888F-381E056BEE88}"/>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5B09B626-C699-3844-98E6-A87B617BC325}"/>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8" name="Oval 17">
              <a:extLst>
                <a:ext uri="{FF2B5EF4-FFF2-40B4-BE49-F238E27FC236}">
                  <a16:creationId xmlns:a16="http://schemas.microsoft.com/office/drawing/2014/main" id="{752C69A1-6260-9B43-B24E-C17C2945E7CD}"/>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26" name="Group 25">
            <a:extLst>
              <a:ext uri="{FF2B5EF4-FFF2-40B4-BE49-F238E27FC236}">
                <a16:creationId xmlns:a16="http://schemas.microsoft.com/office/drawing/2014/main" id="{FC53572E-FBDC-8542-9382-606BB7FDDCE8}"/>
              </a:ext>
            </a:extLst>
          </p:cNvPr>
          <p:cNvGrpSpPr/>
          <p:nvPr/>
        </p:nvGrpSpPr>
        <p:grpSpPr>
          <a:xfrm>
            <a:off x="2752803" y="3933056"/>
            <a:ext cx="437656" cy="766104"/>
            <a:chOff x="2590776" y="1079394"/>
            <a:chExt cx="749324" cy="1206606"/>
          </a:xfrm>
        </p:grpSpPr>
        <p:sp>
          <p:nvSpPr>
            <p:cNvPr id="27" name="Rounded Rectangle 96">
              <a:extLst>
                <a:ext uri="{FF2B5EF4-FFF2-40B4-BE49-F238E27FC236}">
                  <a16:creationId xmlns:a16="http://schemas.microsoft.com/office/drawing/2014/main" id="{99C7932C-75ED-B741-BEAA-B600D3DFE420}"/>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28" name="Rounded Rectangle 97">
              <a:extLst>
                <a:ext uri="{FF2B5EF4-FFF2-40B4-BE49-F238E27FC236}">
                  <a16:creationId xmlns:a16="http://schemas.microsoft.com/office/drawing/2014/main" id="{AAAE071D-A71A-194D-8DC8-E30AEA69B702}"/>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29" name="Rounded Rectangle 98">
              <a:extLst>
                <a:ext uri="{FF2B5EF4-FFF2-40B4-BE49-F238E27FC236}">
                  <a16:creationId xmlns:a16="http://schemas.microsoft.com/office/drawing/2014/main" id="{CB93D041-5BC8-CB42-8DE7-4BF6D6DE274D}"/>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30" name="Rounded Rectangle 99">
              <a:extLst>
                <a:ext uri="{FF2B5EF4-FFF2-40B4-BE49-F238E27FC236}">
                  <a16:creationId xmlns:a16="http://schemas.microsoft.com/office/drawing/2014/main" id="{007C1CEB-5B6B-E444-A17E-445ED3315BE5}"/>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D59C8ACA-4EA6-A444-9FDC-1E00C29E6967}"/>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32" name="Oval 31">
              <a:extLst>
                <a:ext uri="{FF2B5EF4-FFF2-40B4-BE49-F238E27FC236}">
                  <a16:creationId xmlns:a16="http://schemas.microsoft.com/office/drawing/2014/main" id="{35384ABA-4E25-3D4E-BC25-1F6486122EAD}"/>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pic>
        <p:nvPicPr>
          <p:cNvPr id="35" name="Picture 34" descr="user_blue.png">
            <a:extLst>
              <a:ext uri="{FF2B5EF4-FFF2-40B4-BE49-F238E27FC236}">
                <a16:creationId xmlns:a16="http://schemas.microsoft.com/office/drawing/2014/main" id="{BDBEB75B-F71E-6B47-97A4-5A40F7E31BB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35778" y="5241798"/>
            <a:ext cx="461429" cy="526967"/>
          </a:xfrm>
          <a:prstGeom prst="rect">
            <a:avLst/>
          </a:prstGeom>
        </p:spPr>
      </p:pic>
      <p:sp>
        <p:nvSpPr>
          <p:cNvPr id="36" name="TextBox 35">
            <a:extLst>
              <a:ext uri="{FF2B5EF4-FFF2-40B4-BE49-F238E27FC236}">
                <a16:creationId xmlns:a16="http://schemas.microsoft.com/office/drawing/2014/main" id="{FB17E6E4-1AA4-D14E-9F87-EEB0C67A1FBA}"/>
              </a:ext>
            </a:extLst>
          </p:cNvPr>
          <p:cNvSpPr txBox="1"/>
          <p:nvPr/>
        </p:nvSpPr>
        <p:spPr>
          <a:xfrm>
            <a:off x="2388457" y="4918327"/>
            <a:ext cx="1234564" cy="276999"/>
          </a:xfrm>
          <a:prstGeom prst="rect">
            <a:avLst/>
          </a:prstGeom>
          <a:noFill/>
        </p:spPr>
        <p:txBody>
          <a:bodyPr wrap="square" rtlCol="0">
            <a:spAutoFit/>
          </a:bodyPr>
          <a:lstStyle/>
          <a:p>
            <a:pPr algn="ctr"/>
            <a:r>
              <a:rPr lang="en-US" sz="1200" dirty="0">
                <a:latin typeface="Lato" panose="020F0502020204030203" pitchFamily="34" charset="0"/>
              </a:rPr>
              <a:t>Web Server</a:t>
            </a:r>
            <a:endParaRPr lang="en-GB" sz="1200" dirty="0">
              <a:latin typeface="Lato" panose="020F0502020204030203" pitchFamily="34" charset="0"/>
            </a:endParaRPr>
          </a:p>
        </p:txBody>
      </p:sp>
      <p:sp>
        <p:nvSpPr>
          <p:cNvPr id="37" name="TextBox 36">
            <a:extLst>
              <a:ext uri="{FF2B5EF4-FFF2-40B4-BE49-F238E27FC236}">
                <a16:creationId xmlns:a16="http://schemas.microsoft.com/office/drawing/2014/main" id="{62D78FDF-81E1-EA4D-A03A-BA9CFF034144}"/>
              </a:ext>
            </a:extLst>
          </p:cNvPr>
          <p:cNvSpPr txBox="1"/>
          <p:nvPr/>
        </p:nvSpPr>
        <p:spPr>
          <a:xfrm>
            <a:off x="585702" y="4769526"/>
            <a:ext cx="1234564" cy="461665"/>
          </a:xfrm>
          <a:prstGeom prst="rect">
            <a:avLst/>
          </a:prstGeom>
          <a:noFill/>
        </p:spPr>
        <p:txBody>
          <a:bodyPr wrap="square" rtlCol="0">
            <a:spAutoFit/>
          </a:bodyPr>
          <a:lstStyle/>
          <a:p>
            <a:pPr algn="ctr"/>
            <a:r>
              <a:rPr lang="en-US" sz="1200" dirty="0">
                <a:latin typeface="Lato" panose="020F0502020204030203" pitchFamily="34" charset="0"/>
              </a:rPr>
              <a:t>Office or home computer</a:t>
            </a:r>
            <a:endParaRPr lang="en-GB" sz="1200" dirty="0">
              <a:latin typeface="Lato" panose="020F0502020204030203" pitchFamily="34" charset="0"/>
            </a:endParaRPr>
          </a:p>
        </p:txBody>
      </p:sp>
      <p:cxnSp>
        <p:nvCxnSpPr>
          <p:cNvPr id="38" name="Straight Connector 37">
            <a:extLst>
              <a:ext uri="{FF2B5EF4-FFF2-40B4-BE49-F238E27FC236}">
                <a16:creationId xmlns:a16="http://schemas.microsoft.com/office/drawing/2014/main" id="{2FFE981B-0B49-E34E-A48A-7CED4EF495F9}"/>
              </a:ext>
            </a:extLst>
          </p:cNvPr>
          <p:cNvCxnSpPr>
            <a:cxnSpLocks/>
          </p:cNvCxnSpPr>
          <p:nvPr/>
        </p:nvCxnSpPr>
        <p:spPr>
          <a:xfrm>
            <a:off x="799411" y="3645024"/>
            <a:ext cx="4636685" cy="0"/>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40" name="Group 39">
            <a:extLst>
              <a:ext uri="{FF2B5EF4-FFF2-40B4-BE49-F238E27FC236}">
                <a16:creationId xmlns:a16="http://schemas.microsoft.com/office/drawing/2014/main" id="{BC47034D-8CAA-0047-8C6F-B2C9C9C4C997}"/>
              </a:ext>
            </a:extLst>
          </p:cNvPr>
          <p:cNvGrpSpPr/>
          <p:nvPr/>
        </p:nvGrpSpPr>
        <p:grpSpPr>
          <a:xfrm>
            <a:off x="4607971" y="4330038"/>
            <a:ext cx="477234" cy="400105"/>
            <a:chOff x="795867" y="1761053"/>
            <a:chExt cx="1346200" cy="965211"/>
          </a:xfrm>
        </p:grpSpPr>
        <p:sp>
          <p:nvSpPr>
            <p:cNvPr id="41" name="Rounded Rectangle 53">
              <a:extLst>
                <a:ext uri="{FF2B5EF4-FFF2-40B4-BE49-F238E27FC236}">
                  <a16:creationId xmlns:a16="http://schemas.microsoft.com/office/drawing/2014/main" id="{B4D62323-21E1-364E-B9A5-A448F5D5BD89}"/>
                </a:ext>
              </a:extLst>
            </p:cNvPr>
            <p:cNvSpPr/>
            <p:nvPr/>
          </p:nvSpPr>
          <p:spPr>
            <a:xfrm>
              <a:off x="795867" y="1761053"/>
              <a:ext cx="1346200" cy="829733"/>
            </a:xfrm>
            <a:prstGeom prst="roundRect">
              <a:avLst>
                <a:gd name="adj" fmla="val 5443"/>
              </a:avLst>
            </a:prstGeom>
            <a:solidFill>
              <a:sysClr val="window" lastClr="FFFFFF"/>
            </a:solidFill>
            <a:ln w="38100" cap="flat" cmpd="sng" algn="ctr">
              <a:solidFill>
                <a:srgbClr val="2D4B87">
                  <a:lumMod val="75000"/>
                </a:srgbClr>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D4B87">
                    <a:lumMod val="75000"/>
                  </a:srgbClr>
                </a:solidFill>
                <a:effectLst/>
                <a:uLnTx/>
                <a:uFillTx/>
                <a:latin typeface="Arial"/>
                <a:ea typeface="+mn-ea"/>
                <a:cs typeface="Arial"/>
              </a:endParaRPr>
            </a:p>
          </p:txBody>
        </p:sp>
        <p:sp>
          <p:nvSpPr>
            <p:cNvPr id="42" name="Trapezoid 41">
              <a:extLst>
                <a:ext uri="{FF2B5EF4-FFF2-40B4-BE49-F238E27FC236}">
                  <a16:creationId xmlns:a16="http://schemas.microsoft.com/office/drawing/2014/main" id="{E4EEFC41-0B23-6E44-951F-3FABA40A2EAF}"/>
                </a:ext>
              </a:extLst>
            </p:cNvPr>
            <p:cNvSpPr/>
            <p:nvPr/>
          </p:nvSpPr>
          <p:spPr>
            <a:xfrm rot="10800000">
              <a:off x="1219262" y="2595016"/>
              <a:ext cx="499411" cy="45719"/>
            </a:xfrm>
            <a:prstGeom prst="trapezoid">
              <a:avLst/>
            </a:prstGeom>
            <a:solidFill>
              <a:srgbClr val="2D4B87">
                <a:lumMod val="75000"/>
              </a:srgbClr>
            </a:solidFill>
            <a:ln w="28575"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43" name="Rectangle 42">
              <a:extLst>
                <a:ext uri="{FF2B5EF4-FFF2-40B4-BE49-F238E27FC236}">
                  <a16:creationId xmlns:a16="http://schemas.microsoft.com/office/drawing/2014/main" id="{2408E202-85DC-0246-A4A3-31A8E4AD14DC}"/>
                </a:ext>
              </a:extLst>
            </p:cNvPr>
            <p:cNvSpPr/>
            <p:nvPr/>
          </p:nvSpPr>
          <p:spPr>
            <a:xfrm>
              <a:off x="1138579" y="2670366"/>
              <a:ext cx="660777" cy="55898"/>
            </a:xfrm>
            <a:prstGeom prst="rect">
              <a:avLst/>
            </a:prstGeom>
            <a:solidFill>
              <a:srgbClr val="2D4B87">
                <a:lumMod val="75000"/>
              </a:srgbClr>
            </a:solidFill>
            <a:ln w="3175"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sp>
        <p:nvSpPr>
          <p:cNvPr id="58" name="TextBox 57">
            <a:extLst>
              <a:ext uri="{FF2B5EF4-FFF2-40B4-BE49-F238E27FC236}">
                <a16:creationId xmlns:a16="http://schemas.microsoft.com/office/drawing/2014/main" id="{5EC08E4F-B774-0E4F-8A85-70150EB05493}"/>
              </a:ext>
            </a:extLst>
          </p:cNvPr>
          <p:cNvSpPr txBox="1"/>
          <p:nvPr/>
        </p:nvSpPr>
        <p:spPr>
          <a:xfrm>
            <a:off x="4220992" y="4789878"/>
            <a:ext cx="1234564" cy="276999"/>
          </a:xfrm>
          <a:prstGeom prst="rect">
            <a:avLst/>
          </a:prstGeom>
          <a:noFill/>
        </p:spPr>
        <p:txBody>
          <a:bodyPr wrap="square" rtlCol="0">
            <a:spAutoFit/>
          </a:bodyPr>
          <a:lstStyle/>
          <a:p>
            <a:pPr algn="ctr"/>
            <a:r>
              <a:rPr lang="en-US" sz="1200" dirty="0">
                <a:latin typeface="Lato" panose="020F0502020204030203" pitchFamily="34" charset="0"/>
              </a:rPr>
              <a:t>SCADA or a TV</a:t>
            </a:r>
            <a:endParaRPr lang="en-GB" sz="1200" dirty="0">
              <a:latin typeface="Lato" panose="020F0502020204030203" pitchFamily="34" charset="0"/>
            </a:endParaRPr>
          </a:p>
        </p:txBody>
      </p:sp>
      <p:grpSp>
        <p:nvGrpSpPr>
          <p:cNvPr id="87" name="Group 86">
            <a:extLst>
              <a:ext uri="{FF2B5EF4-FFF2-40B4-BE49-F238E27FC236}">
                <a16:creationId xmlns:a16="http://schemas.microsoft.com/office/drawing/2014/main" id="{F8C7A7E9-4A28-0E47-83C6-DB0F565B39C8}"/>
              </a:ext>
            </a:extLst>
          </p:cNvPr>
          <p:cNvGrpSpPr/>
          <p:nvPr/>
        </p:nvGrpSpPr>
        <p:grpSpPr>
          <a:xfrm>
            <a:off x="3759012" y="5123076"/>
            <a:ext cx="857249" cy="316182"/>
            <a:chOff x="4151669" y="5744028"/>
            <a:chExt cx="857249" cy="316182"/>
          </a:xfrm>
        </p:grpSpPr>
        <p:sp>
          <p:nvSpPr>
            <p:cNvPr id="88" name="Rounded Rectangle 214">
              <a:extLst>
                <a:ext uri="{FF2B5EF4-FFF2-40B4-BE49-F238E27FC236}">
                  <a16:creationId xmlns:a16="http://schemas.microsoft.com/office/drawing/2014/main" id="{077AF422-9C5A-634A-AE50-6A5B1AED3005}"/>
                </a:ext>
              </a:extLst>
            </p:cNvPr>
            <p:cNvSpPr/>
            <p:nvPr/>
          </p:nvSpPr>
          <p:spPr>
            <a:xfrm>
              <a:off x="4202413" y="5802764"/>
              <a:ext cx="637634" cy="251798"/>
            </a:xfrm>
            <a:prstGeom prst="roundRect">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cxnSp>
          <p:nvCxnSpPr>
            <p:cNvPr id="89" name="Straight Connector 88">
              <a:extLst>
                <a:ext uri="{FF2B5EF4-FFF2-40B4-BE49-F238E27FC236}">
                  <a16:creationId xmlns:a16="http://schemas.microsoft.com/office/drawing/2014/main" id="{CB57A887-E04C-0E43-86DD-5B4A02163EFB}"/>
                </a:ext>
              </a:extLst>
            </p:cNvPr>
            <p:cNvCxnSpPr/>
            <p:nvPr/>
          </p:nvCxnSpPr>
          <p:spPr>
            <a:xfrm>
              <a:off x="4608975" y="5797265"/>
              <a:ext cx="0" cy="251798"/>
            </a:xfrm>
            <a:prstGeom prst="line">
              <a:avLst/>
            </a:prstGeom>
            <a:noFill/>
            <a:ln w="12700" cap="flat" cmpd="sng" algn="ctr">
              <a:solidFill>
                <a:srgbClr val="13326F"/>
              </a:solidFill>
              <a:prstDash val="solid"/>
            </a:ln>
            <a:effectLst/>
          </p:spPr>
        </p:cxnSp>
        <p:cxnSp>
          <p:nvCxnSpPr>
            <p:cNvPr id="90" name="Straight Connector 89">
              <a:extLst>
                <a:ext uri="{FF2B5EF4-FFF2-40B4-BE49-F238E27FC236}">
                  <a16:creationId xmlns:a16="http://schemas.microsoft.com/office/drawing/2014/main" id="{4C64686C-70A2-B345-9D0D-AB97D3178F1B}"/>
                </a:ext>
              </a:extLst>
            </p:cNvPr>
            <p:cNvCxnSpPr/>
            <p:nvPr/>
          </p:nvCxnSpPr>
          <p:spPr>
            <a:xfrm>
              <a:off x="4535697" y="5797265"/>
              <a:ext cx="0" cy="251798"/>
            </a:xfrm>
            <a:prstGeom prst="line">
              <a:avLst/>
            </a:prstGeom>
            <a:noFill/>
            <a:ln w="12700" cap="flat" cmpd="sng" algn="ctr">
              <a:solidFill>
                <a:srgbClr val="13326F"/>
              </a:solidFill>
              <a:prstDash val="solid"/>
            </a:ln>
            <a:effectLst/>
          </p:spPr>
        </p:cxnSp>
        <p:cxnSp>
          <p:nvCxnSpPr>
            <p:cNvPr id="91" name="Straight Connector 90">
              <a:extLst>
                <a:ext uri="{FF2B5EF4-FFF2-40B4-BE49-F238E27FC236}">
                  <a16:creationId xmlns:a16="http://schemas.microsoft.com/office/drawing/2014/main" id="{A8073A49-F1E1-EF47-90C0-5ADBA31BE596}"/>
                </a:ext>
              </a:extLst>
            </p:cNvPr>
            <p:cNvCxnSpPr/>
            <p:nvPr/>
          </p:nvCxnSpPr>
          <p:spPr>
            <a:xfrm>
              <a:off x="4310159" y="5808412"/>
              <a:ext cx="0" cy="251798"/>
            </a:xfrm>
            <a:prstGeom prst="line">
              <a:avLst/>
            </a:prstGeom>
            <a:noFill/>
            <a:ln w="12700" cap="flat" cmpd="sng" algn="ctr">
              <a:solidFill>
                <a:srgbClr val="13326F"/>
              </a:solidFill>
              <a:prstDash val="solid"/>
            </a:ln>
            <a:effectLst/>
          </p:spPr>
        </p:cxnSp>
        <p:cxnSp>
          <p:nvCxnSpPr>
            <p:cNvPr id="92" name="Straight Connector 91">
              <a:extLst>
                <a:ext uri="{FF2B5EF4-FFF2-40B4-BE49-F238E27FC236}">
                  <a16:creationId xmlns:a16="http://schemas.microsoft.com/office/drawing/2014/main" id="{8E561FD3-50A0-4B43-9277-528491ED3506}"/>
                </a:ext>
              </a:extLst>
            </p:cNvPr>
            <p:cNvCxnSpPr>
              <a:stCxn id="88" idx="1"/>
              <a:endCxn id="88" idx="3"/>
            </p:cNvCxnSpPr>
            <p:nvPr/>
          </p:nvCxnSpPr>
          <p:spPr>
            <a:xfrm>
              <a:off x="4202413" y="5928663"/>
              <a:ext cx="637634" cy="0"/>
            </a:xfrm>
            <a:prstGeom prst="line">
              <a:avLst/>
            </a:prstGeom>
            <a:noFill/>
            <a:ln w="12700" cap="flat" cmpd="sng" algn="ctr">
              <a:solidFill>
                <a:srgbClr val="13326F"/>
              </a:solidFill>
              <a:prstDash val="solid"/>
            </a:ln>
            <a:effectLst/>
          </p:spPr>
        </p:cxnSp>
        <p:cxnSp>
          <p:nvCxnSpPr>
            <p:cNvPr id="93" name="Straight Connector 92">
              <a:extLst>
                <a:ext uri="{FF2B5EF4-FFF2-40B4-BE49-F238E27FC236}">
                  <a16:creationId xmlns:a16="http://schemas.microsoft.com/office/drawing/2014/main" id="{B4B06ABE-23F8-0D49-8C93-766967A22F82}"/>
                </a:ext>
              </a:extLst>
            </p:cNvPr>
            <p:cNvCxnSpPr/>
            <p:nvPr/>
          </p:nvCxnSpPr>
          <p:spPr>
            <a:xfrm>
              <a:off x="4460594" y="5797265"/>
              <a:ext cx="0" cy="251798"/>
            </a:xfrm>
            <a:prstGeom prst="line">
              <a:avLst/>
            </a:prstGeom>
            <a:noFill/>
            <a:ln w="12700" cap="flat" cmpd="sng" algn="ctr">
              <a:solidFill>
                <a:srgbClr val="13326F"/>
              </a:solidFill>
              <a:prstDash val="solid"/>
            </a:ln>
            <a:effectLst/>
          </p:spPr>
        </p:cxnSp>
        <p:sp>
          <p:nvSpPr>
            <p:cNvPr id="94" name="Rectangle 93">
              <a:extLst>
                <a:ext uri="{FF2B5EF4-FFF2-40B4-BE49-F238E27FC236}">
                  <a16:creationId xmlns:a16="http://schemas.microsoft.com/office/drawing/2014/main" id="{7C94AC02-F4DC-314E-B4F4-A3DA3480AA6F}"/>
                </a:ext>
              </a:extLst>
            </p:cNvPr>
            <p:cNvSpPr/>
            <p:nvPr/>
          </p:nvSpPr>
          <p:spPr>
            <a:xfrm>
              <a:off x="4241975" y="5962351"/>
              <a:ext cx="45719" cy="50800"/>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95" name="TextBox 94">
              <a:extLst>
                <a:ext uri="{FF2B5EF4-FFF2-40B4-BE49-F238E27FC236}">
                  <a16:creationId xmlns:a16="http://schemas.microsoft.com/office/drawing/2014/main" id="{1604F3F9-C9B5-4646-8B07-CD964CBBE332}"/>
                </a:ext>
              </a:extLst>
            </p:cNvPr>
            <p:cNvSpPr txBox="1"/>
            <p:nvPr/>
          </p:nvSpPr>
          <p:spPr>
            <a:xfrm>
              <a:off x="4151669" y="5744028"/>
              <a:ext cx="857249"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10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endParaRPr kumimoji="0" lang="en-US" sz="800" b="0" i="0" u="none" strike="noStrike" kern="0" cap="none" spc="0" normalizeH="0" baseline="0" noProof="0" dirty="0">
                <a:ln>
                  <a:noFill/>
                </a:ln>
                <a:solidFill>
                  <a:srgbClr val="2D4B87">
                    <a:lumMod val="75000"/>
                  </a:srgbClr>
                </a:solidFill>
                <a:effectLst/>
                <a:uLnTx/>
                <a:uFillTx/>
                <a:latin typeface="Arial"/>
                <a:cs typeface="Arial"/>
              </a:endParaRPr>
            </a:p>
          </p:txBody>
        </p:sp>
        <p:cxnSp>
          <p:nvCxnSpPr>
            <p:cNvPr id="96" name="Straight Connector 95">
              <a:extLst>
                <a:ext uri="{FF2B5EF4-FFF2-40B4-BE49-F238E27FC236}">
                  <a16:creationId xmlns:a16="http://schemas.microsoft.com/office/drawing/2014/main" id="{7D5E00C5-A963-6E4A-BCFD-001F4651AA5F}"/>
                </a:ext>
              </a:extLst>
            </p:cNvPr>
            <p:cNvCxnSpPr/>
            <p:nvPr/>
          </p:nvCxnSpPr>
          <p:spPr>
            <a:xfrm>
              <a:off x="4385535" y="5802764"/>
              <a:ext cx="0" cy="251798"/>
            </a:xfrm>
            <a:prstGeom prst="line">
              <a:avLst/>
            </a:prstGeom>
            <a:noFill/>
            <a:ln w="12700" cap="flat" cmpd="sng" algn="ctr">
              <a:solidFill>
                <a:srgbClr val="13326F"/>
              </a:solidFill>
              <a:prstDash val="solid"/>
            </a:ln>
            <a:effectLst/>
          </p:spPr>
        </p:cxnSp>
        <p:cxnSp>
          <p:nvCxnSpPr>
            <p:cNvPr id="97" name="Straight Connector 96">
              <a:extLst>
                <a:ext uri="{FF2B5EF4-FFF2-40B4-BE49-F238E27FC236}">
                  <a16:creationId xmlns:a16="http://schemas.microsoft.com/office/drawing/2014/main" id="{7A55C949-B165-5D47-9D9F-C8BD21A0486A}"/>
                </a:ext>
              </a:extLst>
            </p:cNvPr>
            <p:cNvCxnSpPr/>
            <p:nvPr/>
          </p:nvCxnSpPr>
          <p:spPr>
            <a:xfrm>
              <a:off x="4685066" y="5792859"/>
              <a:ext cx="0" cy="251798"/>
            </a:xfrm>
            <a:prstGeom prst="line">
              <a:avLst/>
            </a:prstGeom>
            <a:noFill/>
            <a:ln w="12700" cap="flat" cmpd="sng" algn="ctr">
              <a:solidFill>
                <a:srgbClr val="13326F"/>
              </a:solidFill>
              <a:prstDash val="solid"/>
            </a:ln>
            <a:effectLst/>
          </p:spPr>
        </p:cxnSp>
        <p:cxnSp>
          <p:nvCxnSpPr>
            <p:cNvPr id="98" name="Straight Connector 97">
              <a:extLst>
                <a:ext uri="{FF2B5EF4-FFF2-40B4-BE49-F238E27FC236}">
                  <a16:creationId xmlns:a16="http://schemas.microsoft.com/office/drawing/2014/main" id="{12010808-AE87-E54F-9EF3-5711CD7CB360}"/>
                </a:ext>
              </a:extLst>
            </p:cNvPr>
            <p:cNvCxnSpPr/>
            <p:nvPr/>
          </p:nvCxnSpPr>
          <p:spPr>
            <a:xfrm>
              <a:off x="4756857" y="5805939"/>
              <a:ext cx="0" cy="251798"/>
            </a:xfrm>
            <a:prstGeom prst="line">
              <a:avLst/>
            </a:prstGeom>
            <a:noFill/>
            <a:ln w="12700" cap="flat" cmpd="sng" algn="ctr">
              <a:solidFill>
                <a:srgbClr val="13326F"/>
              </a:solidFill>
              <a:prstDash val="solid"/>
            </a:ln>
            <a:effectLst/>
          </p:spPr>
        </p:cxnSp>
      </p:grpSp>
      <p:grpSp>
        <p:nvGrpSpPr>
          <p:cNvPr id="99" name="Group 98">
            <a:extLst>
              <a:ext uri="{FF2B5EF4-FFF2-40B4-BE49-F238E27FC236}">
                <a16:creationId xmlns:a16="http://schemas.microsoft.com/office/drawing/2014/main" id="{FEFDB1D1-E661-634D-A6B1-139F9C59E0EE}"/>
              </a:ext>
            </a:extLst>
          </p:cNvPr>
          <p:cNvGrpSpPr/>
          <p:nvPr/>
        </p:nvGrpSpPr>
        <p:grpSpPr>
          <a:xfrm>
            <a:off x="4002783" y="5275519"/>
            <a:ext cx="857249" cy="316182"/>
            <a:chOff x="4151669" y="5744028"/>
            <a:chExt cx="857249" cy="316182"/>
          </a:xfrm>
        </p:grpSpPr>
        <p:sp>
          <p:nvSpPr>
            <p:cNvPr id="100" name="Rounded Rectangle 214">
              <a:extLst>
                <a:ext uri="{FF2B5EF4-FFF2-40B4-BE49-F238E27FC236}">
                  <a16:creationId xmlns:a16="http://schemas.microsoft.com/office/drawing/2014/main" id="{7F29F2D8-7961-8A4D-B44E-7BB5D9E6AC26}"/>
                </a:ext>
              </a:extLst>
            </p:cNvPr>
            <p:cNvSpPr/>
            <p:nvPr/>
          </p:nvSpPr>
          <p:spPr>
            <a:xfrm>
              <a:off x="4202413" y="5802764"/>
              <a:ext cx="637634" cy="251798"/>
            </a:xfrm>
            <a:prstGeom prst="roundRect">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cxnSp>
          <p:nvCxnSpPr>
            <p:cNvPr id="101" name="Straight Connector 100">
              <a:extLst>
                <a:ext uri="{FF2B5EF4-FFF2-40B4-BE49-F238E27FC236}">
                  <a16:creationId xmlns:a16="http://schemas.microsoft.com/office/drawing/2014/main" id="{7E45D233-BC49-AD45-8741-E3AB45759399}"/>
                </a:ext>
              </a:extLst>
            </p:cNvPr>
            <p:cNvCxnSpPr/>
            <p:nvPr/>
          </p:nvCxnSpPr>
          <p:spPr>
            <a:xfrm>
              <a:off x="4608975" y="5797265"/>
              <a:ext cx="0" cy="251798"/>
            </a:xfrm>
            <a:prstGeom prst="line">
              <a:avLst/>
            </a:prstGeom>
            <a:noFill/>
            <a:ln w="12700" cap="flat" cmpd="sng" algn="ctr">
              <a:solidFill>
                <a:srgbClr val="13326F"/>
              </a:solidFill>
              <a:prstDash val="solid"/>
            </a:ln>
            <a:effectLst/>
          </p:spPr>
        </p:cxnSp>
        <p:cxnSp>
          <p:nvCxnSpPr>
            <p:cNvPr id="102" name="Straight Connector 101">
              <a:extLst>
                <a:ext uri="{FF2B5EF4-FFF2-40B4-BE49-F238E27FC236}">
                  <a16:creationId xmlns:a16="http://schemas.microsoft.com/office/drawing/2014/main" id="{520D6539-01B5-1945-A576-325EDB229E77}"/>
                </a:ext>
              </a:extLst>
            </p:cNvPr>
            <p:cNvCxnSpPr/>
            <p:nvPr/>
          </p:nvCxnSpPr>
          <p:spPr>
            <a:xfrm>
              <a:off x="4535697" y="5797265"/>
              <a:ext cx="0" cy="251798"/>
            </a:xfrm>
            <a:prstGeom prst="line">
              <a:avLst/>
            </a:prstGeom>
            <a:noFill/>
            <a:ln w="12700" cap="flat" cmpd="sng" algn="ctr">
              <a:solidFill>
                <a:srgbClr val="13326F"/>
              </a:solidFill>
              <a:prstDash val="solid"/>
            </a:ln>
            <a:effectLst/>
          </p:spPr>
        </p:cxnSp>
        <p:cxnSp>
          <p:nvCxnSpPr>
            <p:cNvPr id="103" name="Straight Connector 102">
              <a:extLst>
                <a:ext uri="{FF2B5EF4-FFF2-40B4-BE49-F238E27FC236}">
                  <a16:creationId xmlns:a16="http://schemas.microsoft.com/office/drawing/2014/main" id="{DD35CE9A-8C8D-4D45-84C8-B7A42AAE35F4}"/>
                </a:ext>
              </a:extLst>
            </p:cNvPr>
            <p:cNvCxnSpPr/>
            <p:nvPr/>
          </p:nvCxnSpPr>
          <p:spPr>
            <a:xfrm>
              <a:off x="4310159" y="5808412"/>
              <a:ext cx="0" cy="251798"/>
            </a:xfrm>
            <a:prstGeom prst="line">
              <a:avLst/>
            </a:prstGeom>
            <a:noFill/>
            <a:ln w="12700" cap="flat" cmpd="sng" algn="ctr">
              <a:solidFill>
                <a:srgbClr val="13326F"/>
              </a:solidFill>
              <a:prstDash val="solid"/>
            </a:ln>
            <a:effectLst/>
          </p:spPr>
        </p:cxnSp>
        <p:cxnSp>
          <p:nvCxnSpPr>
            <p:cNvPr id="104" name="Straight Connector 103">
              <a:extLst>
                <a:ext uri="{FF2B5EF4-FFF2-40B4-BE49-F238E27FC236}">
                  <a16:creationId xmlns:a16="http://schemas.microsoft.com/office/drawing/2014/main" id="{A161495D-3406-1645-855D-D067E0E2355A}"/>
                </a:ext>
              </a:extLst>
            </p:cNvPr>
            <p:cNvCxnSpPr>
              <a:stCxn id="100" idx="1"/>
              <a:endCxn id="100" idx="3"/>
            </p:cNvCxnSpPr>
            <p:nvPr/>
          </p:nvCxnSpPr>
          <p:spPr>
            <a:xfrm>
              <a:off x="4202413" y="5928663"/>
              <a:ext cx="637634" cy="0"/>
            </a:xfrm>
            <a:prstGeom prst="line">
              <a:avLst/>
            </a:prstGeom>
            <a:noFill/>
            <a:ln w="12700" cap="flat" cmpd="sng" algn="ctr">
              <a:solidFill>
                <a:srgbClr val="13326F"/>
              </a:solidFill>
              <a:prstDash val="solid"/>
            </a:ln>
            <a:effectLst/>
          </p:spPr>
        </p:cxnSp>
        <p:cxnSp>
          <p:nvCxnSpPr>
            <p:cNvPr id="105" name="Straight Connector 104">
              <a:extLst>
                <a:ext uri="{FF2B5EF4-FFF2-40B4-BE49-F238E27FC236}">
                  <a16:creationId xmlns:a16="http://schemas.microsoft.com/office/drawing/2014/main" id="{D1AE78CA-060D-DC43-8DE9-B853E845F8ED}"/>
                </a:ext>
              </a:extLst>
            </p:cNvPr>
            <p:cNvCxnSpPr/>
            <p:nvPr/>
          </p:nvCxnSpPr>
          <p:spPr>
            <a:xfrm>
              <a:off x="4460594" y="5797265"/>
              <a:ext cx="0" cy="251798"/>
            </a:xfrm>
            <a:prstGeom prst="line">
              <a:avLst/>
            </a:prstGeom>
            <a:noFill/>
            <a:ln w="12700" cap="flat" cmpd="sng" algn="ctr">
              <a:solidFill>
                <a:srgbClr val="13326F"/>
              </a:solidFill>
              <a:prstDash val="solid"/>
            </a:ln>
            <a:effectLst/>
          </p:spPr>
        </p:cxnSp>
        <p:sp>
          <p:nvSpPr>
            <p:cNvPr id="106" name="Rectangle 105">
              <a:extLst>
                <a:ext uri="{FF2B5EF4-FFF2-40B4-BE49-F238E27FC236}">
                  <a16:creationId xmlns:a16="http://schemas.microsoft.com/office/drawing/2014/main" id="{E7C96BCC-D08C-5E4B-B8EC-9551121941B7}"/>
                </a:ext>
              </a:extLst>
            </p:cNvPr>
            <p:cNvSpPr/>
            <p:nvPr/>
          </p:nvSpPr>
          <p:spPr>
            <a:xfrm>
              <a:off x="4241975" y="5962351"/>
              <a:ext cx="45719" cy="50800"/>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07" name="TextBox 106">
              <a:extLst>
                <a:ext uri="{FF2B5EF4-FFF2-40B4-BE49-F238E27FC236}">
                  <a16:creationId xmlns:a16="http://schemas.microsoft.com/office/drawing/2014/main" id="{6584BCD1-E83C-2744-904F-54582A486558}"/>
                </a:ext>
              </a:extLst>
            </p:cNvPr>
            <p:cNvSpPr txBox="1"/>
            <p:nvPr/>
          </p:nvSpPr>
          <p:spPr>
            <a:xfrm>
              <a:off x="4151669" y="5744028"/>
              <a:ext cx="857249"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10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endParaRPr kumimoji="0" lang="en-US" sz="800" b="0" i="0" u="none" strike="noStrike" kern="0" cap="none" spc="0" normalizeH="0" baseline="0" noProof="0" dirty="0">
                <a:ln>
                  <a:noFill/>
                </a:ln>
                <a:solidFill>
                  <a:srgbClr val="2D4B87">
                    <a:lumMod val="75000"/>
                  </a:srgbClr>
                </a:solidFill>
                <a:effectLst/>
                <a:uLnTx/>
                <a:uFillTx/>
                <a:latin typeface="Arial"/>
                <a:cs typeface="Arial"/>
              </a:endParaRPr>
            </a:p>
          </p:txBody>
        </p:sp>
        <p:cxnSp>
          <p:nvCxnSpPr>
            <p:cNvPr id="108" name="Straight Connector 107">
              <a:extLst>
                <a:ext uri="{FF2B5EF4-FFF2-40B4-BE49-F238E27FC236}">
                  <a16:creationId xmlns:a16="http://schemas.microsoft.com/office/drawing/2014/main" id="{E1153E9F-2F5B-2C4A-BAD0-F2EEA77DC3E8}"/>
                </a:ext>
              </a:extLst>
            </p:cNvPr>
            <p:cNvCxnSpPr/>
            <p:nvPr/>
          </p:nvCxnSpPr>
          <p:spPr>
            <a:xfrm>
              <a:off x="4385535" y="5802764"/>
              <a:ext cx="0" cy="251798"/>
            </a:xfrm>
            <a:prstGeom prst="line">
              <a:avLst/>
            </a:prstGeom>
            <a:noFill/>
            <a:ln w="12700" cap="flat" cmpd="sng" algn="ctr">
              <a:solidFill>
                <a:srgbClr val="13326F"/>
              </a:solidFill>
              <a:prstDash val="solid"/>
            </a:ln>
            <a:effectLst/>
          </p:spPr>
        </p:cxnSp>
        <p:cxnSp>
          <p:nvCxnSpPr>
            <p:cNvPr id="109" name="Straight Connector 108">
              <a:extLst>
                <a:ext uri="{FF2B5EF4-FFF2-40B4-BE49-F238E27FC236}">
                  <a16:creationId xmlns:a16="http://schemas.microsoft.com/office/drawing/2014/main" id="{DA690FD7-4778-0641-AF0A-44DB97FA46A4}"/>
                </a:ext>
              </a:extLst>
            </p:cNvPr>
            <p:cNvCxnSpPr/>
            <p:nvPr/>
          </p:nvCxnSpPr>
          <p:spPr>
            <a:xfrm>
              <a:off x="4685066" y="5792859"/>
              <a:ext cx="0" cy="251798"/>
            </a:xfrm>
            <a:prstGeom prst="line">
              <a:avLst/>
            </a:prstGeom>
            <a:noFill/>
            <a:ln w="12700" cap="flat" cmpd="sng" algn="ctr">
              <a:solidFill>
                <a:srgbClr val="13326F"/>
              </a:solidFill>
              <a:prstDash val="solid"/>
            </a:ln>
            <a:effectLst/>
          </p:spPr>
        </p:cxnSp>
        <p:cxnSp>
          <p:nvCxnSpPr>
            <p:cNvPr id="110" name="Straight Connector 109">
              <a:extLst>
                <a:ext uri="{FF2B5EF4-FFF2-40B4-BE49-F238E27FC236}">
                  <a16:creationId xmlns:a16="http://schemas.microsoft.com/office/drawing/2014/main" id="{14727E54-BE3D-774B-A9A6-576581499129}"/>
                </a:ext>
              </a:extLst>
            </p:cNvPr>
            <p:cNvCxnSpPr/>
            <p:nvPr/>
          </p:nvCxnSpPr>
          <p:spPr>
            <a:xfrm>
              <a:off x="4756857" y="5805939"/>
              <a:ext cx="0" cy="251798"/>
            </a:xfrm>
            <a:prstGeom prst="line">
              <a:avLst/>
            </a:prstGeom>
            <a:noFill/>
            <a:ln w="12700" cap="flat" cmpd="sng" algn="ctr">
              <a:solidFill>
                <a:srgbClr val="13326F"/>
              </a:solidFill>
              <a:prstDash val="solid"/>
            </a:ln>
            <a:effectLst/>
          </p:spPr>
        </p:cxnSp>
      </p:grpSp>
      <p:cxnSp>
        <p:nvCxnSpPr>
          <p:cNvPr id="117" name="Straight Connector 116">
            <a:extLst>
              <a:ext uri="{FF2B5EF4-FFF2-40B4-BE49-F238E27FC236}">
                <a16:creationId xmlns:a16="http://schemas.microsoft.com/office/drawing/2014/main" id="{083F9461-9530-AA45-90E4-CBB2928676E8}"/>
              </a:ext>
            </a:extLst>
          </p:cNvPr>
          <p:cNvCxnSpPr>
            <a:cxnSpLocks/>
          </p:cNvCxnSpPr>
          <p:nvPr/>
        </p:nvCxnSpPr>
        <p:spPr>
          <a:xfrm flipV="1">
            <a:off x="4145377" y="3645024"/>
            <a:ext cx="15896" cy="1525269"/>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CA2F8E1D-2012-A345-ACC3-A6223F7AE1EA}"/>
              </a:ext>
            </a:extLst>
          </p:cNvPr>
          <p:cNvCxnSpPr>
            <a:cxnSpLocks/>
          </p:cNvCxnSpPr>
          <p:nvPr/>
        </p:nvCxnSpPr>
        <p:spPr>
          <a:xfrm flipV="1">
            <a:off x="1225886" y="3645024"/>
            <a:ext cx="0" cy="288032"/>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E2DB0FA6-A7DF-5C42-99EE-88F2AE59A315}"/>
              </a:ext>
            </a:extLst>
          </p:cNvPr>
          <p:cNvCxnSpPr>
            <a:cxnSpLocks/>
          </p:cNvCxnSpPr>
          <p:nvPr/>
        </p:nvCxnSpPr>
        <p:spPr>
          <a:xfrm flipV="1">
            <a:off x="2984580" y="3645024"/>
            <a:ext cx="0" cy="288032"/>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2AAFD7F2-E757-DE4D-8905-F5CF6116E87C}"/>
              </a:ext>
            </a:extLst>
          </p:cNvPr>
          <p:cNvCxnSpPr>
            <a:cxnSpLocks/>
          </p:cNvCxnSpPr>
          <p:nvPr/>
        </p:nvCxnSpPr>
        <p:spPr>
          <a:xfrm>
            <a:off x="4145377" y="4495734"/>
            <a:ext cx="426374" cy="0"/>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sp>
        <p:nvSpPr>
          <p:cNvPr id="128" name="TextBox 127">
            <a:extLst>
              <a:ext uri="{FF2B5EF4-FFF2-40B4-BE49-F238E27FC236}">
                <a16:creationId xmlns:a16="http://schemas.microsoft.com/office/drawing/2014/main" id="{88E30A03-74E1-E34B-849F-4CF868CFF4EC}"/>
              </a:ext>
            </a:extLst>
          </p:cNvPr>
          <p:cNvSpPr txBox="1"/>
          <p:nvPr/>
        </p:nvSpPr>
        <p:spPr>
          <a:xfrm>
            <a:off x="3190459" y="5680840"/>
            <a:ext cx="2029613" cy="276999"/>
          </a:xfrm>
          <a:prstGeom prst="rect">
            <a:avLst/>
          </a:prstGeom>
          <a:noFill/>
        </p:spPr>
        <p:txBody>
          <a:bodyPr wrap="square" rtlCol="0">
            <a:spAutoFit/>
          </a:bodyPr>
          <a:lstStyle/>
          <a:p>
            <a:pPr algn="ctr"/>
            <a:r>
              <a:rPr lang="en-US" sz="1200" dirty="0">
                <a:latin typeface="Lato" panose="020F0502020204030203" pitchFamily="34" charset="0"/>
              </a:rPr>
              <a:t>Smart Devices or PLCs</a:t>
            </a:r>
            <a:endParaRPr lang="en-GB" sz="1200" dirty="0">
              <a:latin typeface="Lato" panose="020F0502020204030203" pitchFamily="34" charset="0"/>
            </a:endParaRPr>
          </a:p>
        </p:txBody>
      </p:sp>
      <p:cxnSp>
        <p:nvCxnSpPr>
          <p:cNvPr id="129" name="Straight Connector 128">
            <a:extLst>
              <a:ext uri="{FF2B5EF4-FFF2-40B4-BE49-F238E27FC236}">
                <a16:creationId xmlns:a16="http://schemas.microsoft.com/office/drawing/2014/main" id="{625B9484-8684-1B45-9E8D-753EB9B47A89}"/>
              </a:ext>
            </a:extLst>
          </p:cNvPr>
          <p:cNvCxnSpPr>
            <a:cxnSpLocks/>
          </p:cNvCxnSpPr>
          <p:nvPr/>
        </p:nvCxnSpPr>
        <p:spPr>
          <a:xfrm flipV="1">
            <a:off x="2359262" y="3392315"/>
            <a:ext cx="0" cy="252709"/>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26280F18-91E7-B144-A6DE-9343DB8071A9}"/>
              </a:ext>
            </a:extLst>
          </p:cNvPr>
          <p:cNvCxnSpPr>
            <a:cxnSpLocks/>
          </p:cNvCxnSpPr>
          <p:nvPr/>
        </p:nvCxnSpPr>
        <p:spPr>
          <a:xfrm flipH="1" flipV="1">
            <a:off x="2336402" y="2132856"/>
            <a:ext cx="22860" cy="1152128"/>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sp>
        <p:nvSpPr>
          <p:cNvPr id="134" name="TextBox 133">
            <a:extLst>
              <a:ext uri="{FF2B5EF4-FFF2-40B4-BE49-F238E27FC236}">
                <a16:creationId xmlns:a16="http://schemas.microsoft.com/office/drawing/2014/main" id="{55FB672B-35FC-3C4C-8111-30A898E9A742}"/>
              </a:ext>
            </a:extLst>
          </p:cNvPr>
          <p:cNvSpPr txBox="1"/>
          <p:nvPr/>
        </p:nvSpPr>
        <p:spPr>
          <a:xfrm>
            <a:off x="2252146" y="3294040"/>
            <a:ext cx="2857322" cy="276999"/>
          </a:xfrm>
          <a:prstGeom prst="rect">
            <a:avLst/>
          </a:prstGeom>
          <a:noFill/>
        </p:spPr>
        <p:txBody>
          <a:bodyPr wrap="square" rtlCol="0">
            <a:spAutoFit/>
          </a:bodyPr>
          <a:lstStyle/>
          <a:p>
            <a:pPr algn="ctr"/>
            <a:r>
              <a:rPr lang="en-US" sz="1200" dirty="0">
                <a:latin typeface="Lato" panose="020F0502020204030203" pitchFamily="34" charset="0"/>
              </a:rPr>
              <a:t>Switch/Firewall/Router/Modem</a:t>
            </a:r>
            <a:endParaRPr lang="en-GB" sz="1200" dirty="0">
              <a:latin typeface="Lato" panose="020F0502020204030203" pitchFamily="34" charset="0"/>
            </a:endParaRPr>
          </a:p>
        </p:txBody>
      </p:sp>
      <p:sp>
        <p:nvSpPr>
          <p:cNvPr id="11" name="Cloud 10">
            <a:extLst>
              <a:ext uri="{FF2B5EF4-FFF2-40B4-BE49-F238E27FC236}">
                <a16:creationId xmlns:a16="http://schemas.microsoft.com/office/drawing/2014/main" id="{838EE1CD-C542-8545-A4FC-BC67EE3217EE}"/>
              </a:ext>
            </a:extLst>
          </p:cNvPr>
          <p:cNvSpPr/>
          <p:nvPr/>
        </p:nvSpPr>
        <p:spPr>
          <a:xfrm>
            <a:off x="1025382" y="1628800"/>
            <a:ext cx="2977401" cy="792088"/>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31BA54CA-03A9-6546-8FD6-B9E9583F4873}"/>
              </a:ext>
            </a:extLst>
          </p:cNvPr>
          <p:cNvSpPr txBox="1"/>
          <p:nvPr/>
        </p:nvSpPr>
        <p:spPr>
          <a:xfrm>
            <a:off x="290070" y="2298422"/>
            <a:ext cx="1234564" cy="276999"/>
          </a:xfrm>
          <a:prstGeom prst="rect">
            <a:avLst/>
          </a:prstGeom>
          <a:noFill/>
        </p:spPr>
        <p:txBody>
          <a:bodyPr wrap="square" rtlCol="0">
            <a:spAutoFit/>
          </a:bodyPr>
          <a:lstStyle/>
          <a:p>
            <a:pPr algn="ctr"/>
            <a:r>
              <a:rPr lang="en-US" sz="1200" dirty="0">
                <a:latin typeface="Lato" panose="020F0502020204030203" pitchFamily="34" charset="0"/>
              </a:rPr>
              <a:t>Internet</a:t>
            </a:r>
            <a:endParaRPr lang="en-GB" sz="1200" dirty="0">
              <a:latin typeface="Lato" panose="020F0502020204030203" pitchFamily="34" charset="0"/>
            </a:endParaRPr>
          </a:p>
        </p:txBody>
      </p:sp>
      <p:grpSp>
        <p:nvGrpSpPr>
          <p:cNvPr id="68" name="Group 67">
            <a:extLst>
              <a:ext uri="{FF2B5EF4-FFF2-40B4-BE49-F238E27FC236}">
                <a16:creationId xmlns:a16="http://schemas.microsoft.com/office/drawing/2014/main" id="{20FC8C6B-73DD-334B-B422-14F06EFB6655}"/>
              </a:ext>
            </a:extLst>
          </p:cNvPr>
          <p:cNvGrpSpPr/>
          <p:nvPr/>
        </p:nvGrpSpPr>
        <p:grpSpPr>
          <a:xfrm>
            <a:off x="2111134" y="1454389"/>
            <a:ext cx="334098" cy="584829"/>
            <a:chOff x="2590776" y="1079394"/>
            <a:chExt cx="749324" cy="1206606"/>
          </a:xfrm>
        </p:grpSpPr>
        <p:sp>
          <p:nvSpPr>
            <p:cNvPr id="69" name="Rounded Rectangle 96">
              <a:extLst>
                <a:ext uri="{FF2B5EF4-FFF2-40B4-BE49-F238E27FC236}">
                  <a16:creationId xmlns:a16="http://schemas.microsoft.com/office/drawing/2014/main" id="{4CA7ED5B-C681-DC4D-9F4F-A2A1EB338E3F}"/>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0" name="Rounded Rectangle 97">
              <a:extLst>
                <a:ext uri="{FF2B5EF4-FFF2-40B4-BE49-F238E27FC236}">
                  <a16:creationId xmlns:a16="http://schemas.microsoft.com/office/drawing/2014/main" id="{25464116-4B20-A14B-9A26-2F821F03E195}"/>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1" name="Rounded Rectangle 98">
              <a:extLst>
                <a:ext uri="{FF2B5EF4-FFF2-40B4-BE49-F238E27FC236}">
                  <a16:creationId xmlns:a16="http://schemas.microsoft.com/office/drawing/2014/main" id="{D840B7CF-E6F4-4941-BFC8-8907C1536932}"/>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2" name="Rounded Rectangle 99">
              <a:extLst>
                <a:ext uri="{FF2B5EF4-FFF2-40B4-BE49-F238E27FC236}">
                  <a16:creationId xmlns:a16="http://schemas.microsoft.com/office/drawing/2014/main" id="{F84BACF3-5741-834C-B5C4-E7B785EF4463}"/>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3" name="Rectangle 72">
              <a:extLst>
                <a:ext uri="{FF2B5EF4-FFF2-40B4-BE49-F238E27FC236}">
                  <a16:creationId xmlns:a16="http://schemas.microsoft.com/office/drawing/2014/main" id="{5C25AC42-D4DE-AE41-BF22-8D3BA345AE44}"/>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4" name="Oval 73">
              <a:extLst>
                <a:ext uri="{FF2B5EF4-FFF2-40B4-BE49-F238E27FC236}">
                  <a16:creationId xmlns:a16="http://schemas.microsoft.com/office/drawing/2014/main" id="{D3D4A93A-2FDF-8D4F-98BC-09E8069044F8}"/>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75" name="Group 74">
            <a:extLst>
              <a:ext uri="{FF2B5EF4-FFF2-40B4-BE49-F238E27FC236}">
                <a16:creationId xmlns:a16="http://schemas.microsoft.com/office/drawing/2014/main" id="{487B89D1-FEE9-CB46-9E6A-AE6EEC8049BD}"/>
              </a:ext>
            </a:extLst>
          </p:cNvPr>
          <p:cNvGrpSpPr/>
          <p:nvPr/>
        </p:nvGrpSpPr>
        <p:grpSpPr>
          <a:xfrm>
            <a:off x="2263534" y="1606789"/>
            <a:ext cx="334098" cy="584829"/>
            <a:chOff x="2590776" y="1079394"/>
            <a:chExt cx="749324" cy="1206606"/>
          </a:xfrm>
        </p:grpSpPr>
        <p:sp>
          <p:nvSpPr>
            <p:cNvPr id="76" name="Rounded Rectangle 96">
              <a:extLst>
                <a:ext uri="{FF2B5EF4-FFF2-40B4-BE49-F238E27FC236}">
                  <a16:creationId xmlns:a16="http://schemas.microsoft.com/office/drawing/2014/main" id="{825C2476-731E-8843-94C5-89A8373D21D8}"/>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7" name="Rounded Rectangle 97">
              <a:extLst>
                <a:ext uri="{FF2B5EF4-FFF2-40B4-BE49-F238E27FC236}">
                  <a16:creationId xmlns:a16="http://schemas.microsoft.com/office/drawing/2014/main" id="{3BAEFCE7-1394-214E-9204-7B08FD29D490}"/>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8" name="Rounded Rectangle 98">
              <a:extLst>
                <a:ext uri="{FF2B5EF4-FFF2-40B4-BE49-F238E27FC236}">
                  <a16:creationId xmlns:a16="http://schemas.microsoft.com/office/drawing/2014/main" id="{D6AD9F55-FEB8-6E47-B750-4A2C19EDFCF9}"/>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9" name="Rounded Rectangle 99">
              <a:extLst>
                <a:ext uri="{FF2B5EF4-FFF2-40B4-BE49-F238E27FC236}">
                  <a16:creationId xmlns:a16="http://schemas.microsoft.com/office/drawing/2014/main" id="{ED17AFAE-2EDB-0E40-BDE1-EC09348FE5E2}"/>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0" name="Rectangle 79">
              <a:extLst>
                <a:ext uri="{FF2B5EF4-FFF2-40B4-BE49-F238E27FC236}">
                  <a16:creationId xmlns:a16="http://schemas.microsoft.com/office/drawing/2014/main" id="{986A2640-EDBB-7444-977E-FDAB5D9119C7}"/>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1" name="Oval 80">
              <a:extLst>
                <a:ext uri="{FF2B5EF4-FFF2-40B4-BE49-F238E27FC236}">
                  <a16:creationId xmlns:a16="http://schemas.microsoft.com/office/drawing/2014/main" id="{395436FC-5109-3C4D-B9EA-98F7487E8322}"/>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82" name="Group 81">
            <a:extLst>
              <a:ext uri="{FF2B5EF4-FFF2-40B4-BE49-F238E27FC236}">
                <a16:creationId xmlns:a16="http://schemas.microsoft.com/office/drawing/2014/main" id="{1FAD7DA5-DF75-994E-8880-3792370F8EBC}"/>
              </a:ext>
            </a:extLst>
          </p:cNvPr>
          <p:cNvGrpSpPr/>
          <p:nvPr/>
        </p:nvGrpSpPr>
        <p:grpSpPr>
          <a:xfrm>
            <a:off x="2415934" y="1759189"/>
            <a:ext cx="334098" cy="584829"/>
            <a:chOff x="2590776" y="1079394"/>
            <a:chExt cx="749324" cy="1206606"/>
          </a:xfrm>
        </p:grpSpPr>
        <p:sp>
          <p:nvSpPr>
            <p:cNvPr id="83" name="Rounded Rectangle 96">
              <a:extLst>
                <a:ext uri="{FF2B5EF4-FFF2-40B4-BE49-F238E27FC236}">
                  <a16:creationId xmlns:a16="http://schemas.microsoft.com/office/drawing/2014/main" id="{7001D439-C2C8-0247-91D4-4978BEC93C08}"/>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4" name="Rounded Rectangle 97">
              <a:extLst>
                <a:ext uri="{FF2B5EF4-FFF2-40B4-BE49-F238E27FC236}">
                  <a16:creationId xmlns:a16="http://schemas.microsoft.com/office/drawing/2014/main" id="{25089EB6-6361-414B-9890-CA7823E02AFB}"/>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5" name="Rounded Rectangle 98">
              <a:extLst>
                <a:ext uri="{FF2B5EF4-FFF2-40B4-BE49-F238E27FC236}">
                  <a16:creationId xmlns:a16="http://schemas.microsoft.com/office/drawing/2014/main" id="{155B8FCF-89B2-BB47-BAE9-1AE36AA55B59}"/>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6" name="Rounded Rectangle 99">
              <a:extLst>
                <a:ext uri="{FF2B5EF4-FFF2-40B4-BE49-F238E27FC236}">
                  <a16:creationId xmlns:a16="http://schemas.microsoft.com/office/drawing/2014/main" id="{0015EDCE-F819-A64A-8E6E-4B466C9A9966}"/>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1" name="Rectangle 110">
              <a:extLst>
                <a:ext uri="{FF2B5EF4-FFF2-40B4-BE49-F238E27FC236}">
                  <a16:creationId xmlns:a16="http://schemas.microsoft.com/office/drawing/2014/main" id="{6A610CBB-C83B-AC4C-8E6F-EFFED331D03E}"/>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2" name="Oval 111">
              <a:extLst>
                <a:ext uri="{FF2B5EF4-FFF2-40B4-BE49-F238E27FC236}">
                  <a16:creationId xmlns:a16="http://schemas.microsoft.com/office/drawing/2014/main" id="{262B997B-36CF-CA42-BB8B-E451C9E1232C}"/>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113" name="Group 112">
            <a:extLst>
              <a:ext uri="{FF2B5EF4-FFF2-40B4-BE49-F238E27FC236}">
                <a16:creationId xmlns:a16="http://schemas.microsoft.com/office/drawing/2014/main" id="{013B32FC-59DA-C44D-A166-A0295042C0C6}"/>
              </a:ext>
            </a:extLst>
          </p:cNvPr>
          <p:cNvGrpSpPr/>
          <p:nvPr/>
        </p:nvGrpSpPr>
        <p:grpSpPr>
          <a:xfrm>
            <a:off x="2568334" y="1911589"/>
            <a:ext cx="334098" cy="584829"/>
            <a:chOff x="2590776" y="1079394"/>
            <a:chExt cx="749324" cy="1206606"/>
          </a:xfrm>
        </p:grpSpPr>
        <p:sp>
          <p:nvSpPr>
            <p:cNvPr id="114" name="Rounded Rectangle 96">
              <a:extLst>
                <a:ext uri="{FF2B5EF4-FFF2-40B4-BE49-F238E27FC236}">
                  <a16:creationId xmlns:a16="http://schemas.microsoft.com/office/drawing/2014/main" id="{B2F09EB4-2E27-7548-9CB6-33D720D35C71}"/>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115" name="Rounded Rectangle 97">
              <a:extLst>
                <a:ext uri="{FF2B5EF4-FFF2-40B4-BE49-F238E27FC236}">
                  <a16:creationId xmlns:a16="http://schemas.microsoft.com/office/drawing/2014/main" id="{6C0BF6B6-38A0-F64F-BFB3-1DCD2DB8F46A}"/>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6" name="Rounded Rectangle 98">
              <a:extLst>
                <a:ext uri="{FF2B5EF4-FFF2-40B4-BE49-F238E27FC236}">
                  <a16:creationId xmlns:a16="http://schemas.microsoft.com/office/drawing/2014/main" id="{B492F377-1A77-774D-B7AB-D58CC4058930}"/>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8" name="Rounded Rectangle 99">
              <a:extLst>
                <a:ext uri="{FF2B5EF4-FFF2-40B4-BE49-F238E27FC236}">
                  <a16:creationId xmlns:a16="http://schemas.microsoft.com/office/drawing/2014/main" id="{6CC3D7A7-5250-3348-976A-2C3F5B17BA6E}"/>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9" name="Rectangle 118">
              <a:extLst>
                <a:ext uri="{FF2B5EF4-FFF2-40B4-BE49-F238E27FC236}">
                  <a16:creationId xmlns:a16="http://schemas.microsoft.com/office/drawing/2014/main" id="{14785ECE-3982-D94F-93CF-5B8043B43111}"/>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21" name="Oval 120">
              <a:extLst>
                <a:ext uri="{FF2B5EF4-FFF2-40B4-BE49-F238E27FC236}">
                  <a16:creationId xmlns:a16="http://schemas.microsoft.com/office/drawing/2014/main" id="{BDFA4248-5D40-C448-A1C6-0D8632371277}"/>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pic>
        <p:nvPicPr>
          <p:cNvPr id="123" name="Picture 42" descr="Image result for attacker icon">
            <a:extLst>
              <a:ext uri="{FF2B5EF4-FFF2-40B4-BE49-F238E27FC236}">
                <a16:creationId xmlns:a16="http://schemas.microsoft.com/office/drawing/2014/main" id="{350D4686-0B82-DE4E-894D-013ADF0B60B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427810" y="2213216"/>
            <a:ext cx="715446" cy="841331"/>
          </a:xfrm>
          <a:prstGeom prst="rect">
            <a:avLst/>
          </a:prstGeom>
          <a:noFill/>
          <a:extLst>
            <a:ext uri="{909E8E84-426E-40DD-AFC4-6F175D3DCCD1}">
              <a14:hiddenFill xmlns:a14="http://schemas.microsoft.com/office/drawing/2010/main">
                <a:solidFill>
                  <a:srgbClr val="FFFFFF"/>
                </a:solidFill>
              </a14:hiddenFill>
            </a:ext>
          </a:extLst>
        </p:spPr>
      </p:pic>
      <p:grpSp>
        <p:nvGrpSpPr>
          <p:cNvPr id="126" name="Group 125">
            <a:extLst>
              <a:ext uri="{FF2B5EF4-FFF2-40B4-BE49-F238E27FC236}">
                <a16:creationId xmlns:a16="http://schemas.microsoft.com/office/drawing/2014/main" id="{2647A153-F5C1-C544-B4EA-99D6D5C117E1}"/>
              </a:ext>
            </a:extLst>
          </p:cNvPr>
          <p:cNvGrpSpPr/>
          <p:nvPr/>
        </p:nvGrpSpPr>
        <p:grpSpPr>
          <a:xfrm>
            <a:off x="3213077" y="1940941"/>
            <a:ext cx="334098" cy="584829"/>
            <a:chOff x="2590776" y="1079394"/>
            <a:chExt cx="749324" cy="1206606"/>
          </a:xfrm>
          <a:solidFill>
            <a:srgbClr val="FF0000"/>
          </a:solidFill>
        </p:grpSpPr>
        <p:sp>
          <p:nvSpPr>
            <p:cNvPr id="127" name="Rounded Rectangle 96">
              <a:extLst>
                <a:ext uri="{FF2B5EF4-FFF2-40B4-BE49-F238E27FC236}">
                  <a16:creationId xmlns:a16="http://schemas.microsoft.com/office/drawing/2014/main" id="{ED30530E-83FB-5E47-BB41-1852535CB47D}"/>
                </a:ext>
              </a:extLst>
            </p:cNvPr>
            <p:cNvSpPr/>
            <p:nvPr/>
          </p:nvSpPr>
          <p:spPr>
            <a:xfrm>
              <a:off x="2590776" y="1079394"/>
              <a:ext cx="749324" cy="1206606"/>
            </a:xfrm>
            <a:prstGeom prst="roundRect">
              <a:avLst>
                <a:gd name="adj" fmla="val 8193"/>
              </a:avLst>
            </a:prstGeom>
            <a:grp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131" name="Rounded Rectangle 97">
              <a:extLst>
                <a:ext uri="{FF2B5EF4-FFF2-40B4-BE49-F238E27FC236}">
                  <a16:creationId xmlns:a16="http://schemas.microsoft.com/office/drawing/2014/main" id="{DBB886F9-62BC-DE4D-BA58-A2A17804EFED}"/>
                </a:ext>
              </a:extLst>
            </p:cNvPr>
            <p:cNvSpPr/>
            <p:nvPr/>
          </p:nvSpPr>
          <p:spPr>
            <a:xfrm>
              <a:off x="2682857" y="1208380"/>
              <a:ext cx="565162" cy="78016"/>
            </a:xfrm>
            <a:prstGeom prst="roundRect">
              <a:avLst>
                <a:gd name="adj" fmla="val 8193"/>
              </a:avLst>
            </a:prstGeom>
            <a:grp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32" name="Rounded Rectangle 98">
              <a:extLst>
                <a:ext uri="{FF2B5EF4-FFF2-40B4-BE49-F238E27FC236}">
                  <a16:creationId xmlns:a16="http://schemas.microsoft.com/office/drawing/2014/main" id="{28F1FC3B-3438-2A41-8F74-2E8E9A007DAF}"/>
                </a:ext>
              </a:extLst>
            </p:cNvPr>
            <p:cNvSpPr/>
            <p:nvPr/>
          </p:nvSpPr>
          <p:spPr>
            <a:xfrm>
              <a:off x="2682857" y="1360780"/>
              <a:ext cx="565162" cy="78016"/>
            </a:xfrm>
            <a:prstGeom prst="roundRect">
              <a:avLst>
                <a:gd name="adj" fmla="val 8193"/>
              </a:avLst>
            </a:prstGeom>
            <a:grp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33" name="Rounded Rectangle 99">
              <a:extLst>
                <a:ext uri="{FF2B5EF4-FFF2-40B4-BE49-F238E27FC236}">
                  <a16:creationId xmlns:a16="http://schemas.microsoft.com/office/drawing/2014/main" id="{F75430BE-8E35-D449-88D1-CAD5508EBCBF}"/>
                </a:ext>
              </a:extLst>
            </p:cNvPr>
            <p:cNvSpPr/>
            <p:nvPr/>
          </p:nvSpPr>
          <p:spPr>
            <a:xfrm>
              <a:off x="2682857" y="1508361"/>
              <a:ext cx="565162" cy="78016"/>
            </a:xfrm>
            <a:prstGeom prst="roundRect">
              <a:avLst>
                <a:gd name="adj" fmla="val 8193"/>
              </a:avLst>
            </a:prstGeom>
            <a:grp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35" name="Rectangle 134">
              <a:extLst>
                <a:ext uri="{FF2B5EF4-FFF2-40B4-BE49-F238E27FC236}">
                  <a16:creationId xmlns:a16="http://schemas.microsoft.com/office/drawing/2014/main" id="{250269D1-3D43-6040-A7DB-16ED091B49CC}"/>
                </a:ext>
              </a:extLst>
            </p:cNvPr>
            <p:cNvSpPr/>
            <p:nvPr/>
          </p:nvSpPr>
          <p:spPr>
            <a:xfrm>
              <a:off x="2682857" y="1697537"/>
              <a:ext cx="565162" cy="45719"/>
            </a:xfrm>
            <a:prstGeom prst="rect">
              <a:avLst/>
            </a:prstGeom>
            <a:grp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36" name="Oval 135">
              <a:extLst>
                <a:ext uri="{FF2B5EF4-FFF2-40B4-BE49-F238E27FC236}">
                  <a16:creationId xmlns:a16="http://schemas.microsoft.com/office/drawing/2014/main" id="{1BEE42FC-9032-1A42-B96E-44D18E3A989A}"/>
                </a:ext>
              </a:extLst>
            </p:cNvPr>
            <p:cNvSpPr>
              <a:spLocks noChangeAspect="1"/>
            </p:cNvSpPr>
            <p:nvPr/>
          </p:nvSpPr>
          <p:spPr>
            <a:xfrm>
              <a:off x="2907041" y="1986644"/>
              <a:ext cx="116795" cy="116770"/>
            </a:xfrm>
            <a:prstGeom prst="ellipse">
              <a:avLst/>
            </a:prstGeom>
            <a:grp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sp>
        <p:nvSpPr>
          <p:cNvPr id="137" name="Content Placeholder 1">
            <a:extLst>
              <a:ext uri="{FF2B5EF4-FFF2-40B4-BE49-F238E27FC236}">
                <a16:creationId xmlns:a16="http://schemas.microsoft.com/office/drawing/2014/main" id="{287A21FE-0E7E-5541-A7F9-6876CFA721AD}"/>
              </a:ext>
            </a:extLst>
          </p:cNvPr>
          <p:cNvSpPr txBox="1">
            <a:spLocks/>
          </p:cNvSpPr>
          <p:nvPr/>
        </p:nvSpPr>
        <p:spPr>
          <a:xfrm>
            <a:off x="6555007" y="1273540"/>
            <a:ext cx="2233268" cy="4780977"/>
          </a:xfrm>
          <a:prstGeom prst="rect">
            <a:avLst/>
          </a:prstGeom>
        </p:spPr>
        <p:txBody>
          <a:bodyPr vert="horz"/>
          <a:lstStyle>
            <a:lvl1pPr marL="0" indent="0" algn="l" defTabSz="457200" rtl="0" eaLnBrk="1" latinLnBrk="0" hangingPunct="1">
              <a:spcBef>
                <a:spcPct val="20000"/>
              </a:spcBef>
              <a:buFont typeface="Arial"/>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b="1" dirty="0"/>
              <a:t>And then connect directly to the VPN port of the switch, rather than via the CC.</a:t>
            </a:r>
          </a:p>
          <a:p>
            <a:pPr fontAlgn="auto">
              <a:spcAft>
                <a:spcPts val="0"/>
              </a:spcAft>
            </a:pPr>
            <a:endParaRPr lang="en-US" b="1" dirty="0"/>
          </a:p>
          <a:p>
            <a:pPr fontAlgn="auto">
              <a:spcAft>
                <a:spcPts val="0"/>
              </a:spcAft>
            </a:pPr>
            <a:r>
              <a:rPr lang="en-US" b="1" dirty="0">
                <a:solidFill>
                  <a:srgbClr val="C00000"/>
                </a:solidFill>
              </a:rPr>
              <a:t>QUESTIONS: WHAT ARE THE ADVANTAGES AND THE DISADVANTAGES OF THIS APPROACH?</a:t>
            </a:r>
          </a:p>
          <a:p>
            <a:pPr fontAlgn="auto">
              <a:spcAft>
                <a:spcPts val="0"/>
              </a:spcAft>
            </a:pPr>
            <a:endParaRPr lang="en-US" b="1" dirty="0"/>
          </a:p>
          <a:p>
            <a:pPr fontAlgn="auto">
              <a:spcAft>
                <a:spcPts val="0"/>
              </a:spcAft>
            </a:pPr>
            <a:endParaRPr lang="en-US" b="1" dirty="0"/>
          </a:p>
        </p:txBody>
      </p:sp>
      <p:pic>
        <p:nvPicPr>
          <p:cNvPr id="139" name="Picture 18" descr="http://h30499.www3.hp.com/t5/image/serverpage/image-id/15409i19D1730721C453CE/image-size/medium?v=mpbl-1&amp;px=-1">
            <a:extLst>
              <a:ext uri="{FF2B5EF4-FFF2-40B4-BE49-F238E27FC236}">
                <a16:creationId xmlns:a16="http://schemas.microsoft.com/office/drawing/2014/main" id="{586A315C-A34E-854A-B7B7-DEEBF65FD06D}"/>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389016" y="1749661"/>
            <a:ext cx="711200" cy="457200"/>
          </a:xfrm>
          <a:prstGeom prst="rect">
            <a:avLst/>
          </a:prstGeom>
          <a:noFill/>
          <a:ln>
            <a:solidFill>
              <a:schemeClr val="tx2"/>
            </a:solidFill>
          </a:ln>
          <a:extLst>
            <a:ext uri="{909E8E84-426E-40dd-AFC4-6F175D3DCCD1}">
              <a14:hiddenFill xmlns="" xmlns:a14="http://schemas.microsoft.com/office/drawing/2010/main">
                <a:solidFill>
                  <a:srgbClr val="FFFFFF"/>
                </a:solidFill>
              </a14:hiddenFill>
            </a:ext>
          </a:extLst>
        </p:spPr>
      </p:pic>
      <p:pic>
        <p:nvPicPr>
          <p:cNvPr id="141" name="Picture 140">
            <a:extLst>
              <a:ext uri="{FF2B5EF4-FFF2-40B4-BE49-F238E27FC236}">
                <a16:creationId xmlns:a16="http://schemas.microsoft.com/office/drawing/2014/main" id="{AF4951BB-5A7C-3948-B7B9-42A72CA771A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507214" y="4281610"/>
            <a:ext cx="261230" cy="241523"/>
          </a:xfrm>
          <a:prstGeom prst="rect">
            <a:avLst/>
          </a:prstGeom>
        </p:spPr>
      </p:pic>
      <p:pic>
        <p:nvPicPr>
          <p:cNvPr id="142" name="Picture 141">
            <a:extLst>
              <a:ext uri="{FF2B5EF4-FFF2-40B4-BE49-F238E27FC236}">
                <a16:creationId xmlns:a16="http://schemas.microsoft.com/office/drawing/2014/main" id="{F0D06817-834E-4744-89E7-9D84A20F178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637829" y="4354558"/>
            <a:ext cx="328687" cy="281868"/>
          </a:xfrm>
          <a:prstGeom prst="rect">
            <a:avLst/>
          </a:prstGeom>
        </p:spPr>
      </p:pic>
      <p:sp>
        <p:nvSpPr>
          <p:cNvPr id="23" name="Rectangle 22">
            <a:extLst>
              <a:ext uri="{FF2B5EF4-FFF2-40B4-BE49-F238E27FC236}">
                <a16:creationId xmlns:a16="http://schemas.microsoft.com/office/drawing/2014/main" id="{2959D542-ED24-3C4D-AC03-5A12255913EE}"/>
              </a:ext>
            </a:extLst>
          </p:cNvPr>
          <p:cNvSpPr/>
          <p:nvPr/>
        </p:nvSpPr>
        <p:spPr>
          <a:xfrm>
            <a:off x="1591691" y="6485575"/>
            <a:ext cx="7156773" cy="338554"/>
          </a:xfrm>
          <a:prstGeom prst="rect">
            <a:avLst/>
          </a:prstGeom>
        </p:spPr>
        <p:txBody>
          <a:bodyPr wrap="square">
            <a:spAutoFit/>
          </a:bodyPr>
          <a:lstStyle/>
          <a:p>
            <a:r>
              <a:rPr lang="en-US" sz="1600" dirty="0"/>
              <a:t>This network cannot exist in practice, it just serves for illustration purposes </a:t>
            </a:r>
          </a:p>
        </p:txBody>
      </p:sp>
      <p:pic>
        <p:nvPicPr>
          <p:cNvPr id="144" name="Picture 143">
            <a:extLst>
              <a:ext uri="{FF2B5EF4-FFF2-40B4-BE49-F238E27FC236}">
                <a16:creationId xmlns:a16="http://schemas.microsoft.com/office/drawing/2014/main" id="{9F227359-BF43-B846-B2B2-0C11931D850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47079" y="3945708"/>
            <a:ext cx="748850" cy="757268"/>
          </a:xfrm>
          <a:prstGeom prst="rect">
            <a:avLst/>
          </a:prstGeom>
        </p:spPr>
      </p:pic>
      <p:cxnSp>
        <p:nvCxnSpPr>
          <p:cNvPr id="125" name="Straight Arrow Connector 124">
            <a:extLst>
              <a:ext uri="{FF2B5EF4-FFF2-40B4-BE49-F238E27FC236}">
                <a16:creationId xmlns:a16="http://schemas.microsoft.com/office/drawing/2014/main" id="{A08A6904-5E17-B94A-B74E-2C754C11E01E}"/>
              </a:ext>
            </a:extLst>
          </p:cNvPr>
          <p:cNvCxnSpPr>
            <a:cxnSpLocks/>
            <a:stCxn id="123" idx="1"/>
            <a:endCxn id="144" idx="3"/>
          </p:cNvCxnSpPr>
          <p:nvPr/>
        </p:nvCxnSpPr>
        <p:spPr>
          <a:xfrm rot="10800000" flipV="1">
            <a:off x="1195930" y="2633882"/>
            <a:ext cx="3231881" cy="1690460"/>
          </a:xfrm>
          <a:prstGeom prst="bentConnector3">
            <a:avLst>
              <a:gd name="adj1" fmla="val 63907"/>
            </a:avLst>
          </a:prstGeom>
          <a:ln w="38100" cap="flat" cmpd="sng" algn="ctr">
            <a:solidFill>
              <a:schemeClr val="accent2"/>
            </a:solidFill>
            <a:prstDash val="sysDash"/>
            <a:round/>
            <a:headEnd type="arrow"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40630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ounded Rectangle 159">
            <a:extLst>
              <a:ext uri="{FF2B5EF4-FFF2-40B4-BE49-F238E27FC236}">
                <a16:creationId xmlns:a16="http://schemas.microsoft.com/office/drawing/2014/main" id="{FCDBDA46-EE58-134A-94A0-28DD03FF8B23}"/>
              </a:ext>
            </a:extLst>
          </p:cNvPr>
          <p:cNvSpPr/>
          <p:nvPr/>
        </p:nvSpPr>
        <p:spPr>
          <a:xfrm>
            <a:off x="500730" y="3305401"/>
            <a:ext cx="5295405" cy="2787423"/>
          </a:xfrm>
          <a:prstGeom prst="roundRect">
            <a:avLst>
              <a:gd name="adj" fmla="val 6103"/>
            </a:avLst>
          </a:prstGeom>
          <a:solidFill>
            <a:srgbClr val="EAEAE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 name="Text Placeholder 2">
            <a:extLst>
              <a:ext uri="{FF2B5EF4-FFF2-40B4-BE49-F238E27FC236}">
                <a16:creationId xmlns:a16="http://schemas.microsoft.com/office/drawing/2014/main" id="{12692170-AD29-6446-B37C-B84E282148DD}"/>
              </a:ext>
            </a:extLst>
          </p:cNvPr>
          <p:cNvSpPr>
            <a:spLocks noGrp="1"/>
          </p:cNvSpPr>
          <p:nvPr>
            <p:ph type="body" sz="quarter" idx="12"/>
          </p:nvPr>
        </p:nvSpPr>
        <p:spPr/>
        <p:txBody>
          <a:bodyPr/>
          <a:lstStyle/>
          <a:p>
            <a:r>
              <a:rPr lang="en-US" dirty="0">
                <a:solidFill>
                  <a:schemeClr val="tx2"/>
                </a:solidFill>
              </a:rPr>
              <a:t>Example of Lateral Movement (1)</a:t>
            </a:r>
          </a:p>
        </p:txBody>
      </p:sp>
      <p:grpSp>
        <p:nvGrpSpPr>
          <p:cNvPr id="4" name="Group 3">
            <a:extLst>
              <a:ext uri="{FF2B5EF4-FFF2-40B4-BE49-F238E27FC236}">
                <a16:creationId xmlns:a16="http://schemas.microsoft.com/office/drawing/2014/main" id="{A16AC1C6-5004-574F-B2E0-21703DB1E99B}"/>
              </a:ext>
            </a:extLst>
          </p:cNvPr>
          <p:cNvGrpSpPr/>
          <p:nvPr/>
        </p:nvGrpSpPr>
        <p:grpSpPr>
          <a:xfrm rot="10800000" flipV="1">
            <a:off x="2123728" y="3284984"/>
            <a:ext cx="426563" cy="107330"/>
            <a:chOff x="7342711" y="5501005"/>
            <a:chExt cx="426563" cy="138545"/>
          </a:xfrm>
        </p:grpSpPr>
        <p:sp>
          <p:nvSpPr>
            <p:cNvPr id="5" name="Rounded Rectangle 145">
              <a:extLst>
                <a:ext uri="{FF2B5EF4-FFF2-40B4-BE49-F238E27FC236}">
                  <a16:creationId xmlns:a16="http://schemas.microsoft.com/office/drawing/2014/main" id="{CF62552E-008F-2647-978D-5CD38A165583}"/>
                </a:ext>
              </a:extLst>
            </p:cNvPr>
            <p:cNvSpPr/>
            <p:nvPr/>
          </p:nvSpPr>
          <p:spPr>
            <a:xfrm>
              <a:off x="7342711" y="5501005"/>
              <a:ext cx="426563" cy="138545"/>
            </a:xfrm>
            <a:prstGeom prst="roundRect">
              <a:avLst/>
            </a:prstGeom>
            <a:solidFill>
              <a:srgbClr val="DDE6F3">
                <a:lumMod val="50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3C30D17E-6657-4242-AF9F-7BB4155FFE18}"/>
                </a:ext>
              </a:extLst>
            </p:cNvPr>
            <p:cNvSpPr/>
            <p:nvPr/>
          </p:nvSpPr>
          <p:spPr>
            <a:xfrm>
              <a:off x="7391098"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AC835E84-180C-0F41-8D20-C3D06A67745A}"/>
                </a:ext>
              </a:extLst>
            </p:cNvPr>
            <p:cNvSpPr/>
            <p:nvPr/>
          </p:nvSpPr>
          <p:spPr>
            <a:xfrm>
              <a:off x="7462419"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69594D4C-DFEB-7C46-84B7-367CEF737F7B}"/>
                </a:ext>
              </a:extLst>
            </p:cNvPr>
            <p:cNvSpPr/>
            <p:nvPr/>
          </p:nvSpPr>
          <p:spPr>
            <a:xfrm>
              <a:off x="7533740"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04791D53-4656-4B4D-BE4E-5BC3F6C54D42}"/>
                </a:ext>
              </a:extLst>
            </p:cNvPr>
            <p:cNvSpPr/>
            <p:nvPr/>
          </p:nvSpPr>
          <p:spPr>
            <a:xfrm>
              <a:off x="7605061"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ADBE5570-D2D5-5C41-BCF5-3585B3980919}"/>
                </a:ext>
              </a:extLst>
            </p:cNvPr>
            <p:cNvSpPr/>
            <p:nvPr/>
          </p:nvSpPr>
          <p:spPr>
            <a:xfrm>
              <a:off x="7676383"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12" name="Group 11">
            <a:extLst>
              <a:ext uri="{FF2B5EF4-FFF2-40B4-BE49-F238E27FC236}">
                <a16:creationId xmlns:a16="http://schemas.microsoft.com/office/drawing/2014/main" id="{A046934F-9A6E-5D4D-ACEB-ABFFB26AA87B}"/>
              </a:ext>
            </a:extLst>
          </p:cNvPr>
          <p:cNvGrpSpPr/>
          <p:nvPr/>
        </p:nvGrpSpPr>
        <p:grpSpPr>
          <a:xfrm>
            <a:off x="971600" y="3933056"/>
            <a:ext cx="437656" cy="766104"/>
            <a:chOff x="2590776" y="1079394"/>
            <a:chExt cx="749324" cy="1206606"/>
          </a:xfrm>
        </p:grpSpPr>
        <p:sp>
          <p:nvSpPr>
            <p:cNvPr id="13" name="Rounded Rectangle 96">
              <a:extLst>
                <a:ext uri="{FF2B5EF4-FFF2-40B4-BE49-F238E27FC236}">
                  <a16:creationId xmlns:a16="http://schemas.microsoft.com/office/drawing/2014/main" id="{494B5CA3-291B-5143-B77C-C91FBA858711}"/>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4" name="Rounded Rectangle 97">
              <a:extLst>
                <a:ext uri="{FF2B5EF4-FFF2-40B4-BE49-F238E27FC236}">
                  <a16:creationId xmlns:a16="http://schemas.microsoft.com/office/drawing/2014/main" id="{39295CDF-5899-B546-A69B-9C490F966B5E}"/>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5" name="Rounded Rectangle 98">
              <a:extLst>
                <a:ext uri="{FF2B5EF4-FFF2-40B4-BE49-F238E27FC236}">
                  <a16:creationId xmlns:a16="http://schemas.microsoft.com/office/drawing/2014/main" id="{593E9164-33DD-594A-BB6D-21D6118824E0}"/>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6" name="Rounded Rectangle 99">
              <a:extLst>
                <a:ext uri="{FF2B5EF4-FFF2-40B4-BE49-F238E27FC236}">
                  <a16:creationId xmlns:a16="http://schemas.microsoft.com/office/drawing/2014/main" id="{612629D6-97BD-8E42-888F-381E056BEE88}"/>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5B09B626-C699-3844-98E6-A87B617BC325}"/>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8" name="Oval 17">
              <a:extLst>
                <a:ext uri="{FF2B5EF4-FFF2-40B4-BE49-F238E27FC236}">
                  <a16:creationId xmlns:a16="http://schemas.microsoft.com/office/drawing/2014/main" id="{752C69A1-6260-9B43-B24E-C17C2945E7CD}"/>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26" name="Group 25">
            <a:extLst>
              <a:ext uri="{FF2B5EF4-FFF2-40B4-BE49-F238E27FC236}">
                <a16:creationId xmlns:a16="http://schemas.microsoft.com/office/drawing/2014/main" id="{FC53572E-FBDC-8542-9382-606BB7FDDCE8}"/>
              </a:ext>
            </a:extLst>
          </p:cNvPr>
          <p:cNvGrpSpPr/>
          <p:nvPr/>
        </p:nvGrpSpPr>
        <p:grpSpPr>
          <a:xfrm>
            <a:off x="2752803" y="3933056"/>
            <a:ext cx="437656" cy="766104"/>
            <a:chOff x="2590776" y="1079394"/>
            <a:chExt cx="749324" cy="1206606"/>
          </a:xfrm>
        </p:grpSpPr>
        <p:sp>
          <p:nvSpPr>
            <p:cNvPr id="27" name="Rounded Rectangle 96">
              <a:extLst>
                <a:ext uri="{FF2B5EF4-FFF2-40B4-BE49-F238E27FC236}">
                  <a16:creationId xmlns:a16="http://schemas.microsoft.com/office/drawing/2014/main" id="{99C7932C-75ED-B741-BEAA-B600D3DFE420}"/>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28" name="Rounded Rectangle 97">
              <a:extLst>
                <a:ext uri="{FF2B5EF4-FFF2-40B4-BE49-F238E27FC236}">
                  <a16:creationId xmlns:a16="http://schemas.microsoft.com/office/drawing/2014/main" id="{AAAE071D-A71A-194D-8DC8-E30AEA69B702}"/>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29" name="Rounded Rectangle 98">
              <a:extLst>
                <a:ext uri="{FF2B5EF4-FFF2-40B4-BE49-F238E27FC236}">
                  <a16:creationId xmlns:a16="http://schemas.microsoft.com/office/drawing/2014/main" id="{CB93D041-5BC8-CB42-8DE7-4BF6D6DE274D}"/>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30" name="Rounded Rectangle 99">
              <a:extLst>
                <a:ext uri="{FF2B5EF4-FFF2-40B4-BE49-F238E27FC236}">
                  <a16:creationId xmlns:a16="http://schemas.microsoft.com/office/drawing/2014/main" id="{007C1CEB-5B6B-E444-A17E-445ED3315BE5}"/>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D59C8ACA-4EA6-A444-9FDC-1E00C29E6967}"/>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32" name="Oval 31">
              <a:extLst>
                <a:ext uri="{FF2B5EF4-FFF2-40B4-BE49-F238E27FC236}">
                  <a16:creationId xmlns:a16="http://schemas.microsoft.com/office/drawing/2014/main" id="{35384ABA-4E25-3D4E-BC25-1F6486122EAD}"/>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pic>
        <p:nvPicPr>
          <p:cNvPr id="35" name="Picture 34" descr="user_blue.png">
            <a:extLst>
              <a:ext uri="{FF2B5EF4-FFF2-40B4-BE49-F238E27FC236}">
                <a16:creationId xmlns:a16="http://schemas.microsoft.com/office/drawing/2014/main" id="{BDBEB75B-F71E-6B47-97A4-5A40F7E31BB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35778" y="5241798"/>
            <a:ext cx="461429" cy="526967"/>
          </a:xfrm>
          <a:prstGeom prst="rect">
            <a:avLst/>
          </a:prstGeom>
        </p:spPr>
      </p:pic>
      <p:sp>
        <p:nvSpPr>
          <p:cNvPr id="36" name="TextBox 35">
            <a:extLst>
              <a:ext uri="{FF2B5EF4-FFF2-40B4-BE49-F238E27FC236}">
                <a16:creationId xmlns:a16="http://schemas.microsoft.com/office/drawing/2014/main" id="{FB17E6E4-1AA4-D14E-9F87-EEB0C67A1FBA}"/>
              </a:ext>
            </a:extLst>
          </p:cNvPr>
          <p:cNvSpPr txBox="1"/>
          <p:nvPr/>
        </p:nvSpPr>
        <p:spPr>
          <a:xfrm>
            <a:off x="2388457" y="4918327"/>
            <a:ext cx="1234564" cy="276999"/>
          </a:xfrm>
          <a:prstGeom prst="rect">
            <a:avLst/>
          </a:prstGeom>
          <a:noFill/>
        </p:spPr>
        <p:txBody>
          <a:bodyPr wrap="square" rtlCol="0">
            <a:spAutoFit/>
          </a:bodyPr>
          <a:lstStyle/>
          <a:p>
            <a:pPr algn="ctr"/>
            <a:r>
              <a:rPr lang="en-US" sz="1200" dirty="0">
                <a:latin typeface="Lato" panose="020F0502020204030203" pitchFamily="34" charset="0"/>
              </a:rPr>
              <a:t>Web Server</a:t>
            </a:r>
            <a:endParaRPr lang="en-GB" sz="1200" dirty="0">
              <a:latin typeface="Lato" panose="020F0502020204030203" pitchFamily="34" charset="0"/>
            </a:endParaRPr>
          </a:p>
        </p:txBody>
      </p:sp>
      <p:sp>
        <p:nvSpPr>
          <p:cNvPr id="37" name="TextBox 36">
            <a:extLst>
              <a:ext uri="{FF2B5EF4-FFF2-40B4-BE49-F238E27FC236}">
                <a16:creationId xmlns:a16="http://schemas.microsoft.com/office/drawing/2014/main" id="{62D78FDF-81E1-EA4D-A03A-BA9CFF034144}"/>
              </a:ext>
            </a:extLst>
          </p:cNvPr>
          <p:cNvSpPr txBox="1"/>
          <p:nvPr/>
        </p:nvSpPr>
        <p:spPr>
          <a:xfrm>
            <a:off x="585702" y="4769526"/>
            <a:ext cx="1234564" cy="461665"/>
          </a:xfrm>
          <a:prstGeom prst="rect">
            <a:avLst/>
          </a:prstGeom>
          <a:noFill/>
        </p:spPr>
        <p:txBody>
          <a:bodyPr wrap="square" rtlCol="0">
            <a:spAutoFit/>
          </a:bodyPr>
          <a:lstStyle/>
          <a:p>
            <a:pPr algn="ctr"/>
            <a:r>
              <a:rPr lang="en-US" sz="1200" dirty="0">
                <a:latin typeface="Lato" panose="020F0502020204030203" pitchFamily="34" charset="0"/>
              </a:rPr>
              <a:t>Office or home computer</a:t>
            </a:r>
            <a:endParaRPr lang="en-GB" sz="1200" dirty="0">
              <a:latin typeface="Lato" panose="020F0502020204030203" pitchFamily="34" charset="0"/>
            </a:endParaRPr>
          </a:p>
        </p:txBody>
      </p:sp>
      <p:cxnSp>
        <p:nvCxnSpPr>
          <p:cNvPr id="38" name="Straight Connector 37">
            <a:extLst>
              <a:ext uri="{FF2B5EF4-FFF2-40B4-BE49-F238E27FC236}">
                <a16:creationId xmlns:a16="http://schemas.microsoft.com/office/drawing/2014/main" id="{2FFE981B-0B49-E34E-A48A-7CED4EF495F9}"/>
              </a:ext>
            </a:extLst>
          </p:cNvPr>
          <p:cNvCxnSpPr>
            <a:cxnSpLocks/>
          </p:cNvCxnSpPr>
          <p:nvPr/>
        </p:nvCxnSpPr>
        <p:spPr>
          <a:xfrm>
            <a:off x="799411" y="3645024"/>
            <a:ext cx="4636685" cy="0"/>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40" name="Group 39">
            <a:extLst>
              <a:ext uri="{FF2B5EF4-FFF2-40B4-BE49-F238E27FC236}">
                <a16:creationId xmlns:a16="http://schemas.microsoft.com/office/drawing/2014/main" id="{BC47034D-8CAA-0047-8C6F-B2C9C9C4C997}"/>
              </a:ext>
            </a:extLst>
          </p:cNvPr>
          <p:cNvGrpSpPr/>
          <p:nvPr/>
        </p:nvGrpSpPr>
        <p:grpSpPr>
          <a:xfrm>
            <a:off x="4607971" y="4330038"/>
            <a:ext cx="477234" cy="400105"/>
            <a:chOff x="795867" y="1761053"/>
            <a:chExt cx="1346200" cy="965211"/>
          </a:xfrm>
        </p:grpSpPr>
        <p:sp>
          <p:nvSpPr>
            <p:cNvPr id="41" name="Rounded Rectangle 53">
              <a:extLst>
                <a:ext uri="{FF2B5EF4-FFF2-40B4-BE49-F238E27FC236}">
                  <a16:creationId xmlns:a16="http://schemas.microsoft.com/office/drawing/2014/main" id="{B4D62323-21E1-364E-B9A5-A448F5D5BD89}"/>
                </a:ext>
              </a:extLst>
            </p:cNvPr>
            <p:cNvSpPr/>
            <p:nvPr/>
          </p:nvSpPr>
          <p:spPr>
            <a:xfrm>
              <a:off x="795867" y="1761053"/>
              <a:ext cx="1346200" cy="829733"/>
            </a:xfrm>
            <a:prstGeom prst="roundRect">
              <a:avLst>
                <a:gd name="adj" fmla="val 5443"/>
              </a:avLst>
            </a:prstGeom>
            <a:solidFill>
              <a:sysClr val="window" lastClr="FFFFFF"/>
            </a:solidFill>
            <a:ln w="38100" cap="flat" cmpd="sng" algn="ctr">
              <a:solidFill>
                <a:srgbClr val="2D4B87">
                  <a:lumMod val="75000"/>
                </a:srgbClr>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D4B87">
                    <a:lumMod val="75000"/>
                  </a:srgbClr>
                </a:solidFill>
                <a:effectLst/>
                <a:uLnTx/>
                <a:uFillTx/>
                <a:latin typeface="Arial"/>
                <a:ea typeface="+mn-ea"/>
                <a:cs typeface="Arial"/>
              </a:endParaRPr>
            </a:p>
          </p:txBody>
        </p:sp>
        <p:sp>
          <p:nvSpPr>
            <p:cNvPr id="42" name="Trapezoid 41">
              <a:extLst>
                <a:ext uri="{FF2B5EF4-FFF2-40B4-BE49-F238E27FC236}">
                  <a16:creationId xmlns:a16="http://schemas.microsoft.com/office/drawing/2014/main" id="{E4EEFC41-0B23-6E44-951F-3FABA40A2EAF}"/>
                </a:ext>
              </a:extLst>
            </p:cNvPr>
            <p:cNvSpPr/>
            <p:nvPr/>
          </p:nvSpPr>
          <p:spPr>
            <a:xfrm rot="10800000">
              <a:off x="1219262" y="2595016"/>
              <a:ext cx="499411" cy="45719"/>
            </a:xfrm>
            <a:prstGeom prst="trapezoid">
              <a:avLst/>
            </a:prstGeom>
            <a:solidFill>
              <a:srgbClr val="2D4B87">
                <a:lumMod val="75000"/>
              </a:srgbClr>
            </a:solidFill>
            <a:ln w="28575"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43" name="Rectangle 42">
              <a:extLst>
                <a:ext uri="{FF2B5EF4-FFF2-40B4-BE49-F238E27FC236}">
                  <a16:creationId xmlns:a16="http://schemas.microsoft.com/office/drawing/2014/main" id="{2408E202-85DC-0246-A4A3-31A8E4AD14DC}"/>
                </a:ext>
              </a:extLst>
            </p:cNvPr>
            <p:cNvSpPr/>
            <p:nvPr/>
          </p:nvSpPr>
          <p:spPr>
            <a:xfrm>
              <a:off x="1138579" y="2670366"/>
              <a:ext cx="660777" cy="55898"/>
            </a:xfrm>
            <a:prstGeom prst="rect">
              <a:avLst/>
            </a:prstGeom>
            <a:solidFill>
              <a:srgbClr val="2D4B87">
                <a:lumMod val="75000"/>
              </a:srgbClr>
            </a:solidFill>
            <a:ln w="3175"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sp>
        <p:nvSpPr>
          <p:cNvPr id="58" name="TextBox 57">
            <a:extLst>
              <a:ext uri="{FF2B5EF4-FFF2-40B4-BE49-F238E27FC236}">
                <a16:creationId xmlns:a16="http://schemas.microsoft.com/office/drawing/2014/main" id="{5EC08E4F-B774-0E4F-8A85-70150EB05493}"/>
              </a:ext>
            </a:extLst>
          </p:cNvPr>
          <p:cNvSpPr txBox="1"/>
          <p:nvPr/>
        </p:nvSpPr>
        <p:spPr>
          <a:xfrm>
            <a:off x="4220992" y="4789878"/>
            <a:ext cx="1234564" cy="276999"/>
          </a:xfrm>
          <a:prstGeom prst="rect">
            <a:avLst/>
          </a:prstGeom>
          <a:noFill/>
        </p:spPr>
        <p:txBody>
          <a:bodyPr wrap="square" rtlCol="0">
            <a:spAutoFit/>
          </a:bodyPr>
          <a:lstStyle/>
          <a:p>
            <a:pPr algn="ctr"/>
            <a:r>
              <a:rPr lang="en-US" sz="1200" dirty="0">
                <a:latin typeface="Lato" panose="020F0502020204030203" pitchFamily="34" charset="0"/>
              </a:rPr>
              <a:t>SCADA or a TV</a:t>
            </a:r>
            <a:endParaRPr lang="en-GB" sz="1200" dirty="0">
              <a:latin typeface="Lato" panose="020F0502020204030203" pitchFamily="34" charset="0"/>
            </a:endParaRPr>
          </a:p>
        </p:txBody>
      </p:sp>
      <p:grpSp>
        <p:nvGrpSpPr>
          <p:cNvPr id="87" name="Group 86">
            <a:extLst>
              <a:ext uri="{FF2B5EF4-FFF2-40B4-BE49-F238E27FC236}">
                <a16:creationId xmlns:a16="http://schemas.microsoft.com/office/drawing/2014/main" id="{F8C7A7E9-4A28-0E47-83C6-DB0F565B39C8}"/>
              </a:ext>
            </a:extLst>
          </p:cNvPr>
          <p:cNvGrpSpPr/>
          <p:nvPr/>
        </p:nvGrpSpPr>
        <p:grpSpPr>
          <a:xfrm>
            <a:off x="3759012" y="5123076"/>
            <a:ext cx="857249" cy="316182"/>
            <a:chOff x="4151669" y="5744028"/>
            <a:chExt cx="857249" cy="316182"/>
          </a:xfrm>
        </p:grpSpPr>
        <p:sp>
          <p:nvSpPr>
            <p:cNvPr id="88" name="Rounded Rectangle 214">
              <a:extLst>
                <a:ext uri="{FF2B5EF4-FFF2-40B4-BE49-F238E27FC236}">
                  <a16:creationId xmlns:a16="http://schemas.microsoft.com/office/drawing/2014/main" id="{077AF422-9C5A-634A-AE50-6A5B1AED3005}"/>
                </a:ext>
              </a:extLst>
            </p:cNvPr>
            <p:cNvSpPr/>
            <p:nvPr/>
          </p:nvSpPr>
          <p:spPr>
            <a:xfrm>
              <a:off x="4202413" y="5802764"/>
              <a:ext cx="637634" cy="251798"/>
            </a:xfrm>
            <a:prstGeom prst="roundRect">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cxnSp>
          <p:nvCxnSpPr>
            <p:cNvPr id="89" name="Straight Connector 88">
              <a:extLst>
                <a:ext uri="{FF2B5EF4-FFF2-40B4-BE49-F238E27FC236}">
                  <a16:creationId xmlns:a16="http://schemas.microsoft.com/office/drawing/2014/main" id="{CB57A887-E04C-0E43-86DD-5B4A02163EFB}"/>
                </a:ext>
              </a:extLst>
            </p:cNvPr>
            <p:cNvCxnSpPr/>
            <p:nvPr/>
          </p:nvCxnSpPr>
          <p:spPr>
            <a:xfrm>
              <a:off x="4608975" y="5797265"/>
              <a:ext cx="0" cy="251798"/>
            </a:xfrm>
            <a:prstGeom prst="line">
              <a:avLst/>
            </a:prstGeom>
            <a:noFill/>
            <a:ln w="12700" cap="flat" cmpd="sng" algn="ctr">
              <a:solidFill>
                <a:srgbClr val="13326F"/>
              </a:solidFill>
              <a:prstDash val="solid"/>
            </a:ln>
            <a:effectLst/>
          </p:spPr>
        </p:cxnSp>
        <p:cxnSp>
          <p:nvCxnSpPr>
            <p:cNvPr id="90" name="Straight Connector 89">
              <a:extLst>
                <a:ext uri="{FF2B5EF4-FFF2-40B4-BE49-F238E27FC236}">
                  <a16:creationId xmlns:a16="http://schemas.microsoft.com/office/drawing/2014/main" id="{4C64686C-70A2-B345-9D0D-AB97D3178F1B}"/>
                </a:ext>
              </a:extLst>
            </p:cNvPr>
            <p:cNvCxnSpPr/>
            <p:nvPr/>
          </p:nvCxnSpPr>
          <p:spPr>
            <a:xfrm>
              <a:off x="4535697" y="5797265"/>
              <a:ext cx="0" cy="251798"/>
            </a:xfrm>
            <a:prstGeom prst="line">
              <a:avLst/>
            </a:prstGeom>
            <a:noFill/>
            <a:ln w="12700" cap="flat" cmpd="sng" algn="ctr">
              <a:solidFill>
                <a:srgbClr val="13326F"/>
              </a:solidFill>
              <a:prstDash val="solid"/>
            </a:ln>
            <a:effectLst/>
          </p:spPr>
        </p:cxnSp>
        <p:cxnSp>
          <p:nvCxnSpPr>
            <p:cNvPr id="91" name="Straight Connector 90">
              <a:extLst>
                <a:ext uri="{FF2B5EF4-FFF2-40B4-BE49-F238E27FC236}">
                  <a16:creationId xmlns:a16="http://schemas.microsoft.com/office/drawing/2014/main" id="{A8073A49-F1E1-EF47-90C0-5ADBA31BE596}"/>
                </a:ext>
              </a:extLst>
            </p:cNvPr>
            <p:cNvCxnSpPr/>
            <p:nvPr/>
          </p:nvCxnSpPr>
          <p:spPr>
            <a:xfrm>
              <a:off x="4310159" y="5808412"/>
              <a:ext cx="0" cy="251798"/>
            </a:xfrm>
            <a:prstGeom prst="line">
              <a:avLst/>
            </a:prstGeom>
            <a:noFill/>
            <a:ln w="12700" cap="flat" cmpd="sng" algn="ctr">
              <a:solidFill>
                <a:srgbClr val="13326F"/>
              </a:solidFill>
              <a:prstDash val="solid"/>
            </a:ln>
            <a:effectLst/>
          </p:spPr>
        </p:cxnSp>
        <p:cxnSp>
          <p:nvCxnSpPr>
            <p:cNvPr id="92" name="Straight Connector 91">
              <a:extLst>
                <a:ext uri="{FF2B5EF4-FFF2-40B4-BE49-F238E27FC236}">
                  <a16:creationId xmlns:a16="http://schemas.microsoft.com/office/drawing/2014/main" id="{8E561FD3-50A0-4B43-9277-528491ED3506}"/>
                </a:ext>
              </a:extLst>
            </p:cNvPr>
            <p:cNvCxnSpPr>
              <a:stCxn id="88" idx="1"/>
              <a:endCxn id="88" idx="3"/>
            </p:cNvCxnSpPr>
            <p:nvPr/>
          </p:nvCxnSpPr>
          <p:spPr>
            <a:xfrm>
              <a:off x="4202413" y="5928663"/>
              <a:ext cx="637634" cy="0"/>
            </a:xfrm>
            <a:prstGeom prst="line">
              <a:avLst/>
            </a:prstGeom>
            <a:noFill/>
            <a:ln w="12700" cap="flat" cmpd="sng" algn="ctr">
              <a:solidFill>
                <a:srgbClr val="13326F"/>
              </a:solidFill>
              <a:prstDash val="solid"/>
            </a:ln>
            <a:effectLst/>
          </p:spPr>
        </p:cxnSp>
        <p:cxnSp>
          <p:nvCxnSpPr>
            <p:cNvPr id="93" name="Straight Connector 92">
              <a:extLst>
                <a:ext uri="{FF2B5EF4-FFF2-40B4-BE49-F238E27FC236}">
                  <a16:creationId xmlns:a16="http://schemas.microsoft.com/office/drawing/2014/main" id="{B4B06ABE-23F8-0D49-8C93-766967A22F82}"/>
                </a:ext>
              </a:extLst>
            </p:cNvPr>
            <p:cNvCxnSpPr/>
            <p:nvPr/>
          </p:nvCxnSpPr>
          <p:spPr>
            <a:xfrm>
              <a:off x="4460594" y="5797265"/>
              <a:ext cx="0" cy="251798"/>
            </a:xfrm>
            <a:prstGeom prst="line">
              <a:avLst/>
            </a:prstGeom>
            <a:noFill/>
            <a:ln w="12700" cap="flat" cmpd="sng" algn="ctr">
              <a:solidFill>
                <a:srgbClr val="13326F"/>
              </a:solidFill>
              <a:prstDash val="solid"/>
            </a:ln>
            <a:effectLst/>
          </p:spPr>
        </p:cxnSp>
        <p:sp>
          <p:nvSpPr>
            <p:cNvPr id="94" name="Rectangle 93">
              <a:extLst>
                <a:ext uri="{FF2B5EF4-FFF2-40B4-BE49-F238E27FC236}">
                  <a16:creationId xmlns:a16="http://schemas.microsoft.com/office/drawing/2014/main" id="{7C94AC02-F4DC-314E-B4F4-A3DA3480AA6F}"/>
                </a:ext>
              </a:extLst>
            </p:cNvPr>
            <p:cNvSpPr/>
            <p:nvPr/>
          </p:nvSpPr>
          <p:spPr>
            <a:xfrm>
              <a:off x="4241975" y="5962351"/>
              <a:ext cx="45719" cy="50800"/>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95" name="TextBox 94">
              <a:extLst>
                <a:ext uri="{FF2B5EF4-FFF2-40B4-BE49-F238E27FC236}">
                  <a16:creationId xmlns:a16="http://schemas.microsoft.com/office/drawing/2014/main" id="{1604F3F9-C9B5-4646-8B07-CD964CBBE332}"/>
                </a:ext>
              </a:extLst>
            </p:cNvPr>
            <p:cNvSpPr txBox="1"/>
            <p:nvPr/>
          </p:nvSpPr>
          <p:spPr>
            <a:xfrm>
              <a:off x="4151669" y="5744028"/>
              <a:ext cx="857249"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10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endParaRPr kumimoji="0" lang="en-US" sz="800" b="0" i="0" u="none" strike="noStrike" kern="0" cap="none" spc="0" normalizeH="0" baseline="0" noProof="0" dirty="0">
                <a:ln>
                  <a:noFill/>
                </a:ln>
                <a:solidFill>
                  <a:srgbClr val="2D4B87">
                    <a:lumMod val="75000"/>
                  </a:srgbClr>
                </a:solidFill>
                <a:effectLst/>
                <a:uLnTx/>
                <a:uFillTx/>
                <a:latin typeface="Arial"/>
                <a:cs typeface="Arial"/>
              </a:endParaRPr>
            </a:p>
          </p:txBody>
        </p:sp>
        <p:cxnSp>
          <p:nvCxnSpPr>
            <p:cNvPr id="96" name="Straight Connector 95">
              <a:extLst>
                <a:ext uri="{FF2B5EF4-FFF2-40B4-BE49-F238E27FC236}">
                  <a16:creationId xmlns:a16="http://schemas.microsoft.com/office/drawing/2014/main" id="{7D5E00C5-A963-6E4A-BCFD-001F4651AA5F}"/>
                </a:ext>
              </a:extLst>
            </p:cNvPr>
            <p:cNvCxnSpPr/>
            <p:nvPr/>
          </p:nvCxnSpPr>
          <p:spPr>
            <a:xfrm>
              <a:off x="4385535" y="5802764"/>
              <a:ext cx="0" cy="251798"/>
            </a:xfrm>
            <a:prstGeom prst="line">
              <a:avLst/>
            </a:prstGeom>
            <a:noFill/>
            <a:ln w="12700" cap="flat" cmpd="sng" algn="ctr">
              <a:solidFill>
                <a:srgbClr val="13326F"/>
              </a:solidFill>
              <a:prstDash val="solid"/>
            </a:ln>
            <a:effectLst/>
          </p:spPr>
        </p:cxnSp>
        <p:cxnSp>
          <p:nvCxnSpPr>
            <p:cNvPr id="97" name="Straight Connector 96">
              <a:extLst>
                <a:ext uri="{FF2B5EF4-FFF2-40B4-BE49-F238E27FC236}">
                  <a16:creationId xmlns:a16="http://schemas.microsoft.com/office/drawing/2014/main" id="{7A55C949-B165-5D47-9D9F-C8BD21A0486A}"/>
                </a:ext>
              </a:extLst>
            </p:cNvPr>
            <p:cNvCxnSpPr/>
            <p:nvPr/>
          </p:nvCxnSpPr>
          <p:spPr>
            <a:xfrm>
              <a:off x="4685066" y="5792859"/>
              <a:ext cx="0" cy="251798"/>
            </a:xfrm>
            <a:prstGeom prst="line">
              <a:avLst/>
            </a:prstGeom>
            <a:noFill/>
            <a:ln w="12700" cap="flat" cmpd="sng" algn="ctr">
              <a:solidFill>
                <a:srgbClr val="13326F"/>
              </a:solidFill>
              <a:prstDash val="solid"/>
            </a:ln>
            <a:effectLst/>
          </p:spPr>
        </p:cxnSp>
        <p:cxnSp>
          <p:nvCxnSpPr>
            <p:cNvPr id="98" name="Straight Connector 97">
              <a:extLst>
                <a:ext uri="{FF2B5EF4-FFF2-40B4-BE49-F238E27FC236}">
                  <a16:creationId xmlns:a16="http://schemas.microsoft.com/office/drawing/2014/main" id="{12010808-AE87-E54F-9EF3-5711CD7CB360}"/>
                </a:ext>
              </a:extLst>
            </p:cNvPr>
            <p:cNvCxnSpPr/>
            <p:nvPr/>
          </p:nvCxnSpPr>
          <p:spPr>
            <a:xfrm>
              <a:off x="4756857" y="5805939"/>
              <a:ext cx="0" cy="251798"/>
            </a:xfrm>
            <a:prstGeom prst="line">
              <a:avLst/>
            </a:prstGeom>
            <a:noFill/>
            <a:ln w="12700" cap="flat" cmpd="sng" algn="ctr">
              <a:solidFill>
                <a:srgbClr val="13326F"/>
              </a:solidFill>
              <a:prstDash val="solid"/>
            </a:ln>
            <a:effectLst/>
          </p:spPr>
        </p:cxnSp>
      </p:grpSp>
      <p:grpSp>
        <p:nvGrpSpPr>
          <p:cNvPr id="99" name="Group 98">
            <a:extLst>
              <a:ext uri="{FF2B5EF4-FFF2-40B4-BE49-F238E27FC236}">
                <a16:creationId xmlns:a16="http://schemas.microsoft.com/office/drawing/2014/main" id="{FEFDB1D1-E661-634D-A6B1-139F9C59E0EE}"/>
              </a:ext>
            </a:extLst>
          </p:cNvPr>
          <p:cNvGrpSpPr/>
          <p:nvPr/>
        </p:nvGrpSpPr>
        <p:grpSpPr>
          <a:xfrm>
            <a:off x="4002783" y="5275519"/>
            <a:ext cx="857249" cy="316182"/>
            <a:chOff x="4151669" y="5744028"/>
            <a:chExt cx="857249" cy="316182"/>
          </a:xfrm>
        </p:grpSpPr>
        <p:sp>
          <p:nvSpPr>
            <p:cNvPr id="100" name="Rounded Rectangle 214">
              <a:extLst>
                <a:ext uri="{FF2B5EF4-FFF2-40B4-BE49-F238E27FC236}">
                  <a16:creationId xmlns:a16="http://schemas.microsoft.com/office/drawing/2014/main" id="{7F29F2D8-7961-8A4D-B44E-7BB5D9E6AC26}"/>
                </a:ext>
              </a:extLst>
            </p:cNvPr>
            <p:cNvSpPr/>
            <p:nvPr/>
          </p:nvSpPr>
          <p:spPr>
            <a:xfrm>
              <a:off x="4202413" y="5802764"/>
              <a:ext cx="637634" cy="251798"/>
            </a:xfrm>
            <a:prstGeom prst="roundRect">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cxnSp>
          <p:nvCxnSpPr>
            <p:cNvPr id="101" name="Straight Connector 100">
              <a:extLst>
                <a:ext uri="{FF2B5EF4-FFF2-40B4-BE49-F238E27FC236}">
                  <a16:creationId xmlns:a16="http://schemas.microsoft.com/office/drawing/2014/main" id="{7E45D233-BC49-AD45-8741-E3AB45759399}"/>
                </a:ext>
              </a:extLst>
            </p:cNvPr>
            <p:cNvCxnSpPr/>
            <p:nvPr/>
          </p:nvCxnSpPr>
          <p:spPr>
            <a:xfrm>
              <a:off x="4608975" y="5797265"/>
              <a:ext cx="0" cy="251798"/>
            </a:xfrm>
            <a:prstGeom prst="line">
              <a:avLst/>
            </a:prstGeom>
            <a:noFill/>
            <a:ln w="12700" cap="flat" cmpd="sng" algn="ctr">
              <a:solidFill>
                <a:srgbClr val="13326F"/>
              </a:solidFill>
              <a:prstDash val="solid"/>
            </a:ln>
            <a:effectLst/>
          </p:spPr>
        </p:cxnSp>
        <p:cxnSp>
          <p:nvCxnSpPr>
            <p:cNvPr id="102" name="Straight Connector 101">
              <a:extLst>
                <a:ext uri="{FF2B5EF4-FFF2-40B4-BE49-F238E27FC236}">
                  <a16:creationId xmlns:a16="http://schemas.microsoft.com/office/drawing/2014/main" id="{520D6539-01B5-1945-A576-325EDB229E77}"/>
                </a:ext>
              </a:extLst>
            </p:cNvPr>
            <p:cNvCxnSpPr/>
            <p:nvPr/>
          </p:nvCxnSpPr>
          <p:spPr>
            <a:xfrm>
              <a:off x="4535697" y="5797265"/>
              <a:ext cx="0" cy="251798"/>
            </a:xfrm>
            <a:prstGeom prst="line">
              <a:avLst/>
            </a:prstGeom>
            <a:noFill/>
            <a:ln w="12700" cap="flat" cmpd="sng" algn="ctr">
              <a:solidFill>
                <a:srgbClr val="13326F"/>
              </a:solidFill>
              <a:prstDash val="solid"/>
            </a:ln>
            <a:effectLst/>
          </p:spPr>
        </p:cxnSp>
        <p:cxnSp>
          <p:nvCxnSpPr>
            <p:cNvPr id="103" name="Straight Connector 102">
              <a:extLst>
                <a:ext uri="{FF2B5EF4-FFF2-40B4-BE49-F238E27FC236}">
                  <a16:creationId xmlns:a16="http://schemas.microsoft.com/office/drawing/2014/main" id="{DD35CE9A-8C8D-4D45-84C8-B7A42AAE35F4}"/>
                </a:ext>
              </a:extLst>
            </p:cNvPr>
            <p:cNvCxnSpPr/>
            <p:nvPr/>
          </p:nvCxnSpPr>
          <p:spPr>
            <a:xfrm>
              <a:off x="4310159" y="5808412"/>
              <a:ext cx="0" cy="251798"/>
            </a:xfrm>
            <a:prstGeom prst="line">
              <a:avLst/>
            </a:prstGeom>
            <a:noFill/>
            <a:ln w="12700" cap="flat" cmpd="sng" algn="ctr">
              <a:solidFill>
                <a:srgbClr val="13326F"/>
              </a:solidFill>
              <a:prstDash val="solid"/>
            </a:ln>
            <a:effectLst/>
          </p:spPr>
        </p:cxnSp>
        <p:cxnSp>
          <p:nvCxnSpPr>
            <p:cNvPr id="104" name="Straight Connector 103">
              <a:extLst>
                <a:ext uri="{FF2B5EF4-FFF2-40B4-BE49-F238E27FC236}">
                  <a16:creationId xmlns:a16="http://schemas.microsoft.com/office/drawing/2014/main" id="{A161495D-3406-1645-855D-D067E0E2355A}"/>
                </a:ext>
              </a:extLst>
            </p:cNvPr>
            <p:cNvCxnSpPr>
              <a:stCxn id="100" idx="1"/>
              <a:endCxn id="100" idx="3"/>
            </p:cNvCxnSpPr>
            <p:nvPr/>
          </p:nvCxnSpPr>
          <p:spPr>
            <a:xfrm>
              <a:off x="4202413" y="5928663"/>
              <a:ext cx="637634" cy="0"/>
            </a:xfrm>
            <a:prstGeom prst="line">
              <a:avLst/>
            </a:prstGeom>
            <a:noFill/>
            <a:ln w="12700" cap="flat" cmpd="sng" algn="ctr">
              <a:solidFill>
                <a:srgbClr val="13326F"/>
              </a:solidFill>
              <a:prstDash val="solid"/>
            </a:ln>
            <a:effectLst/>
          </p:spPr>
        </p:cxnSp>
        <p:cxnSp>
          <p:nvCxnSpPr>
            <p:cNvPr id="105" name="Straight Connector 104">
              <a:extLst>
                <a:ext uri="{FF2B5EF4-FFF2-40B4-BE49-F238E27FC236}">
                  <a16:creationId xmlns:a16="http://schemas.microsoft.com/office/drawing/2014/main" id="{D1AE78CA-060D-DC43-8DE9-B853E845F8ED}"/>
                </a:ext>
              </a:extLst>
            </p:cNvPr>
            <p:cNvCxnSpPr/>
            <p:nvPr/>
          </p:nvCxnSpPr>
          <p:spPr>
            <a:xfrm>
              <a:off x="4460594" y="5797265"/>
              <a:ext cx="0" cy="251798"/>
            </a:xfrm>
            <a:prstGeom prst="line">
              <a:avLst/>
            </a:prstGeom>
            <a:noFill/>
            <a:ln w="12700" cap="flat" cmpd="sng" algn="ctr">
              <a:solidFill>
                <a:srgbClr val="13326F"/>
              </a:solidFill>
              <a:prstDash val="solid"/>
            </a:ln>
            <a:effectLst/>
          </p:spPr>
        </p:cxnSp>
        <p:sp>
          <p:nvSpPr>
            <p:cNvPr id="106" name="Rectangle 105">
              <a:extLst>
                <a:ext uri="{FF2B5EF4-FFF2-40B4-BE49-F238E27FC236}">
                  <a16:creationId xmlns:a16="http://schemas.microsoft.com/office/drawing/2014/main" id="{E7C96BCC-D08C-5E4B-B8EC-9551121941B7}"/>
                </a:ext>
              </a:extLst>
            </p:cNvPr>
            <p:cNvSpPr/>
            <p:nvPr/>
          </p:nvSpPr>
          <p:spPr>
            <a:xfrm>
              <a:off x="4241975" y="5962351"/>
              <a:ext cx="45719" cy="50800"/>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07" name="TextBox 106">
              <a:extLst>
                <a:ext uri="{FF2B5EF4-FFF2-40B4-BE49-F238E27FC236}">
                  <a16:creationId xmlns:a16="http://schemas.microsoft.com/office/drawing/2014/main" id="{6584BCD1-E83C-2744-904F-54582A486558}"/>
                </a:ext>
              </a:extLst>
            </p:cNvPr>
            <p:cNvSpPr txBox="1"/>
            <p:nvPr/>
          </p:nvSpPr>
          <p:spPr>
            <a:xfrm>
              <a:off x="4151669" y="5744028"/>
              <a:ext cx="857249"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10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endParaRPr kumimoji="0" lang="en-US" sz="800" b="0" i="0" u="none" strike="noStrike" kern="0" cap="none" spc="0" normalizeH="0" baseline="0" noProof="0" dirty="0">
                <a:ln>
                  <a:noFill/>
                </a:ln>
                <a:solidFill>
                  <a:srgbClr val="2D4B87">
                    <a:lumMod val="75000"/>
                  </a:srgbClr>
                </a:solidFill>
                <a:effectLst/>
                <a:uLnTx/>
                <a:uFillTx/>
                <a:latin typeface="Arial"/>
                <a:cs typeface="Arial"/>
              </a:endParaRPr>
            </a:p>
          </p:txBody>
        </p:sp>
        <p:cxnSp>
          <p:nvCxnSpPr>
            <p:cNvPr id="108" name="Straight Connector 107">
              <a:extLst>
                <a:ext uri="{FF2B5EF4-FFF2-40B4-BE49-F238E27FC236}">
                  <a16:creationId xmlns:a16="http://schemas.microsoft.com/office/drawing/2014/main" id="{E1153E9F-2F5B-2C4A-BAD0-F2EEA77DC3E8}"/>
                </a:ext>
              </a:extLst>
            </p:cNvPr>
            <p:cNvCxnSpPr/>
            <p:nvPr/>
          </p:nvCxnSpPr>
          <p:spPr>
            <a:xfrm>
              <a:off x="4385535" y="5802764"/>
              <a:ext cx="0" cy="251798"/>
            </a:xfrm>
            <a:prstGeom prst="line">
              <a:avLst/>
            </a:prstGeom>
            <a:noFill/>
            <a:ln w="12700" cap="flat" cmpd="sng" algn="ctr">
              <a:solidFill>
                <a:srgbClr val="13326F"/>
              </a:solidFill>
              <a:prstDash val="solid"/>
            </a:ln>
            <a:effectLst/>
          </p:spPr>
        </p:cxnSp>
        <p:cxnSp>
          <p:nvCxnSpPr>
            <p:cNvPr id="109" name="Straight Connector 108">
              <a:extLst>
                <a:ext uri="{FF2B5EF4-FFF2-40B4-BE49-F238E27FC236}">
                  <a16:creationId xmlns:a16="http://schemas.microsoft.com/office/drawing/2014/main" id="{DA690FD7-4778-0641-AF0A-44DB97FA46A4}"/>
                </a:ext>
              </a:extLst>
            </p:cNvPr>
            <p:cNvCxnSpPr/>
            <p:nvPr/>
          </p:nvCxnSpPr>
          <p:spPr>
            <a:xfrm>
              <a:off x="4685066" y="5792859"/>
              <a:ext cx="0" cy="251798"/>
            </a:xfrm>
            <a:prstGeom prst="line">
              <a:avLst/>
            </a:prstGeom>
            <a:noFill/>
            <a:ln w="12700" cap="flat" cmpd="sng" algn="ctr">
              <a:solidFill>
                <a:srgbClr val="13326F"/>
              </a:solidFill>
              <a:prstDash val="solid"/>
            </a:ln>
            <a:effectLst/>
          </p:spPr>
        </p:cxnSp>
        <p:cxnSp>
          <p:nvCxnSpPr>
            <p:cNvPr id="110" name="Straight Connector 109">
              <a:extLst>
                <a:ext uri="{FF2B5EF4-FFF2-40B4-BE49-F238E27FC236}">
                  <a16:creationId xmlns:a16="http://schemas.microsoft.com/office/drawing/2014/main" id="{14727E54-BE3D-774B-A9A6-576581499129}"/>
                </a:ext>
              </a:extLst>
            </p:cNvPr>
            <p:cNvCxnSpPr/>
            <p:nvPr/>
          </p:nvCxnSpPr>
          <p:spPr>
            <a:xfrm>
              <a:off x="4756857" y="5805939"/>
              <a:ext cx="0" cy="251798"/>
            </a:xfrm>
            <a:prstGeom prst="line">
              <a:avLst/>
            </a:prstGeom>
            <a:noFill/>
            <a:ln w="12700" cap="flat" cmpd="sng" algn="ctr">
              <a:solidFill>
                <a:srgbClr val="13326F"/>
              </a:solidFill>
              <a:prstDash val="solid"/>
            </a:ln>
            <a:effectLst/>
          </p:spPr>
        </p:cxnSp>
      </p:grpSp>
      <p:cxnSp>
        <p:nvCxnSpPr>
          <p:cNvPr id="117" name="Straight Connector 116">
            <a:extLst>
              <a:ext uri="{FF2B5EF4-FFF2-40B4-BE49-F238E27FC236}">
                <a16:creationId xmlns:a16="http://schemas.microsoft.com/office/drawing/2014/main" id="{083F9461-9530-AA45-90E4-CBB2928676E8}"/>
              </a:ext>
            </a:extLst>
          </p:cNvPr>
          <p:cNvCxnSpPr>
            <a:cxnSpLocks/>
          </p:cNvCxnSpPr>
          <p:nvPr/>
        </p:nvCxnSpPr>
        <p:spPr>
          <a:xfrm flipV="1">
            <a:off x="4145377" y="3645024"/>
            <a:ext cx="15896" cy="1525269"/>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CA2F8E1D-2012-A345-ACC3-A6223F7AE1EA}"/>
              </a:ext>
            </a:extLst>
          </p:cNvPr>
          <p:cNvCxnSpPr>
            <a:cxnSpLocks/>
          </p:cNvCxnSpPr>
          <p:nvPr/>
        </p:nvCxnSpPr>
        <p:spPr>
          <a:xfrm flipV="1">
            <a:off x="1225886" y="3645024"/>
            <a:ext cx="0" cy="288032"/>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E2DB0FA6-A7DF-5C42-99EE-88F2AE59A315}"/>
              </a:ext>
            </a:extLst>
          </p:cNvPr>
          <p:cNvCxnSpPr>
            <a:cxnSpLocks/>
          </p:cNvCxnSpPr>
          <p:nvPr/>
        </p:nvCxnSpPr>
        <p:spPr>
          <a:xfrm flipV="1">
            <a:off x="2984580" y="3645024"/>
            <a:ext cx="0" cy="288032"/>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2AAFD7F2-E757-DE4D-8905-F5CF6116E87C}"/>
              </a:ext>
            </a:extLst>
          </p:cNvPr>
          <p:cNvCxnSpPr>
            <a:cxnSpLocks/>
          </p:cNvCxnSpPr>
          <p:nvPr/>
        </p:nvCxnSpPr>
        <p:spPr>
          <a:xfrm>
            <a:off x="4145377" y="4495734"/>
            <a:ext cx="426374" cy="0"/>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sp>
        <p:nvSpPr>
          <p:cNvPr id="128" name="TextBox 127">
            <a:extLst>
              <a:ext uri="{FF2B5EF4-FFF2-40B4-BE49-F238E27FC236}">
                <a16:creationId xmlns:a16="http://schemas.microsoft.com/office/drawing/2014/main" id="{88E30A03-74E1-E34B-849F-4CF868CFF4EC}"/>
              </a:ext>
            </a:extLst>
          </p:cNvPr>
          <p:cNvSpPr txBox="1"/>
          <p:nvPr/>
        </p:nvSpPr>
        <p:spPr>
          <a:xfrm>
            <a:off x="3190459" y="5680840"/>
            <a:ext cx="2029613" cy="276999"/>
          </a:xfrm>
          <a:prstGeom prst="rect">
            <a:avLst/>
          </a:prstGeom>
          <a:noFill/>
        </p:spPr>
        <p:txBody>
          <a:bodyPr wrap="square" rtlCol="0">
            <a:spAutoFit/>
          </a:bodyPr>
          <a:lstStyle/>
          <a:p>
            <a:pPr algn="ctr"/>
            <a:r>
              <a:rPr lang="en-US" sz="1200" dirty="0">
                <a:latin typeface="Lato" panose="020F0502020204030203" pitchFamily="34" charset="0"/>
              </a:rPr>
              <a:t>Smart Devices or PLCs</a:t>
            </a:r>
            <a:endParaRPr lang="en-GB" sz="1200" dirty="0">
              <a:latin typeface="Lato" panose="020F0502020204030203" pitchFamily="34" charset="0"/>
            </a:endParaRPr>
          </a:p>
        </p:txBody>
      </p:sp>
      <p:cxnSp>
        <p:nvCxnSpPr>
          <p:cNvPr id="129" name="Straight Connector 128">
            <a:extLst>
              <a:ext uri="{FF2B5EF4-FFF2-40B4-BE49-F238E27FC236}">
                <a16:creationId xmlns:a16="http://schemas.microsoft.com/office/drawing/2014/main" id="{625B9484-8684-1B45-9E8D-753EB9B47A89}"/>
              </a:ext>
            </a:extLst>
          </p:cNvPr>
          <p:cNvCxnSpPr>
            <a:cxnSpLocks/>
          </p:cNvCxnSpPr>
          <p:nvPr/>
        </p:nvCxnSpPr>
        <p:spPr>
          <a:xfrm flipV="1">
            <a:off x="2359262" y="3392315"/>
            <a:ext cx="0" cy="252709"/>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26280F18-91E7-B144-A6DE-9343DB8071A9}"/>
              </a:ext>
            </a:extLst>
          </p:cNvPr>
          <p:cNvCxnSpPr>
            <a:cxnSpLocks/>
          </p:cNvCxnSpPr>
          <p:nvPr/>
        </p:nvCxnSpPr>
        <p:spPr>
          <a:xfrm flipH="1" flipV="1">
            <a:off x="2336402" y="2132856"/>
            <a:ext cx="22860" cy="1152128"/>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sp>
        <p:nvSpPr>
          <p:cNvPr id="134" name="TextBox 133">
            <a:extLst>
              <a:ext uri="{FF2B5EF4-FFF2-40B4-BE49-F238E27FC236}">
                <a16:creationId xmlns:a16="http://schemas.microsoft.com/office/drawing/2014/main" id="{55FB672B-35FC-3C4C-8111-30A898E9A742}"/>
              </a:ext>
            </a:extLst>
          </p:cNvPr>
          <p:cNvSpPr txBox="1"/>
          <p:nvPr/>
        </p:nvSpPr>
        <p:spPr>
          <a:xfrm>
            <a:off x="2252146" y="3294040"/>
            <a:ext cx="2857322" cy="276999"/>
          </a:xfrm>
          <a:prstGeom prst="rect">
            <a:avLst/>
          </a:prstGeom>
          <a:noFill/>
        </p:spPr>
        <p:txBody>
          <a:bodyPr wrap="square" rtlCol="0">
            <a:spAutoFit/>
          </a:bodyPr>
          <a:lstStyle/>
          <a:p>
            <a:pPr algn="ctr"/>
            <a:r>
              <a:rPr lang="en-US" sz="1200" dirty="0">
                <a:latin typeface="Lato" panose="020F0502020204030203" pitchFamily="34" charset="0"/>
              </a:rPr>
              <a:t>Switch/Firewall/Router/Modem</a:t>
            </a:r>
            <a:endParaRPr lang="en-GB" sz="1200" dirty="0">
              <a:latin typeface="Lato" panose="020F0502020204030203" pitchFamily="34" charset="0"/>
            </a:endParaRPr>
          </a:p>
        </p:txBody>
      </p:sp>
      <p:sp>
        <p:nvSpPr>
          <p:cNvPr id="11" name="Cloud 10">
            <a:extLst>
              <a:ext uri="{FF2B5EF4-FFF2-40B4-BE49-F238E27FC236}">
                <a16:creationId xmlns:a16="http://schemas.microsoft.com/office/drawing/2014/main" id="{838EE1CD-C542-8545-A4FC-BC67EE3217EE}"/>
              </a:ext>
            </a:extLst>
          </p:cNvPr>
          <p:cNvSpPr/>
          <p:nvPr/>
        </p:nvSpPr>
        <p:spPr>
          <a:xfrm>
            <a:off x="1025382" y="1628800"/>
            <a:ext cx="2977401" cy="792088"/>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31BA54CA-03A9-6546-8FD6-B9E9583F4873}"/>
              </a:ext>
            </a:extLst>
          </p:cNvPr>
          <p:cNvSpPr txBox="1"/>
          <p:nvPr/>
        </p:nvSpPr>
        <p:spPr>
          <a:xfrm>
            <a:off x="290070" y="2298422"/>
            <a:ext cx="1234564" cy="276999"/>
          </a:xfrm>
          <a:prstGeom prst="rect">
            <a:avLst/>
          </a:prstGeom>
          <a:noFill/>
        </p:spPr>
        <p:txBody>
          <a:bodyPr wrap="square" rtlCol="0">
            <a:spAutoFit/>
          </a:bodyPr>
          <a:lstStyle/>
          <a:p>
            <a:pPr algn="ctr"/>
            <a:r>
              <a:rPr lang="en-US" sz="1200" dirty="0">
                <a:latin typeface="Lato" panose="020F0502020204030203" pitchFamily="34" charset="0"/>
              </a:rPr>
              <a:t>Internet</a:t>
            </a:r>
            <a:endParaRPr lang="en-GB" sz="1200" dirty="0">
              <a:latin typeface="Lato" panose="020F0502020204030203" pitchFamily="34" charset="0"/>
            </a:endParaRPr>
          </a:p>
        </p:txBody>
      </p:sp>
      <p:grpSp>
        <p:nvGrpSpPr>
          <p:cNvPr id="68" name="Group 67">
            <a:extLst>
              <a:ext uri="{FF2B5EF4-FFF2-40B4-BE49-F238E27FC236}">
                <a16:creationId xmlns:a16="http://schemas.microsoft.com/office/drawing/2014/main" id="{20FC8C6B-73DD-334B-B422-14F06EFB6655}"/>
              </a:ext>
            </a:extLst>
          </p:cNvPr>
          <p:cNvGrpSpPr/>
          <p:nvPr/>
        </p:nvGrpSpPr>
        <p:grpSpPr>
          <a:xfrm>
            <a:off x="2111134" y="1454389"/>
            <a:ext cx="334098" cy="584829"/>
            <a:chOff x="2590776" y="1079394"/>
            <a:chExt cx="749324" cy="1206606"/>
          </a:xfrm>
        </p:grpSpPr>
        <p:sp>
          <p:nvSpPr>
            <p:cNvPr id="69" name="Rounded Rectangle 96">
              <a:extLst>
                <a:ext uri="{FF2B5EF4-FFF2-40B4-BE49-F238E27FC236}">
                  <a16:creationId xmlns:a16="http://schemas.microsoft.com/office/drawing/2014/main" id="{4CA7ED5B-C681-DC4D-9F4F-A2A1EB338E3F}"/>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0" name="Rounded Rectangle 97">
              <a:extLst>
                <a:ext uri="{FF2B5EF4-FFF2-40B4-BE49-F238E27FC236}">
                  <a16:creationId xmlns:a16="http://schemas.microsoft.com/office/drawing/2014/main" id="{25464116-4B20-A14B-9A26-2F821F03E195}"/>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1" name="Rounded Rectangle 98">
              <a:extLst>
                <a:ext uri="{FF2B5EF4-FFF2-40B4-BE49-F238E27FC236}">
                  <a16:creationId xmlns:a16="http://schemas.microsoft.com/office/drawing/2014/main" id="{D840B7CF-E6F4-4941-BFC8-8907C1536932}"/>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2" name="Rounded Rectangle 99">
              <a:extLst>
                <a:ext uri="{FF2B5EF4-FFF2-40B4-BE49-F238E27FC236}">
                  <a16:creationId xmlns:a16="http://schemas.microsoft.com/office/drawing/2014/main" id="{F84BACF3-5741-834C-B5C4-E7B785EF4463}"/>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3" name="Rectangle 72">
              <a:extLst>
                <a:ext uri="{FF2B5EF4-FFF2-40B4-BE49-F238E27FC236}">
                  <a16:creationId xmlns:a16="http://schemas.microsoft.com/office/drawing/2014/main" id="{5C25AC42-D4DE-AE41-BF22-8D3BA345AE44}"/>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4" name="Oval 73">
              <a:extLst>
                <a:ext uri="{FF2B5EF4-FFF2-40B4-BE49-F238E27FC236}">
                  <a16:creationId xmlns:a16="http://schemas.microsoft.com/office/drawing/2014/main" id="{D3D4A93A-2FDF-8D4F-98BC-09E8069044F8}"/>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75" name="Group 74">
            <a:extLst>
              <a:ext uri="{FF2B5EF4-FFF2-40B4-BE49-F238E27FC236}">
                <a16:creationId xmlns:a16="http://schemas.microsoft.com/office/drawing/2014/main" id="{487B89D1-FEE9-CB46-9E6A-AE6EEC8049BD}"/>
              </a:ext>
            </a:extLst>
          </p:cNvPr>
          <p:cNvGrpSpPr/>
          <p:nvPr/>
        </p:nvGrpSpPr>
        <p:grpSpPr>
          <a:xfrm>
            <a:off x="2263534" y="1606789"/>
            <a:ext cx="334098" cy="584829"/>
            <a:chOff x="2590776" y="1079394"/>
            <a:chExt cx="749324" cy="1206606"/>
          </a:xfrm>
        </p:grpSpPr>
        <p:sp>
          <p:nvSpPr>
            <p:cNvPr id="76" name="Rounded Rectangle 96">
              <a:extLst>
                <a:ext uri="{FF2B5EF4-FFF2-40B4-BE49-F238E27FC236}">
                  <a16:creationId xmlns:a16="http://schemas.microsoft.com/office/drawing/2014/main" id="{825C2476-731E-8843-94C5-89A8373D21D8}"/>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7" name="Rounded Rectangle 97">
              <a:extLst>
                <a:ext uri="{FF2B5EF4-FFF2-40B4-BE49-F238E27FC236}">
                  <a16:creationId xmlns:a16="http://schemas.microsoft.com/office/drawing/2014/main" id="{3BAEFCE7-1394-214E-9204-7B08FD29D490}"/>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8" name="Rounded Rectangle 98">
              <a:extLst>
                <a:ext uri="{FF2B5EF4-FFF2-40B4-BE49-F238E27FC236}">
                  <a16:creationId xmlns:a16="http://schemas.microsoft.com/office/drawing/2014/main" id="{D6AD9F55-FEB8-6E47-B750-4A2C19EDFCF9}"/>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9" name="Rounded Rectangle 99">
              <a:extLst>
                <a:ext uri="{FF2B5EF4-FFF2-40B4-BE49-F238E27FC236}">
                  <a16:creationId xmlns:a16="http://schemas.microsoft.com/office/drawing/2014/main" id="{ED17AFAE-2EDB-0E40-BDE1-EC09348FE5E2}"/>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0" name="Rectangle 79">
              <a:extLst>
                <a:ext uri="{FF2B5EF4-FFF2-40B4-BE49-F238E27FC236}">
                  <a16:creationId xmlns:a16="http://schemas.microsoft.com/office/drawing/2014/main" id="{986A2640-EDBB-7444-977E-FDAB5D9119C7}"/>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1" name="Oval 80">
              <a:extLst>
                <a:ext uri="{FF2B5EF4-FFF2-40B4-BE49-F238E27FC236}">
                  <a16:creationId xmlns:a16="http://schemas.microsoft.com/office/drawing/2014/main" id="{395436FC-5109-3C4D-B9EA-98F7487E8322}"/>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82" name="Group 81">
            <a:extLst>
              <a:ext uri="{FF2B5EF4-FFF2-40B4-BE49-F238E27FC236}">
                <a16:creationId xmlns:a16="http://schemas.microsoft.com/office/drawing/2014/main" id="{1FAD7DA5-DF75-994E-8880-3792370F8EBC}"/>
              </a:ext>
            </a:extLst>
          </p:cNvPr>
          <p:cNvGrpSpPr/>
          <p:nvPr/>
        </p:nvGrpSpPr>
        <p:grpSpPr>
          <a:xfrm>
            <a:off x="2415934" y="1759189"/>
            <a:ext cx="334098" cy="584829"/>
            <a:chOff x="2590776" y="1079394"/>
            <a:chExt cx="749324" cy="1206606"/>
          </a:xfrm>
        </p:grpSpPr>
        <p:sp>
          <p:nvSpPr>
            <p:cNvPr id="83" name="Rounded Rectangle 96">
              <a:extLst>
                <a:ext uri="{FF2B5EF4-FFF2-40B4-BE49-F238E27FC236}">
                  <a16:creationId xmlns:a16="http://schemas.microsoft.com/office/drawing/2014/main" id="{7001D439-C2C8-0247-91D4-4978BEC93C08}"/>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4" name="Rounded Rectangle 97">
              <a:extLst>
                <a:ext uri="{FF2B5EF4-FFF2-40B4-BE49-F238E27FC236}">
                  <a16:creationId xmlns:a16="http://schemas.microsoft.com/office/drawing/2014/main" id="{25089EB6-6361-414B-9890-CA7823E02AFB}"/>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5" name="Rounded Rectangle 98">
              <a:extLst>
                <a:ext uri="{FF2B5EF4-FFF2-40B4-BE49-F238E27FC236}">
                  <a16:creationId xmlns:a16="http://schemas.microsoft.com/office/drawing/2014/main" id="{155B8FCF-89B2-BB47-BAE9-1AE36AA55B59}"/>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6" name="Rounded Rectangle 99">
              <a:extLst>
                <a:ext uri="{FF2B5EF4-FFF2-40B4-BE49-F238E27FC236}">
                  <a16:creationId xmlns:a16="http://schemas.microsoft.com/office/drawing/2014/main" id="{0015EDCE-F819-A64A-8E6E-4B466C9A9966}"/>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1" name="Rectangle 110">
              <a:extLst>
                <a:ext uri="{FF2B5EF4-FFF2-40B4-BE49-F238E27FC236}">
                  <a16:creationId xmlns:a16="http://schemas.microsoft.com/office/drawing/2014/main" id="{6A610CBB-C83B-AC4C-8E6F-EFFED331D03E}"/>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2" name="Oval 111">
              <a:extLst>
                <a:ext uri="{FF2B5EF4-FFF2-40B4-BE49-F238E27FC236}">
                  <a16:creationId xmlns:a16="http://schemas.microsoft.com/office/drawing/2014/main" id="{262B997B-36CF-CA42-BB8B-E451C9E1232C}"/>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113" name="Group 112">
            <a:extLst>
              <a:ext uri="{FF2B5EF4-FFF2-40B4-BE49-F238E27FC236}">
                <a16:creationId xmlns:a16="http://schemas.microsoft.com/office/drawing/2014/main" id="{013B32FC-59DA-C44D-A166-A0295042C0C6}"/>
              </a:ext>
            </a:extLst>
          </p:cNvPr>
          <p:cNvGrpSpPr/>
          <p:nvPr/>
        </p:nvGrpSpPr>
        <p:grpSpPr>
          <a:xfrm>
            <a:off x="2568334" y="1911589"/>
            <a:ext cx="334098" cy="584829"/>
            <a:chOff x="2590776" y="1079394"/>
            <a:chExt cx="749324" cy="1206606"/>
          </a:xfrm>
        </p:grpSpPr>
        <p:sp>
          <p:nvSpPr>
            <p:cNvPr id="114" name="Rounded Rectangle 96">
              <a:extLst>
                <a:ext uri="{FF2B5EF4-FFF2-40B4-BE49-F238E27FC236}">
                  <a16:creationId xmlns:a16="http://schemas.microsoft.com/office/drawing/2014/main" id="{B2F09EB4-2E27-7548-9CB6-33D720D35C71}"/>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115" name="Rounded Rectangle 97">
              <a:extLst>
                <a:ext uri="{FF2B5EF4-FFF2-40B4-BE49-F238E27FC236}">
                  <a16:creationId xmlns:a16="http://schemas.microsoft.com/office/drawing/2014/main" id="{6C0BF6B6-38A0-F64F-BFB3-1DCD2DB8F46A}"/>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6" name="Rounded Rectangle 98">
              <a:extLst>
                <a:ext uri="{FF2B5EF4-FFF2-40B4-BE49-F238E27FC236}">
                  <a16:creationId xmlns:a16="http://schemas.microsoft.com/office/drawing/2014/main" id="{B492F377-1A77-774D-B7AB-D58CC4058930}"/>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8" name="Rounded Rectangle 99">
              <a:extLst>
                <a:ext uri="{FF2B5EF4-FFF2-40B4-BE49-F238E27FC236}">
                  <a16:creationId xmlns:a16="http://schemas.microsoft.com/office/drawing/2014/main" id="{6CC3D7A7-5250-3348-976A-2C3F5B17BA6E}"/>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9" name="Rectangle 118">
              <a:extLst>
                <a:ext uri="{FF2B5EF4-FFF2-40B4-BE49-F238E27FC236}">
                  <a16:creationId xmlns:a16="http://schemas.microsoft.com/office/drawing/2014/main" id="{14785ECE-3982-D94F-93CF-5B8043B43111}"/>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21" name="Oval 120">
              <a:extLst>
                <a:ext uri="{FF2B5EF4-FFF2-40B4-BE49-F238E27FC236}">
                  <a16:creationId xmlns:a16="http://schemas.microsoft.com/office/drawing/2014/main" id="{BDFA4248-5D40-C448-A1C6-0D8632371277}"/>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pic>
        <p:nvPicPr>
          <p:cNvPr id="123" name="Picture 42" descr="Image result for attacker icon">
            <a:extLst>
              <a:ext uri="{FF2B5EF4-FFF2-40B4-BE49-F238E27FC236}">
                <a16:creationId xmlns:a16="http://schemas.microsoft.com/office/drawing/2014/main" id="{350D4686-0B82-DE4E-894D-013ADF0B60B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380372" y="1763695"/>
            <a:ext cx="715446" cy="841331"/>
          </a:xfrm>
          <a:prstGeom prst="rect">
            <a:avLst/>
          </a:prstGeom>
          <a:noFill/>
          <a:extLst>
            <a:ext uri="{909E8E84-426E-40DD-AFC4-6F175D3DCCD1}">
              <a14:hiddenFill xmlns:a14="http://schemas.microsoft.com/office/drawing/2010/main">
                <a:solidFill>
                  <a:srgbClr val="FFFFFF"/>
                </a:solidFill>
              </a14:hiddenFill>
            </a:ext>
          </a:extLst>
        </p:spPr>
      </p:pic>
      <p:grpSp>
        <p:nvGrpSpPr>
          <p:cNvPr id="126" name="Group 125">
            <a:extLst>
              <a:ext uri="{FF2B5EF4-FFF2-40B4-BE49-F238E27FC236}">
                <a16:creationId xmlns:a16="http://schemas.microsoft.com/office/drawing/2014/main" id="{2647A153-F5C1-C544-B4EA-99D6D5C117E1}"/>
              </a:ext>
            </a:extLst>
          </p:cNvPr>
          <p:cNvGrpSpPr/>
          <p:nvPr/>
        </p:nvGrpSpPr>
        <p:grpSpPr>
          <a:xfrm>
            <a:off x="3213077" y="1940941"/>
            <a:ext cx="334098" cy="584829"/>
            <a:chOff x="2590776" y="1079394"/>
            <a:chExt cx="749324" cy="1206606"/>
          </a:xfrm>
          <a:solidFill>
            <a:srgbClr val="FF0000"/>
          </a:solidFill>
        </p:grpSpPr>
        <p:sp>
          <p:nvSpPr>
            <p:cNvPr id="127" name="Rounded Rectangle 96">
              <a:extLst>
                <a:ext uri="{FF2B5EF4-FFF2-40B4-BE49-F238E27FC236}">
                  <a16:creationId xmlns:a16="http://schemas.microsoft.com/office/drawing/2014/main" id="{ED30530E-83FB-5E47-BB41-1852535CB47D}"/>
                </a:ext>
              </a:extLst>
            </p:cNvPr>
            <p:cNvSpPr/>
            <p:nvPr/>
          </p:nvSpPr>
          <p:spPr>
            <a:xfrm>
              <a:off x="2590776" y="1079394"/>
              <a:ext cx="749324" cy="1206606"/>
            </a:xfrm>
            <a:prstGeom prst="roundRect">
              <a:avLst>
                <a:gd name="adj" fmla="val 8193"/>
              </a:avLst>
            </a:prstGeom>
            <a:grp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131" name="Rounded Rectangle 97">
              <a:extLst>
                <a:ext uri="{FF2B5EF4-FFF2-40B4-BE49-F238E27FC236}">
                  <a16:creationId xmlns:a16="http://schemas.microsoft.com/office/drawing/2014/main" id="{DBB886F9-62BC-DE4D-BA58-A2A17804EFED}"/>
                </a:ext>
              </a:extLst>
            </p:cNvPr>
            <p:cNvSpPr/>
            <p:nvPr/>
          </p:nvSpPr>
          <p:spPr>
            <a:xfrm>
              <a:off x="2682857" y="1208380"/>
              <a:ext cx="565162" cy="78016"/>
            </a:xfrm>
            <a:prstGeom prst="roundRect">
              <a:avLst>
                <a:gd name="adj" fmla="val 8193"/>
              </a:avLst>
            </a:prstGeom>
            <a:grp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32" name="Rounded Rectangle 98">
              <a:extLst>
                <a:ext uri="{FF2B5EF4-FFF2-40B4-BE49-F238E27FC236}">
                  <a16:creationId xmlns:a16="http://schemas.microsoft.com/office/drawing/2014/main" id="{28F1FC3B-3438-2A41-8F74-2E8E9A007DAF}"/>
                </a:ext>
              </a:extLst>
            </p:cNvPr>
            <p:cNvSpPr/>
            <p:nvPr/>
          </p:nvSpPr>
          <p:spPr>
            <a:xfrm>
              <a:off x="2682857" y="1360780"/>
              <a:ext cx="565162" cy="78016"/>
            </a:xfrm>
            <a:prstGeom prst="roundRect">
              <a:avLst>
                <a:gd name="adj" fmla="val 8193"/>
              </a:avLst>
            </a:prstGeom>
            <a:grp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33" name="Rounded Rectangle 99">
              <a:extLst>
                <a:ext uri="{FF2B5EF4-FFF2-40B4-BE49-F238E27FC236}">
                  <a16:creationId xmlns:a16="http://schemas.microsoft.com/office/drawing/2014/main" id="{F75430BE-8E35-D449-88D1-CAD5508EBCBF}"/>
                </a:ext>
              </a:extLst>
            </p:cNvPr>
            <p:cNvSpPr/>
            <p:nvPr/>
          </p:nvSpPr>
          <p:spPr>
            <a:xfrm>
              <a:off x="2682857" y="1508361"/>
              <a:ext cx="565162" cy="78016"/>
            </a:xfrm>
            <a:prstGeom prst="roundRect">
              <a:avLst>
                <a:gd name="adj" fmla="val 8193"/>
              </a:avLst>
            </a:prstGeom>
            <a:grp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35" name="Rectangle 134">
              <a:extLst>
                <a:ext uri="{FF2B5EF4-FFF2-40B4-BE49-F238E27FC236}">
                  <a16:creationId xmlns:a16="http://schemas.microsoft.com/office/drawing/2014/main" id="{250269D1-3D43-6040-A7DB-16ED091B49CC}"/>
                </a:ext>
              </a:extLst>
            </p:cNvPr>
            <p:cNvSpPr/>
            <p:nvPr/>
          </p:nvSpPr>
          <p:spPr>
            <a:xfrm>
              <a:off x="2682857" y="1697537"/>
              <a:ext cx="565162" cy="45719"/>
            </a:xfrm>
            <a:prstGeom prst="rect">
              <a:avLst/>
            </a:prstGeom>
            <a:grp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36" name="Oval 135">
              <a:extLst>
                <a:ext uri="{FF2B5EF4-FFF2-40B4-BE49-F238E27FC236}">
                  <a16:creationId xmlns:a16="http://schemas.microsoft.com/office/drawing/2014/main" id="{1BEE42FC-9032-1A42-B96E-44D18E3A989A}"/>
                </a:ext>
              </a:extLst>
            </p:cNvPr>
            <p:cNvSpPr>
              <a:spLocks noChangeAspect="1"/>
            </p:cNvSpPr>
            <p:nvPr/>
          </p:nvSpPr>
          <p:spPr>
            <a:xfrm>
              <a:off x="2907041" y="1986644"/>
              <a:ext cx="116795" cy="116770"/>
            </a:xfrm>
            <a:prstGeom prst="ellipse">
              <a:avLst/>
            </a:prstGeom>
            <a:grp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sp>
        <p:nvSpPr>
          <p:cNvPr id="137" name="Content Placeholder 1">
            <a:extLst>
              <a:ext uri="{FF2B5EF4-FFF2-40B4-BE49-F238E27FC236}">
                <a16:creationId xmlns:a16="http://schemas.microsoft.com/office/drawing/2014/main" id="{287A21FE-0E7E-5541-A7F9-6876CFA721AD}"/>
              </a:ext>
            </a:extLst>
          </p:cNvPr>
          <p:cNvSpPr txBox="1">
            <a:spLocks/>
          </p:cNvSpPr>
          <p:nvPr/>
        </p:nvSpPr>
        <p:spPr>
          <a:xfrm>
            <a:off x="6555007" y="1273540"/>
            <a:ext cx="2233268" cy="4780977"/>
          </a:xfrm>
          <a:prstGeom prst="rect">
            <a:avLst/>
          </a:prstGeom>
        </p:spPr>
        <p:txBody>
          <a:bodyPr vert="horz"/>
          <a:lstStyle>
            <a:lvl1pPr marL="0" indent="0" algn="l" defTabSz="457200" rtl="0" eaLnBrk="1" latinLnBrk="0" hangingPunct="1">
              <a:spcBef>
                <a:spcPct val="20000"/>
              </a:spcBef>
              <a:buFont typeface="Arial"/>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sz="1800" b="1" dirty="0"/>
              <a:t>Once inside, lateral movement is relatively easy, because “inside” there is usually very little authentication, and it is easy to steel credentials (e.g. via keylogging)</a:t>
            </a:r>
          </a:p>
          <a:p>
            <a:pPr fontAlgn="auto">
              <a:spcAft>
                <a:spcPts val="0"/>
              </a:spcAft>
            </a:pPr>
            <a:r>
              <a:rPr lang="en-US" sz="1800" b="1" dirty="0">
                <a:solidFill>
                  <a:srgbClr val="C00000"/>
                </a:solidFill>
              </a:rPr>
              <a:t>QUESTION: why can’t you attack the TV directly?</a:t>
            </a:r>
          </a:p>
          <a:p>
            <a:pPr fontAlgn="auto">
              <a:spcAft>
                <a:spcPts val="0"/>
              </a:spcAft>
            </a:pPr>
            <a:endParaRPr lang="en-US" sz="2000" b="1" dirty="0"/>
          </a:p>
          <a:p>
            <a:pPr fontAlgn="auto">
              <a:spcAft>
                <a:spcPts val="0"/>
              </a:spcAft>
            </a:pPr>
            <a:endParaRPr lang="en-US" sz="2000" b="1" dirty="0"/>
          </a:p>
        </p:txBody>
      </p:sp>
      <p:pic>
        <p:nvPicPr>
          <p:cNvPr id="139" name="Picture 18" descr="http://h30499.www3.hp.com/t5/image/serverpage/image-id/15409i19D1730721C453CE/image-size/medium?v=mpbl-1&amp;px=-1">
            <a:extLst>
              <a:ext uri="{FF2B5EF4-FFF2-40B4-BE49-F238E27FC236}">
                <a16:creationId xmlns:a16="http://schemas.microsoft.com/office/drawing/2014/main" id="{586A315C-A34E-854A-B7B7-DEEBF65FD06D}"/>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389016" y="1749661"/>
            <a:ext cx="711200" cy="457200"/>
          </a:xfrm>
          <a:prstGeom prst="rect">
            <a:avLst/>
          </a:prstGeom>
          <a:noFill/>
          <a:ln>
            <a:solidFill>
              <a:schemeClr val="tx2"/>
            </a:solidFill>
          </a:ln>
          <a:extLst>
            <a:ext uri="{909E8E84-426E-40dd-AFC4-6F175D3DCCD1}">
              <a14:hiddenFill xmlns="" xmlns:a14="http://schemas.microsoft.com/office/drawing/2010/main">
                <a:solidFill>
                  <a:srgbClr val="FFFFFF"/>
                </a:solidFill>
              </a14:hiddenFill>
            </a:ext>
          </a:extLst>
        </p:spPr>
      </p:pic>
      <p:pic>
        <p:nvPicPr>
          <p:cNvPr id="141" name="Picture 140">
            <a:extLst>
              <a:ext uri="{FF2B5EF4-FFF2-40B4-BE49-F238E27FC236}">
                <a16:creationId xmlns:a16="http://schemas.microsoft.com/office/drawing/2014/main" id="{AF4951BB-5A7C-3948-B7B9-42A72CA771A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507214" y="4281610"/>
            <a:ext cx="261230" cy="241523"/>
          </a:xfrm>
          <a:prstGeom prst="rect">
            <a:avLst/>
          </a:prstGeom>
        </p:spPr>
      </p:pic>
      <p:pic>
        <p:nvPicPr>
          <p:cNvPr id="142" name="Picture 141">
            <a:extLst>
              <a:ext uri="{FF2B5EF4-FFF2-40B4-BE49-F238E27FC236}">
                <a16:creationId xmlns:a16="http://schemas.microsoft.com/office/drawing/2014/main" id="{F0D06817-834E-4744-89E7-9D84A20F178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637829" y="4354558"/>
            <a:ext cx="328687" cy="281868"/>
          </a:xfrm>
          <a:prstGeom prst="rect">
            <a:avLst/>
          </a:prstGeom>
        </p:spPr>
      </p:pic>
      <p:sp>
        <p:nvSpPr>
          <p:cNvPr id="23" name="Rectangle 22">
            <a:extLst>
              <a:ext uri="{FF2B5EF4-FFF2-40B4-BE49-F238E27FC236}">
                <a16:creationId xmlns:a16="http://schemas.microsoft.com/office/drawing/2014/main" id="{2959D542-ED24-3C4D-AC03-5A12255913EE}"/>
              </a:ext>
            </a:extLst>
          </p:cNvPr>
          <p:cNvSpPr/>
          <p:nvPr/>
        </p:nvSpPr>
        <p:spPr>
          <a:xfrm>
            <a:off x="1591691" y="6485575"/>
            <a:ext cx="7156773" cy="338554"/>
          </a:xfrm>
          <a:prstGeom prst="rect">
            <a:avLst/>
          </a:prstGeom>
        </p:spPr>
        <p:txBody>
          <a:bodyPr wrap="square">
            <a:spAutoFit/>
          </a:bodyPr>
          <a:lstStyle/>
          <a:p>
            <a:r>
              <a:rPr lang="en-US" sz="1600" dirty="0"/>
              <a:t>This network cannot exist in practice, it just serves for illustration purposes </a:t>
            </a:r>
          </a:p>
        </p:txBody>
      </p:sp>
      <p:pic>
        <p:nvPicPr>
          <p:cNvPr id="144" name="Picture 143">
            <a:extLst>
              <a:ext uri="{FF2B5EF4-FFF2-40B4-BE49-F238E27FC236}">
                <a16:creationId xmlns:a16="http://schemas.microsoft.com/office/drawing/2014/main" id="{9F227359-BF43-B846-B2B2-0C11931D850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47079" y="3945708"/>
            <a:ext cx="748850" cy="757268"/>
          </a:xfrm>
          <a:prstGeom prst="rect">
            <a:avLst/>
          </a:prstGeom>
        </p:spPr>
      </p:pic>
      <p:cxnSp>
        <p:nvCxnSpPr>
          <p:cNvPr id="125" name="Straight Arrow Connector 124">
            <a:extLst>
              <a:ext uri="{FF2B5EF4-FFF2-40B4-BE49-F238E27FC236}">
                <a16:creationId xmlns:a16="http://schemas.microsoft.com/office/drawing/2014/main" id="{A08A6904-5E17-B94A-B74E-2C754C11E01E}"/>
              </a:ext>
            </a:extLst>
          </p:cNvPr>
          <p:cNvCxnSpPr>
            <a:cxnSpLocks/>
          </p:cNvCxnSpPr>
          <p:nvPr/>
        </p:nvCxnSpPr>
        <p:spPr>
          <a:xfrm flipH="1">
            <a:off x="799412" y="2420888"/>
            <a:ext cx="2337266" cy="1512168"/>
          </a:xfrm>
          <a:prstGeom prst="straightConnector1">
            <a:avLst/>
          </a:prstGeom>
          <a:ln w="38100" cap="flat" cmpd="sng" algn="ctr">
            <a:solidFill>
              <a:schemeClr val="accent2"/>
            </a:solidFill>
            <a:prstDash val="sysDash"/>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40" name="Straight Arrow Connector 139">
            <a:extLst>
              <a:ext uri="{FF2B5EF4-FFF2-40B4-BE49-F238E27FC236}">
                <a16:creationId xmlns:a16="http://schemas.microsoft.com/office/drawing/2014/main" id="{D5EC8AE3-7AB0-E240-B7A4-CA899BE32F00}"/>
              </a:ext>
            </a:extLst>
          </p:cNvPr>
          <p:cNvCxnSpPr>
            <a:cxnSpLocks/>
            <a:endCxn id="17" idx="2"/>
          </p:cNvCxnSpPr>
          <p:nvPr/>
        </p:nvCxnSpPr>
        <p:spPr>
          <a:xfrm flipH="1" flipV="1">
            <a:off x="1190429" y="4354558"/>
            <a:ext cx="3345752" cy="141176"/>
          </a:xfrm>
          <a:prstGeom prst="straightConnector1">
            <a:avLst/>
          </a:prstGeom>
          <a:ln w="38100" cap="flat" cmpd="sng" algn="ctr">
            <a:solidFill>
              <a:schemeClr val="accent2"/>
            </a:solidFill>
            <a:prstDash val="sysDash"/>
            <a:round/>
            <a:headEnd type="arrow" w="med" len="med"/>
            <a:tailEnd type="arrow" w="med" len="med"/>
          </a:ln>
        </p:spPr>
        <p:style>
          <a:lnRef idx="0">
            <a:scrgbClr r="0" g="0" b="0"/>
          </a:lnRef>
          <a:fillRef idx="0">
            <a:scrgbClr r="0" g="0" b="0"/>
          </a:fillRef>
          <a:effectRef idx="0">
            <a:scrgbClr r="0" g="0" b="0"/>
          </a:effectRef>
          <a:fontRef idx="minor">
            <a:schemeClr val="tx1"/>
          </a:fontRef>
        </p:style>
      </p:cxnSp>
      <p:pic>
        <p:nvPicPr>
          <p:cNvPr id="143" name="Picture 142">
            <a:extLst>
              <a:ext uri="{FF2B5EF4-FFF2-40B4-BE49-F238E27FC236}">
                <a16:creationId xmlns:a16="http://schemas.microsoft.com/office/drawing/2014/main" id="{C6B9561B-19FA-5B4E-BC65-C1240D03B5D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246520" y="3945708"/>
            <a:ext cx="748850" cy="757268"/>
          </a:xfrm>
          <a:prstGeom prst="rect">
            <a:avLst/>
          </a:prstGeom>
        </p:spPr>
      </p:pic>
    </p:spTree>
    <p:extLst>
      <p:ext uri="{BB962C8B-B14F-4D97-AF65-F5344CB8AC3E}">
        <p14:creationId xmlns:p14="http://schemas.microsoft.com/office/powerpoint/2010/main" val="2900081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797A2-5A88-D742-9CDC-1304E6E5BB5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4B874A9-85D1-CB4F-A486-44B277FC2FBE}"/>
              </a:ext>
            </a:extLst>
          </p:cNvPr>
          <p:cNvSpPr>
            <a:spLocks noGrp="1"/>
          </p:cNvSpPr>
          <p:nvPr>
            <p:ph idx="1"/>
          </p:nvPr>
        </p:nvSpPr>
        <p:spPr/>
        <p:txBody>
          <a:bodyPr/>
          <a:lstStyle/>
          <a:p>
            <a:r>
              <a:rPr lang="en-US" dirty="0"/>
              <a:t>Topic: how cybercriminals usually structure their attacks</a:t>
            </a:r>
          </a:p>
          <a:p>
            <a:endParaRPr lang="en-US" dirty="0"/>
          </a:p>
          <a:p>
            <a:r>
              <a:rPr lang="en-US" dirty="0"/>
              <a:t>Underlying material: slides and the book (chapter 2)</a:t>
            </a:r>
          </a:p>
        </p:txBody>
      </p:sp>
      <p:sp>
        <p:nvSpPr>
          <p:cNvPr id="4" name="Footer Placeholder 3">
            <a:extLst>
              <a:ext uri="{FF2B5EF4-FFF2-40B4-BE49-F238E27FC236}">
                <a16:creationId xmlns:a16="http://schemas.microsoft.com/office/drawing/2014/main" id="{A5840B37-D447-CD46-9D81-2D28546D9CA8}"/>
              </a:ext>
            </a:extLst>
          </p:cNvPr>
          <p:cNvSpPr>
            <a:spLocks noGrp="1"/>
          </p:cNvSpPr>
          <p:nvPr>
            <p:ph type="ftr" sz="quarter"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nl-NL" sz="1000" b="0" i="0" u="none" strike="noStrike" kern="1200" cap="none" spc="0" normalizeH="0" baseline="0" noProof="0">
                <a:ln>
                  <a:noFill/>
                </a:ln>
                <a:solidFill>
                  <a:srgbClr val="101073"/>
                </a:solidFill>
                <a:effectLst/>
                <a:uLnTx/>
                <a:uFillTx/>
                <a:latin typeface="Arial" pitchFamily="34" charset="0"/>
                <a:ea typeface="+mn-ea"/>
                <a:cs typeface="+mn-cs"/>
              </a:rPr>
              <a:t>/ name of department</a:t>
            </a:r>
          </a:p>
        </p:txBody>
      </p:sp>
      <p:sp>
        <p:nvSpPr>
          <p:cNvPr id="5" name="Slide Number Placeholder 4">
            <a:extLst>
              <a:ext uri="{FF2B5EF4-FFF2-40B4-BE49-F238E27FC236}">
                <a16:creationId xmlns:a16="http://schemas.microsoft.com/office/drawing/2014/main" id="{4A23BD3F-EF62-7E4C-95CD-FCF1C29608F1}"/>
              </a:ext>
            </a:extLst>
          </p:cNvPr>
          <p:cNvSpPr>
            <a:spLocks noGrp="1"/>
          </p:cNvSpPr>
          <p:nvPr>
            <p:ph type="sldNum" sz="quarter" idx="11"/>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nl-NL" sz="800" b="0" i="0" u="none" strike="noStrike" kern="1200" cap="none" spc="0" normalizeH="0" baseline="0" noProof="0">
                <a:ln>
                  <a:noFill/>
                </a:ln>
                <a:solidFill>
                  <a:srgbClr val="FFFFFF"/>
                </a:solidFill>
                <a:effectLst/>
                <a:uLnTx/>
                <a:uFillTx/>
                <a:latin typeface="Arial" pitchFamily="34" charset="0"/>
                <a:ea typeface="ヒラギノ角ゴ Pro W3" charset="-128"/>
                <a:cs typeface="+mn-cs"/>
              </a:rPr>
              <a:t>PAGE </a:t>
            </a:r>
            <a:fld id="{5E88AC5C-B19B-9A42-B9C3-384090A13D53}" type="slidenum">
              <a:rPr kumimoji="0" lang="nl-NL" sz="800" b="0" i="0" u="none" strike="noStrike" kern="1200" cap="none" spc="0" normalizeH="0" baseline="0" noProof="0" smtClean="0">
                <a:ln>
                  <a:noFill/>
                </a:ln>
                <a:solidFill>
                  <a:srgbClr val="FFFFFF"/>
                </a:solidFill>
                <a:effectLst/>
                <a:uLnTx/>
                <a:uFillTx/>
                <a:latin typeface="Arial" pitchFamily="34" charset="0"/>
                <a:ea typeface="ヒラギノ角ゴ Pro W3"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a:t>
            </a:fld>
            <a:endParaRPr kumimoji="0" lang="nl-NL" sz="800" b="0" i="0" u="none" strike="noStrike" kern="1200" cap="none" spc="0" normalizeH="0" baseline="0" noProof="0">
              <a:ln>
                <a:noFill/>
              </a:ln>
              <a:solidFill>
                <a:srgbClr val="FFFFFF"/>
              </a:solidFill>
              <a:effectLst/>
              <a:uLnTx/>
              <a:uFillTx/>
              <a:latin typeface="Arial" pitchFamily="34" charset="0"/>
              <a:ea typeface="ヒラギノ角ゴ Pro W3" charset="-128"/>
              <a:cs typeface="+mn-cs"/>
            </a:endParaRPr>
          </a:p>
        </p:txBody>
      </p:sp>
      <p:sp>
        <p:nvSpPr>
          <p:cNvPr id="6" name="Date Placeholder 5">
            <a:extLst>
              <a:ext uri="{FF2B5EF4-FFF2-40B4-BE49-F238E27FC236}">
                <a16:creationId xmlns:a16="http://schemas.microsoft.com/office/drawing/2014/main" id="{381E60AD-137D-1346-9A10-C3A8A254ECCC}"/>
              </a:ext>
            </a:extLst>
          </p:cNvPr>
          <p:cNvSpPr>
            <a:spLocks noGrp="1"/>
          </p:cNvSpPr>
          <p:nvPr>
            <p:ph type="dt" sz="half"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9BD1A028-35AD-C44F-9914-1A3407C41845}" type="datetime1">
              <a:rPr kumimoji="0" lang="nl-NL" sz="800" b="0" i="0" u="none" strike="noStrike" kern="1200" cap="none" spc="0" normalizeH="0" baseline="0" noProof="0" smtClean="0">
                <a:ln>
                  <a:noFill/>
                </a:ln>
                <a:solidFill>
                  <a:srgbClr val="FFFFFF"/>
                </a:solidFill>
                <a:effectLst/>
                <a:uLnTx/>
                <a:uFillTx/>
                <a:latin typeface="Arial" pitchFamily="34" charset="0"/>
                <a:ea typeface="ヒラギノ角ゴ Pro W3"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29-04-2021</a:t>
            </a:fld>
            <a:endParaRPr kumimoji="0" lang="nl-NL" sz="800" b="0" i="0" u="none" strike="noStrike" kern="1200" cap="none" spc="0" normalizeH="0" baseline="0" noProof="0">
              <a:ln>
                <a:noFill/>
              </a:ln>
              <a:solidFill>
                <a:srgbClr val="FFFFFF"/>
              </a:solidFill>
              <a:effectLst/>
              <a:uLnTx/>
              <a:uFillTx/>
              <a:latin typeface="Arial" pitchFamily="34" charset="0"/>
              <a:ea typeface="ヒラギノ角ゴ Pro W3" charset="-128"/>
              <a:cs typeface="+mn-cs"/>
            </a:endParaRPr>
          </a:p>
        </p:txBody>
      </p:sp>
    </p:spTree>
    <p:extLst>
      <p:ext uri="{BB962C8B-B14F-4D97-AF65-F5344CB8AC3E}">
        <p14:creationId xmlns:p14="http://schemas.microsoft.com/office/powerpoint/2010/main" val="4023336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ounded Rectangle 159">
            <a:extLst>
              <a:ext uri="{FF2B5EF4-FFF2-40B4-BE49-F238E27FC236}">
                <a16:creationId xmlns:a16="http://schemas.microsoft.com/office/drawing/2014/main" id="{FCDBDA46-EE58-134A-94A0-28DD03FF8B23}"/>
              </a:ext>
            </a:extLst>
          </p:cNvPr>
          <p:cNvSpPr/>
          <p:nvPr/>
        </p:nvSpPr>
        <p:spPr>
          <a:xfrm>
            <a:off x="500730" y="3305401"/>
            <a:ext cx="5295405" cy="2787423"/>
          </a:xfrm>
          <a:prstGeom prst="roundRect">
            <a:avLst>
              <a:gd name="adj" fmla="val 6103"/>
            </a:avLst>
          </a:prstGeom>
          <a:solidFill>
            <a:srgbClr val="EAEAE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 name="Text Placeholder 2">
            <a:extLst>
              <a:ext uri="{FF2B5EF4-FFF2-40B4-BE49-F238E27FC236}">
                <a16:creationId xmlns:a16="http://schemas.microsoft.com/office/drawing/2014/main" id="{12692170-AD29-6446-B37C-B84E282148DD}"/>
              </a:ext>
            </a:extLst>
          </p:cNvPr>
          <p:cNvSpPr>
            <a:spLocks noGrp="1"/>
          </p:cNvSpPr>
          <p:nvPr>
            <p:ph type="body" sz="quarter" idx="12"/>
          </p:nvPr>
        </p:nvSpPr>
        <p:spPr/>
        <p:txBody>
          <a:bodyPr/>
          <a:lstStyle/>
          <a:p>
            <a:r>
              <a:rPr lang="en-US" dirty="0">
                <a:solidFill>
                  <a:schemeClr val="tx2"/>
                </a:solidFill>
              </a:rPr>
              <a:t>Example of Lateral Movement (2)</a:t>
            </a:r>
          </a:p>
        </p:txBody>
      </p:sp>
      <p:grpSp>
        <p:nvGrpSpPr>
          <p:cNvPr id="4" name="Group 3">
            <a:extLst>
              <a:ext uri="{FF2B5EF4-FFF2-40B4-BE49-F238E27FC236}">
                <a16:creationId xmlns:a16="http://schemas.microsoft.com/office/drawing/2014/main" id="{A16AC1C6-5004-574F-B2E0-21703DB1E99B}"/>
              </a:ext>
            </a:extLst>
          </p:cNvPr>
          <p:cNvGrpSpPr/>
          <p:nvPr/>
        </p:nvGrpSpPr>
        <p:grpSpPr>
          <a:xfrm rot="10800000" flipV="1">
            <a:off x="2123728" y="3284984"/>
            <a:ext cx="426563" cy="107330"/>
            <a:chOff x="7342711" y="5501005"/>
            <a:chExt cx="426563" cy="138545"/>
          </a:xfrm>
        </p:grpSpPr>
        <p:sp>
          <p:nvSpPr>
            <p:cNvPr id="5" name="Rounded Rectangle 145">
              <a:extLst>
                <a:ext uri="{FF2B5EF4-FFF2-40B4-BE49-F238E27FC236}">
                  <a16:creationId xmlns:a16="http://schemas.microsoft.com/office/drawing/2014/main" id="{CF62552E-008F-2647-978D-5CD38A165583}"/>
                </a:ext>
              </a:extLst>
            </p:cNvPr>
            <p:cNvSpPr/>
            <p:nvPr/>
          </p:nvSpPr>
          <p:spPr>
            <a:xfrm>
              <a:off x="7342711" y="5501005"/>
              <a:ext cx="426563" cy="138545"/>
            </a:xfrm>
            <a:prstGeom prst="roundRect">
              <a:avLst/>
            </a:prstGeom>
            <a:solidFill>
              <a:srgbClr val="DDE6F3">
                <a:lumMod val="50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3C30D17E-6657-4242-AF9F-7BB4155FFE18}"/>
                </a:ext>
              </a:extLst>
            </p:cNvPr>
            <p:cNvSpPr/>
            <p:nvPr/>
          </p:nvSpPr>
          <p:spPr>
            <a:xfrm>
              <a:off x="7391098"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AC835E84-180C-0F41-8D20-C3D06A67745A}"/>
                </a:ext>
              </a:extLst>
            </p:cNvPr>
            <p:cNvSpPr/>
            <p:nvPr/>
          </p:nvSpPr>
          <p:spPr>
            <a:xfrm>
              <a:off x="7462419"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69594D4C-DFEB-7C46-84B7-367CEF737F7B}"/>
                </a:ext>
              </a:extLst>
            </p:cNvPr>
            <p:cNvSpPr/>
            <p:nvPr/>
          </p:nvSpPr>
          <p:spPr>
            <a:xfrm>
              <a:off x="7533740"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04791D53-4656-4B4D-BE4E-5BC3F6C54D42}"/>
                </a:ext>
              </a:extLst>
            </p:cNvPr>
            <p:cNvSpPr/>
            <p:nvPr/>
          </p:nvSpPr>
          <p:spPr>
            <a:xfrm>
              <a:off x="7605061"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ADBE5570-D2D5-5C41-BCF5-3585B3980919}"/>
                </a:ext>
              </a:extLst>
            </p:cNvPr>
            <p:cNvSpPr/>
            <p:nvPr/>
          </p:nvSpPr>
          <p:spPr>
            <a:xfrm>
              <a:off x="7676383"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12" name="Group 11">
            <a:extLst>
              <a:ext uri="{FF2B5EF4-FFF2-40B4-BE49-F238E27FC236}">
                <a16:creationId xmlns:a16="http://schemas.microsoft.com/office/drawing/2014/main" id="{A046934F-9A6E-5D4D-ACEB-ABFFB26AA87B}"/>
              </a:ext>
            </a:extLst>
          </p:cNvPr>
          <p:cNvGrpSpPr/>
          <p:nvPr/>
        </p:nvGrpSpPr>
        <p:grpSpPr>
          <a:xfrm>
            <a:off x="971600" y="3933056"/>
            <a:ext cx="437656" cy="766104"/>
            <a:chOff x="2590776" y="1079394"/>
            <a:chExt cx="749324" cy="1206606"/>
          </a:xfrm>
        </p:grpSpPr>
        <p:sp>
          <p:nvSpPr>
            <p:cNvPr id="13" name="Rounded Rectangle 96">
              <a:extLst>
                <a:ext uri="{FF2B5EF4-FFF2-40B4-BE49-F238E27FC236}">
                  <a16:creationId xmlns:a16="http://schemas.microsoft.com/office/drawing/2014/main" id="{494B5CA3-291B-5143-B77C-C91FBA858711}"/>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4" name="Rounded Rectangle 97">
              <a:extLst>
                <a:ext uri="{FF2B5EF4-FFF2-40B4-BE49-F238E27FC236}">
                  <a16:creationId xmlns:a16="http://schemas.microsoft.com/office/drawing/2014/main" id="{39295CDF-5899-B546-A69B-9C490F966B5E}"/>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5" name="Rounded Rectangle 98">
              <a:extLst>
                <a:ext uri="{FF2B5EF4-FFF2-40B4-BE49-F238E27FC236}">
                  <a16:creationId xmlns:a16="http://schemas.microsoft.com/office/drawing/2014/main" id="{593E9164-33DD-594A-BB6D-21D6118824E0}"/>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6" name="Rounded Rectangle 99">
              <a:extLst>
                <a:ext uri="{FF2B5EF4-FFF2-40B4-BE49-F238E27FC236}">
                  <a16:creationId xmlns:a16="http://schemas.microsoft.com/office/drawing/2014/main" id="{612629D6-97BD-8E42-888F-381E056BEE88}"/>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5B09B626-C699-3844-98E6-A87B617BC325}"/>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8" name="Oval 17">
              <a:extLst>
                <a:ext uri="{FF2B5EF4-FFF2-40B4-BE49-F238E27FC236}">
                  <a16:creationId xmlns:a16="http://schemas.microsoft.com/office/drawing/2014/main" id="{752C69A1-6260-9B43-B24E-C17C2945E7CD}"/>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26" name="Group 25">
            <a:extLst>
              <a:ext uri="{FF2B5EF4-FFF2-40B4-BE49-F238E27FC236}">
                <a16:creationId xmlns:a16="http://schemas.microsoft.com/office/drawing/2014/main" id="{FC53572E-FBDC-8542-9382-606BB7FDDCE8}"/>
              </a:ext>
            </a:extLst>
          </p:cNvPr>
          <p:cNvGrpSpPr/>
          <p:nvPr/>
        </p:nvGrpSpPr>
        <p:grpSpPr>
          <a:xfrm>
            <a:off x="2752803" y="3933056"/>
            <a:ext cx="437656" cy="766104"/>
            <a:chOff x="2590776" y="1079394"/>
            <a:chExt cx="749324" cy="1206606"/>
          </a:xfrm>
        </p:grpSpPr>
        <p:sp>
          <p:nvSpPr>
            <p:cNvPr id="27" name="Rounded Rectangle 96">
              <a:extLst>
                <a:ext uri="{FF2B5EF4-FFF2-40B4-BE49-F238E27FC236}">
                  <a16:creationId xmlns:a16="http://schemas.microsoft.com/office/drawing/2014/main" id="{99C7932C-75ED-B741-BEAA-B600D3DFE420}"/>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28" name="Rounded Rectangle 97">
              <a:extLst>
                <a:ext uri="{FF2B5EF4-FFF2-40B4-BE49-F238E27FC236}">
                  <a16:creationId xmlns:a16="http://schemas.microsoft.com/office/drawing/2014/main" id="{AAAE071D-A71A-194D-8DC8-E30AEA69B702}"/>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29" name="Rounded Rectangle 98">
              <a:extLst>
                <a:ext uri="{FF2B5EF4-FFF2-40B4-BE49-F238E27FC236}">
                  <a16:creationId xmlns:a16="http://schemas.microsoft.com/office/drawing/2014/main" id="{CB93D041-5BC8-CB42-8DE7-4BF6D6DE274D}"/>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30" name="Rounded Rectangle 99">
              <a:extLst>
                <a:ext uri="{FF2B5EF4-FFF2-40B4-BE49-F238E27FC236}">
                  <a16:creationId xmlns:a16="http://schemas.microsoft.com/office/drawing/2014/main" id="{007C1CEB-5B6B-E444-A17E-445ED3315BE5}"/>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D59C8ACA-4EA6-A444-9FDC-1E00C29E6967}"/>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32" name="Oval 31">
              <a:extLst>
                <a:ext uri="{FF2B5EF4-FFF2-40B4-BE49-F238E27FC236}">
                  <a16:creationId xmlns:a16="http://schemas.microsoft.com/office/drawing/2014/main" id="{35384ABA-4E25-3D4E-BC25-1F6486122EAD}"/>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pic>
        <p:nvPicPr>
          <p:cNvPr id="35" name="Picture 34" descr="user_blue.png">
            <a:extLst>
              <a:ext uri="{FF2B5EF4-FFF2-40B4-BE49-F238E27FC236}">
                <a16:creationId xmlns:a16="http://schemas.microsoft.com/office/drawing/2014/main" id="{BDBEB75B-F71E-6B47-97A4-5A40F7E31BB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35778" y="5241798"/>
            <a:ext cx="461429" cy="526967"/>
          </a:xfrm>
          <a:prstGeom prst="rect">
            <a:avLst/>
          </a:prstGeom>
        </p:spPr>
      </p:pic>
      <p:sp>
        <p:nvSpPr>
          <p:cNvPr id="36" name="TextBox 35">
            <a:extLst>
              <a:ext uri="{FF2B5EF4-FFF2-40B4-BE49-F238E27FC236}">
                <a16:creationId xmlns:a16="http://schemas.microsoft.com/office/drawing/2014/main" id="{FB17E6E4-1AA4-D14E-9F87-EEB0C67A1FBA}"/>
              </a:ext>
            </a:extLst>
          </p:cNvPr>
          <p:cNvSpPr txBox="1"/>
          <p:nvPr/>
        </p:nvSpPr>
        <p:spPr>
          <a:xfrm>
            <a:off x="2388457" y="4918327"/>
            <a:ext cx="1234564" cy="276999"/>
          </a:xfrm>
          <a:prstGeom prst="rect">
            <a:avLst/>
          </a:prstGeom>
          <a:noFill/>
        </p:spPr>
        <p:txBody>
          <a:bodyPr wrap="square" rtlCol="0">
            <a:spAutoFit/>
          </a:bodyPr>
          <a:lstStyle/>
          <a:p>
            <a:pPr algn="ctr"/>
            <a:r>
              <a:rPr lang="en-US" sz="1200" dirty="0">
                <a:latin typeface="Lato" panose="020F0502020204030203" pitchFamily="34" charset="0"/>
              </a:rPr>
              <a:t>Web Server</a:t>
            </a:r>
            <a:endParaRPr lang="en-GB" sz="1200" dirty="0">
              <a:latin typeface="Lato" panose="020F0502020204030203" pitchFamily="34" charset="0"/>
            </a:endParaRPr>
          </a:p>
        </p:txBody>
      </p:sp>
      <p:sp>
        <p:nvSpPr>
          <p:cNvPr id="37" name="TextBox 36">
            <a:extLst>
              <a:ext uri="{FF2B5EF4-FFF2-40B4-BE49-F238E27FC236}">
                <a16:creationId xmlns:a16="http://schemas.microsoft.com/office/drawing/2014/main" id="{62D78FDF-81E1-EA4D-A03A-BA9CFF034144}"/>
              </a:ext>
            </a:extLst>
          </p:cNvPr>
          <p:cNvSpPr txBox="1"/>
          <p:nvPr/>
        </p:nvSpPr>
        <p:spPr>
          <a:xfrm>
            <a:off x="585702" y="4769526"/>
            <a:ext cx="1234564" cy="461665"/>
          </a:xfrm>
          <a:prstGeom prst="rect">
            <a:avLst/>
          </a:prstGeom>
          <a:noFill/>
        </p:spPr>
        <p:txBody>
          <a:bodyPr wrap="square" rtlCol="0">
            <a:spAutoFit/>
          </a:bodyPr>
          <a:lstStyle/>
          <a:p>
            <a:pPr algn="ctr"/>
            <a:r>
              <a:rPr lang="en-US" sz="1200" dirty="0">
                <a:latin typeface="Lato" panose="020F0502020204030203" pitchFamily="34" charset="0"/>
              </a:rPr>
              <a:t>Office or home computer</a:t>
            </a:r>
            <a:endParaRPr lang="en-GB" sz="1200" dirty="0">
              <a:latin typeface="Lato" panose="020F0502020204030203" pitchFamily="34" charset="0"/>
            </a:endParaRPr>
          </a:p>
        </p:txBody>
      </p:sp>
      <p:cxnSp>
        <p:nvCxnSpPr>
          <p:cNvPr id="38" name="Straight Connector 37">
            <a:extLst>
              <a:ext uri="{FF2B5EF4-FFF2-40B4-BE49-F238E27FC236}">
                <a16:creationId xmlns:a16="http://schemas.microsoft.com/office/drawing/2014/main" id="{2FFE981B-0B49-E34E-A48A-7CED4EF495F9}"/>
              </a:ext>
            </a:extLst>
          </p:cNvPr>
          <p:cNvCxnSpPr>
            <a:cxnSpLocks/>
          </p:cNvCxnSpPr>
          <p:nvPr/>
        </p:nvCxnSpPr>
        <p:spPr>
          <a:xfrm>
            <a:off x="799411" y="3645024"/>
            <a:ext cx="4636685" cy="0"/>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40" name="Group 39">
            <a:extLst>
              <a:ext uri="{FF2B5EF4-FFF2-40B4-BE49-F238E27FC236}">
                <a16:creationId xmlns:a16="http://schemas.microsoft.com/office/drawing/2014/main" id="{BC47034D-8CAA-0047-8C6F-B2C9C9C4C997}"/>
              </a:ext>
            </a:extLst>
          </p:cNvPr>
          <p:cNvGrpSpPr/>
          <p:nvPr/>
        </p:nvGrpSpPr>
        <p:grpSpPr>
          <a:xfrm>
            <a:off x="4607971" y="4330038"/>
            <a:ext cx="477234" cy="400105"/>
            <a:chOff x="795867" y="1761053"/>
            <a:chExt cx="1346200" cy="965211"/>
          </a:xfrm>
        </p:grpSpPr>
        <p:sp>
          <p:nvSpPr>
            <p:cNvPr id="41" name="Rounded Rectangle 53">
              <a:extLst>
                <a:ext uri="{FF2B5EF4-FFF2-40B4-BE49-F238E27FC236}">
                  <a16:creationId xmlns:a16="http://schemas.microsoft.com/office/drawing/2014/main" id="{B4D62323-21E1-364E-B9A5-A448F5D5BD89}"/>
                </a:ext>
              </a:extLst>
            </p:cNvPr>
            <p:cNvSpPr/>
            <p:nvPr/>
          </p:nvSpPr>
          <p:spPr>
            <a:xfrm>
              <a:off x="795867" y="1761053"/>
              <a:ext cx="1346200" cy="829733"/>
            </a:xfrm>
            <a:prstGeom prst="roundRect">
              <a:avLst>
                <a:gd name="adj" fmla="val 5443"/>
              </a:avLst>
            </a:prstGeom>
            <a:solidFill>
              <a:sysClr val="window" lastClr="FFFFFF"/>
            </a:solidFill>
            <a:ln w="38100" cap="flat" cmpd="sng" algn="ctr">
              <a:solidFill>
                <a:srgbClr val="2D4B87">
                  <a:lumMod val="75000"/>
                </a:srgbClr>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D4B87">
                    <a:lumMod val="75000"/>
                  </a:srgbClr>
                </a:solidFill>
                <a:effectLst/>
                <a:uLnTx/>
                <a:uFillTx/>
                <a:latin typeface="Arial"/>
                <a:ea typeface="+mn-ea"/>
                <a:cs typeface="Arial"/>
              </a:endParaRPr>
            </a:p>
          </p:txBody>
        </p:sp>
        <p:sp>
          <p:nvSpPr>
            <p:cNvPr id="42" name="Trapezoid 41">
              <a:extLst>
                <a:ext uri="{FF2B5EF4-FFF2-40B4-BE49-F238E27FC236}">
                  <a16:creationId xmlns:a16="http://schemas.microsoft.com/office/drawing/2014/main" id="{E4EEFC41-0B23-6E44-951F-3FABA40A2EAF}"/>
                </a:ext>
              </a:extLst>
            </p:cNvPr>
            <p:cNvSpPr/>
            <p:nvPr/>
          </p:nvSpPr>
          <p:spPr>
            <a:xfrm rot="10800000">
              <a:off x="1219262" y="2595016"/>
              <a:ext cx="499411" cy="45719"/>
            </a:xfrm>
            <a:prstGeom prst="trapezoid">
              <a:avLst/>
            </a:prstGeom>
            <a:solidFill>
              <a:srgbClr val="2D4B87">
                <a:lumMod val="75000"/>
              </a:srgbClr>
            </a:solidFill>
            <a:ln w="28575"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43" name="Rectangle 42">
              <a:extLst>
                <a:ext uri="{FF2B5EF4-FFF2-40B4-BE49-F238E27FC236}">
                  <a16:creationId xmlns:a16="http://schemas.microsoft.com/office/drawing/2014/main" id="{2408E202-85DC-0246-A4A3-31A8E4AD14DC}"/>
                </a:ext>
              </a:extLst>
            </p:cNvPr>
            <p:cNvSpPr/>
            <p:nvPr/>
          </p:nvSpPr>
          <p:spPr>
            <a:xfrm>
              <a:off x="1138579" y="2670366"/>
              <a:ext cx="660777" cy="55898"/>
            </a:xfrm>
            <a:prstGeom prst="rect">
              <a:avLst/>
            </a:prstGeom>
            <a:solidFill>
              <a:srgbClr val="2D4B87">
                <a:lumMod val="75000"/>
              </a:srgbClr>
            </a:solidFill>
            <a:ln w="3175"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sp>
        <p:nvSpPr>
          <p:cNvPr id="58" name="TextBox 57">
            <a:extLst>
              <a:ext uri="{FF2B5EF4-FFF2-40B4-BE49-F238E27FC236}">
                <a16:creationId xmlns:a16="http://schemas.microsoft.com/office/drawing/2014/main" id="{5EC08E4F-B774-0E4F-8A85-70150EB05493}"/>
              </a:ext>
            </a:extLst>
          </p:cNvPr>
          <p:cNvSpPr txBox="1"/>
          <p:nvPr/>
        </p:nvSpPr>
        <p:spPr>
          <a:xfrm>
            <a:off x="4220992" y="4789878"/>
            <a:ext cx="1234564" cy="276999"/>
          </a:xfrm>
          <a:prstGeom prst="rect">
            <a:avLst/>
          </a:prstGeom>
          <a:noFill/>
        </p:spPr>
        <p:txBody>
          <a:bodyPr wrap="square" rtlCol="0">
            <a:spAutoFit/>
          </a:bodyPr>
          <a:lstStyle/>
          <a:p>
            <a:pPr algn="ctr"/>
            <a:r>
              <a:rPr lang="en-US" sz="1200" dirty="0">
                <a:latin typeface="Lato" panose="020F0502020204030203" pitchFamily="34" charset="0"/>
              </a:rPr>
              <a:t>SCADA or a TV</a:t>
            </a:r>
            <a:endParaRPr lang="en-GB" sz="1200" dirty="0">
              <a:latin typeface="Lato" panose="020F0502020204030203" pitchFamily="34" charset="0"/>
            </a:endParaRPr>
          </a:p>
        </p:txBody>
      </p:sp>
      <p:grpSp>
        <p:nvGrpSpPr>
          <p:cNvPr id="87" name="Group 86">
            <a:extLst>
              <a:ext uri="{FF2B5EF4-FFF2-40B4-BE49-F238E27FC236}">
                <a16:creationId xmlns:a16="http://schemas.microsoft.com/office/drawing/2014/main" id="{F8C7A7E9-4A28-0E47-83C6-DB0F565B39C8}"/>
              </a:ext>
            </a:extLst>
          </p:cNvPr>
          <p:cNvGrpSpPr/>
          <p:nvPr/>
        </p:nvGrpSpPr>
        <p:grpSpPr>
          <a:xfrm>
            <a:off x="3759012" y="5123076"/>
            <a:ext cx="857249" cy="316182"/>
            <a:chOff x="4151669" y="5744028"/>
            <a:chExt cx="857249" cy="316182"/>
          </a:xfrm>
        </p:grpSpPr>
        <p:sp>
          <p:nvSpPr>
            <p:cNvPr id="88" name="Rounded Rectangle 214">
              <a:extLst>
                <a:ext uri="{FF2B5EF4-FFF2-40B4-BE49-F238E27FC236}">
                  <a16:creationId xmlns:a16="http://schemas.microsoft.com/office/drawing/2014/main" id="{077AF422-9C5A-634A-AE50-6A5B1AED3005}"/>
                </a:ext>
              </a:extLst>
            </p:cNvPr>
            <p:cNvSpPr/>
            <p:nvPr/>
          </p:nvSpPr>
          <p:spPr>
            <a:xfrm>
              <a:off x="4202413" y="5802764"/>
              <a:ext cx="637634" cy="251798"/>
            </a:xfrm>
            <a:prstGeom prst="roundRect">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cxnSp>
          <p:nvCxnSpPr>
            <p:cNvPr id="89" name="Straight Connector 88">
              <a:extLst>
                <a:ext uri="{FF2B5EF4-FFF2-40B4-BE49-F238E27FC236}">
                  <a16:creationId xmlns:a16="http://schemas.microsoft.com/office/drawing/2014/main" id="{CB57A887-E04C-0E43-86DD-5B4A02163EFB}"/>
                </a:ext>
              </a:extLst>
            </p:cNvPr>
            <p:cNvCxnSpPr/>
            <p:nvPr/>
          </p:nvCxnSpPr>
          <p:spPr>
            <a:xfrm>
              <a:off x="4608975" y="5797265"/>
              <a:ext cx="0" cy="251798"/>
            </a:xfrm>
            <a:prstGeom prst="line">
              <a:avLst/>
            </a:prstGeom>
            <a:noFill/>
            <a:ln w="12700" cap="flat" cmpd="sng" algn="ctr">
              <a:solidFill>
                <a:srgbClr val="13326F"/>
              </a:solidFill>
              <a:prstDash val="solid"/>
            </a:ln>
            <a:effectLst/>
          </p:spPr>
        </p:cxnSp>
        <p:cxnSp>
          <p:nvCxnSpPr>
            <p:cNvPr id="90" name="Straight Connector 89">
              <a:extLst>
                <a:ext uri="{FF2B5EF4-FFF2-40B4-BE49-F238E27FC236}">
                  <a16:creationId xmlns:a16="http://schemas.microsoft.com/office/drawing/2014/main" id="{4C64686C-70A2-B345-9D0D-AB97D3178F1B}"/>
                </a:ext>
              </a:extLst>
            </p:cNvPr>
            <p:cNvCxnSpPr/>
            <p:nvPr/>
          </p:nvCxnSpPr>
          <p:spPr>
            <a:xfrm>
              <a:off x="4535697" y="5797265"/>
              <a:ext cx="0" cy="251798"/>
            </a:xfrm>
            <a:prstGeom prst="line">
              <a:avLst/>
            </a:prstGeom>
            <a:noFill/>
            <a:ln w="12700" cap="flat" cmpd="sng" algn="ctr">
              <a:solidFill>
                <a:srgbClr val="13326F"/>
              </a:solidFill>
              <a:prstDash val="solid"/>
            </a:ln>
            <a:effectLst/>
          </p:spPr>
        </p:cxnSp>
        <p:cxnSp>
          <p:nvCxnSpPr>
            <p:cNvPr id="91" name="Straight Connector 90">
              <a:extLst>
                <a:ext uri="{FF2B5EF4-FFF2-40B4-BE49-F238E27FC236}">
                  <a16:creationId xmlns:a16="http://schemas.microsoft.com/office/drawing/2014/main" id="{A8073A49-F1E1-EF47-90C0-5ADBA31BE596}"/>
                </a:ext>
              </a:extLst>
            </p:cNvPr>
            <p:cNvCxnSpPr/>
            <p:nvPr/>
          </p:nvCxnSpPr>
          <p:spPr>
            <a:xfrm>
              <a:off x="4310159" y="5808412"/>
              <a:ext cx="0" cy="251798"/>
            </a:xfrm>
            <a:prstGeom prst="line">
              <a:avLst/>
            </a:prstGeom>
            <a:noFill/>
            <a:ln w="12700" cap="flat" cmpd="sng" algn="ctr">
              <a:solidFill>
                <a:srgbClr val="13326F"/>
              </a:solidFill>
              <a:prstDash val="solid"/>
            </a:ln>
            <a:effectLst/>
          </p:spPr>
        </p:cxnSp>
        <p:cxnSp>
          <p:nvCxnSpPr>
            <p:cNvPr id="92" name="Straight Connector 91">
              <a:extLst>
                <a:ext uri="{FF2B5EF4-FFF2-40B4-BE49-F238E27FC236}">
                  <a16:creationId xmlns:a16="http://schemas.microsoft.com/office/drawing/2014/main" id="{8E561FD3-50A0-4B43-9277-528491ED3506}"/>
                </a:ext>
              </a:extLst>
            </p:cNvPr>
            <p:cNvCxnSpPr>
              <a:stCxn id="88" idx="1"/>
              <a:endCxn id="88" idx="3"/>
            </p:cNvCxnSpPr>
            <p:nvPr/>
          </p:nvCxnSpPr>
          <p:spPr>
            <a:xfrm>
              <a:off x="4202413" y="5928663"/>
              <a:ext cx="637634" cy="0"/>
            </a:xfrm>
            <a:prstGeom prst="line">
              <a:avLst/>
            </a:prstGeom>
            <a:noFill/>
            <a:ln w="12700" cap="flat" cmpd="sng" algn="ctr">
              <a:solidFill>
                <a:srgbClr val="13326F"/>
              </a:solidFill>
              <a:prstDash val="solid"/>
            </a:ln>
            <a:effectLst/>
          </p:spPr>
        </p:cxnSp>
        <p:cxnSp>
          <p:nvCxnSpPr>
            <p:cNvPr id="93" name="Straight Connector 92">
              <a:extLst>
                <a:ext uri="{FF2B5EF4-FFF2-40B4-BE49-F238E27FC236}">
                  <a16:creationId xmlns:a16="http://schemas.microsoft.com/office/drawing/2014/main" id="{B4B06ABE-23F8-0D49-8C93-766967A22F82}"/>
                </a:ext>
              </a:extLst>
            </p:cNvPr>
            <p:cNvCxnSpPr/>
            <p:nvPr/>
          </p:nvCxnSpPr>
          <p:spPr>
            <a:xfrm>
              <a:off x="4460594" y="5797265"/>
              <a:ext cx="0" cy="251798"/>
            </a:xfrm>
            <a:prstGeom prst="line">
              <a:avLst/>
            </a:prstGeom>
            <a:noFill/>
            <a:ln w="12700" cap="flat" cmpd="sng" algn="ctr">
              <a:solidFill>
                <a:srgbClr val="13326F"/>
              </a:solidFill>
              <a:prstDash val="solid"/>
            </a:ln>
            <a:effectLst/>
          </p:spPr>
        </p:cxnSp>
        <p:sp>
          <p:nvSpPr>
            <p:cNvPr id="94" name="Rectangle 93">
              <a:extLst>
                <a:ext uri="{FF2B5EF4-FFF2-40B4-BE49-F238E27FC236}">
                  <a16:creationId xmlns:a16="http://schemas.microsoft.com/office/drawing/2014/main" id="{7C94AC02-F4DC-314E-B4F4-A3DA3480AA6F}"/>
                </a:ext>
              </a:extLst>
            </p:cNvPr>
            <p:cNvSpPr/>
            <p:nvPr/>
          </p:nvSpPr>
          <p:spPr>
            <a:xfrm>
              <a:off x="4241975" y="5962351"/>
              <a:ext cx="45719" cy="50800"/>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95" name="TextBox 94">
              <a:extLst>
                <a:ext uri="{FF2B5EF4-FFF2-40B4-BE49-F238E27FC236}">
                  <a16:creationId xmlns:a16="http://schemas.microsoft.com/office/drawing/2014/main" id="{1604F3F9-C9B5-4646-8B07-CD964CBBE332}"/>
                </a:ext>
              </a:extLst>
            </p:cNvPr>
            <p:cNvSpPr txBox="1"/>
            <p:nvPr/>
          </p:nvSpPr>
          <p:spPr>
            <a:xfrm>
              <a:off x="4151669" y="5744028"/>
              <a:ext cx="857249"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10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endParaRPr kumimoji="0" lang="en-US" sz="800" b="0" i="0" u="none" strike="noStrike" kern="0" cap="none" spc="0" normalizeH="0" baseline="0" noProof="0" dirty="0">
                <a:ln>
                  <a:noFill/>
                </a:ln>
                <a:solidFill>
                  <a:srgbClr val="2D4B87">
                    <a:lumMod val="75000"/>
                  </a:srgbClr>
                </a:solidFill>
                <a:effectLst/>
                <a:uLnTx/>
                <a:uFillTx/>
                <a:latin typeface="Arial"/>
                <a:cs typeface="Arial"/>
              </a:endParaRPr>
            </a:p>
          </p:txBody>
        </p:sp>
        <p:cxnSp>
          <p:nvCxnSpPr>
            <p:cNvPr id="96" name="Straight Connector 95">
              <a:extLst>
                <a:ext uri="{FF2B5EF4-FFF2-40B4-BE49-F238E27FC236}">
                  <a16:creationId xmlns:a16="http://schemas.microsoft.com/office/drawing/2014/main" id="{7D5E00C5-A963-6E4A-BCFD-001F4651AA5F}"/>
                </a:ext>
              </a:extLst>
            </p:cNvPr>
            <p:cNvCxnSpPr/>
            <p:nvPr/>
          </p:nvCxnSpPr>
          <p:spPr>
            <a:xfrm>
              <a:off x="4385535" y="5802764"/>
              <a:ext cx="0" cy="251798"/>
            </a:xfrm>
            <a:prstGeom prst="line">
              <a:avLst/>
            </a:prstGeom>
            <a:noFill/>
            <a:ln w="12700" cap="flat" cmpd="sng" algn="ctr">
              <a:solidFill>
                <a:srgbClr val="13326F"/>
              </a:solidFill>
              <a:prstDash val="solid"/>
            </a:ln>
            <a:effectLst/>
          </p:spPr>
        </p:cxnSp>
        <p:cxnSp>
          <p:nvCxnSpPr>
            <p:cNvPr id="97" name="Straight Connector 96">
              <a:extLst>
                <a:ext uri="{FF2B5EF4-FFF2-40B4-BE49-F238E27FC236}">
                  <a16:creationId xmlns:a16="http://schemas.microsoft.com/office/drawing/2014/main" id="{7A55C949-B165-5D47-9D9F-C8BD21A0486A}"/>
                </a:ext>
              </a:extLst>
            </p:cNvPr>
            <p:cNvCxnSpPr/>
            <p:nvPr/>
          </p:nvCxnSpPr>
          <p:spPr>
            <a:xfrm>
              <a:off x="4685066" y="5792859"/>
              <a:ext cx="0" cy="251798"/>
            </a:xfrm>
            <a:prstGeom prst="line">
              <a:avLst/>
            </a:prstGeom>
            <a:noFill/>
            <a:ln w="12700" cap="flat" cmpd="sng" algn="ctr">
              <a:solidFill>
                <a:srgbClr val="13326F"/>
              </a:solidFill>
              <a:prstDash val="solid"/>
            </a:ln>
            <a:effectLst/>
          </p:spPr>
        </p:cxnSp>
        <p:cxnSp>
          <p:nvCxnSpPr>
            <p:cNvPr id="98" name="Straight Connector 97">
              <a:extLst>
                <a:ext uri="{FF2B5EF4-FFF2-40B4-BE49-F238E27FC236}">
                  <a16:creationId xmlns:a16="http://schemas.microsoft.com/office/drawing/2014/main" id="{12010808-AE87-E54F-9EF3-5711CD7CB360}"/>
                </a:ext>
              </a:extLst>
            </p:cNvPr>
            <p:cNvCxnSpPr/>
            <p:nvPr/>
          </p:nvCxnSpPr>
          <p:spPr>
            <a:xfrm>
              <a:off x="4756857" y="5805939"/>
              <a:ext cx="0" cy="251798"/>
            </a:xfrm>
            <a:prstGeom prst="line">
              <a:avLst/>
            </a:prstGeom>
            <a:noFill/>
            <a:ln w="12700" cap="flat" cmpd="sng" algn="ctr">
              <a:solidFill>
                <a:srgbClr val="13326F"/>
              </a:solidFill>
              <a:prstDash val="solid"/>
            </a:ln>
            <a:effectLst/>
          </p:spPr>
        </p:cxnSp>
      </p:grpSp>
      <p:grpSp>
        <p:nvGrpSpPr>
          <p:cNvPr id="99" name="Group 98">
            <a:extLst>
              <a:ext uri="{FF2B5EF4-FFF2-40B4-BE49-F238E27FC236}">
                <a16:creationId xmlns:a16="http://schemas.microsoft.com/office/drawing/2014/main" id="{FEFDB1D1-E661-634D-A6B1-139F9C59E0EE}"/>
              </a:ext>
            </a:extLst>
          </p:cNvPr>
          <p:cNvGrpSpPr/>
          <p:nvPr/>
        </p:nvGrpSpPr>
        <p:grpSpPr>
          <a:xfrm>
            <a:off x="4002783" y="5275519"/>
            <a:ext cx="857249" cy="316182"/>
            <a:chOff x="4151669" y="5744028"/>
            <a:chExt cx="857249" cy="316182"/>
          </a:xfrm>
        </p:grpSpPr>
        <p:sp>
          <p:nvSpPr>
            <p:cNvPr id="100" name="Rounded Rectangle 214">
              <a:extLst>
                <a:ext uri="{FF2B5EF4-FFF2-40B4-BE49-F238E27FC236}">
                  <a16:creationId xmlns:a16="http://schemas.microsoft.com/office/drawing/2014/main" id="{7F29F2D8-7961-8A4D-B44E-7BB5D9E6AC26}"/>
                </a:ext>
              </a:extLst>
            </p:cNvPr>
            <p:cNvSpPr/>
            <p:nvPr/>
          </p:nvSpPr>
          <p:spPr>
            <a:xfrm>
              <a:off x="4202413" y="5802764"/>
              <a:ext cx="637634" cy="251798"/>
            </a:xfrm>
            <a:prstGeom prst="roundRect">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cxnSp>
          <p:nvCxnSpPr>
            <p:cNvPr id="101" name="Straight Connector 100">
              <a:extLst>
                <a:ext uri="{FF2B5EF4-FFF2-40B4-BE49-F238E27FC236}">
                  <a16:creationId xmlns:a16="http://schemas.microsoft.com/office/drawing/2014/main" id="{7E45D233-BC49-AD45-8741-E3AB45759399}"/>
                </a:ext>
              </a:extLst>
            </p:cNvPr>
            <p:cNvCxnSpPr/>
            <p:nvPr/>
          </p:nvCxnSpPr>
          <p:spPr>
            <a:xfrm>
              <a:off x="4608975" y="5797265"/>
              <a:ext cx="0" cy="251798"/>
            </a:xfrm>
            <a:prstGeom prst="line">
              <a:avLst/>
            </a:prstGeom>
            <a:noFill/>
            <a:ln w="12700" cap="flat" cmpd="sng" algn="ctr">
              <a:solidFill>
                <a:srgbClr val="13326F"/>
              </a:solidFill>
              <a:prstDash val="solid"/>
            </a:ln>
            <a:effectLst/>
          </p:spPr>
        </p:cxnSp>
        <p:cxnSp>
          <p:nvCxnSpPr>
            <p:cNvPr id="102" name="Straight Connector 101">
              <a:extLst>
                <a:ext uri="{FF2B5EF4-FFF2-40B4-BE49-F238E27FC236}">
                  <a16:creationId xmlns:a16="http://schemas.microsoft.com/office/drawing/2014/main" id="{520D6539-01B5-1945-A576-325EDB229E77}"/>
                </a:ext>
              </a:extLst>
            </p:cNvPr>
            <p:cNvCxnSpPr/>
            <p:nvPr/>
          </p:nvCxnSpPr>
          <p:spPr>
            <a:xfrm>
              <a:off x="4535697" y="5797265"/>
              <a:ext cx="0" cy="251798"/>
            </a:xfrm>
            <a:prstGeom prst="line">
              <a:avLst/>
            </a:prstGeom>
            <a:noFill/>
            <a:ln w="12700" cap="flat" cmpd="sng" algn="ctr">
              <a:solidFill>
                <a:srgbClr val="13326F"/>
              </a:solidFill>
              <a:prstDash val="solid"/>
            </a:ln>
            <a:effectLst/>
          </p:spPr>
        </p:cxnSp>
        <p:cxnSp>
          <p:nvCxnSpPr>
            <p:cNvPr id="103" name="Straight Connector 102">
              <a:extLst>
                <a:ext uri="{FF2B5EF4-FFF2-40B4-BE49-F238E27FC236}">
                  <a16:creationId xmlns:a16="http://schemas.microsoft.com/office/drawing/2014/main" id="{DD35CE9A-8C8D-4D45-84C8-B7A42AAE35F4}"/>
                </a:ext>
              </a:extLst>
            </p:cNvPr>
            <p:cNvCxnSpPr/>
            <p:nvPr/>
          </p:nvCxnSpPr>
          <p:spPr>
            <a:xfrm>
              <a:off x="4310159" y="5808412"/>
              <a:ext cx="0" cy="251798"/>
            </a:xfrm>
            <a:prstGeom prst="line">
              <a:avLst/>
            </a:prstGeom>
            <a:noFill/>
            <a:ln w="12700" cap="flat" cmpd="sng" algn="ctr">
              <a:solidFill>
                <a:srgbClr val="13326F"/>
              </a:solidFill>
              <a:prstDash val="solid"/>
            </a:ln>
            <a:effectLst/>
          </p:spPr>
        </p:cxnSp>
        <p:cxnSp>
          <p:nvCxnSpPr>
            <p:cNvPr id="104" name="Straight Connector 103">
              <a:extLst>
                <a:ext uri="{FF2B5EF4-FFF2-40B4-BE49-F238E27FC236}">
                  <a16:creationId xmlns:a16="http://schemas.microsoft.com/office/drawing/2014/main" id="{A161495D-3406-1645-855D-D067E0E2355A}"/>
                </a:ext>
              </a:extLst>
            </p:cNvPr>
            <p:cNvCxnSpPr>
              <a:stCxn id="100" idx="1"/>
              <a:endCxn id="100" idx="3"/>
            </p:cNvCxnSpPr>
            <p:nvPr/>
          </p:nvCxnSpPr>
          <p:spPr>
            <a:xfrm>
              <a:off x="4202413" y="5928663"/>
              <a:ext cx="637634" cy="0"/>
            </a:xfrm>
            <a:prstGeom prst="line">
              <a:avLst/>
            </a:prstGeom>
            <a:noFill/>
            <a:ln w="12700" cap="flat" cmpd="sng" algn="ctr">
              <a:solidFill>
                <a:srgbClr val="13326F"/>
              </a:solidFill>
              <a:prstDash val="solid"/>
            </a:ln>
            <a:effectLst/>
          </p:spPr>
        </p:cxnSp>
        <p:cxnSp>
          <p:nvCxnSpPr>
            <p:cNvPr id="105" name="Straight Connector 104">
              <a:extLst>
                <a:ext uri="{FF2B5EF4-FFF2-40B4-BE49-F238E27FC236}">
                  <a16:creationId xmlns:a16="http://schemas.microsoft.com/office/drawing/2014/main" id="{D1AE78CA-060D-DC43-8DE9-B853E845F8ED}"/>
                </a:ext>
              </a:extLst>
            </p:cNvPr>
            <p:cNvCxnSpPr/>
            <p:nvPr/>
          </p:nvCxnSpPr>
          <p:spPr>
            <a:xfrm>
              <a:off x="4460594" y="5797265"/>
              <a:ext cx="0" cy="251798"/>
            </a:xfrm>
            <a:prstGeom prst="line">
              <a:avLst/>
            </a:prstGeom>
            <a:noFill/>
            <a:ln w="12700" cap="flat" cmpd="sng" algn="ctr">
              <a:solidFill>
                <a:srgbClr val="13326F"/>
              </a:solidFill>
              <a:prstDash val="solid"/>
            </a:ln>
            <a:effectLst/>
          </p:spPr>
        </p:cxnSp>
        <p:sp>
          <p:nvSpPr>
            <p:cNvPr id="106" name="Rectangle 105">
              <a:extLst>
                <a:ext uri="{FF2B5EF4-FFF2-40B4-BE49-F238E27FC236}">
                  <a16:creationId xmlns:a16="http://schemas.microsoft.com/office/drawing/2014/main" id="{E7C96BCC-D08C-5E4B-B8EC-9551121941B7}"/>
                </a:ext>
              </a:extLst>
            </p:cNvPr>
            <p:cNvSpPr/>
            <p:nvPr/>
          </p:nvSpPr>
          <p:spPr>
            <a:xfrm>
              <a:off x="4241975" y="5962351"/>
              <a:ext cx="45719" cy="50800"/>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07" name="TextBox 106">
              <a:extLst>
                <a:ext uri="{FF2B5EF4-FFF2-40B4-BE49-F238E27FC236}">
                  <a16:creationId xmlns:a16="http://schemas.microsoft.com/office/drawing/2014/main" id="{6584BCD1-E83C-2744-904F-54582A486558}"/>
                </a:ext>
              </a:extLst>
            </p:cNvPr>
            <p:cNvSpPr txBox="1"/>
            <p:nvPr/>
          </p:nvSpPr>
          <p:spPr>
            <a:xfrm>
              <a:off x="4151669" y="5744028"/>
              <a:ext cx="857249"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10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endParaRPr kumimoji="0" lang="en-US" sz="800" b="0" i="0" u="none" strike="noStrike" kern="0" cap="none" spc="0" normalizeH="0" baseline="0" noProof="0" dirty="0">
                <a:ln>
                  <a:noFill/>
                </a:ln>
                <a:solidFill>
                  <a:srgbClr val="2D4B87">
                    <a:lumMod val="75000"/>
                  </a:srgbClr>
                </a:solidFill>
                <a:effectLst/>
                <a:uLnTx/>
                <a:uFillTx/>
                <a:latin typeface="Arial"/>
                <a:cs typeface="Arial"/>
              </a:endParaRPr>
            </a:p>
          </p:txBody>
        </p:sp>
        <p:cxnSp>
          <p:nvCxnSpPr>
            <p:cNvPr id="108" name="Straight Connector 107">
              <a:extLst>
                <a:ext uri="{FF2B5EF4-FFF2-40B4-BE49-F238E27FC236}">
                  <a16:creationId xmlns:a16="http://schemas.microsoft.com/office/drawing/2014/main" id="{E1153E9F-2F5B-2C4A-BAD0-F2EEA77DC3E8}"/>
                </a:ext>
              </a:extLst>
            </p:cNvPr>
            <p:cNvCxnSpPr/>
            <p:nvPr/>
          </p:nvCxnSpPr>
          <p:spPr>
            <a:xfrm>
              <a:off x="4385535" y="5802764"/>
              <a:ext cx="0" cy="251798"/>
            </a:xfrm>
            <a:prstGeom prst="line">
              <a:avLst/>
            </a:prstGeom>
            <a:noFill/>
            <a:ln w="12700" cap="flat" cmpd="sng" algn="ctr">
              <a:solidFill>
                <a:srgbClr val="13326F"/>
              </a:solidFill>
              <a:prstDash val="solid"/>
            </a:ln>
            <a:effectLst/>
          </p:spPr>
        </p:cxnSp>
        <p:cxnSp>
          <p:nvCxnSpPr>
            <p:cNvPr id="109" name="Straight Connector 108">
              <a:extLst>
                <a:ext uri="{FF2B5EF4-FFF2-40B4-BE49-F238E27FC236}">
                  <a16:creationId xmlns:a16="http://schemas.microsoft.com/office/drawing/2014/main" id="{DA690FD7-4778-0641-AF0A-44DB97FA46A4}"/>
                </a:ext>
              </a:extLst>
            </p:cNvPr>
            <p:cNvCxnSpPr/>
            <p:nvPr/>
          </p:nvCxnSpPr>
          <p:spPr>
            <a:xfrm>
              <a:off x="4685066" y="5792859"/>
              <a:ext cx="0" cy="251798"/>
            </a:xfrm>
            <a:prstGeom prst="line">
              <a:avLst/>
            </a:prstGeom>
            <a:noFill/>
            <a:ln w="12700" cap="flat" cmpd="sng" algn="ctr">
              <a:solidFill>
                <a:srgbClr val="13326F"/>
              </a:solidFill>
              <a:prstDash val="solid"/>
            </a:ln>
            <a:effectLst/>
          </p:spPr>
        </p:cxnSp>
        <p:cxnSp>
          <p:nvCxnSpPr>
            <p:cNvPr id="110" name="Straight Connector 109">
              <a:extLst>
                <a:ext uri="{FF2B5EF4-FFF2-40B4-BE49-F238E27FC236}">
                  <a16:creationId xmlns:a16="http://schemas.microsoft.com/office/drawing/2014/main" id="{14727E54-BE3D-774B-A9A6-576581499129}"/>
                </a:ext>
              </a:extLst>
            </p:cNvPr>
            <p:cNvCxnSpPr/>
            <p:nvPr/>
          </p:nvCxnSpPr>
          <p:spPr>
            <a:xfrm>
              <a:off x="4756857" y="5805939"/>
              <a:ext cx="0" cy="251798"/>
            </a:xfrm>
            <a:prstGeom prst="line">
              <a:avLst/>
            </a:prstGeom>
            <a:noFill/>
            <a:ln w="12700" cap="flat" cmpd="sng" algn="ctr">
              <a:solidFill>
                <a:srgbClr val="13326F"/>
              </a:solidFill>
              <a:prstDash val="solid"/>
            </a:ln>
            <a:effectLst/>
          </p:spPr>
        </p:cxnSp>
      </p:grpSp>
      <p:cxnSp>
        <p:nvCxnSpPr>
          <p:cNvPr id="117" name="Straight Connector 116">
            <a:extLst>
              <a:ext uri="{FF2B5EF4-FFF2-40B4-BE49-F238E27FC236}">
                <a16:creationId xmlns:a16="http://schemas.microsoft.com/office/drawing/2014/main" id="{083F9461-9530-AA45-90E4-CBB2928676E8}"/>
              </a:ext>
            </a:extLst>
          </p:cNvPr>
          <p:cNvCxnSpPr>
            <a:cxnSpLocks/>
          </p:cNvCxnSpPr>
          <p:nvPr/>
        </p:nvCxnSpPr>
        <p:spPr>
          <a:xfrm flipV="1">
            <a:off x="4145377" y="3645024"/>
            <a:ext cx="15896" cy="1525269"/>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CA2F8E1D-2012-A345-ACC3-A6223F7AE1EA}"/>
              </a:ext>
            </a:extLst>
          </p:cNvPr>
          <p:cNvCxnSpPr>
            <a:cxnSpLocks/>
          </p:cNvCxnSpPr>
          <p:nvPr/>
        </p:nvCxnSpPr>
        <p:spPr>
          <a:xfrm flipV="1">
            <a:off x="1225886" y="3645024"/>
            <a:ext cx="0" cy="288032"/>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E2DB0FA6-A7DF-5C42-99EE-88F2AE59A315}"/>
              </a:ext>
            </a:extLst>
          </p:cNvPr>
          <p:cNvCxnSpPr>
            <a:cxnSpLocks/>
          </p:cNvCxnSpPr>
          <p:nvPr/>
        </p:nvCxnSpPr>
        <p:spPr>
          <a:xfrm flipV="1">
            <a:off x="2984580" y="3645024"/>
            <a:ext cx="0" cy="288032"/>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2AAFD7F2-E757-DE4D-8905-F5CF6116E87C}"/>
              </a:ext>
            </a:extLst>
          </p:cNvPr>
          <p:cNvCxnSpPr>
            <a:cxnSpLocks/>
          </p:cNvCxnSpPr>
          <p:nvPr/>
        </p:nvCxnSpPr>
        <p:spPr>
          <a:xfrm>
            <a:off x="4145377" y="4495734"/>
            <a:ext cx="426374" cy="0"/>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sp>
        <p:nvSpPr>
          <p:cNvPr id="128" name="TextBox 127">
            <a:extLst>
              <a:ext uri="{FF2B5EF4-FFF2-40B4-BE49-F238E27FC236}">
                <a16:creationId xmlns:a16="http://schemas.microsoft.com/office/drawing/2014/main" id="{88E30A03-74E1-E34B-849F-4CF868CFF4EC}"/>
              </a:ext>
            </a:extLst>
          </p:cNvPr>
          <p:cNvSpPr txBox="1"/>
          <p:nvPr/>
        </p:nvSpPr>
        <p:spPr>
          <a:xfrm>
            <a:off x="3190459" y="5680840"/>
            <a:ext cx="2029613" cy="276999"/>
          </a:xfrm>
          <a:prstGeom prst="rect">
            <a:avLst/>
          </a:prstGeom>
          <a:noFill/>
        </p:spPr>
        <p:txBody>
          <a:bodyPr wrap="square" rtlCol="0">
            <a:spAutoFit/>
          </a:bodyPr>
          <a:lstStyle/>
          <a:p>
            <a:pPr algn="ctr"/>
            <a:r>
              <a:rPr lang="en-US" sz="1200" dirty="0">
                <a:latin typeface="Lato" panose="020F0502020204030203" pitchFamily="34" charset="0"/>
              </a:rPr>
              <a:t>Smart Devices or PLCs</a:t>
            </a:r>
            <a:endParaRPr lang="en-GB" sz="1200" dirty="0">
              <a:latin typeface="Lato" panose="020F0502020204030203" pitchFamily="34" charset="0"/>
            </a:endParaRPr>
          </a:p>
        </p:txBody>
      </p:sp>
      <p:cxnSp>
        <p:nvCxnSpPr>
          <p:cNvPr id="129" name="Straight Connector 128">
            <a:extLst>
              <a:ext uri="{FF2B5EF4-FFF2-40B4-BE49-F238E27FC236}">
                <a16:creationId xmlns:a16="http://schemas.microsoft.com/office/drawing/2014/main" id="{625B9484-8684-1B45-9E8D-753EB9B47A89}"/>
              </a:ext>
            </a:extLst>
          </p:cNvPr>
          <p:cNvCxnSpPr>
            <a:cxnSpLocks/>
          </p:cNvCxnSpPr>
          <p:nvPr/>
        </p:nvCxnSpPr>
        <p:spPr>
          <a:xfrm flipV="1">
            <a:off x="2359262" y="3392315"/>
            <a:ext cx="0" cy="252709"/>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26280F18-91E7-B144-A6DE-9343DB8071A9}"/>
              </a:ext>
            </a:extLst>
          </p:cNvPr>
          <p:cNvCxnSpPr>
            <a:cxnSpLocks/>
          </p:cNvCxnSpPr>
          <p:nvPr/>
        </p:nvCxnSpPr>
        <p:spPr>
          <a:xfrm flipH="1" flipV="1">
            <a:off x="2336402" y="2132856"/>
            <a:ext cx="22860" cy="1152128"/>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sp>
        <p:nvSpPr>
          <p:cNvPr id="134" name="TextBox 133">
            <a:extLst>
              <a:ext uri="{FF2B5EF4-FFF2-40B4-BE49-F238E27FC236}">
                <a16:creationId xmlns:a16="http://schemas.microsoft.com/office/drawing/2014/main" id="{55FB672B-35FC-3C4C-8111-30A898E9A742}"/>
              </a:ext>
            </a:extLst>
          </p:cNvPr>
          <p:cNvSpPr txBox="1"/>
          <p:nvPr/>
        </p:nvSpPr>
        <p:spPr>
          <a:xfrm>
            <a:off x="2252146" y="3294040"/>
            <a:ext cx="2857322" cy="276999"/>
          </a:xfrm>
          <a:prstGeom prst="rect">
            <a:avLst/>
          </a:prstGeom>
          <a:noFill/>
        </p:spPr>
        <p:txBody>
          <a:bodyPr wrap="square" rtlCol="0">
            <a:spAutoFit/>
          </a:bodyPr>
          <a:lstStyle/>
          <a:p>
            <a:pPr algn="ctr"/>
            <a:r>
              <a:rPr lang="en-US" sz="1200" dirty="0">
                <a:latin typeface="Lato" panose="020F0502020204030203" pitchFamily="34" charset="0"/>
              </a:rPr>
              <a:t>Switch/Firewall/Router/Modem</a:t>
            </a:r>
            <a:endParaRPr lang="en-GB" sz="1200" dirty="0">
              <a:latin typeface="Lato" panose="020F0502020204030203" pitchFamily="34" charset="0"/>
            </a:endParaRPr>
          </a:p>
        </p:txBody>
      </p:sp>
      <p:sp>
        <p:nvSpPr>
          <p:cNvPr id="11" name="Cloud 10">
            <a:extLst>
              <a:ext uri="{FF2B5EF4-FFF2-40B4-BE49-F238E27FC236}">
                <a16:creationId xmlns:a16="http://schemas.microsoft.com/office/drawing/2014/main" id="{838EE1CD-C542-8545-A4FC-BC67EE3217EE}"/>
              </a:ext>
            </a:extLst>
          </p:cNvPr>
          <p:cNvSpPr/>
          <p:nvPr/>
        </p:nvSpPr>
        <p:spPr>
          <a:xfrm>
            <a:off x="1025382" y="1628800"/>
            <a:ext cx="2977401" cy="792088"/>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31BA54CA-03A9-6546-8FD6-B9E9583F4873}"/>
              </a:ext>
            </a:extLst>
          </p:cNvPr>
          <p:cNvSpPr txBox="1"/>
          <p:nvPr/>
        </p:nvSpPr>
        <p:spPr>
          <a:xfrm>
            <a:off x="290070" y="2298422"/>
            <a:ext cx="1234564" cy="276999"/>
          </a:xfrm>
          <a:prstGeom prst="rect">
            <a:avLst/>
          </a:prstGeom>
          <a:noFill/>
        </p:spPr>
        <p:txBody>
          <a:bodyPr wrap="square" rtlCol="0">
            <a:spAutoFit/>
          </a:bodyPr>
          <a:lstStyle/>
          <a:p>
            <a:pPr algn="ctr"/>
            <a:r>
              <a:rPr lang="en-US" sz="1200" dirty="0">
                <a:latin typeface="Lato" panose="020F0502020204030203" pitchFamily="34" charset="0"/>
              </a:rPr>
              <a:t>Internet</a:t>
            </a:r>
            <a:endParaRPr lang="en-GB" sz="1200" dirty="0">
              <a:latin typeface="Lato" panose="020F0502020204030203" pitchFamily="34" charset="0"/>
            </a:endParaRPr>
          </a:p>
        </p:txBody>
      </p:sp>
      <p:grpSp>
        <p:nvGrpSpPr>
          <p:cNvPr id="68" name="Group 67">
            <a:extLst>
              <a:ext uri="{FF2B5EF4-FFF2-40B4-BE49-F238E27FC236}">
                <a16:creationId xmlns:a16="http://schemas.microsoft.com/office/drawing/2014/main" id="{20FC8C6B-73DD-334B-B422-14F06EFB6655}"/>
              </a:ext>
            </a:extLst>
          </p:cNvPr>
          <p:cNvGrpSpPr/>
          <p:nvPr/>
        </p:nvGrpSpPr>
        <p:grpSpPr>
          <a:xfrm>
            <a:off x="2111134" y="1454389"/>
            <a:ext cx="334098" cy="584829"/>
            <a:chOff x="2590776" y="1079394"/>
            <a:chExt cx="749324" cy="1206606"/>
          </a:xfrm>
        </p:grpSpPr>
        <p:sp>
          <p:nvSpPr>
            <p:cNvPr id="69" name="Rounded Rectangle 96">
              <a:extLst>
                <a:ext uri="{FF2B5EF4-FFF2-40B4-BE49-F238E27FC236}">
                  <a16:creationId xmlns:a16="http://schemas.microsoft.com/office/drawing/2014/main" id="{4CA7ED5B-C681-DC4D-9F4F-A2A1EB338E3F}"/>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0" name="Rounded Rectangle 97">
              <a:extLst>
                <a:ext uri="{FF2B5EF4-FFF2-40B4-BE49-F238E27FC236}">
                  <a16:creationId xmlns:a16="http://schemas.microsoft.com/office/drawing/2014/main" id="{25464116-4B20-A14B-9A26-2F821F03E195}"/>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1" name="Rounded Rectangle 98">
              <a:extLst>
                <a:ext uri="{FF2B5EF4-FFF2-40B4-BE49-F238E27FC236}">
                  <a16:creationId xmlns:a16="http://schemas.microsoft.com/office/drawing/2014/main" id="{D840B7CF-E6F4-4941-BFC8-8907C1536932}"/>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2" name="Rounded Rectangle 99">
              <a:extLst>
                <a:ext uri="{FF2B5EF4-FFF2-40B4-BE49-F238E27FC236}">
                  <a16:creationId xmlns:a16="http://schemas.microsoft.com/office/drawing/2014/main" id="{F84BACF3-5741-834C-B5C4-E7B785EF4463}"/>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3" name="Rectangle 72">
              <a:extLst>
                <a:ext uri="{FF2B5EF4-FFF2-40B4-BE49-F238E27FC236}">
                  <a16:creationId xmlns:a16="http://schemas.microsoft.com/office/drawing/2014/main" id="{5C25AC42-D4DE-AE41-BF22-8D3BA345AE44}"/>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4" name="Oval 73">
              <a:extLst>
                <a:ext uri="{FF2B5EF4-FFF2-40B4-BE49-F238E27FC236}">
                  <a16:creationId xmlns:a16="http://schemas.microsoft.com/office/drawing/2014/main" id="{D3D4A93A-2FDF-8D4F-98BC-09E8069044F8}"/>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75" name="Group 74">
            <a:extLst>
              <a:ext uri="{FF2B5EF4-FFF2-40B4-BE49-F238E27FC236}">
                <a16:creationId xmlns:a16="http://schemas.microsoft.com/office/drawing/2014/main" id="{487B89D1-FEE9-CB46-9E6A-AE6EEC8049BD}"/>
              </a:ext>
            </a:extLst>
          </p:cNvPr>
          <p:cNvGrpSpPr/>
          <p:nvPr/>
        </p:nvGrpSpPr>
        <p:grpSpPr>
          <a:xfrm>
            <a:off x="2263534" y="1606789"/>
            <a:ext cx="334098" cy="584829"/>
            <a:chOff x="2590776" y="1079394"/>
            <a:chExt cx="749324" cy="1206606"/>
          </a:xfrm>
        </p:grpSpPr>
        <p:sp>
          <p:nvSpPr>
            <p:cNvPr id="76" name="Rounded Rectangle 96">
              <a:extLst>
                <a:ext uri="{FF2B5EF4-FFF2-40B4-BE49-F238E27FC236}">
                  <a16:creationId xmlns:a16="http://schemas.microsoft.com/office/drawing/2014/main" id="{825C2476-731E-8843-94C5-89A8373D21D8}"/>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7" name="Rounded Rectangle 97">
              <a:extLst>
                <a:ext uri="{FF2B5EF4-FFF2-40B4-BE49-F238E27FC236}">
                  <a16:creationId xmlns:a16="http://schemas.microsoft.com/office/drawing/2014/main" id="{3BAEFCE7-1394-214E-9204-7B08FD29D490}"/>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8" name="Rounded Rectangle 98">
              <a:extLst>
                <a:ext uri="{FF2B5EF4-FFF2-40B4-BE49-F238E27FC236}">
                  <a16:creationId xmlns:a16="http://schemas.microsoft.com/office/drawing/2014/main" id="{D6AD9F55-FEB8-6E47-B750-4A2C19EDFCF9}"/>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9" name="Rounded Rectangle 99">
              <a:extLst>
                <a:ext uri="{FF2B5EF4-FFF2-40B4-BE49-F238E27FC236}">
                  <a16:creationId xmlns:a16="http://schemas.microsoft.com/office/drawing/2014/main" id="{ED17AFAE-2EDB-0E40-BDE1-EC09348FE5E2}"/>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0" name="Rectangle 79">
              <a:extLst>
                <a:ext uri="{FF2B5EF4-FFF2-40B4-BE49-F238E27FC236}">
                  <a16:creationId xmlns:a16="http://schemas.microsoft.com/office/drawing/2014/main" id="{986A2640-EDBB-7444-977E-FDAB5D9119C7}"/>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1" name="Oval 80">
              <a:extLst>
                <a:ext uri="{FF2B5EF4-FFF2-40B4-BE49-F238E27FC236}">
                  <a16:creationId xmlns:a16="http://schemas.microsoft.com/office/drawing/2014/main" id="{395436FC-5109-3C4D-B9EA-98F7487E8322}"/>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82" name="Group 81">
            <a:extLst>
              <a:ext uri="{FF2B5EF4-FFF2-40B4-BE49-F238E27FC236}">
                <a16:creationId xmlns:a16="http://schemas.microsoft.com/office/drawing/2014/main" id="{1FAD7DA5-DF75-994E-8880-3792370F8EBC}"/>
              </a:ext>
            </a:extLst>
          </p:cNvPr>
          <p:cNvGrpSpPr/>
          <p:nvPr/>
        </p:nvGrpSpPr>
        <p:grpSpPr>
          <a:xfrm>
            <a:off x="2415934" y="1759189"/>
            <a:ext cx="334098" cy="584829"/>
            <a:chOff x="2590776" y="1079394"/>
            <a:chExt cx="749324" cy="1206606"/>
          </a:xfrm>
        </p:grpSpPr>
        <p:sp>
          <p:nvSpPr>
            <p:cNvPr id="83" name="Rounded Rectangle 96">
              <a:extLst>
                <a:ext uri="{FF2B5EF4-FFF2-40B4-BE49-F238E27FC236}">
                  <a16:creationId xmlns:a16="http://schemas.microsoft.com/office/drawing/2014/main" id="{7001D439-C2C8-0247-91D4-4978BEC93C08}"/>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4" name="Rounded Rectangle 97">
              <a:extLst>
                <a:ext uri="{FF2B5EF4-FFF2-40B4-BE49-F238E27FC236}">
                  <a16:creationId xmlns:a16="http://schemas.microsoft.com/office/drawing/2014/main" id="{25089EB6-6361-414B-9890-CA7823E02AFB}"/>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5" name="Rounded Rectangle 98">
              <a:extLst>
                <a:ext uri="{FF2B5EF4-FFF2-40B4-BE49-F238E27FC236}">
                  <a16:creationId xmlns:a16="http://schemas.microsoft.com/office/drawing/2014/main" id="{155B8FCF-89B2-BB47-BAE9-1AE36AA55B59}"/>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6" name="Rounded Rectangle 99">
              <a:extLst>
                <a:ext uri="{FF2B5EF4-FFF2-40B4-BE49-F238E27FC236}">
                  <a16:creationId xmlns:a16="http://schemas.microsoft.com/office/drawing/2014/main" id="{0015EDCE-F819-A64A-8E6E-4B466C9A9966}"/>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1" name="Rectangle 110">
              <a:extLst>
                <a:ext uri="{FF2B5EF4-FFF2-40B4-BE49-F238E27FC236}">
                  <a16:creationId xmlns:a16="http://schemas.microsoft.com/office/drawing/2014/main" id="{6A610CBB-C83B-AC4C-8E6F-EFFED331D03E}"/>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2" name="Oval 111">
              <a:extLst>
                <a:ext uri="{FF2B5EF4-FFF2-40B4-BE49-F238E27FC236}">
                  <a16:creationId xmlns:a16="http://schemas.microsoft.com/office/drawing/2014/main" id="{262B997B-36CF-CA42-BB8B-E451C9E1232C}"/>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113" name="Group 112">
            <a:extLst>
              <a:ext uri="{FF2B5EF4-FFF2-40B4-BE49-F238E27FC236}">
                <a16:creationId xmlns:a16="http://schemas.microsoft.com/office/drawing/2014/main" id="{013B32FC-59DA-C44D-A166-A0295042C0C6}"/>
              </a:ext>
            </a:extLst>
          </p:cNvPr>
          <p:cNvGrpSpPr/>
          <p:nvPr/>
        </p:nvGrpSpPr>
        <p:grpSpPr>
          <a:xfrm>
            <a:off x="2568334" y="1911589"/>
            <a:ext cx="334098" cy="584829"/>
            <a:chOff x="2590776" y="1079394"/>
            <a:chExt cx="749324" cy="1206606"/>
          </a:xfrm>
        </p:grpSpPr>
        <p:sp>
          <p:nvSpPr>
            <p:cNvPr id="114" name="Rounded Rectangle 96">
              <a:extLst>
                <a:ext uri="{FF2B5EF4-FFF2-40B4-BE49-F238E27FC236}">
                  <a16:creationId xmlns:a16="http://schemas.microsoft.com/office/drawing/2014/main" id="{B2F09EB4-2E27-7548-9CB6-33D720D35C71}"/>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115" name="Rounded Rectangle 97">
              <a:extLst>
                <a:ext uri="{FF2B5EF4-FFF2-40B4-BE49-F238E27FC236}">
                  <a16:creationId xmlns:a16="http://schemas.microsoft.com/office/drawing/2014/main" id="{6C0BF6B6-38A0-F64F-BFB3-1DCD2DB8F46A}"/>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6" name="Rounded Rectangle 98">
              <a:extLst>
                <a:ext uri="{FF2B5EF4-FFF2-40B4-BE49-F238E27FC236}">
                  <a16:creationId xmlns:a16="http://schemas.microsoft.com/office/drawing/2014/main" id="{B492F377-1A77-774D-B7AB-D58CC4058930}"/>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8" name="Rounded Rectangle 99">
              <a:extLst>
                <a:ext uri="{FF2B5EF4-FFF2-40B4-BE49-F238E27FC236}">
                  <a16:creationId xmlns:a16="http://schemas.microsoft.com/office/drawing/2014/main" id="{6CC3D7A7-5250-3348-976A-2C3F5B17BA6E}"/>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9" name="Rectangle 118">
              <a:extLst>
                <a:ext uri="{FF2B5EF4-FFF2-40B4-BE49-F238E27FC236}">
                  <a16:creationId xmlns:a16="http://schemas.microsoft.com/office/drawing/2014/main" id="{14785ECE-3982-D94F-93CF-5B8043B43111}"/>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21" name="Oval 120">
              <a:extLst>
                <a:ext uri="{FF2B5EF4-FFF2-40B4-BE49-F238E27FC236}">
                  <a16:creationId xmlns:a16="http://schemas.microsoft.com/office/drawing/2014/main" id="{BDFA4248-5D40-C448-A1C6-0D8632371277}"/>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pic>
        <p:nvPicPr>
          <p:cNvPr id="123" name="Picture 42" descr="Image result for attacker icon">
            <a:extLst>
              <a:ext uri="{FF2B5EF4-FFF2-40B4-BE49-F238E27FC236}">
                <a16:creationId xmlns:a16="http://schemas.microsoft.com/office/drawing/2014/main" id="{350D4686-0B82-DE4E-894D-013ADF0B60B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380372" y="1763695"/>
            <a:ext cx="715446" cy="841331"/>
          </a:xfrm>
          <a:prstGeom prst="rect">
            <a:avLst/>
          </a:prstGeom>
          <a:noFill/>
          <a:extLst>
            <a:ext uri="{909E8E84-426E-40DD-AFC4-6F175D3DCCD1}">
              <a14:hiddenFill xmlns:a14="http://schemas.microsoft.com/office/drawing/2010/main">
                <a:solidFill>
                  <a:srgbClr val="FFFFFF"/>
                </a:solidFill>
              </a14:hiddenFill>
            </a:ext>
          </a:extLst>
        </p:spPr>
      </p:pic>
      <p:grpSp>
        <p:nvGrpSpPr>
          <p:cNvPr id="126" name="Group 125">
            <a:extLst>
              <a:ext uri="{FF2B5EF4-FFF2-40B4-BE49-F238E27FC236}">
                <a16:creationId xmlns:a16="http://schemas.microsoft.com/office/drawing/2014/main" id="{2647A153-F5C1-C544-B4EA-99D6D5C117E1}"/>
              </a:ext>
            </a:extLst>
          </p:cNvPr>
          <p:cNvGrpSpPr/>
          <p:nvPr/>
        </p:nvGrpSpPr>
        <p:grpSpPr>
          <a:xfrm>
            <a:off x="3213077" y="1940941"/>
            <a:ext cx="334098" cy="584829"/>
            <a:chOff x="2590776" y="1079394"/>
            <a:chExt cx="749324" cy="1206606"/>
          </a:xfrm>
          <a:solidFill>
            <a:srgbClr val="FF0000"/>
          </a:solidFill>
        </p:grpSpPr>
        <p:sp>
          <p:nvSpPr>
            <p:cNvPr id="127" name="Rounded Rectangle 96">
              <a:extLst>
                <a:ext uri="{FF2B5EF4-FFF2-40B4-BE49-F238E27FC236}">
                  <a16:creationId xmlns:a16="http://schemas.microsoft.com/office/drawing/2014/main" id="{ED30530E-83FB-5E47-BB41-1852535CB47D}"/>
                </a:ext>
              </a:extLst>
            </p:cNvPr>
            <p:cNvSpPr/>
            <p:nvPr/>
          </p:nvSpPr>
          <p:spPr>
            <a:xfrm>
              <a:off x="2590776" y="1079394"/>
              <a:ext cx="749324" cy="1206606"/>
            </a:xfrm>
            <a:prstGeom prst="roundRect">
              <a:avLst>
                <a:gd name="adj" fmla="val 8193"/>
              </a:avLst>
            </a:prstGeom>
            <a:grp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131" name="Rounded Rectangle 97">
              <a:extLst>
                <a:ext uri="{FF2B5EF4-FFF2-40B4-BE49-F238E27FC236}">
                  <a16:creationId xmlns:a16="http://schemas.microsoft.com/office/drawing/2014/main" id="{DBB886F9-62BC-DE4D-BA58-A2A17804EFED}"/>
                </a:ext>
              </a:extLst>
            </p:cNvPr>
            <p:cNvSpPr/>
            <p:nvPr/>
          </p:nvSpPr>
          <p:spPr>
            <a:xfrm>
              <a:off x="2682857" y="1208380"/>
              <a:ext cx="565162" cy="78016"/>
            </a:xfrm>
            <a:prstGeom prst="roundRect">
              <a:avLst>
                <a:gd name="adj" fmla="val 8193"/>
              </a:avLst>
            </a:prstGeom>
            <a:grp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32" name="Rounded Rectangle 98">
              <a:extLst>
                <a:ext uri="{FF2B5EF4-FFF2-40B4-BE49-F238E27FC236}">
                  <a16:creationId xmlns:a16="http://schemas.microsoft.com/office/drawing/2014/main" id="{28F1FC3B-3438-2A41-8F74-2E8E9A007DAF}"/>
                </a:ext>
              </a:extLst>
            </p:cNvPr>
            <p:cNvSpPr/>
            <p:nvPr/>
          </p:nvSpPr>
          <p:spPr>
            <a:xfrm>
              <a:off x="2682857" y="1360780"/>
              <a:ext cx="565162" cy="78016"/>
            </a:xfrm>
            <a:prstGeom prst="roundRect">
              <a:avLst>
                <a:gd name="adj" fmla="val 8193"/>
              </a:avLst>
            </a:prstGeom>
            <a:grp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33" name="Rounded Rectangle 99">
              <a:extLst>
                <a:ext uri="{FF2B5EF4-FFF2-40B4-BE49-F238E27FC236}">
                  <a16:creationId xmlns:a16="http://schemas.microsoft.com/office/drawing/2014/main" id="{F75430BE-8E35-D449-88D1-CAD5508EBCBF}"/>
                </a:ext>
              </a:extLst>
            </p:cNvPr>
            <p:cNvSpPr/>
            <p:nvPr/>
          </p:nvSpPr>
          <p:spPr>
            <a:xfrm>
              <a:off x="2682857" y="1508361"/>
              <a:ext cx="565162" cy="78016"/>
            </a:xfrm>
            <a:prstGeom prst="roundRect">
              <a:avLst>
                <a:gd name="adj" fmla="val 8193"/>
              </a:avLst>
            </a:prstGeom>
            <a:grp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35" name="Rectangle 134">
              <a:extLst>
                <a:ext uri="{FF2B5EF4-FFF2-40B4-BE49-F238E27FC236}">
                  <a16:creationId xmlns:a16="http://schemas.microsoft.com/office/drawing/2014/main" id="{250269D1-3D43-6040-A7DB-16ED091B49CC}"/>
                </a:ext>
              </a:extLst>
            </p:cNvPr>
            <p:cNvSpPr/>
            <p:nvPr/>
          </p:nvSpPr>
          <p:spPr>
            <a:xfrm>
              <a:off x="2682857" y="1697537"/>
              <a:ext cx="565162" cy="45719"/>
            </a:xfrm>
            <a:prstGeom prst="rect">
              <a:avLst/>
            </a:prstGeom>
            <a:grp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36" name="Oval 135">
              <a:extLst>
                <a:ext uri="{FF2B5EF4-FFF2-40B4-BE49-F238E27FC236}">
                  <a16:creationId xmlns:a16="http://schemas.microsoft.com/office/drawing/2014/main" id="{1BEE42FC-9032-1A42-B96E-44D18E3A989A}"/>
                </a:ext>
              </a:extLst>
            </p:cNvPr>
            <p:cNvSpPr>
              <a:spLocks noChangeAspect="1"/>
            </p:cNvSpPr>
            <p:nvPr/>
          </p:nvSpPr>
          <p:spPr>
            <a:xfrm>
              <a:off x="2907041" y="1986644"/>
              <a:ext cx="116795" cy="116770"/>
            </a:xfrm>
            <a:prstGeom prst="ellipse">
              <a:avLst/>
            </a:prstGeom>
            <a:grp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sp>
        <p:nvSpPr>
          <p:cNvPr id="137" name="Content Placeholder 1">
            <a:extLst>
              <a:ext uri="{FF2B5EF4-FFF2-40B4-BE49-F238E27FC236}">
                <a16:creationId xmlns:a16="http://schemas.microsoft.com/office/drawing/2014/main" id="{287A21FE-0E7E-5541-A7F9-6876CFA721AD}"/>
              </a:ext>
            </a:extLst>
          </p:cNvPr>
          <p:cNvSpPr txBox="1">
            <a:spLocks/>
          </p:cNvSpPr>
          <p:nvPr/>
        </p:nvSpPr>
        <p:spPr>
          <a:xfrm>
            <a:off x="6012160" y="1484784"/>
            <a:ext cx="2776115" cy="4569734"/>
          </a:xfrm>
          <a:prstGeom prst="rect">
            <a:avLst/>
          </a:prstGeom>
        </p:spPr>
        <p:txBody>
          <a:bodyPr vert="horz"/>
          <a:lstStyle>
            <a:lvl1pPr marL="0" indent="0" algn="l" defTabSz="457200" rtl="0" eaLnBrk="1" latinLnBrk="0" hangingPunct="1">
              <a:spcBef>
                <a:spcPct val="20000"/>
              </a:spcBef>
              <a:buFont typeface="Arial"/>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sz="1800" b="1" dirty="0"/>
              <a:t>And then the TV/SCADA may be controlled by you either</a:t>
            </a:r>
          </a:p>
          <a:p>
            <a:pPr marL="285750" indent="-285750" fontAlgn="auto">
              <a:spcAft>
                <a:spcPts val="0"/>
              </a:spcAft>
              <a:buFontTx/>
              <a:buChar char="-"/>
            </a:pPr>
            <a:r>
              <a:rPr lang="en-US" sz="1800" b="1" dirty="0"/>
              <a:t>Via the previously compromised system</a:t>
            </a:r>
          </a:p>
          <a:p>
            <a:pPr marL="285750" indent="-285750" fontAlgn="auto">
              <a:spcAft>
                <a:spcPts val="0"/>
              </a:spcAft>
              <a:buFontTx/>
              <a:buChar char="-"/>
            </a:pPr>
            <a:r>
              <a:rPr lang="en-US" sz="1800" b="1" dirty="0"/>
              <a:t>Via the CC (the TV/SCADA can connect to the CC)</a:t>
            </a:r>
          </a:p>
          <a:p>
            <a:pPr marL="285750" indent="-285750" fontAlgn="auto">
              <a:spcAft>
                <a:spcPts val="0"/>
              </a:spcAft>
              <a:buFontTx/>
              <a:buChar char="-"/>
            </a:pPr>
            <a:r>
              <a:rPr lang="en-US" sz="1800" b="1" dirty="0"/>
              <a:t>Via … (there always other ways)</a:t>
            </a:r>
          </a:p>
          <a:p>
            <a:pPr fontAlgn="auto">
              <a:spcAft>
                <a:spcPts val="0"/>
              </a:spcAft>
            </a:pPr>
            <a:r>
              <a:rPr lang="en-US" sz="1800" b="1" dirty="0">
                <a:solidFill>
                  <a:srgbClr val="C00000"/>
                </a:solidFill>
              </a:rPr>
              <a:t>QUESTION: why can’t you attack the TV directly?</a:t>
            </a:r>
          </a:p>
          <a:p>
            <a:pPr fontAlgn="auto">
              <a:spcAft>
                <a:spcPts val="0"/>
              </a:spcAft>
            </a:pPr>
            <a:endParaRPr lang="en-US" sz="2000" b="1" dirty="0"/>
          </a:p>
          <a:p>
            <a:pPr fontAlgn="auto">
              <a:spcAft>
                <a:spcPts val="0"/>
              </a:spcAft>
            </a:pPr>
            <a:endParaRPr lang="en-US" sz="2000" b="1" dirty="0"/>
          </a:p>
        </p:txBody>
      </p:sp>
      <p:pic>
        <p:nvPicPr>
          <p:cNvPr id="139" name="Picture 18" descr="http://h30499.www3.hp.com/t5/image/serverpage/image-id/15409i19D1730721C453CE/image-size/medium?v=mpbl-1&amp;px=-1">
            <a:extLst>
              <a:ext uri="{FF2B5EF4-FFF2-40B4-BE49-F238E27FC236}">
                <a16:creationId xmlns:a16="http://schemas.microsoft.com/office/drawing/2014/main" id="{586A315C-A34E-854A-B7B7-DEEBF65FD06D}"/>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389016" y="1749661"/>
            <a:ext cx="711200" cy="457200"/>
          </a:xfrm>
          <a:prstGeom prst="rect">
            <a:avLst/>
          </a:prstGeom>
          <a:noFill/>
          <a:ln>
            <a:solidFill>
              <a:schemeClr val="tx2"/>
            </a:solidFill>
          </a:ln>
          <a:extLst>
            <a:ext uri="{909E8E84-426E-40dd-AFC4-6F175D3DCCD1}">
              <a14:hiddenFill xmlns="" xmlns:a14="http://schemas.microsoft.com/office/drawing/2010/main">
                <a:solidFill>
                  <a:srgbClr val="FFFFFF"/>
                </a:solidFill>
              </a14:hiddenFill>
            </a:ext>
          </a:extLst>
        </p:spPr>
      </p:pic>
      <p:pic>
        <p:nvPicPr>
          <p:cNvPr id="141" name="Picture 140">
            <a:extLst>
              <a:ext uri="{FF2B5EF4-FFF2-40B4-BE49-F238E27FC236}">
                <a16:creationId xmlns:a16="http://schemas.microsoft.com/office/drawing/2014/main" id="{AF4951BB-5A7C-3948-B7B9-42A72CA771A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507214" y="4281610"/>
            <a:ext cx="261230" cy="241523"/>
          </a:xfrm>
          <a:prstGeom prst="rect">
            <a:avLst/>
          </a:prstGeom>
        </p:spPr>
      </p:pic>
      <p:pic>
        <p:nvPicPr>
          <p:cNvPr id="142" name="Picture 141">
            <a:extLst>
              <a:ext uri="{FF2B5EF4-FFF2-40B4-BE49-F238E27FC236}">
                <a16:creationId xmlns:a16="http://schemas.microsoft.com/office/drawing/2014/main" id="{F0D06817-834E-4744-89E7-9D84A20F178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637829" y="4354558"/>
            <a:ext cx="328687" cy="281868"/>
          </a:xfrm>
          <a:prstGeom prst="rect">
            <a:avLst/>
          </a:prstGeom>
        </p:spPr>
      </p:pic>
      <p:sp>
        <p:nvSpPr>
          <p:cNvPr id="23" name="Rectangle 22">
            <a:extLst>
              <a:ext uri="{FF2B5EF4-FFF2-40B4-BE49-F238E27FC236}">
                <a16:creationId xmlns:a16="http://schemas.microsoft.com/office/drawing/2014/main" id="{2959D542-ED24-3C4D-AC03-5A12255913EE}"/>
              </a:ext>
            </a:extLst>
          </p:cNvPr>
          <p:cNvSpPr/>
          <p:nvPr/>
        </p:nvSpPr>
        <p:spPr>
          <a:xfrm>
            <a:off x="1591691" y="6485575"/>
            <a:ext cx="7156773" cy="338554"/>
          </a:xfrm>
          <a:prstGeom prst="rect">
            <a:avLst/>
          </a:prstGeom>
        </p:spPr>
        <p:txBody>
          <a:bodyPr wrap="square">
            <a:spAutoFit/>
          </a:bodyPr>
          <a:lstStyle/>
          <a:p>
            <a:r>
              <a:rPr lang="en-US" sz="1600" dirty="0"/>
              <a:t>This network cannot exist in practice, it just serves for illustration purposes </a:t>
            </a:r>
          </a:p>
        </p:txBody>
      </p:sp>
      <p:pic>
        <p:nvPicPr>
          <p:cNvPr id="144" name="Picture 143">
            <a:extLst>
              <a:ext uri="{FF2B5EF4-FFF2-40B4-BE49-F238E27FC236}">
                <a16:creationId xmlns:a16="http://schemas.microsoft.com/office/drawing/2014/main" id="{9F227359-BF43-B846-B2B2-0C11931D850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47079" y="3945708"/>
            <a:ext cx="748850" cy="757268"/>
          </a:xfrm>
          <a:prstGeom prst="rect">
            <a:avLst/>
          </a:prstGeom>
        </p:spPr>
      </p:pic>
      <p:cxnSp>
        <p:nvCxnSpPr>
          <p:cNvPr id="125" name="Straight Arrow Connector 124">
            <a:extLst>
              <a:ext uri="{FF2B5EF4-FFF2-40B4-BE49-F238E27FC236}">
                <a16:creationId xmlns:a16="http://schemas.microsoft.com/office/drawing/2014/main" id="{A08A6904-5E17-B94A-B74E-2C754C11E01E}"/>
              </a:ext>
            </a:extLst>
          </p:cNvPr>
          <p:cNvCxnSpPr>
            <a:cxnSpLocks/>
          </p:cNvCxnSpPr>
          <p:nvPr/>
        </p:nvCxnSpPr>
        <p:spPr>
          <a:xfrm flipH="1">
            <a:off x="799412" y="2420888"/>
            <a:ext cx="2337266" cy="1512168"/>
          </a:xfrm>
          <a:prstGeom prst="straightConnector1">
            <a:avLst/>
          </a:prstGeom>
          <a:ln w="38100" cap="flat" cmpd="sng" algn="ctr">
            <a:solidFill>
              <a:schemeClr val="accent2"/>
            </a:solidFill>
            <a:prstDash val="sysDash"/>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40" name="Straight Arrow Connector 139">
            <a:extLst>
              <a:ext uri="{FF2B5EF4-FFF2-40B4-BE49-F238E27FC236}">
                <a16:creationId xmlns:a16="http://schemas.microsoft.com/office/drawing/2014/main" id="{D5EC8AE3-7AB0-E240-B7A4-CA899BE32F00}"/>
              </a:ext>
            </a:extLst>
          </p:cNvPr>
          <p:cNvCxnSpPr>
            <a:cxnSpLocks/>
            <a:endCxn id="17" idx="2"/>
          </p:cNvCxnSpPr>
          <p:nvPr/>
        </p:nvCxnSpPr>
        <p:spPr>
          <a:xfrm flipH="1" flipV="1">
            <a:off x="1190429" y="4354558"/>
            <a:ext cx="3345752" cy="141176"/>
          </a:xfrm>
          <a:prstGeom prst="straightConnector1">
            <a:avLst/>
          </a:prstGeom>
          <a:ln w="38100" cap="flat" cmpd="sng" algn="ctr">
            <a:solidFill>
              <a:schemeClr val="accent2"/>
            </a:solidFill>
            <a:prstDash val="sysDash"/>
            <a:round/>
            <a:headEnd type="arrow" w="med" len="med"/>
            <a:tailEnd type="arrow" w="med" len="med"/>
          </a:ln>
        </p:spPr>
        <p:style>
          <a:lnRef idx="0">
            <a:scrgbClr r="0" g="0" b="0"/>
          </a:lnRef>
          <a:fillRef idx="0">
            <a:scrgbClr r="0" g="0" b="0"/>
          </a:fillRef>
          <a:effectRef idx="0">
            <a:scrgbClr r="0" g="0" b="0"/>
          </a:effectRef>
          <a:fontRef idx="minor">
            <a:schemeClr val="tx1"/>
          </a:fontRef>
        </p:style>
      </p:cxnSp>
      <p:pic>
        <p:nvPicPr>
          <p:cNvPr id="143" name="Picture 142">
            <a:extLst>
              <a:ext uri="{FF2B5EF4-FFF2-40B4-BE49-F238E27FC236}">
                <a16:creationId xmlns:a16="http://schemas.microsoft.com/office/drawing/2014/main" id="{C6B9561B-19FA-5B4E-BC65-C1240D03B5D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246520" y="3945708"/>
            <a:ext cx="748850" cy="757268"/>
          </a:xfrm>
          <a:prstGeom prst="rect">
            <a:avLst/>
          </a:prstGeom>
        </p:spPr>
      </p:pic>
      <p:cxnSp>
        <p:nvCxnSpPr>
          <p:cNvPr id="145" name="Straight Arrow Connector 144">
            <a:extLst>
              <a:ext uri="{FF2B5EF4-FFF2-40B4-BE49-F238E27FC236}">
                <a16:creationId xmlns:a16="http://schemas.microsoft.com/office/drawing/2014/main" id="{CD52D664-82E2-6A43-B32D-86A6195FBEE5}"/>
              </a:ext>
            </a:extLst>
          </p:cNvPr>
          <p:cNvCxnSpPr>
            <a:cxnSpLocks/>
          </p:cNvCxnSpPr>
          <p:nvPr/>
        </p:nvCxnSpPr>
        <p:spPr>
          <a:xfrm flipH="1" flipV="1">
            <a:off x="3623021" y="2575422"/>
            <a:ext cx="993240" cy="1629996"/>
          </a:xfrm>
          <a:prstGeom prst="straightConnector1">
            <a:avLst/>
          </a:prstGeom>
          <a:ln w="38100" cap="flat" cmpd="sng" algn="ctr">
            <a:solidFill>
              <a:schemeClr val="accent2"/>
            </a:solidFill>
            <a:prstDash val="sysDash"/>
            <a:round/>
            <a:headEnd type="arrow"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713800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ounded Rectangle 159">
            <a:extLst>
              <a:ext uri="{FF2B5EF4-FFF2-40B4-BE49-F238E27FC236}">
                <a16:creationId xmlns:a16="http://schemas.microsoft.com/office/drawing/2014/main" id="{FCDBDA46-EE58-134A-94A0-28DD03FF8B23}"/>
              </a:ext>
            </a:extLst>
          </p:cNvPr>
          <p:cNvSpPr/>
          <p:nvPr/>
        </p:nvSpPr>
        <p:spPr>
          <a:xfrm>
            <a:off x="500730" y="3305401"/>
            <a:ext cx="5295405" cy="2787423"/>
          </a:xfrm>
          <a:prstGeom prst="roundRect">
            <a:avLst>
              <a:gd name="adj" fmla="val 6103"/>
            </a:avLst>
          </a:prstGeom>
          <a:solidFill>
            <a:srgbClr val="EAEAE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 name="Text Placeholder 2">
            <a:extLst>
              <a:ext uri="{FF2B5EF4-FFF2-40B4-BE49-F238E27FC236}">
                <a16:creationId xmlns:a16="http://schemas.microsoft.com/office/drawing/2014/main" id="{12692170-AD29-6446-B37C-B84E282148DD}"/>
              </a:ext>
            </a:extLst>
          </p:cNvPr>
          <p:cNvSpPr>
            <a:spLocks noGrp="1"/>
          </p:cNvSpPr>
          <p:nvPr>
            <p:ph type="body" sz="quarter" idx="12"/>
          </p:nvPr>
        </p:nvSpPr>
        <p:spPr/>
        <p:txBody>
          <a:bodyPr/>
          <a:lstStyle/>
          <a:p>
            <a:r>
              <a:rPr lang="en-US" dirty="0">
                <a:solidFill>
                  <a:schemeClr val="tx2"/>
                </a:solidFill>
              </a:rPr>
              <a:t>Lateral Movement can get physical</a:t>
            </a:r>
          </a:p>
        </p:txBody>
      </p:sp>
      <p:grpSp>
        <p:nvGrpSpPr>
          <p:cNvPr id="4" name="Group 3">
            <a:extLst>
              <a:ext uri="{FF2B5EF4-FFF2-40B4-BE49-F238E27FC236}">
                <a16:creationId xmlns:a16="http://schemas.microsoft.com/office/drawing/2014/main" id="{A16AC1C6-5004-574F-B2E0-21703DB1E99B}"/>
              </a:ext>
            </a:extLst>
          </p:cNvPr>
          <p:cNvGrpSpPr/>
          <p:nvPr/>
        </p:nvGrpSpPr>
        <p:grpSpPr>
          <a:xfrm rot="10800000" flipV="1">
            <a:off x="2123728" y="3284984"/>
            <a:ext cx="426563" cy="107330"/>
            <a:chOff x="7342711" y="5501005"/>
            <a:chExt cx="426563" cy="138545"/>
          </a:xfrm>
        </p:grpSpPr>
        <p:sp>
          <p:nvSpPr>
            <p:cNvPr id="5" name="Rounded Rectangle 145">
              <a:extLst>
                <a:ext uri="{FF2B5EF4-FFF2-40B4-BE49-F238E27FC236}">
                  <a16:creationId xmlns:a16="http://schemas.microsoft.com/office/drawing/2014/main" id="{CF62552E-008F-2647-978D-5CD38A165583}"/>
                </a:ext>
              </a:extLst>
            </p:cNvPr>
            <p:cNvSpPr/>
            <p:nvPr/>
          </p:nvSpPr>
          <p:spPr>
            <a:xfrm>
              <a:off x="7342711" y="5501005"/>
              <a:ext cx="426563" cy="138545"/>
            </a:xfrm>
            <a:prstGeom prst="roundRect">
              <a:avLst/>
            </a:prstGeom>
            <a:solidFill>
              <a:srgbClr val="DDE6F3">
                <a:lumMod val="50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3C30D17E-6657-4242-AF9F-7BB4155FFE18}"/>
                </a:ext>
              </a:extLst>
            </p:cNvPr>
            <p:cNvSpPr/>
            <p:nvPr/>
          </p:nvSpPr>
          <p:spPr>
            <a:xfrm>
              <a:off x="7391098"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AC835E84-180C-0F41-8D20-C3D06A67745A}"/>
                </a:ext>
              </a:extLst>
            </p:cNvPr>
            <p:cNvSpPr/>
            <p:nvPr/>
          </p:nvSpPr>
          <p:spPr>
            <a:xfrm>
              <a:off x="7462419"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69594D4C-DFEB-7C46-84B7-367CEF737F7B}"/>
                </a:ext>
              </a:extLst>
            </p:cNvPr>
            <p:cNvSpPr/>
            <p:nvPr/>
          </p:nvSpPr>
          <p:spPr>
            <a:xfrm>
              <a:off x="7533740"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04791D53-4656-4B4D-BE4E-5BC3F6C54D42}"/>
                </a:ext>
              </a:extLst>
            </p:cNvPr>
            <p:cNvSpPr/>
            <p:nvPr/>
          </p:nvSpPr>
          <p:spPr>
            <a:xfrm>
              <a:off x="7605061"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ADBE5570-D2D5-5C41-BCF5-3585B3980919}"/>
                </a:ext>
              </a:extLst>
            </p:cNvPr>
            <p:cNvSpPr/>
            <p:nvPr/>
          </p:nvSpPr>
          <p:spPr>
            <a:xfrm>
              <a:off x="7676383"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12" name="Group 11">
            <a:extLst>
              <a:ext uri="{FF2B5EF4-FFF2-40B4-BE49-F238E27FC236}">
                <a16:creationId xmlns:a16="http://schemas.microsoft.com/office/drawing/2014/main" id="{A046934F-9A6E-5D4D-ACEB-ABFFB26AA87B}"/>
              </a:ext>
            </a:extLst>
          </p:cNvPr>
          <p:cNvGrpSpPr/>
          <p:nvPr/>
        </p:nvGrpSpPr>
        <p:grpSpPr>
          <a:xfrm>
            <a:off x="971600" y="3933056"/>
            <a:ext cx="437656" cy="766104"/>
            <a:chOff x="2590776" y="1079394"/>
            <a:chExt cx="749324" cy="1206606"/>
          </a:xfrm>
        </p:grpSpPr>
        <p:sp>
          <p:nvSpPr>
            <p:cNvPr id="13" name="Rounded Rectangle 96">
              <a:extLst>
                <a:ext uri="{FF2B5EF4-FFF2-40B4-BE49-F238E27FC236}">
                  <a16:creationId xmlns:a16="http://schemas.microsoft.com/office/drawing/2014/main" id="{494B5CA3-291B-5143-B77C-C91FBA858711}"/>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4" name="Rounded Rectangle 97">
              <a:extLst>
                <a:ext uri="{FF2B5EF4-FFF2-40B4-BE49-F238E27FC236}">
                  <a16:creationId xmlns:a16="http://schemas.microsoft.com/office/drawing/2014/main" id="{39295CDF-5899-B546-A69B-9C490F966B5E}"/>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5" name="Rounded Rectangle 98">
              <a:extLst>
                <a:ext uri="{FF2B5EF4-FFF2-40B4-BE49-F238E27FC236}">
                  <a16:creationId xmlns:a16="http://schemas.microsoft.com/office/drawing/2014/main" id="{593E9164-33DD-594A-BB6D-21D6118824E0}"/>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6" name="Rounded Rectangle 99">
              <a:extLst>
                <a:ext uri="{FF2B5EF4-FFF2-40B4-BE49-F238E27FC236}">
                  <a16:creationId xmlns:a16="http://schemas.microsoft.com/office/drawing/2014/main" id="{612629D6-97BD-8E42-888F-381E056BEE88}"/>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5B09B626-C699-3844-98E6-A87B617BC325}"/>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8" name="Oval 17">
              <a:extLst>
                <a:ext uri="{FF2B5EF4-FFF2-40B4-BE49-F238E27FC236}">
                  <a16:creationId xmlns:a16="http://schemas.microsoft.com/office/drawing/2014/main" id="{752C69A1-6260-9B43-B24E-C17C2945E7CD}"/>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26" name="Group 25">
            <a:extLst>
              <a:ext uri="{FF2B5EF4-FFF2-40B4-BE49-F238E27FC236}">
                <a16:creationId xmlns:a16="http://schemas.microsoft.com/office/drawing/2014/main" id="{FC53572E-FBDC-8542-9382-606BB7FDDCE8}"/>
              </a:ext>
            </a:extLst>
          </p:cNvPr>
          <p:cNvGrpSpPr/>
          <p:nvPr/>
        </p:nvGrpSpPr>
        <p:grpSpPr>
          <a:xfrm>
            <a:off x="2752803" y="3933056"/>
            <a:ext cx="437656" cy="766104"/>
            <a:chOff x="2590776" y="1079394"/>
            <a:chExt cx="749324" cy="1206606"/>
          </a:xfrm>
        </p:grpSpPr>
        <p:sp>
          <p:nvSpPr>
            <p:cNvPr id="27" name="Rounded Rectangle 96">
              <a:extLst>
                <a:ext uri="{FF2B5EF4-FFF2-40B4-BE49-F238E27FC236}">
                  <a16:creationId xmlns:a16="http://schemas.microsoft.com/office/drawing/2014/main" id="{99C7932C-75ED-B741-BEAA-B600D3DFE420}"/>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28" name="Rounded Rectangle 97">
              <a:extLst>
                <a:ext uri="{FF2B5EF4-FFF2-40B4-BE49-F238E27FC236}">
                  <a16:creationId xmlns:a16="http://schemas.microsoft.com/office/drawing/2014/main" id="{AAAE071D-A71A-194D-8DC8-E30AEA69B702}"/>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29" name="Rounded Rectangle 98">
              <a:extLst>
                <a:ext uri="{FF2B5EF4-FFF2-40B4-BE49-F238E27FC236}">
                  <a16:creationId xmlns:a16="http://schemas.microsoft.com/office/drawing/2014/main" id="{CB93D041-5BC8-CB42-8DE7-4BF6D6DE274D}"/>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30" name="Rounded Rectangle 99">
              <a:extLst>
                <a:ext uri="{FF2B5EF4-FFF2-40B4-BE49-F238E27FC236}">
                  <a16:creationId xmlns:a16="http://schemas.microsoft.com/office/drawing/2014/main" id="{007C1CEB-5B6B-E444-A17E-445ED3315BE5}"/>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D59C8ACA-4EA6-A444-9FDC-1E00C29E6967}"/>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32" name="Oval 31">
              <a:extLst>
                <a:ext uri="{FF2B5EF4-FFF2-40B4-BE49-F238E27FC236}">
                  <a16:creationId xmlns:a16="http://schemas.microsoft.com/office/drawing/2014/main" id="{35384ABA-4E25-3D4E-BC25-1F6486122EAD}"/>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pic>
        <p:nvPicPr>
          <p:cNvPr id="35" name="Picture 34" descr="user_blue.png">
            <a:extLst>
              <a:ext uri="{FF2B5EF4-FFF2-40B4-BE49-F238E27FC236}">
                <a16:creationId xmlns:a16="http://schemas.microsoft.com/office/drawing/2014/main" id="{BDBEB75B-F71E-6B47-97A4-5A40F7E31BB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35778" y="5241798"/>
            <a:ext cx="461429" cy="526967"/>
          </a:xfrm>
          <a:prstGeom prst="rect">
            <a:avLst/>
          </a:prstGeom>
        </p:spPr>
      </p:pic>
      <p:sp>
        <p:nvSpPr>
          <p:cNvPr id="36" name="TextBox 35">
            <a:extLst>
              <a:ext uri="{FF2B5EF4-FFF2-40B4-BE49-F238E27FC236}">
                <a16:creationId xmlns:a16="http://schemas.microsoft.com/office/drawing/2014/main" id="{FB17E6E4-1AA4-D14E-9F87-EEB0C67A1FBA}"/>
              </a:ext>
            </a:extLst>
          </p:cNvPr>
          <p:cNvSpPr txBox="1"/>
          <p:nvPr/>
        </p:nvSpPr>
        <p:spPr>
          <a:xfrm>
            <a:off x="2388457" y="4918327"/>
            <a:ext cx="1234564" cy="276999"/>
          </a:xfrm>
          <a:prstGeom prst="rect">
            <a:avLst/>
          </a:prstGeom>
          <a:noFill/>
        </p:spPr>
        <p:txBody>
          <a:bodyPr wrap="square" rtlCol="0">
            <a:spAutoFit/>
          </a:bodyPr>
          <a:lstStyle/>
          <a:p>
            <a:pPr algn="ctr"/>
            <a:r>
              <a:rPr lang="en-US" sz="1200" dirty="0">
                <a:latin typeface="Lato" panose="020F0502020204030203" pitchFamily="34" charset="0"/>
              </a:rPr>
              <a:t>Web Server</a:t>
            </a:r>
            <a:endParaRPr lang="en-GB" sz="1200" dirty="0">
              <a:latin typeface="Lato" panose="020F0502020204030203" pitchFamily="34" charset="0"/>
            </a:endParaRPr>
          </a:p>
        </p:txBody>
      </p:sp>
      <p:sp>
        <p:nvSpPr>
          <p:cNvPr id="37" name="TextBox 36">
            <a:extLst>
              <a:ext uri="{FF2B5EF4-FFF2-40B4-BE49-F238E27FC236}">
                <a16:creationId xmlns:a16="http://schemas.microsoft.com/office/drawing/2014/main" id="{62D78FDF-81E1-EA4D-A03A-BA9CFF034144}"/>
              </a:ext>
            </a:extLst>
          </p:cNvPr>
          <p:cNvSpPr txBox="1"/>
          <p:nvPr/>
        </p:nvSpPr>
        <p:spPr>
          <a:xfrm>
            <a:off x="585702" y="4769526"/>
            <a:ext cx="1234564" cy="461665"/>
          </a:xfrm>
          <a:prstGeom prst="rect">
            <a:avLst/>
          </a:prstGeom>
          <a:noFill/>
        </p:spPr>
        <p:txBody>
          <a:bodyPr wrap="square" rtlCol="0">
            <a:spAutoFit/>
          </a:bodyPr>
          <a:lstStyle/>
          <a:p>
            <a:pPr algn="ctr"/>
            <a:r>
              <a:rPr lang="en-US" sz="1200" dirty="0">
                <a:latin typeface="Lato" panose="020F0502020204030203" pitchFamily="34" charset="0"/>
              </a:rPr>
              <a:t>Office or home computer</a:t>
            </a:r>
            <a:endParaRPr lang="en-GB" sz="1200" dirty="0">
              <a:latin typeface="Lato" panose="020F0502020204030203" pitchFamily="34" charset="0"/>
            </a:endParaRPr>
          </a:p>
        </p:txBody>
      </p:sp>
      <p:cxnSp>
        <p:nvCxnSpPr>
          <p:cNvPr id="38" name="Straight Connector 37">
            <a:extLst>
              <a:ext uri="{FF2B5EF4-FFF2-40B4-BE49-F238E27FC236}">
                <a16:creationId xmlns:a16="http://schemas.microsoft.com/office/drawing/2014/main" id="{2FFE981B-0B49-E34E-A48A-7CED4EF495F9}"/>
              </a:ext>
            </a:extLst>
          </p:cNvPr>
          <p:cNvCxnSpPr>
            <a:cxnSpLocks/>
          </p:cNvCxnSpPr>
          <p:nvPr/>
        </p:nvCxnSpPr>
        <p:spPr>
          <a:xfrm>
            <a:off x="799411" y="3645024"/>
            <a:ext cx="4636685" cy="0"/>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40" name="Group 39">
            <a:extLst>
              <a:ext uri="{FF2B5EF4-FFF2-40B4-BE49-F238E27FC236}">
                <a16:creationId xmlns:a16="http://schemas.microsoft.com/office/drawing/2014/main" id="{BC47034D-8CAA-0047-8C6F-B2C9C9C4C997}"/>
              </a:ext>
            </a:extLst>
          </p:cNvPr>
          <p:cNvGrpSpPr/>
          <p:nvPr/>
        </p:nvGrpSpPr>
        <p:grpSpPr>
          <a:xfrm>
            <a:off x="4607971" y="4330038"/>
            <a:ext cx="477234" cy="400105"/>
            <a:chOff x="795867" y="1761053"/>
            <a:chExt cx="1346200" cy="965211"/>
          </a:xfrm>
        </p:grpSpPr>
        <p:sp>
          <p:nvSpPr>
            <p:cNvPr id="41" name="Rounded Rectangle 53">
              <a:extLst>
                <a:ext uri="{FF2B5EF4-FFF2-40B4-BE49-F238E27FC236}">
                  <a16:creationId xmlns:a16="http://schemas.microsoft.com/office/drawing/2014/main" id="{B4D62323-21E1-364E-B9A5-A448F5D5BD89}"/>
                </a:ext>
              </a:extLst>
            </p:cNvPr>
            <p:cNvSpPr/>
            <p:nvPr/>
          </p:nvSpPr>
          <p:spPr>
            <a:xfrm>
              <a:off x="795867" y="1761053"/>
              <a:ext cx="1346200" cy="829733"/>
            </a:xfrm>
            <a:prstGeom prst="roundRect">
              <a:avLst>
                <a:gd name="adj" fmla="val 5443"/>
              </a:avLst>
            </a:prstGeom>
            <a:solidFill>
              <a:sysClr val="window" lastClr="FFFFFF"/>
            </a:solidFill>
            <a:ln w="38100" cap="flat" cmpd="sng" algn="ctr">
              <a:solidFill>
                <a:srgbClr val="2D4B87">
                  <a:lumMod val="75000"/>
                </a:srgbClr>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D4B87">
                    <a:lumMod val="75000"/>
                  </a:srgbClr>
                </a:solidFill>
                <a:effectLst/>
                <a:uLnTx/>
                <a:uFillTx/>
                <a:latin typeface="Arial"/>
                <a:ea typeface="+mn-ea"/>
                <a:cs typeface="Arial"/>
              </a:endParaRPr>
            </a:p>
          </p:txBody>
        </p:sp>
        <p:sp>
          <p:nvSpPr>
            <p:cNvPr id="42" name="Trapezoid 41">
              <a:extLst>
                <a:ext uri="{FF2B5EF4-FFF2-40B4-BE49-F238E27FC236}">
                  <a16:creationId xmlns:a16="http://schemas.microsoft.com/office/drawing/2014/main" id="{E4EEFC41-0B23-6E44-951F-3FABA40A2EAF}"/>
                </a:ext>
              </a:extLst>
            </p:cNvPr>
            <p:cNvSpPr/>
            <p:nvPr/>
          </p:nvSpPr>
          <p:spPr>
            <a:xfrm rot="10800000">
              <a:off x="1219262" y="2595016"/>
              <a:ext cx="499411" cy="45719"/>
            </a:xfrm>
            <a:prstGeom prst="trapezoid">
              <a:avLst/>
            </a:prstGeom>
            <a:solidFill>
              <a:srgbClr val="2D4B87">
                <a:lumMod val="75000"/>
              </a:srgbClr>
            </a:solidFill>
            <a:ln w="28575"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43" name="Rectangle 42">
              <a:extLst>
                <a:ext uri="{FF2B5EF4-FFF2-40B4-BE49-F238E27FC236}">
                  <a16:creationId xmlns:a16="http://schemas.microsoft.com/office/drawing/2014/main" id="{2408E202-85DC-0246-A4A3-31A8E4AD14DC}"/>
                </a:ext>
              </a:extLst>
            </p:cNvPr>
            <p:cNvSpPr/>
            <p:nvPr/>
          </p:nvSpPr>
          <p:spPr>
            <a:xfrm>
              <a:off x="1138579" y="2670366"/>
              <a:ext cx="660777" cy="55898"/>
            </a:xfrm>
            <a:prstGeom prst="rect">
              <a:avLst/>
            </a:prstGeom>
            <a:solidFill>
              <a:srgbClr val="2D4B87">
                <a:lumMod val="75000"/>
              </a:srgbClr>
            </a:solidFill>
            <a:ln w="3175"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sp>
        <p:nvSpPr>
          <p:cNvPr id="58" name="TextBox 57">
            <a:extLst>
              <a:ext uri="{FF2B5EF4-FFF2-40B4-BE49-F238E27FC236}">
                <a16:creationId xmlns:a16="http://schemas.microsoft.com/office/drawing/2014/main" id="{5EC08E4F-B774-0E4F-8A85-70150EB05493}"/>
              </a:ext>
            </a:extLst>
          </p:cNvPr>
          <p:cNvSpPr txBox="1"/>
          <p:nvPr/>
        </p:nvSpPr>
        <p:spPr>
          <a:xfrm>
            <a:off x="4220992" y="4789878"/>
            <a:ext cx="1234564" cy="276999"/>
          </a:xfrm>
          <a:prstGeom prst="rect">
            <a:avLst/>
          </a:prstGeom>
          <a:noFill/>
        </p:spPr>
        <p:txBody>
          <a:bodyPr wrap="square" rtlCol="0">
            <a:spAutoFit/>
          </a:bodyPr>
          <a:lstStyle/>
          <a:p>
            <a:pPr algn="ctr"/>
            <a:r>
              <a:rPr lang="en-US" sz="1200" dirty="0">
                <a:latin typeface="Lato" panose="020F0502020204030203" pitchFamily="34" charset="0"/>
              </a:rPr>
              <a:t>SCADA or a TV</a:t>
            </a:r>
            <a:endParaRPr lang="en-GB" sz="1200" dirty="0">
              <a:latin typeface="Lato" panose="020F0502020204030203" pitchFamily="34" charset="0"/>
            </a:endParaRPr>
          </a:p>
        </p:txBody>
      </p:sp>
      <p:grpSp>
        <p:nvGrpSpPr>
          <p:cNvPr id="87" name="Group 86">
            <a:extLst>
              <a:ext uri="{FF2B5EF4-FFF2-40B4-BE49-F238E27FC236}">
                <a16:creationId xmlns:a16="http://schemas.microsoft.com/office/drawing/2014/main" id="{F8C7A7E9-4A28-0E47-83C6-DB0F565B39C8}"/>
              </a:ext>
            </a:extLst>
          </p:cNvPr>
          <p:cNvGrpSpPr/>
          <p:nvPr/>
        </p:nvGrpSpPr>
        <p:grpSpPr>
          <a:xfrm>
            <a:off x="3759012" y="5123076"/>
            <a:ext cx="857249" cy="316182"/>
            <a:chOff x="4151669" y="5744028"/>
            <a:chExt cx="857249" cy="316182"/>
          </a:xfrm>
        </p:grpSpPr>
        <p:sp>
          <p:nvSpPr>
            <p:cNvPr id="88" name="Rounded Rectangle 214">
              <a:extLst>
                <a:ext uri="{FF2B5EF4-FFF2-40B4-BE49-F238E27FC236}">
                  <a16:creationId xmlns:a16="http://schemas.microsoft.com/office/drawing/2014/main" id="{077AF422-9C5A-634A-AE50-6A5B1AED3005}"/>
                </a:ext>
              </a:extLst>
            </p:cNvPr>
            <p:cNvSpPr/>
            <p:nvPr/>
          </p:nvSpPr>
          <p:spPr>
            <a:xfrm>
              <a:off x="4202413" y="5802764"/>
              <a:ext cx="637634" cy="251798"/>
            </a:xfrm>
            <a:prstGeom prst="roundRect">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cxnSp>
          <p:nvCxnSpPr>
            <p:cNvPr id="89" name="Straight Connector 88">
              <a:extLst>
                <a:ext uri="{FF2B5EF4-FFF2-40B4-BE49-F238E27FC236}">
                  <a16:creationId xmlns:a16="http://schemas.microsoft.com/office/drawing/2014/main" id="{CB57A887-E04C-0E43-86DD-5B4A02163EFB}"/>
                </a:ext>
              </a:extLst>
            </p:cNvPr>
            <p:cNvCxnSpPr/>
            <p:nvPr/>
          </p:nvCxnSpPr>
          <p:spPr>
            <a:xfrm>
              <a:off x="4608975" y="5797265"/>
              <a:ext cx="0" cy="251798"/>
            </a:xfrm>
            <a:prstGeom prst="line">
              <a:avLst/>
            </a:prstGeom>
            <a:noFill/>
            <a:ln w="12700" cap="flat" cmpd="sng" algn="ctr">
              <a:solidFill>
                <a:srgbClr val="13326F"/>
              </a:solidFill>
              <a:prstDash val="solid"/>
            </a:ln>
            <a:effectLst/>
          </p:spPr>
        </p:cxnSp>
        <p:cxnSp>
          <p:nvCxnSpPr>
            <p:cNvPr id="90" name="Straight Connector 89">
              <a:extLst>
                <a:ext uri="{FF2B5EF4-FFF2-40B4-BE49-F238E27FC236}">
                  <a16:creationId xmlns:a16="http://schemas.microsoft.com/office/drawing/2014/main" id="{4C64686C-70A2-B345-9D0D-AB97D3178F1B}"/>
                </a:ext>
              </a:extLst>
            </p:cNvPr>
            <p:cNvCxnSpPr/>
            <p:nvPr/>
          </p:nvCxnSpPr>
          <p:spPr>
            <a:xfrm>
              <a:off x="4535697" y="5797265"/>
              <a:ext cx="0" cy="251798"/>
            </a:xfrm>
            <a:prstGeom prst="line">
              <a:avLst/>
            </a:prstGeom>
            <a:noFill/>
            <a:ln w="12700" cap="flat" cmpd="sng" algn="ctr">
              <a:solidFill>
                <a:srgbClr val="13326F"/>
              </a:solidFill>
              <a:prstDash val="solid"/>
            </a:ln>
            <a:effectLst/>
          </p:spPr>
        </p:cxnSp>
        <p:cxnSp>
          <p:nvCxnSpPr>
            <p:cNvPr id="91" name="Straight Connector 90">
              <a:extLst>
                <a:ext uri="{FF2B5EF4-FFF2-40B4-BE49-F238E27FC236}">
                  <a16:creationId xmlns:a16="http://schemas.microsoft.com/office/drawing/2014/main" id="{A8073A49-F1E1-EF47-90C0-5ADBA31BE596}"/>
                </a:ext>
              </a:extLst>
            </p:cNvPr>
            <p:cNvCxnSpPr/>
            <p:nvPr/>
          </p:nvCxnSpPr>
          <p:spPr>
            <a:xfrm>
              <a:off x="4310159" y="5808412"/>
              <a:ext cx="0" cy="251798"/>
            </a:xfrm>
            <a:prstGeom prst="line">
              <a:avLst/>
            </a:prstGeom>
            <a:noFill/>
            <a:ln w="12700" cap="flat" cmpd="sng" algn="ctr">
              <a:solidFill>
                <a:srgbClr val="13326F"/>
              </a:solidFill>
              <a:prstDash val="solid"/>
            </a:ln>
            <a:effectLst/>
          </p:spPr>
        </p:cxnSp>
        <p:cxnSp>
          <p:nvCxnSpPr>
            <p:cNvPr id="92" name="Straight Connector 91">
              <a:extLst>
                <a:ext uri="{FF2B5EF4-FFF2-40B4-BE49-F238E27FC236}">
                  <a16:creationId xmlns:a16="http://schemas.microsoft.com/office/drawing/2014/main" id="{8E561FD3-50A0-4B43-9277-528491ED3506}"/>
                </a:ext>
              </a:extLst>
            </p:cNvPr>
            <p:cNvCxnSpPr>
              <a:stCxn id="88" idx="1"/>
              <a:endCxn id="88" idx="3"/>
            </p:cNvCxnSpPr>
            <p:nvPr/>
          </p:nvCxnSpPr>
          <p:spPr>
            <a:xfrm>
              <a:off x="4202413" y="5928663"/>
              <a:ext cx="637634" cy="0"/>
            </a:xfrm>
            <a:prstGeom prst="line">
              <a:avLst/>
            </a:prstGeom>
            <a:noFill/>
            <a:ln w="12700" cap="flat" cmpd="sng" algn="ctr">
              <a:solidFill>
                <a:srgbClr val="13326F"/>
              </a:solidFill>
              <a:prstDash val="solid"/>
            </a:ln>
            <a:effectLst/>
          </p:spPr>
        </p:cxnSp>
        <p:cxnSp>
          <p:nvCxnSpPr>
            <p:cNvPr id="93" name="Straight Connector 92">
              <a:extLst>
                <a:ext uri="{FF2B5EF4-FFF2-40B4-BE49-F238E27FC236}">
                  <a16:creationId xmlns:a16="http://schemas.microsoft.com/office/drawing/2014/main" id="{B4B06ABE-23F8-0D49-8C93-766967A22F82}"/>
                </a:ext>
              </a:extLst>
            </p:cNvPr>
            <p:cNvCxnSpPr/>
            <p:nvPr/>
          </p:nvCxnSpPr>
          <p:spPr>
            <a:xfrm>
              <a:off x="4460594" y="5797265"/>
              <a:ext cx="0" cy="251798"/>
            </a:xfrm>
            <a:prstGeom prst="line">
              <a:avLst/>
            </a:prstGeom>
            <a:noFill/>
            <a:ln w="12700" cap="flat" cmpd="sng" algn="ctr">
              <a:solidFill>
                <a:srgbClr val="13326F"/>
              </a:solidFill>
              <a:prstDash val="solid"/>
            </a:ln>
            <a:effectLst/>
          </p:spPr>
        </p:cxnSp>
        <p:sp>
          <p:nvSpPr>
            <p:cNvPr id="94" name="Rectangle 93">
              <a:extLst>
                <a:ext uri="{FF2B5EF4-FFF2-40B4-BE49-F238E27FC236}">
                  <a16:creationId xmlns:a16="http://schemas.microsoft.com/office/drawing/2014/main" id="{7C94AC02-F4DC-314E-B4F4-A3DA3480AA6F}"/>
                </a:ext>
              </a:extLst>
            </p:cNvPr>
            <p:cNvSpPr/>
            <p:nvPr/>
          </p:nvSpPr>
          <p:spPr>
            <a:xfrm>
              <a:off x="4241975" y="5962351"/>
              <a:ext cx="45719" cy="50800"/>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95" name="TextBox 94">
              <a:extLst>
                <a:ext uri="{FF2B5EF4-FFF2-40B4-BE49-F238E27FC236}">
                  <a16:creationId xmlns:a16="http://schemas.microsoft.com/office/drawing/2014/main" id="{1604F3F9-C9B5-4646-8B07-CD964CBBE332}"/>
                </a:ext>
              </a:extLst>
            </p:cNvPr>
            <p:cNvSpPr txBox="1"/>
            <p:nvPr/>
          </p:nvSpPr>
          <p:spPr>
            <a:xfrm>
              <a:off x="4151669" y="5744028"/>
              <a:ext cx="857249"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10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endParaRPr kumimoji="0" lang="en-US" sz="800" b="0" i="0" u="none" strike="noStrike" kern="0" cap="none" spc="0" normalizeH="0" baseline="0" noProof="0" dirty="0">
                <a:ln>
                  <a:noFill/>
                </a:ln>
                <a:solidFill>
                  <a:srgbClr val="2D4B87">
                    <a:lumMod val="75000"/>
                  </a:srgbClr>
                </a:solidFill>
                <a:effectLst/>
                <a:uLnTx/>
                <a:uFillTx/>
                <a:latin typeface="Arial"/>
                <a:cs typeface="Arial"/>
              </a:endParaRPr>
            </a:p>
          </p:txBody>
        </p:sp>
        <p:cxnSp>
          <p:nvCxnSpPr>
            <p:cNvPr id="96" name="Straight Connector 95">
              <a:extLst>
                <a:ext uri="{FF2B5EF4-FFF2-40B4-BE49-F238E27FC236}">
                  <a16:creationId xmlns:a16="http://schemas.microsoft.com/office/drawing/2014/main" id="{7D5E00C5-A963-6E4A-BCFD-001F4651AA5F}"/>
                </a:ext>
              </a:extLst>
            </p:cNvPr>
            <p:cNvCxnSpPr/>
            <p:nvPr/>
          </p:nvCxnSpPr>
          <p:spPr>
            <a:xfrm>
              <a:off x="4385535" y="5802764"/>
              <a:ext cx="0" cy="251798"/>
            </a:xfrm>
            <a:prstGeom prst="line">
              <a:avLst/>
            </a:prstGeom>
            <a:noFill/>
            <a:ln w="12700" cap="flat" cmpd="sng" algn="ctr">
              <a:solidFill>
                <a:srgbClr val="13326F"/>
              </a:solidFill>
              <a:prstDash val="solid"/>
            </a:ln>
            <a:effectLst/>
          </p:spPr>
        </p:cxnSp>
        <p:cxnSp>
          <p:nvCxnSpPr>
            <p:cNvPr id="97" name="Straight Connector 96">
              <a:extLst>
                <a:ext uri="{FF2B5EF4-FFF2-40B4-BE49-F238E27FC236}">
                  <a16:creationId xmlns:a16="http://schemas.microsoft.com/office/drawing/2014/main" id="{7A55C949-B165-5D47-9D9F-C8BD21A0486A}"/>
                </a:ext>
              </a:extLst>
            </p:cNvPr>
            <p:cNvCxnSpPr/>
            <p:nvPr/>
          </p:nvCxnSpPr>
          <p:spPr>
            <a:xfrm>
              <a:off x="4685066" y="5792859"/>
              <a:ext cx="0" cy="251798"/>
            </a:xfrm>
            <a:prstGeom prst="line">
              <a:avLst/>
            </a:prstGeom>
            <a:noFill/>
            <a:ln w="12700" cap="flat" cmpd="sng" algn="ctr">
              <a:solidFill>
                <a:srgbClr val="13326F"/>
              </a:solidFill>
              <a:prstDash val="solid"/>
            </a:ln>
            <a:effectLst/>
          </p:spPr>
        </p:cxnSp>
        <p:cxnSp>
          <p:nvCxnSpPr>
            <p:cNvPr id="98" name="Straight Connector 97">
              <a:extLst>
                <a:ext uri="{FF2B5EF4-FFF2-40B4-BE49-F238E27FC236}">
                  <a16:creationId xmlns:a16="http://schemas.microsoft.com/office/drawing/2014/main" id="{12010808-AE87-E54F-9EF3-5711CD7CB360}"/>
                </a:ext>
              </a:extLst>
            </p:cNvPr>
            <p:cNvCxnSpPr/>
            <p:nvPr/>
          </p:nvCxnSpPr>
          <p:spPr>
            <a:xfrm>
              <a:off x="4756857" y="5805939"/>
              <a:ext cx="0" cy="251798"/>
            </a:xfrm>
            <a:prstGeom prst="line">
              <a:avLst/>
            </a:prstGeom>
            <a:noFill/>
            <a:ln w="12700" cap="flat" cmpd="sng" algn="ctr">
              <a:solidFill>
                <a:srgbClr val="13326F"/>
              </a:solidFill>
              <a:prstDash val="solid"/>
            </a:ln>
            <a:effectLst/>
          </p:spPr>
        </p:cxnSp>
      </p:grpSp>
      <p:grpSp>
        <p:nvGrpSpPr>
          <p:cNvPr id="99" name="Group 98">
            <a:extLst>
              <a:ext uri="{FF2B5EF4-FFF2-40B4-BE49-F238E27FC236}">
                <a16:creationId xmlns:a16="http://schemas.microsoft.com/office/drawing/2014/main" id="{FEFDB1D1-E661-634D-A6B1-139F9C59E0EE}"/>
              </a:ext>
            </a:extLst>
          </p:cNvPr>
          <p:cNvGrpSpPr/>
          <p:nvPr/>
        </p:nvGrpSpPr>
        <p:grpSpPr>
          <a:xfrm>
            <a:off x="4002783" y="5275519"/>
            <a:ext cx="857249" cy="316182"/>
            <a:chOff x="4151669" y="5744028"/>
            <a:chExt cx="857249" cy="316182"/>
          </a:xfrm>
        </p:grpSpPr>
        <p:sp>
          <p:nvSpPr>
            <p:cNvPr id="100" name="Rounded Rectangle 214">
              <a:extLst>
                <a:ext uri="{FF2B5EF4-FFF2-40B4-BE49-F238E27FC236}">
                  <a16:creationId xmlns:a16="http://schemas.microsoft.com/office/drawing/2014/main" id="{7F29F2D8-7961-8A4D-B44E-7BB5D9E6AC26}"/>
                </a:ext>
              </a:extLst>
            </p:cNvPr>
            <p:cNvSpPr/>
            <p:nvPr/>
          </p:nvSpPr>
          <p:spPr>
            <a:xfrm>
              <a:off x="4202413" y="5802764"/>
              <a:ext cx="637634" cy="251798"/>
            </a:xfrm>
            <a:prstGeom prst="roundRect">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cxnSp>
          <p:nvCxnSpPr>
            <p:cNvPr id="101" name="Straight Connector 100">
              <a:extLst>
                <a:ext uri="{FF2B5EF4-FFF2-40B4-BE49-F238E27FC236}">
                  <a16:creationId xmlns:a16="http://schemas.microsoft.com/office/drawing/2014/main" id="{7E45D233-BC49-AD45-8741-E3AB45759399}"/>
                </a:ext>
              </a:extLst>
            </p:cNvPr>
            <p:cNvCxnSpPr/>
            <p:nvPr/>
          </p:nvCxnSpPr>
          <p:spPr>
            <a:xfrm>
              <a:off x="4608975" y="5797265"/>
              <a:ext cx="0" cy="251798"/>
            </a:xfrm>
            <a:prstGeom prst="line">
              <a:avLst/>
            </a:prstGeom>
            <a:noFill/>
            <a:ln w="12700" cap="flat" cmpd="sng" algn="ctr">
              <a:solidFill>
                <a:srgbClr val="13326F"/>
              </a:solidFill>
              <a:prstDash val="solid"/>
            </a:ln>
            <a:effectLst/>
          </p:spPr>
        </p:cxnSp>
        <p:cxnSp>
          <p:nvCxnSpPr>
            <p:cNvPr id="102" name="Straight Connector 101">
              <a:extLst>
                <a:ext uri="{FF2B5EF4-FFF2-40B4-BE49-F238E27FC236}">
                  <a16:creationId xmlns:a16="http://schemas.microsoft.com/office/drawing/2014/main" id="{520D6539-01B5-1945-A576-325EDB229E77}"/>
                </a:ext>
              </a:extLst>
            </p:cNvPr>
            <p:cNvCxnSpPr/>
            <p:nvPr/>
          </p:nvCxnSpPr>
          <p:spPr>
            <a:xfrm>
              <a:off x="4535697" y="5797265"/>
              <a:ext cx="0" cy="251798"/>
            </a:xfrm>
            <a:prstGeom prst="line">
              <a:avLst/>
            </a:prstGeom>
            <a:noFill/>
            <a:ln w="12700" cap="flat" cmpd="sng" algn="ctr">
              <a:solidFill>
                <a:srgbClr val="13326F"/>
              </a:solidFill>
              <a:prstDash val="solid"/>
            </a:ln>
            <a:effectLst/>
          </p:spPr>
        </p:cxnSp>
        <p:cxnSp>
          <p:nvCxnSpPr>
            <p:cNvPr id="103" name="Straight Connector 102">
              <a:extLst>
                <a:ext uri="{FF2B5EF4-FFF2-40B4-BE49-F238E27FC236}">
                  <a16:creationId xmlns:a16="http://schemas.microsoft.com/office/drawing/2014/main" id="{DD35CE9A-8C8D-4D45-84C8-B7A42AAE35F4}"/>
                </a:ext>
              </a:extLst>
            </p:cNvPr>
            <p:cNvCxnSpPr/>
            <p:nvPr/>
          </p:nvCxnSpPr>
          <p:spPr>
            <a:xfrm>
              <a:off x="4310159" y="5808412"/>
              <a:ext cx="0" cy="251798"/>
            </a:xfrm>
            <a:prstGeom prst="line">
              <a:avLst/>
            </a:prstGeom>
            <a:noFill/>
            <a:ln w="12700" cap="flat" cmpd="sng" algn="ctr">
              <a:solidFill>
                <a:srgbClr val="13326F"/>
              </a:solidFill>
              <a:prstDash val="solid"/>
            </a:ln>
            <a:effectLst/>
          </p:spPr>
        </p:cxnSp>
        <p:cxnSp>
          <p:nvCxnSpPr>
            <p:cNvPr id="104" name="Straight Connector 103">
              <a:extLst>
                <a:ext uri="{FF2B5EF4-FFF2-40B4-BE49-F238E27FC236}">
                  <a16:creationId xmlns:a16="http://schemas.microsoft.com/office/drawing/2014/main" id="{A161495D-3406-1645-855D-D067E0E2355A}"/>
                </a:ext>
              </a:extLst>
            </p:cNvPr>
            <p:cNvCxnSpPr>
              <a:stCxn id="100" idx="1"/>
              <a:endCxn id="100" idx="3"/>
            </p:cNvCxnSpPr>
            <p:nvPr/>
          </p:nvCxnSpPr>
          <p:spPr>
            <a:xfrm>
              <a:off x="4202413" y="5928663"/>
              <a:ext cx="637634" cy="0"/>
            </a:xfrm>
            <a:prstGeom prst="line">
              <a:avLst/>
            </a:prstGeom>
            <a:noFill/>
            <a:ln w="12700" cap="flat" cmpd="sng" algn="ctr">
              <a:solidFill>
                <a:srgbClr val="13326F"/>
              </a:solidFill>
              <a:prstDash val="solid"/>
            </a:ln>
            <a:effectLst/>
          </p:spPr>
        </p:cxnSp>
        <p:cxnSp>
          <p:nvCxnSpPr>
            <p:cNvPr id="105" name="Straight Connector 104">
              <a:extLst>
                <a:ext uri="{FF2B5EF4-FFF2-40B4-BE49-F238E27FC236}">
                  <a16:creationId xmlns:a16="http://schemas.microsoft.com/office/drawing/2014/main" id="{D1AE78CA-060D-DC43-8DE9-B853E845F8ED}"/>
                </a:ext>
              </a:extLst>
            </p:cNvPr>
            <p:cNvCxnSpPr/>
            <p:nvPr/>
          </p:nvCxnSpPr>
          <p:spPr>
            <a:xfrm>
              <a:off x="4460594" y="5797265"/>
              <a:ext cx="0" cy="251798"/>
            </a:xfrm>
            <a:prstGeom prst="line">
              <a:avLst/>
            </a:prstGeom>
            <a:noFill/>
            <a:ln w="12700" cap="flat" cmpd="sng" algn="ctr">
              <a:solidFill>
                <a:srgbClr val="13326F"/>
              </a:solidFill>
              <a:prstDash val="solid"/>
            </a:ln>
            <a:effectLst/>
          </p:spPr>
        </p:cxnSp>
        <p:sp>
          <p:nvSpPr>
            <p:cNvPr id="106" name="Rectangle 105">
              <a:extLst>
                <a:ext uri="{FF2B5EF4-FFF2-40B4-BE49-F238E27FC236}">
                  <a16:creationId xmlns:a16="http://schemas.microsoft.com/office/drawing/2014/main" id="{E7C96BCC-D08C-5E4B-B8EC-9551121941B7}"/>
                </a:ext>
              </a:extLst>
            </p:cNvPr>
            <p:cNvSpPr/>
            <p:nvPr/>
          </p:nvSpPr>
          <p:spPr>
            <a:xfrm>
              <a:off x="4241975" y="5962351"/>
              <a:ext cx="45719" cy="50800"/>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07" name="TextBox 106">
              <a:extLst>
                <a:ext uri="{FF2B5EF4-FFF2-40B4-BE49-F238E27FC236}">
                  <a16:creationId xmlns:a16="http://schemas.microsoft.com/office/drawing/2014/main" id="{6584BCD1-E83C-2744-904F-54582A486558}"/>
                </a:ext>
              </a:extLst>
            </p:cNvPr>
            <p:cNvSpPr txBox="1"/>
            <p:nvPr/>
          </p:nvSpPr>
          <p:spPr>
            <a:xfrm>
              <a:off x="4151669" y="5744028"/>
              <a:ext cx="857249"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10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endParaRPr kumimoji="0" lang="en-US" sz="800" b="0" i="0" u="none" strike="noStrike" kern="0" cap="none" spc="0" normalizeH="0" baseline="0" noProof="0" dirty="0">
                <a:ln>
                  <a:noFill/>
                </a:ln>
                <a:solidFill>
                  <a:srgbClr val="2D4B87">
                    <a:lumMod val="75000"/>
                  </a:srgbClr>
                </a:solidFill>
                <a:effectLst/>
                <a:uLnTx/>
                <a:uFillTx/>
                <a:latin typeface="Arial"/>
                <a:cs typeface="Arial"/>
              </a:endParaRPr>
            </a:p>
          </p:txBody>
        </p:sp>
        <p:cxnSp>
          <p:nvCxnSpPr>
            <p:cNvPr id="108" name="Straight Connector 107">
              <a:extLst>
                <a:ext uri="{FF2B5EF4-FFF2-40B4-BE49-F238E27FC236}">
                  <a16:creationId xmlns:a16="http://schemas.microsoft.com/office/drawing/2014/main" id="{E1153E9F-2F5B-2C4A-BAD0-F2EEA77DC3E8}"/>
                </a:ext>
              </a:extLst>
            </p:cNvPr>
            <p:cNvCxnSpPr/>
            <p:nvPr/>
          </p:nvCxnSpPr>
          <p:spPr>
            <a:xfrm>
              <a:off x="4385535" y="5802764"/>
              <a:ext cx="0" cy="251798"/>
            </a:xfrm>
            <a:prstGeom prst="line">
              <a:avLst/>
            </a:prstGeom>
            <a:noFill/>
            <a:ln w="12700" cap="flat" cmpd="sng" algn="ctr">
              <a:solidFill>
                <a:srgbClr val="13326F"/>
              </a:solidFill>
              <a:prstDash val="solid"/>
            </a:ln>
            <a:effectLst/>
          </p:spPr>
        </p:cxnSp>
        <p:cxnSp>
          <p:nvCxnSpPr>
            <p:cNvPr id="109" name="Straight Connector 108">
              <a:extLst>
                <a:ext uri="{FF2B5EF4-FFF2-40B4-BE49-F238E27FC236}">
                  <a16:creationId xmlns:a16="http://schemas.microsoft.com/office/drawing/2014/main" id="{DA690FD7-4778-0641-AF0A-44DB97FA46A4}"/>
                </a:ext>
              </a:extLst>
            </p:cNvPr>
            <p:cNvCxnSpPr/>
            <p:nvPr/>
          </p:nvCxnSpPr>
          <p:spPr>
            <a:xfrm>
              <a:off x="4685066" y="5792859"/>
              <a:ext cx="0" cy="251798"/>
            </a:xfrm>
            <a:prstGeom prst="line">
              <a:avLst/>
            </a:prstGeom>
            <a:noFill/>
            <a:ln w="12700" cap="flat" cmpd="sng" algn="ctr">
              <a:solidFill>
                <a:srgbClr val="13326F"/>
              </a:solidFill>
              <a:prstDash val="solid"/>
            </a:ln>
            <a:effectLst/>
          </p:spPr>
        </p:cxnSp>
        <p:cxnSp>
          <p:nvCxnSpPr>
            <p:cNvPr id="110" name="Straight Connector 109">
              <a:extLst>
                <a:ext uri="{FF2B5EF4-FFF2-40B4-BE49-F238E27FC236}">
                  <a16:creationId xmlns:a16="http://schemas.microsoft.com/office/drawing/2014/main" id="{14727E54-BE3D-774B-A9A6-576581499129}"/>
                </a:ext>
              </a:extLst>
            </p:cNvPr>
            <p:cNvCxnSpPr/>
            <p:nvPr/>
          </p:nvCxnSpPr>
          <p:spPr>
            <a:xfrm>
              <a:off x="4756857" y="5805939"/>
              <a:ext cx="0" cy="251798"/>
            </a:xfrm>
            <a:prstGeom prst="line">
              <a:avLst/>
            </a:prstGeom>
            <a:noFill/>
            <a:ln w="12700" cap="flat" cmpd="sng" algn="ctr">
              <a:solidFill>
                <a:srgbClr val="13326F"/>
              </a:solidFill>
              <a:prstDash val="solid"/>
            </a:ln>
            <a:effectLst/>
          </p:spPr>
        </p:cxnSp>
      </p:grpSp>
      <p:cxnSp>
        <p:nvCxnSpPr>
          <p:cNvPr id="117" name="Straight Connector 116">
            <a:extLst>
              <a:ext uri="{FF2B5EF4-FFF2-40B4-BE49-F238E27FC236}">
                <a16:creationId xmlns:a16="http://schemas.microsoft.com/office/drawing/2014/main" id="{083F9461-9530-AA45-90E4-CBB2928676E8}"/>
              </a:ext>
            </a:extLst>
          </p:cNvPr>
          <p:cNvCxnSpPr>
            <a:cxnSpLocks/>
          </p:cNvCxnSpPr>
          <p:nvPr/>
        </p:nvCxnSpPr>
        <p:spPr>
          <a:xfrm flipV="1">
            <a:off x="4145377" y="3645024"/>
            <a:ext cx="15896" cy="1525269"/>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CA2F8E1D-2012-A345-ACC3-A6223F7AE1EA}"/>
              </a:ext>
            </a:extLst>
          </p:cNvPr>
          <p:cNvCxnSpPr>
            <a:cxnSpLocks/>
          </p:cNvCxnSpPr>
          <p:nvPr/>
        </p:nvCxnSpPr>
        <p:spPr>
          <a:xfrm flipV="1">
            <a:off x="1225886" y="3645024"/>
            <a:ext cx="0" cy="288032"/>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E2DB0FA6-A7DF-5C42-99EE-88F2AE59A315}"/>
              </a:ext>
            </a:extLst>
          </p:cNvPr>
          <p:cNvCxnSpPr>
            <a:cxnSpLocks/>
          </p:cNvCxnSpPr>
          <p:nvPr/>
        </p:nvCxnSpPr>
        <p:spPr>
          <a:xfrm flipV="1">
            <a:off x="2984580" y="3645024"/>
            <a:ext cx="0" cy="288032"/>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2AAFD7F2-E757-DE4D-8905-F5CF6116E87C}"/>
              </a:ext>
            </a:extLst>
          </p:cNvPr>
          <p:cNvCxnSpPr>
            <a:cxnSpLocks/>
          </p:cNvCxnSpPr>
          <p:nvPr/>
        </p:nvCxnSpPr>
        <p:spPr>
          <a:xfrm>
            <a:off x="4145377" y="4495734"/>
            <a:ext cx="426374" cy="0"/>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sp>
        <p:nvSpPr>
          <p:cNvPr id="128" name="TextBox 127">
            <a:extLst>
              <a:ext uri="{FF2B5EF4-FFF2-40B4-BE49-F238E27FC236}">
                <a16:creationId xmlns:a16="http://schemas.microsoft.com/office/drawing/2014/main" id="{88E30A03-74E1-E34B-849F-4CF868CFF4EC}"/>
              </a:ext>
            </a:extLst>
          </p:cNvPr>
          <p:cNvSpPr txBox="1"/>
          <p:nvPr/>
        </p:nvSpPr>
        <p:spPr>
          <a:xfrm>
            <a:off x="3190459" y="5680840"/>
            <a:ext cx="2029613" cy="276999"/>
          </a:xfrm>
          <a:prstGeom prst="rect">
            <a:avLst/>
          </a:prstGeom>
          <a:noFill/>
        </p:spPr>
        <p:txBody>
          <a:bodyPr wrap="square" rtlCol="0">
            <a:spAutoFit/>
          </a:bodyPr>
          <a:lstStyle/>
          <a:p>
            <a:pPr algn="ctr"/>
            <a:r>
              <a:rPr lang="en-US" sz="1200" dirty="0">
                <a:latin typeface="Lato" panose="020F0502020204030203" pitchFamily="34" charset="0"/>
              </a:rPr>
              <a:t>Smart Devices or PLCs</a:t>
            </a:r>
            <a:endParaRPr lang="en-GB" sz="1200" dirty="0">
              <a:latin typeface="Lato" panose="020F0502020204030203" pitchFamily="34" charset="0"/>
            </a:endParaRPr>
          </a:p>
        </p:txBody>
      </p:sp>
      <p:cxnSp>
        <p:nvCxnSpPr>
          <p:cNvPr id="129" name="Straight Connector 128">
            <a:extLst>
              <a:ext uri="{FF2B5EF4-FFF2-40B4-BE49-F238E27FC236}">
                <a16:creationId xmlns:a16="http://schemas.microsoft.com/office/drawing/2014/main" id="{625B9484-8684-1B45-9E8D-753EB9B47A89}"/>
              </a:ext>
            </a:extLst>
          </p:cNvPr>
          <p:cNvCxnSpPr>
            <a:cxnSpLocks/>
          </p:cNvCxnSpPr>
          <p:nvPr/>
        </p:nvCxnSpPr>
        <p:spPr>
          <a:xfrm flipV="1">
            <a:off x="2359262" y="3392315"/>
            <a:ext cx="0" cy="252709"/>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26280F18-91E7-B144-A6DE-9343DB8071A9}"/>
              </a:ext>
            </a:extLst>
          </p:cNvPr>
          <p:cNvCxnSpPr>
            <a:cxnSpLocks/>
          </p:cNvCxnSpPr>
          <p:nvPr/>
        </p:nvCxnSpPr>
        <p:spPr>
          <a:xfrm flipH="1" flipV="1">
            <a:off x="2336402" y="2132856"/>
            <a:ext cx="22860" cy="1152128"/>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sp>
        <p:nvSpPr>
          <p:cNvPr id="134" name="TextBox 133">
            <a:extLst>
              <a:ext uri="{FF2B5EF4-FFF2-40B4-BE49-F238E27FC236}">
                <a16:creationId xmlns:a16="http://schemas.microsoft.com/office/drawing/2014/main" id="{55FB672B-35FC-3C4C-8111-30A898E9A742}"/>
              </a:ext>
            </a:extLst>
          </p:cNvPr>
          <p:cNvSpPr txBox="1"/>
          <p:nvPr/>
        </p:nvSpPr>
        <p:spPr>
          <a:xfrm>
            <a:off x="2252146" y="3294040"/>
            <a:ext cx="2857322" cy="276999"/>
          </a:xfrm>
          <a:prstGeom prst="rect">
            <a:avLst/>
          </a:prstGeom>
          <a:noFill/>
        </p:spPr>
        <p:txBody>
          <a:bodyPr wrap="square" rtlCol="0">
            <a:spAutoFit/>
          </a:bodyPr>
          <a:lstStyle/>
          <a:p>
            <a:pPr algn="ctr"/>
            <a:r>
              <a:rPr lang="en-US" sz="1200" dirty="0">
                <a:latin typeface="Lato" panose="020F0502020204030203" pitchFamily="34" charset="0"/>
              </a:rPr>
              <a:t>Switch/Firewall/Router/Modem</a:t>
            </a:r>
            <a:endParaRPr lang="en-GB" sz="1200" dirty="0">
              <a:latin typeface="Lato" panose="020F0502020204030203" pitchFamily="34" charset="0"/>
            </a:endParaRPr>
          </a:p>
        </p:txBody>
      </p:sp>
      <p:sp>
        <p:nvSpPr>
          <p:cNvPr id="11" name="Cloud 10">
            <a:extLst>
              <a:ext uri="{FF2B5EF4-FFF2-40B4-BE49-F238E27FC236}">
                <a16:creationId xmlns:a16="http://schemas.microsoft.com/office/drawing/2014/main" id="{838EE1CD-C542-8545-A4FC-BC67EE3217EE}"/>
              </a:ext>
            </a:extLst>
          </p:cNvPr>
          <p:cNvSpPr/>
          <p:nvPr/>
        </p:nvSpPr>
        <p:spPr>
          <a:xfrm>
            <a:off x="1025382" y="1628800"/>
            <a:ext cx="2977401" cy="792088"/>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31BA54CA-03A9-6546-8FD6-B9E9583F4873}"/>
              </a:ext>
            </a:extLst>
          </p:cNvPr>
          <p:cNvSpPr txBox="1"/>
          <p:nvPr/>
        </p:nvSpPr>
        <p:spPr>
          <a:xfrm>
            <a:off x="290070" y="2298422"/>
            <a:ext cx="1234564" cy="276999"/>
          </a:xfrm>
          <a:prstGeom prst="rect">
            <a:avLst/>
          </a:prstGeom>
          <a:noFill/>
        </p:spPr>
        <p:txBody>
          <a:bodyPr wrap="square" rtlCol="0">
            <a:spAutoFit/>
          </a:bodyPr>
          <a:lstStyle/>
          <a:p>
            <a:pPr algn="ctr"/>
            <a:r>
              <a:rPr lang="en-US" sz="1200" dirty="0">
                <a:latin typeface="Lato" panose="020F0502020204030203" pitchFamily="34" charset="0"/>
              </a:rPr>
              <a:t>Internet</a:t>
            </a:r>
            <a:endParaRPr lang="en-GB" sz="1200" dirty="0">
              <a:latin typeface="Lato" panose="020F0502020204030203" pitchFamily="34" charset="0"/>
            </a:endParaRPr>
          </a:p>
        </p:txBody>
      </p:sp>
      <p:grpSp>
        <p:nvGrpSpPr>
          <p:cNvPr id="68" name="Group 67">
            <a:extLst>
              <a:ext uri="{FF2B5EF4-FFF2-40B4-BE49-F238E27FC236}">
                <a16:creationId xmlns:a16="http://schemas.microsoft.com/office/drawing/2014/main" id="{20FC8C6B-73DD-334B-B422-14F06EFB6655}"/>
              </a:ext>
            </a:extLst>
          </p:cNvPr>
          <p:cNvGrpSpPr/>
          <p:nvPr/>
        </p:nvGrpSpPr>
        <p:grpSpPr>
          <a:xfrm>
            <a:off x="2111134" y="1454389"/>
            <a:ext cx="334098" cy="584829"/>
            <a:chOff x="2590776" y="1079394"/>
            <a:chExt cx="749324" cy="1206606"/>
          </a:xfrm>
        </p:grpSpPr>
        <p:sp>
          <p:nvSpPr>
            <p:cNvPr id="69" name="Rounded Rectangle 96">
              <a:extLst>
                <a:ext uri="{FF2B5EF4-FFF2-40B4-BE49-F238E27FC236}">
                  <a16:creationId xmlns:a16="http://schemas.microsoft.com/office/drawing/2014/main" id="{4CA7ED5B-C681-DC4D-9F4F-A2A1EB338E3F}"/>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0" name="Rounded Rectangle 97">
              <a:extLst>
                <a:ext uri="{FF2B5EF4-FFF2-40B4-BE49-F238E27FC236}">
                  <a16:creationId xmlns:a16="http://schemas.microsoft.com/office/drawing/2014/main" id="{25464116-4B20-A14B-9A26-2F821F03E195}"/>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1" name="Rounded Rectangle 98">
              <a:extLst>
                <a:ext uri="{FF2B5EF4-FFF2-40B4-BE49-F238E27FC236}">
                  <a16:creationId xmlns:a16="http://schemas.microsoft.com/office/drawing/2014/main" id="{D840B7CF-E6F4-4941-BFC8-8907C1536932}"/>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2" name="Rounded Rectangle 99">
              <a:extLst>
                <a:ext uri="{FF2B5EF4-FFF2-40B4-BE49-F238E27FC236}">
                  <a16:creationId xmlns:a16="http://schemas.microsoft.com/office/drawing/2014/main" id="{F84BACF3-5741-834C-B5C4-E7B785EF4463}"/>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3" name="Rectangle 72">
              <a:extLst>
                <a:ext uri="{FF2B5EF4-FFF2-40B4-BE49-F238E27FC236}">
                  <a16:creationId xmlns:a16="http://schemas.microsoft.com/office/drawing/2014/main" id="{5C25AC42-D4DE-AE41-BF22-8D3BA345AE44}"/>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4" name="Oval 73">
              <a:extLst>
                <a:ext uri="{FF2B5EF4-FFF2-40B4-BE49-F238E27FC236}">
                  <a16:creationId xmlns:a16="http://schemas.microsoft.com/office/drawing/2014/main" id="{D3D4A93A-2FDF-8D4F-98BC-09E8069044F8}"/>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75" name="Group 74">
            <a:extLst>
              <a:ext uri="{FF2B5EF4-FFF2-40B4-BE49-F238E27FC236}">
                <a16:creationId xmlns:a16="http://schemas.microsoft.com/office/drawing/2014/main" id="{487B89D1-FEE9-CB46-9E6A-AE6EEC8049BD}"/>
              </a:ext>
            </a:extLst>
          </p:cNvPr>
          <p:cNvGrpSpPr/>
          <p:nvPr/>
        </p:nvGrpSpPr>
        <p:grpSpPr>
          <a:xfrm>
            <a:off x="2263534" y="1606789"/>
            <a:ext cx="334098" cy="584829"/>
            <a:chOff x="2590776" y="1079394"/>
            <a:chExt cx="749324" cy="1206606"/>
          </a:xfrm>
        </p:grpSpPr>
        <p:sp>
          <p:nvSpPr>
            <p:cNvPr id="76" name="Rounded Rectangle 96">
              <a:extLst>
                <a:ext uri="{FF2B5EF4-FFF2-40B4-BE49-F238E27FC236}">
                  <a16:creationId xmlns:a16="http://schemas.microsoft.com/office/drawing/2014/main" id="{825C2476-731E-8843-94C5-89A8373D21D8}"/>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7" name="Rounded Rectangle 97">
              <a:extLst>
                <a:ext uri="{FF2B5EF4-FFF2-40B4-BE49-F238E27FC236}">
                  <a16:creationId xmlns:a16="http://schemas.microsoft.com/office/drawing/2014/main" id="{3BAEFCE7-1394-214E-9204-7B08FD29D490}"/>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8" name="Rounded Rectangle 98">
              <a:extLst>
                <a:ext uri="{FF2B5EF4-FFF2-40B4-BE49-F238E27FC236}">
                  <a16:creationId xmlns:a16="http://schemas.microsoft.com/office/drawing/2014/main" id="{D6AD9F55-FEB8-6E47-B750-4A2C19EDFCF9}"/>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9" name="Rounded Rectangle 99">
              <a:extLst>
                <a:ext uri="{FF2B5EF4-FFF2-40B4-BE49-F238E27FC236}">
                  <a16:creationId xmlns:a16="http://schemas.microsoft.com/office/drawing/2014/main" id="{ED17AFAE-2EDB-0E40-BDE1-EC09348FE5E2}"/>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0" name="Rectangle 79">
              <a:extLst>
                <a:ext uri="{FF2B5EF4-FFF2-40B4-BE49-F238E27FC236}">
                  <a16:creationId xmlns:a16="http://schemas.microsoft.com/office/drawing/2014/main" id="{986A2640-EDBB-7444-977E-FDAB5D9119C7}"/>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1" name="Oval 80">
              <a:extLst>
                <a:ext uri="{FF2B5EF4-FFF2-40B4-BE49-F238E27FC236}">
                  <a16:creationId xmlns:a16="http://schemas.microsoft.com/office/drawing/2014/main" id="{395436FC-5109-3C4D-B9EA-98F7487E8322}"/>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82" name="Group 81">
            <a:extLst>
              <a:ext uri="{FF2B5EF4-FFF2-40B4-BE49-F238E27FC236}">
                <a16:creationId xmlns:a16="http://schemas.microsoft.com/office/drawing/2014/main" id="{1FAD7DA5-DF75-994E-8880-3792370F8EBC}"/>
              </a:ext>
            </a:extLst>
          </p:cNvPr>
          <p:cNvGrpSpPr/>
          <p:nvPr/>
        </p:nvGrpSpPr>
        <p:grpSpPr>
          <a:xfrm>
            <a:off x="2415934" y="1759189"/>
            <a:ext cx="334098" cy="584829"/>
            <a:chOff x="2590776" y="1079394"/>
            <a:chExt cx="749324" cy="1206606"/>
          </a:xfrm>
        </p:grpSpPr>
        <p:sp>
          <p:nvSpPr>
            <p:cNvPr id="83" name="Rounded Rectangle 96">
              <a:extLst>
                <a:ext uri="{FF2B5EF4-FFF2-40B4-BE49-F238E27FC236}">
                  <a16:creationId xmlns:a16="http://schemas.microsoft.com/office/drawing/2014/main" id="{7001D439-C2C8-0247-91D4-4978BEC93C08}"/>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4" name="Rounded Rectangle 97">
              <a:extLst>
                <a:ext uri="{FF2B5EF4-FFF2-40B4-BE49-F238E27FC236}">
                  <a16:creationId xmlns:a16="http://schemas.microsoft.com/office/drawing/2014/main" id="{25089EB6-6361-414B-9890-CA7823E02AFB}"/>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5" name="Rounded Rectangle 98">
              <a:extLst>
                <a:ext uri="{FF2B5EF4-FFF2-40B4-BE49-F238E27FC236}">
                  <a16:creationId xmlns:a16="http://schemas.microsoft.com/office/drawing/2014/main" id="{155B8FCF-89B2-BB47-BAE9-1AE36AA55B59}"/>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6" name="Rounded Rectangle 99">
              <a:extLst>
                <a:ext uri="{FF2B5EF4-FFF2-40B4-BE49-F238E27FC236}">
                  <a16:creationId xmlns:a16="http://schemas.microsoft.com/office/drawing/2014/main" id="{0015EDCE-F819-A64A-8E6E-4B466C9A9966}"/>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1" name="Rectangle 110">
              <a:extLst>
                <a:ext uri="{FF2B5EF4-FFF2-40B4-BE49-F238E27FC236}">
                  <a16:creationId xmlns:a16="http://schemas.microsoft.com/office/drawing/2014/main" id="{6A610CBB-C83B-AC4C-8E6F-EFFED331D03E}"/>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2" name="Oval 111">
              <a:extLst>
                <a:ext uri="{FF2B5EF4-FFF2-40B4-BE49-F238E27FC236}">
                  <a16:creationId xmlns:a16="http://schemas.microsoft.com/office/drawing/2014/main" id="{262B997B-36CF-CA42-BB8B-E451C9E1232C}"/>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113" name="Group 112">
            <a:extLst>
              <a:ext uri="{FF2B5EF4-FFF2-40B4-BE49-F238E27FC236}">
                <a16:creationId xmlns:a16="http://schemas.microsoft.com/office/drawing/2014/main" id="{013B32FC-59DA-C44D-A166-A0295042C0C6}"/>
              </a:ext>
            </a:extLst>
          </p:cNvPr>
          <p:cNvGrpSpPr/>
          <p:nvPr/>
        </p:nvGrpSpPr>
        <p:grpSpPr>
          <a:xfrm>
            <a:off x="2568334" y="1911589"/>
            <a:ext cx="334098" cy="584829"/>
            <a:chOff x="2590776" y="1079394"/>
            <a:chExt cx="749324" cy="1206606"/>
          </a:xfrm>
        </p:grpSpPr>
        <p:sp>
          <p:nvSpPr>
            <p:cNvPr id="114" name="Rounded Rectangle 96">
              <a:extLst>
                <a:ext uri="{FF2B5EF4-FFF2-40B4-BE49-F238E27FC236}">
                  <a16:creationId xmlns:a16="http://schemas.microsoft.com/office/drawing/2014/main" id="{B2F09EB4-2E27-7548-9CB6-33D720D35C71}"/>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115" name="Rounded Rectangle 97">
              <a:extLst>
                <a:ext uri="{FF2B5EF4-FFF2-40B4-BE49-F238E27FC236}">
                  <a16:creationId xmlns:a16="http://schemas.microsoft.com/office/drawing/2014/main" id="{6C0BF6B6-38A0-F64F-BFB3-1DCD2DB8F46A}"/>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6" name="Rounded Rectangle 98">
              <a:extLst>
                <a:ext uri="{FF2B5EF4-FFF2-40B4-BE49-F238E27FC236}">
                  <a16:creationId xmlns:a16="http://schemas.microsoft.com/office/drawing/2014/main" id="{B492F377-1A77-774D-B7AB-D58CC4058930}"/>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8" name="Rounded Rectangle 99">
              <a:extLst>
                <a:ext uri="{FF2B5EF4-FFF2-40B4-BE49-F238E27FC236}">
                  <a16:creationId xmlns:a16="http://schemas.microsoft.com/office/drawing/2014/main" id="{6CC3D7A7-5250-3348-976A-2C3F5B17BA6E}"/>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9" name="Rectangle 118">
              <a:extLst>
                <a:ext uri="{FF2B5EF4-FFF2-40B4-BE49-F238E27FC236}">
                  <a16:creationId xmlns:a16="http://schemas.microsoft.com/office/drawing/2014/main" id="{14785ECE-3982-D94F-93CF-5B8043B43111}"/>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21" name="Oval 120">
              <a:extLst>
                <a:ext uri="{FF2B5EF4-FFF2-40B4-BE49-F238E27FC236}">
                  <a16:creationId xmlns:a16="http://schemas.microsoft.com/office/drawing/2014/main" id="{BDFA4248-5D40-C448-A1C6-0D8632371277}"/>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pic>
        <p:nvPicPr>
          <p:cNvPr id="123" name="Picture 42" descr="Image result for attacker icon">
            <a:extLst>
              <a:ext uri="{FF2B5EF4-FFF2-40B4-BE49-F238E27FC236}">
                <a16:creationId xmlns:a16="http://schemas.microsoft.com/office/drawing/2014/main" id="{350D4686-0B82-DE4E-894D-013ADF0B60B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380372" y="1763695"/>
            <a:ext cx="715446" cy="841331"/>
          </a:xfrm>
          <a:prstGeom prst="rect">
            <a:avLst/>
          </a:prstGeom>
          <a:noFill/>
          <a:extLst>
            <a:ext uri="{909E8E84-426E-40DD-AFC4-6F175D3DCCD1}">
              <a14:hiddenFill xmlns:a14="http://schemas.microsoft.com/office/drawing/2010/main">
                <a:solidFill>
                  <a:srgbClr val="FFFFFF"/>
                </a:solidFill>
              </a14:hiddenFill>
            </a:ext>
          </a:extLst>
        </p:spPr>
      </p:pic>
      <p:grpSp>
        <p:nvGrpSpPr>
          <p:cNvPr id="126" name="Group 125">
            <a:extLst>
              <a:ext uri="{FF2B5EF4-FFF2-40B4-BE49-F238E27FC236}">
                <a16:creationId xmlns:a16="http://schemas.microsoft.com/office/drawing/2014/main" id="{2647A153-F5C1-C544-B4EA-99D6D5C117E1}"/>
              </a:ext>
            </a:extLst>
          </p:cNvPr>
          <p:cNvGrpSpPr/>
          <p:nvPr/>
        </p:nvGrpSpPr>
        <p:grpSpPr>
          <a:xfrm>
            <a:off x="3213077" y="1940941"/>
            <a:ext cx="334098" cy="584829"/>
            <a:chOff x="2590776" y="1079394"/>
            <a:chExt cx="749324" cy="1206606"/>
          </a:xfrm>
          <a:solidFill>
            <a:srgbClr val="FF0000"/>
          </a:solidFill>
        </p:grpSpPr>
        <p:sp>
          <p:nvSpPr>
            <p:cNvPr id="127" name="Rounded Rectangle 96">
              <a:extLst>
                <a:ext uri="{FF2B5EF4-FFF2-40B4-BE49-F238E27FC236}">
                  <a16:creationId xmlns:a16="http://schemas.microsoft.com/office/drawing/2014/main" id="{ED30530E-83FB-5E47-BB41-1852535CB47D}"/>
                </a:ext>
              </a:extLst>
            </p:cNvPr>
            <p:cNvSpPr/>
            <p:nvPr/>
          </p:nvSpPr>
          <p:spPr>
            <a:xfrm>
              <a:off x="2590776" y="1079394"/>
              <a:ext cx="749324" cy="1206606"/>
            </a:xfrm>
            <a:prstGeom prst="roundRect">
              <a:avLst>
                <a:gd name="adj" fmla="val 8193"/>
              </a:avLst>
            </a:prstGeom>
            <a:grp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131" name="Rounded Rectangle 97">
              <a:extLst>
                <a:ext uri="{FF2B5EF4-FFF2-40B4-BE49-F238E27FC236}">
                  <a16:creationId xmlns:a16="http://schemas.microsoft.com/office/drawing/2014/main" id="{DBB886F9-62BC-DE4D-BA58-A2A17804EFED}"/>
                </a:ext>
              </a:extLst>
            </p:cNvPr>
            <p:cNvSpPr/>
            <p:nvPr/>
          </p:nvSpPr>
          <p:spPr>
            <a:xfrm>
              <a:off x="2682857" y="1208380"/>
              <a:ext cx="565162" cy="78016"/>
            </a:xfrm>
            <a:prstGeom prst="roundRect">
              <a:avLst>
                <a:gd name="adj" fmla="val 8193"/>
              </a:avLst>
            </a:prstGeom>
            <a:grp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32" name="Rounded Rectangle 98">
              <a:extLst>
                <a:ext uri="{FF2B5EF4-FFF2-40B4-BE49-F238E27FC236}">
                  <a16:creationId xmlns:a16="http://schemas.microsoft.com/office/drawing/2014/main" id="{28F1FC3B-3438-2A41-8F74-2E8E9A007DAF}"/>
                </a:ext>
              </a:extLst>
            </p:cNvPr>
            <p:cNvSpPr/>
            <p:nvPr/>
          </p:nvSpPr>
          <p:spPr>
            <a:xfrm>
              <a:off x="2682857" y="1360780"/>
              <a:ext cx="565162" cy="78016"/>
            </a:xfrm>
            <a:prstGeom prst="roundRect">
              <a:avLst>
                <a:gd name="adj" fmla="val 8193"/>
              </a:avLst>
            </a:prstGeom>
            <a:grp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33" name="Rounded Rectangle 99">
              <a:extLst>
                <a:ext uri="{FF2B5EF4-FFF2-40B4-BE49-F238E27FC236}">
                  <a16:creationId xmlns:a16="http://schemas.microsoft.com/office/drawing/2014/main" id="{F75430BE-8E35-D449-88D1-CAD5508EBCBF}"/>
                </a:ext>
              </a:extLst>
            </p:cNvPr>
            <p:cNvSpPr/>
            <p:nvPr/>
          </p:nvSpPr>
          <p:spPr>
            <a:xfrm>
              <a:off x="2682857" y="1508361"/>
              <a:ext cx="565162" cy="78016"/>
            </a:xfrm>
            <a:prstGeom prst="roundRect">
              <a:avLst>
                <a:gd name="adj" fmla="val 8193"/>
              </a:avLst>
            </a:prstGeom>
            <a:grp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35" name="Rectangle 134">
              <a:extLst>
                <a:ext uri="{FF2B5EF4-FFF2-40B4-BE49-F238E27FC236}">
                  <a16:creationId xmlns:a16="http://schemas.microsoft.com/office/drawing/2014/main" id="{250269D1-3D43-6040-A7DB-16ED091B49CC}"/>
                </a:ext>
              </a:extLst>
            </p:cNvPr>
            <p:cNvSpPr/>
            <p:nvPr/>
          </p:nvSpPr>
          <p:spPr>
            <a:xfrm>
              <a:off x="2682857" y="1697537"/>
              <a:ext cx="565162" cy="45719"/>
            </a:xfrm>
            <a:prstGeom prst="rect">
              <a:avLst/>
            </a:prstGeom>
            <a:grp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36" name="Oval 135">
              <a:extLst>
                <a:ext uri="{FF2B5EF4-FFF2-40B4-BE49-F238E27FC236}">
                  <a16:creationId xmlns:a16="http://schemas.microsoft.com/office/drawing/2014/main" id="{1BEE42FC-9032-1A42-B96E-44D18E3A989A}"/>
                </a:ext>
              </a:extLst>
            </p:cNvPr>
            <p:cNvSpPr>
              <a:spLocks noChangeAspect="1"/>
            </p:cNvSpPr>
            <p:nvPr/>
          </p:nvSpPr>
          <p:spPr>
            <a:xfrm>
              <a:off x="2907041" y="1986644"/>
              <a:ext cx="116795" cy="116770"/>
            </a:xfrm>
            <a:prstGeom prst="ellipse">
              <a:avLst/>
            </a:prstGeom>
            <a:grp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sp>
        <p:nvSpPr>
          <p:cNvPr id="137" name="Content Placeholder 1">
            <a:extLst>
              <a:ext uri="{FF2B5EF4-FFF2-40B4-BE49-F238E27FC236}">
                <a16:creationId xmlns:a16="http://schemas.microsoft.com/office/drawing/2014/main" id="{287A21FE-0E7E-5541-A7F9-6876CFA721AD}"/>
              </a:ext>
            </a:extLst>
          </p:cNvPr>
          <p:cNvSpPr txBox="1">
            <a:spLocks/>
          </p:cNvSpPr>
          <p:nvPr/>
        </p:nvSpPr>
        <p:spPr>
          <a:xfrm>
            <a:off x="6555007" y="1772816"/>
            <a:ext cx="2233268" cy="4281702"/>
          </a:xfrm>
          <a:prstGeom prst="rect">
            <a:avLst/>
          </a:prstGeom>
        </p:spPr>
        <p:txBody>
          <a:bodyPr vert="horz"/>
          <a:lstStyle>
            <a:lvl1pPr marL="0" indent="0" algn="l" defTabSz="457200" rtl="0" eaLnBrk="1" latinLnBrk="0" hangingPunct="1">
              <a:spcBef>
                <a:spcPct val="20000"/>
              </a:spcBef>
              <a:buFont typeface="Arial"/>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sz="2000" b="1" dirty="0"/>
              <a:t>Then you can also damage physical systems, e.g. the air conditioning (see </a:t>
            </a:r>
            <a:r>
              <a:rPr lang="en-US" sz="2000" b="1" dirty="0" err="1"/>
              <a:t>StuxNet</a:t>
            </a:r>
            <a:r>
              <a:rPr lang="en-US" sz="2000" b="1" dirty="0"/>
              <a:t>, Ukraine attacks, Triton/</a:t>
            </a:r>
            <a:r>
              <a:rPr lang="en-US" sz="2000" b="1" dirty="0" err="1"/>
              <a:t>Triconex</a:t>
            </a:r>
            <a:r>
              <a:rPr lang="en-US" sz="2000" b="1" dirty="0"/>
              <a:t>)</a:t>
            </a:r>
          </a:p>
          <a:p>
            <a:pPr fontAlgn="auto">
              <a:spcAft>
                <a:spcPts val="0"/>
              </a:spcAft>
            </a:pPr>
            <a:endParaRPr lang="en-US" sz="2000" b="1" dirty="0"/>
          </a:p>
        </p:txBody>
      </p:sp>
      <p:pic>
        <p:nvPicPr>
          <p:cNvPr id="139" name="Picture 18" descr="http://h30499.www3.hp.com/t5/image/serverpage/image-id/15409i19D1730721C453CE/image-size/medium?v=mpbl-1&amp;px=-1">
            <a:extLst>
              <a:ext uri="{FF2B5EF4-FFF2-40B4-BE49-F238E27FC236}">
                <a16:creationId xmlns:a16="http://schemas.microsoft.com/office/drawing/2014/main" id="{586A315C-A34E-854A-B7B7-DEEBF65FD06D}"/>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389016" y="1749661"/>
            <a:ext cx="711200" cy="457200"/>
          </a:xfrm>
          <a:prstGeom prst="rect">
            <a:avLst/>
          </a:prstGeom>
          <a:noFill/>
          <a:ln>
            <a:solidFill>
              <a:schemeClr val="tx2"/>
            </a:solidFill>
          </a:ln>
          <a:extLst>
            <a:ext uri="{909E8E84-426E-40dd-AFC4-6F175D3DCCD1}">
              <a14:hiddenFill xmlns="" xmlns:a14="http://schemas.microsoft.com/office/drawing/2010/main">
                <a:solidFill>
                  <a:srgbClr val="FFFFFF"/>
                </a:solidFill>
              </a14:hiddenFill>
            </a:ext>
          </a:extLst>
        </p:spPr>
      </p:pic>
      <p:pic>
        <p:nvPicPr>
          <p:cNvPr id="141" name="Picture 140">
            <a:extLst>
              <a:ext uri="{FF2B5EF4-FFF2-40B4-BE49-F238E27FC236}">
                <a16:creationId xmlns:a16="http://schemas.microsoft.com/office/drawing/2014/main" id="{AF4951BB-5A7C-3948-B7B9-42A72CA771A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507214" y="4281610"/>
            <a:ext cx="261230" cy="241523"/>
          </a:xfrm>
          <a:prstGeom prst="rect">
            <a:avLst/>
          </a:prstGeom>
        </p:spPr>
      </p:pic>
      <p:pic>
        <p:nvPicPr>
          <p:cNvPr id="142" name="Picture 141">
            <a:extLst>
              <a:ext uri="{FF2B5EF4-FFF2-40B4-BE49-F238E27FC236}">
                <a16:creationId xmlns:a16="http://schemas.microsoft.com/office/drawing/2014/main" id="{F0D06817-834E-4744-89E7-9D84A20F178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637829" y="4354558"/>
            <a:ext cx="328687" cy="281868"/>
          </a:xfrm>
          <a:prstGeom prst="rect">
            <a:avLst/>
          </a:prstGeom>
        </p:spPr>
      </p:pic>
      <p:sp>
        <p:nvSpPr>
          <p:cNvPr id="23" name="Rectangle 22">
            <a:extLst>
              <a:ext uri="{FF2B5EF4-FFF2-40B4-BE49-F238E27FC236}">
                <a16:creationId xmlns:a16="http://schemas.microsoft.com/office/drawing/2014/main" id="{2959D542-ED24-3C4D-AC03-5A12255913EE}"/>
              </a:ext>
            </a:extLst>
          </p:cNvPr>
          <p:cNvSpPr/>
          <p:nvPr/>
        </p:nvSpPr>
        <p:spPr>
          <a:xfrm>
            <a:off x="1591691" y="6485575"/>
            <a:ext cx="7156773" cy="338554"/>
          </a:xfrm>
          <a:prstGeom prst="rect">
            <a:avLst/>
          </a:prstGeom>
        </p:spPr>
        <p:txBody>
          <a:bodyPr wrap="square">
            <a:spAutoFit/>
          </a:bodyPr>
          <a:lstStyle/>
          <a:p>
            <a:r>
              <a:rPr lang="en-US" sz="1600" dirty="0"/>
              <a:t>This network cannot exist in practice, it just serves for illustration purposes </a:t>
            </a:r>
          </a:p>
        </p:txBody>
      </p:sp>
      <p:pic>
        <p:nvPicPr>
          <p:cNvPr id="144" name="Picture 143">
            <a:extLst>
              <a:ext uri="{FF2B5EF4-FFF2-40B4-BE49-F238E27FC236}">
                <a16:creationId xmlns:a16="http://schemas.microsoft.com/office/drawing/2014/main" id="{9F227359-BF43-B846-B2B2-0C11931D850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47079" y="3945708"/>
            <a:ext cx="748850" cy="757268"/>
          </a:xfrm>
          <a:prstGeom prst="rect">
            <a:avLst/>
          </a:prstGeom>
        </p:spPr>
      </p:pic>
      <p:cxnSp>
        <p:nvCxnSpPr>
          <p:cNvPr id="125" name="Straight Arrow Connector 124">
            <a:extLst>
              <a:ext uri="{FF2B5EF4-FFF2-40B4-BE49-F238E27FC236}">
                <a16:creationId xmlns:a16="http://schemas.microsoft.com/office/drawing/2014/main" id="{A08A6904-5E17-B94A-B74E-2C754C11E01E}"/>
              </a:ext>
            </a:extLst>
          </p:cNvPr>
          <p:cNvCxnSpPr>
            <a:cxnSpLocks/>
          </p:cNvCxnSpPr>
          <p:nvPr/>
        </p:nvCxnSpPr>
        <p:spPr>
          <a:xfrm flipH="1">
            <a:off x="799412" y="2420888"/>
            <a:ext cx="2337266" cy="1512168"/>
          </a:xfrm>
          <a:prstGeom prst="straightConnector1">
            <a:avLst/>
          </a:prstGeom>
          <a:ln w="38100" cap="flat" cmpd="sng" algn="ctr">
            <a:solidFill>
              <a:schemeClr val="accent2"/>
            </a:solidFill>
            <a:prstDash val="sysDash"/>
            <a:round/>
            <a:headEnd type="arrow" w="med" len="med"/>
            <a:tailEnd type="arrow" w="med" len="med"/>
          </a:ln>
        </p:spPr>
        <p:style>
          <a:lnRef idx="0">
            <a:scrgbClr r="0" g="0" b="0"/>
          </a:lnRef>
          <a:fillRef idx="0">
            <a:scrgbClr r="0" g="0" b="0"/>
          </a:fillRef>
          <a:effectRef idx="0">
            <a:scrgbClr r="0" g="0" b="0"/>
          </a:effectRef>
          <a:fontRef idx="minor">
            <a:schemeClr val="tx1"/>
          </a:fontRef>
        </p:style>
      </p:cxnSp>
      <p:pic>
        <p:nvPicPr>
          <p:cNvPr id="143" name="Picture 142">
            <a:extLst>
              <a:ext uri="{FF2B5EF4-FFF2-40B4-BE49-F238E27FC236}">
                <a16:creationId xmlns:a16="http://schemas.microsoft.com/office/drawing/2014/main" id="{C6B9561B-19FA-5B4E-BC65-C1240D03B5D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246520" y="3945708"/>
            <a:ext cx="748850" cy="757268"/>
          </a:xfrm>
          <a:prstGeom prst="rect">
            <a:avLst/>
          </a:prstGeom>
        </p:spPr>
      </p:pic>
      <p:cxnSp>
        <p:nvCxnSpPr>
          <p:cNvPr id="145" name="Straight Arrow Connector 144">
            <a:extLst>
              <a:ext uri="{FF2B5EF4-FFF2-40B4-BE49-F238E27FC236}">
                <a16:creationId xmlns:a16="http://schemas.microsoft.com/office/drawing/2014/main" id="{CD52D664-82E2-6A43-B32D-86A6195FBEE5}"/>
              </a:ext>
            </a:extLst>
          </p:cNvPr>
          <p:cNvCxnSpPr>
            <a:cxnSpLocks/>
            <a:stCxn id="41" idx="0"/>
          </p:cNvCxnSpPr>
          <p:nvPr/>
        </p:nvCxnSpPr>
        <p:spPr>
          <a:xfrm flipH="1" flipV="1">
            <a:off x="3623022" y="2575422"/>
            <a:ext cx="1223566" cy="1754616"/>
          </a:xfrm>
          <a:prstGeom prst="straightConnector1">
            <a:avLst/>
          </a:prstGeom>
          <a:ln w="38100" cap="flat" cmpd="sng" algn="ctr">
            <a:solidFill>
              <a:schemeClr val="accent2"/>
            </a:solidFill>
            <a:prstDash val="sysDash"/>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46" name="Straight Arrow Connector 145">
            <a:extLst>
              <a:ext uri="{FF2B5EF4-FFF2-40B4-BE49-F238E27FC236}">
                <a16:creationId xmlns:a16="http://schemas.microsoft.com/office/drawing/2014/main" id="{F30DC00F-F127-9541-A812-76A7F9B00DCF}"/>
              </a:ext>
            </a:extLst>
          </p:cNvPr>
          <p:cNvCxnSpPr>
            <a:cxnSpLocks/>
            <a:stCxn id="41" idx="1"/>
            <a:endCxn id="95" idx="0"/>
          </p:cNvCxnSpPr>
          <p:nvPr/>
        </p:nvCxnSpPr>
        <p:spPr>
          <a:xfrm flipH="1">
            <a:off x="4187637" y="4502011"/>
            <a:ext cx="420334" cy="621065"/>
          </a:xfrm>
          <a:prstGeom prst="straightConnector1">
            <a:avLst/>
          </a:prstGeom>
          <a:ln w="38100" cap="flat" cmpd="sng" algn="ctr">
            <a:solidFill>
              <a:schemeClr val="accent2"/>
            </a:solidFill>
            <a:prstDash val="sysDash"/>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47" name="Oval 146">
            <a:extLst>
              <a:ext uri="{FF2B5EF4-FFF2-40B4-BE49-F238E27FC236}">
                <a16:creationId xmlns:a16="http://schemas.microsoft.com/office/drawing/2014/main" id="{33489872-9C7D-A046-9884-44AC85098779}"/>
              </a:ext>
            </a:extLst>
          </p:cNvPr>
          <p:cNvSpPr/>
          <p:nvPr/>
        </p:nvSpPr>
        <p:spPr>
          <a:xfrm>
            <a:off x="3413356" y="4961654"/>
            <a:ext cx="1655204" cy="725392"/>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6937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9C6CDF-AE39-8642-972C-465C72D8E892}"/>
              </a:ext>
            </a:extLst>
          </p:cNvPr>
          <p:cNvSpPr>
            <a:spLocks noGrp="1"/>
          </p:cNvSpPr>
          <p:nvPr>
            <p:ph type="body" sz="quarter" idx="12"/>
          </p:nvPr>
        </p:nvSpPr>
        <p:spPr/>
        <p:txBody>
          <a:bodyPr/>
          <a:lstStyle/>
          <a:p>
            <a:r>
              <a:rPr lang="en-US" dirty="0">
                <a:solidFill>
                  <a:schemeClr val="tx2"/>
                </a:solidFill>
              </a:rPr>
              <a:t>The Schema of Drive-by Download</a:t>
            </a:r>
          </a:p>
        </p:txBody>
      </p:sp>
      <p:pic>
        <p:nvPicPr>
          <p:cNvPr id="4" name="Picture 2" descr="page1image393911648">
            <a:extLst>
              <a:ext uri="{FF2B5EF4-FFF2-40B4-BE49-F238E27FC236}">
                <a16:creationId xmlns:a16="http://schemas.microsoft.com/office/drawing/2014/main" id="{FFD0F461-8730-1543-A030-17151DCEC7A1}"/>
              </a:ext>
            </a:extLst>
          </p:cNvPr>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rcRect/>
          <a:stretch>
            <a:fillRect/>
          </a:stretch>
        </p:blipFill>
        <p:spPr bwMode="auto">
          <a:xfrm>
            <a:off x="86641" y="880789"/>
            <a:ext cx="9080193" cy="5294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773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55B626-2378-344B-8B84-A5E157EE1A78}"/>
              </a:ext>
            </a:extLst>
          </p:cNvPr>
          <p:cNvSpPr>
            <a:spLocks noGrp="1"/>
          </p:cNvSpPr>
          <p:nvPr>
            <p:ph sz="quarter" idx="11"/>
          </p:nvPr>
        </p:nvSpPr>
        <p:spPr/>
        <p:txBody>
          <a:bodyPr/>
          <a:lstStyle/>
          <a:p>
            <a:endParaRPr lang="en-US"/>
          </a:p>
        </p:txBody>
      </p:sp>
      <p:sp>
        <p:nvSpPr>
          <p:cNvPr id="3" name="Text Placeholder 2">
            <a:extLst>
              <a:ext uri="{FF2B5EF4-FFF2-40B4-BE49-F238E27FC236}">
                <a16:creationId xmlns:a16="http://schemas.microsoft.com/office/drawing/2014/main" id="{AFDD648C-0633-D940-A338-23F98108A1FA}"/>
              </a:ext>
            </a:extLst>
          </p:cNvPr>
          <p:cNvSpPr>
            <a:spLocks noGrp="1"/>
          </p:cNvSpPr>
          <p:nvPr>
            <p:ph type="body" sz="quarter" idx="12"/>
          </p:nvPr>
        </p:nvSpPr>
        <p:spPr/>
        <p:txBody>
          <a:bodyPr/>
          <a:lstStyle/>
          <a:p>
            <a:r>
              <a:rPr lang="en-US" dirty="0">
                <a:solidFill>
                  <a:schemeClr val="tx2"/>
                </a:solidFill>
              </a:rPr>
              <a:t>The Schema of Browser Redirect and Malware Delivery</a:t>
            </a:r>
          </a:p>
        </p:txBody>
      </p:sp>
      <p:pic>
        <p:nvPicPr>
          <p:cNvPr id="4" name="Content Placeholder 6">
            <a:extLst>
              <a:ext uri="{FF2B5EF4-FFF2-40B4-BE49-F238E27FC236}">
                <a16:creationId xmlns:a16="http://schemas.microsoft.com/office/drawing/2014/main" id="{513D73FE-4AFB-9D4A-988A-EC2C535ACD7A}"/>
              </a:ext>
            </a:extLst>
          </p:cNvPr>
          <p:cNvPicPr>
            <a:picLocks noChangeAspect="1"/>
          </p:cNvPicPr>
          <p:nvPr/>
        </p:nvPicPr>
        <p:blipFill>
          <a:blip r:embed="rId2"/>
          <a:stretch>
            <a:fillRect/>
          </a:stretch>
        </p:blipFill>
        <p:spPr>
          <a:xfrm>
            <a:off x="438753" y="1412776"/>
            <a:ext cx="8645678" cy="4680049"/>
          </a:xfrm>
          <a:prstGeom prst="rect">
            <a:avLst/>
          </a:prstGeom>
        </p:spPr>
      </p:pic>
    </p:spTree>
    <p:extLst>
      <p:ext uri="{BB962C8B-B14F-4D97-AF65-F5344CB8AC3E}">
        <p14:creationId xmlns:p14="http://schemas.microsoft.com/office/powerpoint/2010/main" val="1320138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289D09-B802-1445-B9FF-9E02C4D589DB}"/>
              </a:ext>
            </a:extLst>
          </p:cNvPr>
          <p:cNvSpPr>
            <a:spLocks noGrp="1"/>
          </p:cNvSpPr>
          <p:nvPr>
            <p:ph sz="quarter" idx="11"/>
          </p:nvPr>
        </p:nvSpPr>
        <p:spPr>
          <a:xfrm>
            <a:off x="395288" y="1700807"/>
            <a:ext cx="8353425" cy="4392017"/>
          </a:xfrm>
        </p:spPr>
        <p:txBody>
          <a:bodyPr/>
          <a:lstStyle/>
          <a:p>
            <a:r>
              <a:rPr lang="en-US" b="1" dirty="0"/>
              <a:t>Watering hole</a:t>
            </a:r>
          </a:p>
          <a:p>
            <a:endParaRPr lang="en-US" dirty="0"/>
          </a:p>
          <a:p>
            <a:r>
              <a:rPr lang="en-US" b="1" dirty="0"/>
              <a:t>USB attack</a:t>
            </a:r>
            <a:r>
              <a:rPr lang="en-US" dirty="0"/>
              <a:t>: not very common, but it was the method Stuxnet used to penetrate the system</a:t>
            </a:r>
          </a:p>
          <a:p>
            <a:endParaRPr lang="en-US" dirty="0"/>
          </a:p>
          <a:p>
            <a:r>
              <a:rPr lang="en-US" b="1" dirty="0"/>
              <a:t>Direct attack: </a:t>
            </a:r>
            <a:r>
              <a:rPr lang="en-US" dirty="0"/>
              <a:t> anything hosting a service can be attacked if the software implementing the service has vulnerabilities</a:t>
            </a:r>
          </a:p>
          <a:p>
            <a:endParaRPr lang="en-US" b="1" dirty="0"/>
          </a:p>
          <a:p>
            <a:pPr marL="285750" indent="-285750">
              <a:buFontTx/>
              <a:buChar char="-"/>
            </a:pPr>
            <a:r>
              <a:rPr lang="en-US" b="1" dirty="0"/>
              <a:t>A webserver. </a:t>
            </a:r>
            <a:r>
              <a:rPr lang="en-US" dirty="0"/>
              <a:t>Examples: SQL injection, Cross-Site Scripting (XSS), …</a:t>
            </a:r>
          </a:p>
          <a:p>
            <a:pPr marL="285750" indent="-285750">
              <a:buFontTx/>
              <a:buChar char="-"/>
            </a:pPr>
            <a:r>
              <a:rPr lang="en-US" b="1" dirty="0"/>
              <a:t>A router at home. </a:t>
            </a:r>
            <a:r>
              <a:rPr lang="en-US" dirty="0"/>
              <a:t>Usually has some “ports” open for e.g. maintenance</a:t>
            </a:r>
          </a:p>
          <a:p>
            <a:pPr marL="285750" indent="-285750">
              <a:buFontTx/>
              <a:buChar char="-"/>
            </a:pPr>
            <a:r>
              <a:rPr lang="en-US" b="1" dirty="0"/>
              <a:t>CCTVs, Televisions, Fridges, Printers …</a:t>
            </a:r>
            <a:r>
              <a:rPr lang="en-US" dirty="0"/>
              <a:t> they all have a webserver, (discussion on isolation of networks, and firewalls)</a:t>
            </a:r>
          </a:p>
          <a:p>
            <a:pPr marL="285750" indent="-285750">
              <a:buFontTx/>
              <a:buChar char="-"/>
            </a:pPr>
            <a:endParaRPr lang="en-US" b="1" dirty="0"/>
          </a:p>
          <a:p>
            <a:r>
              <a:rPr lang="en-US" b="1" dirty="0">
                <a:solidFill>
                  <a:schemeClr val="tx2"/>
                </a:solidFill>
              </a:rPr>
              <a:t>“</a:t>
            </a:r>
            <a:r>
              <a:rPr lang="en-US" dirty="0">
                <a:solidFill>
                  <a:schemeClr val="tx2"/>
                </a:solidFill>
              </a:rPr>
              <a:t>One notorious targeted attack was launched against Bit9 [13,14]. </a:t>
            </a:r>
            <a:r>
              <a:rPr lang="en-US" b="1" dirty="0">
                <a:solidFill>
                  <a:schemeClr val="tx2"/>
                </a:solidFill>
              </a:rPr>
              <a:t>Attackers exploited the Internet facing web server of Bit9 and conducted a successful SQL injection that provided access to the critical systems of Bit9</a:t>
            </a:r>
            <a:r>
              <a:rPr lang="en-US" dirty="0">
                <a:solidFill>
                  <a:schemeClr val="tx2"/>
                </a:solidFill>
              </a:rPr>
              <a:t>. SQL injection is an attack technique in which unauthorized SQL statements are injected as input values to </a:t>
            </a:r>
            <a:r>
              <a:rPr lang="en-US" dirty="0" err="1">
                <a:solidFill>
                  <a:schemeClr val="tx2"/>
                </a:solidFill>
              </a:rPr>
              <a:t>dif</a:t>
            </a:r>
            <a:r>
              <a:rPr lang="en-US" dirty="0">
                <a:solidFill>
                  <a:schemeClr val="tx2"/>
                </a:solidFill>
              </a:rPr>
              <a:t>- </a:t>
            </a:r>
            <a:r>
              <a:rPr lang="en-US" dirty="0" err="1">
                <a:solidFill>
                  <a:schemeClr val="tx2"/>
                </a:solidFill>
              </a:rPr>
              <a:t>ferent</a:t>
            </a:r>
            <a:r>
              <a:rPr lang="en-US" dirty="0">
                <a:solidFill>
                  <a:schemeClr val="tx2"/>
                </a:solidFill>
              </a:rPr>
              <a:t> parameters in the web applications to manipulate the backend database.”</a:t>
            </a:r>
          </a:p>
          <a:p>
            <a:endParaRPr lang="en-US" b="1" dirty="0"/>
          </a:p>
        </p:txBody>
      </p:sp>
      <p:sp>
        <p:nvSpPr>
          <p:cNvPr id="3" name="Text Placeholder 2">
            <a:extLst>
              <a:ext uri="{FF2B5EF4-FFF2-40B4-BE49-F238E27FC236}">
                <a16:creationId xmlns:a16="http://schemas.microsoft.com/office/drawing/2014/main" id="{2C9E78D6-D0B5-D446-89EF-E4FAC169CB61}"/>
              </a:ext>
            </a:extLst>
          </p:cNvPr>
          <p:cNvSpPr>
            <a:spLocks noGrp="1"/>
          </p:cNvSpPr>
          <p:nvPr>
            <p:ph type="body" sz="quarter" idx="12"/>
          </p:nvPr>
        </p:nvSpPr>
        <p:spPr/>
        <p:txBody>
          <a:bodyPr/>
          <a:lstStyle/>
          <a:p>
            <a:r>
              <a:rPr lang="en-US" dirty="0">
                <a:solidFill>
                  <a:schemeClr val="tx2"/>
                </a:solidFill>
              </a:rPr>
              <a:t>Other attack techniques</a:t>
            </a:r>
          </a:p>
        </p:txBody>
      </p:sp>
    </p:spTree>
    <p:extLst>
      <p:ext uri="{BB962C8B-B14F-4D97-AF65-F5344CB8AC3E}">
        <p14:creationId xmlns:p14="http://schemas.microsoft.com/office/powerpoint/2010/main" val="865986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ounded Rectangle 159">
            <a:extLst>
              <a:ext uri="{FF2B5EF4-FFF2-40B4-BE49-F238E27FC236}">
                <a16:creationId xmlns:a16="http://schemas.microsoft.com/office/drawing/2014/main" id="{FCDBDA46-EE58-134A-94A0-28DD03FF8B23}"/>
              </a:ext>
            </a:extLst>
          </p:cNvPr>
          <p:cNvSpPr/>
          <p:nvPr/>
        </p:nvSpPr>
        <p:spPr>
          <a:xfrm>
            <a:off x="500730" y="3305401"/>
            <a:ext cx="5295405" cy="2787423"/>
          </a:xfrm>
          <a:prstGeom prst="roundRect">
            <a:avLst>
              <a:gd name="adj" fmla="val 6103"/>
            </a:avLst>
          </a:prstGeom>
          <a:solidFill>
            <a:srgbClr val="EAEAE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 name="Text Placeholder 2">
            <a:extLst>
              <a:ext uri="{FF2B5EF4-FFF2-40B4-BE49-F238E27FC236}">
                <a16:creationId xmlns:a16="http://schemas.microsoft.com/office/drawing/2014/main" id="{12692170-AD29-6446-B37C-B84E282148DD}"/>
              </a:ext>
            </a:extLst>
          </p:cNvPr>
          <p:cNvSpPr>
            <a:spLocks noGrp="1"/>
          </p:cNvSpPr>
          <p:nvPr>
            <p:ph type="body" sz="quarter" idx="12"/>
          </p:nvPr>
        </p:nvSpPr>
        <p:spPr/>
        <p:txBody>
          <a:bodyPr/>
          <a:lstStyle/>
          <a:p>
            <a:r>
              <a:rPr lang="en-US" dirty="0">
                <a:solidFill>
                  <a:schemeClr val="tx2"/>
                </a:solidFill>
              </a:rPr>
              <a:t>Example of a Direct Attack 1: the webserver (or the NAS you have at home that is reachable from outside)</a:t>
            </a:r>
          </a:p>
        </p:txBody>
      </p:sp>
      <p:grpSp>
        <p:nvGrpSpPr>
          <p:cNvPr id="4" name="Group 3">
            <a:extLst>
              <a:ext uri="{FF2B5EF4-FFF2-40B4-BE49-F238E27FC236}">
                <a16:creationId xmlns:a16="http://schemas.microsoft.com/office/drawing/2014/main" id="{A16AC1C6-5004-574F-B2E0-21703DB1E99B}"/>
              </a:ext>
            </a:extLst>
          </p:cNvPr>
          <p:cNvGrpSpPr/>
          <p:nvPr/>
        </p:nvGrpSpPr>
        <p:grpSpPr>
          <a:xfrm rot="10800000" flipV="1">
            <a:off x="2123728" y="3284984"/>
            <a:ext cx="426563" cy="107330"/>
            <a:chOff x="7342711" y="5501005"/>
            <a:chExt cx="426563" cy="138545"/>
          </a:xfrm>
        </p:grpSpPr>
        <p:sp>
          <p:nvSpPr>
            <p:cNvPr id="5" name="Rounded Rectangle 145">
              <a:extLst>
                <a:ext uri="{FF2B5EF4-FFF2-40B4-BE49-F238E27FC236}">
                  <a16:creationId xmlns:a16="http://schemas.microsoft.com/office/drawing/2014/main" id="{CF62552E-008F-2647-978D-5CD38A165583}"/>
                </a:ext>
              </a:extLst>
            </p:cNvPr>
            <p:cNvSpPr/>
            <p:nvPr/>
          </p:nvSpPr>
          <p:spPr>
            <a:xfrm>
              <a:off x="7342711" y="5501005"/>
              <a:ext cx="426563" cy="138545"/>
            </a:xfrm>
            <a:prstGeom prst="roundRect">
              <a:avLst/>
            </a:prstGeom>
            <a:solidFill>
              <a:srgbClr val="DDE6F3">
                <a:lumMod val="50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3C30D17E-6657-4242-AF9F-7BB4155FFE18}"/>
                </a:ext>
              </a:extLst>
            </p:cNvPr>
            <p:cNvSpPr/>
            <p:nvPr/>
          </p:nvSpPr>
          <p:spPr>
            <a:xfrm>
              <a:off x="7391098"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AC835E84-180C-0F41-8D20-C3D06A67745A}"/>
                </a:ext>
              </a:extLst>
            </p:cNvPr>
            <p:cNvSpPr/>
            <p:nvPr/>
          </p:nvSpPr>
          <p:spPr>
            <a:xfrm>
              <a:off x="7462419"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69594D4C-DFEB-7C46-84B7-367CEF737F7B}"/>
                </a:ext>
              </a:extLst>
            </p:cNvPr>
            <p:cNvSpPr/>
            <p:nvPr/>
          </p:nvSpPr>
          <p:spPr>
            <a:xfrm>
              <a:off x="7533740"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04791D53-4656-4B4D-BE4E-5BC3F6C54D42}"/>
                </a:ext>
              </a:extLst>
            </p:cNvPr>
            <p:cNvSpPr/>
            <p:nvPr/>
          </p:nvSpPr>
          <p:spPr>
            <a:xfrm>
              <a:off x="7605061"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ADBE5570-D2D5-5C41-BCF5-3585B3980919}"/>
                </a:ext>
              </a:extLst>
            </p:cNvPr>
            <p:cNvSpPr/>
            <p:nvPr/>
          </p:nvSpPr>
          <p:spPr>
            <a:xfrm>
              <a:off x="7676383"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12" name="Group 11">
            <a:extLst>
              <a:ext uri="{FF2B5EF4-FFF2-40B4-BE49-F238E27FC236}">
                <a16:creationId xmlns:a16="http://schemas.microsoft.com/office/drawing/2014/main" id="{A046934F-9A6E-5D4D-ACEB-ABFFB26AA87B}"/>
              </a:ext>
            </a:extLst>
          </p:cNvPr>
          <p:cNvGrpSpPr/>
          <p:nvPr/>
        </p:nvGrpSpPr>
        <p:grpSpPr>
          <a:xfrm>
            <a:off x="971600" y="3933056"/>
            <a:ext cx="437656" cy="766104"/>
            <a:chOff x="2590776" y="1079394"/>
            <a:chExt cx="749324" cy="1206606"/>
          </a:xfrm>
        </p:grpSpPr>
        <p:sp>
          <p:nvSpPr>
            <p:cNvPr id="13" name="Rounded Rectangle 96">
              <a:extLst>
                <a:ext uri="{FF2B5EF4-FFF2-40B4-BE49-F238E27FC236}">
                  <a16:creationId xmlns:a16="http://schemas.microsoft.com/office/drawing/2014/main" id="{494B5CA3-291B-5143-B77C-C91FBA858711}"/>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4" name="Rounded Rectangle 97">
              <a:extLst>
                <a:ext uri="{FF2B5EF4-FFF2-40B4-BE49-F238E27FC236}">
                  <a16:creationId xmlns:a16="http://schemas.microsoft.com/office/drawing/2014/main" id="{39295CDF-5899-B546-A69B-9C490F966B5E}"/>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5" name="Rounded Rectangle 98">
              <a:extLst>
                <a:ext uri="{FF2B5EF4-FFF2-40B4-BE49-F238E27FC236}">
                  <a16:creationId xmlns:a16="http://schemas.microsoft.com/office/drawing/2014/main" id="{593E9164-33DD-594A-BB6D-21D6118824E0}"/>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6" name="Rounded Rectangle 99">
              <a:extLst>
                <a:ext uri="{FF2B5EF4-FFF2-40B4-BE49-F238E27FC236}">
                  <a16:creationId xmlns:a16="http://schemas.microsoft.com/office/drawing/2014/main" id="{612629D6-97BD-8E42-888F-381E056BEE88}"/>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5B09B626-C699-3844-98E6-A87B617BC325}"/>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8" name="Oval 17">
              <a:extLst>
                <a:ext uri="{FF2B5EF4-FFF2-40B4-BE49-F238E27FC236}">
                  <a16:creationId xmlns:a16="http://schemas.microsoft.com/office/drawing/2014/main" id="{752C69A1-6260-9B43-B24E-C17C2945E7CD}"/>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26" name="Group 25">
            <a:extLst>
              <a:ext uri="{FF2B5EF4-FFF2-40B4-BE49-F238E27FC236}">
                <a16:creationId xmlns:a16="http://schemas.microsoft.com/office/drawing/2014/main" id="{FC53572E-FBDC-8542-9382-606BB7FDDCE8}"/>
              </a:ext>
            </a:extLst>
          </p:cNvPr>
          <p:cNvGrpSpPr/>
          <p:nvPr/>
        </p:nvGrpSpPr>
        <p:grpSpPr>
          <a:xfrm>
            <a:off x="2752803" y="3933056"/>
            <a:ext cx="437656" cy="766104"/>
            <a:chOff x="2590776" y="1079394"/>
            <a:chExt cx="749324" cy="1206606"/>
          </a:xfrm>
        </p:grpSpPr>
        <p:sp>
          <p:nvSpPr>
            <p:cNvPr id="27" name="Rounded Rectangle 96">
              <a:extLst>
                <a:ext uri="{FF2B5EF4-FFF2-40B4-BE49-F238E27FC236}">
                  <a16:creationId xmlns:a16="http://schemas.microsoft.com/office/drawing/2014/main" id="{99C7932C-75ED-B741-BEAA-B600D3DFE420}"/>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28" name="Rounded Rectangle 97">
              <a:extLst>
                <a:ext uri="{FF2B5EF4-FFF2-40B4-BE49-F238E27FC236}">
                  <a16:creationId xmlns:a16="http://schemas.microsoft.com/office/drawing/2014/main" id="{AAAE071D-A71A-194D-8DC8-E30AEA69B702}"/>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29" name="Rounded Rectangle 98">
              <a:extLst>
                <a:ext uri="{FF2B5EF4-FFF2-40B4-BE49-F238E27FC236}">
                  <a16:creationId xmlns:a16="http://schemas.microsoft.com/office/drawing/2014/main" id="{CB93D041-5BC8-CB42-8DE7-4BF6D6DE274D}"/>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30" name="Rounded Rectangle 99">
              <a:extLst>
                <a:ext uri="{FF2B5EF4-FFF2-40B4-BE49-F238E27FC236}">
                  <a16:creationId xmlns:a16="http://schemas.microsoft.com/office/drawing/2014/main" id="{007C1CEB-5B6B-E444-A17E-445ED3315BE5}"/>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D59C8ACA-4EA6-A444-9FDC-1E00C29E6967}"/>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32" name="Oval 31">
              <a:extLst>
                <a:ext uri="{FF2B5EF4-FFF2-40B4-BE49-F238E27FC236}">
                  <a16:creationId xmlns:a16="http://schemas.microsoft.com/office/drawing/2014/main" id="{35384ABA-4E25-3D4E-BC25-1F6486122EAD}"/>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pic>
        <p:nvPicPr>
          <p:cNvPr id="35" name="Picture 34" descr="user_blue.png">
            <a:extLst>
              <a:ext uri="{FF2B5EF4-FFF2-40B4-BE49-F238E27FC236}">
                <a16:creationId xmlns:a16="http://schemas.microsoft.com/office/drawing/2014/main" id="{BDBEB75B-F71E-6B47-97A4-5A40F7E31BB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35778" y="5241798"/>
            <a:ext cx="461429" cy="526967"/>
          </a:xfrm>
          <a:prstGeom prst="rect">
            <a:avLst/>
          </a:prstGeom>
        </p:spPr>
      </p:pic>
      <p:sp>
        <p:nvSpPr>
          <p:cNvPr id="36" name="TextBox 35">
            <a:extLst>
              <a:ext uri="{FF2B5EF4-FFF2-40B4-BE49-F238E27FC236}">
                <a16:creationId xmlns:a16="http://schemas.microsoft.com/office/drawing/2014/main" id="{FB17E6E4-1AA4-D14E-9F87-EEB0C67A1FBA}"/>
              </a:ext>
            </a:extLst>
          </p:cNvPr>
          <p:cNvSpPr txBox="1"/>
          <p:nvPr/>
        </p:nvSpPr>
        <p:spPr>
          <a:xfrm>
            <a:off x="2388457" y="4918327"/>
            <a:ext cx="1234564" cy="276999"/>
          </a:xfrm>
          <a:prstGeom prst="rect">
            <a:avLst/>
          </a:prstGeom>
          <a:noFill/>
        </p:spPr>
        <p:txBody>
          <a:bodyPr wrap="square" rtlCol="0">
            <a:spAutoFit/>
          </a:bodyPr>
          <a:lstStyle/>
          <a:p>
            <a:pPr algn="ctr"/>
            <a:r>
              <a:rPr lang="en-US" sz="1200" dirty="0">
                <a:latin typeface="Lato" panose="020F0502020204030203" pitchFamily="34" charset="0"/>
              </a:rPr>
              <a:t>Web Server</a:t>
            </a:r>
            <a:endParaRPr lang="en-GB" sz="1200" dirty="0">
              <a:latin typeface="Lato" panose="020F0502020204030203" pitchFamily="34" charset="0"/>
            </a:endParaRPr>
          </a:p>
        </p:txBody>
      </p:sp>
      <p:sp>
        <p:nvSpPr>
          <p:cNvPr id="37" name="TextBox 36">
            <a:extLst>
              <a:ext uri="{FF2B5EF4-FFF2-40B4-BE49-F238E27FC236}">
                <a16:creationId xmlns:a16="http://schemas.microsoft.com/office/drawing/2014/main" id="{62D78FDF-81E1-EA4D-A03A-BA9CFF034144}"/>
              </a:ext>
            </a:extLst>
          </p:cNvPr>
          <p:cNvSpPr txBox="1"/>
          <p:nvPr/>
        </p:nvSpPr>
        <p:spPr>
          <a:xfrm>
            <a:off x="585702" y="4769526"/>
            <a:ext cx="1234564" cy="461665"/>
          </a:xfrm>
          <a:prstGeom prst="rect">
            <a:avLst/>
          </a:prstGeom>
          <a:noFill/>
        </p:spPr>
        <p:txBody>
          <a:bodyPr wrap="square" rtlCol="0">
            <a:spAutoFit/>
          </a:bodyPr>
          <a:lstStyle/>
          <a:p>
            <a:pPr algn="ctr"/>
            <a:r>
              <a:rPr lang="en-US" sz="1200" dirty="0">
                <a:latin typeface="Lato" panose="020F0502020204030203" pitchFamily="34" charset="0"/>
              </a:rPr>
              <a:t>Office or home computer</a:t>
            </a:r>
            <a:endParaRPr lang="en-GB" sz="1200" dirty="0">
              <a:latin typeface="Lato" panose="020F0502020204030203" pitchFamily="34" charset="0"/>
            </a:endParaRPr>
          </a:p>
        </p:txBody>
      </p:sp>
      <p:cxnSp>
        <p:nvCxnSpPr>
          <p:cNvPr id="38" name="Straight Connector 37">
            <a:extLst>
              <a:ext uri="{FF2B5EF4-FFF2-40B4-BE49-F238E27FC236}">
                <a16:creationId xmlns:a16="http://schemas.microsoft.com/office/drawing/2014/main" id="{2FFE981B-0B49-E34E-A48A-7CED4EF495F9}"/>
              </a:ext>
            </a:extLst>
          </p:cNvPr>
          <p:cNvCxnSpPr>
            <a:cxnSpLocks/>
          </p:cNvCxnSpPr>
          <p:nvPr/>
        </p:nvCxnSpPr>
        <p:spPr>
          <a:xfrm>
            <a:off x="799411" y="3645024"/>
            <a:ext cx="4636685" cy="0"/>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40" name="Group 39">
            <a:extLst>
              <a:ext uri="{FF2B5EF4-FFF2-40B4-BE49-F238E27FC236}">
                <a16:creationId xmlns:a16="http://schemas.microsoft.com/office/drawing/2014/main" id="{BC47034D-8CAA-0047-8C6F-B2C9C9C4C997}"/>
              </a:ext>
            </a:extLst>
          </p:cNvPr>
          <p:cNvGrpSpPr/>
          <p:nvPr/>
        </p:nvGrpSpPr>
        <p:grpSpPr>
          <a:xfrm>
            <a:off x="4607971" y="4330038"/>
            <a:ext cx="477234" cy="400105"/>
            <a:chOff x="795867" y="1761053"/>
            <a:chExt cx="1346200" cy="965211"/>
          </a:xfrm>
        </p:grpSpPr>
        <p:sp>
          <p:nvSpPr>
            <p:cNvPr id="41" name="Rounded Rectangle 53">
              <a:extLst>
                <a:ext uri="{FF2B5EF4-FFF2-40B4-BE49-F238E27FC236}">
                  <a16:creationId xmlns:a16="http://schemas.microsoft.com/office/drawing/2014/main" id="{B4D62323-21E1-364E-B9A5-A448F5D5BD89}"/>
                </a:ext>
              </a:extLst>
            </p:cNvPr>
            <p:cNvSpPr/>
            <p:nvPr/>
          </p:nvSpPr>
          <p:spPr>
            <a:xfrm>
              <a:off x="795867" y="1761053"/>
              <a:ext cx="1346200" cy="829733"/>
            </a:xfrm>
            <a:prstGeom prst="roundRect">
              <a:avLst>
                <a:gd name="adj" fmla="val 5443"/>
              </a:avLst>
            </a:prstGeom>
            <a:solidFill>
              <a:sysClr val="window" lastClr="FFFFFF"/>
            </a:solidFill>
            <a:ln w="38100" cap="flat" cmpd="sng" algn="ctr">
              <a:solidFill>
                <a:srgbClr val="2D4B87">
                  <a:lumMod val="75000"/>
                </a:srgbClr>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D4B87">
                    <a:lumMod val="75000"/>
                  </a:srgbClr>
                </a:solidFill>
                <a:effectLst/>
                <a:uLnTx/>
                <a:uFillTx/>
                <a:latin typeface="Arial"/>
                <a:ea typeface="+mn-ea"/>
                <a:cs typeface="Arial"/>
              </a:endParaRPr>
            </a:p>
          </p:txBody>
        </p:sp>
        <p:sp>
          <p:nvSpPr>
            <p:cNvPr id="42" name="Trapezoid 41">
              <a:extLst>
                <a:ext uri="{FF2B5EF4-FFF2-40B4-BE49-F238E27FC236}">
                  <a16:creationId xmlns:a16="http://schemas.microsoft.com/office/drawing/2014/main" id="{E4EEFC41-0B23-6E44-951F-3FABA40A2EAF}"/>
                </a:ext>
              </a:extLst>
            </p:cNvPr>
            <p:cNvSpPr/>
            <p:nvPr/>
          </p:nvSpPr>
          <p:spPr>
            <a:xfrm rot="10800000">
              <a:off x="1219262" y="2595016"/>
              <a:ext cx="499411" cy="45719"/>
            </a:xfrm>
            <a:prstGeom prst="trapezoid">
              <a:avLst/>
            </a:prstGeom>
            <a:solidFill>
              <a:srgbClr val="2D4B87">
                <a:lumMod val="75000"/>
              </a:srgbClr>
            </a:solidFill>
            <a:ln w="28575"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43" name="Rectangle 42">
              <a:extLst>
                <a:ext uri="{FF2B5EF4-FFF2-40B4-BE49-F238E27FC236}">
                  <a16:creationId xmlns:a16="http://schemas.microsoft.com/office/drawing/2014/main" id="{2408E202-85DC-0246-A4A3-31A8E4AD14DC}"/>
                </a:ext>
              </a:extLst>
            </p:cNvPr>
            <p:cNvSpPr/>
            <p:nvPr/>
          </p:nvSpPr>
          <p:spPr>
            <a:xfrm>
              <a:off x="1138579" y="2670366"/>
              <a:ext cx="660777" cy="55898"/>
            </a:xfrm>
            <a:prstGeom prst="rect">
              <a:avLst/>
            </a:prstGeom>
            <a:solidFill>
              <a:srgbClr val="2D4B87">
                <a:lumMod val="75000"/>
              </a:srgbClr>
            </a:solidFill>
            <a:ln w="3175"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sp>
        <p:nvSpPr>
          <p:cNvPr id="58" name="TextBox 57">
            <a:extLst>
              <a:ext uri="{FF2B5EF4-FFF2-40B4-BE49-F238E27FC236}">
                <a16:creationId xmlns:a16="http://schemas.microsoft.com/office/drawing/2014/main" id="{5EC08E4F-B774-0E4F-8A85-70150EB05493}"/>
              </a:ext>
            </a:extLst>
          </p:cNvPr>
          <p:cNvSpPr txBox="1"/>
          <p:nvPr/>
        </p:nvSpPr>
        <p:spPr>
          <a:xfrm>
            <a:off x="4220992" y="4789878"/>
            <a:ext cx="1234564" cy="276999"/>
          </a:xfrm>
          <a:prstGeom prst="rect">
            <a:avLst/>
          </a:prstGeom>
          <a:noFill/>
        </p:spPr>
        <p:txBody>
          <a:bodyPr wrap="square" rtlCol="0">
            <a:spAutoFit/>
          </a:bodyPr>
          <a:lstStyle/>
          <a:p>
            <a:pPr algn="ctr"/>
            <a:r>
              <a:rPr lang="en-US" sz="1200" dirty="0">
                <a:latin typeface="Lato" panose="020F0502020204030203" pitchFamily="34" charset="0"/>
              </a:rPr>
              <a:t>SCADA or a TV</a:t>
            </a:r>
            <a:endParaRPr lang="en-GB" sz="1200" dirty="0">
              <a:latin typeface="Lato" panose="020F0502020204030203" pitchFamily="34" charset="0"/>
            </a:endParaRPr>
          </a:p>
        </p:txBody>
      </p:sp>
      <p:grpSp>
        <p:nvGrpSpPr>
          <p:cNvPr id="87" name="Group 86">
            <a:extLst>
              <a:ext uri="{FF2B5EF4-FFF2-40B4-BE49-F238E27FC236}">
                <a16:creationId xmlns:a16="http://schemas.microsoft.com/office/drawing/2014/main" id="{F8C7A7E9-4A28-0E47-83C6-DB0F565B39C8}"/>
              </a:ext>
            </a:extLst>
          </p:cNvPr>
          <p:cNvGrpSpPr/>
          <p:nvPr/>
        </p:nvGrpSpPr>
        <p:grpSpPr>
          <a:xfrm>
            <a:off x="3759012" y="5123076"/>
            <a:ext cx="857249" cy="316182"/>
            <a:chOff x="4151669" y="5744028"/>
            <a:chExt cx="857249" cy="316182"/>
          </a:xfrm>
        </p:grpSpPr>
        <p:sp>
          <p:nvSpPr>
            <p:cNvPr id="88" name="Rounded Rectangle 214">
              <a:extLst>
                <a:ext uri="{FF2B5EF4-FFF2-40B4-BE49-F238E27FC236}">
                  <a16:creationId xmlns:a16="http://schemas.microsoft.com/office/drawing/2014/main" id="{077AF422-9C5A-634A-AE50-6A5B1AED3005}"/>
                </a:ext>
              </a:extLst>
            </p:cNvPr>
            <p:cNvSpPr/>
            <p:nvPr/>
          </p:nvSpPr>
          <p:spPr>
            <a:xfrm>
              <a:off x="4202413" y="5802764"/>
              <a:ext cx="637634" cy="251798"/>
            </a:xfrm>
            <a:prstGeom prst="roundRect">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cxnSp>
          <p:nvCxnSpPr>
            <p:cNvPr id="89" name="Straight Connector 88">
              <a:extLst>
                <a:ext uri="{FF2B5EF4-FFF2-40B4-BE49-F238E27FC236}">
                  <a16:creationId xmlns:a16="http://schemas.microsoft.com/office/drawing/2014/main" id="{CB57A887-E04C-0E43-86DD-5B4A02163EFB}"/>
                </a:ext>
              </a:extLst>
            </p:cNvPr>
            <p:cNvCxnSpPr/>
            <p:nvPr/>
          </p:nvCxnSpPr>
          <p:spPr>
            <a:xfrm>
              <a:off x="4608975" y="5797265"/>
              <a:ext cx="0" cy="251798"/>
            </a:xfrm>
            <a:prstGeom prst="line">
              <a:avLst/>
            </a:prstGeom>
            <a:noFill/>
            <a:ln w="12700" cap="flat" cmpd="sng" algn="ctr">
              <a:solidFill>
                <a:srgbClr val="13326F"/>
              </a:solidFill>
              <a:prstDash val="solid"/>
            </a:ln>
            <a:effectLst/>
          </p:spPr>
        </p:cxnSp>
        <p:cxnSp>
          <p:nvCxnSpPr>
            <p:cNvPr id="90" name="Straight Connector 89">
              <a:extLst>
                <a:ext uri="{FF2B5EF4-FFF2-40B4-BE49-F238E27FC236}">
                  <a16:creationId xmlns:a16="http://schemas.microsoft.com/office/drawing/2014/main" id="{4C64686C-70A2-B345-9D0D-AB97D3178F1B}"/>
                </a:ext>
              </a:extLst>
            </p:cNvPr>
            <p:cNvCxnSpPr/>
            <p:nvPr/>
          </p:nvCxnSpPr>
          <p:spPr>
            <a:xfrm>
              <a:off x="4535697" y="5797265"/>
              <a:ext cx="0" cy="251798"/>
            </a:xfrm>
            <a:prstGeom prst="line">
              <a:avLst/>
            </a:prstGeom>
            <a:noFill/>
            <a:ln w="12700" cap="flat" cmpd="sng" algn="ctr">
              <a:solidFill>
                <a:srgbClr val="13326F"/>
              </a:solidFill>
              <a:prstDash val="solid"/>
            </a:ln>
            <a:effectLst/>
          </p:spPr>
        </p:cxnSp>
        <p:cxnSp>
          <p:nvCxnSpPr>
            <p:cNvPr id="91" name="Straight Connector 90">
              <a:extLst>
                <a:ext uri="{FF2B5EF4-FFF2-40B4-BE49-F238E27FC236}">
                  <a16:creationId xmlns:a16="http://schemas.microsoft.com/office/drawing/2014/main" id="{A8073A49-F1E1-EF47-90C0-5ADBA31BE596}"/>
                </a:ext>
              </a:extLst>
            </p:cNvPr>
            <p:cNvCxnSpPr/>
            <p:nvPr/>
          </p:nvCxnSpPr>
          <p:spPr>
            <a:xfrm>
              <a:off x="4310159" y="5808412"/>
              <a:ext cx="0" cy="251798"/>
            </a:xfrm>
            <a:prstGeom prst="line">
              <a:avLst/>
            </a:prstGeom>
            <a:noFill/>
            <a:ln w="12700" cap="flat" cmpd="sng" algn="ctr">
              <a:solidFill>
                <a:srgbClr val="13326F"/>
              </a:solidFill>
              <a:prstDash val="solid"/>
            </a:ln>
            <a:effectLst/>
          </p:spPr>
        </p:cxnSp>
        <p:cxnSp>
          <p:nvCxnSpPr>
            <p:cNvPr id="92" name="Straight Connector 91">
              <a:extLst>
                <a:ext uri="{FF2B5EF4-FFF2-40B4-BE49-F238E27FC236}">
                  <a16:creationId xmlns:a16="http://schemas.microsoft.com/office/drawing/2014/main" id="{8E561FD3-50A0-4B43-9277-528491ED3506}"/>
                </a:ext>
              </a:extLst>
            </p:cNvPr>
            <p:cNvCxnSpPr>
              <a:stCxn id="88" idx="1"/>
              <a:endCxn id="88" idx="3"/>
            </p:cNvCxnSpPr>
            <p:nvPr/>
          </p:nvCxnSpPr>
          <p:spPr>
            <a:xfrm>
              <a:off x="4202413" y="5928663"/>
              <a:ext cx="637634" cy="0"/>
            </a:xfrm>
            <a:prstGeom prst="line">
              <a:avLst/>
            </a:prstGeom>
            <a:noFill/>
            <a:ln w="12700" cap="flat" cmpd="sng" algn="ctr">
              <a:solidFill>
                <a:srgbClr val="13326F"/>
              </a:solidFill>
              <a:prstDash val="solid"/>
            </a:ln>
            <a:effectLst/>
          </p:spPr>
        </p:cxnSp>
        <p:cxnSp>
          <p:nvCxnSpPr>
            <p:cNvPr id="93" name="Straight Connector 92">
              <a:extLst>
                <a:ext uri="{FF2B5EF4-FFF2-40B4-BE49-F238E27FC236}">
                  <a16:creationId xmlns:a16="http://schemas.microsoft.com/office/drawing/2014/main" id="{B4B06ABE-23F8-0D49-8C93-766967A22F82}"/>
                </a:ext>
              </a:extLst>
            </p:cNvPr>
            <p:cNvCxnSpPr/>
            <p:nvPr/>
          </p:nvCxnSpPr>
          <p:spPr>
            <a:xfrm>
              <a:off x="4460594" y="5797265"/>
              <a:ext cx="0" cy="251798"/>
            </a:xfrm>
            <a:prstGeom prst="line">
              <a:avLst/>
            </a:prstGeom>
            <a:noFill/>
            <a:ln w="12700" cap="flat" cmpd="sng" algn="ctr">
              <a:solidFill>
                <a:srgbClr val="13326F"/>
              </a:solidFill>
              <a:prstDash val="solid"/>
            </a:ln>
            <a:effectLst/>
          </p:spPr>
        </p:cxnSp>
        <p:sp>
          <p:nvSpPr>
            <p:cNvPr id="94" name="Rectangle 93">
              <a:extLst>
                <a:ext uri="{FF2B5EF4-FFF2-40B4-BE49-F238E27FC236}">
                  <a16:creationId xmlns:a16="http://schemas.microsoft.com/office/drawing/2014/main" id="{7C94AC02-F4DC-314E-B4F4-A3DA3480AA6F}"/>
                </a:ext>
              </a:extLst>
            </p:cNvPr>
            <p:cNvSpPr/>
            <p:nvPr/>
          </p:nvSpPr>
          <p:spPr>
            <a:xfrm>
              <a:off x="4241975" y="5962351"/>
              <a:ext cx="45719" cy="50800"/>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95" name="TextBox 94">
              <a:extLst>
                <a:ext uri="{FF2B5EF4-FFF2-40B4-BE49-F238E27FC236}">
                  <a16:creationId xmlns:a16="http://schemas.microsoft.com/office/drawing/2014/main" id="{1604F3F9-C9B5-4646-8B07-CD964CBBE332}"/>
                </a:ext>
              </a:extLst>
            </p:cNvPr>
            <p:cNvSpPr txBox="1"/>
            <p:nvPr/>
          </p:nvSpPr>
          <p:spPr>
            <a:xfrm>
              <a:off x="4151669" y="5744028"/>
              <a:ext cx="857249"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10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endParaRPr kumimoji="0" lang="en-US" sz="800" b="0" i="0" u="none" strike="noStrike" kern="0" cap="none" spc="0" normalizeH="0" baseline="0" noProof="0" dirty="0">
                <a:ln>
                  <a:noFill/>
                </a:ln>
                <a:solidFill>
                  <a:srgbClr val="2D4B87">
                    <a:lumMod val="75000"/>
                  </a:srgbClr>
                </a:solidFill>
                <a:effectLst/>
                <a:uLnTx/>
                <a:uFillTx/>
                <a:latin typeface="Arial"/>
                <a:cs typeface="Arial"/>
              </a:endParaRPr>
            </a:p>
          </p:txBody>
        </p:sp>
        <p:cxnSp>
          <p:nvCxnSpPr>
            <p:cNvPr id="96" name="Straight Connector 95">
              <a:extLst>
                <a:ext uri="{FF2B5EF4-FFF2-40B4-BE49-F238E27FC236}">
                  <a16:creationId xmlns:a16="http://schemas.microsoft.com/office/drawing/2014/main" id="{7D5E00C5-A963-6E4A-BCFD-001F4651AA5F}"/>
                </a:ext>
              </a:extLst>
            </p:cNvPr>
            <p:cNvCxnSpPr/>
            <p:nvPr/>
          </p:nvCxnSpPr>
          <p:spPr>
            <a:xfrm>
              <a:off x="4385535" y="5802764"/>
              <a:ext cx="0" cy="251798"/>
            </a:xfrm>
            <a:prstGeom prst="line">
              <a:avLst/>
            </a:prstGeom>
            <a:noFill/>
            <a:ln w="12700" cap="flat" cmpd="sng" algn="ctr">
              <a:solidFill>
                <a:srgbClr val="13326F"/>
              </a:solidFill>
              <a:prstDash val="solid"/>
            </a:ln>
            <a:effectLst/>
          </p:spPr>
        </p:cxnSp>
        <p:cxnSp>
          <p:nvCxnSpPr>
            <p:cNvPr id="97" name="Straight Connector 96">
              <a:extLst>
                <a:ext uri="{FF2B5EF4-FFF2-40B4-BE49-F238E27FC236}">
                  <a16:creationId xmlns:a16="http://schemas.microsoft.com/office/drawing/2014/main" id="{7A55C949-B165-5D47-9D9F-C8BD21A0486A}"/>
                </a:ext>
              </a:extLst>
            </p:cNvPr>
            <p:cNvCxnSpPr/>
            <p:nvPr/>
          </p:nvCxnSpPr>
          <p:spPr>
            <a:xfrm>
              <a:off x="4685066" y="5792859"/>
              <a:ext cx="0" cy="251798"/>
            </a:xfrm>
            <a:prstGeom prst="line">
              <a:avLst/>
            </a:prstGeom>
            <a:noFill/>
            <a:ln w="12700" cap="flat" cmpd="sng" algn="ctr">
              <a:solidFill>
                <a:srgbClr val="13326F"/>
              </a:solidFill>
              <a:prstDash val="solid"/>
            </a:ln>
            <a:effectLst/>
          </p:spPr>
        </p:cxnSp>
        <p:cxnSp>
          <p:nvCxnSpPr>
            <p:cNvPr id="98" name="Straight Connector 97">
              <a:extLst>
                <a:ext uri="{FF2B5EF4-FFF2-40B4-BE49-F238E27FC236}">
                  <a16:creationId xmlns:a16="http://schemas.microsoft.com/office/drawing/2014/main" id="{12010808-AE87-E54F-9EF3-5711CD7CB360}"/>
                </a:ext>
              </a:extLst>
            </p:cNvPr>
            <p:cNvCxnSpPr/>
            <p:nvPr/>
          </p:nvCxnSpPr>
          <p:spPr>
            <a:xfrm>
              <a:off x="4756857" y="5805939"/>
              <a:ext cx="0" cy="251798"/>
            </a:xfrm>
            <a:prstGeom prst="line">
              <a:avLst/>
            </a:prstGeom>
            <a:noFill/>
            <a:ln w="12700" cap="flat" cmpd="sng" algn="ctr">
              <a:solidFill>
                <a:srgbClr val="13326F"/>
              </a:solidFill>
              <a:prstDash val="solid"/>
            </a:ln>
            <a:effectLst/>
          </p:spPr>
        </p:cxnSp>
      </p:grpSp>
      <p:grpSp>
        <p:nvGrpSpPr>
          <p:cNvPr id="99" name="Group 98">
            <a:extLst>
              <a:ext uri="{FF2B5EF4-FFF2-40B4-BE49-F238E27FC236}">
                <a16:creationId xmlns:a16="http://schemas.microsoft.com/office/drawing/2014/main" id="{FEFDB1D1-E661-634D-A6B1-139F9C59E0EE}"/>
              </a:ext>
            </a:extLst>
          </p:cNvPr>
          <p:cNvGrpSpPr/>
          <p:nvPr/>
        </p:nvGrpSpPr>
        <p:grpSpPr>
          <a:xfrm>
            <a:off x="4002783" y="5275519"/>
            <a:ext cx="857249" cy="316182"/>
            <a:chOff x="4151669" y="5744028"/>
            <a:chExt cx="857249" cy="316182"/>
          </a:xfrm>
        </p:grpSpPr>
        <p:sp>
          <p:nvSpPr>
            <p:cNvPr id="100" name="Rounded Rectangle 214">
              <a:extLst>
                <a:ext uri="{FF2B5EF4-FFF2-40B4-BE49-F238E27FC236}">
                  <a16:creationId xmlns:a16="http://schemas.microsoft.com/office/drawing/2014/main" id="{7F29F2D8-7961-8A4D-B44E-7BB5D9E6AC26}"/>
                </a:ext>
              </a:extLst>
            </p:cNvPr>
            <p:cNvSpPr/>
            <p:nvPr/>
          </p:nvSpPr>
          <p:spPr>
            <a:xfrm>
              <a:off x="4202413" y="5802764"/>
              <a:ext cx="637634" cy="251798"/>
            </a:xfrm>
            <a:prstGeom prst="roundRect">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cxnSp>
          <p:nvCxnSpPr>
            <p:cNvPr id="101" name="Straight Connector 100">
              <a:extLst>
                <a:ext uri="{FF2B5EF4-FFF2-40B4-BE49-F238E27FC236}">
                  <a16:creationId xmlns:a16="http://schemas.microsoft.com/office/drawing/2014/main" id="{7E45D233-BC49-AD45-8741-E3AB45759399}"/>
                </a:ext>
              </a:extLst>
            </p:cNvPr>
            <p:cNvCxnSpPr/>
            <p:nvPr/>
          </p:nvCxnSpPr>
          <p:spPr>
            <a:xfrm>
              <a:off x="4608975" y="5797265"/>
              <a:ext cx="0" cy="251798"/>
            </a:xfrm>
            <a:prstGeom prst="line">
              <a:avLst/>
            </a:prstGeom>
            <a:noFill/>
            <a:ln w="12700" cap="flat" cmpd="sng" algn="ctr">
              <a:solidFill>
                <a:srgbClr val="13326F"/>
              </a:solidFill>
              <a:prstDash val="solid"/>
            </a:ln>
            <a:effectLst/>
          </p:spPr>
        </p:cxnSp>
        <p:cxnSp>
          <p:nvCxnSpPr>
            <p:cNvPr id="102" name="Straight Connector 101">
              <a:extLst>
                <a:ext uri="{FF2B5EF4-FFF2-40B4-BE49-F238E27FC236}">
                  <a16:creationId xmlns:a16="http://schemas.microsoft.com/office/drawing/2014/main" id="{520D6539-01B5-1945-A576-325EDB229E77}"/>
                </a:ext>
              </a:extLst>
            </p:cNvPr>
            <p:cNvCxnSpPr/>
            <p:nvPr/>
          </p:nvCxnSpPr>
          <p:spPr>
            <a:xfrm>
              <a:off x="4535697" y="5797265"/>
              <a:ext cx="0" cy="251798"/>
            </a:xfrm>
            <a:prstGeom prst="line">
              <a:avLst/>
            </a:prstGeom>
            <a:noFill/>
            <a:ln w="12700" cap="flat" cmpd="sng" algn="ctr">
              <a:solidFill>
                <a:srgbClr val="13326F"/>
              </a:solidFill>
              <a:prstDash val="solid"/>
            </a:ln>
            <a:effectLst/>
          </p:spPr>
        </p:cxnSp>
        <p:cxnSp>
          <p:nvCxnSpPr>
            <p:cNvPr id="103" name="Straight Connector 102">
              <a:extLst>
                <a:ext uri="{FF2B5EF4-FFF2-40B4-BE49-F238E27FC236}">
                  <a16:creationId xmlns:a16="http://schemas.microsoft.com/office/drawing/2014/main" id="{DD35CE9A-8C8D-4D45-84C8-B7A42AAE35F4}"/>
                </a:ext>
              </a:extLst>
            </p:cNvPr>
            <p:cNvCxnSpPr/>
            <p:nvPr/>
          </p:nvCxnSpPr>
          <p:spPr>
            <a:xfrm>
              <a:off x="4310159" y="5808412"/>
              <a:ext cx="0" cy="251798"/>
            </a:xfrm>
            <a:prstGeom prst="line">
              <a:avLst/>
            </a:prstGeom>
            <a:noFill/>
            <a:ln w="12700" cap="flat" cmpd="sng" algn="ctr">
              <a:solidFill>
                <a:srgbClr val="13326F"/>
              </a:solidFill>
              <a:prstDash val="solid"/>
            </a:ln>
            <a:effectLst/>
          </p:spPr>
        </p:cxnSp>
        <p:cxnSp>
          <p:nvCxnSpPr>
            <p:cNvPr id="104" name="Straight Connector 103">
              <a:extLst>
                <a:ext uri="{FF2B5EF4-FFF2-40B4-BE49-F238E27FC236}">
                  <a16:creationId xmlns:a16="http://schemas.microsoft.com/office/drawing/2014/main" id="{A161495D-3406-1645-855D-D067E0E2355A}"/>
                </a:ext>
              </a:extLst>
            </p:cNvPr>
            <p:cNvCxnSpPr>
              <a:stCxn id="100" idx="1"/>
              <a:endCxn id="100" idx="3"/>
            </p:cNvCxnSpPr>
            <p:nvPr/>
          </p:nvCxnSpPr>
          <p:spPr>
            <a:xfrm>
              <a:off x="4202413" y="5928663"/>
              <a:ext cx="637634" cy="0"/>
            </a:xfrm>
            <a:prstGeom prst="line">
              <a:avLst/>
            </a:prstGeom>
            <a:noFill/>
            <a:ln w="12700" cap="flat" cmpd="sng" algn="ctr">
              <a:solidFill>
                <a:srgbClr val="13326F"/>
              </a:solidFill>
              <a:prstDash val="solid"/>
            </a:ln>
            <a:effectLst/>
          </p:spPr>
        </p:cxnSp>
        <p:cxnSp>
          <p:nvCxnSpPr>
            <p:cNvPr id="105" name="Straight Connector 104">
              <a:extLst>
                <a:ext uri="{FF2B5EF4-FFF2-40B4-BE49-F238E27FC236}">
                  <a16:creationId xmlns:a16="http://schemas.microsoft.com/office/drawing/2014/main" id="{D1AE78CA-060D-DC43-8DE9-B853E845F8ED}"/>
                </a:ext>
              </a:extLst>
            </p:cNvPr>
            <p:cNvCxnSpPr/>
            <p:nvPr/>
          </p:nvCxnSpPr>
          <p:spPr>
            <a:xfrm>
              <a:off x="4460594" y="5797265"/>
              <a:ext cx="0" cy="251798"/>
            </a:xfrm>
            <a:prstGeom prst="line">
              <a:avLst/>
            </a:prstGeom>
            <a:noFill/>
            <a:ln w="12700" cap="flat" cmpd="sng" algn="ctr">
              <a:solidFill>
                <a:srgbClr val="13326F"/>
              </a:solidFill>
              <a:prstDash val="solid"/>
            </a:ln>
            <a:effectLst/>
          </p:spPr>
        </p:cxnSp>
        <p:sp>
          <p:nvSpPr>
            <p:cNvPr id="106" name="Rectangle 105">
              <a:extLst>
                <a:ext uri="{FF2B5EF4-FFF2-40B4-BE49-F238E27FC236}">
                  <a16:creationId xmlns:a16="http://schemas.microsoft.com/office/drawing/2014/main" id="{E7C96BCC-D08C-5E4B-B8EC-9551121941B7}"/>
                </a:ext>
              </a:extLst>
            </p:cNvPr>
            <p:cNvSpPr/>
            <p:nvPr/>
          </p:nvSpPr>
          <p:spPr>
            <a:xfrm>
              <a:off x="4241975" y="5962351"/>
              <a:ext cx="45719" cy="50800"/>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07" name="TextBox 106">
              <a:extLst>
                <a:ext uri="{FF2B5EF4-FFF2-40B4-BE49-F238E27FC236}">
                  <a16:creationId xmlns:a16="http://schemas.microsoft.com/office/drawing/2014/main" id="{6584BCD1-E83C-2744-904F-54582A486558}"/>
                </a:ext>
              </a:extLst>
            </p:cNvPr>
            <p:cNvSpPr txBox="1"/>
            <p:nvPr/>
          </p:nvSpPr>
          <p:spPr>
            <a:xfrm>
              <a:off x="4151669" y="5744028"/>
              <a:ext cx="857249"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10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endParaRPr kumimoji="0" lang="en-US" sz="800" b="0" i="0" u="none" strike="noStrike" kern="0" cap="none" spc="0" normalizeH="0" baseline="0" noProof="0" dirty="0">
                <a:ln>
                  <a:noFill/>
                </a:ln>
                <a:solidFill>
                  <a:srgbClr val="2D4B87">
                    <a:lumMod val="75000"/>
                  </a:srgbClr>
                </a:solidFill>
                <a:effectLst/>
                <a:uLnTx/>
                <a:uFillTx/>
                <a:latin typeface="Arial"/>
                <a:cs typeface="Arial"/>
              </a:endParaRPr>
            </a:p>
          </p:txBody>
        </p:sp>
        <p:cxnSp>
          <p:nvCxnSpPr>
            <p:cNvPr id="108" name="Straight Connector 107">
              <a:extLst>
                <a:ext uri="{FF2B5EF4-FFF2-40B4-BE49-F238E27FC236}">
                  <a16:creationId xmlns:a16="http://schemas.microsoft.com/office/drawing/2014/main" id="{E1153E9F-2F5B-2C4A-BAD0-F2EEA77DC3E8}"/>
                </a:ext>
              </a:extLst>
            </p:cNvPr>
            <p:cNvCxnSpPr/>
            <p:nvPr/>
          </p:nvCxnSpPr>
          <p:spPr>
            <a:xfrm>
              <a:off x="4385535" y="5802764"/>
              <a:ext cx="0" cy="251798"/>
            </a:xfrm>
            <a:prstGeom prst="line">
              <a:avLst/>
            </a:prstGeom>
            <a:noFill/>
            <a:ln w="12700" cap="flat" cmpd="sng" algn="ctr">
              <a:solidFill>
                <a:srgbClr val="13326F"/>
              </a:solidFill>
              <a:prstDash val="solid"/>
            </a:ln>
            <a:effectLst/>
          </p:spPr>
        </p:cxnSp>
        <p:cxnSp>
          <p:nvCxnSpPr>
            <p:cNvPr id="109" name="Straight Connector 108">
              <a:extLst>
                <a:ext uri="{FF2B5EF4-FFF2-40B4-BE49-F238E27FC236}">
                  <a16:creationId xmlns:a16="http://schemas.microsoft.com/office/drawing/2014/main" id="{DA690FD7-4778-0641-AF0A-44DB97FA46A4}"/>
                </a:ext>
              </a:extLst>
            </p:cNvPr>
            <p:cNvCxnSpPr/>
            <p:nvPr/>
          </p:nvCxnSpPr>
          <p:spPr>
            <a:xfrm>
              <a:off x="4685066" y="5792859"/>
              <a:ext cx="0" cy="251798"/>
            </a:xfrm>
            <a:prstGeom prst="line">
              <a:avLst/>
            </a:prstGeom>
            <a:noFill/>
            <a:ln w="12700" cap="flat" cmpd="sng" algn="ctr">
              <a:solidFill>
                <a:srgbClr val="13326F"/>
              </a:solidFill>
              <a:prstDash val="solid"/>
            </a:ln>
            <a:effectLst/>
          </p:spPr>
        </p:cxnSp>
        <p:cxnSp>
          <p:nvCxnSpPr>
            <p:cNvPr id="110" name="Straight Connector 109">
              <a:extLst>
                <a:ext uri="{FF2B5EF4-FFF2-40B4-BE49-F238E27FC236}">
                  <a16:creationId xmlns:a16="http://schemas.microsoft.com/office/drawing/2014/main" id="{14727E54-BE3D-774B-A9A6-576581499129}"/>
                </a:ext>
              </a:extLst>
            </p:cNvPr>
            <p:cNvCxnSpPr/>
            <p:nvPr/>
          </p:nvCxnSpPr>
          <p:spPr>
            <a:xfrm>
              <a:off x="4756857" y="5805939"/>
              <a:ext cx="0" cy="251798"/>
            </a:xfrm>
            <a:prstGeom prst="line">
              <a:avLst/>
            </a:prstGeom>
            <a:noFill/>
            <a:ln w="12700" cap="flat" cmpd="sng" algn="ctr">
              <a:solidFill>
                <a:srgbClr val="13326F"/>
              </a:solidFill>
              <a:prstDash val="solid"/>
            </a:ln>
            <a:effectLst/>
          </p:spPr>
        </p:cxnSp>
      </p:grpSp>
      <p:cxnSp>
        <p:nvCxnSpPr>
          <p:cNvPr id="117" name="Straight Connector 116">
            <a:extLst>
              <a:ext uri="{FF2B5EF4-FFF2-40B4-BE49-F238E27FC236}">
                <a16:creationId xmlns:a16="http://schemas.microsoft.com/office/drawing/2014/main" id="{083F9461-9530-AA45-90E4-CBB2928676E8}"/>
              </a:ext>
            </a:extLst>
          </p:cNvPr>
          <p:cNvCxnSpPr>
            <a:cxnSpLocks/>
          </p:cNvCxnSpPr>
          <p:nvPr/>
        </p:nvCxnSpPr>
        <p:spPr>
          <a:xfrm flipV="1">
            <a:off x="4145377" y="3645024"/>
            <a:ext cx="15896" cy="1525269"/>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CA2F8E1D-2012-A345-ACC3-A6223F7AE1EA}"/>
              </a:ext>
            </a:extLst>
          </p:cNvPr>
          <p:cNvCxnSpPr>
            <a:cxnSpLocks/>
          </p:cNvCxnSpPr>
          <p:nvPr/>
        </p:nvCxnSpPr>
        <p:spPr>
          <a:xfrm flipV="1">
            <a:off x="1225886" y="3645024"/>
            <a:ext cx="0" cy="288032"/>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E2DB0FA6-A7DF-5C42-99EE-88F2AE59A315}"/>
              </a:ext>
            </a:extLst>
          </p:cNvPr>
          <p:cNvCxnSpPr>
            <a:cxnSpLocks/>
          </p:cNvCxnSpPr>
          <p:nvPr/>
        </p:nvCxnSpPr>
        <p:spPr>
          <a:xfrm flipV="1">
            <a:off x="2984580" y="3645024"/>
            <a:ext cx="0" cy="288032"/>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2AAFD7F2-E757-DE4D-8905-F5CF6116E87C}"/>
              </a:ext>
            </a:extLst>
          </p:cNvPr>
          <p:cNvCxnSpPr>
            <a:cxnSpLocks/>
          </p:cNvCxnSpPr>
          <p:nvPr/>
        </p:nvCxnSpPr>
        <p:spPr>
          <a:xfrm>
            <a:off x="4145377" y="4495734"/>
            <a:ext cx="426374" cy="0"/>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sp>
        <p:nvSpPr>
          <p:cNvPr id="128" name="TextBox 127">
            <a:extLst>
              <a:ext uri="{FF2B5EF4-FFF2-40B4-BE49-F238E27FC236}">
                <a16:creationId xmlns:a16="http://schemas.microsoft.com/office/drawing/2014/main" id="{88E30A03-74E1-E34B-849F-4CF868CFF4EC}"/>
              </a:ext>
            </a:extLst>
          </p:cNvPr>
          <p:cNvSpPr txBox="1"/>
          <p:nvPr/>
        </p:nvSpPr>
        <p:spPr>
          <a:xfrm>
            <a:off x="3190459" y="5680840"/>
            <a:ext cx="2029613" cy="276999"/>
          </a:xfrm>
          <a:prstGeom prst="rect">
            <a:avLst/>
          </a:prstGeom>
          <a:noFill/>
        </p:spPr>
        <p:txBody>
          <a:bodyPr wrap="square" rtlCol="0">
            <a:spAutoFit/>
          </a:bodyPr>
          <a:lstStyle/>
          <a:p>
            <a:pPr algn="ctr"/>
            <a:r>
              <a:rPr lang="en-US" sz="1200" dirty="0">
                <a:latin typeface="Lato" panose="020F0502020204030203" pitchFamily="34" charset="0"/>
              </a:rPr>
              <a:t>Smart Devices or PLCs</a:t>
            </a:r>
            <a:endParaRPr lang="en-GB" sz="1200" dirty="0">
              <a:latin typeface="Lato" panose="020F0502020204030203" pitchFamily="34" charset="0"/>
            </a:endParaRPr>
          </a:p>
        </p:txBody>
      </p:sp>
      <p:cxnSp>
        <p:nvCxnSpPr>
          <p:cNvPr id="129" name="Straight Connector 128">
            <a:extLst>
              <a:ext uri="{FF2B5EF4-FFF2-40B4-BE49-F238E27FC236}">
                <a16:creationId xmlns:a16="http://schemas.microsoft.com/office/drawing/2014/main" id="{625B9484-8684-1B45-9E8D-753EB9B47A89}"/>
              </a:ext>
            </a:extLst>
          </p:cNvPr>
          <p:cNvCxnSpPr>
            <a:cxnSpLocks/>
          </p:cNvCxnSpPr>
          <p:nvPr/>
        </p:nvCxnSpPr>
        <p:spPr>
          <a:xfrm flipV="1">
            <a:off x="2359262" y="3392315"/>
            <a:ext cx="0" cy="252709"/>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26280F18-91E7-B144-A6DE-9343DB8071A9}"/>
              </a:ext>
            </a:extLst>
          </p:cNvPr>
          <p:cNvCxnSpPr>
            <a:cxnSpLocks/>
          </p:cNvCxnSpPr>
          <p:nvPr/>
        </p:nvCxnSpPr>
        <p:spPr>
          <a:xfrm flipH="1" flipV="1">
            <a:off x="2336402" y="2132856"/>
            <a:ext cx="22860" cy="1152128"/>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sp>
        <p:nvSpPr>
          <p:cNvPr id="134" name="TextBox 133">
            <a:extLst>
              <a:ext uri="{FF2B5EF4-FFF2-40B4-BE49-F238E27FC236}">
                <a16:creationId xmlns:a16="http://schemas.microsoft.com/office/drawing/2014/main" id="{55FB672B-35FC-3C4C-8111-30A898E9A742}"/>
              </a:ext>
            </a:extLst>
          </p:cNvPr>
          <p:cNvSpPr txBox="1"/>
          <p:nvPr/>
        </p:nvSpPr>
        <p:spPr>
          <a:xfrm>
            <a:off x="2252146" y="3294040"/>
            <a:ext cx="2857322" cy="276999"/>
          </a:xfrm>
          <a:prstGeom prst="rect">
            <a:avLst/>
          </a:prstGeom>
          <a:noFill/>
        </p:spPr>
        <p:txBody>
          <a:bodyPr wrap="square" rtlCol="0">
            <a:spAutoFit/>
          </a:bodyPr>
          <a:lstStyle/>
          <a:p>
            <a:pPr algn="ctr"/>
            <a:r>
              <a:rPr lang="en-US" sz="1200" dirty="0">
                <a:latin typeface="Lato" panose="020F0502020204030203" pitchFamily="34" charset="0"/>
              </a:rPr>
              <a:t>Switch/Firewall/Router/Modem</a:t>
            </a:r>
            <a:endParaRPr lang="en-GB" sz="1200" dirty="0">
              <a:latin typeface="Lato" panose="020F0502020204030203" pitchFamily="34" charset="0"/>
            </a:endParaRPr>
          </a:p>
        </p:txBody>
      </p:sp>
      <p:sp>
        <p:nvSpPr>
          <p:cNvPr id="11" name="Cloud 10">
            <a:extLst>
              <a:ext uri="{FF2B5EF4-FFF2-40B4-BE49-F238E27FC236}">
                <a16:creationId xmlns:a16="http://schemas.microsoft.com/office/drawing/2014/main" id="{838EE1CD-C542-8545-A4FC-BC67EE3217EE}"/>
              </a:ext>
            </a:extLst>
          </p:cNvPr>
          <p:cNvSpPr/>
          <p:nvPr/>
        </p:nvSpPr>
        <p:spPr>
          <a:xfrm>
            <a:off x="1025382" y="1628800"/>
            <a:ext cx="2977401" cy="792088"/>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31BA54CA-03A9-6546-8FD6-B9E9583F4873}"/>
              </a:ext>
            </a:extLst>
          </p:cNvPr>
          <p:cNvSpPr txBox="1"/>
          <p:nvPr/>
        </p:nvSpPr>
        <p:spPr>
          <a:xfrm>
            <a:off x="290070" y="2298422"/>
            <a:ext cx="1234564" cy="276999"/>
          </a:xfrm>
          <a:prstGeom prst="rect">
            <a:avLst/>
          </a:prstGeom>
          <a:noFill/>
        </p:spPr>
        <p:txBody>
          <a:bodyPr wrap="square" rtlCol="0">
            <a:spAutoFit/>
          </a:bodyPr>
          <a:lstStyle/>
          <a:p>
            <a:pPr algn="ctr"/>
            <a:r>
              <a:rPr lang="en-US" sz="1200" dirty="0">
                <a:latin typeface="Lato" panose="020F0502020204030203" pitchFamily="34" charset="0"/>
              </a:rPr>
              <a:t>Internet</a:t>
            </a:r>
            <a:endParaRPr lang="en-GB" sz="1200" dirty="0">
              <a:latin typeface="Lato" panose="020F0502020204030203" pitchFamily="34" charset="0"/>
            </a:endParaRPr>
          </a:p>
        </p:txBody>
      </p:sp>
      <p:grpSp>
        <p:nvGrpSpPr>
          <p:cNvPr id="68" name="Group 67">
            <a:extLst>
              <a:ext uri="{FF2B5EF4-FFF2-40B4-BE49-F238E27FC236}">
                <a16:creationId xmlns:a16="http://schemas.microsoft.com/office/drawing/2014/main" id="{20FC8C6B-73DD-334B-B422-14F06EFB6655}"/>
              </a:ext>
            </a:extLst>
          </p:cNvPr>
          <p:cNvGrpSpPr/>
          <p:nvPr/>
        </p:nvGrpSpPr>
        <p:grpSpPr>
          <a:xfrm>
            <a:off x="2111134" y="1454389"/>
            <a:ext cx="334098" cy="584829"/>
            <a:chOff x="2590776" y="1079394"/>
            <a:chExt cx="749324" cy="1206606"/>
          </a:xfrm>
        </p:grpSpPr>
        <p:sp>
          <p:nvSpPr>
            <p:cNvPr id="69" name="Rounded Rectangle 96">
              <a:extLst>
                <a:ext uri="{FF2B5EF4-FFF2-40B4-BE49-F238E27FC236}">
                  <a16:creationId xmlns:a16="http://schemas.microsoft.com/office/drawing/2014/main" id="{4CA7ED5B-C681-DC4D-9F4F-A2A1EB338E3F}"/>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0" name="Rounded Rectangle 97">
              <a:extLst>
                <a:ext uri="{FF2B5EF4-FFF2-40B4-BE49-F238E27FC236}">
                  <a16:creationId xmlns:a16="http://schemas.microsoft.com/office/drawing/2014/main" id="{25464116-4B20-A14B-9A26-2F821F03E195}"/>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1" name="Rounded Rectangle 98">
              <a:extLst>
                <a:ext uri="{FF2B5EF4-FFF2-40B4-BE49-F238E27FC236}">
                  <a16:creationId xmlns:a16="http://schemas.microsoft.com/office/drawing/2014/main" id="{D840B7CF-E6F4-4941-BFC8-8907C1536932}"/>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2" name="Rounded Rectangle 99">
              <a:extLst>
                <a:ext uri="{FF2B5EF4-FFF2-40B4-BE49-F238E27FC236}">
                  <a16:creationId xmlns:a16="http://schemas.microsoft.com/office/drawing/2014/main" id="{F84BACF3-5741-834C-B5C4-E7B785EF4463}"/>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3" name="Rectangle 72">
              <a:extLst>
                <a:ext uri="{FF2B5EF4-FFF2-40B4-BE49-F238E27FC236}">
                  <a16:creationId xmlns:a16="http://schemas.microsoft.com/office/drawing/2014/main" id="{5C25AC42-D4DE-AE41-BF22-8D3BA345AE44}"/>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4" name="Oval 73">
              <a:extLst>
                <a:ext uri="{FF2B5EF4-FFF2-40B4-BE49-F238E27FC236}">
                  <a16:creationId xmlns:a16="http://schemas.microsoft.com/office/drawing/2014/main" id="{D3D4A93A-2FDF-8D4F-98BC-09E8069044F8}"/>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75" name="Group 74">
            <a:extLst>
              <a:ext uri="{FF2B5EF4-FFF2-40B4-BE49-F238E27FC236}">
                <a16:creationId xmlns:a16="http://schemas.microsoft.com/office/drawing/2014/main" id="{487B89D1-FEE9-CB46-9E6A-AE6EEC8049BD}"/>
              </a:ext>
            </a:extLst>
          </p:cNvPr>
          <p:cNvGrpSpPr/>
          <p:nvPr/>
        </p:nvGrpSpPr>
        <p:grpSpPr>
          <a:xfrm>
            <a:off x="2263534" y="1606789"/>
            <a:ext cx="334098" cy="584829"/>
            <a:chOff x="2590776" y="1079394"/>
            <a:chExt cx="749324" cy="1206606"/>
          </a:xfrm>
        </p:grpSpPr>
        <p:sp>
          <p:nvSpPr>
            <p:cNvPr id="76" name="Rounded Rectangle 96">
              <a:extLst>
                <a:ext uri="{FF2B5EF4-FFF2-40B4-BE49-F238E27FC236}">
                  <a16:creationId xmlns:a16="http://schemas.microsoft.com/office/drawing/2014/main" id="{825C2476-731E-8843-94C5-89A8373D21D8}"/>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7" name="Rounded Rectangle 97">
              <a:extLst>
                <a:ext uri="{FF2B5EF4-FFF2-40B4-BE49-F238E27FC236}">
                  <a16:creationId xmlns:a16="http://schemas.microsoft.com/office/drawing/2014/main" id="{3BAEFCE7-1394-214E-9204-7B08FD29D490}"/>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8" name="Rounded Rectangle 98">
              <a:extLst>
                <a:ext uri="{FF2B5EF4-FFF2-40B4-BE49-F238E27FC236}">
                  <a16:creationId xmlns:a16="http://schemas.microsoft.com/office/drawing/2014/main" id="{D6AD9F55-FEB8-6E47-B750-4A2C19EDFCF9}"/>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9" name="Rounded Rectangle 99">
              <a:extLst>
                <a:ext uri="{FF2B5EF4-FFF2-40B4-BE49-F238E27FC236}">
                  <a16:creationId xmlns:a16="http://schemas.microsoft.com/office/drawing/2014/main" id="{ED17AFAE-2EDB-0E40-BDE1-EC09348FE5E2}"/>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0" name="Rectangle 79">
              <a:extLst>
                <a:ext uri="{FF2B5EF4-FFF2-40B4-BE49-F238E27FC236}">
                  <a16:creationId xmlns:a16="http://schemas.microsoft.com/office/drawing/2014/main" id="{986A2640-EDBB-7444-977E-FDAB5D9119C7}"/>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1" name="Oval 80">
              <a:extLst>
                <a:ext uri="{FF2B5EF4-FFF2-40B4-BE49-F238E27FC236}">
                  <a16:creationId xmlns:a16="http://schemas.microsoft.com/office/drawing/2014/main" id="{395436FC-5109-3C4D-B9EA-98F7487E8322}"/>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82" name="Group 81">
            <a:extLst>
              <a:ext uri="{FF2B5EF4-FFF2-40B4-BE49-F238E27FC236}">
                <a16:creationId xmlns:a16="http://schemas.microsoft.com/office/drawing/2014/main" id="{1FAD7DA5-DF75-994E-8880-3792370F8EBC}"/>
              </a:ext>
            </a:extLst>
          </p:cNvPr>
          <p:cNvGrpSpPr/>
          <p:nvPr/>
        </p:nvGrpSpPr>
        <p:grpSpPr>
          <a:xfrm>
            <a:off x="2415934" y="1759189"/>
            <a:ext cx="334098" cy="584829"/>
            <a:chOff x="2590776" y="1079394"/>
            <a:chExt cx="749324" cy="1206606"/>
          </a:xfrm>
        </p:grpSpPr>
        <p:sp>
          <p:nvSpPr>
            <p:cNvPr id="83" name="Rounded Rectangle 96">
              <a:extLst>
                <a:ext uri="{FF2B5EF4-FFF2-40B4-BE49-F238E27FC236}">
                  <a16:creationId xmlns:a16="http://schemas.microsoft.com/office/drawing/2014/main" id="{7001D439-C2C8-0247-91D4-4978BEC93C08}"/>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4" name="Rounded Rectangle 97">
              <a:extLst>
                <a:ext uri="{FF2B5EF4-FFF2-40B4-BE49-F238E27FC236}">
                  <a16:creationId xmlns:a16="http://schemas.microsoft.com/office/drawing/2014/main" id="{25089EB6-6361-414B-9890-CA7823E02AFB}"/>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5" name="Rounded Rectangle 98">
              <a:extLst>
                <a:ext uri="{FF2B5EF4-FFF2-40B4-BE49-F238E27FC236}">
                  <a16:creationId xmlns:a16="http://schemas.microsoft.com/office/drawing/2014/main" id="{155B8FCF-89B2-BB47-BAE9-1AE36AA55B59}"/>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6" name="Rounded Rectangle 99">
              <a:extLst>
                <a:ext uri="{FF2B5EF4-FFF2-40B4-BE49-F238E27FC236}">
                  <a16:creationId xmlns:a16="http://schemas.microsoft.com/office/drawing/2014/main" id="{0015EDCE-F819-A64A-8E6E-4B466C9A9966}"/>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1" name="Rectangle 110">
              <a:extLst>
                <a:ext uri="{FF2B5EF4-FFF2-40B4-BE49-F238E27FC236}">
                  <a16:creationId xmlns:a16="http://schemas.microsoft.com/office/drawing/2014/main" id="{6A610CBB-C83B-AC4C-8E6F-EFFED331D03E}"/>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2" name="Oval 111">
              <a:extLst>
                <a:ext uri="{FF2B5EF4-FFF2-40B4-BE49-F238E27FC236}">
                  <a16:creationId xmlns:a16="http://schemas.microsoft.com/office/drawing/2014/main" id="{262B997B-36CF-CA42-BB8B-E451C9E1232C}"/>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113" name="Group 112">
            <a:extLst>
              <a:ext uri="{FF2B5EF4-FFF2-40B4-BE49-F238E27FC236}">
                <a16:creationId xmlns:a16="http://schemas.microsoft.com/office/drawing/2014/main" id="{013B32FC-59DA-C44D-A166-A0295042C0C6}"/>
              </a:ext>
            </a:extLst>
          </p:cNvPr>
          <p:cNvGrpSpPr/>
          <p:nvPr/>
        </p:nvGrpSpPr>
        <p:grpSpPr>
          <a:xfrm>
            <a:off x="2568334" y="1911589"/>
            <a:ext cx="334098" cy="584829"/>
            <a:chOff x="2590776" y="1079394"/>
            <a:chExt cx="749324" cy="1206606"/>
          </a:xfrm>
        </p:grpSpPr>
        <p:sp>
          <p:nvSpPr>
            <p:cNvPr id="114" name="Rounded Rectangle 96">
              <a:extLst>
                <a:ext uri="{FF2B5EF4-FFF2-40B4-BE49-F238E27FC236}">
                  <a16:creationId xmlns:a16="http://schemas.microsoft.com/office/drawing/2014/main" id="{B2F09EB4-2E27-7548-9CB6-33D720D35C71}"/>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115" name="Rounded Rectangle 97">
              <a:extLst>
                <a:ext uri="{FF2B5EF4-FFF2-40B4-BE49-F238E27FC236}">
                  <a16:creationId xmlns:a16="http://schemas.microsoft.com/office/drawing/2014/main" id="{6C0BF6B6-38A0-F64F-BFB3-1DCD2DB8F46A}"/>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6" name="Rounded Rectangle 98">
              <a:extLst>
                <a:ext uri="{FF2B5EF4-FFF2-40B4-BE49-F238E27FC236}">
                  <a16:creationId xmlns:a16="http://schemas.microsoft.com/office/drawing/2014/main" id="{B492F377-1A77-774D-B7AB-D58CC4058930}"/>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8" name="Rounded Rectangle 99">
              <a:extLst>
                <a:ext uri="{FF2B5EF4-FFF2-40B4-BE49-F238E27FC236}">
                  <a16:creationId xmlns:a16="http://schemas.microsoft.com/office/drawing/2014/main" id="{6CC3D7A7-5250-3348-976A-2C3F5B17BA6E}"/>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9" name="Rectangle 118">
              <a:extLst>
                <a:ext uri="{FF2B5EF4-FFF2-40B4-BE49-F238E27FC236}">
                  <a16:creationId xmlns:a16="http://schemas.microsoft.com/office/drawing/2014/main" id="{14785ECE-3982-D94F-93CF-5B8043B43111}"/>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21" name="Oval 120">
              <a:extLst>
                <a:ext uri="{FF2B5EF4-FFF2-40B4-BE49-F238E27FC236}">
                  <a16:creationId xmlns:a16="http://schemas.microsoft.com/office/drawing/2014/main" id="{BDFA4248-5D40-C448-A1C6-0D8632371277}"/>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pic>
        <p:nvPicPr>
          <p:cNvPr id="123" name="Picture 42" descr="Image result for attacker icon">
            <a:extLst>
              <a:ext uri="{FF2B5EF4-FFF2-40B4-BE49-F238E27FC236}">
                <a16:creationId xmlns:a16="http://schemas.microsoft.com/office/drawing/2014/main" id="{350D4686-0B82-DE4E-894D-013ADF0B60B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427810" y="2213216"/>
            <a:ext cx="715446" cy="841331"/>
          </a:xfrm>
          <a:prstGeom prst="rect">
            <a:avLst/>
          </a:prstGeom>
          <a:noFill/>
          <a:extLst>
            <a:ext uri="{909E8E84-426E-40DD-AFC4-6F175D3DCCD1}">
              <a14:hiddenFill xmlns:a14="http://schemas.microsoft.com/office/drawing/2010/main">
                <a:solidFill>
                  <a:srgbClr val="FFFFFF"/>
                </a:solidFill>
              </a14:hiddenFill>
            </a:ext>
          </a:extLst>
        </p:spPr>
      </p:pic>
      <p:sp>
        <p:nvSpPr>
          <p:cNvPr id="137" name="Content Placeholder 1">
            <a:extLst>
              <a:ext uri="{FF2B5EF4-FFF2-40B4-BE49-F238E27FC236}">
                <a16:creationId xmlns:a16="http://schemas.microsoft.com/office/drawing/2014/main" id="{287A21FE-0E7E-5541-A7F9-6876CFA721AD}"/>
              </a:ext>
            </a:extLst>
          </p:cNvPr>
          <p:cNvSpPr txBox="1">
            <a:spLocks/>
          </p:cNvSpPr>
          <p:nvPr/>
        </p:nvSpPr>
        <p:spPr>
          <a:xfrm>
            <a:off x="6555007" y="1273540"/>
            <a:ext cx="2233268" cy="4780977"/>
          </a:xfrm>
          <a:prstGeom prst="rect">
            <a:avLst/>
          </a:prstGeom>
        </p:spPr>
        <p:txBody>
          <a:bodyPr vert="horz"/>
          <a:lstStyle>
            <a:lvl1pPr marL="0" indent="0" algn="l" defTabSz="457200" rtl="0" eaLnBrk="1" latinLnBrk="0" hangingPunct="1">
              <a:spcBef>
                <a:spcPct val="20000"/>
              </a:spcBef>
              <a:buFont typeface="Arial"/>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b="1" dirty="0"/>
              <a:t>Because the switch forwards some ports to the webserver, you can reach it. If you have an exploit for the webserver, you can install your RAT on it, or use it as a stepping stone</a:t>
            </a:r>
          </a:p>
          <a:p>
            <a:pPr fontAlgn="auto">
              <a:spcAft>
                <a:spcPts val="0"/>
              </a:spcAft>
            </a:pPr>
            <a:endParaRPr lang="en-US" b="1" dirty="0">
              <a:solidFill>
                <a:srgbClr val="C00000"/>
              </a:solidFill>
            </a:endParaRPr>
          </a:p>
          <a:p>
            <a:pPr fontAlgn="auto">
              <a:spcAft>
                <a:spcPts val="0"/>
              </a:spcAft>
            </a:pPr>
            <a:r>
              <a:rPr lang="en-US" b="1" dirty="0">
                <a:solidFill>
                  <a:srgbClr val="C00000"/>
                </a:solidFill>
              </a:rPr>
              <a:t>Same reasoning applies to everything you have that is reachable from the outside (do you have a NAS? Also some thermostats…)</a:t>
            </a:r>
          </a:p>
          <a:p>
            <a:pPr fontAlgn="auto">
              <a:spcAft>
                <a:spcPts val="0"/>
              </a:spcAft>
            </a:pPr>
            <a:endParaRPr lang="en-US" b="1" dirty="0"/>
          </a:p>
          <a:p>
            <a:pPr fontAlgn="auto">
              <a:spcAft>
                <a:spcPts val="0"/>
              </a:spcAft>
            </a:pPr>
            <a:endParaRPr lang="en-US" b="1" dirty="0"/>
          </a:p>
        </p:txBody>
      </p:sp>
      <p:pic>
        <p:nvPicPr>
          <p:cNvPr id="141" name="Picture 140">
            <a:extLst>
              <a:ext uri="{FF2B5EF4-FFF2-40B4-BE49-F238E27FC236}">
                <a16:creationId xmlns:a16="http://schemas.microsoft.com/office/drawing/2014/main" id="{AF4951BB-5A7C-3948-B7B9-42A72CA771A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507214" y="4281610"/>
            <a:ext cx="261230" cy="241523"/>
          </a:xfrm>
          <a:prstGeom prst="rect">
            <a:avLst/>
          </a:prstGeom>
        </p:spPr>
      </p:pic>
      <p:pic>
        <p:nvPicPr>
          <p:cNvPr id="142" name="Picture 141">
            <a:extLst>
              <a:ext uri="{FF2B5EF4-FFF2-40B4-BE49-F238E27FC236}">
                <a16:creationId xmlns:a16="http://schemas.microsoft.com/office/drawing/2014/main" id="{F0D06817-834E-4744-89E7-9D84A20F1789}"/>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637829" y="4354558"/>
            <a:ext cx="328687" cy="281868"/>
          </a:xfrm>
          <a:prstGeom prst="rect">
            <a:avLst/>
          </a:prstGeom>
        </p:spPr>
      </p:pic>
      <p:sp>
        <p:nvSpPr>
          <p:cNvPr id="23" name="Rectangle 22">
            <a:extLst>
              <a:ext uri="{FF2B5EF4-FFF2-40B4-BE49-F238E27FC236}">
                <a16:creationId xmlns:a16="http://schemas.microsoft.com/office/drawing/2014/main" id="{2959D542-ED24-3C4D-AC03-5A12255913EE}"/>
              </a:ext>
            </a:extLst>
          </p:cNvPr>
          <p:cNvSpPr/>
          <p:nvPr/>
        </p:nvSpPr>
        <p:spPr>
          <a:xfrm>
            <a:off x="1591691" y="6485575"/>
            <a:ext cx="7156773" cy="338554"/>
          </a:xfrm>
          <a:prstGeom prst="rect">
            <a:avLst/>
          </a:prstGeom>
        </p:spPr>
        <p:txBody>
          <a:bodyPr wrap="square">
            <a:spAutoFit/>
          </a:bodyPr>
          <a:lstStyle/>
          <a:p>
            <a:r>
              <a:rPr lang="en-US" sz="1600" dirty="0"/>
              <a:t>This network cannot exist in practice, it just serves for illustration purposes </a:t>
            </a:r>
          </a:p>
        </p:txBody>
      </p:sp>
      <p:cxnSp>
        <p:nvCxnSpPr>
          <p:cNvPr id="125" name="Straight Arrow Connector 124">
            <a:extLst>
              <a:ext uri="{FF2B5EF4-FFF2-40B4-BE49-F238E27FC236}">
                <a16:creationId xmlns:a16="http://schemas.microsoft.com/office/drawing/2014/main" id="{A08A6904-5E17-B94A-B74E-2C754C11E01E}"/>
              </a:ext>
            </a:extLst>
          </p:cNvPr>
          <p:cNvCxnSpPr>
            <a:cxnSpLocks/>
            <a:stCxn id="123" idx="1"/>
            <a:endCxn id="27" idx="1"/>
          </p:cNvCxnSpPr>
          <p:nvPr/>
        </p:nvCxnSpPr>
        <p:spPr>
          <a:xfrm rot="10800000" flipV="1">
            <a:off x="2752804" y="2633882"/>
            <a:ext cx="1675007" cy="1682226"/>
          </a:xfrm>
          <a:prstGeom prst="bentConnector3">
            <a:avLst>
              <a:gd name="adj1" fmla="val 123826"/>
            </a:avLst>
          </a:prstGeom>
          <a:ln w="38100" cap="flat" cmpd="sng" algn="ctr">
            <a:solidFill>
              <a:schemeClr val="accent2"/>
            </a:solidFill>
            <a:prstDash val="sysDash"/>
            <a:round/>
            <a:headEnd type="diamond" w="med" len="med"/>
            <a:tailEnd type="arrow" w="med" len="med"/>
          </a:ln>
        </p:spPr>
        <p:style>
          <a:lnRef idx="0">
            <a:scrgbClr r="0" g="0" b="0"/>
          </a:lnRef>
          <a:fillRef idx="0">
            <a:scrgbClr r="0" g="0" b="0"/>
          </a:fillRef>
          <a:effectRef idx="0">
            <a:scrgbClr r="0" g="0" b="0"/>
          </a:effectRef>
          <a:fontRef idx="minor">
            <a:schemeClr val="tx1"/>
          </a:fontRef>
        </p:style>
      </p:cxnSp>
      <p:pic>
        <p:nvPicPr>
          <p:cNvPr id="140" name="Picture 139">
            <a:extLst>
              <a:ext uri="{FF2B5EF4-FFF2-40B4-BE49-F238E27FC236}">
                <a16:creationId xmlns:a16="http://schemas.microsoft.com/office/drawing/2014/main" id="{5E1B1956-8288-904F-974A-9F5DC99A62C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065706" y="3589504"/>
            <a:ext cx="605836" cy="601797"/>
          </a:xfrm>
          <a:prstGeom prst="rect">
            <a:avLst/>
          </a:prstGeom>
        </p:spPr>
      </p:pic>
      <p:pic>
        <p:nvPicPr>
          <p:cNvPr id="143" name="Picture 142">
            <a:extLst>
              <a:ext uri="{FF2B5EF4-FFF2-40B4-BE49-F238E27FC236}">
                <a16:creationId xmlns:a16="http://schemas.microsoft.com/office/drawing/2014/main" id="{9BAAB644-B0FE-2A4A-9CE0-77096731B24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015761" y="4027539"/>
            <a:ext cx="748850" cy="757268"/>
          </a:xfrm>
          <a:prstGeom prst="rect">
            <a:avLst/>
          </a:prstGeom>
        </p:spPr>
      </p:pic>
    </p:spTree>
    <p:extLst>
      <p:ext uri="{BB962C8B-B14F-4D97-AF65-F5344CB8AC3E}">
        <p14:creationId xmlns:p14="http://schemas.microsoft.com/office/powerpoint/2010/main" val="3770901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ounded Rectangle 159">
            <a:extLst>
              <a:ext uri="{FF2B5EF4-FFF2-40B4-BE49-F238E27FC236}">
                <a16:creationId xmlns:a16="http://schemas.microsoft.com/office/drawing/2014/main" id="{FCDBDA46-EE58-134A-94A0-28DD03FF8B23}"/>
              </a:ext>
            </a:extLst>
          </p:cNvPr>
          <p:cNvSpPr/>
          <p:nvPr/>
        </p:nvSpPr>
        <p:spPr>
          <a:xfrm>
            <a:off x="500730" y="3305401"/>
            <a:ext cx="5295405" cy="2787423"/>
          </a:xfrm>
          <a:prstGeom prst="roundRect">
            <a:avLst>
              <a:gd name="adj" fmla="val 6103"/>
            </a:avLst>
          </a:prstGeom>
          <a:solidFill>
            <a:srgbClr val="EAEAE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 name="Text Placeholder 2">
            <a:extLst>
              <a:ext uri="{FF2B5EF4-FFF2-40B4-BE49-F238E27FC236}">
                <a16:creationId xmlns:a16="http://schemas.microsoft.com/office/drawing/2014/main" id="{12692170-AD29-6446-B37C-B84E282148DD}"/>
              </a:ext>
            </a:extLst>
          </p:cNvPr>
          <p:cNvSpPr>
            <a:spLocks noGrp="1"/>
          </p:cNvSpPr>
          <p:nvPr>
            <p:ph type="body" sz="quarter" idx="12"/>
          </p:nvPr>
        </p:nvSpPr>
        <p:spPr/>
        <p:txBody>
          <a:bodyPr/>
          <a:lstStyle/>
          <a:p>
            <a:r>
              <a:rPr lang="en-US" dirty="0">
                <a:solidFill>
                  <a:schemeClr val="tx2"/>
                </a:solidFill>
              </a:rPr>
              <a:t>Example of a Direct Attack 2: the router</a:t>
            </a:r>
          </a:p>
        </p:txBody>
      </p:sp>
      <p:grpSp>
        <p:nvGrpSpPr>
          <p:cNvPr id="4" name="Group 3">
            <a:extLst>
              <a:ext uri="{FF2B5EF4-FFF2-40B4-BE49-F238E27FC236}">
                <a16:creationId xmlns:a16="http://schemas.microsoft.com/office/drawing/2014/main" id="{A16AC1C6-5004-574F-B2E0-21703DB1E99B}"/>
              </a:ext>
            </a:extLst>
          </p:cNvPr>
          <p:cNvGrpSpPr/>
          <p:nvPr/>
        </p:nvGrpSpPr>
        <p:grpSpPr>
          <a:xfrm rot="10800000" flipV="1">
            <a:off x="2123728" y="3284984"/>
            <a:ext cx="426563" cy="107330"/>
            <a:chOff x="7342711" y="5501005"/>
            <a:chExt cx="426563" cy="138545"/>
          </a:xfrm>
        </p:grpSpPr>
        <p:sp>
          <p:nvSpPr>
            <p:cNvPr id="5" name="Rounded Rectangle 145">
              <a:extLst>
                <a:ext uri="{FF2B5EF4-FFF2-40B4-BE49-F238E27FC236}">
                  <a16:creationId xmlns:a16="http://schemas.microsoft.com/office/drawing/2014/main" id="{CF62552E-008F-2647-978D-5CD38A165583}"/>
                </a:ext>
              </a:extLst>
            </p:cNvPr>
            <p:cNvSpPr/>
            <p:nvPr/>
          </p:nvSpPr>
          <p:spPr>
            <a:xfrm>
              <a:off x="7342711" y="5501005"/>
              <a:ext cx="426563" cy="138545"/>
            </a:xfrm>
            <a:prstGeom prst="roundRect">
              <a:avLst/>
            </a:prstGeom>
            <a:solidFill>
              <a:srgbClr val="DDE6F3">
                <a:lumMod val="50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3C30D17E-6657-4242-AF9F-7BB4155FFE18}"/>
                </a:ext>
              </a:extLst>
            </p:cNvPr>
            <p:cNvSpPr/>
            <p:nvPr/>
          </p:nvSpPr>
          <p:spPr>
            <a:xfrm>
              <a:off x="7391098"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AC835E84-180C-0F41-8D20-C3D06A67745A}"/>
                </a:ext>
              </a:extLst>
            </p:cNvPr>
            <p:cNvSpPr/>
            <p:nvPr/>
          </p:nvSpPr>
          <p:spPr>
            <a:xfrm>
              <a:off x="7462419"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69594D4C-DFEB-7C46-84B7-367CEF737F7B}"/>
                </a:ext>
              </a:extLst>
            </p:cNvPr>
            <p:cNvSpPr/>
            <p:nvPr/>
          </p:nvSpPr>
          <p:spPr>
            <a:xfrm>
              <a:off x="7533740"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04791D53-4656-4B4D-BE4E-5BC3F6C54D42}"/>
                </a:ext>
              </a:extLst>
            </p:cNvPr>
            <p:cNvSpPr/>
            <p:nvPr/>
          </p:nvSpPr>
          <p:spPr>
            <a:xfrm>
              <a:off x="7605061"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ADBE5570-D2D5-5C41-BCF5-3585B3980919}"/>
                </a:ext>
              </a:extLst>
            </p:cNvPr>
            <p:cNvSpPr/>
            <p:nvPr/>
          </p:nvSpPr>
          <p:spPr>
            <a:xfrm>
              <a:off x="7676383"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12" name="Group 11">
            <a:extLst>
              <a:ext uri="{FF2B5EF4-FFF2-40B4-BE49-F238E27FC236}">
                <a16:creationId xmlns:a16="http://schemas.microsoft.com/office/drawing/2014/main" id="{A046934F-9A6E-5D4D-ACEB-ABFFB26AA87B}"/>
              </a:ext>
            </a:extLst>
          </p:cNvPr>
          <p:cNvGrpSpPr/>
          <p:nvPr/>
        </p:nvGrpSpPr>
        <p:grpSpPr>
          <a:xfrm>
            <a:off x="971600" y="3933056"/>
            <a:ext cx="437656" cy="766104"/>
            <a:chOff x="2590776" y="1079394"/>
            <a:chExt cx="749324" cy="1206606"/>
          </a:xfrm>
        </p:grpSpPr>
        <p:sp>
          <p:nvSpPr>
            <p:cNvPr id="13" name="Rounded Rectangle 96">
              <a:extLst>
                <a:ext uri="{FF2B5EF4-FFF2-40B4-BE49-F238E27FC236}">
                  <a16:creationId xmlns:a16="http://schemas.microsoft.com/office/drawing/2014/main" id="{494B5CA3-291B-5143-B77C-C91FBA858711}"/>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4" name="Rounded Rectangle 97">
              <a:extLst>
                <a:ext uri="{FF2B5EF4-FFF2-40B4-BE49-F238E27FC236}">
                  <a16:creationId xmlns:a16="http://schemas.microsoft.com/office/drawing/2014/main" id="{39295CDF-5899-B546-A69B-9C490F966B5E}"/>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5" name="Rounded Rectangle 98">
              <a:extLst>
                <a:ext uri="{FF2B5EF4-FFF2-40B4-BE49-F238E27FC236}">
                  <a16:creationId xmlns:a16="http://schemas.microsoft.com/office/drawing/2014/main" id="{593E9164-33DD-594A-BB6D-21D6118824E0}"/>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6" name="Rounded Rectangle 99">
              <a:extLst>
                <a:ext uri="{FF2B5EF4-FFF2-40B4-BE49-F238E27FC236}">
                  <a16:creationId xmlns:a16="http://schemas.microsoft.com/office/drawing/2014/main" id="{612629D6-97BD-8E42-888F-381E056BEE88}"/>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5B09B626-C699-3844-98E6-A87B617BC325}"/>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8" name="Oval 17">
              <a:extLst>
                <a:ext uri="{FF2B5EF4-FFF2-40B4-BE49-F238E27FC236}">
                  <a16:creationId xmlns:a16="http://schemas.microsoft.com/office/drawing/2014/main" id="{752C69A1-6260-9B43-B24E-C17C2945E7CD}"/>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26" name="Group 25">
            <a:extLst>
              <a:ext uri="{FF2B5EF4-FFF2-40B4-BE49-F238E27FC236}">
                <a16:creationId xmlns:a16="http://schemas.microsoft.com/office/drawing/2014/main" id="{FC53572E-FBDC-8542-9382-606BB7FDDCE8}"/>
              </a:ext>
            </a:extLst>
          </p:cNvPr>
          <p:cNvGrpSpPr/>
          <p:nvPr/>
        </p:nvGrpSpPr>
        <p:grpSpPr>
          <a:xfrm>
            <a:off x="2752803" y="3933056"/>
            <a:ext cx="437656" cy="766104"/>
            <a:chOff x="2590776" y="1079394"/>
            <a:chExt cx="749324" cy="1206606"/>
          </a:xfrm>
        </p:grpSpPr>
        <p:sp>
          <p:nvSpPr>
            <p:cNvPr id="27" name="Rounded Rectangle 96">
              <a:extLst>
                <a:ext uri="{FF2B5EF4-FFF2-40B4-BE49-F238E27FC236}">
                  <a16:creationId xmlns:a16="http://schemas.microsoft.com/office/drawing/2014/main" id="{99C7932C-75ED-B741-BEAA-B600D3DFE420}"/>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28" name="Rounded Rectangle 97">
              <a:extLst>
                <a:ext uri="{FF2B5EF4-FFF2-40B4-BE49-F238E27FC236}">
                  <a16:creationId xmlns:a16="http://schemas.microsoft.com/office/drawing/2014/main" id="{AAAE071D-A71A-194D-8DC8-E30AEA69B702}"/>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29" name="Rounded Rectangle 98">
              <a:extLst>
                <a:ext uri="{FF2B5EF4-FFF2-40B4-BE49-F238E27FC236}">
                  <a16:creationId xmlns:a16="http://schemas.microsoft.com/office/drawing/2014/main" id="{CB93D041-5BC8-CB42-8DE7-4BF6D6DE274D}"/>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30" name="Rounded Rectangle 99">
              <a:extLst>
                <a:ext uri="{FF2B5EF4-FFF2-40B4-BE49-F238E27FC236}">
                  <a16:creationId xmlns:a16="http://schemas.microsoft.com/office/drawing/2014/main" id="{007C1CEB-5B6B-E444-A17E-445ED3315BE5}"/>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D59C8ACA-4EA6-A444-9FDC-1E00C29E6967}"/>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32" name="Oval 31">
              <a:extLst>
                <a:ext uri="{FF2B5EF4-FFF2-40B4-BE49-F238E27FC236}">
                  <a16:creationId xmlns:a16="http://schemas.microsoft.com/office/drawing/2014/main" id="{35384ABA-4E25-3D4E-BC25-1F6486122EAD}"/>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pic>
        <p:nvPicPr>
          <p:cNvPr id="35" name="Picture 34" descr="user_blue.png">
            <a:extLst>
              <a:ext uri="{FF2B5EF4-FFF2-40B4-BE49-F238E27FC236}">
                <a16:creationId xmlns:a16="http://schemas.microsoft.com/office/drawing/2014/main" id="{BDBEB75B-F71E-6B47-97A4-5A40F7E31BB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35778" y="5241798"/>
            <a:ext cx="461429" cy="526967"/>
          </a:xfrm>
          <a:prstGeom prst="rect">
            <a:avLst/>
          </a:prstGeom>
        </p:spPr>
      </p:pic>
      <p:sp>
        <p:nvSpPr>
          <p:cNvPr id="36" name="TextBox 35">
            <a:extLst>
              <a:ext uri="{FF2B5EF4-FFF2-40B4-BE49-F238E27FC236}">
                <a16:creationId xmlns:a16="http://schemas.microsoft.com/office/drawing/2014/main" id="{FB17E6E4-1AA4-D14E-9F87-EEB0C67A1FBA}"/>
              </a:ext>
            </a:extLst>
          </p:cNvPr>
          <p:cNvSpPr txBox="1"/>
          <p:nvPr/>
        </p:nvSpPr>
        <p:spPr>
          <a:xfrm>
            <a:off x="2388457" y="4918327"/>
            <a:ext cx="1234564" cy="276999"/>
          </a:xfrm>
          <a:prstGeom prst="rect">
            <a:avLst/>
          </a:prstGeom>
          <a:noFill/>
        </p:spPr>
        <p:txBody>
          <a:bodyPr wrap="square" rtlCol="0">
            <a:spAutoFit/>
          </a:bodyPr>
          <a:lstStyle/>
          <a:p>
            <a:pPr algn="ctr"/>
            <a:r>
              <a:rPr lang="en-US" sz="1200" dirty="0">
                <a:latin typeface="Lato" panose="020F0502020204030203" pitchFamily="34" charset="0"/>
              </a:rPr>
              <a:t>Web Server</a:t>
            </a:r>
            <a:endParaRPr lang="en-GB" sz="1200" dirty="0">
              <a:latin typeface="Lato" panose="020F0502020204030203" pitchFamily="34" charset="0"/>
            </a:endParaRPr>
          </a:p>
        </p:txBody>
      </p:sp>
      <p:sp>
        <p:nvSpPr>
          <p:cNvPr id="37" name="TextBox 36">
            <a:extLst>
              <a:ext uri="{FF2B5EF4-FFF2-40B4-BE49-F238E27FC236}">
                <a16:creationId xmlns:a16="http://schemas.microsoft.com/office/drawing/2014/main" id="{62D78FDF-81E1-EA4D-A03A-BA9CFF034144}"/>
              </a:ext>
            </a:extLst>
          </p:cNvPr>
          <p:cNvSpPr txBox="1"/>
          <p:nvPr/>
        </p:nvSpPr>
        <p:spPr>
          <a:xfrm>
            <a:off x="585702" y="4769526"/>
            <a:ext cx="1234564" cy="461665"/>
          </a:xfrm>
          <a:prstGeom prst="rect">
            <a:avLst/>
          </a:prstGeom>
          <a:noFill/>
        </p:spPr>
        <p:txBody>
          <a:bodyPr wrap="square" rtlCol="0">
            <a:spAutoFit/>
          </a:bodyPr>
          <a:lstStyle/>
          <a:p>
            <a:pPr algn="ctr"/>
            <a:r>
              <a:rPr lang="en-US" sz="1200" dirty="0">
                <a:latin typeface="Lato" panose="020F0502020204030203" pitchFamily="34" charset="0"/>
              </a:rPr>
              <a:t>Office or home computer</a:t>
            </a:r>
            <a:endParaRPr lang="en-GB" sz="1200" dirty="0">
              <a:latin typeface="Lato" panose="020F0502020204030203" pitchFamily="34" charset="0"/>
            </a:endParaRPr>
          </a:p>
        </p:txBody>
      </p:sp>
      <p:cxnSp>
        <p:nvCxnSpPr>
          <p:cNvPr id="38" name="Straight Connector 37">
            <a:extLst>
              <a:ext uri="{FF2B5EF4-FFF2-40B4-BE49-F238E27FC236}">
                <a16:creationId xmlns:a16="http://schemas.microsoft.com/office/drawing/2014/main" id="{2FFE981B-0B49-E34E-A48A-7CED4EF495F9}"/>
              </a:ext>
            </a:extLst>
          </p:cNvPr>
          <p:cNvCxnSpPr>
            <a:cxnSpLocks/>
          </p:cNvCxnSpPr>
          <p:nvPr/>
        </p:nvCxnSpPr>
        <p:spPr>
          <a:xfrm>
            <a:off x="799411" y="3645024"/>
            <a:ext cx="4636685" cy="0"/>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40" name="Group 39">
            <a:extLst>
              <a:ext uri="{FF2B5EF4-FFF2-40B4-BE49-F238E27FC236}">
                <a16:creationId xmlns:a16="http://schemas.microsoft.com/office/drawing/2014/main" id="{BC47034D-8CAA-0047-8C6F-B2C9C9C4C997}"/>
              </a:ext>
            </a:extLst>
          </p:cNvPr>
          <p:cNvGrpSpPr/>
          <p:nvPr/>
        </p:nvGrpSpPr>
        <p:grpSpPr>
          <a:xfrm>
            <a:off x="4607971" y="4330038"/>
            <a:ext cx="477234" cy="400105"/>
            <a:chOff x="795867" y="1761053"/>
            <a:chExt cx="1346200" cy="965211"/>
          </a:xfrm>
        </p:grpSpPr>
        <p:sp>
          <p:nvSpPr>
            <p:cNvPr id="41" name="Rounded Rectangle 53">
              <a:extLst>
                <a:ext uri="{FF2B5EF4-FFF2-40B4-BE49-F238E27FC236}">
                  <a16:creationId xmlns:a16="http://schemas.microsoft.com/office/drawing/2014/main" id="{B4D62323-21E1-364E-B9A5-A448F5D5BD89}"/>
                </a:ext>
              </a:extLst>
            </p:cNvPr>
            <p:cNvSpPr/>
            <p:nvPr/>
          </p:nvSpPr>
          <p:spPr>
            <a:xfrm>
              <a:off x="795867" y="1761053"/>
              <a:ext cx="1346200" cy="829733"/>
            </a:xfrm>
            <a:prstGeom prst="roundRect">
              <a:avLst>
                <a:gd name="adj" fmla="val 5443"/>
              </a:avLst>
            </a:prstGeom>
            <a:solidFill>
              <a:sysClr val="window" lastClr="FFFFFF"/>
            </a:solidFill>
            <a:ln w="38100" cap="flat" cmpd="sng" algn="ctr">
              <a:solidFill>
                <a:srgbClr val="2D4B87">
                  <a:lumMod val="75000"/>
                </a:srgbClr>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D4B87">
                    <a:lumMod val="75000"/>
                  </a:srgbClr>
                </a:solidFill>
                <a:effectLst/>
                <a:uLnTx/>
                <a:uFillTx/>
                <a:latin typeface="Arial"/>
                <a:ea typeface="+mn-ea"/>
                <a:cs typeface="Arial"/>
              </a:endParaRPr>
            </a:p>
          </p:txBody>
        </p:sp>
        <p:sp>
          <p:nvSpPr>
            <p:cNvPr id="42" name="Trapezoid 41">
              <a:extLst>
                <a:ext uri="{FF2B5EF4-FFF2-40B4-BE49-F238E27FC236}">
                  <a16:creationId xmlns:a16="http://schemas.microsoft.com/office/drawing/2014/main" id="{E4EEFC41-0B23-6E44-951F-3FABA40A2EAF}"/>
                </a:ext>
              </a:extLst>
            </p:cNvPr>
            <p:cNvSpPr/>
            <p:nvPr/>
          </p:nvSpPr>
          <p:spPr>
            <a:xfrm rot="10800000">
              <a:off x="1219262" y="2595016"/>
              <a:ext cx="499411" cy="45719"/>
            </a:xfrm>
            <a:prstGeom prst="trapezoid">
              <a:avLst/>
            </a:prstGeom>
            <a:solidFill>
              <a:srgbClr val="2D4B87">
                <a:lumMod val="75000"/>
              </a:srgbClr>
            </a:solidFill>
            <a:ln w="28575"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43" name="Rectangle 42">
              <a:extLst>
                <a:ext uri="{FF2B5EF4-FFF2-40B4-BE49-F238E27FC236}">
                  <a16:creationId xmlns:a16="http://schemas.microsoft.com/office/drawing/2014/main" id="{2408E202-85DC-0246-A4A3-31A8E4AD14DC}"/>
                </a:ext>
              </a:extLst>
            </p:cNvPr>
            <p:cNvSpPr/>
            <p:nvPr/>
          </p:nvSpPr>
          <p:spPr>
            <a:xfrm>
              <a:off x="1138579" y="2670366"/>
              <a:ext cx="660777" cy="55898"/>
            </a:xfrm>
            <a:prstGeom prst="rect">
              <a:avLst/>
            </a:prstGeom>
            <a:solidFill>
              <a:srgbClr val="2D4B87">
                <a:lumMod val="75000"/>
              </a:srgbClr>
            </a:solidFill>
            <a:ln w="3175"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sp>
        <p:nvSpPr>
          <p:cNvPr id="58" name="TextBox 57">
            <a:extLst>
              <a:ext uri="{FF2B5EF4-FFF2-40B4-BE49-F238E27FC236}">
                <a16:creationId xmlns:a16="http://schemas.microsoft.com/office/drawing/2014/main" id="{5EC08E4F-B774-0E4F-8A85-70150EB05493}"/>
              </a:ext>
            </a:extLst>
          </p:cNvPr>
          <p:cNvSpPr txBox="1"/>
          <p:nvPr/>
        </p:nvSpPr>
        <p:spPr>
          <a:xfrm>
            <a:off x="4220992" y="4789878"/>
            <a:ext cx="1234564" cy="276999"/>
          </a:xfrm>
          <a:prstGeom prst="rect">
            <a:avLst/>
          </a:prstGeom>
          <a:noFill/>
        </p:spPr>
        <p:txBody>
          <a:bodyPr wrap="square" rtlCol="0">
            <a:spAutoFit/>
          </a:bodyPr>
          <a:lstStyle/>
          <a:p>
            <a:pPr algn="ctr"/>
            <a:r>
              <a:rPr lang="en-US" sz="1200" dirty="0">
                <a:latin typeface="Lato" panose="020F0502020204030203" pitchFamily="34" charset="0"/>
              </a:rPr>
              <a:t>SCADA or a TV</a:t>
            </a:r>
            <a:endParaRPr lang="en-GB" sz="1200" dirty="0">
              <a:latin typeface="Lato" panose="020F0502020204030203" pitchFamily="34" charset="0"/>
            </a:endParaRPr>
          </a:p>
        </p:txBody>
      </p:sp>
      <p:grpSp>
        <p:nvGrpSpPr>
          <p:cNvPr id="87" name="Group 86">
            <a:extLst>
              <a:ext uri="{FF2B5EF4-FFF2-40B4-BE49-F238E27FC236}">
                <a16:creationId xmlns:a16="http://schemas.microsoft.com/office/drawing/2014/main" id="{F8C7A7E9-4A28-0E47-83C6-DB0F565B39C8}"/>
              </a:ext>
            </a:extLst>
          </p:cNvPr>
          <p:cNvGrpSpPr/>
          <p:nvPr/>
        </p:nvGrpSpPr>
        <p:grpSpPr>
          <a:xfrm>
            <a:off x="3759012" y="5123076"/>
            <a:ext cx="857249" cy="316182"/>
            <a:chOff x="4151669" y="5744028"/>
            <a:chExt cx="857249" cy="316182"/>
          </a:xfrm>
        </p:grpSpPr>
        <p:sp>
          <p:nvSpPr>
            <p:cNvPr id="88" name="Rounded Rectangle 214">
              <a:extLst>
                <a:ext uri="{FF2B5EF4-FFF2-40B4-BE49-F238E27FC236}">
                  <a16:creationId xmlns:a16="http://schemas.microsoft.com/office/drawing/2014/main" id="{077AF422-9C5A-634A-AE50-6A5B1AED3005}"/>
                </a:ext>
              </a:extLst>
            </p:cNvPr>
            <p:cNvSpPr/>
            <p:nvPr/>
          </p:nvSpPr>
          <p:spPr>
            <a:xfrm>
              <a:off x="4202413" y="5802764"/>
              <a:ext cx="637634" cy="251798"/>
            </a:xfrm>
            <a:prstGeom prst="roundRect">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cxnSp>
          <p:nvCxnSpPr>
            <p:cNvPr id="89" name="Straight Connector 88">
              <a:extLst>
                <a:ext uri="{FF2B5EF4-FFF2-40B4-BE49-F238E27FC236}">
                  <a16:creationId xmlns:a16="http://schemas.microsoft.com/office/drawing/2014/main" id="{CB57A887-E04C-0E43-86DD-5B4A02163EFB}"/>
                </a:ext>
              </a:extLst>
            </p:cNvPr>
            <p:cNvCxnSpPr/>
            <p:nvPr/>
          </p:nvCxnSpPr>
          <p:spPr>
            <a:xfrm>
              <a:off x="4608975" y="5797265"/>
              <a:ext cx="0" cy="251798"/>
            </a:xfrm>
            <a:prstGeom prst="line">
              <a:avLst/>
            </a:prstGeom>
            <a:noFill/>
            <a:ln w="12700" cap="flat" cmpd="sng" algn="ctr">
              <a:solidFill>
                <a:srgbClr val="13326F"/>
              </a:solidFill>
              <a:prstDash val="solid"/>
            </a:ln>
            <a:effectLst/>
          </p:spPr>
        </p:cxnSp>
        <p:cxnSp>
          <p:nvCxnSpPr>
            <p:cNvPr id="90" name="Straight Connector 89">
              <a:extLst>
                <a:ext uri="{FF2B5EF4-FFF2-40B4-BE49-F238E27FC236}">
                  <a16:creationId xmlns:a16="http://schemas.microsoft.com/office/drawing/2014/main" id="{4C64686C-70A2-B345-9D0D-AB97D3178F1B}"/>
                </a:ext>
              </a:extLst>
            </p:cNvPr>
            <p:cNvCxnSpPr/>
            <p:nvPr/>
          </p:nvCxnSpPr>
          <p:spPr>
            <a:xfrm>
              <a:off x="4535697" y="5797265"/>
              <a:ext cx="0" cy="251798"/>
            </a:xfrm>
            <a:prstGeom prst="line">
              <a:avLst/>
            </a:prstGeom>
            <a:noFill/>
            <a:ln w="12700" cap="flat" cmpd="sng" algn="ctr">
              <a:solidFill>
                <a:srgbClr val="13326F"/>
              </a:solidFill>
              <a:prstDash val="solid"/>
            </a:ln>
            <a:effectLst/>
          </p:spPr>
        </p:cxnSp>
        <p:cxnSp>
          <p:nvCxnSpPr>
            <p:cNvPr id="91" name="Straight Connector 90">
              <a:extLst>
                <a:ext uri="{FF2B5EF4-FFF2-40B4-BE49-F238E27FC236}">
                  <a16:creationId xmlns:a16="http://schemas.microsoft.com/office/drawing/2014/main" id="{A8073A49-F1E1-EF47-90C0-5ADBA31BE596}"/>
                </a:ext>
              </a:extLst>
            </p:cNvPr>
            <p:cNvCxnSpPr/>
            <p:nvPr/>
          </p:nvCxnSpPr>
          <p:spPr>
            <a:xfrm>
              <a:off x="4310159" y="5808412"/>
              <a:ext cx="0" cy="251798"/>
            </a:xfrm>
            <a:prstGeom prst="line">
              <a:avLst/>
            </a:prstGeom>
            <a:noFill/>
            <a:ln w="12700" cap="flat" cmpd="sng" algn="ctr">
              <a:solidFill>
                <a:srgbClr val="13326F"/>
              </a:solidFill>
              <a:prstDash val="solid"/>
            </a:ln>
            <a:effectLst/>
          </p:spPr>
        </p:cxnSp>
        <p:cxnSp>
          <p:nvCxnSpPr>
            <p:cNvPr id="92" name="Straight Connector 91">
              <a:extLst>
                <a:ext uri="{FF2B5EF4-FFF2-40B4-BE49-F238E27FC236}">
                  <a16:creationId xmlns:a16="http://schemas.microsoft.com/office/drawing/2014/main" id="{8E561FD3-50A0-4B43-9277-528491ED3506}"/>
                </a:ext>
              </a:extLst>
            </p:cNvPr>
            <p:cNvCxnSpPr>
              <a:stCxn id="88" idx="1"/>
              <a:endCxn id="88" idx="3"/>
            </p:cNvCxnSpPr>
            <p:nvPr/>
          </p:nvCxnSpPr>
          <p:spPr>
            <a:xfrm>
              <a:off x="4202413" y="5928663"/>
              <a:ext cx="637634" cy="0"/>
            </a:xfrm>
            <a:prstGeom prst="line">
              <a:avLst/>
            </a:prstGeom>
            <a:noFill/>
            <a:ln w="12700" cap="flat" cmpd="sng" algn="ctr">
              <a:solidFill>
                <a:srgbClr val="13326F"/>
              </a:solidFill>
              <a:prstDash val="solid"/>
            </a:ln>
            <a:effectLst/>
          </p:spPr>
        </p:cxnSp>
        <p:cxnSp>
          <p:nvCxnSpPr>
            <p:cNvPr id="93" name="Straight Connector 92">
              <a:extLst>
                <a:ext uri="{FF2B5EF4-FFF2-40B4-BE49-F238E27FC236}">
                  <a16:creationId xmlns:a16="http://schemas.microsoft.com/office/drawing/2014/main" id="{B4B06ABE-23F8-0D49-8C93-766967A22F82}"/>
                </a:ext>
              </a:extLst>
            </p:cNvPr>
            <p:cNvCxnSpPr/>
            <p:nvPr/>
          </p:nvCxnSpPr>
          <p:spPr>
            <a:xfrm>
              <a:off x="4460594" y="5797265"/>
              <a:ext cx="0" cy="251798"/>
            </a:xfrm>
            <a:prstGeom prst="line">
              <a:avLst/>
            </a:prstGeom>
            <a:noFill/>
            <a:ln w="12700" cap="flat" cmpd="sng" algn="ctr">
              <a:solidFill>
                <a:srgbClr val="13326F"/>
              </a:solidFill>
              <a:prstDash val="solid"/>
            </a:ln>
            <a:effectLst/>
          </p:spPr>
        </p:cxnSp>
        <p:sp>
          <p:nvSpPr>
            <p:cNvPr id="94" name="Rectangle 93">
              <a:extLst>
                <a:ext uri="{FF2B5EF4-FFF2-40B4-BE49-F238E27FC236}">
                  <a16:creationId xmlns:a16="http://schemas.microsoft.com/office/drawing/2014/main" id="{7C94AC02-F4DC-314E-B4F4-A3DA3480AA6F}"/>
                </a:ext>
              </a:extLst>
            </p:cNvPr>
            <p:cNvSpPr/>
            <p:nvPr/>
          </p:nvSpPr>
          <p:spPr>
            <a:xfrm>
              <a:off x="4241975" y="5962351"/>
              <a:ext cx="45719" cy="50800"/>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95" name="TextBox 94">
              <a:extLst>
                <a:ext uri="{FF2B5EF4-FFF2-40B4-BE49-F238E27FC236}">
                  <a16:creationId xmlns:a16="http://schemas.microsoft.com/office/drawing/2014/main" id="{1604F3F9-C9B5-4646-8B07-CD964CBBE332}"/>
                </a:ext>
              </a:extLst>
            </p:cNvPr>
            <p:cNvSpPr txBox="1"/>
            <p:nvPr/>
          </p:nvSpPr>
          <p:spPr>
            <a:xfrm>
              <a:off x="4151669" y="5744028"/>
              <a:ext cx="857249"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10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endParaRPr kumimoji="0" lang="en-US" sz="800" b="0" i="0" u="none" strike="noStrike" kern="0" cap="none" spc="0" normalizeH="0" baseline="0" noProof="0" dirty="0">
                <a:ln>
                  <a:noFill/>
                </a:ln>
                <a:solidFill>
                  <a:srgbClr val="2D4B87">
                    <a:lumMod val="75000"/>
                  </a:srgbClr>
                </a:solidFill>
                <a:effectLst/>
                <a:uLnTx/>
                <a:uFillTx/>
                <a:latin typeface="Arial"/>
                <a:cs typeface="Arial"/>
              </a:endParaRPr>
            </a:p>
          </p:txBody>
        </p:sp>
        <p:cxnSp>
          <p:nvCxnSpPr>
            <p:cNvPr id="96" name="Straight Connector 95">
              <a:extLst>
                <a:ext uri="{FF2B5EF4-FFF2-40B4-BE49-F238E27FC236}">
                  <a16:creationId xmlns:a16="http://schemas.microsoft.com/office/drawing/2014/main" id="{7D5E00C5-A963-6E4A-BCFD-001F4651AA5F}"/>
                </a:ext>
              </a:extLst>
            </p:cNvPr>
            <p:cNvCxnSpPr/>
            <p:nvPr/>
          </p:nvCxnSpPr>
          <p:spPr>
            <a:xfrm>
              <a:off x="4385535" y="5802764"/>
              <a:ext cx="0" cy="251798"/>
            </a:xfrm>
            <a:prstGeom prst="line">
              <a:avLst/>
            </a:prstGeom>
            <a:noFill/>
            <a:ln w="12700" cap="flat" cmpd="sng" algn="ctr">
              <a:solidFill>
                <a:srgbClr val="13326F"/>
              </a:solidFill>
              <a:prstDash val="solid"/>
            </a:ln>
            <a:effectLst/>
          </p:spPr>
        </p:cxnSp>
        <p:cxnSp>
          <p:nvCxnSpPr>
            <p:cNvPr id="97" name="Straight Connector 96">
              <a:extLst>
                <a:ext uri="{FF2B5EF4-FFF2-40B4-BE49-F238E27FC236}">
                  <a16:creationId xmlns:a16="http://schemas.microsoft.com/office/drawing/2014/main" id="{7A55C949-B165-5D47-9D9F-C8BD21A0486A}"/>
                </a:ext>
              </a:extLst>
            </p:cNvPr>
            <p:cNvCxnSpPr/>
            <p:nvPr/>
          </p:nvCxnSpPr>
          <p:spPr>
            <a:xfrm>
              <a:off x="4685066" y="5792859"/>
              <a:ext cx="0" cy="251798"/>
            </a:xfrm>
            <a:prstGeom prst="line">
              <a:avLst/>
            </a:prstGeom>
            <a:noFill/>
            <a:ln w="12700" cap="flat" cmpd="sng" algn="ctr">
              <a:solidFill>
                <a:srgbClr val="13326F"/>
              </a:solidFill>
              <a:prstDash val="solid"/>
            </a:ln>
            <a:effectLst/>
          </p:spPr>
        </p:cxnSp>
        <p:cxnSp>
          <p:nvCxnSpPr>
            <p:cNvPr id="98" name="Straight Connector 97">
              <a:extLst>
                <a:ext uri="{FF2B5EF4-FFF2-40B4-BE49-F238E27FC236}">
                  <a16:creationId xmlns:a16="http://schemas.microsoft.com/office/drawing/2014/main" id="{12010808-AE87-E54F-9EF3-5711CD7CB360}"/>
                </a:ext>
              </a:extLst>
            </p:cNvPr>
            <p:cNvCxnSpPr/>
            <p:nvPr/>
          </p:nvCxnSpPr>
          <p:spPr>
            <a:xfrm>
              <a:off x="4756857" y="5805939"/>
              <a:ext cx="0" cy="251798"/>
            </a:xfrm>
            <a:prstGeom prst="line">
              <a:avLst/>
            </a:prstGeom>
            <a:noFill/>
            <a:ln w="12700" cap="flat" cmpd="sng" algn="ctr">
              <a:solidFill>
                <a:srgbClr val="13326F"/>
              </a:solidFill>
              <a:prstDash val="solid"/>
            </a:ln>
            <a:effectLst/>
          </p:spPr>
        </p:cxnSp>
      </p:grpSp>
      <p:grpSp>
        <p:nvGrpSpPr>
          <p:cNvPr id="99" name="Group 98">
            <a:extLst>
              <a:ext uri="{FF2B5EF4-FFF2-40B4-BE49-F238E27FC236}">
                <a16:creationId xmlns:a16="http://schemas.microsoft.com/office/drawing/2014/main" id="{FEFDB1D1-E661-634D-A6B1-139F9C59E0EE}"/>
              </a:ext>
            </a:extLst>
          </p:cNvPr>
          <p:cNvGrpSpPr/>
          <p:nvPr/>
        </p:nvGrpSpPr>
        <p:grpSpPr>
          <a:xfrm>
            <a:off x="4002783" y="5275519"/>
            <a:ext cx="857249" cy="316182"/>
            <a:chOff x="4151669" y="5744028"/>
            <a:chExt cx="857249" cy="316182"/>
          </a:xfrm>
        </p:grpSpPr>
        <p:sp>
          <p:nvSpPr>
            <p:cNvPr id="100" name="Rounded Rectangle 214">
              <a:extLst>
                <a:ext uri="{FF2B5EF4-FFF2-40B4-BE49-F238E27FC236}">
                  <a16:creationId xmlns:a16="http://schemas.microsoft.com/office/drawing/2014/main" id="{7F29F2D8-7961-8A4D-B44E-7BB5D9E6AC26}"/>
                </a:ext>
              </a:extLst>
            </p:cNvPr>
            <p:cNvSpPr/>
            <p:nvPr/>
          </p:nvSpPr>
          <p:spPr>
            <a:xfrm>
              <a:off x="4202413" y="5802764"/>
              <a:ext cx="637634" cy="251798"/>
            </a:xfrm>
            <a:prstGeom prst="roundRect">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cxnSp>
          <p:nvCxnSpPr>
            <p:cNvPr id="101" name="Straight Connector 100">
              <a:extLst>
                <a:ext uri="{FF2B5EF4-FFF2-40B4-BE49-F238E27FC236}">
                  <a16:creationId xmlns:a16="http://schemas.microsoft.com/office/drawing/2014/main" id="{7E45D233-BC49-AD45-8741-E3AB45759399}"/>
                </a:ext>
              </a:extLst>
            </p:cNvPr>
            <p:cNvCxnSpPr/>
            <p:nvPr/>
          </p:nvCxnSpPr>
          <p:spPr>
            <a:xfrm>
              <a:off x="4608975" y="5797265"/>
              <a:ext cx="0" cy="251798"/>
            </a:xfrm>
            <a:prstGeom prst="line">
              <a:avLst/>
            </a:prstGeom>
            <a:noFill/>
            <a:ln w="12700" cap="flat" cmpd="sng" algn="ctr">
              <a:solidFill>
                <a:srgbClr val="13326F"/>
              </a:solidFill>
              <a:prstDash val="solid"/>
            </a:ln>
            <a:effectLst/>
          </p:spPr>
        </p:cxnSp>
        <p:cxnSp>
          <p:nvCxnSpPr>
            <p:cNvPr id="102" name="Straight Connector 101">
              <a:extLst>
                <a:ext uri="{FF2B5EF4-FFF2-40B4-BE49-F238E27FC236}">
                  <a16:creationId xmlns:a16="http://schemas.microsoft.com/office/drawing/2014/main" id="{520D6539-01B5-1945-A576-325EDB229E77}"/>
                </a:ext>
              </a:extLst>
            </p:cNvPr>
            <p:cNvCxnSpPr/>
            <p:nvPr/>
          </p:nvCxnSpPr>
          <p:spPr>
            <a:xfrm>
              <a:off x="4535697" y="5797265"/>
              <a:ext cx="0" cy="251798"/>
            </a:xfrm>
            <a:prstGeom prst="line">
              <a:avLst/>
            </a:prstGeom>
            <a:noFill/>
            <a:ln w="12700" cap="flat" cmpd="sng" algn="ctr">
              <a:solidFill>
                <a:srgbClr val="13326F"/>
              </a:solidFill>
              <a:prstDash val="solid"/>
            </a:ln>
            <a:effectLst/>
          </p:spPr>
        </p:cxnSp>
        <p:cxnSp>
          <p:nvCxnSpPr>
            <p:cNvPr id="103" name="Straight Connector 102">
              <a:extLst>
                <a:ext uri="{FF2B5EF4-FFF2-40B4-BE49-F238E27FC236}">
                  <a16:creationId xmlns:a16="http://schemas.microsoft.com/office/drawing/2014/main" id="{DD35CE9A-8C8D-4D45-84C8-B7A42AAE35F4}"/>
                </a:ext>
              </a:extLst>
            </p:cNvPr>
            <p:cNvCxnSpPr/>
            <p:nvPr/>
          </p:nvCxnSpPr>
          <p:spPr>
            <a:xfrm>
              <a:off x="4310159" y="5808412"/>
              <a:ext cx="0" cy="251798"/>
            </a:xfrm>
            <a:prstGeom prst="line">
              <a:avLst/>
            </a:prstGeom>
            <a:noFill/>
            <a:ln w="12700" cap="flat" cmpd="sng" algn="ctr">
              <a:solidFill>
                <a:srgbClr val="13326F"/>
              </a:solidFill>
              <a:prstDash val="solid"/>
            </a:ln>
            <a:effectLst/>
          </p:spPr>
        </p:cxnSp>
        <p:cxnSp>
          <p:nvCxnSpPr>
            <p:cNvPr id="104" name="Straight Connector 103">
              <a:extLst>
                <a:ext uri="{FF2B5EF4-FFF2-40B4-BE49-F238E27FC236}">
                  <a16:creationId xmlns:a16="http://schemas.microsoft.com/office/drawing/2014/main" id="{A161495D-3406-1645-855D-D067E0E2355A}"/>
                </a:ext>
              </a:extLst>
            </p:cNvPr>
            <p:cNvCxnSpPr>
              <a:stCxn id="100" idx="1"/>
              <a:endCxn id="100" idx="3"/>
            </p:cNvCxnSpPr>
            <p:nvPr/>
          </p:nvCxnSpPr>
          <p:spPr>
            <a:xfrm>
              <a:off x="4202413" y="5928663"/>
              <a:ext cx="637634" cy="0"/>
            </a:xfrm>
            <a:prstGeom prst="line">
              <a:avLst/>
            </a:prstGeom>
            <a:noFill/>
            <a:ln w="12700" cap="flat" cmpd="sng" algn="ctr">
              <a:solidFill>
                <a:srgbClr val="13326F"/>
              </a:solidFill>
              <a:prstDash val="solid"/>
            </a:ln>
            <a:effectLst/>
          </p:spPr>
        </p:cxnSp>
        <p:cxnSp>
          <p:nvCxnSpPr>
            <p:cNvPr id="105" name="Straight Connector 104">
              <a:extLst>
                <a:ext uri="{FF2B5EF4-FFF2-40B4-BE49-F238E27FC236}">
                  <a16:creationId xmlns:a16="http://schemas.microsoft.com/office/drawing/2014/main" id="{D1AE78CA-060D-DC43-8DE9-B853E845F8ED}"/>
                </a:ext>
              </a:extLst>
            </p:cNvPr>
            <p:cNvCxnSpPr/>
            <p:nvPr/>
          </p:nvCxnSpPr>
          <p:spPr>
            <a:xfrm>
              <a:off x="4460594" y="5797265"/>
              <a:ext cx="0" cy="251798"/>
            </a:xfrm>
            <a:prstGeom prst="line">
              <a:avLst/>
            </a:prstGeom>
            <a:noFill/>
            <a:ln w="12700" cap="flat" cmpd="sng" algn="ctr">
              <a:solidFill>
                <a:srgbClr val="13326F"/>
              </a:solidFill>
              <a:prstDash val="solid"/>
            </a:ln>
            <a:effectLst/>
          </p:spPr>
        </p:cxnSp>
        <p:sp>
          <p:nvSpPr>
            <p:cNvPr id="106" name="Rectangle 105">
              <a:extLst>
                <a:ext uri="{FF2B5EF4-FFF2-40B4-BE49-F238E27FC236}">
                  <a16:creationId xmlns:a16="http://schemas.microsoft.com/office/drawing/2014/main" id="{E7C96BCC-D08C-5E4B-B8EC-9551121941B7}"/>
                </a:ext>
              </a:extLst>
            </p:cNvPr>
            <p:cNvSpPr/>
            <p:nvPr/>
          </p:nvSpPr>
          <p:spPr>
            <a:xfrm>
              <a:off x="4241975" y="5962351"/>
              <a:ext cx="45719" cy="50800"/>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07" name="TextBox 106">
              <a:extLst>
                <a:ext uri="{FF2B5EF4-FFF2-40B4-BE49-F238E27FC236}">
                  <a16:creationId xmlns:a16="http://schemas.microsoft.com/office/drawing/2014/main" id="{6584BCD1-E83C-2744-904F-54582A486558}"/>
                </a:ext>
              </a:extLst>
            </p:cNvPr>
            <p:cNvSpPr txBox="1"/>
            <p:nvPr/>
          </p:nvSpPr>
          <p:spPr>
            <a:xfrm>
              <a:off x="4151669" y="5744028"/>
              <a:ext cx="857249"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10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endParaRPr kumimoji="0" lang="en-US" sz="800" b="0" i="0" u="none" strike="noStrike" kern="0" cap="none" spc="0" normalizeH="0" baseline="0" noProof="0" dirty="0">
                <a:ln>
                  <a:noFill/>
                </a:ln>
                <a:solidFill>
                  <a:srgbClr val="2D4B87">
                    <a:lumMod val="75000"/>
                  </a:srgbClr>
                </a:solidFill>
                <a:effectLst/>
                <a:uLnTx/>
                <a:uFillTx/>
                <a:latin typeface="Arial"/>
                <a:cs typeface="Arial"/>
              </a:endParaRPr>
            </a:p>
          </p:txBody>
        </p:sp>
        <p:cxnSp>
          <p:nvCxnSpPr>
            <p:cNvPr id="108" name="Straight Connector 107">
              <a:extLst>
                <a:ext uri="{FF2B5EF4-FFF2-40B4-BE49-F238E27FC236}">
                  <a16:creationId xmlns:a16="http://schemas.microsoft.com/office/drawing/2014/main" id="{E1153E9F-2F5B-2C4A-BAD0-F2EEA77DC3E8}"/>
                </a:ext>
              </a:extLst>
            </p:cNvPr>
            <p:cNvCxnSpPr/>
            <p:nvPr/>
          </p:nvCxnSpPr>
          <p:spPr>
            <a:xfrm>
              <a:off x="4385535" y="5802764"/>
              <a:ext cx="0" cy="251798"/>
            </a:xfrm>
            <a:prstGeom prst="line">
              <a:avLst/>
            </a:prstGeom>
            <a:noFill/>
            <a:ln w="12700" cap="flat" cmpd="sng" algn="ctr">
              <a:solidFill>
                <a:srgbClr val="13326F"/>
              </a:solidFill>
              <a:prstDash val="solid"/>
            </a:ln>
            <a:effectLst/>
          </p:spPr>
        </p:cxnSp>
        <p:cxnSp>
          <p:nvCxnSpPr>
            <p:cNvPr id="109" name="Straight Connector 108">
              <a:extLst>
                <a:ext uri="{FF2B5EF4-FFF2-40B4-BE49-F238E27FC236}">
                  <a16:creationId xmlns:a16="http://schemas.microsoft.com/office/drawing/2014/main" id="{DA690FD7-4778-0641-AF0A-44DB97FA46A4}"/>
                </a:ext>
              </a:extLst>
            </p:cNvPr>
            <p:cNvCxnSpPr/>
            <p:nvPr/>
          </p:nvCxnSpPr>
          <p:spPr>
            <a:xfrm>
              <a:off x="4685066" y="5792859"/>
              <a:ext cx="0" cy="251798"/>
            </a:xfrm>
            <a:prstGeom prst="line">
              <a:avLst/>
            </a:prstGeom>
            <a:noFill/>
            <a:ln w="12700" cap="flat" cmpd="sng" algn="ctr">
              <a:solidFill>
                <a:srgbClr val="13326F"/>
              </a:solidFill>
              <a:prstDash val="solid"/>
            </a:ln>
            <a:effectLst/>
          </p:spPr>
        </p:cxnSp>
        <p:cxnSp>
          <p:nvCxnSpPr>
            <p:cNvPr id="110" name="Straight Connector 109">
              <a:extLst>
                <a:ext uri="{FF2B5EF4-FFF2-40B4-BE49-F238E27FC236}">
                  <a16:creationId xmlns:a16="http://schemas.microsoft.com/office/drawing/2014/main" id="{14727E54-BE3D-774B-A9A6-576581499129}"/>
                </a:ext>
              </a:extLst>
            </p:cNvPr>
            <p:cNvCxnSpPr/>
            <p:nvPr/>
          </p:nvCxnSpPr>
          <p:spPr>
            <a:xfrm>
              <a:off x="4756857" y="5805939"/>
              <a:ext cx="0" cy="251798"/>
            </a:xfrm>
            <a:prstGeom prst="line">
              <a:avLst/>
            </a:prstGeom>
            <a:noFill/>
            <a:ln w="12700" cap="flat" cmpd="sng" algn="ctr">
              <a:solidFill>
                <a:srgbClr val="13326F"/>
              </a:solidFill>
              <a:prstDash val="solid"/>
            </a:ln>
            <a:effectLst/>
          </p:spPr>
        </p:cxnSp>
      </p:grpSp>
      <p:cxnSp>
        <p:nvCxnSpPr>
          <p:cNvPr id="117" name="Straight Connector 116">
            <a:extLst>
              <a:ext uri="{FF2B5EF4-FFF2-40B4-BE49-F238E27FC236}">
                <a16:creationId xmlns:a16="http://schemas.microsoft.com/office/drawing/2014/main" id="{083F9461-9530-AA45-90E4-CBB2928676E8}"/>
              </a:ext>
            </a:extLst>
          </p:cNvPr>
          <p:cNvCxnSpPr>
            <a:cxnSpLocks/>
          </p:cNvCxnSpPr>
          <p:nvPr/>
        </p:nvCxnSpPr>
        <p:spPr>
          <a:xfrm flipV="1">
            <a:off x="4145377" y="3645024"/>
            <a:ext cx="15896" cy="1525269"/>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CA2F8E1D-2012-A345-ACC3-A6223F7AE1EA}"/>
              </a:ext>
            </a:extLst>
          </p:cNvPr>
          <p:cNvCxnSpPr>
            <a:cxnSpLocks/>
          </p:cNvCxnSpPr>
          <p:nvPr/>
        </p:nvCxnSpPr>
        <p:spPr>
          <a:xfrm flipV="1">
            <a:off x="1225886" y="3645024"/>
            <a:ext cx="0" cy="288032"/>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E2DB0FA6-A7DF-5C42-99EE-88F2AE59A315}"/>
              </a:ext>
            </a:extLst>
          </p:cNvPr>
          <p:cNvCxnSpPr>
            <a:cxnSpLocks/>
          </p:cNvCxnSpPr>
          <p:nvPr/>
        </p:nvCxnSpPr>
        <p:spPr>
          <a:xfrm flipV="1">
            <a:off x="2984580" y="3645024"/>
            <a:ext cx="0" cy="288032"/>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2AAFD7F2-E757-DE4D-8905-F5CF6116E87C}"/>
              </a:ext>
            </a:extLst>
          </p:cNvPr>
          <p:cNvCxnSpPr>
            <a:cxnSpLocks/>
          </p:cNvCxnSpPr>
          <p:nvPr/>
        </p:nvCxnSpPr>
        <p:spPr>
          <a:xfrm>
            <a:off x="4145377" y="4495734"/>
            <a:ext cx="426374" cy="0"/>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sp>
        <p:nvSpPr>
          <p:cNvPr id="128" name="TextBox 127">
            <a:extLst>
              <a:ext uri="{FF2B5EF4-FFF2-40B4-BE49-F238E27FC236}">
                <a16:creationId xmlns:a16="http://schemas.microsoft.com/office/drawing/2014/main" id="{88E30A03-74E1-E34B-849F-4CF868CFF4EC}"/>
              </a:ext>
            </a:extLst>
          </p:cNvPr>
          <p:cNvSpPr txBox="1"/>
          <p:nvPr/>
        </p:nvSpPr>
        <p:spPr>
          <a:xfrm>
            <a:off x="3190459" y="5680840"/>
            <a:ext cx="2029613" cy="276999"/>
          </a:xfrm>
          <a:prstGeom prst="rect">
            <a:avLst/>
          </a:prstGeom>
          <a:noFill/>
        </p:spPr>
        <p:txBody>
          <a:bodyPr wrap="square" rtlCol="0">
            <a:spAutoFit/>
          </a:bodyPr>
          <a:lstStyle/>
          <a:p>
            <a:pPr algn="ctr"/>
            <a:r>
              <a:rPr lang="en-US" sz="1200" dirty="0">
                <a:latin typeface="Lato" panose="020F0502020204030203" pitchFamily="34" charset="0"/>
              </a:rPr>
              <a:t>Smart Devices or PLCs</a:t>
            </a:r>
            <a:endParaRPr lang="en-GB" sz="1200" dirty="0">
              <a:latin typeface="Lato" panose="020F0502020204030203" pitchFamily="34" charset="0"/>
            </a:endParaRPr>
          </a:p>
        </p:txBody>
      </p:sp>
      <p:cxnSp>
        <p:nvCxnSpPr>
          <p:cNvPr id="129" name="Straight Connector 128">
            <a:extLst>
              <a:ext uri="{FF2B5EF4-FFF2-40B4-BE49-F238E27FC236}">
                <a16:creationId xmlns:a16="http://schemas.microsoft.com/office/drawing/2014/main" id="{625B9484-8684-1B45-9E8D-753EB9B47A89}"/>
              </a:ext>
            </a:extLst>
          </p:cNvPr>
          <p:cNvCxnSpPr>
            <a:cxnSpLocks/>
          </p:cNvCxnSpPr>
          <p:nvPr/>
        </p:nvCxnSpPr>
        <p:spPr>
          <a:xfrm flipV="1">
            <a:off x="2359262" y="3392315"/>
            <a:ext cx="0" cy="252709"/>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26280F18-91E7-B144-A6DE-9343DB8071A9}"/>
              </a:ext>
            </a:extLst>
          </p:cNvPr>
          <p:cNvCxnSpPr>
            <a:cxnSpLocks/>
          </p:cNvCxnSpPr>
          <p:nvPr/>
        </p:nvCxnSpPr>
        <p:spPr>
          <a:xfrm flipH="1" flipV="1">
            <a:off x="2336402" y="2132856"/>
            <a:ext cx="22860" cy="1152128"/>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sp>
        <p:nvSpPr>
          <p:cNvPr id="134" name="TextBox 133">
            <a:extLst>
              <a:ext uri="{FF2B5EF4-FFF2-40B4-BE49-F238E27FC236}">
                <a16:creationId xmlns:a16="http://schemas.microsoft.com/office/drawing/2014/main" id="{55FB672B-35FC-3C4C-8111-30A898E9A742}"/>
              </a:ext>
            </a:extLst>
          </p:cNvPr>
          <p:cNvSpPr txBox="1"/>
          <p:nvPr/>
        </p:nvSpPr>
        <p:spPr>
          <a:xfrm>
            <a:off x="2252146" y="3294040"/>
            <a:ext cx="2857322" cy="276999"/>
          </a:xfrm>
          <a:prstGeom prst="rect">
            <a:avLst/>
          </a:prstGeom>
          <a:noFill/>
        </p:spPr>
        <p:txBody>
          <a:bodyPr wrap="square" rtlCol="0">
            <a:spAutoFit/>
          </a:bodyPr>
          <a:lstStyle/>
          <a:p>
            <a:pPr algn="ctr"/>
            <a:r>
              <a:rPr lang="en-US" sz="1200" dirty="0">
                <a:latin typeface="Lato" panose="020F0502020204030203" pitchFamily="34" charset="0"/>
              </a:rPr>
              <a:t>Switch/Firewall/Router/Modem</a:t>
            </a:r>
            <a:endParaRPr lang="en-GB" sz="1200" dirty="0">
              <a:latin typeface="Lato" panose="020F0502020204030203" pitchFamily="34" charset="0"/>
            </a:endParaRPr>
          </a:p>
        </p:txBody>
      </p:sp>
      <p:sp>
        <p:nvSpPr>
          <p:cNvPr id="11" name="Cloud 10">
            <a:extLst>
              <a:ext uri="{FF2B5EF4-FFF2-40B4-BE49-F238E27FC236}">
                <a16:creationId xmlns:a16="http://schemas.microsoft.com/office/drawing/2014/main" id="{838EE1CD-C542-8545-A4FC-BC67EE3217EE}"/>
              </a:ext>
            </a:extLst>
          </p:cNvPr>
          <p:cNvSpPr/>
          <p:nvPr/>
        </p:nvSpPr>
        <p:spPr>
          <a:xfrm>
            <a:off x="1025382" y="1628800"/>
            <a:ext cx="2977401" cy="792088"/>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31BA54CA-03A9-6546-8FD6-B9E9583F4873}"/>
              </a:ext>
            </a:extLst>
          </p:cNvPr>
          <p:cNvSpPr txBox="1"/>
          <p:nvPr/>
        </p:nvSpPr>
        <p:spPr>
          <a:xfrm>
            <a:off x="290070" y="2298422"/>
            <a:ext cx="1234564" cy="276999"/>
          </a:xfrm>
          <a:prstGeom prst="rect">
            <a:avLst/>
          </a:prstGeom>
          <a:noFill/>
        </p:spPr>
        <p:txBody>
          <a:bodyPr wrap="square" rtlCol="0">
            <a:spAutoFit/>
          </a:bodyPr>
          <a:lstStyle/>
          <a:p>
            <a:pPr algn="ctr"/>
            <a:r>
              <a:rPr lang="en-US" sz="1200" dirty="0">
                <a:latin typeface="Lato" panose="020F0502020204030203" pitchFamily="34" charset="0"/>
              </a:rPr>
              <a:t>Internet</a:t>
            </a:r>
            <a:endParaRPr lang="en-GB" sz="1200" dirty="0">
              <a:latin typeface="Lato" panose="020F0502020204030203" pitchFamily="34" charset="0"/>
            </a:endParaRPr>
          </a:p>
        </p:txBody>
      </p:sp>
      <p:grpSp>
        <p:nvGrpSpPr>
          <p:cNvPr id="68" name="Group 67">
            <a:extLst>
              <a:ext uri="{FF2B5EF4-FFF2-40B4-BE49-F238E27FC236}">
                <a16:creationId xmlns:a16="http://schemas.microsoft.com/office/drawing/2014/main" id="{20FC8C6B-73DD-334B-B422-14F06EFB6655}"/>
              </a:ext>
            </a:extLst>
          </p:cNvPr>
          <p:cNvGrpSpPr/>
          <p:nvPr/>
        </p:nvGrpSpPr>
        <p:grpSpPr>
          <a:xfrm>
            <a:off x="2111134" y="1454389"/>
            <a:ext cx="334098" cy="584829"/>
            <a:chOff x="2590776" y="1079394"/>
            <a:chExt cx="749324" cy="1206606"/>
          </a:xfrm>
        </p:grpSpPr>
        <p:sp>
          <p:nvSpPr>
            <p:cNvPr id="69" name="Rounded Rectangle 96">
              <a:extLst>
                <a:ext uri="{FF2B5EF4-FFF2-40B4-BE49-F238E27FC236}">
                  <a16:creationId xmlns:a16="http://schemas.microsoft.com/office/drawing/2014/main" id="{4CA7ED5B-C681-DC4D-9F4F-A2A1EB338E3F}"/>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0" name="Rounded Rectangle 97">
              <a:extLst>
                <a:ext uri="{FF2B5EF4-FFF2-40B4-BE49-F238E27FC236}">
                  <a16:creationId xmlns:a16="http://schemas.microsoft.com/office/drawing/2014/main" id="{25464116-4B20-A14B-9A26-2F821F03E195}"/>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1" name="Rounded Rectangle 98">
              <a:extLst>
                <a:ext uri="{FF2B5EF4-FFF2-40B4-BE49-F238E27FC236}">
                  <a16:creationId xmlns:a16="http://schemas.microsoft.com/office/drawing/2014/main" id="{D840B7CF-E6F4-4941-BFC8-8907C1536932}"/>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2" name="Rounded Rectangle 99">
              <a:extLst>
                <a:ext uri="{FF2B5EF4-FFF2-40B4-BE49-F238E27FC236}">
                  <a16:creationId xmlns:a16="http://schemas.microsoft.com/office/drawing/2014/main" id="{F84BACF3-5741-834C-B5C4-E7B785EF4463}"/>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3" name="Rectangle 72">
              <a:extLst>
                <a:ext uri="{FF2B5EF4-FFF2-40B4-BE49-F238E27FC236}">
                  <a16:creationId xmlns:a16="http://schemas.microsoft.com/office/drawing/2014/main" id="{5C25AC42-D4DE-AE41-BF22-8D3BA345AE44}"/>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4" name="Oval 73">
              <a:extLst>
                <a:ext uri="{FF2B5EF4-FFF2-40B4-BE49-F238E27FC236}">
                  <a16:creationId xmlns:a16="http://schemas.microsoft.com/office/drawing/2014/main" id="{D3D4A93A-2FDF-8D4F-98BC-09E8069044F8}"/>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75" name="Group 74">
            <a:extLst>
              <a:ext uri="{FF2B5EF4-FFF2-40B4-BE49-F238E27FC236}">
                <a16:creationId xmlns:a16="http://schemas.microsoft.com/office/drawing/2014/main" id="{487B89D1-FEE9-CB46-9E6A-AE6EEC8049BD}"/>
              </a:ext>
            </a:extLst>
          </p:cNvPr>
          <p:cNvGrpSpPr/>
          <p:nvPr/>
        </p:nvGrpSpPr>
        <p:grpSpPr>
          <a:xfrm>
            <a:off x="2263534" y="1606789"/>
            <a:ext cx="334098" cy="584829"/>
            <a:chOff x="2590776" y="1079394"/>
            <a:chExt cx="749324" cy="1206606"/>
          </a:xfrm>
        </p:grpSpPr>
        <p:sp>
          <p:nvSpPr>
            <p:cNvPr id="76" name="Rounded Rectangle 96">
              <a:extLst>
                <a:ext uri="{FF2B5EF4-FFF2-40B4-BE49-F238E27FC236}">
                  <a16:creationId xmlns:a16="http://schemas.microsoft.com/office/drawing/2014/main" id="{825C2476-731E-8843-94C5-89A8373D21D8}"/>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7" name="Rounded Rectangle 97">
              <a:extLst>
                <a:ext uri="{FF2B5EF4-FFF2-40B4-BE49-F238E27FC236}">
                  <a16:creationId xmlns:a16="http://schemas.microsoft.com/office/drawing/2014/main" id="{3BAEFCE7-1394-214E-9204-7B08FD29D490}"/>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8" name="Rounded Rectangle 98">
              <a:extLst>
                <a:ext uri="{FF2B5EF4-FFF2-40B4-BE49-F238E27FC236}">
                  <a16:creationId xmlns:a16="http://schemas.microsoft.com/office/drawing/2014/main" id="{D6AD9F55-FEB8-6E47-B750-4A2C19EDFCF9}"/>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9" name="Rounded Rectangle 99">
              <a:extLst>
                <a:ext uri="{FF2B5EF4-FFF2-40B4-BE49-F238E27FC236}">
                  <a16:creationId xmlns:a16="http://schemas.microsoft.com/office/drawing/2014/main" id="{ED17AFAE-2EDB-0E40-BDE1-EC09348FE5E2}"/>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0" name="Rectangle 79">
              <a:extLst>
                <a:ext uri="{FF2B5EF4-FFF2-40B4-BE49-F238E27FC236}">
                  <a16:creationId xmlns:a16="http://schemas.microsoft.com/office/drawing/2014/main" id="{986A2640-EDBB-7444-977E-FDAB5D9119C7}"/>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1" name="Oval 80">
              <a:extLst>
                <a:ext uri="{FF2B5EF4-FFF2-40B4-BE49-F238E27FC236}">
                  <a16:creationId xmlns:a16="http://schemas.microsoft.com/office/drawing/2014/main" id="{395436FC-5109-3C4D-B9EA-98F7487E8322}"/>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82" name="Group 81">
            <a:extLst>
              <a:ext uri="{FF2B5EF4-FFF2-40B4-BE49-F238E27FC236}">
                <a16:creationId xmlns:a16="http://schemas.microsoft.com/office/drawing/2014/main" id="{1FAD7DA5-DF75-994E-8880-3792370F8EBC}"/>
              </a:ext>
            </a:extLst>
          </p:cNvPr>
          <p:cNvGrpSpPr/>
          <p:nvPr/>
        </p:nvGrpSpPr>
        <p:grpSpPr>
          <a:xfrm>
            <a:off x="2415934" y="1759189"/>
            <a:ext cx="334098" cy="584829"/>
            <a:chOff x="2590776" y="1079394"/>
            <a:chExt cx="749324" cy="1206606"/>
          </a:xfrm>
        </p:grpSpPr>
        <p:sp>
          <p:nvSpPr>
            <p:cNvPr id="83" name="Rounded Rectangle 96">
              <a:extLst>
                <a:ext uri="{FF2B5EF4-FFF2-40B4-BE49-F238E27FC236}">
                  <a16:creationId xmlns:a16="http://schemas.microsoft.com/office/drawing/2014/main" id="{7001D439-C2C8-0247-91D4-4978BEC93C08}"/>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4" name="Rounded Rectangle 97">
              <a:extLst>
                <a:ext uri="{FF2B5EF4-FFF2-40B4-BE49-F238E27FC236}">
                  <a16:creationId xmlns:a16="http://schemas.microsoft.com/office/drawing/2014/main" id="{25089EB6-6361-414B-9890-CA7823E02AFB}"/>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5" name="Rounded Rectangle 98">
              <a:extLst>
                <a:ext uri="{FF2B5EF4-FFF2-40B4-BE49-F238E27FC236}">
                  <a16:creationId xmlns:a16="http://schemas.microsoft.com/office/drawing/2014/main" id="{155B8FCF-89B2-BB47-BAE9-1AE36AA55B59}"/>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6" name="Rounded Rectangle 99">
              <a:extLst>
                <a:ext uri="{FF2B5EF4-FFF2-40B4-BE49-F238E27FC236}">
                  <a16:creationId xmlns:a16="http://schemas.microsoft.com/office/drawing/2014/main" id="{0015EDCE-F819-A64A-8E6E-4B466C9A9966}"/>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1" name="Rectangle 110">
              <a:extLst>
                <a:ext uri="{FF2B5EF4-FFF2-40B4-BE49-F238E27FC236}">
                  <a16:creationId xmlns:a16="http://schemas.microsoft.com/office/drawing/2014/main" id="{6A610CBB-C83B-AC4C-8E6F-EFFED331D03E}"/>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2" name="Oval 111">
              <a:extLst>
                <a:ext uri="{FF2B5EF4-FFF2-40B4-BE49-F238E27FC236}">
                  <a16:creationId xmlns:a16="http://schemas.microsoft.com/office/drawing/2014/main" id="{262B997B-36CF-CA42-BB8B-E451C9E1232C}"/>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113" name="Group 112">
            <a:extLst>
              <a:ext uri="{FF2B5EF4-FFF2-40B4-BE49-F238E27FC236}">
                <a16:creationId xmlns:a16="http://schemas.microsoft.com/office/drawing/2014/main" id="{013B32FC-59DA-C44D-A166-A0295042C0C6}"/>
              </a:ext>
            </a:extLst>
          </p:cNvPr>
          <p:cNvGrpSpPr/>
          <p:nvPr/>
        </p:nvGrpSpPr>
        <p:grpSpPr>
          <a:xfrm>
            <a:off x="2568334" y="1911589"/>
            <a:ext cx="334098" cy="584829"/>
            <a:chOff x="2590776" y="1079394"/>
            <a:chExt cx="749324" cy="1206606"/>
          </a:xfrm>
        </p:grpSpPr>
        <p:sp>
          <p:nvSpPr>
            <p:cNvPr id="114" name="Rounded Rectangle 96">
              <a:extLst>
                <a:ext uri="{FF2B5EF4-FFF2-40B4-BE49-F238E27FC236}">
                  <a16:creationId xmlns:a16="http://schemas.microsoft.com/office/drawing/2014/main" id="{B2F09EB4-2E27-7548-9CB6-33D720D35C71}"/>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115" name="Rounded Rectangle 97">
              <a:extLst>
                <a:ext uri="{FF2B5EF4-FFF2-40B4-BE49-F238E27FC236}">
                  <a16:creationId xmlns:a16="http://schemas.microsoft.com/office/drawing/2014/main" id="{6C0BF6B6-38A0-F64F-BFB3-1DCD2DB8F46A}"/>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6" name="Rounded Rectangle 98">
              <a:extLst>
                <a:ext uri="{FF2B5EF4-FFF2-40B4-BE49-F238E27FC236}">
                  <a16:creationId xmlns:a16="http://schemas.microsoft.com/office/drawing/2014/main" id="{B492F377-1A77-774D-B7AB-D58CC4058930}"/>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8" name="Rounded Rectangle 99">
              <a:extLst>
                <a:ext uri="{FF2B5EF4-FFF2-40B4-BE49-F238E27FC236}">
                  <a16:creationId xmlns:a16="http://schemas.microsoft.com/office/drawing/2014/main" id="{6CC3D7A7-5250-3348-976A-2C3F5B17BA6E}"/>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9" name="Rectangle 118">
              <a:extLst>
                <a:ext uri="{FF2B5EF4-FFF2-40B4-BE49-F238E27FC236}">
                  <a16:creationId xmlns:a16="http://schemas.microsoft.com/office/drawing/2014/main" id="{14785ECE-3982-D94F-93CF-5B8043B43111}"/>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21" name="Oval 120">
              <a:extLst>
                <a:ext uri="{FF2B5EF4-FFF2-40B4-BE49-F238E27FC236}">
                  <a16:creationId xmlns:a16="http://schemas.microsoft.com/office/drawing/2014/main" id="{BDFA4248-5D40-C448-A1C6-0D8632371277}"/>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pic>
        <p:nvPicPr>
          <p:cNvPr id="123" name="Picture 42" descr="Image result for attacker icon">
            <a:extLst>
              <a:ext uri="{FF2B5EF4-FFF2-40B4-BE49-F238E27FC236}">
                <a16:creationId xmlns:a16="http://schemas.microsoft.com/office/drawing/2014/main" id="{350D4686-0B82-DE4E-894D-013ADF0B60B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427810" y="2213216"/>
            <a:ext cx="715446" cy="841331"/>
          </a:xfrm>
          <a:prstGeom prst="rect">
            <a:avLst/>
          </a:prstGeom>
          <a:noFill/>
          <a:extLst>
            <a:ext uri="{909E8E84-426E-40DD-AFC4-6F175D3DCCD1}">
              <a14:hiddenFill xmlns:a14="http://schemas.microsoft.com/office/drawing/2010/main">
                <a:solidFill>
                  <a:srgbClr val="FFFFFF"/>
                </a:solidFill>
              </a14:hiddenFill>
            </a:ext>
          </a:extLst>
        </p:spPr>
      </p:pic>
      <p:sp>
        <p:nvSpPr>
          <p:cNvPr id="137" name="Content Placeholder 1">
            <a:extLst>
              <a:ext uri="{FF2B5EF4-FFF2-40B4-BE49-F238E27FC236}">
                <a16:creationId xmlns:a16="http://schemas.microsoft.com/office/drawing/2014/main" id="{287A21FE-0E7E-5541-A7F9-6876CFA721AD}"/>
              </a:ext>
            </a:extLst>
          </p:cNvPr>
          <p:cNvSpPr txBox="1">
            <a:spLocks/>
          </p:cNvSpPr>
          <p:nvPr/>
        </p:nvSpPr>
        <p:spPr>
          <a:xfrm>
            <a:off x="6555007" y="1273540"/>
            <a:ext cx="2233268" cy="4780977"/>
          </a:xfrm>
          <a:prstGeom prst="rect">
            <a:avLst/>
          </a:prstGeom>
        </p:spPr>
        <p:txBody>
          <a:bodyPr vert="horz"/>
          <a:lstStyle>
            <a:lvl1pPr marL="0" indent="0" algn="l" defTabSz="457200" rtl="0" eaLnBrk="1" latinLnBrk="0" hangingPunct="1">
              <a:spcBef>
                <a:spcPct val="20000"/>
              </a:spcBef>
              <a:buFont typeface="Arial"/>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b="1" dirty="0"/>
              <a:t>The router is usually reachable. </a:t>
            </a:r>
          </a:p>
          <a:p>
            <a:pPr fontAlgn="auto">
              <a:spcAft>
                <a:spcPts val="0"/>
              </a:spcAft>
            </a:pPr>
            <a:endParaRPr lang="en-US" b="1" dirty="0"/>
          </a:p>
          <a:p>
            <a:pPr fontAlgn="auto">
              <a:spcAft>
                <a:spcPts val="0"/>
              </a:spcAft>
            </a:pPr>
            <a:r>
              <a:rPr lang="en-US" b="1" dirty="0"/>
              <a:t>Disadvantage: may not be able to carry a full RAT, and you are not yet where the important information is.</a:t>
            </a:r>
          </a:p>
          <a:p>
            <a:pPr fontAlgn="auto">
              <a:spcAft>
                <a:spcPts val="0"/>
              </a:spcAft>
            </a:pPr>
            <a:endParaRPr lang="en-US" b="1" dirty="0"/>
          </a:p>
          <a:p>
            <a:pPr fontAlgn="auto">
              <a:spcAft>
                <a:spcPts val="0"/>
              </a:spcAft>
            </a:pPr>
            <a:r>
              <a:rPr lang="en-US" b="1"/>
              <a:t>But it </a:t>
            </a:r>
            <a:r>
              <a:rPr lang="en-US" b="1" dirty="0"/>
              <a:t>is a very good stepping stone. E.g. to attacks systems that are never monitored: the TV, the printer….</a:t>
            </a:r>
          </a:p>
          <a:p>
            <a:pPr fontAlgn="auto">
              <a:spcAft>
                <a:spcPts val="0"/>
              </a:spcAft>
            </a:pPr>
            <a:endParaRPr lang="en-US" b="1" dirty="0"/>
          </a:p>
          <a:p>
            <a:pPr fontAlgn="auto">
              <a:spcAft>
                <a:spcPts val="0"/>
              </a:spcAft>
            </a:pPr>
            <a:endParaRPr lang="en-US" b="1" dirty="0"/>
          </a:p>
        </p:txBody>
      </p:sp>
      <p:pic>
        <p:nvPicPr>
          <p:cNvPr id="141" name="Picture 140">
            <a:extLst>
              <a:ext uri="{FF2B5EF4-FFF2-40B4-BE49-F238E27FC236}">
                <a16:creationId xmlns:a16="http://schemas.microsoft.com/office/drawing/2014/main" id="{AF4951BB-5A7C-3948-B7B9-42A72CA771A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507214" y="4281610"/>
            <a:ext cx="261230" cy="241523"/>
          </a:xfrm>
          <a:prstGeom prst="rect">
            <a:avLst/>
          </a:prstGeom>
        </p:spPr>
      </p:pic>
      <p:pic>
        <p:nvPicPr>
          <p:cNvPr id="142" name="Picture 141">
            <a:extLst>
              <a:ext uri="{FF2B5EF4-FFF2-40B4-BE49-F238E27FC236}">
                <a16:creationId xmlns:a16="http://schemas.microsoft.com/office/drawing/2014/main" id="{F0D06817-834E-4744-89E7-9D84A20F1789}"/>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637829" y="4354558"/>
            <a:ext cx="328687" cy="281868"/>
          </a:xfrm>
          <a:prstGeom prst="rect">
            <a:avLst/>
          </a:prstGeom>
        </p:spPr>
      </p:pic>
      <p:sp>
        <p:nvSpPr>
          <p:cNvPr id="23" name="Rectangle 22">
            <a:extLst>
              <a:ext uri="{FF2B5EF4-FFF2-40B4-BE49-F238E27FC236}">
                <a16:creationId xmlns:a16="http://schemas.microsoft.com/office/drawing/2014/main" id="{2959D542-ED24-3C4D-AC03-5A12255913EE}"/>
              </a:ext>
            </a:extLst>
          </p:cNvPr>
          <p:cNvSpPr/>
          <p:nvPr/>
        </p:nvSpPr>
        <p:spPr>
          <a:xfrm>
            <a:off x="1591691" y="6485575"/>
            <a:ext cx="7156773" cy="338554"/>
          </a:xfrm>
          <a:prstGeom prst="rect">
            <a:avLst/>
          </a:prstGeom>
        </p:spPr>
        <p:txBody>
          <a:bodyPr wrap="square">
            <a:spAutoFit/>
          </a:bodyPr>
          <a:lstStyle/>
          <a:p>
            <a:r>
              <a:rPr lang="en-US" sz="1600" dirty="0"/>
              <a:t>This network cannot exist in practice, it just serves for illustration purposes </a:t>
            </a:r>
          </a:p>
        </p:txBody>
      </p:sp>
      <p:cxnSp>
        <p:nvCxnSpPr>
          <p:cNvPr id="125" name="Straight Arrow Connector 124">
            <a:extLst>
              <a:ext uri="{FF2B5EF4-FFF2-40B4-BE49-F238E27FC236}">
                <a16:creationId xmlns:a16="http://schemas.microsoft.com/office/drawing/2014/main" id="{A08A6904-5E17-B94A-B74E-2C754C11E01E}"/>
              </a:ext>
            </a:extLst>
          </p:cNvPr>
          <p:cNvCxnSpPr>
            <a:cxnSpLocks/>
            <a:stCxn id="123" idx="1"/>
          </p:cNvCxnSpPr>
          <p:nvPr/>
        </p:nvCxnSpPr>
        <p:spPr>
          <a:xfrm rot="10800000" flipV="1">
            <a:off x="2336402" y="2633882"/>
            <a:ext cx="2091408" cy="651102"/>
          </a:xfrm>
          <a:prstGeom prst="bentConnector3">
            <a:avLst>
              <a:gd name="adj1" fmla="val 98909"/>
            </a:avLst>
          </a:prstGeom>
          <a:ln w="38100" cap="flat" cmpd="sng" algn="ctr">
            <a:solidFill>
              <a:schemeClr val="accent2"/>
            </a:solidFill>
            <a:prstDash val="sysDash"/>
            <a:round/>
            <a:headEnd type="diamond" w="med" len="med"/>
            <a:tailEnd type="arrow" w="med" len="med"/>
          </a:ln>
        </p:spPr>
        <p:style>
          <a:lnRef idx="0">
            <a:scrgbClr r="0" g="0" b="0"/>
          </a:lnRef>
          <a:fillRef idx="0">
            <a:scrgbClr r="0" g="0" b="0"/>
          </a:fillRef>
          <a:effectRef idx="0">
            <a:scrgbClr r="0" g="0" b="0"/>
          </a:effectRef>
          <a:fontRef idx="minor">
            <a:schemeClr val="tx1"/>
          </a:fontRef>
        </p:style>
      </p:cxnSp>
      <p:pic>
        <p:nvPicPr>
          <p:cNvPr id="140" name="Picture 139">
            <a:extLst>
              <a:ext uri="{FF2B5EF4-FFF2-40B4-BE49-F238E27FC236}">
                <a16:creationId xmlns:a16="http://schemas.microsoft.com/office/drawing/2014/main" id="{5E1B1956-8288-904F-974A-9F5DC99A62C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745135" y="2889171"/>
            <a:ext cx="281605" cy="279728"/>
          </a:xfrm>
          <a:prstGeom prst="rect">
            <a:avLst/>
          </a:prstGeom>
        </p:spPr>
      </p:pic>
      <p:pic>
        <p:nvPicPr>
          <p:cNvPr id="143" name="Picture 142">
            <a:extLst>
              <a:ext uri="{FF2B5EF4-FFF2-40B4-BE49-F238E27FC236}">
                <a16:creationId xmlns:a16="http://schemas.microsoft.com/office/drawing/2014/main" id="{9BAAB644-B0FE-2A4A-9CE0-77096731B24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760723" y="3099094"/>
            <a:ext cx="348081" cy="351994"/>
          </a:xfrm>
          <a:prstGeom prst="rect">
            <a:avLst/>
          </a:prstGeom>
        </p:spPr>
      </p:pic>
    </p:spTree>
    <p:extLst>
      <p:ext uri="{BB962C8B-B14F-4D97-AF65-F5344CB8AC3E}">
        <p14:creationId xmlns:p14="http://schemas.microsoft.com/office/powerpoint/2010/main" val="4269840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4E2EDD-AD20-A749-8A03-E4D95008D9B8}"/>
              </a:ext>
            </a:extLst>
          </p:cNvPr>
          <p:cNvSpPr>
            <a:spLocks noGrp="1"/>
          </p:cNvSpPr>
          <p:nvPr>
            <p:ph type="title"/>
          </p:nvPr>
        </p:nvSpPr>
        <p:spPr/>
        <p:txBody>
          <a:bodyPr/>
          <a:lstStyle/>
          <a:p>
            <a:endParaRPr lang="en-US"/>
          </a:p>
        </p:txBody>
      </p:sp>
      <p:sp>
        <p:nvSpPr>
          <p:cNvPr id="8" name="Text Placeholder 7">
            <a:extLst>
              <a:ext uri="{FF2B5EF4-FFF2-40B4-BE49-F238E27FC236}">
                <a16:creationId xmlns:a16="http://schemas.microsoft.com/office/drawing/2014/main" id="{702C4478-7EA7-D846-8CD7-D83370E5BB83}"/>
              </a:ext>
            </a:extLst>
          </p:cNvPr>
          <p:cNvSpPr>
            <a:spLocks noGrp="1"/>
          </p:cNvSpPr>
          <p:nvPr>
            <p:ph type="body" idx="1"/>
          </p:nvPr>
        </p:nvSpPr>
        <p:spPr/>
        <p:txBody>
          <a:bodyPr/>
          <a:lstStyle/>
          <a:p>
            <a:r>
              <a:rPr lang="en-US" dirty="0"/>
              <a:t>ABOUT VULNERABILITIES</a:t>
            </a:r>
          </a:p>
        </p:txBody>
      </p:sp>
      <p:sp>
        <p:nvSpPr>
          <p:cNvPr id="4" name="Footer Placeholder 3">
            <a:extLst>
              <a:ext uri="{FF2B5EF4-FFF2-40B4-BE49-F238E27FC236}">
                <a16:creationId xmlns:a16="http://schemas.microsoft.com/office/drawing/2014/main" id="{37666312-E0B2-B64A-99DB-3D4248AD2AFE}"/>
              </a:ext>
            </a:extLst>
          </p:cNvPr>
          <p:cNvSpPr>
            <a:spLocks noGrp="1"/>
          </p:cNvSpPr>
          <p:nvPr>
            <p:ph type="ftr" sz="quarter" idx="10"/>
          </p:nvPr>
        </p:nvSpPr>
        <p:spPr/>
        <p:txBody>
          <a:bodyPr/>
          <a:lstStyle/>
          <a:p>
            <a:pPr>
              <a:defRPr/>
            </a:pPr>
            <a:r>
              <a:rPr lang="nl-NL"/>
              <a:t>/ name of department</a:t>
            </a:r>
          </a:p>
        </p:txBody>
      </p:sp>
      <p:sp>
        <p:nvSpPr>
          <p:cNvPr id="5" name="Slide Number Placeholder 4">
            <a:extLst>
              <a:ext uri="{FF2B5EF4-FFF2-40B4-BE49-F238E27FC236}">
                <a16:creationId xmlns:a16="http://schemas.microsoft.com/office/drawing/2014/main" id="{EE9C9DEF-0904-3D44-ADF7-12C3E54842E7}"/>
              </a:ext>
            </a:extLst>
          </p:cNvPr>
          <p:cNvSpPr>
            <a:spLocks noGrp="1"/>
          </p:cNvSpPr>
          <p:nvPr>
            <p:ph type="sldNum" sz="quarter" idx="11"/>
          </p:nvPr>
        </p:nvSpPr>
        <p:spPr/>
        <p:txBody>
          <a:bodyPr/>
          <a:lstStyle/>
          <a:p>
            <a:r>
              <a:rPr lang="nl-NL"/>
              <a:t>PAGE </a:t>
            </a:r>
            <a:fld id="{5E88AC5C-B19B-9A42-B9C3-384090A13D53}" type="slidenum">
              <a:rPr lang="nl-NL" smtClean="0"/>
              <a:pPr/>
              <a:t>27</a:t>
            </a:fld>
            <a:endParaRPr lang="nl-NL"/>
          </a:p>
        </p:txBody>
      </p:sp>
      <p:sp>
        <p:nvSpPr>
          <p:cNvPr id="6" name="Date Placeholder 5">
            <a:extLst>
              <a:ext uri="{FF2B5EF4-FFF2-40B4-BE49-F238E27FC236}">
                <a16:creationId xmlns:a16="http://schemas.microsoft.com/office/drawing/2014/main" id="{1DE50B20-0584-FB47-8A67-0AE0CDB0910C}"/>
              </a:ext>
            </a:extLst>
          </p:cNvPr>
          <p:cNvSpPr>
            <a:spLocks noGrp="1"/>
          </p:cNvSpPr>
          <p:nvPr>
            <p:ph type="dt" sz="half" idx="12"/>
          </p:nvPr>
        </p:nvSpPr>
        <p:spPr/>
        <p:txBody>
          <a:bodyPr/>
          <a:lstStyle/>
          <a:p>
            <a:fld id="{9BD1A028-35AD-C44F-9914-1A3407C41845}" type="datetime1">
              <a:rPr lang="nl-NL" smtClean="0"/>
              <a:pPr/>
              <a:t>29-04-2021</a:t>
            </a:fld>
            <a:endParaRPr lang="nl-NL"/>
          </a:p>
        </p:txBody>
      </p:sp>
    </p:spTree>
    <p:extLst>
      <p:ext uri="{BB962C8B-B14F-4D97-AF65-F5344CB8AC3E}">
        <p14:creationId xmlns:p14="http://schemas.microsoft.com/office/powerpoint/2010/main" val="330002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A9530-288E-4344-B0FB-87A6B38BFA0C}"/>
              </a:ext>
            </a:extLst>
          </p:cNvPr>
          <p:cNvSpPr>
            <a:spLocks noGrp="1"/>
          </p:cNvSpPr>
          <p:nvPr>
            <p:ph type="title"/>
          </p:nvPr>
        </p:nvSpPr>
        <p:spPr/>
        <p:txBody>
          <a:bodyPr/>
          <a:lstStyle/>
          <a:p>
            <a:r>
              <a:rPr lang="en-US" dirty="0"/>
              <a:t>Consideration on the target</a:t>
            </a:r>
            <a:br>
              <a:rPr lang="en-US" dirty="0"/>
            </a:br>
            <a:r>
              <a:rPr lang="en-US" dirty="0"/>
              <a:t>Can I be a target?</a:t>
            </a:r>
          </a:p>
        </p:txBody>
      </p:sp>
      <p:sp>
        <p:nvSpPr>
          <p:cNvPr id="3" name="Content Placeholder 2">
            <a:extLst>
              <a:ext uri="{FF2B5EF4-FFF2-40B4-BE49-F238E27FC236}">
                <a16:creationId xmlns:a16="http://schemas.microsoft.com/office/drawing/2014/main" id="{1CEE22C8-5B08-7E4C-AFA6-014B0CB631A8}"/>
              </a:ext>
            </a:extLst>
          </p:cNvPr>
          <p:cNvSpPr>
            <a:spLocks noGrp="1"/>
          </p:cNvSpPr>
          <p:nvPr>
            <p:ph idx="1"/>
          </p:nvPr>
        </p:nvSpPr>
        <p:spPr/>
        <p:txBody>
          <a:bodyPr/>
          <a:lstStyle/>
          <a:p>
            <a:r>
              <a:rPr lang="en-US" dirty="0"/>
              <a:t>Sometime in 2009, a few Romanians compromised the sandwich chain Subway. Over the next 2 years, they managed to steal somewhere between $3 million and $10 million. As reported by </a:t>
            </a:r>
            <a:r>
              <a:rPr lang="en-US" i="1" dirty="0"/>
              <a:t>Wired</a:t>
            </a:r>
            <a:r>
              <a:rPr lang="en-US" baseline="30000" dirty="0"/>
              <a:t>1</a:t>
            </a:r>
            <a:r>
              <a:rPr lang="en-US" dirty="0"/>
              <a:t>:</a:t>
            </a:r>
          </a:p>
          <a:p>
            <a:pPr lvl="1"/>
            <a:r>
              <a:rPr lang="en-US" i="1" dirty="0"/>
              <a:t>The hackers allegedly scanned the internet to identify vulnerable POS systems with certain remote desktop software applications installed on them, and then used the applications to log into the targeted POS system, either by guessing the passwords or using password-cracking software</a:t>
            </a:r>
            <a:r>
              <a:rPr lang="en-US" dirty="0"/>
              <a:t>.</a:t>
            </a:r>
          </a:p>
          <a:p>
            <a:r>
              <a:rPr lang="en-US" dirty="0"/>
              <a:t>This is </a:t>
            </a:r>
            <a:r>
              <a:rPr lang="en-US" b="1" dirty="0"/>
              <a:t>opportunistic targeting</a:t>
            </a:r>
            <a:endParaRPr lang="en-US" dirty="0"/>
          </a:p>
          <a:p>
            <a:r>
              <a:rPr lang="en-US" dirty="0"/>
              <a:t>Anyone can be a victim. So the motto “there is nothing interesting here” does not apply</a:t>
            </a:r>
          </a:p>
          <a:p>
            <a:endParaRPr lang="en-US" dirty="0"/>
          </a:p>
          <a:p>
            <a:r>
              <a:rPr lang="en-US" dirty="0"/>
              <a:t>(quote from the book)</a:t>
            </a:r>
          </a:p>
        </p:txBody>
      </p:sp>
      <p:sp>
        <p:nvSpPr>
          <p:cNvPr id="4" name="Footer Placeholder 3">
            <a:extLst>
              <a:ext uri="{FF2B5EF4-FFF2-40B4-BE49-F238E27FC236}">
                <a16:creationId xmlns:a16="http://schemas.microsoft.com/office/drawing/2014/main" id="{3F2511A4-7804-E54F-9B4F-5875A384A339}"/>
              </a:ext>
            </a:extLst>
          </p:cNvPr>
          <p:cNvSpPr>
            <a:spLocks noGrp="1"/>
          </p:cNvSpPr>
          <p:nvPr>
            <p:ph type="ftr" sz="quarter" idx="10"/>
          </p:nvPr>
        </p:nvSpPr>
        <p:spPr/>
        <p:txBody>
          <a:bodyPr/>
          <a:lstStyle/>
          <a:p>
            <a:pPr>
              <a:defRPr/>
            </a:pPr>
            <a:r>
              <a:rPr lang="nl-NL"/>
              <a:t>/ name of department</a:t>
            </a:r>
          </a:p>
        </p:txBody>
      </p:sp>
      <p:sp>
        <p:nvSpPr>
          <p:cNvPr id="5" name="Slide Number Placeholder 4">
            <a:extLst>
              <a:ext uri="{FF2B5EF4-FFF2-40B4-BE49-F238E27FC236}">
                <a16:creationId xmlns:a16="http://schemas.microsoft.com/office/drawing/2014/main" id="{7F2CD65D-24FD-D946-A80B-B06DCCD23CE2}"/>
              </a:ext>
            </a:extLst>
          </p:cNvPr>
          <p:cNvSpPr>
            <a:spLocks noGrp="1"/>
          </p:cNvSpPr>
          <p:nvPr>
            <p:ph type="sldNum" sz="quarter" idx="11"/>
          </p:nvPr>
        </p:nvSpPr>
        <p:spPr/>
        <p:txBody>
          <a:bodyPr/>
          <a:lstStyle/>
          <a:p>
            <a:r>
              <a:rPr lang="nl-NL"/>
              <a:t>PAGE </a:t>
            </a:r>
            <a:fld id="{5E88AC5C-B19B-9A42-B9C3-384090A13D53}" type="slidenum">
              <a:rPr lang="nl-NL" smtClean="0"/>
              <a:pPr/>
              <a:t>28</a:t>
            </a:fld>
            <a:endParaRPr lang="nl-NL"/>
          </a:p>
        </p:txBody>
      </p:sp>
      <p:sp>
        <p:nvSpPr>
          <p:cNvPr id="6" name="Date Placeholder 5">
            <a:extLst>
              <a:ext uri="{FF2B5EF4-FFF2-40B4-BE49-F238E27FC236}">
                <a16:creationId xmlns:a16="http://schemas.microsoft.com/office/drawing/2014/main" id="{9123A856-9A93-7E41-8A80-6118BE0161C5}"/>
              </a:ext>
            </a:extLst>
          </p:cNvPr>
          <p:cNvSpPr>
            <a:spLocks noGrp="1"/>
          </p:cNvSpPr>
          <p:nvPr>
            <p:ph type="dt" sz="half" idx="12"/>
          </p:nvPr>
        </p:nvSpPr>
        <p:spPr/>
        <p:txBody>
          <a:bodyPr/>
          <a:lstStyle/>
          <a:p>
            <a:fld id="{9BD1A028-35AD-C44F-9914-1A3407C41845}" type="datetime1">
              <a:rPr lang="nl-NL" smtClean="0"/>
              <a:pPr/>
              <a:t>29-04-2021</a:t>
            </a:fld>
            <a:endParaRPr lang="nl-NL"/>
          </a:p>
        </p:txBody>
      </p:sp>
    </p:spTree>
    <p:extLst>
      <p:ext uri="{BB962C8B-B14F-4D97-AF65-F5344CB8AC3E}">
        <p14:creationId xmlns:p14="http://schemas.microsoft.com/office/powerpoint/2010/main" val="959986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E518A-BBBF-6643-8739-0CCAB5FB63A8}"/>
              </a:ext>
            </a:extLst>
          </p:cNvPr>
          <p:cNvSpPr>
            <a:spLocks noGrp="1"/>
          </p:cNvSpPr>
          <p:nvPr>
            <p:ph type="title"/>
          </p:nvPr>
        </p:nvSpPr>
        <p:spPr/>
        <p:txBody>
          <a:bodyPr/>
          <a:lstStyle/>
          <a:p>
            <a:r>
              <a:rPr lang="en-US" dirty="0"/>
              <a:t>Considerations on Vulnerabilities</a:t>
            </a:r>
          </a:p>
        </p:txBody>
      </p:sp>
      <p:sp>
        <p:nvSpPr>
          <p:cNvPr id="3" name="Content Placeholder 2">
            <a:extLst>
              <a:ext uri="{FF2B5EF4-FFF2-40B4-BE49-F238E27FC236}">
                <a16:creationId xmlns:a16="http://schemas.microsoft.com/office/drawing/2014/main" id="{B67CD81B-F387-1745-986F-5171E6E06F67}"/>
              </a:ext>
            </a:extLst>
          </p:cNvPr>
          <p:cNvSpPr>
            <a:spLocks noGrp="1"/>
          </p:cNvSpPr>
          <p:nvPr>
            <p:ph idx="1"/>
          </p:nvPr>
        </p:nvSpPr>
        <p:spPr/>
        <p:txBody>
          <a:bodyPr/>
          <a:lstStyle/>
          <a:p>
            <a:r>
              <a:rPr lang="en-US" dirty="0"/>
              <a:t>We expect you to know the definition of vulnerability</a:t>
            </a:r>
          </a:p>
          <a:p>
            <a:r>
              <a:rPr lang="en-US" dirty="0"/>
              <a:t>Here are some stats about them:</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One thing you will learn: “high severity” means really nothing…</a:t>
            </a:r>
          </a:p>
        </p:txBody>
      </p:sp>
      <p:sp>
        <p:nvSpPr>
          <p:cNvPr id="4" name="Footer Placeholder 3">
            <a:extLst>
              <a:ext uri="{FF2B5EF4-FFF2-40B4-BE49-F238E27FC236}">
                <a16:creationId xmlns:a16="http://schemas.microsoft.com/office/drawing/2014/main" id="{B1D2E1CC-C81C-9F44-A027-452450A8D082}"/>
              </a:ext>
            </a:extLst>
          </p:cNvPr>
          <p:cNvSpPr>
            <a:spLocks noGrp="1"/>
          </p:cNvSpPr>
          <p:nvPr>
            <p:ph type="ftr" sz="quarter" idx="10"/>
          </p:nvPr>
        </p:nvSpPr>
        <p:spPr/>
        <p:txBody>
          <a:bodyPr/>
          <a:lstStyle/>
          <a:p>
            <a:pPr>
              <a:defRPr/>
            </a:pPr>
            <a:r>
              <a:rPr lang="nl-NL"/>
              <a:t>/ name of department</a:t>
            </a:r>
          </a:p>
        </p:txBody>
      </p:sp>
      <p:sp>
        <p:nvSpPr>
          <p:cNvPr id="5" name="Slide Number Placeholder 4">
            <a:extLst>
              <a:ext uri="{FF2B5EF4-FFF2-40B4-BE49-F238E27FC236}">
                <a16:creationId xmlns:a16="http://schemas.microsoft.com/office/drawing/2014/main" id="{0C1C20F2-249E-C747-8D54-898F722C50DC}"/>
              </a:ext>
            </a:extLst>
          </p:cNvPr>
          <p:cNvSpPr>
            <a:spLocks noGrp="1"/>
          </p:cNvSpPr>
          <p:nvPr>
            <p:ph type="sldNum" sz="quarter" idx="11"/>
          </p:nvPr>
        </p:nvSpPr>
        <p:spPr/>
        <p:txBody>
          <a:bodyPr/>
          <a:lstStyle/>
          <a:p>
            <a:r>
              <a:rPr lang="nl-NL"/>
              <a:t>PAGE </a:t>
            </a:r>
            <a:fld id="{5E88AC5C-B19B-9A42-B9C3-384090A13D53}" type="slidenum">
              <a:rPr lang="nl-NL" smtClean="0"/>
              <a:pPr/>
              <a:t>29</a:t>
            </a:fld>
            <a:endParaRPr lang="nl-NL"/>
          </a:p>
        </p:txBody>
      </p:sp>
      <p:sp>
        <p:nvSpPr>
          <p:cNvPr id="6" name="Date Placeholder 5">
            <a:extLst>
              <a:ext uri="{FF2B5EF4-FFF2-40B4-BE49-F238E27FC236}">
                <a16:creationId xmlns:a16="http://schemas.microsoft.com/office/drawing/2014/main" id="{67A56712-D570-184A-AE9D-237C878CDAF7}"/>
              </a:ext>
            </a:extLst>
          </p:cNvPr>
          <p:cNvSpPr>
            <a:spLocks noGrp="1"/>
          </p:cNvSpPr>
          <p:nvPr>
            <p:ph type="dt" sz="half" idx="12"/>
          </p:nvPr>
        </p:nvSpPr>
        <p:spPr/>
        <p:txBody>
          <a:bodyPr/>
          <a:lstStyle/>
          <a:p>
            <a:fld id="{9BD1A028-35AD-C44F-9914-1A3407C41845}" type="datetime1">
              <a:rPr lang="nl-NL" smtClean="0"/>
              <a:pPr/>
              <a:t>29-04-2021</a:t>
            </a:fld>
            <a:endParaRPr lang="nl-NL"/>
          </a:p>
        </p:txBody>
      </p:sp>
      <p:pic>
        <p:nvPicPr>
          <p:cNvPr id="8" name="Picture 7">
            <a:extLst>
              <a:ext uri="{FF2B5EF4-FFF2-40B4-BE49-F238E27FC236}">
                <a16:creationId xmlns:a16="http://schemas.microsoft.com/office/drawing/2014/main" id="{EB46E48F-AF33-2540-986D-8D22AF57A4DA}"/>
              </a:ext>
            </a:extLst>
          </p:cNvPr>
          <p:cNvPicPr>
            <a:picLocks noChangeAspect="1"/>
          </p:cNvPicPr>
          <p:nvPr/>
        </p:nvPicPr>
        <p:blipFill>
          <a:blip r:embed="rId2"/>
          <a:stretch>
            <a:fillRect/>
          </a:stretch>
        </p:blipFill>
        <p:spPr>
          <a:xfrm>
            <a:off x="47707" y="3215754"/>
            <a:ext cx="4680480" cy="2157884"/>
          </a:xfrm>
          <a:prstGeom prst="rect">
            <a:avLst/>
          </a:prstGeom>
        </p:spPr>
      </p:pic>
      <p:pic>
        <p:nvPicPr>
          <p:cNvPr id="10" name="Picture 9">
            <a:extLst>
              <a:ext uri="{FF2B5EF4-FFF2-40B4-BE49-F238E27FC236}">
                <a16:creationId xmlns:a16="http://schemas.microsoft.com/office/drawing/2014/main" id="{F10A3231-62FB-C146-8B79-CF82F0386994}"/>
              </a:ext>
            </a:extLst>
          </p:cNvPr>
          <p:cNvPicPr>
            <a:picLocks noChangeAspect="1"/>
          </p:cNvPicPr>
          <p:nvPr/>
        </p:nvPicPr>
        <p:blipFill>
          <a:blip r:embed="rId3"/>
          <a:stretch>
            <a:fillRect/>
          </a:stretch>
        </p:blipFill>
        <p:spPr>
          <a:xfrm>
            <a:off x="4592233" y="3215754"/>
            <a:ext cx="4410621" cy="2157884"/>
          </a:xfrm>
          <a:prstGeom prst="rect">
            <a:avLst/>
          </a:prstGeom>
        </p:spPr>
      </p:pic>
    </p:spTree>
    <p:extLst>
      <p:ext uri="{BB962C8B-B14F-4D97-AF65-F5344CB8AC3E}">
        <p14:creationId xmlns:p14="http://schemas.microsoft.com/office/powerpoint/2010/main" val="2529119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797A2-5A88-D742-9CDC-1304E6E5BB58}"/>
              </a:ext>
            </a:extLst>
          </p:cNvPr>
          <p:cNvSpPr>
            <a:spLocks noGrp="1"/>
          </p:cNvSpPr>
          <p:nvPr>
            <p:ph type="title"/>
          </p:nvPr>
        </p:nvSpPr>
        <p:spPr/>
        <p:txBody>
          <a:bodyPr/>
          <a:lstStyle/>
          <a:p>
            <a:r>
              <a:rPr lang="en-US" dirty="0"/>
              <a:t>Basic Definitions</a:t>
            </a:r>
          </a:p>
        </p:txBody>
      </p:sp>
      <p:sp>
        <p:nvSpPr>
          <p:cNvPr id="3" name="Content Placeholder 2">
            <a:extLst>
              <a:ext uri="{FF2B5EF4-FFF2-40B4-BE49-F238E27FC236}">
                <a16:creationId xmlns:a16="http://schemas.microsoft.com/office/drawing/2014/main" id="{84B874A9-85D1-CB4F-A486-44B277FC2FBE}"/>
              </a:ext>
            </a:extLst>
          </p:cNvPr>
          <p:cNvSpPr>
            <a:spLocks noGrp="1"/>
          </p:cNvSpPr>
          <p:nvPr>
            <p:ph idx="1"/>
          </p:nvPr>
        </p:nvSpPr>
        <p:spPr/>
        <p:txBody>
          <a:bodyPr/>
          <a:lstStyle/>
          <a:p>
            <a:r>
              <a:rPr lang="en-US" dirty="0"/>
              <a:t>Zero day</a:t>
            </a:r>
          </a:p>
          <a:p>
            <a:pPr lvl="1"/>
            <a:r>
              <a:rPr lang="en-US" dirty="0"/>
              <a:t>why are they considered weapons?</a:t>
            </a:r>
          </a:p>
          <a:p>
            <a:pPr lvl="1"/>
            <a:r>
              <a:rPr lang="en-US" dirty="0"/>
              <a:t>Why are they expensive?</a:t>
            </a:r>
          </a:p>
          <a:p>
            <a:endParaRPr lang="en-US" dirty="0"/>
          </a:p>
          <a:p>
            <a:r>
              <a:rPr lang="en-US" dirty="0"/>
              <a:t>Targeted attack</a:t>
            </a:r>
          </a:p>
          <a:p>
            <a:r>
              <a:rPr lang="en-US" dirty="0"/>
              <a:t>Broad (non-targeted) attack</a:t>
            </a:r>
          </a:p>
          <a:p>
            <a:r>
              <a:rPr lang="en-US" dirty="0"/>
              <a:t>Advanced Persistent Threat (APT)</a:t>
            </a:r>
          </a:p>
        </p:txBody>
      </p:sp>
      <p:sp>
        <p:nvSpPr>
          <p:cNvPr id="4" name="Footer Placeholder 3">
            <a:extLst>
              <a:ext uri="{FF2B5EF4-FFF2-40B4-BE49-F238E27FC236}">
                <a16:creationId xmlns:a16="http://schemas.microsoft.com/office/drawing/2014/main" id="{A5840B37-D447-CD46-9D81-2D28546D9CA8}"/>
              </a:ext>
            </a:extLst>
          </p:cNvPr>
          <p:cNvSpPr>
            <a:spLocks noGrp="1"/>
          </p:cNvSpPr>
          <p:nvPr>
            <p:ph type="ftr" sz="quarter"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nl-NL" sz="1000" b="0" i="0" u="none" strike="noStrike" kern="1200" cap="none" spc="0" normalizeH="0" baseline="0" noProof="0">
                <a:ln>
                  <a:noFill/>
                </a:ln>
                <a:solidFill>
                  <a:srgbClr val="101073"/>
                </a:solidFill>
                <a:effectLst/>
                <a:uLnTx/>
                <a:uFillTx/>
                <a:latin typeface="Arial" pitchFamily="34" charset="0"/>
                <a:ea typeface="+mn-ea"/>
                <a:cs typeface="+mn-cs"/>
              </a:rPr>
              <a:t>/ name of department</a:t>
            </a:r>
          </a:p>
        </p:txBody>
      </p:sp>
      <p:sp>
        <p:nvSpPr>
          <p:cNvPr id="5" name="Slide Number Placeholder 4">
            <a:extLst>
              <a:ext uri="{FF2B5EF4-FFF2-40B4-BE49-F238E27FC236}">
                <a16:creationId xmlns:a16="http://schemas.microsoft.com/office/drawing/2014/main" id="{4A23BD3F-EF62-7E4C-95CD-FCF1C29608F1}"/>
              </a:ext>
            </a:extLst>
          </p:cNvPr>
          <p:cNvSpPr>
            <a:spLocks noGrp="1"/>
          </p:cNvSpPr>
          <p:nvPr>
            <p:ph type="sldNum" sz="quarter" idx="11"/>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nl-NL" sz="800" b="0" i="0" u="none" strike="noStrike" kern="1200" cap="none" spc="0" normalizeH="0" baseline="0" noProof="0">
                <a:ln>
                  <a:noFill/>
                </a:ln>
                <a:solidFill>
                  <a:srgbClr val="FFFFFF"/>
                </a:solidFill>
                <a:effectLst/>
                <a:uLnTx/>
                <a:uFillTx/>
                <a:latin typeface="Arial" pitchFamily="34" charset="0"/>
                <a:ea typeface="ヒラギノ角ゴ Pro W3" charset="-128"/>
                <a:cs typeface="+mn-cs"/>
              </a:rPr>
              <a:t>PAGE </a:t>
            </a:r>
            <a:fld id="{5E88AC5C-B19B-9A42-B9C3-384090A13D53}" type="slidenum">
              <a:rPr kumimoji="0" lang="nl-NL" sz="800" b="0" i="0" u="none" strike="noStrike" kern="1200" cap="none" spc="0" normalizeH="0" baseline="0" noProof="0" smtClean="0">
                <a:ln>
                  <a:noFill/>
                </a:ln>
                <a:solidFill>
                  <a:srgbClr val="FFFFFF"/>
                </a:solidFill>
                <a:effectLst/>
                <a:uLnTx/>
                <a:uFillTx/>
                <a:latin typeface="Arial" pitchFamily="34" charset="0"/>
                <a:ea typeface="ヒラギノ角ゴ Pro W3"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3</a:t>
            </a:fld>
            <a:endParaRPr kumimoji="0" lang="nl-NL" sz="800" b="0" i="0" u="none" strike="noStrike" kern="1200" cap="none" spc="0" normalizeH="0" baseline="0" noProof="0">
              <a:ln>
                <a:noFill/>
              </a:ln>
              <a:solidFill>
                <a:srgbClr val="FFFFFF"/>
              </a:solidFill>
              <a:effectLst/>
              <a:uLnTx/>
              <a:uFillTx/>
              <a:latin typeface="Arial" pitchFamily="34" charset="0"/>
              <a:ea typeface="ヒラギノ角ゴ Pro W3" charset="-128"/>
              <a:cs typeface="+mn-cs"/>
            </a:endParaRPr>
          </a:p>
        </p:txBody>
      </p:sp>
      <p:sp>
        <p:nvSpPr>
          <p:cNvPr id="6" name="Date Placeholder 5">
            <a:extLst>
              <a:ext uri="{FF2B5EF4-FFF2-40B4-BE49-F238E27FC236}">
                <a16:creationId xmlns:a16="http://schemas.microsoft.com/office/drawing/2014/main" id="{381E60AD-137D-1346-9A10-C3A8A254ECCC}"/>
              </a:ext>
            </a:extLst>
          </p:cNvPr>
          <p:cNvSpPr>
            <a:spLocks noGrp="1"/>
          </p:cNvSpPr>
          <p:nvPr>
            <p:ph type="dt" sz="half"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9BD1A028-35AD-C44F-9914-1A3407C41845}" type="datetime1">
              <a:rPr kumimoji="0" lang="nl-NL" sz="800" b="0" i="0" u="none" strike="noStrike" kern="1200" cap="none" spc="0" normalizeH="0" baseline="0" noProof="0" smtClean="0">
                <a:ln>
                  <a:noFill/>
                </a:ln>
                <a:solidFill>
                  <a:srgbClr val="FFFFFF"/>
                </a:solidFill>
                <a:effectLst/>
                <a:uLnTx/>
                <a:uFillTx/>
                <a:latin typeface="Arial" pitchFamily="34" charset="0"/>
                <a:ea typeface="ヒラギノ角ゴ Pro W3"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29-04-2021</a:t>
            </a:fld>
            <a:endParaRPr kumimoji="0" lang="nl-NL" sz="800" b="0" i="0" u="none" strike="noStrike" kern="1200" cap="none" spc="0" normalizeH="0" baseline="0" noProof="0">
              <a:ln>
                <a:noFill/>
              </a:ln>
              <a:solidFill>
                <a:srgbClr val="FFFFFF"/>
              </a:solidFill>
              <a:effectLst/>
              <a:uLnTx/>
              <a:uFillTx/>
              <a:latin typeface="Arial" pitchFamily="34" charset="0"/>
              <a:ea typeface="ヒラギノ角ゴ Pro W3" charset="-128"/>
              <a:cs typeface="+mn-cs"/>
            </a:endParaRPr>
          </a:p>
        </p:txBody>
      </p:sp>
    </p:spTree>
    <p:extLst>
      <p:ext uri="{BB962C8B-B14F-4D97-AF65-F5344CB8AC3E}">
        <p14:creationId xmlns:p14="http://schemas.microsoft.com/office/powerpoint/2010/main" val="3926066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14E2D-72DA-4B43-8636-FC842C466BDE}"/>
              </a:ext>
            </a:extLst>
          </p:cNvPr>
          <p:cNvSpPr>
            <a:spLocks noGrp="1"/>
          </p:cNvSpPr>
          <p:nvPr>
            <p:ph type="title"/>
          </p:nvPr>
        </p:nvSpPr>
        <p:spPr/>
        <p:txBody>
          <a:bodyPr/>
          <a:lstStyle/>
          <a:p>
            <a:r>
              <a:rPr lang="en-US" dirty="0"/>
              <a:t>From Vulnerability to Zero Day Exploits</a:t>
            </a:r>
          </a:p>
        </p:txBody>
      </p:sp>
      <p:sp>
        <p:nvSpPr>
          <p:cNvPr id="3" name="Content Placeholder 2">
            <a:extLst>
              <a:ext uri="{FF2B5EF4-FFF2-40B4-BE49-F238E27FC236}">
                <a16:creationId xmlns:a16="http://schemas.microsoft.com/office/drawing/2014/main" id="{8273D551-B173-4B45-9A06-D7824B00E071}"/>
              </a:ext>
            </a:extLst>
          </p:cNvPr>
          <p:cNvSpPr>
            <a:spLocks noGrp="1"/>
          </p:cNvSpPr>
          <p:nvPr>
            <p:ph idx="1"/>
          </p:nvPr>
        </p:nvSpPr>
        <p:spPr/>
        <p:txBody>
          <a:bodyPr/>
          <a:lstStyle/>
          <a:p>
            <a:r>
              <a:rPr lang="en-US" dirty="0"/>
              <a:t>Today, the majority of nation states are developing cyber war capabilities. </a:t>
            </a:r>
            <a:r>
              <a:rPr lang="en-US" b="1" dirty="0"/>
              <a:t>Zero-day exploits in critical software  … </a:t>
            </a:r>
            <a:r>
              <a:rPr lang="en-US" dirty="0"/>
              <a:t>are now considered to be attack weapons </a:t>
            </a:r>
          </a:p>
          <a:p>
            <a:r>
              <a:rPr lang="en-US" dirty="0">
                <a:solidFill>
                  <a:srgbClr val="C00000"/>
                </a:solidFill>
              </a:rPr>
              <a:t>Discussion: what are zero-day exploits and why are they considered weapons?</a:t>
            </a:r>
          </a:p>
          <a:p>
            <a:endParaRPr lang="en-US" dirty="0"/>
          </a:p>
        </p:txBody>
      </p:sp>
      <p:sp>
        <p:nvSpPr>
          <p:cNvPr id="4" name="Footer Placeholder 3">
            <a:extLst>
              <a:ext uri="{FF2B5EF4-FFF2-40B4-BE49-F238E27FC236}">
                <a16:creationId xmlns:a16="http://schemas.microsoft.com/office/drawing/2014/main" id="{F702A4D4-F1AC-B44C-803C-D75166722960}"/>
              </a:ext>
            </a:extLst>
          </p:cNvPr>
          <p:cNvSpPr>
            <a:spLocks noGrp="1"/>
          </p:cNvSpPr>
          <p:nvPr>
            <p:ph type="ftr" sz="quarter"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nl-NL" sz="1000" b="0" i="0" u="none" strike="noStrike" kern="1200" cap="none" spc="0" normalizeH="0" baseline="0" noProof="0">
                <a:ln>
                  <a:noFill/>
                </a:ln>
                <a:solidFill>
                  <a:srgbClr val="101073"/>
                </a:solidFill>
                <a:effectLst/>
                <a:uLnTx/>
                <a:uFillTx/>
                <a:latin typeface="Arial" pitchFamily="34" charset="0"/>
                <a:ea typeface="+mn-ea"/>
                <a:cs typeface="+mn-cs"/>
              </a:rPr>
              <a:t>/ name of department</a:t>
            </a:r>
          </a:p>
        </p:txBody>
      </p:sp>
      <p:sp>
        <p:nvSpPr>
          <p:cNvPr id="5" name="Slide Number Placeholder 4">
            <a:extLst>
              <a:ext uri="{FF2B5EF4-FFF2-40B4-BE49-F238E27FC236}">
                <a16:creationId xmlns:a16="http://schemas.microsoft.com/office/drawing/2014/main" id="{8B58E21C-CBA1-4145-B909-A8915149F864}"/>
              </a:ext>
            </a:extLst>
          </p:cNvPr>
          <p:cNvSpPr>
            <a:spLocks noGrp="1"/>
          </p:cNvSpPr>
          <p:nvPr>
            <p:ph type="sldNum" sz="quarter" idx="11"/>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nl-NL" sz="800" b="0" i="0" u="none" strike="noStrike" kern="1200" cap="none" spc="0" normalizeH="0" baseline="0" noProof="0">
                <a:ln>
                  <a:noFill/>
                </a:ln>
                <a:solidFill>
                  <a:srgbClr val="FFFFFF"/>
                </a:solidFill>
                <a:effectLst/>
                <a:uLnTx/>
                <a:uFillTx/>
                <a:latin typeface="Arial" pitchFamily="34" charset="0"/>
                <a:ea typeface="ヒラギノ角ゴ Pro W3" charset="-128"/>
                <a:cs typeface="+mn-cs"/>
              </a:rPr>
              <a:t>PAGE </a:t>
            </a:r>
            <a:fld id="{5E88AC5C-B19B-9A42-B9C3-384090A13D53}" type="slidenum">
              <a:rPr kumimoji="0" lang="nl-NL" sz="800" b="0" i="0" u="none" strike="noStrike" kern="1200" cap="none" spc="0" normalizeH="0" baseline="0" noProof="0" smtClean="0">
                <a:ln>
                  <a:noFill/>
                </a:ln>
                <a:solidFill>
                  <a:srgbClr val="FFFFFF"/>
                </a:solidFill>
                <a:effectLst/>
                <a:uLnTx/>
                <a:uFillTx/>
                <a:latin typeface="Arial" pitchFamily="34" charset="0"/>
                <a:ea typeface="ヒラギノ角ゴ Pro W3"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30</a:t>
            </a:fld>
            <a:endParaRPr kumimoji="0" lang="nl-NL" sz="800" b="0" i="0" u="none" strike="noStrike" kern="1200" cap="none" spc="0" normalizeH="0" baseline="0" noProof="0">
              <a:ln>
                <a:noFill/>
              </a:ln>
              <a:solidFill>
                <a:srgbClr val="FFFFFF"/>
              </a:solidFill>
              <a:effectLst/>
              <a:uLnTx/>
              <a:uFillTx/>
              <a:latin typeface="Arial" pitchFamily="34" charset="0"/>
              <a:ea typeface="ヒラギノ角ゴ Pro W3" charset="-128"/>
              <a:cs typeface="+mn-cs"/>
            </a:endParaRPr>
          </a:p>
        </p:txBody>
      </p:sp>
      <p:sp>
        <p:nvSpPr>
          <p:cNvPr id="6" name="Date Placeholder 5">
            <a:extLst>
              <a:ext uri="{FF2B5EF4-FFF2-40B4-BE49-F238E27FC236}">
                <a16:creationId xmlns:a16="http://schemas.microsoft.com/office/drawing/2014/main" id="{A395CE31-843D-C54D-861F-0719059C79C0}"/>
              </a:ext>
            </a:extLst>
          </p:cNvPr>
          <p:cNvSpPr>
            <a:spLocks noGrp="1"/>
          </p:cNvSpPr>
          <p:nvPr>
            <p:ph type="dt" sz="half"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9BD1A028-35AD-C44F-9914-1A3407C41845}" type="datetime1">
              <a:rPr kumimoji="0" lang="nl-NL" sz="800" b="0" i="0" u="none" strike="noStrike" kern="1200" cap="none" spc="0" normalizeH="0" baseline="0" noProof="0" smtClean="0">
                <a:ln>
                  <a:noFill/>
                </a:ln>
                <a:solidFill>
                  <a:srgbClr val="FFFFFF"/>
                </a:solidFill>
                <a:effectLst/>
                <a:uLnTx/>
                <a:uFillTx/>
                <a:latin typeface="Arial" pitchFamily="34" charset="0"/>
                <a:ea typeface="ヒラギノ角ゴ Pro W3"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29-04-2021</a:t>
            </a:fld>
            <a:endParaRPr kumimoji="0" lang="nl-NL" sz="800" b="0" i="0" u="none" strike="noStrike" kern="1200" cap="none" spc="0" normalizeH="0" baseline="0" noProof="0">
              <a:ln>
                <a:noFill/>
              </a:ln>
              <a:solidFill>
                <a:srgbClr val="FFFFFF"/>
              </a:solidFill>
              <a:effectLst/>
              <a:uLnTx/>
              <a:uFillTx/>
              <a:latin typeface="Arial" pitchFamily="34" charset="0"/>
              <a:ea typeface="ヒラギノ角ゴ Pro W3" charset="-128"/>
              <a:cs typeface="+mn-cs"/>
            </a:endParaRPr>
          </a:p>
        </p:txBody>
      </p:sp>
    </p:spTree>
    <p:extLst>
      <p:ext uri="{BB962C8B-B14F-4D97-AF65-F5344CB8AC3E}">
        <p14:creationId xmlns:p14="http://schemas.microsoft.com/office/powerpoint/2010/main" val="4226149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055A6-5A7D-CD48-8E4F-D6A345615376}"/>
              </a:ext>
            </a:extLst>
          </p:cNvPr>
          <p:cNvSpPr>
            <a:spLocks noGrp="1"/>
          </p:cNvSpPr>
          <p:nvPr>
            <p:ph type="title"/>
          </p:nvPr>
        </p:nvSpPr>
        <p:spPr/>
        <p:txBody>
          <a:bodyPr/>
          <a:lstStyle/>
          <a:p>
            <a:r>
              <a:rPr lang="en-US" dirty="0"/>
              <a:t>Lifetime of zero-days</a:t>
            </a:r>
          </a:p>
        </p:txBody>
      </p:sp>
      <p:sp>
        <p:nvSpPr>
          <p:cNvPr id="3" name="Content Placeholder 2">
            <a:extLst>
              <a:ext uri="{FF2B5EF4-FFF2-40B4-BE49-F238E27FC236}">
                <a16:creationId xmlns:a16="http://schemas.microsoft.com/office/drawing/2014/main" id="{A0C4FBB2-C758-6246-AC7A-DBCC384552FE}"/>
              </a:ext>
            </a:extLst>
          </p:cNvPr>
          <p:cNvSpPr>
            <a:spLocks noGrp="1"/>
          </p:cNvSpPr>
          <p:nvPr>
            <p:ph idx="1"/>
          </p:nvPr>
        </p:nvSpPr>
        <p:spPr/>
        <p:txBody>
          <a:bodyPr/>
          <a:lstStyle/>
          <a:p>
            <a:r>
              <a:rPr lang="en-US" dirty="0"/>
              <a:t>According to the 2012 Symantec study “Before We Knew It: An Empirical Study of Zero-Day Attacks in the Real World,” </a:t>
            </a:r>
            <a:r>
              <a:rPr lang="en-US" b="1" dirty="0"/>
              <a:t>a previously unknown exploit (a Zero-Day) is used for between 19 days and 30 months, with an average of 10 months and a median of 8</a:t>
            </a:r>
            <a:r>
              <a:rPr lang="en-US" dirty="0"/>
              <a:t>.</a:t>
            </a:r>
            <a:endParaRPr lang="en-US" baseline="30000" dirty="0"/>
          </a:p>
          <a:p>
            <a:r>
              <a:rPr lang="en-US" dirty="0"/>
              <a:t>Immunity Security published a report stating that the average was over 1 year. Either way, that means the Attacker can expect well over one-half year of initiative per exploit. That is quite an advantage.</a:t>
            </a:r>
          </a:p>
          <a:p>
            <a:endParaRPr lang="en-US" dirty="0"/>
          </a:p>
        </p:txBody>
      </p:sp>
      <p:sp>
        <p:nvSpPr>
          <p:cNvPr id="4" name="Footer Placeholder 3">
            <a:extLst>
              <a:ext uri="{FF2B5EF4-FFF2-40B4-BE49-F238E27FC236}">
                <a16:creationId xmlns:a16="http://schemas.microsoft.com/office/drawing/2014/main" id="{A437B86B-BB4A-F54C-8885-06A29F39490C}"/>
              </a:ext>
            </a:extLst>
          </p:cNvPr>
          <p:cNvSpPr>
            <a:spLocks noGrp="1"/>
          </p:cNvSpPr>
          <p:nvPr>
            <p:ph type="ftr" sz="quarter" idx="10"/>
          </p:nvPr>
        </p:nvSpPr>
        <p:spPr/>
        <p:txBody>
          <a:bodyPr/>
          <a:lstStyle/>
          <a:p>
            <a:pPr>
              <a:defRPr/>
            </a:pPr>
            <a:r>
              <a:rPr lang="nl-NL"/>
              <a:t>/ name of department</a:t>
            </a:r>
          </a:p>
        </p:txBody>
      </p:sp>
      <p:sp>
        <p:nvSpPr>
          <p:cNvPr id="5" name="Slide Number Placeholder 4">
            <a:extLst>
              <a:ext uri="{FF2B5EF4-FFF2-40B4-BE49-F238E27FC236}">
                <a16:creationId xmlns:a16="http://schemas.microsoft.com/office/drawing/2014/main" id="{051CC89F-ECEA-B740-B733-C421E256E3AA}"/>
              </a:ext>
            </a:extLst>
          </p:cNvPr>
          <p:cNvSpPr>
            <a:spLocks noGrp="1"/>
          </p:cNvSpPr>
          <p:nvPr>
            <p:ph type="sldNum" sz="quarter" idx="11"/>
          </p:nvPr>
        </p:nvSpPr>
        <p:spPr/>
        <p:txBody>
          <a:bodyPr/>
          <a:lstStyle/>
          <a:p>
            <a:r>
              <a:rPr lang="nl-NL"/>
              <a:t>PAGE </a:t>
            </a:r>
            <a:fld id="{5E88AC5C-B19B-9A42-B9C3-384090A13D53}" type="slidenum">
              <a:rPr lang="nl-NL" smtClean="0"/>
              <a:pPr/>
              <a:t>31</a:t>
            </a:fld>
            <a:endParaRPr lang="nl-NL"/>
          </a:p>
        </p:txBody>
      </p:sp>
      <p:sp>
        <p:nvSpPr>
          <p:cNvPr id="6" name="Date Placeholder 5">
            <a:extLst>
              <a:ext uri="{FF2B5EF4-FFF2-40B4-BE49-F238E27FC236}">
                <a16:creationId xmlns:a16="http://schemas.microsoft.com/office/drawing/2014/main" id="{BC942E1E-C3EF-074E-912B-A1ECA5CFA9C1}"/>
              </a:ext>
            </a:extLst>
          </p:cNvPr>
          <p:cNvSpPr>
            <a:spLocks noGrp="1"/>
          </p:cNvSpPr>
          <p:nvPr>
            <p:ph type="dt" sz="half" idx="12"/>
          </p:nvPr>
        </p:nvSpPr>
        <p:spPr/>
        <p:txBody>
          <a:bodyPr/>
          <a:lstStyle/>
          <a:p>
            <a:fld id="{9BD1A028-35AD-C44F-9914-1A3407C41845}" type="datetime1">
              <a:rPr lang="nl-NL" smtClean="0"/>
              <a:pPr/>
              <a:t>29-04-2021</a:t>
            </a:fld>
            <a:endParaRPr lang="nl-NL"/>
          </a:p>
        </p:txBody>
      </p:sp>
    </p:spTree>
    <p:extLst>
      <p:ext uri="{BB962C8B-B14F-4D97-AF65-F5344CB8AC3E}">
        <p14:creationId xmlns:p14="http://schemas.microsoft.com/office/powerpoint/2010/main" val="559915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71157-7F16-3F43-8C75-7C4E2E8D3C70}"/>
              </a:ext>
            </a:extLst>
          </p:cNvPr>
          <p:cNvSpPr>
            <a:spLocks noGrp="1"/>
          </p:cNvSpPr>
          <p:nvPr>
            <p:ph type="title"/>
          </p:nvPr>
        </p:nvSpPr>
        <p:spPr/>
        <p:txBody>
          <a:bodyPr/>
          <a:lstStyle/>
          <a:p>
            <a:r>
              <a:rPr lang="en-US" dirty="0"/>
              <a:t>A very very very old price list (2012)</a:t>
            </a:r>
          </a:p>
        </p:txBody>
      </p:sp>
      <p:sp>
        <p:nvSpPr>
          <p:cNvPr id="4" name="Footer Placeholder 3">
            <a:extLst>
              <a:ext uri="{FF2B5EF4-FFF2-40B4-BE49-F238E27FC236}">
                <a16:creationId xmlns:a16="http://schemas.microsoft.com/office/drawing/2014/main" id="{6405CD66-5A03-414E-9511-BA1E23264C61}"/>
              </a:ext>
            </a:extLst>
          </p:cNvPr>
          <p:cNvSpPr>
            <a:spLocks noGrp="1"/>
          </p:cNvSpPr>
          <p:nvPr>
            <p:ph type="ftr" sz="quarter" idx="10"/>
          </p:nvPr>
        </p:nvSpPr>
        <p:spPr/>
        <p:txBody>
          <a:bodyPr/>
          <a:lstStyle/>
          <a:p>
            <a:pPr>
              <a:defRPr/>
            </a:pPr>
            <a:r>
              <a:rPr lang="nl-NL"/>
              <a:t>/ name of department</a:t>
            </a:r>
          </a:p>
        </p:txBody>
      </p:sp>
      <p:sp>
        <p:nvSpPr>
          <p:cNvPr id="5" name="Slide Number Placeholder 4">
            <a:extLst>
              <a:ext uri="{FF2B5EF4-FFF2-40B4-BE49-F238E27FC236}">
                <a16:creationId xmlns:a16="http://schemas.microsoft.com/office/drawing/2014/main" id="{B7D03F3B-3300-E04C-966B-F2A30E659778}"/>
              </a:ext>
            </a:extLst>
          </p:cNvPr>
          <p:cNvSpPr>
            <a:spLocks noGrp="1"/>
          </p:cNvSpPr>
          <p:nvPr>
            <p:ph type="sldNum" sz="quarter" idx="11"/>
          </p:nvPr>
        </p:nvSpPr>
        <p:spPr/>
        <p:txBody>
          <a:bodyPr/>
          <a:lstStyle/>
          <a:p>
            <a:r>
              <a:rPr lang="nl-NL"/>
              <a:t>PAGE </a:t>
            </a:r>
            <a:fld id="{5E88AC5C-B19B-9A42-B9C3-384090A13D53}" type="slidenum">
              <a:rPr lang="nl-NL" smtClean="0"/>
              <a:pPr/>
              <a:t>32</a:t>
            </a:fld>
            <a:endParaRPr lang="nl-NL"/>
          </a:p>
        </p:txBody>
      </p:sp>
      <p:sp>
        <p:nvSpPr>
          <p:cNvPr id="6" name="Date Placeholder 5">
            <a:extLst>
              <a:ext uri="{FF2B5EF4-FFF2-40B4-BE49-F238E27FC236}">
                <a16:creationId xmlns:a16="http://schemas.microsoft.com/office/drawing/2014/main" id="{9618B0FC-D3DA-4742-A3AF-DE1D04170608}"/>
              </a:ext>
            </a:extLst>
          </p:cNvPr>
          <p:cNvSpPr>
            <a:spLocks noGrp="1"/>
          </p:cNvSpPr>
          <p:nvPr>
            <p:ph type="dt" sz="half" idx="12"/>
          </p:nvPr>
        </p:nvSpPr>
        <p:spPr/>
        <p:txBody>
          <a:bodyPr/>
          <a:lstStyle/>
          <a:p>
            <a:fld id="{9BD1A028-35AD-C44F-9914-1A3407C41845}" type="datetime1">
              <a:rPr lang="nl-NL" smtClean="0"/>
              <a:pPr/>
              <a:t>29-04-2021</a:t>
            </a:fld>
            <a:endParaRPr lang="nl-NL"/>
          </a:p>
        </p:txBody>
      </p:sp>
      <p:pic>
        <p:nvPicPr>
          <p:cNvPr id="8" name="Picture 7">
            <a:extLst>
              <a:ext uri="{FF2B5EF4-FFF2-40B4-BE49-F238E27FC236}">
                <a16:creationId xmlns:a16="http://schemas.microsoft.com/office/drawing/2014/main" id="{C9E9F799-0B88-B542-9A5D-1B00F8BECB63}"/>
              </a:ext>
            </a:extLst>
          </p:cNvPr>
          <p:cNvPicPr>
            <a:picLocks noChangeAspect="1"/>
          </p:cNvPicPr>
          <p:nvPr/>
        </p:nvPicPr>
        <p:blipFill>
          <a:blip r:embed="rId2"/>
          <a:stretch>
            <a:fillRect/>
          </a:stretch>
        </p:blipFill>
        <p:spPr>
          <a:xfrm>
            <a:off x="1288624" y="3302000"/>
            <a:ext cx="7848600" cy="3556000"/>
          </a:xfrm>
          <a:prstGeom prst="rect">
            <a:avLst/>
          </a:prstGeom>
        </p:spPr>
      </p:pic>
      <p:pic>
        <p:nvPicPr>
          <p:cNvPr id="10" name="Picture 9">
            <a:extLst>
              <a:ext uri="{FF2B5EF4-FFF2-40B4-BE49-F238E27FC236}">
                <a16:creationId xmlns:a16="http://schemas.microsoft.com/office/drawing/2014/main" id="{01C93239-EF47-B948-B68D-BE0C0080408A}"/>
              </a:ext>
            </a:extLst>
          </p:cNvPr>
          <p:cNvPicPr>
            <a:picLocks noChangeAspect="1"/>
          </p:cNvPicPr>
          <p:nvPr/>
        </p:nvPicPr>
        <p:blipFill>
          <a:blip r:embed="rId3"/>
          <a:stretch>
            <a:fillRect/>
          </a:stretch>
        </p:blipFill>
        <p:spPr>
          <a:xfrm>
            <a:off x="3203848" y="1281981"/>
            <a:ext cx="5400402" cy="1925724"/>
          </a:xfrm>
          <a:prstGeom prst="rect">
            <a:avLst/>
          </a:prstGeom>
        </p:spPr>
      </p:pic>
      <p:sp>
        <p:nvSpPr>
          <p:cNvPr id="12" name="Content Placeholder 11">
            <a:extLst>
              <a:ext uri="{FF2B5EF4-FFF2-40B4-BE49-F238E27FC236}">
                <a16:creationId xmlns:a16="http://schemas.microsoft.com/office/drawing/2014/main" id="{738511F8-B684-7841-BD1A-2E8AC0E18BD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958073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3F5BF-9E2F-444C-909C-34DD9580B931}"/>
              </a:ext>
            </a:extLst>
          </p:cNvPr>
          <p:cNvSpPr>
            <a:spLocks noGrp="1"/>
          </p:cNvSpPr>
          <p:nvPr>
            <p:ph type="title"/>
          </p:nvPr>
        </p:nvSpPr>
        <p:spPr/>
        <p:txBody>
          <a:bodyPr/>
          <a:lstStyle/>
          <a:p>
            <a:r>
              <a:rPr lang="en-US" dirty="0"/>
              <a:t>More recent information</a:t>
            </a:r>
          </a:p>
        </p:txBody>
      </p:sp>
      <p:sp>
        <p:nvSpPr>
          <p:cNvPr id="3" name="Content Placeholder 2">
            <a:extLst>
              <a:ext uri="{FF2B5EF4-FFF2-40B4-BE49-F238E27FC236}">
                <a16:creationId xmlns:a16="http://schemas.microsoft.com/office/drawing/2014/main" id="{249F9929-9134-8745-B143-B69D8DC84A46}"/>
              </a:ext>
            </a:extLst>
          </p:cNvPr>
          <p:cNvSpPr>
            <a:spLocks noGrp="1"/>
          </p:cNvSpPr>
          <p:nvPr>
            <p:ph idx="1"/>
          </p:nvPr>
        </p:nvSpPr>
        <p:spPr/>
        <p:txBody>
          <a:bodyPr/>
          <a:lstStyle/>
          <a:p>
            <a:r>
              <a:rPr lang="en-US" dirty="0"/>
              <a:t>From https://</a:t>
            </a:r>
            <a:r>
              <a:rPr lang="en-US" dirty="0" err="1"/>
              <a:t>www.csoonline.com</a:t>
            </a:r>
            <a:r>
              <a:rPr lang="en-US" dirty="0"/>
              <a:t>/article/3077447/security/cost-of-a-windows-zero-day-exploit-this-one-goes-for-90000.html </a:t>
            </a:r>
          </a:p>
        </p:txBody>
      </p:sp>
      <p:sp>
        <p:nvSpPr>
          <p:cNvPr id="4" name="Footer Placeholder 3">
            <a:extLst>
              <a:ext uri="{FF2B5EF4-FFF2-40B4-BE49-F238E27FC236}">
                <a16:creationId xmlns:a16="http://schemas.microsoft.com/office/drawing/2014/main" id="{287BE836-A8E2-4E4A-8758-2433B7942995}"/>
              </a:ext>
            </a:extLst>
          </p:cNvPr>
          <p:cNvSpPr>
            <a:spLocks noGrp="1"/>
          </p:cNvSpPr>
          <p:nvPr>
            <p:ph type="ftr" sz="quarter" idx="10"/>
          </p:nvPr>
        </p:nvSpPr>
        <p:spPr/>
        <p:txBody>
          <a:bodyPr/>
          <a:lstStyle/>
          <a:p>
            <a:pPr>
              <a:defRPr/>
            </a:pPr>
            <a:r>
              <a:rPr lang="nl-NL"/>
              <a:t>/ name of department</a:t>
            </a:r>
          </a:p>
        </p:txBody>
      </p:sp>
      <p:sp>
        <p:nvSpPr>
          <p:cNvPr id="5" name="Slide Number Placeholder 4">
            <a:extLst>
              <a:ext uri="{FF2B5EF4-FFF2-40B4-BE49-F238E27FC236}">
                <a16:creationId xmlns:a16="http://schemas.microsoft.com/office/drawing/2014/main" id="{73AE2F08-565E-AB43-B289-6D1FDEDA2787}"/>
              </a:ext>
            </a:extLst>
          </p:cNvPr>
          <p:cNvSpPr>
            <a:spLocks noGrp="1"/>
          </p:cNvSpPr>
          <p:nvPr>
            <p:ph type="sldNum" sz="quarter" idx="11"/>
          </p:nvPr>
        </p:nvSpPr>
        <p:spPr/>
        <p:txBody>
          <a:bodyPr/>
          <a:lstStyle/>
          <a:p>
            <a:r>
              <a:rPr lang="nl-NL"/>
              <a:t>PAGE </a:t>
            </a:r>
            <a:fld id="{5E88AC5C-B19B-9A42-B9C3-384090A13D53}" type="slidenum">
              <a:rPr lang="nl-NL" smtClean="0"/>
              <a:pPr/>
              <a:t>33</a:t>
            </a:fld>
            <a:endParaRPr lang="nl-NL"/>
          </a:p>
        </p:txBody>
      </p:sp>
      <p:sp>
        <p:nvSpPr>
          <p:cNvPr id="6" name="Date Placeholder 5">
            <a:extLst>
              <a:ext uri="{FF2B5EF4-FFF2-40B4-BE49-F238E27FC236}">
                <a16:creationId xmlns:a16="http://schemas.microsoft.com/office/drawing/2014/main" id="{1B77FB44-57FE-F247-ACA2-927F0D36C28A}"/>
              </a:ext>
            </a:extLst>
          </p:cNvPr>
          <p:cNvSpPr>
            <a:spLocks noGrp="1"/>
          </p:cNvSpPr>
          <p:nvPr>
            <p:ph type="dt" sz="half" idx="12"/>
          </p:nvPr>
        </p:nvSpPr>
        <p:spPr/>
        <p:txBody>
          <a:bodyPr/>
          <a:lstStyle/>
          <a:p>
            <a:fld id="{9BD1A028-35AD-C44F-9914-1A3407C41845}" type="datetime1">
              <a:rPr lang="nl-NL" smtClean="0"/>
              <a:pPr/>
              <a:t>29-04-2021</a:t>
            </a:fld>
            <a:endParaRPr lang="nl-NL"/>
          </a:p>
        </p:txBody>
      </p:sp>
      <p:pic>
        <p:nvPicPr>
          <p:cNvPr id="8" name="Picture 7">
            <a:extLst>
              <a:ext uri="{FF2B5EF4-FFF2-40B4-BE49-F238E27FC236}">
                <a16:creationId xmlns:a16="http://schemas.microsoft.com/office/drawing/2014/main" id="{DC749944-3BBE-A543-8E53-5B211E94E578}"/>
              </a:ext>
            </a:extLst>
          </p:cNvPr>
          <p:cNvPicPr>
            <a:picLocks noChangeAspect="1"/>
          </p:cNvPicPr>
          <p:nvPr/>
        </p:nvPicPr>
        <p:blipFill>
          <a:blip r:embed="rId2"/>
          <a:stretch>
            <a:fillRect/>
          </a:stretch>
        </p:blipFill>
        <p:spPr>
          <a:xfrm>
            <a:off x="51594" y="2996952"/>
            <a:ext cx="9144000" cy="2207501"/>
          </a:xfrm>
          <a:prstGeom prst="rect">
            <a:avLst/>
          </a:prstGeom>
        </p:spPr>
      </p:pic>
    </p:spTree>
    <p:extLst>
      <p:ext uri="{BB962C8B-B14F-4D97-AF65-F5344CB8AC3E}">
        <p14:creationId xmlns:p14="http://schemas.microsoft.com/office/powerpoint/2010/main" val="3903192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B546E-47F1-3D4B-859A-A8E7C6AC282A}"/>
              </a:ext>
            </a:extLst>
          </p:cNvPr>
          <p:cNvSpPr>
            <a:spLocks noGrp="1"/>
          </p:cNvSpPr>
          <p:nvPr>
            <p:ph type="title"/>
          </p:nvPr>
        </p:nvSpPr>
        <p:spPr/>
        <p:txBody>
          <a:bodyPr/>
          <a:lstStyle/>
          <a:p>
            <a:r>
              <a:rPr lang="en-US"/>
              <a:t>Targeted vs Non-Targeted</a:t>
            </a:r>
            <a:endParaRPr lang="en-US" dirty="0"/>
          </a:p>
        </p:txBody>
      </p:sp>
      <p:sp>
        <p:nvSpPr>
          <p:cNvPr id="3" name="Content Placeholder 2">
            <a:extLst>
              <a:ext uri="{FF2B5EF4-FFF2-40B4-BE49-F238E27FC236}">
                <a16:creationId xmlns:a16="http://schemas.microsoft.com/office/drawing/2014/main" id="{CE6DDED3-80E0-9447-AB8F-74FAC238F9E2}"/>
              </a:ext>
            </a:extLst>
          </p:cNvPr>
          <p:cNvSpPr>
            <a:spLocks noGrp="1"/>
          </p:cNvSpPr>
          <p:nvPr>
            <p:ph idx="1"/>
          </p:nvPr>
        </p:nvSpPr>
        <p:spPr/>
        <p:txBody>
          <a:bodyPr/>
          <a:lstStyle/>
          <a:p>
            <a:r>
              <a:rPr lang="en-US" dirty="0"/>
              <a:t>Considerations:</a:t>
            </a:r>
          </a:p>
          <a:p>
            <a:endParaRPr lang="en-US" dirty="0"/>
          </a:p>
          <a:p>
            <a:r>
              <a:rPr lang="en-US" dirty="0"/>
              <a:t>There exists several definitions of targeted cyber attacks. </a:t>
            </a:r>
            <a:r>
              <a:rPr lang="en-US" b="1" dirty="0"/>
              <a:t>In general, targeted attacks should not be confused with broad-based attacks</a:t>
            </a:r>
            <a:r>
              <a:rPr lang="en-US" dirty="0"/>
              <a:t> that are random in nature and focus on infecting and compromising large groups of users. </a:t>
            </a:r>
          </a:p>
          <a:p>
            <a:endParaRPr lang="en-US" dirty="0"/>
          </a:p>
          <a:p>
            <a:r>
              <a:rPr lang="en-US" dirty="0"/>
              <a:t>However: </a:t>
            </a:r>
            <a:r>
              <a:rPr lang="en-US" b="1" dirty="0"/>
              <a:t>The boundary between targeted attack and broad-based attacks is getting weaker</a:t>
            </a:r>
            <a:r>
              <a:rPr lang="en-US" dirty="0"/>
              <a:t>. There are campaigns (e.g. </a:t>
            </a:r>
            <a:r>
              <a:rPr lang="en-US" dirty="0" err="1"/>
              <a:t>Havex</a:t>
            </a:r>
            <a:r>
              <a:rPr lang="en-US" dirty="0"/>
              <a:t>, Epic </a:t>
            </a:r>
            <a:r>
              <a:rPr lang="en-US" dirty="0" err="1"/>
              <a:t>Turla</a:t>
            </a:r>
            <a:r>
              <a:rPr lang="en-US" dirty="0"/>
              <a:t>), that have the features of targeted attacks (customization, stealth, </a:t>
            </a:r>
            <a:r>
              <a:rPr lang="en-US" dirty="0" err="1"/>
              <a:t>etc</a:t>
            </a:r>
            <a:r>
              <a:rPr lang="en-US" dirty="0"/>
              <a:t>), but they actually target a number of companies (in the case of </a:t>
            </a:r>
            <a:r>
              <a:rPr lang="en-US" dirty="0" err="1"/>
              <a:t>Havex</a:t>
            </a:r>
            <a:r>
              <a:rPr lang="en-US" dirty="0"/>
              <a:t>, Energy companies)</a:t>
            </a:r>
          </a:p>
          <a:p>
            <a:endParaRPr lang="en-US" dirty="0"/>
          </a:p>
        </p:txBody>
      </p:sp>
      <p:sp>
        <p:nvSpPr>
          <p:cNvPr id="4" name="Footer Placeholder 3">
            <a:extLst>
              <a:ext uri="{FF2B5EF4-FFF2-40B4-BE49-F238E27FC236}">
                <a16:creationId xmlns:a16="http://schemas.microsoft.com/office/drawing/2014/main" id="{AFA9484D-8DA6-E945-A4F1-5E4A280E1CC0}"/>
              </a:ext>
            </a:extLst>
          </p:cNvPr>
          <p:cNvSpPr>
            <a:spLocks noGrp="1"/>
          </p:cNvSpPr>
          <p:nvPr>
            <p:ph type="ftr" sz="quarter" idx="10"/>
          </p:nvPr>
        </p:nvSpPr>
        <p:spPr/>
        <p:txBody>
          <a:bodyPr/>
          <a:lstStyle/>
          <a:p>
            <a:r>
              <a:rPr lang="nl-NL"/>
              <a:t>/ name of department</a:t>
            </a:r>
          </a:p>
        </p:txBody>
      </p:sp>
      <p:sp>
        <p:nvSpPr>
          <p:cNvPr id="5" name="Slide Number Placeholder 4">
            <a:extLst>
              <a:ext uri="{FF2B5EF4-FFF2-40B4-BE49-F238E27FC236}">
                <a16:creationId xmlns:a16="http://schemas.microsoft.com/office/drawing/2014/main" id="{D920DE6E-7AB4-2B4F-BF21-0F4CEA159E1C}"/>
              </a:ext>
            </a:extLst>
          </p:cNvPr>
          <p:cNvSpPr>
            <a:spLocks noGrp="1"/>
          </p:cNvSpPr>
          <p:nvPr>
            <p:ph type="sldNum" sz="quarter" idx="11"/>
          </p:nvPr>
        </p:nvSpPr>
        <p:spPr/>
        <p:txBody>
          <a:bodyPr/>
          <a:lstStyle/>
          <a:p>
            <a:r>
              <a:rPr lang="nl-NL"/>
              <a:t>PAGE </a:t>
            </a:r>
            <a:fld id="{5E88AC5C-B19B-9A42-B9C3-384090A13D53}" type="slidenum">
              <a:rPr lang="nl-NL" smtClean="0"/>
              <a:pPr/>
              <a:t>34</a:t>
            </a:fld>
            <a:endParaRPr lang="nl-NL"/>
          </a:p>
        </p:txBody>
      </p:sp>
      <p:sp>
        <p:nvSpPr>
          <p:cNvPr id="6" name="Date Placeholder 5">
            <a:extLst>
              <a:ext uri="{FF2B5EF4-FFF2-40B4-BE49-F238E27FC236}">
                <a16:creationId xmlns:a16="http://schemas.microsoft.com/office/drawing/2014/main" id="{13BE7176-D8AF-A142-9F90-3ABCD52A883A}"/>
              </a:ext>
            </a:extLst>
          </p:cNvPr>
          <p:cNvSpPr>
            <a:spLocks noGrp="1"/>
          </p:cNvSpPr>
          <p:nvPr>
            <p:ph type="dt" sz="half" idx="12"/>
          </p:nvPr>
        </p:nvSpPr>
        <p:spPr/>
        <p:txBody>
          <a:bodyPr/>
          <a:lstStyle/>
          <a:p>
            <a:fld id="{9BD1A028-35AD-C44F-9914-1A3407C41845}" type="datetime1">
              <a:rPr lang="nl-NL" smtClean="0"/>
              <a:pPr/>
              <a:t>29-04-2021</a:t>
            </a:fld>
            <a:endParaRPr lang="nl-NL"/>
          </a:p>
        </p:txBody>
      </p:sp>
    </p:spTree>
    <p:extLst>
      <p:ext uri="{BB962C8B-B14F-4D97-AF65-F5344CB8AC3E}">
        <p14:creationId xmlns:p14="http://schemas.microsoft.com/office/powerpoint/2010/main" val="2982670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F1E820-D57F-6040-B0FB-CD8FD3239F40}"/>
              </a:ext>
            </a:extLst>
          </p:cNvPr>
          <p:cNvSpPr>
            <a:spLocks noGrp="1"/>
          </p:cNvSpPr>
          <p:nvPr>
            <p:ph sz="quarter" idx="11"/>
          </p:nvPr>
        </p:nvSpPr>
        <p:spPr>
          <a:xfrm>
            <a:off x="395289" y="1988839"/>
            <a:ext cx="5112816" cy="4103985"/>
          </a:xfrm>
        </p:spPr>
        <p:txBody>
          <a:bodyPr/>
          <a:lstStyle/>
          <a:p>
            <a:r>
              <a:rPr lang="en-US" dirty="0"/>
              <a:t>A spear phishing attack was used against the RSA Corporation which is named as “RSA Secure ID Breach.” The overall damage of this attack is not determined, but it is assumed that attackers stole Secure ID product information and number of token seeds used by several companies (organizations) such as Bank of America, Lockheed, JPMorgan Chase, Wells Fargo, and Citigroup. </a:t>
            </a:r>
            <a:r>
              <a:rPr lang="en-US" b="1" dirty="0"/>
              <a:t>In RSA Attack, the attacker targeted two different batches of employees over a period of 2 days with a well-crafted phishing e-mail. The e-mail carried an XLS file containing exploit code of a then unknown vulnerability. Figure 3.2 shows how the phishing e-mail targeting RSA looked like</a:t>
            </a:r>
            <a:r>
              <a:rPr lang="en-US" dirty="0"/>
              <a:t>. There could be other variants, but this one was widely distributed. </a:t>
            </a:r>
          </a:p>
        </p:txBody>
      </p:sp>
      <p:sp>
        <p:nvSpPr>
          <p:cNvPr id="3" name="Text Placeholder 2">
            <a:extLst>
              <a:ext uri="{FF2B5EF4-FFF2-40B4-BE49-F238E27FC236}">
                <a16:creationId xmlns:a16="http://schemas.microsoft.com/office/drawing/2014/main" id="{7C94C48E-4763-7946-9FAC-7B13EED4349F}"/>
              </a:ext>
            </a:extLst>
          </p:cNvPr>
          <p:cNvSpPr>
            <a:spLocks noGrp="1"/>
          </p:cNvSpPr>
          <p:nvPr>
            <p:ph type="body" sz="quarter" idx="12"/>
          </p:nvPr>
        </p:nvSpPr>
        <p:spPr>
          <a:xfrm>
            <a:off x="395039" y="265112"/>
            <a:ext cx="8353425" cy="615677"/>
          </a:xfrm>
        </p:spPr>
        <p:txBody>
          <a:bodyPr/>
          <a:lstStyle/>
          <a:p>
            <a:r>
              <a:rPr lang="en-US" dirty="0">
                <a:solidFill>
                  <a:schemeClr val="tx2"/>
                </a:solidFill>
              </a:rPr>
              <a:t>Example: Spear Phishing with Malicious attachment</a:t>
            </a:r>
          </a:p>
        </p:txBody>
      </p:sp>
      <p:pic>
        <p:nvPicPr>
          <p:cNvPr id="6" name="Picture 5">
            <a:extLst>
              <a:ext uri="{FF2B5EF4-FFF2-40B4-BE49-F238E27FC236}">
                <a16:creationId xmlns:a16="http://schemas.microsoft.com/office/drawing/2014/main" id="{92E8E300-A089-3743-B8B9-BA0C803CE20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49829" y="1412776"/>
            <a:ext cx="2361177" cy="1692177"/>
          </a:xfrm>
          <a:prstGeom prst="rect">
            <a:avLst/>
          </a:prstGeom>
        </p:spPr>
      </p:pic>
      <p:pic>
        <p:nvPicPr>
          <p:cNvPr id="1025" name="Picture 1" descr="page43image3862912">
            <a:extLst>
              <a:ext uri="{FF2B5EF4-FFF2-40B4-BE49-F238E27FC236}">
                <a16:creationId xmlns:a16="http://schemas.microsoft.com/office/drawing/2014/main" id="{8E8657D9-F44A-104D-BA6D-CEE7F8647939}"/>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712373" y="3356992"/>
            <a:ext cx="3036091" cy="2281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8353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B9B4DE-AE6D-A74D-AEE7-794EACF1E01F}"/>
              </a:ext>
            </a:extLst>
          </p:cNvPr>
          <p:cNvSpPr>
            <a:spLocks noGrp="1"/>
          </p:cNvSpPr>
          <p:nvPr>
            <p:ph sz="quarter" idx="11"/>
          </p:nvPr>
        </p:nvSpPr>
        <p:spPr>
          <a:xfrm>
            <a:off x="395038" y="3902478"/>
            <a:ext cx="8353425" cy="2519809"/>
          </a:xfrm>
        </p:spPr>
        <p:txBody>
          <a:bodyPr/>
          <a:lstStyle/>
          <a:p>
            <a:r>
              <a:rPr lang="en-US" b="1" dirty="0"/>
              <a:t>The attachment carried an exploit code of a zero-day for Adobe Flash Player vulnerability which was later identified as CVE-2011-0609</a:t>
            </a:r>
            <a:r>
              <a:rPr lang="en-US" dirty="0"/>
              <a:t>. Once the exploit was successfully executed, the malware took control of internal servers. The attacker then used a </a:t>
            </a:r>
            <a:r>
              <a:rPr lang="en-US" b="1" dirty="0"/>
              <a:t>RAT named as Poison Ivy [3] </a:t>
            </a:r>
            <a:r>
              <a:rPr lang="en-US" dirty="0"/>
              <a:t>to take persistent control over the target servers. The stolen information was compressed and exfiltrated from the infected system using the </a:t>
            </a:r>
            <a:r>
              <a:rPr lang="en-US" b="1" dirty="0"/>
              <a:t>FTP</a:t>
            </a:r>
            <a:r>
              <a:rPr lang="en-US" dirty="0"/>
              <a:t>. </a:t>
            </a:r>
          </a:p>
          <a:p>
            <a:endParaRPr lang="en-US" dirty="0"/>
          </a:p>
          <a:p>
            <a:r>
              <a:rPr lang="en-US" b="1" dirty="0">
                <a:solidFill>
                  <a:srgbClr val="C00000"/>
                </a:solidFill>
              </a:rPr>
              <a:t>Questions: explain CVE-2011-0609, RAT, FTP, and how the could possibly have taken control of the internal servers.</a:t>
            </a:r>
          </a:p>
        </p:txBody>
      </p:sp>
      <p:sp>
        <p:nvSpPr>
          <p:cNvPr id="3" name="Text Placeholder 2">
            <a:extLst>
              <a:ext uri="{FF2B5EF4-FFF2-40B4-BE49-F238E27FC236}">
                <a16:creationId xmlns:a16="http://schemas.microsoft.com/office/drawing/2014/main" id="{F9827996-D0C6-7A43-A1A5-2C892274403A}"/>
              </a:ext>
            </a:extLst>
          </p:cNvPr>
          <p:cNvSpPr>
            <a:spLocks noGrp="1"/>
          </p:cNvSpPr>
          <p:nvPr>
            <p:ph type="body" sz="quarter" idx="12"/>
          </p:nvPr>
        </p:nvSpPr>
        <p:spPr/>
        <p:txBody>
          <a:bodyPr/>
          <a:lstStyle/>
          <a:p>
            <a:r>
              <a:rPr lang="en-US" dirty="0">
                <a:solidFill>
                  <a:schemeClr val="tx2"/>
                </a:solidFill>
              </a:rPr>
              <a:t>The RSA hack (part 2)</a:t>
            </a:r>
          </a:p>
        </p:txBody>
      </p:sp>
      <p:pic>
        <p:nvPicPr>
          <p:cNvPr id="4" name="Picture 3">
            <a:extLst>
              <a:ext uri="{FF2B5EF4-FFF2-40B4-BE49-F238E27FC236}">
                <a16:creationId xmlns:a16="http://schemas.microsoft.com/office/drawing/2014/main" id="{AA9BF83A-BBEA-FB47-9F7D-0F244D492070}"/>
              </a:ext>
            </a:extLst>
          </p:cNvPr>
          <p:cNvPicPr>
            <a:picLocks noChangeAspect="1"/>
          </p:cNvPicPr>
          <p:nvPr/>
        </p:nvPicPr>
        <p:blipFill>
          <a:blip r:embed="rId2"/>
          <a:stretch>
            <a:fillRect/>
          </a:stretch>
        </p:blipFill>
        <p:spPr>
          <a:xfrm>
            <a:off x="395038" y="1340768"/>
            <a:ext cx="5297613" cy="2416455"/>
          </a:xfrm>
          <a:prstGeom prst="rect">
            <a:avLst/>
          </a:prstGeom>
        </p:spPr>
      </p:pic>
    </p:spTree>
    <p:extLst>
      <p:ext uri="{BB962C8B-B14F-4D97-AF65-F5344CB8AC3E}">
        <p14:creationId xmlns:p14="http://schemas.microsoft.com/office/powerpoint/2010/main" val="5037131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6AAE4-54B7-4A4F-884A-88276E8DD587}"/>
              </a:ext>
            </a:extLst>
          </p:cNvPr>
          <p:cNvSpPr>
            <a:spLocks noGrp="1"/>
          </p:cNvSpPr>
          <p:nvPr>
            <p:ph type="title"/>
          </p:nvPr>
        </p:nvSpPr>
        <p:spPr/>
        <p:txBody>
          <a:bodyPr/>
          <a:lstStyle/>
          <a:p>
            <a:r>
              <a:rPr lang="en-US" dirty="0"/>
              <a:t>Some early targeted attacks </a:t>
            </a:r>
          </a:p>
        </p:txBody>
      </p:sp>
      <p:sp>
        <p:nvSpPr>
          <p:cNvPr id="3" name="Content Placeholder 2">
            <a:extLst>
              <a:ext uri="{FF2B5EF4-FFF2-40B4-BE49-F238E27FC236}">
                <a16:creationId xmlns:a16="http://schemas.microsoft.com/office/drawing/2014/main" id="{F1EA9864-29D6-A24C-A012-50442C404550}"/>
              </a:ext>
            </a:extLst>
          </p:cNvPr>
          <p:cNvSpPr>
            <a:spLocks noGrp="1"/>
          </p:cNvSpPr>
          <p:nvPr>
            <p:ph idx="1"/>
          </p:nvPr>
        </p:nvSpPr>
        <p:spPr>
          <a:xfrm>
            <a:off x="179388" y="1556792"/>
            <a:ext cx="2592660" cy="4138613"/>
          </a:xfrm>
        </p:spPr>
        <p:txBody>
          <a:bodyPr/>
          <a:lstStyle/>
          <a:p>
            <a:pPr marL="0" indent="0">
              <a:buNone/>
            </a:pPr>
            <a:r>
              <a:rPr lang="en-US" dirty="0"/>
              <a:t>From the book</a:t>
            </a:r>
          </a:p>
          <a:p>
            <a:pPr marL="0" indent="0">
              <a:buNone/>
            </a:pPr>
            <a:r>
              <a:rPr lang="en-US" dirty="0"/>
              <a:t>“Targeted attacks”</a:t>
            </a:r>
          </a:p>
        </p:txBody>
      </p:sp>
      <p:sp>
        <p:nvSpPr>
          <p:cNvPr id="4" name="Footer Placeholder 3">
            <a:extLst>
              <a:ext uri="{FF2B5EF4-FFF2-40B4-BE49-F238E27FC236}">
                <a16:creationId xmlns:a16="http://schemas.microsoft.com/office/drawing/2014/main" id="{5112B09F-44AA-A742-9DEA-50F01418763B}"/>
              </a:ext>
            </a:extLst>
          </p:cNvPr>
          <p:cNvSpPr>
            <a:spLocks noGrp="1"/>
          </p:cNvSpPr>
          <p:nvPr>
            <p:ph type="ftr" sz="quarter" idx="10"/>
          </p:nvPr>
        </p:nvSpPr>
        <p:spPr/>
        <p:txBody>
          <a:bodyPr/>
          <a:lstStyle/>
          <a:p>
            <a:pPr>
              <a:defRPr/>
            </a:pPr>
            <a:r>
              <a:rPr lang="nl-NL"/>
              <a:t>/ name of department</a:t>
            </a:r>
          </a:p>
        </p:txBody>
      </p:sp>
      <p:sp>
        <p:nvSpPr>
          <p:cNvPr id="5" name="Slide Number Placeholder 4">
            <a:extLst>
              <a:ext uri="{FF2B5EF4-FFF2-40B4-BE49-F238E27FC236}">
                <a16:creationId xmlns:a16="http://schemas.microsoft.com/office/drawing/2014/main" id="{AC67EA62-6536-3840-8361-46F8E72904A7}"/>
              </a:ext>
            </a:extLst>
          </p:cNvPr>
          <p:cNvSpPr>
            <a:spLocks noGrp="1"/>
          </p:cNvSpPr>
          <p:nvPr>
            <p:ph type="sldNum" sz="quarter" idx="11"/>
          </p:nvPr>
        </p:nvSpPr>
        <p:spPr/>
        <p:txBody>
          <a:bodyPr/>
          <a:lstStyle/>
          <a:p>
            <a:r>
              <a:rPr lang="nl-NL"/>
              <a:t>PAGE </a:t>
            </a:r>
            <a:fld id="{5E88AC5C-B19B-9A42-B9C3-384090A13D53}" type="slidenum">
              <a:rPr lang="nl-NL" smtClean="0"/>
              <a:pPr/>
              <a:t>37</a:t>
            </a:fld>
            <a:endParaRPr lang="nl-NL"/>
          </a:p>
        </p:txBody>
      </p:sp>
      <p:sp>
        <p:nvSpPr>
          <p:cNvPr id="6" name="Date Placeholder 5">
            <a:extLst>
              <a:ext uri="{FF2B5EF4-FFF2-40B4-BE49-F238E27FC236}">
                <a16:creationId xmlns:a16="http://schemas.microsoft.com/office/drawing/2014/main" id="{7E0B0DAB-2847-6541-BE98-2DDA925D549F}"/>
              </a:ext>
            </a:extLst>
          </p:cNvPr>
          <p:cNvSpPr>
            <a:spLocks noGrp="1"/>
          </p:cNvSpPr>
          <p:nvPr>
            <p:ph type="dt" sz="half" idx="12"/>
          </p:nvPr>
        </p:nvSpPr>
        <p:spPr/>
        <p:txBody>
          <a:bodyPr/>
          <a:lstStyle/>
          <a:p>
            <a:fld id="{9BD1A028-35AD-C44F-9914-1A3407C41845}" type="datetime1">
              <a:rPr lang="nl-NL" smtClean="0"/>
              <a:pPr/>
              <a:t>29-04-2021</a:t>
            </a:fld>
            <a:endParaRPr lang="nl-NL"/>
          </a:p>
        </p:txBody>
      </p:sp>
      <p:pic>
        <p:nvPicPr>
          <p:cNvPr id="7" name="Content Placeholder 4">
            <a:extLst>
              <a:ext uri="{FF2B5EF4-FFF2-40B4-BE49-F238E27FC236}">
                <a16:creationId xmlns:a16="http://schemas.microsoft.com/office/drawing/2014/main" id="{713425BD-D84A-0D4C-91A1-982FB9F8B2CC}"/>
              </a:ext>
            </a:extLst>
          </p:cNvPr>
          <p:cNvPicPr>
            <a:picLocks noChangeAspect="1"/>
          </p:cNvPicPr>
          <p:nvPr/>
        </p:nvPicPr>
        <p:blipFill>
          <a:blip r:embed="rId2"/>
          <a:stretch>
            <a:fillRect/>
          </a:stretch>
        </p:blipFill>
        <p:spPr bwMode="auto">
          <a:xfrm>
            <a:off x="3203848" y="1412776"/>
            <a:ext cx="5997206" cy="5445224"/>
          </a:xfrm>
          <a:prstGeom prst="rect">
            <a:avLst/>
          </a:prstGeom>
          <a:noFill/>
          <a:ln w="9525">
            <a:noFill/>
            <a:miter lim="800000"/>
            <a:headEnd/>
            <a:tailEnd/>
          </a:ln>
          <a:effectLst/>
        </p:spPr>
      </p:pic>
    </p:spTree>
    <p:extLst>
      <p:ext uri="{BB962C8B-B14F-4D97-AF65-F5344CB8AC3E}">
        <p14:creationId xmlns:p14="http://schemas.microsoft.com/office/powerpoint/2010/main" val="4267283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9553BF9-5F26-FD46-9DA6-DBB1A435D612}"/>
              </a:ext>
            </a:extLst>
          </p:cNvPr>
          <p:cNvPicPr>
            <a:picLocks noGrp="1" noChangeAspect="1"/>
          </p:cNvPicPr>
          <p:nvPr>
            <p:ph sz="quarter" idx="11"/>
          </p:nvPr>
        </p:nvPicPr>
        <p:blipFill>
          <a:blip r:embed="rId2"/>
          <a:stretch>
            <a:fillRect/>
          </a:stretch>
        </p:blipFill>
        <p:spPr>
          <a:xfrm>
            <a:off x="0" y="1266855"/>
            <a:ext cx="9144000" cy="5591145"/>
          </a:xfrm>
        </p:spPr>
      </p:pic>
      <p:sp>
        <p:nvSpPr>
          <p:cNvPr id="3" name="Text Placeholder 2">
            <a:extLst>
              <a:ext uri="{FF2B5EF4-FFF2-40B4-BE49-F238E27FC236}">
                <a16:creationId xmlns:a16="http://schemas.microsoft.com/office/drawing/2014/main" id="{DE48DE95-EBB0-294E-A4B9-223964997792}"/>
              </a:ext>
            </a:extLst>
          </p:cNvPr>
          <p:cNvSpPr>
            <a:spLocks noGrp="1"/>
          </p:cNvSpPr>
          <p:nvPr>
            <p:ph type="body" sz="quarter" idx="12"/>
          </p:nvPr>
        </p:nvSpPr>
        <p:spPr/>
        <p:txBody>
          <a:bodyPr/>
          <a:lstStyle/>
          <a:p>
            <a:r>
              <a:rPr lang="en-US" dirty="0">
                <a:solidFill>
                  <a:schemeClr val="tx2"/>
                </a:solidFill>
              </a:rPr>
              <a:t>Table 3.1 (from the book “Targeted attacks”): has nice examples of emails used for targeting companies</a:t>
            </a:r>
          </a:p>
          <a:p>
            <a:endParaRPr lang="en-US" dirty="0">
              <a:solidFill>
                <a:schemeClr val="tx2"/>
              </a:solidFill>
            </a:endParaRPr>
          </a:p>
        </p:txBody>
      </p:sp>
    </p:spTree>
    <p:extLst>
      <p:ext uri="{BB962C8B-B14F-4D97-AF65-F5344CB8AC3E}">
        <p14:creationId xmlns:p14="http://schemas.microsoft.com/office/powerpoint/2010/main" val="20894600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98BFEDB-3FDC-9C4D-9375-6D2731B4546D}"/>
              </a:ext>
            </a:extLst>
          </p:cNvPr>
          <p:cNvSpPr>
            <a:spLocks noGrp="1"/>
          </p:cNvSpPr>
          <p:nvPr>
            <p:ph type="title"/>
          </p:nvPr>
        </p:nvSpPr>
        <p:spPr/>
        <p:txBody>
          <a:bodyPr/>
          <a:lstStyle/>
          <a:p>
            <a:endParaRPr lang="en-US"/>
          </a:p>
        </p:txBody>
      </p:sp>
      <p:sp>
        <p:nvSpPr>
          <p:cNvPr id="8" name="Text Placeholder 7">
            <a:extLst>
              <a:ext uri="{FF2B5EF4-FFF2-40B4-BE49-F238E27FC236}">
                <a16:creationId xmlns:a16="http://schemas.microsoft.com/office/drawing/2014/main" id="{D1075B64-68A7-1C42-811B-799A976A1D1A}"/>
              </a:ext>
            </a:extLst>
          </p:cNvPr>
          <p:cNvSpPr>
            <a:spLocks noGrp="1"/>
          </p:cNvSpPr>
          <p:nvPr>
            <p:ph type="body" idx="1"/>
          </p:nvPr>
        </p:nvSpPr>
        <p:spPr/>
        <p:txBody>
          <a:bodyPr/>
          <a:lstStyle/>
          <a:p>
            <a:r>
              <a:rPr lang="en-US" dirty="0"/>
              <a:t>From Symantec 2018 &amp; 2019 Internet Security Threat Report</a:t>
            </a:r>
          </a:p>
        </p:txBody>
      </p:sp>
      <p:sp>
        <p:nvSpPr>
          <p:cNvPr id="4" name="Footer Placeholder 3">
            <a:extLst>
              <a:ext uri="{FF2B5EF4-FFF2-40B4-BE49-F238E27FC236}">
                <a16:creationId xmlns:a16="http://schemas.microsoft.com/office/drawing/2014/main" id="{0CB82E56-47CF-E740-9C31-9A12951D45B2}"/>
              </a:ext>
            </a:extLst>
          </p:cNvPr>
          <p:cNvSpPr>
            <a:spLocks noGrp="1"/>
          </p:cNvSpPr>
          <p:nvPr>
            <p:ph type="ftr" sz="quarter" idx="10"/>
          </p:nvPr>
        </p:nvSpPr>
        <p:spPr/>
        <p:txBody>
          <a:bodyPr/>
          <a:lstStyle/>
          <a:p>
            <a:pPr>
              <a:defRPr/>
            </a:pPr>
            <a:r>
              <a:rPr lang="nl-NL"/>
              <a:t>/ name of department</a:t>
            </a:r>
          </a:p>
        </p:txBody>
      </p:sp>
      <p:sp>
        <p:nvSpPr>
          <p:cNvPr id="5" name="Slide Number Placeholder 4">
            <a:extLst>
              <a:ext uri="{FF2B5EF4-FFF2-40B4-BE49-F238E27FC236}">
                <a16:creationId xmlns:a16="http://schemas.microsoft.com/office/drawing/2014/main" id="{805661D6-F82E-294C-81BD-9CF4962EF919}"/>
              </a:ext>
            </a:extLst>
          </p:cNvPr>
          <p:cNvSpPr>
            <a:spLocks noGrp="1"/>
          </p:cNvSpPr>
          <p:nvPr>
            <p:ph type="sldNum" sz="quarter" idx="11"/>
          </p:nvPr>
        </p:nvSpPr>
        <p:spPr/>
        <p:txBody>
          <a:bodyPr/>
          <a:lstStyle/>
          <a:p>
            <a:r>
              <a:rPr lang="nl-NL"/>
              <a:t>PAGE </a:t>
            </a:r>
            <a:fld id="{5E88AC5C-B19B-9A42-B9C3-384090A13D53}" type="slidenum">
              <a:rPr lang="nl-NL" smtClean="0"/>
              <a:pPr/>
              <a:t>39</a:t>
            </a:fld>
            <a:endParaRPr lang="nl-NL"/>
          </a:p>
        </p:txBody>
      </p:sp>
      <p:sp>
        <p:nvSpPr>
          <p:cNvPr id="6" name="Date Placeholder 5">
            <a:extLst>
              <a:ext uri="{FF2B5EF4-FFF2-40B4-BE49-F238E27FC236}">
                <a16:creationId xmlns:a16="http://schemas.microsoft.com/office/drawing/2014/main" id="{6C5A5C8C-E941-5A49-AEAE-37EDED9B0B62}"/>
              </a:ext>
            </a:extLst>
          </p:cNvPr>
          <p:cNvSpPr>
            <a:spLocks noGrp="1"/>
          </p:cNvSpPr>
          <p:nvPr>
            <p:ph type="dt" sz="half" idx="12"/>
          </p:nvPr>
        </p:nvSpPr>
        <p:spPr/>
        <p:txBody>
          <a:bodyPr/>
          <a:lstStyle/>
          <a:p>
            <a:fld id="{9BD1A028-35AD-C44F-9914-1A3407C41845}" type="datetime1">
              <a:rPr lang="nl-NL" smtClean="0"/>
              <a:pPr/>
              <a:t>29-04-2021</a:t>
            </a:fld>
            <a:endParaRPr lang="nl-NL"/>
          </a:p>
        </p:txBody>
      </p:sp>
    </p:spTree>
    <p:extLst>
      <p:ext uri="{BB962C8B-B14F-4D97-AF65-F5344CB8AC3E}">
        <p14:creationId xmlns:p14="http://schemas.microsoft.com/office/powerpoint/2010/main" val="85645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2643F91-EFC4-FD4F-B3C1-45303323C613}"/>
              </a:ext>
            </a:extLst>
          </p:cNvPr>
          <p:cNvSpPr>
            <a:spLocks noGrp="1"/>
          </p:cNvSpPr>
          <p:nvPr>
            <p:ph type="title"/>
          </p:nvPr>
        </p:nvSpPr>
        <p:spPr/>
        <p:txBody>
          <a:bodyPr/>
          <a:lstStyle/>
          <a:p>
            <a:r>
              <a:rPr lang="en-US" dirty="0"/>
              <a:t>The steps in a targeted attack</a:t>
            </a:r>
          </a:p>
        </p:txBody>
      </p:sp>
      <p:sp>
        <p:nvSpPr>
          <p:cNvPr id="2" name="Content Placeholder 1">
            <a:extLst>
              <a:ext uri="{FF2B5EF4-FFF2-40B4-BE49-F238E27FC236}">
                <a16:creationId xmlns:a16="http://schemas.microsoft.com/office/drawing/2014/main" id="{C3B12AEA-D146-FC41-A88D-EB04854BEFCB}"/>
              </a:ext>
            </a:extLst>
          </p:cNvPr>
          <p:cNvSpPr>
            <a:spLocks noGrp="1"/>
          </p:cNvSpPr>
          <p:nvPr>
            <p:ph idx="1"/>
          </p:nvPr>
        </p:nvSpPr>
        <p:spPr>
          <a:xfrm>
            <a:off x="611187" y="1600200"/>
            <a:ext cx="4294515" cy="4138613"/>
          </a:xfrm>
        </p:spPr>
        <p:txBody>
          <a:bodyPr/>
          <a:lstStyle/>
          <a:p>
            <a:r>
              <a:rPr lang="en-US" sz="2000" dirty="0"/>
              <a:t>Lockheed Martin </a:t>
            </a:r>
            <a:r>
              <a:rPr lang="en-US" sz="2000" b="1" dirty="0"/>
              <a:t>cyber kill chain</a:t>
            </a:r>
          </a:p>
          <a:p>
            <a:pPr marL="285750" indent="-285750">
              <a:buFont typeface="Arial" panose="020B0604020202020204" pitchFamily="34" charset="0"/>
              <a:buChar char="•"/>
            </a:pPr>
            <a:r>
              <a:rPr lang="en-US" sz="2000" b="1" dirty="0"/>
              <a:t>Reconnaissance</a:t>
            </a:r>
          </a:p>
          <a:p>
            <a:pPr marL="285750" indent="-285750">
              <a:buFont typeface="Arial" panose="020B0604020202020204" pitchFamily="34" charset="0"/>
              <a:buChar char="•"/>
            </a:pPr>
            <a:r>
              <a:rPr lang="en-US" sz="2000" b="1" dirty="0"/>
              <a:t>Weaponization </a:t>
            </a:r>
            <a:r>
              <a:rPr lang="en-US" sz="2000" dirty="0"/>
              <a:t>preparation of the attack, gathering of tools</a:t>
            </a:r>
            <a:endParaRPr lang="en-US" sz="2000" b="1" dirty="0"/>
          </a:p>
          <a:p>
            <a:pPr marL="285750" indent="-285750">
              <a:buFont typeface="Arial" panose="020B0604020202020204" pitchFamily="34" charset="0"/>
              <a:buChar char="•"/>
            </a:pPr>
            <a:r>
              <a:rPr lang="en-US" sz="2000" b="1" dirty="0"/>
              <a:t>Delivery</a:t>
            </a:r>
            <a:r>
              <a:rPr lang="en-US" sz="2000" dirty="0"/>
              <a:t> e.g. via phishing of watering hole</a:t>
            </a:r>
            <a:endParaRPr lang="en-US" sz="2000" b="1" dirty="0"/>
          </a:p>
          <a:p>
            <a:pPr marL="285750" indent="-285750">
              <a:buFont typeface="Arial" panose="020B0604020202020204" pitchFamily="34" charset="0"/>
              <a:buChar char="•"/>
            </a:pPr>
            <a:r>
              <a:rPr lang="en-US" sz="2000" b="1" dirty="0"/>
              <a:t>Exploitation </a:t>
            </a:r>
            <a:r>
              <a:rPr lang="en-US" sz="2000" dirty="0"/>
              <a:t>the first infection</a:t>
            </a:r>
          </a:p>
          <a:p>
            <a:pPr marL="285750" indent="-285750">
              <a:buFont typeface="Arial" panose="020B0604020202020204" pitchFamily="34" charset="0"/>
              <a:buChar char="•"/>
            </a:pPr>
            <a:r>
              <a:rPr lang="en-US" sz="2000" b="1" dirty="0"/>
              <a:t>Installation</a:t>
            </a:r>
            <a:r>
              <a:rPr lang="en-US" sz="2000" dirty="0"/>
              <a:t> of the full malware</a:t>
            </a:r>
          </a:p>
          <a:p>
            <a:pPr marL="285750" indent="-285750">
              <a:buFont typeface="Arial" panose="020B0604020202020204" pitchFamily="34" charset="0"/>
              <a:buChar char="•"/>
            </a:pPr>
            <a:r>
              <a:rPr lang="en-US" sz="2000" b="1" dirty="0"/>
              <a:t>Command and Control</a:t>
            </a:r>
            <a:r>
              <a:rPr lang="en-US" sz="2000" dirty="0"/>
              <a:t> connects home to update itself and receive commands. Possible lateral movement. Some data exfiltration starts taking place. </a:t>
            </a:r>
            <a:endParaRPr lang="en-US" sz="2000" b="1" dirty="0"/>
          </a:p>
          <a:p>
            <a:pPr marL="285750" indent="-285750">
              <a:buFont typeface="Arial" panose="020B0604020202020204" pitchFamily="34" charset="0"/>
              <a:buChar char="•"/>
            </a:pPr>
            <a:r>
              <a:rPr lang="en-US" sz="2000" b="1" dirty="0"/>
              <a:t>Action on Objectives</a:t>
            </a:r>
            <a:r>
              <a:rPr lang="en-US" sz="2000" dirty="0"/>
              <a:t> could be data exfiltration, or something else</a:t>
            </a:r>
          </a:p>
          <a:p>
            <a:endParaRPr lang="en-US" dirty="0"/>
          </a:p>
        </p:txBody>
      </p:sp>
      <p:pic>
        <p:nvPicPr>
          <p:cNvPr id="4" name="Picture 3">
            <a:extLst>
              <a:ext uri="{FF2B5EF4-FFF2-40B4-BE49-F238E27FC236}">
                <a16:creationId xmlns:a16="http://schemas.microsoft.com/office/drawing/2014/main" id="{1585CA3C-6849-CB4B-8250-F945D9981BD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905703" y="1879567"/>
            <a:ext cx="4271042" cy="4978433"/>
          </a:xfrm>
          <a:prstGeom prst="rect">
            <a:avLst/>
          </a:prstGeom>
        </p:spPr>
      </p:pic>
      <p:sp>
        <p:nvSpPr>
          <p:cNvPr id="5" name="Rectangle 4">
            <a:extLst>
              <a:ext uri="{FF2B5EF4-FFF2-40B4-BE49-F238E27FC236}">
                <a16:creationId xmlns:a16="http://schemas.microsoft.com/office/drawing/2014/main" id="{D8F44BB3-1A38-1744-847E-0F793CA6CAAB}"/>
              </a:ext>
            </a:extLst>
          </p:cNvPr>
          <p:cNvSpPr/>
          <p:nvPr/>
        </p:nvSpPr>
        <p:spPr>
          <a:xfrm>
            <a:off x="467544" y="958329"/>
            <a:ext cx="5598368" cy="261610"/>
          </a:xfrm>
          <a:prstGeom prst="rect">
            <a:avLst/>
          </a:prstGeom>
        </p:spPr>
        <p:txBody>
          <a:bodyPr wrap="square">
            <a:spAutoFit/>
          </a:bodyPr>
          <a:lstStyle/>
          <a:p>
            <a:r>
              <a:rPr lang="en-US" sz="1100" dirty="0">
                <a:solidFill>
                  <a:schemeClr val="tx2"/>
                </a:solidFill>
              </a:rPr>
              <a:t>https://</a:t>
            </a:r>
            <a:r>
              <a:rPr lang="en-US" sz="1100" dirty="0" err="1">
                <a:solidFill>
                  <a:schemeClr val="tx2"/>
                </a:solidFill>
              </a:rPr>
              <a:t>www.lockheedmartin.com</a:t>
            </a:r>
            <a:r>
              <a:rPr lang="en-US" sz="1100" dirty="0">
                <a:solidFill>
                  <a:schemeClr val="tx2"/>
                </a:solidFill>
              </a:rPr>
              <a:t>/</a:t>
            </a:r>
            <a:r>
              <a:rPr lang="en-US" sz="1100" dirty="0" err="1">
                <a:solidFill>
                  <a:schemeClr val="tx2"/>
                </a:solidFill>
              </a:rPr>
              <a:t>en</a:t>
            </a:r>
            <a:r>
              <a:rPr lang="en-US" sz="1100" dirty="0">
                <a:solidFill>
                  <a:schemeClr val="tx2"/>
                </a:solidFill>
              </a:rPr>
              <a:t>-us/capabilities/cyber/cyber-kill-</a:t>
            </a:r>
            <a:r>
              <a:rPr lang="en-US" sz="1100" dirty="0" err="1">
                <a:solidFill>
                  <a:schemeClr val="tx2"/>
                </a:solidFill>
              </a:rPr>
              <a:t>chain.html</a:t>
            </a:r>
            <a:endParaRPr lang="en-US" sz="1100" dirty="0">
              <a:solidFill>
                <a:schemeClr val="tx2"/>
              </a:solidFill>
            </a:endParaRPr>
          </a:p>
        </p:txBody>
      </p:sp>
    </p:spTree>
    <p:extLst>
      <p:ext uri="{BB962C8B-B14F-4D97-AF65-F5344CB8AC3E}">
        <p14:creationId xmlns:p14="http://schemas.microsoft.com/office/powerpoint/2010/main" val="6505320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DCF8356-3104-9642-A6CB-496174765018}"/>
              </a:ext>
            </a:extLst>
          </p:cNvPr>
          <p:cNvSpPr>
            <a:spLocks noGrp="1"/>
          </p:cNvSpPr>
          <p:nvPr>
            <p:ph type="title"/>
          </p:nvPr>
        </p:nvSpPr>
        <p:spPr/>
        <p:txBody>
          <a:bodyPr/>
          <a:lstStyle/>
          <a:p>
            <a:r>
              <a:rPr lang="en-US" dirty="0"/>
              <a:t>Targeted Attacks: stats and purposes</a:t>
            </a:r>
          </a:p>
        </p:txBody>
      </p:sp>
      <p:sp>
        <p:nvSpPr>
          <p:cNvPr id="8" name="Content Placeholder 7">
            <a:extLst>
              <a:ext uri="{FF2B5EF4-FFF2-40B4-BE49-F238E27FC236}">
                <a16:creationId xmlns:a16="http://schemas.microsoft.com/office/drawing/2014/main" id="{3EAB7EE3-2ABC-CB41-BD0E-249D9EF5F4BA}"/>
              </a:ext>
            </a:extLst>
          </p:cNvPr>
          <p:cNvSpPr>
            <a:spLocks noGrp="1"/>
          </p:cNvSpPr>
          <p:nvPr>
            <p:ph idx="1"/>
          </p:nvPr>
        </p:nvSpPr>
        <p:spPr/>
        <p:txBody>
          <a:bodyPr/>
          <a:lstStyle/>
          <a:p>
            <a:r>
              <a:rPr lang="en-US" sz="2400" dirty="0"/>
              <a:t>Overall targeted attack activity is </a:t>
            </a:r>
          </a:p>
          <a:p>
            <a:pPr lvl="1"/>
            <a:r>
              <a:rPr lang="en-US" sz="2000" dirty="0"/>
              <a:t>up by 10 % in 2017 </a:t>
            </a:r>
          </a:p>
          <a:p>
            <a:pPr lvl="1"/>
            <a:r>
              <a:rPr lang="en-US" sz="2000" dirty="0"/>
              <a:t>and down a bit in 2018. </a:t>
            </a:r>
          </a:p>
          <a:p>
            <a:r>
              <a:rPr lang="en-US" sz="2400" dirty="0"/>
              <a:t>Motivation </a:t>
            </a:r>
          </a:p>
          <a:p>
            <a:pPr lvl="1"/>
            <a:r>
              <a:rPr lang="en-US" sz="2000" dirty="0"/>
              <a:t>primarily (&gt;90 percent) by </a:t>
            </a:r>
            <a:r>
              <a:rPr lang="en-US" sz="2000" b="1" dirty="0"/>
              <a:t>intelligence gathering</a:t>
            </a:r>
            <a:r>
              <a:rPr lang="en-US" sz="2000" dirty="0"/>
              <a:t> (both 2017 and 2018)</a:t>
            </a:r>
          </a:p>
          <a:p>
            <a:pPr lvl="1"/>
            <a:r>
              <a:rPr lang="en-US" sz="2000" dirty="0"/>
              <a:t>However, a not-so-insignificant 8% (2018) of attack groups engage in some form of </a:t>
            </a:r>
            <a:r>
              <a:rPr lang="en-US" sz="2000" b="1" dirty="0"/>
              <a:t>disruptive activity. (with an increase over 2017)</a:t>
            </a:r>
          </a:p>
          <a:p>
            <a:pPr lvl="1"/>
            <a:endParaRPr lang="en-US" sz="2000" b="1" dirty="0"/>
          </a:p>
          <a:p>
            <a:r>
              <a:rPr lang="en-US" sz="2400" b="1" dirty="0"/>
              <a:t>Source: </a:t>
            </a:r>
            <a:r>
              <a:rPr lang="en-US" sz="2400" dirty="0"/>
              <a:t>Symantec 2018 &amp; 2019 Internet Security Threat Report</a:t>
            </a:r>
          </a:p>
          <a:p>
            <a:endParaRPr lang="en-US" dirty="0"/>
          </a:p>
        </p:txBody>
      </p:sp>
      <p:sp>
        <p:nvSpPr>
          <p:cNvPr id="4" name="Footer Placeholder 3">
            <a:extLst>
              <a:ext uri="{FF2B5EF4-FFF2-40B4-BE49-F238E27FC236}">
                <a16:creationId xmlns:a16="http://schemas.microsoft.com/office/drawing/2014/main" id="{1217DD54-037B-0D45-840E-3CA1F8D40AD3}"/>
              </a:ext>
            </a:extLst>
          </p:cNvPr>
          <p:cNvSpPr>
            <a:spLocks noGrp="1"/>
          </p:cNvSpPr>
          <p:nvPr>
            <p:ph type="ftr" sz="quarter" idx="10"/>
          </p:nvPr>
        </p:nvSpPr>
        <p:spPr/>
        <p:txBody>
          <a:bodyPr/>
          <a:lstStyle/>
          <a:p>
            <a:pPr>
              <a:defRPr/>
            </a:pPr>
            <a:r>
              <a:rPr lang="nl-NL"/>
              <a:t>/ name of department</a:t>
            </a:r>
          </a:p>
        </p:txBody>
      </p:sp>
      <p:sp>
        <p:nvSpPr>
          <p:cNvPr id="5" name="Slide Number Placeholder 4">
            <a:extLst>
              <a:ext uri="{FF2B5EF4-FFF2-40B4-BE49-F238E27FC236}">
                <a16:creationId xmlns:a16="http://schemas.microsoft.com/office/drawing/2014/main" id="{AA1056DD-6C9D-F246-886A-A7E9815029CA}"/>
              </a:ext>
            </a:extLst>
          </p:cNvPr>
          <p:cNvSpPr>
            <a:spLocks noGrp="1"/>
          </p:cNvSpPr>
          <p:nvPr>
            <p:ph type="sldNum" sz="quarter" idx="11"/>
          </p:nvPr>
        </p:nvSpPr>
        <p:spPr/>
        <p:txBody>
          <a:bodyPr/>
          <a:lstStyle/>
          <a:p>
            <a:r>
              <a:rPr lang="nl-NL"/>
              <a:t>PAGE </a:t>
            </a:r>
            <a:fld id="{1708C004-3751-784C-BEAC-4DFA17A9DECE}" type="slidenum">
              <a:rPr lang="nl-NL" smtClean="0"/>
              <a:pPr/>
              <a:t>40</a:t>
            </a:fld>
            <a:endParaRPr lang="nl-NL"/>
          </a:p>
        </p:txBody>
      </p:sp>
      <p:sp>
        <p:nvSpPr>
          <p:cNvPr id="6" name="Date Placeholder 5">
            <a:extLst>
              <a:ext uri="{FF2B5EF4-FFF2-40B4-BE49-F238E27FC236}">
                <a16:creationId xmlns:a16="http://schemas.microsoft.com/office/drawing/2014/main" id="{8E582AA5-DEF6-FC4F-A3A3-54FD2D6CDC95}"/>
              </a:ext>
            </a:extLst>
          </p:cNvPr>
          <p:cNvSpPr>
            <a:spLocks noGrp="1"/>
          </p:cNvSpPr>
          <p:nvPr>
            <p:ph type="dt" sz="half" idx="12"/>
          </p:nvPr>
        </p:nvSpPr>
        <p:spPr/>
        <p:txBody>
          <a:bodyPr/>
          <a:lstStyle/>
          <a:p>
            <a:fld id="{8863A955-1089-6C42-A3E5-4C9376DE270D}" type="datetime1">
              <a:rPr lang="nl-NL" smtClean="0"/>
              <a:pPr/>
              <a:t>29-04-2021</a:t>
            </a:fld>
            <a:endParaRPr lang="nl-NL"/>
          </a:p>
        </p:txBody>
      </p:sp>
    </p:spTree>
    <p:extLst>
      <p:ext uri="{BB962C8B-B14F-4D97-AF65-F5344CB8AC3E}">
        <p14:creationId xmlns:p14="http://schemas.microsoft.com/office/powerpoint/2010/main" val="42661244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5F149-70AD-8344-89D9-C29622A9F13A}"/>
              </a:ext>
            </a:extLst>
          </p:cNvPr>
          <p:cNvSpPr>
            <a:spLocks noGrp="1"/>
          </p:cNvSpPr>
          <p:nvPr>
            <p:ph type="title"/>
          </p:nvPr>
        </p:nvSpPr>
        <p:spPr>
          <a:xfrm>
            <a:off x="611188" y="215900"/>
            <a:ext cx="8024812" cy="922338"/>
          </a:xfrm>
        </p:spPr>
        <p:txBody>
          <a:bodyPr/>
          <a:lstStyle/>
          <a:p>
            <a:r>
              <a:rPr lang="en-US" dirty="0"/>
              <a:t>Targeted attacks: techniques</a:t>
            </a:r>
          </a:p>
        </p:txBody>
      </p:sp>
      <p:sp>
        <p:nvSpPr>
          <p:cNvPr id="3" name="Content Placeholder 2">
            <a:extLst>
              <a:ext uri="{FF2B5EF4-FFF2-40B4-BE49-F238E27FC236}">
                <a16:creationId xmlns:a16="http://schemas.microsoft.com/office/drawing/2014/main" id="{3B9F028C-A261-354E-9F54-D4DA6DE4F9DA}"/>
              </a:ext>
            </a:extLst>
          </p:cNvPr>
          <p:cNvSpPr>
            <a:spLocks noGrp="1"/>
          </p:cNvSpPr>
          <p:nvPr>
            <p:ph idx="1"/>
          </p:nvPr>
        </p:nvSpPr>
        <p:spPr/>
        <p:txBody>
          <a:bodyPr/>
          <a:lstStyle/>
          <a:p>
            <a:r>
              <a:rPr lang="en-US" sz="2000" dirty="0"/>
              <a:t>The “</a:t>
            </a:r>
            <a:r>
              <a:rPr lang="en-US" sz="2000" b="1" dirty="0"/>
              <a:t>Living off the Land</a:t>
            </a:r>
            <a:r>
              <a:rPr lang="en-US" sz="2000" dirty="0"/>
              <a:t>” trend continues with attack groups opting for tried-and-trusted means to infiltrate target organizations. (2017 and 2018)</a:t>
            </a:r>
          </a:p>
          <a:p>
            <a:r>
              <a:rPr lang="en-US" sz="2000" b="1" dirty="0"/>
              <a:t>Spear phishing </a:t>
            </a:r>
            <a:r>
              <a:rPr lang="en-US" sz="2000" dirty="0"/>
              <a:t>is the number one infection vector in both 2017 and 2018.</a:t>
            </a:r>
          </a:p>
          <a:p>
            <a:r>
              <a:rPr lang="en-US" sz="2000" dirty="0"/>
              <a:t>In 2018: Mail attachments as a primary infection vector (48% using MS Office, up from 5% the year before)</a:t>
            </a:r>
          </a:p>
          <a:p>
            <a:r>
              <a:rPr lang="en-US" sz="2000" b="1" dirty="0"/>
              <a:t>The use of zero days continues to fall out of favor</a:t>
            </a:r>
            <a:r>
              <a:rPr lang="en-US" sz="2000" dirty="0"/>
              <a:t>. In fact, in 2017 only 27% of the 140 targeted attack groups that Symantec tracks have been known to use zero-day vulnerabilities at any point in the past.  In 2018 only 23%</a:t>
            </a:r>
          </a:p>
          <a:p>
            <a:endParaRPr lang="en-US" sz="2000" dirty="0"/>
          </a:p>
          <a:p>
            <a:r>
              <a:rPr lang="en-US" sz="2000" b="1" dirty="0"/>
              <a:t>Source: </a:t>
            </a:r>
            <a:r>
              <a:rPr lang="en-US" sz="2000" dirty="0"/>
              <a:t>Symantec 2018 &amp; 2019 Internet Security Threat Report</a:t>
            </a:r>
          </a:p>
          <a:p>
            <a:endParaRPr lang="en-US" sz="2000" dirty="0"/>
          </a:p>
          <a:p>
            <a:endParaRPr lang="en-US" sz="2000" dirty="0"/>
          </a:p>
        </p:txBody>
      </p:sp>
      <p:sp>
        <p:nvSpPr>
          <p:cNvPr id="4" name="Footer Placeholder 3">
            <a:extLst>
              <a:ext uri="{FF2B5EF4-FFF2-40B4-BE49-F238E27FC236}">
                <a16:creationId xmlns:a16="http://schemas.microsoft.com/office/drawing/2014/main" id="{7C81FAEC-165E-FA4B-8312-C2D23093643B}"/>
              </a:ext>
            </a:extLst>
          </p:cNvPr>
          <p:cNvSpPr>
            <a:spLocks noGrp="1"/>
          </p:cNvSpPr>
          <p:nvPr>
            <p:ph type="ftr" sz="quarter" idx="10"/>
          </p:nvPr>
        </p:nvSpPr>
        <p:spPr/>
        <p:txBody>
          <a:bodyPr/>
          <a:lstStyle/>
          <a:p>
            <a:pPr>
              <a:defRPr/>
            </a:pPr>
            <a:r>
              <a:rPr lang="nl-NL"/>
              <a:t>/ name of department</a:t>
            </a:r>
          </a:p>
        </p:txBody>
      </p:sp>
      <p:sp>
        <p:nvSpPr>
          <p:cNvPr id="5" name="Slide Number Placeholder 4">
            <a:extLst>
              <a:ext uri="{FF2B5EF4-FFF2-40B4-BE49-F238E27FC236}">
                <a16:creationId xmlns:a16="http://schemas.microsoft.com/office/drawing/2014/main" id="{3D81DF61-D69D-2E45-BC1A-E274EED1FD4E}"/>
              </a:ext>
            </a:extLst>
          </p:cNvPr>
          <p:cNvSpPr>
            <a:spLocks noGrp="1"/>
          </p:cNvSpPr>
          <p:nvPr>
            <p:ph type="sldNum" sz="quarter" idx="11"/>
          </p:nvPr>
        </p:nvSpPr>
        <p:spPr/>
        <p:txBody>
          <a:bodyPr/>
          <a:lstStyle/>
          <a:p>
            <a:r>
              <a:rPr lang="nl-NL"/>
              <a:t>PAGE </a:t>
            </a:r>
            <a:fld id="{5E88AC5C-B19B-9A42-B9C3-384090A13D53}" type="slidenum">
              <a:rPr lang="nl-NL" smtClean="0"/>
              <a:pPr/>
              <a:t>41</a:t>
            </a:fld>
            <a:endParaRPr lang="nl-NL"/>
          </a:p>
        </p:txBody>
      </p:sp>
      <p:sp>
        <p:nvSpPr>
          <p:cNvPr id="6" name="Date Placeholder 5">
            <a:extLst>
              <a:ext uri="{FF2B5EF4-FFF2-40B4-BE49-F238E27FC236}">
                <a16:creationId xmlns:a16="http://schemas.microsoft.com/office/drawing/2014/main" id="{D01A7BFB-F0A7-C747-8B56-B9E31317D203}"/>
              </a:ext>
            </a:extLst>
          </p:cNvPr>
          <p:cNvSpPr>
            <a:spLocks noGrp="1"/>
          </p:cNvSpPr>
          <p:nvPr>
            <p:ph type="dt" sz="half" idx="12"/>
          </p:nvPr>
        </p:nvSpPr>
        <p:spPr/>
        <p:txBody>
          <a:bodyPr/>
          <a:lstStyle/>
          <a:p>
            <a:fld id="{9BD1A028-35AD-C44F-9914-1A3407C41845}" type="datetime1">
              <a:rPr lang="nl-NL" smtClean="0"/>
              <a:pPr/>
              <a:t>29-04-2021</a:t>
            </a:fld>
            <a:endParaRPr lang="nl-NL"/>
          </a:p>
        </p:txBody>
      </p:sp>
    </p:spTree>
    <p:extLst>
      <p:ext uri="{BB962C8B-B14F-4D97-AF65-F5344CB8AC3E}">
        <p14:creationId xmlns:p14="http://schemas.microsoft.com/office/powerpoint/2010/main" val="36074880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BD19-7CF0-184F-8111-D699C23C2DB3}"/>
              </a:ext>
            </a:extLst>
          </p:cNvPr>
          <p:cNvSpPr>
            <a:spLocks noGrp="1"/>
          </p:cNvSpPr>
          <p:nvPr>
            <p:ph type="title"/>
          </p:nvPr>
        </p:nvSpPr>
        <p:spPr/>
        <p:txBody>
          <a:bodyPr/>
          <a:lstStyle/>
          <a:p>
            <a:r>
              <a:rPr lang="en-US" dirty="0"/>
              <a:t>About Living off the Land</a:t>
            </a:r>
          </a:p>
        </p:txBody>
      </p:sp>
      <p:sp>
        <p:nvSpPr>
          <p:cNvPr id="3" name="Content Placeholder 2">
            <a:extLst>
              <a:ext uri="{FF2B5EF4-FFF2-40B4-BE49-F238E27FC236}">
                <a16:creationId xmlns:a16="http://schemas.microsoft.com/office/drawing/2014/main" id="{5391FE6C-F8B2-294E-9313-384B3CCEFCCF}"/>
              </a:ext>
            </a:extLst>
          </p:cNvPr>
          <p:cNvSpPr>
            <a:spLocks noGrp="1"/>
          </p:cNvSpPr>
          <p:nvPr>
            <p:ph idx="1"/>
          </p:nvPr>
        </p:nvSpPr>
        <p:spPr/>
        <p:txBody>
          <a:bodyPr/>
          <a:lstStyle/>
          <a:p>
            <a:r>
              <a:rPr lang="en-US" dirty="0"/>
              <a:t>From </a:t>
            </a:r>
            <a:r>
              <a:rPr lang="en-US" dirty="0">
                <a:hlinkClick r:id="rId2"/>
              </a:rPr>
              <a:t>https://www.darkreading.com/analytics/stealing-data-by-living-off-the-land/d/d-id/1322063</a:t>
            </a:r>
            <a:r>
              <a:rPr lang="en-US" dirty="0"/>
              <a:t> (2015)</a:t>
            </a:r>
          </a:p>
          <a:p>
            <a:r>
              <a:rPr lang="en-US" b="1" dirty="0"/>
              <a:t>Hackers latest tactic involves a malware-free attack using a company's own system credentials and admin tools to gain access.  </a:t>
            </a:r>
            <a:r>
              <a:rPr lang="en-US" dirty="0"/>
              <a:t>“cyber criminals are using the target company’s own system credentials and legitimate software administration tools to move freely throughout their network, infecting and collecting valuable data. Burdette, who is part of the CTU operations team, says this has been the method to gain access to networks in nearly all of the intrusions responded to by the Incident Response Team over the past year.”</a:t>
            </a:r>
          </a:p>
          <a:p>
            <a:r>
              <a:rPr lang="en-US" dirty="0"/>
              <a:t>Basically: attackers now minimize the use of vulnerabilities. </a:t>
            </a:r>
          </a:p>
          <a:p>
            <a:endParaRPr lang="en-US" dirty="0"/>
          </a:p>
        </p:txBody>
      </p:sp>
      <p:sp>
        <p:nvSpPr>
          <p:cNvPr id="4" name="Footer Placeholder 3">
            <a:extLst>
              <a:ext uri="{FF2B5EF4-FFF2-40B4-BE49-F238E27FC236}">
                <a16:creationId xmlns:a16="http://schemas.microsoft.com/office/drawing/2014/main" id="{CFC10AD3-FA02-6241-82D4-63C7C1FA696D}"/>
              </a:ext>
            </a:extLst>
          </p:cNvPr>
          <p:cNvSpPr>
            <a:spLocks noGrp="1"/>
          </p:cNvSpPr>
          <p:nvPr>
            <p:ph type="ftr" sz="quarter" idx="10"/>
          </p:nvPr>
        </p:nvSpPr>
        <p:spPr/>
        <p:txBody>
          <a:bodyPr/>
          <a:lstStyle/>
          <a:p>
            <a:pPr>
              <a:defRPr/>
            </a:pPr>
            <a:r>
              <a:rPr lang="nl-NL"/>
              <a:t>/ name of department</a:t>
            </a:r>
          </a:p>
        </p:txBody>
      </p:sp>
      <p:sp>
        <p:nvSpPr>
          <p:cNvPr id="5" name="Slide Number Placeholder 4">
            <a:extLst>
              <a:ext uri="{FF2B5EF4-FFF2-40B4-BE49-F238E27FC236}">
                <a16:creationId xmlns:a16="http://schemas.microsoft.com/office/drawing/2014/main" id="{FC976C3A-9F02-1047-AD69-23A0BE794D55}"/>
              </a:ext>
            </a:extLst>
          </p:cNvPr>
          <p:cNvSpPr>
            <a:spLocks noGrp="1"/>
          </p:cNvSpPr>
          <p:nvPr>
            <p:ph type="sldNum" sz="quarter" idx="11"/>
          </p:nvPr>
        </p:nvSpPr>
        <p:spPr/>
        <p:txBody>
          <a:bodyPr/>
          <a:lstStyle/>
          <a:p>
            <a:r>
              <a:rPr lang="nl-NL"/>
              <a:t>PAGE </a:t>
            </a:r>
            <a:fld id="{5E88AC5C-B19B-9A42-B9C3-384090A13D53}" type="slidenum">
              <a:rPr lang="nl-NL" smtClean="0"/>
              <a:pPr/>
              <a:t>42</a:t>
            </a:fld>
            <a:endParaRPr lang="nl-NL"/>
          </a:p>
        </p:txBody>
      </p:sp>
      <p:sp>
        <p:nvSpPr>
          <p:cNvPr id="6" name="Date Placeholder 5">
            <a:extLst>
              <a:ext uri="{FF2B5EF4-FFF2-40B4-BE49-F238E27FC236}">
                <a16:creationId xmlns:a16="http://schemas.microsoft.com/office/drawing/2014/main" id="{22A3B235-C5AD-1E4C-877C-D31DF2EEFD6E}"/>
              </a:ext>
            </a:extLst>
          </p:cNvPr>
          <p:cNvSpPr>
            <a:spLocks noGrp="1"/>
          </p:cNvSpPr>
          <p:nvPr>
            <p:ph type="dt" sz="half" idx="12"/>
          </p:nvPr>
        </p:nvSpPr>
        <p:spPr/>
        <p:txBody>
          <a:bodyPr/>
          <a:lstStyle/>
          <a:p>
            <a:fld id="{9BD1A028-35AD-C44F-9914-1A3407C41845}" type="datetime1">
              <a:rPr lang="nl-NL" smtClean="0"/>
              <a:pPr/>
              <a:t>29-04-2021</a:t>
            </a:fld>
            <a:endParaRPr lang="nl-NL"/>
          </a:p>
        </p:txBody>
      </p:sp>
    </p:spTree>
    <p:extLst>
      <p:ext uri="{BB962C8B-B14F-4D97-AF65-F5344CB8AC3E}">
        <p14:creationId xmlns:p14="http://schemas.microsoft.com/office/powerpoint/2010/main" val="35849727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1A0816A-AA8A-CB4F-8912-CA9B859853FC}"/>
              </a:ext>
            </a:extLst>
          </p:cNvPr>
          <p:cNvSpPr>
            <a:spLocks noGrp="1"/>
          </p:cNvSpPr>
          <p:nvPr>
            <p:ph type="title"/>
          </p:nvPr>
        </p:nvSpPr>
        <p:spPr/>
        <p:txBody>
          <a:bodyPr/>
          <a:lstStyle/>
          <a:p>
            <a:endParaRPr lang="en-US"/>
          </a:p>
        </p:txBody>
      </p:sp>
      <p:sp>
        <p:nvSpPr>
          <p:cNvPr id="8" name="Text Placeholder 7">
            <a:extLst>
              <a:ext uri="{FF2B5EF4-FFF2-40B4-BE49-F238E27FC236}">
                <a16:creationId xmlns:a16="http://schemas.microsoft.com/office/drawing/2014/main" id="{E758C04D-D8C6-1F44-B032-383F94EA02E3}"/>
              </a:ext>
            </a:extLst>
          </p:cNvPr>
          <p:cNvSpPr>
            <a:spLocks noGrp="1"/>
          </p:cNvSpPr>
          <p:nvPr>
            <p:ph type="body" idx="1"/>
          </p:nvPr>
        </p:nvSpPr>
        <p:spPr/>
        <p:txBody>
          <a:bodyPr/>
          <a:lstStyle/>
          <a:p>
            <a:pPr algn="ctr"/>
            <a:r>
              <a:rPr lang="en-US" sz="4000" dirty="0"/>
              <a:t>QUESTIONS?</a:t>
            </a:r>
          </a:p>
        </p:txBody>
      </p:sp>
      <p:sp>
        <p:nvSpPr>
          <p:cNvPr id="4" name="Footer Placeholder 3">
            <a:extLst>
              <a:ext uri="{FF2B5EF4-FFF2-40B4-BE49-F238E27FC236}">
                <a16:creationId xmlns:a16="http://schemas.microsoft.com/office/drawing/2014/main" id="{6FF1BEF4-B55C-0641-B679-B65D511291A8}"/>
              </a:ext>
            </a:extLst>
          </p:cNvPr>
          <p:cNvSpPr>
            <a:spLocks noGrp="1"/>
          </p:cNvSpPr>
          <p:nvPr>
            <p:ph type="ftr" sz="quarter" idx="10"/>
          </p:nvPr>
        </p:nvSpPr>
        <p:spPr/>
        <p:txBody>
          <a:bodyPr/>
          <a:lstStyle/>
          <a:p>
            <a:pPr>
              <a:defRPr/>
            </a:pPr>
            <a:r>
              <a:rPr lang="nl-NL"/>
              <a:t>/ name of department</a:t>
            </a:r>
          </a:p>
        </p:txBody>
      </p:sp>
      <p:sp>
        <p:nvSpPr>
          <p:cNvPr id="5" name="Slide Number Placeholder 4">
            <a:extLst>
              <a:ext uri="{FF2B5EF4-FFF2-40B4-BE49-F238E27FC236}">
                <a16:creationId xmlns:a16="http://schemas.microsoft.com/office/drawing/2014/main" id="{3FEA34CC-5582-DE44-B244-6A65CE1BCB90}"/>
              </a:ext>
            </a:extLst>
          </p:cNvPr>
          <p:cNvSpPr>
            <a:spLocks noGrp="1"/>
          </p:cNvSpPr>
          <p:nvPr>
            <p:ph type="sldNum" sz="quarter" idx="11"/>
          </p:nvPr>
        </p:nvSpPr>
        <p:spPr/>
        <p:txBody>
          <a:bodyPr/>
          <a:lstStyle/>
          <a:p>
            <a:r>
              <a:rPr lang="nl-NL"/>
              <a:t>PAGE </a:t>
            </a:r>
            <a:fld id="{5E88AC5C-B19B-9A42-B9C3-384090A13D53}" type="slidenum">
              <a:rPr lang="nl-NL" smtClean="0"/>
              <a:pPr/>
              <a:t>43</a:t>
            </a:fld>
            <a:endParaRPr lang="nl-NL"/>
          </a:p>
        </p:txBody>
      </p:sp>
      <p:sp>
        <p:nvSpPr>
          <p:cNvPr id="6" name="Date Placeholder 5">
            <a:extLst>
              <a:ext uri="{FF2B5EF4-FFF2-40B4-BE49-F238E27FC236}">
                <a16:creationId xmlns:a16="http://schemas.microsoft.com/office/drawing/2014/main" id="{580D0953-D54C-5A45-839D-3985B8451663}"/>
              </a:ext>
            </a:extLst>
          </p:cNvPr>
          <p:cNvSpPr>
            <a:spLocks noGrp="1"/>
          </p:cNvSpPr>
          <p:nvPr>
            <p:ph type="dt" sz="half" idx="12"/>
          </p:nvPr>
        </p:nvSpPr>
        <p:spPr/>
        <p:txBody>
          <a:bodyPr/>
          <a:lstStyle/>
          <a:p>
            <a:fld id="{9BD1A028-35AD-C44F-9914-1A3407C41845}" type="datetime1">
              <a:rPr lang="nl-NL" smtClean="0"/>
              <a:pPr/>
              <a:t>29-04-2021</a:t>
            </a:fld>
            <a:endParaRPr lang="nl-NL"/>
          </a:p>
        </p:txBody>
      </p:sp>
    </p:spTree>
    <p:extLst>
      <p:ext uri="{BB962C8B-B14F-4D97-AF65-F5344CB8AC3E}">
        <p14:creationId xmlns:p14="http://schemas.microsoft.com/office/powerpoint/2010/main" val="2043252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EBB80C-3FBA-6E4E-80F5-84A09F069554}"/>
              </a:ext>
            </a:extLst>
          </p:cNvPr>
          <p:cNvSpPr>
            <a:spLocks noGrp="1"/>
          </p:cNvSpPr>
          <p:nvPr>
            <p:ph type="body" sz="quarter" idx="12"/>
          </p:nvPr>
        </p:nvSpPr>
        <p:spPr>
          <a:xfrm>
            <a:off x="395287" y="332656"/>
            <a:ext cx="8353425" cy="615677"/>
          </a:xfrm>
        </p:spPr>
        <p:txBody>
          <a:bodyPr/>
          <a:lstStyle/>
          <a:p>
            <a:r>
              <a:rPr lang="en-US" dirty="0">
                <a:solidFill>
                  <a:schemeClr val="tx2"/>
                </a:solidFill>
              </a:rPr>
              <a:t>OSINT (Open Source Intelligence Gathering). </a:t>
            </a:r>
          </a:p>
        </p:txBody>
      </p:sp>
      <p:sp>
        <p:nvSpPr>
          <p:cNvPr id="3" name="Text Placeholder 2">
            <a:extLst>
              <a:ext uri="{FF2B5EF4-FFF2-40B4-BE49-F238E27FC236}">
                <a16:creationId xmlns:a16="http://schemas.microsoft.com/office/drawing/2014/main" id="{5B99E46E-AFFB-584C-AEDA-DADBBC5104AB}"/>
              </a:ext>
            </a:extLst>
          </p:cNvPr>
          <p:cNvSpPr>
            <a:spLocks noGrp="1"/>
          </p:cNvSpPr>
          <p:nvPr>
            <p:ph type="body" sz="quarter" idx="13"/>
          </p:nvPr>
        </p:nvSpPr>
        <p:spPr/>
        <p:txBody>
          <a:bodyPr/>
          <a:lstStyle/>
          <a:p>
            <a:endParaRPr lang="en-US" dirty="0"/>
          </a:p>
          <a:p>
            <a:endParaRPr lang="en-US" dirty="0"/>
          </a:p>
          <a:p>
            <a:r>
              <a:rPr lang="en-US" dirty="0"/>
              <a:t>Many free and paid tools for it. For instance: </a:t>
            </a:r>
          </a:p>
          <a:p>
            <a:pPr lvl="1"/>
            <a:r>
              <a:rPr lang="en-US" dirty="0" err="1"/>
              <a:t>Maltego</a:t>
            </a:r>
            <a:r>
              <a:rPr lang="en-US" dirty="0"/>
              <a:t>, </a:t>
            </a:r>
          </a:p>
          <a:p>
            <a:pPr lvl="1"/>
            <a:r>
              <a:rPr lang="en-US" dirty="0" err="1"/>
              <a:t>creep.py</a:t>
            </a:r>
            <a:r>
              <a:rPr lang="en-US" dirty="0"/>
              <a:t>, </a:t>
            </a:r>
          </a:p>
          <a:p>
            <a:pPr lvl="1"/>
            <a:r>
              <a:rPr lang="en-US" dirty="0"/>
              <a:t>The </a:t>
            </a:r>
            <a:r>
              <a:rPr lang="en-US" dirty="0" err="1"/>
              <a:t>Harverster</a:t>
            </a:r>
            <a:r>
              <a:rPr lang="en-US" dirty="0"/>
              <a:t>, ..); if there is time we (you) can install them to see how easy it is to trace someone and let him “go” where you want him to be</a:t>
            </a:r>
          </a:p>
        </p:txBody>
      </p:sp>
    </p:spTree>
    <p:extLst>
      <p:ext uri="{BB962C8B-B14F-4D97-AF65-F5344CB8AC3E}">
        <p14:creationId xmlns:p14="http://schemas.microsoft.com/office/powerpoint/2010/main" val="10995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E37DDF0-DF98-364E-81EF-1100BABDF62B}"/>
              </a:ext>
            </a:extLst>
          </p:cNvPr>
          <p:cNvSpPr>
            <a:spLocks noGrp="1"/>
          </p:cNvSpPr>
          <p:nvPr>
            <p:ph type="body" sz="quarter" idx="12"/>
          </p:nvPr>
        </p:nvSpPr>
        <p:spPr/>
        <p:txBody>
          <a:bodyPr/>
          <a:lstStyle/>
          <a:p>
            <a:r>
              <a:rPr lang="en-US" dirty="0">
                <a:solidFill>
                  <a:schemeClr val="tx2"/>
                </a:solidFill>
              </a:rPr>
              <a:t>Other Interesting tools to experiment with</a:t>
            </a:r>
          </a:p>
        </p:txBody>
      </p:sp>
      <p:sp>
        <p:nvSpPr>
          <p:cNvPr id="2" name="Content Placeholder 1">
            <a:extLst>
              <a:ext uri="{FF2B5EF4-FFF2-40B4-BE49-F238E27FC236}">
                <a16:creationId xmlns:a16="http://schemas.microsoft.com/office/drawing/2014/main" id="{A6CDEC04-F3FB-3745-BBC7-6C491A92EB0A}"/>
              </a:ext>
            </a:extLst>
          </p:cNvPr>
          <p:cNvSpPr>
            <a:spLocks noGrp="1"/>
          </p:cNvSpPr>
          <p:nvPr>
            <p:ph type="body" sz="quarter" idx="13"/>
          </p:nvPr>
        </p:nvSpPr>
        <p:spPr>
          <a:xfrm>
            <a:off x="395288" y="1412775"/>
            <a:ext cx="8126412" cy="4895949"/>
          </a:xfrm>
        </p:spPr>
        <p:txBody>
          <a:bodyPr/>
          <a:lstStyle/>
          <a:p>
            <a:r>
              <a:rPr lang="en-US" dirty="0"/>
              <a:t>Interesting experiment to do: install FOCA </a:t>
            </a:r>
          </a:p>
          <a:p>
            <a:r>
              <a:rPr lang="en-US" dirty="0">
                <a:hlinkClick r:id="rId2"/>
              </a:rPr>
              <a:t>https://www.elevenpaths.com/labstools/foca/index.html</a:t>
            </a:r>
            <a:r>
              <a:rPr lang="en-US" dirty="0"/>
              <a:t>, and play with it</a:t>
            </a:r>
          </a:p>
          <a:p>
            <a:endParaRPr lang="en-US" dirty="0"/>
          </a:p>
          <a:p>
            <a:r>
              <a:rPr lang="en-US" sz="1800" i="1" dirty="0"/>
              <a:t>“</a:t>
            </a:r>
            <a:r>
              <a:rPr lang="en-US" sz="1800" b="1" i="1" dirty="0"/>
              <a:t>FOCA (Fingerprinting Organizations with Collected Archives)</a:t>
            </a:r>
            <a:r>
              <a:rPr lang="en-US" sz="1800" i="1" dirty="0"/>
              <a:t> is a tool used mainly to find metadata and hidden information in the documents its scans. These documents may be on web pages, and can be downloaded and analyzed with FOCA.</a:t>
            </a:r>
          </a:p>
          <a:p>
            <a:r>
              <a:rPr lang="en-US" sz="1800" i="1" dirty="0"/>
              <a:t>It is capable of analyzing a wide variety of documents, with the most common being Microsoft Office, Open Office, or PDF files, although it also analyzes Adobe InDesign or SVG files, for instance.</a:t>
            </a:r>
          </a:p>
          <a:p>
            <a:r>
              <a:rPr lang="en-US" sz="1800" i="1" dirty="0"/>
              <a:t>These documents are searched for using three possible search engines: Google, Bing, and DuckDuckGo. The sum of the results from the three engines amounts to a lot of documents. It is also possible to add local files to extract the EXIF information from graphic files, and a complete analysis of the information discovered through the URL is conducted even before downloading the file.”</a:t>
            </a:r>
          </a:p>
          <a:p>
            <a:endParaRPr lang="en-US" dirty="0"/>
          </a:p>
        </p:txBody>
      </p:sp>
    </p:spTree>
    <p:extLst>
      <p:ext uri="{BB962C8B-B14F-4D97-AF65-F5344CB8AC3E}">
        <p14:creationId xmlns:p14="http://schemas.microsoft.com/office/powerpoint/2010/main" val="3054786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4207C54-870C-9C4C-91B0-F95393BAE4D2}"/>
              </a:ext>
            </a:extLst>
          </p:cNvPr>
          <p:cNvSpPr>
            <a:spLocks noGrp="1"/>
          </p:cNvSpPr>
          <p:nvPr>
            <p:ph type="body" sz="quarter" idx="12"/>
          </p:nvPr>
        </p:nvSpPr>
        <p:spPr/>
        <p:txBody>
          <a:bodyPr/>
          <a:lstStyle/>
          <a:p>
            <a:r>
              <a:rPr lang="en-US" dirty="0">
                <a:solidFill>
                  <a:schemeClr val="tx2"/>
                </a:solidFill>
              </a:rPr>
              <a:t>Why Targeted Attacks are relatively easy to carry out</a:t>
            </a:r>
          </a:p>
        </p:txBody>
      </p:sp>
      <p:sp>
        <p:nvSpPr>
          <p:cNvPr id="2" name="Content Placeholder 1">
            <a:extLst>
              <a:ext uri="{FF2B5EF4-FFF2-40B4-BE49-F238E27FC236}">
                <a16:creationId xmlns:a16="http://schemas.microsoft.com/office/drawing/2014/main" id="{44FAC993-F062-5C43-B176-19EC8522C964}"/>
              </a:ext>
            </a:extLst>
          </p:cNvPr>
          <p:cNvSpPr>
            <a:spLocks noGrp="1"/>
          </p:cNvSpPr>
          <p:nvPr>
            <p:ph type="body" sz="quarter" idx="13"/>
          </p:nvPr>
        </p:nvSpPr>
        <p:spPr>
          <a:xfrm>
            <a:off x="377162" y="1530350"/>
            <a:ext cx="8126412" cy="5327650"/>
          </a:xfrm>
        </p:spPr>
        <p:txBody>
          <a:bodyPr/>
          <a:lstStyle/>
          <a:p>
            <a:r>
              <a:rPr lang="en-US" sz="2000" dirty="0"/>
              <a:t>You can probably drive a car, but you cannot build one, right? </a:t>
            </a:r>
          </a:p>
          <a:p>
            <a:endParaRPr lang="en-US" sz="2000" dirty="0"/>
          </a:p>
          <a:p>
            <a:r>
              <a:rPr lang="en-US" sz="2000" dirty="0"/>
              <a:t>Carrying out a cyberattacks is like driving a car</a:t>
            </a:r>
          </a:p>
          <a:p>
            <a:endParaRPr lang="en-US" sz="2000" dirty="0"/>
          </a:p>
          <a:p>
            <a:r>
              <a:rPr lang="en-US" sz="2000" dirty="0"/>
              <a:t>Until a few  years ago, you needed to craft your own attack (equivalent to building your own car if you wanted to drive around) </a:t>
            </a:r>
          </a:p>
          <a:p>
            <a:endParaRPr lang="en-US" sz="2000" dirty="0"/>
          </a:p>
          <a:p>
            <a:r>
              <a:rPr lang="en-US" sz="2000" dirty="0"/>
              <a:t>Today, you can buy the car, and drive it. (Actually, you can put together the car you want, it is a bit like the IKEA market for cyberattacks: you need to do some work to put it together, but anyone can do that). </a:t>
            </a:r>
          </a:p>
          <a:p>
            <a:endParaRPr lang="en-US" sz="2000" dirty="0"/>
          </a:p>
          <a:p>
            <a:r>
              <a:rPr lang="en-US" sz="2000" dirty="0"/>
              <a:t>Let’s see how</a:t>
            </a:r>
          </a:p>
        </p:txBody>
      </p:sp>
    </p:spTree>
    <p:extLst>
      <p:ext uri="{BB962C8B-B14F-4D97-AF65-F5344CB8AC3E}">
        <p14:creationId xmlns:p14="http://schemas.microsoft.com/office/powerpoint/2010/main" val="246151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ounded Rectangle 159">
            <a:extLst>
              <a:ext uri="{FF2B5EF4-FFF2-40B4-BE49-F238E27FC236}">
                <a16:creationId xmlns:a16="http://schemas.microsoft.com/office/drawing/2014/main" id="{FCDBDA46-EE58-134A-94A0-28DD03FF8B23}"/>
              </a:ext>
            </a:extLst>
          </p:cNvPr>
          <p:cNvSpPr/>
          <p:nvPr/>
        </p:nvSpPr>
        <p:spPr>
          <a:xfrm>
            <a:off x="500730" y="3305401"/>
            <a:ext cx="5295405" cy="2787423"/>
          </a:xfrm>
          <a:prstGeom prst="roundRect">
            <a:avLst>
              <a:gd name="adj" fmla="val 6103"/>
            </a:avLst>
          </a:prstGeom>
          <a:solidFill>
            <a:srgbClr val="EAEAE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 name="Text Placeholder 2">
            <a:extLst>
              <a:ext uri="{FF2B5EF4-FFF2-40B4-BE49-F238E27FC236}">
                <a16:creationId xmlns:a16="http://schemas.microsoft.com/office/drawing/2014/main" id="{12692170-AD29-6446-B37C-B84E282148DD}"/>
              </a:ext>
            </a:extLst>
          </p:cNvPr>
          <p:cNvSpPr>
            <a:spLocks noGrp="1"/>
          </p:cNvSpPr>
          <p:nvPr>
            <p:ph type="body" sz="quarter" idx="12"/>
          </p:nvPr>
        </p:nvSpPr>
        <p:spPr/>
        <p:txBody>
          <a:bodyPr/>
          <a:lstStyle/>
          <a:p>
            <a:r>
              <a:rPr lang="en-US" dirty="0">
                <a:solidFill>
                  <a:schemeClr val="tx2"/>
                </a:solidFill>
              </a:rPr>
              <a:t>Generic Home/Office/OT Network </a:t>
            </a:r>
          </a:p>
          <a:p>
            <a:r>
              <a:rPr lang="en-US" dirty="0">
                <a:solidFill>
                  <a:schemeClr val="tx2"/>
                </a:solidFill>
              </a:rPr>
              <a:t>(things are mixed up for the sake of the explanation)</a:t>
            </a:r>
          </a:p>
        </p:txBody>
      </p:sp>
      <p:grpSp>
        <p:nvGrpSpPr>
          <p:cNvPr id="4" name="Group 3">
            <a:extLst>
              <a:ext uri="{FF2B5EF4-FFF2-40B4-BE49-F238E27FC236}">
                <a16:creationId xmlns:a16="http://schemas.microsoft.com/office/drawing/2014/main" id="{A16AC1C6-5004-574F-B2E0-21703DB1E99B}"/>
              </a:ext>
            </a:extLst>
          </p:cNvPr>
          <p:cNvGrpSpPr/>
          <p:nvPr/>
        </p:nvGrpSpPr>
        <p:grpSpPr>
          <a:xfrm rot="10800000" flipV="1">
            <a:off x="2123728" y="3284984"/>
            <a:ext cx="426563" cy="107330"/>
            <a:chOff x="7342711" y="5501005"/>
            <a:chExt cx="426563" cy="138545"/>
          </a:xfrm>
        </p:grpSpPr>
        <p:sp>
          <p:nvSpPr>
            <p:cNvPr id="5" name="Rounded Rectangle 145">
              <a:extLst>
                <a:ext uri="{FF2B5EF4-FFF2-40B4-BE49-F238E27FC236}">
                  <a16:creationId xmlns:a16="http://schemas.microsoft.com/office/drawing/2014/main" id="{CF62552E-008F-2647-978D-5CD38A165583}"/>
                </a:ext>
              </a:extLst>
            </p:cNvPr>
            <p:cNvSpPr/>
            <p:nvPr/>
          </p:nvSpPr>
          <p:spPr>
            <a:xfrm>
              <a:off x="7342711" y="5501005"/>
              <a:ext cx="426563" cy="138545"/>
            </a:xfrm>
            <a:prstGeom prst="roundRect">
              <a:avLst/>
            </a:prstGeom>
            <a:solidFill>
              <a:srgbClr val="DDE6F3">
                <a:lumMod val="50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3C30D17E-6657-4242-AF9F-7BB4155FFE18}"/>
                </a:ext>
              </a:extLst>
            </p:cNvPr>
            <p:cNvSpPr/>
            <p:nvPr/>
          </p:nvSpPr>
          <p:spPr>
            <a:xfrm>
              <a:off x="7391098"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AC835E84-180C-0F41-8D20-C3D06A67745A}"/>
                </a:ext>
              </a:extLst>
            </p:cNvPr>
            <p:cNvSpPr/>
            <p:nvPr/>
          </p:nvSpPr>
          <p:spPr>
            <a:xfrm>
              <a:off x="7462419"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69594D4C-DFEB-7C46-84B7-367CEF737F7B}"/>
                </a:ext>
              </a:extLst>
            </p:cNvPr>
            <p:cNvSpPr/>
            <p:nvPr/>
          </p:nvSpPr>
          <p:spPr>
            <a:xfrm>
              <a:off x="7533740"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04791D53-4656-4B4D-BE4E-5BC3F6C54D42}"/>
                </a:ext>
              </a:extLst>
            </p:cNvPr>
            <p:cNvSpPr/>
            <p:nvPr/>
          </p:nvSpPr>
          <p:spPr>
            <a:xfrm>
              <a:off x="7605061"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ADBE5570-D2D5-5C41-BCF5-3585B3980919}"/>
                </a:ext>
              </a:extLst>
            </p:cNvPr>
            <p:cNvSpPr/>
            <p:nvPr/>
          </p:nvSpPr>
          <p:spPr>
            <a:xfrm>
              <a:off x="7676383"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12" name="Group 11">
            <a:extLst>
              <a:ext uri="{FF2B5EF4-FFF2-40B4-BE49-F238E27FC236}">
                <a16:creationId xmlns:a16="http://schemas.microsoft.com/office/drawing/2014/main" id="{A046934F-9A6E-5D4D-ACEB-ABFFB26AA87B}"/>
              </a:ext>
            </a:extLst>
          </p:cNvPr>
          <p:cNvGrpSpPr/>
          <p:nvPr/>
        </p:nvGrpSpPr>
        <p:grpSpPr>
          <a:xfrm>
            <a:off x="971600" y="3933056"/>
            <a:ext cx="437656" cy="766104"/>
            <a:chOff x="2590776" y="1079394"/>
            <a:chExt cx="749324" cy="1206606"/>
          </a:xfrm>
        </p:grpSpPr>
        <p:sp>
          <p:nvSpPr>
            <p:cNvPr id="13" name="Rounded Rectangle 96">
              <a:extLst>
                <a:ext uri="{FF2B5EF4-FFF2-40B4-BE49-F238E27FC236}">
                  <a16:creationId xmlns:a16="http://schemas.microsoft.com/office/drawing/2014/main" id="{494B5CA3-291B-5143-B77C-C91FBA858711}"/>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4" name="Rounded Rectangle 97">
              <a:extLst>
                <a:ext uri="{FF2B5EF4-FFF2-40B4-BE49-F238E27FC236}">
                  <a16:creationId xmlns:a16="http://schemas.microsoft.com/office/drawing/2014/main" id="{39295CDF-5899-B546-A69B-9C490F966B5E}"/>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5" name="Rounded Rectangle 98">
              <a:extLst>
                <a:ext uri="{FF2B5EF4-FFF2-40B4-BE49-F238E27FC236}">
                  <a16:creationId xmlns:a16="http://schemas.microsoft.com/office/drawing/2014/main" id="{593E9164-33DD-594A-BB6D-21D6118824E0}"/>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6" name="Rounded Rectangle 99">
              <a:extLst>
                <a:ext uri="{FF2B5EF4-FFF2-40B4-BE49-F238E27FC236}">
                  <a16:creationId xmlns:a16="http://schemas.microsoft.com/office/drawing/2014/main" id="{612629D6-97BD-8E42-888F-381E056BEE88}"/>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5B09B626-C699-3844-98E6-A87B617BC325}"/>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8" name="Oval 17">
              <a:extLst>
                <a:ext uri="{FF2B5EF4-FFF2-40B4-BE49-F238E27FC236}">
                  <a16:creationId xmlns:a16="http://schemas.microsoft.com/office/drawing/2014/main" id="{752C69A1-6260-9B43-B24E-C17C2945E7CD}"/>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26" name="Group 25">
            <a:extLst>
              <a:ext uri="{FF2B5EF4-FFF2-40B4-BE49-F238E27FC236}">
                <a16:creationId xmlns:a16="http://schemas.microsoft.com/office/drawing/2014/main" id="{FC53572E-FBDC-8542-9382-606BB7FDDCE8}"/>
              </a:ext>
            </a:extLst>
          </p:cNvPr>
          <p:cNvGrpSpPr/>
          <p:nvPr/>
        </p:nvGrpSpPr>
        <p:grpSpPr>
          <a:xfrm>
            <a:off x="2752803" y="3933056"/>
            <a:ext cx="437656" cy="766104"/>
            <a:chOff x="2590776" y="1079394"/>
            <a:chExt cx="749324" cy="1206606"/>
          </a:xfrm>
        </p:grpSpPr>
        <p:sp>
          <p:nvSpPr>
            <p:cNvPr id="27" name="Rounded Rectangle 96">
              <a:extLst>
                <a:ext uri="{FF2B5EF4-FFF2-40B4-BE49-F238E27FC236}">
                  <a16:creationId xmlns:a16="http://schemas.microsoft.com/office/drawing/2014/main" id="{99C7932C-75ED-B741-BEAA-B600D3DFE420}"/>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28" name="Rounded Rectangle 97">
              <a:extLst>
                <a:ext uri="{FF2B5EF4-FFF2-40B4-BE49-F238E27FC236}">
                  <a16:creationId xmlns:a16="http://schemas.microsoft.com/office/drawing/2014/main" id="{AAAE071D-A71A-194D-8DC8-E30AEA69B702}"/>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29" name="Rounded Rectangle 98">
              <a:extLst>
                <a:ext uri="{FF2B5EF4-FFF2-40B4-BE49-F238E27FC236}">
                  <a16:creationId xmlns:a16="http://schemas.microsoft.com/office/drawing/2014/main" id="{CB93D041-5BC8-CB42-8DE7-4BF6D6DE274D}"/>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30" name="Rounded Rectangle 99">
              <a:extLst>
                <a:ext uri="{FF2B5EF4-FFF2-40B4-BE49-F238E27FC236}">
                  <a16:creationId xmlns:a16="http://schemas.microsoft.com/office/drawing/2014/main" id="{007C1CEB-5B6B-E444-A17E-445ED3315BE5}"/>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D59C8ACA-4EA6-A444-9FDC-1E00C29E6967}"/>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32" name="Oval 31">
              <a:extLst>
                <a:ext uri="{FF2B5EF4-FFF2-40B4-BE49-F238E27FC236}">
                  <a16:creationId xmlns:a16="http://schemas.microsoft.com/office/drawing/2014/main" id="{35384ABA-4E25-3D4E-BC25-1F6486122EAD}"/>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pic>
        <p:nvPicPr>
          <p:cNvPr id="35" name="Picture 34" descr="user_blue.png">
            <a:extLst>
              <a:ext uri="{FF2B5EF4-FFF2-40B4-BE49-F238E27FC236}">
                <a16:creationId xmlns:a16="http://schemas.microsoft.com/office/drawing/2014/main" id="{BDBEB75B-F71E-6B47-97A4-5A40F7E31BB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35778" y="5241798"/>
            <a:ext cx="461429" cy="526967"/>
          </a:xfrm>
          <a:prstGeom prst="rect">
            <a:avLst/>
          </a:prstGeom>
        </p:spPr>
      </p:pic>
      <p:sp>
        <p:nvSpPr>
          <p:cNvPr id="36" name="TextBox 35">
            <a:extLst>
              <a:ext uri="{FF2B5EF4-FFF2-40B4-BE49-F238E27FC236}">
                <a16:creationId xmlns:a16="http://schemas.microsoft.com/office/drawing/2014/main" id="{FB17E6E4-1AA4-D14E-9F87-EEB0C67A1FBA}"/>
              </a:ext>
            </a:extLst>
          </p:cNvPr>
          <p:cNvSpPr txBox="1"/>
          <p:nvPr/>
        </p:nvSpPr>
        <p:spPr>
          <a:xfrm>
            <a:off x="2388457" y="4918327"/>
            <a:ext cx="1234564" cy="276999"/>
          </a:xfrm>
          <a:prstGeom prst="rect">
            <a:avLst/>
          </a:prstGeom>
          <a:noFill/>
        </p:spPr>
        <p:txBody>
          <a:bodyPr wrap="square" rtlCol="0">
            <a:spAutoFit/>
          </a:bodyPr>
          <a:lstStyle/>
          <a:p>
            <a:pPr algn="ctr"/>
            <a:r>
              <a:rPr lang="en-US" sz="1200" dirty="0">
                <a:latin typeface="Lato" panose="020F0502020204030203" pitchFamily="34" charset="0"/>
              </a:rPr>
              <a:t>Web Server</a:t>
            </a:r>
            <a:endParaRPr lang="en-GB" sz="1200" dirty="0">
              <a:latin typeface="Lato" panose="020F0502020204030203" pitchFamily="34" charset="0"/>
            </a:endParaRPr>
          </a:p>
        </p:txBody>
      </p:sp>
      <p:sp>
        <p:nvSpPr>
          <p:cNvPr id="37" name="TextBox 36">
            <a:extLst>
              <a:ext uri="{FF2B5EF4-FFF2-40B4-BE49-F238E27FC236}">
                <a16:creationId xmlns:a16="http://schemas.microsoft.com/office/drawing/2014/main" id="{62D78FDF-81E1-EA4D-A03A-BA9CFF034144}"/>
              </a:ext>
            </a:extLst>
          </p:cNvPr>
          <p:cNvSpPr txBox="1"/>
          <p:nvPr/>
        </p:nvSpPr>
        <p:spPr>
          <a:xfrm>
            <a:off x="585702" y="4769526"/>
            <a:ext cx="1234564" cy="461665"/>
          </a:xfrm>
          <a:prstGeom prst="rect">
            <a:avLst/>
          </a:prstGeom>
          <a:noFill/>
        </p:spPr>
        <p:txBody>
          <a:bodyPr wrap="square" rtlCol="0">
            <a:spAutoFit/>
          </a:bodyPr>
          <a:lstStyle/>
          <a:p>
            <a:pPr algn="ctr"/>
            <a:r>
              <a:rPr lang="en-US" sz="1200" dirty="0">
                <a:latin typeface="Lato" panose="020F0502020204030203" pitchFamily="34" charset="0"/>
              </a:rPr>
              <a:t>Office or home computer</a:t>
            </a:r>
            <a:endParaRPr lang="en-GB" sz="1200" dirty="0">
              <a:latin typeface="Lato" panose="020F0502020204030203" pitchFamily="34" charset="0"/>
            </a:endParaRPr>
          </a:p>
        </p:txBody>
      </p:sp>
      <p:cxnSp>
        <p:nvCxnSpPr>
          <p:cNvPr id="38" name="Straight Connector 37">
            <a:extLst>
              <a:ext uri="{FF2B5EF4-FFF2-40B4-BE49-F238E27FC236}">
                <a16:creationId xmlns:a16="http://schemas.microsoft.com/office/drawing/2014/main" id="{2FFE981B-0B49-E34E-A48A-7CED4EF495F9}"/>
              </a:ext>
            </a:extLst>
          </p:cNvPr>
          <p:cNvCxnSpPr>
            <a:cxnSpLocks/>
          </p:cNvCxnSpPr>
          <p:nvPr/>
        </p:nvCxnSpPr>
        <p:spPr>
          <a:xfrm>
            <a:off x="799411" y="3645024"/>
            <a:ext cx="4636685" cy="0"/>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40" name="Group 39">
            <a:extLst>
              <a:ext uri="{FF2B5EF4-FFF2-40B4-BE49-F238E27FC236}">
                <a16:creationId xmlns:a16="http://schemas.microsoft.com/office/drawing/2014/main" id="{BC47034D-8CAA-0047-8C6F-B2C9C9C4C997}"/>
              </a:ext>
            </a:extLst>
          </p:cNvPr>
          <p:cNvGrpSpPr/>
          <p:nvPr/>
        </p:nvGrpSpPr>
        <p:grpSpPr>
          <a:xfrm>
            <a:off x="4607971" y="4330038"/>
            <a:ext cx="477234" cy="400105"/>
            <a:chOff x="795867" y="1761053"/>
            <a:chExt cx="1346200" cy="965211"/>
          </a:xfrm>
        </p:grpSpPr>
        <p:sp>
          <p:nvSpPr>
            <p:cNvPr id="41" name="Rounded Rectangle 53">
              <a:extLst>
                <a:ext uri="{FF2B5EF4-FFF2-40B4-BE49-F238E27FC236}">
                  <a16:creationId xmlns:a16="http://schemas.microsoft.com/office/drawing/2014/main" id="{B4D62323-21E1-364E-B9A5-A448F5D5BD89}"/>
                </a:ext>
              </a:extLst>
            </p:cNvPr>
            <p:cNvSpPr/>
            <p:nvPr/>
          </p:nvSpPr>
          <p:spPr>
            <a:xfrm>
              <a:off x="795867" y="1761053"/>
              <a:ext cx="1346200" cy="829733"/>
            </a:xfrm>
            <a:prstGeom prst="roundRect">
              <a:avLst>
                <a:gd name="adj" fmla="val 5443"/>
              </a:avLst>
            </a:prstGeom>
            <a:solidFill>
              <a:sysClr val="window" lastClr="FFFFFF"/>
            </a:solidFill>
            <a:ln w="38100" cap="flat" cmpd="sng" algn="ctr">
              <a:solidFill>
                <a:srgbClr val="2D4B87">
                  <a:lumMod val="75000"/>
                </a:srgbClr>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D4B87">
                    <a:lumMod val="75000"/>
                  </a:srgbClr>
                </a:solidFill>
                <a:effectLst/>
                <a:uLnTx/>
                <a:uFillTx/>
                <a:latin typeface="Arial"/>
                <a:ea typeface="+mn-ea"/>
                <a:cs typeface="Arial"/>
              </a:endParaRPr>
            </a:p>
          </p:txBody>
        </p:sp>
        <p:sp>
          <p:nvSpPr>
            <p:cNvPr id="42" name="Trapezoid 41">
              <a:extLst>
                <a:ext uri="{FF2B5EF4-FFF2-40B4-BE49-F238E27FC236}">
                  <a16:creationId xmlns:a16="http://schemas.microsoft.com/office/drawing/2014/main" id="{E4EEFC41-0B23-6E44-951F-3FABA40A2EAF}"/>
                </a:ext>
              </a:extLst>
            </p:cNvPr>
            <p:cNvSpPr/>
            <p:nvPr/>
          </p:nvSpPr>
          <p:spPr>
            <a:xfrm rot="10800000">
              <a:off x="1219262" y="2595016"/>
              <a:ext cx="499411" cy="45719"/>
            </a:xfrm>
            <a:prstGeom prst="trapezoid">
              <a:avLst/>
            </a:prstGeom>
            <a:solidFill>
              <a:srgbClr val="2D4B87">
                <a:lumMod val="75000"/>
              </a:srgbClr>
            </a:solidFill>
            <a:ln w="28575"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43" name="Rectangle 42">
              <a:extLst>
                <a:ext uri="{FF2B5EF4-FFF2-40B4-BE49-F238E27FC236}">
                  <a16:creationId xmlns:a16="http://schemas.microsoft.com/office/drawing/2014/main" id="{2408E202-85DC-0246-A4A3-31A8E4AD14DC}"/>
                </a:ext>
              </a:extLst>
            </p:cNvPr>
            <p:cNvSpPr/>
            <p:nvPr/>
          </p:nvSpPr>
          <p:spPr>
            <a:xfrm>
              <a:off x="1138579" y="2670366"/>
              <a:ext cx="660777" cy="55898"/>
            </a:xfrm>
            <a:prstGeom prst="rect">
              <a:avLst/>
            </a:prstGeom>
            <a:solidFill>
              <a:srgbClr val="2D4B87">
                <a:lumMod val="75000"/>
              </a:srgbClr>
            </a:solidFill>
            <a:ln w="3175"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sp>
        <p:nvSpPr>
          <p:cNvPr id="58" name="TextBox 57">
            <a:extLst>
              <a:ext uri="{FF2B5EF4-FFF2-40B4-BE49-F238E27FC236}">
                <a16:creationId xmlns:a16="http://schemas.microsoft.com/office/drawing/2014/main" id="{5EC08E4F-B774-0E4F-8A85-70150EB05493}"/>
              </a:ext>
            </a:extLst>
          </p:cNvPr>
          <p:cNvSpPr txBox="1"/>
          <p:nvPr/>
        </p:nvSpPr>
        <p:spPr>
          <a:xfrm>
            <a:off x="4220992" y="4789878"/>
            <a:ext cx="1234564" cy="276999"/>
          </a:xfrm>
          <a:prstGeom prst="rect">
            <a:avLst/>
          </a:prstGeom>
          <a:noFill/>
        </p:spPr>
        <p:txBody>
          <a:bodyPr wrap="square" rtlCol="0">
            <a:spAutoFit/>
          </a:bodyPr>
          <a:lstStyle/>
          <a:p>
            <a:pPr algn="ctr"/>
            <a:r>
              <a:rPr lang="en-US" sz="1200" dirty="0">
                <a:latin typeface="Lato" panose="020F0502020204030203" pitchFamily="34" charset="0"/>
              </a:rPr>
              <a:t>SCADA or a TV</a:t>
            </a:r>
            <a:endParaRPr lang="en-GB" sz="1200" dirty="0">
              <a:latin typeface="Lato" panose="020F0502020204030203" pitchFamily="34" charset="0"/>
            </a:endParaRPr>
          </a:p>
        </p:txBody>
      </p:sp>
      <p:grpSp>
        <p:nvGrpSpPr>
          <p:cNvPr id="87" name="Group 86">
            <a:extLst>
              <a:ext uri="{FF2B5EF4-FFF2-40B4-BE49-F238E27FC236}">
                <a16:creationId xmlns:a16="http://schemas.microsoft.com/office/drawing/2014/main" id="{F8C7A7E9-4A28-0E47-83C6-DB0F565B39C8}"/>
              </a:ext>
            </a:extLst>
          </p:cNvPr>
          <p:cNvGrpSpPr/>
          <p:nvPr/>
        </p:nvGrpSpPr>
        <p:grpSpPr>
          <a:xfrm>
            <a:off x="3759012" y="5123076"/>
            <a:ext cx="857249" cy="316182"/>
            <a:chOff x="4151669" y="5744028"/>
            <a:chExt cx="857249" cy="316182"/>
          </a:xfrm>
        </p:grpSpPr>
        <p:sp>
          <p:nvSpPr>
            <p:cNvPr id="88" name="Rounded Rectangle 214">
              <a:extLst>
                <a:ext uri="{FF2B5EF4-FFF2-40B4-BE49-F238E27FC236}">
                  <a16:creationId xmlns:a16="http://schemas.microsoft.com/office/drawing/2014/main" id="{077AF422-9C5A-634A-AE50-6A5B1AED3005}"/>
                </a:ext>
              </a:extLst>
            </p:cNvPr>
            <p:cNvSpPr/>
            <p:nvPr/>
          </p:nvSpPr>
          <p:spPr>
            <a:xfrm>
              <a:off x="4202413" y="5802764"/>
              <a:ext cx="637634" cy="251798"/>
            </a:xfrm>
            <a:prstGeom prst="roundRect">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cxnSp>
          <p:nvCxnSpPr>
            <p:cNvPr id="89" name="Straight Connector 88">
              <a:extLst>
                <a:ext uri="{FF2B5EF4-FFF2-40B4-BE49-F238E27FC236}">
                  <a16:creationId xmlns:a16="http://schemas.microsoft.com/office/drawing/2014/main" id="{CB57A887-E04C-0E43-86DD-5B4A02163EFB}"/>
                </a:ext>
              </a:extLst>
            </p:cNvPr>
            <p:cNvCxnSpPr/>
            <p:nvPr/>
          </p:nvCxnSpPr>
          <p:spPr>
            <a:xfrm>
              <a:off x="4608975" y="5797265"/>
              <a:ext cx="0" cy="251798"/>
            </a:xfrm>
            <a:prstGeom prst="line">
              <a:avLst/>
            </a:prstGeom>
            <a:noFill/>
            <a:ln w="12700" cap="flat" cmpd="sng" algn="ctr">
              <a:solidFill>
                <a:srgbClr val="13326F"/>
              </a:solidFill>
              <a:prstDash val="solid"/>
            </a:ln>
            <a:effectLst/>
          </p:spPr>
        </p:cxnSp>
        <p:cxnSp>
          <p:nvCxnSpPr>
            <p:cNvPr id="90" name="Straight Connector 89">
              <a:extLst>
                <a:ext uri="{FF2B5EF4-FFF2-40B4-BE49-F238E27FC236}">
                  <a16:creationId xmlns:a16="http://schemas.microsoft.com/office/drawing/2014/main" id="{4C64686C-70A2-B345-9D0D-AB97D3178F1B}"/>
                </a:ext>
              </a:extLst>
            </p:cNvPr>
            <p:cNvCxnSpPr/>
            <p:nvPr/>
          </p:nvCxnSpPr>
          <p:spPr>
            <a:xfrm>
              <a:off x="4535697" y="5797265"/>
              <a:ext cx="0" cy="251798"/>
            </a:xfrm>
            <a:prstGeom prst="line">
              <a:avLst/>
            </a:prstGeom>
            <a:noFill/>
            <a:ln w="12700" cap="flat" cmpd="sng" algn="ctr">
              <a:solidFill>
                <a:srgbClr val="13326F"/>
              </a:solidFill>
              <a:prstDash val="solid"/>
            </a:ln>
            <a:effectLst/>
          </p:spPr>
        </p:cxnSp>
        <p:cxnSp>
          <p:nvCxnSpPr>
            <p:cNvPr id="91" name="Straight Connector 90">
              <a:extLst>
                <a:ext uri="{FF2B5EF4-FFF2-40B4-BE49-F238E27FC236}">
                  <a16:creationId xmlns:a16="http://schemas.microsoft.com/office/drawing/2014/main" id="{A8073A49-F1E1-EF47-90C0-5ADBA31BE596}"/>
                </a:ext>
              </a:extLst>
            </p:cNvPr>
            <p:cNvCxnSpPr/>
            <p:nvPr/>
          </p:nvCxnSpPr>
          <p:spPr>
            <a:xfrm>
              <a:off x="4310159" y="5808412"/>
              <a:ext cx="0" cy="251798"/>
            </a:xfrm>
            <a:prstGeom prst="line">
              <a:avLst/>
            </a:prstGeom>
            <a:noFill/>
            <a:ln w="12700" cap="flat" cmpd="sng" algn="ctr">
              <a:solidFill>
                <a:srgbClr val="13326F"/>
              </a:solidFill>
              <a:prstDash val="solid"/>
            </a:ln>
            <a:effectLst/>
          </p:spPr>
        </p:cxnSp>
        <p:cxnSp>
          <p:nvCxnSpPr>
            <p:cNvPr id="92" name="Straight Connector 91">
              <a:extLst>
                <a:ext uri="{FF2B5EF4-FFF2-40B4-BE49-F238E27FC236}">
                  <a16:creationId xmlns:a16="http://schemas.microsoft.com/office/drawing/2014/main" id="{8E561FD3-50A0-4B43-9277-528491ED3506}"/>
                </a:ext>
              </a:extLst>
            </p:cNvPr>
            <p:cNvCxnSpPr>
              <a:stCxn id="88" idx="1"/>
              <a:endCxn id="88" idx="3"/>
            </p:cNvCxnSpPr>
            <p:nvPr/>
          </p:nvCxnSpPr>
          <p:spPr>
            <a:xfrm>
              <a:off x="4202413" y="5928663"/>
              <a:ext cx="637634" cy="0"/>
            </a:xfrm>
            <a:prstGeom prst="line">
              <a:avLst/>
            </a:prstGeom>
            <a:noFill/>
            <a:ln w="12700" cap="flat" cmpd="sng" algn="ctr">
              <a:solidFill>
                <a:srgbClr val="13326F"/>
              </a:solidFill>
              <a:prstDash val="solid"/>
            </a:ln>
            <a:effectLst/>
          </p:spPr>
        </p:cxnSp>
        <p:cxnSp>
          <p:nvCxnSpPr>
            <p:cNvPr id="93" name="Straight Connector 92">
              <a:extLst>
                <a:ext uri="{FF2B5EF4-FFF2-40B4-BE49-F238E27FC236}">
                  <a16:creationId xmlns:a16="http://schemas.microsoft.com/office/drawing/2014/main" id="{B4B06ABE-23F8-0D49-8C93-766967A22F82}"/>
                </a:ext>
              </a:extLst>
            </p:cNvPr>
            <p:cNvCxnSpPr/>
            <p:nvPr/>
          </p:nvCxnSpPr>
          <p:spPr>
            <a:xfrm>
              <a:off x="4460594" y="5797265"/>
              <a:ext cx="0" cy="251798"/>
            </a:xfrm>
            <a:prstGeom prst="line">
              <a:avLst/>
            </a:prstGeom>
            <a:noFill/>
            <a:ln w="12700" cap="flat" cmpd="sng" algn="ctr">
              <a:solidFill>
                <a:srgbClr val="13326F"/>
              </a:solidFill>
              <a:prstDash val="solid"/>
            </a:ln>
            <a:effectLst/>
          </p:spPr>
        </p:cxnSp>
        <p:sp>
          <p:nvSpPr>
            <p:cNvPr id="94" name="Rectangle 93">
              <a:extLst>
                <a:ext uri="{FF2B5EF4-FFF2-40B4-BE49-F238E27FC236}">
                  <a16:creationId xmlns:a16="http://schemas.microsoft.com/office/drawing/2014/main" id="{7C94AC02-F4DC-314E-B4F4-A3DA3480AA6F}"/>
                </a:ext>
              </a:extLst>
            </p:cNvPr>
            <p:cNvSpPr/>
            <p:nvPr/>
          </p:nvSpPr>
          <p:spPr>
            <a:xfrm>
              <a:off x="4241975" y="5962351"/>
              <a:ext cx="45719" cy="50800"/>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95" name="TextBox 94">
              <a:extLst>
                <a:ext uri="{FF2B5EF4-FFF2-40B4-BE49-F238E27FC236}">
                  <a16:creationId xmlns:a16="http://schemas.microsoft.com/office/drawing/2014/main" id="{1604F3F9-C9B5-4646-8B07-CD964CBBE332}"/>
                </a:ext>
              </a:extLst>
            </p:cNvPr>
            <p:cNvSpPr txBox="1"/>
            <p:nvPr/>
          </p:nvSpPr>
          <p:spPr>
            <a:xfrm>
              <a:off x="4151669" y="5744028"/>
              <a:ext cx="857249"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10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endParaRPr kumimoji="0" lang="en-US" sz="800" b="0" i="0" u="none" strike="noStrike" kern="0" cap="none" spc="0" normalizeH="0" baseline="0" noProof="0" dirty="0">
                <a:ln>
                  <a:noFill/>
                </a:ln>
                <a:solidFill>
                  <a:srgbClr val="2D4B87">
                    <a:lumMod val="75000"/>
                  </a:srgbClr>
                </a:solidFill>
                <a:effectLst/>
                <a:uLnTx/>
                <a:uFillTx/>
                <a:latin typeface="Arial"/>
                <a:cs typeface="Arial"/>
              </a:endParaRPr>
            </a:p>
          </p:txBody>
        </p:sp>
        <p:cxnSp>
          <p:nvCxnSpPr>
            <p:cNvPr id="96" name="Straight Connector 95">
              <a:extLst>
                <a:ext uri="{FF2B5EF4-FFF2-40B4-BE49-F238E27FC236}">
                  <a16:creationId xmlns:a16="http://schemas.microsoft.com/office/drawing/2014/main" id="{7D5E00C5-A963-6E4A-BCFD-001F4651AA5F}"/>
                </a:ext>
              </a:extLst>
            </p:cNvPr>
            <p:cNvCxnSpPr/>
            <p:nvPr/>
          </p:nvCxnSpPr>
          <p:spPr>
            <a:xfrm>
              <a:off x="4385535" y="5802764"/>
              <a:ext cx="0" cy="251798"/>
            </a:xfrm>
            <a:prstGeom prst="line">
              <a:avLst/>
            </a:prstGeom>
            <a:noFill/>
            <a:ln w="12700" cap="flat" cmpd="sng" algn="ctr">
              <a:solidFill>
                <a:srgbClr val="13326F"/>
              </a:solidFill>
              <a:prstDash val="solid"/>
            </a:ln>
            <a:effectLst/>
          </p:spPr>
        </p:cxnSp>
        <p:cxnSp>
          <p:nvCxnSpPr>
            <p:cNvPr id="97" name="Straight Connector 96">
              <a:extLst>
                <a:ext uri="{FF2B5EF4-FFF2-40B4-BE49-F238E27FC236}">
                  <a16:creationId xmlns:a16="http://schemas.microsoft.com/office/drawing/2014/main" id="{7A55C949-B165-5D47-9D9F-C8BD21A0486A}"/>
                </a:ext>
              </a:extLst>
            </p:cNvPr>
            <p:cNvCxnSpPr/>
            <p:nvPr/>
          </p:nvCxnSpPr>
          <p:spPr>
            <a:xfrm>
              <a:off x="4685066" y="5792859"/>
              <a:ext cx="0" cy="251798"/>
            </a:xfrm>
            <a:prstGeom prst="line">
              <a:avLst/>
            </a:prstGeom>
            <a:noFill/>
            <a:ln w="12700" cap="flat" cmpd="sng" algn="ctr">
              <a:solidFill>
                <a:srgbClr val="13326F"/>
              </a:solidFill>
              <a:prstDash val="solid"/>
            </a:ln>
            <a:effectLst/>
          </p:spPr>
        </p:cxnSp>
        <p:cxnSp>
          <p:nvCxnSpPr>
            <p:cNvPr id="98" name="Straight Connector 97">
              <a:extLst>
                <a:ext uri="{FF2B5EF4-FFF2-40B4-BE49-F238E27FC236}">
                  <a16:creationId xmlns:a16="http://schemas.microsoft.com/office/drawing/2014/main" id="{12010808-AE87-E54F-9EF3-5711CD7CB360}"/>
                </a:ext>
              </a:extLst>
            </p:cNvPr>
            <p:cNvCxnSpPr/>
            <p:nvPr/>
          </p:nvCxnSpPr>
          <p:spPr>
            <a:xfrm>
              <a:off x="4756857" y="5805939"/>
              <a:ext cx="0" cy="251798"/>
            </a:xfrm>
            <a:prstGeom prst="line">
              <a:avLst/>
            </a:prstGeom>
            <a:noFill/>
            <a:ln w="12700" cap="flat" cmpd="sng" algn="ctr">
              <a:solidFill>
                <a:srgbClr val="13326F"/>
              </a:solidFill>
              <a:prstDash val="solid"/>
            </a:ln>
            <a:effectLst/>
          </p:spPr>
        </p:cxnSp>
      </p:grpSp>
      <p:grpSp>
        <p:nvGrpSpPr>
          <p:cNvPr id="99" name="Group 98">
            <a:extLst>
              <a:ext uri="{FF2B5EF4-FFF2-40B4-BE49-F238E27FC236}">
                <a16:creationId xmlns:a16="http://schemas.microsoft.com/office/drawing/2014/main" id="{FEFDB1D1-E661-634D-A6B1-139F9C59E0EE}"/>
              </a:ext>
            </a:extLst>
          </p:cNvPr>
          <p:cNvGrpSpPr/>
          <p:nvPr/>
        </p:nvGrpSpPr>
        <p:grpSpPr>
          <a:xfrm>
            <a:off x="4002783" y="5275519"/>
            <a:ext cx="857249" cy="316182"/>
            <a:chOff x="4151669" y="5744028"/>
            <a:chExt cx="857249" cy="316182"/>
          </a:xfrm>
        </p:grpSpPr>
        <p:sp>
          <p:nvSpPr>
            <p:cNvPr id="100" name="Rounded Rectangle 214">
              <a:extLst>
                <a:ext uri="{FF2B5EF4-FFF2-40B4-BE49-F238E27FC236}">
                  <a16:creationId xmlns:a16="http://schemas.microsoft.com/office/drawing/2014/main" id="{7F29F2D8-7961-8A4D-B44E-7BB5D9E6AC26}"/>
                </a:ext>
              </a:extLst>
            </p:cNvPr>
            <p:cNvSpPr/>
            <p:nvPr/>
          </p:nvSpPr>
          <p:spPr>
            <a:xfrm>
              <a:off x="4202413" y="5802764"/>
              <a:ext cx="637634" cy="251798"/>
            </a:xfrm>
            <a:prstGeom prst="roundRect">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cxnSp>
          <p:nvCxnSpPr>
            <p:cNvPr id="101" name="Straight Connector 100">
              <a:extLst>
                <a:ext uri="{FF2B5EF4-FFF2-40B4-BE49-F238E27FC236}">
                  <a16:creationId xmlns:a16="http://schemas.microsoft.com/office/drawing/2014/main" id="{7E45D233-BC49-AD45-8741-E3AB45759399}"/>
                </a:ext>
              </a:extLst>
            </p:cNvPr>
            <p:cNvCxnSpPr/>
            <p:nvPr/>
          </p:nvCxnSpPr>
          <p:spPr>
            <a:xfrm>
              <a:off x="4608975" y="5797265"/>
              <a:ext cx="0" cy="251798"/>
            </a:xfrm>
            <a:prstGeom prst="line">
              <a:avLst/>
            </a:prstGeom>
            <a:noFill/>
            <a:ln w="12700" cap="flat" cmpd="sng" algn="ctr">
              <a:solidFill>
                <a:srgbClr val="13326F"/>
              </a:solidFill>
              <a:prstDash val="solid"/>
            </a:ln>
            <a:effectLst/>
          </p:spPr>
        </p:cxnSp>
        <p:cxnSp>
          <p:nvCxnSpPr>
            <p:cNvPr id="102" name="Straight Connector 101">
              <a:extLst>
                <a:ext uri="{FF2B5EF4-FFF2-40B4-BE49-F238E27FC236}">
                  <a16:creationId xmlns:a16="http://schemas.microsoft.com/office/drawing/2014/main" id="{520D6539-01B5-1945-A576-325EDB229E77}"/>
                </a:ext>
              </a:extLst>
            </p:cNvPr>
            <p:cNvCxnSpPr/>
            <p:nvPr/>
          </p:nvCxnSpPr>
          <p:spPr>
            <a:xfrm>
              <a:off x="4535697" y="5797265"/>
              <a:ext cx="0" cy="251798"/>
            </a:xfrm>
            <a:prstGeom prst="line">
              <a:avLst/>
            </a:prstGeom>
            <a:noFill/>
            <a:ln w="12700" cap="flat" cmpd="sng" algn="ctr">
              <a:solidFill>
                <a:srgbClr val="13326F"/>
              </a:solidFill>
              <a:prstDash val="solid"/>
            </a:ln>
            <a:effectLst/>
          </p:spPr>
        </p:cxnSp>
        <p:cxnSp>
          <p:nvCxnSpPr>
            <p:cNvPr id="103" name="Straight Connector 102">
              <a:extLst>
                <a:ext uri="{FF2B5EF4-FFF2-40B4-BE49-F238E27FC236}">
                  <a16:creationId xmlns:a16="http://schemas.microsoft.com/office/drawing/2014/main" id="{DD35CE9A-8C8D-4D45-84C8-B7A42AAE35F4}"/>
                </a:ext>
              </a:extLst>
            </p:cNvPr>
            <p:cNvCxnSpPr/>
            <p:nvPr/>
          </p:nvCxnSpPr>
          <p:spPr>
            <a:xfrm>
              <a:off x="4310159" y="5808412"/>
              <a:ext cx="0" cy="251798"/>
            </a:xfrm>
            <a:prstGeom prst="line">
              <a:avLst/>
            </a:prstGeom>
            <a:noFill/>
            <a:ln w="12700" cap="flat" cmpd="sng" algn="ctr">
              <a:solidFill>
                <a:srgbClr val="13326F"/>
              </a:solidFill>
              <a:prstDash val="solid"/>
            </a:ln>
            <a:effectLst/>
          </p:spPr>
        </p:cxnSp>
        <p:cxnSp>
          <p:nvCxnSpPr>
            <p:cNvPr id="104" name="Straight Connector 103">
              <a:extLst>
                <a:ext uri="{FF2B5EF4-FFF2-40B4-BE49-F238E27FC236}">
                  <a16:creationId xmlns:a16="http://schemas.microsoft.com/office/drawing/2014/main" id="{A161495D-3406-1645-855D-D067E0E2355A}"/>
                </a:ext>
              </a:extLst>
            </p:cNvPr>
            <p:cNvCxnSpPr>
              <a:stCxn id="100" idx="1"/>
              <a:endCxn id="100" idx="3"/>
            </p:cNvCxnSpPr>
            <p:nvPr/>
          </p:nvCxnSpPr>
          <p:spPr>
            <a:xfrm>
              <a:off x="4202413" y="5928663"/>
              <a:ext cx="637634" cy="0"/>
            </a:xfrm>
            <a:prstGeom prst="line">
              <a:avLst/>
            </a:prstGeom>
            <a:noFill/>
            <a:ln w="12700" cap="flat" cmpd="sng" algn="ctr">
              <a:solidFill>
                <a:srgbClr val="13326F"/>
              </a:solidFill>
              <a:prstDash val="solid"/>
            </a:ln>
            <a:effectLst/>
          </p:spPr>
        </p:cxnSp>
        <p:cxnSp>
          <p:nvCxnSpPr>
            <p:cNvPr id="105" name="Straight Connector 104">
              <a:extLst>
                <a:ext uri="{FF2B5EF4-FFF2-40B4-BE49-F238E27FC236}">
                  <a16:creationId xmlns:a16="http://schemas.microsoft.com/office/drawing/2014/main" id="{D1AE78CA-060D-DC43-8DE9-B853E845F8ED}"/>
                </a:ext>
              </a:extLst>
            </p:cNvPr>
            <p:cNvCxnSpPr/>
            <p:nvPr/>
          </p:nvCxnSpPr>
          <p:spPr>
            <a:xfrm>
              <a:off x="4460594" y="5797265"/>
              <a:ext cx="0" cy="251798"/>
            </a:xfrm>
            <a:prstGeom prst="line">
              <a:avLst/>
            </a:prstGeom>
            <a:noFill/>
            <a:ln w="12700" cap="flat" cmpd="sng" algn="ctr">
              <a:solidFill>
                <a:srgbClr val="13326F"/>
              </a:solidFill>
              <a:prstDash val="solid"/>
            </a:ln>
            <a:effectLst/>
          </p:spPr>
        </p:cxnSp>
        <p:sp>
          <p:nvSpPr>
            <p:cNvPr id="106" name="Rectangle 105">
              <a:extLst>
                <a:ext uri="{FF2B5EF4-FFF2-40B4-BE49-F238E27FC236}">
                  <a16:creationId xmlns:a16="http://schemas.microsoft.com/office/drawing/2014/main" id="{E7C96BCC-D08C-5E4B-B8EC-9551121941B7}"/>
                </a:ext>
              </a:extLst>
            </p:cNvPr>
            <p:cNvSpPr/>
            <p:nvPr/>
          </p:nvSpPr>
          <p:spPr>
            <a:xfrm>
              <a:off x="4241975" y="5962351"/>
              <a:ext cx="45719" cy="50800"/>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07" name="TextBox 106">
              <a:extLst>
                <a:ext uri="{FF2B5EF4-FFF2-40B4-BE49-F238E27FC236}">
                  <a16:creationId xmlns:a16="http://schemas.microsoft.com/office/drawing/2014/main" id="{6584BCD1-E83C-2744-904F-54582A486558}"/>
                </a:ext>
              </a:extLst>
            </p:cNvPr>
            <p:cNvSpPr txBox="1"/>
            <p:nvPr/>
          </p:nvSpPr>
          <p:spPr>
            <a:xfrm>
              <a:off x="4151669" y="5744028"/>
              <a:ext cx="857249"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10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endParaRPr kumimoji="0" lang="en-US" sz="800" b="0" i="0" u="none" strike="noStrike" kern="0" cap="none" spc="0" normalizeH="0" baseline="0" noProof="0" dirty="0">
                <a:ln>
                  <a:noFill/>
                </a:ln>
                <a:solidFill>
                  <a:srgbClr val="2D4B87">
                    <a:lumMod val="75000"/>
                  </a:srgbClr>
                </a:solidFill>
                <a:effectLst/>
                <a:uLnTx/>
                <a:uFillTx/>
                <a:latin typeface="Arial"/>
                <a:cs typeface="Arial"/>
              </a:endParaRPr>
            </a:p>
          </p:txBody>
        </p:sp>
        <p:cxnSp>
          <p:nvCxnSpPr>
            <p:cNvPr id="108" name="Straight Connector 107">
              <a:extLst>
                <a:ext uri="{FF2B5EF4-FFF2-40B4-BE49-F238E27FC236}">
                  <a16:creationId xmlns:a16="http://schemas.microsoft.com/office/drawing/2014/main" id="{E1153E9F-2F5B-2C4A-BAD0-F2EEA77DC3E8}"/>
                </a:ext>
              </a:extLst>
            </p:cNvPr>
            <p:cNvCxnSpPr/>
            <p:nvPr/>
          </p:nvCxnSpPr>
          <p:spPr>
            <a:xfrm>
              <a:off x="4385535" y="5802764"/>
              <a:ext cx="0" cy="251798"/>
            </a:xfrm>
            <a:prstGeom prst="line">
              <a:avLst/>
            </a:prstGeom>
            <a:noFill/>
            <a:ln w="12700" cap="flat" cmpd="sng" algn="ctr">
              <a:solidFill>
                <a:srgbClr val="13326F"/>
              </a:solidFill>
              <a:prstDash val="solid"/>
            </a:ln>
            <a:effectLst/>
          </p:spPr>
        </p:cxnSp>
        <p:cxnSp>
          <p:nvCxnSpPr>
            <p:cNvPr id="109" name="Straight Connector 108">
              <a:extLst>
                <a:ext uri="{FF2B5EF4-FFF2-40B4-BE49-F238E27FC236}">
                  <a16:creationId xmlns:a16="http://schemas.microsoft.com/office/drawing/2014/main" id="{DA690FD7-4778-0641-AF0A-44DB97FA46A4}"/>
                </a:ext>
              </a:extLst>
            </p:cNvPr>
            <p:cNvCxnSpPr/>
            <p:nvPr/>
          </p:nvCxnSpPr>
          <p:spPr>
            <a:xfrm>
              <a:off x="4685066" y="5792859"/>
              <a:ext cx="0" cy="251798"/>
            </a:xfrm>
            <a:prstGeom prst="line">
              <a:avLst/>
            </a:prstGeom>
            <a:noFill/>
            <a:ln w="12700" cap="flat" cmpd="sng" algn="ctr">
              <a:solidFill>
                <a:srgbClr val="13326F"/>
              </a:solidFill>
              <a:prstDash val="solid"/>
            </a:ln>
            <a:effectLst/>
          </p:spPr>
        </p:cxnSp>
        <p:cxnSp>
          <p:nvCxnSpPr>
            <p:cNvPr id="110" name="Straight Connector 109">
              <a:extLst>
                <a:ext uri="{FF2B5EF4-FFF2-40B4-BE49-F238E27FC236}">
                  <a16:creationId xmlns:a16="http://schemas.microsoft.com/office/drawing/2014/main" id="{14727E54-BE3D-774B-A9A6-576581499129}"/>
                </a:ext>
              </a:extLst>
            </p:cNvPr>
            <p:cNvCxnSpPr/>
            <p:nvPr/>
          </p:nvCxnSpPr>
          <p:spPr>
            <a:xfrm>
              <a:off x="4756857" y="5805939"/>
              <a:ext cx="0" cy="251798"/>
            </a:xfrm>
            <a:prstGeom prst="line">
              <a:avLst/>
            </a:prstGeom>
            <a:noFill/>
            <a:ln w="12700" cap="flat" cmpd="sng" algn="ctr">
              <a:solidFill>
                <a:srgbClr val="13326F"/>
              </a:solidFill>
              <a:prstDash val="solid"/>
            </a:ln>
            <a:effectLst/>
          </p:spPr>
        </p:cxnSp>
      </p:grpSp>
      <p:cxnSp>
        <p:nvCxnSpPr>
          <p:cNvPr id="117" name="Straight Connector 116">
            <a:extLst>
              <a:ext uri="{FF2B5EF4-FFF2-40B4-BE49-F238E27FC236}">
                <a16:creationId xmlns:a16="http://schemas.microsoft.com/office/drawing/2014/main" id="{083F9461-9530-AA45-90E4-CBB2928676E8}"/>
              </a:ext>
            </a:extLst>
          </p:cNvPr>
          <p:cNvCxnSpPr>
            <a:cxnSpLocks/>
          </p:cNvCxnSpPr>
          <p:nvPr/>
        </p:nvCxnSpPr>
        <p:spPr>
          <a:xfrm flipV="1">
            <a:off x="4145377" y="3645024"/>
            <a:ext cx="15896" cy="1525269"/>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CA2F8E1D-2012-A345-ACC3-A6223F7AE1EA}"/>
              </a:ext>
            </a:extLst>
          </p:cNvPr>
          <p:cNvCxnSpPr>
            <a:cxnSpLocks/>
          </p:cNvCxnSpPr>
          <p:nvPr/>
        </p:nvCxnSpPr>
        <p:spPr>
          <a:xfrm flipV="1">
            <a:off x="1225886" y="3645024"/>
            <a:ext cx="0" cy="288032"/>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E2DB0FA6-A7DF-5C42-99EE-88F2AE59A315}"/>
              </a:ext>
            </a:extLst>
          </p:cNvPr>
          <p:cNvCxnSpPr>
            <a:cxnSpLocks/>
          </p:cNvCxnSpPr>
          <p:nvPr/>
        </p:nvCxnSpPr>
        <p:spPr>
          <a:xfrm flipV="1">
            <a:off x="2984580" y="3645024"/>
            <a:ext cx="0" cy="288032"/>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2AAFD7F2-E757-DE4D-8905-F5CF6116E87C}"/>
              </a:ext>
            </a:extLst>
          </p:cNvPr>
          <p:cNvCxnSpPr>
            <a:cxnSpLocks/>
          </p:cNvCxnSpPr>
          <p:nvPr/>
        </p:nvCxnSpPr>
        <p:spPr>
          <a:xfrm>
            <a:off x="4145377" y="4495734"/>
            <a:ext cx="426374" cy="0"/>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sp>
        <p:nvSpPr>
          <p:cNvPr id="128" name="TextBox 127">
            <a:extLst>
              <a:ext uri="{FF2B5EF4-FFF2-40B4-BE49-F238E27FC236}">
                <a16:creationId xmlns:a16="http://schemas.microsoft.com/office/drawing/2014/main" id="{88E30A03-74E1-E34B-849F-4CF868CFF4EC}"/>
              </a:ext>
            </a:extLst>
          </p:cNvPr>
          <p:cNvSpPr txBox="1"/>
          <p:nvPr/>
        </p:nvSpPr>
        <p:spPr>
          <a:xfrm>
            <a:off x="3190459" y="5680840"/>
            <a:ext cx="2029613" cy="276999"/>
          </a:xfrm>
          <a:prstGeom prst="rect">
            <a:avLst/>
          </a:prstGeom>
          <a:noFill/>
        </p:spPr>
        <p:txBody>
          <a:bodyPr wrap="square" rtlCol="0">
            <a:spAutoFit/>
          </a:bodyPr>
          <a:lstStyle/>
          <a:p>
            <a:pPr algn="ctr"/>
            <a:r>
              <a:rPr lang="en-US" sz="1200" dirty="0">
                <a:latin typeface="Lato" panose="020F0502020204030203" pitchFamily="34" charset="0"/>
              </a:rPr>
              <a:t>Smart Devices or PLCs</a:t>
            </a:r>
            <a:endParaRPr lang="en-GB" sz="1200" dirty="0">
              <a:latin typeface="Lato" panose="020F0502020204030203" pitchFamily="34" charset="0"/>
            </a:endParaRPr>
          </a:p>
        </p:txBody>
      </p:sp>
      <p:cxnSp>
        <p:nvCxnSpPr>
          <p:cNvPr id="129" name="Straight Connector 128">
            <a:extLst>
              <a:ext uri="{FF2B5EF4-FFF2-40B4-BE49-F238E27FC236}">
                <a16:creationId xmlns:a16="http://schemas.microsoft.com/office/drawing/2014/main" id="{625B9484-8684-1B45-9E8D-753EB9B47A89}"/>
              </a:ext>
            </a:extLst>
          </p:cNvPr>
          <p:cNvCxnSpPr>
            <a:cxnSpLocks/>
          </p:cNvCxnSpPr>
          <p:nvPr/>
        </p:nvCxnSpPr>
        <p:spPr>
          <a:xfrm flipV="1">
            <a:off x="2359262" y="3392315"/>
            <a:ext cx="0" cy="252709"/>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26280F18-91E7-B144-A6DE-9343DB8071A9}"/>
              </a:ext>
            </a:extLst>
          </p:cNvPr>
          <p:cNvCxnSpPr>
            <a:cxnSpLocks/>
          </p:cNvCxnSpPr>
          <p:nvPr/>
        </p:nvCxnSpPr>
        <p:spPr>
          <a:xfrm flipH="1" flipV="1">
            <a:off x="2336402" y="2132856"/>
            <a:ext cx="22860" cy="1152128"/>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sp>
        <p:nvSpPr>
          <p:cNvPr id="134" name="TextBox 133">
            <a:extLst>
              <a:ext uri="{FF2B5EF4-FFF2-40B4-BE49-F238E27FC236}">
                <a16:creationId xmlns:a16="http://schemas.microsoft.com/office/drawing/2014/main" id="{55FB672B-35FC-3C4C-8111-30A898E9A742}"/>
              </a:ext>
            </a:extLst>
          </p:cNvPr>
          <p:cNvSpPr txBox="1"/>
          <p:nvPr/>
        </p:nvSpPr>
        <p:spPr>
          <a:xfrm>
            <a:off x="2252146" y="3294040"/>
            <a:ext cx="2857322" cy="276999"/>
          </a:xfrm>
          <a:prstGeom prst="rect">
            <a:avLst/>
          </a:prstGeom>
          <a:noFill/>
        </p:spPr>
        <p:txBody>
          <a:bodyPr wrap="square" rtlCol="0">
            <a:spAutoFit/>
          </a:bodyPr>
          <a:lstStyle/>
          <a:p>
            <a:pPr algn="ctr"/>
            <a:r>
              <a:rPr lang="en-US" sz="1200" dirty="0">
                <a:latin typeface="Lato" panose="020F0502020204030203" pitchFamily="34" charset="0"/>
              </a:rPr>
              <a:t>Switch/Firewall/Router/Modem</a:t>
            </a:r>
            <a:endParaRPr lang="en-GB" sz="1200" dirty="0">
              <a:latin typeface="Lato" panose="020F0502020204030203" pitchFamily="34" charset="0"/>
            </a:endParaRPr>
          </a:p>
        </p:txBody>
      </p:sp>
      <p:sp>
        <p:nvSpPr>
          <p:cNvPr id="11" name="Cloud 10">
            <a:extLst>
              <a:ext uri="{FF2B5EF4-FFF2-40B4-BE49-F238E27FC236}">
                <a16:creationId xmlns:a16="http://schemas.microsoft.com/office/drawing/2014/main" id="{838EE1CD-C542-8545-A4FC-BC67EE3217EE}"/>
              </a:ext>
            </a:extLst>
          </p:cNvPr>
          <p:cNvSpPr/>
          <p:nvPr/>
        </p:nvSpPr>
        <p:spPr>
          <a:xfrm>
            <a:off x="1025382" y="1628800"/>
            <a:ext cx="2977401" cy="792088"/>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31BA54CA-03A9-6546-8FD6-B9E9583F4873}"/>
              </a:ext>
            </a:extLst>
          </p:cNvPr>
          <p:cNvSpPr txBox="1"/>
          <p:nvPr/>
        </p:nvSpPr>
        <p:spPr>
          <a:xfrm>
            <a:off x="446328" y="2405585"/>
            <a:ext cx="1234564" cy="276999"/>
          </a:xfrm>
          <a:prstGeom prst="rect">
            <a:avLst/>
          </a:prstGeom>
          <a:noFill/>
        </p:spPr>
        <p:txBody>
          <a:bodyPr wrap="square" rtlCol="0">
            <a:spAutoFit/>
          </a:bodyPr>
          <a:lstStyle/>
          <a:p>
            <a:pPr algn="ctr"/>
            <a:r>
              <a:rPr lang="en-US" sz="1200" dirty="0">
                <a:latin typeface="Lato" panose="020F0502020204030203" pitchFamily="34" charset="0"/>
              </a:rPr>
              <a:t>Internet</a:t>
            </a:r>
            <a:endParaRPr lang="en-GB" sz="1200" dirty="0">
              <a:latin typeface="Lato" panose="020F0502020204030203" pitchFamily="34" charset="0"/>
            </a:endParaRPr>
          </a:p>
        </p:txBody>
      </p:sp>
      <p:grpSp>
        <p:nvGrpSpPr>
          <p:cNvPr id="68" name="Group 67">
            <a:extLst>
              <a:ext uri="{FF2B5EF4-FFF2-40B4-BE49-F238E27FC236}">
                <a16:creationId xmlns:a16="http://schemas.microsoft.com/office/drawing/2014/main" id="{20FC8C6B-73DD-334B-B422-14F06EFB6655}"/>
              </a:ext>
            </a:extLst>
          </p:cNvPr>
          <p:cNvGrpSpPr/>
          <p:nvPr/>
        </p:nvGrpSpPr>
        <p:grpSpPr>
          <a:xfrm>
            <a:off x="2111134" y="1454389"/>
            <a:ext cx="334098" cy="584829"/>
            <a:chOff x="2590776" y="1079394"/>
            <a:chExt cx="749324" cy="1206606"/>
          </a:xfrm>
        </p:grpSpPr>
        <p:sp>
          <p:nvSpPr>
            <p:cNvPr id="69" name="Rounded Rectangle 96">
              <a:extLst>
                <a:ext uri="{FF2B5EF4-FFF2-40B4-BE49-F238E27FC236}">
                  <a16:creationId xmlns:a16="http://schemas.microsoft.com/office/drawing/2014/main" id="{4CA7ED5B-C681-DC4D-9F4F-A2A1EB338E3F}"/>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0" name="Rounded Rectangle 97">
              <a:extLst>
                <a:ext uri="{FF2B5EF4-FFF2-40B4-BE49-F238E27FC236}">
                  <a16:creationId xmlns:a16="http://schemas.microsoft.com/office/drawing/2014/main" id="{25464116-4B20-A14B-9A26-2F821F03E195}"/>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1" name="Rounded Rectangle 98">
              <a:extLst>
                <a:ext uri="{FF2B5EF4-FFF2-40B4-BE49-F238E27FC236}">
                  <a16:creationId xmlns:a16="http://schemas.microsoft.com/office/drawing/2014/main" id="{D840B7CF-E6F4-4941-BFC8-8907C1536932}"/>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2" name="Rounded Rectangle 99">
              <a:extLst>
                <a:ext uri="{FF2B5EF4-FFF2-40B4-BE49-F238E27FC236}">
                  <a16:creationId xmlns:a16="http://schemas.microsoft.com/office/drawing/2014/main" id="{F84BACF3-5741-834C-B5C4-E7B785EF4463}"/>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3" name="Rectangle 72">
              <a:extLst>
                <a:ext uri="{FF2B5EF4-FFF2-40B4-BE49-F238E27FC236}">
                  <a16:creationId xmlns:a16="http://schemas.microsoft.com/office/drawing/2014/main" id="{5C25AC42-D4DE-AE41-BF22-8D3BA345AE44}"/>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4" name="Oval 73">
              <a:extLst>
                <a:ext uri="{FF2B5EF4-FFF2-40B4-BE49-F238E27FC236}">
                  <a16:creationId xmlns:a16="http://schemas.microsoft.com/office/drawing/2014/main" id="{D3D4A93A-2FDF-8D4F-98BC-09E8069044F8}"/>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75" name="Group 74">
            <a:extLst>
              <a:ext uri="{FF2B5EF4-FFF2-40B4-BE49-F238E27FC236}">
                <a16:creationId xmlns:a16="http://schemas.microsoft.com/office/drawing/2014/main" id="{487B89D1-FEE9-CB46-9E6A-AE6EEC8049BD}"/>
              </a:ext>
            </a:extLst>
          </p:cNvPr>
          <p:cNvGrpSpPr/>
          <p:nvPr/>
        </p:nvGrpSpPr>
        <p:grpSpPr>
          <a:xfrm>
            <a:off x="2263534" y="1606789"/>
            <a:ext cx="334098" cy="584829"/>
            <a:chOff x="2590776" y="1079394"/>
            <a:chExt cx="749324" cy="1206606"/>
          </a:xfrm>
        </p:grpSpPr>
        <p:sp>
          <p:nvSpPr>
            <p:cNvPr id="76" name="Rounded Rectangle 96">
              <a:extLst>
                <a:ext uri="{FF2B5EF4-FFF2-40B4-BE49-F238E27FC236}">
                  <a16:creationId xmlns:a16="http://schemas.microsoft.com/office/drawing/2014/main" id="{825C2476-731E-8843-94C5-89A8373D21D8}"/>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7" name="Rounded Rectangle 97">
              <a:extLst>
                <a:ext uri="{FF2B5EF4-FFF2-40B4-BE49-F238E27FC236}">
                  <a16:creationId xmlns:a16="http://schemas.microsoft.com/office/drawing/2014/main" id="{3BAEFCE7-1394-214E-9204-7B08FD29D490}"/>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8" name="Rounded Rectangle 98">
              <a:extLst>
                <a:ext uri="{FF2B5EF4-FFF2-40B4-BE49-F238E27FC236}">
                  <a16:creationId xmlns:a16="http://schemas.microsoft.com/office/drawing/2014/main" id="{D6AD9F55-FEB8-6E47-B750-4A2C19EDFCF9}"/>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9" name="Rounded Rectangle 99">
              <a:extLst>
                <a:ext uri="{FF2B5EF4-FFF2-40B4-BE49-F238E27FC236}">
                  <a16:creationId xmlns:a16="http://schemas.microsoft.com/office/drawing/2014/main" id="{ED17AFAE-2EDB-0E40-BDE1-EC09348FE5E2}"/>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0" name="Rectangle 79">
              <a:extLst>
                <a:ext uri="{FF2B5EF4-FFF2-40B4-BE49-F238E27FC236}">
                  <a16:creationId xmlns:a16="http://schemas.microsoft.com/office/drawing/2014/main" id="{986A2640-EDBB-7444-977E-FDAB5D9119C7}"/>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1" name="Oval 80">
              <a:extLst>
                <a:ext uri="{FF2B5EF4-FFF2-40B4-BE49-F238E27FC236}">
                  <a16:creationId xmlns:a16="http://schemas.microsoft.com/office/drawing/2014/main" id="{395436FC-5109-3C4D-B9EA-98F7487E8322}"/>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82" name="Group 81">
            <a:extLst>
              <a:ext uri="{FF2B5EF4-FFF2-40B4-BE49-F238E27FC236}">
                <a16:creationId xmlns:a16="http://schemas.microsoft.com/office/drawing/2014/main" id="{1FAD7DA5-DF75-994E-8880-3792370F8EBC}"/>
              </a:ext>
            </a:extLst>
          </p:cNvPr>
          <p:cNvGrpSpPr/>
          <p:nvPr/>
        </p:nvGrpSpPr>
        <p:grpSpPr>
          <a:xfrm>
            <a:off x="2415934" y="1759189"/>
            <a:ext cx="334098" cy="584829"/>
            <a:chOff x="2590776" y="1079394"/>
            <a:chExt cx="749324" cy="1206606"/>
          </a:xfrm>
        </p:grpSpPr>
        <p:sp>
          <p:nvSpPr>
            <p:cNvPr id="83" name="Rounded Rectangle 96">
              <a:extLst>
                <a:ext uri="{FF2B5EF4-FFF2-40B4-BE49-F238E27FC236}">
                  <a16:creationId xmlns:a16="http://schemas.microsoft.com/office/drawing/2014/main" id="{7001D439-C2C8-0247-91D4-4978BEC93C08}"/>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4" name="Rounded Rectangle 97">
              <a:extLst>
                <a:ext uri="{FF2B5EF4-FFF2-40B4-BE49-F238E27FC236}">
                  <a16:creationId xmlns:a16="http://schemas.microsoft.com/office/drawing/2014/main" id="{25089EB6-6361-414B-9890-CA7823E02AFB}"/>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5" name="Rounded Rectangle 98">
              <a:extLst>
                <a:ext uri="{FF2B5EF4-FFF2-40B4-BE49-F238E27FC236}">
                  <a16:creationId xmlns:a16="http://schemas.microsoft.com/office/drawing/2014/main" id="{155B8FCF-89B2-BB47-BAE9-1AE36AA55B59}"/>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6" name="Rounded Rectangle 99">
              <a:extLst>
                <a:ext uri="{FF2B5EF4-FFF2-40B4-BE49-F238E27FC236}">
                  <a16:creationId xmlns:a16="http://schemas.microsoft.com/office/drawing/2014/main" id="{0015EDCE-F819-A64A-8E6E-4B466C9A9966}"/>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1" name="Rectangle 110">
              <a:extLst>
                <a:ext uri="{FF2B5EF4-FFF2-40B4-BE49-F238E27FC236}">
                  <a16:creationId xmlns:a16="http://schemas.microsoft.com/office/drawing/2014/main" id="{6A610CBB-C83B-AC4C-8E6F-EFFED331D03E}"/>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2" name="Oval 111">
              <a:extLst>
                <a:ext uri="{FF2B5EF4-FFF2-40B4-BE49-F238E27FC236}">
                  <a16:creationId xmlns:a16="http://schemas.microsoft.com/office/drawing/2014/main" id="{262B997B-36CF-CA42-BB8B-E451C9E1232C}"/>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113" name="Group 112">
            <a:extLst>
              <a:ext uri="{FF2B5EF4-FFF2-40B4-BE49-F238E27FC236}">
                <a16:creationId xmlns:a16="http://schemas.microsoft.com/office/drawing/2014/main" id="{013B32FC-59DA-C44D-A166-A0295042C0C6}"/>
              </a:ext>
            </a:extLst>
          </p:cNvPr>
          <p:cNvGrpSpPr/>
          <p:nvPr/>
        </p:nvGrpSpPr>
        <p:grpSpPr>
          <a:xfrm>
            <a:off x="2568334" y="1911589"/>
            <a:ext cx="334098" cy="584829"/>
            <a:chOff x="2590776" y="1079394"/>
            <a:chExt cx="749324" cy="1206606"/>
          </a:xfrm>
        </p:grpSpPr>
        <p:sp>
          <p:nvSpPr>
            <p:cNvPr id="114" name="Rounded Rectangle 96">
              <a:extLst>
                <a:ext uri="{FF2B5EF4-FFF2-40B4-BE49-F238E27FC236}">
                  <a16:creationId xmlns:a16="http://schemas.microsoft.com/office/drawing/2014/main" id="{B2F09EB4-2E27-7548-9CB6-33D720D35C71}"/>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115" name="Rounded Rectangle 97">
              <a:extLst>
                <a:ext uri="{FF2B5EF4-FFF2-40B4-BE49-F238E27FC236}">
                  <a16:creationId xmlns:a16="http://schemas.microsoft.com/office/drawing/2014/main" id="{6C0BF6B6-38A0-F64F-BFB3-1DCD2DB8F46A}"/>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6" name="Rounded Rectangle 98">
              <a:extLst>
                <a:ext uri="{FF2B5EF4-FFF2-40B4-BE49-F238E27FC236}">
                  <a16:creationId xmlns:a16="http://schemas.microsoft.com/office/drawing/2014/main" id="{B492F377-1A77-774D-B7AB-D58CC4058930}"/>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8" name="Rounded Rectangle 99">
              <a:extLst>
                <a:ext uri="{FF2B5EF4-FFF2-40B4-BE49-F238E27FC236}">
                  <a16:creationId xmlns:a16="http://schemas.microsoft.com/office/drawing/2014/main" id="{6CC3D7A7-5250-3348-976A-2C3F5B17BA6E}"/>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9" name="Rectangle 118">
              <a:extLst>
                <a:ext uri="{FF2B5EF4-FFF2-40B4-BE49-F238E27FC236}">
                  <a16:creationId xmlns:a16="http://schemas.microsoft.com/office/drawing/2014/main" id="{14785ECE-3982-D94F-93CF-5B8043B43111}"/>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21" name="Oval 120">
              <a:extLst>
                <a:ext uri="{FF2B5EF4-FFF2-40B4-BE49-F238E27FC236}">
                  <a16:creationId xmlns:a16="http://schemas.microsoft.com/office/drawing/2014/main" id="{BDFA4248-5D40-C448-A1C6-0D8632371277}"/>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pic>
        <p:nvPicPr>
          <p:cNvPr id="139" name="Picture 138">
            <a:extLst>
              <a:ext uri="{FF2B5EF4-FFF2-40B4-BE49-F238E27FC236}">
                <a16:creationId xmlns:a16="http://schemas.microsoft.com/office/drawing/2014/main" id="{88B07176-F08D-3C49-89C7-5CD7EE1FC44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507214" y="4281610"/>
            <a:ext cx="261230" cy="241523"/>
          </a:xfrm>
          <a:prstGeom prst="rect">
            <a:avLst/>
          </a:prstGeom>
        </p:spPr>
      </p:pic>
      <p:pic>
        <p:nvPicPr>
          <p:cNvPr id="140" name="Picture 139">
            <a:extLst>
              <a:ext uri="{FF2B5EF4-FFF2-40B4-BE49-F238E27FC236}">
                <a16:creationId xmlns:a16="http://schemas.microsoft.com/office/drawing/2014/main" id="{AD8CACB2-8635-F145-A575-36B339E1C3E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637829" y="4354558"/>
            <a:ext cx="328687" cy="281868"/>
          </a:xfrm>
          <a:prstGeom prst="rect">
            <a:avLst/>
          </a:prstGeom>
        </p:spPr>
      </p:pic>
      <p:pic>
        <p:nvPicPr>
          <p:cNvPr id="126" name="Picture 42" descr="Image result for attacker icon">
            <a:extLst>
              <a:ext uri="{FF2B5EF4-FFF2-40B4-BE49-F238E27FC236}">
                <a16:creationId xmlns:a16="http://schemas.microsoft.com/office/drawing/2014/main" id="{4EDD25F5-34F0-A74D-888C-47545009AD5B}"/>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814551" y="1459617"/>
            <a:ext cx="715446" cy="841331"/>
          </a:xfrm>
          <a:prstGeom prst="rect">
            <a:avLst/>
          </a:prstGeom>
          <a:noFill/>
          <a:extLst>
            <a:ext uri="{909E8E84-426E-40DD-AFC4-6F175D3DCCD1}">
              <a14:hiddenFill xmlns:a14="http://schemas.microsoft.com/office/drawing/2010/main">
                <a:solidFill>
                  <a:srgbClr val="FFFFFF"/>
                </a:solidFill>
              </a14:hiddenFill>
            </a:ext>
          </a:extLst>
        </p:spPr>
      </p:pic>
      <p:sp>
        <p:nvSpPr>
          <p:cNvPr id="127" name="Rectangle 126">
            <a:extLst>
              <a:ext uri="{FF2B5EF4-FFF2-40B4-BE49-F238E27FC236}">
                <a16:creationId xmlns:a16="http://schemas.microsoft.com/office/drawing/2014/main" id="{C0EABB00-5706-CD49-A17F-E09F130D479F}"/>
              </a:ext>
            </a:extLst>
          </p:cNvPr>
          <p:cNvSpPr/>
          <p:nvPr/>
        </p:nvSpPr>
        <p:spPr>
          <a:xfrm>
            <a:off x="179512" y="6381328"/>
            <a:ext cx="7156773" cy="338554"/>
          </a:xfrm>
          <a:prstGeom prst="rect">
            <a:avLst/>
          </a:prstGeom>
        </p:spPr>
        <p:txBody>
          <a:bodyPr wrap="square">
            <a:spAutoFit/>
          </a:bodyPr>
          <a:lstStyle/>
          <a:p>
            <a:r>
              <a:rPr lang="en-US" sz="1600" dirty="0">
                <a:solidFill>
                  <a:srgbClr val="C00000"/>
                </a:solidFill>
              </a:rPr>
              <a:t>This network cannot exist in practice, it just serves for illustration purposes </a:t>
            </a:r>
          </a:p>
        </p:txBody>
      </p:sp>
    </p:spTree>
    <p:extLst>
      <p:ext uri="{BB962C8B-B14F-4D97-AF65-F5344CB8AC3E}">
        <p14:creationId xmlns:p14="http://schemas.microsoft.com/office/powerpoint/2010/main" val="3513687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ounded Rectangle 159">
            <a:extLst>
              <a:ext uri="{FF2B5EF4-FFF2-40B4-BE49-F238E27FC236}">
                <a16:creationId xmlns:a16="http://schemas.microsoft.com/office/drawing/2014/main" id="{FCDBDA46-EE58-134A-94A0-28DD03FF8B23}"/>
              </a:ext>
            </a:extLst>
          </p:cNvPr>
          <p:cNvSpPr/>
          <p:nvPr/>
        </p:nvSpPr>
        <p:spPr>
          <a:xfrm>
            <a:off x="500730" y="3305401"/>
            <a:ext cx="5295405" cy="2787423"/>
          </a:xfrm>
          <a:prstGeom prst="roundRect">
            <a:avLst>
              <a:gd name="adj" fmla="val 6103"/>
            </a:avLst>
          </a:prstGeom>
          <a:solidFill>
            <a:srgbClr val="EAEAE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 name="Text Placeholder 2">
            <a:extLst>
              <a:ext uri="{FF2B5EF4-FFF2-40B4-BE49-F238E27FC236}">
                <a16:creationId xmlns:a16="http://schemas.microsoft.com/office/drawing/2014/main" id="{12692170-AD29-6446-B37C-B84E282148DD}"/>
              </a:ext>
            </a:extLst>
          </p:cNvPr>
          <p:cNvSpPr>
            <a:spLocks noGrp="1"/>
          </p:cNvSpPr>
          <p:nvPr>
            <p:ph type="body" sz="quarter" idx="12"/>
          </p:nvPr>
        </p:nvSpPr>
        <p:spPr/>
        <p:txBody>
          <a:bodyPr/>
          <a:lstStyle/>
          <a:p>
            <a:r>
              <a:rPr lang="en-US" dirty="0">
                <a:solidFill>
                  <a:schemeClr val="tx2"/>
                </a:solidFill>
              </a:rPr>
              <a:t>Step 1a, get a host for your command and control </a:t>
            </a:r>
          </a:p>
        </p:txBody>
      </p:sp>
      <p:grpSp>
        <p:nvGrpSpPr>
          <p:cNvPr id="4" name="Group 3">
            <a:extLst>
              <a:ext uri="{FF2B5EF4-FFF2-40B4-BE49-F238E27FC236}">
                <a16:creationId xmlns:a16="http://schemas.microsoft.com/office/drawing/2014/main" id="{A16AC1C6-5004-574F-B2E0-21703DB1E99B}"/>
              </a:ext>
            </a:extLst>
          </p:cNvPr>
          <p:cNvGrpSpPr/>
          <p:nvPr/>
        </p:nvGrpSpPr>
        <p:grpSpPr>
          <a:xfrm rot="10800000" flipV="1">
            <a:off x="2123728" y="3284984"/>
            <a:ext cx="426563" cy="107330"/>
            <a:chOff x="7342711" y="5501005"/>
            <a:chExt cx="426563" cy="138545"/>
          </a:xfrm>
        </p:grpSpPr>
        <p:sp>
          <p:nvSpPr>
            <p:cNvPr id="5" name="Rounded Rectangle 145">
              <a:extLst>
                <a:ext uri="{FF2B5EF4-FFF2-40B4-BE49-F238E27FC236}">
                  <a16:creationId xmlns:a16="http://schemas.microsoft.com/office/drawing/2014/main" id="{CF62552E-008F-2647-978D-5CD38A165583}"/>
                </a:ext>
              </a:extLst>
            </p:cNvPr>
            <p:cNvSpPr/>
            <p:nvPr/>
          </p:nvSpPr>
          <p:spPr>
            <a:xfrm>
              <a:off x="7342711" y="5501005"/>
              <a:ext cx="426563" cy="138545"/>
            </a:xfrm>
            <a:prstGeom prst="roundRect">
              <a:avLst/>
            </a:prstGeom>
            <a:solidFill>
              <a:srgbClr val="DDE6F3">
                <a:lumMod val="50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3C30D17E-6657-4242-AF9F-7BB4155FFE18}"/>
                </a:ext>
              </a:extLst>
            </p:cNvPr>
            <p:cNvSpPr/>
            <p:nvPr/>
          </p:nvSpPr>
          <p:spPr>
            <a:xfrm>
              <a:off x="7391098"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AC835E84-180C-0F41-8D20-C3D06A67745A}"/>
                </a:ext>
              </a:extLst>
            </p:cNvPr>
            <p:cNvSpPr/>
            <p:nvPr/>
          </p:nvSpPr>
          <p:spPr>
            <a:xfrm>
              <a:off x="7462419"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69594D4C-DFEB-7C46-84B7-367CEF737F7B}"/>
                </a:ext>
              </a:extLst>
            </p:cNvPr>
            <p:cNvSpPr/>
            <p:nvPr/>
          </p:nvSpPr>
          <p:spPr>
            <a:xfrm>
              <a:off x="7533740"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04791D53-4656-4B4D-BE4E-5BC3F6C54D42}"/>
                </a:ext>
              </a:extLst>
            </p:cNvPr>
            <p:cNvSpPr/>
            <p:nvPr/>
          </p:nvSpPr>
          <p:spPr>
            <a:xfrm>
              <a:off x="7605061"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ADBE5570-D2D5-5C41-BCF5-3585B3980919}"/>
                </a:ext>
              </a:extLst>
            </p:cNvPr>
            <p:cNvSpPr/>
            <p:nvPr/>
          </p:nvSpPr>
          <p:spPr>
            <a:xfrm>
              <a:off x="7676383" y="5551855"/>
              <a:ext cx="45719" cy="45719"/>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12" name="Group 11">
            <a:extLst>
              <a:ext uri="{FF2B5EF4-FFF2-40B4-BE49-F238E27FC236}">
                <a16:creationId xmlns:a16="http://schemas.microsoft.com/office/drawing/2014/main" id="{A046934F-9A6E-5D4D-ACEB-ABFFB26AA87B}"/>
              </a:ext>
            </a:extLst>
          </p:cNvPr>
          <p:cNvGrpSpPr/>
          <p:nvPr/>
        </p:nvGrpSpPr>
        <p:grpSpPr>
          <a:xfrm>
            <a:off x="971600" y="3933056"/>
            <a:ext cx="437656" cy="766104"/>
            <a:chOff x="2590776" y="1079394"/>
            <a:chExt cx="749324" cy="1206606"/>
          </a:xfrm>
        </p:grpSpPr>
        <p:sp>
          <p:nvSpPr>
            <p:cNvPr id="13" name="Rounded Rectangle 96">
              <a:extLst>
                <a:ext uri="{FF2B5EF4-FFF2-40B4-BE49-F238E27FC236}">
                  <a16:creationId xmlns:a16="http://schemas.microsoft.com/office/drawing/2014/main" id="{494B5CA3-291B-5143-B77C-C91FBA858711}"/>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4" name="Rounded Rectangle 97">
              <a:extLst>
                <a:ext uri="{FF2B5EF4-FFF2-40B4-BE49-F238E27FC236}">
                  <a16:creationId xmlns:a16="http://schemas.microsoft.com/office/drawing/2014/main" id="{39295CDF-5899-B546-A69B-9C490F966B5E}"/>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5" name="Rounded Rectangle 98">
              <a:extLst>
                <a:ext uri="{FF2B5EF4-FFF2-40B4-BE49-F238E27FC236}">
                  <a16:creationId xmlns:a16="http://schemas.microsoft.com/office/drawing/2014/main" id="{593E9164-33DD-594A-BB6D-21D6118824E0}"/>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6" name="Rounded Rectangle 99">
              <a:extLst>
                <a:ext uri="{FF2B5EF4-FFF2-40B4-BE49-F238E27FC236}">
                  <a16:creationId xmlns:a16="http://schemas.microsoft.com/office/drawing/2014/main" id="{612629D6-97BD-8E42-888F-381E056BEE88}"/>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5B09B626-C699-3844-98E6-A87B617BC325}"/>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8" name="Oval 17">
              <a:extLst>
                <a:ext uri="{FF2B5EF4-FFF2-40B4-BE49-F238E27FC236}">
                  <a16:creationId xmlns:a16="http://schemas.microsoft.com/office/drawing/2014/main" id="{752C69A1-6260-9B43-B24E-C17C2945E7CD}"/>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26" name="Group 25">
            <a:extLst>
              <a:ext uri="{FF2B5EF4-FFF2-40B4-BE49-F238E27FC236}">
                <a16:creationId xmlns:a16="http://schemas.microsoft.com/office/drawing/2014/main" id="{FC53572E-FBDC-8542-9382-606BB7FDDCE8}"/>
              </a:ext>
            </a:extLst>
          </p:cNvPr>
          <p:cNvGrpSpPr/>
          <p:nvPr/>
        </p:nvGrpSpPr>
        <p:grpSpPr>
          <a:xfrm>
            <a:off x="2752803" y="3933056"/>
            <a:ext cx="437656" cy="766104"/>
            <a:chOff x="2590776" y="1079394"/>
            <a:chExt cx="749324" cy="1206606"/>
          </a:xfrm>
        </p:grpSpPr>
        <p:sp>
          <p:nvSpPr>
            <p:cNvPr id="27" name="Rounded Rectangle 96">
              <a:extLst>
                <a:ext uri="{FF2B5EF4-FFF2-40B4-BE49-F238E27FC236}">
                  <a16:creationId xmlns:a16="http://schemas.microsoft.com/office/drawing/2014/main" id="{99C7932C-75ED-B741-BEAA-B600D3DFE420}"/>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28" name="Rounded Rectangle 97">
              <a:extLst>
                <a:ext uri="{FF2B5EF4-FFF2-40B4-BE49-F238E27FC236}">
                  <a16:creationId xmlns:a16="http://schemas.microsoft.com/office/drawing/2014/main" id="{AAAE071D-A71A-194D-8DC8-E30AEA69B702}"/>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29" name="Rounded Rectangle 98">
              <a:extLst>
                <a:ext uri="{FF2B5EF4-FFF2-40B4-BE49-F238E27FC236}">
                  <a16:creationId xmlns:a16="http://schemas.microsoft.com/office/drawing/2014/main" id="{CB93D041-5BC8-CB42-8DE7-4BF6D6DE274D}"/>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30" name="Rounded Rectangle 99">
              <a:extLst>
                <a:ext uri="{FF2B5EF4-FFF2-40B4-BE49-F238E27FC236}">
                  <a16:creationId xmlns:a16="http://schemas.microsoft.com/office/drawing/2014/main" id="{007C1CEB-5B6B-E444-A17E-445ED3315BE5}"/>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D59C8ACA-4EA6-A444-9FDC-1E00C29E6967}"/>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32" name="Oval 31">
              <a:extLst>
                <a:ext uri="{FF2B5EF4-FFF2-40B4-BE49-F238E27FC236}">
                  <a16:creationId xmlns:a16="http://schemas.microsoft.com/office/drawing/2014/main" id="{35384ABA-4E25-3D4E-BC25-1F6486122EAD}"/>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pic>
        <p:nvPicPr>
          <p:cNvPr id="35" name="Picture 34" descr="user_blue.png">
            <a:extLst>
              <a:ext uri="{FF2B5EF4-FFF2-40B4-BE49-F238E27FC236}">
                <a16:creationId xmlns:a16="http://schemas.microsoft.com/office/drawing/2014/main" id="{BDBEB75B-F71E-6B47-97A4-5A40F7E31BB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35778" y="5241798"/>
            <a:ext cx="461429" cy="526967"/>
          </a:xfrm>
          <a:prstGeom prst="rect">
            <a:avLst/>
          </a:prstGeom>
        </p:spPr>
      </p:pic>
      <p:sp>
        <p:nvSpPr>
          <p:cNvPr id="36" name="TextBox 35">
            <a:extLst>
              <a:ext uri="{FF2B5EF4-FFF2-40B4-BE49-F238E27FC236}">
                <a16:creationId xmlns:a16="http://schemas.microsoft.com/office/drawing/2014/main" id="{FB17E6E4-1AA4-D14E-9F87-EEB0C67A1FBA}"/>
              </a:ext>
            </a:extLst>
          </p:cNvPr>
          <p:cNvSpPr txBox="1"/>
          <p:nvPr/>
        </p:nvSpPr>
        <p:spPr>
          <a:xfrm>
            <a:off x="2388457" y="4918327"/>
            <a:ext cx="1234564" cy="276999"/>
          </a:xfrm>
          <a:prstGeom prst="rect">
            <a:avLst/>
          </a:prstGeom>
          <a:noFill/>
        </p:spPr>
        <p:txBody>
          <a:bodyPr wrap="square" rtlCol="0">
            <a:spAutoFit/>
          </a:bodyPr>
          <a:lstStyle/>
          <a:p>
            <a:pPr algn="ctr"/>
            <a:r>
              <a:rPr lang="en-US" sz="1200" dirty="0">
                <a:latin typeface="Lato" panose="020F0502020204030203" pitchFamily="34" charset="0"/>
              </a:rPr>
              <a:t>Web Server</a:t>
            </a:r>
            <a:endParaRPr lang="en-GB" sz="1200" dirty="0">
              <a:latin typeface="Lato" panose="020F0502020204030203" pitchFamily="34" charset="0"/>
            </a:endParaRPr>
          </a:p>
        </p:txBody>
      </p:sp>
      <p:sp>
        <p:nvSpPr>
          <p:cNvPr id="37" name="TextBox 36">
            <a:extLst>
              <a:ext uri="{FF2B5EF4-FFF2-40B4-BE49-F238E27FC236}">
                <a16:creationId xmlns:a16="http://schemas.microsoft.com/office/drawing/2014/main" id="{62D78FDF-81E1-EA4D-A03A-BA9CFF034144}"/>
              </a:ext>
            </a:extLst>
          </p:cNvPr>
          <p:cNvSpPr txBox="1"/>
          <p:nvPr/>
        </p:nvSpPr>
        <p:spPr>
          <a:xfrm>
            <a:off x="585702" y="4769526"/>
            <a:ext cx="1234564" cy="461665"/>
          </a:xfrm>
          <a:prstGeom prst="rect">
            <a:avLst/>
          </a:prstGeom>
          <a:noFill/>
        </p:spPr>
        <p:txBody>
          <a:bodyPr wrap="square" rtlCol="0">
            <a:spAutoFit/>
          </a:bodyPr>
          <a:lstStyle/>
          <a:p>
            <a:pPr algn="ctr"/>
            <a:r>
              <a:rPr lang="en-US" sz="1200" dirty="0">
                <a:latin typeface="Lato" panose="020F0502020204030203" pitchFamily="34" charset="0"/>
              </a:rPr>
              <a:t>Office or home computer</a:t>
            </a:r>
            <a:endParaRPr lang="en-GB" sz="1200" dirty="0">
              <a:latin typeface="Lato" panose="020F0502020204030203" pitchFamily="34" charset="0"/>
            </a:endParaRPr>
          </a:p>
        </p:txBody>
      </p:sp>
      <p:cxnSp>
        <p:nvCxnSpPr>
          <p:cNvPr id="38" name="Straight Connector 37">
            <a:extLst>
              <a:ext uri="{FF2B5EF4-FFF2-40B4-BE49-F238E27FC236}">
                <a16:creationId xmlns:a16="http://schemas.microsoft.com/office/drawing/2014/main" id="{2FFE981B-0B49-E34E-A48A-7CED4EF495F9}"/>
              </a:ext>
            </a:extLst>
          </p:cNvPr>
          <p:cNvCxnSpPr>
            <a:cxnSpLocks/>
          </p:cNvCxnSpPr>
          <p:nvPr/>
        </p:nvCxnSpPr>
        <p:spPr>
          <a:xfrm>
            <a:off x="799411" y="3645024"/>
            <a:ext cx="4636685" cy="0"/>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40" name="Group 39">
            <a:extLst>
              <a:ext uri="{FF2B5EF4-FFF2-40B4-BE49-F238E27FC236}">
                <a16:creationId xmlns:a16="http://schemas.microsoft.com/office/drawing/2014/main" id="{BC47034D-8CAA-0047-8C6F-B2C9C9C4C997}"/>
              </a:ext>
            </a:extLst>
          </p:cNvPr>
          <p:cNvGrpSpPr/>
          <p:nvPr/>
        </p:nvGrpSpPr>
        <p:grpSpPr>
          <a:xfrm>
            <a:off x="4607971" y="4330038"/>
            <a:ext cx="477234" cy="400105"/>
            <a:chOff x="795867" y="1761053"/>
            <a:chExt cx="1346200" cy="965211"/>
          </a:xfrm>
        </p:grpSpPr>
        <p:sp>
          <p:nvSpPr>
            <p:cNvPr id="41" name="Rounded Rectangle 53">
              <a:extLst>
                <a:ext uri="{FF2B5EF4-FFF2-40B4-BE49-F238E27FC236}">
                  <a16:creationId xmlns:a16="http://schemas.microsoft.com/office/drawing/2014/main" id="{B4D62323-21E1-364E-B9A5-A448F5D5BD89}"/>
                </a:ext>
              </a:extLst>
            </p:cNvPr>
            <p:cNvSpPr/>
            <p:nvPr/>
          </p:nvSpPr>
          <p:spPr>
            <a:xfrm>
              <a:off x="795867" y="1761053"/>
              <a:ext cx="1346200" cy="829733"/>
            </a:xfrm>
            <a:prstGeom prst="roundRect">
              <a:avLst>
                <a:gd name="adj" fmla="val 5443"/>
              </a:avLst>
            </a:prstGeom>
            <a:solidFill>
              <a:sysClr val="window" lastClr="FFFFFF"/>
            </a:solidFill>
            <a:ln w="38100" cap="flat" cmpd="sng" algn="ctr">
              <a:solidFill>
                <a:srgbClr val="2D4B87">
                  <a:lumMod val="75000"/>
                </a:srgbClr>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D4B87">
                    <a:lumMod val="75000"/>
                  </a:srgbClr>
                </a:solidFill>
                <a:effectLst/>
                <a:uLnTx/>
                <a:uFillTx/>
                <a:latin typeface="Arial"/>
                <a:ea typeface="+mn-ea"/>
                <a:cs typeface="Arial"/>
              </a:endParaRPr>
            </a:p>
          </p:txBody>
        </p:sp>
        <p:sp>
          <p:nvSpPr>
            <p:cNvPr id="42" name="Trapezoid 41">
              <a:extLst>
                <a:ext uri="{FF2B5EF4-FFF2-40B4-BE49-F238E27FC236}">
                  <a16:creationId xmlns:a16="http://schemas.microsoft.com/office/drawing/2014/main" id="{E4EEFC41-0B23-6E44-951F-3FABA40A2EAF}"/>
                </a:ext>
              </a:extLst>
            </p:cNvPr>
            <p:cNvSpPr/>
            <p:nvPr/>
          </p:nvSpPr>
          <p:spPr>
            <a:xfrm rot="10800000">
              <a:off x="1219262" y="2595016"/>
              <a:ext cx="499411" cy="45719"/>
            </a:xfrm>
            <a:prstGeom prst="trapezoid">
              <a:avLst/>
            </a:prstGeom>
            <a:solidFill>
              <a:srgbClr val="2D4B87">
                <a:lumMod val="75000"/>
              </a:srgbClr>
            </a:solidFill>
            <a:ln w="28575"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43" name="Rectangle 42">
              <a:extLst>
                <a:ext uri="{FF2B5EF4-FFF2-40B4-BE49-F238E27FC236}">
                  <a16:creationId xmlns:a16="http://schemas.microsoft.com/office/drawing/2014/main" id="{2408E202-85DC-0246-A4A3-31A8E4AD14DC}"/>
                </a:ext>
              </a:extLst>
            </p:cNvPr>
            <p:cNvSpPr/>
            <p:nvPr/>
          </p:nvSpPr>
          <p:spPr>
            <a:xfrm>
              <a:off x="1138579" y="2670366"/>
              <a:ext cx="660777" cy="55898"/>
            </a:xfrm>
            <a:prstGeom prst="rect">
              <a:avLst/>
            </a:prstGeom>
            <a:solidFill>
              <a:srgbClr val="2D4B87">
                <a:lumMod val="75000"/>
              </a:srgbClr>
            </a:solidFill>
            <a:ln w="3175"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sp>
        <p:nvSpPr>
          <p:cNvPr id="58" name="TextBox 57">
            <a:extLst>
              <a:ext uri="{FF2B5EF4-FFF2-40B4-BE49-F238E27FC236}">
                <a16:creationId xmlns:a16="http://schemas.microsoft.com/office/drawing/2014/main" id="{5EC08E4F-B774-0E4F-8A85-70150EB05493}"/>
              </a:ext>
            </a:extLst>
          </p:cNvPr>
          <p:cNvSpPr txBox="1"/>
          <p:nvPr/>
        </p:nvSpPr>
        <p:spPr>
          <a:xfrm>
            <a:off x="4220992" y="4789878"/>
            <a:ext cx="1234564" cy="276999"/>
          </a:xfrm>
          <a:prstGeom prst="rect">
            <a:avLst/>
          </a:prstGeom>
          <a:noFill/>
        </p:spPr>
        <p:txBody>
          <a:bodyPr wrap="square" rtlCol="0">
            <a:spAutoFit/>
          </a:bodyPr>
          <a:lstStyle/>
          <a:p>
            <a:pPr algn="ctr"/>
            <a:r>
              <a:rPr lang="en-US" sz="1200" dirty="0">
                <a:latin typeface="Lato" panose="020F0502020204030203" pitchFamily="34" charset="0"/>
              </a:rPr>
              <a:t>SCADA or a TV</a:t>
            </a:r>
            <a:endParaRPr lang="en-GB" sz="1200" dirty="0">
              <a:latin typeface="Lato" panose="020F0502020204030203" pitchFamily="34" charset="0"/>
            </a:endParaRPr>
          </a:p>
        </p:txBody>
      </p:sp>
      <p:grpSp>
        <p:nvGrpSpPr>
          <p:cNvPr id="87" name="Group 86">
            <a:extLst>
              <a:ext uri="{FF2B5EF4-FFF2-40B4-BE49-F238E27FC236}">
                <a16:creationId xmlns:a16="http://schemas.microsoft.com/office/drawing/2014/main" id="{F8C7A7E9-4A28-0E47-83C6-DB0F565B39C8}"/>
              </a:ext>
            </a:extLst>
          </p:cNvPr>
          <p:cNvGrpSpPr/>
          <p:nvPr/>
        </p:nvGrpSpPr>
        <p:grpSpPr>
          <a:xfrm>
            <a:off x="3759012" y="5123076"/>
            <a:ext cx="857249" cy="316182"/>
            <a:chOff x="4151669" y="5744028"/>
            <a:chExt cx="857249" cy="316182"/>
          </a:xfrm>
        </p:grpSpPr>
        <p:sp>
          <p:nvSpPr>
            <p:cNvPr id="88" name="Rounded Rectangle 214">
              <a:extLst>
                <a:ext uri="{FF2B5EF4-FFF2-40B4-BE49-F238E27FC236}">
                  <a16:creationId xmlns:a16="http://schemas.microsoft.com/office/drawing/2014/main" id="{077AF422-9C5A-634A-AE50-6A5B1AED3005}"/>
                </a:ext>
              </a:extLst>
            </p:cNvPr>
            <p:cNvSpPr/>
            <p:nvPr/>
          </p:nvSpPr>
          <p:spPr>
            <a:xfrm>
              <a:off x="4202413" y="5802764"/>
              <a:ext cx="637634" cy="251798"/>
            </a:xfrm>
            <a:prstGeom prst="roundRect">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cxnSp>
          <p:nvCxnSpPr>
            <p:cNvPr id="89" name="Straight Connector 88">
              <a:extLst>
                <a:ext uri="{FF2B5EF4-FFF2-40B4-BE49-F238E27FC236}">
                  <a16:creationId xmlns:a16="http://schemas.microsoft.com/office/drawing/2014/main" id="{CB57A887-E04C-0E43-86DD-5B4A02163EFB}"/>
                </a:ext>
              </a:extLst>
            </p:cNvPr>
            <p:cNvCxnSpPr/>
            <p:nvPr/>
          </p:nvCxnSpPr>
          <p:spPr>
            <a:xfrm>
              <a:off x="4608975" y="5797265"/>
              <a:ext cx="0" cy="251798"/>
            </a:xfrm>
            <a:prstGeom prst="line">
              <a:avLst/>
            </a:prstGeom>
            <a:noFill/>
            <a:ln w="12700" cap="flat" cmpd="sng" algn="ctr">
              <a:solidFill>
                <a:srgbClr val="13326F"/>
              </a:solidFill>
              <a:prstDash val="solid"/>
            </a:ln>
            <a:effectLst/>
          </p:spPr>
        </p:cxnSp>
        <p:cxnSp>
          <p:nvCxnSpPr>
            <p:cNvPr id="90" name="Straight Connector 89">
              <a:extLst>
                <a:ext uri="{FF2B5EF4-FFF2-40B4-BE49-F238E27FC236}">
                  <a16:creationId xmlns:a16="http://schemas.microsoft.com/office/drawing/2014/main" id="{4C64686C-70A2-B345-9D0D-AB97D3178F1B}"/>
                </a:ext>
              </a:extLst>
            </p:cNvPr>
            <p:cNvCxnSpPr/>
            <p:nvPr/>
          </p:nvCxnSpPr>
          <p:spPr>
            <a:xfrm>
              <a:off x="4535697" y="5797265"/>
              <a:ext cx="0" cy="251798"/>
            </a:xfrm>
            <a:prstGeom prst="line">
              <a:avLst/>
            </a:prstGeom>
            <a:noFill/>
            <a:ln w="12700" cap="flat" cmpd="sng" algn="ctr">
              <a:solidFill>
                <a:srgbClr val="13326F"/>
              </a:solidFill>
              <a:prstDash val="solid"/>
            </a:ln>
            <a:effectLst/>
          </p:spPr>
        </p:cxnSp>
        <p:cxnSp>
          <p:nvCxnSpPr>
            <p:cNvPr id="91" name="Straight Connector 90">
              <a:extLst>
                <a:ext uri="{FF2B5EF4-FFF2-40B4-BE49-F238E27FC236}">
                  <a16:creationId xmlns:a16="http://schemas.microsoft.com/office/drawing/2014/main" id="{A8073A49-F1E1-EF47-90C0-5ADBA31BE596}"/>
                </a:ext>
              </a:extLst>
            </p:cNvPr>
            <p:cNvCxnSpPr/>
            <p:nvPr/>
          </p:nvCxnSpPr>
          <p:spPr>
            <a:xfrm>
              <a:off x="4310159" y="5808412"/>
              <a:ext cx="0" cy="251798"/>
            </a:xfrm>
            <a:prstGeom prst="line">
              <a:avLst/>
            </a:prstGeom>
            <a:noFill/>
            <a:ln w="12700" cap="flat" cmpd="sng" algn="ctr">
              <a:solidFill>
                <a:srgbClr val="13326F"/>
              </a:solidFill>
              <a:prstDash val="solid"/>
            </a:ln>
            <a:effectLst/>
          </p:spPr>
        </p:cxnSp>
        <p:cxnSp>
          <p:nvCxnSpPr>
            <p:cNvPr id="92" name="Straight Connector 91">
              <a:extLst>
                <a:ext uri="{FF2B5EF4-FFF2-40B4-BE49-F238E27FC236}">
                  <a16:creationId xmlns:a16="http://schemas.microsoft.com/office/drawing/2014/main" id="{8E561FD3-50A0-4B43-9277-528491ED3506}"/>
                </a:ext>
              </a:extLst>
            </p:cNvPr>
            <p:cNvCxnSpPr>
              <a:stCxn id="88" idx="1"/>
              <a:endCxn id="88" idx="3"/>
            </p:cNvCxnSpPr>
            <p:nvPr/>
          </p:nvCxnSpPr>
          <p:spPr>
            <a:xfrm>
              <a:off x="4202413" y="5928663"/>
              <a:ext cx="637634" cy="0"/>
            </a:xfrm>
            <a:prstGeom prst="line">
              <a:avLst/>
            </a:prstGeom>
            <a:noFill/>
            <a:ln w="12700" cap="flat" cmpd="sng" algn="ctr">
              <a:solidFill>
                <a:srgbClr val="13326F"/>
              </a:solidFill>
              <a:prstDash val="solid"/>
            </a:ln>
            <a:effectLst/>
          </p:spPr>
        </p:cxnSp>
        <p:cxnSp>
          <p:nvCxnSpPr>
            <p:cNvPr id="93" name="Straight Connector 92">
              <a:extLst>
                <a:ext uri="{FF2B5EF4-FFF2-40B4-BE49-F238E27FC236}">
                  <a16:creationId xmlns:a16="http://schemas.microsoft.com/office/drawing/2014/main" id="{B4B06ABE-23F8-0D49-8C93-766967A22F82}"/>
                </a:ext>
              </a:extLst>
            </p:cNvPr>
            <p:cNvCxnSpPr/>
            <p:nvPr/>
          </p:nvCxnSpPr>
          <p:spPr>
            <a:xfrm>
              <a:off x="4460594" y="5797265"/>
              <a:ext cx="0" cy="251798"/>
            </a:xfrm>
            <a:prstGeom prst="line">
              <a:avLst/>
            </a:prstGeom>
            <a:noFill/>
            <a:ln w="12700" cap="flat" cmpd="sng" algn="ctr">
              <a:solidFill>
                <a:srgbClr val="13326F"/>
              </a:solidFill>
              <a:prstDash val="solid"/>
            </a:ln>
            <a:effectLst/>
          </p:spPr>
        </p:cxnSp>
        <p:sp>
          <p:nvSpPr>
            <p:cNvPr id="94" name="Rectangle 93">
              <a:extLst>
                <a:ext uri="{FF2B5EF4-FFF2-40B4-BE49-F238E27FC236}">
                  <a16:creationId xmlns:a16="http://schemas.microsoft.com/office/drawing/2014/main" id="{7C94AC02-F4DC-314E-B4F4-A3DA3480AA6F}"/>
                </a:ext>
              </a:extLst>
            </p:cNvPr>
            <p:cNvSpPr/>
            <p:nvPr/>
          </p:nvSpPr>
          <p:spPr>
            <a:xfrm>
              <a:off x="4241975" y="5962351"/>
              <a:ext cx="45719" cy="50800"/>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95" name="TextBox 94">
              <a:extLst>
                <a:ext uri="{FF2B5EF4-FFF2-40B4-BE49-F238E27FC236}">
                  <a16:creationId xmlns:a16="http://schemas.microsoft.com/office/drawing/2014/main" id="{1604F3F9-C9B5-4646-8B07-CD964CBBE332}"/>
                </a:ext>
              </a:extLst>
            </p:cNvPr>
            <p:cNvSpPr txBox="1"/>
            <p:nvPr/>
          </p:nvSpPr>
          <p:spPr>
            <a:xfrm>
              <a:off x="4151669" y="5744028"/>
              <a:ext cx="857249"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10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endParaRPr kumimoji="0" lang="en-US" sz="800" b="0" i="0" u="none" strike="noStrike" kern="0" cap="none" spc="0" normalizeH="0" baseline="0" noProof="0" dirty="0">
                <a:ln>
                  <a:noFill/>
                </a:ln>
                <a:solidFill>
                  <a:srgbClr val="2D4B87">
                    <a:lumMod val="75000"/>
                  </a:srgbClr>
                </a:solidFill>
                <a:effectLst/>
                <a:uLnTx/>
                <a:uFillTx/>
                <a:latin typeface="Arial"/>
                <a:cs typeface="Arial"/>
              </a:endParaRPr>
            </a:p>
          </p:txBody>
        </p:sp>
        <p:cxnSp>
          <p:nvCxnSpPr>
            <p:cNvPr id="96" name="Straight Connector 95">
              <a:extLst>
                <a:ext uri="{FF2B5EF4-FFF2-40B4-BE49-F238E27FC236}">
                  <a16:creationId xmlns:a16="http://schemas.microsoft.com/office/drawing/2014/main" id="{7D5E00C5-A963-6E4A-BCFD-001F4651AA5F}"/>
                </a:ext>
              </a:extLst>
            </p:cNvPr>
            <p:cNvCxnSpPr/>
            <p:nvPr/>
          </p:nvCxnSpPr>
          <p:spPr>
            <a:xfrm>
              <a:off x="4385535" y="5802764"/>
              <a:ext cx="0" cy="251798"/>
            </a:xfrm>
            <a:prstGeom prst="line">
              <a:avLst/>
            </a:prstGeom>
            <a:noFill/>
            <a:ln w="12700" cap="flat" cmpd="sng" algn="ctr">
              <a:solidFill>
                <a:srgbClr val="13326F"/>
              </a:solidFill>
              <a:prstDash val="solid"/>
            </a:ln>
            <a:effectLst/>
          </p:spPr>
        </p:cxnSp>
        <p:cxnSp>
          <p:nvCxnSpPr>
            <p:cNvPr id="97" name="Straight Connector 96">
              <a:extLst>
                <a:ext uri="{FF2B5EF4-FFF2-40B4-BE49-F238E27FC236}">
                  <a16:creationId xmlns:a16="http://schemas.microsoft.com/office/drawing/2014/main" id="{7A55C949-B165-5D47-9D9F-C8BD21A0486A}"/>
                </a:ext>
              </a:extLst>
            </p:cNvPr>
            <p:cNvCxnSpPr/>
            <p:nvPr/>
          </p:nvCxnSpPr>
          <p:spPr>
            <a:xfrm>
              <a:off x="4685066" y="5792859"/>
              <a:ext cx="0" cy="251798"/>
            </a:xfrm>
            <a:prstGeom prst="line">
              <a:avLst/>
            </a:prstGeom>
            <a:noFill/>
            <a:ln w="12700" cap="flat" cmpd="sng" algn="ctr">
              <a:solidFill>
                <a:srgbClr val="13326F"/>
              </a:solidFill>
              <a:prstDash val="solid"/>
            </a:ln>
            <a:effectLst/>
          </p:spPr>
        </p:cxnSp>
        <p:cxnSp>
          <p:nvCxnSpPr>
            <p:cNvPr id="98" name="Straight Connector 97">
              <a:extLst>
                <a:ext uri="{FF2B5EF4-FFF2-40B4-BE49-F238E27FC236}">
                  <a16:creationId xmlns:a16="http://schemas.microsoft.com/office/drawing/2014/main" id="{12010808-AE87-E54F-9EF3-5711CD7CB360}"/>
                </a:ext>
              </a:extLst>
            </p:cNvPr>
            <p:cNvCxnSpPr/>
            <p:nvPr/>
          </p:nvCxnSpPr>
          <p:spPr>
            <a:xfrm>
              <a:off x="4756857" y="5805939"/>
              <a:ext cx="0" cy="251798"/>
            </a:xfrm>
            <a:prstGeom prst="line">
              <a:avLst/>
            </a:prstGeom>
            <a:noFill/>
            <a:ln w="12700" cap="flat" cmpd="sng" algn="ctr">
              <a:solidFill>
                <a:srgbClr val="13326F"/>
              </a:solidFill>
              <a:prstDash val="solid"/>
            </a:ln>
            <a:effectLst/>
          </p:spPr>
        </p:cxnSp>
      </p:grpSp>
      <p:grpSp>
        <p:nvGrpSpPr>
          <p:cNvPr id="99" name="Group 98">
            <a:extLst>
              <a:ext uri="{FF2B5EF4-FFF2-40B4-BE49-F238E27FC236}">
                <a16:creationId xmlns:a16="http://schemas.microsoft.com/office/drawing/2014/main" id="{FEFDB1D1-E661-634D-A6B1-139F9C59E0EE}"/>
              </a:ext>
            </a:extLst>
          </p:cNvPr>
          <p:cNvGrpSpPr/>
          <p:nvPr/>
        </p:nvGrpSpPr>
        <p:grpSpPr>
          <a:xfrm>
            <a:off x="4002783" y="5275519"/>
            <a:ext cx="857249" cy="316182"/>
            <a:chOff x="4151669" y="5744028"/>
            <a:chExt cx="857249" cy="316182"/>
          </a:xfrm>
        </p:grpSpPr>
        <p:sp>
          <p:nvSpPr>
            <p:cNvPr id="100" name="Rounded Rectangle 214">
              <a:extLst>
                <a:ext uri="{FF2B5EF4-FFF2-40B4-BE49-F238E27FC236}">
                  <a16:creationId xmlns:a16="http://schemas.microsoft.com/office/drawing/2014/main" id="{7F29F2D8-7961-8A4D-B44E-7BB5D9E6AC26}"/>
                </a:ext>
              </a:extLst>
            </p:cNvPr>
            <p:cNvSpPr/>
            <p:nvPr/>
          </p:nvSpPr>
          <p:spPr>
            <a:xfrm>
              <a:off x="4202413" y="5802764"/>
              <a:ext cx="637634" cy="251798"/>
            </a:xfrm>
            <a:prstGeom prst="roundRect">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cxnSp>
          <p:nvCxnSpPr>
            <p:cNvPr id="101" name="Straight Connector 100">
              <a:extLst>
                <a:ext uri="{FF2B5EF4-FFF2-40B4-BE49-F238E27FC236}">
                  <a16:creationId xmlns:a16="http://schemas.microsoft.com/office/drawing/2014/main" id="{7E45D233-BC49-AD45-8741-E3AB45759399}"/>
                </a:ext>
              </a:extLst>
            </p:cNvPr>
            <p:cNvCxnSpPr/>
            <p:nvPr/>
          </p:nvCxnSpPr>
          <p:spPr>
            <a:xfrm>
              <a:off x="4608975" y="5797265"/>
              <a:ext cx="0" cy="251798"/>
            </a:xfrm>
            <a:prstGeom prst="line">
              <a:avLst/>
            </a:prstGeom>
            <a:noFill/>
            <a:ln w="12700" cap="flat" cmpd="sng" algn="ctr">
              <a:solidFill>
                <a:srgbClr val="13326F"/>
              </a:solidFill>
              <a:prstDash val="solid"/>
            </a:ln>
            <a:effectLst/>
          </p:spPr>
        </p:cxnSp>
        <p:cxnSp>
          <p:nvCxnSpPr>
            <p:cNvPr id="102" name="Straight Connector 101">
              <a:extLst>
                <a:ext uri="{FF2B5EF4-FFF2-40B4-BE49-F238E27FC236}">
                  <a16:creationId xmlns:a16="http://schemas.microsoft.com/office/drawing/2014/main" id="{520D6539-01B5-1945-A576-325EDB229E77}"/>
                </a:ext>
              </a:extLst>
            </p:cNvPr>
            <p:cNvCxnSpPr/>
            <p:nvPr/>
          </p:nvCxnSpPr>
          <p:spPr>
            <a:xfrm>
              <a:off x="4535697" y="5797265"/>
              <a:ext cx="0" cy="251798"/>
            </a:xfrm>
            <a:prstGeom prst="line">
              <a:avLst/>
            </a:prstGeom>
            <a:noFill/>
            <a:ln w="12700" cap="flat" cmpd="sng" algn="ctr">
              <a:solidFill>
                <a:srgbClr val="13326F"/>
              </a:solidFill>
              <a:prstDash val="solid"/>
            </a:ln>
            <a:effectLst/>
          </p:spPr>
        </p:cxnSp>
        <p:cxnSp>
          <p:nvCxnSpPr>
            <p:cNvPr id="103" name="Straight Connector 102">
              <a:extLst>
                <a:ext uri="{FF2B5EF4-FFF2-40B4-BE49-F238E27FC236}">
                  <a16:creationId xmlns:a16="http://schemas.microsoft.com/office/drawing/2014/main" id="{DD35CE9A-8C8D-4D45-84C8-B7A42AAE35F4}"/>
                </a:ext>
              </a:extLst>
            </p:cNvPr>
            <p:cNvCxnSpPr/>
            <p:nvPr/>
          </p:nvCxnSpPr>
          <p:spPr>
            <a:xfrm>
              <a:off x="4310159" y="5808412"/>
              <a:ext cx="0" cy="251798"/>
            </a:xfrm>
            <a:prstGeom prst="line">
              <a:avLst/>
            </a:prstGeom>
            <a:noFill/>
            <a:ln w="12700" cap="flat" cmpd="sng" algn="ctr">
              <a:solidFill>
                <a:srgbClr val="13326F"/>
              </a:solidFill>
              <a:prstDash val="solid"/>
            </a:ln>
            <a:effectLst/>
          </p:spPr>
        </p:cxnSp>
        <p:cxnSp>
          <p:nvCxnSpPr>
            <p:cNvPr id="104" name="Straight Connector 103">
              <a:extLst>
                <a:ext uri="{FF2B5EF4-FFF2-40B4-BE49-F238E27FC236}">
                  <a16:creationId xmlns:a16="http://schemas.microsoft.com/office/drawing/2014/main" id="{A161495D-3406-1645-855D-D067E0E2355A}"/>
                </a:ext>
              </a:extLst>
            </p:cNvPr>
            <p:cNvCxnSpPr>
              <a:stCxn id="100" idx="1"/>
              <a:endCxn id="100" idx="3"/>
            </p:cNvCxnSpPr>
            <p:nvPr/>
          </p:nvCxnSpPr>
          <p:spPr>
            <a:xfrm>
              <a:off x="4202413" y="5928663"/>
              <a:ext cx="637634" cy="0"/>
            </a:xfrm>
            <a:prstGeom prst="line">
              <a:avLst/>
            </a:prstGeom>
            <a:noFill/>
            <a:ln w="12700" cap="flat" cmpd="sng" algn="ctr">
              <a:solidFill>
                <a:srgbClr val="13326F"/>
              </a:solidFill>
              <a:prstDash val="solid"/>
            </a:ln>
            <a:effectLst/>
          </p:spPr>
        </p:cxnSp>
        <p:cxnSp>
          <p:nvCxnSpPr>
            <p:cNvPr id="105" name="Straight Connector 104">
              <a:extLst>
                <a:ext uri="{FF2B5EF4-FFF2-40B4-BE49-F238E27FC236}">
                  <a16:creationId xmlns:a16="http://schemas.microsoft.com/office/drawing/2014/main" id="{D1AE78CA-060D-DC43-8DE9-B853E845F8ED}"/>
                </a:ext>
              </a:extLst>
            </p:cNvPr>
            <p:cNvCxnSpPr/>
            <p:nvPr/>
          </p:nvCxnSpPr>
          <p:spPr>
            <a:xfrm>
              <a:off x="4460594" y="5797265"/>
              <a:ext cx="0" cy="251798"/>
            </a:xfrm>
            <a:prstGeom prst="line">
              <a:avLst/>
            </a:prstGeom>
            <a:noFill/>
            <a:ln w="12700" cap="flat" cmpd="sng" algn="ctr">
              <a:solidFill>
                <a:srgbClr val="13326F"/>
              </a:solidFill>
              <a:prstDash val="solid"/>
            </a:ln>
            <a:effectLst/>
          </p:spPr>
        </p:cxnSp>
        <p:sp>
          <p:nvSpPr>
            <p:cNvPr id="106" name="Rectangle 105">
              <a:extLst>
                <a:ext uri="{FF2B5EF4-FFF2-40B4-BE49-F238E27FC236}">
                  <a16:creationId xmlns:a16="http://schemas.microsoft.com/office/drawing/2014/main" id="{E7C96BCC-D08C-5E4B-B8EC-9551121941B7}"/>
                </a:ext>
              </a:extLst>
            </p:cNvPr>
            <p:cNvSpPr/>
            <p:nvPr/>
          </p:nvSpPr>
          <p:spPr>
            <a:xfrm>
              <a:off x="4241975" y="5962351"/>
              <a:ext cx="45719" cy="50800"/>
            </a:xfrm>
            <a:prstGeom prst="rect">
              <a:avLst/>
            </a:prstGeom>
            <a:solidFill>
              <a:sysClr val="window" lastClr="FFFFFF"/>
            </a:solidFill>
            <a:ln w="127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07" name="TextBox 106">
              <a:extLst>
                <a:ext uri="{FF2B5EF4-FFF2-40B4-BE49-F238E27FC236}">
                  <a16:creationId xmlns:a16="http://schemas.microsoft.com/office/drawing/2014/main" id="{6584BCD1-E83C-2744-904F-54582A486558}"/>
                </a:ext>
              </a:extLst>
            </p:cNvPr>
            <p:cNvSpPr txBox="1"/>
            <p:nvPr/>
          </p:nvSpPr>
          <p:spPr>
            <a:xfrm>
              <a:off x="4151669" y="5744028"/>
              <a:ext cx="857249"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10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r>
                <a:rPr kumimoji="0" lang="en-US" sz="800" b="0" i="0" u="none" strike="noStrike" kern="0" cap="none" spc="0" normalizeH="0" baseline="0" noProof="0" dirty="0">
                  <a:ln>
                    <a:noFill/>
                  </a:ln>
                  <a:solidFill>
                    <a:srgbClr val="2D4B87">
                      <a:lumMod val="75000"/>
                    </a:srgbClr>
                  </a:solidFill>
                  <a:effectLst/>
                  <a:uLnTx/>
                  <a:uFillTx/>
                  <a:latin typeface="Arial"/>
                  <a:cs typeface="Arial"/>
                </a:rPr>
                <a:t> </a:t>
              </a:r>
              <a:r>
                <a:rPr kumimoji="0" lang="en-US" sz="800" b="0" i="0" u="none" strike="noStrike" kern="0" cap="none" spc="0" normalizeH="0" baseline="0" noProof="0" dirty="0">
                  <a:ln>
                    <a:noFill/>
                  </a:ln>
                  <a:solidFill>
                    <a:srgbClr val="2D4B87">
                      <a:lumMod val="75000"/>
                    </a:srgbClr>
                  </a:solidFill>
                  <a:effectLst/>
                  <a:uLnTx/>
                  <a:uFillTx/>
                  <a:latin typeface="Wingdings"/>
                  <a:ea typeface="Wingdings"/>
                  <a:cs typeface="Wingdings"/>
                  <a:sym typeface="Wingdings"/>
                </a:rPr>
                <a:t></a:t>
              </a:r>
              <a:endParaRPr kumimoji="0" lang="en-US" sz="800" b="0" i="0" u="none" strike="noStrike" kern="0" cap="none" spc="0" normalizeH="0" baseline="0" noProof="0" dirty="0">
                <a:ln>
                  <a:noFill/>
                </a:ln>
                <a:solidFill>
                  <a:srgbClr val="2D4B87">
                    <a:lumMod val="75000"/>
                  </a:srgbClr>
                </a:solidFill>
                <a:effectLst/>
                <a:uLnTx/>
                <a:uFillTx/>
                <a:latin typeface="Arial"/>
                <a:cs typeface="Arial"/>
              </a:endParaRPr>
            </a:p>
          </p:txBody>
        </p:sp>
        <p:cxnSp>
          <p:nvCxnSpPr>
            <p:cNvPr id="108" name="Straight Connector 107">
              <a:extLst>
                <a:ext uri="{FF2B5EF4-FFF2-40B4-BE49-F238E27FC236}">
                  <a16:creationId xmlns:a16="http://schemas.microsoft.com/office/drawing/2014/main" id="{E1153E9F-2F5B-2C4A-BAD0-F2EEA77DC3E8}"/>
                </a:ext>
              </a:extLst>
            </p:cNvPr>
            <p:cNvCxnSpPr/>
            <p:nvPr/>
          </p:nvCxnSpPr>
          <p:spPr>
            <a:xfrm>
              <a:off x="4385535" y="5802764"/>
              <a:ext cx="0" cy="251798"/>
            </a:xfrm>
            <a:prstGeom prst="line">
              <a:avLst/>
            </a:prstGeom>
            <a:noFill/>
            <a:ln w="12700" cap="flat" cmpd="sng" algn="ctr">
              <a:solidFill>
                <a:srgbClr val="13326F"/>
              </a:solidFill>
              <a:prstDash val="solid"/>
            </a:ln>
            <a:effectLst/>
          </p:spPr>
        </p:cxnSp>
        <p:cxnSp>
          <p:nvCxnSpPr>
            <p:cNvPr id="109" name="Straight Connector 108">
              <a:extLst>
                <a:ext uri="{FF2B5EF4-FFF2-40B4-BE49-F238E27FC236}">
                  <a16:creationId xmlns:a16="http://schemas.microsoft.com/office/drawing/2014/main" id="{DA690FD7-4778-0641-AF0A-44DB97FA46A4}"/>
                </a:ext>
              </a:extLst>
            </p:cNvPr>
            <p:cNvCxnSpPr/>
            <p:nvPr/>
          </p:nvCxnSpPr>
          <p:spPr>
            <a:xfrm>
              <a:off x="4685066" y="5792859"/>
              <a:ext cx="0" cy="251798"/>
            </a:xfrm>
            <a:prstGeom prst="line">
              <a:avLst/>
            </a:prstGeom>
            <a:noFill/>
            <a:ln w="12700" cap="flat" cmpd="sng" algn="ctr">
              <a:solidFill>
                <a:srgbClr val="13326F"/>
              </a:solidFill>
              <a:prstDash val="solid"/>
            </a:ln>
            <a:effectLst/>
          </p:spPr>
        </p:cxnSp>
        <p:cxnSp>
          <p:nvCxnSpPr>
            <p:cNvPr id="110" name="Straight Connector 109">
              <a:extLst>
                <a:ext uri="{FF2B5EF4-FFF2-40B4-BE49-F238E27FC236}">
                  <a16:creationId xmlns:a16="http://schemas.microsoft.com/office/drawing/2014/main" id="{14727E54-BE3D-774B-A9A6-576581499129}"/>
                </a:ext>
              </a:extLst>
            </p:cNvPr>
            <p:cNvCxnSpPr/>
            <p:nvPr/>
          </p:nvCxnSpPr>
          <p:spPr>
            <a:xfrm>
              <a:off x="4756857" y="5805939"/>
              <a:ext cx="0" cy="251798"/>
            </a:xfrm>
            <a:prstGeom prst="line">
              <a:avLst/>
            </a:prstGeom>
            <a:noFill/>
            <a:ln w="12700" cap="flat" cmpd="sng" algn="ctr">
              <a:solidFill>
                <a:srgbClr val="13326F"/>
              </a:solidFill>
              <a:prstDash val="solid"/>
            </a:ln>
            <a:effectLst/>
          </p:spPr>
        </p:cxnSp>
      </p:grpSp>
      <p:cxnSp>
        <p:nvCxnSpPr>
          <p:cNvPr id="117" name="Straight Connector 116">
            <a:extLst>
              <a:ext uri="{FF2B5EF4-FFF2-40B4-BE49-F238E27FC236}">
                <a16:creationId xmlns:a16="http://schemas.microsoft.com/office/drawing/2014/main" id="{083F9461-9530-AA45-90E4-CBB2928676E8}"/>
              </a:ext>
            </a:extLst>
          </p:cNvPr>
          <p:cNvCxnSpPr>
            <a:cxnSpLocks/>
          </p:cNvCxnSpPr>
          <p:nvPr/>
        </p:nvCxnSpPr>
        <p:spPr>
          <a:xfrm flipV="1">
            <a:off x="4145377" y="3645024"/>
            <a:ext cx="15896" cy="1525269"/>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CA2F8E1D-2012-A345-ACC3-A6223F7AE1EA}"/>
              </a:ext>
            </a:extLst>
          </p:cNvPr>
          <p:cNvCxnSpPr>
            <a:cxnSpLocks/>
          </p:cNvCxnSpPr>
          <p:nvPr/>
        </p:nvCxnSpPr>
        <p:spPr>
          <a:xfrm flipV="1">
            <a:off x="1225886" y="3645024"/>
            <a:ext cx="0" cy="288032"/>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E2DB0FA6-A7DF-5C42-99EE-88F2AE59A315}"/>
              </a:ext>
            </a:extLst>
          </p:cNvPr>
          <p:cNvCxnSpPr>
            <a:cxnSpLocks/>
          </p:cNvCxnSpPr>
          <p:nvPr/>
        </p:nvCxnSpPr>
        <p:spPr>
          <a:xfrm flipV="1">
            <a:off x="2984580" y="3645024"/>
            <a:ext cx="0" cy="288032"/>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2AAFD7F2-E757-DE4D-8905-F5CF6116E87C}"/>
              </a:ext>
            </a:extLst>
          </p:cNvPr>
          <p:cNvCxnSpPr>
            <a:cxnSpLocks/>
          </p:cNvCxnSpPr>
          <p:nvPr/>
        </p:nvCxnSpPr>
        <p:spPr>
          <a:xfrm>
            <a:off x="4145377" y="4495734"/>
            <a:ext cx="426374" cy="0"/>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sp>
        <p:nvSpPr>
          <p:cNvPr id="128" name="TextBox 127">
            <a:extLst>
              <a:ext uri="{FF2B5EF4-FFF2-40B4-BE49-F238E27FC236}">
                <a16:creationId xmlns:a16="http://schemas.microsoft.com/office/drawing/2014/main" id="{88E30A03-74E1-E34B-849F-4CF868CFF4EC}"/>
              </a:ext>
            </a:extLst>
          </p:cNvPr>
          <p:cNvSpPr txBox="1"/>
          <p:nvPr/>
        </p:nvSpPr>
        <p:spPr>
          <a:xfrm>
            <a:off x="3190459" y="5680840"/>
            <a:ext cx="2029613" cy="276999"/>
          </a:xfrm>
          <a:prstGeom prst="rect">
            <a:avLst/>
          </a:prstGeom>
          <a:noFill/>
        </p:spPr>
        <p:txBody>
          <a:bodyPr wrap="square" rtlCol="0">
            <a:spAutoFit/>
          </a:bodyPr>
          <a:lstStyle/>
          <a:p>
            <a:pPr algn="ctr"/>
            <a:r>
              <a:rPr lang="en-US" sz="1200" dirty="0">
                <a:latin typeface="Lato" panose="020F0502020204030203" pitchFamily="34" charset="0"/>
              </a:rPr>
              <a:t>Smart Devices or PLCs</a:t>
            </a:r>
            <a:endParaRPr lang="en-GB" sz="1200" dirty="0">
              <a:latin typeface="Lato" panose="020F0502020204030203" pitchFamily="34" charset="0"/>
            </a:endParaRPr>
          </a:p>
        </p:txBody>
      </p:sp>
      <p:cxnSp>
        <p:nvCxnSpPr>
          <p:cNvPr id="129" name="Straight Connector 128">
            <a:extLst>
              <a:ext uri="{FF2B5EF4-FFF2-40B4-BE49-F238E27FC236}">
                <a16:creationId xmlns:a16="http://schemas.microsoft.com/office/drawing/2014/main" id="{625B9484-8684-1B45-9E8D-753EB9B47A89}"/>
              </a:ext>
            </a:extLst>
          </p:cNvPr>
          <p:cNvCxnSpPr>
            <a:cxnSpLocks/>
          </p:cNvCxnSpPr>
          <p:nvPr/>
        </p:nvCxnSpPr>
        <p:spPr>
          <a:xfrm flipV="1">
            <a:off x="2359262" y="3392315"/>
            <a:ext cx="0" cy="252709"/>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26280F18-91E7-B144-A6DE-9343DB8071A9}"/>
              </a:ext>
            </a:extLst>
          </p:cNvPr>
          <p:cNvCxnSpPr>
            <a:cxnSpLocks/>
          </p:cNvCxnSpPr>
          <p:nvPr/>
        </p:nvCxnSpPr>
        <p:spPr>
          <a:xfrm flipH="1" flipV="1">
            <a:off x="2336402" y="2132856"/>
            <a:ext cx="22860" cy="1152128"/>
          </a:xfrm>
          <a:prstGeom prst="line">
            <a:avLst/>
          </a:prstGeom>
          <a:ln w="19050" cmpd="sng">
            <a:solidFill>
              <a:srgbClr val="A39F98"/>
            </a:solidFill>
            <a:prstDash val="solid"/>
          </a:ln>
          <a:effectLst/>
        </p:spPr>
        <p:style>
          <a:lnRef idx="2">
            <a:schemeClr val="accent1"/>
          </a:lnRef>
          <a:fillRef idx="0">
            <a:schemeClr val="accent1"/>
          </a:fillRef>
          <a:effectRef idx="1">
            <a:schemeClr val="accent1"/>
          </a:effectRef>
          <a:fontRef idx="minor">
            <a:schemeClr val="tx1"/>
          </a:fontRef>
        </p:style>
      </p:cxnSp>
      <p:sp>
        <p:nvSpPr>
          <p:cNvPr id="134" name="TextBox 133">
            <a:extLst>
              <a:ext uri="{FF2B5EF4-FFF2-40B4-BE49-F238E27FC236}">
                <a16:creationId xmlns:a16="http://schemas.microsoft.com/office/drawing/2014/main" id="{55FB672B-35FC-3C4C-8111-30A898E9A742}"/>
              </a:ext>
            </a:extLst>
          </p:cNvPr>
          <p:cNvSpPr txBox="1"/>
          <p:nvPr/>
        </p:nvSpPr>
        <p:spPr>
          <a:xfrm>
            <a:off x="2252146" y="3294040"/>
            <a:ext cx="2857322" cy="276999"/>
          </a:xfrm>
          <a:prstGeom prst="rect">
            <a:avLst/>
          </a:prstGeom>
          <a:noFill/>
        </p:spPr>
        <p:txBody>
          <a:bodyPr wrap="square" rtlCol="0">
            <a:spAutoFit/>
          </a:bodyPr>
          <a:lstStyle/>
          <a:p>
            <a:pPr algn="ctr"/>
            <a:r>
              <a:rPr lang="en-US" sz="1200" dirty="0">
                <a:latin typeface="Lato" panose="020F0502020204030203" pitchFamily="34" charset="0"/>
              </a:rPr>
              <a:t>Switch/Firewall/Router/Modem</a:t>
            </a:r>
            <a:endParaRPr lang="en-GB" sz="1200" dirty="0">
              <a:latin typeface="Lato" panose="020F0502020204030203" pitchFamily="34" charset="0"/>
            </a:endParaRPr>
          </a:p>
        </p:txBody>
      </p:sp>
      <p:sp>
        <p:nvSpPr>
          <p:cNvPr id="11" name="Cloud 10">
            <a:extLst>
              <a:ext uri="{FF2B5EF4-FFF2-40B4-BE49-F238E27FC236}">
                <a16:creationId xmlns:a16="http://schemas.microsoft.com/office/drawing/2014/main" id="{838EE1CD-C542-8545-A4FC-BC67EE3217EE}"/>
              </a:ext>
            </a:extLst>
          </p:cNvPr>
          <p:cNvSpPr/>
          <p:nvPr/>
        </p:nvSpPr>
        <p:spPr>
          <a:xfrm>
            <a:off x="1025382" y="1628800"/>
            <a:ext cx="2977401" cy="792088"/>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31BA54CA-03A9-6546-8FD6-B9E9583F4873}"/>
              </a:ext>
            </a:extLst>
          </p:cNvPr>
          <p:cNvSpPr txBox="1"/>
          <p:nvPr/>
        </p:nvSpPr>
        <p:spPr>
          <a:xfrm>
            <a:off x="602931" y="2532553"/>
            <a:ext cx="1234564" cy="276999"/>
          </a:xfrm>
          <a:prstGeom prst="rect">
            <a:avLst/>
          </a:prstGeom>
          <a:noFill/>
        </p:spPr>
        <p:txBody>
          <a:bodyPr wrap="square" rtlCol="0">
            <a:spAutoFit/>
          </a:bodyPr>
          <a:lstStyle/>
          <a:p>
            <a:pPr algn="ctr"/>
            <a:r>
              <a:rPr lang="en-US" sz="1200" dirty="0">
                <a:latin typeface="Lato" panose="020F0502020204030203" pitchFamily="34" charset="0"/>
              </a:rPr>
              <a:t>Internet</a:t>
            </a:r>
            <a:endParaRPr lang="en-GB" sz="1200" dirty="0">
              <a:latin typeface="Lato" panose="020F0502020204030203" pitchFamily="34" charset="0"/>
            </a:endParaRPr>
          </a:p>
        </p:txBody>
      </p:sp>
      <p:grpSp>
        <p:nvGrpSpPr>
          <p:cNvPr id="68" name="Group 67">
            <a:extLst>
              <a:ext uri="{FF2B5EF4-FFF2-40B4-BE49-F238E27FC236}">
                <a16:creationId xmlns:a16="http://schemas.microsoft.com/office/drawing/2014/main" id="{20FC8C6B-73DD-334B-B422-14F06EFB6655}"/>
              </a:ext>
            </a:extLst>
          </p:cNvPr>
          <p:cNvGrpSpPr/>
          <p:nvPr/>
        </p:nvGrpSpPr>
        <p:grpSpPr>
          <a:xfrm>
            <a:off x="2111134" y="1454389"/>
            <a:ext cx="334098" cy="584829"/>
            <a:chOff x="2590776" y="1079394"/>
            <a:chExt cx="749324" cy="1206606"/>
          </a:xfrm>
        </p:grpSpPr>
        <p:sp>
          <p:nvSpPr>
            <p:cNvPr id="69" name="Rounded Rectangle 96">
              <a:extLst>
                <a:ext uri="{FF2B5EF4-FFF2-40B4-BE49-F238E27FC236}">
                  <a16:creationId xmlns:a16="http://schemas.microsoft.com/office/drawing/2014/main" id="{4CA7ED5B-C681-DC4D-9F4F-A2A1EB338E3F}"/>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0" name="Rounded Rectangle 97">
              <a:extLst>
                <a:ext uri="{FF2B5EF4-FFF2-40B4-BE49-F238E27FC236}">
                  <a16:creationId xmlns:a16="http://schemas.microsoft.com/office/drawing/2014/main" id="{25464116-4B20-A14B-9A26-2F821F03E195}"/>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1" name="Rounded Rectangle 98">
              <a:extLst>
                <a:ext uri="{FF2B5EF4-FFF2-40B4-BE49-F238E27FC236}">
                  <a16:creationId xmlns:a16="http://schemas.microsoft.com/office/drawing/2014/main" id="{D840B7CF-E6F4-4941-BFC8-8907C1536932}"/>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2" name="Rounded Rectangle 99">
              <a:extLst>
                <a:ext uri="{FF2B5EF4-FFF2-40B4-BE49-F238E27FC236}">
                  <a16:creationId xmlns:a16="http://schemas.microsoft.com/office/drawing/2014/main" id="{F84BACF3-5741-834C-B5C4-E7B785EF4463}"/>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3" name="Rectangle 72">
              <a:extLst>
                <a:ext uri="{FF2B5EF4-FFF2-40B4-BE49-F238E27FC236}">
                  <a16:creationId xmlns:a16="http://schemas.microsoft.com/office/drawing/2014/main" id="{5C25AC42-D4DE-AE41-BF22-8D3BA345AE44}"/>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4" name="Oval 73">
              <a:extLst>
                <a:ext uri="{FF2B5EF4-FFF2-40B4-BE49-F238E27FC236}">
                  <a16:creationId xmlns:a16="http://schemas.microsoft.com/office/drawing/2014/main" id="{D3D4A93A-2FDF-8D4F-98BC-09E8069044F8}"/>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75" name="Group 74">
            <a:extLst>
              <a:ext uri="{FF2B5EF4-FFF2-40B4-BE49-F238E27FC236}">
                <a16:creationId xmlns:a16="http://schemas.microsoft.com/office/drawing/2014/main" id="{487B89D1-FEE9-CB46-9E6A-AE6EEC8049BD}"/>
              </a:ext>
            </a:extLst>
          </p:cNvPr>
          <p:cNvGrpSpPr/>
          <p:nvPr/>
        </p:nvGrpSpPr>
        <p:grpSpPr>
          <a:xfrm>
            <a:off x="2263534" y="1606789"/>
            <a:ext cx="334098" cy="584829"/>
            <a:chOff x="2590776" y="1079394"/>
            <a:chExt cx="749324" cy="1206606"/>
          </a:xfrm>
        </p:grpSpPr>
        <p:sp>
          <p:nvSpPr>
            <p:cNvPr id="76" name="Rounded Rectangle 96">
              <a:extLst>
                <a:ext uri="{FF2B5EF4-FFF2-40B4-BE49-F238E27FC236}">
                  <a16:creationId xmlns:a16="http://schemas.microsoft.com/office/drawing/2014/main" id="{825C2476-731E-8843-94C5-89A8373D21D8}"/>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7" name="Rounded Rectangle 97">
              <a:extLst>
                <a:ext uri="{FF2B5EF4-FFF2-40B4-BE49-F238E27FC236}">
                  <a16:creationId xmlns:a16="http://schemas.microsoft.com/office/drawing/2014/main" id="{3BAEFCE7-1394-214E-9204-7B08FD29D490}"/>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8" name="Rounded Rectangle 98">
              <a:extLst>
                <a:ext uri="{FF2B5EF4-FFF2-40B4-BE49-F238E27FC236}">
                  <a16:creationId xmlns:a16="http://schemas.microsoft.com/office/drawing/2014/main" id="{D6AD9F55-FEB8-6E47-B750-4A2C19EDFCF9}"/>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79" name="Rounded Rectangle 99">
              <a:extLst>
                <a:ext uri="{FF2B5EF4-FFF2-40B4-BE49-F238E27FC236}">
                  <a16:creationId xmlns:a16="http://schemas.microsoft.com/office/drawing/2014/main" id="{ED17AFAE-2EDB-0E40-BDE1-EC09348FE5E2}"/>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0" name="Rectangle 79">
              <a:extLst>
                <a:ext uri="{FF2B5EF4-FFF2-40B4-BE49-F238E27FC236}">
                  <a16:creationId xmlns:a16="http://schemas.microsoft.com/office/drawing/2014/main" id="{986A2640-EDBB-7444-977E-FDAB5D9119C7}"/>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1" name="Oval 80">
              <a:extLst>
                <a:ext uri="{FF2B5EF4-FFF2-40B4-BE49-F238E27FC236}">
                  <a16:creationId xmlns:a16="http://schemas.microsoft.com/office/drawing/2014/main" id="{395436FC-5109-3C4D-B9EA-98F7487E8322}"/>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82" name="Group 81">
            <a:extLst>
              <a:ext uri="{FF2B5EF4-FFF2-40B4-BE49-F238E27FC236}">
                <a16:creationId xmlns:a16="http://schemas.microsoft.com/office/drawing/2014/main" id="{1FAD7DA5-DF75-994E-8880-3792370F8EBC}"/>
              </a:ext>
            </a:extLst>
          </p:cNvPr>
          <p:cNvGrpSpPr/>
          <p:nvPr/>
        </p:nvGrpSpPr>
        <p:grpSpPr>
          <a:xfrm>
            <a:off x="2415934" y="1759189"/>
            <a:ext cx="334098" cy="584829"/>
            <a:chOff x="2590776" y="1079394"/>
            <a:chExt cx="749324" cy="1206606"/>
          </a:xfrm>
        </p:grpSpPr>
        <p:sp>
          <p:nvSpPr>
            <p:cNvPr id="83" name="Rounded Rectangle 96">
              <a:extLst>
                <a:ext uri="{FF2B5EF4-FFF2-40B4-BE49-F238E27FC236}">
                  <a16:creationId xmlns:a16="http://schemas.microsoft.com/office/drawing/2014/main" id="{7001D439-C2C8-0247-91D4-4978BEC93C08}"/>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4" name="Rounded Rectangle 97">
              <a:extLst>
                <a:ext uri="{FF2B5EF4-FFF2-40B4-BE49-F238E27FC236}">
                  <a16:creationId xmlns:a16="http://schemas.microsoft.com/office/drawing/2014/main" id="{25089EB6-6361-414B-9890-CA7823E02AFB}"/>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5" name="Rounded Rectangle 98">
              <a:extLst>
                <a:ext uri="{FF2B5EF4-FFF2-40B4-BE49-F238E27FC236}">
                  <a16:creationId xmlns:a16="http://schemas.microsoft.com/office/drawing/2014/main" id="{155B8FCF-89B2-BB47-BAE9-1AE36AA55B59}"/>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86" name="Rounded Rectangle 99">
              <a:extLst>
                <a:ext uri="{FF2B5EF4-FFF2-40B4-BE49-F238E27FC236}">
                  <a16:creationId xmlns:a16="http://schemas.microsoft.com/office/drawing/2014/main" id="{0015EDCE-F819-A64A-8E6E-4B466C9A9966}"/>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1" name="Rectangle 110">
              <a:extLst>
                <a:ext uri="{FF2B5EF4-FFF2-40B4-BE49-F238E27FC236}">
                  <a16:creationId xmlns:a16="http://schemas.microsoft.com/office/drawing/2014/main" id="{6A610CBB-C83B-AC4C-8E6F-EFFED331D03E}"/>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2" name="Oval 111">
              <a:extLst>
                <a:ext uri="{FF2B5EF4-FFF2-40B4-BE49-F238E27FC236}">
                  <a16:creationId xmlns:a16="http://schemas.microsoft.com/office/drawing/2014/main" id="{262B997B-36CF-CA42-BB8B-E451C9E1232C}"/>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113" name="Group 112">
            <a:extLst>
              <a:ext uri="{FF2B5EF4-FFF2-40B4-BE49-F238E27FC236}">
                <a16:creationId xmlns:a16="http://schemas.microsoft.com/office/drawing/2014/main" id="{013B32FC-59DA-C44D-A166-A0295042C0C6}"/>
              </a:ext>
            </a:extLst>
          </p:cNvPr>
          <p:cNvGrpSpPr/>
          <p:nvPr/>
        </p:nvGrpSpPr>
        <p:grpSpPr>
          <a:xfrm>
            <a:off x="2568334" y="1911589"/>
            <a:ext cx="334098" cy="584829"/>
            <a:chOff x="2590776" y="1079394"/>
            <a:chExt cx="749324" cy="1206606"/>
          </a:xfrm>
        </p:grpSpPr>
        <p:sp>
          <p:nvSpPr>
            <p:cNvPr id="114" name="Rounded Rectangle 96">
              <a:extLst>
                <a:ext uri="{FF2B5EF4-FFF2-40B4-BE49-F238E27FC236}">
                  <a16:creationId xmlns:a16="http://schemas.microsoft.com/office/drawing/2014/main" id="{B2F09EB4-2E27-7548-9CB6-33D720D35C71}"/>
                </a:ext>
              </a:extLst>
            </p:cNvPr>
            <p:cNvSpPr/>
            <p:nvPr/>
          </p:nvSpPr>
          <p:spPr>
            <a:xfrm>
              <a:off x="2590776" y="1079394"/>
              <a:ext cx="749324" cy="1206606"/>
            </a:xfrm>
            <a:prstGeom prst="roundRect">
              <a:avLst>
                <a:gd name="adj" fmla="val 8193"/>
              </a:avLst>
            </a:prstGeom>
            <a:solidFill>
              <a:srgbClr val="99BBE6"/>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115" name="Rounded Rectangle 97">
              <a:extLst>
                <a:ext uri="{FF2B5EF4-FFF2-40B4-BE49-F238E27FC236}">
                  <a16:creationId xmlns:a16="http://schemas.microsoft.com/office/drawing/2014/main" id="{6C0BF6B6-38A0-F64F-BFB3-1DCD2DB8F46A}"/>
                </a:ext>
              </a:extLst>
            </p:cNvPr>
            <p:cNvSpPr/>
            <p:nvPr/>
          </p:nvSpPr>
          <p:spPr>
            <a:xfrm>
              <a:off x="2682857" y="12083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6" name="Rounded Rectangle 98">
              <a:extLst>
                <a:ext uri="{FF2B5EF4-FFF2-40B4-BE49-F238E27FC236}">
                  <a16:creationId xmlns:a16="http://schemas.microsoft.com/office/drawing/2014/main" id="{B492F377-1A77-774D-B7AB-D58CC4058930}"/>
                </a:ext>
              </a:extLst>
            </p:cNvPr>
            <p:cNvSpPr/>
            <p:nvPr/>
          </p:nvSpPr>
          <p:spPr>
            <a:xfrm>
              <a:off x="2682857" y="1360780"/>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8" name="Rounded Rectangle 99">
              <a:extLst>
                <a:ext uri="{FF2B5EF4-FFF2-40B4-BE49-F238E27FC236}">
                  <a16:creationId xmlns:a16="http://schemas.microsoft.com/office/drawing/2014/main" id="{6CC3D7A7-5250-3348-976A-2C3F5B17BA6E}"/>
                </a:ext>
              </a:extLst>
            </p:cNvPr>
            <p:cNvSpPr/>
            <p:nvPr/>
          </p:nvSpPr>
          <p:spPr>
            <a:xfrm>
              <a:off x="2682857" y="1508361"/>
              <a:ext cx="565162" cy="78016"/>
            </a:xfrm>
            <a:prstGeom prst="roundRect">
              <a:avLst>
                <a:gd name="adj" fmla="val 8193"/>
              </a:avLst>
            </a:prstGeom>
            <a:solidFill>
              <a:srgbClr val="2D4B87">
                <a:lumMod val="75000"/>
              </a:srgbClr>
            </a:solid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19" name="Rectangle 118">
              <a:extLst>
                <a:ext uri="{FF2B5EF4-FFF2-40B4-BE49-F238E27FC236}">
                  <a16:creationId xmlns:a16="http://schemas.microsoft.com/office/drawing/2014/main" id="{14785ECE-3982-D94F-93CF-5B8043B43111}"/>
                </a:ext>
              </a:extLst>
            </p:cNvPr>
            <p:cNvSpPr/>
            <p:nvPr/>
          </p:nvSpPr>
          <p:spPr>
            <a:xfrm>
              <a:off x="2682857" y="1697537"/>
              <a:ext cx="565162" cy="45719"/>
            </a:xfrm>
            <a:prstGeom prst="rect">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21" name="Oval 120">
              <a:extLst>
                <a:ext uri="{FF2B5EF4-FFF2-40B4-BE49-F238E27FC236}">
                  <a16:creationId xmlns:a16="http://schemas.microsoft.com/office/drawing/2014/main" id="{BDFA4248-5D40-C448-A1C6-0D8632371277}"/>
                </a:ext>
              </a:extLst>
            </p:cNvPr>
            <p:cNvSpPr>
              <a:spLocks noChangeAspect="1"/>
            </p:cNvSpPr>
            <p:nvPr/>
          </p:nvSpPr>
          <p:spPr>
            <a:xfrm>
              <a:off x="2907041" y="1986644"/>
              <a:ext cx="116795" cy="116770"/>
            </a:xfrm>
            <a:prstGeom prst="ellipse">
              <a:avLst/>
            </a:prstGeom>
            <a:solidFill>
              <a:sysClr val="window" lastClr="FFFFFF"/>
            </a:solid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grpSp>
        <p:nvGrpSpPr>
          <p:cNvPr id="126" name="Group 125">
            <a:extLst>
              <a:ext uri="{FF2B5EF4-FFF2-40B4-BE49-F238E27FC236}">
                <a16:creationId xmlns:a16="http://schemas.microsoft.com/office/drawing/2014/main" id="{2647A153-F5C1-C544-B4EA-99D6D5C117E1}"/>
              </a:ext>
            </a:extLst>
          </p:cNvPr>
          <p:cNvGrpSpPr/>
          <p:nvPr/>
        </p:nvGrpSpPr>
        <p:grpSpPr>
          <a:xfrm>
            <a:off x="3213077" y="1940941"/>
            <a:ext cx="334098" cy="584829"/>
            <a:chOff x="2590776" y="1079394"/>
            <a:chExt cx="749324" cy="1206606"/>
          </a:xfrm>
          <a:solidFill>
            <a:srgbClr val="FF0000"/>
          </a:solidFill>
        </p:grpSpPr>
        <p:sp>
          <p:nvSpPr>
            <p:cNvPr id="127" name="Rounded Rectangle 96">
              <a:extLst>
                <a:ext uri="{FF2B5EF4-FFF2-40B4-BE49-F238E27FC236}">
                  <a16:creationId xmlns:a16="http://schemas.microsoft.com/office/drawing/2014/main" id="{ED30530E-83FB-5E47-BB41-1852535CB47D}"/>
                </a:ext>
              </a:extLst>
            </p:cNvPr>
            <p:cNvSpPr/>
            <p:nvPr/>
          </p:nvSpPr>
          <p:spPr>
            <a:xfrm>
              <a:off x="2590776" y="1079394"/>
              <a:ext cx="749324" cy="1206606"/>
            </a:xfrm>
            <a:prstGeom prst="roundRect">
              <a:avLst>
                <a:gd name="adj" fmla="val 8193"/>
              </a:avLst>
            </a:prstGeom>
            <a:grp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131" name="Rounded Rectangle 97">
              <a:extLst>
                <a:ext uri="{FF2B5EF4-FFF2-40B4-BE49-F238E27FC236}">
                  <a16:creationId xmlns:a16="http://schemas.microsoft.com/office/drawing/2014/main" id="{DBB886F9-62BC-DE4D-BA58-A2A17804EFED}"/>
                </a:ext>
              </a:extLst>
            </p:cNvPr>
            <p:cNvSpPr/>
            <p:nvPr/>
          </p:nvSpPr>
          <p:spPr>
            <a:xfrm>
              <a:off x="2682857" y="1208380"/>
              <a:ext cx="565162" cy="78016"/>
            </a:xfrm>
            <a:prstGeom prst="roundRect">
              <a:avLst>
                <a:gd name="adj" fmla="val 8193"/>
              </a:avLst>
            </a:prstGeom>
            <a:grp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32" name="Rounded Rectangle 98">
              <a:extLst>
                <a:ext uri="{FF2B5EF4-FFF2-40B4-BE49-F238E27FC236}">
                  <a16:creationId xmlns:a16="http://schemas.microsoft.com/office/drawing/2014/main" id="{28F1FC3B-3438-2A41-8F74-2E8E9A007DAF}"/>
                </a:ext>
              </a:extLst>
            </p:cNvPr>
            <p:cNvSpPr/>
            <p:nvPr/>
          </p:nvSpPr>
          <p:spPr>
            <a:xfrm>
              <a:off x="2682857" y="1360780"/>
              <a:ext cx="565162" cy="78016"/>
            </a:xfrm>
            <a:prstGeom prst="roundRect">
              <a:avLst>
                <a:gd name="adj" fmla="val 8193"/>
              </a:avLst>
            </a:prstGeom>
            <a:grp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33" name="Rounded Rectangle 99">
              <a:extLst>
                <a:ext uri="{FF2B5EF4-FFF2-40B4-BE49-F238E27FC236}">
                  <a16:creationId xmlns:a16="http://schemas.microsoft.com/office/drawing/2014/main" id="{F75430BE-8E35-D449-88D1-CAD5508EBCBF}"/>
                </a:ext>
              </a:extLst>
            </p:cNvPr>
            <p:cNvSpPr/>
            <p:nvPr/>
          </p:nvSpPr>
          <p:spPr>
            <a:xfrm>
              <a:off x="2682857" y="1508361"/>
              <a:ext cx="565162" cy="78016"/>
            </a:xfrm>
            <a:prstGeom prst="roundRect">
              <a:avLst>
                <a:gd name="adj" fmla="val 8193"/>
              </a:avLst>
            </a:prstGeom>
            <a:grpFill/>
            <a:ln w="381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35" name="Rectangle 134">
              <a:extLst>
                <a:ext uri="{FF2B5EF4-FFF2-40B4-BE49-F238E27FC236}">
                  <a16:creationId xmlns:a16="http://schemas.microsoft.com/office/drawing/2014/main" id="{250269D1-3D43-6040-A7DB-16ED091B49CC}"/>
                </a:ext>
              </a:extLst>
            </p:cNvPr>
            <p:cNvSpPr/>
            <p:nvPr/>
          </p:nvSpPr>
          <p:spPr>
            <a:xfrm>
              <a:off x="2682857" y="1697537"/>
              <a:ext cx="565162" cy="45719"/>
            </a:xfrm>
            <a:prstGeom prst="rect">
              <a:avLst/>
            </a:prstGeom>
            <a:grp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sp>
          <p:nvSpPr>
            <p:cNvPr id="136" name="Oval 135">
              <a:extLst>
                <a:ext uri="{FF2B5EF4-FFF2-40B4-BE49-F238E27FC236}">
                  <a16:creationId xmlns:a16="http://schemas.microsoft.com/office/drawing/2014/main" id="{1BEE42FC-9032-1A42-B96E-44D18E3A989A}"/>
                </a:ext>
              </a:extLst>
            </p:cNvPr>
            <p:cNvSpPr>
              <a:spLocks noChangeAspect="1"/>
            </p:cNvSpPr>
            <p:nvPr/>
          </p:nvSpPr>
          <p:spPr>
            <a:xfrm>
              <a:off x="2907041" y="1986644"/>
              <a:ext cx="116795" cy="116770"/>
            </a:xfrm>
            <a:prstGeom prst="ellipse">
              <a:avLst/>
            </a:prstGeom>
            <a:grpFill/>
            <a:ln w="25400" cap="flat" cmpd="sng" algn="ctr">
              <a:solidFill>
                <a:srgbClr val="2D4B87">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mn-cs"/>
              </a:endParaRPr>
            </a:p>
          </p:txBody>
        </p:sp>
      </p:grpSp>
      <p:sp>
        <p:nvSpPr>
          <p:cNvPr id="137" name="Content Placeholder 1">
            <a:extLst>
              <a:ext uri="{FF2B5EF4-FFF2-40B4-BE49-F238E27FC236}">
                <a16:creationId xmlns:a16="http://schemas.microsoft.com/office/drawing/2014/main" id="{287A21FE-0E7E-5541-A7F9-6876CFA721AD}"/>
              </a:ext>
            </a:extLst>
          </p:cNvPr>
          <p:cNvSpPr txBox="1">
            <a:spLocks/>
          </p:cNvSpPr>
          <p:nvPr/>
        </p:nvSpPr>
        <p:spPr>
          <a:xfrm>
            <a:off x="6257816" y="1516907"/>
            <a:ext cx="2530459" cy="3549971"/>
          </a:xfrm>
          <a:prstGeom prst="rect">
            <a:avLst/>
          </a:prstGeom>
        </p:spPr>
        <p:txBody>
          <a:bodyPr vert="horz"/>
          <a:lstStyle>
            <a:lvl1pPr marL="0" indent="0" algn="l" defTabSz="457200" rtl="0" eaLnBrk="1" latinLnBrk="0" hangingPunct="1">
              <a:spcBef>
                <a:spcPct val="20000"/>
              </a:spcBef>
              <a:buFont typeface="Arial"/>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b="1" dirty="0"/>
              <a:t>Just rent it on the black market. Our you can set up your own, but then you are more traceable</a:t>
            </a:r>
          </a:p>
        </p:txBody>
      </p:sp>
      <p:pic>
        <p:nvPicPr>
          <p:cNvPr id="140" name="Picture 139">
            <a:extLst>
              <a:ext uri="{FF2B5EF4-FFF2-40B4-BE49-F238E27FC236}">
                <a16:creationId xmlns:a16="http://schemas.microsoft.com/office/drawing/2014/main" id="{4F549F75-4BBB-E749-A7FC-E01B36F3DA2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507214" y="4281610"/>
            <a:ext cx="261230" cy="241523"/>
          </a:xfrm>
          <a:prstGeom prst="rect">
            <a:avLst/>
          </a:prstGeom>
        </p:spPr>
      </p:pic>
      <p:pic>
        <p:nvPicPr>
          <p:cNvPr id="141" name="Picture 140">
            <a:extLst>
              <a:ext uri="{FF2B5EF4-FFF2-40B4-BE49-F238E27FC236}">
                <a16:creationId xmlns:a16="http://schemas.microsoft.com/office/drawing/2014/main" id="{79BE808C-F2F8-A343-895B-A1885C152D4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637829" y="4354558"/>
            <a:ext cx="328687" cy="281868"/>
          </a:xfrm>
          <a:prstGeom prst="rect">
            <a:avLst/>
          </a:prstGeom>
        </p:spPr>
      </p:pic>
      <p:pic>
        <p:nvPicPr>
          <p:cNvPr id="139" name="Picture 42" descr="Image result for attacker icon">
            <a:extLst>
              <a:ext uri="{FF2B5EF4-FFF2-40B4-BE49-F238E27FC236}">
                <a16:creationId xmlns:a16="http://schemas.microsoft.com/office/drawing/2014/main" id="{D84BFA98-8E03-024D-BCD1-B09DFAE5A58E}"/>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814551" y="1459617"/>
            <a:ext cx="715446" cy="841331"/>
          </a:xfrm>
          <a:prstGeom prst="rect">
            <a:avLst/>
          </a:prstGeom>
          <a:noFill/>
          <a:extLst>
            <a:ext uri="{909E8E84-426E-40DD-AFC4-6F175D3DCCD1}">
              <a14:hiddenFill xmlns:a14="http://schemas.microsoft.com/office/drawing/2010/main">
                <a:solidFill>
                  <a:srgbClr val="FFFFFF"/>
                </a:solidFill>
              </a14:hiddenFill>
            </a:ext>
          </a:extLst>
        </p:spPr>
      </p:pic>
      <p:sp>
        <p:nvSpPr>
          <p:cNvPr id="142" name="Rectangle 141">
            <a:extLst>
              <a:ext uri="{FF2B5EF4-FFF2-40B4-BE49-F238E27FC236}">
                <a16:creationId xmlns:a16="http://schemas.microsoft.com/office/drawing/2014/main" id="{66078BF1-04FA-0141-9656-9D2D242F4B77}"/>
              </a:ext>
            </a:extLst>
          </p:cNvPr>
          <p:cNvSpPr/>
          <p:nvPr/>
        </p:nvSpPr>
        <p:spPr>
          <a:xfrm>
            <a:off x="1591691" y="6485575"/>
            <a:ext cx="7156773" cy="338554"/>
          </a:xfrm>
          <a:prstGeom prst="rect">
            <a:avLst/>
          </a:prstGeom>
        </p:spPr>
        <p:txBody>
          <a:bodyPr wrap="square">
            <a:spAutoFit/>
          </a:bodyPr>
          <a:lstStyle/>
          <a:p>
            <a:r>
              <a:rPr lang="en-US" sz="1600" dirty="0"/>
              <a:t>This network cannot exist in practice, it just serves for illustration purposes </a:t>
            </a:r>
          </a:p>
        </p:txBody>
      </p:sp>
    </p:spTree>
    <p:extLst>
      <p:ext uri="{BB962C8B-B14F-4D97-AF65-F5344CB8AC3E}">
        <p14:creationId xmlns:p14="http://schemas.microsoft.com/office/powerpoint/2010/main" val="1297453934"/>
      </p:ext>
    </p:extLst>
  </p:cSld>
  <p:clrMapOvr>
    <a:masterClrMapping/>
  </p:clrMapOvr>
</p:sld>
</file>

<file path=ppt/theme/theme1.xml><?xml version="1.0" encoding="utf-8"?>
<a:theme xmlns:a="http://schemas.openxmlformats.org/drawingml/2006/main" name="1_Mod2013_Slide_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Blue photo">
  <a:themeElements>
    <a:clrScheme name="Blue photo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fontScheme name="Blue pho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ue photo 1">
        <a:dk1>
          <a:srgbClr val="101073"/>
        </a:dk1>
        <a:lt1>
          <a:srgbClr val="0066CC"/>
        </a:lt1>
        <a:dk2>
          <a:srgbClr val="FFFFFF"/>
        </a:dk2>
        <a:lt2>
          <a:srgbClr val="FF9A00"/>
        </a:lt2>
        <a:accent1>
          <a:srgbClr val="00AEEF"/>
        </a:accent1>
        <a:accent2>
          <a:srgbClr val="D6004A"/>
        </a:accent2>
        <a:accent3>
          <a:srgbClr val="AAB8E2"/>
        </a:accent3>
        <a:accent4>
          <a:srgbClr val="0C0C61"/>
        </a:accent4>
        <a:accent5>
          <a:srgbClr val="AAD3F6"/>
        </a:accent5>
        <a:accent6>
          <a:srgbClr val="C20042"/>
        </a:accent6>
        <a:hlink>
          <a:srgbClr val="AD20AD"/>
        </a:hlink>
        <a:folHlink>
          <a:srgbClr val="7FC241"/>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19207</TotalTime>
  <Words>3304</Words>
  <Application>Microsoft Macintosh PowerPoint</Application>
  <PresentationFormat>On-screen Show (4:3)</PresentationFormat>
  <Paragraphs>374</Paragraphs>
  <Slides>43</Slides>
  <Notes>0</Notes>
  <HiddenSlides>1</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43</vt:i4>
      </vt:variant>
    </vt:vector>
  </HeadingPairs>
  <TitlesOfParts>
    <vt:vector size="55" baseType="lpstr">
      <vt:lpstr>Arial</vt:lpstr>
      <vt:lpstr>Calibri</vt:lpstr>
      <vt:lpstr>Gotham HTF Bold</vt:lpstr>
      <vt:lpstr>Gotham HTF Book</vt:lpstr>
      <vt:lpstr>Lato</vt:lpstr>
      <vt:lpstr>Lucida Grande</vt:lpstr>
      <vt:lpstr>Tahoma</vt:lpstr>
      <vt:lpstr>Wingdings</vt:lpstr>
      <vt:lpstr>1_Mod2013_Slide_Cover</vt:lpstr>
      <vt:lpstr>2_Slide</vt:lpstr>
      <vt:lpstr>3_Slide</vt:lpstr>
      <vt:lpstr>Blue photo</vt:lpstr>
      <vt:lpstr>Legal Informatics, Privacy  and Cyber Crime </vt:lpstr>
      <vt:lpstr>PowerPoint Presentation</vt:lpstr>
      <vt:lpstr>Basic Definitions</vt:lpstr>
      <vt:lpstr>The steps in a targeted attack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Consideration on the target Can I be a target?</vt:lpstr>
      <vt:lpstr>Considerations on Vulnerabilities</vt:lpstr>
      <vt:lpstr>From Vulnerability to Zero Day Exploits</vt:lpstr>
      <vt:lpstr>Lifetime of zero-days</vt:lpstr>
      <vt:lpstr>A very very very old price list (2012)</vt:lpstr>
      <vt:lpstr>More recent information</vt:lpstr>
      <vt:lpstr>Targeted vs Non-Targeted</vt:lpstr>
      <vt:lpstr>PowerPoint Presentation</vt:lpstr>
      <vt:lpstr>PowerPoint Presentation</vt:lpstr>
      <vt:lpstr>Some early targeted attacks </vt:lpstr>
      <vt:lpstr>PowerPoint Presentation</vt:lpstr>
      <vt:lpstr>PowerPoint Presentation</vt:lpstr>
      <vt:lpstr>Targeted Attacks: stats and purposes</vt:lpstr>
      <vt:lpstr>Targeted attacks: techniques</vt:lpstr>
      <vt:lpstr>About Living off the Land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Ilaria</dc:creator>
  <cp:lastModifiedBy>Etalle, Sandro</cp:lastModifiedBy>
  <cp:revision>1112</cp:revision>
  <cp:lastPrinted>2018-05-05T15:02:22Z</cp:lastPrinted>
  <dcterms:created xsi:type="dcterms:W3CDTF">2012-12-20T10:20:09Z</dcterms:created>
  <dcterms:modified xsi:type="dcterms:W3CDTF">2021-04-29T16:14:31Z</dcterms:modified>
</cp:coreProperties>
</file>