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54" r:id="rId1"/>
    <p:sldMasterId id="2147483656" r:id="rId2"/>
    <p:sldMasterId id="2147483776" r:id="rId3"/>
    <p:sldMasterId id="2147483778" r:id="rId4"/>
    <p:sldMasterId id="2147483780" r:id="rId5"/>
  </p:sldMasterIdLst>
  <p:notesMasterIdLst>
    <p:notesMasterId r:id="rId56"/>
  </p:notesMasterIdLst>
  <p:sldIdLst>
    <p:sldId id="297" r:id="rId6"/>
    <p:sldId id="298" r:id="rId7"/>
    <p:sldId id="872" r:id="rId8"/>
    <p:sldId id="873" r:id="rId9"/>
    <p:sldId id="600" r:id="rId10"/>
    <p:sldId id="591" r:id="rId11"/>
    <p:sldId id="856" r:id="rId12"/>
    <p:sldId id="857" r:id="rId13"/>
    <p:sldId id="858" r:id="rId14"/>
    <p:sldId id="592" r:id="rId15"/>
    <p:sldId id="593" r:id="rId16"/>
    <p:sldId id="594" r:id="rId17"/>
    <p:sldId id="595" r:id="rId18"/>
    <p:sldId id="597" r:id="rId19"/>
    <p:sldId id="598" r:id="rId20"/>
    <p:sldId id="601" r:id="rId21"/>
    <p:sldId id="602" r:id="rId22"/>
    <p:sldId id="855" r:id="rId23"/>
    <p:sldId id="603" r:id="rId24"/>
    <p:sldId id="604" r:id="rId25"/>
    <p:sldId id="605" r:id="rId26"/>
    <p:sldId id="852" r:id="rId27"/>
    <p:sldId id="536" r:id="rId28"/>
    <p:sldId id="540" r:id="rId29"/>
    <p:sldId id="854" r:id="rId30"/>
    <p:sldId id="849" r:id="rId31"/>
    <p:sldId id="850" r:id="rId32"/>
    <p:sldId id="851" r:id="rId33"/>
    <p:sldId id="876" r:id="rId34"/>
    <p:sldId id="861" r:id="rId35"/>
    <p:sldId id="862" r:id="rId36"/>
    <p:sldId id="860" r:id="rId37"/>
    <p:sldId id="869" r:id="rId38"/>
    <p:sldId id="870" r:id="rId39"/>
    <p:sldId id="863" r:id="rId40"/>
    <p:sldId id="864" r:id="rId41"/>
    <p:sldId id="865" r:id="rId42"/>
    <p:sldId id="866" r:id="rId43"/>
    <p:sldId id="867" r:id="rId44"/>
    <p:sldId id="868" r:id="rId45"/>
    <p:sldId id="875" r:id="rId46"/>
    <p:sldId id="840" r:id="rId47"/>
    <p:sldId id="841" r:id="rId48"/>
    <p:sldId id="842" r:id="rId49"/>
    <p:sldId id="846" r:id="rId50"/>
    <p:sldId id="843" r:id="rId51"/>
    <p:sldId id="844" r:id="rId52"/>
    <p:sldId id="853" r:id="rId53"/>
    <p:sldId id="845" r:id="rId54"/>
    <p:sldId id="613" r:id="rId55"/>
  </p:sldIdLst>
  <p:sldSz cx="9144000" cy="6858000" type="screen4x3"/>
  <p:notesSz cx="6858000" cy="9144000"/>
  <p:defaultTextStyle>
    <a:defPPr>
      <a:defRPr lang="nl-NL"/>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A7BD4618-C9FD-ED42-B02D-DE54A8312A5B}">
          <p14:sldIdLst>
            <p14:sldId id="297"/>
            <p14:sldId id="298"/>
            <p14:sldId id="872"/>
            <p14:sldId id="873"/>
          </p14:sldIdLst>
        </p14:section>
        <p14:section name="Ransomware" id="{35C36DC7-DB5B-E64E-80BD-801B5B87EC6B}">
          <p14:sldIdLst>
            <p14:sldId id="600"/>
            <p14:sldId id="591"/>
            <p14:sldId id="856"/>
            <p14:sldId id="857"/>
            <p14:sldId id="858"/>
            <p14:sldId id="592"/>
            <p14:sldId id="593"/>
            <p14:sldId id="594"/>
            <p14:sldId id="595"/>
            <p14:sldId id="597"/>
            <p14:sldId id="598"/>
          </p14:sldIdLst>
        </p14:section>
        <p14:section name="Equifax" id="{526002E4-39A6-F24F-BD22-8669F73B0B95}">
          <p14:sldIdLst>
            <p14:sldId id="601"/>
            <p14:sldId id="602"/>
            <p14:sldId id="855"/>
            <p14:sldId id="603"/>
            <p14:sldId id="604"/>
            <p14:sldId id="605"/>
          </p14:sldIdLst>
        </p14:section>
        <p14:section name="Hacking Team Hack" id="{0571D5EB-B5D1-9D4F-9E3B-9D4166E872E9}">
          <p14:sldIdLst>
            <p14:sldId id="852"/>
            <p14:sldId id="536"/>
            <p14:sldId id="540"/>
          </p14:sldIdLst>
        </p14:section>
        <p14:section name="DDOS" id="{1666B1E8-C92F-984B-9B82-10FD7B39F23D}">
          <p14:sldIdLst>
            <p14:sldId id="854"/>
            <p14:sldId id="849"/>
            <p14:sldId id="850"/>
            <p14:sldId id="851"/>
          </p14:sldIdLst>
        </p14:section>
        <p14:section name="ELECTION SECURITY: APT 28 and 29" id="{452C545C-664B-D245-96EB-BAC602572648}">
          <p14:sldIdLst>
            <p14:sldId id="876"/>
            <p14:sldId id="861"/>
            <p14:sldId id="862"/>
            <p14:sldId id="860"/>
            <p14:sldId id="869"/>
            <p14:sldId id="870"/>
            <p14:sldId id="863"/>
            <p14:sldId id="864"/>
            <p14:sldId id="865"/>
            <p14:sldId id="866"/>
            <p14:sldId id="867"/>
            <p14:sldId id="868"/>
          </p14:sldIdLst>
        </p14:section>
        <p14:section name="Insider Danger" id="{AD40D4BE-21A6-5743-BDA3-96F9006CC49B}">
          <p14:sldIdLst>
            <p14:sldId id="875"/>
            <p14:sldId id="840"/>
            <p14:sldId id="841"/>
            <p14:sldId id="842"/>
            <p14:sldId id="846"/>
            <p14:sldId id="843"/>
            <p14:sldId id="844"/>
            <p14:sldId id="853"/>
            <p14:sldId id="845"/>
            <p14:sldId id="61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c" initials="s" lastIdx="2" clrIdx="0"/>
  <p:cmAuthor id="1" name="SE" initials="" lastIdx="9"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40"/>
    <p:restoredTop sz="94558"/>
  </p:normalViewPr>
  <p:slideViewPr>
    <p:cSldViewPr>
      <p:cViewPr varScale="1">
        <p:scale>
          <a:sx n="116" d="100"/>
          <a:sy n="116" d="100"/>
        </p:scale>
        <p:origin x="1120"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commentAuthors" Target="commentAuthor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nl-NL"/>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nl-NL"/>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nl-NL"/>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5B2F735-D76B-9E43-BF97-2AAC6FDEB736}" type="slidenum">
              <a:rPr lang="nl-NL"/>
              <a:pPr/>
              <a:t>‹#›</a:t>
            </a:fld>
            <a:endParaRPr lang="nl-NL"/>
          </a:p>
        </p:txBody>
      </p:sp>
    </p:spTree>
    <p:extLst>
      <p:ext uri="{BB962C8B-B14F-4D97-AF65-F5344CB8AC3E}">
        <p14:creationId xmlns:p14="http://schemas.microsoft.com/office/powerpoint/2010/main" val="40053996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blue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25" y="1125538"/>
            <a:ext cx="3571875" cy="413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5" descr="blue ti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0825" cy="685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178" name="Rectangle 2"/>
          <p:cNvSpPr>
            <a:spLocks noGrp="1" noChangeArrowheads="1"/>
          </p:cNvSpPr>
          <p:nvPr>
            <p:ph type="ctrTitle"/>
          </p:nvPr>
        </p:nvSpPr>
        <p:spPr>
          <a:xfrm>
            <a:off x="611188" y="1619250"/>
            <a:ext cx="5616575" cy="1470025"/>
          </a:xfrm>
        </p:spPr>
        <p:txBody>
          <a:bodyPr anchor="t"/>
          <a:lstStyle>
            <a:lvl1pPr>
              <a:defRPr/>
            </a:lvl1pPr>
          </a:lstStyle>
          <a:p>
            <a:r>
              <a:rPr lang="nl-NL"/>
              <a:t>Click to edit Master title style</a:t>
            </a:r>
          </a:p>
        </p:txBody>
      </p:sp>
      <p:sp>
        <p:nvSpPr>
          <p:cNvPr id="50179" name="Rectangle 3"/>
          <p:cNvSpPr>
            <a:spLocks noGrp="1" noChangeArrowheads="1"/>
          </p:cNvSpPr>
          <p:nvPr>
            <p:ph type="subTitle" idx="1"/>
          </p:nvPr>
        </p:nvSpPr>
        <p:spPr>
          <a:xfrm>
            <a:off x="611188" y="3238500"/>
            <a:ext cx="5113337" cy="550863"/>
          </a:xfrm>
        </p:spPr>
        <p:txBody>
          <a:bodyPr/>
          <a:lstStyle>
            <a:lvl1pPr marL="0" indent="0">
              <a:buFontTx/>
              <a:buNone/>
              <a:defRPr sz="1800">
                <a:solidFill>
                  <a:schemeClr val="tx2"/>
                </a:solidFill>
              </a:defRPr>
            </a:lvl1pPr>
          </a:lstStyle>
          <a:p>
            <a:r>
              <a:rPr lang="nl-NL"/>
              <a:t>Click to edit Master subtitle style</a:t>
            </a:r>
          </a:p>
        </p:txBody>
      </p:sp>
    </p:spTree>
    <p:extLst>
      <p:ext uri="{BB962C8B-B14F-4D97-AF65-F5344CB8AC3E}">
        <p14:creationId xmlns:p14="http://schemas.microsoft.com/office/powerpoint/2010/main" val="3167050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5" name="Rectangle 7"/>
          <p:cNvSpPr>
            <a:spLocks noGrp="1" noChangeArrowheads="1"/>
          </p:cNvSpPr>
          <p:nvPr>
            <p:ph type="sldNum" sz="quarter" idx="11"/>
          </p:nvPr>
        </p:nvSpPr>
        <p:spPr>
          <a:ln/>
        </p:spPr>
        <p:txBody>
          <a:bodyPr/>
          <a:lstStyle>
            <a:lvl1pPr>
              <a:defRPr/>
            </a:lvl1pPr>
          </a:lstStyle>
          <a:p>
            <a:r>
              <a:rPr lang="nl-NL"/>
              <a:t>PAGE </a:t>
            </a:r>
            <a:fld id="{1914FC00-47C3-E044-BE0B-15C08C672B62}" type="slidenum">
              <a:rPr lang="nl-NL"/>
              <a:pPr/>
              <a:t>‹#›</a:t>
            </a:fld>
            <a:endParaRPr lang="nl-NL"/>
          </a:p>
        </p:txBody>
      </p:sp>
      <p:sp>
        <p:nvSpPr>
          <p:cNvPr id="6" name="Rectangle 13"/>
          <p:cNvSpPr>
            <a:spLocks noGrp="1" noChangeArrowheads="1"/>
          </p:cNvSpPr>
          <p:nvPr>
            <p:ph type="dt" sz="half" idx="12"/>
          </p:nvPr>
        </p:nvSpPr>
        <p:spPr>
          <a:ln/>
        </p:spPr>
        <p:txBody>
          <a:bodyPr/>
          <a:lstStyle>
            <a:lvl1pPr>
              <a:defRPr/>
            </a:lvl1pPr>
          </a:lstStyle>
          <a:p>
            <a:fld id="{D8764345-8834-E54C-91A3-AE0BF80A83EF}" type="datetime1">
              <a:rPr lang="nl-NL"/>
              <a:pPr/>
              <a:t>06-05-2021</a:t>
            </a:fld>
            <a:endParaRPr lang="nl-NL"/>
          </a:p>
        </p:txBody>
      </p:sp>
    </p:spTree>
    <p:extLst>
      <p:ext uri="{BB962C8B-B14F-4D97-AF65-F5344CB8AC3E}">
        <p14:creationId xmlns:p14="http://schemas.microsoft.com/office/powerpoint/2010/main" val="1156454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215900"/>
            <a:ext cx="2005012" cy="55229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11188" y="215900"/>
            <a:ext cx="5867400" cy="5522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5" name="Rectangle 7"/>
          <p:cNvSpPr>
            <a:spLocks noGrp="1" noChangeArrowheads="1"/>
          </p:cNvSpPr>
          <p:nvPr>
            <p:ph type="sldNum" sz="quarter" idx="11"/>
          </p:nvPr>
        </p:nvSpPr>
        <p:spPr>
          <a:ln/>
        </p:spPr>
        <p:txBody>
          <a:bodyPr/>
          <a:lstStyle>
            <a:lvl1pPr>
              <a:defRPr/>
            </a:lvl1pPr>
          </a:lstStyle>
          <a:p>
            <a:r>
              <a:rPr lang="nl-NL"/>
              <a:t>PAGE </a:t>
            </a:r>
            <a:fld id="{89A3268E-F38E-5045-9FDC-FECCA3ADA8BE}" type="slidenum">
              <a:rPr lang="nl-NL"/>
              <a:pPr/>
              <a:t>‹#›</a:t>
            </a:fld>
            <a:endParaRPr lang="nl-NL"/>
          </a:p>
        </p:txBody>
      </p:sp>
      <p:sp>
        <p:nvSpPr>
          <p:cNvPr id="6" name="Rectangle 13"/>
          <p:cNvSpPr>
            <a:spLocks noGrp="1" noChangeArrowheads="1"/>
          </p:cNvSpPr>
          <p:nvPr>
            <p:ph type="dt" sz="half" idx="12"/>
          </p:nvPr>
        </p:nvSpPr>
        <p:spPr>
          <a:ln/>
        </p:spPr>
        <p:txBody>
          <a:bodyPr/>
          <a:lstStyle>
            <a:lvl1pPr>
              <a:defRPr/>
            </a:lvl1pPr>
          </a:lstStyle>
          <a:p>
            <a:fld id="{AA4FD1C5-53B9-504D-967E-537DCF5F90EF}" type="datetime1">
              <a:rPr lang="nl-NL"/>
              <a:pPr/>
              <a:t>06-05-2021</a:t>
            </a:fld>
            <a:endParaRPr lang="nl-NL"/>
          </a:p>
        </p:txBody>
      </p:sp>
    </p:spTree>
    <p:extLst>
      <p:ext uri="{BB962C8B-B14F-4D97-AF65-F5344CB8AC3E}">
        <p14:creationId xmlns:p14="http://schemas.microsoft.com/office/powerpoint/2010/main" val="1979161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 with bullets">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lvl1pPr>
              <a:buFont typeface="Wingdings" pitchFamily="2" charset="2"/>
              <a:buChar char="Ø"/>
              <a:defRPr sz="2000"/>
            </a:lvl1pPr>
            <a:lvl2pPr>
              <a:defRPr sz="1800"/>
            </a:lvl2pPr>
            <a:lvl3pPr>
              <a:buFont typeface="Wingdings" pitchFamily="2" charset="2"/>
              <a:buChar char="ü"/>
              <a:defRPr sz="1600"/>
            </a:lvl3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9" name="Tijdelijke aanduiding voor tekst 13"/>
          <p:cNvSpPr>
            <a:spLocks noGrp="1"/>
          </p:cNvSpPr>
          <p:nvPr>
            <p:ph type="body" sz="quarter" idx="13"/>
          </p:nvPr>
        </p:nvSpPr>
        <p:spPr>
          <a:xfrm>
            <a:off x="1768702" y="590090"/>
            <a:ext cx="7161016" cy="642937"/>
          </a:xfrm>
        </p:spPr>
        <p:txBody>
          <a:bodyPr tIns="0" rIns="0" bIns="0" anchor="b"/>
          <a:lstStyle>
            <a:lvl1pPr marL="0" indent="0">
              <a:buNone/>
              <a:defRPr sz="2500" b="1" cap="all" baseline="0">
                <a:latin typeface="+mj-lt"/>
              </a:defRPr>
            </a:lvl1pPr>
          </a:lstStyle>
          <a:p>
            <a:pPr lvl="0"/>
            <a:r>
              <a:rPr lang="en-US" noProof="0"/>
              <a:t>Click to edit Master text styles</a:t>
            </a:r>
          </a:p>
        </p:txBody>
      </p:sp>
      <p:sp>
        <p:nvSpPr>
          <p:cNvPr id="10" name="Tijdelijke aanduiding voor tekst 15"/>
          <p:cNvSpPr>
            <a:spLocks noGrp="1"/>
          </p:cNvSpPr>
          <p:nvPr>
            <p:ph type="body" sz="quarter" idx="14"/>
          </p:nvPr>
        </p:nvSpPr>
        <p:spPr>
          <a:xfrm>
            <a:off x="1768687" y="1226814"/>
            <a:ext cx="7161031" cy="285750"/>
          </a:xfrm>
        </p:spPr>
        <p:txBody>
          <a:bodyPr tIns="0" rIns="0" bIns="0" anchor="b"/>
          <a:lstStyle>
            <a:lvl1pPr>
              <a:buFontTx/>
              <a:buNone/>
              <a:defRPr cap="all" baseline="0">
                <a:latin typeface="+mj-lt"/>
              </a:defRPr>
            </a:lvl1pPr>
            <a:lvl2pPr>
              <a:buFontTx/>
              <a:buNone/>
              <a:defRPr/>
            </a:lvl2pPr>
            <a:lvl3pPr>
              <a:buFontTx/>
              <a:buNone/>
              <a:defRPr/>
            </a:lvl3pPr>
            <a:lvl4pPr>
              <a:buFontTx/>
              <a:buNone/>
              <a:defRPr/>
            </a:lvl4pPr>
            <a:lvl5pPr>
              <a:buFontTx/>
              <a:buNone/>
              <a:defRPr/>
            </a:lvl5pPr>
          </a:lstStyle>
          <a:p>
            <a:pPr lvl="0"/>
            <a:r>
              <a:rPr lang="en-US" noProof="0"/>
              <a:t>Click to edit Master text styles</a:t>
            </a:r>
          </a:p>
        </p:txBody>
      </p:sp>
      <p:sp>
        <p:nvSpPr>
          <p:cNvPr id="5" name="Tijdelijke aanduiding voor datum 3"/>
          <p:cNvSpPr>
            <a:spLocks noGrp="1"/>
          </p:cNvSpPr>
          <p:nvPr>
            <p:ph type="dt" sz="half" idx="15"/>
          </p:nvPr>
        </p:nvSpPr>
        <p:spPr/>
        <p:txBody>
          <a:bodyPr/>
          <a:lstStyle>
            <a:lvl1pPr>
              <a:defRPr/>
            </a:lvl1pPr>
          </a:lstStyle>
          <a:p>
            <a:pPr>
              <a:defRPr/>
            </a:pPr>
            <a:fld id="{DA8FD15E-6E58-4B5F-AFD4-37F6DBF6415D}" type="datetime1">
              <a:rPr lang="it-IT"/>
              <a:pPr>
                <a:defRPr/>
              </a:pPr>
              <a:t>06/05/21</a:t>
            </a:fld>
            <a:endParaRPr lang="en-US"/>
          </a:p>
        </p:txBody>
      </p:sp>
      <p:sp>
        <p:nvSpPr>
          <p:cNvPr id="6" name="Tijdelijke aanduiding voor voettekst 4"/>
          <p:cNvSpPr>
            <a:spLocks noGrp="1"/>
          </p:cNvSpPr>
          <p:nvPr>
            <p:ph type="ftr" sz="quarter" idx="16"/>
          </p:nvPr>
        </p:nvSpPr>
        <p:spPr/>
        <p:txBody>
          <a:bodyPr/>
          <a:lstStyle>
            <a:lvl1pPr>
              <a:defRPr/>
            </a:lvl1pPr>
          </a:lstStyle>
          <a:p>
            <a:pPr>
              <a:defRPr/>
            </a:pPr>
            <a:r>
              <a:rPr lang="en-US"/>
              <a:t>Damiano Bolzoni</a:t>
            </a:r>
          </a:p>
        </p:txBody>
      </p:sp>
      <p:sp>
        <p:nvSpPr>
          <p:cNvPr id="7" name="Tijdelijke aanduiding voor dianummer 5"/>
          <p:cNvSpPr>
            <a:spLocks noGrp="1"/>
          </p:cNvSpPr>
          <p:nvPr>
            <p:ph type="sldNum" sz="quarter" idx="17"/>
          </p:nvPr>
        </p:nvSpPr>
        <p:spPr/>
        <p:txBody>
          <a:bodyPr/>
          <a:lstStyle>
            <a:lvl1pPr>
              <a:defRPr/>
            </a:lvl1pPr>
          </a:lstStyle>
          <a:p>
            <a:pPr>
              <a:defRPr/>
            </a:pPr>
            <a:fld id="{E2E46866-FF62-44DE-A19D-C35AE795C99E}" type="slidenum">
              <a:rPr lang="en-US"/>
              <a:pPr>
                <a:defRPr/>
              </a:pPr>
              <a:t>‹#›</a:t>
            </a:fld>
            <a:endParaRPr lang="en-US"/>
          </a:p>
        </p:txBody>
      </p:sp>
    </p:spTree>
    <p:extLst>
      <p:ext uri="{BB962C8B-B14F-4D97-AF65-F5344CB8AC3E}">
        <p14:creationId xmlns:p14="http://schemas.microsoft.com/office/powerpoint/2010/main" val="3180132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0164" name="Rectangle 4"/>
          <p:cNvSpPr>
            <a:spLocks noGrp="1" noChangeArrowheads="1"/>
          </p:cNvSpPr>
          <p:nvPr>
            <p:ph type="ctrTitle"/>
          </p:nvPr>
        </p:nvSpPr>
        <p:spPr>
          <a:xfrm>
            <a:off x="611188" y="1619250"/>
            <a:ext cx="5616575" cy="1470025"/>
          </a:xfrm>
        </p:spPr>
        <p:txBody>
          <a:bodyPr anchor="t"/>
          <a:lstStyle>
            <a:lvl1pPr>
              <a:defRPr/>
            </a:lvl1pPr>
          </a:lstStyle>
          <a:p>
            <a:r>
              <a:rPr lang="nl-NL"/>
              <a:t>Click to edit Master title style</a:t>
            </a:r>
          </a:p>
        </p:txBody>
      </p:sp>
      <p:sp>
        <p:nvSpPr>
          <p:cNvPr id="220165" name="Rectangle 5"/>
          <p:cNvSpPr>
            <a:spLocks noGrp="1" noChangeArrowheads="1"/>
          </p:cNvSpPr>
          <p:nvPr>
            <p:ph type="subTitle" idx="1"/>
          </p:nvPr>
        </p:nvSpPr>
        <p:spPr>
          <a:xfrm>
            <a:off x="611188" y="3238500"/>
            <a:ext cx="5113337" cy="550863"/>
          </a:xfrm>
        </p:spPr>
        <p:txBody>
          <a:bodyPr/>
          <a:lstStyle>
            <a:lvl1pPr marL="0" indent="0">
              <a:buFontTx/>
              <a:buNone/>
              <a:defRPr sz="1800">
                <a:solidFill>
                  <a:schemeClr val="tx2"/>
                </a:solidFill>
              </a:defRPr>
            </a:lvl1pPr>
          </a:lstStyle>
          <a:p>
            <a:r>
              <a:rPr lang="nl-NL"/>
              <a:t>Click to edit Master subtitle style</a:t>
            </a:r>
          </a:p>
        </p:txBody>
      </p:sp>
    </p:spTree>
    <p:extLst>
      <p:ext uri="{BB962C8B-B14F-4D97-AF65-F5344CB8AC3E}">
        <p14:creationId xmlns:p14="http://schemas.microsoft.com/office/powerpoint/2010/main" val="4209229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5" name="Rectangle 6"/>
          <p:cNvSpPr>
            <a:spLocks noGrp="1" noChangeArrowheads="1"/>
          </p:cNvSpPr>
          <p:nvPr>
            <p:ph type="sldNum" sz="quarter" idx="11"/>
          </p:nvPr>
        </p:nvSpPr>
        <p:spPr>
          <a:ln/>
        </p:spPr>
        <p:txBody>
          <a:bodyPr/>
          <a:lstStyle>
            <a:lvl1pPr>
              <a:defRPr/>
            </a:lvl1pPr>
          </a:lstStyle>
          <a:p>
            <a:r>
              <a:rPr lang="nl-NL"/>
              <a:t>PAGE </a:t>
            </a:r>
            <a:fld id="{BE4D7194-8C50-B84F-9844-C794BA29FAEA}" type="slidenum">
              <a:rPr lang="nl-NL"/>
              <a:pPr/>
              <a:t>‹#›</a:t>
            </a:fld>
            <a:endParaRPr lang="nl-NL"/>
          </a:p>
        </p:txBody>
      </p:sp>
      <p:sp>
        <p:nvSpPr>
          <p:cNvPr id="6" name="Rectangle 8"/>
          <p:cNvSpPr>
            <a:spLocks noGrp="1" noChangeArrowheads="1"/>
          </p:cNvSpPr>
          <p:nvPr>
            <p:ph type="dt" sz="half" idx="12"/>
          </p:nvPr>
        </p:nvSpPr>
        <p:spPr>
          <a:ln/>
        </p:spPr>
        <p:txBody>
          <a:bodyPr/>
          <a:lstStyle>
            <a:lvl1pPr>
              <a:defRPr/>
            </a:lvl1pPr>
          </a:lstStyle>
          <a:p>
            <a:fld id="{88334DF4-C2FC-6349-B012-E1814C6F4315}" type="datetime1">
              <a:rPr lang="nl-NL"/>
              <a:pPr/>
              <a:t>06-05-2021</a:t>
            </a:fld>
            <a:endParaRPr lang="nl-NL"/>
          </a:p>
        </p:txBody>
      </p:sp>
    </p:spTree>
    <p:extLst>
      <p:ext uri="{BB962C8B-B14F-4D97-AF65-F5344CB8AC3E}">
        <p14:creationId xmlns:p14="http://schemas.microsoft.com/office/powerpoint/2010/main" val="369276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5" name="Rectangle 6"/>
          <p:cNvSpPr>
            <a:spLocks noGrp="1" noChangeArrowheads="1"/>
          </p:cNvSpPr>
          <p:nvPr>
            <p:ph type="sldNum" sz="quarter" idx="11"/>
          </p:nvPr>
        </p:nvSpPr>
        <p:spPr>
          <a:ln/>
        </p:spPr>
        <p:txBody>
          <a:bodyPr/>
          <a:lstStyle>
            <a:lvl1pPr>
              <a:defRPr/>
            </a:lvl1pPr>
          </a:lstStyle>
          <a:p>
            <a:r>
              <a:rPr lang="nl-NL"/>
              <a:t>PAGE </a:t>
            </a:r>
            <a:fld id="{7C4389E5-9516-A84C-B9B7-E62F94307F7F}" type="slidenum">
              <a:rPr lang="nl-NL"/>
              <a:pPr/>
              <a:t>‹#›</a:t>
            </a:fld>
            <a:endParaRPr lang="nl-NL"/>
          </a:p>
        </p:txBody>
      </p:sp>
      <p:sp>
        <p:nvSpPr>
          <p:cNvPr id="6" name="Rectangle 8"/>
          <p:cNvSpPr>
            <a:spLocks noGrp="1" noChangeArrowheads="1"/>
          </p:cNvSpPr>
          <p:nvPr>
            <p:ph type="dt" sz="half" idx="12"/>
          </p:nvPr>
        </p:nvSpPr>
        <p:spPr>
          <a:ln/>
        </p:spPr>
        <p:txBody>
          <a:bodyPr/>
          <a:lstStyle>
            <a:lvl1pPr>
              <a:defRPr/>
            </a:lvl1pPr>
          </a:lstStyle>
          <a:p>
            <a:fld id="{0E5C33D9-044B-6F47-AA02-BA2B8BFC5B93}" type="datetime1">
              <a:rPr lang="nl-NL"/>
              <a:pPr/>
              <a:t>06-05-2021</a:t>
            </a:fld>
            <a:endParaRPr lang="nl-NL"/>
          </a:p>
        </p:txBody>
      </p:sp>
    </p:spTree>
    <p:extLst>
      <p:ext uri="{BB962C8B-B14F-4D97-AF65-F5344CB8AC3E}">
        <p14:creationId xmlns:p14="http://schemas.microsoft.com/office/powerpoint/2010/main" val="3258632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1188" y="1600200"/>
            <a:ext cx="3919537" cy="4138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3125" y="1600200"/>
            <a:ext cx="3921125" cy="4138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6" name="Rectangle 6"/>
          <p:cNvSpPr>
            <a:spLocks noGrp="1" noChangeArrowheads="1"/>
          </p:cNvSpPr>
          <p:nvPr>
            <p:ph type="sldNum" sz="quarter" idx="11"/>
          </p:nvPr>
        </p:nvSpPr>
        <p:spPr>
          <a:ln/>
        </p:spPr>
        <p:txBody>
          <a:bodyPr/>
          <a:lstStyle>
            <a:lvl1pPr>
              <a:defRPr/>
            </a:lvl1pPr>
          </a:lstStyle>
          <a:p>
            <a:r>
              <a:rPr lang="nl-NL"/>
              <a:t>PAGE </a:t>
            </a:r>
            <a:fld id="{6303200F-AB7D-E641-AE66-0FDA4C8920A2}" type="slidenum">
              <a:rPr lang="nl-NL"/>
              <a:pPr/>
              <a:t>‹#›</a:t>
            </a:fld>
            <a:endParaRPr lang="nl-NL"/>
          </a:p>
        </p:txBody>
      </p:sp>
      <p:sp>
        <p:nvSpPr>
          <p:cNvPr id="7" name="Rectangle 8"/>
          <p:cNvSpPr>
            <a:spLocks noGrp="1" noChangeArrowheads="1"/>
          </p:cNvSpPr>
          <p:nvPr>
            <p:ph type="dt" sz="half" idx="12"/>
          </p:nvPr>
        </p:nvSpPr>
        <p:spPr>
          <a:ln/>
        </p:spPr>
        <p:txBody>
          <a:bodyPr/>
          <a:lstStyle>
            <a:lvl1pPr>
              <a:defRPr/>
            </a:lvl1pPr>
          </a:lstStyle>
          <a:p>
            <a:fld id="{B700F3FF-1DF4-3A45-B185-0EE2BCF4F577}" type="datetime1">
              <a:rPr lang="nl-NL"/>
              <a:pPr/>
              <a:t>06-05-2021</a:t>
            </a:fld>
            <a:endParaRPr lang="nl-NL"/>
          </a:p>
        </p:txBody>
      </p:sp>
    </p:spTree>
    <p:extLst>
      <p:ext uri="{BB962C8B-B14F-4D97-AF65-F5344CB8AC3E}">
        <p14:creationId xmlns:p14="http://schemas.microsoft.com/office/powerpoint/2010/main" val="1209893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8" name="Rectangle 6"/>
          <p:cNvSpPr>
            <a:spLocks noGrp="1" noChangeArrowheads="1"/>
          </p:cNvSpPr>
          <p:nvPr>
            <p:ph type="sldNum" sz="quarter" idx="11"/>
          </p:nvPr>
        </p:nvSpPr>
        <p:spPr>
          <a:ln/>
        </p:spPr>
        <p:txBody>
          <a:bodyPr/>
          <a:lstStyle>
            <a:lvl1pPr>
              <a:defRPr/>
            </a:lvl1pPr>
          </a:lstStyle>
          <a:p>
            <a:r>
              <a:rPr lang="nl-NL"/>
              <a:t>PAGE </a:t>
            </a:r>
            <a:fld id="{D497C140-F1AF-2840-92BC-68C70AECC2E0}" type="slidenum">
              <a:rPr lang="nl-NL"/>
              <a:pPr/>
              <a:t>‹#›</a:t>
            </a:fld>
            <a:endParaRPr lang="nl-NL"/>
          </a:p>
        </p:txBody>
      </p:sp>
      <p:sp>
        <p:nvSpPr>
          <p:cNvPr id="9" name="Rectangle 8"/>
          <p:cNvSpPr>
            <a:spLocks noGrp="1" noChangeArrowheads="1"/>
          </p:cNvSpPr>
          <p:nvPr>
            <p:ph type="dt" sz="half" idx="12"/>
          </p:nvPr>
        </p:nvSpPr>
        <p:spPr>
          <a:ln/>
        </p:spPr>
        <p:txBody>
          <a:bodyPr/>
          <a:lstStyle>
            <a:lvl1pPr>
              <a:defRPr/>
            </a:lvl1pPr>
          </a:lstStyle>
          <a:p>
            <a:fld id="{24CDC203-FB24-FC49-A216-FEB08BA4CB42}" type="datetime1">
              <a:rPr lang="nl-NL"/>
              <a:pPr/>
              <a:t>06-05-2021</a:t>
            </a:fld>
            <a:endParaRPr lang="nl-NL"/>
          </a:p>
        </p:txBody>
      </p:sp>
    </p:spTree>
    <p:extLst>
      <p:ext uri="{BB962C8B-B14F-4D97-AF65-F5344CB8AC3E}">
        <p14:creationId xmlns:p14="http://schemas.microsoft.com/office/powerpoint/2010/main" val="37260860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4" name="Rectangle 6"/>
          <p:cNvSpPr>
            <a:spLocks noGrp="1" noChangeArrowheads="1"/>
          </p:cNvSpPr>
          <p:nvPr>
            <p:ph type="sldNum" sz="quarter" idx="11"/>
          </p:nvPr>
        </p:nvSpPr>
        <p:spPr>
          <a:ln/>
        </p:spPr>
        <p:txBody>
          <a:bodyPr/>
          <a:lstStyle>
            <a:lvl1pPr>
              <a:defRPr/>
            </a:lvl1pPr>
          </a:lstStyle>
          <a:p>
            <a:r>
              <a:rPr lang="nl-NL"/>
              <a:t>PAGE </a:t>
            </a:r>
            <a:fld id="{3B17B973-33E2-1F4E-A9AC-ACC3B3DF29BF}" type="slidenum">
              <a:rPr lang="nl-NL"/>
              <a:pPr/>
              <a:t>‹#›</a:t>
            </a:fld>
            <a:endParaRPr lang="nl-NL"/>
          </a:p>
        </p:txBody>
      </p:sp>
      <p:sp>
        <p:nvSpPr>
          <p:cNvPr id="5" name="Rectangle 8"/>
          <p:cNvSpPr>
            <a:spLocks noGrp="1" noChangeArrowheads="1"/>
          </p:cNvSpPr>
          <p:nvPr>
            <p:ph type="dt" sz="half" idx="12"/>
          </p:nvPr>
        </p:nvSpPr>
        <p:spPr>
          <a:ln/>
        </p:spPr>
        <p:txBody>
          <a:bodyPr/>
          <a:lstStyle>
            <a:lvl1pPr>
              <a:defRPr/>
            </a:lvl1pPr>
          </a:lstStyle>
          <a:p>
            <a:fld id="{BB428DE2-F6C8-DA4A-839B-FBCD6A31D905}" type="datetime1">
              <a:rPr lang="nl-NL"/>
              <a:pPr/>
              <a:t>06-05-2021</a:t>
            </a:fld>
            <a:endParaRPr lang="nl-NL"/>
          </a:p>
        </p:txBody>
      </p:sp>
    </p:spTree>
    <p:extLst>
      <p:ext uri="{BB962C8B-B14F-4D97-AF65-F5344CB8AC3E}">
        <p14:creationId xmlns:p14="http://schemas.microsoft.com/office/powerpoint/2010/main" val="2486164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3" name="Rectangle 6"/>
          <p:cNvSpPr>
            <a:spLocks noGrp="1" noChangeArrowheads="1"/>
          </p:cNvSpPr>
          <p:nvPr>
            <p:ph type="sldNum" sz="quarter" idx="11"/>
          </p:nvPr>
        </p:nvSpPr>
        <p:spPr>
          <a:ln/>
        </p:spPr>
        <p:txBody>
          <a:bodyPr/>
          <a:lstStyle>
            <a:lvl1pPr>
              <a:defRPr/>
            </a:lvl1pPr>
          </a:lstStyle>
          <a:p>
            <a:r>
              <a:rPr lang="nl-NL"/>
              <a:t>PAGE </a:t>
            </a:r>
            <a:fld id="{3A5E9FFA-ED66-654E-A045-64ED59388F48}" type="slidenum">
              <a:rPr lang="nl-NL"/>
              <a:pPr/>
              <a:t>‹#›</a:t>
            </a:fld>
            <a:endParaRPr lang="nl-NL"/>
          </a:p>
        </p:txBody>
      </p:sp>
      <p:sp>
        <p:nvSpPr>
          <p:cNvPr id="4" name="Rectangle 8"/>
          <p:cNvSpPr>
            <a:spLocks noGrp="1" noChangeArrowheads="1"/>
          </p:cNvSpPr>
          <p:nvPr>
            <p:ph type="dt" sz="half" idx="12"/>
          </p:nvPr>
        </p:nvSpPr>
        <p:spPr>
          <a:ln/>
        </p:spPr>
        <p:txBody>
          <a:bodyPr/>
          <a:lstStyle>
            <a:lvl1pPr>
              <a:defRPr/>
            </a:lvl1pPr>
          </a:lstStyle>
          <a:p>
            <a:fld id="{45077AE9-0108-304C-A48D-82869226E800}" type="datetime1">
              <a:rPr lang="nl-NL"/>
              <a:pPr/>
              <a:t>06-05-2021</a:t>
            </a:fld>
            <a:endParaRPr lang="nl-NL"/>
          </a:p>
        </p:txBody>
      </p:sp>
    </p:spTree>
    <p:extLst>
      <p:ext uri="{BB962C8B-B14F-4D97-AF65-F5344CB8AC3E}">
        <p14:creationId xmlns:p14="http://schemas.microsoft.com/office/powerpoint/2010/main" val="3114639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5" name="Rectangle 7"/>
          <p:cNvSpPr>
            <a:spLocks noGrp="1" noChangeArrowheads="1"/>
          </p:cNvSpPr>
          <p:nvPr>
            <p:ph type="sldNum" sz="quarter" idx="11"/>
          </p:nvPr>
        </p:nvSpPr>
        <p:spPr>
          <a:ln/>
        </p:spPr>
        <p:txBody>
          <a:bodyPr/>
          <a:lstStyle>
            <a:lvl1pPr>
              <a:defRPr/>
            </a:lvl1pPr>
          </a:lstStyle>
          <a:p>
            <a:r>
              <a:rPr lang="nl-NL"/>
              <a:t>PAGE </a:t>
            </a:r>
            <a:fld id="{5E88AC5C-B19B-9A42-B9C3-384090A13D53}" type="slidenum">
              <a:rPr lang="nl-NL"/>
              <a:pPr/>
              <a:t>‹#›</a:t>
            </a:fld>
            <a:endParaRPr lang="nl-NL"/>
          </a:p>
        </p:txBody>
      </p:sp>
      <p:sp>
        <p:nvSpPr>
          <p:cNvPr id="6" name="Rectangle 13"/>
          <p:cNvSpPr>
            <a:spLocks noGrp="1" noChangeArrowheads="1"/>
          </p:cNvSpPr>
          <p:nvPr>
            <p:ph type="dt" sz="half" idx="12"/>
          </p:nvPr>
        </p:nvSpPr>
        <p:spPr>
          <a:ln/>
        </p:spPr>
        <p:txBody>
          <a:bodyPr/>
          <a:lstStyle>
            <a:lvl1pPr>
              <a:defRPr/>
            </a:lvl1pPr>
          </a:lstStyle>
          <a:p>
            <a:fld id="{9BD1A028-35AD-C44F-9914-1A3407C41845}" type="datetime1">
              <a:rPr lang="nl-NL"/>
              <a:pPr/>
              <a:t>06-05-2021</a:t>
            </a:fld>
            <a:endParaRPr lang="nl-NL"/>
          </a:p>
        </p:txBody>
      </p:sp>
    </p:spTree>
    <p:extLst>
      <p:ext uri="{BB962C8B-B14F-4D97-AF65-F5344CB8AC3E}">
        <p14:creationId xmlns:p14="http://schemas.microsoft.com/office/powerpoint/2010/main" val="33318739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6" name="Rectangle 6"/>
          <p:cNvSpPr>
            <a:spLocks noGrp="1" noChangeArrowheads="1"/>
          </p:cNvSpPr>
          <p:nvPr>
            <p:ph type="sldNum" sz="quarter" idx="11"/>
          </p:nvPr>
        </p:nvSpPr>
        <p:spPr>
          <a:ln/>
        </p:spPr>
        <p:txBody>
          <a:bodyPr/>
          <a:lstStyle>
            <a:lvl1pPr>
              <a:defRPr/>
            </a:lvl1pPr>
          </a:lstStyle>
          <a:p>
            <a:r>
              <a:rPr lang="nl-NL"/>
              <a:t>PAGE </a:t>
            </a:r>
            <a:fld id="{70B0D490-D10A-2247-858C-42BBA52E09B6}" type="slidenum">
              <a:rPr lang="nl-NL"/>
              <a:pPr/>
              <a:t>‹#›</a:t>
            </a:fld>
            <a:endParaRPr lang="nl-NL"/>
          </a:p>
        </p:txBody>
      </p:sp>
      <p:sp>
        <p:nvSpPr>
          <p:cNvPr id="7" name="Rectangle 8"/>
          <p:cNvSpPr>
            <a:spLocks noGrp="1" noChangeArrowheads="1"/>
          </p:cNvSpPr>
          <p:nvPr>
            <p:ph type="dt" sz="half" idx="12"/>
          </p:nvPr>
        </p:nvSpPr>
        <p:spPr>
          <a:ln/>
        </p:spPr>
        <p:txBody>
          <a:bodyPr/>
          <a:lstStyle>
            <a:lvl1pPr>
              <a:defRPr/>
            </a:lvl1pPr>
          </a:lstStyle>
          <a:p>
            <a:fld id="{170BD1BE-A3F7-2E4B-9BED-91886DFCB788}" type="datetime1">
              <a:rPr lang="nl-NL"/>
              <a:pPr/>
              <a:t>06-05-2021</a:t>
            </a:fld>
            <a:endParaRPr lang="nl-NL"/>
          </a:p>
        </p:txBody>
      </p:sp>
    </p:spTree>
    <p:extLst>
      <p:ext uri="{BB962C8B-B14F-4D97-AF65-F5344CB8AC3E}">
        <p14:creationId xmlns:p14="http://schemas.microsoft.com/office/powerpoint/2010/main" val="4217600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6" name="Rectangle 6"/>
          <p:cNvSpPr>
            <a:spLocks noGrp="1" noChangeArrowheads="1"/>
          </p:cNvSpPr>
          <p:nvPr>
            <p:ph type="sldNum" sz="quarter" idx="11"/>
          </p:nvPr>
        </p:nvSpPr>
        <p:spPr>
          <a:ln/>
        </p:spPr>
        <p:txBody>
          <a:bodyPr/>
          <a:lstStyle>
            <a:lvl1pPr>
              <a:defRPr/>
            </a:lvl1pPr>
          </a:lstStyle>
          <a:p>
            <a:r>
              <a:rPr lang="nl-NL"/>
              <a:t>PAGE </a:t>
            </a:r>
            <a:fld id="{2301F8E4-C5E5-364F-97CA-B7E269CE1825}" type="slidenum">
              <a:rPr lang="nl-NL"/>
              <a:pPr/>
              <a:t>‹#›</a:t>
            </a:fld>
            <a:endParaRPr lang="nl-NL"/>
          </a:p>
        </p:txBody>
      </p:sp>
      <p:sp>
        <p:nvSpPr>
          <p:cNvPr id="7" name="Rectangle 8"/>
          <p:cNvSpPr>
            <a:spLocks noGrp="1" noChangeArrowheads="1"/>
          </p:cNvSpPr>
          <p:nvPr>
            <p:ph type="dt" sz="half" idx="12"/>
          </p:nvPr>
        </p:nvSpPr>
        <p:spPr>
          <a:ln/>
        </p:spPr>
        <p:txBody>
          <a:bodyPr/>
          <a:lstStyle>
            <a:lvl1pPr>
              <a:defRPr/>
            </a:lvl1pPr>
          </a:lstStyle>
          <a:p>
            <a:fld id="{4D86570F-8734-3943-8262-057E9DCFCF91}" type="datetime1">
              <a:rPr lang="nl-NL"/>
              <a:pPr/>
              <a:t>06-05-2021</a:t>
            </a:fld>
            <a:endParaRPr lang="nl-NL"/>
          </a:p>
        </p:txBody>
      </p:sp>
    </p:spTree>
    <p:extLst>
      <p:ext uri="{BB962C8B-B14F-4D97-AF65-F5344CB8AC3E}">
        <p14:creationId xmlns:p14="http://schemas.microsoft.com/office/powerpoint/2010/main" val="41485447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5" name="Rectangle 6"/>
          <p:cNvSpPr>
            <a:spLocks noGrp="1" noChangeArrowheads="1"/>
          </p:cNvSpPr>
          <p:nvPr>
            <p:ph type="sldNum" sz="quarter" idx="11"/>
          </p:nvPr>
        </p:nvSpPr>
        <p:spPr>
          <a:ln/>
        </p:spPr>
        <p:txBody>
          <a:bodyPr/>
          <a:lstStyle>
            <a:lvl1pPr>
              <a:defRPr/>
            </a:lvl1pPr>
          </a:lstStyle>
          <a:p>
            <a:r>
              <a:rPr lang="nl-NL"/>
              <a:t>PAGE </a:t>
            </a:r>
            <a:fld id="{AC50AAA6-55F9-4F46-883D-1EC94EA36143}" type="slidenum">
              <a:rPr lang="nl-NL"/>
              <a:pPr/>
              <a:t>‹#›</a:t>
            </a:fld>
            <a:endParaRPr lang="nl-NL"/>
          </a:p>
        </p:txBody>
      </p:sp>
      <p:sp>
        <p:nvSpPr>
          <p:cNvPr id="6" name="Rectangle 8"/>
          <p:cNvSpPr>
            <a:spLocks noGrp="1" noChangeArrowheads="1"/>
          </p:cNvSpPr>
          <p:nvPr>
            <p:ph type="dt" sz="half" idx="12"/>
          </p:nvPr>
        </p:nvSpPr>
        <p:spPr>
          <a:ln/>
        </p:spPr>
        <p:txBody>
          <a:bodyPr/>
          <a:lstStyle>
            <a:lvl1pPr>
              <a:defRPr/>
            </a:lvl1pPr>
          </a:lstStyle>
          <a:p>
            <a:fld id="{43DFD6D3-3CB6-CA41-862B-723E06A16AA3}" type="datetime1">
              <a:rPr lang="nl-NL"/>
              <a:pPr/>
              <a:t>06-05-2021</a:t>
            </a:fld>
            <a:endParaRPr lang="nl-NL"/>
          </a:p>
        </p:txBody>
      </p:sp>
    </p:spTree>
    <p:extLst>
      <p:ext uri="{BB962C8B-B14F-4D97-AF65-F5344CB8AC3E}">
        <p14:creationId xmlns:p14="http://schemas.microsoft.com/office/powerpoint/2010/main" val="41078304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215900"/>
            <a:ext cx="2005012" cy="55229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11188" y="215900"/>
            <a:ext cx="5867400" cy="5522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5" name="Rectangle 6"/>
          <p:cNvSpPr>
            <a:spLocks noGrp="1" noChangeArrowheads="1"/>
          </p:cNvSpPr>
          <p:nvPr>
            <p:ph type="sldNum" sz="quarter" idx="11"/>
          </p:nvPr>
        </p:nvSpPr>
        <p:spPr>
          <a:ln/>
        </p:spPr>
        <p:txBody>
          <a:bodyPr/>
          <a:lstStyle>
            <a:lvl1pPr>
              <a:defRPr/>
            </a:lvl1pPr>
          </a:lstStyle>
          <a:p>
            <a:r>
              <a:rPr lang="nl-NL"/>
              <a:t>PAGE </a:t>
            </a:r>
            <a:fld id="{31EBDB28-3C81-BA44-AFF4-6B6FDE45A6D6}" type="slidenum">
              <a:rPr lang="nl-NL"/>
              <a:pPr/>
              <a:t>‹#›</a:t>
            </a:fld>
            <a:endParaRPr lang="nl-NL"/>
          </a:p>
        </p:txBody>
      </p:sp>
      <p:sp>
        <p:nvSpPr>
          <p:cNvPr id="6" name="Rectangle 8"/>
          <p:cNvSpPr>
            <a:spLocks noGrp="1" noChangeArrowheads="1"/>
          </p:cNvSpPr>
          <p:nvPr>
            <p:ph type="dt" sz="half" idx="12"/>
          </p:nvPr>
        </p:nvSpPr>
        <p:spPr>
          <a:ln/>
        </p:spPr>
        <p:txBody>
          <a:bodyPr/>
          <a:lstStyle>
            <a:lvl1pPr>
              <a:defRPr/>
            </a:lvl1pPr>
          </a:lstStyle>
          <a:p>
            <a:fld id="{EBF2E2D3-077A-8D45-9402-0E277AE9DF07}" type="datetime1">
              <a:rPr lang="nl-NL"/>
              <a:pPr/>
              <a:t>06-05-2021</a:t>
            </a:fld>
            <a:endParaRPr lang="nl-NL"/>
          </a:p>
        </p:txBody>
      </p:sp>
    </p:spTree>
    <p:extLst>
      <p:ext uri="{BB962C8B-B14F-4D97-AF65-F5344CB8AC3E}">
        <p14:creationId xmlns:p14="http://schemas.microsoft.com/office/powerpoint/2010/main" val="6274898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Cover">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685800" y="2924944"/>
            <a:ext cx="7772400" cy="936104"/>
          </a:xfrm>
          <a:prstGeom prst="rect">
            <a:avLst/>
          </a:prstGeom>
        </p:spPr>
        <p:txBody>
          <a:bodyPr/>
          <a:lstStyle>
            <a:lvl1pPr algn="l">
              <a:defRPr sz="2600" b="1">
                <a:solidFill>
                  <a:srgbClr val="7F7F7F"/>
                </a:solidFill>
                <a:latin typeface="Arial"/>
                <a:cs typeface="Arial"/>
              </a:defRPr>
            </a:lvl1pPr>
          </a:lstStyle>
          <a:p>
            <a:r>
              <a:rPr lang="it-IT" dirty="0"/>
              <a:t>Title / </a:t>
            </a:r>
            <a:r>
              <a:rPr lang="it-IT" dirty="0" err="1"/>
              <a:t>Lecture</a:t>
            </a:r>
            <a:r>
              <a:rPr lang="it-IT" dirty="0"/>
              <a:t> #</a:t>
            </a:r>
            <a:br>
              <a:rPr lang="it-IT" dirty="0"/>
            </a:br>
            <a:br>
              <a:rPr lang="it-IT" dirty="0"/>
            </a:br>
            <a:endParaRPr lang="it-IT" dirty="0"/>
          </a:p>
        </p:txBody>
      </p:sp>
      <p:sp>
        <p:nvSpPr>
          <p:cNvPr id="16" name="Segnaposto contenuto 15"/>
          <p:cNvSpPr>
            <a:spLocks noGrp="1"/>
          </p:cNvSpPr>
          <p:nvPr>
            <p:ph sz="quarter" idx="11" hasCustomPrompt="1"/>
          </p:nvPr>
        </p:nvSpPr>
        <p:spPr>
          <a:xfrm>
            <a:off x="685800" y="5373464"/>
            <a:ext cx="7772400" cy="431800"/>
          </a:xfrm>
          <a:prstGeom prst="rect">
            <a:avLst/>
          </a:prstGeom>
        </p:spPr>
        <p:txBody>
          <a:bodyPr vert="horz"/>
          <a:lstStyle>
            <a:lvl1pPr marL="0" indent="0">
              <a:buNone/>
              <a:defRPr sz="1600" baseline="0">
                <a:solidFill>
                  <a:srgbClr val="7F7F7F"/>
                </a:solidFill>
                <a:latin typeface="Arial"/>
                <a:cs typeface="Arial"/>
              </a:defRPr>
            </a:lvl1pPr>
          </a:lstStyle>
          <a:p>
            <a:pPr lvl="0"/>
            <a:r>
              <a:rPr lang="it-IT" dirty="0"/>
              <a:t>Date (DD/MM/YYYY)</a:t>
            </a:r>
          </a:p>
        </p:txBody>
      </p:sp>
      <p:sp>
        <p:nvSpPr>
          <p:cNvPr id="18" name="Segnaposto contenuto 17"/>
          <p:cNvSpPr>
            <a:spLocks noGrp="1"/>
          </p:cNvSpPr>
          <p:nvPr>
            <p:ph sz="quarter" idx="12" hasCustomPrompt="1"/>
          </p:nvPr>
        </p:nvSpPr>
        <p:spPr>
          <a:xfrm>
            <a:off x="685800" y="6165850"/>
            <a:ext cx="7772400" cy="287338"/>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400">
                <a:solidFill>
                  <a:srgbClr val="7F7F7F"/>
                </a:solidFill>
                <a:latin typeface="Arial"/>
                <a:cs typeface="Arial"/>
              </a:defRPr>
            </a:lvl1pPr>
          </a:lstStyle>
          <a:p>
            <a:pPr lvl="0"/>
            <a:r>
              <a:rPr lang="it-IT" dirty="0"/>
              <a:t>Master </a:t>
            </a:r>
            <a:r>
              <a:rPr lang="it-IT" dirty="0" err="1"/>
              <a:t>Academic</a:t>
            </a:r>
            <a:r>
              <a:rPr lang="it-IT" dirty="0"/>
              <a:t> </a:t>
            </a:r>
            <a:r>
              <a:rPr lang="it-IT" dirty="0" err="1"/>
              <a:t>Year</a:t>
            </a:r>
            <a:r>
              <a:rPr lang="it-IT" dirty="0"/>
              <a:t> (YYYY/YYYY)</a:t>
            </a:r>
          </a:p>
          <a:p>
            <a:pPr lvl="0"/>
            <a:endParaRPr lang="it-IT" dirty="0"/>
          </a:p>
        </p:txBody>
      </p:sp>
      <p:sp>
        <p:nvSpPr>
          <p:cNvPr id="20" name="Segnaposto testo 19"/>
          <p:cNvSpPr>
            <a:spLocks noGrp="1"/>
          </p:cNvSpPr>
          <p:nvPr>
            <p:ph type="body" sz="quarter" idx="13" hasCustomPrompt="1"/>
          </p:nvPr>
        </p:nvSpPr>
        <p:spPr>
          <a:xfrm>
            <a:off x="685800" y="4652937"/>
            <a:ext cx="7772400" cy="576263"/>
          </a:xfrm>
          <a:prstGeom prst="rect">
            <a:avLst/>
          </a:prstGeom>
        </p:spPr>
        <p:txBody>
          <a:bodyPr vert="horz"/>
          <a:lstStyle>
            <a:lvl1pPr marL="0" indent="0">
              <a:buNone/>
              <a:defRPr sz="2400" b="1" i="1">
                <a:solidFill>
                  <a:srgbClr val="7F7F7F"/>
                </a:solidFill>
                <a:latin typeface="Arial"/>
                <a:cs typeface="Arial"/>
              </a:defRPr>
            </a:lvl1pPr>
          </a:lstStyle>
          <a:p>
            <a:pPr lvl="0"/>
            <a:r>
              <a:rPr lang="it-IT" dirty="0" err="1"/>
              <a:t>Instructor</a:t>
            </a:r>
            <a:endParaRPr lang="it-IT" dirty="0"/>
          </a:p>
        </p:txBody>
      </p:sp>
      <p:sp>
        <p:nvSpPr>
          <p:cNvPr id="24" name="Segnaposto testo 23"/>
          <p:cNvSpPr>
            <a:spLocks noGrp="1"/>
          </p:cNvSpPr>
          <p:nvPr>
            <p:ph type="body" sz="quarter" idx="14" hasCustomPrompt="1"/>
          </p:nvPr>
        </p:nvSpPr>
        <p:spPr>
          <a:xfrm>
            <a:off x="685800" y="4005263"/>
            <a:ext cx="7772400" cy="503237"/>
          </a:xfrm>
          <a:prstGeom prst="rect">
            <a:avLst/>
          </a:prstGeom>
        </p:spPr>
        <p:txBody>
          <a:bodyPr vert="horz"/>
          <a:lstStyle>
            <a:lvl1pPr marL="0" indent="0">
              <a:buNone/>
              <a:defRPr sz="2400" b="1">
                <a:solidFill>
                  <a:srgbClr val="7F7F7F"/>
                </a:solidFill>
                <a:latin typeface="Arial"/>
                <a:cs typeface="Arial"/>
              </a:defRPr>
            </a:lvl1pPr>
          </a:lstStyle>
          <a:p>
            <a:pPr lvl="0"/>
            <a:r>
              <a:rPr lang="it-IT" dirty="0"/>
              <a:t>COURSE</a:t>
            </a:r>
          </a:p>
        </p:txBody>
      </p:sp>
    </p:spTree>
    <p:extLst>
      <p:ext uri="{BB962C8B-B14F-4D97-AF65-F5344CB8AC3E}">
        <p14:creationId xmlns:p14="http://schemas.microsoft.com/office/powerpoint/2010/main" val="1657549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Slide">
    <p:spTree>
      <p:nvGrpSpPr>
        <p:cNvPr id="1" name=""/>
        <p:cNvGrpSpPr/>
        <p:nvPr/>
      </p:nvGrpSpPr>
      <p:grpSpPr>
        <a:xfrm>
          <a:off x="0" y="0"/>
          <a:ext cx="0" cy="0"/>
          <a:chOff x="0" y="0"/>
          <a:chExt cx="0" cy="0"/>
        </a:xfrm>
      </p:grpSpPr>
      <p:sp>
        <p:nvSpPr>
          <p:cNvPr id="9" name="Segnaposto testo 8"/>
          <p:cNvSpPr>
            <a:spLocks noGrp="1"/>
          </p:cNvSpPr>
          <p:nvPr>
            <p:ph type="body" sz="quarter" idx="12" hasCustomPrompt="1"/>
          </p:nvPr>
        </p:nvSpPr>
        <p:spPr>
          <a:xfrm>
            <a:off x="395039" y="265112"/>
            <a:ext cx="8353425" cy="615677"/>
          </a:xfrm>
          <a:prstGeom prst="rect">
            <a:avLst/>
          </a:prstGeom>
        </p:spPr>
        <p:txBody>
          <a:bodyPr vert="horz"/>
          <a:lstStyle>
            <a:lvl1pPr marL="0" indent="0">
              <a:buNone/>
              <a:defRPr sz="2600" b="1">
                <a:solidFill>
                  <a:srgbClr val="7F7F7F"/>
                </a:solidFill>
              </a:defRPr>
            </a:lvl1pPr>
          </a:lstStyle>
          <a:p>
            <a:pPr lvl="0"/>
            <a:r>
              <a:rPr lang="it-IT" dirty="0"/>
              <a:t>Titolo</a:t>
            </a:r>
          </a:p>
        </p:txBody>
      </p:sp>
      <p:sp>
        <p:nvSpPr>
          <p:cNvPr id="10" name="CasellaDiTesto 9"/>
          <p:cNvSpPr txBox="1"/>
          <p:nvPr userDrawn="1"/>
        </p:nvSpPr>
        <p:spPr>
          <a:xfrm>
            <a:off x="8521700" y="6477000"/>
            <a:ext cx="184666" cy="461665"/>
          </a:xfrm>
          <a:prstGeom prst="rect">
            <a:avLst/>
          </a:prstGeom>
          <a:noFill/>
        </p:spPr>
        <p:txBody>
          <a:bodyPr wrap="none" rtlCol="0">
            <a:spAutoFit/>
          </a:bodyPr>
          <a:lstStyle/>
          <a:p>
            <a:endParaRPr lang="it-IT" dirty="0"/>
          </a:p>
        </p:txBody>
      </p:sp>
      <p:sp>
        <p:nvSpPr>
          <p:cNvPr id="3" name="Text Placeholder 2">
            <a:extLst>
              <a:ext uri="{FF2B5EF4-FFF2-40B4-BE49-F238E27FC236}">
                <a16:creationId xmlns:a16="http://schemas.microsoft.com/office/drawing/2014/main" id="{8A1E11A9-477B-0741-AD81-0FA0EA419D9C}"/>
              </a:ext>
            </a:extLst>
          </p:cNvPr>
          <p:cNvSpPr>
            <a:spLocks noGrp="1"/>
          </p:cNvSpPr>
          <p:nvPr>
            <p:ph type="body" sz="quarter" idx="13"/>
          </p:nvPr>
        </p:nvSpPr>
        <p:spPr>
          <a:xfrm>
            <a:off x="395288" y="981075"/>
            <a:ext cx="8126412" cy="5327650"/>
          </a:xfrm>
          <a:prstGeom prst="rect">
            <a:avLst/>
          </a:prstGeom>
        </p:spPr>
        <p:txBody>
          <a:bodyPr/>
          <a:lstStyle>
            <a:lvl1pPr>
              <a:defRPr sz="2400">
                <a:solidFill>
                  <a:schemeClr val="tx1">
                    <a:lumMod val="65000"/>
                    <a:lumOff val="35000"/>
                  </a:schemeClr>
                </a:solidFill>
              </a:defRPr>
            </a:lvl1pPr>
            <a:lvl2pPr>
              <a:defRPr sz="2000">
                <a:solidFill>
                  <a:schemeClr val="tx1">
                    <a:lumMod val="65000"/>
                    <a:lumOff val="35000"/>
                  </a:schemeClr>
                </a:solidFill>
              </a:defRPr>
            </a:lvl2pPr>
            <a:lvl3pPr>
              <a:defRPr sz="1800">
                <a:solidFill>
                  <a:schemeClr val="tx1">
                    <a:lumMod val="65000"/>
                    <a:lumOff val="35000"/>
                  </a:schemeClr>
                </a:solidFill>
              </a:defRPr>
            </a:lvl3pPr>
            <a:lvl4pPr>
              <a:defRPr sz="1600">
                <a:solidFill>
                  <a:schemeClr val="tx1">
                    <a:lumMod val="65000"/>
                    <a:lumOff val="35000"/>
                  </a:schemeClr>
                </a:solidFill>
              </a:defRPr>
            </a:lvl4pPr>
            <a:lvl5pPr>
              <a:defRPr sz="1600">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87989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Slide">
    <p:spTree>
      <p:nvGrpSpPr>
        <p:cNvPr id="1" name=""/>
        <p:cNvGrpSpPr/>
        <p:nvPr/>
      </p:nvGrpSpPr>
      <p:grpSpPr>
        <a:xfrm>
          <a:off x="0" y="0"/>
          <a:ext cx="0" cy="0"/>
          <a:chOff x="0" y="0"/>
          <a:chExt cx="0" cy="0"/>
        </a:xfrm>
      </p:grpSpPr>
      <p:sp>
        <p:nvSpPr>
          <p:cNvPr id="7" name="Segnaposto contenuto 6"/>
          <p:cNvSpPr>
            <a:spLocks noGrp="1"/>
          </p:cNvSpPr>
          <p:nvPr>
            <p:ph sz="quarter" idx="11" hasCustomPrompt="1"/>
          </p:nvPr>
        </p:nvSpPr>
        <p:spPr>
          <a:xfrm>
            <a:off x="395288" y="981075"/>
            <a:ext cx="8353425" cy="5111750"/>
          </a:xfrm>
          <a:prstGeom prst="rect">
            <a:avLst/>
          </a:prstGeom>
        </p:spPr>
        <p:txBody>
          <a:bodyPr vert="horz"/>
          <a:lstStyle>
            <a:lvl1pPr marL="0" indent="0">
              <a:buNone/>
              <a:defRPr sz="1600"/>
            </a:lvl1pPr>
          </a:lstStyle>
          <a:p>
            <a:pPr lvl="0"/>
            <a:r>
              <a:rPr lang="it-IT"/>
              <a:t>Testo</a:t>
            </a:r>
            <a:endParaRPr lang="it-IT" dirty="0"/>
          </a:p>
        </p:txBody>
      </p:sp>
      <p:sp>
        <p:nvSpPr>
          <p:cNvPr id="9" name="Segnaposto testo 8"/>
          <p:cNvSpPr>
            <a:spLocks noGrp="1"/>
          </p:cNvSpPr>
          <p:nvPr>
            <p:ph type="body" sz="quarter" idx="12" hasCustomPrompt="1"/>
          </p:nvPr>
        </p:nvSpPr>
        <p:spPr>
          <a:xfrm>
            <a:off x="395039" y="265112"/>
            <a:ext cx="8353425" cy="615677"/>
          </a:xfrm>
          <a:prstGeom prst="rect">
            <a:avLst/>
          </a:prstGeom>
        </p:spPr>
        <p:txBody>
          <a:bodyPr vert="horz"/>
          <a:lstStyle>
            <a:lvl1pPr marL="0" indent="0">
              <a:buNone/>
              <a:defRPr sz="2600" b="1">
                <a:solidFill>
                  <a:srgbClr val="7F7F7F"/>
                </a:solidFill>
              </a:defRPr>
            </a:lvl1pPr>
          </a:lstStyle>
          <a:p>
            <a:pPr lvl="0"/>
            <a:r>
              <a:rPr lang="it-IT" dirty="0"/>
              <a:t>Titolo</a:t>
            </a:r>
          </a:p>
        </p:txBody>
      </p:sp>
      <p:sp>
        <p:nvSpPr>
          <p:cNvPr id="10" name="CasellaDiTesto 9"/>
          <p:cNvSpPr txBox="1"/>
          <p:nvPr userDrawn="1"/>
        </p:nvSpPr>
        <p:spPr>
          <a:xfrm>
            <a:off x="8521700" y="6477000"/>
            <a:ext cx="184666" cy="461665"/>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3303344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5" name="Rectangle 7"/>
          <p:cNvSpPr>
            <a:spLocks noGrp="1" noChangeArrowheads="1"/>
          </p:cNvSpPr>
          <p:nvPr>
            <p:ph type="sldNum" sz="quarter" idx="11"/>
          </p:nvPr>
        </p:nvSpPr>
        <p:spPr>
          <a:ln/>
        </p:spPr>
        <p:txBody>
          <a:bodyPr/>
          <a:lstStyle>
            <a:lvl1pPr>
              <a:defRPr/>
            </a:lvl1pPr>
          </a:lstStyle>
          <a:p>
            <a:r>
              <a:rPr lang="nl-NL"/>
              <a:t>PAGE </a:t>
            </a:r>
            <a:fld id="{1708C004-3751-784C-BEAC-4DFA17A9DECE}" type="slidenum">
              <a:rPr lang="nl-NL"/>
              <a:pPr/>
              <a:t>‹#›</a:t>
            </a:fld>
            <a:endParaRPr lang="nl-NL"/>
          </a:p>
        </p:txBody>
      </p:sp>
      <p:sp>
        <p:nvSpPr>
          <p:cNvPr id="6" name="Rectangle 13"/>
          <p:cNvSpPr>
            <a:spLocks noGrp="1" noChangeArrowheads="1"/>
          </p:cNvSpPr>
          <p:nvPr>
            <p:ph type="dt" sz="half" idx="12"/>
          </p:nvPr>
        </p:nvSpPr>
        <p:spPr>
          <a:ln/>
        </p:spPr>
        <p:txBody>
          <a:bodyPr/>
          <a:lstStyle>
            <a:lvl1pPr>
              <a:defRPr/>
            </a:lvl1pPr>
          </a:lstStyle>
          <a:p>
            <a:fld id="{8863A955-1089-6C42-A3E5-4C9376DE270D}" type="datetime1">
              <a:rPr lang="nl-NL"/>
              <a:pPr/>
              <a:t>06-05-2021</a:t>
            </a:fld>
            <a:endParaRPr lang="nl-NL"/>
          </a:p>
        </p:txBody>
      </p:sp>
    </p:spTree>
    <p:extLst>
      <p:ext uri="{BB962C8B-B14F-4D97-AF65-F5344CB8AC3E}">
        <p14:creationId xmlns:p14="http://schemas.microsoft.com/office/powerpoint/2010/main" val="133125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1188" y="1600200"/>
            <a:ext cx="3919537" cy="4138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3125" y="1600200"/>
            <a:ext cx="3921125" cy="4138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6" name="Rectangle 7"/>
          <p:cNvSpPr>
            <a:spLocks noGrp="1" noChangeArrowheads="1"/>
          </p:cNvSpPr>
          <p:nvPr>
            <p:ph type="sldNum" sz="quarter" idx="11"/>
          </p:nvPr>
        </p:nvSpPr>
        <p:spPr>
          <a:ln/>
        </p:spPr>
        <p:txBody>
          <a:bodyPr/>
          <a:lstStyle>
            <a:lvl1pPr>
              <a:defRPr/>
            </a:lvl1pPr>
          </a:lstStyle>
          <a:p>
            <a:r>
              <a:rPr lang="nl-NL"/>
              <a:t>PAGE </a:t>
            </a:r>
            <a:fld id="{C059A0C7-51C0-4344-A66E-17BAF39E568F}" type="slidenum">
              <a:rPr lang="nl-NL"/>
              <a:pPr/>
              <a:t>‹#›</a:t>
            </a:fld>
            <a:endParaRPr lang="nl-NL"/>
          </a:p>
        </p:txBody>
      </p:sp>
      <p:sp>
        <p:nvSpPr>
          <p:cNvPr id="7" name="Rectangle 13"/>
          <p:cNvSpPr>
            <a:spLocks noGrp="1" noChangeArrowheads="1"/>
          </p:cNvSpPr>
          <p:nvPr>
            <p:ph type="dt" sz="half" idx="12"/>
          </p:nvPr>
        </p:nvSpPr>
        <p:spPr>
          <a:ln/>
        </p:spPr>
        <p:txBody>
          <a:bodyPr/>
          <a:lstStyle>
            <a:lvl1pPr>
              <a:defRPr/>
            </a:lvl1pPr>
          </a:lstStyle>
          <a:p>
            <a:fld id="{D736F6F2-FA7B-314D-ADA8-9E73075D73F7}" type="datetime1">
              <a:rPr lang="nl-NL"/>
              <a:pPr/>
              <a:t>06-05-2021</a:t>
            </a:fld>
            <a:endParaRPr lang="nl-NL"/>
          </a:p>
        </p:txBody>
      </p:sp>
    </p:spTree>
    <p:extLst>
      <p:ext uri="{BB962C8B-B14F-4D97-AF65-F5344CB8AC3E}">
        <p14:creationId xmlns:p14="http://schemas.microsoft.com/office/powerpoint/2010/main" val="1067884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8" name="Rectangle 7"/>
          <p:cNvSpPr>
            <a:spLocks noGrp="1" noChangeArrowheads="1"/>
          </p:cNvSpPr>
          <p:nvPr>
            <p:ph type="sldNum" sz="quarter" idx="11"/>
          </p:nvPr>
        </p:nvSpPr>
        <p:spPr>
          <a:ln/>
        </p:spPr>
        <p:txBody>
          <a:bodyPr/>
          <a:lstStyle>
            <a:lvl1pPr>
              <a:defRPr/>
            </a:lvl1pPr>
          </a:lstStyle>
          <a:p>
            <a:r>
              <a:rPr lang="nl-NL"/>
              <a:t>PAGE </a:t>
            </a:r>
            <a:fld id="{BE806166-15EC-E74B-A64A-9297D9EECD3C}" type="slidenum">
              <a:rPr lang="nl-NL"/>
              <a:pPr/>
              <a:t>‹#›</a:t>
            </a:fld>
            <a:endParaRPr lang="nl-NL"/>
          </a:p>
        </p:txBody>
      </p:sp>
      <p:sp>
        <p:nvSpPr>
          <p:cNvPr id="9" name="Rectangle 13"/>
          <p:cNvSpPr>
            <a:spLocks noGrp="1" noChangeArrowheads="1"/>
          </p:cNvSpPr>
          <p:nvPr>
            <p:ph type="dt" sz="half" idx="12"/>
          </p:nvPr>
        </p:nvSpPr>
        <p:spPr>
          <a:ln/>
        </p:spPr>
        <p:txBody>
          <a:bodyPr/>
          <a:lstStyle>
            <a:lvl1pPr>
              <a:defRPr/>
            </a:lvl1pPr>
          </a:lstStyle>
          <a:p>
            <a:fld id="{31378CB4-89E8-4649-9EE4-C304AE7A9EB3}" type="datetime1">
              <a:rPr lang="nl-NL"/>
              <a:pPr/>
              <a:t>06-05-2021</a:t>
            </a:fld>
            <a:endParaRPr lang="nl-NL"/>
          </a:p>
        </p:txBody>
      </p:sp>
    </p:spTree>
    <p:extLst>
      <p:ext uri="{BB962C8B-B14F-4D97-AF65-F5344CB8AC3E}">
        <p14:creationId xmlns:p14="http://schemas.microsoft.com/office/powerpoint/2010/main" val="431419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4" name="Rectangle 7"/>
          <p:cNvSpPr>
            <a:spLocks noGrp="1" noChangeArrowheads="1"/>
          </p:cNvSpPr>
          <p:nvPr>
            <p:ph type="sldNum" sz="quarter" idx="11"/>
          </p:nvPr>
        </p:nvSpPr>
        <p:spPr>
          <a:ln/>
        </p:spPr>
        <p:txBody>
          <a:bodyPr/>
          <a:lstStyle>
            <a:lvl1pPr>
              <a:defRPr/>
            </a:lvl1pPr>
          </a:lstStyle>
          <a:p>
            <a:r>
              <a:rPr lang="nl-NL"/>
              <a:t>PAGE </a:t>
            </a:r>
            <a:fld id="{D73508A0-C709-894A-BCDD-F30BDA816851}" type="slidenum">
              <a:rPr lang="nl-NL"/>
              <a:pPr/>
              <a:t>‹#›</a:t>
            </a:fld>
            <a:endParaRPr lang="nl-NL"/>
          </a:p>
        </p:txBody>
      </p:sp>
      <p:sp>
        <p:nvSpPr>
          <p:cNvPr id="5" name="Rectangle 13"/>
          <p:cNvSpPr>
            <a:spLocks noGrp="1" noChangeArrowheads="1"/>
          </p:cNvSpPr>
          <p:nvPr>
            <p:ph type="dt" sz="half" idx="12"/>
          </p:nvPr>
        </p:nvSpPr>
        <p:spPr>
          <a:ln/>
        </p:spPr>
        <p:txBody>
          <a:bodyPr/>
          <a:lstStyle>
            <a:lvl1pPr>
              <a:defRPr/>
            </a:lvl1pPr>
          </a:lstStyle>
          <a:p>
            <a:fld id="{2AFDA649-988C-5E46-82C0-F03060F055AE}" type="datetime1">
              <a:rPr lang="nl-NL"/>
              <a:pPr/>
              <a:t>06-05-2021</a:t>
            </a:fld>
            <a:endParaRPr lang="nl-NL"/>
          </a:p>
        </p:txBody>
      </p:sp>
    </p:spTree>
    <p:extLst>
      <p:ext uri="{BB962C8B-B14F-4D97-AF65-F5344CB8AC3E}">
        <p14:creationId xmlns:p14="http://schemas.microsoft.com/office/powerpoint/2010/main" val="2008099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3" name="Rectangle 7"/>
          <p:cNvSpPr>
            <a:spLocks noGrp="1" noChangeArrowheads="1"/>
          </p:cNvSpPr>
          <p:nvPr>
            <p:ph type="sldNum" sz="quarter" idx="11"/>
          </p:nvPr>
        </p:nvSpPr>
        <p:spPr>
          <a:ln/>
        </p:spPr>
        <p:txBody>
          <a:bodyPr/>
          <a:lstStyle>
            <a:lvl1pPr>
              <a:defRPr/>
            </a:lvl1pPr>
          </a:lstStyle>
          <a:p>
            <a:r>
              <a:rPr lang="nl-NL"/>
              <a:t>PAGE </a:t>
            </a:r>
            <a:fld id="{61290FDD-BAF4-044F-933D-907B25AFA57B}" type="slidenum">
              <a:rPr lang="nl-NL"/>
              <a:pPr/>
              <a:t>‹#›</a:t>
            </a:fld>
            <a:endParaRPr lang="nl-NL"/>
          </a:p>
        </p:txBody>
      </p:sp>
      <p:sp>
        <p:nvSpPr>
          <p:cNvPr id="4" name="Rectangle 13"/>
          <p:cNvSpPr>
            <a:spLocks noGrp="1" noChangeArrowheads="1"/>
          </p:cNvSpPr>
          <p:nvPr>
            <p:ph type="dt" sz="half" idx="12"/>
          </p:nvPr>
        </p:nvSpPr>
        <p:spPr>
          <a:ln/>
        </p:spPr>
        <p:txBody>
          <a:bodyPr/>
          <a:lstStyle>
            <a:lvl1pPr>
              <a:defRPr/>
            </a:lvl1pPr>
          </a:lstStyle>
          <a:p>
            <a:fld id="{BE986CBC-0433-264E-BE09-7951F15EC461}" type="datetime1">
              <a:rPr lang="nl-NL"/>
              <a:pPr/>
              <a:t>06-05-2021</a:t>
            </a:fld>
            <a:endParaRPr lang="nl-NL"/>
          </a:p>
        </p:txBody>
      </p:sp>
    </p:spTree>
    <p:extLst>
      <p:ext uri="{BB962C8B-B14F-4D97-AF65-F5344CB8AC3E}">
        <p14:creationId xmlns:p14="http://schemas.microsoft.com/office/powerpoint/2010/main" val="3238233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6" name="Rectangle 7"/>
          <p:cNvSpPr>
            <a:spLocks noGrp="1" noChangeArrowheads="1"/>
          </p:cNvSpPr>
          <p:nvPr>
            <p:ph type="sldNum" sz="quarter" idx="11"/>
          </p:nvPr>
        </p:nvSpPr>
        <p:spPr>
          <a:ln/>
        </p:spPr>
        <p:txBody>
          <a:bodyPr/>
          <a:lstStyle>
            <a:lvl1pPr>
              <a:defRPr/>
            </a:lvl1pPr>
          </a:lstStyle>
          <a:p>
            <a:r>
              <a:rPr lang="nl-NL"/>
              <a:t>PAGE </a:t>
            </a:r>
            <a:fld id="{97E3BA5C-D72C-034F-96BE-A489ECC269A0}" type="slidenum">
              <a:rPr lang="nl-NL"/>
              <a:pPr/>
              <a:t>‹#›</a:t>
            </a:fld>
            <a:endParaRPr lang="nl-NL"/>
          </a:p>
        </p:txBody>
      </p:sp>
      <p:sp>
        <p:nvSpPr>
          <p:cNvPr id="7" name="Rectangle 13"/>
          <p:cNvSpPr>
            <a:spLocks noGrp="1" noChangeArrowheads="1"/>
          </p:cNvSpPr>
          <p:nvPr>
            <p:ph type="dt" sz="half" idx="12"/>
          </p:nvPr>
        </p:nvSpPr>
        <p:spPr>
          <a:ln/>
        </p:spPr>
        <p:txBody>
          <a:bodyPr/>
          <a:lstStyle>
            <a:lvl1pPr>
              <a:defRPr/>
            </a:lvl1pPr>
          </a:lstStyle>
          <a:p>
            <a:fld id="{2E8290B8-7389-DC4F-8DA9-A022FEC9317C}" type="datetime1">
              <a:rPr lang="nl-NL"/>
              <a:pPr/>
              <a:t>06-05-2021</a:t>
            </a:fld>
            <a:endParaRPr lang="nl-NL"/>
          </a:p>
        </p:txBody>
      </p:sp>
    </p:spTree>
    <p:extLst>
      <p:ext uri="{BB962C8B-B14F-4D97-AF65-F5344CB8AC3E}">
        <p14:creationId xmlns:p14="http://schemas.microsoft.com/office/powerpoint/2010/main" val="1477315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6" name="Rectangle 7"/>
          <p:cNvSpPr>
            <a:spLocks noGrp="1" noChangeArrowheads="1"/>
          </p:cNvSpPr>
          <p:nvPr>
            <p:ph type="sldNum" sz="quarter" idx="11"/>
          </p:nvPr>
        </p:nvSpPr>
        <p:spPr>
          <a:ln/>
        </p:spPr>
        <p:txBody>
          <a:bodyPr/>
          <a:lstStyle>
            <a:lvl1pPr>
              <a:defRPr/>
            </a:lvl1pPr>
          </a:lstStyle>
          <a:p>
            <a:r>
              <a:rPr lang="nl-NL"/>
              <a:t>PAGE </a:t>
            </a:r>
            <a:fld id="{AE572D85-4658-FD42-9C5A-E8A9E91CCAE8}" type="slidenum">
              <a:rPr lang="nl-NL"/>
              <a:pPr/>
              <a:t>‹#›</a:t>
            </a:fld>
            <a:endParaRPr lang="nl-NL"/>
          </a:p>
        </p:txBody>
      </p:sp>
      <p:sp>
        <p:nvSpPr>
          <p:cNvPr id="7" name="Rectangle 13"/>
          <p:cNvSpPr>
            <a:spLocks noGrp="1" noChangeArrowheads="1"/>
          </p:cNvSpPr>
          <p:nvPr>
            <p:ph type="dt" sz="half" idx="12"/>
          </p:nvPr>
        </p:nvSpPr>
        <p:spPr>
          <a:ln/>
        </p:spPr>
        <p:txBody>
          <a:bodyPr/>
          <a:lstStyle>
            <a:lvl1pPr>
              <a:defRPr/>
            </a:lvl1pPr>
          </a:lstStyle>
          <a:p>
            <a:fld id="{C828A842-44BB-E745-99AB-09A19120DDEE}" type="datetime1">
              <a:rPr lang="nl-NL"/>
              <a:pPr/>
              <a:t>06-05-2021</a:t>
            </a:fld>
            <a:endParaRPr lang="nl-NL"/>
          </a:p>
        </p:txBody>
      </p:sp>
    </p:spTree>
    <p:extLst>
      <p:ext uri="{BB962C8B-B14F-4D97-AF65-F5344CB8AC3E}">
        <p14:creationId xmlns:p14="http://schemas.microsoft.com/office/powerpoint/2010/main" val="2644436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4.xml"/><Relationship Id="rId1"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5.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13314" name="Picture 19" descr="blue ba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8982075"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5" name="Picture 9" descr="date ba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19925" y="6408738"/>
            <a:ext cx="2124075" cy="44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6" name="Rectangle 4"/>
          <p:cNvSpPr>
            <a:spLocks noGrp="1" noChangeArrowheads="1"/>
          </p:cNvSpPr>
          <p:nvPr>
            <p:ph type="title"/>
          </p:nvPr>
        </p:nvSpPr>
        <p:spPr bwMode="auto">
          <a:xfrm>
            <a:off x="611188" y="215900"/>
            <a:ext cx="8024812" cy="922338"/>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nl-NL"/>
              <a:t>Click to edit Master title style</a:t>
            </a:r>
          </a:p>
        </p:txBody>
      </p:sp>
      <p:sp>
        <p:nvSpPr>
          <p:cNvPr id="49158" name="Rectangle 6"/>
          <p:cNvSpPr>
            <a:spLocks noGrp="1" noChangeArrowheads="1"/>
          </p:cNvSpPr>
          <p:nvPr>
            <p:ph type="ftr" sz="quarter" idx="3"/>
          </p:nvPr>
        </p:nvSpPr>
        <p:spPr bwMode="auto">
          <a:xfrm>
            <a:off x="179388" y="6548438"/>
            <a:ext cx="3598862" cy="1873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000">
                <a:ea typeface="+mn-ea"/>
                <a:cs typeface="+mn-cs"/>
              </a:defRPr>
            </a:lvl1pPr>
          </a:lstStyle>
          <a:p>
            <a:pPr>
              <a:defRPr/>
            </a:pPr>
            <a:r>
              <a:rPr lang="nl-NL"/>
              <a:t>/ name of department</a:t>
            </a:r>
          </a:p>
        </p:txBody>
      </p:sp>
      <p:sp>
        <p:nvSpPr>
          <p:cNvPr id="49159" name="Rectangle 7"/>
          <p:cNvSpPr>
            <a:spLocks noGrp="1" noChangeArrowheads="1"/>
          </p:cNvSpPr>
          <p:nvPr>
            <p:ph type="sldNum" sz="quarter" idx="4"/>
          </p:nvPr>
        </p:nvSpPr>
        <p:spPr bwMode="auto">
          <a:xfrm>
            <a:off x="8243888" y="6548438"/>
            <a:ext cx="609600" cy="1873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800">
                <a:solidFill>
                  <a:schemeClr val="tx2"/>
                </a:solidFill>
              </a:defRPr>
            </a:lvl1pPr>
          </a:lstStyle>
          <a:p>
            <a:r>
              <a:rPr lang="nl-NL"/>
              <a:t>PAGE </a:t>
            </a:r>
            <a:fld id="{F7A1C12B-9F86-6043-9B13-06CBD7376B5C}" type="slidenum">
              <a:rPr lang="nl-NL"/>
              <a:pPr/>
              <a:t>‹#›</a:t>
            </a:fld>
            <a:endParaRPr lang="nl-NL"/>
          </a:p>
        </p:txBody>
      </p:sp>
      <p:pic>
        <p:nvPicPr>
          <p:cNvPr id="13319" name="Picture 11" descr="logo"/>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02413" y="5978525"/>
            <a:ext cx="2030412"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165" name="Rectangle 13"/>
          <p:cNvSpPr>
            <a:spLocks noGrp="1" noChangeArrowheads="1"/>
          </p:cNvSpPr>
          <p:nvPr>
            <p:ph type="dt" sz="half" idx="2"/>
          </p:nvPr>
        </p:nvSpPr>
        <p:spPr bwMode="auto">
          <a:xfrm>
            <a:off x="7527925" y="6548438"/>
            <a:ext cx="647700" cy="1873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800">
                <a:solidFill>
                  <a:schemeClr val="tx2"/>
                </a:solidFill>
              </a:defRPr>
            </a:lvl1pPr>
          </a:lstStyle>
          <a:p>
            <a:fld id="{B210FEBE-A37C-974A-86CA-B5FDD41ACF15}" type="datetime1">
              <a:rPr lang="nl-NL"/>
              <a:pPr/>
              <a:t>06-05-2021</a:t>
            </a:fld>
            <a:endParaRPr lang="nl-NL"/>
          </a:p>
        </p:txBody>
      </p:sp>
      <p:sp>
        <p:nvSpPr>
          <p:cNvPr id="13321" name="Rectangle 15"/>
          <p:cNvSpPr>
            <a:spLocks noGrp="1" noChangeArrowheads="1"/>
          </p:cNvSpPr>
          <p:nvPr>
            <p:ph type="body" idx="1"/>
          </p:nvPr>
        </p:nvSpPr>
        <p:spPr bwMode="auto">
          <a:xfrm>
            <a:off x="611188" y="1600200"/>
            <a:ext cx="7993062" cy="413861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Tree>
  </p:cSld>
  <p:clrMap bg1="lt1" tx1="dk1" bg2="lt2" tx2="dk2" accent1="accent1" accent2="accent2" accent3="accent3" accent4="accent4" accent5="accent5" accent6="accent6" hlink="hlink" folHlink="folHlink"/>
  <p:sldLayoutIdLst>
    <p:sldLayoutId id="2147483758"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60" r:id="rId12"/>
  </p:sldLayoutIdLst>
  <p:hf hdr="0"/>
  <p:txStyles>
    <p:titleStyle>
      <a:lvl1pPr algn="l" rtl="0" eaLnBrk="0" fontAlgn="base" hangingPunct="0">
        <a:spcBef>
          <a:spcPct val="0"/>
        </a:spcBef>
        <a:spcAft>
          <a:spcPct val="0"/>
        </a:spcAft>
        <a:defRPr sz="3200" b="1">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200" b="1">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sz="3200" b="1">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sz="3200" b="1">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sz="3200" b="1">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p:titleStyle>
    <p:bodyStyle>
      <a:lvl1pPr marL="268288" indent="-268288" algn="l" rtl="0" eaLnBrk="0" fontAlgn="base" hangingPunct="0">
        <a:spcBef>
          <a:spcPct val="20000"/>
        </a:spcBef>
        <a:spcAft>
          <a:spcPct val="0"/>
        </a:spcAft>
        <a:buClr>
          <a:schemeClr val="tx1"/>
        </a:buClr>
        <a:buChar char="•"/>
        <a:defRPr sz="2200" b="0">
          <a:solidFill>
            <a:schemeClr val="tx1"/>
          </a:solidFill>
          <a:latin typeface="Calibri"/>
          <a:ea typeface="ＭＳ Ｐゴシック" charset="-128"/>
          <a:cs typeface="ＭＳ Ｐゴシック" charset="-128"/>
        </a:defRPr>
      </a:lvl1pPr>
      <a:lvl2pPr marL="555625" indent="-285750" algn="l" rtl="0" eaLnBrk="0" fontAlgn="base" hangingPunct="0">
        <a:spcBef>
          <a:spcPct val="20000"/>
        </a:spcBef>
        <a:spcAft>
          <a:spcPct val="0"/>
        </a:spcAft>
        <a:buClr>
          <a:schemeClr val="tx1"/>
        </a:buClr>
        <a:buFont typeface="Lucida Grande"/>
        <a:buChar char="-"/>
        <a:defRPr sz="1800" b="0">
          <a:solidFill>
            <a:schemeClr val="tx1"/>
          </a:solidFill>
          <a:latin typeface="Calibri"/>
          <a:ea typeface="ＭＳ Ｐゴシック" charset="-128"/>
        </a:defRPr>
      </a:lvl2pPr>
      <a:lvl3pPr marL="814388" indent="-277813" algn="l" rtl="0" eaLnBrk="0" fontAlgn="base" hangingPunct="0">
        <a:spcBef>
          <a:spcPct val="20000"/>
        </a:spcBef>
        <a:spcAft>
          <a:spcPct val="0"/>
        </a:spcAft>
        <a:buClr>
          <a:schemeClr val="tx1"/>
        </a:buClr>
        <a:buFont typeface="Arial" charset="0"/>
        <a:buChar char="−"/>
        <a:defRPr sz="1600" b="0">
          <a:solidFill>
            <a:schemeClr val="tx1"/>
          </a:solidFill>
          <a:latin typeface="Calibri"/>
          <a:ea typeface="ＭＳ Ｐゴシック" charset="-128"/>
        </a:defRPr>
      </a:lvl3pPr>
      <a:lvl4pPr marL="1069975" indent="-254000" algn="l" rtl="0" eaLnBrk="0" fontAlgn="base" hangingPunct="0">
        <a:spcBef>
          <a:spcPct val="20000"/>
        </a:spcBef>
        <a:spcAft>
          <a:spcPct val="0"/>
        </a:spcAft>
        <a:buClr>
          <a:schemeClr val="tx1"/>
        </a:buClr>
        <a:buFont typeface="Arial" charset="0"/>
        <a:buChar char="−"/>
        <a:defRPr sz="1600" b="0">
          <a:solidFill>
            <a:schemeClr val="tx1"/>
          </a:solidFill>
          <a:latin typeface="Calibri"/>
          <a:ea typeface="ＭＳ Ｐゴシック" charset="-128"/>
        </a:defRPr>
      </a:lvl4pPr>
      <a:lvl5pPr marL="1349375" indent="-277813" algn="l" rtl="0" eaLnBrk="0" fontAlgn="base" hangingPunct="0">
        <a:spcBef>
          <a:spcPct val="20000"/>
        </a:spcBef>
        <a:spcAft>
          <a:spcPct val="0"/>
        </a:spcAft>
        <a:buClr>
          <a:schemeClr val="tx1"/>
        </a:buClr>
        <a:buFont typeface="Arial" charset="0"/>
        <a:buChar char="−"/>
        <a:defRPr sz="1600" b="0">
          <a:solidFill>
            <a:schemeClr val="tx1"/>
          </a:solidFill>
          <a:latin typeface="Calibri"/>
          <a:ea typeface="ＭＳ Ｐゴシック" charset="-128"/>
        </a:defRPr>
      </a:lvl5pPr>
      <a:lvl6pPr marL="1806575" indent="-277813" algn="l" rtl="0" fontAlgn="base">
        <a:spcBef>
          <a:spcPct val="20000"/>
        </a:spcBef>
        <a:spcAft>
          <a:spcPct val="0"/>
        </a:spcAft>
        <a:buClr>
          <a:schemeClr val="tx1"/>
        </a:buClr>
        <a:buFont typeface="Arial" charset="0"/>
        <a:buChar char="−"/>
        <a:defRPr sz="2200" b="1">
          <a:solidFill>
            <a:schemeClr val="tx1"/>
          </a:solidFill>
          <a:latin typeface="+mn-lt"/>
          <a:ea typeface="ＭＳ Ｐゴシック" charset="-128"/>
        </a:defRPr>
      </a:lvl6pPr>
      <a:lvl7pPr marL="2263775" indent="-277813" algn="l" rtl="0" fontAlgn="base">
        <a:spcBef>
          <a:spcPct val="20000"/>
        </a:spcBef>
        <a:spcAft>
          <a:spcPct val="0"/>
        </a:spcAft>
        <a:buClr>
          <a:schemeClr val="tx1"/>
        </a:buClr>
        <a:buFont typeface="Arial" charset="0"/>
        <a:buChar char="−"/>
        <a:defRPr sz="2200" b="1">
          <a:solidFill>
            <a:schemeClr val="tx1"/>
          </a:solidFill>
          <a:latin typeface="+mn-lt"/>
          <a:ea typeface="ＭＳ Ｐゴシック" charset="-128"/>
        </a:defRPr>
      </a:lvl7pPr>
      <a:lvl8pPr marL="2720975" indent="-277813" algn="l" rtl="0" fontAlgn="base">
        <a:spcBef>
          <a:spcPct val="20000"/>
        </a:spcBef>
        <a:spcAft>
          <a:spcPct val="0"/>
        </a:spcAft>
        <a:buClr>
          <a:schemeClr val="tx1"/>
        </a:buClr>
        <a:buFont typeface="Arial" charset="0"/>
        <a:buChar char="−"/>
        <a:defRPr sz="2200" b="1">
          <a:solidFill>
            <a:schemeClr val="tx1"/>
          </a:solidFill>
          <a:latin typeface="+mn-lt"/>
          <a:ea typeface="ＭＳ Ｐゴシック" charset="-128"/>
        </a:defRPr>
      </a:lvl8pPr>
      <a:lvl9pPr marL="3178175" indent="-277813" algn="l" rtl="0" fontAlgn="base">
        <a:spcBef>
          <a:spcPct val="20000"/>
        </a:spcBef>
        <a:spcAft>
          <a:spcPct val="0"/>
        </a:spcAft>
        <a:buClr>
          <a:schemeClr val="tx1"/>
        </a:buClr>
        <a:buFont typeface="Arial" charset="0"/>
        <a:buChar char="−"/>
        <a:defRPr sz="2200" b="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25602" name="Picture 13" descr="blue ba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8982075"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3" name="Picture 2" descr="date ba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19925" y="6408738"/>
            <a:ext cx="2124075" cy="44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4" name="Rectangle 4"/>
          <p:cNvSpPr>
            <a:spLocks noGrp="1" noChangeArrowheads="1"/>
          </p:cNvSpPr>
          <p:nvPr>
            <p:ph type="title"/>
          </p:nvPr>
        </p:nvSpPr>
        <p:spPr bwMode="auto">
          <a:xfrm>
            <a:off x="611188" y="215900"/>
            <a:ext cx="8024812" cy="922338"/>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nl-NL"/>
              <a:t>Click to edit Master title style</a:t>
            </a:r>
          </a:p>
        </p:txBody>
      </p:sp>
      <p:sp>
        <p:nvSpPr>
          <p:cNvPr id="219141" name="Rectangle 5"/>
          <p:cNvSpPr>
            <a:spLocks noGrp="1" noChangeArrowheads="1"/>
          </p:cNvSpPr>
          <p:nvPr>
            <p:ph type="ftr" sz="quarter" idx="3"/>
          </p:nvPr>
        </p:nvSpPr>
        <p:spPr bwMode="auto">
          <a:xfrm>
            <a:off x="179388" y="6548438"/>
            <a:ext cx="3598862" cy="1873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000">
                <a:ea typeface="+mn-ea"/>
                <a:cs typeface="+mn-cs"/>
              </a:defRPr>
            </a:lvl1pPr>
          </a:lstStyle>
          <a:p>
            <a:pPr>
              <a:defRPr/>
            </a:pPr>
            <a:r>
              <a:rPr lang="nl-NL"/>
              <a:t>/ name of department</a:t>
            </a:r>
          </a:p>
        </p:txBody>
      </p:sp>
      <p:sp>
        <p:nvSpPr>
          <p:cNvPr id="219142" name="Rectangle 6"/>
          <p:cNvSpPr>
            <a:spLocks noGrp="1" noChangeArrowheads="1"/>
          </p:cNvSpPr>
          <p:nvPr>
            <p:ph type="sldNum" sz="quarter" idx="4"/>
          </p:nvPr>
        </p:nvSpPr>
        <p:spPr bwMode="auto">
          <a:xfrm>
            <a:off x="8243888" y="6548438"/>
            <a:ext cx="609600" cy="1873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800">
                <a:solidFill>
                  <a:schemeClr val="tx2"/>
                </a:solidFill>
              </a:defRPr>
            </a:lvl1pPr>
          </a:lstStyle>
          <a:p>
            <a:r>
              <a:rPr lang="nl-NL"/>
              <a:t>PAGE </a:t>
            </a:r>
            <a:fld id="{0997396F-286F-CF4C-AAED-391096ED9786}" type="slidenum">
              <a:rPr lang="nl-NL"/>
              <a:pPr/>
              <a:t>‹#›</a:t>
            </a:fld>
            <a:endParaRPr lang="nl-NL"/>
          </a:p>
        </p:txBody>
      </p:sp>
      <p:pic>
        <p:nvPicPr>
          <p:cNvPr id="25607" name="Picture 7" descr="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02413" y="5978525"/>
            <a:ext cx="2030412"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9144" name="Rectangle 8"/>
          <p:cNvSpPr>
            <a:spLocks noGrp="1" noChangeArrowheads="1"/>
          </p:cNvSpPr>
          <p:nvPr>
            <p:ph type="dt" sz="half" idx="2"/>
          </p:nvPr>
        </p:nvSpPr>
        <p:spPr bwMode="auto">
          <a:xfrm>
            <a:off x="7527925" y="6548438"/>
            <a:ext cx="647700" cy="1873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800">
                <a:solidFill>
                  <a:schemeClr val="tx2"/>
                </a:solidFill>
              </a:defRPr>
            </a:lvl1pPr>
          </a:lstStyle>
          <a:p>
            <a:fld id="{C5316CA9-B570-634F-8BF3-CA9D30AF9B57}" type="datetime1">
              <a:rPr lang="nl-NL"/>
              <a:pPr/>
              <a:t>06-05-2021</a:t>
            </a:fld>
            <a:endParaRPr lang="nl-NL"/>
          </a:p>
        </p:txBody>
      </p:sp>
      <p:sp>
        <p:nvSpPr>
          <p:cNvPr id="25609" name="Rectangle 9"/>
          <p:cNvSpPr>
            <a:spLocks noGrp="1" noChangeArrowheads="1"/>
          </p:cNvSpPr>
          <p:nvPr>
            <p:ph type="body" idx="1"/>
          </p:nvPr>
        </p:nvSpPr>
        <p:spPr bwMode="auto">
          <a:xfrm>
            <a:off x="611188" y="1600200"/>
            <a:ext cx="7993062" cy="413861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Tree>
  </p:cSld>
  <p:clrMap bg1="lt1" tx1="dk1" bg2="lt2" tx2="dk2" accent1="accent1" accent2="accent2" accent3="accent3" accent4="accent4" accent5="accent5" accent6="accent6" hlink="hlink" folHlink="folHlink"/>
  <p:sldLayoutIdLst>
    <p:sldLayoutId id="2147483759"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hdr="0"/>
  <p:txStyles>
    <p:titleStyle>
      <a:lvl1pPr algn="l" rtl="0" eaLnBrk="0" fontAlgn="base" hangingPunct="0">
        <a:spcBef>
          <a:spcPct val="0"/>
        </a:spcBef>
        <a:spcAft>
          <a:spcPct val="0"/>
        </a:spcAft>
        <a:defRPr sz="3200" b="1">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200" b="1">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sz="3200" b="1">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sz="3200" b="1">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sz="3200" b="1">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p:titleStyle>
    <p:bodyStyle>
      <a:lvl1pPr marL="268288" indent="-268288" algn="l" rtl="0" eaLnBrk="0" fontAlgn="base" hangingPunct="0">
        <a:spcBef>
          <a:spcPct val="20000"/>
        </a:spcBef>
        <a:spcAft>
          <a:spcPct val="0"/>
        </a:spcAft>
        <a:buClr>
          <a:schemeClr val="accent1"/>
        </a:buClr>
        <a:buChar char="•"/>
        <a:defRPr sz="2400" b="1">
          <a:solidFill>
            <a:schemeClr val="tx1"/>
          </a:solidFill>
          <a:latin typeface="+mn-lt"/>
          <a:ea typeface="ＭＳ Ｐゴシック" charset="-128"/>
          <a:cs typeface="ＭＳ Ｐゴシック" charset="-128"/>
        </a:defRPr>
      </a:lvl1pPr>
      <a:lvl2pPr marL="534988" indent="-265113" algn="l" rtl="0" eaLnBrk="0" fontAlgn="base" hangingPunct="0">
        <a:spcBef>
          <a:spcPct val="20000"/>
        </a:spcBef>
        <a:spcAft>
          <a:spcPct val="0"/>
        </a:spcAft>
        <a:buClr>
          <a:schemeClr val="tx1"/>
        </a:buClr>
        <a:buChar char="•"/>
        <a:defRPr sz="2200" b="1">
          <a:solidFill>
            <a:schemeClr val="tx1"/>
          </a:solidFill>
          <a:latin typeface="+mn-lt"/>
          <a:ea typeface="ＭＳ Ｐゴシック" charset="-128"/>
        </a:defRPr>
      </a:lvl2pPr>
      <a:lvl3pPr marL="814388" indent="-277813" algn="l" rtl="0" eaLnBrk="0" fontAlgn="base" hangingPunct="0">
        <a:spcBef>
          <a:spcPct val="20000"/>
        </a:spcBef>
        <a:spcAft>
          <a:spcPct val="0"/>
        </a:spcAft>
        <a:buClr>
          <a:schemeClr val="tx1"/>
        </a:buClr>
        <a:buFont typeface="Arial" charset="0"/>
        <a:buChar char="−"/>
        <a:defRPr sz="2200" b="1">
          <a:solidFill>
            <a:schemeClr val="tx1"/>
          </a:solidFill>
          <a:latin typeface="+mn-lt"/>
          <a:ea typeface="ＭＳ Ｐゴシック" charset="-128"/>
        </a:defRPr>
      </a:lvl3pPr>
      <a:lvl4pPr marL="1069975" indent="-254000" algn="l" rtl="0" eaLnBrk="0" fontAlgn="base" hangingPunct="0">
        <a:spcBef>
          <a:spcPct val="20000"/>
        </a:spcBef>
        <a:spcAft>
          <a:spcPct val="0"/>
        </a:spcAft>
        <a:buClr>
          <a:schemeClr val="tx1"/>
        </a:buClr>
        <a:buFont typeface="Arial" charset="0"/>
        <a:buChar char="−"/>
        <a:defRPr sz="2200" b="1">
          <a:solidFill>
            <a:schemeClr val="tx1"/>
          </a:solidFill>
          <a:latin typeface="+mn-lt"/>
          <a:ea typeface="ＭＳ Ｐゴシック" charset="-128"/>
        </a:defRPr>
      </a:lvl4pPr>
      <a:lvl5pPr marL="1349375" indent="-277813" algn="l" rtl="0" eaLnBrk="0" fontAlgn="base" hangingPunct="0">
        <a:spcBef>
          <a:spcPct val="20000"/>
        </a:spcBef>
        <a:spcAft>
          <a:spcPct val="0"/>
        </a:spcAft>
        <a:buClr>
          <a:schemeClr val="tx1"/>
        </a:buClr>
        <a:buFont typeface="Arial" charset="0"/>
        <a:buChar char="−"/>
        <a:defRPr sz="2200" b="1">
          <a:solidFill>
            <a:schemeClr val="tx1"/>
          </a:solidFill>
          <a:latin typeface="+mn-lt"/>
          <a:ea typeface="ＭＳ Ｐゴシック" charset="-128"/>
        </a:defRPr>
      </a:lvl5pPr>
      <a:lvl6pPr marL="1806575" indent="-277813" algn="l" rtl="0" fontAlgn="base">
        <a:spcBef>
          <a:spcPct val="20000"/>
        </a:spcBef>
        <a:spcAft>
          <a:spcPct val="0"/>
        </a:spcAft>
        <a:buClr>
          <a:schemeClr val="tx1"/>
        </a:buClr>
        <a:buFont typeface="Arial" charset="0"/>
        <a:buChar char="−"/>
        <a:defRPr sz="2200" b="1">
          <a:solidFill>
            <a:schemeClr val="tx1"/>
          </a:solidFill>
          <a:latin typeface="+mn-lt"/>
          <a:ea typeface="ＭＳ Ｐゴシック" charset="-128"/>
        </a:defRPr>
      </a:lvl6pPr>
      <a:lvl7pPr marL="2263775" indent="-277813" algn="l" rtl="0" fontAlgn="base">
        <a:spcBef>
          <a:spcPct val="20000"/>
        </a:spcBef>
        <a:spcAft>
          <a:spcPct val="0"/>
        </a:spcAft>
        <a:buClr>
          <a:schemeClr val="tx1"/>
        </a:buClr>
        <a:buFont typeface="Arial" charset="0"/>
        <a:buChar char="−"/>
        <a:defRPr sz="2200" b="1">
          <a:solidFill>
            <a:schemeClr val="tx1"/>
          </a:solidFill>
          <a:latin typeface="+mn-lt"/>
          <a:ea typeface="ＭＳ Ｐゴシック" charset="-128"/>
        </a:defRPr>
      </a:lvl7pPr>
      <a:lvl8pPr marL="2720975" indent="-277813" algn="l" rtl="0" fontAlgn="base">
        <a:spcBef>
          <a:spcPct val="20000"/>
        </a:spcBef>
        <a:spcAft>
          <a:spcPct val="0"/>
        </a:spcAft>
        <a:buClr>
          <a:schemeClr val="tx1"/>
        </a:buClr>
        <a:buFont typeface="Arial" charset="0"/>
        <a:buChar char="−"/>
        <a:defRPr sz="2200" b="1">
          <a:solidFill>
            <a:schemeClr val="tx1"/>
          </a:solidFill>
          <a:latin typeface="+mn-lt"/>
          <a:ea typeface="ＭＳ Ｐゴシック" charset="-128"/>
        </a:defRPr>
      </a:lvl8pPr>
      <a:lvl9pPr marL="3178175" indent="-277813" algn="l" rtl="0" fontAlgn="base">
        <a:spcBef>
          <a:spcPct val="20000"/>
        </a:spcBef>
        <a:spcAft>
          <a:spcPct val="0"/>
        </a:spcAft>
        <a:buClr>
          <a:schemeClr val="tx1"/>
        </a:buClr>
        <a:buFont typeface="Arial" charset="0"/>
        <a:buChar char="−"/>
        <a:defRPr sz="2200" b="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ttangolo 8"/>
          <p:cNvSpPr/>
          <p:nvPr userDrawn="1"/>
        </p:nvSpPr>
        <p:spPr>
          <a:xfrm>
            <a:off x="1583668" y="5868560"/>
            <a:ext cx="5976664" cy="584776"/>
          </a:xfrm>
          <a:prstGeom prst="rect">
            <a:avLst/>
          </a:prstGeom>
        </p:spPr>
        <p:txBody>
          <a:bodyPr wrap="square">
            <a:spAutoFit/>
          </a:bodyPr>
          <a:lstStyle/>
          <a:p>
            <a:pPr lvl="0" algn="ctr" defTabSz="88900" eaLnBrk="0" hangingPunct="0">
              <a:spcBef>
                <a:spcPts val="0"/>
              </a:spcBef>
              <a:defRPr/>
            </a:pPr>
            <a:r>
              <a:rPr lang="it-IT" sz="1600" b="1" i="0" kern="1200" cap="all" dirty="0">
                <a:solidFill>
                  <a:schemeClr val="bg1">
                    <a:lumMod val="50000"/>
                  </a:schemeClr>
                </a:solidFill>
                <a:latin typeface="Gotham HTF Bold"/>
                <a:ea typeface="ヒラギノ角ゴ Pro W3" charset="-128"/>
                <a:cs typeface="Gotham HTF Bold"/>
              </a:rPr>
              <a:t>BOLOGNA</a:t>
            </a:r>
            <a:r>
              <a:rPr lang="it-IT" sz="1600" b="1" i="0" cap="all" dirty="0">
                <a:solidFill>
                  <a:schemeClr val="tx1">
                    <a:lumMod val="65000"/>
                    <a:lumOff val="35000"/>
                  </a:schemeClr>
                </a:solidFill>
                <a:latin typeface="Gotham HTF Bold"/>
                <a:cs typeface="Gotham HTF Bold"/>
              </a:rPr>
              <a:t> </a:t>
            </a:r>
            <a:r>
              <a:rPr lang="it-IT" sz="1600" b="1" i="0" cap="all" dirty="0">
                <a:solidFill>
                  <a:schemeClr val="bg1">
                    <a:lumMod val="50000"/>
                  </a:schemeClr>
                </a:solidFill>
                <a:latin typeface="Gotham HTF Bold"/>
                <a:cs typeface="Gotham HTF Bold"/>
              </a:rPr>
              <a:t>BUSINESS SCHOOL</a:t>
            </a:r>
          </a:p>
          <a:p>
            <a:pPr lvl="0" algn="ctr" defTabSz="88900" eaLnBrk="0" hangingPunct="0">
              <a:spcBef>
                <a:spcPts val="0"/>
              </a:spcBef>
              <a:defRPr/>
            </a:pPr>
            <a:r>
              <a:rPr lang="it-IT" sz="1600" b="0" i="0" cap="none" dirty="0">
                <a:solidFill>
                  <a:schemeClr val="bg1">
                    <a:lumMod val="50000"/>
                  </a:schemeClr>
                </a:solidFill>
                <a:latin typeface="Gotham HTF Book"/>
                <a:cs typeface="Gotham HTF Book"/>
              </a:rPr>
              <a:t>Alma Mater </a:t>
            </a:r>
            <a:r>
              <a:rPr lang="it-IT" sz="1600" b="0" i="0" cap="none" dirty="0" err="1">
                <a:solidFill>
                  <a:schemeClr val="bg1">
                    <a:lumMod val="50000"/>
                  </a:schemeClr>
                </a:solidFill>
                <a:latin typeface="Gotham HTF Book"/>
                <a:cs typeface="Gotham HTF Book"/>
              </a:rPr>
              <a:t>Studiorum</a:t>
            </a:r>
            <a:r>
              <a:rPr lang="it-IT" sz="1600" b="0" i="0" cap="none" dirty="0">
                <a:solidFill>
                  <a:schemeClr val="bg1">
                    <a:lumMod val="50000"/>
                  </a:schemeClr>
                </a:solidFill>
                <a:latin typeface="Gotham HTF Book"/>
                <a:cs typeface="Gotham HTF Book"/>
              </a:rPr>
              <a:t> </a:t>
            </a:r>
            <a:r>
              <a:rPr lang="it-IT" sz="1600" b="0" i="0" kern="1200" cap="none" dirty="0">
                <a:solidFill>
                  <a:schemeClr val="bg1">
                    <a:lumMod val="50000"/>
                  </a:schemeClr>
                </a:solidFill>
                <a:latin typeface="Gotham HTF Book"/>
                <a:ea typeface="ヒラギノ角ゴ Pro W3" charset="-128"/>
                <a:cs typeface="Gotham HTF Book"/>
              </a:rPr>
              <a:t>Università di Bologna</a:t>
            </a:r>
          </a:p>
        </p:txBody>
      </p:sp>
      <p:pic>
        <p:nvPicPr>
          <p:cNvPr id="3" name="Immagine 2" descr="BBS4COLORI.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240210" y="1663700"/>
            <a:ext cx="4680000" cy="1806338"/>
          </a:xfrm>
          <a:prstGeom prst="rect">
            <a:avLst/>
          </a:prstGeom>
        </p:spPr>
      </p:pic>
    </p:spTree>
    <p:extLst>
      <p:ext uri="{BB962C8B-B14F-4D97-AF65-F5344CB8AC3E}">
        <p14:creationId xmlns:p14="http://schemas.microsoft.com/office/powerpoint/2010/main" val="568001689"/>
      </p:ext>
    </p:extLst>
  </p:cSld>
  <p:clrMap bg1="lt1" tx1="dk1" bg2="lt2" tx2="dk2" accent1="accent1" accent2="accent2" accent3="accent3" accent4="accent4" accent5="accent5" accent6="accent6" hlink="hlink" folHlink="folHlink"/>
  <p:sldLayoutIdLst>
    <p:sldLayoutId id="214748377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ext Box 6"/>
          <p:cNvSpPr txBox="1">
            <a:spLocks noChangeArrowheads="1"/>
          </p:cNvSpPr>
          <p:nvPr userDrawn="1"/>
        </p:nvSpPr>
        <p:spPr bwMode="auto">
          <a:xfrm>
            <a:off x="8460432" y="6333561"/>
            <a:ext cx="453058" cy="263791"/>
          </a:xfrm>
          <a:prstGeom prst="rect">
            <a:avLst/>
          </a:prstGeom>
          <a:solidFill>
            <a:srgbClr val="FFFFFF"/>
          </a:solidFill>
          <a:ln w="9525">
            <a:noFill/>
            <a:round/>
            <a:headEnd/>
            <a:tailEnd/>
          </a:ln>
          <a:effectLst/>
        </p:spPr>
        <p:txBody>
          <a:bodyPr wrap="square" lIns="90000" tIns="46800" rIns="90000" bIns="46800">
            <a:spAutoFit/>
          </a:bodyPr>
          <a:lstStyle/>
          <a:p>
            <a:pPr algn="ctr">
              <a:buFont typeface="Tahom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0C862A9-705C-450A-8EC7-19B5E57C55FC}" type="slidenum">
              <a:rPr lang="en-GB" sz="1100" smtClean="0">
                <a:solidFill>
                  <a:srgbClr val="595959"/>
                </a:solidFill>
                <a:latin typeface="Arial"/>
                <a:cs typeface="Arial"/>
              </a:rPr>
              <a:pPr algn="ctr">
                <a:buFont typeface="Tahom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a:t>
            </a:fld>
            <a:endParaRPr lang="en-GB" sz="1100" dirty="0">
              <a:solidFill>
                <a:srgbClr val="595959"/>
              </a:solidFill>
              <a:latin typeface="Arial"/>
              <a:cs typeface="Arial"/>
            </a:endParaRPr>
          </a:p>
        </p:txBody>
      </p:sp>
      <p:cxnSp>
        <p:nvCxnSpPr>
          <p:cNvPr id="13" name="Connettore 1 12"/>
          <p:cNvCxnSpPr>
            <a:endCxn id="9" idx="1"/>
          </p:cNvCxnSpPr>
          <p:nvPr userDrawn="1"/>
        </p:nvCxnSpPr>
        <p:spPr>
          <a:xfrm>
            <a:off x="1403648" y="6448004"/>
            <a:ext cx="7056784" cy="17453"/>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2" name="Immagine 1" descr="BBS4COLORI.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73485" y="6214550"/>
            <a:ext cx="1145455" cy="442110"/>
          </a:xfrm>
          <a:prstGeom prst="rect">
            <a:avLst/>
          </a:prstGeom>
        </p:spPr>
      </p:pic>
    </p:spTree>
    <p:extLst>
      <p:ext uri="{BB962C8B-B14F-4D97-AF65-F5344CB8AC3E}">
        <p14:creationId xmlns:p14="http://schemas.microsoft.com/office/powerpoint/2010/main" val="1112556354"/>
      </p:ext>
    </p:extLst>
  </p:cSld>
  <p:clrMap bg1="lt1" tx1="dk1" bg2="lt2" tx2="dk2" accent1="accent1" accent2="accent2" accent3="accent3" accent4="accent4" accent5="accent5" accent6="accent6" hlink="hlink" folHlink="folHlink"/>
  <p:sldLayoutIdLst>
    <p:sldLayoutId id="2147483779" r:id="rId1"/>
  </p:sldLayoutIdLst>
  <p:txStyles>
    <p:titleStyle>
      <a:lvl1pPr algn="l" defTabSz="457200" rtl="0" eaLnBrk="1" latinLnBrk="0" hangingPunct="1">
        <a:spcBef>
          <a:spcPct val="0"/>
        </a:spcBef>
        <a:buNone/>
        <a:defRPr sz="2600" b="1" kern="1200">
          <a:solidFill>
            <a:srgbClr val="7F7F7F"/>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ext Box 6"/>
          <p:cNvSpPr txBox="1">
            <a:spLocks noChangeArrowheads="1"/>
          </p:cNvSpPr>
          <p:nvPr userDrawn="1"/>
        </p:nvSpPr>
        <p:spPr bwMode="auto">
          <a:xfrm>
            <a:off x="8460432" y="6333561"/>
            <a:ext cx="453058" cy="263791"/>
          </a:xfrm>
          <a:prstGeom prst="rect">
            <a:avLst/>
          </a:prstGeom>
          <a:solidFill>
            <a:srgbClr val="FFFFFF"/>
          </a:solidFill>
          <a:ln w="9525">
            <a:noFill/>
            <a:round/>
            <a:headEnd/>
            <a:tailEnd/>
          </a:ln>
          <a:effectLst/>
        </p:spPr>
        <p:txBody>
          <a:bodyPr wrap="square" lIns="90000" tIns="46800" rIns="90000" bIns="46800">
            <a:spAutoFit/>
          </a:bodyPr>
          <a:lstStyle/>
          <a:p>
            <a:pPr algn="ctr">
              <a:buFont typeface="Tahom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0C862A9-705C-450A-8EC7-19B5E57C55FC}" type="slidenum">
              <a:rPr lang="en-GB" sz="1100" smtClean="0">
                <a:solidFill>
                  <a:srgbClr val="595959"/>
                </a:solidFill>
                <a:latin typeface="Arial"/>
                <a:cs typeface="Arial"/>
              </a:rPr>
              <a:pPr algn="ctr">
                <a:buFont typeface="Tahom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a:t>
            </a:fld>
            <a:endParaRPr lang="en-GB" sz="1100" dirty="0">
              <a:solidFill>
                <a:srgbClr val="595959"/>
              </a:solidFill>
              <a:latin typeface="Arial"/>
              <a:cs typeface="Arial"/>
            </a:endParaRPr>
          </a:p>
        </p:txBody>
      </p:sp>
      <p:cxnSp>
        <p:nvCxnSpPr>
          <p:cNvPr id="13" name="Connettore 1 12"/>
          <p:cNvCxnSpPr>
            <a:endCxn id="9" idx="1"/>
          </p:cNvCxnSpPr>
          <p:nvPr userDrawn="1"/>
        </p:nvCxnSpPr>
        <p:spPr>
          <a:xfrm>
            <a:off x="1403648" y="6448004"/>
            <a:ext cx="7056784" cy="17453"/>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2" name="Immagine 1" descr="BBS4COLORI.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73485" y="6214550"/>
            <a:ext cx="1145455" cy="442110"/>
          </a:xfrm>
          <a:prstGeom prst="rect">
            <a:avLst/>
          </a:prstGeom>
        </p:spPr>
      </p:pic>
    </p:spTree>
    <p:extLst>
      <p:ext uri="{BB962C8B-B14F-4D97-AF65-F5344CB8AC3E}">
        <p14:creationId xmlns:p14="http://schemas.microsoft.com/office/powerpoint/2010/main" val="197976315"/>
      </p:ext>
    </p:extLst>
  </p:cSld>
  <p:clrMap bg1="lt1" tx1="dk1" bg2="lt2" tx2="dk2" accent1="accent1" accent2="accent2" accent3="accent3" accent4="accent4" accent5="accent5" accent6="accent6" hlink="hlink" folHlink="folHlink"/>
  <p:sldLayoutIdLst>
    <p:sldLayoutId id="2147483781" r:id="rId1"/>
  </p:sldLayoutIdLst>
  <p:txStyles>
    <p:titleStyle>
      <a:lvl1pPr algn="l" defTabSz="457200" rtl="0" eaLnBrk="1" latinLnBrk="0" hangingPunct="1">
        <a:spcBef>
          <a:spcPct val="0"/>
        </a:spcBef>
        <a:buNone/>
        <a:defRPr sz="2600" b="1" kern="1200">
          <a:solidFill>
            <a:srgbClr val="7F7F7F"/>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soonline.com/article/3233210/ransomware/petya-ransomware-and-notpetya-malware-what-you-need-to-know-now.html)" TargetMode="External"/><Relationship Id="rId2" Type="http://schemas.openxmlformats.org/officeDocument/2006/relationships/hyperlink" Target="https://www.csoonline.com/article/3205252/malware/ukrainian-police-seize-computers-that-spread-global-notpetya-attack.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motherboard.vice.com/en_us/article/vv7ja4/nsa-exploit-peddlers-the-shadow-brokers-call-it-quit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money.cnn.com/2015/06/11/pf/taxes/irs-tax-fraud/index.html?iid=E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pastebin.com/kHUzWWm9" TargetMode="External"/><Relationship Id="rId2" Type="http://schemas.openxmlformats.org/officeDocument/2006/relationships/hyperlink" Target="https://www.csoonline.com/article/3233210/ransomware/petya-ransomware-and-notpetya-malware-what-you-need-to-know-now.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schneier.com/crypto-gram/archives/2017/1115.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symantec.com/blogs/election-security/election-hacking-faq"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packetstormsecurity.com/files/150399/Ricoh-myPrint-Hardcoded-Credentials-Information-Disclosure.htm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symantec.com/blogs/election-security/election-hacking-faq"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wada-ama.org/en/media/news/2016-09/wada-confirms-attack-by-russian-cyber-espionage-group"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volkskrant.nl/wetenschap/dutch-agencies-provide-crucial-intel-about-russia-s-interference-in-us-elections~b4f8111b/"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fireeye.com/blog/threat-research/2018/11/not-so-cozy-an-uncomfortable-examination-of-a-suspected-apt29-phishing-campaign.html"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twitter.com/TheCyberSecExp/status/1063477661169827846"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csoonline.com/article/3233210/ransomware/petya-ransomware-and-notpetya-malware-what-you-need-to-know-now.html)" TargetMode="External"/><Relationship Id="rId2" Type="http://schemas.openxmlformats.org/officeDocument/2006/relationships/hyperlink" Target="https://www.csoonline.com/article/3212260/ransomware/the-5-biggest-ransomware-attacks-of-the-last-5-years.html"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usa.kaspersky.com/resource-center/definitions/cryptolocker"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3" Type="http://schemas.openxmlformats.org/officeDocument/2006/relationships/hyperlink" Target="https://en.wikipedia.org/wiki/Operation_Tovar#cite_note-krebs2014-2" TargetMode="External"/><Relationship Id="rId18" Type="http://schemas.openxmlformats.org/officeDocument/2006/relationships/hyperlink" Target="https://en.wikipedia.org/w/index.php?title=Abuse.ch&amp;action=edit&amp;redlink=1" TargetMode="External"/><Relationship Id="rId26" Type="http://schemas.openxmlformats.org/officeDocument/2006/relationships/hyperlink" Target="https://en.wikipedia.org/w/index.php?title=Heimdal_Security&amp;action=edit&amp;redlink=1" TargetMode="External"/><Relationship Id="rId39" Type="http://schemas.openxmlformats.org/officeDocument/2006/relationships/hyperlink" Target="https://en.wikipedia.org/wiki/Direction_Centrale_de_la_Police_Judiciaire" TargetMode="External"/><Relationship Id="rId21" Type="http://schemas.openxmlformats.org/officeDocument/2006/relationships/hyperlink" Target="https://en.wikipedia.org/wiki/Level_3_Communications" TargetMode="External"/><Relationship Id="rId34" Type="http://schemas.openxmlformats.org/officeDocument/2006/relationships/hyperlink" Target="https://en.wikipedia.org/wiki/Australian_Federal_Police" TargetMode="External"/><Relationship Id="rId42" Type="http://schemas.openxmlformats.org/officeDocument/2006/relationships/hyperlink" Target="https://en.wikipedia.org/wiki/Police_Grand_Ducale" TargetMode="External"/><Relationship Id="rId47" Type="http://schemas.openxmlformats.org/officeDocument/2006/relationships/hyperlink" Target="https://en.wikipedia.org/wiki/Defense_Criminal_Investigative_Service" TargetMode="External"/><Relationship Id="rId7" Type="http://schemas.openxmlformats.org/officeDocument/2006/relationships/hyperlink" Target="https://en.wikipedia.org/wiki/Operation_Tovar#cite_note-storm2014-1" TargetMode="External"/><Relationship Id="rId2" Type="http://schemas.openxmlformats.org/officeDocument/2006/relationships/hyperlink" Target="https://en.wikipedia.org/wiki/Gameover_ZeuS" TargetMode="External"/><Relationship Id="rId16" Type="http://schemas.openxmlformats.org/officeDocument/2006/relationships/hyperlink" Target="https://en.wikipedia.org/w/index.php?title=Deloitte_Cyber_Risk_Services&amp;action=edit&amp;redlink=1" TargetMode="External"/><Relationship Id="rId29" Type="http://schemas.openxmlformats.org/officeDocument/2006/relationships/hyperlink" Target="https://en.wikipedia.org/wiki/Carnegie_Mellon_University" TargetMode="External"/><Relationship Id="rId1" Type="http://schemas.openxmlformats.org/officeDocument/2006/relationships/slideLayout" Target="../slideLayouts/slideLayout2.xml"/><Relationship Id="rId6" Type="http://schemas.openxmlformats.org/officeDocument/2006/relationships/hyperlink" Target="https://en.wikipedia.org/wiki/Ransomware" TargetMode="External"/><Relationship Id="rId11" Type="http://schemas.openxmlformats.org/officeDocument/2006/relationships/hyperlink" Target="https://en.wikipedia.org/wiki/National_Crime_Agency" TargetMode="External"/><Relationship Id="rId24" Type="http://schemas.openxmlformats.org/officeDocument/2006/relationships/hyperlink" Target="https://en.wikipedia.org/wiki/Shadowserver" TargetMode="External"/><Relationship Id="rId32" Type="http://schemas.openxmlformats.org/officeDocument/2006/relationships/hyperlink" Target="https://en.wikipedia.org/wiki/VU_University_Amsterdam" TargetMode="External"/><Relationship Id="rId37" Type="http://schemas.openxmlformats.org/officeDocument/2006/relationships/hyperlink" Target="https://en.wikipedia.org/wiki/European_Cybercrime_Centre" TargetMode="External"/><Relationship Id="rId40" Type="http://schemas.openxmlformats.org/officeDocument/2006/relationships/hyperlink" Target="https://en.wikipedia.org/wiki/Polizia_Postale_e_delle_Comunicazioni" TargetMode="External"/><Relationship Id="rId45" Type="http://schemas.openxmlformats.org/officeDocument/2006/relationships/hyperlink" Target="https://en.wikipedia.org/wiki/Ministry_of_Internal_Affairs_(Ukraine)" TargetMode="External"/><Relationship Id="rId5" Type="http://schemas.openxmlformats.org/officeDocument/2006/relationships/hyperlink" Target="https://en.wikipedia.org/wiki/CryptoLocker" TargetMode="External"/><Relationship Id="rId15" Type="http://schemas.openxmlformats.org/officeDocument/2006/relationships/hyperlink" Target="https://en.wikipedia.org/wiki/Dell_SecureWorks" TargetMode="External"/><Relationship Id="rId23" Type="http://schemas.openxmlformats.org/officeDocument/2006/relationships/hyperlink" Target="https://en.wikipedia.org/wiki/Neustar" TargetMode="External"/><Relationship Id="rId28" Type="http://schemas.openxmlformats.org/officeDocument/2006/relationships/hyperlink" Target="https://en.wikipedia.org/wiki/Trend_Micro" TargetMode="External"/><Relationship Id="rId36" Type="http://schemas.openxmlformats.org/officeDocument/2006/relationships/hyperlink" Target="https://en.wikipedia.org/w/index.php?title=National_Police_of_the_Netherlands_National_High_Tech_Crime_Unit&amp;action=edit&amp;redlink=1" TargetMode="External"/><Relationship Id="rId10" Type="http://schemas.openxmlformats.org/officeDocument/2006/relationships/hyperlink" Target="https://en.wikipedia.org/wiki/FBI" TargetMode="External"/><Relationship Id="rId19" Type="http://schemas.openxmlformats.org/officeDocument/2006/relationships/hyperlink" Target="https://en.wikipedia.org/wiki/Afilias" TargetMode="External"/><Relationship Id="rId31" Type="http://schemas.openxmlformats.org/officeDocument/2006/relationships/hyperlink" Target="https://en.wikipedia.org/wiki/Operation_Tovar#cite_note-DoJ2014-4" TargetMode="External"/><Relationship Id="rId44" Type="http://schemas.openxmlformats.org/officeDocument/2006/relationships/hyperlink" Target="https://en.wikipedia.org/wiki/Royal_Canadian_Mounted_Police" TargetMode="External"/><Relationship Id="rId4" Type="http://schemas.openxmlformats.org/officeDocument/2006/relationships/hyperlink" Target="https://en.wikipedia.org/wiki/Bank_fraud" TargetMode="External"/><Relationship Id="rId9" Type="http://schemas.openxmlformats.org/officeDocument/2006/relationships/hyperlink" Target="https://en.wikipedia.org/wiki/Europol" TargetMode="External"/><Relationship Id="rId14" Type="http://schemas.openxmlformats.org/officeDocument/2006/relationships/hyperlink" Target="https://en.wikipedia.org/wiki/Operation_Tovar#cite_note-3" TargetMode="External"/><Relationship Id="rId22" Type="http://schemas.openxmlformats.org/officeDocument/2006/relationships/hyperlink" Target="https://en.wikipedia.org/wiki/McAfee" TargetMode="External"/><Relationship Id="rId27" Type="http://schemas.openxmlformats.org/officeDocument/2006/relationships/hyperlink" Target="https://en.wikipedia.org/wiki/Sophos" TargetMode="External"/><Relationship Id="rId30" Type="http://schemas.openxmlformats.org/officeDocument/2006/relationships/hyperlink" Target="https://en.wikipedia.org/wiki/Georgia_Institute_of_Technology" TargetMode="External"/><Relationship Id="rId35" Type="http://schemas.openxmlformats.org/officeDocument/2006/relationships/hyperlink" Target="https://en.wikipedia.org/w/index.php?title=National_Police_of_the_Netherlands&amp;action=edit&amp;redlink=1" TargetMode="External"/><Relationship Id="rId43" Type="http://schemas.openxmlformats.org/officeDocument/2006/relationships/hyperlink" Target="https://en.wikipedia.org/wiki/New_Zealand_Police" TargetMode="External"/><Relationship Id="rId48" Type="http://schemas.openxmlformats.org/officeDocument/2006/relationships/hyperlink" Target="https://en.wikipedia.org/wiki/U.S._Department_of_Defense" TargetMode="External"/><Relationship Id="rId8" Type="http://schemas.openxmlformats.org/officeDocument/2006/relationships/hyperlink" Target="https://en.wikipedia.org/wiki/U.S._Department_of_Justice" TargetMode="External"/><Relationship Id="rId3" Type="http://schemas.openxmlformats.org/officeDocument/2006/relationships/hyperlink" Target="https://en.wikipedia.org/wiki/Botnet" TargetMode="External"/><Relationship Id="rId12" Type="http://schemas.openxmlformats.org/officeDocument/2006/relationships/hyperlink" Target="https://en.wikipedia.org/wiki/South_African_Police_Service" TargetMode="External"/><Relationship Id="rId17" Type="http://schemas.openxmlformats.org/officeDocument/2006/relationships/hyperlink" Target="https://en.wikipedia.org/wiki/Microsoft_Corporation" TargetMode="External"/><Relationship Id="rId25" Type="http://schemas.openxmlformats.org/officeDocument/2006/relationships/hyperlink" Target="https://en.wikipedia.org/wiki/Symantec" TargetMode="External"/><Relationship Id="rId33" Type="http://schemas.openxmlformats.org/officeDocument/2006/relationships/hyperlink" Target="https://en.wikipedia.org/wiki/Saarland_University" TargetMode="External"/><Relationship Id="rId38" Type="http://schemas.openxmlformats.org/officeDocument/2006/relationships/hyperlink" Target="https://en.wikipedia.org/wiki/Federal_Criminal_Police_Office_(Germany)" TargetMode="External"/><Relationship Id="rId46" Type="http://schemas.openxmlformats.org/officeDocument/2006/relationships/hyperlink" Target="https://en.wikipedia.org/w/index.php?title=Ministry_of_Internal_Affairs_%E2%80%93_Division_for_Combating_Cyber_Crime&amp;action=edit&amp;redlink=1" TargetMode="External"/><Relationship Id="rId20" Type="http://schemas.openxmlformats.org/officeDocument/2006/relationships/hyperlink" Target="https://en.wikipedia.org/wiki/F-Secure" TargetMode="External"/><Relationship Id="rId41" Type="http://schemas.openxmlformats.org/officeDocument/2006/relationships/hyperlink" Target="https://en.wikipedia.org/wiki/National_Police_Agency_(Japa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57252" y="3430343"/>
            <a:ext cx="7800948" cy="427285"/>
          </a:xfrm>
        </p:spPr>
        <p:txBody>
          <a:bodyPr/>
          <a:lstStyle/>
          <a:p>
            <a:r>
              <a:rPr lang="en-GB" dirty="0"/>
              <a:t>Legal Informatics, Privacy  and Cyber Crime</a:t>
            </a:r>
            <a:br>
              <a:rPr lang="en-US" dirty="0"/>
            </a:br>
            <a:endParaRPr lang="it-IT" dirty="0"/>
          </a:p>
        </p:txBody>
      </p:sp>
      <p:sp>
        <p:nvSpPr>
          <p:cNvPr id="3" name="Segnaposto contenuto 2"/>
          <p:cNvSpPr>
            <a:spLocks noGrp="1"/>
          </p:cNvSpPr>
          <p:nvPr>
            <p:ph sz="quarter" idx="11"/>
          </p:nvPr>
        </p:nvSpPr>
        <p:spPr>
          <a:xfrm>
            <a:off x="657252" y="5072074"/>
            <a:ext cx="7772400" cy="431800"/>
          </a:xfrm>
        </p:spPr>
        <p:txBody>
          <a:bodyPr/>
          <a:lstStyle/>
          <a:p>
            <a:endParaRPr lang="it-IT" dirty="0"/>
          </a:p>
        </p:txBody>
      </p:sp>
      <p:sp>
        <p:nvSpPr>
          <p:cNvPr id="4" name="Segnaposto contenuto 3"/>
          <p:cNvSpPr>
            <a:spLocks noGrp="1"/>
          </p:cNvSpPr>
          <p:nvPr>
            <p:ph sz="quarter" idx="12"/>
          </p:nvPr>
        </p:nvSpPr>
        <p:spPr>
          <a:xfrm>
            <a:off x="657252" y="5572140"/>
            <a:ext cx="7772400" cy="287338"/>
          </a:xfrm>
        </p:spPr>
        <p:txBody>
          <a:bodyPr/>
          <a:lstStyle/>
          <a:p>
            <a:r>
              <a:rPr lang="it-IT" dirty="0"/>
              <a:t>2018/2019</a:t>
            </a:r>
          </a:p>
        </p:txBody>
      </p:sp>
      <p:sp>
        <p:nvSpPr>
          <p:cNvPr id="5" name="Segnaposto testo 4"/>
          <p:cNvSpPr>
            <a:spLocks noGrp="1"/>
          </p:cNvSpPr>
          <p:nvPr>
            <p:ph type="body" sz="quarter" idx="13"/>
          </p:nvPr>
        </p:nvSpPr>
        <p:spPr>
          <a:xfrm>
            <a:off x="657252" y="4581499"/>
            <a:ext cx="7772400" cy="419137"/>
          </a:xfrm>
        </p:spPr>
        <p:txBody>
          <a:bodyPr/>
          <a:lstStyle/>
          <a:p>
            <a:r>
              <a:rPr lang="it-IT" dirty="0"/>
              <a:t>Sandro Etalle</a:t>
            </a:r>
          </a:p>
        </p:txBody>
      </p:sp>
      <p:sp>
        <p:nvSpPr>
          <p:cNvPr id="6" name="Segnaposto testo 5"/>
          <p:cNvSpPr>
            <a:spLocks noGrp="1"/>
          </p:cNvSpPr>
          <p:nvPr>
            <p:ph type="body" sz="quarter" idx="14"/>
          </p:nvPr>
        </p:nvSpPr>
        <p:spPr>
          <a:xfrm>
            <a:off x="657252" y="3929066"/>
            <a:ext cx="7800948" cy="503237"/>
          </a:xfrm>
        </p:spPr>
        <p:txBody>
          <a:bodyPr/>
          <a:lstStyle/>
          <a:p>
            <a:r>
              <a:rPr lang="it-IT" sz="2000" dirty="0"/>
              <a:t>Part Three: Advanced Attacks on IT</a:t>
            </a:r>
          </a:p>
        </p:txBody>
      </p:sp>
    </p:spTree>
    <p:extLst>
      <p:ext uri="{BB962C8B-B14F-4D97-AF65-F5344CB8AC3E}">
        <p14:creationId xmlns:p14="http://schemas.microsoft.com/office/powerpoint/2010/main" val="2070351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Ransomware Early Examples</a:t>
            </a:r>
          </a:p>
        </p:txBody>
      </p:sp>
      <p:sp>
        <p:nvSpPr>
          <p:cNvPr id="3" name="Content Placeholder 2"/>
          <p:cNvSpPr>
            <a:spLocks noGrp="1"/>
          </p:cNvSpPr>
          <p:nvPr>
            <p:ph idx="1"/>
          </p:nvPr>
        </p:nvSpPr>
        <p:spPr/>
        <p:txBody>
          <a:bodyPr/>
          <a:lstStyle/>
          <a:p>
            <a:r>
              <a:rPr lang="en-US" dirty="0"/>
              <a:t>Early Examples</a:t>
            </a:r>
          </a:p>
          <a:p>
            <a:pPr lvl="1"/>
            <a:r>
              <a:rPr lang="en-US" dirty="0"/>
              <a:t>Platform: WIN, spreading through mail attachment (you had to click on them)</a:t>
            </a:r>
          </a:p>
          <a:p>
            <a:pPr lvl="1"/>
            <a:r>
              <a:rPr lang="en-US" dirty="0"/>
              <a:t>2013 </a:t>
            </a:r>
            <a:r>
              <a:rPr lang="en-US" dirty="0" err="1"/>
              <a:t>Cryptolocker</a:t>
            </a:r>
            <a:r>
              <a:rPr lang="en-US" dirty="0"/>
              <a:t>, Using RSA</a:t>
            </a:r>
          </a:p>
          <a:p>
            <a:pPr lvl="1"/>
            <a:r>
              <a:rPr lang="en-US" dirty="0"/>
              <a:t>2015 </a:t>
            </a:r>
            <a:r>
              <a:rPr lang="en-US" dirty="0" err="1"/>
              <a:t>TeslaCrypt</a:t>
            </a:r>
            <a:r>
              <a:rPr lang="en-US" dirty="0"/>
              <a:t>; smarter encryption of specific files. Authors stopped in 2016 with criminal activities in 2016 and released the master key</a:t>
            </a:r>
          </a:p>
          <a:p>
            <a:pPr lvl="1"/>
            <a:endParaRPr lang="en-US" dirty="0"/>
          </a:p>
          <a:p>
            <a:endParaRPr lang="en-US" dirty="0"/>
          </a:p>
          <a:p>
            <a:endParaRPr lang="en-US" dirty="0"/>
          </a:p>
          <a:p>
            <a:endParaRPr lang="en-US" dirty="0"/>
          </a:p>
          <a:p>
            <a:endParaRPr lang="en-US" dirty="0"/>
          </a:p>
          <a:p>
            <a:r>
              <a:rPr lang="en-US" dirty="0"/>
              <a:t>Mobile version</a:t>
            </a:r>
          </a:p>
          <a:p>
            <a:pPr lvl="1"/>
            <a:r>
              <a:rPr lang="en-US" dirty="0" err="1"/>
              <a:t>Symplelocker</a:t>
            </a:r>
            <a:r>
              <a:rPr lang="en-US" dirty="0"/>
              <a:t> </a:t>
            </a:r>
            <a:r>
              <a:rPr lang="mr-IN" dirty="0"/>
              <a:t>–</a:t>
            </a:r>
            <a:r>
              <a:rPr lang="en-US" dirty="0"/>
              <a:t> Platform: Android</a:t>
            </a:r>
          </a:p>
          <a:p>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000" b="0" i="0" u="none" strike="noStrike" kern="1200" cap="none" spc="0" normalizeH="0" baseline="0" noProof="0">
              <a:ln>
                <a:noFill/>
              </a:ln>
              <a:solidFill>
                <a:srgbClr val="101073"/>
              </a:solidFill>
              <a:effectLst/>
              <a:uLnTx/>
              <a:uFillTx/>
              <a:latin typeface="Arial" charset="0"/>
              <a:ea typeface="+mn-ea"/>
              <a:cs typeface="+mn-cs"/>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3395905"/>
            <a:ext cx="7855654" cy="1614506"/>
          </a:xfrm>
          <a:prstGeom prst="rect">
            <a:avLst/>
          </a:prstGeom>
        </p:spPr>
      </p:pic>
    </p:spTree>
    <p:extLst>
      <p:ext uri="{BB962C8B-B14F-4D97-AF65-F5344CB8AC3E}">
        <p14:creationId xmlns:p14="http://schemas.microsoft.com/office/powerpoint/2010/main" val="801941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2016: </a:t>
            </a:r>
            <a:r>
              <a:rPr lang="en-US" dirty="0" err="1"/>
              <a:t>Petya</a:t>
            </a:r>
            <a:endParaRPr lang="en-US" dirty="0"/>
          </a:p>
        </p:txBody>
      </p:sp>
      <p:sp>
        <p:nvSpPr>
          <p:cNvPr id="3" name="Content Placeholder 2"/>
          <p:cNvSpPr>
            <a:spLocks noGrp="1"/>
          </p:cNvSpPr>
          <p:nvPr>
            <p:ph idx="1"/>
          </p:nvPr>
        </p:nvSpPr>
        <p:spPr/>
        <p:txBody>
          <a:bodyPr/>
          <a:lstStyle/>
          <a:p>
            <a:r>
              <a:rPr lang="en-US" dirty="0"/>
              <a:t>Spreading mechanism: attachments (still)</a:t>
            </a:r>
          </a:p>
          <a:p>
            <a:r>
              <a:rPr lang="en-US" dirty="0"/>
              <a:t>“the next step in ransomware evolution”, not a real encryption, but overwrites the master boot record (it installs its own boot loader); files are there but you can’t find them.</a:t>
            </a:r>
          </a:p>
          <a:p>
            <a:r>
              <a:rPr lang="en-US" dirty="0"/>
              <a:t>Later bundled with a file-encrypting program: Mischa</a:t>
            </a:r>
          </a:p>
          <a:p>
            <a:endParaRPr lang="en-US" dirty="0"/>
          </a:p>
          <a:p>
            <a:pPr lvl="1"/>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000" b="0" i="0" u="none" strike="noStrike" kern="1200" cap="none" spc="0" normalizeH="0" baseline="0" noProof="0">
              <a:ln>
                <a:noFill/>
              </a:ln>
              <a:solidFill>
                <a:srgbClr val="101073"/>
              </a:solidFill>
              <a:effectLst/>
              <a:uLnTx/>
              <a:uFillTx/>
              <a:latin typeface="Arial" charset="0"/>
              <a:ea typeface="+mn-ea"/>
              <a:cs typeface="+mn-cs"/>
            </a:endParaRPr>
          </a:p>
        </p:txBody>
      </p:sp>
      <p:pic>
        <p:nvPicPr>
          <p:cNvPr id="5" name="Picture 4"/>
          <p:cNvPicPr>
            <a:picLocks noChangeAspect="1"/>
          </p:cNvPicPr>
          <p:nvPr/>
        </p:nvPicPr>
        <p:blipFill>
          <a:blip r:embed="rId2"/>
          <a:stretch>
            <a:fillRect/>
          </a:stretch>
        </p:blipFill>
        <p:spPr>
          <a:xfrm>
            <a:off x="827584" y="3789040"/>
            <a:ext cx="3949700" cy="2057400"/>
          </a:xfrm>
          <a:prstGeom prst="rect">
            <a:avLst/>
          </a:prstGeom>
        </p:spPr>
      </p:pic>
    </p:spTree>
    <p:extLst>
      <p:ext uri="{BB962C8B-B14F-4D97-AF65-F5344CB8AC3E}">
        <p14:creationId xmlns:p14="http://schemas.microsoft.com/office/powerpoint/2010/main" val="620228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2017: </a:t>
            </a:r>
            <a:r>
              <a:rPr lang="en-US" dirty="0" err="1"/>
              <a:t>WannaCry</a:t>
            </a:r>
            <a:r>
              <a:rPr lang="en-US" dirty="0"/>
              <a:t> Ransomware</a:t>
            </a:r>
          </a:p>
        </p:txBody>
      </p:sp>
      <p:sp>
        <p:nvSpPr>
          <p:cNvPr id="3" name="Content Placeholder 2"/>
          <p:cNvSpPr>
            <a:spLocks noGrp="1"/>
          </p:cNvSpPr>
          <p:nvPr>
            <p:ph idx="1"/>
          </p:nvPr>
        </p:nvSpPr>
        <p:spPr>
          <a:xfrm>
            <a:off x="611189" y="1600200"/>
            <a:ext cx="4424274" cy="4587658"/>
          </a:xfrm>
        </p:spPr>
        <p:txBody>
          <a:bodyPr/>
          <a:lstStyle/>
          <a:p>
            <a:r>
              <a:rPr lang="en-US" dirty="0" err="1"/>
              <a:t>WannaCry</a:t>
            </a:r>
            <a:r>
              <a:rPr lang="en-US" dirty="0"/>
              <a:t> Ransomware </a:t>
            </a:r>
          </a:p>
          <a:p>
            <a:r>
              <a:rPr lang="en-US" dirty="0"/>
              <a:t>"was easily the worst ransomware attack in history," says Avast's Penn.</a:t>
            </a:r>
          </a:p>
          <a:p>
            <a:r>
              <a:rPr lang="en-US" dirty="0"/>
              <a:t>"On May 12th, the ransomware started taking hold in Europe. </a:t>
            </a:r>
            <a:r>
              <a:rPr lang="en-US" b="1" dirty="0"/>
              <a:t>Just four days later, Avast had detected more than 250,000 </a:t>
            </a:r>
            <a:r>
              <a:rPr lang="en-US" dirty="0"/>
              <a:t>detections in 116 countries.”</a:t>
            </a:r>
          </a:p>
          <a:p>
            <a:r>
              <a:rPr lang="en-US" b="1" dirty="0"/>
              <a:t>Spreads like a worm, no human intervention</a:t>
            </a:r>
          </a:p>
          <a:p>
            <a:r>
              <a:rPr lang="en-US" dirty="0"/>
              <a:t>"</a:t>
            </a:r>
            <a:r>
              <a:rPr lang="en-US" b="1" dirty="0"/>
              <a:t>the first wave of attacks that maliciously utilized leaked hacking tools from the NSA</a:t>
            </a:r>
            <a:r>
              <a:rPr lang="en-US" dirty="0"/>
              <a:t>" — in this case </a:t>
            </a:r>
            <a:r>
              <a:rPr lang="en-US" b="1" dirty="0" err="1"/>
              <a:t>EternalBlue</a:t>
            </a:r>
            <a:r>
              <a:rPr lang="en-US" dirty="0"/>
              <a:t>, an SMB exploit</a:t>
            </a:r>
            <a:endParaRPr lang="en-US" u="sng" dirty="0"/>
          </a:p>
        </p:txBody>
      </p:sp>
      <p:sp>
        <p:nvSpPr>
          <p:cNvPr id="4" name="Footer Placeholder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000" b="0" i="0" u="none" strike="noStrike" kern="1200" cap="none" spc="0" normalizeH="0" baseline="0" noProof="0">
              <a:ln>
                <a:noFill/>
              </a:ln>
              <a:solidFill>
                <a:srgbClr val="101073"/>
              </a:solidFill>
              <a:effectLst/>
              <a:uLnTx/>
              <a:uFillTx/>
              <a:latin typeface="Arial" charset="0"/>
              <a:ea typeface="+mn-ea"/>
              <a:cs typeface="+mn-cs"/>
            </a:endParaRPr>
          </a:p>
        </p:txBody>
      </p:sp>
      <p:pic>
        <p:nvPicPr>
          <p:cNvPr id="5"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220072" y="1526694"/>
            <a:ext cx="5903598" cy="443734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96424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2017: </a:t>
            </a:r>
            <a:r>
              <a:rPr lang="en-US" dirty="0" err="1"/>
              <a:t>NotPetya</a:t>
            </a:r>
            <a:r>
              <a:rPr lang="en-US" dirty="0"/>
              <a:t> (Virus!)</a:t>
            </a:r>
          </a:p>
        </p:txBody>
      </p:sp>
      <p:sp>
        <p:nvSpPr>
          <p:cNvPr id="3" name="Content Placeholder 2"/>
          <p:cNvSpPr>
            <a:spLocks noGrp="1"/>
          </p:cNvSpPr>
          <p:nvPr>
            <p:ph idx="1"/>
          </p:nvPr>
        </p:nvSpPr>
        <p:spPr/>
        <p:txBody>
          <a:bodyPr/>
          <a:lstStyle/>
          <a:p>
            <a:r>
              <a:rPr lang="en-US" dirty="0"/>
              <a:t>Spreads without human intervention, using various mechanisms</a:t>
            </a:r>
          </a:p>
          <a:p>
            <a:pPr lvl="1"/>
            <a:r>
              <a:rPr lang="en-US" dirty="0" err="1"/>
              <a:t>EternalBlue</a:t>
            </a:r>
            <a:r>
              <a:rPr lang="en-US" dirty="0"/>
              <a:t> (SMB exploit, like </a:t>
            </a:r>
            <a:r>
              <a:rPr lang="en-US" dirty="0" err="1"/>
              <a:t>WannaCry</a:t>
            </a:r>
            <a:r>
              <a:rPr lang="en-US" dirty="0"/>
              <a:t> </a:t>
            </a:r>
            <a:r>
              <a:rPr lang="mr-IN" dirty="0"/>
              <a:t>–</a:t>
            </a:r>
            <a:r>
              <a:rPr lang="en-US" dirty="0"/>
              <a:t> </a:t>
            </a:r>
            <a:r>
              <a:rPr lang="en-US" dirty="0" err="1"/>
              <a:t>NotPetya</a:t>
            </a:r>
            <a:r>
              <a:rPr lang="en-US" dirty="0"/>
              <a:t> was actually updated with this exploit a few weeks after the </a:t>
            </a:r>
            <a:r>
              <a:rPr lang="en-US" dirty="0" err="1"/>
              <a:t>WannaCry</a:t>
            </a:r>
            <a:r>
              <a:rPr lang="en-US" dirty="0"/>
              <a:t> </a:t>
            </a:r>
            <a:r>
              <a:rPr lang="en-US" dirty="0" err="1"/>
              <a:t>ourbreak</a:t>
            </a:r>
            <a:r>
              <a:rPr lang="en-US" dirty="0"/>
              <a:t>), and </a:t>
            </a:r>
            <a:r>
              <a:rPr lang="en-US" dirty="0" err="1"/>
              <a:t>EternalRomance</a:t>
            </a:r>
            <a:r>
              <a:rPr lang="en-US" dirty="0"/>
              <a:t> another NSA-created exploit</a:t>
            </a:r>
          </a:p>
          <a:p>
            <a:pPr lvl="1"/>
            <a:r>
              <a:rPr lang="en-US" dirty="0"/>
              <a:t>he original infection vector appears to be via a backdoor planted in </a:t>
            </a:r>
            <a:r>
              <a:rPr lang="en-US" dirty="0">
                <a:hlinkClick r:id="rId2"/>
              </a:rPr>
              <a:t>M.E.Doc</a:t>
            </a:r>
            <a:r>
              <a:rPr lang="en-US" dirty="0"/>
              <a:t>, an accounting software package that's used </a:t>
            </a:r>
            <a:r>
              <a:rPr lang="en-US" b="1" dirty="0"/>
              <a:t>by almost every company Ukraine.</a:t>
            </a:r>
          </a:p>
          <a:p>
            <a:r>
              <a:rPr lang="en-US" dirty="0" err="1"/>
              <a:t>NotPetya</a:t>
            </a:r>
            <a:r>
              <a:rPr lang="en-US" dirty="0"/>
              <a:t> encrypts everything and demands a ransom, but </a:t>
            </a:r>
            <a:r>
              <a:rPr lang="en-US" b="1" dirty="0"/>
              <a:t>it is not ransomware.</a:t>
            </a:r>
            <a:r>
              <a:rPr lang="en-US" dirty="0"/>
              <a:t> The victim can pay, but the encryption key is random</a:t>
            </a:r>
            <a:r>
              <a:rPr lang="mr-IN" dirty="0"/>
              <a:t>…</a:t>
            </a:r>
            <a:endParaRPr lang="en-US" dirty="0"/>
          </a:p>
          <a:p>
            <a:r>
              <a:rPr lang="en-US" dirty="0"/>
              <a:t>Quick improvement over </a:t>
            </a:r>
            <a:r>
              <a:rPr lang="en-US" dirty="0" err="1"/>
              <a:t>Petya</a:t>
            </a:r>
            <a:r>
              <a:rPr lang="en-US" dirty="0"/>
              <a:t> =&gt; creator with a lot of resources  (state based?) Ukraine accused Russia (which replied that many Russian computers had been hit as well), 	</a:t>
            </a:r>
          </a:p>
          <a:p>
            <a:pPr lvl="1"/>
            <a:endParaRPr lang="en-US" dirty="0"/>
          </a:p>
          <a:p>
            <a:pPr lvl="1"/>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000" b="0" i="0" u="none" strike="noStrike" kern="1200" cap="none" spc="0" normalizeH="0" baseline="0" noProof="0">
              <a:ln>
                <a:noFill/>
              </a:ln>
              <a:solidFill>
                <a:srgbClr val="101073"/>
              </a:solidFill>
              <a:effectLst/>
              <a:uLnTx/>
              <a:uFillTx/>
              <a:latin typeface="Arial" charset="0"/>
              <a:ea typeface="+mn-ea"/>
              <a:cs typeface="+mn-cs"/>
            </a:endParaRPr>
          </a:p>
        </p:txBody>
      </p:sp>
      <p:sp>
        <p:nvSpPr>
          <p:cNvPr id="5" name="Rectangle 4"/>
          <p:cNvSpPr/>
          <p:nvPr/>
        </p:nvSpPr>
        <p:spPr>
          <a:xfrm>
            <a:off x="323528" y="5985331"/>
            <a:ext cx="4572000" cy="430887"/>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101073"/>
                </a:solidFill>
                <a:effectLst/>
                <a:uLnTx/>
                <a:uFillTx/>
                <a:latin typeface="Arial" charset="0"/>
                <a:ea typeface="ＭＳ Ｐゴシック" charset="0"/>
                <a:hlinkClick r:id="rId3"/>
              </a:rPr>
              <a:t>https://www.csoonline.com/article/3233210/ransomware/petya-ransomware-and-notpetya-malware-what-you-need-to-know-now.html)</a:t>
            </a:r>
            <a:endParaRPr kumimoji="0" lang="en-US" sz="1050" b="0" i="0" u="none" strike="noStrike" kern="1200" cap="none" spc="0" normalizeH="0" baseline="0" noProof="0" dirty="0">
              <a:ln>
                <a:noFill/>
              </a:ln>
              <a:solidFill>
                <a:srgbClr val="101073"/>
              </a:solidFill>
              <a:effectLst/>
              <a:uLnTx/>
              <a:uFillTx/>
              <a:latin typeface="Arial" charset="0"/>
              <a:ea typeface="ＭＳ Ｐゴシック" charset="0"/>
            </a:endParaRPr>
          </a:p>
        </p:txBody>
      </p:sp>
    </p:spTree>
    <p:extLst>
      <p:ext uri="{BB962C8B-B14F-4D97-AF65-F5344CB8AC3E}">
        <p14:creationId xmlns:p14="http://schemas.microsoft.com/office/powerpoint/2010/main" val="1984397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NSA, </a:t>
            </a:r>
            <a:r>
              <a:rPr lang="en-US" dirty="0" err="1"/>
              <a:t>EternalBlue</a:t>
            </a:r>
            <a:r>
              <a:rPr lang="en-US" dirty="0"/>
              <a:t> and the Shadow Brokers</a:t>
            </a:r>
          </a:p>
        </p:txBody>
      </p:sp>
      <p:sp>
        <p:nvSpPr>
          <p:cNvPr id="3" name="Content Placeholder 2"/>
          <p:cNvSpPr>
            <a:spLocks noGrp="1"/>
          </p:cNvSpPr>
          <p:nvPr>
            <p:ph idx="1"/>
          </p:nvPr>
        </p:nvSpPr>
        <p:spPr/>
        <p:txBody>
          <a:bodyPr/>
          <a:lstStyle/>
          <a:p>
            <a:r>
              <a:rPr lang="en-US" dirty="0"/>
              <a:t>The </a:t>
            </a:r>
            <a:r>
              <a:rPr lang="en-US" dirty="0" err="1"/>
              <a:t>EternalBlue</a:t>
            </a:r>
            <a:r>
              <a:rPr lang="en-US" dirty="0"/>
              <a:t> exploitation tool was leaked by “The </a:t>
            </a:r>
            <a:r>
              <a:rPr lang="en-US" b="1" dirty="0"/>
              <a:t>Shadow Brokers</a:t>
            </a:r>
            <a:r>
              <a:rPr lang="en-US" dirty="0"/>
              <a:t>” group on April 14, 2017, </a:t>
            </a:r>
          </a:p>
          <a:p>
            <a:r>
              <a:rPr lang="en-US" dirty="0"/>
              <a:t>“The Shadow Brokers” claim to have stolen hacking tools from the NSA then offering them for sale </a:t>
            </a:r>
          </a:p>
          <a:p>
            <a:r>
              <a:rPr lang="en-US" dirty="0"/>
              <a:t>in their fifth leak, “Lost in Translation.”  The leak included many exploitation tools like </a:t>
            </a:r>
            <a:r>
              <a:rPr lang="en-US" dirty="0" err="1"/>
              <a:t>EternalBlue</a:t>
            </a:r>
            <a:r>
              <a:rPr lang="en-US" dirty="0"/>
              <a:t> </a:t>
            </a:r>
          </a:p>
          <a:p>
            <a:r>
              <a:rPr lang="en-US" dirty="0"/>
              <a:t>The NSA created a framework (like </a:t>
            </a:r>
            <a:r>
              <a:rPr lang="en-US" dirty="0" err="1"/>
              <a:t>Metasploit</a:t>
            </a:r>
            <a:r>
              <a:rPr lang="en-US" dirty="0"/>
              <a:t>) named </a:t>
            </a:r>
            <a:r>
              <a:rPr lang="en-US" b="1" dirty="0" err="1"/>
              <a:t>FuzzBunch</a:t>
            </a:r>
            <a:r>
              <a:rPr lang="en-US" dirty="0"/>
              <a:t>, which was part of the leak. </a:t>
            </a:r>
          </a:p>
        </p:txBody>
      </p:sp>
      <p:sp>
        <p:nvSpPr>
          <p:cNvPr id="4" name="Footer Placeholder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000" b="0" i="0" u="none" strike="noStrike" kern="1200" cap="none" spc="0" normalizeH="0" baseline="0" noProof="0">
              <a:ln>
                <a:noFill/>
              </a:ln>
              <a:solidFill>
                <a:srgbClr val="101073"/>
              </a:solidFill>
              <a:effectLst/>
              <a:uLnTx/>
              <a:uFillTx/>
              <a:latin typeface="Arial" charset="0"/>
              <a:ea typeface="+mn-ea"/>
              <a:cs typeface="+mn-cs"/>
            </a:endParaRPr>
          </a:p>
        </p:txBody>
      </p:sp>
    </p:spTree>
    <p:extLst>
      <p:ext uri="{BB962C8B-B14F-4D97-AF65-F5344CB8AC3E}">
        <p14:creationId xmlns:p14="http://schemas.microsoft.com/office/powerpoint/2010/main" val="634358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Exit of ShadowBrokers in early 2017</a:t>
            </a:r>
            <a:endParaRPr lang="en-US" dirty="0"/>
          </a:p>
        </p:txBody>
      </p:sp>
      <p:sp>
        <p:nvSpPr>
          <p:cNvPr id="3" name="Content Placeholder 2"/>
          <p:cNvSpPr>
            <a:spLocks noGrp="1"/>
          </p:cNvSpPr>
          <p:nvPr>
            <p:ph idx="1"/>
          </p:nvPr>
        </p:nvSpPr>
        <p:spPr/>
        <p:txBody>
          <a:bodyPr/>
          <a:lstStyle/>
          <a:p>
            <a:r>
              <a:rPr lang="en-US" dirty="0">
                <a:hlinkClick r:id="rId2"/>
              </a:rPr>
              <a:t>https://motherboard.vice.com/en_us/article/vv7ja4/nsa-exploit-peddlers-the-shadow-brokers-call-it-quits</a:t>
            </a:r>
            <a:endParaRPr lang="en-US" dirty="0"/>
          </a:p>
          <a:p>
            <a:r>
              <a:rPr lang="en-US" dirty="0"/>
              <a:t>My take: when the NSA is after you, even the best hackers are in trouble</a:t>
            </a:r>
            <a:r>
              <a:rPr lang="mr-IN" dirty="0"/>
              <a:t>…</a:t>
            </a:r>
            <a:endParaRPr lang="en-US" dirty="0"/>
          </a:p>
          <a:p>
            <a:r>
              <a:rPr lang="en-US" dirty="0"/>
              <a:t>They had arrested one guy, who apparently is not part of the team</a:t>
            </a:r>
            <a:r>
              <a:rPr lang="mr-IN" dirty="0"/>
              <a:t>…</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3789040"/>
            <a:ext cx="3685254" cy="2792519"/>
          </a:xfrm>
          <a:prstGeom prst="rect">
            <a:avLst/>
          </a:prstGeom>
        </p:spPr>
      </p:pic>
    </p:spTree>
    <p:extLst>
      <p:ext uri="{BB962C8B-B14F-4D97-AF65-F5344CB8AC3E}">
        <p14:creationId xmlns:p14="http://schemas.microsoft.com/office/powerpoint/2010/main" val="1547225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bg1">
                    <a:lumMod val="75000"/>
                  </a:schemeClr>
                </a:solidFill>
              </a:rPr>
              <a:t>Data leakage: THE EQUIFAX HACK</a:t>
            </a:r>
          </a:p>
        </p:txBody>
      </p:sp>
      <p:sp>
        <p:nvSpPr>
          <p:cNvPr id="6" name="Text Placeholder 5"/>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000" b="0" i="0" u="none" strike="noStrike" kern="1200" cap="none" spc="0" normalizeH="0" baseline="0" noProof="0">
              <a:ln>
                <a:noFill/>
              </a:ln>
              <a:solidFill>
                <a:srgbClr val="101073"/>
              </a:solidFill>
              <a:effectLst/>
              <a:uLnTx/>
              <a:uFillTx/>
              <a:latin typeface="Arial" charset="0"/>
              <a:ea typeface="+mn-ea"/>
              <a:cs typeface="+mn-cs"/>
            </a:endParaRPr>
          </a:p>
        </p:txBody>
      </p:sp>
    </p:spTree>
    <p:extLst>
      <p:ext uri="{BB962C8B-B14F-4D97-AF65-F5344CB8AC3E}">
        <p14:creationId xmlns:p14="http://schemas.microsoft.com/office/powerpoint/2010/main" val="150408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Equifax Hack </a:t>
            </a:r>
            <a:r>
              <a:rPr lang="mr-IN" dirty="0"/>
              <a:t>–</a:t>
            </a:r>
            <a:r>
              <a:rPr lang="en-US" dirty="0"/>
              <a:t> anatomy (simple)</a:t>
            </a:r>
          </a:p>
        </p:txBody>
      </p:sp>
      <p:sp>
        <p:nvSpPr>
          <p:cNvPr id="3" name="Content Placeholder 2"/>
          <p:cNvSpPr>
            <a:spLocks noGrp="1"/>
          </p:cNvSpPr>
          <p:nvPr>
            <p:ph idx="1"/>
          </p:nvPr>
        </p:nvSpPr>
        <p:spPr/>
        <p:txBody>
          <a:bodyPr/>
          <a:lstStyle/>
          <a:p>
            <a:r>
              <a:rPr lang="en-US" dirty="0"/>
              <a:t>Direct attack on the webserver Apache</a:t>
            </a:r>
          </a:p>
          <a:p>
            <a:pPr lvl="1"/>
            <a:r>
              <a:rPr lang="en-US" dirty="0"/>
              <a:t>On </a:t>
            </a:r>
            <a:r>
              <a:rPr lang="en-US" b="1" dirty="0"/>
              <a:t>March 6, 2017</a:t>
            </a:r>
            <a:r>
              <a:rPr lang="en-US" dirty="0"/>
              <a:t>, The Apache Software Foundation published a security advisory about a new vulnerability affecting the Apache Struts 2 framework. By manipulating certain HTTP headers, an attacker could easily execute system commands on affected systems.</a:t>
            </a:r>
          </a:p>
          <a:p>
            <a:pPr lvl="1"/>
            <a:r>
              <a:rPr lang="en-US" dirty="0"/>
              <a:t>This kind of vulnerability you need to act swiftly upon</a:t>
            </a:r>
          </a:p>
          <a:p>
            <a:pPr lvl="1"/>
            <a:r>
              <a:rPr lang="en-US" b="1" dirty="0"/>
              <a:t>QUESTION: WHY? (answers on the next page)</a:t>
            </a:r>
          </a:p>
          <a:p>
            <a:pPr lvl="1"/>
            <a:r>
              <a:rPr lang="en-US" dirty="0"/>
              <a:t>A software update to patch the flaw was issued in March, one day after it was first discovered. But hackers were able to collect data from mid-May to July, when the credit bureau says it finally stopped the intrusion. The Equifax data compromise was due to their failure to install the security updates provided in a timely manner.</a:t>
            </a:r>
          </a:p>
          <a:p>
            <a:r>
              <a:rPr lang="en-US" dirty="0"/>
              <a:t>exposed the personal data of more than </a:t>
            </a:r>
            <a:r>
              <a:rPr lang="en-US" b="1" dirty="0"/>
              <a:t>143 million consumers</a:t>
            </a:r>
          </a:p>
        </p:txBody>
      </p:sp>
      <p:sp>
        <p:nvSpPr>
          <p:cNvPr id="4" name="Footer Placeholder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000" b="0" i="0" u="none" strike="noStrike" kern="1200" cap="none" spc="0" normalizeH="0" baseline="0" noProof="0">
              <a:ln>
                <a:noFill/>
              </a:ln>
              <a:solidFill>
                <a:srgbClr val="101073"/>
              </a:solidFill>
              <a:effectLst/>
              <a:uLnTx/>
              <a:uFillTx/>
              <a:latin typeface="Arial" charset="0"/>
              <a:ea typeface="+mn-ea"/>
              <a:cs typeface="+mn-cs"/>
            </a:endParaRPr>
          </a:p>
        </p:txBody>
      </p:sp>
    </p:spTree>
    <p:extLst>
      <p:ext uri="{BB962C8B-B14F-4D97-AF65-F5344CB8AC3E}">
        <p14:creationId xmlns:p14="http://schemas.microsoft.com/office/powerpoint/2010/main" val="334180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2287A-4460-DA41-A7D0-0A9754A77060}"/>
              </a:ext>
            </a:extLst>
          </p:cNvPr>
          <p:cNvSpPr>
            <a:spLocks noGrp="1"/>
          </p:cNvSpPr>
          <p:nvPr>
            <p:ph type="title"/>
          </p:nvPr>
        </p:nvSpPr>
        <p:spPr/>
        <p:txBody>
          <a:bodyPr/>
          <a:lstStyle/>
          <a:p>
            <a:r>
              <a:rPr lang="en-US" dirty="0"/>
              <a:t>Remarks/Answers</a:t>
            </a:r>
          </a:p>
        </p:txBody>
      </p:sp>
      <p:sp>
        <p:nvSpPr>
          <p:cNvPr id="3" name="Content Placeholder 2">
            <a:extLst>
              <a:ext uri="{FF2B5EF4-FFF2-40B4-BE49-F238E27FC236}">
                <a16:creationId xmlns:a16="http://schemas.microsoft.com/office/drawing/2014/main" id="{0CCE62F4-3F60-344C-9B8E-34ECA12F5629}"/>
              </a:ext>
            </a:extLst>
          </p:cNvPr>
          <p:cNvSpPr>
            <a:spLocks noGrp="1"/>
          </p:cNvSpPr>
          <p:nvPr>
            <p:ph idx="1"/>
          </p:nvPr>
        </p:nvSpPr>
        <p:spPr/>
        <p:txBody>
          <a:bodyPr/>
          <a:lstStyle/>
          <a:p>
            <a:r>
              <a:rPr lang="en-US" dirty="0"/>
              <a:t>When a vulnerability is made public, the whole hacking world will know of it. Many will try it. </a:t>
            </a:r>
          </a:p>
          <a:p>
            <a:r>
              <a:rPr lang="en-US" dirty="0"/>
              <a:t>A vulnerability that allows for a </a:t>
            </a:r>
            <a:r>
              <a:rPr lang="en-US" b="1" dirty="0"/>
              <a:t>direct</a:t>
            </a:r>
            <a:r>
              <a:rPr lang="en-US" dirty="0"/>
              <a:t> attack, allows the attacker to be </a:t>
            </a:r>
            <a:r>
              <a:rPr lang="en-US" b="1" dirty="0"/>
              <a:t>opportunistic</a:t>
            </a:r>
            <a:r>
              <a:rPr lang="en-US" dirty="0"/>
              <a:t> (attackers look around for unpatched systems and then they decide whom to hack). </a:t>
            </a:r>
          </a:p>
          <a:p>
            <a:r>
              <a:rPr lang="en-US" dirty="0"/>
              <a:t>Because of the prolific black market now it is easy for any attacker to monetize whatever they find inside a company: credentials, </a:t>
            </a:r>
            <a:r>
              <a:rPr lang="en-US" dirty="0" err="1"/>
              <a:t>creditcards</a:t>
            </a:r>
            <a:r>
              <a:rPr lang="en-US" dirty="0"/>
              <a:t>, etc. </a:t>
            </a:r>
          </a:p>
        </p:txBody>
      </p:sp>
      <p:sp>
        <p:nvSpPr>
          <p:cNvPr id="4" name="Footer Placeholder 3">
            <a:extLst>
              <a:ext uri="{FF2B5EF4-FFF2-40B4-BE49-F238E27FC236}">
                <a16:creationId xmlns:a16="http://schemas.microsoft.com/office/drawing/2014/main" id="{0D3DD4C5-773E-9F43-8F92-4B7E27FE7ED0}"/>
              </a:ext>
            </a:extLst>
          </p:cNvPr>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000" b="0" i="0" u="none" strike="noStrike" kern="1200" cap="none" spc="0" normalizeH="0" baseline="0" noProof="0">
                <a:ln>
                  <a:noFill/>
                </a:ln>
                <a:solidFill>
                  <a:srgbClr val="101073"/>
                </a:solidFill>
                <a:effectLst/>
                <a:uLnTx/>
                <a:uFillTx/>
                <a:latin typeface="Arial" charset="0"/>
                <a:ea typeface="+mn-ea"/>
                <a:cs typeface="+mn-cs"/>
              </a:rPr>
              <a:t>/ name of department</a:t>
            </a:r>
          </a:p>
        </p:txBody>
      </p:sp>
      <p:sp>
        <p:nvSpPr>
          <p:cNvPr id="5" name="Slide Number Placeholder 4">
            <a:extLst>
              <a:ext uri="{FF2B5EF4-FFF2-40B4-BE49-F238E27FC236}">
                <a16:creationId xmlns:a16="http://schemas.microsoft.com/office/drawing/2014/main" id="{76C4EB6C-AB5E-FD46-B47F-C1AEF93DE525}"/>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800" b="0" i="0" u="none" strike="noStrike" kern="1200" cap="none" spc="0" normalizeH="0" baseline="0" noProof="0">
                <a:ln>
                  <a:noFill/>
                </a:ln>
                <a:solidFill>
                  <a:srgbClr val="FFFFFF"/>
                </a:solidFill>
                <a:effectLst/>
                <a:uLnTx/>
                <a:uFillTx/>
                <a:latin typeface="Arial" charset="0"/>
                <a:ea typeface="ＭＳ Ｐゴシック" charset="0"/>
              </a:rPr>
              <a:t>PAGE </a:t>
            </a:r>
            <a:fld id="{5E88AC5C-B19B-9A42-B9C3-384090A13D53}" type="slidenum">
              <a:rPr kumimoji="0" lang="nl-NL" sz="800" b="0" i="0" u="none" strike="noStrike" kern="1200" cap="none" spc="0" normalizeH="0" baseline="0" noProof="0" smtClean="0">
                <a:ln>
                  <a:noFill/>
                </a:ln>
                <a:solidFill>
                  <a:srgbClr val="FFFFFF"/>
                </a:solidFill>
                <a:effectLst/>
                <a:uLnTx/>
                <a:uFillTx/>
                <a:latin typeface="Arial" charset="0"/>
                <a:ea typeface="ＭＳ Ｐゴシック" charset="0"/>
              </a:rPr>
              <a:pPr marL="0" marR="0" lvl="0" indent="0" algn="l" defTabSz="914400" rtl="0" eaLnBrk="1" fontAlgn="base" latinLnBrk="0" hangingPunct="1">
                <a:lnSpc>
                  <a:spcPct val="100000"/>
                </a:lnSpc>
                <a:spcBef>
                  <a:spcPct val="0"/>
                </a:spcBef>
                <a:spcAft>
                  <a:spcPct val="0"/>
                </a:spcAft>
                <a:buClrTx/>
                <a:buSzTx/>
                <a:buFontTx/>
                <a:buNone/>
                <a:tabLst/>
                <a:defRPr/>
              </a:pPr>
              <a:t>17</a:t>
            </a:fld>
            <a:endParaRPr kumimoji="0" lang="nl-NL" sz="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 name="Date Placeholder 5">
            <a:extLst>
              <a:ext uri="{FF2B5EF4-FFF2-40B4-BE49-F238E27FC236}">
                <a16:creationId xmlns:a16="http://schemas.microsoft.com/office/drawing/2014/main" id="{29A2D382-1C78-2347-B2FC-492D299AEDF0}"/>
              </a:ext>
            </a:extLst>
          </p:cNvPr>
          <p:cNvSpPr>
            <a:spLocks noGrp="1"/>
          </p:cNvSpPr>
          <p:nvPr>
            <p:ph type="dt" sz="half"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BD1A028-35AD-C44F-9914-1A3407C41845}" type="datetime1">
              <a:rPr kumimoji="0" lang="nl-NL" sz="800" b="0" i="0" u="none" strike="noStrike" kern="1200" cap="none" spc="0" normalizeH="0" baseline="0" noProof="0" smtClean="0">
                <a:ln>
                  <a:noFill/>
                </a:ln>
                <a:solidFill>
                  <a:srgbClr val="FFFFFF"/>
                </a:solidFill>
                <a:effectLst/>
                <a:uLnTx/>
                <a:uFillTx/>
                <a:latin typeface="Arial" charset="0"/>
                <a:ea typeface="ＭＳ Ｐゴシック" charset="0"/>
              </a:rPr>
              <a:pPr marL="0" marR="0" lvl="0" indent="0" algn="l" defTabSz="914400" rtl="0" eaLnBrk="1" fontAlgn="base" latinLnBrk="0" hangingPunct="1">
                <a:lnSpc>
                  <a:spcPct val="100000"/>
                </a:lnSpc>
                <a:spcBef>
                  <a:spcPct val="0"/>
                </a:spcBef>
                <a:spcAft>
                  <a:spcPct val="0"/>
                </a:spcAft>
                <a:buClrTx/>
                <a:buSzTx/>
                <a:buFontTx/>
                <a:buNone/>
                <a:tabLst/>
                <a:defRPr/>
              </a:pPr>
              <a:t>06-05-2021</a:t>
            </a:fld>
            <a:endParaRPr kumimoji="0" lang="nl-NL" sz="800" b="0" i="0" u="none" strike="noStrike" kern="1200" cap="none" spc="0" normalizeH="0" baseline="0" noProof="0">
              <a:ln>
                <a:noFill/>
              </a:ln>
              <a:solidFill>
                <a:srgbClr val="FFFFFF"/>
              </a:solidFill>
              <a:effectLst/>
              <a:uLnTx/>
              <a:uFillTx/>
              <a:latin typeface="Arial" charset="0"/>
              <a:ea typeface="ＭＳ Ｐゴシック" charset="0"/>
            </a:endParaRPr>
          </a:p>
        </p:txBody>
      </p:sp>
    </p:spTree>
    <p:extLst>
      <p:ext uri="{BB962C8B-B14F-4D97-AF65-F5344CB8AC3E}">
        <p14:creationId xmlns:p14="http://schemas.microsoft.com/office/powerpoint/2010/main" val="526248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Equifax Hack - consequences</a:t>
            </a:r>
          </a:p>
        </p:txBody>
      </p:sp>
      <p:sp>
        <p:nvSpPr>
          <p:cNvPr id="5" name="Content Placeholder 4"/>
          <p:cNvSpPr>
            <a:spLocks noGrp="1"/>
          </p:cNvSpPr>
          <p:nvPr>
            <p:ph idx="1"/>
          </p:nvPr>
        </p:nvSpPr>
        <p:spPr>
          <a:xfrm>
            <a:off x="611188" y="3369501"/>
            <a:ext cx="7993062" cy="2369312"/>
          </a:xfrm>
        </p:spPr>
        <p:txBody>
          <a:bodyPr/>
          <a:lstStyle/>
          <a:p>
            <a:r>
              <a:rPr lang="en-US" dirty="0"/>
              <a:t>From </a:t>
            </a:r>
            <a:r>
              <a:rPr lang="en-US" dirty="0" err="1"/>
              <a:t>CNN.com</a:t>
            </a:r>
            <a:r>
              <a:rPr lang="en-US" dirty="0"/>
              <a:t>: The hackers made off with the most crucial tools that identity thieves need to impersonate you. The worst-case scenario is a very real threat to millions of Americans. </a:t>
            </a:r>
          </a:p>
          <a:p>
            <a:r>
              <a:rPr lang="en-US" dirty="0"/>
              <a:t>If the stolen information from Equifax gets into the wrong hands, experts say data thieves can open bank accounts, lines of credit, new credit cards and even drivers' licenses in your name. They can saddle you with speeding tickets, </a:t>
            </a:r>
            <a:r>
              <a:rPr lang="en-US" dirty="0">
                <a:hlinkClick r:id="rId2"/>
              </a:rPr>
              <a:t>steal your tax refund</a:t>
            </a:r>
            <a:r>
              <a:rPr lang="en-US" dirty="0"/>
              <a:t>, swipe your Social Security check and prevent you from getting prescription drugs.</a:t>
            </a:r>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188" y="1664918"/>
            <a:ext cx="8171483" cy="1353855"/>
          </a:xfrm>
          <a:prstGeom prst="rect">
            <a:avLst/>
          </a:prstGeom>
        </p:spPr>
      </p:pic>
    </p:spTree>
    <p:extLst>
      <p:ext uri="{BB962C8B-B14F-4D97-AF65-F5344CB8AC3E}">
        <p14:creationId xmlns:p14="http://schemas.microsoft.com/office/powerpoint/2010/main" val="896918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D8F4E-CDA0-F640-97DD-55C6721C6D0B}"/>
              </a:ext>
            </a:extLst>
          </p:cNvPr>
          <p:cNvSpPr>
            <a:spLocks noGrp="1"/>
          </p:cNvSpPr>
          <p:nvPr>
            <p:ph type="title"/>
          </p:nvPr>
        </p:nvSpPr>
        <p:spPr/>
        <p:txBody>
          <a:bodyPr/>
          <a:lstStyle/>
          <a:p>
            <a:r>
              <a:rPr lang="en-US" dirty="0"/>
              <a:t>Material</a:t>
            </a:r>
          </a:p>
        </p:txBody>
      </p:sp>
      <p:sp>
        <p:nvSpPr>
          <p:cNvPr id="7" name="Text Placeholder 6">
            <a:extLst>
              <a:ext uri="{FF2B5EF4-FFF2-40B4-BE49-F238E27FC236}">
                <a16:creationId xmlns:a16="http://schemas.microsoft.com/office/drawing/2014/main" id="{B62D6B9C-D950-9043-A2B8-A9F61B5F5AEB}"/>
              </a:ext>
            </a:extLst>
          </p:cNvPr>
          <p:cNvSpPr>
            <a:spLocks noGrp="1"/>
          </p:cNvSpPr>
          <p:nvPr>
            <p:ph idx="1"/>
          </p:nvPr>
        </p:nvSpPr>
        <p:spPr/>
        <p:txBody>
          <a:bodyPr/>
          <a:lstStyle/>
          <a:p>
            <a:r>
              <a:rPr lang="en-US" dirty="0"/>
              <a:t>Underlying material: [OBLIGATORY READ!]</a:t>
            </a:r>
          </a:p>
          <a:p>
            <a:pPr lvl="1"/>
            <a:r>
              <a:rPr lang="en-US" dirty="0"/>
              <a:t>On Ransomware:</a:t>
            </a:r>
          </a:p>
          <a:p>
            <a:pPr lvl="2"/>
            <a:r>
              <a:rPr lang="en-US" dirty="0"/>
              <a:t>https://</a:t>
            </a:r>
            <a:r>
              <a:rPr lang="en-US" dirty="0" err="1"/>
              <a:t>www.csoonline.com</a:t>
            </a:r>
            <a:r>
              <a:rPr lang="en-US" dirty="0"/>
              <a:t>/article/3212260/ransomware/the-5-biggest-ransomware-attacks-of-the-last-5-years.html</a:t>
            </a:r>
          </a:p>
          <a:p>
            <a:pPr lvl="2"/>
            <a:r>
              <a:rPr lang="en-US" dirty="0">
                <a:hlinkClick r:id="rId2"/>
              </a:rPr>
              <a:t>https://www.csoonline.com/article/3233210/ransomware/petya-ransomware-and-notpetya-malware-what-you-need-to-know-now.html</a:t>
            </a:r>
            <a:endParaRPr lang="en-US" dirty="0"/>
          </a:p>
          <a:p>
            <a:pPr lvl="1"/>
            <a:r>
              <a:rPr lang="en-US" dirty="0"/>
              <a:t>On Equifax</a:t>
            </a:r>
          </a:p>
          <a:p>
            <a:pPr lvl="2"/>
            <a:r>
              <a:rPr lang="en-US" dirty="0"/>
              <a:t>Bruce </a:t>
            </a:r>
            <a:r>
              <a:rPr lang="en-US" dirty="0" err="1"/>
              <a:t>Schneier</a:t>
            </a:r>
            <a:r>
              <a:rPr lang="en-US" dirty="0"/>
              <a:t> on the Equifax Hack https://</a:t>
            </a:r>
            <a:r>
              <a:rPr lang="en-US" dirty="0" err="1"/>
              <a:t>www.schneier.com</a:t>
            </a:r>
            <a:r>
              <a:rPr lang="en-US" dirty="0"/>
              <a:t>/crypto-gram/archives/2017/1115.html </a:t>
            </a:r>
          </a:p>
          <a:p>
            <a:pPr lvl="1"/>
            <a:r>
              <a:rPr lang="en-US" dirty="0"/>
              <a:t>The Hacking Team Hack </a:t>
            </a:r>
            <a:r>
              <a:rPr lang="en-US" dirty="0">
                <a:hlinkClick r:id="rId3"/>
              </a:rPr>
              <a:t>https://pastebin.com/kHUzWWm9</a:t>
            </a:r>
            <a:r>
              <a:rPr lang="en-US" dirty="0"/>
              <a:t> </a:t>
            </a:r>
          </a:p>
          <a:p>
            <a:pPr lvl="2"/>
            <a:r>
              <a:rPr lang="en-US" sz="1200" dirty="0"/>
              <a:t>(local version at https://</a:t>
            </a:r>
            <a:r>
              <a:rPr lang="en-US" sz="1200" dirty="0" err="1"/>
              <a:t>www.win.tue.nl</a:t>
            </a:r>
            <a:r>
              <a:rPr lang="en-US" sz="1200" dirty="0"/>
              <a:t>/~</a:t>
            </a:r>
            <a:r>
              <a:rPr lang="en-US" sz="1200" dirty="0" err="1"/>
              <a:t>setalle</a:t>
            </a:r>
            <a:r>
              <a:rPr lang="en-US" sz="1200" dirty="0"/>
              <a:t>/CCD/how_@gammagrouppr_hacked_@</a:t>
            </a:r>
            <a:r>
              <a:rPr lang="en-US" sz="1200" dirty="0" err="1"/>
              <a:t>hackingteam</a:t>
            </a:r>
            <a:r>
              <a:rPr lang="en-US" sz="1200" dirty="0"/>
              <a:t>_(</a:t>
            </a:r>
            <a:r>
              <a:rPr lang="en-US" sz="1200" dirty="0" err="1"/>
              <a:t>english</a:t>
            </a:r>
            <a:r>
              <a:rPr lang="en-US" sz="1200" dirty="0"/>
              <a:t>).txt)</a:t>
            </a:r>
            <a:endParaRPr lang="en-US" dirty="0"/>
          </a:p>
          <a:p>
            <a:pPr lvl="1"/>
            <a:r>
              <a:rPr lang="en-US" dirty="0"/>
              <a:t>On DDOS</a:t>
            </a:r>
          </a:p>
          <a:p>
            <a:pPr lvl="2"/>
            <a:r>
              <a:rPr lang="en-US" dirty="0"/>
              <a:t>Stress Testing the </a:t>
            </a:r>
            <a:r>
              <a:rPr lang="en-US" dirty="0" err="1"/>
              <a:t>Booters</a:t>
            </a:r>
            <a:r>
              <a:rPr lang="en-US" dirty="0"/>
              <a:t>: Understanding and Undermining the Business of DDoS Services, by Mohammad </a:t>
            </a:r>
            <a:r>
              <a:rPr lang="en-US" dirty="0" err="1"/>
              <a:t>Karami</a:t>
            </a:r>
            <a:r>
              <a:rPr lang="en-US" dirty="0"/>
              <a:t>, </a:t>
            </a:r>
            <a:r>
              <a:rPr lang="en-US" dirty="0" err="1"/>
              <a:t>Youngsam</a:t>
            </a:r>
            <a:r>
              <a:rPr lang="en-US" dirty="0"/>
              <a:t> Park, Damon McCoy, 2015 </a:t>
            </a:r>
          </a:p>
          <a:p>
            <a:pPr lvl="2"/>
            <a:r>
              <a:rPr lang="en-US" dirty="0"/>
              <a:t>https://</a:t>
            </a:r>
            <a:r>
              <a:rPr lang="en-US" dirty="0" err="1"/>
              <a:t>arxiv.org</a:t>
            </a:r>
            <a:r>
              <a:rPr lang="en-US" dirty="0"/>
              <a:t>/pdf/1508.03410v1.pdf</a:t>
            </a:r>
          </a:p>
          <a:p>
            <a:pPr lvl="1"/>
            <a:endParaRPr lang="en-US" dirty="0"/>
          </a:p>
        </p:txBody>
      </p:sp>
    </p:spTree>
    <p:extLst>
      <p:ext uri="{BB962C8B-B14F-4D97-AF65-F5344CB8AC3E}">
        <p14:creationId xmlns:p14="http://schemas.microsoft.com/office/powerpoint/2010/main" val="2545974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Bruce </a:t>
            </a:r>
            <a:r>
              <a:rPr lang="en-US" dirty="0" err="1"/>
              <a:t>Schneier</a:t>
            </a:r>
            <a:r>
              <a:rPr lang="en-US" dirty="0"/>
              <a:t> on the Equifax hack</a:t>
            </a:r>
          </a:p>
        </p:txBody>
      </p:sp>
      <p:sp>
        <p:nvSpPr>
          <p:cNvPr id="3" name="Content Placeholder 2"/>
          <p:cNvSpPr>
            <a:spLocks noGrp="1"/>
          </p:cNvSpPr>
          <p:nvPr>
            <p:ph idx="1"/>
          </p:nvPr>
        </p:nvSpPr>
        <p:spPr/>
        <p:txBody>
          <a:bodyPr/>
          <a:lstStyle/>
          <a:p>
            <a:r>
              <a:rPr lang="en-US" dirty="0">
                <a:hlinkClick r:id="rId2"/>
              </a:rPr>
              <a:t>https://www.schneier.com/crypto-gram/archives/2017/1115.html</a:t>
            </a:r>
            <a:endParaRPr lang="en-US" dirty="0"/>
          </a:p>
          <a:p>
            <a:r>
              <a:rPr lang="en-US" dirty="0"/>
              <a:t>1. The Equifax breach was a serious security breach that puts millions of Americans at risk.</a:t>
            </a:r>
          </a:p>
          <a:p>
            <a:pPr lvl="1"/>
            <a:r>
              <a:rPr lang="en-US" dirty="0"/>
              <a:t>The attackers got access to full names, Social Security numbers, birth dates, addresses, and driver's license numbers.</a:t>
            </a:r>
          </a:p>
          <a:p>
            <a:pPr lvl="1"/>
            <a:r>
              <a:rPr lang="en-US" dirty="0"/>
              <a:t>This is exactly the sort of information </a:t>
            </a:r>
            <a:r>
              <a:rPr lang="en-US" b="1" dirty="0"/>
              <a:t>criminals can use to impersonate victims to banks, credit card companies, insurance companies</a:t>
            </a:r>
            <a:r>
              <a:rPr lang="en-US" dirty="0"/>
              <a:t>, cell phone companies and other businesses vulnerable to fraud. </a:t>
            </a:r>
          </a:p>
          <a:p>
            <a:r>
              <a:rPr lang="en-US" dirty="0"/>
              <a:t>2. Equifax was solely at fault.</a:t>
            </a:r>
          </a:p>
          <a:p>
            <a:pPr lvl="1"/>
            <a:r>
              <a:rPr lang="en-US" dirty="0"/>
              <a:t>There was a patch for the critical vulnerability, Equifax failed to install it for two months. + other security failures.</a:t>
            </a:r>
          </a:p>
          <a:p>
            <a:endParaRPr lang="en-US" dirty="0"/>
          </a:p>
          <a:p>
            <a:pPr lvl="1"/>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000" b="0" i="0" u="none" strike="noStrike" kern="1200" cap="none" spc="0" normalizeH="0" baseline="0" noProof="0">
              <a:ln>
                <a:noFill/>
              </a:ln>
              <a:solidFill>
                <a:srgbClr val="101073"/>
              </a:solidFill>
              <a:effectLst/>
              <a:uLnTx/>
              <a:uFillTx/>
              <a:latin typeface="Arial" charset="0"/>
              <a:ea typeface="+mn-ea"/>
              <a:cs typeface="+mn-cs"/>
            </a:endParaRPr>
          </a:p>
        </p:txBody>
      </p:sp>
    </p:spTree>
    <p:extLst>
      <p:ext uri="{BB962C8B-B14F-4D97-AF65-F5344CB8AC3E}">
        <p14:creationId xmlns:p14="http://schemas.microsoft.com/office/powerpoint/2010/main" val="1314939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Bruce </a:t>
            </a:r>
            <a:r>
              <a:rPr lang="en-US" dirty="0" err="1"/>
              <a:t>Schneier</a:t>
            </a:r>
            <a:r>
              <a:rPr lang="en-US" dirty="0"/>
              <a:t> on the Equifax hack </a:t>
            </a:r>
            <a:br>
              <a:rPr lang="en-US" dirty="0"/>
            </a:br>
            <a:r>
              <a:rPr lang="en-US" dirty="0"/>
              <a:t>2: data brokers and market failures</a:t>
            </a:r>
          </a:p>
        </p:txBody>
      </p:sp>
      <p:sp>
        <p:nvSpPr>
          <p:cNvPr id="3" name="Content Placeholder 2"/>
          <p:cNvSpPr>
            <a:spLocks noGrp="1"/>
          </p:cNvSpPr>
          <p:nvPr>
            <p:ph idx="1"/>
          </p:nvPr>
        </p:nvSpPr>
        <p:spPr/>
        <p:txBody>
          <a:bodyPr/>
          <a:lstStyle/>
          <a:p>
            <a:r>
              <a:rPr lang="en-US" dirty="0"/>
              <a:t>3 &amp;4 </a:t>
            </a:r>
            <a:r>
              <a:rPr lang="en-US" b="1" dirty="0"/>
              <a:t>There are thousands of data brokers with similarly intimate information, similarly at risk</a:t>
            </a:r>
            <a:r>
              <a:rPr lang="en-US" dirty="0"/>
              <a:t>. They hide their actions, and make it difficult for consumers to learn about or control their data</a:t>
            </a:r>
          </a:p>
          <a:p>
            <a:pPr lvl="1"/>
            <a:r>
              <a:rPr lang="en-US" dirty="0"/>
              <a:t>Equifax is more than a credit reporting agency. It's a data broker. It collects information about all of us, analyzes it all, and then sells those insights. It might be one of the biggest, but there are 2,500 to 4,000 other data brokers that are collecting, storing, and selling information about us -- almost all of them companies you've never heard of </a:t>
            </a:r>
            <a:r>
              <a:rPr lang="en-US" b="1" dirty="0"/>
              <a:t>and have no business relationship with</a:t>
            </a:r>
            <a:r>
              <a:rPr lang="en-US" dirty="0"/>
              <a:t>.</a:t>
            </a:r>
          </a:p>
          <a:p>
            <a:r>
              <a:rPr lang="en-US" b="1" dirty="0"/>
              <a:t>5 &amp; 6.  The existing regulatory structure is inadequate. The market cannot fix this because </a:t>
            </a:r>
            <a:r>
              <a:rPr lang="en-US" b="1" u="sng" dirty="0"/>
              <a:t>we are not the customers of data brokers.</a:t>
            </a:r>
            <a:endParaRPr lang="en-US" b="1" dirty="0"/>
          </a:p>
          <a:p>
            <a:pPr lvl="1"/>
            <a:r>
              <a:rPr lang="en-US" dirty="0"/>
              <a:t>we are the </a:t>
            </a:r>
            <a:r>
              <a:rPr lang="en-US" b="1" dirty="0"/>
              <a:t>product</a:t>
            </a:r>
            <a:r>
              <a:rPr lang="en-US" dirty="0"/>
              <a:t> that these companies sell to their customers: those who want to use our personal information to understand us, categorize us, make decisions about us, and persuade us.</a:t>
            </a:r>
          </a:p>
          <a:p>
            <a:pPr lvl="1"/>
            <a:r>
              <a:rPr lang="en-US" b="1" dirty="0"/>
              <a:t>Worse, the financial markets reward bad security</a:t>
            </a:r>
            <a:r>
              <a:rPr lang="en-US" dirty="0"/>
              <a:t>. Given the choice between increasing their cybersecurity budget by 5%, or saving that money and taking the chance, a rational CEO chooses to save the money</a:t>
            </a:r>
            <a:r>
              <a:rPr lang="en-US" u="sng" dirty="0"/>
              <a:t>.</a:t>
            </a:r>
          </a:p>
          <a:p>
            <a:pPr lvl="1"/>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000" b="0" i="0" u="none" strike="noStrike" kern="1200" cap="none" spc="0" normalizeH="0" baseline="0" noProof="0">
              <a:ln>
                <a:noFill/>
              </a:ln>
              <a:solidFill>
                <a:srgbClr val="101073"/>
              </a:solidFill>
              <a:effectLst/>
              <a:uLnTx/>
              <a:uFillTx/>
              <a:latin typeface="Arial" charset="0"/>
              <a:ea typeface="+mn-ea"/>
              <a:cs typeface="+mn-cs"/>
            </a:endParaRPr>
          </a:p>
        </p:txBody>
      </p:sp>
    </p:spTree>
    <p:extLst>
      <p:ext uri="{BB962C8B-B14F-4D97-AF65-F5344CB8AC3E}">
        <p14:creationId xmlns:p14="http://schemas.microsoft.com/office/powerpoint/2010/main" val="436822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7AE63B4-DBC3-1A4B-8AAC-66D50704E1E3}"/>
              </a:ext>
            </a:extLst>
          </p:cNvPr>
          <p:cNvSpPr>
            <a:spLocks noGrp="1"/>
          </p:cNvSpPr>
          <p:nvPr>
            <p:ph type="title"/>
          </p:nvPr>
        </p:nvSpPr>
        <p:spPr/>
        <p:txBody>
          <a:bodyPr/>
          <a:lstStyle/>
          <a:p>
            <a:r>
              <a:rPr lang="en-US" dirty="0" err="1">
                <a:solidFill>
                  <a:schemeClr val="tx1"/>
                </a:solidFill>
              </a:rPr>
              <a:t>Haking</a:t>
            </a:r>
            <a:r>
              <a:rPr lang="en-US" dirty="0">
                <a:solidFill>
                  <a:schemeClr val="tx1"/>
                </a:solidFill>
              </a:rPr>
              <a:t> team hack</a:t>
            </a:r>
            <a:br>
              <a:rPr lang="en-US" dirty="0">
                <a:solidFill>
                  <a:schemeClr val="tx1"/>
                </a:solidFill>
              </a:rPr>
            </a:br>
            <a:r>
              <a:rPr lang="en-US" dirty="0">
                <a:solidFill>
                  <a:schemeClr val="tx1"/>
                </a:solidFill>
              </a:rPr>
              <a:t>(Optional for bologna students)</a:t>
            </a:r>
          </a:p>
        </p:txBody>
      </p:sp>
      <p:sp>
        <p:nvSpPr>
          <p:cNvPr id="8" name="Text Placeholder 7">
            <a:extLst>
              <a:ext uri="{FF2B5EF4-FFF2-40B4-BE49-F238E27FC236}">
                <a16:creationId xmlns:a16="http://schemas.microsoft.com/office/drawing/2014/main" id="{8B499786-4FDF-5946-9295-5509A54D0D6B}"/>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8ACDA622-12C9-B64F-8A6F-4EFB2D1A6FC2}"/>
              </a:ext>
            </a:extLst>
          </p:cNvPr>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000" b="0" i="0" u="none" strike="noStrike" kern="1200" cap="none" spc="0" normalizeH="0" baseline="0" noProof="0">
                <a:ln>
                  <a:noFill/>
                </a:ln>
                <a:solidFill>
                  <a:srgbClr val="101073"/>
                </a:solidFill>
                <a:effectLst/>
                <a:uLnTx/>
                <a:uFillTx/>
                <a:latin typeface="Arial" charset="0"/>
                <a:ea typeface="+mn-ea"/>
                <a:cs typeface="+mn-cs"/>
              </a:rPr>
              <a:t>/ name of department</a:t>
            </a:r>
          </a:p>
        </p:txBody>
      </p:sp>
      <p:sp>
        <p:nvSpPr>
          <p:cNvPr id="5" name="Slide Number Placeholder 4">
            <a:extLst>
              <a:ext uri="{FF2B5EF4-FFF2-40B4-BE49-F238E27FC236}">
                <a16:creationId xmlns:a16="http://schemas.microsoft.com/office/drawing/2014/main" id="{A4B431EE-6DDD-EC47-AAC4-908C23D4E1E9}"/>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800" b="0" i="0" u="none" strike="noStrike" kern="1200" cap="none" spc="0" normalizeH="0" baseline="0" noProof="0">
                <a:ln>
                  <a:noFill/>
                </a:ln>
                <a:solidFill>
                  <a:srgbClr val="FFFFFF"/>
                </a:solidFill>
                <a:effectLst/>
                <a:uLnTx/>
                <a:uFillTx/>
                <a:latin typeface="Arial" charset="0"/>
                <a:ea typeface="ＭＳ Ｐゴシック" charset="0"/>
              </a:rPr>
              <a:t>PAGE </a:t>
            </a:r>
            <a:fld id="{5E88AC5C-B19B-9A42-B9C3-384090A13D53}" type="slidenum">
              <a:rPr kumimoji="0" lang="nl-NL" sz="800" b="0" i="0" u="none" strike="noStrike" kern="1200" cap="none" spc="0" normalizeH="0" baseline="0" noProof="0" smtClean="0">
                <a:ln>
                  <a:noFill/>
                </a:ln>
                <a:solidFill>
                  <a:srgbClr val="FFFFFF"/>
                </a:solidFill>
                <a:effectLst/>
                <a:uLnTx/>
                <a:uFillTx/>
                <a:latin typeface="Arial" charset="0"/>
                <a:ea typeface="ＭＳ Ｐゴシック" charset="0"/>
              </a:rPr>
              <a:pPr marL="0" marR="0" lvl="0" indent="0" algn="l" defTabSz="914400" rtl="0" eaLnBrk="1" fontAlgn="base" latinLnBrk="0" hangingPunct="1">
                <a:lnSpc>
                  <a:spcPct val="100000"/>
                </a:lnSpc>
                <a:spcBef>
                  <a:spcPct val="0"/>
                </a:spcBef>
                <a:spcAft>
                  <a:spcPct val="0"/>
                </a:spcAft>
                <a:buClrTx/>
                <a:buSzTx/>
                <a:buFontTx/>
                <a:buNone/>
                <a:tabLst/>
                <a:defRPr/>
              </a:pPr>
              <a:t>21</a:t>
            </a:fld>
            <a:endParaRPr kumimoji="0" lang="nl-NL" sz="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 name="Date Placeholder 5">
            <a:extLst>
              <a:ext uri="{FF2B5EF4-FFF2-40B4-BE49-F238E27FC236}">
                <a16:creationId xmlns:a16="http://schemas.microsoft.com/office/drawing/2014/main" id="{413248E3-A3FB-4B47-BF58-2894EE41AF30}"/>
              </a:ext>
            </a:extLst>
          </p:cNvPr>
          <p:cNvSpPr>
            <a:spLocks noGrp="1"/>
          </p:cNvSpPr>
          <p:nvPr>
            <p:ph type="dt" sz="half"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BD1A028-35AD-C44F-9914-1A3407C41845}" type="datetime1">
              <a:rPr kumimoji="0" lang="nl-NL" sz="800" b="0" i="0" u="none" strike="noStrike" kern="1200" cap="none" spc="0" normalizeH="0" baseline="0" noProof="0" smtClean="0">
                <a:ln>
                  <a:noFill/>
                </a:ln>
                <a:solidFill>
                  <a:srgbClr val="FFFFFF"/>
                </a:solidFill>
                <a:effectLst/>
                <a:uLnTx/>
                <a:uFillTx/>
                <a:latin typeface="Arial" charset="0"/>
                <a:ea typeface="ＭＳ Ｐゴシック" charset="0"/>
              </a:rPr>
              <a:pPr marL="0" marR="0" lvl="0" indent="0" algn="l" defTabSz="914400" rtl="0" eaLnBrk="1" fontAlgn="base" latinLnBrk="0" hangingPunct="1">
                <a:lnSpc>
                  <a:spcPct val="100000"/>
                </a:lnSpc>
                <a:spcBef>
                  <a:spcPct val="0"/>
                </a:spcBef>
                <a:spcAft>
                  <a:spcPct val="0"/>
                </a:spcAft>
                <a:buClrTx/>
                <a:buSzTx/>
                <a:buFontTx/>
                <a:buNone/>
                <a:tabLst/>
                <a:defRPr/>
              </a:pPr>
              <a:t>06-05-2021</a:t>
            </a:fld>
            <a:endParaRPr kumimoji="0" lang="nl-NL" sz="800" b="0" i="0" u="none" strike="noStrike" kern="1200" cap="none" spc="0" normalizeH="0" baseline="0" noProof="0">
              <a:ln>
                <a:noFill/>
              </a:ln>
              <a:solidFill>
                <a:srgbClr val="FFFFFF"/>
              </a:solidFill>
              <a:effectLst/>
              <a:uLnTx/>
              <a:uFillTx/>
              <a:latin typeface="Arial" charset="0"/>
              <a:ea typeface="ＭＳ Ｐゴシック" charset="0"/>
            </a:endParaRPr>
          </a:p>
        </p:txBody>
      </p:sp>
    </p:spTree>
    <p:extLst>
      <p:ext uri="{BB962C8B-B14F-4D97-AF65-F5344CB8AC3E}">
        <p14:creationId xmlns:p14="http://schemas.microsoft.com/office/powerpoint/2010/main" val="1617031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Good attacks are unstoppable</a:t>
            </a:r>
            <a:r>
              <a:rPr lang="is-IS" dirty="0"/>
              <a:t>…</a:t>
            </a:r>
            <a:endParaRPr lang="en-GB" dirty="0"/>
          </a:p>
        </p:txBody>
      </p:sp>
      <p:sp>
        <p:nvSpPr>
          <p:cNvPr id="2" name="Footer Placeholder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000" b="0" i="0" u="none" strike="noStrike" kern="1200" cap="none" spc="0" normalizeH="0" baseline="0" noProof="0">
                <a:ln>
                  <a:noFill/>
                </a:ln>
                <a:solidFill>
                  <a:srgbClr val="101073"/>
                </a:solidFill>
                <a:effectLst/>
                <a:uLnTx/>
                <a:uFillTx/>
                <a:latin typeface="Arial" charset="0"/>
                <a:ea typeface="+mn-ea"/>
                <a:cs typeface="+mn-cs"/>
              </a:rPr>
              <a:t>/ name of department</a:t>
            </a:r>
          </a:p>
        </p:txBody>
      </p:sp>
      <p:sp>
        <p:nvSpPr>
          <p:cNvPr id="3" name="Slide Number Placeholder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800" b="0" i="0" u="none" strike="noStrike" kern="1200" cap="none" spc="0" normalizeH="0" baseline="0" noProof="0">
                <a:ln>
                  <a:noFill/>
                </a:ln>
                <a:solidFill>
                  <a:srgbClr val="FFFFFF"/>
                </a:solidFill>
                <a:effectLst/>
                <a:uLnTx/>
                <a:uFillTx/>
                <a:latin typeface="Arial" charset="0"/>
                <a:ea typeface="ＭＳ Ｐゴシック" charset="0"/>
              </a:rPr>
              <a:t>PAGE </a:t>
            </a:r>
            <a:fld id="{61290FDD-BAF4-044F-933D-907B25AFA57B}" type="slidenum">
              <a:rPr kumimoji="0" lang="nl-NL" sz="800" b="0" i="0" u="none" strike="noStrike" kern="1200" cap="none" spc="0" normalizeH="0" baseline="0" noProof="0" smtClean="0">
                <a:ln>
                  <a:noFill/>
                </a:ln>
                <a:solidFill>
                  <a:srgbClr val="FFFFFF"/>
                </a:solidFill>
                <a:effectLst/>
                <a:uLnTx/>
                <a:uFillTx/>
                <a:latin typeface="Arial" charset="0"/>
                <a:ea typeface="ＭＳ Ｐゴシック" charset="0"/>
              </a:rPr>
              <a:pPr marL="0" marR="0" lvl="0" indent="0" algn="l" defTabSz="914400" rtl="0" eaLnBrk="1" fontAlgn="base" latinLnBrk="0" hangingPunct="1">
                <a:lnSpc>
                  <a:spcPct val="100000"/>
                </a:lnSpc>
                <a:spcBef>
                  <a:spcPct val="0"/>
                </a:spcBef>
                <a:spcAft>
                  <a:spcPct val="0"/>
                </a:spcAft>
                <a:buClrTx/>
                <a:buSzTx/>
                <a:buFontTx/>
                <a:buNone/>
                <a:tabLst/>
                <a:defRPr/>
              </a:pPr>
              <a:t>22</a:t>
            </a:fld>
            <a:endParaRPr kumimoji="0" lang="nl-NL" sz="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 name="Date Placeholder 3"/>
          <p:cNvSpPr>
            <a:spLocks noGrp="1"/>
          </p:cNvSpPr>
          <p:nvPr>
            <p:ph type="dt" sz="half"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BE986CBC-0433-264E-BE09-7951F15EC461}" type="datetime1">
              <a:rPr kumimoji="0" lang="nl-NL" sz="800" b="0" i="0" u="none" strike="noStrike" kern="1200" cap="none" spc="0" normalizeH="0" baseline="0" noProof="0" smtClean="0">
                <a:ln>
                  <a:noFill/>
                </a:ln>
                <a:solidFill>
                  <a:srgbClr val="FFFFFF"/>
                </a:solidFill>
                <a:effectLst/>
                <a:uLnTx/>
                <a:uFillTx/>
                <a:latin typeface="Arial" charset="0"/>
                <a:ea typeface="ＭＳ Ｐゴシック" charset="0"/>
              </a:rPr>
              <a:pPr marL="0" marR="0" lvl="0" indent="0" algn="l" defTabSz="914400" rtl="0" eaLnBrk="1" fontAlgn="base" latinLnBrk="0" hangingPunct="1">
                <a:lnSpc>
                  <a:spcPct val="100000"/>
                </a:lnSpc>
                <a:spcBef>
                  <a:spcPct val="0"/>
                </a:spcBef>
                <a:spcAft>
                  <a:spcPct val="0"/>
                </a:spcAft>
                <a:buClrTx/>
                <a:buSzTx/>
                <a:buFontTx/>
                <a:buNone/>
                <a:tabLst/>
                <a:defRPr/>
              </a:pPr>
              <a:t>06-05-2021</a:t>
            </a:fld>
            <a:endParaRPr kumimoji="0" lang="nl-NL" sz="800" b="0" i="0" u="none" strike="noStrike" kern="1200" cap="none" spc="0" normalizeH="0" baseline="0" noProof="0">
              <a:ln>
                <a:noFill/>
              </a:ln>
              <a:solidFill>
                <a:srgbClr val="FFFFFF"/>
              </a:solidFill>
              <a:effectLst/>
              <a:uLnTx/>
              <a:uFillTx/>
              <a:latin typeface="Arial" charset="0"/>
              <a:ea typeface="ＭＳ Ｐゴシック" charset="0"/>
            </a:endParaRPr>
          </a:p>
        </p:txBody>
      </p:sp>
      <p:pic>
        <p:nvPicPr>
          <p:cNvPr id="8" name="Picture 7" descr="Screen Shot 2016-05-25 at 12.33.3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340768"/>
            <a:ext cx="7200800" cy="4485107"/>
          </a:xfrm>
          <a:prstGeom prst="rect">
            <a:avLst/>
          </a:prstGeom>
        </p:spPr>
      </p:pic>
      <p:pic>
        <p:nvPicPr>
          <p:cNvPr id="10" name="Picture 9" descr="Screen Shot 2016-05-25 at 13.40.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628800"/>
            <a:ext cx="8064896" cy="1522828"/>
          </a:xfrm>
          <a:prstGeom prst="rect">
            <a:avLst/>
          </a:prstGeom>
        </p:spPr>
      </p:pic>
      <p:sp>
        <p:nvSpPr>
          <p:cNvPr id="9" name="Rectangle 8"/>
          <p:cNvSpPr/>
          <p:nvPr/>
        </p:nvSpPr>
        <p:spPr>
          <a:xfrm>
            <a:off x="467544" y="5157192"/>
            <a:ext cx="6840760" cy="1323439"/>
          </a:xfrm>
          <a:prstGeom prst="rect">
            <a:avLst/>
          </a:prstGeom>
          <a:solidFill>
            <a:schemeClr val="tx2"/>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FFFF">
                    <a:lumMod val="50000"/>
                  </a:srgbClr>
                </a:solidFill>
                <a:effectLst/>
                <a:uLnTx/>
                <a:uFillTx/>
                <a:latin typeface="Arial" charset="0"/>
                <a:ea typeface="ＭＳ Ｐゴシック" charset="0"/>
                <a:cs typeface="ＭＳ Ｐゴシック" charset="0"/>
              </a:rPr>
              <a:t>Hacking Team had very little exposed to the internet. </a:t>
            </a:r>
            <a:r>
              <a:rPr kumimoji="0" lang="is-IS" sz="1600" b="0" i="0" u="none" strike="noStrike" kern="1200" cap="none" spc="0" normalizeH="0" baseline="0" noProof="0" dirty="0">
                <a:ln>
                  <a:noFill/>
                </a:ln>
                <a:solidFill>
                  <a:srgbClr val="FFFFFF">
                    <a:lumMod val="50000"/>
                  </a:srgbClr>
                </a:solidFill>
                <a:effectLst/>
                <a:uLnTx/>
                <a:uFillTx/>
                <a:latin typeface="Arial" charset="0"/>
                <a:ea typeface="ＭＳ Ｐゴシック" charset="0"/>
                <a:cs typeface="ＭＳ Ｐゴシック" charset="0"/>
              </a:rPr>
              <a:t>… </a:t>
            </a:r>
            <a:r>
              <a:rPr kumimoji="0" lang="en-GB" sz="1600" b="0" i="0" u="none" strike="noStrike" kern="1200" cap="none" spc="0" normalizeH="0" baseline="0" noProof="0" dirty="0">
                <a:ln>
                  <a:noFill/>
                </a:ln>
                <a:solidFill>
                  <a:srgbClr val="FFFFFF">
                    <a:lumMod val="50000"/>
                  </a:srgbClr>
                </a:solidFill>
                <a:effectLst/>
                <a:uLnTx/>
                <a:uFillTx/>
                <a:latin typeface="Arial" charset="0"/>
                <a:ea typeface="ＭＳ Ｐゴシック" charset="0"/>
                <a:cs typeface="ＭＳ Ｐゴシック" charset="0"/>
              </a:rPr>
              <a:t>. So, I had three options: look for a 0day in </a:t>
            </a:r>
            <a:r>
              <a:rPr kumimoji="0" lang="en-GB" sz="1600" b="0" i="0" u="none" strike="noStrike" kern="1200" cap="none" spc="0" normalizeH="0" baseline="0" noProof="0" dirty="0" err="1">
                <a:ln>
                  <a:noFill/>
                </a:ln>
                <a:solidFill>
                  <a:srgbClr val="FFFFFF">
                    <a:lumMod val="50000"/>
                  </a:srgbClr>
                </a:solidFill>
                <a:effectLst/>
                <a:uLnTx/>
                <a:uFillTx/>
                <a:latin typeface="Arial" charset="0"/>
                <a:ea typeface="ＭＳ Ｐゴシック" charset="0"/>
                <a:cs typeface="ＭＳ Ｐゴシック" charset="0"/>
              </a:rPr>
              <a:t>Joomla</a:t>
            </a:r>
            <a:r>
              <a:rPr kumimoji="0" lang="en-GB" sz="1600" b="0" i="0" u="none" strike="noStrike" kern="1200" cap="none" spc="0" normalizeH="0" baseline="0" noProof="0" dirty="0">
                <a:ln>
                  <a:noFill/>
                </a:ln>
                <a:solidFill>
                  <a:srgbClr val="FFFFFF">
                    <a:lumMod val="50000"/>
                  </a:srgbClr>
                </a:solidFill>
                <a:effectLst/>
                <a:uLnTx/>
                <a:uFillTx/>
                <a:latin typeface="Arial" charset="0"/>
                <a:ea typeface="ＭＳ Ｐゴシック" charset="0"/>
                <a:cs typeface="ＭＳ Ｐゴシック" charset="0"/>
              </a:rPr>
              <a:t>, look for a 0day in postfix, or look for a 0day in one of the embedded devices. </a:t>
            </a:r>
            <a:r>
              <a:rPr kumimoji="0" lang="en-GB" sz="1600" b="1" i="0" u="none" strike="noStrike" kern="1200" cap="none" spc="0" normalizeH="0" baseline="0" noProof="0" dirty="0">
                <a:ln>
                  <a:noFill/>
                </a:ln>
                <a:solidFill>
                  <a:srgbClr val="0C0C61"/>
                </a:solidFill>
                <a:effectLst/>
                <a:uLnTx/>
                <a:uFillTx/>
                <a:latin typeface="Arial" charset="0"/>
                <a:ea typeface="ＭＳ Ｐゴシック" charset="0"/>
                <a:cs typeface="ＭＳ Ｐゴシック" charset="0"/>
              </a:rPr>
              <a:t>A 0day in an embedded device seemed like the easiest option, and after two weeks of work reverse engineering, I got a remote root exploit</a:t>
            </a:r>
            <a:r>
              <a:rPr kumimoji="0" lang="en-GB" sz="1600" b="0" i="0" u="none" strike="noStrike" kern="1200" cap="none" spc="0" normalizeH="0" baseline="0" noProof="0" dirty="0">
                <a:ln>
                  <a:noFill/>
                </a:ln>
                <a:solidFill>
                  <a:srgbClr val="0C0C61"/>
                </a:solidFill>
                <a:effectLst/>
                <a:uLnTx/>
                <a:uFillTx/>
                <a:latin typeface="Arial" charset="0"/>
                <a:ea typeface="ＭＳ Ｐゴシック" charset="0"/>
                <a:cs typeface="ＭＳ Ｐゴシック" charset="0"/>
              </a:rPr>
              <a:t>.</a:t>
            </a:r>
          </a:p>
        </p:txBody>
      </p:sp>
    </p:spTree>
    <p:extLst>
      <p:ext uri="{BB962C8B-B14F-4D97-AF65-F5344CB8AC3E}">
        <p14:creationId xmlns:p14="http://schemas.microsoft.com/office/powerpoint/2010/main" val="84842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And embedded systems are among the weak links</a:t>
            </a:r>
            <a:r>
              <a:rPr lang="is-IS"/>
              <a:t>…</a:t>
            </a:r>
            <a:endParaRPr lang="en-GB" dirty="0"/>
          </a:p>
        </p:txBody>
      </p:sp>
      <p:sp>
        <p:nvSpPr>
          <p:cNvPr id="3" name="Content Placeholder 2"/>
          <p:cNvSpPr>
            <a:spLocks noGrp="1"/>
          </p:cNvSpPr>
          <p:nvPr>
            <p:ph idx="1"/>
          </p:nvPr>
        </p:nvSpPr>
        <p:spPr/>
        <p:txBody>
          <a:bodyPr/>
          <a:lstStyle/>
          <a:p>
            <a:r>
              <a:rPr lang="en-GB" dirty="0"/>
              <a:t>Interesting account of the Hacking Team Hack</a:t>
            </a:r>
          </a:p>
          <a:p>
            <a:pPr lvl="1"/>
            <a:r>
              <a:rPr lang="en-GB" dirty="0"/>
              <a:t>http://</a:t>
            </a:r>
            <a:r>
              <a:rPr lang="en-GB" dirty="0" err="1"/>
              <a:t>pastebin.com</a:t>
            </a:r>
            <a:r>
              <a:rPr lang="en-GB" dirty="0"/>
              <a:t>/raw/0SNSvyjJ</a:t>
            </a:r>
          </a:p>
          <a:p>
            <a:endParaRPr lang="en-GB" dirty="0"/>
          </a:p>
          <a:p>
            <a:r>
              <a:rPr lang="en-GB" dirty="0"/>
              <a:t>Read it!</a:t>
            </a:r>
          </a:p>
          <a:p>
            <a:r>
              <a:rPr lang="en-GB" dirty="0"/>
              <a:t>The attacker</a:t>
            </a:r>
          </a:p>
          <a:p>
            <a:pPr lvl="1"/>
            <a:r>
              <a:rPr lang="en-GB" dirty="0"/>
              <a:t>got in by reverse engineering a router and finding a vulnerability</a:t>
            </a:r>
          </a:p>
          <a:p>
            <a:pPr lvl="1"/>
            <a:endParaRPr lang="en-GB" dirty="0"/>
          </a:p>
          <a:p>
            <a:pPr lvl="1"/>
            <a:endParaRPr lang="en-GB" dirty="0"/>
          </a:p>
          <a:p>
            <a:pPr lvl="1"/>
            <a:endParaRPr lang="en-GB" dirty="0"/>
          </a:p>
          <a:p>
            <a:pPr lvl="1"/>
            <a:endParaRPr lang="en-GB" dirty="0"/>
          </a:p>
          <a:p>
            <a:pPr lvl="1"/>
            <a:endParaRPr lang="en-GB" dirty="0"/>
          </a:p>
          <a:p>
            <a:pPr lvl="1"/>
            <a:r>
              <a:rPr lang="en-GB" dirty="0"/>
              <a:t>always had several of alternatives</a:t>
            </a:r>
          </a:p>
          <a:p>
            <a:pPr lvl="1"/>
            <a:endParaRPr lang="en-GB" dirty="0"/>
          </a:p>
          <a:p>
            <a:pPr lvl="1"/>
            <a:endParaRPr lang="en-GB" dirty="0"/>
          </a:p>
        </p:txBody>
      </p:sp>
      <p:sp>
        <p:nvSpPr>
          <p:cNvPr id="4" name="Footer Placeholder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000" b="0" i="0" u="none" strike="noStrike" kern="1200" cap="none" spc="0" normalizeH="0" baseline="0" noProof="0">
                <a:ln>
                  <a:noFill/>
                </a:ln>
                <a:solidFill>
                  <a:srgbClr val="101073"/>
                </a:solidFill>
                <a:effectLst/>
                <a:uLnTx/>
                <a:uFillTx/>
                <a:latin typeface="Arial" charset="0"/>
                <a:ea typeface="+mn-ea"/>
                <a:cs typeface="+mn-cs"/>
              </a:rPr>
              <a:t>/ name of department</a:t>
            </a:r>
          </a:p>
        </p:txBody>
      </p:sp>
      <p:sp>
        <p:nvSpPr>
          <p:cNvPr id="5" name="Slide Number Placeholder 4"/>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800" b="0" i="0" u="none" strike="noStrike" kern="1200" cap="none" spc="0" normalizeH="0" baseline="0" noProof="0">
                <a:ln>
                  <a:noFill/>
                </a:ln>
                <a:solidFill>
                  <a:srgbClr val="FFFFFF"/>
                </a:solidFill>
                <a:effectLst/>
                <a:uLnTx/>
                <a:uFillTx/>
                <a:latin typeface="Arial" charset="0"/>
                <a:ea typeface="ＭＳ Ｐゴシック" charset="0"/>
              </a:rPr>
              <a:t>PAGE </a:t>
            </a:r>
            <a:fld id="{5E88AC5C-B19B-9A42-B9C3-384090A13D53}" type="slidenum">
              <a:rPr kumimoji="0" lang="nl-NL" sz="800" b="0" i="0" u="none" strike="noStrike" kern="1200" cap="none" spc="0" normalizeH="0" baseline="0" noProof="0" smtClean="0">
                <a:ln>
                  <a:noFill/>
                </a:ln>
                <a:solidFill>
                  <a:srgbClr val="FFFFFF"/>
                </a:solidFill>
                <a:effectLst/>
                <a:uLnTx/>
                <a:uFillTx/>
                <a:latin typeface="Arial" charset="0"/>
                <a:ea typeface="ＭＳ Ｐゴシック" charset="0"/>
              </a:rPr>
              <a:pPr marL="0" marR="0" lvl="0" indent="0" algn="l" defTabSz="914400" rtl="0" eaLnBrk="1" fontAlgn="base" latinLnBrk="0" hangingPunct="1">
                <a:lnSpc>
                  <a:spcPct val="100000"/>
                </a:lnSpc>
                <a:spcBef>
                  <a:spcPct val="0"/>
                </a:spcBef>
                <a:spcAft>
                  <a:spcPct val="0"/>
                </a:spcAft>
                <a:buClrTx/>
                <a:buSzTx/>
                <a:buFontTx/>
                <a:buNone/>
                <a:tabLst/>
                <a:defRPr/>
              </a:pPr>
              <a:t>23</a:t>
            </a:fld>
            <a:endParaRPr kumimoji="0" lang="nl-NL" sz="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 name="Date Placeholder 5"/>
          <p:cNvSpPr>
            <a:spLocks noGrp="1"/>
          </p:cNvSpPr>
          <p:nvPr>
            <p:ph type="dt" sz="half"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BD1A028-35AD-C44F-9914-1A3407C41845}" type="datetime1">
              <a:rPr kumimoji="0" lang="nl-NL" sz="800" b="0" i="0" u="none" strike="noStrike" kern="1200" cap="none" spc="0" normalizeH="0" baseline="0" noProof="0" smtClean="0">
                <a:ln>
                  <a:noFill/>
                </a:ln>
                <a:solidFill>
                  <a:srgbClr val="FFFFFF"/>
                </a:solidFill>
                <a:effectLst/>
                <a:uLnTx/>
                <a:uFillTx/>
                <a:latin typeface="Arial" charset="0"/>
                <a:ea typeface="ＭＳ Ｐゴシック" charset="0"/>
              </a:rPr>
              <a:pPr marL="0" marR="0" lvl="0" indent="0" algn="l" defTabSz="914400" rtl="0" eaLnBrk="1" fontAlgn="base" latinLnBrk="0" hangingPunct="1">
                <a:lnSpc>
                  <a:spcPct val="100000"/>
                </a:lnSpc>
                <a:spcBef>
                  <a:spcPct val="0"/>
                </a:spcBef>
                <a:spcAft>
                  <a:spcPct val="0"/>
                </a:spcAft>
                <a:buClrTx/>
                <a:buSzTx/>
                <a:buFontTx/>
                <a:buNone/>
                <a:tabLst/>
                <a:defRPr/>
              </a:pPr>
              <a:t>06-05-2021</a:t>
            </a:fld>
            <a:endParaRPr kumimoji="0" lang="nl-NL" sz="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2" name="Rectangle 11"/>
          <p:cNvSpPr/>
          <p:nvPr/>
        </p:nvSpPr>
        <p:spPr>
          <a:xfrm>
            <a:off x="1115616" y="3933056"/>
            <a:ext cx="6840760" cy="132343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FFFF">
                    <a:lumMod val="50000"/>
                  </a:srgbClr>
                </a:solidFill>
                <a:effectLst/>
                <a:uLnTx/>
                <a:uFillTx/>
                <a:latin typeface="Arial" charset="0"/>
                <a:ea typeface="ＭＳ Ｐゴシック" charset="0"/>
                <a:cs typeface="ＭＳ Ｐゴシック" charset="0"/>
              </a:rPr>
              <a:t>Hacking Team had very little exposed to the internet. </a:t>
            </a:r>
            <a:r>
              <a:rPr kumimoji="0" lang="is-IS" sz="1600" b="0" i="0" u="none" strike="noStrike" kern="1200" cap="none" spc="0" normalizeH="0" baseline="0" noProof="0" dirty="0">
                <a:ln>
                  <a:noFill/>
                </a:ln>
                <a:solidFill>
                  <a:srgbClr val="FFFFFF">
                    <a:lumMod val="50000"/>
                  </a:srgbClr>
                </a:solidFill>
                <a:effectLst/>
                <a:uLnTx/>
                <a:uFillTx/>
                <a:latin typeface="Arial" charset="0"/>
                <a:ea typeface="ＭＳ Ｐゴシック" charset="0"/>
                <a:cs typeface="ＭＳ Ｐゴシック" charset="0"/>
              </a:rPr>
              <a:t>… </a:t>
            </a:r>
            <a:r>
              <a:rPr kumimoji="0" lang="en-GB" sz="1600" b="0" i="0" u="none" strike="noStrike" kern="1200" cap="none" spc="0" normalizeH="0" baseline="0" noProof="0" dirty="0">
                <a:ln>
                  <a:noFill/>
                </a:ln>
                <a:solidFill>
                  <a:srgbClr val="FFFFFF">
                    <a:lumMod val="50000"/>
                  </a:srgbClr>
                </a:solidFill>
                <a:effectLst/>
                <a:uLnTx/>
                <a:uFillTx/>
                <a:latin typeface="Arial" charset="0"/>
                <a:ea typeface="ＭＳ Ｐゴシック" charset="0"/>
                <a:cs typeface="ＭＳ Ｐゴシック" charset="0"/>
              </a:rPr>
              <a:t>. So, I had three options: look for a 0day in </a:t>
            </a:r>
            <a:r>
              <a:rPr kumimoji="0" lang="en-GB" sz="1600" b="0" i="0" u="none" strike="noStrike" kern="1200" cap="none" spc="0" normalizeH="0" baseline="0" noProof="0" dirty="0" err="1">
                <a:ln>
                  <a:noFill/>
                </a:ln>
                <a:solidFill>
                  <a:srgbClr val="FFFFFF">
                    <a:lumMod val="50000"/>
                  </a:srgbClr>
                </a:solidFill>
                <a:effectLst/>
                <a:uLnTx/>
                <a:uFillTx/>
                <a:latin typeface="Arial" charset="0"/>
                <a:ea typeface="ＭＳ Ｐゴシック" charset="0"/>
                <a:cs typeface="ＭＳ Ｐゴシック" charset="0"/>
              </a:rPr>
              <a:t>Joomla</a:t>
            </a:r>
            <a:r>
              <a:rPr kumimoji="0" lang="en-GB" sz="1600" b="0" i="0" u="none" strike="noStrike" kern="1200" cap="none" spc="0" normalizeH="0" baseline="0" noProof="0" dirty="0">
                <a:ln>
                  <a:noFill/>
                </a:ln>
                <a:solidFill>
                  <a:srgbClr val="FFFFFF">
                    <a:lumMod val="50000"/>
                  </a:srgbClr>
                </a:solidFill>
                <a:effectLst/>
                <a:uLnTx/>
                <a:uFillTx/>
                <a:latin typeface="Arial" charset="0"/>
                <a:ea typeface="ＭＳ Ｐゴシック" charset="0"/>
                <a:cs typeface="ＭＳ Ｐゴシック" charset="0"/>
              </a:rPr>
              <a:t>, look for a 0day in postfix, or look for a 0day in one of the embedded devices. </a:t>
            </a:r>
            <a:r>
              <a:rPr kumimoji="0" lang="en-GB" sz="1600" b="1" i="0" u="none" strike="noStrike" kern="1200" cap="none" spc="0" normalizeH="0" baseline="0" noProof="0" dirty="0">
                <a:ln>
                  <a:noFill/>
                </a:ln>
                <a:solidFill>
                  <a:srgbClr val="0C0C61"/>
                </a:solidFill>
                <a:effectLst/>
                <a:uLnTx/>
                <a:uFillTx/>
                <a:latin typeface="Arial" charset="0"/>
                <a:ea typeface="ＭＳ Ｐゴシック" charset="0"/>
                <a:cs typeface="ＭＳ Ｐゴシック" charset="0"/>
              </a:rPr>
              <a:t>A 0day in an embedded device seemed like the easiest option, and after two weeks of work reverse engineering, I got a remote root exploit</a:t>
            </a:r>
            <a:r>
              <a:rPr kumimoji="0" lang="en-GB" sz="1600" b="0" i="0" u="none" strike="noStrike" kern="1200" cap="none" spc="0" normalizeH="0" baseline="0" noProof="0" dirty="0">
                <a:ln>
                  <a:noFill/>
                </a:ln>
                <a:solidFill>
                  <a:srgbClr val="0C0C61"/>
                </a:solidFill>
                <a:effectLst/>
                <a:uLnTx/>
                <a:uFillTx/>
                <a:latin typeface="Arial" charset="0"/>
                <a:ea typeface="ＭＳ Ｐゴシック" charset="0"/>
                <a:cs typeface="ＭＳ Ｐゴシック" charset="0"/>
              </a:rPr>
              <a:t>.</a:t>
            </a:r>
          </a:p>
        </p:txBody>
      </p:sp>
    </p:spTree>
    <p:extLst>
      <p:ext uri="{BB962C8B-B14F-4D97-AF65-F5344CB8AC3E}">
        <p14:creationId xmlns:p14="http://schemas.microsoft.com/office/powerpoint/2010/main" val="2188260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7AE63B4-DBC3-1A4B-8AAC-66D50704E1E3}"/>
              </a:ext>
            </a:extLst>
          </p:cNvPr>
          <p:cNvSpPr>
            <a:spLocks noGrp="1"/>
          </p:cNvSpPr>
          <p:nvPr>
            <p:ph type="title"/>
          </p:nvPr>
        </p:nvSpPr>
        <p:spPr>
          <a:xfrm>
            <a:off x="699311" y="2636912"/>
            <a:ext cx="7772400" cy="1362075"/>
          </a:xfrm>
        </p:spPr>
        <p:txBody>
          <a:bodyPr/>
          <a:lstStyle/>
          <a:p>
            <a:r>
              <a:rPr lang="en-US" dirty="0">
                <a:solidFill>
                  <a:schemeClr val="tx1"/>
                </a:solidFill>
              </a:rPr>
              <a:t>DDOS</a:t>
            </a:r>
          </a:p>
        </p:txBody>
      </p:sp>
      <p:sp>
        <p:nvSpPr>
          <p:cNvPr id="8" name="Text Placeholder 7">
            <a:extLst>
              <a:ext uri="{FF2B5EF4-FFF2-40B4-BE49-F238E27FC236}">
                <a16:creationId xmlns:a16="http://schemas.microsoft.com/office/drawing/2014/main" id="{8B499786-4FDF-5946-9295-5509A54D0D6B}"/>
              </a:ext>
            </a:extLst>
          </p:cNvPr>
          <p:cNvSpPr>
            <a:spLocks noGrp="1"/>
          </p:cNvSpPr>
          <p:nvPr>
            <p:ph type="body" idx="1"/>
          </p:nvPr>
        </p:nvSpPr>
        <p:spPr>
          <a:xfrm>
            <a:off x="699311" y="5141913"/>
            <a:ext cx="7772400" cy="1500187"/>
          </a:xfrm>
        </p:spPr>
        <p:txBody>
          <a:bodyPr/>
          <a:lstStyle/>
          <a:p>
            <a:r>
              <a:rPr lang="en-US" dirty="0"/>
              <a:t>Stress Testing the </a:t>
            </a:r>
            <a:r>
              <a:rPr lang="en-US" dirty="0" err="1"/>
              <a:t>Booters</a:t>
            </a:r>
            <a:r>
              <a:rPr lang="en-US" dirty="0"/>
              <a:t>: Understanding and Undermining the Business of DDoS Services, by Mohammad </a:t>
            </a:r>
            <a:r>
              <a:rPr lang="en-US" dirty="0" err="1"/>
              <a:t>Karami</a:t>
            </a:r>
            <a:r>
              <a:rPr lang="en-US" dirty="0"/>
              <a:t>, </a:t>
            </a:r>
            <a:r>
              <a:rPr lang="en-US" dirty="0" err="1"/>
              <a:t>Youngsam</a:t>
            </a:r>
            <a:r>
              <a:rPr lang="en-US" dirty="0"/>
              <a:t> Park, Damon McCoy, 2015 </a:t>
            </a:r>
          </a:p>
          <a:p>
            <a:endParaRPr lang="en-US" dirty="0"/>
          </a:p>
          <a:p>
            <a:r>
              <a:rPr lang="en-US" dirty="0"/>
              <a:t>https://</a:t>
            </a:r>
            <a:r>
              <a:rPr lang="en-US" dirty="0" err="1"/>
              <a:t>arxiv.org</a:t>
            </a:r>
            <a:r>
              <a:rPr lang="en-US" dirty="0"/>
              <a:t>/pdf/1508.03410v1.pdf</a:t>
            </a:r>
          </a:p>
          <a:p>
            <a:endParaRPr lang="en-US" dirty="0"/>
          </a:p>
        </p:txBody>
      </p:sp>
      <p:sp>
        <p:nvSpPr>
          <p:cNvPr id="4" name="Footer Placeholder 3">
            <a:extLst>
              <a:ext uri="{FF2B5EF4-FFF2-40B4-BE49-F238E27FC236}">
                <a16:creationId xmlns:a16="http://schemas.microsoft.com/office/drawing/2014/main" id="{8ACDA622-12C9-B64F-8A6F-4EFB2D1A6FC2}"/>
              </a:ext>
            </a:extLst>
          </p:cNvPr>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000" b="0" i="0" u="none" strike="noStrike" kern="1200" cap="none" spc="0" normalizeH="0" baseline="0" noProof="0">
                <a:ln>
                  <a:noFill/>
                </a:ln>
                <a:solidFill>
                  <a:srgbClr val="101073"/>
                </a:solidFill>
                <a:effectLst/>
                <a:uLnTx/>
                <a:uFillTx/>
                <a:latin typeface="Arial" charset="0"/>
                <a:ea typeface="+mn-ea"/>
                <a:cs typeface="+mn-cs"/>
              </a:rPr>
              <a:t>/ name of department</a:t>
            </a:r>
          </a:p>
        </p:txBody>
      </p:sp>
      <p:sp>
        <p:nvSpPr>
          <p:cNvPr id="5" name="Slide Number Placeholder 4">
            <a:extLst>
              <a:ext uri="{FF2B5EF4-FFF2-40B4-BE49-F238E27FC236}">
                <a16:creationId xmlns:a16="http://schemas.microsoft.com/office/drawing/2014/main" id="{A4B431EE-6DDD-EC47-AAC4-908C23D4E1E9}"/>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800" b="0" i="0" u="none" strike="noStrike" kern="1200" cap="none" spc="0" normalizeH="0" baseline="0" noProof="0">
                <a:ln>
                  <a:noFill/>
                </a:ln>
                <a:solidFill>
                  <a:srgbClr val="FFFFFF"/>
                </a:solidFill>
                <a:effectLst/>
                <a:uLnTx/>
                <a:uFillTx/>
                <a:latin typeface="Arial" charset="0"/>
                <a:ea typeface="ＭＳ Ｐゴシック" charset="0"/>
              </a:rPr>
              <a:t>PAGE </a:t>
            </a:r>
            <a:fld id="{5E88AC5C-B19B-9A42-B9C3-384090A13D53}" type="slidenum">
              <a:rPr kumimoji="0" lang="nl-NL" sz="800" b="0" i="0" u="none" strike="noStrike" kern="1200" cap="none" spc="0" normalizeH="0" baseline="0" noProof="0" smtClean="0">
                <a:ln>
                  <a:noFill/>
                </a:ln>
                <a:solidFill>
                  <a:srgbClr val="FFFFFF"/>
                </a:solidFill>
                <a:effectLst/>
                <a:uLnTx/>
                <a:uFillTx/>
                <a:latin typeface="Arial" charset="0"/>
                <a:ea typeface="ＭＳ Ｐゴシック" charset="0"/>
              </a:rPr>
              <a:pPr marL="0" marR="0" lvl="0" indent="0" algn="l" defTabSz="914400" rtl="0" eaLnBrk="1" fontAlgn="base" latinLnBrk="0" hangingPunct="1">
                <a:lnSpc>
                  <a:spcPct val="100000"/>
                </a:lnSpc>
                <a:spcBef>
                  <a:spcPct val="0"/>
                </a:spcBef>
                <a:spcAft>
                  <a:spcPct val="0"/>
                </a:spcAft>
                <a:buClrTx/>
                <a:buSzTx/>
                <a:buFontTx/>
                <a:buNone/>
                <a:tabLst/>
                <a:defRPr/>
              </a:pPr>
              <a:t>24</a:t>
            </a:fld>
            <a:endParaRPr kumimoji="0" lang="nl-NL" sz="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 name="Date Placeholder 5">
            <a:extLst>
              <a:ext uri="{FF2B5EF4-FFF2-40B4-BE49-F238E27FC236}">
                <a16:creationId xmlns:a16="http://schemas.microsoft.com/office/drawing/2014/main" id="{413248E3-A3FB-4B47-BF58-2894EE41AF30}"/>
              </a:ext>
            </a:extLst>
          </p:cNvPr>
          <p:cNvSpPr>
            <a:spLocks noGrp="1"/>
          </p:cNvSpPr>
          <p:nvPr>
            <p:ph type="dt" sz="half"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BD1A028-35AD-C44F-9914-1A3407C41845}" type="datetime1">
              <a:rPr kumimoji="0" lang="nl-NL" sz="800" b="0" i="0" u="none" strike="noStrike" kern="1200" cap="none" spc="0" normalizeH="0" baseline="0" noProof="0" smtClean="0">
                <a:ln>
                  <a:noFill/>
                </a:ln>
                <a:solidFill>
                  <a:srgbClr val="FFFFFF"/>
                </a:solidFill>
                <a:effectLst/>
                <a:uLnTx/>
                <a:uFillTx/>
                <a:latin typeface="Arial" charset="0"/>
                <a:ea typeface="ＭＳ Ｐゴシック" charset="0"/>
              </a:rPr>
              <a:pPr marL="0" marR="0" lvl="0" indent="0" algn="l" defTabSz="914400" rtl="0" eaLnBrk="1" fontAlgn="base" latinLnBrk="0" hangingPunct="1">
                <a:lnSpc>
                  <a:spcPct val="100000"/>
                </a:lnSpc>
                <a:spcBef>
                  <a:spcPct val="0"/>
                </a:spcBef>
                <a:spcAft>
                  <a:spcPct val="0"/>
                </a:spcAft>
                <a:buClrTx/>
                <a:buSzTx/>
                <a:buFontTx/>
                <a:buNone/>
                <a:tabLst/>
                <a:defRPr/>
              </a:pPr>
              <a:t>06-05-2021</a:t>
            </a:fld>
            <a:endParaRPr kumimoji="0" lang="nl-NL" sz="800" b="0" i="0" u="none" strike="noStrike" kern="1200" cap="none" spc="0" normalizeH="0" baseline="0" noProof="0">
              <a:ln>
                <a:noFill/>
              </a:ln>
              <a:solidFill>
                <a:srgbClr val="FFFFFF"/>
              </a:solidFill>
              <a:effectLst/>
              <a:uLnTx/>
              <a:uFillTx/>
              <a:latin typeface="Arial" charset="0"/>
              <a:ea typeface="ＭＳ Ｐゴシック" charset="0"/>
            </a:endParaRPr>
          </a:p>
        </p:txBody>
      </p:sp>
    </p:spTree>
    <p:extLst>
      <p:ext uri="{BB962C8B-B14F-4D97-AF65-F5344CB8AC3E}">
        <p14:creationId xmlns:p14="http://schemas.microsoft.com/office/powerpoint/2010/main" val="831498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91C9AB5-859E-DA44-A5A7-94975A0BAAC9}"/>
              </a:ext>
            </a:extLst>
          </p:cNvPr>
          <p:cNvSpPr>
            <a:spLocks noGrp="1"/>
          </p:cNvSpPr>
          <p:nvPr>
            <p:ph type="title"/>
          </p:nvPr>
        </p:nvSpPr>
        <p:spPr/>
        <p:txBody>
          <a:bodyPr/>
          <a:lstStyle/>
          <a:p>
            <a:r>
              <a:rPr lang="en-US" dirty="0"/>
              <a:t>2 types of DDOS</a:t>
            </a:r>
          </a:p>
        </p:txBody>
      </p:sp>
      <p:sp>
        <p:nvSpPr>
          <p:cNvPr id="3" name="Text Placeholder 2">
            <a:extLst>
              <a:ext uri="{FF2B5EF4-FFF2-40B4-BE49-F238E27FC236}">
                <a16:creationId xmlns:a16="http://schemas.microsoft.com/office/drawing/2014/main" id="{2D9E6D56-5218-FA41-9C9D-6470771367D3}"/>
              </a:ext>
            </a:extLst>
          </p:cNvPr>
          <p:cNvSpPr>
            <a:spLocks noGrp="1"/>
          </p:cNvSpPr>
          <p:nvPr>
            <p:ph idx="1"/>
          </p:nvPr>
        </p:nvSpPr>
        <p:spPr/>
        <p:txBody>
          <a:bodyPr/>
          <a:lstStyle/>
          <a:p>
            <a:r>
              <a:rPr lang="en-US" dirty="0"/>
              <a:t>Sophisticated</a:t>
            </a:r>
          </a:p>
          <a:p>
            <a:pPr lvl="1"/>
            <a:r>
              <a:rPr lang="en-US" dirty="0"/>
              <a:t>MS and Sony 2014</a:t>
            </a:r>
          </a:p>
          <a:p>
            <a:pPr lvl="1"/>
            <a:r>
              <a:rPr lang="en-US" dirty="0" err="1"/>
              <a:t>Dyn</a:t>
            </a:r>
            <a:r>
              <a:rPr lang="en-US" dirty="0"/>
              <a:t> 2016 (1000 gigabit per second ?)</a:t>
            </a:r>
          </a:p>
          <a:p>
            <a:pPr lvl="1"/>
            <a:r>
              <a:rPr lang="en-US" dirty="0"/>
              <a:t>Some of them were allegedly done by professionals for marketing reasons </a:t>
            </a:r>
          </a:p>
          <a:p>
            <a:r>
              <a:rPr lang="en-US" dirty="0"/>
              <a:t>Unsophisticated, </a:t>
            </a:r>
            <a:r>
              <a:rPr lang="en-US" dirty="0" err="1"/>
              <a:t>Booters</a:t>
            </a:r>
            <a:endParaRPr lang="en-US" dirty="0"/>
          </a:p>
          <a:p>
            <a:pPr lvl="1"/>
            <a:r>
              <a:rPr lang="en-US" dirty="0"/>
              <a:t>Low-cost-DDoS for hire</a:t>
            </a:r>
          </a:p>
          <a:p>
            <a:pPr lvl="1"/>
            <a:r>
              <a:rPr lang="en-US" dirty="0"/>
              <a:t>The subject of the paper</a:t>
            </a:r>
          </a:p>
          <a:p>
            <a:r>
              <a:rPr lang="en-US" dirty="0"/>
              <a:t>Methodology used in the paper: leaked and scraped data from three </a:t>
            </a:r>
            <a:r>
              <a:rPr lang="en-US" dirty="0" err="1"/>
              <a:t>booters</a:t>
            </a:r>
            <a:r>
              <a:rPr lang="en-US" dirty="0"/>
              <a:t>— Asylum </a:t>
            </a:r>
            <a:r>
              <a:rPr lang="en-US" dirty="0" err="1"/>
              <a:t>Stresser</a:t>
            </a:r>
            <a:r>
              <a:rPr lang="en-US" dirty="0"/>
              <a:t>, Lizard </a:t>
            </a:r>
            <a:r>
              <a:rPr lang="en-US" dirty="0" err="1"/>
              <a:t>Stresser</a:t>
            </a:r>
            <a:r>
              <a:rPr lang="en-US" dirty="0"/>
              <a:t> and VDO</a:t>
            </a:r>
          </a:p>
          <a:p>
            <a:pPr lvl="1"/>
            <a:r>
              <a:rPr lang="en-US" dirty="0"/>
              <a:t>Actively used 23 </a:t>
            </a:r>
            <a:r>
              <a:rPr lang="en-US" dirty="0" err="1"/>
              <a:t>booter</a:t>
            </a:r>
            <a:r>
              <a:rPr lang="en-US" dirty="0"/>
              <a:t> services</a:t>
            </a:r>
          </a:p>
          <a:p>
            <a:pPr lvl="1"/>
            <a:r>
              <a:rPr lang="en-US" dirty="0"/>
              <a:t>6000 subscribers</a:t>
            </a:r>
          </a:p>
          <a:p>
            <a:pPr lvl="1"/>
            <a:r>
              <a:rPr lang="en-US" dirty="0"/>
              <a:t>600.000 attacks </a:t>
            </a:r>
          </a:p>
          <a:p>
            <a:endParaRPr lang="en-US" dirty="0"/>
          </a:p>
        </p:txBody>
      </p:sp>
    </p:spTree>
    <p:extLst>
      <p:ext uri="{BB962C8B-B14F-4D97-AF65-F5344CB8AC3E}">
        <p14:creationId xmlns:p14="http://schemas.microsoft.com/office/powerpoint/2010/main" val="21186318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E9144D-97F7-9548-BEB3-4E46850B3C19}"/>
              </a:ext>
            </a:extLst>
          </p:cNvPr>
          <p:cNvSpPr>
            <a:spLocks noGrp="1"/>
          </p:cNvSpPr>
          <p:nvPr>
            <p:ph type="title"/>
          </p:nvPr>
        </p:nvSpPr>
        <p:spPr/>
        <p:txBody>
          <a:bodyPr/>
          <a:lstStyle/>
          <a:p>
            <a:r>
              <a:rPr lang="en-US" dirty="0"/>
              <a:t>Some Facts</a:t>
            </a:r>
          </a:p>
        </p:txBody>
      </p:sp>
      <p:sp>
        <p:nvSpPr>
          <p:cNvPr id="2" name="Text Placeholder 1">
            <a:extLst>
              <a:ext uri="{FF2B5EF4-FFF2-40B4-BE49-F238E27FC236}">
                <a16:creationId xmlns:a16="http://schemas.microsoft.com/office/drawing/2014/main" id="{78A0C2B9-93A0-F745-B4B2-7B77B72BD111}"/>
              </a:ext>
            </a:extLst>
          </p:cNvPr>
          <p:cNvSpPr>
            <a:spLocks noGrp="1"/>
          </p:cNvSpPr>
          <p:nvPr>
            <p:ph idx="1"/>
          </p:nvPr>
        </p:nvSpPr>
        <p:spPr>
          <a:xfrm>
            <a:off x="611188" y="1600200"/>
            <a:ext cx="8024812" cy="4421088"/>
          </a:xfrm>
        </p:spPr>
        <p:txBody>
          <a:bodyPr/>
          <a:lstStyle/>
          <a:p>
            <a:r>
              <a:rPr lang="en-US" dirty="0"/>
              <a:t>The majority of </a:t>
            </a:r>
            <a:r>
              <a:rPr lang="en-US" dirty="0" err="1"/>
              <a:t>booter</a:t>
            </a:r>
            <a:r>
              <a:rPr lang="en-US" dirty="0"/>
              <a:t> customers pays via PayPal </a:t>
            </a:r>
          </a:p>
          <a:p>
            <a:r>
              <a:rPr lang="en-US" b="1" dirty="0"/>
              <a:t>As part of this subscription model</a:t>
            </a:r>
            <a:r>
              <a:rPr lang="en-US" dirty="0"/>
              <a:t>, customers or subscribers 2 can launch an unlimited number of attacks that have a duration typically ranging from 30 seconds to 1-3 hours and are limited to 1-4 concurrent attacks depending on the tier of subscription purchased.</a:t>
            </a:r>
          </a:p>
          <a:p>
            <a:r>
              <a:rPr lang="en-US" dirty="0"/>
              <a:t>Price range: $10-$300 USD per month </a:t>
            </a:r>
          </a:p>
          <a:p>
            <a:r>
              <a:rPr lang="en-US" dirty="0"/>
              <a:t>These services can be found by visiting underground forums where they advertise and by web searches for terms, such as “</a:t>
            </a:r>
            <a:r>
              <a:rPr lang="en-US" dirty="0" err="1"/>
              <a:t>stresser</a:t>
            </a:r>
            <a:r>
              <a:rPr lang="en-US" dirty="0"/>
              <a:t>” and “</a:t>
            </a:r>
            <a:r>
              <a:rPr lang="en-US" dirty="0" err="1"/>
              <a:t>booter</a:t>
            </a:r>
            <a:r>
              <a:rPr lang="en-US" dirty="0"/>
              <a:t>.” </a:t>
            </a:r>
          </a:p>
          <a:p>
            <a:r>
              <a:rPr lang="en-US" b="1" dirty="0"/>
              <a:t>The services are all in English</a:t>
            </a:r>
            <a:r>
              <a:rPr lang="en-US" dirty="0"/>
              <a:t>; “</a:t>
            </a:r>
            <a:r>
              <a:rPr lang="en-US" i="1" dirty="0"/>
              <a:t>we did not find any evidence of similar services focused on other markets, such as Asia or Russia”</a:t>
            </a:r>
            <a:r>
              <a:rPr lang="en-US" dirty="0"/>
              <a:t>. </a:t>
            </a:r>
          </a:p>
          <a:p>
            <a:endParaRPr lang="en-US" dirty="0"/>
          </a:p>
          <a:p>
            <a:endParaRPr lang="en-US" dirty="0"/>
          </a:p>
        </p:txBody>
      </p:sp>
    </p:spTree>
    <p:extLst>
      <p:ext uri="{BB962C8B-B14F-4D97-AF65-F5344CB8AC3E}">
        <p14:creationId xmlns:p14="http://schemas.microsoft.com/office/powerpoint/2010/main" val="36727581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424E69-E7D4-C84A-B5BF-416ECE877A6A}"/>
              </a:ext>
            </a:extLst>
          </p:cNvPr>
          <p:cNvSpPr>
            <a:spLocks noGrp="1"/>
          </p:cNvSpPr>
          <p:nvPr>
            <p:ph type="title"/>
          </p:nvPr>
        </p:nvSpPr>
        <p:spPr/>
        <p:txBody>
          <a:bodyPr/>
          <a:lstStyle/>
          <a:p>
            <a:r>
              <a:rPr lang="en-US" dirty="0"/>
              <a:t>Procedure</a:t>
            </a:r>
          </a:p>
        </p:txBody>
      </p:sp>
      <p:sp>
        <p:nvSpPr>
          <p:cNvPr id="2" name="Text Placeholder 1">
            <a:extLst>
              <a:ext uri="{FF2B5EF4-FFF2-40B4-BE49-F238E27FC236}">
                <a16:creationId xmlns:a16="http://schemas.microsoft.com/office/drawing/2014/main" id="{BFE406E5-294C-5A46-B831-D1EA0658BC17}"/>
              </a:ext>
            </a:extLst>
          </p:cNvPr>
          <p:cNvSpPr>
            <a:spLocks noGrp="1"/>
          </p:cNvSpPr>
          <p:nvPr>
            <p:ph idx="1"/>
          </p:nvPr>
        </p:nvSpPr>
        <p:spPr/>
        <p:txBody>
          <a:bodyPr/>
          <a:lstStyle/>
          <a:p>
            <a:r>
              <a:rPr lang="en-US" dirty="0"/>
              <a:t>The customer first locates a </a:t>
            </a:r>
            <a:r>
              <a:rPr lang="en-US" dirty="0" err="1"/>
              <a:t>booter</a:t>
            </a:r>
            <a:r>
              <a:rPr lang="en-US" dirty="0"/>
              <a:t> site and visits their frontend webserver</a:t>
            </a:r>
          </a:p>
          <a:p>
            <a:r>
              <a:rPr lang="en-US" dirty="0"/>
              <a:t>The customer must next purchase a subscription using a payment method, such as Bitcoin or PayPal.  </a:t>
            </a:r>
          </a:p>
          <a:p>
            <a:r>
              <a:rPr lang="en-US" dirty="0"/>
              <a:t>The customer then uses the frontend interface to request a DDoS attack against a victim. </a:t>
            </a:r>
          </a:p>
          <a:p>
            <a:r>
              <a:rPr lang="en-US" dirty="0"/>
              <a:t>This request is forwarded from the frontend server to one of the backend attack servers. </a:t>
            </a:r>
          </a:p>
          <a:p>
            <a:r>
              <a:rPr lang="en-US" dirty="0"/>
              <a:t>The backend server then sends spoofed request packets to a set of previously identified </a:t>
            </a:r>
            <a:r>
              <a:rPr lang="en-US" b="1" dirty="0"/>
              <a:t>misconfigured amplification servers</a:t>
            </a:r>
            <a:r>
              <a:rPr lang="en-US" dirty="0"/>
              <a:t>. </a:t>
            </a:r>
          </a:p>
          <a:p>
            <a:r>
              <a:rPr lang="en-US" dirty="0"/>
              <a:t>Finally, DDoS traffic in the form of replies is sent to the victim from the amplification servers. </a:t>
            </a:r>
          </a:p>
          <a:p>
            <a:endParaRPr lang="en-US" dirty="0"/>
          </a:p>
        </p:txBody>
      </p:sp>
    </p:spTree>
    <p:extLst>
      <p:ext uri="{BB962C8B-B14F-4D97-AF65-F5344CB8AC3E}">
        <p14:creationId xmlns:p14="http://schemas.microsoft.com/office/powerpoint/2010/main" val="8996827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7AE63B4-DBC3-1A4B-8AAC-66D50704E1E3}"/>
              </a:ext>
            </a:extLst>
          </p:cNvPr>
          <p:cNvSpPr>
            <a:spLocks noGrp="1"/>
          </p:cNvSpPr>
          <p:nvPr>
            <p:ph type="title"/>
          </p:nvPr>
        </p:nvSpPr>
        <p:spPr>
          <a:xfrm>
            <a:off x="699311" y="2636912"/>
            <a:ext cx="7772400" cy="1362075"/>
          </a:xfrm>
        </p:spPr>
        <p:txBody>
          <a:bodyPr/>
          <a:lstStyle/>
          <a:p>
            <a:r>
              <a:rPr lang="en-US" dirty="0">
                <a:solidFill>
                  <a:schemeClr val="tx1"/>
                </a:solidFill>
              </a:rPr>
              <a:t>ELECTION SECURITY:</a:t>
            </a:r>
            <a:br>
              <a:rPr lang="en-US" dirty="0">
                <a:solidFill>
                  <a:schemeClr val="tx1"/>
                </a:solidFill>
              </a:rPr>
            </a:br>
            <a:r>
              <a:rPr lang="en-US" dirty="0">
                <a:solidFill>
                  <a:schemeClr val="tx1"/>
                </a:solidFill>
              </a:rPr>
              <a:t>APT 28 and 29</a:t>
            </a:r>
          </a:p>
        </p:txBody>
      </p:sp>
      <p:sp>
        <p:nvSpPr>
          <p:cNvPr id="8" name="Text Placeholder 7">
            <a:extLst>
              <a:ext uri="{FF2B5EF4-FFF2-40B4-BE49-F238E27FC236}">
                <a16:creationId xmlns:a16="http://schemas.microsoft.com/office/drawing/2014/main" id="{8B499786-4FDF-5946-9295-5509A54D0D6B}"/>
              </a:ext>
            </a:extLst>
          </p:cNvPr>
          <p:cNvSpPr>
            <a:spLocks noGrp="1"/>
          </p:cNvSpPr>
          <p:nvPr>
            <p:ph type="body" idx="1"/>
          </p:nvPr>
        </p:nvSpPr>
        <p:spPr>
          <a:xfrm>
            <a:off x="699311" y="5141913"/>
            <a:ext cx="7772400" cy="1500187"/>
          </a:xfrm>
        </p:spPr>
        <p:txBody>
          <a:bodyPr/>
          <a:lstStyle/>
          <a:p>
            <a:endParaRPr lang="en-US" dirty="0"/>
          </a:p>
          <a:p>
            <a:endParaRPr lang="en-US" dirty="0"/>
          </a:p>
        </p:txBody>
      </p:sp>
      <p:sp>
        <p:nvSpPr>
          <p:cNvPr id="4" name="Footer Placeholder 3">
            <a:extLst>
              <a:ext uri="{FF2B5EF4-FFF2-40B4-BE49-F238E27FC236}">
                <a16:creationId xmlns:a16="http://schemas.microsoft.com/office/drawing/2014/main" id="{8ACDA622-12C9-B64F-8A6F-4EFB2D1A6FC2}"/>
              </a:ext>
            </a:extLst>
          </p:cNvPr>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000" b="0" i="0" u="none" strike="noStrike" kern="1200" cap="none" spc="0" normalizeH="0" baseline="0" noProof="0">
                <a:ln>
                  <a:noFill/>
                </a:ln>
                <a:solidFill>
                  <a:srgbClr val="101073"/>
                </a:solidFill>
                <a:effectLst/>
                <a:uLnTx/>
                <a:uFillTx/>
                <a:latin typeface="Arial" charset="0"/>
                <a:ea typeface="+mn-ea"/>
                <a:cs typeface="+mn-cs"/>
              </a:rPr>
              <a:t>/ name of department</a:t>
            </a:r>
          </a:p>
        </p:txBody>
      </p:sp>
      <p:sp>
        <p:nvSpPr>
          <p:cNvPr id="5" name="Slide Number Placeholder 4">
            <a:extLst>
              <a:ext uri="{FF2B5EF4-FFF2-40B4-BE49-F238E27FC236}">
                <a16:creationId xmlns:a16="http://schemas.microsoft.com/office/drawing/2014/main" id="{A4B431EE-6DDD-EC47-AAC4-908C23D4E1E9}"/>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800" b="0" i="0" u="none" strike="noStrike" kern="1200" cap="none" spc="0" normalizeH="0" baseline="0" noProof="0">
                <a:ln>
                  <a:noFill/>
                </a:ln>
                <a:solidFill>
                  <a:srgbClr val="FFFFFF"/>
                </a:solidFill>
                <a:effectLst/>
                <a:uLnTx/>
                <a:uFillTx/>
                <a:latin typeface="Arial" charset="0"/>
                <a:ea typeface="ＭＳ Ｐゴシック" charset="0"/>
              </a:rPr>
              <a:t>PAGE </a:t>
            </a:r>
            <a:fld id="{5E88AC5C-B19B-9A42-B9C3-384090A13D53}" type="slidenum">
              <a:rPr kumimoji="0" lang="nl-NL" sz="800" b="0" i="0" u="none" strike="noStrike" kern="1200" cap="none" spc="0" normalizeH="0" baseline="0" noProof="0" smtClean="0">
                <a:ln>
                  <a:noFill/>
                </a:ln>
                <a:solidFill>
                  <a:srgbClr val="FFFFFF"/>
                </a:solidFill>
                <a:effectLst/>
                <a:uLnTx/>
                <a:uFillTx/>
                <a:latin typeface="Arial" charset="0"/>
                <a:ea typeface="ＭＳ Ｐゴシック" charset="0"/>
              </a:rPr>
              <a:pPr marL="0" marR="0" lvl="0" indent="0" algn="l" defTabSz="914400" rtl="0" eaLnBrk="1" fontAlgn="base" latinLnBrk="0" hangingPunct="1">
                <a:lnSpc>
                  <a:spcPct val="100000"/>
                </a:lnSpc>
                <a:spcBef>
                  <a:spcPct val="0"/>
                </a:spcBef>
                <a:spcAft>
                  <a:spcPct val="0"/>
                </a:spcAft>
                <a:buClrTx/>
                <a:buSzTx/>
                <a:buFontTx/>
                <a:buNone/>
                <a:tabLst/>
                <a:defRPr/>
              </a:pPr>
              <a:t>28</a:t>
            </a:fld>
            <a:endParaRPr kumimoji="0" lang="nl-NL" sz="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 name="Date Placeholder 5">
            <a:extLst>
              <a:ext uri="{FF2B5EF4-FFF2-40B4-BE49-F238E27FC236}">
                <a16:creationId xmlns:a16="http://schemas.microsoft.com/office/drawing/2014/main" id="{413248E3-A3FB-4B47-BF58-2894EE41AF30}"/>
              </a:ext>
            </a:extLst>
          </p:cNvPr>
          <p:cNvSpPr>
            <a:spLocks noGrp="1"/>
          </p:cNvSpPr>
          <p:nvPr>
            <p:ph type="dt" sz="half"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BD1A028-35AD-C44F-9914-1A3407C41845}" type="datetime1">
              <a:rPr kumimoji="0" lang="nl-NL" sz="800" b="0" i="0" u="none" strike="noStrike" kern="1200" cap="none" spc="0" normalizeH="0" baseline="0" noProof="0" smtClean="0">
                <a:ln>
                  <a:noFill/>
                </a:ln>
                <a:solidFill>
                  <a:srgbClr val="FFFFFF"/>
                </a:solidFill>
                <a:effectLst/>
                <a:uLnTx/>
                <a:uFillTx/>
                <a:latin typeface="Arial" charset="0"/>
                <a:ea typeface="ＭＳ Ｐゴシック" charset="0"/>
              </a:rPr>
              <a:pPr marL="0" marR="0" lvl="0" indent="0" algn="l" defTabSz="914400" rtl="0" eaLnBrk="1" fontAlgn="base" latinLnBrk="0" hangingPunct="1">
                <a:lnSpc>
                  <a:spcPct val="100000"/>
                </a:lnSpc>
                <a:spcBef>
                  <a:spcPct val="0"/>
                </a:spcBef>
                <a:spcAft>
                  <a:spcPct val="0"/>
                </a:spcAft>
                <a:buClrTx/>
                <a:buSzTx/>
                <a:buFontTx/>
                <a:buNone/>
                <a:tabLst/>
                <a:defRPr/>
              </a:pPr>
              <a:t>06-05-2021</a:t>
            </a:fld>
            <a:endParaRPr kumimoji="0" lang="nl-NL" sz="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2" name="Rectangle 1">
            <a:extLst>
              <a:ext uri="{FF2B5EF4-FFF2-40B4-BE49-F238E27FC236}">
                <a16:creationId xmlns:a16="http://schemas.microsoft.com/office/drawing/2014/main" id="{D5B5B99A-01BD-0B45-A18C-D9D91261F5AC}"/>
              </a:ext>
            </a:extLst>
          </p:cNvPr>
          <p:cNvSpPr/>
          <p:nvPr/>
        </p:nvSpPr>
        <p:spPr>
          <a:xfrm>
            <a:off x="683568" y="4509120"/>
            <a:ext cx="6102424" cy="1200329"/>
          </a:xfrm>
          <a:prstGeom prst="rect">
            <a:avLst/>
          </a:prstGeom>
        </p:spPr>
        <p:txBody>
          <a:bodyPr wrap="square">
            <a:spAutoFit/>
          </a:bodyPr>
          <a:lstStyle/>
          <a:p>
            <a:r>
              <a:rPr lang="en-US" dirty="0"/>
              <a:t>2018 Source: </a:t>
            </a:r>
            <a:r>
              <a:rPr lang="en-US" dirty="0">
                <a:hlinkClick r:id="rId2"/>
              </a:rPr>
              <a:t>https://www.symantec.com/blogs/election-security/election-hacking-faq</a:t>
            </a:r>
            <a:endParaRPr lang="en-US" dirty="0"/>
          </a:p>
        </p:txBody>
      </p:sp>
    </p:spTree>
    <p:extLst>
      <p:ext uri="{BB962C8B-B14F-4D97-AF65-F5344CB8AC3E}">
        <p14:creationId xmlns:p14="http://schemas.microsoft.com/office/powerpoint/2010/main" val="2534049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606A8-9954-E249-8E07-01F156DEDF42}"/>
              </a:ext>
            </a:extLst>
          </p:cNvPr>
          <p:cNvSpPr>
            <a:spLocks noGrp="1"/>
          </p:cNvSpPr>
          <p:nvPr>
            <p:ph type="title"/>
          </p:nvPr>
        </p:nvSpPr>
        <p:spPr/>
        <p:txBody>
          <a:bodyPr/>
          <a:lstStyle/>
          <a:p>
            <a:r>
              <a:rPr lang="en-US" dirty="0"/>
              <a:t>News from the recent past (2018)</a:t>
            </a:r>
          </a:p>
        </p:txBody>
      </p:sp>
      <p:sp>
        <p:nvSpPr>
          <p:cNvPr id="3" name="Content Placeholder 2">
            <a:extLst>
              <a:ext uri="{FF2B5EF4-FFF2-40B4-BE49-F238E27FC236}">
                <a16:creationId xmlns:a16="http://schemas.microsoft.com/office/drawing/2014/main" id="{940ECCC6-116E-5B4F-93D5-A9FDE9FBA676}"/>
              </a:ext>
            </a:extLst>
          </p:cNvPr>
          <p:cNvSpPr>
            <a:spLocks noGrp="1"/>
          </p:cNvSpPr>
          <p:nvPr>
            <p:ph idx="1"/>
          </p:nvPr>
        </p:nvSpPr>
        <p:spPr/>
        <p:txBody>
          <a:bodyPr/>
          <a:lstStyle/>
          <a:p>
            <a:r>
              <a:rPr lang="en-US" dirty="0">
                <a:hlinkClick r:id="rId2"/>
              </a:rPr>
              <a:t>https://packetstormsecurity.com/files/150399/Ricoh-myPrint-Hardcoded-Credentials-Information-Disclosure.html</a:t>
            </a:r>
            <a:endParaRPr lang="en-US" dirty="0"/>
          </a:p>
          <a:p>
            <a:r>
              <a:rPr lang="en-US" dirty="0"/>
              <a:t>The </a:t>
            </a:r>
            <a:r>
              <a:rPr lang="en-US" dirty="0" err="1"/>
              <a:t>myPrint</a:t>
            </a:r>
            <a:r>
              <a:rPr lang="en-US" dirty="0"/>
              <a:t> windows client version 2.9.2.4 and </a:t>
            </a:r>
            <a:r>
              <a:rPr lang="en-US" dirty="0" err="1"/>
              <a:t>myPrint</a:t>
            </a:r>
            <a:r>
              <a:rPr lang="en-US" dirty="0"/>
              <a:t> android client version 2.2.7 are both affected.</a:t>
            </a:r>
          </a:p>
        </p:txBody>
      </p:sp>
      <p:sp>
        <p:nvSpPr>
          <p:cNvPr id="4" name="Footer Placeholder 3">
            <a:extLst>
              <a:ext uri="{FF2B5EF4-FFF2-40B4-BE49-F238E27FC236}">
                <a16:creationId xmlns:a16="http://schemas.microsoft.com/office/drawing/2014/main" id="{6DD442B6-DDE6-CB4A-A386-079520454151}"/>
              </a:ext>
            </a:extLst>
          </p:cNvPr>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000" b="0" i="0" u="none" strike="noStrike" kern="1200" cap="none" spc="0" normalizeH="0" baseline="0" noProof="0">
                <a:ln>
                  <a:noFill/>
                </a:ln>
                <a:solidFill>
                  <a:srgbClr val="101073"/>
                </a:solidFill>
                <a:effectLst/>
                <a:uLnTx/>
                <a:uFillTx/>
                <a:latin typeface="Arial" charset="0"/>
                <a:ea typeface="+mn-ea"/>
                <a:cs typeface="+mn-cs"/>
              </a:rPr>
              <a:t>/ name of department</a:t>
            </a:r>
          </a:p>
        </p:txBody>
      </p:sp>
      <p:sp>
        <p:nvSpPr>
          <p:cNvPr id="5" name="Slide Number Placeholder 4">
            <a:extLst>
              <a:ext uri="{FF2B5EF4-FFF2-40B4-BE49-F238E27FC236}">
                <a16:creationId xmlns:a16="http://schemas.microsoft.com/office/drawing/2014/main" id="{FA637DA4-031C-FC4A-B4E5-B5C83A16817F}"/>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800" b="0" i="0" u="none" strike="noStrike" kern="1200" cap="none" spc="0" normalizeH="0" baseline="0" noProof="0">
                <a:ln>
                  <a:noFill/>
                </a:ln>
                <a:solidFill>
                  <a:srgbClr val="FFFFFF"/>
                </a:solidFill>
                <a:effectLst/>
                <a:uLnTx/>
                <a:uFillTx/>
                <a:latin typeface="Arial" charset="0"/>
                <a:ea typeface="ＭＳ Ｐゴシック" charset="0"/>
              </a:rPr>
              <a:t>PAGE </a:t>
            </a:r>
            <a:fld id="{5E88AC5C-B19B-9A42-B9C3-384090A13D53}" type="slidenum">
              <a:rPr kumimoji="0" lang="nl-NL" sz="800" b="0" i="0" u="none" strike="noStrike" kern="1200" cap="none" spc="0" normalizeH="0" baseline="0" noProof="0" smtClean="0">
                <a:ln>
                  <a:noFill/>
                </a:ln>
                <a:solidFill>
                  <a:srgbClr val="FFFFFF"/>
                </a:solidFill>
                <a:effectLst/>
                <a:uLnTx/>
                <a:uFillTx/>
                <a:latin typeface="Arial" charset="0"/>
                <a:ea typeface="ＭＳ Ｐゴシック" charset="0"/>
              </a:rPr>
              <a:pPr marL="0" marR="0" lvl="0" indent="0" algn="l" defTabSz="914400" rtl="0" eaLnBrk="1" fontAlgn="base" latinLnBrk="0" hangingPunct="1">
                <a:lnSpc>
                  <a:spcPct val="100000"/>
                </a:lnSpc>
                <a:spcBef>
                  <a:spcPct val="0"/>
                </a:spcBef>
                <a:spcAft>
                  <a:spcPct val="0"/>
                </a:spcAft>
                <a:buClrTx/>
                <a:buSzTx/>
                <a:buFontTx/>
                <a:buNone/>
                <a:tabLst/>
                <a:defRPr/>
              </a:pPr>
              <a:t>2</a:t>
            </a:fld>
            <a:endParaRPr kumimoji="0" lang="nl-NL" sz="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 name="Date Placeholder 5">
            <a:extLst>
              <a:ext uri="{FF2B5EF4-FFF2-40B4-BE49-F238E27FC236}">
                <a16:creationId xmlns:a16="http://schemas.microsoft.com/office/drawing/2014/main" id="{901BA779-7A51-7446-A943-4F81AB7BD3FA}"/>
              </a:ext>
            </a:extLst>
          </p:cNvPr>
          <p:cNvSpPr>
            <a:spLocks noGrp="1"/>
          </p:cNvSpPr>
          <p:nvPr>
            <p:ph type="dt" sz="half"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BD1A028-35AD-C44F-9914-1A3407C41845}" type="datetime1">
              <a:rPr kumimoji="0" lang="nl-NL" sz="800" b="0" i="0" u="none" strike="noStrike" kern="1200" cap="none" spc="0" normalizeH="0" baseline="0" noProof="0" smtClean="0">
                <a:ln>
                  <a:noFill/>
                </a:ln>
                <a:solidFill>
                  <a:srgbClr val="FFFFFF"/>
                </a:solidFill>
                <a:effectLst/>
                <a:uLnTx/>
                <a:uFillTx/>
                <a:latin typeface="Arial" charset="0"/>
                <a:ea typeface="ＭＳ Ｐゴシック" charset="0"/>
              </a:rPr>
              <a:pPr marL="0" marR="0" lvl="0" indent="0" algn="l" defTabSz="914400" rtl="0" eaLnBrk="1" fontAlgn="base" latinLnBrk="0" hangingPunct="1">
                <a:lnSpc>
                  <a:spcPct val="100000"/>
                </a:lnSpc>
                <a:spcBef>
                  <a:spcPct val="0"/>
                </a:spcBef>
                <a:spcAft>
                  <a:spcPct val="0"/>
                </a:spcAft>
                <a:buClrTx/>
                <a:buSzTx/>
                <a:buFontTx/>
                <a:buNone/>
                <a:tabLst/>
                <a:defRPr/>
              </a:pPr>
              <a:t>06-05-2021</a:t>
            </a:fld>
            <a:endParaRPr kumimoji="0" lang="nl-NL" sz="800" b="0" i="0" u="none" strike="noStrike" kern="1200" cap="none" spc="0" normalizeH="0" baseline="0" noProof="0">
              <a:ln>
                <a:noFill/>
              </a:ln>
              <a:solidFill>
                <a:srgbClr val="FFFFFF"/>
              </a:solidFill>
              <a:effectLst/>
              <a:uLnTx/>
              <a:uFillTx/>
              <a:latin typeface="Arial" charset="0"/>
              <a:ea typeface="ＭＳ Ｐゴシック" charset="0"/>
            </a:endParaRPr>
          </a:p>
        </p:txBody>
      </p:sp>
      <p:pic>
        <p:nvPicPr>
          <p:cNvPr id="8" name="Picture 7">
            <a:extLst>
              <a:ext uri="{FF2B5EF4-FFF2-40B4-BE49-F238E27FC236}">
                <a16:creationId xmlns:a16="http://schemas.microsoft.com/office/drawing/2014/main" id="{EE864978-56DC-0345-8883-D0E933B24E60}"/>
              </a:ext>
            </a:extLst>
          </p:cNvPr>
          <p:cNvPicPr>
            <a:picLocks noChangeAspect="1"/>
          </p:cNvPicPr>
          <p:nvPr/>
        </p:nvPicPr>
        <p:blipFill>
          <a:blip r:embed="rId3"/>
          <a:stretch>
            <a:fillRect/>
          </a:stretch>
        </p:blipFill>
        <p:spPr>
          <a:xfrm>
            <a:off x="51594" y="3724927"/>
            <a:ext cx="9144000" cy="3156115"/>
          </a:xfrm>
          <a:prstGeom prst="rect">
            <a:avLst/>
          </a:prstGeom>
        </p:spPr>
      </p:pic>
    </p:spTree>
    <p:extLst>
      <p:ext uri="{BB962C8B-B14F-4D97-AF65-F5344CB8AC3E}">
        <p14:creationId xmlns:p14="http://schemas.microsoft.com/office/powerpoint/2010/main" val="19637505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F972D-48DA-BD48-8493-8FD628A17FD8}"/>
              </a:ext>
            </a:extLst>
          </p:cNvPr>
          <p:cNvSpPr>
            <a:spLocks noGrp="1"/>
          </p:cNvSpPr>
          <p:nvPr>
            <p:ph type="title"/>
          </p:nvPr>
        </p:nvSpPr>
        <p:spPr/>
        <p:txBody>
          <a:bodyPr/>
          <a:lstStyle/>
          <a:p>
            <a:r>
              <a:rPr lang="en-US" dirty="0"/>
              <a:t>APT 28 and 29</a:t>
            </a:r>
          </a:p>
        </p:txBody>
      </p:sp>
      <p:sp>
        <p:nvSpPr>
          <p:cNvPr id="3" name="Content Placeholder 2">
            <a:extLst>
              <a:ext uri="{FF2B5EF4-FFF2-40B4-BE49-F238E27FC236}">
                <a16:creationId xmlns:a16="http://schemas.microsoft.com/office/drawing/2014/main" id="{07CE6A2F-49B5-9E49-8138-896D08B37DDA}"/>
              </a:ext>
            </a:extLst>
          </p:cNvPr>
          <p:cNvSpPr>
            <a:spLocks noGrp="1"/>
          </p:cNvSpPr>
          <p:nvPr>
            <p:ph idx="1"/>
          </p:nvPr>
        </p:nvSpPr>
        <p:spPr/>
        <p:txBody>
          <a:bodyPr/>
          <a:lstStyle/>
          <a:p>
            <a:r>
              <a:rPr lang="en-US" dirty="0"/>
              <a:t>2018 Source: </a:t>
            </a:r>
            <a:r>
              <a:rPr lang="en-US" dirty="0">
                <a:hlinkClick r:id="rId2"/>
              </a:rPr>
              <a:t>https://www.symantec.com/blogs/election-security/election-hacking-faq</a:t>
            </a:r>
            <a:endParaRPr lang="en-US" dirty="0"/>
          </a:p>
          <a:p>
            <a:r>
              <a:rPr lang="en-US" dirty="0"/>
              <a:t>Disclaimer: as usual, </a:t>
            </a:r>
          </a:p>
          <a:p>
            <a:pPr lvl="1"/>
            <a:r>
              <a:rPr lang="en-US" dirty="0"/>
              <a:t>We are not interested in the political standing of the parties involved, </a:t>
            </a:r>
          </a:p>
          <a:p>
            <a:pPr lvl="1"/>
            <a:r>
              <a:rPr lang="en-US" dirty="0"/>
              <a:t>In this course, we do not “choose a side”</a:t>
            </a:r>
          </a:p>
          <a:p>
            <a:pPr lvl="1"/>
            <a:r>
              <a:rPr lang="en-US" dirty="0"/>
              <a:t>We do not endorse the reports we cite; in </a:t>
            </a:r>
            <a:r>
              <a:rPr lang="en-US" b="1" dirty="0"/>
              <a:t>particular, we do not endorse the political standing (if any) of the reports we cite</a:t>
            </a:r>
            <a:endParaRPr lang="en-US" dirty="0"/>
          </a:p>
          <a:p>
            <a:pPr lvl="1"/>
            <a:r>
              <a:rPr lang="en-US" dirty="0"/>
              <a:t>We are interested in the mechanisms and the consequences of an attack, </a:t>
            </a:r>
          </a:p>
        </p:txBody>
      </p:sp>
      <p:sp>
        <p:nvSpPr>
          <p:cNvPr id="4" name="Footer Placeholder 3">
            <a:extLst>
              <a:ext uri="{FF2B5EF4-FFF2-40B4-BE49-F238E27FC236}">
                <a16:creationId xmlns:a16="http://schemas.microsoft.com/office/drawing/2014/main" id="{14609104-E0C0-4141-9E89-211CC4062663}"/>
              </a:ext>
            </a:extLst>
          </p:cNvPr>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000" b="0" i="0" u="none" strike="noStrike" kern="1200" cap="none" spc="0" normalizeH="0" baseline="0" noProof="0">
                <a:ln>
                  <a:noFill/>
                </a:ln>
                <a:solidFill>
                  <a:srgbClr val="101073"/>
                </a:solidFill>
                <a:effectLst/>
                <a:uLnTx/>
                <a:uFillTx/>
                <a:latin typeface="Arial" charset="0"/>
                <a:ea typeface="+mn-ea"/>
                <a:cs typeface="+mn-cs"/>
              </a:rPr>
              <a:t>/ name of department</a:t>
            </a:r>
          </a:p>
        </p:txBody>
      </p:sp>
      <p:sp>
        <p:nvSpPr>
          <p:cNvPr id="5" name="Slide Number Placeholder 4">
            <a:extLst>
              <a:ext uri="{FF2B5EF4-FFF2-40B4-BE49-F238E27FC236}">
                <a16:creationId xmlns:a16="http://schemas.microsoft.com/office/drawing/2014/main" id="{E325920C-2E77-1644-885D-C363BBD001D9}"/>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800" b="0" i="0" u="none" strike="noStrike" kern="1200" cap="none" spc="0" normalizeH="0" baseline="0" noProof="0">
                <a:ln>
                  <a:noFill/>
                </a:ln>
                <a:solidFill>
                  <a:srgbClr val="FFFFFF"/>
                </a:solidFill>
                <a:effectLst/>
                <a:uLnTx/>
                <a:uFillTx/>
                <a:latin typeface="Arial" charset="0"/>
                <a:ea typeface="ＭＳ Ｐゴシック" charset="0"/>
              </a:rPr>
              <a:t>PAGE </a:t>
            </a:r>
            <a:fld id="{5E88AC5C-B19B-9A42-B9C3-384090A13D53}" type="slidenum">
              <a:rPr kumimoji="0" lang="nl-NL" sz="800" b="0" i="0" u="none" strike="noStrike" kern="1200" cap="none" spc="0" normalizeH="0" baseline="0" noProof="0" smtClean="0">
                <a:ln>
                  <a:noFill/>
                </a:ln>
                <a:solidFill>
                  <a:srgbClr val="FFFFFF"/>
                </a:solidFill>
                <a:effectLst/>
                <a:uLnTx/>
                <a:uFillTx/>
                <a:latin typeface="Arial" charset="0"/>
                <a:ea typeface="ＭＳ Ｐゴシック" charset="0"/>
              </a:rPr>
              <a:pPr marL="0" marR="0" lvl="0" indent="0" algn="l" defTabSz="914400" rtl="0" eaLnBrk="1" fontAlgn="base" latinLnBrk="0" hangingPunct="1">
                <a:lnSpc>
                  <a:spcPct val="100000"/>
                </a:lnSpc>
                <a:spcBef>
                  <a:spcPct val="0"/>
                </a:spcBef>
                <a:spcAft>
                  <a:spcPct val="0"/>
                </a:spcAft>
                <a:buClrTx/>
                <a:buSzTx/>
                <a:buFontTx/>
                <a:buNone/>
                <a:tabLst/>
                <a:defRPr/>
              </a:pPr>
              <a:t>29</a:t>
            </a:fld>
            <a:endParaRPr kumimoji="0" lang="nl-NL" sz="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 name="Date Placeholder 5">
            <a:extLst>
              <a:ext uri="{FF2B5EF4-FFF2-40B4-BE49-F238E27FC236}">
                <a16:creationId xmlns:a16="http://schemas.microsoft.com/office/drawing/2014/main" id="{A7759102-FDD4-A74E-851E-9B911F1DC8E3}"/>
              </a:ext>
            </a:extLst>
          </p:cNvPr>
          <p:cNvSpPr>
            <a:spLocks noGrp="1"/>
          </p:cNvSpPr>
          <p:nvPr>
            <p:ph type="dt" sz="half"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BD1A028-35AD-C44F-9914-1A3407C41845}" type="datetime1">
              <a:rPr kumimoji="0" lang="nl-NL" sz="800" b="0" i="0" u="none" strike="noStrike" kern="1200" cap="none" spc="0" normalizeH="0" baseline="0" noProof="0" smtClean="0">
                <a:ln>
                  <a:noFill/>
                </a:ln>
                <a:solidFill>
                  <a:srgbClr val="FFFFFF"/>
                </a:solidFill>
                <a:effectLst/>
                <a:uLnTx/>
                <a:uFillTx/>
                <a:latin typeface="Arial" charset="0"/>
                <a:ea typeface="ＭＳ Ｐゴシック" charset="0"/>
              </a:rPr>
              <a:pPr marL="0" marR="0" lvl="0" indent="0" algn="l" defTabSz="914400" rtl="0" eaLnBrk="1" fontAlgn="base" latinLnBrk="0" hangingPunct="1">
                <a:lnSpc>
                  <a:spcPct val="100000"/>
                </a:lnSpc>
                <a:spcBef>
                  <a:spcPct val="0"/>
                </a:spcBef>
                <a:spcAft>
                  <a:spcPct val="0"/>
                </a:spcAft>
                <a:buClrTx/>
                <a:buSzTx/>
                <a:buFontTx/>
                <a:buNone/>
                <a:tabLst/>
                <a:defRPr/>
              </a:pPr>
              <a:t>06-05-2021</a:t>
            </a:fld>
            <a:endParaRPr kumimoji="0" lang="nl-NL" sz="800" b="0" i="0" u="none" strike="noStrike" kern="1200" cap="none" spc="0" normalizeH="0" baseline="0" noProof="0">
              <a:ln>
                <a:noFill/>
              </a:ln>
              <a:solidFill>
                <a:srgbClr val="FFFFFF"/>
              </a:solidFill>
              <a:effectLst/>
              <a:uLnTx/>
              <a:uFillTx/>
              <a:latin typeface="Arial" charset="0"/>
              <a:ea typeface="ＭＳ Ｐゴシック" charset="0"/>
            </a:endParaRPr>
          </a:p>
        </p:txBody>
      </p:sp>
      <p:pic>
        <p:nvPicPr>
          <p:cNvPr id="8" name="Picture 7">
            <a:extLst>
              <a:ext uri="{FF2B5EF4-FFF2-40B4-BE49-F238E27FC236}">
                <a16:creationId xmlns:a16="http://schemas.microsoft.com/office/drawing/2014/main" id="{1BC2637A-EF0E-9B43-AECA-6AFF59380E82}"/>
              </a:ext>
            </a:extLst>
          </p:cNvPr>
          <p:cNvPicPr>
            <a:picLocks noChangeAspect="1"/>
          </p:cNvPicPr>
          <p:nvPr/>
        </p:nvPicPr>
        <p:blipFill>
          <a:blip r:embed="rId3"/>
          <a:stretch>
            <a:fillRect/>
          </a:stretch>
        </p:blipFill>
        <p:spPr>
          <a:xfrm>
            <a:off x="645508" y="4365104"/>
            <a:ext cx="7308180" cy="1923205"/>
          </a:xfrm>
          <a:prstGeom prst="rect">
            <a:avLst/>
          </a:prstGeom>
        </p:spPr>
      </p:pic>
    </p:spTree>
    <p:extLst>
      <p:ext uri="{BB962C8B-B14F-4D97-AF65-F5344CB8AC3E}">
        <p14:creationId xmlns:p14="http://schemas.microsoft.com/office/powerpoint/2010/main" val="33330855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8854D-871E-1A48-8180-3746AF914AA2}"/>
              </a:ext>
            </a:extLst>
          </p:cNvPr>
          <p:cNvSpPr>
            <a:spLocks noGrp="1"/>
          </p:cNvSpPr>
          <p:nvPr>
            <p:ph type="title"/>
          </p:nvPr>
        </p:nvSpPr>
        <p:spPr/>
        <p:txBody>
          <a:bodyPr/>
          <a:lstStyle/>
          <a:p>
            <a:r>
              <a:rPr lang="en-US" dirty="0"/>
              <a:t>APT 28</a:t>
            </a:r>
          </a:p>
        </p:txBody>
      </p:sp>
      <p:sp>
        <p:nvSpPr>
          <p:cNvPr id="3" name="Content Placeholder 2">
            <a:extLst>
              <a:ext uri="{FF2B5EF4-FFF2-40B4-BE49-F238E27FC236}">
                <a16:creationId xmlns:a16="http://schemas.microsoft.com/office/drawing/2014/main" id="{D4274D9F-5273-E04D-872C-F648A5B096BE}"/>
              </a:ext>
            </a:extLst>
          </p:cNvPr>
          <p:cNvSpPr>
            <a:spLocks noGrp="1"/>
          </p:cNvSpPr>
          <p:nvPr>
            <p:ph idx="1"/>
          </p:nvPr>
        </p:nvSpPr>
        <p:spPr/>
        <p:txBody>
          <a:bodyPr/>
          <a:lstStyle/>
          <a:p>
            <a:r>
              <a:rPr lang="en-US" dirty="0"/>
              <a:t>AKA </a:t>
            </a:r>
            <a:r>
              <a:rPr lang="en-US" dirty="0" err="1"/>
              <a:t>Sofacy</a:t>
            </a:r>
            <a:r>
              <a:rPr lang="en-US" dirty="0"/>
              <a:t>, Fancy Bear, Swallowtail, Tsar Team, </a:t>
            </a:r>
            <a:r>
              <a:rPr lang="en-US" dirty="0" err="1"/>
              <a:t>Sednit</a:t>
            </a:r>
            <a:endParaRPr lang="en-US" dirty="0"/>
          </a:p>
          <a:p>
            <a:r>
              <a:rPr lang="en-US" dirty="0"/>
              <a:t>Active since at least January 2007</a:t>
            </a:r>
          </a:p>
          <a:p>
            <a:r>
              <a:rPr lang="en-US" dirty="0"/>
              <a:t>Believed to be from Russia</a:t>
            </a:r>
          </a:p>
          <a:p>
            <a:r>
              <a:rPr lang="en-US" dirty="0"/>
              <a:t>The group was initially known for traditional, information-stealing espionage campaigns, targeting governments in the U.S. and Europe. </a:t>
            </a:r>
          </a:p>
          <a:p>
            <a:r>
              <a:rPr lang="en-US" dirty="0"/>
              <a:t>It became involved in more overt, disruptive operations in the run-up to the 2016 U.S. presidential election. (goal: information exfiltration)</a:t>
            </a:r>
          </a:p>
          <a:p>
            <a:r>
              <a:rPr lang="en-US" dirty="0"/>
              <a:t>It was also responsible for the </a:t>
            </a:r>
            <a:r>
              <a:rPr lang="en-US" dirty="0">
                <a:hlinkClick r:id="rId2"/>
              </a:rPr>
              <a:t>2016 attack on the World Anti Doping Agency (WADA)</a:t>
            </a:r>
            <a:r>
              <a:rPr lang="en-US" dirty="0"/>
              <a:t> and subsequent leak of drug testing information.</a:t>
            </a:r>
            <a:br>
              <a:rPr lang="en-US" dirty="0"/>
            </a:br>
            <a:endParaRPr lang="en-US" dirty="0"/>
          </a:p>
        </p:txBody>
      </p:sp>
      <p:sp>
        <p:nvSpPr>
          <p:cNvPr id="4" name="Footer Placeholder 3">
            <a:extLst>
              <a:ext uri="{FF2B5EF4-FFF2-40B4-BE49-F238E27FC236}">
                <a16:creationId xmlns:a16="http://schemas.microsoft.com/office/drawing/2014/main" id="{FFE47400-5ACA-3148-AD0C-604693729561}"/>
              </a:ext>
            </a:extLst>
          </p:cNvPr>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000" b="0" i="0" u="none" strike="noStrike" kern="1200" cap="none" spc="0" normalizeH="0" baseline="0" noProof="0">
                <a:ln>
                  <a:noFill/>
                </a:ln>
                <a:solidFill>
                  <a:srgbClr val="101073"/>
                </a:solidFill>
                <a:effectLst/>
                <a:uLnTx/>
                <a:uFillTx/>
                <a:latin typeface="Arial" charset="0"/>
                <a:ea typeface="+mn-ea"/>
                <a:cs typeface="+mn-cs"/>
              </a:rPr>
              <a:t>/ name of department</a:t>
            </a:r>
          </a:p>
        </p:txBody>
      </p:sp>
      <p:sp>
        <p:nvSpPr>
          <p:cNvPr id="5" name="Slide Number Placeholder 4">
            <a:extLst>
              <a:ext uri="{FF2B5EF4-FFF2-40B4-BE49-F238E27FC236}">
                <a16:creationId xmlns:a16="http://schemas.microsoft.com/office/drawing/2014/main" id="{1D07AE3B-4DF5-8F46-B41F-3B40909EF732}"/>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800" b="0" i="0" u="none" strike="noStrike" kern="1200" cap="none" spc="0" normalizeH="0" baseline="0" noProof="0">
                <a:ln>
                  <a:noFill/>
                </a:ln>
                <a:solidFill>
                  <a:srgbClr val="FFFFFF"/>
                </a:solidFill>
                <a:effectLst/>
                <a:uLnTx/>
                <a:uFillTx/>
                <a:latin typeface="Arial" charset="0"/>
                <a:ea typeface="ＭＳ Ｐゴシック" charset="0"/>
              </a:rPr>
              <a:t>PAGE </a:t>
            </a:r>
            <a:fld id="{5E88AC5C-B19B-9A42-B9C3-384090A13D53}" type="slidenum">
              <a:rPr kumimoji="0" lang="nl-NL" sz="800" b="0" i="0" u="none" strike="noStrike" kern="1200" cap="none" spc="0" normalizeH="0" baseline="0" noProof="0" smtClean="0">
                <a:ln>
                  <a:noFill/>
                </a:ln>
                <a:solidFill>
                  <a:srgbClr val="FFFFFF"/>
                </a:solidFill>
                <a:effectLst/>
                <a:uLnTx/>
                <a:uFillTx/>
                <a:latin typeface="Arial" charset="0"/>
                <a:ea typeface="ＭＳ Ｐゴシック" charset="0"/>
              </a:rPr>
              <a:pPr marL="0" marR="0" lvl="0" indent="0" algn="l" defTabSz="914400" rtl="0" eaLnBrk="1" fontAlgn="base" latinLnBrk="0" hangingPunct="1">
                <a:lnSpc>
                  <a:spcPct val="100000"/>
                </a:lnSpc>
                <a:spcBef>
                  <a:spcPct val="0"/>
                </a:spcBef>
                <a:spcAft>
                  <a:spcPct val="0"/>
                </a:spcAft>
                <a:buClrTx/>
                <a:buSzTx/>
                <a:buFontTx/>
                <a:buNone/>
                <a:tabLst/>
                <a:defRPr/>
              </a:pPr>
              <a:t>30</a:t>
            </a:fld>
            <a:endParaRPr kumimoji="0" lang="nl-NL" sz="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 name="Date Placeholder 5">
            <a:extLst>
              <a:ext uri="{FF2B5EF4-FFF2-40B4-BE49-F238E27FC236}">
                <a16:creationId xmlns:a16="http://schemas.microsoft.com/office/drawing/2014/main" id="{E245F21C-1621-434D-998B-952DBA5B2D8A}"/>
              </a:ext>
            </a:extLst>
          </p:cNvPr>
          <p:cNvSpPr>
            <a:spLocks noGrp="1"/>
          </p:cNvSpPr>
          <p:nvPr>
            <p:ph type="dt" sz="half"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BD1A028-35AD-C44F-9914-1A3407C41845}" type="datetime1">
              <a:rPr kumimoji="0" lang="nl-NL" sz="800" b="0" i="0" u="none" strike="noStrike" kern="1200" cap="none" spc="0" normalizeH="0" baseline="0" noProof="0" smtClean="0">
                <a:ln>
                  <a:noFill/>
                </a:ln>
                <a:solidFill>
                  <a:srgbClr val="FFFFFF"/>
                </a:solidFill>
                <a:effectLst/>
                <a:uLnTx/>
                <a:uFillTx/>
                <a:latin typeface="Arial" charset="0"/>
                <a:ea typeface="ＭＳ Ｐゴシック" charset="0"/>
              </a:rPr>
              <a:pPr marL="0" marR="0" lvl="0" indent="0" algn="l" defTabSz="914400" rtl="0" eaLnBrk="1" fontAlgn="base" latinLnBrk="0" hangingPunct="1">
                <a:lnSpc>
                  <a:spcPct val="100000"/>
                </a:lnSpc>
                <a:spcBef>
                  <a:spcPct val="0"/>
                </a:spcBef>
                <a:spcAft>
                  <a:spcPct val="0"/>
                </a:spcAft>
                <a:buClrTx/>
                <a:buSzTx/>
                <a:buFontTx/>
                <a:buNone/>
                <a:tabLst/>
                <a:defRPr/>
              </a:pPr>
              <a:t>06-05-2021</a:t>
            </a:fld>
            <a:endParaRPr kumimoji="0" lang="nl-NL" sz="800" b="0" i="0" u="none" strike="noStrike" kern="1200" cap="none" spc="0" normalizeH="0" baseline="0" noProof="0">
              <a:ln>
                <a:noFill/>
              </a:ln>
              <a:solidFill>
                <a:srgbClr val="FFFFFF"/>
              </a:solidFill>
              <a:effectLst/>
              <a:uLnTx/>
              <a:uFillTx/>
              <a:latin typeface="Arial" charset="0"/>
              <a:ea typeface="ＭＳ Ｐゴシック" charset="0"/>
            </a:endParaRPr>
          </a:p>
        </p:txBody>
      </p:sp>
    </p:spTree>
    <p:extLst>
      <p:ext uri="{BB962C8B-B14F-4D97-AF65-F5344CB8AC3E}">
        <p14:creationId xmlns:p14="http://schemas.microsoft.com/office/powerpoint/2010/main" val="36623557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C9192-A33D-7540-BB7E-B3E39A90722B}"/>
              </a:ext>
            </a:extLst>
          </p:cNvPr>
          <p:cNvSpPr>
            <a:spLocks noGrp="1"/>
          </p:cNvSpPr>
          <p:nvPr>
            <p:ph type="title"/>
          </p:nvPr>
        </p:nvSpPr>
        <p:spPr/>
        <p:txBody>
          <a:bodyPr/>
          <a:lstStyle/>
          <a:p>
            <a:r>
              <a:rPr lang="en-US" dirty="0"/>
              <a:t>APT 29</a:t>
            </a:r>
          </a:p>
        </p:txBody>
      </p:sp>
      <p:sp>
        <p:nvSpPr>
          <p:cNvPr id="3" name="Content Placeholder 2">
            <a:extLst>
              <a:ext uri="{FF2B5EF4-FFF2-40B4-BE49-F238E27FC236}">
                <a16:creationId xmlns:a16="http://schemas.microsoft.com/office/drawing/2014/main" id="{8D1F00CE-9B98-3441-AB8B-9E8EAF2ACDDA}"/>
              </a:ext>
            </a:extLst>
          </p:cNvPr>
          <p:cNvSpPr>
            <a:spLocks noGrp="1"/>
          </p:cNvSpPr>
          <p:nvPr>
            <p:ph idx="1"/>
          </p:nvPr>
        </p:nvSpPr>
        <p:spPr/>
        <p:txBody>
          <a:bodyPr/>
          <a:lstStyle/>
          <a:p>
            <a:r>
              <a:rPr lang="en-US" dirty="0"/>
              <a:t>AKA: Dukes, Group 100, Cozy Duke, </a:t>
            </a:r>
            <a:r>
              <a:rPr lang="en-US" dirty="0" err="1"/>
              <a:t>CozyDuke</a:t>
            </a:r>
            <a:r>
              <a:rPr lang="en-US" dirty="0"/>
              <a:t>, </a:t>
            </a:r>
            <a:r>
              <a:rPr lang="en-US" dirty="0" err="1"/>
              <a:t>EuroAPT</a:t>
            </a:r>
            <a:r>
              <a:rPr lang="en-US" dirty="0"/>
              <a:t>, </a:t>
            </a:r>
            <a:r>
              <a:rPr lang="en-US" dirty="0" err="1"/>
              <a:t>CozyBear</a:t>
            </a:r>
            <a:r>
              <a:rPr lang="en-US" dirty="0"/>
              <a:t>, </a:t>
            </a:r>
            <a:r>
              <a:rPr lang="en-US" dirty="0" err="1"/>
              <a:t>CozyCar</a:t>
            </a:r>
            <a:r>
              <a:rPr lang="en-US" dirty="0"/>
              <a:t>, </a:t>
            </a:r>
            <a:r>
              <a:rPr lang="en-US" dirty="0" err="1"/>
              <a:t>Cozer</a:t>
            </a:r>
            <a:r>
              <a:rPr lang="en-US" dirty="0"/>
              <a:t>, Office Monkeys, </a:t>
            </a:r>
            <a:r>
              <a:rPr lang="en-US" dirty="0" err="1"/>
              <a:t>OfficeMonkeys</a:t>
            </a:r>
            <a:r>
              <a:rPr lang="en-US" dirty="0"/>
              <a:t>, APT29, Cozy Bear, The Dukes, </a:t>
            </a:r>
            <a:r>
              <a:rPr lang="en-US" dirty="0" err="1"/>
              <a:t>Minidionis</a:t>
            </a:r>
            <a:r>
              <a:rPr lang="en-US" dirty="0"/>
              <a:t>, </a:t>
            </a:r>
            <a:r>
              <a:rPr lang="en-US" dirty="0" err="1"/>
              <a:t>SeaDuke</a:t>
            </a:r>
            <a:r>
              <a:rPr lang="en-US" dirty="0"/>
              <a:t>, Hammer Toss</a:t>
            </a:r>
          </a:p>
          <a:p>
            <a:r>
              <a:rPr lang="en-US" dirty="0" err="1"/>
              <a:t>Beleved</a:t>
            </a:r>
            <a:r>
              <a:rPr lang="en-US" dirty="0"/>
              <a:t> to be from Russia but a different group than APT28</a:t>
            </a:r>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254F2F3C-53ED-1E47-A81F-2C57BCC097A9}"/>
              </a:ext>
            </a:extLst>
          </p:cNvPr>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000" b="0" i="0" u="none" strike="noStrike" kern="1200" cap="none" spc="0" normalizeH="0" baseline="0" noProof="0">
                <a:ln>
                  <a:noFill/>
                </a:ln>
                <a:solidFill>
                  <a:srgbClr val="101073"/>
                </a:solidFill>
                <a:effectLst/>
                <a:uLnTx/>
                <a:uFillTx/>
                <a:latin typeface="Arial" charset="0"/>
                <a:ea typeface="+mn-ea"/>
                <a:cs typeface="+mn-cs"/>
              </a:rPr>
              <a:t>/ name of department</a:t>
            </a:r>
          </a:p>
        </p:txBody>
      </p:sp>
      <p:sp>
        <p:nvSpPr>
          <p:cNvPr id="5" name="Slide Number Placeholder 4">
            <a:extLst>
              <a:ext uri="{FF2B5EF4-FFF2-40B4-BE49-F238E27FC236}">
                <a16:creationId xmlns:a16="http://schemas.microsoft.com/office/drawing/2014/main" id="{C30DA00E-6BA8-6F49-A316-6035EA207A5E}"/>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800" b="0" i="0" u="none" strike="noStrike" kern="1200" cap="none" spc="0" normalizeH="0" baseline="0" noProof="0">
                <a:ln>
                  <a:noFill/>
                </a:ln>
                <a:solidFill>
                  <a:srgbClr val="FFFFFF"/>
                </a:solidFill>
                <a:effectLst/>
                <a:uLnTx/>
                <a:uFillTx/>
                <a:latin typeface="Arial" charset="0"/>
                <a:ea typeface="ＭＳ Ｐゴシック" charset="0"/>
              </a:rPr>
              <a:t>PAGE </a:t>
            </a:r>
            <a:fld id="{5E88AC5C-B19B-9A42-B9C3-384090A13D53}" type="slidenum">
              <a:rPr kumimoji="0" lang="nl-NL" sz="800" b="0" i="0" u="none" strike="noStrike" kern="1200" cap="none" spc="0" normalizeH="0" baseline="0" noProof="0" smtClean="0">
                <a:ln>
                  <a:noFill/>
                </a:ln>
                <a:solidFill>
                  <a:srgbClr val="FFFFFF"/>
                </a:solidFill>
                <a:effectLst/>
                <a:uLnTx/>
                <a:uFillTx/>
                <a:latin typeface="Arial" charset="0"/>
                <a:ea typeface="ＭＳ Ｐゴシック" charset="0"/>
              </a:rPr>
              <a:pPr marL="0" marR="0" lvl="0" indent="0" algn="l" defTabSz="914400" rtl="0" eaLnBrk="1" fontAlgn="base" latinLnBrk="0" hangingPunct="1">
                <a:lnSpc>
                  <a:spcPct val="100000"/>
                </a:lnSpc>
                <a:spcBef>
                  <a:spcPct val="0"/>
                </a:spcBef>
                <a:spcAft>
                  <a:spcPct val="0"/>
                </a:spcAft>
                <a:buClrTx/>
                <a:buSzTx/>
                <a:buFontTx/>
                <a:buNone/>
                <a:tabLst/>
                <a:defRPr/>
              </a:pPr>
              <a:t>31</a:t>
            </a:fld>
            <a:endParaRPr kumimoji="0" lang="nl-NL" sz="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 name="Date Placeholder 5">
            <a:extLst>
              <a:ext uri="{FF2B5EF4-FFF2-40B4-BE49-F238E27FC236}">
                <a16:creationId xmlns:a16="http://schemas.microsoft.com/office/drawing/2014/main" id="{E07F541C-D122-494E-A652-60ECABADDA9A}"/>
              </a:ext>
            </a:extLst>
          </p:cNvPr>
          <p:cNvSpPr>
            <a:spLocks noGrp="1"/>
          </p:cNvSpPr>
          <p:nvPr>
            <p:ph type="dt" sz="half"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BD1A028-35AD-C44F-9914-1A3407C41845}" type="datetime1">
              <a:rPr kumimoji="0" lang="nl-NL" sz="800" b="0" i="0" u="none" strike="noStrike" kern="1200" cap="none" spc="0" normalizeH="0" baseline="0" noProof="0" smtClean="0">
                <a:ln>
                  <a:noFill/>
                </a:ln>
                <a:solidFill>
                  <a:srgbClr val="FFFFFF"/>
                </a:solidFill>
                <a:effectLst/>
                <a:uLnTx/>
                <a:uFillTx/>
                <a:latin typeface="Arial" charset="0"/>
                <a:ea typeface="ＭＳ Ｐゴシック" charset="0"/>
              </a:rPr>
              <a:pPr marL="0" marR="0" lvl="0" indent="0" algn="l" defTabSz="914400" rtl="0" eaLnBrk="1" fontAlgn="base" latinLnBrk="0" hangingPunct="1">
                <a:lnSpc>
                  <a:spcPct val="100000"/>
                </a:lnSpc>
                <a:spcBef>
                  <a:spcPct val="0"/>
                </a:spcBef>
                <a:spcAft>
                  <a:spcPct val="0"/>
                </a:spcAft>
                <a:buClrTx/>
                <a:buSzTx/>
                <a:buFontTx/>
                <a:buNone/>
                <a:tabLst/>
                <a:defRPr/>
              </a:pPr>
              <a:t>06-05-2021</a:t>
            </a:fld>
            <a:endParaRPr kumimoji="0" lang="nl-NL" sz="800" b="0" i="0" u="none" strike="noStrike" kern="1200" cap="none" spc="0" normalizeH="0" baseline="0" noProof="0">
              <a:ln>
                <a:noFill/>
              </a:ln>
              <a:solidFill>
                <a:srgbClr val="FFFFFF"/>
              </a:solidFill>
              <a:effectLst/>
              <a:uLnTx/>
              <a:uFillTx/>
              <a:latin typeface="Arial" charset="0"/>
              <a:ea typeface="ＭＳ Ｐゴシック" charset="0"/>
            </a:endParaRPr>
          </a:p>
        </p:txBody>
      </p:sp>
    </p:spTree>
    <p:extLst>
      <p:ext uri="{BB962C8B-B14F-4D97-AF65-F5344CB8AC3E}">
        <p14:creationId xmlns:p14="http://schemas.microsoft.com/office/powerpoint/2010/main" val="38769546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26323-DFB3-3943-9B67-AB78B9D41B99}"/>
              </a:ext>
            </a:extLst>
          </p:cNvPr>
          <p:cNvSpPr>
            <a:spLocks noGrp="1"/>
          </p:cNvSpPr>
          <p:nvPr>
            <p:ph type="title"/>
          </p:nvPr>
        </p:nvSpPr>
        <p:spPr>
          <a:xfrm>
            <a:off x="611188" y="215900"/>
            <a:ext cx="8024812" cy="922338"/>
          </a:xfrm>
        </p:spPr>
        <p:txBody>
          <a:bodyPr/>
          <a:lstStyle/>
          <a:p>
            <a:r>
              <a:rPr lang="en-US" dirty="0"/>
              <a:t>Attribution of APT 29</a:t>
            </a:r>
          </a:p>
        </p:txBody>
      </p:sp>
      <p:sp>
        <p:nvSpPr>
          <p:cNvPr id="3" name="Content Placeholder 2">
            <a:extLst>
              <a:ext uri="{FF2B5EF4-FFF2-40B4-BE49-F238E27FC236}">
                <a16:creationId xmlns:a16="http://schemas.microsoft.com/office/drawing/2014/main" id="{9573B44E-2BEE-9E46-8A95-81F9A519B0F1}"/>
              </a:ext>
            </a:extLst>
          </p:cNvPr>
          <p:cNvSpPr>
            <a:spLocks noGrp="1"/>
          </p:cNvSpPr>
          <p:nvPr>
            <p:ph idx="1"/>
          </p:nvPr>
        </p:nvSpPr>
        <p:spPr/>
        <p:txBody>
          <a:bodyPr/>
          <a:lstStyle/>
          <a:p>
            <a:r>
              <a:rPr lang="en-US" dirty="0">
                <a:hlinkClick r:id="rId2"/>
              </a:rPr>
              <a:t>https://www.volkskrant.nl/wetenschap/dutch-agencies-provide-crucial-intel-about-russia-s-interference-in-us-elections~b4f8111b/</a:t>
            </a:r>
            <a:endParaRPr lang="en-US" dirty="0"/>
          </a:p>
          <a:p>
            <a:endParaRPr lang="en-US" dirty="0"/>
          </a:p>
        </p:txBody>
      </p:sp>
      <p:sp>
        <p:nvSpPr>
          <p:cNvPr id="4" name="Footer Placeholder 3">
            <a:extLst>
              <a:ext uri="{FF2B5EF4-FFF2-40B4-BE49-F238E27FC236}">
                <a16:creationId xmlns:a16="http://schemas.microsoft.com/office/drawing/2014/main" id="{81FCF943-97E0-634B-9A6B-98B96272157C}"/>
              </a:ext>
            </a:extLst>
          </p:cNvPr>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000" b="0" i="0" u="none" strike="noStrike" kern="1200" cap="none" spc="0" normalizeH="0" baseline="0" noProof="0">
                <a:ln>
                  <a:noFill/>
                </a:ln>
                <a:solidFill>
                  <a:srgbClr val="101073"/>
                </a:solidFill>
                <a:effectLst/>
                <a:uLnTx/>
                <a:uFillTx/>
                <a:latin typeface="Arial" charset="0"/>
                <a:ea typeface="+mn-ea"/>
                <a:cs typeface="+mn-cs"/>
              </a:rPr>
              <a:t>/ name of department</a:t>
            </a:r>
          </a:p>
        </p:txBody>
      </p:sp>
      <p:sp>
        <p:nvSpPr>
          <p:cNvPr id="5" name="Slide Number Placeholder 4">
            <a:extLst>
              <a:ext uri="{FF2B5EF4-FFF2-40B4-BE49-F238E27FC236}">
                <a16:creationId xmlns:a16="http://schemas.microsoft.com/office/drawing/2014/main" id="{22C2D6EB-11C5-1D46-9B58-FD8D74C0CEEE}"/>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800" b="0" i="0" u="none" strike="noStrike" kern="1200" cap="none" spc="0" normalizeH="0" baseline="0" noProof="0">
                <a:ln>
                  <a:noFill/>
                </a:ln>
                <a:solidFill>
                  <a:srgbClr val="FFFFFF"/>
                </a:solidFill>
                <a:effectLst/>
                <a:uLnTx/>
                <a:uFillTx/>
                <a:latin typeface="Arial" charset="0"/>
                <a:ea typeface="ＭＳ Ｐゴシック" charset="0"/>
              </a:rPr>
              <a:t>PAGE </a:t>
            </a:r>
            <a:fld id="{5E88AC5C-B19B-9A42-B9C3-384090A13D53}" type="slidenum">
              <a:rPr kumimoji="0" lang="nl-NL" sz="800" b="0" i="0" u="none" strike="noStrike" kern="1200" cap="none" spc="0" normalizeH="0" baseline="0" noProof="0" smtClean="0">
                <a:ln>
                  <a:noFill/>
                </a:ln>
                <a:solidFill>
                  <a:srgbClr val="FFFFFF"/>
                </a:solidFill>
                <a:effectLst/>
                <a:uLnTx/>
                <a:uFillTx/>
                <a:latin typeface="Arial" charset="0"/>
                <a:ea typeface="ＭＳ Ｐゴシック" charset="0"/>
              </a:rPr>
              <a:pPr marL="0" marR="0" lvl="0" indent="0" algn="l" defTabSz="914400" rtl="0" eaLnBrk="1" fontAlgn="base" latinLnBrk="0" hangingPunct="1">
                <a:lnSpc>
                  <a:spcPct val="100000"/>
                </a:lnSpc>
                <a:spcBef>
                  <a:spcPct val="0"/>
                </a:spcBef>
                <a:spcAft>
                  <a:spcPct val="0"/>
                </a:spcAft>
                <a:buClrTx/>
                <a:buSzTx/>
                <a:buFontTx/>
                <a:buNone/>
                <a:tabLst/>
                <a:defRPr/>
              </a:pPr>
              <a:t>32</a:t>
            </a:fld>
            <a:endParaRPr kumimoji="0" lang="nl-NL" sz="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 name="Date Placeholder 5">
            <a:extLst>
              <a:ext uri="{FF2B5EF4-FFF2-40B4-BE49-F238E27FC236}">
                <a16:creationId xmlns:a16="http://schemas.microsoft.com/office/drawing/2014/main" id="{F28BF6CD-2104-D14A-9778-E48A1505833D}"/>
              </a:ext>
            </a:extLst>
          </p:cNvPr>
          <p:cNvSpPr>
            <a:spLocks noGrp="1"/>
          </p:cNvSpPr>
          <p:nvPr>
            <p:ph type="dt" sz="half"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BD1A028-35AD-C44F-9914-1A3407C41845}" type="datetime1">
              <a:rPr kumimoji="0" lang="nl-NL" sz="800" b="0" i="0" u="none" strike="noStrike" kern="1200" cap="none" spc="0" normalizeH="0" baseline="0" noProof="0" smtClean="0">
                <a:ln>
                  <a:noFill/>
                </a:ln>
                <a:solidFill>
                  <a:srgbClr val="FFFFFF"/>
                </a:solidFill>
                <a:effectLst/>
                <a:uLnTx/>
                <a:uFillTx/>
                <a:latin typeface="Arial" charset="0"/>
                <a:ea typeface="ＭＳ Ｐゴシック" charset="0"/>
              </a:rPr>
              <a:pPr marL="0" marR="0" lvl="0" indent="0" algn="l" defTabSz="914400" rtl="0" eaLnBrk="1" fontAlgn="base" latinLnBrk="0" hangingPunct="1">
                <a:lnSpc>
                  <a:spcPct val="100000"/>
                </a:lnSpc>
                <a:spcBef>
                  <a:spcPct val="0"/>
                </a:spcBef>
                <a:spcAft>
                  <a:spcPct val="0"/>
                </a:spcAft>
                <a:buClrTx/>
                <a:buSzTx/>
                <a:buFontTx/>
                <a:buNone/>
                <a:tabLst/>
                <a:defRPr/>
              </a:pPr>
              <a:t>06-05-2021</a:t>
            </a:fld>
            <a:endParaRPr kumimoji="0" lang="nl-NL" sz="800" b="0" i="0" u="none" strike="noStrike" kern="1200" cap="none" spc="0" normalizeH="0" baseline="0" noProof="0">
              <a:ln>
                <a:noFill/>
              </a:ln>
              <a:solidFill>
                <a:srgbClr val="FFFFFF"/>
              </a:solidFill>
              <a:effectLst/>
              <a:uLnTx/>
              <a:uFillTx/>
              <a:latin typeface="Arial" charset="0"/>
              <a:ea typeface="ＭＳ Ｐゴシック" charset="0"/>
            </a:endParaRPr>
          </a:p>
        </p:txBody>
      </p:sp>
      <p:pic>
        <p:nvPicPr>
          <p:cNvPr id="10" name="Picture 9">
            <a:extLst>
              <a:ext uri="{FF2B5EF4-FFF2-40B4-BE49-F238E27FC236}">
                <a16:creationId xmlns:a16="http://schemas.microsoft.com/office/drawing/2014/main" id="{9DF8B32D-706A-2646-A7D8-AA717B6E7583}"/>
              </a:ext>
            </a:extLst>
          </p:cNvPr>
          <p:cNvPicPr>
            <a:picLocks noChangeAspect="1"/>
          </p:cNvPicPr>
          <p:nvPr/>
        </p:nvPicPr>
        <p:blipFill>
          <a:blip r:embed="rId3"/>
          <a:stretch>
            <a:fillRect/>
          </a:stretch>
        </p:blipFill>
        <p:spPr>
          <a:xfrm>
            <a:off x="611188" y="2492896"/>
            <a:ext cx="5396114" cy="3890615"/>
          </a:xfrm>
          <a:prstGeom prst="rect">
            <a:avLst/>
          </a:prstGeom>
        </p:spPr>
      </p:pic>
    </p:spTree>
    <p:extLst>
      <p:ext uri="{BB962C8B-B14F-4D97-AF65-F5344CB8AC3E}">
        <p14:creationId xmlns:p14="http://schemas.microsoft.com/office/powerpoint/2010/main" val="12903670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45DE6-ECE9-5049-9473-F841EDB5DAB0}"/>
              </a:ext>
            </a:extLst>
          </p:cNvPr>
          <p:cNvSpPr>
            <a:spLocks noGrp="1"/>
          </p:cNvSpPr>
          <p:nvPr>
            <p:ph type="title"/>
          </p:nvPr>
        </p:nvSpPr>
        <p:spPr/>
        <p:txBody>
          <a:bodyPr/>
          <a:lstStyle/>
          <a:p>
            <a:r>
              <a:rPr lang="en-US" dirty="0"/>
              <a:t>Attribution of APT 29 (2)</a:t>
            </a:r>
          </a:p>
        </p:txBody>
      </p:sp>
      <p:sp>
        <p:nvSpPr>
          <p:cNvPr id="3" name="Content Placeholder 2">
            <a:extLst>
              <a:ext uri="{FF2B5EF4-FFF2-40B4-BE49-F238E27FC236}">
                <a16:creationId xmlns:a16="http://schemas.microsoft.com/office/drawing/2014/main" id="{8A034F8E-4D5D-004E-A7DC-1BAFCE40B92E}"/>
              </a:ext>
            </a:extLst>
          </p:cNvPr>
          <p:cNvSpPr>
            <a:spLocks noGrp="1"/>
          </p:cNvSpPr>
          <p:nvPr>
            <p:ph idx="1"/>
          </p:nvPr>
        </p:nvSpPr>
        <p:spPr/>
        <p:txBody>
          <a:bodyPr/>
          <a:lstStyle/>
          <a:p>
            <a:r>
              <a:rPr lang="en-US" dirty="0"/>
              <a:t>Summer of 2014. A hacker from the Dutch intelligence agency AIVD has penetrated the computer network of a university building next to the Red Square in Moscow, oblivious to the implications. </a:t>
            </a:r>
          </a:p>
          <a:p>
            <a:r>
              <a:rPr lang="en-US" dirty="0"/>
              <a:t>One year later, from the AIVD headquarters in Zoetermeer, he and his colleagues witness Russian hackers launching an attack on the Democratic Party in the United States. The AIVD hackers had not infiltrated just any building; they were in the computer network of the infamous Russian hacker group Cozy Bear. And unbeknownst to the Russians, they could see everything.</a:t>
            </a:r>
          </a:p>
          <a:p>
            <a:endParaRPr lang="en-US" dirty="0"/>
          </a:p>
        </p:txBody>
      </p:sp>
      <p:sp>
        <p:nvSpPr>
          <p:cNvPr id="4" name="Footer Placeholder 3">
            <a:extLst>
              <a:ext uri="{FF2B5EF4-FFF2-40B4-BE49-F238E27FC236}">
                <a16:creationId xmlns:a16="http://schemas.microsoft.com/office/drawing/2014/main" id="{5243C4A5-0459-CB44-A800-CFA05F48142B}"/>
              </a:ext>
            </a:extLst>
          </p:cNvPr>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000" b="0" i="0" u="none" strike="noStrike" kern="1200" cap="none" spc="0" normalizeH="0" baseline="0" noProof="0">
                <a:ln>
                  <a:noFill/>
                </a:ln>
                <a:solidFill>
                  <a:srgbClr val="101073"/>
                </a:solidFill>
                <a:effectLst/>
                <a:uLnTx/>
                <a:uFillTx/>
                <a:latin typeface="Arial" charset="0"/>
                <a:ea typeface="+mn-ea"/>
                <a:cs typeface="+mn-cs"/>
              </a:rPr>
              <a:t>/ name of department</a:t>
            </a:r>
          </a:p>
        </p:txBody>
      </p:sp>
      <p:sp>
        <p:nvSpPr>
          <p:cNvPr id="5" name="Slide Number Placeholder 4">
            <a:extLst>
              <a:ext uri="{FF2B5EF4-FFF2-40B4-BE49-F238E27FC236}">
                <a16:creationId xmlns:a16="http://schemas.microsoft.com/office/drawing/2014/main" id="{A3F80E24-0F06-4F40-8B41-745705547518}"/>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800" b="0" i="0" u="none" strike="noStrike" kern="1200" cap="none" spc="0" normalizeH="0" baseline="0" noProof="0">
                <a:ln>
                  <a:noFill/>
                </a:ln>
                <a:solidFill>
                  <a:srgbClr val="FFFFFF"/>
                </a:solidFill>
                <a:effectLst/>
                <a:uLnTx/>
                <a:uFillTx/>
                <a:latin typeface="Arial" charset="0"/>
                <a:ea typeface="ＭＳ Ｐゴシック" charset="0"/>
              </a:rPr>
              <a:t>PAGE </a:t>
            </a:r>
            <a:fld id="{5E88AC5C-B19B-9A42-B9C3-384090A13D53}" type="slidenum">
              <a:rPr kumimoji="0" lang="nl-NL" sz="800" b="0" i="0" u="none" strike="noStrike" kern="1200" cap="none" spc="0" normalizeH="0" baseline="0" noProof="0" smtClean="0">
                <a:ln>
                  <a:noFill/>
                </a:ln>
                <a:solidFill>
                  <a:srgbClr val="FFFFFF"/>
                </a:solidFill>
                <a:effectLst/>
                <a:uLnTx/>
                <a:uFillTx/>
                <a:latin typeface="Arial" charset="0"/>
                <a:ea typeface="ＭＳ Ｐゴシック" charset="0"/>
              </a:rPr>
              <a:pPr marL="0" marR="0" lvl="0" indent="0" algn="l" defTabSz="914400" rtl="0" eaLnBrk="1" fontAlgn="base" latinLnBrk="0" hangingPunct="1">
                <a:lnSpc>
                  <a:spcPct val="100000"/>
                </a:lnSpc>
                <a:spcBef>
                  <a:spcPct val="0"/>
                </a:spcBef>
                <a:spcAft>
                  <a:spcPct val="0"/>
                </a:spcAft>
                <a:buClrTx/>
                <a:buSzTx/>
                <a:buFontTx/>
                <a:buNone/>
                <a:tabLst/>
                <a:defRPr/>
              </a:pPr>
              <a:t>33</a:t>
            </a:fld>
            <a:endParaRPr kumimoji="0" lang="nl-NL" sz="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 name="Date Placeholder 5">
            <a:extLst>
              <a:ext uri="{FF2B5EF4-FFF2-40B4-BE49-F238E27FC236}">
                <a16:creationId xmlns:a16="http://schemas.microsoft.com/office/drawing/2014/main" id="{FCE1AD83-BC9E-EA43-A23A-5D110CEA3F84}"/>
              </a:ext>
            </a:extLst>
          </p:cNvPr>
          <p:cNvSpPr>
            <a:spLocks noGrp="1"/>
          </p:cNvSpPr>
          <p:nvPr>
            <p:ph type="dt" sz="half"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BD1A028-35AD-C44F-9914-1A3407C41845}" type="datetime1">
              <a:rPr kumimoji="0" lang="nl-NL" sz="800" b="0" i="0" u="none" strike="noStrike" kern="1200" cap="none" spc="0" normalizeH="0" baseline="0" noProof="0" smtClean="0">
                <a:ln>
                  <a:noFill/>
                </a:ln>
                <a:solidFill>
                  <a:srgbClr val="FFFFFF"/>
                </a:solidFill>
                <a:effectLst/>
                <a:uLnTx/>
                <a:uFillTx/>
                <a:latin typeface="Arial" charset="0"/>
                <a:ea typeface="ＭＳ Ｐゴシック" charset="0"/>
              </a:rPr>
              <a:pPr marL="0" marR="0" lvl="0" indent="0" algn="l" defTabSz="914400" rtl="0" eaLnBrk="1" fontAlgn="base" latinLnBrk="0" hangingPunct="1">
                <a:lnSpc>
                  <a:spcPct val="100000"/>
                </a:lnSpc>
                <a:spcBef>
                  <a:spcPct val="0"/>
                </a:spcBef>
                <a:spcAft>
                  <a:spcPct val="0"/>
                </a:spcAft>
                <a:buClrTx/>
                <a:buSzTx/>
                <a:buFontTx/>
                <a:buNone/>
                <a:tabLst/>
                <a:defRPr/>
              </a:pPr>
              <a:t>06-05-2021</a:t>
            </a:fld>
            <a:endParaRPr kumimoji="0" lang="nl-NL" sz="800" b="0" i="0" u="none" strike="noStrike" kern="1200" cap="none" spc="0" normalizeH="0" baseline="0" noProof="0">
              <a:ln>
                <a:noFill/>
              </a:ln>
              <a:solidFill>
                <a:srgbClr val="FFFFFF"/>
              </a:solidFill>
              <a:effectLst/>
              <a:uLnTx/>
              <a:uFillTx/>
              <a:latin typeface="Arial" charset="0"/>
              <a:ea typeface="ＭＳ Ｐゴシック" charset="0"/>
            </a:endParaRPr>
          </a:p>
        </p:txBody>
      </p:sp>
    </p:spTree>
    <p:extLst>
      <p:ext uri="{BB962C8B-B14F-4D97-AF65-F5344CB8AC3E}">
        <p14:creationId xmlns:p14="http://schemas.microsoft.com/office/powerpoint/2010/main" val="21320167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68ACF-8F3D-C44D-9FAA-CC17419548DA}"/>
              </a:ext>
            </a:extLst>
          </p:cNvPr>
          <p:cNvSpPr>
            <a:spLocks noGrp="1"/>
          </p:cNvSpPr>
          <p:nvPr>
            <p:ph type="title"/>
          </p:nvPr>
        </p:nvSpPr>
        <p:spPr/>
        <p:txBody>
          <a:bodyPr/>
          <a:lstStyle/>
          <a:p>
            <a:r>
              <a:rPr lang="en-US" dirty="0"/>
              <a:t>APT 29 strikes back</a:t>
            </a:r>
          </a:p>
        </p:txBody>
      </p:sp>
      <p:sp>
        <p:nvSpPr>
          <p:cNvPr id="3" name="Content Placeholder 2">
            <a:extLst>
              <a:ext uri="{FF2B5EF4-FFF2-40B4-BE49-F238E27FC236}">
                <a16:creationId xmlns:a16="http://schemas.microsoft.com/office/drawing/2014/main" id="{D5BA277B-C69D-D646-9B7E-E4BB6E768ADE}"/>
              </a:ext>
            </a:extLst>
          </p:cNvPr>
          <p:cNvSpPr>
            <a:spLocks noGrp="1"/>
          </p:cNvSpPr>
          <p:nvPr>
            <p:ph idx="1"/>
          </p:nvPr>
        </p:nvSpPr>
        <p:spPr/>
        <p:txBody>
          <a:bodyPr/>
          <a:lstStyle/>
          <a:p>
            <a:r>
              <a:rPr lang="en-US" dirty="0">
                <a:hlinkClick r:id="rId2"/>
              </a:rPr>
              <a:t>https://www.fireeye.com/blog/threat-research/2018/11/not-so-cozy-an-uncomfortable-examination-of-a-suspected-apt29-phishing-campaign.html</a:t>
            </a:r>
            <a:endParaRPr lang="en-US" dirty="0"/>
          </a:p>
          <a:p>
            <a:endParaRPr lang="en-US" dirty="0"/>
          </a:p>
        </p:txBody>
      </p:sp>
      <p:sp>
        <p:nvSpPr>
          <p:cNvPr id="4" name="Footer Placeholder 3">
            <a:extLst>
              <a:ext uri="{FF2B5EF4-FFF2-40B4-BE49-F238E27FC236}">
                <a16:creationId xmlns:a16="http://schemas.microsoft.com/office/drawing/2014/main" id="{774B4CD1-E849-9542-962B-D830B6930522}"/>
              </a:ext>
            </a:extLst>
          </p:cNvPr>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000" b="0" i="0" u="none" strike="noStrike" kern="1200" cap="none" spc="0" normalizeH="0" baseline="0" noProof="0">
                <a:ln>
                  <a:noFill/>
                </a:ln>
                <a:solidFill>
                  <a:srgbClr val="101073"/>
                </a:solidFill>
                <a:effectLst/>
                <a:uLnTx/>
                <a:uFillTx/>
                <a:latin typeface="Arial" charset="0"/>
                <a:ea typeface="+mn-ea"/>
                <a:cs typeface="+mn-cs"/>
              </a:rPr>
              <a:t>/ name of department</a:t>
            </a:r>
          </a:p>
        </p:txBody>
      </p:sp>
      <p:sp>
        <p:nvSpPr>
          <p:cNvPr id="5" name="Slide Number Placeholder 4">
            <a:extLst>
              <a:ext uri="{FF2B5EF4-FFF2-40B4-BE49-F238E27FC236}">
                <a16:creationId xmlns:a16="http://schemas.microsoft.com/office/drawing/2014/main" id="{03E054C7-EE87-E24E-8236-A5D10A819263}"/>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800" b="0" i="0" u="none" strike="noStrike" kern="1200" cap="none" spc="0" normalizeH="0" baseline="0" noProof="0">
                <a:ln>
                  <a:noFill/>
                </a:ln>
                <a:solidFill>
                  <a:srgbClr val="FFFFFF"/>
                </a:solidFill>
                <a:effectLst/>
                <a:uLnTx/>
                <a:uFillTx/>
                <a:latin typeface="Arial" charset="0"/>
                <a:ea typeface="ＭＳ Ｐゴシック" charset="0"/>
              </a:rPr>
              <a:t>PAGE </a:t>
            </a:r>
            <a:fld id="{5E88AC5C-B19B-9A42-B9C3-384090A13D53}" type="slidenum">
              <a:rPr kumimoji="0" lang="nl-NL" sz="800" b="0" i="0" u="none" strike="noStrike" kern="1200" cap="none" spc="0" normalizeH="0" baseline="0" noProof="0" smtClean="0">
                <a:ln>
                  <a:noFill/>
                </a:ln>
                <a:solidFill>
                  <a:srgbClr val="FFFFFF"/>
                </a:solidFill>
                <a:effectLst/>
                <a:uLnTx/>
                <a:uFillTx/>
                <a:latin typeface="Arial" charset="0"/>
                <a:ea typeface="ＭＳ Ｐゴシック" charset="0"/>
              </a:rPr>
              <a:pPr marL="0" marR="0" lvl="0" indent="0" algn="l" defTabSz="914400" rtl="0" eaLnBrk="1" fontAlgn="base" latinLnBrk="0" hangingPunct="1">
                <a:lnSpc>
                  <a:spcPct val="100000"/>
                </a:lnSpc>
                <a:spcBef>
                  <a:spcPct val="0"/>
                </a:spcBef>
                <a:spcAft>
                  <a:spcPct val="0"/>
                </a:spcAft>
                <a:buClrTx/>
                <a:buSzTx/>
                <a:buFontTx/>
                <a:buNone/>
                <a:tabLst/>
                <a:defRPr/>
              </a:pPr>
              <a:t>34</a:t>
            </a:fld>
            <a:endParaRPr kumimoji="0" lang="nl-NL" sz="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 name="Date Placeholder 5">
            <a:extLst>
              <a:ext uri="{FF2B5EF4-FFF2-40B4-BE49-F238E27FC236}">
                <a16:creationId xmlns:a16="http://schemas.microsoft.com/office/drawing/2014/main" id="{694B82AA-8BFF-E54B-9FDC-7DF8BD29D6ED}"/>
              </a:ext>
            </a:extLst>
          </p:cNvPr>
          <p:cNvSpPr>
            <a:spLocks noGrp="1"/>
          </p:cNvSpPr>
          <p:nvPr>
            <p:ph type="dt" sz="half"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BD1A028-35AD-C44F-9914-1A3407C41845}" type="datetime1">
              <a:rPr kumimoji="0" lang="nl-NL" sz="800" b="0" i="0" u="none" strike="noStrike" kern="1200" cap="none" spc="0" normalizeH="0" baseline="0" noProof="0" smtClean="0">
                <a:ln>
                  <a:noFill/>
                </a:ln>
                <a:solidFill>
                  <a:srgbClr val="FFFFFF"/>
                </a:solidFill>
                <a:effectLst/>
                <a:uLnTx/>
                <a:uFillTx/>
                <a:latin typeface="Arial" charset="0"/>
                <a:ea typeface="ＭＳ Ｐゴシック" charset="0"/>
              </a:rPr>
              <a:pPr marL="0" marR="0" lvl="0" indent="0" algn="l" defTabSz="914400" rtl="0" eaLnBrk="1" fontAlgn="base" latinLnBrk="0" hangingPunct="1">
                <a:lnSpc>
                  <a:spcPct val="100000"/>
                </a:lnSpc>
                <a:spcBef>
                  <a:spcPct val="0"/>
                </a:spcBef>
                <a:spcAft>
                  <a:spcPct val="0"/>
                </a:spcAft>
                <a:buClrTx/>
                <a:buSzTx/>
                <a:buFontTx/>
                <a:buNone/>
                <a:tabLst/>
                <a:defRPr/>
              </a:pPr>
              <a:t>06-05-2021</a:t>
            </a:fld>
            <a:endParaRPr kumimoji="0" lang="nl-NL" sz="800" b="0" i="0" u="none" strike="noStrike" kern="1200" cap="none" spc="0" normalizeH="0" baseline="0" noProof="0">
              <a:ln>
                <a:noFill/>
              </a:ln>
              <a:solidFill>
                <a:srgbClr val="FFFFFF"/>
              </a:solidFill>
              <a:effectLst/>
              <a:uLnTx/>
              <a:uFillTx/>
              <a:latin typeface="Arial" charset="0"/>
              <a:ea typeface="ＭＳ Ｐゴシック" charset="0"/>
            </a:endParaRPr>
          </a:p>
        </p:txBody>
      </p:sp>
      <p:pic>
        <p:nvPicPr>
          <p:cNvPr id="8" name="Picture 7">
            <a:extLst>
              <a:ext uri="{FF2B5EF4-FFF2-40B4-BE49-F238E27FC236}">
                <a16:creationId xmlns:a16="http://schemas.microsoft.com/office/drawing/2014/main" id="{795529E0-F0BD-4446-AB34-4076A1B868EB}"/>
              </a:ext>
            </a:extLst>
          </p:cNvPr>
          <p:cNvPicPr>
            <a:picLocks noChangeAspect="1"/>
          </p:cNvPicPr>
          <p:nvPr/>
        </p:nvPicPr>
        <p:blipFill>
          <a:blip r:embed="rId3"/>
          <a:stretch>
            <a:fillRect/>
          </a:stretch>
        </p:blipFill>
        <p:spPr>
          <a:xfrm>
            <a:off x="445513" y="3140968"/>
            <a:ext cx="8407975" cy="2304256"/>
          </a:xfrm>
          <a:prstGeom prst="rect">
            <a:avLst/>
          </a:prstGeom>
          <a:effectLst>
            <a:outerShdw blurRad="254000" dist="38100" dir="8100000" algn="tr" rotWithShape="0">
              <a:prstClr val="black">
                <a:alpha val="40000"/>
              </a:prstClr>
            </a:outerShdw>
          </a:effectLst>
        </p:spPr>
      </p:pic>
      <p:pic>
        <p:nvPicPr>
          <p:cNvPr id="10" name="Picture 9">
            <a:extLst>
              <a:ext uri="{FF2B5EF4-FFF2-40B4-BE49-F238E27FC236}">
                <a16:creationId xmlns:a16="http://schemas.microsoft.com/office/drawing/2014/main" id="{338C7E6D-F685-4B4F-89A9-AEA86E1BEFE0}"/>
              </a:ext>
            </a:extLst>
          </p:cNvPr>
          <p:cNvPicPr>
            <a:picLocks noChangeAspect="1"/>
          </p:cNvPicPr>
          <p:nvPr/>
        </p:nvPicPr>
        <p:blipFill>
          <a:blip r:embed="rId4"/>
          <a:stretch>
            <a:fillRect/>
          </a:stretch>
        </p:blipFill>
        <p:spPr>
          <a:xfrm>
            <a:off x="445513" y="5686042"/>
            <a:ext cx="2413000" cy="673100"/>
          </a:xfrm>
          <a:prstGeom prst="rect">
            <a:avLst/>
          </a:prstGeom>
        </p:spPr>
      </p:pic>
    </p:spTree>
    <p:extLst>
      <p:ext uri="{BB962C8B-B14F-4D97-AF65-F5344CB8AC3E}">
        <p14:creationId xmlns:p14="http://schemas.microsoft.com/office/powerpoint/2010/main" val="1469655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BCC2F-8074-CF43-9889-36E25CFD9493}"/>
              </a:ext>
            </a:extLst>
          </p:cNvPr>
          <p:cNvSpPr>
            <a:spLocks noGrp="1"/>
          </p:cNvSpPr>
          <p:nvPr>
            <p:ph type="title"/>
          </p:nvPr>
        </p:nvSpPr>
        <p:spPr/>
        <p:txBody>
          <a:bodyPr/>
          <a:lstStyle/>
          <a:p>
            <a:r>
              <a:rPr lang="en-US" dirty="0"/>
              <a:t>APT 29 2018 Campaign </a:t>
            </a:r>
            <a:br>
              <a:rPr lang="en-US" dirty="0"/>
            </a:br>
            <a:r>
              <a:rPr lang="en-US" dirty="0"/>
              <a:t>(according to FireEye)</a:t>
            </a:r>
          </a:p>
        </p:txBody>
      </p:sp>
      <p:sp>
        <p:nvSpPr>
          <p:cNvPr id="3" name="Content Placeholder 2">
            <a:extLst>
              <a:ext uri="{FF2B5EF4-FFF2-40B4-BE49-F238E27FC236}">
                <a16:creationId xmlns:a16="http://schemas.microsoft.com/office/drawing/2014/main" id="{14C06F5B-15A5-374F-8A1A-7F3709F0E781}"/>
              </a:ext>
            </a:extLst>
          </p:cNvPr>
          <p:cNvSpPr>
            <a:spLocks noGrp="1"/>
          </p:cNvSpPr>
          <p:nvPr>
            <p:ph idx="1"/>
          </p:nvPr>
        </p:nvSpPr>
        <p:spPr/>
        <p:txBody>
          <a:bodyPr/>
          <a:lstStyle/>
          <a:p>
            <a:r>
              <a:rPr lang="en-US" dirty="0"/>
              <a:t>Targets: multiple industries, including </a:t>
            </a:r>
            <a:r>
              <a:rPr lang="en-US" b="1" dirty="0"/>
              <a:t>think tank, law enforcement, media, U.S. military, imagery, transportation, pharmaceutical, national government, and defense contracting</a:t>
            </a:r>
            <a:r>
              <a:rPr lang="en-US" dirty="0"/>
              <a:t>.</a:t>
            </a:r>
          </a:p>
          <a:p>
            <a:r>
              <a:rPr lang="en-US" dirty="0"/>
              <a:t>The attempts involved a </a:t>
            </a:r>
            <a:r>
              <a:rPr lang="en-US" b="1" dirty="0"/>
              <a:t>phishing email appearing to be from the U.S. Department of State with links to zip </a:t>
            </a:r>
            <a:r>
              <a:rPr lang="en-US" dirty="0"/>
              <a:t>files containing malicious Windows shortcuts that delivered Cobalt Strike Beacon.</a:t>
            </a:r>
          </a:p>
          <a:p>
            <a:r>
              <a:rPr lang="en-US" dirty="0"/>
              <a:t>Shared technical artifacts; tactics, techniques, and procedures; and targeting connect this activity to previously observed activity suspected to be APT29.</a:t>
            </a:r>
          </a:p>
          <a:p>
            <a:r>
              <a:rPr lang="en-US" dirty="0"/>
              <a:t>APT29 is known </a:t>
            </a:r>
            <a:r>
              <a:rPr lang="en-US" b="1" dirty="0"/>
              <a:t>to transition away from phishing implants </a:t>
            </a:r>
            <a:r>
              <a:rPr lang="en-US" dirty="0"/>
              <a:t>within hours of initial compromise.</a:t>
            </a:r>
          </a:p>
          <a:p>
            <a:endParaRPr lang="en-US" dirty="0"/>
          </a:p>
        </p:txBody>
      </p:sp>
      <p:sp>
        <p:nvSpPr>
          <p:cNvPr id="4" name="Footer Placeholder 3">
            <a:extLst>
              <a:ext uri="{FF2B5EF4-FFF2-40B4-BE49-F238E27FC236}">
                <a16:creationId xmlns:a16="http://schemas.microsoft.com/office/drawing/2014/main" id="{FD64B965-8B36-CD4E-918E-6C6CFE882AD6}"/>
              </a:ext>
            </a:extLst>
          </p:cNvPr>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000" b="0" i="0" u="none" strike="noStrike" kern="1200" cap="none" spc="0" normalizeH="0" baseline="0" noProof="0">
                <a:ln>
                  <a:noFill/>
                </a:ln>
                <a:solidFill>
                  <a:srgbClr val="101073"/>
                </a:solidFill>
                <a:effectLst/>
                <a:uLnTx/>
                <a:uFillTx/>
                <a:latin typeface="Arial" charset="0"/>
                <a:ea typeface="+mn-ea"/>
                <a:cs typeface="+mn-cs"/>
              </a:rPr>
              <a:t>/ name of department</a:t>
            </a:r>
          </a:p>
        </p:txBody>
      </p:sp>
      <p:sp>
        <p:nvSpPr>
          <p:cNvPr id="5" name="Slide Number Placeholder 4">
            <a:extLst>
              <a:ext uri="{FF2B5EF4-FFF2-40B4-BE49-F238E27FC236}">
                <a16:creationId xmlns:a16="http://schemas.microsoft.com/office/drawing/2014/main" id="{DAB0C0BD-5501-A848-9614-B724DECAE373}"/>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800" b="0" i="0" u="none" strike="noStrike" kern="1200" cap="none" spc="0" normalizeH="0" baseline="0" noProof="0">
                <a:ln>
                  <a:noFill/>
                </a:ln>
                <a:solidFill>
                  <a:srgbClr val="FFFFFF"/>
                </a:solidFill>
                <a:effectLst/>
                <a:uLnTx/>
                <a:uFillTx/>
                <a:latin typeface="Arial" charset="0"/>
                <a:ea typeface="ＭＳ Ｐゴシック" charset="0"/>
              </a:rPr>
              <a:t>PAGE </a:t>
            </a:r>
            <a:fld id="{5E88AC5C-B19B-9A42-B9C3-384090A13D53}" type="slidenum">
              <a:rPr kumimoji="0" lang="nl-NL" sz="800" b="0" i="0" u="none" strike="noStrike" kern="1200" cap="none" spc="0" normalizeH="0" baseline="0" noProof="0" smtClean="0">
                <a:ln>
                  <a:noFill/>
                </a:ln>
                <a:solidFill>
                  <a:srgbClr val="FFFFFF"/>
                </a:solidFill>
                <a:effectLst/>
                <a:uLnTx/>
                <a:uFillTx/>
                <a:latin typeface="Arial" charset="0"/>
                <a:ea typeface="ＭＳ Ｐゴシック" charset="0"/>
              </a:rPr>
              <a:pPr marL="0" marR="0" lvl="0" indent="0" algn="l" defTabSz="914400" rtl="0" eaLnBrk="1" fontAlgn="base" latinLnBrk="0" hangingPunct="1">
                <a:lnSpc>
                  <a:spcPct val="100000"/>
                </a:lnSpc>
                <a:spcBef>
                  <a:spcPct val="0"/>
                </a:spcBef>
                <a:spcAft>
                  <a:spcPct val="0"/>
                </a:spcAft>
                <a:buClrTx/>
                <a:buSzTx/>
                <a:buFontTx/>
                <a:buNone/>
                <a:tabLst/>
                <a:defRPr/>
              </a:pPr>
              <a:t>35</a:t>
            </a:fld>
            <a:endParaRPr kumimoji="0" lang="nl-NL" sz="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 name="Date Placeholder 5">
            <a:extLst>
              <a:ext uri="{FF2B5EF4-FFF2-40B4-BE49-F238E27FC236}">
                <a16:creationId xmlns:a16="http://schemas.microsoft.com/office/drawing/2014/main" id="{51EB19FD-2090-9141-859F-2F2E7313CEAA}"/>
              </a:ext>
            </a:extLst>
          </p:cNvPr>
          <p:cNvSpPr>
            <a:spLocks noGrp="1"/>
          </p:cNvSpPr>
          <p:nvPr>
            <p:ph type="dt" sz="half"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BD1A028-35AD-C44F-9914-1A3407C41845}" type="datetime1">
              <a:rPr kumimoji="0" lang="nl-NL" sz="800" b="0" i="0" u="none" strike="noStrike" kern="1200" cap="none" spc="0" normalizeH="0" baseline="0" noProof="0" smtClean="0">
                <a:ln>
                  <a:noFill/>
                </a:ln>
                <a:solidFill>
                  <a:srgbClr val="FFFFFF"/>
                </a:solidFill>
                <a:effectLst/>
                <a:uLnTx/>
                <a:uFillTx/>
                <a:latin typeface="Arial" charset="0"/>
                <a:ea typeface="ＭＳ Ｐゴシック" charset="0"/>
              </a:rPr>
              <a:pPr marL="0" marR="0" lvl="0" indent="0" algn="l" defTabSz="914400" rtl="0" eaLnBrk="1" fontAlgn="base" latinLnBrk="0" hangingPunct="1">
                <a:lnSpc>
                  <a:spcPct val="100000"/>
                </a:lnSpc>
                <a:spcBef>
                  <a:spcPct val="0"/>
                </a:spcBef>
                <a:spcAft>
                  <a:spcPct val="0"/>
                </a:spcAft>
                <a:buClrTx/>
                <a:buSzTx/>
                <a:buFontTx/>
                <a:buNone/>
                <a:tabLst/>
                <a:defRPr/>
              </a:pPr>
              <a:t>06-05-2021</a:t>
            </a:fld>
            <a:endParaRPr kumimoji="0" lang="nl-NL" sz="800" b="0" i="0" u="none" strike="noStrike" kern="1200" cap="none" spc="0" normalizeH="0" baseline="0" noProof="0">
              <a:ln>
                <a:noFill/>
              </a:ln>
              <a:solidFill>
                <a:srgbClr val="FFFFFF"/>
              </a:solidFill>
              <a:effectLst/>
              <a:uLnTx/>
              <a:uFillTx/>
              <a:latin typeface="Arial" charset="0"/>
              <a:ea typeface="ＭＳ Ｐゴシック" charset="0"/>
            </a:endParaRPr>
          </a:p>
        </p:txBody>
      </p:sp>
    </p:spTree>
    <p:extLst>
      <p:ext uri="{BB962C8B-B14F-4D97-AF65-F5344CB8AC3E}">
        <p14:creationId xmlns:p14="http://schemas.microsoft.com/office/powerpoint/2010/main" val="22378051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6CD93-0B03-024C-8E31-1F73435FAAFE}"/>
              </a:ext>
            </a:extLst>
          </p:cNvPr>
          <p:cNvSpPr>
            <a:spLocks noGrp="1"/>
          </p:cNvSpPr>
          <p:nvPr>
            <p:ph type="title"/>
          </p:nvPr>
        </p:nvSpPr>
        <p:spPr/>
        <p:txBody>
          <a:bodyPr/>
          <a:lstStyle/>
          <a:p>
            <a:r>
              <a:rPr lang="en-US" dirty="0"/>
              <a:t>APT 29: the infrastructure</a:t>
            </a:r>
          </a:p>
        </p:txBody>
      </p:sp>
      <p:sp>
        <p:nvSpPr>
          <p:cNvPr id="3" name="Content Placeholder 2">
            <a:extLst>
              <a:ext uri="{FF2B5EF4-FFF2-40B4-BE49-F238E27FC236}">
                <a16:creationId xmlns:a16="http://schemas.microsoft.com/office/drawing/2014/main" id="{240D465A-80AB-3F42-872C-45A0AC97251D}"/>
              </a:ext>
            </a:extLst>
          </p:cNvPr>
          <p:cNvSpPr>
            <a:spLocks noGrp="1"/>
          </p:cNvSpPr>
          <p:nvPr>
            <p:ph idx="1"/>
          </p:nvPr>
        </p:nvSpPr>
        <p:spPr>
          <a:xfrm>
            <a:off x="179388" y="1600200"/>
            <a:ext cx="8424862" cy="4138613"/>
          </a:xfrm>
        </p:spPr>
        <p:txBody>
          <a:bodyPr/>
          <a:lstStyle/>
          <a:p>
            <a:r>
              <a:rPr lang="en-US" dirty="0"/>
              <a:t>The attacker appears to have compromised the </a:t>
            </a:r>
            <a:r>
              <a:rPr lang="en-US" b="1" dirty="0"/>
              <a:t>email</a:t>
            </a:r>
            <a:r>
              <a:rPr lang="en-US" dirty="0"/>
              <a:t> </a:t>
            </a:r>
            <a:r>
              <a:rPr lang="en-US" b="1" dirty="0"/>
              <a:t>server of a hospital and the corporate website of a consulting company </a:t>
            </a:r>
            <a:r>
              <a:rPr lang="en-US" dirty="0"/>
              <a:t>in order to use their infrastructure to send phishing emails. </a:t>
            </a:r>
          </a:p>
          <a:p>
            <a:r>
              <a:rPr lang="en-US" dirty="0"/>
              <a:t>The phishing emails were made to </a:t>
            </a:r>
            <a:r>
              <a:rPr lang="en-US" b="1" dirty="0"/>
              <a:t>look from a Public Affairs official at the U.S. Department of State</a:t>
            </a:r>
            <a:r>
              <a:rPr lang="en-US" dirty="0"/>
              <a:t>, hosted on a page made to look like another Department of State Public Affairs official's personal drive, and used a legitimate Department of State form as a decoy.  … </a:t>
            </a:r>
          </a:p>
          <a:p>
            <a:r>
              <a:rPr lang="en-US" dirty="0"/>
              <a:t>The attacker used unique links in each phishing email and the links that FireEye observed were used to download a ZIP archive that contained a weaponized Windows shortcut file, launching </a:t>
            </a:r>
            <a:r>
              <a:rPr lang="en-US" b="1" dirty="0"/>
              <a:t>both a benign decoy document and a Cobalt Strike Beacon backdoor, customized by the attacker to blend in with legitimate network traffic.</a:t>
            </a:r>
          </a:p>
        </p:txBody>
      </p:sp>
      <p:sp>
        <p:nvSpPr>
          <p:cNvPr id="4" name="Footer Placeholder 3">
            <a:extLst>
              <a:ext uri="{FF2B5EF4-FFF2-40B4-BE49-F238E27FC236}">
                <a16:creationId xmlns:a16="http://schemas.microsoft.com/office/drawing/2014/main" id="{A90DB53E-7BD4-D846-BDFC-1B090D5A53CD}"/>
              </a:ext>
            </a:extLst>
          </p:cNvPr>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000" b="0" i="0" u="none" strike="noStrike" kern="1200" cap="none" spc="0" normalizeH="0" baseline="0" noProof="0">
                <a:ln>
                  <a:noFill/>
                </a:ln>
                <a:solidFill>
                  <a:srgbClr val="101073"/>
                </a:solidFill>
                <a:effectLst/>
                <a:uLnTx/>
                <a:uFillTx/>
                <a:latin typeface="Arial" charset="0"/>
                <a:ea typeface="+mn-ea"/>
                <a:cs typeface="+mn-cs"/>
              </a:rPr>
              <a:t>/ name of department</a:t>
            </a:r>
          </a:p>
        </p:txBody>
      </p:sp>
      <p:sp>
        <p:nvSpPr>
          <p:cNvPr id="5" name="Slide Number Placeholder 4">
            <a:extLst>
              <a:ext uri="{FF2B5EF4-FFF2-40B4-BE49-F238E27FC236}">
                <a16:creationId xmlns:a16="http://schemas.microsoft.com/office/drawing/2014/main" id="{8BD9C863-4F91-AD48-B007-50CD0EC726FB}"/>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800" b="0" i="0" u="none" strike="noStrike" kern="1200" cap="none" spc="0" normalizeH="0" baseline="0" noProof="0">
                <a:ln>
                  <a:noFill/>
                </a:ln>
                <a:solidFill>
                  <a:srgbClr val="FFFFFF"/>
                </a:solidFill>
                <a:effectLst/>
                <a:uLnTx/>
                <a:uFillTx/>
                <a:latin typeface="Arial" charset="0"/>
                <a:ea typeface="ＭＳ Ｐゴシック" charset="0"/>
              </a:rPr>
              <a:t>PAGE </a:t>
            </a:r>
            <a:fld id="{5E88AC5C-B19B-9A42-B9C3-384090A13D53}" type="slidenum">
              <a:rPr kumimoji="0" lang="nl-NL" sz="800" b="0" i="0" u="none" strike="noStrike" kern="1200" cap="none" spc="0" normalizeH="0" baseline="0" noProof="0" smtClean="0">
                <a:ln>
                  <a:noFill/>
                </a:ln>
                <a:solidFill>
                  <a:srgbClr val="FFFFFF"/>
                </a:solidFill>
                <a:effectLst/>
                <a:uLnTx/>
                <a:uFillTx/>
                <a:latin typeface="Arial" charset="0"/>
                <a:ea typeface="ＭＳ Ｐゴシック" charset="0"/>
              </a:rPr>
              <a:pPr marL="0" marR="0" lvl="0" indent="0" algn="l" defTabSz="914400" rtl="0" eaLnBrk="1" fontAlgn="base" latinLnBrk="0" hangingPunct="1">
                <a:lnSpc>
                  <a:spcPct val="100000"/>
                </a:lnSpc>
                <a:spcBef>
                  <a:spcPct val="0"/>
                </a:spcBef>
                <a:spcAft>
                  <a:spcPct val="0"/>
                </a:spcAft>
                <a:buClrTx/>
                <a:buSzTx/>
                <a:buFontTx/>
                <a:buNone/>
                <a:tabLst/>
                <a:defRPr/>
              </a:pPr>
              <a:t>36</a:t>
            </a:fld>
            <a:endParaRPr kumimoji="0" lang="nl-NL" sz="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 name="Date Placeholder 5">
            <a:extLst>
              <a:ext uri="{FF2B5EF4-FFF2-40B4-BE49-F238E27FC236}">
                <a16:creationId xmlns:a16="http://schemas.microsoft.com/office/drawing/2014/main" id="{250E1CDF-B804-604E-B36E-E8BC7E12FA08}"/>
              </a:ext>
            </a:extLst>
          </p:cNvPr>
          <p:cNvSpPr>
            <a:spLocks noGrp="1"/>
          </p:cNvSpPr>
          <p:nvPr>
            <p:ph type="dt" sz="half"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BD1A028-35AD-C44F-9914-1A3407C41845}" type="datetime1">
              <a:rPr kumimoji="0" lang="nl-NL" sz="800" b="0" i="0" u="none" strike="noStrike" kern="1200" cap="none" spc="0" normalizeH="0" baseline="0" noProof="0" smtClean="0">
                <a:ln>
                  <a:noFill/>
                </a:ln>
                <a:solidFill>
                  <a:srgbClr val="FFFFFF"/>
                </a:solidFill>
                <a:effectLst/>
                <a:uLnTx/>
                <a:uFillTx/>
                <a:latin typeface="Arial" charset="0"/>
                <a:ea typeface="ＭＳ Ｐゴシック" charset="0"/>
              </a:rPr>
              <a:pPr marL="0" marR="0" lvl="0" indent="0" algn="l" defTabSz="914400" rtl="0" eaLnBrk="1" fontAlgn="base" latinLnBrk="0" hangingPunct="1">
                <a:lnSpc>
                  <a:spcPct val="100000"/>
                </a:lnSpc>
                <a:spcBef>
                  <a:spcPct val="0"/>
                </a:spcBef>
                <a:spcAft>
                  <a:spcPct val="0"/>
                </a:spcAft>
                <a:buClrTx/>
                <a:buSzTx/>
                <a:buFontTx/>
                <a:buNone/>
                <a:tabLst/>
                <a:defRPr/>
              </a:pPr>
              <a:t>06-05-2021</a:t>
            </a:fld>
            <a:endParaRPr kumimoji="0" lang="nl-NL" sz="800" b="0" i="0" u="none" strike="noStrike" kern="1200" cap="none" spc="0" normalizeH="0" baseline="0" noProof="0">
              <a:ln>
                <a:noFill/>
              </a:ln>
              <a:solidFill>
                <a:srgbClr val="FFFFFF"/>
              </a:solidFill>
              <a:effectLst/>
              <a:uLnTx/>
              <a:uFillTx/>
              <a:latin typeface="Arial" charset="0"/>
              <a:ea typeface="ＭＳ Ｐゴシック" charset="0"/>
            </a:endParaRPr>
          </a:p>
        </p:txBody>
      </p:sp>
    </p:spTree>
    <p:extLst>
      <p:ext uri="{BB962C8B-B14F-4D97-AF65-F5344CB8AC3E}">
        <p14:creationId xmlns:p14="http://schemas.microsoft.com/office/powerpoint/2010/main" val="5956881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3F009-E3D3-0944-B156-BE066510481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4BD26A3-3611-C94E-AA1D-6EB52789E805}"/>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31A3580C-0DA2-B74E-99AF-4039C1235136}"/>
              </a:ext>
            </a:extLst>
          </p:cNvPr>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000" b="0" i="0" u="none" strike="noStrike" kern="1200" cap="none" spc="0" normalizeH="0" baseline="0" noProof="0">
                <a:ln>
                  <a:noFill/>
                </a:ln>
                <a:solidFill>
                  <a:srgbClr val="101073"/>
                </a:solidFill>
                <a:effectLst/>
                <a:uLnTx/>
                <a:uFillTx/>
                <a:latin typeface="Arial" charset="0"/>
                <a:ea typeface="+mn-ea"/>
                <a:cs typeface="+mn-cs"/>
              </a:rPr>
              <a:t>/ name of department</a:t>
            </a:r>
          </a:p>
        </p:txBody>
      </p:sp>
      <p:sp>
        <p:nvSpPr>
          <p:cNvPr id="5" name="Slide Number Placeholder 4">
            <a:extLst>
              <a:ext uri="{FF2B5EF4-FFF2-40B4-BE49-F238E27FC236}">
                <a16:creationId xmlns:a16="http://schemas.microsoft.com/office/drawing/2014/main" id="{C01485AE-D0F1-1B4C-8873-F151EE3D52C7}"/>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800" b="0" i="0" u="none" strike="noStrike" kern="1200" cap="none" spc="0" normalizeH="0" baseline="0" noProof="0">
                <a:ln>
                  <a:noFill/>
                </a:ln>
                <a:solidFill>
                  <a:srgbClr val="FFFFFF"/>
                </a:solidFill>
                <a:effectLst/>
                <a:uLnTx/>
                <a:uFillTx/>
                <a:latin typeface="Arial" charset="0"/>
                <a:ea typeface="ＭＳ Ｐゴシック" charset="0"/>
              </a:rPr>
              <a:t>PAGE </a:t>
            </a:r>
            <a:fld id="{5E88AC5C-B19B-9A42-B9C3-384090A13D53}" type="slidenum">
              <a:rPr kumimoji="0" lang="nl-NL" sz="800" b="0" i="0" u="none" strike="noStrike" kern="1200" cap="none" spc="0" normalizeH="0" baseline="0" noProof="0" smtClean="0">
                <a:ln>
                  <a:noFill/>
                </a:ln>
                <a:solidFill>
                  <a:srgbClr val="FFFFFF"/>
                </a:solidFill>
                <a:effectLst/>
                <a:uLnTx/>
                <a:uFillTx/>
                <a:latin typeface="Arial" charset="0"/>
                <a:ea typeface="ＭＳ Ｐゴシック" charset="0"/>
              </a:rPr>
              <a:pPr marL="0" marR="0" lvl="0" indent="0" algn="l" defTabSz="914400" rtl="0" eaLnBrk="1" fontAlgn="base" latinLnBrk="0" hangingPunct="1">
                <a:lnSpc>
                  <a:spcPct val="100000"/>
                </a:lnSpc>
                <a:spcBef>
                  <a:spcPct val="0"/>
                </a:spcBef>
                <a:spcAft>
                  <a:spcPct val="0"/>
                </a:spcAft>
                <a:buClrTx/>
                <a:buSzTx/>
                <a:buFontTx/>
                <a:buNone/>
                <a:tabLst/>
                <a:defRPr/>
              </a:pPr>
              <a:t>37</a:t>
            </a:fld>
            <a:endParaRPr kumimoji="0" lang="nl-NL" sz="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 name="Date Placeholder 5">
            <a:extLst>
              <a:ext uri="{FF2B5EF4-FFF2-40B4-BE49-F238E27FC236}">
                <a16:creationId xmlns:a16="http://schemas.microsoft.com/office/drawing/2014/main" id="{70328A5E-3DF2-3249-BDB1-B1BBCC059CDA}"/>
              </a:ext>
            </a:extLst>
          </p:cNvPr>
          <p:cNvSpPr>
            <a:spLocks noGrp="1"/>
          </p:cNvSpPr>
          <p:nvPr>
            <p:ph type="dt" sz="half"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BD1A028-35AD-C44F-9914-1A3407C41845}" type="datetime1">
              <a:rPr kumimoji="0" lang="nl-NL" sz="800" b="0" i="0" u="none" strike="noStrike" kern="1200" cap="none" spc="0" normalizeH="0" baseline="0" noProof="0" smtClean="0">
                <a:ln>
                  <a:noFill/>
                </a:ln>
                <a:solidFill>
                  <a:srgbClr val="FFFFFF"/>
                </a:solidFill>
                <a:effectLst/>
                <a:uLnTx/>
                <a:uFillTx/>
                <a:latin typeface="Arial" charset="0"/>
                <a:ea typeface="ＭＳ Ｐゴシック" charset="0"/>
              </a:rPr>
              <a:pPr marL="0" marR="0" lvl="0" indent="0" algn="l" defTabSz="914400" rtl="0" eaLnBrk="1" fontAlgn="base" latinLnBrk="0" hangingPunct="1">
                <a:lnSpc>
                  <a:spcPct val="100000"/>
                </a:lnSpc>
                <a:spcBef>
                  <a:spcPct val="0"/>
                </a:spcBef>
                <a:spcAft>
                  <a:spcPct val="0"/>
                </a:spcAft>
                <a:buClrTx/>
                <a:buSzTx/>
                <a:buFontTx/>
                <a:buNone/>
                <a:tabLst/>
                <a:defRPr/>
              </a:pPr>
              <a:t>06-05-2021</a:t>
            </a:fld>
            <a:endParaRPr kumimoji="0" lang="nl-NL" sz="800" b="0" i="0" u="none" strike="noStrike" kern="1200" cap="none" spc="0" normalizeH="0" baseline="0" noProof="0">
              <a:ln>
                <a:noFill/>
              </a:ln>
              <a:solidFill>
                <a:srgbClr val="FFFFFF"/>
              </a:solidFill>
              <a:effectLst/>
              <a:uLnTx/>
              <a:uFillTx/>
              <a:latin typeface="Arial" charset="0"/>
              <a:ea typeface="ＭＳ Ｐゴシック" charset="0"/>
            </a:endParaRPr>
          </a:p>
        </p:txBody>
      </p:sp>
      <p:pic>
        <p:nvPicPr>
          <p:cNvPr id="7" name="Picture 6">
            <a:extLst>
              <a:ext uri="{FF2B5EF4-FFF2-40B4-BE49-F238E27FC236}">
                <a16:creationId xmlns:a16="http://schemas.microsoft.com/office/drawing/2014/main" id="{EE2250C7-1AE3-384B-B671-F62C47B61C37}"/>
              </a:ext>
            </a:extLst>
          </p:cNvPr>
          <p:cNvPicPr>
            <a:picLocks noChangeAspect="1"/>
          </p:cNvPicPr>
          <p:nvPr/>
        </p:nvPicPr>
        <p:blipFill>
          <a:blip r:embed="rId2"/>
          <a:stretch>
            <a:fillRect/>
          </a:stretch>
        </p:blipFill>
        <p:spPr>
          <a:xfrm>
            <a:off x="297824" y="1600200"/>
            <a:ext cx="8338176" cy="9446574"/>
          </a:xfrm>
          <a:prstGeom prst="rect">
            <a:avLst/>
          </a:prstGeom>
        </p:spPr>
      </p:pic>
    </p:spTree>
    <p:extLst>
      <p:ext uri="{BB962C8B-B14F-4D97-AF65-F5344CB8AC3E}">
        <p14:creationId xmlns:p14="http://schemas.microsoft.com/office/powerpoint/2010/main" val="16927318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2F0EB-6B68-6F4A-8DC4-FF25631D712B}"/>
              </a:ext>
            </a:extLst>
          </p:cNvPr>
          <p:cNvSpPr>
            <a:spLocks noGrp="1"/>
          </p:cNvSpPr>
          <p:nvPr>
            <p:ph type="title"/>
          </p:nvPr>
        </p:nvSpPr>
        <p:spPr/>
        <p:txBody>
          <a:bodyPr/>
          <a:lstStyle/>
          <a:p>
            <a:r>
              <a:rPr lang="en-US" dirty="0"/>
              <a:t>APT 29 Attribution</a:t>
            </a:r>
          </a:p>
        </p:txBody>
      </p:sp>
      <p:sp>
        <p:nvSpPr>
          <p:cNvPr id="3" name="Content Placeholder 2">
            <a:extLst>
              <a:ext uri="{FF2B5EF4-FFF2-40B4-BE49-F238E27FC236}">
                <a16:creationId xmlns:a16="http://schemas.microsoft.com/office/drawing/2014/main" id="{C344934B-0868-2548-A33A-AB5F02B24249}"/>
              </a:ext>
            </a:extLst>
          </p:cNvPr>
          <p:cNvSpPr>
            <a:spLocks noGrp="1"/>
          </p:cNvSpPr>
          <p:nvPr>
            <p:ph idx="1"/>
          </p:nvPr>
        </p:nvSpPr>
        <p:spPr/>
        <p:txBody>
          <a:bodyPr/>
          <a:lstStyle/>
          <a:p>
            <a:r>
              <a:rPr lang="en-US" dirty="0"/>
              <a:t>There are several similarities and technical overlaps between the </a:t>
            </a:r>
            <a:r>
              <a:rPr lang="en-US" b="1" dirty="0"/>
              <a:t>14 November 2018, phishing campaign and the suspected APT29 phishing campaign on 9 November 2016</a:t>
            </a:r>
          </a:p>
          <a:p>
            <a:r>
              <a:rPr lang="en-US" dirty="0"/>
              <a:t>Both right after the US elections</a:t>
            </a:r>
          </a:p>
          <a:p>
            <a:r>
              <a:rPr lang="en-US" dirty="0"/>
              <a:t>Similarities include using the same system to weaponize a Windows shortcut (LNK) file</a:t>
            </a:r>
          </a:p>
        </p:txBody>
      </p:sp>
      <p:sp>
        <p:nvSpPr>
          <p:cNvPr id="4" name="Footer Placeholder 3">
            <a:extLst>
              <a:ext uri="{FF2B5EF4-FFF2-40B4-BE49-F238E27FC236}">
                <a16:creationId xmlns:a16="http://schemas.microsoft.com/office/drawing/2014/main" id="{D5DDBCEA-326F-3246-97A9-A66FE7E84620}"/>
              </a:ext>
            </a:extLst>
          </p:cNvPr>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000" b="0" i="0" u="none" strike="noStrike" kern="1200" cap="none" spc="0" normalizeH="0" baseline="0" noProof="0">
                <a:ln>
                  <a:noFill/>
                </a:ln>
                <a:solidFill>
                  <a:srgbClr val="101073"/>
                </a:solidFill>
                <a:effectLst/>
                <a:uLnTx/>
                <a:uFillTx/>
                <a:latin typeface="Arial" charset="0"/>
                <a:ea typeface="+mn-ea"/>
                <a:cs typeface="+mn-cs"/>
              </a:rPr>
              <a:t>/ name of department</a:t>
            </a:r>
          </a:p>
        </p:txBody>
      </p:sp>
      <p:sp>
        <p:nvSpPr>
          <p:cNvPr id="5" name="Slide Number Placeholder 4">
            <a:extLst>
              <a:ext uri="{FF2B5EF4-FFF2-40B4-BE49-F238E27FC236}">
                <a16:creationId xmlns:a16="http://schemas.microsoft.com/office/drawing/2014/main" id="{2AE10F17-7649-F944-896F-3A796DB08850}"/>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800" b="0" i="0" u="none" strike="noStrike" kern="1200" cap="none" spc="0" normalizeH="0" baseline="0" noProof="0">
                <a:ln>
                  <a:noFill/>
                </a:ln>
                <a:solidFill>
                  <a:srgbClr val="FFFFFF"/>
                </a:solidFill>
                <a:effectLst/>
                <a:uLnTx/>
                <a:uFillTx/>
                <a:latin typeface="Arial" charset="0"/>
                <a:ea typeface="ＭＳ Ｐゴシック" charset="0"/>
              </a:rPr>
              <a:t>PAGE </a:t>
            </a:r>
            <a:fld id="{5E88AC5C-B19B-9A42-B9C3-384090A13D53}" type="slidenum">
              <a:rPr kumimoji="0" lang="nl-NL" sz="800" b="0" i="0" u="none" strike="noStrike" kern="1200" cap="none" spc="0" normalizeH="0" baseline="0" noProof="0" smtClean="0">
                <a:ln>
                  <a:noFill/>
                </a:ln>
                <a:solidFill>
                  <a:srgbClr val="FFFFFF"/>
                </a:solidFill>
                <a:effectLst/>
                <a:uLnTx/>
                <a:uFillTx/>
                <a:latin typeface="Arial" charset="0"/>
                <a:ea typeface="ＭＳ Ｐゴシック" charset="0"/>
              </a:rPr>
              <a:pPr marL="0" marR="0" lvl="0" indent="0" algn="l" defTabSz="914400" rtl="0" eaLnBrk="1" fontAlgn="base" latinLnBrk="0" hangingPunct="1">
                <a:lnSpc>
                  <a:spcPct val="100000"/>
                </a:lnSpc>
                <a:spcBef>
                  <a:spcPct val="0"/>
                </a:spcBef>
                <a:spcAft>
                  <a:spcPct val="0"/>
                </a:spcAft>
                <a:buClrTx/>
                <a:buSzTx/>
                <a:buFontTx/>
                <a:buNone/>
                <a:tabLst/>
                <a:defRPr/>
              </a:pPr>
              <a:t>38</a:t>
            </a:fld>
            <a:endParaRPr kumimoji="0" lang="nl-NL" sz="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 name="Date Placeholder 5">
            <a:extLst>
              <a:ext uri="{FF2B5EF4-FFF2-40B4-BE49-F238E27FC236}">
                <a16:creationId xmlns:a16="http://schemas.microsoft.com/office/drawing/2014/main" id="{A26982CB-FE76-E242-80DB-8A8EC34FE11A}"/>
              </a:ext>
            </a:extLst>
          </p:cNvPr>
          <p:cNvSpPr>
            <a:spLocks noGrp="1"/>
          </p:cNvSpPr>
          <p:nvPr>
            <p:ph type="dt" sz="half"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BD1A028-35AD-C44F-9914-1A3407C41845}" type="datetime1">
              <a:rPr kumimoji="0" lang="nl-NL" sz="800" b="0" i="0" u="none" strike="noStrike" kern="1200" cap="none" spc="0" normalizeH="0" baseline="0" noProof="0" smtClean="0">
                <a:ln>
                  <a:noFill/>
                </a:ln>
                <a:solidFill>
                  <a:srgbClr val="FFFFFF"/>
                </a:solidFill>
                <a:effectLst/>
                <a:uLnTx/>
                <a:uFillTx/>
                <a:latin typeface="Arial" charset="0"/>
                <a:ea typeface="ＭＳ Ｐゴシック" charset="0"/>
              </a:rPr>
              <a:pPr marL="0" marR="0" lvl="0" indent="0" algn="l" defTabSz="914400" rtl="0" eaLnBrk="1" fontAlgn="base" latinLnBrk="0" hangingPunct="1">
                <a:lnSpc>
                  <a:spcPct val="100000"/>
                </a:lnSpc>
                <a:spcBef>
                  <a:spcPct val="0"/>
                </a:spcBef>
                <a:spcAft>
                  <a:spcPct val="0"/>
                </a:spcAft>
                <a:buClrTx/>
                <a:buSzTx/>
                <a:buFontTx/>
                <a:buNone/>
                <a:tabLst/>
                <a:defRPr/>
              </a:pPr>
              <a:t>06-05-2021</a:t>
            </a:fld>
            <a:endParaRPr kumimoji="0" lang="nl-NL" sz="800" b="0" i="0" u="none" strike="noStrike" kern="1200" cap="none" spc="0" normalizeH="0" baseline="0" noProof="0">
              <a:ln>
                <a:noFill/>
              </a:ln>
              <a:solidFill>
                <a:srgbClr val="FFFFFF"/>
              </a:solidFill>
              <a:effectLst/>
              <a:uLnTx/>
              <a:uFillTx/>
              <a:latin typeface="Arial" charset="0"/>
              <a:ea typeface="ＭＳ Ｐゴシック" charset="0"/>
            </a:endParaRPr>
          </a:p>
        </p:txBody>
      </p:sp>
    </p:spTree>
    <p:extLst>
      <p:ext uri="{BB962C8B-B14F-4D97-AF65-F5344CB8AC3E}">
        <p14:creationId xmlns:p14="http://schemas.microsoft.com/office/powerpoint/2010/main" val="2708935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B9902-9C40-D341-A3A8-BB848D26E6D2}"/>
              </a:ext>
            </a:extLst>
          </p:cNvPr>
          <p:cNvSpPr>
            <a:spLocks noGrp="1"/>
          </p:cNvSpPr>
          <p:nvPr>
            <p:ph type="title"/>
          </p:nvPr>
        </p:nvSpPr>
        <p:spPr/>
        <p:txBody>
          <a:bodyPr/>
          <a:lstStyle/>
          <a:p>
            <a:endParaRPr lang="en-US"/>
          </a:p>
        </p:txBody>
      </p:sp>
      <p:pic>
        <p:nvPicPr>
          <p:cNvPr id="9" name="Content Placeholder 8">
            <a:extLst>
              <a:ext uri="{FF2B5EF4-FFF2-40B4-BE49-F238E27FC236}">
                <a16:creationId xmlns:a16="http://schemas.microsoft.com/office/drawing/2014/main" id="{4FE53C7A-DE1C-8541-BC10-403F5E3AADFC}"/>
              </a:ext>
            </a:extLst>
          </p:cNvPr>
          <p:cNvPicPr>
            <a:picLocks noGrp="1" noChangeAspect="1"/>
          </p:cNvPicPr>
          <p:nvPr>
            <p:ph idx="1"/>
          </p:nvPr>
        </p:nvPicPr>
        <p:blipFill>
          <a:blip r:embed="rId2"/>
          <a:stretch>
            <a:fillRect/>
          </a:stretch>
        </p:blipFill>
        <p:spPr>
          <a:xfrm>
            <a:off x="-1" y="3083"/>
            <a:ext cx="11504975" cy="6854917"/>
          </a:xfrm>
        </p:spPr>
      </p:pic>
      <p:sp>
        <p:nvSpPr>
          <p:cNvPr id="4" name="Footer Placeholder 3">
            <a:extLst>
              <a:ext uri="{FF2B5EF4-FFF2-40B4-BE49-F238E27FC236}">
                <a16:creationId xmlns:a16="http://schemas.microsoft.com/office/drawing/2014/main" id="{FB865090-3314-164F-854F-4DAD1A71A250}"/>
              </a:ext>
            </a:extLst>
          </p:cNvPr>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000" b="0" i="0" u="none" strike="noStrike" kern="1200" cap="none" spc="0" normalizeH="0" baseline="0" noProof="0">
                <a:ln>
                  <a:noFill/>
                </a:ln>
                <a:solidFill>
                  <a:srgbClr val="101073"/>
                </a:solidFill>
                <a:effectLst/>
                <a:uLnTx/>
                <a:uFillTx/>
                <a:latin typeface="Arial" charset="0"/>
                <a:ea typeface="+mn-ea"/>
                <a:cs typeface="+mn-cs"/>
              </a:rPr>
              <a:t>/ name of department</a:t>
            </a:r>
          </a:p>
        </p:txBody>
      </p:sp>
      <p:sp>
        <p:nvSpPr>
          <p:cNvPr id="5" name="Slide Number Placeholder 4">
            <a:extLst>
              <a:ext uri="{FF2B5EF4-FFF2-40B4-BE49-F238E27FC236}">
                <a16:creationId xmlns:a16="http://schemas.microsoft.com/office/drawing/2014/main" id="{0BCD5814-8CF1-1B46-BF83-06057952B7A9}"/>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800" b="0" i="0" u="none" strike="noStrike" kern="1200" cap="none" spc="0" normalizeH="0" baseline="0" noProof="0">
                <a:ln>
                  <a:noFill/>
                </a:ln>
                <a:solidFill>
                  <a:srgbClr val="FFFFFF"/>
                </a:solidFill>
                <a:effectLst/>
                <a:uLnTx/>
                <a:uFillTx/>
                <a:latin typeface="Arial" charset="0"/>
                <a:ea typeface="ＭＳ Ｐゴシック" charset="0"/>
              </a:rPr>
              <a:t>PAGE </a:t>
            </a:r>
            <a:fld id="{5E88AC5C-B19B-9A42-B9C3-384090A13D53}" type="slidenum">
              <a:rPr kumimoji="0" lang="nl-NL" sz="800" b="0" i="0" u="none" strike="noStrike" kern="1200" cap="none" spc="0" normalizeH="0" baseline="0" noProof="0" smtClean="0">
                <a:ln>
                  <a:noFill/>
                </a:ln>
                <a:solidFill>
                  <a:srgbClr val="FFFFFF"/>
                </a:solidFill>
                <a:effectLst/>
                <a:uLnTx/>
                <a:uFillTx/>
                <a:latin typeface="Arial" charset="0"/>
                <a:ea typeface="ＭＳ Ｐゴシック" charset="0"/>
              </a:rPr>
              <a:pPr marL="0" marR="0" lvl="0" indent="0" algn="l" defTabSz="914400" rtl="0" eaLnBrk="1" fontAlgn="base" latinLnBrk="0" hangingPunct="1">
                <a:lnSpc>
                  <a:spcPct val="100000"/>
                </a:lnSpc>
                <a:spcBef>
                  <a:spcPct val="0"/>
                </a:spcBef>
                <a:spcAft>
                  <a:spcPct val="0"/>
                </a:spcAft>
                <a:buClrTx/>
                <a:buSzTx/>
                <a:buFontTx/>
                <a:buNone/>
                <a:tabLst/>
                <a:defRPr/>
              </a:pPr>
              <a:t>3</a:t>
            </a:fld>
            <a:endParaRPr kumimoji="0" lang="nl-NL" sz="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 name="Date Placeholder 5">
            <a:extLst>
              <a:ext uri="{FF2B5EF4-FFF2-40B4-BE49-F238E27FC236}">
                <a16:creationId xmlns:a16="http://schemas.microsoft.com/office/drawing/2014/main" id="{357C7E34-49BA-5B47-B42A-B589B277B087}"/>
              </a:ext>
            </a:extLst>
          </p:cNvPr>
          <p:cNvSpPr>
            <a:spLocks noGrp="1"/>
          </p:cNvSpPr>
          <p:nvPr>
            <p:ph type="dt" sz="half"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BD1A028-35AD-C44F-9914-1A3407C41845}" type="datetime1">
              <a:rPr kumimoji="0" lang="nl-NL" sz="800" b="0" i="0" u="none" strike="noStrike" kern="1200" cap="none" spc="0" normalizeH="0" baseline="0" noProof="0" smtClean="0">
                <a:ln>
                  <a:noFill/>
                </a:ln>
                <a:solidFill>
                  <a:srgbClr val="FFFFFF"/>
                </a:solidFill>
                <a:effectLst/>
                <a:uLnTx/>
                <a:uFillTx/>
                <a:latin typeface="Arial" charset="0"/>
                <a:ea typeface="ＭＳ Ｐゴシック" charset="0"/>
              </a:rPr>
              <a:pPr marL="0" marR="0" lvl="0" indent="0" algn="l" defTabSz="914400" rtl="0" eaLnBrk="1" fontAlgn="base" latinLnBrk="0" hangingPunct="1">
                <a:lnSpc>
                  <a:spcPct val="100000"/>
                </a:lnSpc>
                <a:spcBef>
                  <a:spcPct val="0"/>
                </a:spcBef>
                <a:spcAft>
                  <a:spcPct val="0"/>
                </a:spcAft>
                <a:buClrTx/>
                <a:buSzTx/>
                <a:buFontTx/>
                <a:buNone/>
                <a:tabLst/>
                <a:defRPr/>
              </a:pPr>
              <a:t>06-05-2021</a:t>
            </a:fld>
            <a:endParaRPr kumimoji="0" lang="nl-NL" sz="800" b="0" i="0" u="none" strike="noStrike" kern="1200" cap="none" spc="0" normalizeH="0" baseline="0" noProof="0">
              <a:ln>
                <a:noFill/>
              </a:ln>
              <a:solidFill>
                <a:srgbClr val="FFFFFF"/>
              </a:solidFill>
              <a:effectLst/>
              <a:uLnTx/>
              <a:uFillTx/>
              <a:latin typeface="Arial" charset="0"/>
              <a:ea typeface="ＭＳ Ｐゴシック" charset="0"/>
            </a:endParaRPr>
          </a:p>
        </p:txBody>
      </p:sp>
    </p:spTree>
    <p:extLst>
      <p:ext uri="{BB962C8B-B14F-4D97-AF65-F5344CB8AC3E}">
        <p14:creationId xmlns:p14="http://schemas.microsoft.com/office/powerpoint/2010/main" val="20508086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82502-4C24-0044-8F10-BF2C94BE6B36}"/>
              </a:ext>
            </a:extLst>
          </p:cNvPr>
          <p:cNvSpPr>
            <a:spLocks noGrp="1"/>
          </p:cNvSpPr>
          <p:nvPr>
            <p:ph type="title"/>
          </p:nvPr>
        </p:nvSpPr>
        <p:spPr/>
        <p:txBody>
          <a:bodyPr/>
          <a:lstStyle/>
          <a:p>
            <a:r>
              <a:rPr lang="en-US" dirty="0"/>
              <a:t>Some technical details</a:t>
            </a:r>
          </a:p>
        </p:txBody>
      </p:sp>
      <p:sp>
        <p:nvSpPr>
          <p:cNvPr id="3" name="Content Placeholder 2">
            <a:extLst>
              <a:ext uri="{FF2B5EF4-FFF2-40B4-BE49-F238E27FC236}">
                <a16:creationId xmlns:a16="http://schemas.microsoft.com/office/drawing/2014/main" id="{D76398DE-3B50-0B44-B9F5-27218CB771B5}"/>
              </a:ext>
            </a:extLst>
          </p:cNvPr>
          <p:cNvSpPr>
            <a:spLocks noGrp="1"/>
          </p:cNvSpPr>
          <p:nvPr>
            <p:ph idx="1"/>
          </p:nvPr>
        </p:nvSpPr>
        <p:spPr/>
        <p:txBody>
          <a:bodyPr/>
          <a:lstStyle/>
          <a:p>
            <a:r>
              <a:rPr lang="en-US" dirty="0"/>
              <a:t>During the phishing campaign, there were indications that the site hosting the malware was selectively serving payloads. For example, requests using incorrect HTTP headers </a:t>
            </a:r>
            <a:r>
              <a:rPr lang="en-US" dirty="0">
                <a:hlinkClick r:id="rId2"/>
              </a:rPr>
              <a:t>reportedly</a:t>
            </a:r>
            <a:r>
              <a:rPr lang="en-US" dirty="0"/>
              <a:t> served ZIP archives containing only the benign publicly available Department of State form.</a:t>
            </a:r>
          </a:p>
          <a:p>
            <a:r>
              <a:rPr lang="en-US" dirty="0"/>
              <a:t>The threat actor crafted the phishing emails to masquerade as a U.S. Department of State Public Affairs official sharing an official document. The links led to a ZIP archive that contained a weaponized Windows shortcut file hosted on a likely compromised legitimate domain, </a:t>
            </a:r>
            <a:r>
              <a:rPr lang="en-US" dirty="0" err="1"/>
              <a:t>jmj</a:t>
            </a:r>
            <a:r>
              <a:rPr lang="en-US" dirty="0"/>
              <a:t>[.].com. The shortcut file was crafted to execute a </a:t>
            </a:r>
            <a:r>
              <a:rPr lang="en-US" dirty="0" err="1"/>
              <a:t>Powe</a:t>
            </a:r>
            <a:endParaRPr lang="en-US" dirty="0"/>
          </a:p>
          <a:p>
            <a:r>
              <a:rPr lang="en-US" dirty="0"/>
              <a:t>Upon execution, the shortcut file dropped a benign, publicly available, U.S. Department of State form and Cobalt Strike Beacon. </a:t>
            </a:r>
            <a:r>
              <a:rPr lang="en-US" b="1" dirty="0"/>
              <a:t>Cobalt Strike is a commercially available post-exploitation framework.</a:t>
            </a:r>
          </a:p>
        </p:txBody>
      </p:sp>
      <p:sp>
        <p:nvSpPr>
          <p:cNvPr id="4" name="Footer Placeholder 3">
            <a:extLst>
              <a:ext uri="{FF2B5EF4-FFF2-40B4-BE49-F238E27FC236}">
                <a16:creationId xmlns:a16="http://schemas.microsoft.com/office/drawing/2014/main" id="{21648BD4-2BD7-6C41-B9D2-670476941374}"/>
              </a:ext>
            </a:extLst>
          </p:cNvPr>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000" b="0" i="0" u="none" strike="noStrike" kern="1200" cap="none" spc="0" normalizeH="0" baseline="0" noProof="0">
                <a:ln>
                  <a:noFill/>
                </a:ln>
                <a:solidFill>
                  <a:srgbClr val="101073"/>
                </a:solidFill>
                <a:effectLst/>
                <a:uLnTx/>
                <a:uFillTx/>
                <a:latin typeface="Arial" charset="0"/>
                <a:ea typeface="+mn-ea"/>
                <a:cs typeface="+mn-cs"/>
              </a:rPr>
              <a:t>/ name of department</a:t>
            </a:r>
          </a:p>
        </p:txBody>
      </p:sp>
      <p:sp>
        <p:nvSpPr>
          <p:cNvPr id="5" name="Slide Number Placeholder 4">
            <a:extLst>
              <a:ext uri="{FF2B5EF4-FFF2-40B4-BE49-F238E27FC236}">
                <a16:creationId xmlns:a16="http://schemas.microsoft.com/office/drawing/2014/main" id="{D8F7953B-F82B-3843-A8DC-91C98A80ED73}"/>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800" b="0" i="0" u="none" strike="noStrike" kern="1200" cap="none" spc="0" normalizeH="0" baseline="0" noProof="0">
                <a:ln>
                  <a:noFill/>
                </a:ln>
                <a:solidFill>
                  <a:srgbClr val="FFFFFF"/>
                </a:solidFill>
                <a:effectLst/>
                <a:uLnTx/>
                <a:uFillTx/>
                <a:latin typeface="Arial" charset="0"/>
                <a:ea typeface="ＭＳ Ｐゴシック" charset="0"/>
              </a:rPr>
              <a:t>PAGE </a:t>
            </a:r>
            <a:fld id="{5E88AC5C-B19B-9A42-B9C3-384090A13D53}" type="slidenum">
              <a:rPr kumimoji="0" lang="nl-NL" sz="800" b="0" i="0" u="none" strike="noStrike" kern="1200" cap="none" spc="0" normalizeH="0" baseline="0" noProof="0" smtClean="0">
                <a:ln>
                  <a:noFill/>
                </a:ln>
                <a:solidFill>
                  <a:srgbClr val="FFFFFF"/>
                </a:solidFill>
                <a:effectLst/>
                <a:uLnTx/>
                <a:uFillTx/>
                <a:latin typeface="Arial" charset="0"/>
                <a:ea typeface="ＭＳ Ｐゴシック" charset="0"/>
              </a:rPr>
              <a:pPr marL="0" marR="0" lvl="0" indent="0" algn="l" defTabSz="914400" rtl="0" eaLnBrk="1" fontAlgn="base" latinLnBrk="0" hangingPunct="1">
                <a:lnSpc>
                  <a:spcPct val="100000"/>
                </a:lnSpc>
                <a:spcBef>
                  <a:spcPct val="0"/>
                </a:spcBef>
                <a:spcAft>
                  <a:spcPct val="0"/>
                </a:spcAft>
                <a:buClrTx/>
                <a:buSzTx/>
                <a:buFontTx/>
                <a:buNone/>
                <a:tabLst/>
                <a:defRPr/>
              </a:pPr>
              <a:t>39</a:t>
            </a:fld>
            <a:endParaRPr kumimoji="0" lang="nl-NL" sz="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 name="Date Placeholder 5">
            <a:extLst>
              <a:ext uri="{FF2B5EF4-FFF2-40B4-BE49-F238E27FC236}">
                <a16:creationId xmlns:a16="http://schemas.microsoft.com/office/drawing/2014/main" id="{B0D513A2-F674-974A-AB59-E759EA1FAF68}"/>
              </a:ext>
            </a:extLst>
          </p:cNvPr>
          <p:cNvSpPr>
            <a:spLocks noGrp="1"/>
          </p:cNvSpPr>
          <p:nvPr>
            <p:ph type="dt" sz="half"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BD1A028-35AD-C44F-9914-1A3407C41845}" type="datetime1">
              <a:rPr kumimoji="0" lang="nl-NL" sz="800" b="0" i="0" u="none" strike="noStrike" kern="1200" cap="none" spc="0" normalizeH="0" baseline="0" noProof="0" smtClean="0">
                <a:ln>
                  <a:noFill/>
                </a:ln>
                <a:solidFill>
                  <a:srgbClr val="FFFFFF"/>
                </a:solidFill>
                <a:effectLst/>
                <a:uLnTx/>
                <a:uFillTx/>
                <a:latin typeface="Arial" charset="0"/>
                <a:ea typeface="ＭＳ Ｐゴシック" charset="0"/>
              </a:rPr>
              <a:pPr marL="0" marR="0" lvl="0" indent="0" algn="l" defTabSz="914400" rtl="0" eaLnBrk="1" fontAlgn="base" latinLnBrk="0" hangingPunct="1">
                <a:lnSpc>
                  <a:spcPct val="100000"/>
                </a:lnSpc>
                <a:spcBef>
                  <a:spcPct val="0"/>
                </a:spcBef>
                <a:spcAft>
                  <a:spcPct val="0"/>
                </a:spcAft>
                <a:buClrTx/>
                <a:buSzTx/>
                <a:buFontTx/>
                <a:buNone/>
                <a:tabLst/>
                <a:defRPr/>
              </a:pPr>
              <a:t>06-05-2021</a:t>
            </a:fld>
            <a:endParaRPr kumimoji="0" lang="nl-NL" sz="800" b="0" i="0" u="none" strike="noStrike" kern="1200" cap="none" spc="0" normalizeH="0" baseline="0" noProof="0">
              <a:ln>
                <a:noFill/>
              </a:ln>
              <a:solidFill>
                <a:srgbClr val="FFFFFF"/>
              </a:solidFill>
              <a:effectLst/>
              <a:uLnTx/>
              <a:uFillTx/>
              <a:latin typeface="Arial" charset="0"/>
              <a:ea typeface="ＭＳ Ｐゴシック" charset="0"/>
            </a:endParaRPr>
          </a:p>
        </p:txBody>
      </p:sp>
    </p:spTree>
    <p:extLst>
      <p:ext uri="{BB962C8B-B14F-4D97-AF65-F5344CB8AC3E}">
        <p14:creationId xmlns:p14="http://schemas.microsoft.com/office/powerpoint/2010/main" val="10039681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D0E7FA-27DC-EE48-8D58-EE421465EFBC}"/>
              </a:ext>
            </a:extLst>
          </p:cNvPr>
          <p:cNvSpPr>
            <a:spLocks noGrp="1"/>
          </p:cNvSpPr>
          <p:nvPr>
            <p:ph type="title"/>
          </p:nvPr>
        </p:nvSpPr>
        <p:spPr/>
        <p:txBody>
          <a:bodyPr/>
          <a:lstStyle/>
          <a:p>
            <a:r>
              <a:rPr lang="en-US" dirty="0">
                <a:solidFill>
                  <a:schemeClr val="tx1"/>
                </a:solidFill>
              </a:rPr>
              <a:t>INSIDER DANGER</a:t>
            </a:r>
          </a:p>
        </p:txBody>
      </p:sp>
      <p:sp>
        <p:nvSpPr>
          <p:cNvPr id="8" name="Text Placeholder 7">
            <a:extLst>
              <a:ext uri="{FF2B5EF4-FFF2-40B4-BE49-F238E27FC236}">
                <a16:creationId xmlns:a16="http://schemas.microsoft.com/office/drawing/2014/main" id="{2E8D54C1-264B-B841-AD1F-51C143D0D43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148555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98156F-126F-D840-ACC2-265C7EE5CC2C}"/>
              </a:ext>
            </a:extLst>
          </p:cNvPr>
          <p:cNvSpPr>
            <a:spLocks noGrp="1"/>
          </p:cNvSpPr>
          <p:nvPr>
            <p:ph type="body" sz="quarter" idx="12"/>
          </p:nvPr>
        </p:nvSpPr>
        <p:spPr/>
        <p:txBody>
          <a:bodyPr/>
          <a:lstStyle/>
          <a:p>
            <a:r>
              <a:rPr lang="en-US" dirty="0"/>
              <a:t>UNINTENTIONAL INSIDER THREATS: SOCIAL ENGINEERING</a:t>
            </a:r>
          </a:p>
        </p:txBody>
      </p:sp>
      <p:sp>
        <p:nvSpPr>
          <p:cNvPr id="3" name="Text Placeholder 2">
            <a:extLst>
              <a:ext uri="{FF2B5EF4-FFF2-40B4-BE49-F238E27FC236}">
                <a16:creationId xmlns:a16="http://schemas.microsoft.com/office/drawing/2014/main" id="{037981A7-5EA5-2C44-81FB-AA8B47BCD4B5}"/>
              </a:ext>
            </a:extLst>
          </p:cNvPr>
          <p:cNvSpPr>
            <a:spLocks noGrp="1"/>
          </p:cNvSpPr>
          <p:nvPr>
            <p:ph type="body" sz="quarter" idx="13"/>
          </p:nvPr>
        </p:nvSpPr>
        <p:spPr>
          <a:xfrm>
            <a:off x="395288" y="2636911"/>
            <a:ext cx="8126412" cy="3671813"/>
          </a:xfrm>
        </p:spPr>
        <p:txBody>
          <a:bodyPr/>
          <a:lstStyle/>
          <a:p>
            <a:r>
              <a:rPr lang="en-US" b="1" dirty="0"/>
              <a:t>Only the sections: 3, 5, 6.1, 6.2, 6.3</a:t>
            </a:r>
            <a:endParaRPr lang="en-US" dirty="0"/>
          </a:p>
        </p:txBody>
      </p:sp>
    </p:spTree>
    <p:extLst>
      <p:ext uri="{BB962C8B-B14F-4D97-AF65-F5344CB8AC3E}">
        <p14:creationId xmlns:p14="http://schemas.microsoft.com/office/powerpoint/2010/main" val="15080232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B5C986-B2EE-CB4E-99E5-A51FFF0984BF}"/>
              </a:ext>
            </a:extLst>
          </p:cNvPr>
          <p:cNvSpPr>
            <a:spLocks noGrp="1"/>
          </p:cNvSpPr>
          <p:nvPr>
            <p:ph type="body" sz="quarter" idx="12"/>
          </p:nvPr>
        </p:nvSpPr>
        <p:spPr/>
        <p:txBody>
          <a:bodyPr/>
          <a:lstStyle/>
          <a:p>
            <a:r>
              <a:rPr lang="en-US" dirty="0"/>
              <a:t>Definition of </a:t>
            </a:r>
            <a:r>
              <a:rPr lang="en-US" i="1" dirty="0"/>
              <a:t>unintentional insider threat is </a:t>
            </a:r>
            <a:endParaRPr lang="en-US" dirty="0"/>
          </a:p>
        </p:txBody>
      </p:sp>
      <p:sp>
        <p:nvSpPr>
          <p:cNvPr id="3" name="Text Placeholder 2">
            <a:extLst>
              <a:ext uri="{FF2B5EF4-FFF2-40B4-BE49-F238E27FC236}">
                <a16:creationId xmlns:a16="http://schemas.microsoft.com/office/drawing/2014/main" id="{73B51940-424B-9B4B-8672-147889414E1A}"/>
              </a:ext>
            </a:extLst>
          </p:cNvPr>
          <p:cNvSpPr>
            <a:spLocks noGrp="1"/>
          </p:cNvSpPr>
          <p:nvPr>
            <p:ph type="body" sz="quarter" idx="13"/>
          </p:nvPr>
        </p:nvSpPr>
        <p:spPr/>
        <p:txBody>
          <a:bodyPr/>
          <a:lstStyle/>
          <a:p>
            <a:r>
              <a:rPr lang="en-US" i="1" dirty="0"/>
              <a:t>(1) a current or former employee, contractor, or business partner </a:t>
            </a:r>
          </a:p>
          <a:p>
            <a:r>
              <a:rPr lang="en-US" i="1" dirty="0"/>
              <a:t>(2) who has or had authorized access to an organization’s network, system, or data and who, </a:t>
            </a:r>
          </a:p>
          <a:p>
            <a:r>
              <a:rPr lang="en-US" i="1" dirty="0"/>
              <a:t>(3) through action or inaction without malicious intent, </a:t>
            </a:r>
          </a:p>
          <a:p>
            <a:r>
              <a:rPr lang="en-US" i="1" dirty="0"/>
              <a:t>(4) unwittingly causes harm or substantially increases the probability of future serious harm to the confidentiality, integrity, or availability of the organization’s resources or assets, including information, information systems, or financial systems. </a:t>
            </a:r>
            <a:endParaRPr lang="en-US" dirty="0"/>
          </a:p>
          <a:p>
            <a:endParaRPr lang="en-US" dirty="0"/>
          </a:p>
        </p:txBody>
      </p:sp>
    </p:spTree>
    <p:extLst>
      <p:ext uri="{BB962C8B-B14F-4D97-AF65-F5344CB8AC3E}">
        <p14:creationId xmlns:p14="http://schemas.microsoft.com/office/powerpoint/2010/main" val="18287554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2FDD5F-840D-4B40-803C-FDB897529F39}"/>
              </a:ext>
            </a:extLst>
          </p:cNvPr>
          <p:cNvSpPr>
            <a:spLocks noGrp="1"/>
          </p:cNvSpPr>
          <p:nvPr>
            <p:ph type="body" sz="quarter" idx="12"/>
          </p:nvPr>
        </p:nvSpPr>
        <p:spPr/>
        <p:txBody>
          <a:bodyPr/>
          <a:lstStyle/>
          <a:p>
            <a:r>
              <a:rPr lang="en-US" dirty="0"/>
              <a:t>Taxonomy of Social Engineering</a:t>
            </a:r>
          </a:p>
        </p:txBody>
      </p:sp>
      <p:pic>
        <p:nvPicPr>
          <p:cNvPr id="5" name="Picture 4">
            <a:extLst>
              <a:ext uri="{FF2B5EF4-FFF2-40B4-BE49-F238E27FC236}">
                <a16:creationId xmlns:a16="http://schemas.microsoft.com/office/drawing/2014/main" id="{E23E7B5E-9508-3D45-B38E-2005AF412C92}"/>
              </a:ext>
            </a:extLst>
          </p:cNvPr>
          <p:cNvPicPr>
            <a:picLocks noChangeAspect="1"/>
          </p:cNvPicPr>
          <p:nvPr/>
        </p:nvPicPr>
        <p:blipFill>
          <a:blip r:embed="rId2"/>
          <a:stretch>
            <a:fillRect/>
          </a:stretch>
        </p:blipFill>
        <p:spPr>
          <a:xfrm>
            <a:off x="539552" y="742950"/>
            <a:ext cx="7937500" cy="5372100"/>
          </a:xfrm>
          <a:prstGeom prst="rect">
            <a:avLst/>
          </a:prstGeom>
        </p:spPr>
      </p:pic>
    </p:spTree>
    <p:extLst>
      <p:ext uri="{BB962C8B-B14F-4D97-AF65-F5344CB8AC3E}">
        <p14:creationId xmlns:p14="http://schemas.microsoft.com/office/powerpoint/2010/main" val="26751913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C1F955-AFF9-AF4E-B948-3055ECCC507B}"/>
              </a:ext>
            </a:extLst>
          </p:cNvPr>
          <p:cNvSpPr>
            <a:spLocks noGrp="1"/>
          </p:cNvSpPr>
          <p:nvPr>
            <p:ph type="body" sz="quarter" idx="12"/>
          </p:nvPr>
        </p:nvSpPr>
        <p:spPr/>
        <p:txBody>
          <a:bodyPr/>
          <a:lstStyle/>
          <a:p>
            <a:r>
              <a:rPr lang="en-US" dirty="0"/>
              <a:t>Procedures one or two stages</a:t>
            </a:r>
          </a:p>
        </p:txBody>
      </p:sp>
      <p:pic>
        <p:nvPicPr>
          <p:cNvPr id="5" name="Picture 4">
            <a:extLst>
              <a:ext uri="{FF2B5EF4-FFF2-40B4-BE49-F238E27FC236}">
                <a16:creationId xmlns:a16="http://schemas.microsoft.com/office/drawing/2014/main" id="{A4CE3BA3-E423-E549-BF51-8A315C76E98A}"/>
              </a:ext>
            </a:extLst>
          </p:cNvPr>
          <p:cNvPicPr>
            <a:picLocks noChangeAspect="1"/>
          </p:cNvPicPr>
          <p:nvPr/>
        </p:nvPicPr>
        <p:blipFill>
          <a:blip r:embed="rId2"/>
          <a:stretch>
            <a:fillRect/>
          </a:stretch>
        </p:blipFill>
        <p:spPr>
          <a:xfrm>
            <a:off x="1949365" y="1196752"/>
            <a:ext cx="6816388" cy="1512168"/>
          </a:xfrm>
          <a:prstGeom prst="rect">
            <a:avLst/>
          </a:prstGeom>
        </p:spPr>
      </p:pic>
      <p:pic>
        <p:nvPicPr>
          <p:cNvPr id="4" name="Picture 3">
            <a:extLst>
              <a:ext uri="{FF2B5EF4-FFF2-40B4-BE49-F238E27FC236}">
                <a16:creationId xmlns:a16="http://schemas.microsoft.com/office/drawing/2014/main" id="{7CF1901D-C3B1-0B48-94D2-21EA71377A0D}"/>
              </a:ext>
            </a:extLst>
          </p:cNvPr>
          <p:cNvPicPr>
            <a:picLocks noChangeAspect="1"/>
          </p:cNvPicPr>
          <p:nvPr/>
        </p:nvPicPr>
        <p:blipFill>
          <a:blip r:embed="rId3"/>
          <a:stretch>
            <a:fillRect/>
          </a:stretch>
        </p:blipFill>
        <p:spPr>
          <a:xfrm>
            <a:off x="1979712" y="3110583"/>
            <a:ext cx="6158443" cy="3084956"/>
          </a:xfrm>
          <a:prstGeom prst="rect">
            <a:avLst/>
          </a:prstGeom>
        </p:spPr>
      </p:pic>
    </p:spTree>
    <p:extLst>
      <p:ext uri="{BB962C8B-B14F-4D97-AF65-F5344CB8AC3E}">
        <p14:creationId xmlns:p14="http://schemas.microsoft.com/office/powerpoint/2010/main" val="29133290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7A2691-051A-F345-A022-B636D854BBF6}"/>
              </a:ext>
            </a:extLst>
          </p:cNvPr>
          <p:cNvSpPr>
            <a:spLocks noGrp="1"/>
          </p:cNvSpPr>
          <p:nvPr>
            <p:ph type="body" sz="quarter" idx="12"/>
          </p:nvPr>
        </p:nvSpPr>
        <p:spPr/>
        <p:txBody>
          <a:bodyPr/>
          <a:lstStyle/>
          <a:p>
            <a:r>
              <a:rPr lang="en-US"/>
              <a:t>Case 1 of 3 (from the book “Targeted Attacks”)</a:t>
            </a:r>
            <a:endParaRPr lang="en-US" dirty="0"/>
          </a:p>
        </p:txBody>
      </p:sp>
      <p:sp>
        <p:nvSpPr>
          <p:cNvPr id="3" name="Text Placeholder 2">
            <a:extLst>
              <a:ext uri="{FF2B5EF4-FFF2-40B4-BE49-F238E27FC236}">
                <a16:creationId xmlns:a16="http://schemas.microsoft.com/office/drawing/2014/main" id="{E61954F7-1489-1B49-ACB2-A3111F751E03}"/>
              </a:ext>
            </a:extLst>
          </p:cNvPr>
          <p:cNvSpPr>
            <a:spLocks noGrp="1"/>
          </p:cNvSpPr>
          <p:nvPr>
            <p:ph type="body" sz="quarter" idx="13"/>
          </p:nvPr>
        </p:nvSpPr>
        <p:spPr/>
        <p:txBody>
          <a:bodyPr/>
          <a:lstStyle/>
          <a:p>
            <a:r>
              <a:rPr lang="en-US" sz="1600" b="1" dirty="0"/>
              <a:t>INDUSTRY: </a:t>
            </a:r>
            <a:r>
              <a:rPr lang="en-US" sz="1600" dirty="0"/>
              <a:t>Information and telecommunication </a:t>
            </a:r>
          </a:p>
          <a:p>
            <a:r>
              <a:rPr lang="en-US" sz="1600" b="1" dirty="0"/>
              <a:t>STAGING: </a:t>
            </a:r>
            <a:r>
              <a:rPr lang="en-US" sz="1600" dirty="0"/>
              <a:t>Single </a:t>
            </a:r>
          </a:p>
          <a:p>
            <a:r>
              <a:rPr lang="en-US" sz="1600" b="1" dirty="0"/>
              <a:t>INCIDENT: </a:t>
            </a:r>
            <a:r>
              <a:rPr lang="en-US" sz="1600" dirty="0"/>
              <a:t>Attackers sent an </a:t>
            </a:r>
            <a:r>
              <a:rPr lang="en-US" sz="1600" b="1" dirty="0"/>
              <a:t>innocent-looking email to news service staffers urging them to click on a link to an important article on another news organization’s blog that, unknown to the victims, would infect their computers with malware</a:t>
            </a:r>
            <a:r>
              <a:rPr lang="en-US" sz="1600" dirty="0"/>
              <a:t>. The malware allowed the hackers to capture passwords to the news service’s Twitter account. </a:t>
            </a:r>
          </a:p>
          <a:p>
            <a:r>
              <a:rPr lang="en-US" sz="1600" b="1" dirty="0"/>
              <a:t>BREACH: </a:t>
            </a:r>
            <a:r>
              <a:rPr lang="en-US" sz="1600" dirty="0"/>
              <a:t>Access to the </a:t>
            </a:r>
            <a:r>
              <a:rPr lang="en-US" sz="1600" b="1" dirty="0"/>
              <a:t>news service’s Twitter account allowed the attacker to send an erroneous Tweet </a:t>
            </a:r>
            <a:r>
              <a:rPr lang="en-US" sz="1600" dirty="0"/>
              <a:t>warning of two explosions in a government building. </a:t>
            </a:r>
          </a:p>
          <a:p>
            <a:r>
              <a:rPr lang="en-US" sz="1600" b="1" dirty="0"/>
              <a:t>OUTCOME: </a:t>
            </a:r>
            <a:r>
              <a:rPr lang="en-US" sz="1600" dirty="0"/>
              <a:t>Within minutes, the bogus story had a </a:t>
            </a:r>
            <a:r>
              <a:rPr lang="en-US" sz="1600" b="1" dirty="0"/>
              <a:t>brief but very real effect on the stock market, causing it to drop significantly</a:t>
            </a:r>
            <a:r>
              <a:rPr lang="en-US" sz="1600" dirty="0"/>
              <a:t>. This stock market loss was made up after the story was confirmed to be false. </a:t>
            </a:r>
          </a:p>
          <a:p>
            <a:r>
              <a:rPr lang="en-US" sz="1600" b="1" dirty="0"/>
              <a:t>This was the second widespread social engineering attack on the news service, which had implemented extensive training after the first</a:t>
            </a:r>
            <a:r>
              <a:rPr lang="en-US" sz="1600" dirty="0"/>
              <a:t>. </a:t>
            </a:r>
          </a:p>
        </p:txBody>
      </p:sp>
    </p:spTree>
    <p:extLst>
      <p:ext uri="{BB962C8B-B14F-4D97-AF65-F5344CB8AC3E}">
        <p14:creationId xmlns:p14="http://schemas.microsoft.com/office/powerpoint/2010/main" val="18745718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4D812F-C777-AB49-B249-4B791E78E501}"/>
              </a:ext>
            </a:extLst>
          </p:cNvPr>
          <p:cNvSpPr>
            <a:spLocks noGrp="1"/>
          </p:cNvSpPr>
          <p:nvPr>
            <p:ph type="body" sz="quarter" idx="12"/>
          </p:nvPr>
        </p:nvSpPr>
        <p:spPr/>
        <p:txBody>
          <a:bodyPr/>
          <a:lstStyle/>
          <a:p>
            <a:r>
              <a:rPr lang="en-US" dirty="0"/>
              <a:t>Case 2 of 3</a:t>
            </a:r>
          </a:p>
        </p:txBody>
      </p:sp>
      <p:sp>
        <p:nvSpPr>
          <p:cNvPr id="3" name="Text Placeholder 2">
            <a:extLst>
              <a:ext uri="{FF2B5EF4-FFF2-40B4-BE49-F238E27FC236}">
                <a16:creationId xmlns:a16="http://schemas.microsoft.com/office/drawing/2014/main" id="{8DB06C9A-E622-2E46-B7CA-9D3773CA3424}"/>
              </a:ext>
            </a:extLst>
          </p:cNvPr>
          <p:cNvSpPr>
            <a:spLocks noGrp="1"/>
          </p:cNvSpPr>
          <p:nvPr>
            <p:ph type="body" sz="quarter" idx="13"/>
          </p:nvPr>
        </p:nvSpPr>
        <p:spPr/>
        <p:txBody>
          <a:bodyPr/>
          <a:lstStyle/>
          <a:p>
            <a:r>
              <a:rPr lang="en-US" sz="2000" b="1" dirty="0"/>
              <a:t>INDUSTRY: </a:t>
            </a:r>
            <a:r>
              <a:rPr lang="en-US" sz="2000" dirty="0"/>
              <a:t>Computer manufacturer </a:t>
            </a:r>
          </a:p>
          <a:p>
            <a:r>
              <a:rPr lang="en-US" sz="2000" b="1" dirty="0"/>
              <a:t>STAGING: </a:t>
            </a:r>
            <a:r>
              <a:rPr lang="en-US" sz="2000" dirty="0"/>
              <a:t>Single </a:t>
            </a:r>
          </a:p>
          <a:p>
            <a:r>
              <a:rPr lang="en-US" sz="2000" b="1" dirty="0"/>
              <a:t>INCIDENT: </a:t>
            </a:r>
            <a:r>
              <a:rPr lang="en-US" sz="2000" dirty="0"/>
              <a:t>Malware to attack computer manufacturers was spread through a </a:t>
            </a:r>
            <a:r>
              <a:rPr lang="en-US" sz="2000" b="1" dirty="0"/>
              <a:t>website for software developers</a:t>
            </a:r>
            <a:r>
              <a:rPr lang="en-US" sz="2000" dirty="0"/>
              <a:t>. The website advertised a Java plug-in that could be installed on desktops. </a:t>
            </a:r>
          </a:p>
          <a:p>
            <a:r>
              <a:rPr lang="en-US" sz="2000" b="1" dirty="0"/>
              <a:t>BREACH: </a:t>
            </a:r>
            <a:r>
              <a:rPr lang="en-US" sz="2000" dirty="0"/>
              <a:t>A few employees of one reported company installed the so-called Java plug-in, which was in fact cleverly placed malware. The incident affected a small number of systems. </a:t>
            </a:r>
          </a:p>
          <a:p>
            <a:r>
              <a:rPr lang="en-US" sz="2000" b="1" dirty="0"/>
              <a:t>OUTCOME: </a:t>
            </a:r>
            <a:r>
              <a:rPr lang="en-US" sz="2000" dirty="0"/>
              <a:t>The manufacturer worked with law enforcement to find the source of the malware. The manufacturer’s native antimalware software was able to catch the malware and isolate it. </a:t>
            </a:r>
          </a:p>
          <a:p>
            <a:r>
              <a:rPr lang="en-US" sz="2000" dirty="0"/>
              <a:t>. </a:t>
            </a:r>
          </a:p>
          <a:p>
            <a:endParaRPr lang="en-US" dirty="0"/>
          </a:p>
        </p:txBody>
      </p:sp>
    </p:spTree>
    <p:extLst>
      <p:ext uri="{BB962C8B-B14F-4D97-AF65-F5344CB8AC3E}">
        <p14:creationId xmlns:p14="http://schemas.microsoft.com/office/powerpoint/2010/main" val="24058672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E4BD132-B671-A540-AB7D-B690C87222FC}"/>
              </a:ext>
            </a:extLst>
          </p:cNvPr>
          <p:cNvSpPr>
            <a:spLocks noGrp="1"/>
          </p:cNvSpPr>
          <p:nvPr>
            <p:ph type="title"/>
          </p:nvPr>
        </p:nvSpPr>
        <p:spPr/>
        <p:txBody>
          <a:bodyPr/>
          <a:lstStyle/>
          <a:p>
            <a:r>
              <a:rPr lang="en-US" dirty="0"/>
              <a:t>Case of a two-staged attack</a:t>
            </a:r>
          </a:p>
        </p:txBody>
      </p:sp>
      <p:sp>
        <p:nvSpPr>
          <p:cNvPr id="2" name="Text Placeholder 1">
            <a:extLst>
              <a:ext uri="{FF2B5EF4-FFF2-40B4-BE49-F238E27FC236}">
                <a16:creationId xmlns:a16="http://schemas.microsoft.com/office/drawing/2014/main" id="{9B2625BD-10B0-F04A-A726-18263FAC54BA}"/>
              </a:ext>
            </a:extLst>
          </p:cNvPr>
          <p:cNvSpPr>
            <a:spLocks noGrp="1"/>
          </p:cNvSpPr>
          <p:nvPr>
            <p:ph idx="1"/>
          </p:nvPr>
        </p:nvSpPr>
        <p:spPr>
          <a:xfrm>
            <a:off x="611188" y="1600200"/>
            <a:ext cx="4032820" cy="4138613"/>
          </a:xfrm>
        </p:spPr>
        <p:txBody>
          <a:bodyPr/>
          <a:lstStyle/>
          <a:p>
            <a:r>
              <a:rPr lang="en-US" dirty="0"/>
              <a:t>First stage: “general purpose” phishing aimed at people who have little security training.</a:t>
            </a:r>
          </a:p>
          <a:p>
            <a:r>
              <a:rPr lang="en-US" sz="1100" dirty="0" err="1"/>
              <a:t>Eg</a:t>
            </a:r>
            <a:r>
              <a:rPr lang="en-US" sz="1100" dirty="0"/>
              <a:t>: (from https://</a:t>
            </a:r>
            <a:r>
              <a:rPr lang="en-US" sz="1100" dirty="0" err="1"/>
              <a:t>www.csoonline.com</a:t>
            </a:r>
            <a:r>
              <a:rPr lang="en-US" sz="1100" dirty="0"/>
              <a:t>/article/3230548/cyber-attacks-espionage/multi-stage-spear-phishing-bait-hook-and-</a:t>
            </a:r>
            <a:r>
              <a:rPr lang="en-US" sz="1100" dirty="0" err="1"/>
              <a:t>catch.html</a:t>
            </a:r>
            <a:r>
              <a:rPr lang="en-US" sz="1100" dirty="0"/>
              <a:t> )</a:t>
            </a:r>
          </a:p>
          <a:p>
            <a:r>
              <a:rPr lang="en-US" dirty="0"/>
              <a:t>Then reconnaissance (gathering of intelligence for the second stage)</a:t>
            </a:r>
          </a:p>
          <a:p>
            <a:r>
              <a:rPr lang="en-US" dirty="0"/>
              <a:t>Second stage: customized spear-phishing to the executives. </a:t>
            </a:r>
          </a:p>
          <a:p>
            <a:endParaRPr lang="en-US" dirty="0"/>
          </a:p>
        </p:txBody>
      </p:sp>
      <p:pic>
        <p:nvPicPr>
          <p:cNvPr id="4" name="Picture 3">
            <a:extLst>
              <a:ext uri="{FF2B5EF4-FFF2-40B4-BE49-F238E27FC236}">
                <a16:creationId xmlns:a16="http://schemas.microsoft.com/office/drawing/2014/main" id="{796111B1-C3CD-D843-891E-C299C766729E}"/>
              </a:ext>
            </a:extLst>
          </p:cNvPr>
          <p:cNvPicPr>
            <a:picLocks noChangeAspect="1"/>
          </p:cNvPicPr>
          <p:nvPr/>
        </p:nvPicPr>
        <p:blipFill>
          <a:blip r:embed="rId2"/>
          <a:stretch>
            <a:fillRect/>
          </a:stretch>
        </p:blipFill>
        <p:spPr>
          <a:xfrm>
            <a:off x="5357651" y="1600200"/>
            <a:ext cx="3810000" cy="3251200"/>
          </a:xfrm>
          <a:prstGeom prst="rect">
            <a:avLst/>
          </a:prstGeom>
        </p:spPr>
      </p:pic>
    </p:spTree>
    <p:extLst>
      <p:ext uri="{BB962C8B-B14F-4D97-AF65-F5344CB8AC3E}">
        <p14:creationId xmlns:p14="http://schemas.microsoft.com/office/powerpoint/2010/main" val="23938694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1562A0-0CA4-B042-ACFC-417CDACE716B}"/>
              </a:ext>
            </a:extLst>
          </p:cNvPr>
          <p:cNvSpPr>
            <a:spLocks noGrp="1"/>
          </p:cNvSpPr>
          <p:nvPr>
            <p:ph type="body" sz="quarter" idx="12"/>
          </p:nvPr>
        </p:nvSpPr>
        <p:spPr/>
        <p:txBody>
          <a:bodyPr/>
          <a:lstStyle/>
          <a:p>
            <a:r>
              <a:rPr lang="en-US" dirty="0"/>
              <a:t>Case 3 of 3</a:t>
            </a:r>
          </a:p>
        </p:txBody>
      </p:sp>
      <p:sp>
        <p:nvSpPr>
          <p:cNvPr id="3" name="Text Placeholder 2">
            <a:extLst>
              <a:ext uri="{FF2B5EF4-FFF2-40B4-BE49-F238E27FC236}">
                <a16:creationId xmlns:a16="http://schemas.microsoft.com/office/drawing/2014/main" id="{8A7056A4-CFF0-4048-AB9E-FA5F18CA121D}"/>
              </a:ext>
            </a:extLst>
          </p:cNvPr>
          <p:cNvSpPr>
            <a:spLocks noGrp="1"/>
          </p:cNvSpPr>
          <p:nvPr>
            <p:ph type="body" sz="quarter" idx="13"/>
          </p:nvPr>
        </p:nvSpPr>
        <p:spPr/>
        <p:txBody>
          <a:bodyPr/>
          <a:lstStyle/>
          <a:p>
            <a:r>
              <a:rPr lang="en-US" sz="2000" b="1" dirty="0"/>
              <a:t>INDUSTRY: </a:t>
            </a:r>
            <a:r>
              <a:rPr lang="en-US" sz="2000" dirty="0"/>
              <a:t>Banking and finance, manufacturing </a:t>
            </a:r>
          </a:p>
          <a:p>
            <a:r>
              <a:rPr lang="en-US" sz="2000" b="1" dirty="0"/>
              <a:t>STAGING: </a:t>
            </a:r>
            <a:r>
              <a:rPr lang="en-US" sz="2000" dirty="0"/>
              <a:t>Multiple </a:t>
            </a:r>
          </a:p>
          <a:p>
            <a:r>
              <a:rPr lang="en-US" sz="2000" b="1" dirty="0"/>
              <a:t>INCIDENT: </a:t>
            </a:r>
            <a:r>
              <a:rPr lang="en-US" sz="2000" dirty="0"/>
              <a:t>The phisher impersonated the company's bank, requesting information to address security concerns. The insider clicked on a link in a phishing email and entered confidential information. </a:t>
            </a:r>
          </a:p>
          <a:p>
            <a:r>
              <a:rPr lang="en-US" sz="2000" dirty="0"/>
              <a:t>Stage 1 - phishing to multiple bank customers </a:t>
            </a:r>
          </a:p>
          <a:p>
            <a:r>
              <a:rPr lang="en-US" sz="2000" dirty="0"/>
              <a:t>Stage 2 - spear phishing to executives with likely wire-transfer authority </a:t>
            </a:r>
          </a:p>
          <a:p>
            <a:r>
              <a:rPr lang="en-US" sz="2000" b="1" dirty="0"/>
              <a:t>BREACH: </a:t>
            </a:r>
            <a:r>
              <a:rPr lang="en-US" sz="2000" dirty="0"/>
              <a:t>The disclosure included credentials and passwords that enabled outsiders to transfer funds to accounts in several countries. </a:t>
            </a:r>
          </a:p>
          <a:p>
            <a:r>
              <a:rPr lang="en-US" sz="2000" b="1" dirty="0"/>
              <a:t>OUTCOME: </a:t>
            </a:r>
            <a:r>
              <a:rPr lang="en-US" sz="2000" dirty="0"/>
              <a:t>The bank was able to reverse 70 percent of total money lost. </a:t>
            </a:r>
          </a:p>
          <a:p>
            <a:r>
              <a:rPr lang="en-US" sz="2000" b="1" dirty="0"/>
              <a:t>RESPONSE: </a:t>
            </a:r>
            <a:r>
              <a:rPr lang="en-US" sz="2000" dirty="0"/>
              <a:t>The company recovered the remainder in a court settlement resulting from a lawsuit brought against the bank. </a:t>
            </a:r>
          </a:p>
          <a:p>
            <a:endParaRPr lang="en-US" dirty="0"/>
          </a:p>
        </p:txBody>
      </p:sp>
    </p:spTree>
    <p:extLst>
      <p:ext uri="{BB962C8B-B14F-4D97-AF65-F5344CB8AC3E}">
        <p14:creationId xmlns:p14="http://schemas.microsoft.com/office/powerpoint/2010/main" val="2311518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bg1">
                    <a:lumMod val="75000"/>
                  </a:schemeClr>
                </a:solidFill>
              </a:rPr>
              <a:t>RANSOMWARE</a:t>
            </a:r>
          </a:p>
        </p:txBody>
      </p:sp>
      <p:sp>
        <p:nvSpPr>
          <p:cNvPr id="8" name="Text Placeholder 7"/>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000" b="0" i="0" u="none" strike="noStrike" kern="1200" cap="none" spc="0" normalizeH="0" baseline="0" noProof="0">
                <a:ln>
                  <a:noFill/>
                </a:ln>
                <a:solidFill>
                  <a:srgbClr val="101073"/>
                </a:solidFill>
                <a:effectLst/>
                <a:uLnTx/>
                <a:uFillTx/>
                <a:latin typeface="Arial" charset="0"/>
                <a:ea typeface="+mn-ea"/>
                <a:cs typeface="+mn-cs"/>
              </a:rPr>
              <a:t>/ name of department</a:t>
            </a:r>
          </a:p>
        </p:txBody>
      </p:sp>
      <p:sp>
        <p:nvSpPr>
          <p:cNvPr id="5" name="Slide Number Placeholder 4"/>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800" b="0" i="0" u="none" strike="noStrike" kern="1200" cap="none" spc="0" normalizeH="0" baseline="0" noProof="0">
                <a:ln>
                  <a:noFill/>
                </a:ln>
                <a:solidFill>
                  <a:srgbClr val="FFFFFF"/>
                </a:solidFill>
                <a:effectLst/>
                <a:uLnTx/>
                <a:uFillTx/>
                <a:latin typeface="Arial" charset="0"/>
                <a:ea typeface="ＭＳ Ｐゴシック" charset="0"/>
              </a:rPr>
              <a:t>PAGE </a:t>
            </a:r>
            <a:fld id="{5E88AC5C-B19B-9A42-B9C3-384090A13D53}" type="slidenum">
              <a:rPr kumimoji="0" lang="nl-NL" sz="800" b="0" i="0" u="none" strike="noStrike" kern="1200" cap="none" spc="0" normalizeH="0" baseline="0" noProof="0" smtClean="0">
                <a:ln>
                  <a:noFill/>
                </a:ln>
                <a:solidFill>
                  <a:srgbClr val="FFFFFF"/>
                </a:solidFill>
                <a:effectLst/>
                <a:uLnTx/>
                <a:uFillTx/>
                <a:latin typeface="Arial" charset="0"/>
                <a:ea typeface="ＭＳ Ｐゴシック" charset="0"/>
              </a:rPr>
              <a:pPr marL="0" marR="0" lvl="0" indent="0" algn="l" defTabSz="914400" rtl="0" eaLnBrk="1" fontAlgn="base" latinLnBrk="0" hangingPunct="1">
                <a:lnSpc>
                  <a:spcPct val="100000"/>
                </a:lnSpc>
                <a:spcBef>
                  <a:spcPct val="0"/>
                </a:spcBef>
                <a:spcAft>
                  <a:spcPct val="0"/>
                </a:spcAft>
                <a:buClrTx/>
                <a:buSzTx/>
                <a:buFontTx/>
                <a:buNone/>
                <a:tabLst/>
                <a:defRPr/>
              </a:pPr>
              <a:t>4</a:t>
            </a:fld>
            <a:endParaRPr kumimoji="0" lang="nl-NL" sz="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 name="Date Placeholder 5"/>
          <p:cNvSpPr>
            <a:spLocks noGrp="1"/>
          </p:cNvSpPr>
          <p:nvPr>
            <p:ph type="dt" sz="half"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BD1A028-35AD-C44F-9914-1A3407C41845}" type="datetime1">
              <a:rPr kumimoji="0" lang="nl-NL" sz="800" b="0" i="0" u="none" strike="noStrike" kern="1200" cap="none" spc="0" normalizeH="0" baseline="0" noProof="0" smtClean="0">
                <a:ln>
                  <a:noFill/>
                </a:ln>
                <a:solidFill>
                  <a:srgbClr val="FFFFFF"/>
                </a:solidFill>
                <a:effectLst/>
                <a:uLnTx/>
                <a:uFillTx/>
                <a:latin typeface="Arial" charset="0"/>
                <a:ea typeface="ＭＳ Ｐゴシック" charset="0"/>
              </a:rPr>
              <a:pPr marL="0" marR="0" lvl="0" indent="0" algn="l" defTabSz="914400" rtl="0" eaLnBrk="1" fontAlgn="base" latinLnBrk="0" hangingPunct="1">
                <a:lnSpc>
                  <a:spcPct val="100000"/>
                </a:lnSpc>
                <a:spcBef>
                  <a:spcPct val="0"/>
                </a:spcBef>
                <a:spcAft>
                  <a:spcPct val="0"/>
                </a:spcAft>
                <a:buClrTx/>
                <a:buSzTx/>
                <a:buFontTx/>
                <a:buNone/>
                <a:tabLst/>
                <a:defRPr/>
              </a:pPr>
              <a:t>06-05-2021</a:t>
            </a:fld>
            <a:endParaRPr kumimoji="0" lang="nl-NL" sz="800" b="0" i="0" u="none" strike="noStrike" kern="1200" cap="none" spc="0" normalizeH="0" baseline="0" noProof="0">
              <a:ln>
                <a:noFill/>
              </a:ln>
              <a:solidFill>
                <a:srgbClr val="FFFFFF"/>
              </a:solidFill>
              <a:effectLst/>
              <a:uLnTx/>
              <a:uFillTx/>
              <a:latin typeface="Arial" charset="0"/>
              <a:ea typeface="ＭＳ Ｐゴシック" charset="0"/>
            </a:endParaRPr>
          </a:p>
        </p:txBody>
      </p:sp>
    </p:spTree>
    <p:extLst>
      <p:ext uri="{BB962C8B-B14F-4D97-AF65-F5344CB8AC3E}">
        <p14:creationId xmlns:p14="http://schemas.microsoft.com/office/powerpoint/2010/main" val="13010684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tx1"/>
                </a:solidFill>
              </a:rPr>
              <a:t>QUESTIONS?</a:t>
            </a:r>
          </a:p>
        </p:txBody>
      </p:sp>
      <p:sp>
        <p:nvSpPr>
          <p:cNvPr id="8" name="Text Placeholder 7"/>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000" b="0" i="0" u="none" strike="noStrike" kern="1200" cap="none" spc="0" normalizeH="0" baseline="0" noProof="0">
                <a:ln>
                  <a:noFill/>
                </a:ln>
                <a:solidFill>
                  <a:srgbClr val="101073"/>
                </a:solidFill>
                <a:effectLst/>
                <a:uLnTx/>
                <a:uFillTx/>
                <a:latin typeface="Arial" charset="0"/>
                <a:ea typeface="+mn-ea"/>
                <a:cs typeface="+mn-cs"/>
              </a:rPr>
              <a:t>/ name of department</a:t>
            </a:r>
          </a:p>
        </p:txBody>
      </p:sp>
      <p:sp>
        <p:nvSpPr>
          <p:cNvPr id="5" name="Slide Number Placeholder 4"/>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800" b="0" i="0" u="none" strike="noStrike" kern="1200" cap="none" spc="0" normalizeH="0" baseline="0" noProof="0">
                <a:ln>
                  <a:noFill/>
                </a:ln>
                <a:solidFill>
                  <a:srgbClr val="FFFFFF"/>
                </a:solidFill>
                <a:effectLst/>
                <a:uLnTx/>
                <a:uFillTx/>
                <a:latin typeface="Arial" charset="0"/>
                <a:ea typeface="ＭＳ Ｐゴシック" charset="0"/>
              </a:rPr>
              <a:t>PAGE </a:t>
            </a:r>
            <a:fld id="{5E88AC5C-B19B-9A42-B9C3-384090A13D53}" type="slidenum">
              <a:rPr kumimoji="0" lang="nl-NL" sz="800" b="0" i="0" u="none" strike="noStrike" kern="1200" cap="none" spc="0" normalizeH="0" baseline="0" noProof="0" smtClean="0">
                <a:ln>
                  <a:noFill/>
                </a:ln>
                <a:solidFill>
                  <a:srgbClr val="FFFFFF"/>
                </a:solidFill>
                <a:effectLst/>
                <a:uLnTx/>
                <a:uFillTx/>
                <a:latin typeface="Arial" charset="0"/>
                <a:ea typeface="ＭＳ Ｐゴシック" charset="0"/>
              </a:rPr>
              <a:pPr marL="0" marR="0" lvl="0" indent="0" algn="l" defTabSz="914400" rtl="0" eaLnBrk="1" fontAlgn="base" latinLnBrk="0" hangingPunct="1">
                <a:lnSpc>
                  <a:spcPct val="100000"/>
                </a:lnSpc>
                <a:spcBef>
                  <a:spcPct val="0"/>
                </a:spcBef>
                <a:spcAft>
                  <a:spcPct val="0"/>
                </a:spcAft>
                <a:buClrTx/>
                <a:buSzTx/>
                <a:buFontTx/>
                <a:buNone/>
                <a:tabLst/>
                <a:defRPr/>
              </a:pPr>
              <a:t>49</a:t>
            </a:fld>
            <a:endParaRPr kumimoji="0" lang="nl-NL" sz="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 name="Date Placeholder 5"/>
          <p:cNvSpPr>
            <a:spLocks noGrp="1"/>
          </p:cNvSpPr>
          <p:nvPr>
            <p:ph type="dt" sz="half"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BD1A028-35AD-C44F-9914-1A3407C41845}" type="datetime1">
              <a:rPr kumimoji="0" lang="nl-NL" sz="800" b="0" i="0" u="none" strike="noStrike" kern="1200" cap="none" spc="0" normalizeH="0" baseline="0" noProof="0" smtClean="0">
                <a:ln>
                  <a:noFill/>
                </a:ln>
                <a:solidFill>
                  <a:srgbClr val="FFFFFF"/>
                </a:solidFill>
                <a:effectLst/>
                <a:uLnTx/>
                <a:uFillTx/>
                <a:latin typeface="Arial" charset="0"/>
                <a:ea typeface="ＭＳ Ｐゴシック" charset="0"/>
              </a:rPr>
              <a:pPr marL="0" marR="0" lvl="0" indent="0" algn="l" defTabSz="914400" rtl="0" eaLnBrk="1" fontAlgn="base" latinLnBrk="0" hangingPunct="1">
                <a:lnSpc>
                  <a:spcPct val="100000"/>
                </a:lnSpc>
                <a:spcBef>
                  <a:spcPct val="0"/>
                </a:spcBef>
                <a:spcAft>
                  <a:spcPct val="0"/>
                </a:spcAft>
                <a:buClrTx/>
                <a:buSzTx/>
                <a:buFontTx/>
                <a:buNone/>
                <a:tabLst/>
                <a:defRPr/>
              </a:pPr>
              <a:t>06-05-2021</a:t>
            </a:fld>
            <a:endParaRPr kumimoji="0" lang="nl-NL" sz="800" b="0" i="0" u="none" strike="noStrike" kern="1200" cap="none" spc="0" normalizeH="0" baseline="0" noProof="0">
              <a:ln>
                <a:noFill/>
              </a:ln>
              <a:solidFill>
                <a:srgbClr val="FFFFFF"/>
              </a:solidFill>
              <a:effectLst/>
              <a:uLnTx/>
              <a:uFillTx/>
              <a:latin typeface="Arial" charset="0"/>
              <a:ea typeface="ＭＳ Ｐゴシック" charset="0"/>
            </a:endParaRPr>
          </a:p>
        </p:txBody>
      </p:sp>
    </p:spTree>
    <p:extLst>
      <p:ext uri="{BB962C8B-B14F-4D97-AF65-F5344CB8AC3E}">
        <p14:creationId xmlns:p14="http://schemas.microsoft.com/office/powerpoint/2010/main" val="2638058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Ransomware attacks and evolution</a:t>
            </a:r>
          </a:p>
        </p:txBody>
      </p:sp>
      <p:sp>
        <p:nvSpPr>
          <p:cNvPr id="5" name="Content Placeholder 4"/>
          <p:cNvSpPr>
            <a:spLocks noGrp="1"/>
          </p:cNvSpPr>
          <p:nvPr>
            <p:ph idx="1"/>
          </p:nvPr>
        </p:nvSpPr>
        <p:spPr/>
        <p:txBody>
          <a:bodyPr/>
          <a:lstStyle/>
          <a:p>
            <a:r>
              <a:rPr lang="en-US" dirty="0"/>
              <a:t>Sources [1] </a:t>
            </a:r>
            <a:r>
              <a:rPr lang="en-US" dirty="0">
                <a:hlinkClick r:id="rId2"/>
              </a:rPr>
              <a:t>https://www.csoonline.com/article/3212260/ransomware/the-5-biggest-ransomware-attacks-of-the-last-5-years.html</a:t>
            </a:r>
            <a:endParaRPr lang="en-US" dirty="0"/>
          </a:p>
          <a:p>
            <a:r>
              <a:rPr lang="en-US" dirty="0">
                <a:hlinkClick r:id="rId3"/>
              </a:rPr>
              <a:t>[2] https://www.csoonline.com/article/3233210/ransomware/petya-ransomware-and-notpetya-malware-what-you-need-to-know-now.html</a:t>
            </a:r>
            <a:endParaRPr lang="en-US" dirty="0"/>
          </a:p>
          <a:p>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4552981"/>
            <a:ext cx="3709266" cy="180470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8024" y="4552981"/>
            <a:ext cx="3457184" cy="1272333"/>
          </a:xfrm>
          <a:prstGeom prst="rect">
            <a:avLst/>
          </a:prstGeom>
        </p:spPr>
      </p:pic>
    </p:spTree>
    <p:extLst>
      <p:ext uri="{BB962C8B-B14F-4D97-AF65-F5344CB8AC3E}">
        <p14:creationId xmlns:p14="http://schemas.microsoft.com/office/powerpoint/2010/main" val="911198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8958B-E21B-0747-B9A8-490D1B6ECB5B}"/>
              </a:ext>
            </a:extLst>
          </p:cNvPr>
          <p:cNvSpPr>
            <a:spLocks noGrp="1"/>
          </p:cNvSpPr>
          <p:nvPr>
            <p:ph type="title"/>
          </p:nvPr>
        </p:nvSpPr>
        <p:spPr/>
        <p:txBody>
          <a:bodyPr/>
          <a:lstStyle/>
          <a:p>
            <a:r>
              <a:rPr lang="en-US" dirty="0" err="1"/>
              <a:t>Cryptolocker</a:t>
            </a:r>
            <a:r>
              <a:rPr lang="en-US" dirty="0"/>
              <a:t> (2013)</a:t>
            </a:r>
          </a:p>
        </p:txBody>
      </p:sp>
      <p:sp>
        <p:nvSpPr>
          <p:cNvPr id="3" name="Content Placeholder 2">
            <a:extLst>
              <a:ext uri="{FF2B5EF4-FFF2-40B4-BE49-F238E27FC236}">
                <a16:creationId xmlns:a16="http://schemas.microsoft.com/office/drawing/2014/main" id="{917A5216-F630-7045-890A-BA869CC59366}"/>
              </a:ext>
            </a:extLst>
          </p:cNvPr>
          <p:cNvSpPr>
            <a:spLocks noGrp="1"/>
          </p:cNvSpPr>
          <p:nvPr>
            <p:ph idx="1"/>
          </p:nvPr>
        </p:nvSpPr>
        <p:spPr/>
        <p:txBody>
          <a:bodyPr/>
          <a:lstStyle/>
          <a:p>
            <a:r>
              <a:rPr lang="en-US" dirty="0" err="1"/>
              <a:t>Cryptolocker</a:t>
            </a:r>
            <a:r>
              <a:rPr lang="en-US" dirty="0"/>
              <a:t> is to ransomware what Stuxnet is to attacks on critical infrastructure</a:t>
            </a:r>
          </a:p>
          <a:p>
            <a:r>
              <a:rPr lang="en-US" dirty="0"/>
              <a:t>There are earlier examples of ransomware, but this is the first showing a  serious and replicable business case. </a:t>
            </a:r>
          </a:p>
          <a:p>
            <a:r>
              <a:rPr lang="en-US" dirty="0" err="1"/>
              <a:t>CryptoLocker</a:t>
            </a:r>
            <a:r>
              <a:rPr lang="en-US" dirty="0"/>
              <a:t> had "</a:t>
            </a:r>
            <a:r>
              <a:rPr lang="en-US" b="1" dirty="0"/>
              <a:t>opened the floodgates</a:t>
            </a:r>
            <a:r>
              <a:rPr lang="en-US" dirty="0"/>
              <a:t>" to many other varieties of file-encryption ransomware, some of which were derived from Crypto Locker’s code and some of which was given the </a:t>
            </a:r>
            <a:r>
              <a:rPr lang="en-US" dirty="0" err="1"/>
              <a:t>CryptoLocker</a:t>
            </a:r>
            <a:r>
              <a:rPr lang="en-US" dirty="0"/>
              <a:t> name or a close variant but was written from scratch.</a:t>
            </a:r>
          </a:p>
          <a:p>
            <a:r>
              <a:rPr lang="en-US" dirty="0"/>
              <a:t>The variants overall harvested about </a:t>
            </a:r>
            <a:r>
              <a:rPr lang="en-US" b="1" dirty="0"/>
              <a:t>$3 million </a:t>
            </a:r>
            <a:r>
              <a:rPr lang="en-US" dirty="0"/>
              <a:t>dollars in ransom fees; one such them was </a:t>
            </a:r>
            <a:r>
              <a:rPr lang="en-US" dirty="0" err="1"/>
              <a:t>CryptoWall</a:t>
            </a:r>
            <a:r>
              <a:rPr lang="en-US" dirty="0"/>
              <a:t>, which by </a:t>
            </a:r>
            <a:r>
              <a:rPr lang="en-US" b="1" dirty="0"/>
              <a:t>2015</a:t>
            </a:r>
            <a:r>
              <a:rPr lang="en-US" dirty="0"/>
              <a:t> accounted for more than half of all ransomware infections. </a:t>
            </a:r>
          </a:p>
        </p:txBody>
      </p:sp>
      <p:sp>
        <p:nvSpPr>
          <p:cNvPr id="4" name="Footer Placeholder 3">
            <a:extLst>
              <a:ext uri="{FF2B5EF4-FFF2-40B4-BE49-F238E27FC236}">
                <a16:creationId xmlns:a16="http://schemas.microsoft.com/office/drawing/2014/main" id="{FA10B83C-2D24-2746-B838-5C7DAC59AF82}"/>
              </a:ext>
            </a:extLst>
          </p:cNvPr>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000" b="0" i="0" u="none" strike="noStrike" kern="1200" cap="none" spc="0" normalizeH="0" baseline="0" noProof="0" dirty="0">
                <a:ln>
                  <a:noFill/>
                </a:ln>
                <a:solidFill>
                  <a:srgbClr val="101073"/>
                </a:solidFill>
                <a:effectLst/>
                <a:uLnTx/>
                <a:uFillTx/>
                <a:latin typeface="Arial" charset="0"/>
                <a:ea typeface="+mn-ea"/>
                <a:cs typeface="+mn-cs"/>
              </a:rPr>
              <a:t>/ name of </a:t>
            </a:r>
            <a:r>
              <a:rPr kumimoji="0" lang="nl-NL" sz="1000" b="0" i="0" u="none" strike="noStrike" kern="1200" cap="none" spc="0" normalizeH="0" baseline="0" noProof="0" dirty="0" err="1">
                <a:ln>
                  <a:noFill/>
                </a:ln>
                <a:solidFill>
                  <a:srgbClr val="101073"/>
                </a:solidFill>
                <a:effectLst/>
                <a:uLnTx/>
                <a:uFillTx/>
                <a:latin typeface="Arial" charset="0"/>
                <a:ea typeface="+mn-ea"/>
                <a:cs typeface="+mn-cs"/>
              </a:rPr>
              <a:t>department</a:t>
            </a:r>
            <a:endParaRPr kumimoji="0" lang="nl-NL" sz="1000" b="0" i="0" u="none" strike="noStrike" kern="1200" cap="none" spc="0" normalizeH="0" baseline="0" noProof="0" dirty="0">
              <a:ln>
                <a:noFill/>
              </a:ln>
              <a:solidFill>
                <a:srgbClr val="101073"/>
              </a:solidFill>
              <a:effectLst/>
              <a:uLnTx/>
              <a:uFillTx/>
              <a:latin typeface="Arial" charset="0"/>
              <a:ea typeface="+mn-ea"/>
              <a:cs typeface="+mn-cs"/>
            </a:endParaRPr>
          </a:p>
        </p:txBody>
      </p:sp>
      <p:sp>
        <p:nvSpPr>
          <p:cNvPr id="5" name="Slide Number Placeholder 4">
            <a:extLst>
              <a:ext uri="{FF2B5EF4-FFF2-40B4-BE49-F238E27FC236}">
                <a16:creationId xmlns:a16="http://schemas.microsoft.com/office/drawing/2014/main" id="{23BC3CC6-8132-2C44-90A2-58A034B7C7C4}"/>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800" b="0" i="0" u="none" strike="noStrike" kern="1200" cap="none" spc="0" normalizeH="0" baseline="0" noProof="0">
                <a:ln>
                  <a:noFill/>
                </a:ln>
                <a:solidFill>
                  <a:srgbClr val="FFFFFF"/>
                </a:solidFill>
                <a:effectLst/>
                <a:uLnTx/>
                <a:uFillTx/>
                <a:latin typeface="Arial" charset="0"/>
                <a:ea typeface="ＭＳ Ｐゴシック" charset="0"/>
              </a:rPr>
              <a:t>PAGE </a:t>
            </a:r>
            <a:fld id="{5E88AC5C-B19B-9A42-B9C3-384090A13D53}" type="slidenum">
              <a:rPr kumimoji="0" lang="nl-NL" sz="800" b="0" i="0" u="none" strike="noStrike" kern="1200" cap="none" spc="0" normalizeH="0" baseline="0" noProof="0" smtClean="0">
                <a:ln>
                  <a:noFill/>
                </a:ln>
                <a:solidFill>
                  <a:srgbClr val="FFFFFF"/>
                </a:solidFill>
                <a:effectLst/>
                <a:uLnTx/>
                <a:uFillTx/>
                <a:latin typeface="Arial" charset="0"/>
                <a:ea typeface="ＭＳ Ｐゴシック" charset="0"/>
              </a:rPr>
              <a:pPr marL="0" marR="0" lvl="0" indent="0" algn="l" defTabSz="914400" rtl="0" eaLnBrk="1" fontAlgn="base" latinLnBrk="0" hangingPunct="1">
                <a:lnSpc>
                  <a:spcPct val="100000"/>
                </a:lnSpc>
                <a:spcBef>
                  <a:spcPct val="0"/>
                </a:spcBef>
                <a:spcAft>
                  <a:spcPct val="0"/>
                </a:spcAft>
                <a:buClrTx/>
                <a:buSzTx/>
                <a:buFontTx/>
                <a:buNone/>
                <a:tabLst/>
                <a:defRPr/>
              </a:pPr>
              <a:t>6</a:t>
            </a:fld>
            <a:endParaRPr kumimoji="0" lang="nl-NL" sz="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 name="Date Placeholder 5">
            <a:extLst>
              <a:ext uri="{FF2B5EF4-FFF2-40B4-BE49-F238E27FC236}">
                <a16:creationId xmlns:a16="http://schemas.microsoft.com/office/drawing/2014/main" id="{2423493A-7B02-F34D-9FAA-176BFE105DB8}"/>
              </a:ext>
            </a:extLst>
          </p:cNvPr>
          <p:cNvSpPr>
            <a:spLocks noGrp="1"/>
          </p:cNvSpPr>
          <p:nvPr>
            <p:ph type="dt" sz="half"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BD1A028-35AD-C44F-9914-1A3407C41845}" type="datetime1">
              <a:rPr kumimoji="0" lang="nl-NL" sz="800" b="0" i="0" u="none" strike="noStrike" kern="1200" cap="none" spc="0" normalizeH="0" baseline="0" noProof="0" smtClean="0">
                <a:ln>
                  <a:noFill/>
                </a:ln>
                <a:solidFill>
                  <a:srgbClr val="FFFFFF"/>
                </a:solidFill>
                <a:effectLst/>
                <a:uLnTx/>
                <a:uFillTx/>
                <a:latin typeface="Arial" charset="0"/>
                <a:ea typeface="ＭＳ Ｐゴシック" charset="0"/>
              </a:rPr>
              <a:pPr marL="0" marR="0" lvl="0" indent="0" algn="l" defTabSz="914400" rtl="0" eaLnBrk="1" fontAlgn="base" latinLnBrk="0" hangingPunct="1">
                <a:lnSpc>
                  <a:spcPct val="100000"/>
                </a:lnSpc>
                <a:spcBef>
                  <a:spcPct val="0"/>
                </a:spcBef>
                <a:spcAft>
                  <a:spcPct val="0"/>
                </a:spcAft>
                <a:buClrTx/>
                <a:buSzTx/>
                <a:buFontTx/>
                <a:buNone/>
                <a:tabLst/>
                <a:defRPr/>
              </a:pPr>
              <a:t>06-05-2021</a:t>
            </a:fld>
            <a:endParaRPr kumimoji="0" lang="nl-NL" sz="800" b="0" i="0" u="none" strike="noStrike" kern="1200" cap="none" spc="0" normalizeH="0" baseline="0" noProof="0">
              <a:ln>
                <a:noFill/>
              </a:ln>
              <a:solidFill>
                <a:srgbClr val="FFFFFF"/>
              </a:solidFill>
              <a:effectLst/>
              <a:uLnTx/>
              <a:uFillTx/>
              <a:latin typeface="Arial" charset="0"/>
              <a:ea typeface="ＭＳ Ｐゴシック" charset="0"/>
            </a:endParaRPr>
          </a:p>
        </p:txBody>
      </p:sp>
    </p:spTree>
    <p:extLst>
      <p:ext uri="{BB962C8B-B14F-4D97-AF65-F5344CB8AC3E}">
        <p14:creationId xmlns:p14="http://schemas.microsoft.com/office/powerpoint/2010/main" val="3928730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E4F7E-292F-0D4B-8D05-2659A9821007}"/>
              </a:ext>
            </a:extLst>
          </p:cNvPr>
          <p:cNvSpPr>
            <a:spLocks noGrp="1"/>
          </p:cNvSpPr>
          <p:nvPr>
            <p:ph type="title"/>
          </p:nvPr>
        </p:nvSpPr>
        <p:spPr/>
        <p:txBody>
          <a:bodyPr/>
          <a:lstStyle/>
          <a:p>
            <a:r>
              <a:rPr lang="en-US" dirty="0" err="1"/>
              <a:t>Cryptlocker</a:t>
            </a:r>
            <a:r>
              <a:rPr lang="en-US" dirty="0"/>
              <a:t>: some details</a:t>
            </a:r>
          </a:p>
        </p:txBody>
      </p:sp>
      <p:sp>
        <p:nvSpPr>
          <p:cNvPr id="3" name="Content Placeholder 2">
            <a:extLst>
              <a:ext uri="{FF2B5EF4-FFF2-40B4-BE49-F238E27FC236}">
                <a16:creationId xmlns:a16="http://schemas.microsoft.com/office/drawing/2014/main" id="{18A25D40-749C-A147-A0A0-8C3BB1820731}"/>
              </a:ext>
            </a:extLst>
          </p:cNvPr>
          <p:cNvSpPr>
            <a:spLocks noGrp="1"/>
          </p:cNvSpPr>
          <p:nvPr>
            <p:ph idx="1"/>
          </p:nvPr>
        </p:nvSpPr>
        <p:spPr/>
        <p:txBody>
          <a:bodyPr/>
          <a:lstStyle/>
          <a:p>
            <a:r>
              <a:rPr lang="en-US" dirty="0"/>
              <a:t>Vector: spam emails (you had to click on the attachment)</a:t>
            </a:r>
          </a:p>
          <a:p>
            <a:pPr lvl="1"/>
            <a:r>
              <a:rPr lang="en-US" dirty="0"/>
              <a:t>The most common method of infection is via emails with unknown attachments. Although the attachments often appear to be familiar file types such as *.doc or *.pdf</a:t>
            </a:r>
            <a:r>
              <a:rPr lang="en-US" b="1" dirty="0"/>
              <a:t>, they in fact contain a double extension — a hidden executable (*.exe). Once opened, the attachment creates a window and activates a downloader, which infects your computer. Because the program is a Trojan, it cannot self-replicate, meaning it must be downloaded to infect your computer</a:t>
            </a:r>
          </a:p>
          <a:p>
            <a:pPr lvl="1"/>
            <a:r>
              <a:rPr lang="en-US" dirty="0"/>
              <a:t>From </a:t>
            </a:r>
            <a:r>
              <a:rPr lang="en-US" dirty="0">
                <a:hlinkClick r:id="rId2"/>
              </a:rPr>
              <a:t>https://usa.kaspersky.com/resource-center/definitions/cryptolocker</a:t>
            </a:r>
            <a:endParaRPr lang="en-US" dirty="0"/>
          </a:p>
          <a:p>
            <a:pPr lvl="1"/>
            <a:r>
              <a:rPr lang="en-US" dirty="0"/>
              <a:t>Spreading via the </a:t>
            </a:r>
            <a:r>
              <a:rPr lang="en-US" dirty="0" err="1"/>
              <a:t>gameover</a:t>
            </a:r>
            <a:r>
              <a:rPr lang="en-US" dirty="0"/>
              <a:t> Zeus botnet </a:t>
            </a:r>
          </a:p>
          <a:p>
            <a:pPr lvl="2"/>
            <a:r>
              <a:rPr lang="en-US" dirty="0"/>
              <a:t>Zeus = the malware</a:t>
            </a:r>
          </a:p>
          <a:p>
            <a:pPr lvl="2"/>
            <a:r>
              <a:rPr lang="en-US" dirty="0" err="1"/>
              <a:t>Gameover</a:t>
            </a:r>
            <a:r>
              <a:rPr lang="en-US" dirty="0"/>
              <a:t> Zeus = the p2p botnet that managed “it”. </a:t>
            </a:r>
          </a:p>
          <a:p>
            <a:r>
              <a:rPr lang="en-US" dirty="0"/>
              <a:t>Encryption method: RSA</a:t>
            </a:r>
          </a:p>
          <a:p>
            <a:endParaRPr lang="en-US" dirty="0"/>
          </a:p>
        </p:txBody>
      </p:sp>
      <p:sp>
        <p:nvSpPr>
          <p:cNvPr id="4" name="Footer Placeholder 3">
            <a:extLst>
              <a:ext uri="{FF2B5EF4-FFF2-40B4-BE49-F238E27FC236}">
                <a16:creationId xmlns:a16="http://schemas.microsoft.com/office/drawing/2014/main" id="{CBFEC0AC-B67D-9540-94AE-B92CC4143104}"/>
              </a:ext>
            </a:extLst>
          </p:cNvPr>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000" b="0" i="0" u="none" strike="noStrike" kern="1200" cap="none" spc="0" normalizeH="0" baseline="0" noProof="0">
                <a:ln>
                  <a:noFill/>
                </a:ln>
                <a:solidFill>
                  <a:srgbClr val="101073"/>
                </a:solidFill>
                <a:effectLst/>
                <a:uLnTx/>
                <a:uFillTx/>
                <a:latin typeface="Arial" charset="0"/>
                <a:ea typeface="+mn-ea"/>
                <a:cs typeface="+mn-cs"/>
              </a:rPr>
              <a:t>/ name of department</a:t>
            </a:r>
          </a:p>
        </p:txBody>
      </p:sp>
      <p:sp>
        <p:nvSpPr>
          <p:cNvPr id="5" name="Slide Number Placeholder 4">
            <a:extLst>
              <a:ext uri="{FF2B5EF4-FFF2-40B4-BE49-F238E27FC236}">
                <a16:creationId xmlns:a16="http://schemas.microsoft.com/office/drawing/2014/main" id="{2EBCAA7D-F8BC-0642-8AE2-C71B5651EC66}"/>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800" b="0" i="0" u="none" strike="noStrike" kern="1200" cap="none" spc="0" normalizeH="0" baseline="0" noProof="0">
                <a:ln>
                  <a:noFill/>
                </a:ln>
                <a:solidFill>
                  <a:srgbClr val="FFFFFF"/>
                </a:solidFill>
                <a:effectLst/>
                <a:uLnTx/>
                <a:uFillTx/>
                <a:latin typeface="Arial" charset="0"/>
                <a:ea typeface="ＭＳ Ｐゴシック" charset="0"/>
              </a:rPr>
              <a:t>PAGE </a:t>
            </a:r>
            <a:fld id="{5E88AC5C-B19B-9A42-B9C3-384090A13D53}" type="slidenum">
              <a:rPr kumimoji="0" lang="nl-NL" sz="800" b="0" i="0" u="none" strike="noStrike" kern="1200" cap="none" spc="0" normalizeH="0" baseline="0" noProof="0" smtClean="0">
                <a:ln>
                  <a:noFill/>
                </a:ln>
                <a:solidFill>
                  <a:srgbClr val="FFFFFF"/>
                </a:solidFill>
                <a:effectLst/>
                <a:uLnTx/>
                <a:uFillTx/>
                <a:latin typeface="Arial" charset="0"/>
                <a:ea typeface="ＭＳ Ｐゴシック" charset="0"/>
              </a:rPr>
              <a:pPr marL="0" marR="0" lvl="0" indent="0" algn="l" defTabSz="914400" rtl="0" eaLnBrk="1" fontAlgn="base" latinLnBrk="0" hangingPunct="1">
                <a:lnSpc>
                  <a:spcPct val="100000"/>
                </a:lnSpc>
                <a:spcBef>
                  <a:spcPct val="0"/>
                </a:spcBef>
                <a:spcAft>
                  <a:spcPct val="0"/>
                </a:spcAft>
                <a:buClrTx/>
                <a:buSzTx/>
                <a:buFontTx/>
                <a:buNone/>
                <a:tabLst/>
                <a:defRPr/>
              </a:pPr>
              <a:t>7</a:t>
            </a:fld>
            <a:endParaRPr kumimoji="0" lang="nl-NL" sz="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 name="Date Placeholder 5">
            <a:extLst>
              <a:ext uri="{FF2B5EF4-FFF2-40B4-BE49-F238E27FC236}">
                <a16:creationId xmlns:a16="http://schemas.microsoft.com/office/drawing/2014/main" id="{F2684EC2-5DD8-C445-916F-6C8DBAC0A8C4}"/>
              </a:ext>
            </a:extLst>
          </p:cNvPr>
          <p:cNvSpPr>
            <a:spLocks noGrp="1"/>
          </p:cNvSpPr>
          <p:nvPr>
            <p:ph type="dt" sz="half"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BD1A028-35AD-C44F-9914-1A3407C41845}" type="datetime1">
              <a:rPr kumimoji="0" lang="nl-NL" sz="800" b="0" i="0" u="none" strike="noStrike" kern="1200" cap="none" spc="0" normalizeH="0" baseline="0" noProof="0" smtClean="0">
                <a:ln>
                  <a:noFill/>
                </a:ln>
                <a:solidFill>
                  <a:srgbClr val="FFFFFF"/>
                </a:solidFill>
                <a:effectLst/>
                <a:uLnTx/>
                <a:uFillTx/>
                <a:latin typeface="Arial" charset="0"/>
                <a:ea typeface="ＭＳ Ｐゴシック" charset="0"/>
              </a:rPr>
              <a:pPr marL="0" marR="0" lvl="0" indent="0" algn="l" defTabSz="914400" rtl="0" eaLnBrk="1" fontAlgn="base" latinLnBrk="0" hangingPunct="1">
                <a:lnSpc>
                  <a:spcPct val="100000"/>
                </a:lnSpc>
                <a:spcBef>
                  <a:spcPct val="0"/>
                </a:spcBef>
                <a:spcAft>
                  <a:spcPct val="0"/>
                </a:spcAft>
                <a:buClrTx/>
                <a:buSzTx/>
                <a:buFontTx/>
                <a:buNone/>
                <a:tabLst/>
                <a:defRPr/>
              </a:pPr>
              <a:t>06-05-2021</a:t>
            </a:fld>
            <a:endParaRPr kumimoji="0" lang="nl-NL" sz="800" b="0" i="0" u="none" strike="noStrike" kern="1200" cap="none" spc="0" normalizeH="0" baseline="0" noProof="0">
              <a:ln>
                <a:noFill/>
              </a:ln>
              <a:solidFill>
                <a:srgbClr val="FFFFFF"/>
              </a:solidFill>
              <a:effectLst/>
              <a:uLnTx/>
              <a:uFillTx/>
              <a:latin typeface="Arial" charset="0"/>
              <a:ea typeface="ＭＳ Ｐゴシック" charset="0"/>
            </a:endParaRPr>
          </a:p>
        </p:txBody>
      </p:sp>
    </p:spTree>
    <p:extLst>
      <p:ext uri="{BB962C8B-B14F-4D97-AF65-F5344CB8AC3E}">
        <p14:creationId xmlns:p14="http://schemas.microsoft.com/office/powerpoint/2010/main" val="38144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E9FCA-CB4E-AE45-A589-D81AFBF8D41B}"/>
              </a:ext>
            </a:extLst>
          </p:cNvPr>
          <p:cNvSpPr>
            <a:spLocks noGrp="1"/>
          </p:cNvSpPr>
          <p:nvPr>
            <p:ph type="title"/>
          </p:nvPr>
        </p:nvSpPr>
        <p:spPr/>
        <p:txBody>
          <a:bodyPr/>
          <a:lstStyle/>
          <a:p>
            <a:r>
              <a:rPr lang="en-US" dirty="0"/>
              <a:t>End of </a:t>
            </a:r>
            <a:r>
              <a:rPr lang="en-US" dirty="0" err="1"/>
              <a:t>CryptoLocker</a:t>
            </a:r>
            <a:r>
              <a:rPr lang="en-US" dirty="0"/>
              <a:t>: Operation Tovar</a:t>
            </a:r>
          </a:p>
        </p:txBody>
      </p:sp>
      <p:sp>
        <p:nvSpPr>
          <p:cNvPr id="3" name="Content Placeholder 2">
            <a:extLst>
              <a:ext uri="{FF2B5EF4-FFF2-40B4-BE49-F238E27FC236}">
                <a16:creationId xmlns:a16="http://schemas.microsoft.com/office/drawing/2014/main" id="{FB634669-0A55-AA46-8040-557B512F04EE}"/>
              </a:ext>
            </a:extLst>
          </p:cNvPr>
          <p:cNvSpPr>
            <a:spLocks noGrp="1"/>
          </p:cNvSpPr>
          <p:nvPr>
            <p:ph idx="1"/>
          </p:nvPr>
        </p:nvSpPr>
        <p:spPr/>
        <p:txBody>
          <a:bodyPr/>
          <a:lstStyle/>
          <a:p>
            <a:r>
              <a:rPr lang="en-US" dirty="0"/>
              <a:t>(from Wikipedia). </a:t>
            </a:r>
            <a:r>
              <a:rPr lang="en-US" b="1" dirty="0"/>
              <a:t>Operation Tovar (2014)</a:t>
            </a:r>
            <a:r>
              <a:rPr lang="en-US" dirty="0"/>
              <a:t> is an international collaborative operation carried out by law enforcement agencies from multiple countries against the </a:t>
            </a:r>
            <a:r>
              <a:rPr lang="en-US" dirty="0">
                <a:hlinkClick r:id="rId2" tooltip="Gameover ZeuS"/>
              </a:rPr>
              <a:t>Gameover ZeuS</a:t>
            </a:r>
            <a:r>
              <a:rPr lang="en-US" dirty="0"/>
              <a:t> </a:t>
            </a:r>
            <a:r>
              <a:rPr lang="en-US" dirty="0">
                <a:hlinkClick r:id="rId3" tooltip="Botnet"/>
              </a:rPr>
              <a:t>botnet</a:t>
            </a:r>
            <a:r>
              <a:rPr lang="en-US" dirty="0"/>
              <a:t>, which is believed by the investigators to have been used in </a:t>
            </a:r>
            <a:r>
              <a:rPr lang="en-US" dirty="0">
                <a:hlinkClick r:id="rId4" tooltip="Bank fraud"/>
              </a:rPr>
              <a:t>bank fraud</a:t>
            </a:r>
            <a:r>
              <a:rPr lang="en-US" dirty="0"/>
              <a:t> and the distribution of the </a:t>
            </a:r>
            <a:r>
              <a:rPr lang="en-US" dirty="0">
                <a:hlinkClick r:id="rId5" tooltip="CryptoLocker"/>
              </a:rPr>
              <a:t>CryptoLocker</a:t>
            </a:r>
            <a:r>
              <a:rPr lang="en-US" dirty="0"/>
              <a:t> </a:t>
            </a:r>
            <a:r>
              <a:rPr lang="en-US" dirty="0">
                <a:hlinkClick r:id="rId6" tooltip="Ransomware"/>
              </a:rPr>
              <a:t>ransomware</a:t>
            </a:r>
            <a:r>
              <a:rPr lang="en-US" dirty="0"/>
              <a:t>.</a:t>
            </a:r>
            <a:r>
              <a:rPr lang="en-US" baseline="30000" dirty="0">
                <a:hlinkClick r:id="rId7"/>
              </a:rPr>
              <a:t>[1]</a:t>
            </a:r>
            <a:endParaRPr lang="en-US" dirty="0"/>
          </a:p>
          <a:p>
            <a:r>
              <a:rPr lang="en-US" dirty="0"/>
              <a:t>Participants include the  </a:t>
            </a:r>
            <a:r>
              <a:rPr lang="en-US" sz="1000" dirty="0"/>
              <a:t>the </a:t>
            </a:r>
            <a:r>
              <a:rPr lang="en-US" sz="1000" dirty="0">
                <a:hlinkClick r:id="rId8" tooltip="U.S. Department of Justice"/>
              </a:rPr>
              <a:t>U.S. Department of Justice</a:t>
            </a:r>
            <a:r>
              <a:rPr lang="en-US" sz="1000" dirty="0"/>
              <a:t>, </a:t>
            </a:r>
            <a:r>
              <a:rPr lang="en-US" sz="1000" dirty="0">
                <a:hlinkClick r:id="rId9" tooltip="Europol"/>
              </a:rPr>
              <a:t>Europol</a:t>
            </a:r>
            <a:r>
              <a:rPr lang="en-US" sz="1000" dirty="0"/>
              <a:t>, the </a:t>
            </a:r>
            <a:r>
              <a:rPr lang="en-US" sz="1000" dirty="0">
                <a:hlinkClick r:id="rId10" tooltip="FBI"/>
              </a:rPr>
              <a:t>FBI</a:t>
            </a:r>
            <a:r>
              <a:rPr lang="en-US" sz="1000" dirty="0"/>
              <a:t> and the U.K. </a:t>
            </a:r>
            <a:r>
              <a:rPr lang="en-US" sz="1000" dirty="0">
                <a:hlinkClick r:id="rId11" tooltip="National Crime Agency"/>
              </a:rPr>
              <a:t>National Crime Agency</a:t>
            </a:r>
            <a:r>
              <a:rPr lang="en-US" sz="1000" dirty="0"/>
              <a:t>, </a:t>
            </a:r>
            <a:r>
              <a:rPr lang="en-US" sz="1000" dirty="0">
                <a:hlinkClick r:id="rId12" tooltip="South African Police Service"/>
              </a:rPr>
              <a:t>South African Police Service</a:t>
            </a:r>
            <a:r>
              <a:rPr lang="en-US" sz="1000" dirty="0"/>
              <a:t>, together with a number of security companies and academic researchers,</a:t>
            </a:r>
            <a:r>
              <a:rPr lang="en-US" sz="1000" baseline="30000" dirty="0">
                <a:hlinkClick r:id="rId13"/>
              </a:rPr>
              <a:t>[2]</a:t>
            </a:r>
            <a:r>
              <a:rPr lang="en-US" sz="1000" baseline="30000" dirty="0">
                <a:hlinkClick r:id="rId14"/>
              </a:rPr>
              <a:t>[3]</a:t>
            </a:r>
            <a:r>
              <a:rPr lang="en-US" sz="1000" dirty="0"/>
              <a:t> including </a:t>
            </a:r>
            <a:r>
              <a:rPr lang="en-US" sz="1000" dirty="0">
                <a:hlinkClick r:id="rId15" tooltip="Dell SecureWorks"/>
              </a:rPr>
              <a:t>Dell SecureWorks</a:t>
            </a:r>
            <a:r>
              <a:rPr lang="en-US" sz="1000" dirty="0"/>
              <a:t>, </a:t>
            </a:r>
            <a:r>
              <a:rPr lang="en-US" sz="1000" dirty="0">
                <a:hlinkClick r:id="rId16" tooltip="Deloitte Cyber Risk Services (page does not exist)"/>
              </a:rPr>
              <a:t>Deloitte Cyber Risk Services</a:t>
            </a:r>
            <a:r>
              <a:rPr lang="en-US" sz="1000" dirty="0"/>
              <a:t>, </a:t>
            </a:r>
            <a:r>
              <a:rPr lang="en-US" sz="1000" dirty="0">
                <a:hlinkClick r:id="rId17" tooltip="Microsoft Corporation"/>
              </a:rPr>
              <a:t>Microsoft Corporation</a:t>
            </a:r>
            <a:r>
              <a:rPr lang="en-US" sz="1000" dirty="0"/>
              <a:t>, </a:t>
            </a:r>
            <a:r>
              <a:rPr lang="en-US" sz="1000" dirty="0">
                <a:hlinkClick r:id="rId18" tooltip="Abuse.ch (page does not exist)"/>
              </a:rPr>
              <a:t>Abuse.ch</a:t>
            </a:r>
            <a:r>
              <a:rPr lang="en-US" sz="1000" dirty="0"/>
              <a:t>, </a:t>
            </a:r>
            <a:r>
              <a:rPr lang="en-US" sz="1000" dirty="0">
                <a:hlinkClick r:id="rId19" tooltip="Afilias"/>
              </a:rPr>
              <a:t>Afilias</a:t>
            </a:r>
            <a:r>
              <a:rPr lang="en-US" sz="1000" dirty="0"/>
              <a:t>, </a:t>
            </a:r>
            <a:r>
              <a:rPr lang="en-US" sz="1000" dirty="0">
                <a:hlinkClick r:id="rId20" tooltip="F-Secure"/>
              </a:rPr>
              <a:t>F-Secure</a:t>
            </a:r>
            <a:r>
              <a:rPr lang="en-US" sz="1000" dirty="0"/>
              <a:t>, </a:t>
            </a:r>
            <a:r>
              <a:rPr lang="en-US" sz="1000" dirty="0">
                <a:hlinkClick r:id="rId21" tooltip="Level 3 Communications"/>
              </a:rPr>
              <a:t>Level 3 Communications</a:t>
            </a:r>
            <a:r>
              <a:rPr lang="en-US" sz="1000" dirty="0"/>
              <a:t>, </a:t>
            </a:r>
            <a:r>
              <a:rPr lang="en-US" sz="1000" dirty="0">
                <a:hlinkClick r:id="rId22" tooltip="McAfee"/>
              </a:rPr>
              <a:t>McAfee</a:t>
            </a:r>
            <a:r>
              <a:rPr lang="en-US" sz="1000" dirty="0"/>
              <a:t>, </a:t>
            </a:r>
            <a:r>
              <a:rPr lang="en-US" sz="1000" dirty="0">
                <a:hlinkClick r:id="rId23" tooltip="Neustar"/>
              </a:rPr>
              <a:t>Neustar</a:t>
            </a:r>
            <a:r>
              <a:rPr lang="en-US" sz="1000" dirty="0"/>
              <a:t>, </a:t>
            </a:r>
            <a:r>
              <a:rPr lang="en-US" sz="1000" dirty="0">
                <a:hlinkClick r:id="rId24" tooltip="Shadowserver"/>
              </a:rPr>
              <a:t>Shadowserver</a:t>
            </a:r>
            <a:r>
              <a:rPr lang="en-US" sz="1000" dirty="0"/>
              <a:t>, </a:t>
            </a:r>
            <a:r>
              <a:rPr lang="en-US" sz="1000" dirty="0" err="1"/>
              <a:t>Anubisnetworks</a:t>
            </a:r>
            <a:r>
              <a:rPr lang="en-US" sz="1000" dirty="0"/>
              <a:t>, </a:t>
            </a:r>
            <a:r>
              <a:rPr lang="en-US" sz="1000" dirty="0">
                <a:hlinkClick r:id="rId25" tooltip="Symantec"/>
              </a:rPr>
              <a:t>Symantec</a:t>
            </a:r>
            <a:r>
              <a:rPr lang="en-US" sz="1000" dirty="0"/>
              <a:t>, </a:t>
            </a:r>
            <a:r>
              <a:rPr lang="en-US" sz="1000" dirty="0">
                <a:hlinkClick r:id="rId26" tooltip="Heimdal Security (page does not exist)"/>
              </a:rPr>
              <a:t>Heimdal Security</a:t>
            </a:r>
            <a:r>
              <a:rPr lang="en-US" sz="1000" dirty="0"/>
              <a:t>, </a:t>
            </a:r>
            <a:r>
              <a:rPr lang="en-US" sz="1000" dirty="0">
                <a:hlinkClick r:id="rId27" tooltip="Sophos"/>
              </a:rPr>
              <a:t>Sophos</a:t>
            </a:r>
            <a:r>
              <a:rPr lang="en-US" sz="1000" dirty="0"/>
              <a:t> and </a:t>
            </a:r>
            <a:r>
              <a:rPr lang="en-US" sz="1000" dirty="0">
                <a:hlinkClick r:id="rId28" tooltip="Trend Micro"/>
              </a:rPr>
              <a:t>Trend Micro</a:t>
            </a:r>
            <a:r>
              <a:rPr lang="en-US" sz="1000" dirty="0"/>
              <a:t>, and academic researchers from </a:t>
            </a:r>
            <a:r>
              <a:rPr lang="en-US" sz="1000" dirty="0">
                <a:hlinkClick r:id="rId29" tooltip="Carnegie Mellon University"/>
              </a:rPr>
              <a:t>Carnegie Mellon University</a:t>
            </a:r>
            <a:r>
              <a:rPr lang="en-US" sz="1000" dirty="0"/>
              <a:t>, the </a:t>
            </a:r>
            <a:r>
              <a:rPr lang="en-US" sz="1000" dirty="0">
                <a:hlinkClick r:id="rId30" tooltip="Georgia Institute of Technology"/>
              </a:rPr>
              <a:t>Georgia Institute of Technology</a:t>
            </a:r>
            <a:r>
              <a:rPr lang="en-US" sz="1000" dirty="0"/>
              <a:t>,</a:t>
            </a:r>
            <a:r>
              <a:rPr lang="en-US" sz="1000" baseline="30000" dirty="0">
                <a:hlinkClick r:id="rId31"/>
              </a:rPr>
              <a:t>[4]</a:t>
            </a:r>
            <a:r>
              <a:rPr lang="en-US" sz="1000" dirty="0"/>
              <a:t> </a:t>
            </a:r>
            <a:r>
              <a:rPr lang="en-US" sz="1000" dirty="0">
                <a:hlinkClick r:id="rId32" tooltip="VU University Amsterdam"/>
              </a:rPr>
              <a:t>VU University Amsterdam</a:t>
            </a:r>
            <a:r>
              <a:rPr lang="en-US" sz="1000" dirty="0"/>
              <a:t> and </a:t>
            </a:r>
            <a:r>
              <a:rPr lang="en-US" sz="1000" dirty="0">
                <a:hlinkClick r:id="rId33" tooltip="Saarland University"/>
              </a:rPr>
              <a:t>Saarland University</a:t>
            </a:r>
            <a:r>
              <a:rPr lang="en-US" sz="1000" dirty="0"/>
              <a:t>.</a:t>
            </a:r>
            <a:r>
              <a:rPr lang="en-US" sz="1000" baseline="30000" dirty="0">
                <a:hlinkClick r:id="rId13"/>
              </a:rPr>
              <a:t>[2]</a:t>
            </a:r>
            <a:r>
              <a:rPr lang="en-US" sz="1000" baseline="30000" dirty="0"/>
              <a:t> </a:t>
            </a:r>
            <a:r>
              <a:rPr lang="en-US" sz="1000" dirty="0"/>
              <a:t>Other law enforcement organizations involved include the </a:t>
            </a:r>
            <a:r>
              <a:rPr lang="en-US" sz="1000" dirty="0">
                <a:hlinkClick r:id="rId34" tooltip="Australian Federal Police"/>
              </a:rPr>
              <a:t>Australian Federal Police</a:t>
            </a:r>
            <a:r>
              <a:rPr lang="en-US" sz="1000" dirty="0"/>
              <a:t>; the </a:t>
            </a:r>
            <a:r>
              <a:rPr lang="en-US" sz="1000" dirty="0">
                <a:hlinkClick r:id="rId35" tooltip="National Police of the Netherlands (page does not exist)"/>
              </a:rPr>
              <a:t>National Police of the Netherlands</a:t>
            </a:r>
            <a:r>
              <a:rPr lang="en-US" sz="1000" dirty="0"/>
              <a:t>' </a:t>
            </a:r>
            <a:r>
              <a:rPr lang="en-US" sz="1000" dirty="0">
                <a:hlinkClick r:id="rId36" tooltip="National Police of the Netherlands National High Tech Crime Unit (page does not exist)"/>
              </a:rPr>
              <a:t>National High Tech Crime Unit</a:t>
            </a:r>
            <a:r>
              <a:rPr lang="en-US" sz="1000" dirty="0"/>
              <a:t>; the </a:t>
            </a:r>
            <a:r>
              <a:rPr lang="en-US" sz="1000" dirty="0">
                <a:hlinkClick r:id="rId37" tooltip="European Cybercrime Centre"/>
              </a:rPr>
              <a:t>European Cybercrime Centre</a:t>
            </a:r>
            <a:r>
              <a:rPr lang="en-US" sz="1000" dirty="0"/>
              <a:t> (EC3); Germany’s </a:t>
            </a:r>
            <a:r>
              <a:rPr lang="en-US" sz="1000" dirty="0">
                <a:hlinkClick r:id="rId38" tooltip="Federal Criminal Police Office (Germany)"/>
              </a:rPr>
              <a:t>Bundeskriminalamt</a:t>
            </a:r>
            <a:r>
              <a:rPr lang="en-US" sz="1000" dirty="0"/>
              <a:t>; France’s </a:t>
            </a:r>
            <a:r>
              <a:rPr lang="en-US" sz="1000" dirty="0">
                <a:hlinkClick r:id="rId39" tooltip="Direction Centrale de la Police Judiciaire"/>
              </a:rPr>
              <a:t>Police Judiciaire</a:t>
            </a:r>
            <a:r>
              <a:rPr lang="en-US" sz="1000" dirty="0"/>
              <a:t>; Italy’s </a:t>
            </a:r>
            <a:r>
              <a:rPr lang="en-US" sz="1000" dirty="0">
                <a:hlinkClick r:id="rId40" tooltip="Polizia Postale e delle Comunicazioni"/>
              </a:rPr>
              <a:t>Polizia Postale e delle Comunicazioni</a:t>
            </a:r>
            <a:r>
              <a:rPr lang="en-US" sz="1000" dirty="0"/>
              <a:t>; Japan’s </a:t>
            </a:r>
            <a:r>
              <a:rPr lang="en-US" sz="1000" dirty="0">
                <a:hlinkClick r:id="rId41" tooltip="National Police Agency (Japan)"/>
              </a:rPr>
              <a:t>National Police Agency</a:t>
            </a:r>
            <a:r>
              <a:rPr lang="en-US" sz="1000" dirty="0"/>
              <a:t>; Luxembourg’s </a:t>
            </a:r>
            <a:r>
              <a:rPr lang="en-US" sz="1000" dirty="0">
                <a:hlinkClick r:id="rId42" tooltip="Police Grand Ducale"/>
              </a:rPr>
              <a:t>Police Grand Ducale</a:t>
            </a:r>
            <a:r>
              <a:rPr lang="en-US" sz="1000" dirty="0"/>
              <a:t>; </a:t>
            </a:r>
            <a:r>
              <a:rPr lang="en-US" sz="1000" dirty="0">
                <a:hlinkClick r:id="rId43" tooltip="New Zealand Police"/>
              </a:rPr>
              <a:t>New Zealand Police</a:t>
            </a:r>
            <a:r>
              <a:rPr lang="en-US" sz="1000" dirty="0"/>
              <a:t>; the </a:t>
            </a:r>
            <a:r>
              <a:rPr lang="en-US" sz="1000" dirty="0">
                <a:hlinkClick r:id="rId44" tooltip="Royal Canadian Mounted Police"/>
              </a:rPr>
              <a:t>Royal Canadian Mounted Police</a:t>
            </a:r>
            <a:r>
              <a:rPr lang="en-US" sz="1000" dirty="0"/>
              <a:t>; and Ukraine’s </a:t>
            </a:r>
            <a:r>
              <a:rPr lang="en-US" sz="1000" dirty="0">
                <a:hlinkClick r:id="rId45" tooltip="Ministry of Internal Affairs (Ukraine)"/>
              </a:rPr>
              <a:t>Ministry of Internal Affairs</a:t>
            </a:r>
            <a:r>
              <a:rPr lang="en-US" sz="1000" dirty="0"/>
              <a:t>' </a:t>
            </a:r>
            <a:r>
              <a:rPr lang="en-US" sz="1000" dirty="0">
                <a:hlinkClick r:id="rId46" tooltip="Ministry of Internal Affairs – Division for Combating Cyber Crime (page does not exist)"/>
              </a:rPr>
              <a:t>Division for Combating Cyber Crime</a:t>
            </a:r>
            <a:r>
              <a:rPr lang="en-US" sz="1000" dirty="0"/>
              <a:t>. The </a:t>
            </a:r>
            <a:r>
              <a:rPr lang="en-US" sz="1000" dirty="0">
                <a:hlinkClick r:id="rId47" tooltip="Defense Criminal Investigative Service"/>
              </a:rPr>
              <a:t>Defense Criminal Investigative Service</a:t>
            </a:r>
            <a:r>
              <a:rPr lang="en-US" sz="1000" dirty="0"/>
              <a:t> of the </a:t>
            </a:r>
            <a:r>
              <a:rPr lang="en-US" sz="1000" dirty="0">
                <a:hlinkClick r:id="rId48" tooltip="U.S. Department of Defense"/>
              </a:rPr>
              <a:t>U.S. Department of Defense</a:t>
            </a:r>
            <a:r>
              <a:rPr lang="en-US" sz="1000" dirty="0"/>
              <a:t> also participated in the investigation.</a:t>
            </a:r>
            <a:r>
              <a:rPr lang="en-US" sz="1000" baseline="30000" dirty="0">
                <a:hlinkClick r:id="rId31"/>
              </a:rPr>
              <a:t>[4]</a:t>
            </a:r>
            <a:endParaRPr lang="en-US" sz="1000" dirty="0"/>
          </a:p>
          <a:p>
            <a:r>
              <a:rPr lang="en-US" dirty="0"/>
              <a:t>Discuss the asymmetry….</a:t>
            </a:r>
          </a:p>
        </p:txBody>
      </p:sp>
      <p:sp>
        <p:nvSpPr>
          <p:cNvPr id="4" name="Footer Placeholder 3">
            <a:extLst>
              <a:ext uri="{FF2B5EF4-FFF2-40B4-BE49-F238E27FC236}">
                <a16:creationId xmlns:a16="http://schemas.microsoft.com/office/drawing/2014/main" id="{CED44718-769C-8A40-8664-64E4050A1A7C}"/>
              </a:ext>
            </a:extLst>
          </p:cNvPr>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000" b="0" i="0" u="none" strike="noStrike" kern="1200" cap="none" spc="0" normalizeH="0" baseline="0" noProof="0">
                <a:ln>
                  <a:noFill/>
                </a:ln>
                <a:solidFill>
                  <a:srgbClr val="101073"/>
                </a:solidFill>
                <a:effectLst/>
                <a:uLnTx/>
                <a:uFillTx/>
                <a:latin typeface="Arial" charset="0"/>
                <a:ea typeface="+mn-ea"/>
                <a:cs typeface="+mn-cs"/>
              </a:rPr>
              <a:t>/ name of department</a:t>
            </a:r>
          </a:p>
        </p:txBody>
      </p:sp>
      <p:sp>
        <p:nvSpPr>
          <p:cNvPr id="5" name="Slide Number Placeholder 4">
            <a:extLst>
              <a:ext uri="{FF2B5EF4-FFF2-40B4-BE49-F238E27FC236}">
                <a16:creationId xmlns:a16="http://schemas.microsoft.com/office/drawing/2014/main" id="{4D4BF348-78AF-674F-96F1-E677C0A1AD9C}"/>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800" b="0" i="0" u="none" strike="noStrike" kern="1200" cap="none" spc="0" normalizeH="0" baseline="0" noProof="0">
                <a:ln>
                  <a:noFill/>
                </a:ln>
                <a:solidFill>
                  <a:srgbClr val="FFFFFF"/>
                </a:solidFill>
                <a:effectLst/>
                <a:uLnTx/>
                <a:uFillTx/>
                <a:latin typeface="Arial" charset="0"/>
                <a:ea typeface="ＭＳ Ｐゴシック" charset="0"/>
              </a:rPr>
              <a:t>PAGE </a:t>
            </a:r>
            <a:fld id="{5E88AC5C-B19B-9A42-B9C3-384090A13D53}" type="slidenum">
              <a:rPr kumimoji="0" lang="nl-NL" sz="800" b="0" i="0" u="none" strike="noStrike" kern="1200" cap="none" spc="0" normalizeH="0" baseline="0" noProof="0" smtClean="0">
                <a:ln>
                  <a:noFill/>
                </a:ln>
                <a:solidFill>
                  <a:srgbClr val="FFFFFF"/>
                </a:solidFill>
                <a:effectLst/>
                <a:uLnTx/>
                <a:uFillTx/>
                <a:latin typeface="Arial" charset="0"/>
                <a:ea typeface="ＭＳ Ｐゴシック" charset="0"/>
              </a:rPr>
              <a:pPr marL="0" marR="0" lvl="0" indent="0" algn="l" defTabSz="914400" rtl="0" eaLnBrk="1" fontAlgn="base" latinLnBrk="0" hangingPunct="1">
                <a:lnSpc>
                  <a:spcPct val="100000"/>
                </a:lnSpc>
                <a:spcBef>
                  <a:spcPct val="0"/>
                </a:spcBef>
                <a:spcAft>
                  <a:spcPct val="0"/>
                </a:spcAft>
                <a:buClrTx/>
                <a:buSzTx/>
                <a:buFontTx/>
                <a:buNone/>
                <a:tabLst/>
                <a:defRPr/>
              </a:pPr>
              <a:t>8</a:t>
            </a:fld>
            <a:endParaRPr kumimoji="0" lang="nl-NL" sz="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 name="Date Placeholder 5">
            <a:extLst>
              <a:ext uri="{FF2B5EF4-FFF2-40B4-BE49-F238E27FC236}">
                <a16:creationId xmlns:a16="http://schemas.microsoft.com/office/drawing/2014/main" id="{719F069E-D13C-9141-A1B7-A7C74E262A3A}"/>
              </a:ext>
            </a:extLst>
          </p:cNvPr>
          <p:cNvSpPr>
            <a:spLocks noGrp="1"/>
          </p:cNvSpPr>
          <p:nvPr>
            <p:ph type="dt" sz="half"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BD1A028-35AD-C44F-9914-1A3407C41845}" type="datetime1">
              <a:rPr kumimoji="0" lang="nl-NL" sz="800" b="0" i="0" u="none" strike="noStrike" kern="1200" cap="none" spc="0" normalizeH="0" baseline="0" noProof="0" smtClean="0">
                <a:ln>
                  <a:noFill/>
                </a:ln>
                <a:solidFill>
                  <a:srgbClr val="FFFFFF"/>
                </a:solidFill>
                <a:effectLst/>
                <a:uLnTx/>
                <a:uFillTx/>
                <a:latin typeface="Arial" charset="0"/>
                <a:ea typeface="ＭＳ Ｐゴシック" charset="0"/>
              </a:rPr>
              <a:pPr marL="0" marR="0" lvl="0" indent="0" algn="l" defTabSz="914400" rtl="0" eaLnBrk="1" fontAlgn="base" latinLnBrk="0" hangingPunct="1">
                <a:lnSpc>
                  <a:spcPct val="100000"/>
                </a:lnSpc>
                <a:spcBef>
                  <a:spcPct val="0"/>
                </a:spcBef>
                <a:spcAft>
                  <a:spcPct val="0"/>
                </a:spcAft>
                <a:buClrTx/>
                <a:buSzTx/>
                <a:buFontTx/>
                <a:buNone/>
                <a:tabLst/>
                <a:defRPr/>
              </a:pPr>
              <a:t>06-05-2021</a:t>
            </a:fld>
            <a:endParaRPr kumimoji="0" lang="nl-NL" sz="800" b="0" i="0" u="none" strike="noStrike" kern="1200" cap="none" spc="0" normalizeH="0" baseline="0" noProof="0">
              <a:ln>
                <a:noFill/>
              </a:ln>
              <a:solidFill>
                <a:srgbClr val="FFFFFF"/>
              </a:solidFill>
              <a:effectLst/>
              <a:uLnTx/>
              <a:uFillTx/>
              <a:latin typeface="Arial" charset="0"/>
              <a:ea typeface="ＭＳ Ｐゴシック" charset="0"/>
            </a:endParaRPr>
          </a:p>
        </p:txBody>
      </p:sp>
    </p:spTree>
    <p:extLst>
      <p:ext uri="{BB962C8B-B14F-4D97-AF65-F5344CB8AC3E}">
        <p14:creationId xmlns:p14="http://schemas.microsoft.com/office/powerpoint/2010/main" val="873265220"/>
      </p:ext>
    </p:extLst>
  </p:cSld>
  <p:clrMapOvr>
    <a:masterClrMapping/>
  </p:clrMapOvr>
</p:sld>
</file>

<file path=ppt/theme/theme1.xml><?xml version="1.0" encoding="utf-8"?>
<a:theme xmlns:a="http://schemas.openxmlformats.org/drawingml/2006/main" name="Blue photo">
  <a:themeElements>
    <a:clrScheme name="Blue photo 1">
      <a:dk1>
        <a:srgbClr val="101073"/>
      </a:dk1>
      <a:lt1>
        <a:srgbClr val="0066CC"/>
      </a:lt1>
      <a:dk2>
        <a:srgbClr val="FFFFFF"/>
      </a:dk2>
      <a:lt2>
        <a:srgbClr val="FF9A00"/>
      </a:lt2>
      <a:accent1>
        <a:srgbClr val="00AEEF"/>
      </a:accent1>
      <a:accent2>
        <a:srgbClr val="D6004A"/>
      </a:accent2>
      <a:accent3>
        <a:srgbClr val="AAB8E2"/>
      </a:accent3>
      <a:accent4>
        <a:srgbClr val="0C0C61"/>
      </a:accent4>
      <a:accent5>
        <a:srgbClr val="AAD3F6"/>
      </a:accent5>
      <a:accent6>
        <a:srgbClr val="C20042"/>
      </a:accent6>
      <a:hlink>
        <a:srgbClr val="AD20AD"/>
      </a:hlink>
      <a:folHlink>
        <a:srgbClr val="7FC241"/>
      </a:folHlink>
    </a:clrScheme>
    <a:fontScheme name="Blue phot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lue photo 1">
        <a:dk1>
          <a:srgbClr val="101073"/>
        </a:dk1>
        <a:lt1>
          <a:srgbClr val="0066CC"/>
        </a:lt1>
        <a:dk2>
          <a:srgbClr val="FFFFFF"/>
        </a:dk2>
        <a:lt2>
          <a:srgbClr val="FF9A00"/>
        </a:lt2>
        <a:accent1>
          <a:srgbClr val="00AEEF"/>
        </a:accent1>
        <a:accent2>
          <a:srgbClr val="D6004A"/>
        </a:accent2>
        <a:accent3>
          <a:srgbClr val="AAB8E2"/>
        </a:accent3>
        <a:accent4>
          <a:srgbClr val="0C0C61"/>
        </a:accent4>
        <a:accent5>
          <a:srgbClr val="AAD3F6"/>
        </a:accent5>
        <a:accent6>
          <a:srgbClr val="C20042"/>
        </a:accent6>
        <a:hlink>
          <a:srgbClr val="AD20AD"/>
        </a:hlink>
        <a:folHlink>
          <a:srgbClr val="7FC24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ue bullets">
  <a:themeElements>
    <a:clrScheme name="Blue bullets 1">
      <a:dk1>
        <a:srgbClr val="101073"/>
      </a:dk1>
      <a:lt1>
        <a:srgbClr val="0066CC"/>
      </a:lt1>
      <a:dk2>
        <a:srgbClr val="FFFFFF"/>
      </a:dk2>
      <a:lt2>
        <a:srgbClr val="FF9A00"/>
      </a:lt2>
      <a:accent1>
        <a:srgbClr val="00AEEF"/>
      </a:accent1>
      <a:accent2>
        <a:srgbClr val="D6004A"/>
      </a:accent2>
      <a:accent3>
        <a:srgbClr val="AAB8E2"/>
      </a:accent3>
      <a:accent4>
        <a:srgbClr val="0C0C61"/>
      </a:accent4>
      <a:accent5>
        <a:srgbClr val="AAD3F6"/>
      </a:accent5>
      <a:accent6>
        <a:srgbClr val="C20042"/>
      </a:accent6>
      <a:hlink>
        <a:srgbClr val="AD20AD"/>
      </a:hlink>
      <a:folHlink>
        <a:srgbClr val="7FC241"/>
      </a:folHlink>
    </a:clrScheme>
    <a:fontScheme name="Blue bulle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lue bullets 1">
        <a:dk1>
          <a:srgbClr val="101073"/>
        </a:dk1>
        <a:lt1>
          <a:srgbClr val="0066CC"/>
        </a:lt1>
        <a:dk2>
          <a:srgbClr val="FFFFFF"/>
        </a:dk2>
        <a:lt2>
          <a:srgbClr val="FF9A00"/>
        </a:lt2>
        <a:accent1>
          <a:srgbClr val="00AEEF"/>
        </a:accent1>
        <a:accent2>
          <a:srgbClr val="D6004A"/>
        </a:accent2>
        <a:accent3>
          <a:srgbClr val="AAB8E2"/>
        </a:accent3>
        <a:accent4>
          <a:srgbClr val="0C0C61"/>
        </a:accent4>
        <a:accent5>
          <a:srgbClr val="AAD3F6"/>
        </a:accent5>
        <a:accent6>
          <a:srgbClr val="C20042"/>
        </a:accent6>
        <a:hlink>
          <a:srgbClr val="AD20AD"/>
        </a:hlink>
        <a:folHlink>
          <a:srgbClr val="7FC24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od2013_Slide_Cov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TUe standard blue.pot</Template>
  <TotalTime>50420</TotalTime>
  <Words>4086</Words>
  <Application>Microsoft Macintosh PowerPoint</Application>
  <PresentationFormat>On-screen Show (4:3)</PresentationFormat>
  <Paragraphs>307</Paragraphs>
  <Slides>50</Slides>
  <Notes>0</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50</vt:i4>
      </vt:variant>
    </vt:vector>
  </HeadingPairs>
  <TitlesOfParts>
    <vt:vector size="62" baseType="lpstr">
      <vt:lpstr>Arial</vt:lpstr>
      <vt:lpstr>Calibri</vt:lpstr>
      <vt:lpstr>Gotham HTF Bold</vt:lpstr>
      <vt:lpstr>Gotham HTF Book</vt:lpstr>
      <vt:lpstr>Lucida Grande</vt:lpstr>
      <vt:lpstr>Tahoma</vt:lpstr>
      <vt:lpstr>Wingdings</vt:lpstr>
      <vt:lpstr>Blue photo</vt:lpstr>
      <vt:lpstr>Blue bullets</vt:lpstr>
      <vt:lpstr>1_Mod2013_Slide_Cover</vt:lpstr>
      <vt:lpstr>3_Slide</vt:lpstr>
      <vt:lpstr>2_Slide</vt:lpstr>
      <vt:lpstr>Legal Informatics, Privacy  and Cyber Crime </vt:lpstr>
      <vt:lpstr>Material</vt:lpstr>
      <vt:lpstr>News from the recent past (2018)</vt:lpstr>
      <vt:lpstr>PowerPoint Presentation</vt:lpstr>
      <vt:lpstr>RANSOMWARE</vt:lpstr>
      <vt:lpstr>Ransomware attacks and evolution</vt:lpstr>
      <vt:lpstr>Cryptolocker (2013)</vt:lpstr>
      <vt:lpstr>Cryptlocker: some details</vt:lpstr>
      <vt:lpstr>End of CryptoLocker: Operation Tovar</vt:lpstr>
      <vt:lpstr>Ransomware Early Examples</vt:lpstr>
      <vt:lpstr>2016: Petya</vt:lpstr>
      <vt:lpstr>2017: WannaCry Ransomware</vt:lpstr>
      <vt:lpstr>2017: NotPetya (Virus!)</vt:lpstr>
      <vt:lpstr>NSA, EternalBlue and the Shadow Brokers</vt:lpstr>
      <vt:lpstr>Exit of ShadowBrokers in early 2017</vt:lpstr>
      <vt:lpstr>Data leakage: THE EQUIFAX HACK</vt:lpstr>
      <vt:lpstr>Equifax Hack – anatomy (simple)</vt:lpstr>
      <vt:lpstr>Remarks/Answers</vt:lpstr>
      <vt:lpstr>Equifax Hack - consequences</vt:lpstr>
      <vt:lpstr>Bruce Schneier on the Equifax hack</vt:lpstr>
      <vt:lpstr>Bruce Schneier on the Equifax hack  2: data brokers and market failures</vt:lpstr>
      <vt:lpstr>Haking team hack (Optional for bologna students)</vt:lpstr>
      <vt:lpstr>Good attacks are unstoppable…</vt:lpstr>
      <vt:lpstr>And embedded systems are among the weak links…</vt:lpstr>
      <vt:lpstr>DDOS</vt:lpstr>
      <vt:lpstr>2 types of DDOS</vt:lpstr>
      <vt:lpstr>Some Facts</vt:lpstr>
      <vt:lpstr>Procedure</vt:lpstr>
      <vt:lpstr>ELECTION SECURITY: APT 28 and 29</vt:lpstr>
      <vt:lpstr>APT 28 and 29</vt:lpstr>
      <vt:lpstr>APT 28</vt:lpstr>
      <vt:lpstr>APT 29</vt:lpstr>
      <vt:lpstr>Attribution of APT 29</vt:lpstr>
      <vt:lpstr>Attribution of APT 29 (2)</vt:lpstr>
      <vt:lpstr>APT 29 strikes back</vt:lpstr>
      <vt:lpstr>APT 29 2018 Campaign  (according to FireEye)</vt:lpstr>
      <vt:lpstr>APT 29: the infrastructure</vt:lpstr>
      <vt:lpstr>PowerPoint Presentation</vt:lpstr>
      <vt:lpstr>APT 29 Attribution</vt:lpstr>
      <vt:lpstr>Some technical details</vt:lpstr>
      <vt:lpstr>INSIDER DANGER</vt:lpstr>
      <vt:lpstr>PowerPoint Presentation</vt:lpstr>
      <vt:lpstr>PowerPoint Presentation</vt:lpstr>
      <vt:lpstr>PowerPoint Presentation</vt:lpstr>
      <vt:lpstr>PowerPoint Presentation</vt:lpstr>
      <vt:lpstr>PowerPoint Presentation</vt:lpstr>
      <vt:lpstr>PowerPoint Presentation</vt:lpstr>
      <vt:lpstr>Case of a two-staged attack</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sec</dc:creator>
  <dc:description>Design by Volle Kracht_x000d_
Template by Orange Pepper BV_x000d_
Copyright 2008</dc:description>
  <cp:lastModifiedBy>Etalle, Sandro</cp:lastModifiedBy>
  <cp:revision>329</cp:revision>
  <cp:lastPrinted>2018-05-02T13:03:58Z</cp:lastPrinted>
  <dcterms:created xsi:type="dcterms:W3CDTF">2011-05-24T11:33:33Z</dcterms:created>
  <dcterms:modified xsi:type="dcterms:W3CDTF">2021-05-06T07:01:14Z</dcterms:modified>
</cp:coreProperties>
</file>