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9" r:id="rId2"/>
  </p:sldMasterIdLst>
  <p:notesMasterIdLst>
    <p:notesMasterId r:id="rId54"/>
  </p:notesMasterIdLst>
  <p:handoutMasterIdLst>
    <p:handoutMasterId r:id="rId55"/>
  </p:handoutMasterIdLst>
  <p:sldIdLst>
    <p:sldId id="258" r:id="rId3"/>
    <p:sldId id="259" r:id="rId4"/>
    <p:sldId id="837" r:id="rId5"/>
    <p:sldId id="884" r:id="rId6"/>
    <p:sldId id="841" r:id="rId7"/>
    <p:sldId id="843" r:id="rId8"/>
    <p:sldId id="842" r:id="rId9"/>
    <p:sldId id="844" r:id="rId10"/>
    <p:sldId id="845" r:id="rId11"/>
    <p:sldId id="883" r:id="rId12"/>
    <p:sldId id="846" r:id="rId13"/>
    <p:sldId id="847" r:id="rId14"/>
    <p:sldId id="848" r:id="rId15"/>
    <p:sldId id="879" r:id="rId16"/>
    <p:sldId id="850" r:id="rId17"/>
    <p:sldId id="851" r:id="rId18"/>
    <p:sldId id="852" r:id="rId19"/>
    <p:sldId id="854" r:id="rId20"/>
    <p:sldId id="855" r:id="rId21"/>
    <p:sldId id="856" r:id="rId22"/>
    <p:sldId id="858" r:id="rId23"/>
    <p:sldId id="857" r:id="rId24"/>
    <p:sldId id="863" r:id="rId25"/>
    <p:sldId id="860" r:id="rId26"/>
    <p:sldId id="862" r:id="rId27"/>
    <p:sldId id="865" r:id="rId28"/>
    <p:sldId id="866" r:id="rId29"/>
    <p:sldId id="867" r:id="rId30"/>
    <p:sldId id="869" r:id="rId31"/>
    <p:sldId id="295" r:id="rId32"/>
    <p:sldId id="868" r:id="rId33"/>
    <p:sldId id="870" r:id="rId34"/>
    <p:sldId id="871" r:id="rId35"/>
    <p:sldId id="872" r:id="rId36"/>
    <p:sldId id="861" r:id="rId37"/>
    <p:sldId id="873" r:id="rId38"/>
    <p:sldId id="875" r:id="rId39"/>
    <p:sldId id="874" r:id="rId40"/>
    <p:sldId id="876" r:id="rId41"/>
    <p:sldId id="877" r:id="rId42"/>
    <p:sldId id="878" r:id="rId43"/>
    <p:sldId id="881" r:id="rId44"/>
    <p:sldId id="880" r:id="rId45"/>
    <p:sldId id="882" r:id="rId46"/>
    <p:sldId id="885" r:id="rId47"/>
    <p:sldId id="886" r:id="rId48"/>
    <p:sldId id="297" r:id="rId49"/>
    <p:sldId id="840" r:id="rId50"/>
    <p:sldId id="293" r:id="rId51"/>
    <p:sldId id="838" r:id="rId52"/>
    <p:sldId id="849" r:id="rId53"/>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7B89A9-32F2-034C-B5DB-8C4941B26E63}">
          <p14:sldIdLst>
            <p14:sldId id="258"/>
            <p14:sldId id="259"/>
            <p14:sldId id="837"/>
            <p14:sldId id="884"/>
            <p14:sldId id="841"/>
            <p14:sldId id="843"/>
            <p14:sldId id="842"/>
            <p14:sldId id="844"/>
            <p14:sldId id="845"/>
            <p14:sldId id="883"/>
            <p14:sldId id="846"/>
            <p14:sldId id="847"/>
            <p14:sldId id="848"/>
            <p14:sldId id="879"/>
            <p14:sldId id="850"/>
            <p14:sldId id="851"/>
            <p14:sldId id="852"/>
            <p14:sldId id="854"/>
            <p14:sldId id="855"/>
            <p14:sldId id="856"/>
            <p14:sldId id="858"/>
            <p14:sldId id="857"/>
            <p14:sldId id="863"/>
            <p14:sldId id="860"/>
            <p14:sldId id="862"/>
            <p14:sldId id="865"/>
            <p14:sldId id="866"/>
            <p14:sldId id="867"/>
            <p14:sldId id="869"/>
            <p14:sldId id="295"/>
            <p14:sldId id="868"/>
            <p14:sldId id="870"/>
            <p14:sldId id="871"/>
            <p14:sldId id="872"/>
            <p14:sldId id="861"/>
            <p14:sldId id="873"/>
            <p14:sldId id="875"/>
            <p14:sldId id="874"/>
            <p14:sldId id="876"/>
            <p14:sldId id="877"/>
            <p14:sldId id="878"/>
            <p14:sldId id="881"/>
            <p14:sldId id="880"/>
            <p14:sldId id="882"/>
            <p14:sldId id="885"/>
            <p14:sldId id="886"/>
            <p14:sldId id="297"/>
            <p14:sldId id="840"/>
            <p14:sldId id="293"/>
            <p14:sldId id="838"/>
            <p14:sldId id="849"/>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08" autoAdjust="0"/>
    <p:restoredTop sz="94660"/>
  </p:normalViewPr>
  <p:slideViewPr>
    <p:cSldViewPr snapToGrid="0" showGuides="1">
      <p:cViewPr varScale="1">
        <p:scale>
          <a:sx n="134" d="100"/>
          <a:sy n="134" d="100"/>
        </p:scale>
        <p:origin x="424" y="184"/>
      </p:cViewPr>
      <p:guideLst>
        <p:guide orient="horz" pos="1620"/>
        <p:guide pos="2880"/>
      </p:guideLst>
    </p:cSldViewPr>
  </p:slideViewPr>
  <p:notesTextViewPr>
    <p:cViewPr>
      <p:scale>
        <a:sx n="3" d="2"/>
        <a:sy n="3" d="2"/>
      </p:scale>
      <p:origin x="0" y="0"/>
    </p:cViewPr>
  </p:notesTextViewPr>
  <p:notesViewPr>
    <p:cSldViewPr snapToGrid="0" showGuides="1">
      <p:cViewPr varScale="1">
        <p:scale>
          <a:sx n="86" d="100"/>
          <a:sy n="86" d="100"/>
        </p:scale>
        <p:origin x="20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3AB38A-B1B6-4CF4-9737-E1E5C73DA86F}" type="datetimeFigureOut">
              <a:rPr lang="nl-NL" smtClean="0"/>
              <a:t>28-04-2021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F1B330-1C2E-47C6-8A9D-1114F90E79D8}" type="slidenum">
              <a:rPr lang="nl-NL" smtClean="0"/>
              <a:t>‹#›</a:t>
            </a:fld>
            <a:endParaRPr lang="nl-NL"/>
          </a:p>
        </p:txBody>
      </p:sp>
    </p:spTree>
    <p:extLst>
      <p:ext uri="{BB962C8B-B14F-4D97-AF65-F5344CB8AC3E}">
        <p14:creationId xmlns:p14="http://schemas.microsoft.com/office/powerpoint/2010/main" val="2936878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12C6B-C807-4014-B6D4-CCA33426A2F8}" type="datetimeFigureOut">
              <a:rPr lang="nl-NL" smtClean="0"/>
              <a:t>28-04-2021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A9740-BD37-4DCA-BDC4-7DBBAE15FA30}" type="slidenum">
              <a:rPr lang="nl-NL" smtClean="0"/>
              <a:t>‹#›</a:t>
            </a:fld>
            <a:endParaRPr lang="nl-NL"/>
          </a:p>
        </p:txBody>
      </p:sp>
    </p:spTree>
    <p:extLst>
      <p:ext uri="{BB962C8B-B14F-4D97-AF65-F5344CB8AC3E}">
        <p14:creationId xmlns:p14="http://schemas.microsoft.com/office/powerpoint/2010/main" val="9525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E05A9740-BD37-4DCA-BDC4-7DBBAE15FA30}" type="slidenum">
              <a:rPr lang="en-US" smtClean="0"/>
              <a:t>2</a:t>
            </a:fld>
            <a:endParaRPr lang="en-US" dirty="0"/>
          </a:p>
        </p:txBody>
      </p:sp>
    </p:spTree>
    <p:extLst>
      <p:ext uri="{BB962C8B-B14F-4D97-AF65-F5344CB8AC3E}">
        <p14:creationId xmlns:p14="http://schemas.microsoft.com/office/powerpoint/2010/main" val="2397396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e Titel transparant">
    <p:bg>
      <p:bgPr>
        <a:solidFill>
          <a:schemeClr val="bg1"/>
        </a:solidFill>
        <a:effectLst/>
      </p:bgPr>
    </p:bg>
    <p:spTree>
      <p:nvGrpSpPr>
        <p:cNvPr id="1" name=""/>
        <p:cNvGrpSpPr/>
        <p:nvPr/>
      </p:nvGrpSpPr>
      <p:grpSpPr>
        <a:xfrm>
          <a:off x="0" y="0"/>
          <a:ext cx="0" cy="0"/>
          <a:chOff x="0" y="0"/>
          <a:chExt cx="0" cy="0"/>
        </a:xfrm>
      </p:grpSpPr>
      <p:sp>
        <p:nvSpPr>
          <p:cNvPr id="18" name="Instruction 17"/>
          <p:cNvSpPr txBox="1"/>
          <p:nvPr userDrawn="1"/>
        </p:nvSpPr>
        <p:spPr>
          <a:xfrm>
            <a:off x="-1818863" y="669454"/>
            <a:ext cx="1729409" cy="1708160"/>
          </a:xfrm>
          <a:prstGeom prst="rect">
            <a:avLst/>
          </a:prstGeom>
          <a:solidFill>
            <a:schemeClr val="accent6"/>
          </a:solidFill>
        </p:spPr>
        <p:txBody>
          <a:bodyPr wrap="square" rtlCol="0">
            <a:spAutoFit/>
          </a:bodyPr>
          <a:lstStyle/>
          <a:p>
            <a:r>
              <a:rPr lang="en-US" sz="750" b="1" dirty="0">
                <a:solidFill>
                  <a:schemeClr val="tx1"/>
                </a:solidFill>
              </a:rPr>
              <a:t>Transparent Presentation title with image behind title.</a:t>
            </a:r>
          </a:p>
          <a:p>
            <a:endParaRPr lang="en-US" sz="750" dirty="0">
              <a:solidFill>
                <a:schemeClr val="tx1"/>
              </a:solidFill>
            </a:endParaRPr>
          </a:p>
          <a:p>
            <a:r>
              <a:rPr lang="en-US" sz="750" dirty="0">
                <a:solidFill>
                  <a:schemeClr val="tx1"/>
                </a:solidFill>
              </a:rPr>
              <a:t>Choose this slide model if the image is large enough to be used full-screen and essential image information remains visible.</a:t>
            </a:r>
          </a:p>
          <a:p>
            <a:endParaRPr lang="en-US" sz="750" dirty="0">
              <a:solidFill>
                <a:schemeClr val="tx1"/>
              </a:solidFill>
            </a:endParaRPr>
          </a:p>
          <a:p>
            <a:r>
              <a:rPr lang="en-US" sz="750" dirty="0">
                <a:solidFill>
                  <a:schemeClr val="tx1"/>
                </a:solidFill>
              </a:rPr>
              <a:t>Choose image by clicking on image icon</a:t>
            </a:r>
          </a:p>
          <a:p>
            <a:r>
              <a:rPr lang="en-US" sz="750" dirty="0">
                <a:solidFill>
                  <a:schemeClr val="tx1"/>
                </a:solidFill>
              </a:rPr>
              <a:t>or</a:t>
            </a:r>
          </a:p>
          <a:p>
            <a:r>
              <a:rPr lang="en-US" sz="750" dirty="0">
                <a:solidFill>
                  <a:schemeClr val="tx1"/>
                </a:solidFill>
              </a:rPr>
              <a:t>Replace an existing image with right mouse button and choose Change image.</a:t>
            </a:r>
          </a:p>
          <a:p>
            <a:endParaRPr lang="en-US" sz="750" dirty="0">
              <a:solidFill>
                <a:schemeClr val="tx1"/>
              </a:solidFill>
            </a:endParaRPr>
          </a:p>
        </p:txBody>
      </p:sp>
      <p:sp>
        <p:nvSpPr>
          <p:cNvPr id="15" name="Rechthoek 14"/>
          <p:cNvSpPr/>
          <p:nvPr userDrawn="1"/>
        </p:nvSpPr>
        <p:spPr>
          <a:xfrm>
            <a:off x="0" y="4569619"/>
            <a:ext cx="9144000" cy="57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Faculty or Service 10"/>
          <p:cNvSpPr>
            <a:spLocks noGrp="1"/>
          </p:cNvSpPr>
          <p:nvPr>
            <p:ph type="body" sz="quarter" idx="10" hasCustomPrompt="1"/>
          </p:nvPr>
        </p:nvSpPr>
        <p:spPr>
          <a:xfrm>
            <a:off x="608013" y="4738371"/>
            <a:ext cx="7924800" cy="244078"/>
          </a:xfrm>
        </p:spPr>
        <p:txBody>
          <a:bodyPr/>
          <a:lstStyle>
            <a:lvl1pPr>
              <a:defRPr sz="1200"/>
            </a:lvl1pPr>
          </a:lstStyle>
          <a:p>
            <a:pPr lvl="0"/>
            <a:r>
              <a:rPr lang="en-US" dirty="0"/>
              <a:t>Department or Service</a:t>
            </a:r>
          </a:p>
        </p:txBody>
      </p:sp>
      <p:pic>
        <p:nvPicPr>
          <p:cNvPr id="14" name="HeaderLogoTU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9820" y="63254"/>
            <a:ext cx="2227942" cy="606200"/>
          </a:xfrm>
          <a:prstGeom prst="rect">
            <a:avLst/>
          </a:prstGeom>
        </p:spPr>
      </p:pic>
      <p:sp>
        <p:nvSpPr>
          <p:cNvPr id="13" name="Tijdelijke aanduiding voor afbeelding 12"/>
          <p:cNvSpPr>
            <a:spLocks noGrp="1"/>
          </p:cNvSpPr>
          <p:nvPr>
            <p:ph type="pic" sz="quarter" idx="11" hasCustomPrompt="1"/>
          </p:nvPr>
        </p:nvSpPr>
        <p:spPr>
          <a:xfrm>
            <a:off x="-1" y="685801"/>
            <a:ext cx="9144001" cy="3891518"/>
          </a:xfrm>
          <a:solidFill>
            <a:srgbClr val="F1EFEF"/>
          </a:solidFill>
        </p:spPr>
        <p:txBody>
          <a:bodyPr/>
          <a:lstStyle>
            <a:lvl1pPr>
              <a:defRPr/>
            </a:lvl1pPr>
          </a:lstStyle>
          <a:p>
            <a:r>
              <a:rPr lang="en-US" dirty="0"/>
              <a:t>Image</a:t>
            </a:r>
          </a:p>
        </p:txBody>
      </p:sp>
      <p:sp>
        <p:nvSpPr>
          <p:cNvPr id="6" name="Name Function 5"/>
          <p:cNvSpPr>
            <a:spLocks noGrp="1"/>
          </p:cNvSpPr>
          <p:nvPr>
            <p:ph type="body" sz="quarter" idx="12" hasCustomPrompt="1"/>
          </p:nvPr>
        </p:nvSpPr>
        <p:spPr>
          <a:xfrm>
            <a:off x="-1" y="3943350"/>
            <a:ext cx="9144000" cy="626269"/>
          </a:xfrm>
          <a:solidFill>
            <a:schemeClr val="tx2">
              <a:alpha val="70000"/>
            </a:schemeClr>
          </a:solidFill>
        </p:spPr>
        <p:txBody>
          <a:bodyPr lIns="608400" rIns="608400" bIns="262800" anchor="b" anchorCtr="0"/>
          <a:lstStyle>
            <a:lvl1pPr>
              <a:lnSpc>
                <a:spcPts val="1200"/>
              </a:lnSpc>
              <a:spcBef>
                <a:spcPts val="0"/>
              </a:spcBef>
              <a:spcAft>
                <a:spcPts val="0"/>
              </a:spcAft>
              <a:defRPr sz="1200" baseline="0">
                <a:solidFill>
                  <a:schemeClr val="bg1"/>
                </a:solidFill>
              </a:defRPr>
            </a:lvl1pPr>
          </a:lstStyle>
          <a:p>
            <a:pPr lvl="0"/>
            <a:r>
              <a:rPr lang="en-US" dirty="0"/>
              <a:t>Name, Function</a:t>
            </a:r>
          </a:p>
        </p:txBody>
      </p:sp>
      <p:sp>
        <p:nvSpPr>
          <p:cNvPr id="3" name="Ondertitel 2"/>
          <p:cNvSpPr>
            <a:spLocks noGrp="1"/>
          </p:cNvSpPr>
          <p:nvPr>
            <p:ph type="subTitle" idx="1" hasCustomPrompt="1"/>
          </p:nvPr>
        </p:nvSpPr>
        <p:spPr>
          <a:xfrm>
            <a:off x="1" y="3699001"/>
            <a:ext cx="9144001" cy="244349"/>
          </a:xfrm>
          <a:solidFill>
            <a:schemeClr val="tx2">
              <a:alpha val="70000"/>
            </a:schemeClr>
          </a:solidFill>
        </p:spPr>
        <p:txBody>
          <a:bodyPr lIns="608400" rIns="608400"/>
          <a:lstStyle>
            <a:lvl1pPr marL="0" indent="0" algn="l">
              <a:buNone/>
              <a:defRPr sz="1500" b="1">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 of Presentation</a:t>
            </a:r>
          </a:p>
        </p:txBody>
      </p:sp>
      <p:sp>
        <p:nvSpPr>
          <p:cNvPr id="2" name="Titel 1"/>
          <p:cNvSpPr>
            <a:spLocks noGrp="1"/>
          </p:cNvSpPr>
          <p:nvPr>
            <p:ph type="ctrTitle" hasCustomPrompt="1"/>
          </p:nvPr>
        </p:nvSpPr>
        <p:spPr>
          <a:xfrm>
            <a:off x="0" y="2850357"/>
            <a:ext cx="9144000" cy="848643"/>
          </a:xfrm>
          <a:solidFill>
            <a:schemeClr val="tx2">
              <a:alpha val="70000"/>
            </a:schemeClr>
          </a:solidFill>
        </p:spPr>
        <p:txBody>
          <a:bodyPr lIns="608400" tIns="306000" rIns="608400" anchor="t"/>
          <a:lstStyle>
            <a:lvl1pPr algn="l">
              <a:lnSpc>
                <a:spcPts val="2250"/>
              </a:lnSpc>
              <a:defRPr sz="2250">
                <a:solidFill>
                  <a:schemeClr val="bg1"/>
                </a:solidFill>
              </a:defRPr>
            </a:lvl1pPr>
          </a:lstStyle>
          <a:p>
            <a:r>
              <a:rPr lang="en-US" dirty="0"/>
              <a:t>Title of Presentation</a:t>
            </a:r>
          </a:p>
        </p:txBody>
      </p:sp>
    </p:spTree>
    <p:extLst>
      <p:ext uri="{BB962C8B-B14F-4D97-AF65-F5344CB8AC3E}">
        <p14:creationId xmlns:p14="http://schemas.microsoft.com/office/powerpoint/2010/main" val="346429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Slide">
    <p:spTree>
      <p:nvGrpSpPr>
        <p:cNvPr id="1" name=""/>
        <p:cNvGrpSpPr/>
        <p:nvPr/>
      </p:nvGrpSpPr>
      <p:grpSpPr>
        <a:xfrm>
          <a:off x="0" y="0"/>
          <a:ext cx="0" cy="0"/>
          <a:chOff x="0" y="0"/>
          <a:chExt cx="0" cy="0"/>
        </a:xfrm>
      </p:grpSpPr>
      <p:sp>
        <p:nvSpPr>
          <p:cNvPr id="7" name="Segnaposto contenuto 6"/>
          <p:cNvSpPr>
            <a:spLocks noGrp="1"/>
          </p:cNvSpPr>
          <p:nvPr>
            <p:ph sz="quarter" idx="11" hasCustomPrompt="1"/>
          </p:nvPr>
        </p:nvSpPr>
        <p:spPr>
          <a:xfrm>
            <a:off x="395289" y="735806"/>
            <a:ext cx="8353425" cy="3833813"/>
          </a:xfrm>
          <a:prstGeom prst="rect">
            <a:avLst/>
          </a:prstGeom>
        </p:spPr>
        <p:txBody>
          <a:bodyPr vert="horz"/>
          <a:lstStyle>
            <a:lvl1pPr marL="0" indent="0">
              <a:buNone/>
              <a:defRPr sz="1200"/>
            </a:lvl1pPr>
          </a:lstStyle>
          <a:p>
            <a:pPr lvl="0"/>
            <a:r>
              <a:rPr lang="it-IT"/>
              <a:t>Testo</a:t>
            </a:r>
            <a:endParaRPr lang="it-IT" dirty="0"/>
          </a:p>
        </p:txBody>
      </p:sp>
      <p:sp>
        <p:nvSpPr>
          <p:cNvPr id="9" name="Segnaposto testo 8"/>
          <p:cNvSpPr>
            <a:spLocks noGrp="1"/>
          </p:cNvSpPr>
          <p:nvPr>
            <p:ph type="body" sz="quarter" idx="12" hasCustomPrompt="1"/>
          </p:nvPr>
        </p:nvSpPr>
        <p:spPr>
          <a:xfrm>
            <a:off x="395040" y="198834"/>
            <a:ext cx="8353425" cy="461758"/>
          </a:xfrm>
          <a:prstGeom prst="rect">
            <a:avLst/>
          </a:prstGeom>
        </p:spPr>
        <p:txBody>
          <a:bodyPr vert="horz"/>
          <a:lstStyle>
            <a:lvl1pPr marL="0" indent="0">
              <a:buNone/>
              <a:defRPr sz="1950" b="1">
                <a:solidFill>
                  <a:srgbClr val="7F7F7F"/>
                </a:solidFill>
              </a:defRPr>
            </a:lvl1pPr>
          </a:lstStyle>
          <a:p>
            <a:pPr lvl="0"/>
            <a:r>
              <a:rPr lang="it-IT" dirty="0"/>
              <a:t>Titolo</a:t>
            </a:r>
          </a:p>
        </p:txBody>
      </p:sp>
      <p:sp>
        <p:nvSpPr>
          <p:cNvPr id="10" name="CasellaDiTesto 9"/>
          <p:cNvSpPr txBox="1"/>
          <p:nvPr userDrawn="1"/>
        </p:nvSpPr>
        <p:spPr>
          <a:xfrm>
            <a:off x="8521701" y="4857750"/>
            <a:ext cx="184731" cy="300082"/>
          </a:xfrm>
          <a:prstGeom prst="rect">
            <a:avLst/>
          </a:prstGeom>
          <a:noFill/>
        </p:spPr>
        <p:txBody>
          <a:bodyPr wrap="none" rtlCol="0">
            <a:spAutoFit/>
          </a:bodyPr>
          <a:lstStyle/>
          <a:p>
            <a:endParaRPr lang="it-IT" sz="1350" dirty="0"/>
          </a:p>
        </p:txBody>
      </p:sp>
    </p:spTree>
    <p:extLst>
      <p:ext uri="{BB962C8B-B14F-4D97-AF65-F5344CB8AC3E}">
        <p14:creationId xmlns:p14="http://schemas.microsoft.com/office/powerpoint/2010/main" val="181412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85800" y="2193708"/>
            <a:ext cx="7772400" cy="702078"/>
          </a:xfrm>
          <a:prstGeom prst="rect">
            <a:avLst/>
          </a:prstGeom>
        </p:spPr>
        <p:txBody>
          <a:bodyPr/>
          <a:lstStyle>
            <a:lvl1pPr algn="l">
              <a:defRPr sz="1950" b="1">
                <a:solidFill>
                  <a:srgbClr val="7F7F7F"/>
                </a:solidFill>
                <a:latin typeface="Arial"/>
                <a:cs typeface="Arial"/>
              </a:defRPr>
            </a:lvl1pPr>
          </a:lstStyle>
          <a:p>
            <a:r>
              <a:rPr lang="it-IT" dirty="0"/>
              <a:t>Title / </a:t>
            </a:r>
            <a:r>
              <a:rPr lang="it-IT" dirty="0" err="1"/>
              <a:t>Lecture</a:t>
            </a:r>
            <a:r>
              <a:rPr lang="it-IT" dirty="0"/>
              <a:t> #</a:t>
            </a:r>
            <a:br>
              <a:rPr lang="it-IT" dirty="0"/>
            </a:br>
            <a:br>
              <a:rPr lang="it-IT" dirty="0"/>
            </a:br>
            <a:endParaRPr lang="it-IT" dirty="0"/>
          </a:p>
        </p:txBody>
      </p:sp>
      <p:sp>
        <p:nvSpPr>
          <p:cNvPr id="16" name="Segnaposto contenuto 15"/>
          <p:cNvSpPr>
            <a:spLocks noGrp="1"/>
          </p:cNvSpPr>
          <p:nvPr>
            <p:ph sz="quarter" idx="11" hasCustomPrompt="1"/>
          </p:nvPr>
        </p:nvSpPr>
        <p:spPr>
          <a:xfrm>
            <a:off x="685800" y="4030098"/>
            <a:ext cx="7772400" cy="323850"/>
          </a:xfrm>
          <a:prstGeom prst="rect">
            <a:avLst/>
          </a:prstGeom>
        </p:spPr>
        <p:txBody>
          <a:bodyPr vert="horz"/>
          <a:lstStyle>
            <a:lvl1pPr marL="0" indent="0">
              <a:buNone/>
              <a:defRPr sz="1200" baseline="0">
                <a:solidFill>
                  <a:srgbClr val="7F7F7F"/>
                </a:solidFill>
                <a:latin typeface="Arial"/>
                <a:cs typeface="Arial"/>
              </a:defRPr>
            </a:lvl1pPr>
          </a:lstStyle>
          <a:p>
            <a:pPr lvl="0"/>
            <a:r>
              <a:rPr lang="it-IT" dirty="0"/>
              <a:t>Date (DD/MM/YYYY)</a:t>
            </a:r>
          </a:p>
        </p:txBody>
      </p:sp>
      <p:sp>
        <p:nvSpPr>
          <p:cNvPr id="18" name="Segnaposto contenuto 17"/>
          <p:cNvSpPr>
            <a:spLocks noGrp="1"/>
          </p:cNvSpPr>
          <p:nvPr>
            <p:ph sz="quarter" idx="12" hasCustomPrompt="1"/>
          </p:nvPr>
        </p:nvSpPr>
        <p:spPr>
          <a:xfrm>
            <a:off x="685800" y="4624387"/>
            <a:ext cx="7772400" cy="215504"/>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050">
                <a:solidFill>
                  <a:srgbClr val="7F7F7F"/>
                </a:solidFill>
                <a:latin typeface="Arial"/>
                <a:cs typeface="Arial"/>
              </a:defRPr>
            </a:lvl1pPr>
          </a:lstStyle>
          <a:p>
            <a:pPr lvl="0"/>
            <a:r>
              <a:rPr lang="it-IT" dirty="0"/>
              <a:t>Master </a:t>
            </a:r>
            <a:r>
              <a:rPr lang="it-IT" dirty="0" err="1"/>
              <a:t>Academic</a:t>
            </a:r>
            <a:r>
              <a:rPr lang="it-IT" dirty="0"/>
              <a:t> </a:t>
            </a:r>
            <a:r>
              <a:rPr lang="it-IT" dirty="0" err="1"/>
              <a:t>Year</a:t>
            </a:r>
            <a:r>
              <a:rPr lang="it-IT" dirty="0"/>
              <a:t> (YYYY/YYYY)</a:t>
            </a:r>
          </a:p>
          <a:p>
            <a:pPr lvl="0"/>
            <a:endParaRPr lang="it-IT" dirty="0"/>
          </a:p>
        </p:txBody>
      </p:sp>
      <p:sp>
        <p:nvSpPr>
          <p:cNvPr id="20" name="Segnaposto testo 19"/>
          <p:cNvSpPr>
            <a:spLocks noGrp="1"/>
          </p:cNvSpPr>
          <p:nvPr>
            <p:ph type="body" sz="quarter" idx="13" hasCustomPrompt="1"/>
          </p:nvPr>
        </p:nvSpPr>
        <p:spPr>
          <a:xfrm>
            <a:off x="685800" y="3489703"/>
            <a:ext cx="7772400" cy="432197"/>
          </a:xfrm>
          <a:prstGeom prst="rect">
            <a:avLst/>
          </a:prstGeom>
        </p:spPr>
        <p:txBody>
          <a:bodyPr vert="horz"/>
          <a:lstStyle>
            <a:lvl1pPr marL="0" indent="0">
              <a:buNone/>
              <a:defRPr sz="1800" b="1" i="1">
                <a:solidFill>
                  <a:srgbClr val="7F7F7F"/>
                </a:solidFill>
                <a:latin typeface="Arial"/>
                <a:cs typeface="Arial"/>
              </a:defRPr>
            </a:lvl1pPr>
          </a:lstStyle>
          <a:p>
            <a:pPr lvl="0"/>
            <a:r>
              <a:rPr lang="it-IT" dirty="0" err="1"/>
              <a:t>Instructor</a:t>
            </a:r>
            <a:endParaRPr lang="it-IT" dirty="0"/>
          </a:p>
        </p:txBody>
      </p:sp>
      <p:sp>
        <p:nvSpPr>
          <p:cNvPr id="24" name="Segnaposto testo 23"/>
          <p:cNvSpPr>
            <a:spLocks noGrp="1"/>
          </p:cNvSpPr>
          <p:nvPr>
            <p:ph type="body" sz="quarter" idx="14" hasCustomPrompt="1"/>
          </p:nvPr>
        </p:nvSpPr>
        <p:spPr>
          <a:xfrm>
            <a:off x="685800" y="3003948"/>
            <a:ext cx="7772400" cy="377428"/>
          </a:xfrm>
          <a:prstGeom prst="rect">
            <a:avLst/>
          </a:prstGeom>
        </p:spPr>
        <p:txBody>
          <a:bodyPr vert="horz"/>
          <a:lstStyle>
            <a:lvl1pPr marL="0" indent="0">
              <a:buNone/>
              <a:defRPr sz="1800" b="1">
                <a:solidFill>
                  <a:srgbClr val="7F7F7F"/>
                </a:solidFill>
                <a:latin typeface="Arial"/>
                <a:cs typeface="Arial"/>
              </a:defRPr>
            </a:lvl1pPr>
          </a:lstStyle>
          <a:p>
            <a:pPr lvl="0"/>
            <a:r>
              <a:rPr lang="it-IT" dirty="0"/>
              <a:t>COURSE</a:t>
            </a:r>
          </a:p>
        </p:txBody>
      </p:sp>
    </p:spTree>
    <p:extLst>
      <p:ext uri="{BB962C8B-B14F-4D97-AF65-F5344CB8AC3E}">
        <p14:creationId xmlns:p14="http://schemas.microsoft.com/office/powerpoint/2010/main" val="307711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e Titel">
    <p:bg>
      <p:bgPr>
        <a:solidFill>
          <a:schemeClr val="bg1"/>
        </a:solidFill>
        <a:effectLst/>
      </p:bgPr>
    </p:bg>
    <p:spTree>
      <p:nvGrpSpPr>
        <p:cNvPr id="1" name=""/>
        <p:cNvGrpSpPr/>
        <p:nvPr/>
      </p:nvGrpSpPr>
      <p:grpSpPr>
        <a:xfrm>
          <a:off x="0" y="0"/>
          <a:ext cx="0" cy="0"/>
          <a:chOff x="0" y="0"/>
          <a:chExt cx="0" cy="0"/>
        </a:xfrm>
      </p:grpSpPr>
      <p:sp>
        <p:nvSpPr>
          <p:cNvPr id="15" name="Rechthoek 14"/>
          <p:cNvSpPr/>
          <p:nvPr userDrawn="1"/>
        </p:nvSpPr>
        <p:spPr>
          <a:xfrm>
            <a:off x="0" y="4569619"/>
            <a:ext cx="9144000" cy="57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Faculty or Service 10"/>
          <p:cNvSpPr>
            <a:spLocks noGrp="1"/>
          </p:cNvSpPr>
          <p:nvPr>
            <p:ph type="body" sz="quarter" idx="10" hasCustomPrompt="1"/>
          </p:nvPr>
        </p:nvSpPr>
        <p:spPr>
          <a:xfrm>
            <a:off x="608013" y="4738371"/>
            <a:ext cx="7924800" cy="244078"/>
          </a:xfrm>
        </p:spPr>
        <p:txBody>
          <a:bodyPr/>
          <a:lstStyle>
            <a:lvl1pPr>
              <a:defRPr sz="1200"/>
            </a:lvl1pPr>
          </a:lstStyle>
          <a:p>
            <a:pPr lvl="0"/>
            <a:r>
              <a:rPr lang="en-US" dirty="0"/>
              <a:t>Department or Service</a:t>
            </a:r>
          </a:p>
        </p:txBody>
      </p:sp>
      <p:pic>
        <p:nvPicPr>
          <p:cNvPr id="14" name="HeaderLogoTU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9820" y="63254"/>
            <a:ext cx="2227942" cy="606200"/>
          </a:xfrm>
          <a:prstGeom prst="rect">
            <a:avLst/>
          </a:prstGeom>
        </p:spPr>
      </p:pic>
      <p:sp>
        <p:nvSpPr>
          <p:cNvPr id="13" name="Tijdelijke aanduiding voor afbeelding 12"/>
          <p:cNvSpPr>
            <a:spLocks noGrp="1"/>
          </p:cNvSpPr>
          <p:nvPr>
            <p:ph type="pic" sz="quarter" idx="11" hasCustomPrompt="1"/>
          </p:nvPr>
        </p:nvSpPr>
        <p:spPr>
          <a:xfrm>
            <a:off x="-1" y="685801"/>
            <a:ext cx="9144001" cy="2164556"/>
          </a:xfrm>
          <a:solidFill>
            <a:srgbClr val="F1EFEF"/>
          </a:solidFill>
        </p:spPr>
        <p:txBody>
          <a:bodyPr/>
          <a:lstStyle>
            <a:lvl1pPr>
              <a:defRPr/>
            </a:lvl1pPr>
          </a:lstStyle>
          <a:p>
            <a:r>
              <a:rPr lang="en-US" dirty="0"/>
              <a:t>Image</a:t>
            </a:r>
          </a:p>
        </p:txBody>
      </p:sp>
      <p:sp>
        <p:nvSpPr>
          <p:cNvPr id="6" name="Name Function 5"/>
          <p:cNvSpPr>
            <a:spLocks noGrp="1"/>
          </p:cNvSpPr>
          <p:nvPr>
            <p:ph type="body" sz="quarter" idx="12" hasCustomPrompt="1"/>
          </p:nvPr>
        </p:nvSpPr>
        <p:spPr>
          <a:xfrm>
            <a:off x="0" y="3943350"/>
            <a:ext cx="9144000" cy="626269"/>
          </a:xfrm>
          <a:solidFill>
            <a:schemeClr val="tx2"/>
          </a:solidFill>
        </p:spPr>
        <p:txBody>
          <a:bodyPr lIns="608400" rIns="608400" bIns="262800" anchor="b" anchorCtr="0"/>
          <a:lstStyle>
            <a:lvl1pPr>
              <a:lnSpc>
                <a:spcPts val="1200"/>
              </a:lnSpc>
              <a:spcBef>
                <a:spcPts val="0"/>
              </a:spcBef>
              <a:spcAft>
                <a:spcPts val="0"/>
              </a:spcAft>
              <a:defRPr sz="1200" baseline="0">
                <a:solidFill>
                  <a:schemeClr val="bg1"/>
                </a:solidFill>
              </a:defRPr>
            </a:lvl1pPr>
          </a:lstStyle>
          <a:p>
            <a:pPr lvl="0"/>
            <a:r>
              <a:rPr lang="en-US" dirty="0"/>
              <a:t>Name, Function</a:t>
            </a:r>
          </a:p>
        </p:txBody>
      </p:sp>
      <p:sp>
        <p:nvSpPr>
          <p:cNvPr id="3" name="Ondertitel 2"/>
          <p:cNvSpPr>
            <a:spLocks noGrp="1"/>
          </p:cNvSpPr>
          <p:nvPr>
            <p:ph type="subTitle" idx="1" hasCustomPrompt="1"/>
          </p:nvPr>
        </p:nvSpPr>
        <p:spPr>
          <a:xfrm>
            <a:off x="1" y="3699001"/>
            <a:ext cx="9144001" cy="244349"/>
          </a:xfrm>
          <a:solidFill>
            <a:schemeClr val="tx2"/>
          </a:solidFill>
        </p:spPr>
        <p:txBody>
          <a:bodyPr lIns="608400" rIns="608400"/>
          <a:lstStyle>
            <a:lvl1pPr marL="0" indent="0" algn="l">
              <a:buNone/>
              <a:defRPr sz="1500" b="1">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Subtitle of Presentation</a:t>
            </a:r>
          </a:p>
        </p:txBody>
      </p:sp>
      <p:sp>
        <p:nvSpPr>
          <p:cNvPr id="2" name="Titel 1"/>
          <p:cNvSpPr>
            <a:spLocks noGrp="1"/>
          </p:cNvSpPr>
          <p:nvPr>
            <p:ph type="ctrTitle" hasCustomPrompt="1"/>
          </p:nvPr>
        </p:nvSpPr>
        <p:spPr>
          <a:xfrm>
            <a:off x="0" y="2850357"/>
            <a:ext cx="9144000" cy="848643"/>
          </a:xfrm>
          <a:solidFill>
            <a:schemeClr val="tx2"/>
          </a:solidFill>
        </p:spPr>
        <p:txBody>
          <a:bodyPr lIns="608400" tIns="306000" rIns="608400" anchor="t"/>
          <a:lstStyle>
            <a:lvl1pPr algn="l">
              <a:lnSpc>
                <a:spcPts val="2250"/>
              </a:lnSpc>
              <a:defRPr sz="2250">
                <a:solidFill>
                  <a:schemeClr val="bg1"/>
                </a:solidFill>
              </a:defRPr>
            </a:lvl1pPr>
          </a:lstStyle>
          <a:p>
            <a:r>
              <a:rPr lang="en-US" dirty="0"/>
              <a:t>Title of Presentation</a:t>
            </a:r>
          </a:p>
        </p:txBody>
      </p:sp>
      <p:sp>
        <p:nvSpPr>
          <p:cNvPr id="10" name="Tekstvak 9"/>
          <p:cNvSpPr txBox="1"/>
          <p:nvPr userDrawn="1"/>
        </p:nvSpPr>
        <p:spPr>
          <a:xfrm>
            <a:off x="-1818863" y="669454"/>
            <a:ext cx="1729409" cy="1592744"/>
          </a:xfrm>
          <a:prstGeom prst="rect">
            <a:avLst/>
          </a:prstGeom>
          <a:solidFill>
            <a:schemeClr val="accent6"/>
          </a:solidFill>
        </p:spPr>
        <p:txBody>
          <a:bodyPr wrap="square" rtlCol="0">
            <a:spAutoFit/>
          </a:bodyPr>
          <a:lstStyle/>
          <a:p>
            <a:r>
              <a:rPr lang="en-US" sz="750" b="1" baseline="0" dirty="0">
                <a:solidFill>
                  <a:schemeClr val="tx1"/>
                </a:solidFill>
              </a:rPr>
              <a:t>Presentation title with image above title.</a:t>
            </a:r>
          </a:p>
          <a:p>
            <a:endParaRPr lang="en-US" sz="750" baseline="0" dirty="0">
              <a:solidFill>
                <a:schemeClr val="tx1"/>
              </a:solidFill>
            </a:endParaRPr>
          </a:p>
          <a:p>
            <a:r>
              <a:rPr lang="en-US" sz="750" baseline="0" dirty="0">
                <a:solidFill>
                  <a:schemeClr val="tx1"/>
                </a:solidFill>
              </a:rPr>
              <a:t>Choose this slide model for a wide picture. Essential image information must be clearly visible.</a:t>
            </a:r>
          </a:p>
          <a:p>
            <a:endParaRPr lang="en-US" sz="750" baseline="0" dirty="0">
              <a:solidFill>
                <a:schemeClr val="tx1"/>
              </a:solidFill>
            </a:endParaRPr>
          </a:p>
          <a:p>
            <a:r>
              <a:rPr lang="en-US" sz="750" baseline="0" dirty="0">
                <a:solidFill>
                  <a:schemeClr val="tx1"/>
                </a:solidFill>
              </a:rPr>
              <a:t>Choose image by clicking on image icon</a:t>
            </a:r>
          </a:p>
          <a:p>
            <a:r>
              <a:rPr lang="en-US" sz="750" baseline="0" dirty="0">
                <a:solidFill>
                  <a:schemeClr val="tx1"/>
                </a:solidFill>
              </a:rPr>
              <a:t>or</a:t>
            </a:r>
          </a:p>
          <a:p>
            <a:r>
              <a:rPr lang="en-US" sz="750" baseline="0" dirty="0">
                <a:solidFill>
                  <a:schemeClr val="tx1"/>
                </a:solidFill>
              </a:rPr>
              <a:t>Replace an existing image with right mouse button and choose Change image.</a:t>
            </a:r>
          </a:p>
          <a:p>
            <a:endParaRPr lang="en-US" sz="750" baseline="0" dirty="0">
              <a:solidFill>
                <a:schemeClr val="tx1"/>
              </a:solidFill>
            </a:endParaRPr>
          </a:p>
        </p:txBody>
      </p:sp>
    </p:spTree>
    <p:extLst>
      <p:ext uri="{BB962C8B-B14F-4D97-AF65-F5344CB8AC3E}">
        <p14:creationId xmlns:p14="http://schemas.microsoft.com/office/powerpoint/2010/main" val="178914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Slide title</a:t>
            </a:r>
          </a:p>
        </p:txBody>
      </p:sp>
      <p:sp>
        <p:nvSpPr>
          <p:cNvPr id="3" name="Tijdelijke aanduiding voor inhoud 2"/>
          <p:cNvSpPr>
            <a:spLocks noGrp="1"/>
          </p:cNvSpPr>
          <p:nvPr>
            <p:ph idx="1" hasCustomPrompt="1"/>
          </p:nvPr>
        </p:nvSpPr>
        <p:spPr>
          <a:xfrm>
            <a:off x="610100" y="1188000"/>
            <a:ext cx="7922712" cy="3381619"/>
          </a:xfrm>
        </p:spPr>
        <p:txBody>
          <a:bodyPr/>
          <a:lstStyle>
            <a:lvl1pPr>
              <a:defRPr/>
            </a:lvl1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5" name="Tijdelijke aanduiding voor voettekst 4"/>
          <p:cNvSpPr>
            <a:spLocks noGrp="1"/>
          </p:cNvSpPr>
          <p:nvPr>
            <p:ph type="ftr" sz="quarter" idx="11"/>
          </p:nvPr>
        </p:nvSpPr>
        <p:spPr/>
        <p:txBody>
          <a:bodyPr/>
          <a:lstStyle/>
          <a:p>
            <a:r>
              <a:rPr lang="en-US"/>
              <a:t>CCD Slides - Sandro Etalle</a:t>
            </a:r>
            <a:endParaRPr lang="en-US" dirty="0"/>
          </a:p>
        </p:txBody>
      </p:sp>
      <p:sp>
        <p:nvSpPr>
          <p:cNvPr id="6" name="Tijdelijke aanduiding voor dianummer 5"/>
          <p:cNvSpPr>
            <a:spLocks noGrp="1"/>
          </p:cNvSpPr>
          <p:nvPr>
            <p:ph type="sldNum" sz="quarter" idx="12"/>
          </p:nvPr>
        </p:nvSpPr>
        <p:spPr/>
        <p:txBody>
          <a:bodyPr/>
          <a:lstStyle/>
          <a:p>
            <a:fld id="{B7CEC10D-CD46-426F-915E-6C78530279CB}" type="slidenum">
              <a:rPr lang="en-US" smtClean="0"/>
              <a:t>‹#›</a:t>
            </a:fld>
            <a:endParaRPr lang="en-US" dirty="0"/>
          </a:p>
        </p:txBody>
      </p:sp>
      <p:sp>
        <p:nvSpPr>
          <p:cNvPr id="8" name="Tekstvak 7"/>
          <p:cNvSpPr txBox="1"/>
          <p:nvPr userDrawn="1"/>
        </p:nvSpPr>
        <p:spPr>
          <a:xfrm>
            <a:off x="-1818864" y="1193732"/>
            <a:ext cx="1769165" cy="2183088"/>
          </a:xfrm>
          <a:prstGeom prst="rect">
            <a:avLst/>
          </a:prstGeom>
          <a:solidFill>
            <a:schemeClr val="accent6"/>
          </a:solidFill>
        </p:spPr>
        <p:txBody>
          <a:bodyPr wrap="square" rtlCol="0">
            <a:noAutofit/>
          </a:bodyPr>
          <a:lstStyle/>
          <a:p>
            <a:r>
              <a:rPr lang="en-US" sz="750" dirty="0"/>
              <a:t>Text format by</a:t>
            </a:r>
          </a:p>
          <a:p>
            <a:r>
              <a:rPr lang="en-US" sz="750" dirty="0"/>
              <a:t>Increase / decrease list level</a:t>
            </a:r>
          </a:p>
          <a:p>
            <a:endParaRPr lang="en-US" sz="750" dirty="0"/>
          </a:p>
          <a:p>
            <a:r>
              <a:rPr lang="en-US" sz="750" dirty="0"/>
              <a:t>Place cursor in text</a:t>
            </a:r>
          </a:p>
          <a:p>
            <a:r>
              <a:rPr lang="en-US" sz="750" dirty="0"/>
              <a:t>and use these 2 buttons (tab Start - group Paragraph)</a:t>
            </a:r>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r>
              <a:rPr lang="en-US" sz="750" dirty="0"/>
              <a:t>1 = Normal text</a:t>
            </a:r>
          </a:p>
          <a:p>
            <a:r>
              <a:rPr lang="en-US" sz="900" dirty="0"/>
              <a:t>2 = Paragraph text</a:t>
            </a:r>
          </a:p>
          <a:p>
            <a:r>
              <a:rPr lang="en-US" sz="750" dirty="0"/>
              <a:t>3 = • text</a:t>
            </a:r>
          </a:p>
          <a:p>
            <a:r>
              <a:rPr lang="en-US" sz="750" dirty="0"/>
              <a:t>4 =    • text</a:t>
            </a:r>
          </a:p>
          <a:p>
            <a:r>
              <a:rPr lang="en-US" sz="750" dirty="0"/>
              <a:t>5 =       • text</a:t>
            </a:r>
            <a:endParaRPr lang="en-US" sz="750" b="1" baseline="0" dirty="0"/>
          </a:p>
        </p:txBody>
      </p:sp>
      <p:pic>
        <p:nvPicPr>
          <p:cNvPr id="10" name="Afbeelding 9"/>
          <p:cNvPicPr>
            <a:picLocks noChangeAspect="1"/>
          </p:cNvPicPr>
          <p:nvPr userDrawn="1"/>
        </p:nvPicPr>
        <p:blipFill>
          <a:blip r:embed="rId2"/>
          <a:stretch>
            <a:fillRect/>
          </a:stretch>
        </p:blipFill>
        <p:spPr>
          <a:xfrm>
            <a:off x="-1255751" y="1934507"/>
            <a:ext cx="964406" cy="685800"/>
          </a:xfrm>
          <a:prstGeom prst="rect">
            <a:avLst/>
          </a:prstGeom>
        </p:spPr>
      </p:pic>
    </p:spTree>
    <p:extLst>
      <p:ext uri="{BB962C8B-B14F-4D97-AF65-F5344CB8AC3E}">
        <p14:creationId xmlns:p14="http://schemas.microsoft.com/office/powerpoint/2010/main" val="30845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in 2 kolomm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28649" y="626165"/>
            <a:ext cx="3600000" cy="3943454"/>
          </a:xfrm>
        </p:spPr>
        <p:txBody>
          <a:bodyPr/>
          <a:lstStyle>
            <a:lvl1pPr>
              <a:defRPr/>
            </a:lvl1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4" name="Tijdelijke aanduiding voor inhoud 3"/>
          <p:cNvSpPr>
            <a:spLocks noGrp="1"/>
          </p:cNvSpPr>
          <p:nvPr>
            <p:ph sz="half" idx="2" hasCustomPrompt="1"/>
          </p:nvPr>
        </p:nvSpPr>
        <p:spPr>
          <a:xfrm>
            <a:off x="4629150" y="626165"/>
            <a:ext cx="3600000" cy="3943454"/>
          </a:xfrm>
        </p:spPr>
        <p:txBody>
          <a:bodyPr/>
          <a:lstStyle>
            <a:lvl1pPr>
              <a:defRPr/>
            </a:lvl1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6" name="Tijdelijke aanduiding voor voettekst 5"/>
          <p:cNvSpPr>
            <a:spLocks noGrp="1"/>
          </p:cNvSpPr>
          <p:nvPr>
            <p:ph type="ftr" sz="quarter" idx="11"/>
          </p:nvPr>
        </p:nvSpPr>
        <p:spPr/>
        <p:txBody>
          <a:bodyPr/>
          <a:lstStyle/>
          <a:p>
            <a:r>
              <a:rPr lang="en-US"/>
              <a:t>CCD Slides - Sandro Etalle</a:t>
            </a:r>
            <a:endParaRPr lang="en-US" dirty="0"/>
          </a:p>
        </p:txBody>
      </p:sp>
      <p:sp>
        <p:nvSpPr>
          <p:cNvPr id="7" name="Tijdelijke aanduiding voor dianummer 6"/>
          <p:cNvSpPr>
            <a:spLocks noGrp="1"/>
          </p:cNvSpPr>
          <p:nvPr>
            <p:ph type="sldNum" sz="quarter" idx="12"/>
          </p:nvPr>
        </p:nvSpPr>
        <p:spPr/>
        <p:txBody>
          <a:bodyPr/>
          <a:lstStyle/>
          <a:p>
            <a:fld id="{B7CEC10D-CD46-426F-915E-6C78530279CB}" type="slidenum">
              <a:rPr lang="en-US" smtClean="0"/>
              <a:t>‹#›</a:t>
            </a:fld>
            <a:endParaRPr lang="en-US" dirty="0"/>
          </a:p>
        </p:txBody>
      </p:sp>
      <p:sp>
        <p:nvSpPr>
          <p:cNvPr id="9" name="Tekstvak 8"/>
          <p:cNvSpPr txBox="1"/>
          <p:nvPr userDrawn="1"/>
        </p:nvSpPr>
        <p:spPr>
          <a:xfrm>
            <a:off x="-1838742" y="626165"/>
            <a:ext cx="1769165" cy="2183088"/>
          </a:xfrm>
          <a:prstGeom prst="rect">
            <a:avLst/>
          </a:prstGeom>
          <a:solidFill>
            <a:schemeClr val="accent6"/>
          </a:solidFill>
        </p:spPr>
        <p:txBody>
          <a:bodyPr wrap="square" rtlCol="0">
            <a:noAutofit/>
          </a:bodyPr>
          <a:lstStyle/>
          <a:p>
            <a:r>
              <a:rPr lang="en-US" sz="750" dirty="0"/>
              <a:t>Text format by</a:t>
            </a:r>
          </a:p>
          <a:p>
            <a:r>
              <a:rPr lang="en-US" sz="750" dirty="0"/>
              <a:t>Increase / decrease list level</a:t>
            </a:r>
          </a:p>
          <a:p>
            <a:endParaRPr lang="en-US" sz="750" dirty="0"/>
          </a:p>
          <a:p>
            <a:r>
              <a:rPr lang="en-US" sz="750" dirty="0"/>
              <a:t>Place cursor in text</a:t>
            </a:r>
          </a:p>
          <a:p>
            <a:r>
              <a:rPr lang="en-US" sz="750" dirty="0"/>
              <a:t>and use these 2 buttons (tab Start - group Paragraph)</a:t>
            </a:r>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r>
              <a:rPr lang="en-US" sz="750" dirty="0"/>
              <a:t>1 = Normal text</a:t>
            </a:r>
          </a:p>
          <a:p>
            <a:r>
              <a:rPr lang="en-US" sz="900" dirty="0"/>
              <a:t>2 = Paragraph text</a:t>
            </a:r>
          </a:p>
          <a:p>
            <a:r>
              <a:rPr lang="en-US" sz="750" dirty="0"/>
              <a:t>3 = • text</a:t>
            </a:r>
          </a:p>
          <a:p>
            <a:r>
              <a:rPr lang="en-US" sz="750" dirty="0"/>
              <a:t>4 =    • text</a:t>
            </a:r>
          </a:p>
          <a:p>
            <a:r>
              <a:rPr lang="en-US" sz="750" dirty="0"/>
              <a:t>5 =       • text</a:t>
            </a:r>
            <a:endParaRPr lang="en-US" sz="750" b="1" baseline="0" dirty="0"/>
          </a:p>
        </p:txBody>
      </p:sp>
      <p:pic>
        <p:nvPicPr>
          <p:cNvPr id="10" name="Afbeelding 9"/>
          <p:cNvPicPr>
            <a:picLocks noChangeAspect="1"/>
          </p:cNvPicPr>
          <p:nvPr userDrawn="1"/>
        </p:nvPicPr>
        <p:blipFill>
          <a:blip r:embed="rId2"/>
          <a:stretch>
            <a:fillRect/>
          </a:stretch>
        </p:blipFill>
        <p:spPr>
          <a:xfrm>
            <a:off x="-1275629" y="1366940"/>
            <a:ext cx="964406" cy="685800"/>
          </a:xfrm>
          <a:prstGeom prst="rect">
            <a:avLst/>
          </a:prstGeom>
        </p:spPr>
      </p:pic>
    </p:spTree>
    <p:extLst>
      <p:ext uri="{BB962C8B-B14F-4D97-AF65-F5344CB8AC3E}">
        <p14:creationId xmlns:p14="http://schemas.microsoft.com/office/powerpoint/2010/main" val="294204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links - Foto rechts">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28650" y="626165"/>
            <a:ext cx="3600000" cy="3943454"/>
          </a:xfrm>
        </p:spPr>
        <p:txBody>
          <a:bodyPr/>
          <a:lstStyle>
            <a:lvl1pPr>
              <a:defRPr/>
            </a:lvl1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6" name="Tijdelijke aanduiding voor voettekst 5"/>
          <p:cNvSpPr>
            <a:spLocks noGrp="1"/>
          </p:cNvSpPr>
          <p:nvPr>
            <p:ph type="ftr" sz="quarter" idx="11"/>
          </p:nvPr>
        </p:nvSpPr>
        <p:spPr/>
        <p:txBody>
          <a:bodyPr/>
          <a:lstStyle/>
          <a:p>
            <a:r>
              <a:rPr lang="en-US"/>
              <a:t>CCD Slides - Sandro Etalle</a:t>
            </a:r>
            <a:endParaRPr lang="en-US" dirty="0"/>
          </a:p>
        </p:txBody>
      </p:sp>
      <p:sp>
        <p:nvSpPr>
          <p:cNvPr id="7" name="Tijdelijke aanduiding voor dianummer 6"/>
          <p:cNvSpPr>
            <a:spLocks noGrp="1"/>
          </p:cNvSpPr>
          <p:nvPr>
            <p:ph type="sldNum" sz="quarter" idx="12"/>
          </p:nvPr>
        </p:nvSpPr>
        <p:spPr/>
        <p:txBody>
          <a:bodyPr/>
          <a:lstStyle/>
          <a:p>
            <a:fld id="{B7CEC10D-CD46-426F-915E-6C78530279CB}" type="slidenum">
              <a:rPr lang="en-US" smtClean="0"/>
              <a:t>‹#›</a:t>
            </a:fld>
            <a:endParaRPr lang="en-US" dirty="0"/>
          </a:p>
        </p:txBody>
      </p:sp>
      <p:sp>
        <p:nvSpPr>
          <p:cNvPr id="5" name="Tijdelijke aanduiding voor afbeelding 4"/>
          <p:cNvSpPr>
            <a:spLocks noGrp="1"/>
          </p:cNvSpPr>
          <p:nvPr>
            <p:ph type="pic" sz="quarter" idx="13" hasCustomPrompt="1"/>
          </p:nvPr>
        </p:nvSpPr>
        <p:spPr>
          <a:xfrm>
            <a:off x="4574483" y="-1"/>
            <a:ext cx="4572000" cy="4569619"/>
          </a:xfrm>
        </p:spPr>
        <p:txBody>
          <a:bodyPr/>
          <a:lstStyle>
            <a:lvl1pPr>
              <a:defRPr/>
            </a:lvl1pPr>
          </a:lstStyle>
          <a:p>
            <a:r>
              <a:rPr lang="en-US" dirty="0"/>
              <a:t>Image</a:t>
            </a:r>
          </a:p>
        </p:txBody>
      </p:sp>
      <p:sp>
        <p:nvSpPr>
          <p:cNvPr id="8" name="Tekstvak 7"/>
          <p:cNvSpPr txBox="1"/>
          <p:nvPr userDrawn="1"/>
        </p:nvSpPr>
        <p:spPr>
          <a:xfrm>
            <a:off x="-1838742" y="626165"/>
            <a:ext cx="1769165" cy="2183088"/>
          </a:xfrm>
          <a:prstGeom prst="rect">
            <a:avLst/>
          </a:prstGeom>
          <a:solidFill>
            <a:schemeClr val="accent6"/>
          </a:solidFill>
        </p:spPr>
        <p:txBody>
          <a:bodyPr wrap="square" rtlCol="0">
            <a:noAutofit/>
          </a:bodyPr>
          <a:lstStyle/>
          <a:p>
            <a:r>
              <a:rPr lang="en-US" sz="750" dirty="0"/>
              <a:t>Text format by</a:t>
            </a:r>
          </a:p>
          <a:p>
            <a:r>
              <a:rPr lang="en-US" sz="750" dirty="0"/>
              <a:t>Increase / decrease list level</a:t>
            </a:r>
          </a:p>
          <a:p>
            <a:endParaRPr lang="en-US" sz="750" dirty="0"/>
          </a:p>
          <a:p>
            <a:r>
              <a:rPr lang="en-US" sz="750" dirty="0"/>
              <a:t>Place cursor in text</a:t>
            </a:r>
          </a:p>
          <a:p>
            <a:r>
              <a:rPr lang="en-US" sz="750" dirty="0"/>
              <a:t>and use these 2 buttons (tab Start - group Paragraph)</a:t>
            </a:r>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r>
              <a:rPr lang="en-US" sz="750" dirty="0"/>
              <a:t>1 = Normal text</a:t>
            </a:r>
          </a:p>
          <a:p>
            <a:r>
              <a:rPr lang="en-US" sz="900" dirty="0"/>
              <a:t>2 = Paragraph text</a:t>
            </a:r>
          </a:p>
          <a:p>
            <a:r>
              <a:rPr lang="en-US" sz="750" dirty="0"/>
              <a:t>3 = • text</a:t>
            </a:r>
          </a:p>
          <a:p>
            <a:r>
              <a:rPr lang="en-US" sz="750" dirty="0"/>
              <a:t>4 =    • text</a:t>
            </a:r>
          </a:p>
          <a:p>
            <a:r>
              <a:rPr lang="en-US" sz="750" dirty="0"/>
              <a:t>5 =       • text</a:t>
            </a:r>
            <a:endParaRPr lang="en-US" sz="750" b="1" baseline="0" dirty="0"/>
          </a:p>
        </p:txBody>
      </p:sp>
      <p:pic>
        <p:nvPicPr>
          <p:cNvPr id="9" name="Afbeelding 8"/>
          <p:cNvPicPr>
            <a:picLocks noChangeAspect="1"/>
          </p:cNvPicPr>
          <p:nvPr userDrawn="1"/>
        </p:nvPicPr>
        <p:blipFill>
          <a:blip r:embed="rId2"/>
          <a:stretch>
            <a:fillRect/>
          </a:stretch>
        </p:blipFill>
        <p:spPr>
          <a:xfrm>
            <a:off x="-1275629" y="1366940"/>
            <a:ext cx="964406" cy="685800"/>
          </a:xfrm>
          <a:prstGeom prst="rect">
            <a:avLst/>
          </a:prstGeom>
        </p:spPr>
      </p:pic>
    </p:spTree>
    <p:extLst>
      <p:ext uri="{BB962C8B-B14F-4D97-AF65-F5344CB8AC3E}">
        <p14:creationId xmlns:p14="http://schemas.microsoft.com/office/powerpoint/2010/main" val="183512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Blauwe achtergrond">
    <p:bg>
      <p:bgPr>
        <a:solidFill>
          <a:schemeClr val="bg1"/>
        </a:solidFill>
        <a:effectLst/>
      </p:bgPr>
    </p:b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0"/>
          </p:nvPr>
        </p:nvSpPr>
        <p:spPr/>
        <p:txBody>
          <a:bodyPr/>
          <a:lstStyle/>
          <a:p>
            <a:r>
              <a:rPr lang="en-US"/>
              <a:t>CCD Slides - Sandro Etalle</a:t>
            </a:r>
            <a:endParaRPr lang="en-US" dirty="0"/>
          </a:p>
        </p:txBody>
      </p:sp>
      <p:sp>
        <p:nvSpPr>
          <p:cNvPr id="4" name="Tijdelijke aanduiding voor dianummer 3"/>
          <p:cNvSpPr>
            <a:spLocks noGrp="1"/>
          </p:cNvSpPr>
          <p:nvPr>
            <p:ph type="sldNum" sz="quarter" idx="11"/>
          </p:nvPr>
        </p:nvSpPr>
        <p:spPr/>
        <p:txBody>
          <a:bodyPr/>
          <a:lstStyle/>
          <a:p>
            <a:fld id="{B7CEC10D-CD46-426F-915E-6C78530279CB}" type="slidenum">
              <a:rPr lang="en-US" smtClean="0"/>
              <a:pPr/>
              <a:t>‹#›</a:t>
            </a:fld>
            <a:endParaRPr lang="en-US" dirty="0"/>
          </a:p>
        </p:txBody>
      </p:sp>
      <p:sp>
        <p:nvSpPr>
          <p:cNvPr id="10" name="Titel 1"/>
          <p:cNvSpPr>
            <a:spLocks noGrp="1"/>
          </p:cNvSpPr>
          <p:nvPr>
            <p:ph type="title" hasCustomPrompt="1"/>
          </p:nvPr>
        </p:nvSpPr>
        <p:spPr>
          <a:xfrm>
            <a:off x="0" y="685800"/>
            <a:ext cx="9144000" cy="1416050"/>
          </a:xfrm>
          <a:solidFill>
            <a:schemeClr val="bg2"/>
          </a:solidFill>
        </p:spPr>
        <p:txBody>
          <a:bodyPr lIns="608400" tIns="504000" rIns="608400"/>
          <a:lstStyle>
            <a:lvl1pPr>
              <a:defRPr>
                <a:solidFill>
                  <a:schemeClr val="bg1"/>
                </a:solidFill>
              </a:defRPr>
            </a:lvl1pPr>
          </a:lstStyle>
          <a:p>
            <a:r>
              <a:rPr lang="en-US" dirty="0"/>
              <a:t>Slide Title</a:t>
            </a:r>
          </a:p>
        </p:txBody>
      </p:sp>
      <p:sp>
        <p:nvSpPr>
          <p:cNvPr id="5" name="Tijdelijke aanduiding voor inhoud 2"/>
          <p:cNvSpPr>
            <a:spLocks noGrp="1"/>
          </p:cNvSpPr>
          <p:nvPr>
            <p:ph sz="half" idx="1" hasCustomPrompt="1"/>
          </p:nvPr>
        </p:nvSpPr>
        <p:spPr>
          <a:xfrm>
            <a:off x="0" y="2022300"/>
            <a:ext cx="9144000" cy="3121200"/>
          </a:xfrm>
          <a:solidFill>
            <a:schemeClr val="bg2"/>
          </a:solidFill>
        </p:spPr>
        <p:txBody>
          <a:bodyPr lIns="608400" tIns="108000" rIns="608400" bIns="1080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6" name="Tekstvak 5"/>
          <p:cNvSpPr txBox="1"/>
          <p:nvPr userDrawn="1"/>
        </p:nvSpPr>
        <p:spPr>
          <a:xfrm>
            <a:off x="-1838744" y="2021081"/>
            <a:ext cx="1769165" cy="2183088"/>
          </a:xfrm>
          <a:prstGeom prst="rect">
            <a:avLst/>
          </a:prstGeom>
          <a:solidFill>
            <a:schemeClr val="accent6"/>
          </a:solidFill>
        </p:spPr>
        <p:txBody>
          <a:bodyPr wrap="square" rtlCol="0">
            <a:noAutofit/>
          </a:bodyPr>
          <a:lstStyle/>
          <a:p>
            <a:r>
              <a:rPr lang="en-US" sz="750" dirty="0"/>
              <a:t>Text format by</a:t>
            </a:r>
          </a:p>
          <a:p>
            <a:r>
              <a:rPr lang="en-US" sz="750" dirty="0"/>
              <a:t>Increase / decrease list level</a:t>
            </a:r>
          </a:p>
          <a:p>
            <a:endParaRPr lang="en-US" sz="750" dirty="0"/>
          </a:p>
          <a:p>
            <a:r>
              <a:rPr lang="en-US" sz="750" dirty="0"/>
              <a:t>Place cursor in text</a:t>
            </a:r>
          </a:p>
          <a:p>
            <a:r>
              <a:rPr lang="en-US" sz="750" dirty="0"/>
              <a:t>and use these 2 buttons (tab Start - group Paragraph)</a:t>
            </a:r>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r>
              <a:rPr lang="en-US" sz="750" dirty="0"/>
              <a:t>1 = Normal text</a:t>
            </a:r>
          </a:p>
          <a:p>
            <a:r>
              <a:rPr lang="en-US" sz="900" dirty="0"/>
              <a:t>2 = Paragraph text</a:t>
            </a:r>
          </a:p>
          <a:p>
            <a:r>
              <a:rPr lang="en-US" sz="750" dirty="0"/>
              <a:t>3 = • text</a:t>
            </a:r>
          </a:p>
          <a:p>
            <a:r>
              <a:rPr lang="en-US" sz="750" dirty="0"/>
              <a:t>4 =    • text</a:t>
            </a:r>
          </a:p>
          <a:p>
            <a:r>
              <a:rPr lang="en-US" sz="750" dirty="0"/>
              <a:t>5 =       • text</a:t>
            </a:r>
            <a:endParaRPr lang="en-US" sz="750" b="1" baseline="0" dirty="0"/>
          </a:p>
        </p:txBody>
      </p:sp>
      <p:pic>
        <p:nvPicPr>
          <p:cNvPr id="7" name="Afbeelding 6"/>
          <p:cNvPicPr>
            <a:picLocks noChangeAspect="1"/>
          </p:cNvPicPr>
          <p:nvPr userDrawn="1"/>
        </p:nvPicPr>
        <p:blipFill>
          <a:blip r:embed="rId2"/>
          <a:stretch>
            <a:fillRect/>
          </a:stretch>
        </p:blipFill>
        <p:spPr>
          <a:xfrm>
            <a:off x="-1275631" y="2769725"/>
            <a:ext cx="964406" cy="685800"/>
          </a:xfrm>
          <a:prstGeom prst="rect">
            <a:avLst/>
          </a:prstGeom>
        </p:spPr>
      </p:pic>
      <p:pic>
        <p:nvPicPr>
          <p:cNvPr id="9" name="HeaderLogoTU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19820" y="63254"/>
            <a:ext cx="2227942" cy="606200"/>
          </a:xfrm>
          <a:prstGeom prst="rect">
            <a:avLst/>
          </a:prstGeom>
        </p:spPr>
      </p:pic>
    </p:spTree>
    <p:extLst>
      <p:ext uri="{BB962C8B-B14F-4D97-AF65-F5344CB8AC3E}">
        <p14:creationId xmlns:p14="http://schemas.microsoft.com/office/powerpoint/2010/main" val="232732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abel en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950" b="0" baseline="0"/>
            </a:lvl1pPr>
          </a:lstStyle>
          <a:p>
            <a:r>
              <a:rPr lang="en-US" dirty="0"/>
              <a:t>Table Title</a:t>
            </a:r>
          </a:p>
        </p:txBody>
      </p:sp>
      <p:sp>
        <p:nvSpPr>
          <p:cNvPr id="3" name="Tijdelijke aanduiding voor inhoud 2"/>
          <p:cNvSpPr>
            <a:spLocks noGrp="1"/>
          </p:cNvSpPr>
          <p:nvPr>
            <p:ph idx="1" hasCustomPrompt="1"/>
          </p:nvPr>
        </p:nvSpPr>
        <p:spPr>
          <a:xfrm>
            <a:off x="610100" y="2706657"/>
            <a:ext cx="7922712" cy="1862962"/>
          </a:xfrm>
        </p:spPr>
        <p:txBody>
          <a:bodyPr/>
          <a:lstStyle>
            <a:lvl1pPr>
              <a:defRPr/>
            </a:lvl1p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5" name="Tijdelijke aanduiding voor voettekst 4"/>
          <p:cNvSpPr>
            <a:spLocks noGrp="1"/>
          </p:cNvSpPr>
          <p:nvPr>
            <p:ph type="ftr" sz="quarter" idx="11"/>
          </p:nvPr>
        </p:nvSpPr>
        <p:spPr/>
        <p:txBody>
          <a:bodyPr/>
          <a:lstStyle/>
          <a:p>
            <a:r>
              <a:rPr lang="en-US"/>
              <a:t>CCD Slides - Sandro Etalle</a:t>
            </a:r>
            <a:endParaRPr lang="en-US" dirty="0"/>
          </a:p>
        </p:txBody>
      </p:sp>
      <p:sp>
        <p:nvSpPr>
          <p:cNvPr id="6" name="Tijdelijke aanduiding voor dianummer 5"/>
          <p:cNvSpPr>
            <a:spLocks noGrp="1"/>
          </p:cNvSpPr>
          <p:nvPr>
            <p:ph type="sldNum" sz="quarter" idx="12"/>
          </p:nvPr>
        </p:nvSpPr>
        <p:spPr/>
        <p:txBody>
          <a:bodyPr/>
          <a:lstStyle/>
          <a:p>
            <a:fld id="{B7CEC10D-CD46-426F-915E-6C78530279CB}" type="slidenum">
              <a:rPr lang="en-US" smtClean="0"/>
              <a:t>‹#›</a:t>
            </a:fld>
            <a:endParaRPr lang="en-US" dirty="0"/>
          </a:p>
        </p:txBody>
      </p:sp>
      <p:sp>
        <p:nvSpPr>
          <p:cNvPr id="7" name="Tijdelijke aanduiding voor tabel 6"/>
          <p:cNvSpPr>
            <a:spLocks noGrp="1"/>
          </p:cNvSpPr>
          <p:nvPr>
            <p:ph type="tbl" sz="quarter" idx="13" hasCustomPrompt="1"/>
          </p:nvPr>
        </p:nvSpPr>
        <p:spPr>
          <a:xfrm>
            <a:off x="608013" y="1073582"/>
            <a:ext cx="7924800" cy="1498168"/>
          </a:xfrm>
        </p:spPr>
        <p:txBody>
          <a:bodyPr/>
          <a:lstStyle>
            <a:lvl1pPr>
              <a:defRPr/>
            </a:lvl1pPr>
          </a:lstStyle>
          <a:p>
            <a:r>
              <a:rPr lang="en-US" dirty="0"/>
              <a:t>Table</a:t>
            </a:r>
          </a:p>
        </p:txBody>
      </p:sp>
      <p:sp>
        <p:nvSpPr>
          <p:cNvPr id="9" name="Tekstvak 8"/>
          <p:cNvSpPr txBox="1"/>
          <p:nvPr userDrawn="1"/>
        </p:nvSpPr>
        <p:spPr>
          <a:xfrm>
            <a:off x="-1838742" y="2743204"/>
            <a:ext cx="1769165" cy="2183088"/>
          </a:xfrm>
          <a:prstGeom prst="rect">
            <a:avLst/>
          </a:prstGeom>
          <a:solidFill>
            <a:schemeClr val="accent6"/>
          </a:solidFill>
        </p:spPr>
        <p:txBody>
          <a:bodyPr wrap="square" rtlCol="0">
            <a:noAutofit/>
          </a:bodyPr>
          <a:lstStyle/>
          <a:p>
            <a:r>
              <a:rPr lang="en-US" sz="750" dirty="0"/>
              <a:t>Text format by</a:t>
            </a:r>
          </a:p>
          <a:p>
            <a:r>
              <a:rPr lang="en-US" sz="750" dirty="0"/>
              <a:t>Increase / decrease list level</a:t>
            </a:r>
          </a:p>
          <a:p>
            <a:endParaRPr lang="en-US" sz="750" dirty="0"/>
          </a:p>
          <a:p>
            <a:r>
              <a:rPr lang="en-US" sz="750" dirty="0"/>
              <a:t>Place cursor in text</a:t>
            </a:r>
          </a:p>
          <a:p>
            <a:r>
              <a:rPr lang="en-US" sz="750" dirty="0"/>
              <a:t>and use these 2 buttons (tab Start - group Paragraph)</a:t>
            </a:r>
          </a:p>
          <a:p>
            <a:endParaRPr lang="en-US" sz="750" dirty="0"/>
          </a:p>
          <a:p>
            <a:endParaRPr lang="en-US" sz="750" dirty="0"/>
          </a:p>
          <a:p>
            <a:endParaRPr lang="en-US" sz="750" dirty="0"/>
          </a:p>
          <a:p>
            <a:endParaRPr lang="en-US" sz="750" dirty="0"/>
          </a:p>
          <a:p>
            <a:endParaRPr lang="en-US" sz="750" dirty="0"/>
          </a:p>
          <a:p>
            <a:endParaRPr lang="en-US" sz="750" dirty="0"/>
          </a:p>
          <a:p>
            <a:endParaRPr lang="en-US" sz="750" dirty="0"/>
          </a:p>
          <a:p>
            <a:r>
              <a:rPr lang="en-US" sz="750" dirty="0"/>
              <a:t>1 = Normal text</a:t>
            </a:r>
          </a:p>
          <a:p>
            <a:r>
              <a:rPr lang="en-US" sz="900" dirty="0"/>
              <a:t>2 = Paragraph text</a:t>
            </a:r>
          </a:p>
          <a:p>
            <a:r>
              <a:rPr lang="en-US" sz="750" dirty="0"/>
              <a:t>3 = • text</a:t>
            </a:r>
          </a:p>
          <a:p>
            <a:r>
              <a:rPr lang="en-US" sz="750" dirty="0"/>
              <a:t>4 =    • text</a:t>
            </a:r>
          </a:p>
          <a:p>
            <a:r>
              <a:rPr lang="en-US" sz="750" dirty="0"/>
              <a:t>5 =       • text</a:t>
            </a:r>
            <a:endParaRPr lang="en-US" sz="750" b="1" baseline="0" dirty="0"/>
          </a:p>
        </p:txBody>
      </p:sp>
      <p:pic>
        <p:nvPicPr>
          <p:cNvPr id="10" name="Afbeelding 9"/>
          <p:cNvPicPr>
            <a:picLocks noChangeAspect="1"/>
          </p:cNvPicPr>
          <p:nvPr userDrawn="1"/>
        </p:nvPicPr>
        <p:blipFill>
          <a:blip r:embed="rId2"/>
          <a:stretch>
            <a:fillRect/>
          </a:stretch>
        </p:blipFill>
        <p:spPr>
          <a:xfrm>
            <a:off x="-1275629" y="3483979"/>
            <a:ext cx="964406" cy="685800"/>
          </a:xfrm>
          <a:prstGeom prst="rect">
            <a:avLst/>
          </a:prstGeom>
        </p:spPr>
      </p:pic>
      <p:sp>
        <p:nvSpPr>
          <p:cNvPr id="11" name="Tekstvak 10"/>
          <p:cNvSpPr txBox="1"/>
          <p:nvPr userDrawn="1"/>
        </p:nvSpPr>
        <p:spPr>
          <a:xfrm>
            <a:off x="-1818863" y="1086899"/>
            <a:ext cx="1729409" cy="207749"/>
          </a:xfrm>
          <a:prstGeom prst="rect">
            <a:avLst/>
          </a:prstGeom>
          <a:solidFill>
            <a:schemeClr val="accent6"/>
          </a:solidFill>
        </p:spPr>
        <p:txBody>
          <a:bodyPr wrap="square" rtlCol="0">
            <a:spAutoFit/>
          </a:bodyPr>
          <a:lstStyle/>
          <a:p>
            <a:r>
              <a:rPr lang="en-US" sz="750" baseline="0" dirty="0">
                <a:solidFill>
                  <a:schemeClr val="tx1"/>
                </a:solidFill>
              </a:rPr>
              <a:t>Add table by clicking on table icon</a:t>
            </a:r>
            <a:endParaRPr lang="en-US" sz="750" dirty="0">
              <a:solidFill>
                <a:schemeClr val="tx1"/>
              </a:solidFill>
            </a:endParaRPr>
          </a:p>
        </p:txBody>
      </p:sp>
    </p:spTree>
    <p:extLst>
      <p:ext uri="{BB962C8B-B14F-4D97-AF65-F5344CB8AC3E}">
        <p14:creationId xmlns:p14="http://schemas.microsoft.com/office/powerpoint/2010/main" val="49314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1950" b="0"/>
            </a:lvl1pPr>
          </a:lstStyle>
          <a:p>
            <a:r>
              <a:rPr lang="en-US" dirty="0"/>
              <a:t>Chart title</a:t>
            </a:r>
          </a:p>
        </p:txBody>
      </p:sp>
      <p:sp>
        <p:nvSpPr>
          <p:cNvPr id="5" name="Tijdelijke aanduiding voor voettekst 4"/>
          <p:cNvSpPr>
            <a:spLocks noGrp="1"/>
          </p:cNvSpPr>
          <p:nvPr>
            <p:ph type="ftr" sz="quarter" idx="11"/>
          </p:nvPr>
        </p:nvSpPr>
        <p:spPr/>
        <p:txBody>
          <a:bodyPr/>
          <a:lstStyle/>
          <a:p>
            <a:r>
              <a:rPr lang="en-US"/>
              <a:t>CCD Slides - Sandro Etalle</a:t>
            </a:r>
            <a:endParaRPr lang="en-US" dirty="0"/>
          </a:p>
        </p:txBody>
      </p:sp>
      <p:sp>
        <p:nvSpPr>
          <p:cNvPr id="6" name="Tijdelijke aanduiding voor dianummer 5"/>
          <p:cNvSpPr>
            <a:spLocks noGrp="1"/>
          </p:cNvSpPr>
          <p:nvPr>
            <p:ph type="sldNum" sz="quarter" idx="12"/>
          </p:nvPr>
        </p:nvSpPr>
        <p:spPr/>
        <p:txBody>
          <a:bodyPr/>
          <a:lstStyle/>
          <a:p>
            <a:fld id="{B7CEC10D-CD46-426F-915E-6C78530279CB}" type="slidenum">
              <a:rPr lang="en-US" smtClean="0"/>
              <a:t>‹#›</a:t>
            </a:fld>
            <a:endParaRPr lang="en-US" dirty="0"/>
          </a:p>
        </p:txBody>
      </p:sp>
      <p:sp>
        <p:nvSpPr>
          <p:cNvPr id="8" name="Tijdelijke aanduiding voor grafiek 7"/>
          <p:cNvSpPr>
            <a:spLocks noGrp="1"/>
          </p:cNvSpPr>
          <p:nvPr>
            <p:ph type="chart" sz="quarter" idx="13" hasCustomPrompt="1"/>
          </p:nvPr>
        </p:nvSpPr>
        <p:spPr>
          <a:xfrm>
            <a:off x="815009" y="1073480"/>
            <a:ext cx="7454348" cy="3242589"/>
          </a:xfrm>
        </p:spPr>
        <p:txBody>
          <a:bodyPr/>
          <a:lstStyle>
            <a:lvl1pPr>
              <a:defRPr/>
            </a:lvl1pPr>
          </a:lstStyle>
          <a:p>
            <a:r>
              <a:rPr lang="en-US" dirty="0"/>
              <a:t>Chart</a:t>
            </a:r>
          </a:p>
        </p:txBody>
      </p:sp>
      <p:sp>
        <p:nvSpPr>
          <p:cNvPr id="9" name="Tekstvak 8"/>
          <p:cNvSpPr txBox="1"/>
          <p:nvPr userDrawn="1"/>
        </p:nvSpPr>
        <p:spPr>
          <a:xfrm>
            <a:off x="-1818863" y="1086899"/>
            <a:ext cx="1729409" cy="207749"/>
          </a:xfrm>
          <a:prstGeom prst="rect">
            <a:avLst/>
          </a:prstGeom>
          <a:solidFill>
            <a:schemeClr val="accent6"/>
          </a:solidFill>
        </p:spPr>
        <p:txBody>
          <a:bodyPr wrap="square" rtlCol="0">
            <a:spAutoFit/>
          </a:bodyPr>
          <a:lstStyle/>
          <a:p>
            <a:r>
              <a:rPr lang="en-US" sz="750" baseline="0" dirty="0">
                <a:solidFill>
                  <a:schemeClr val="tx1"/>
                </a:solidFill>
              </a:rPr>
              <a:t>Add chart by clicking on chart icon</a:t>
            </a:r>
            <a:endParaRPr lang="en-US" sz="750" dirty="0">
              <a:solidFill>
                <a:schemeClr val="tx1"/>
              </a:solidFill>
            </a:endParaRPr>
          </a:p>
        </p:txBody>
      </p:sp>
    </p:spTree>
    <p:extLst>
      <p:ext uri="{BB962C8B-B14F-4D97-AF65-F5344CB8AC3E}">
        <p14:creationId xmlns:p14="http://schemas.microsoft.com/office/powerpoint/2010/main" val="83066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Slide">
    <p:spTree>
      <p:nvGrpSpPr>
        <p:cNvPr id="1" name=""/>
        <p:cNvGrpSpPr/>
        <p:nvPr/>
      </p:nvGrpSpPr>
      <p:grpSpPr>
        <a:xfrm>
          <a:off x="0" y="0"/>
          <a:ext cx="0" cy="0"/>
          <a:chOff x="0" y="0"/>
          <a:chExt cx="0" cy="0"/>
        </a:xfrm>
      </p:grpSpPr>
      <p:sp>
        <p:nvSpPr>
          <p:cNvPr id="7" name="Segnaposto contenuto 6"/>
          <p:cNvSpPr>
            <a:spLocks noGrp="1"/>
          </p:cNvSpPr>
          <p:nvPr>
            <p:ph sz="quarter" idx="11" hasCustomPrompt="1"/>
          </p:nvPr>
        </p:nvSpPr>
        <p:spPr>
          <a:xfrm>
            <a:off x="395289" y="735806"/>
            <a:ext cx="8353425" cy="3833813"/>
          </a:xfrm>
          <a:prstGeom prst="rect">
            <a:avLst/>
          </a:prstGeom>
        </p:spPr>
        <p:txBody>
          <a:bodyPr vert="horz"/>
          <a:lstStyle>
            <a:lvl1pPr marL="0" indent="0">
              <a:buNone/>
              <a:defRPr sz="1200"/>
            </a:lvl1pPr>
          </a:lstStyle>
          <a:p>
            <a:pPr lvl="0"/>
            <a:r>
              <a:rPr lang="it-IT"/>
              <a:t>Testo</a:t>
            </a:r>
            <a:endParaRPr lang="it-IT" dirty="0"/>
          </a:p>
        </p:txBody>
      </p:sp>
      <p:sp>
        <p:nvSpPr>
          <p:cNvPr id="9" name="Segnaposto testo 8"/>
          <p:cNvSpPr>
            <a:spLocks noGrp="1"/>
          </p:cNvSpPr>
          <p:nvPr>
            <p:ph type="body" sz="quarter" idx="12" hasCustomPrompt="1"/>
          </p:nvPr>
        </p:nvSpPr>
        <p:spPr>
          <a:xfrm>
            <a:off x="395040" y="198834"/>
            <a:ext cx="8353425" cy="461758"/>
          </a:xfrm>
          <a:prstGeom prst="rect">
            <a:avLst/>
          </a:prstGeom>
        </p:spPr>
        <p:txBody>
          <a:bodyPr vert="horz"/>
          <a:lstStyle>
            <a:lvl1pPr marL="0" indent="0">
              <a:buNone/>
              <a:defRPr sz="1950" b="1">
                <a:solidFill>
                  <a:srgbClr val="7F7F7F"/>
                </a:solidFill>
              </a:defRPr>
            </a:lvl1pPr>
          </a:lstStyle>
          <a:p>
            <a:pPr lvl="0"/>
            <a:r>
              <a:rPr lang="it-IT" dirty="0"/>
              <a:t>Titolo</a:t>
            </a:r>
          </a:p>
        </p:txBody>
      </p:sp>
      <p:sp>
        <p:nvSpPr>
          <p:cNvPr id="10" name="CasellaDiTesto 9"/>
          <p:cNvSpPr txBox="1"/>
          <p:nvPr userDrawn="1"/>
        </p:nvSpPr>
        <p:spPr>
          <a:xfrm>
            <a:off x="8521701" y="4857750"/>
            <a:ext cx="184731" cy="300082"/>
          </a:xfrm>
          <a:prstGeom prst="rect">
            <a:avLst/>
          </a:prstGeom>
          <a:noFill/>
        </p:spPr>
        <p:txBody>
          <a:bodyPr wrap="none" rtlCol="0">
            <a:spAutoFit/>
          </a:bodyPr>
          <a:lstStyle/>
          <a:p>
            <a:endParaRPr lang="it-IT" sz="1350" dirty="0"/>
          </a:p>
        </p:txBody>
      </p:sp>
    </p:spTree>
    <p:extLst>
      <p:ext uri="{BB962C8B-B14F-4D97-AF65-F5344CB8AC3E}">
        <p14:creationId xmlns:p14="http://schemas.microsoft.com/office/powerpoint/2010/main" val="333401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FEF"/>
        </a:solidFill>
        <a:effectLst/>
      </p:bgPr>
    </p:bg>
    <p:spTree>
      <p:nvGrpSpPr>
        <p:cNvPr id="1" name=""/>
        <p:cNvGrpSpPr/>
        <p:nvPr/>
      </p:nvGrpSpPr>
      <p:grpSpPr>
        <a:xfrm>
          <a:off x="0" y="0"/>
          <a:ext cx="0" cy="0"/>
          <a:chOff x="0" y="0"/>
          <a:chExt cx="0" cy="0"/>
        </a:xfrm>
      </p:grpSpPr>
      <p:pic>
        <p:nvPicPr>
          <p:cNvPr id="7" name="Afbeelding 6" hidden="1"/>
          <p:cNvPicPr>
            <a:picLocks noChangeAspect="1"/>
          </p:cNvPicPr>
          <p:nvPr userDrawn="1"/>
        </p:nvPicPr>
        <p:blipFill>
          <a:blip r:embed="rId12"/>
          <a:stretch>
            <a:fillRect/>
          </a:stretch>
        </p:blipFill>
        <p:spPr>
          <a:xfrm>
            <a:off x="1523999" y="0"/>
            <a:ext cx="9144000" cy="5143500"/>
          </a:xfrm>
          <a:prstGeom prst="rect">
            <a:avLst/>
          </a:prstGeom>
        </p:spPr>
      </p:pic>
      <p:sp>
        <p:nvSpPr>
          <p:cNvPr id="2" name="Tijdelijke aanduiding voor titel 1"/>
          <p:cNvSpPr>
            <a:spLocks noGrp="1"/>
          </p:cNvSpPr>
          <p:nvPr>
            <p:ph type="title"/>
          </p:nvPr>
        </p:nvSpPr>
        <p:spPr>
          <a:xfrm>
            <a:off x="609600" y="544228"/>
            <a:ext cx="7923213" cy="394448"/>
          </a:xfrm>
          <a:prstGeom prst="rect">
            <a:avLst/>
          </a:prstGeom>
        </p:spPr>
        <p:txBody>
          <a:bodyPr vert="horz" lIns="0" tIns="0" rIns="0" bIns="0" rtlCol="0" anchor="t" anchorCtr="0">
            <a:noAutofit/>
          </a:bodyPr>
          <a:lstStyle/>
          <a:p>
            <a:r>
              <a:rPr lang="en-US" dirty="0"/>
              <a:t>Slide title</a:t>
            </a:r>
          </a:p>
        </p:txBody>
      </p:sp>
      <p:sp>
        <p:nvSpPr>
          <p:cNvPr id="3" name="Tijdelijke aanduiding voor tekst 2"/>
          <p:cNvSpPr>
            <a:spLocks noGrp="1"/>
          </p:cNvSpPr>
          <p:nvPr>
            <p:ph type="body" idx="1"/>
          </p:nvPr>
        </p:nvSpPr>
        <p:spPr>
          <a:xfrm>
            <a:off x="610100" y="1188000"/>
            <a:ext cx="7922712" cy="3380399"/>
          </a:xfrm>
          <a:prstGeom prst="rect">
            <a:avLst/>
          </a:prstGeom>
        </p:spPr>
        <p:txBody>
          <a:bodyPr vert="horz" lIns="0" tIns="0" rIns="0" bIns="0" rtlCol="0">
            <a:noAutofit/>
          </a:body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10" name="Rechthoek 9"/>
          <p:cNvSpPr/>
          <p:nvPr userDrawn="1"/>
        </p:nvSpPr>
        <p:spPr>
          <a:xfrm>
            <a:off x="0" y="4569619"/>
            <a:ext cx="9144000" cy="57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jdelijke aanduiding voor voettekst 4"/>
          <p:cNvSpPr>
            <a:spLocks noGrp="1"/>
          </p:cNvSpPr>
          <p:nvPr>
            <p:ph type="ftr" sz="quarter" idx="3"/>
          </p:nvPr>
        </p:nvSpPr>
        <p:spPr>
          <a:xfrm>
            <a:off x="989178" y="4772381"/>
            <a:ext cx="6728631" cy="351000"/>
          </a:xfrm>
          <a:prstGeom prst="rect">
            <a:avLst/>
          </a:prstGeom>
        </p:spPr>
        <p:txBody>
          <a:bodyPr vert="horz" lIns="0" tIns="0" rIns="0" bIns="0" rtlCol="0" anchor="t" anchorCtr="0"/>
          <a:lstStyle>
            <a:lvl1pPr algn="l">
              <a:defRPr sz="1200">
                <a:solidFill>
                  <a:schemeClr val="bg2"/>
                </a:solidFill>
              </a:defRPr>
            </a:lvl1pPr>
          </a:lstStyle>
          <a:p>
            <a:r>
              <a:rPr lang="en-US"/>
              <a:t>CCD Slides - Sandro Etalle</a:t>
            </a:r>
            <a:endParaRPr lang="en-US" dirty="0"/>
          </a:p>
        </p:txBody>
      </p:sp>
      <p:sp>
        <p:nvSpPr>
          <p:cNvPr id="6" name="Tijdelijke aanduiding voor dianummer 5"/>
          <p:cNvSpPr>
            <a:spLocks noGrp="1"/>
          </p:cNvSpPr>
          <p:nvPr>
            <p:ph type="sldNum" sz="quarter" idx="4"/>
          </p:nvPr>
        </p:nvSpPr>
        <p:spPr>
          <a:xfrm>
            <a:off x="609938" y="4773600"/>
            <a:ext cx="601313" cy="351000"/>
          </a:xfrm>
          <a:prstGeom prst="rect">
            <a:avLst/>
          </a:prstGeom>
        </p:spPr>
        <p:txBody>
          <a:bodyPr vert="horz" lIns="0" tIns="0" rIns="0" bIns="0" rtlCol="0" anchor="t" anchorCtr="0"/>
          <a:lstStyle>
            <a:lvl1pPr algn="l">
              <a:defRPr sz="1200">
                <a:solidFill>
                  <a:schemeClr val="bg2"/>
                </a:solidFill>
              </a:defRPr>
            </a:lvl1pPr>
          </a:lstStyle>
          <a:p>
            <a:fld id="{B7CEC10D-CD46-426F-915E-6C78530279CB}" type="slidenum">
              <a:rPr lang="en-US" smtClean="0"/>
              <a:pPr/>
              <a:t>‹#›</a:t>
            </a:fld>
            <a:endParaRPr lang="en-US" dirty="0"/>
          </a:p>
        </p:txBody>
      </p:sp>
      <p:pic>
        <p:nvPicPr>
          <p:cNvPr id="9" name="FooterLogoTUe"/>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49920" y="4628189"/>
            <a:ext cx="921122" cy="459000"/>
          </a:xfrm>
          <a:prstGeom prst="rect">
            <a:avLst/>
          </a:prstGeom>
        </p:spPr>
      </p:pic>
    </p:spTree>
    <p:extLst>
      <p:ext uri="{BB962C8B-B14F-4D97-AF65-F5344CB8AC3E}">
        <p14:creationId xmlns:p14="http://schemas.microsoft.com/office/powerpoint/2010/main" val="2825351473"/>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0" r:id="rId3"/>
    <p:sldLayoutId id="2147483652" r:id="rId4"/>
    <p:sldLayoutId id="2147483661" r:id="rId5"/>
    <p:sldLayoutId id="2147483662" r:id="rId6"/>
    <p:sldLayoutId id="2147483663" r:id="rId7"/>
    <p:sldLayoutId id="2147483664" r:id="rId8"/>
    <p:sldLayoutId id="2147483667" r:id="rId9"/>
    <p:sldLayoutId id="214748366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514350" rtl="0" eaLnBrk="1" latinLnBrk="0" hangingPunct="1">
        <a:lnSpc>
          <a:spcPts val="2700"/>
        </a:lnSpc>
        <a:spcBef>
          <a:spcPct val="0"/>
        </a:spcBef>
        <a:buNone/>
        <a:defRPr sz="2700" b="1" kern="1200">
          <a:solidFill>
            <a:schemeClr val="bg2"/>
          </a:solidFill>
          <a:latin typeface="+mj-lt"/>
          <a:ea typeface="+mj-ea"/>
          <a:cs typeface="+mj-cs"/>
        </a:defRPr>
      </a:lvl1pPr>
    </p:titleStyle>
    <p:bodyStyle>
      <a:lvl1pPr marL="0" indent="0" algn="l" defTabSz="514350" rtl="0" eaLnBrk="1" latinLnBrk="0" hangingPunct="1">
        <a:lnSpc>
          <a:spcPts val="1800"/>
        </a:lnSpc>
        <a:spcBef>
          <a:spcPts val="413"/>
        </a:spcBef>
        <a:spcAft>
          <a:spcPts val="413"/>
        </a:spcAft>
        <a:buFont typeface="Arial" panose="020B0604020202020204" pitchFamily="34" charset="0"/>
        <a:buNone/>
        <a:defRPr sz="1650" kern="1200">
          <a:solidFill>
            <a:schemeClr val="bg2"/>
          </a:solidFill>
          <a:latin typeface="+mn-lt"/>
          <a:ea typeface="+mn-ea"/>
          <a:cs typeface="+mn-cs"/>
        </a:defRPr>
      </a:lvl1pPr>
      <a:lvl2pPr marL="0" indent="0" algn="l" defTabSz="514350" rtl="0" eaLnBrk="1" latinLnBrk="0" hangingPunct="1">
        <a:lnSpc>
          <a:spcPts val="1800"/>
        </a:lnSpc>
        <a:spcBef>
          <a:spcPts val="413"/>
        </a:spcBef>
        <a:spcAft>
          <a:spcPts val="413"/>
        </a:spcAft>
        <a:buFont typeface="Arial" panose="020B0604020202020204" pitchFamily="34" charset="0"/>
        <a:buNone/>
        <a:defRPr sz="1950" kern="1200">
          <a:solidFill>
            <a:schemeClr val="bg2"/>
          </a:solidFill>
          <a:latin typeface="+mn-lt"/>
          <a:ea typeface="+mn-ea"/>
          <a:cs typeface="+mn-cs"/>
        </a:defRPr>
      </a:lvl2pPr>
      <a:lvl3pPr marL="202500" indent="-202500" algn="l" defTabSz="514350" rtl="0" eaLnBrk="1" latinLnBrk="0" hangingPunct="1">
        <a:lnSpc>
          <a:spcPts val="1800"/>
        </a:lnSpc>
        <a:spcBef>
          <a:spcPts val="413"/>
        </a:spcBef>
        <a:buClr>
          <a:schemeClr val="bg2"/>
        </a:buClr>
        <a:buSzPct val="100000"/>
        <a:buFont typeface="Arial" panose="020B0604020202020204" pitchFamily="34" charset="0"/>
        <a:buChar char="•"/>
        <a:defRPr sz="1650" kern="1200">
          <a:solidFill>
            <a:schemeClr val="bg2"/>
          </a:solidFill>
          <a:latin typeface="+mn-lt"/>
          <a:ea typeface="+mn-ea"/>
          <a:cs typeface="+mn-cs"/>
        </a:defRPr>
      </a:lvl3pPr>
      <a:lvl4pPr marL="405000" indent="-202500" algn="l" defTabSz="514350" rtl="0" eaLnBrk="1" latinLnBrk="0" hangingPunct="1">
        <a:lnSpc>
          <a:spcPts val="1650"/>
        </a:lnSpc>
        <a:spcBef>
          <a:spcPts val="0"/>
        </a:spcBef>
        <a:buClr>
          <a:schemeClr val="bg2"/>
        </a:buClr>
        <a:buFont typeface="Arial" panose="020B0604020202020204" pitchFamily="34" charset="0"/>
        <a:buChar char="•"/>
        <a:defRPr sz="1500" kern="1200">
          <a:solidFill>
            <a:schemeClr val="bg2"/>
          </a:solidFill>
          <a:latin typeface="+mn-lt"/>
          <a:ea typeface="+mn-ea"/>
          <a:cs typeface="+mn-cs"/>
        </a:defRPr>
      </a:lvl4pPr>
      <a:lvl5pPr marL="607500" indent="-202500" algn="l" defTabSz="514350" rtl="0" eaLnBrk="1" latinLnBrk="0" hangingPunct="1">
        <a:lnSpc>
          <a:spcPts val="1500"/>
        </a:lnSpc>
        <a:spcBef>
          <a:spcPts val="0"/>
        </a:spcBef>
        <a:buFont typeface="Arial" panose="020B0604020202020204" pitchFamily="34" charset="0"/>
        <a:buChar char="•"/>
        <a:defRPr sz="1350" kern="1200">
          <a:solidFill>
            <a:schemeClr val="bg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NL"/>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79" userDrawn="1">
          <p15:clr>
            <a:srgbClr val="F26B43"/>
          </p15:clr>
        </p15:guide>
        <p15:guide id="2" pos="383" userDrawn="1">
          <p15:clr>
            <a:srgbClr val="F26B43"/>
          </p15:clr>
        </p15:guide>
        <p15:guide id="3" pos="537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1583668" y="4401420"/>
            <a:ext cx="5976664" cy="461665"/>
          </a:xfrm>
          <a:prstGeom prst="rect">
            <a:avLst/>
          </a:prstGeom>
        </p:spPr>
        <p:txBody>
          <a:bodyPr wrap="square">
            <a:spAutoFit/>
          </a:bodyPr>
          <a:lstStyle/>
          <a:p>
            <a:pPr lvl="0" algn="ctr" defTabSz="66675" eaLnBrk="0" hangingPunct="0">
              <a:spcBef>
                <a:spcPts val="0"/>
              </a:spcBef>
              <a:defRPr/>
            </a:pPr>
            <a:r>
              <a:rPr lang="it-IT" sz="1200" b="1" i="0" kern="1200" cap="all" dirty="0">
                <a:solidFill>
                  <a:schemeClr val="bg1">
                    <a:lumMod val="50000"/>
                  </a:schemeClr>
                </a:solidFill>
                <a:latin typeface="Gotham HTF Bold"/>
                <a:ea typeface="ヒラギノ角ゴ Pro W3" charset="-128"/>
                <a:cs typeface="Gotham HTF Bold"/>
              </a:rPr>
              <a:t>BOLOGNA</a:t>
            </a:r>
            <a:r>
              <a:rPr lang="it-IT" sz="1200" b="1" i="0" cap="all" dirty="0">
                <a:solidFill>
                  <a:schemeClr val="tx1">
                    <a:lumMod val="65000"/>
                    <a:lumOff val="35000"/>
                  </a:schemeClr>
                </a:solidFill>
                <a:latin typeface="Gotham HTF Bold"/>
                <a:cs typeface="Gotham HTF Bold"/>
              </a:rPr>
              <a:t> </a:t>
            </a:r>
            <a:r>
              <a:rPr lang="it-IT" sz="1200" b="1" i="0" cap="all" dirty="0">
                <a:solidFill>
                  <a:schemeClr val="bg1">
                    <a:lumMod val="50000"/>
                  </a:schemeClr>
                </a:solidFill>
                <a:latin typeface="Gotham HTF Bold"/>
                <a:cs typeface="Gotham HTF Bold"/>
              </a:rPr>
              <a:t>BUSINESS SCHOOL</a:t>
            </a:r>
          </a:p>
          <a:p>
            <a:pPr lvl="0" algn="ctr" defTabSz="66675" eaLnBrk="0" hangingPunct="0">
              <a:spcBef>
                <a:spcPts val="0"/>
              </a:spcBef>
              <a:defRPr/>
            </a:pPr>
            <a:r>
              <a:rPr lang="it-IT" sz="1200" b="0" i="0" cap="none" dirty="0">
                <a:solidFill>
                  <a:schemeClr val="bg1">
                    <a:lumMod val="50000"/>
                  </a:schemeClr>
                </a:solidFill>
                <a:latin typeface="Gotham HTF Book"/>
                <a:cs typeface="Gotham HTF Book"/>
              </a:rPr>
              <a:t>Alma Mater </a:t>
            </a:r>
            <a:r>
              <a:rPr lang="it-IT" sz="1200" b="0" i="0" cap="none" dirty="0" err="1">
                <a:solidFill>
                  <a:schemeClr val="bg1">
                    <a:lumMod val="50000"/>
                  </a:schemeClr>
                </a:solidFill>
                <a:latin typeface="Gotham HTF Book"/>
                <a:cs typeface="Gotham HTF Book"/>
              </a:rPr>
              <a:t>Studiorum</a:t>
            </a:r>
            <a:r>
              <a:rPr lang="it-IT" sz="1200" b="0" i="0" cap="none" dirty="0">
                <a:solidFill>
                  <a:schemeClr val="bg1">
                    <a:lumMod val="50000"/>
                  </a:schemeClr>
                </a:solidFill>
                <a:latin typeface="Gotham HTF Book"/>
                <a:cs typeface="Gotham HTF Book"/>
              </a:rPr>
              <a:t> </a:t>
            </a:r>
            <a:r>
              <a:rPr lang="it-IT" sz="1200" b="0" i="0" kern="1200" cap="none" dirty="0">
                <a:solidFill>
                  <a:schemeClr val="bg1">
                    <a:lumMod val="50000"/>
                  </a:schemeClr>
                </a:solidFill>
                <a:latin typeface="Gotham HTF Book"/>
                <a:ea typeface="ヒラギノ角ゴ Pro W3" charset="-128"/>
                <a:cs typeface="Gotham HTF Book"/>
              </a:rPr>
              <a:t>Università di Bologna</a:t>
            </a:r>
          </a:p>
        </p:txBody>
      </p:sp>
      <p:pic>
        <p:nvPicPr>
          <p:cNvPr id="3" name="Immagine 2" descr="BBS4COLORI.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40210" y="1247775"/>
            <a:ext cx="4680000" cy="1354754"/>
          </a:xfrm>
          <a:prstGeom prst="rect">
            <a:avLst/>
          </a:prstGeom>
        </p:spPr>
      </p:pic>
    </p:spTree>
    <p:extLst>
      <p:ext uri="{BB962C8B-B14F-4D97-AF65-F5344CB8AC3E}">
        <p14:creationId xmlns:p14="http://schemas.microsoft.com/office/powerpoint/2010/main" val="1389741149"/>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it-IT"/>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econinfosec.org/archive/weis2011/papers/Where%20Do%20All%20the%20Attacks%20Go.pdf" TargetMode="External"/><Relationship Id="rId2" Type="http://schemas.openxmlformats.org/officeDocument/2006/relationships/hyperlink" Target="https://research.tue.nl/en/publications/encryption-in-ics-networks-a-blessing-or-a-curse"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365online.com/" TargetMode="External"/><Relationship Id="rId2" Type="http://schemas.openxmlformats.org/officeDocument/2006/relationships/hyperlink" Target="http://www.paypa1.com/"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pdf.ic3.gov/2017_IC3Report.pdf"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hyperlink" Target="https://en.wikipedia.org/wiki/Loss_function" TargetMode="External"/><Relationship Id="rId1" Type="http://schemas.openxmlformats.org/officeDocument/2006/relationships/slideLayout" Target="../slideLayouts/slideLayout3.xml"/><Relationship Id="rId5" Type="http://schemas.openxmlformats.org/officeDocument/2006/relationships/hyperlink" Target="https://en.wikipedia.org/wiki/Daniel_Kahneman" TargetMode="External"/><Relationship Id="rId4" Type="http://schemas.openxmlformats.org/officeDocument/2006/relationships/image" Target="../media/image16.tiff"/></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35939" y="2572758"/>
            <a:ext cx="5850711" cy="320464"/>
          </a:xfrm>
        </p:spPr>
        <p:txBody>
          <a:bodyPr/>
          <a:lstStyle/>
          <a:p>
            <a:r>
              <a:rPr lang="en-GB" dirty="0"/>
              <a:t>Legal Informatics, Privacy  and Cyber Crime</a:t>
            </a:r>
            <a:br>
              <a:rPr lang="en-US" dirty="0"/>
            </a:br>
            <a:endParaRPr lang="it-IT" dirty="0"/>
          </a:p>
        </p:txBody>
      </p:sp>
      <p:sp>
        <p:nvSpPr>
          <p:cNvPr id="3" name="Segnaposto contenuto 2"/>
          <p:cNvSpPr>
            <a:spLocks noGrp="1"/>
          </p:cNvSpPr>
          <p:nvPr>
            <p:ph sz="quarter" idx="11"/>
          </p:nvPr>
        </p:nvSpPr>
        <p:spPr>
          <a:xfrm>
            <a:off x="1635939" y="3804056"/>
            <a:ext cx="5829300" cy="323850"/>
          </a:xfrm>
        </p:spPr>
        <p:txBody>
          <a:bodyPr/>
          <a:lstStyle/>
          <a:p>
            <a:endParaRPr lang="it-IT" dirty="0"/>
          </a:p>
        </p:txBody>
      </p:sp>
      <p:sp>
        <p:nvSpPr>
          <p:cNvPr id="4" name="Segnaposto contenuto 3"/>
          <p:cNvSpPr>
            <a:spLocks noGrp="1"/>
          </p:cNvSpPr>
          <p:nvPr>
            <p:ph sz="quarter" idx="12"/>
          </p:nvPr>
        </p:nvSpPr>
        <p:spPr>
          <a:xfrm>
            <a:off x="1635939" y="4179105"/>
            <a:ext cx="5829300" cy="215504"/>
          </a:xfrm>
        </p:spPr>
        <p:txBody>
          <a:bodyPr/>
          <a:lstStyle/>
          <a:p>
            <a:r>
              <a:rPr lang="it-IT" dirty="0"/>
              <a:t>2018-2019</a:t>
            </a:r>
          </a:p>
        </p:txBody>
      </p:sp>
      <p:sp>
        <p:nvSpPr>
          <p:cNvPr id="5" name="Segnaposto testo 4"/>
          <p:cNvSpPr>
            <a:spLocks noGrp="1"/>
          </p:cNvSpPr>
          <p:nvPr>
            <p:ph type="body" sz="quarter" idx="13"/>
          </p:nvPr>
        </p:nvSpPr>
        <p:spPr>
          <a:xfrm>
            <a:off x="1635939" y="3436125"/>
            <a:ext cx="5829300" cy="314353"/>
          </a:xfrm>
        </p:spPr>
        <p:txBody>
          <a:bodyPr/>
          <a:lstStyle/>
          <a:p>
            <a:r>
              <a:rPr lang="it-IT" dirty="0"/>
              <a:t>Etalle</a:t>
            </a:r>
          </a:p>
        </p:txBody>
      </p:sp>
      <p:sp>
        <p:nvSpPr>
          <p:cNvPr id="6" name="Segnaposto testo 5"/>
          <p:cNvSpPr>
            <a:spLocks noGrp="1"/>
          </p:cNvSpPr>
          <p:nvPr>
            <p:ph type="body" sz="quarter" idx="14"/>
          </p:nvPr>
        </p:nvSpPr>
        <p:spPr>
          <a:xfrm>
            <a:off x="1635939" y="2946800"/>
            <a:ext cx="5850711" cy="377428"/>
          </a:xfrm>
        </p:spPr>
        <p:txBody>
          <a:bodyPr/>
          <a:lstStyle/>
          <a:p>
            <a:r>
              <a:rPr lang="it-IT" dirty="0"/>
              <a:t>Part 5: </a:t>
            </a:r>
            <a:r>
              <a:rPr lang="it-IT" dirty="0" err="1"/>
              <a:t>Defensive</a:t>
            </a:r>
            <a:r>
              <a:rPr lang="it-IT" dirty="0"/>
              <a:t> </a:t>
            </a:r>
            <a:r>
              <a:rPr lang="it-IT" dirty="0" err="1"/>
              <a:t>Policies</a:t>
            </a:r>
            <a:r>
              <a:rPr lang="it-IT" dirty="0"/>
              <a:t> – </a:t>
            </a:r>
            <a:r>
              <a:rPr lang="it-IT" dirty="0" err="1"/>
              <a:t>what</a:t>
            </a:r>
            <a:r>
              <a:rPr lang="it-IT" dirty="0"/>
              <a:t> </a:t>
            </a:r>
            <a:r>
              <a:rPr lang="it-IT" dirty="0" err="1"/>
              <a:t>works</a:t>
            </a:r>
            <a:r>
              <a:rPr lang="it-IT" dirty="0"/>
              <a:t> and </a:t>
            </a:r>
            <a:r>
              <a:rPr lang="it-IT" dirty="0" err="1"/>
              <a:t>what</a:t>
            </a:r>
            <a:r>
              <a:rPr lang="it-IT" dirty="0"/>
              <a:t> </a:t>
            </a:r>
            <a:r>
              <a:rPr lang="it-IT" dirty="0" err="1"/>
              <a:t>doesn’t</a:t>
            </a:r>
            <a:r>
              <a:rPr lang="it-IT" dirty="0"/>
              <a:t> </a:t>
            </a:r>
          </a:p>
        </p:txBody>
      </p:sp>
    </p:spTree>
    <p:extLst>
      <p:ext uri="{BB962C8B-B14F-4D97-AF65-F5344CB8AC3E}">
        <p14:creationId xmlns:p14="http://schemas.microsoft.com/office/powerpoint/2010/main" val="3594156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1EB8-DFEE-304E-A027-65A88D295D89}"/>
              </a:ext>
            </a:extLst>
          </p:cNvPr>
          <p:cNvSpPr>
            <a:spLocks noGrp="1"/>
          </p:cNvSpPr>
          <p:nvPr>
            <p:ph type="title"/>
          </p:nvPr>
        </p:nvSpPr>
        <p:spPr/>
        <p:txBody>
          <a:bodyPr/>
          <a:lstStyle/>
          <a:p>
            <a:r>
              <a:rPr lang="en-US" dirty="0"/>
              <a:t>Encryption does not yield extra SCADA security - Summary</a:t>
            </a:r>
          </a:p>
        </p:txBody>
      </p:sp>
      <p:sp>
        <p:nvSpPr>
          <p:cNvPr id="3" name="Content Placeholder 2">
            <a:extLst>
              <a:ext uri="{FF2B5EF4-FFF2-40B4-BE49-F238E27FC236}">
                <a16:creationId xmlns:a16="http://schemas.microsoft.com/office/drawing/2014/main" id="{B7103DD3-80C6-A84D-9C18-7A91543A7E4A}"/>
              </a:ext>
            </a:extLst>
          </p:cNvPr>
          <p:cNvSpPr>
            <a:spLocks noGrp="1"/>
          </p:cNvSpPr>
          <p:nvPr>
            <p:ph idx="1"/>
          </p:nvPr>
        </p:nvSpPr>
        <p:spPr>
          <a:xfrm>
            <a:off x="610100" y="1685365"/>
            <a:ext cx="7922712" cy="2884254"/>
          </a:xfrm>
        </p:spPr>
        <p:txBody>
          <a:bodyPr/>
          <a:lstStyle/>
          <a:p>
            <a:r>
              <a:rPr lang="en-US" dirty="0"/>
              <a:t>In a nutshell: if an attacker has access to the cable, then</a:t>
            </a:r>
          </a:p>
          <a:p>
            <a:pPr marL="285750" indent="-285750">
              <a:buFont typeface="Arial" panose="020B0604020202020204" pitchFamily="34" charset="0"/>
              <a:buChar char="•"/>
            </a:pPr>
            <a:r>
              <a:rPr lang="en-US" dirty="0"/>
              <a:t>A) chances are that he has easier access to the endpoint</a:t>
            </a:r>
          </a:p>
          <a:p>
            <a:pPr marL="285750" indent="-285750">
              <a:buFont typeface="Arial" panose="020B0604020202020204" pitchFamily="34" charset="0"/>
              <a:buChar char="•"/>
            </a:pPr>
            <a:r>
              <a:rPr lang="en-US" dirty="0"/>
              <a:t>B) you have a bigger problem than the attacker</a:t>
            </a:r>
          </a:p>
          <a:p>
            <a:endParaRPr lang="en-US" dirty="0"/>
          </a:p>
          <a:p>
            <a:r>
              <a:rPr lang="en-US" dirty="0"/>
              <a:t>An on-the-cable attack is in general more difficult to execute and much easier to detect than an endpoint-based attack </a:t>
            </a:r>
          </a:p>
          <a:p>
            <a:endParaRPr lang="en-US" b="1" dirty="0"/>
          </a:p>
          <a:p>
            <a:r>
              <a:rPr lang="en-US" b="1" dirty="0"/>
              <a:t>Excluded from this reasoning</a:t>
            </a:r>
            <a:r>
              <a:rPr lang="en-US" dirty="0"/>
              <a:t>: various situations including long-haul connection and places where confidentiality is crucial, see conclusions</a:t>
            </a:r>
          </a:p>
          <a:p>
            <a:endParaRPr lang="en-US" dirty="0"/>
          </a:p>
        </p:txBody>
      </p:sp>
      <p:sp>
        <p:nvSpPr>
          <p:cNvPr id="4" name="Footer Placeholder 3">
            <a:extLst>
              <a:ext uri="{FF2B5EF4-FFF2-40B4-BE49-F238E27FC236}">
                <a16:creationId xmlns:a16="http://schemas.microsoft.com/office/drawing/2014/main" id="{172DF79E-84F5-C847-9081-1888433C3C1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A39DFEB7-500A-9A4F-A034-B775B5ED7E5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46423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43AB0-6B23-9C4E-A82E-7326F02BBD63}"/>
              </a:ext>
            </a:extLst>
          </p:cNvPr>
          <p:cNvSpPr>
            <a:spLocks noGrp="1"/>
          </p:cNvSpPr>
          <p:nvPr>
            <p:ph type="title"/>
          </p:nvPr>
        </p:nvSpPr>
        <p:spPr/>
        <p:txBody>
          <a:bodyPr/>
          <a:lstStyle/>
          <a:p>
            <a:r>
              <a:rPr lang="en-US" dirty="0"/>
              <a:t>Encryption can negatively affect security</a:t>
            </a:r>
            <a:br>
              <a:rPr lang="en-US" dirty="0"/>
            </a:br>
            <a:endParaRPr lang="en-US" dirty="0"/>
          </a:p>
        </p:txBody>
      </p:sp>
      <p:sp>
        <p:nvSpPr>
          <p:cNvPr id="3" name="Content Placeholder 2">
            <a:extLst>
              <a:ext uri="{FF2B5EF4-FFF2-40B4-BE49-F238E27FC236}">
                <a16:creationId xmlns:a16="http://schemas.microsoft.com/office/drawing/2014/main" id="{0114D63F-9649-9543-BF66-B84B2DBC056E}"/>
              </a:ext>
            </a:extLst>
          </p:cNvPr>
          <p:cNvSpPr>
            <a:spLocks noGrp="1"/>
          </p:cNvSpPr>
          <p:nvPr>
            <p:ph idx="1"/>
          </p:nvPr>
        </p:nvSpPr>
        <p:spPr>
          <a:xfrm>
            <a:off x="610100" y="1188000"/>
            <a:ext cx="4144780" cy="3381619"/>
          </a:xfrm>
        </p:spPr>
        <p:txBody>
          <a:bodyPr/>
          <a:lstStyle/>
          <a:p>
            <a:r>
              <a:rPr lang="en-US" dirty="0"/>
              <a:t>In most observed SCADA incidents, a proper network monitoring solution could have detected the attack as an anomaly</a:t>
            </a:r>
          </a:p>
          <a:p>
            <a:endParaRPr lang="en-US" dirty="0"/>
          </a:p>
          <a:p>
            <a:r>
              <a:rPr lang="en-US" dirty="0"/>
              <a:t>Monitoring flow information at network and transport layers (not obfuscated by encryption) might help in attack detection</a:t>
            </a:r>
          </a:p>
          <a:p>
            <a:endParaRPr lang="en-US" dirty="0"/>
          </a:p>
          <a:p>
            <a:r>
              <a:rPr lang="en-US" dirty="0"/>
              <a:t>Encryption obscures application layer data, which is needed for attack identification</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754B32-8352-4E45-B152-F8401CB1FBB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A5C8B99A-CB29-C14D-BAF9-804F5562DF9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pic>
        <p:nvPicPr>
          <p:cNvPr id="6" name="Picture 5" descr="Screen Shot 2017-10-18 at 08.17.20.png">
            <a:extLst>
              <a:ext uri="{FF2B5EF4-FFF2-40B4-BE49-F238E27FC236}">
                <a16:creationId xmlns:a16="http://schemas.microsoft.com/office/drawing/2014/main" id="{8E9D3113-1A34-9440-AEB1-E1ABC361DA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09381" y="1287104"/>
            <a:ext cx="4073362" cy="2592565"/>
          </a:xfrm>
          <a:prstGeom prst="rect">
            <a:avLst/>
          </a:prstGeom>
          <a:ln>
            <a:solidFill>
              <a:schemeClr val="tx1"/>
            </a:solidFill>
          </a:ln>
        </p:spPr>
      </p:pic>
    </p:spTree>
    <p:extLst>
      <p:ext uri="{BB962C8B-B14F-4D97-AF65-F5344CB8AC3E}">
        <p14:creationId xmlns:p14="http://schemas.microsoft.com/office/powerpoint/2010/main" val="153473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113E-6303-EC47-A556-43E330DA9C20}"/>
              </a:ext>
            </a:extLst>
          </p:cNvPr>
          <p:cNvSpPr>
            <a:spLocks noGrp="1"/>
          </p:cNvSpPr>
          <p:nvPr>
            <p:ph type="title"/>
          </p:nvPr>
        </p:nvSpPr>
        <p:spPr/>
        <p:txBody>
          <a:bodyPr/>
          <a:lstStyle/>
          <a:p>
            <a:r>
              <a:rPr lang="en-US" dirty="0"/>
              <a:t>Encryption can complicate troubleshooting</a:t>
            </a:r>
            <a:br>
              <a:rPr lang="en-US" dirty="0"/>
            </a:br>
            <a:endParaRPr lang="en-US" dirty="0"/>
          </a:p>
        </p:txBody>
      </p:sp>
      <p:sp>
        <p:nvSpPr>
          <p:cNvPr id="3" name="Content Placeholder 2">
            <a:extLst>
              <a:ext uri="{FF2B5EF4-FFF2-40B4-BE49-F238E27FC236}">
                <a16:creationId xmlns:a16="http://schemas.microsoft.com/office/drawing/2014/main" id="{FCB57FFA-5AEC-1041-AEBB-F84C2D3693D0}"/>
              </a:ext>
            </a:extLst>
          </p:cNvPr>
          <p:cNvSpPr>
            <a:spLocks noGrp="1"/>
          </p:cNvSpPr>
          <p:nvPr>
            <p:ph idx="1"/>
          </p:nvPr>
        </p:nvSpPr>
        <p:spPr/>
        <p:txBody>
          <a:bodyPr/>
          <a:lstStyle/>
          <a:p>
            <a:r>
              <a:rPr lang="en-US" dirty="0"/>
              <a:t>With slow networks or non-healthy devices, you need to diagnose the issue: first response is to tap into the LAN and monitor the traffic. Encryption limits or slows this process.</a:t>
            </a:r>
          </a:p>
          <a:p>
            <a:endParaRPr lang="en-US" dirty="0"/>
          </a:p>
          <a:p>
            <a:r>
              <a:rPr lang="en-US" dirty="0"/>
              <a:t>With encryption also come the costs of managing, distributing, revoking keys and certificates.</a:t>
            </a:r>
          </a:p>
          <a:p>
            <a:endParaRPr lang="en-US" dirty="0"/>
          </a:p>
          <a:p>
            <a:r>
              <a:rPr lang="en-US" dirty="0"/>
              <a:t>Key management is even more important with emergency operations:</a:t>
            </a:r>
          </a:p>
          <a:p>
            <a:pPr marL="285750" indent="-285750">
              <a:buFont typeface="Arial" panose="020B0604020202020204" pitchFamily="34" charset="0"/>
              <a:buChar char="•"/>
            </a:pPr>
            <a:r>
              <a:rPr lang="en-US" dirty="0"/>
              <a:t>Replacing components is “consistently, the biggest barrier to apply security technologies” (cit. Schneider Electric).</a:t>
            </a:r>
          </a:p>
          <a:p>
            <a:pPr marL="285750" indent="-285750">
              <a:buFont typeface="Arial" panose="020B0604020202020204" pitchFamily="34" charset="0"/>
              <a:buChar char="•"/>
            </a:pPr>
            <a:r>
              <a:rPr lang="en-US" dirty="0"/>
              <a:t>Granting 3rd party access</a:t>
            </a:r>
          </a:p>
          <a:p>
            <a:r>
              <a:rPr lang="en-US" dirty="0"/>
              <a:t>One final issue is how encryption is implemented by the vendor: see “Problems with ICS Proprietary Encryption (or </a:t>
            </a:r>
            <a:r>
              <a:rPr lang="en-US" dirty="0" err="1"/>
              <a:t>Encraption</a:t>
            </a:r>
            <a:r>
              <a:rPr lang="en-US" dirty="0"/>
              <a:t>)” by </a:t>
            </a:r>
            <a:r>
              <a:rPr lang="en-US" dirty="0" err="1"/>
              <a:t>V.Dashchenko</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378AC4F-B398-6246-970C-E77BD101E9C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1073"/>
                </a:solidFill>
                <a:effectLst/>
                <a:uLnTx/>
                <a:uFillTx/>
                <a:latin typeface="Calibri"/>
                <a:ea typeface="+mn-ea"/>
                <a:cs typeface="+mn-cs"/>
              </a:rPr>
              <a:t>CCD Slides - Sandro Etalle</a:t>
            </a:r>
          </a:p>
        </p:txBody>
      </p:sp>
      <p:sp>
        <p:nvSpPr>
          <p:cNvPr id="5" name="Slide Number Placeholder 4">
            <a:extLst>
              <a:ext uri="{FF2B5EF4-FFF2-40B4-BE49-F238E27FC236}">
                <a16:creationId xmlns:a16="http://schemas.microsoft.com/office/drawing/2014/main" id="{B7DB06CC-BF30-7747-AF49-91BF5913677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196711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97720-5315-0544-A7A5-3D2FF7E2EE8B}"/>
              </a:ext>
            </a:extLst>
          </p:cNvPr>
          <p:cNvSpPr>
            <a:spLocks noGrp="1"/>
          </p:cNvSpPr>
          <p:nvPr>
            <p:ph type="title"/>
          </p:nvPr>
        </p:nvSpPr>
        <p:spPr/>
        <p:txBody>
          <a:bodyPr/>
          <a:lstStyle/>
          <a:p>
            <a:r>
              <a:rPr lang="en-US" dirty="0"/>
              <a:t>What is certainly needed</a:t>
            </a:r>
            <a:br>
              <a:rPr lang="en-US" dirty="0"/>
            </a:br>
            <a:endParaRPr lang="en-US" dirty="0"/>
          </a:p>
        </p:txBody>
      </p:sp>
      <p:sp>
        <p:nvSpPr>
          <p:cNvPr id="3" name="Content Placeholder 2">
            <a:extLst>
              <a:ext uri="{FF2B5EF4-FFF2-40B4-BE49-F238E27FC236}">
                <a16:creationId xmlns:a16="http://schemas.microsoft.com/office/drawing/2014/main" id="{032F393C-0034-C94A-8B33-911BAF7F19EC}"/>
              </a:ext>
            </a:extLst>
          </p:cNvPr>
          <p:cNvSpPr>
            <a:spLocks noGrp="1"/>
          </p:cNvSpPr>
          <p:nvPr>
            <p:ph idx="1"/>
          </p:nvPr>
        </p:nvSpPr>
        <p:spPr/>
        <p:txBody>
          <a:bodyPr/>
          <a:lstStyle/>
          <a:p>
            <a:r>
              <a:rPr lang="en-US" dirty="0"/>
              <a:t>Of course, desirable properties are: </a:t>
            </a:r>
          </a:p>
          <a:p>
            <a:pPr marL="285750" indent="-285750">
              <a:buFont typeface="Arial" panose="020B0604020202020204" pitchFamily="34" charset="0"/>
              <a:buChar char="•"/>
            </a:pPr>
            <a:r>
              <a:rPr lang="en-US" dirty="0"/>
              <a:t>User/device authentication, and message authenticity</a:t>
            </a:r>
          </a:p>
          <a:p>
            <a:pPr marL="285750" indent="-285750">
              <a:buFont typeface="Arial" panose="020B0604020202020204" pitchFamily="34" charset="0"/>
              <a:buChar char="•"/>
            </a:pPr>
            <a:r>
              <a:rPr lang="en-US" dirty="0"/>
              <a:t>Integrity of the communication</a:t>
            </a:r>
          </a:p>
          <a:p>
            <a:pPr marL="285750" indent="-285750">
              <a:buFont typeface="Arial" panose="020B0604020202020204" pitchFamily="34" charset="0"/>
              <a:buChar char="•"/>
            </a:pPr>
            <a:r>
              <a:rPr lang="en-US" dirty="0"/>
              <a:t>(but you don’t need full encryption for this)</a:t>
            </a:r>
          </a:p>
          <a:p>
            <a:r>
              <a:rPr lang="en-US" dirty="0"/>
              <a:t>End-to-end encryption is certainly good for </a:t>
            </a:r>
          </a:p>
          <a:p>
            <a:pPr marL="285750" indent="-285750">
              <a:buFont typeface="Arial" panose="020B0604020202020204" pitchFamily="34" charset="0"/>
              <a:buChar char="•"/>
            </a:pPr>
            <a:r>
              <a:rPr lang="en-US" dirty="0"/>
              <a:t>Protecting long-haul communications along untrusted networks (ex. internet) or in adversarial environments</a:t>
            </a:r>
          </a:p>
          <a:p>
            <a:pPr marL="285750" indent="-285750">
              <a:buFont typeface="Arial" panose="020B0604020202020204" pitchFamily="34" charset="0"/>
              <a:buChar char="•"/>
            </a:pPr>
            <a:r>
              <a:rPr lang="en-US" dirty="0"/>
              <a:t>Guaranteeing confidentiality when it is crucial (ex. privacy of smart meters), and sniffing could be an issue</a:t>
            </a:r>
          </a:p>
          <a:p>
            <a:pPr marL="285750" indent="-285750">
              <a:buFont typeface="Arial" panose="020B0604020202020204" pitchFamily="34" charset="0"/>
              <a:buChar char="•"/>
            </a:pPr>
            <a:r>
              <a:rPr lang="en-US" dirty="0"/>
              <a:t>Many other things …</a:t>
            </a:r>
          </a:p>
          <a:p>
            <a:endParaRPr lang="en-US" dirty="0"/>
          </a:p>
        </p:txBody>
      </p:sp>
      <p:sp>
        <p:nvSpPr>
          <p:cNvPr id="4" name="Footer Placeholder 3">
            <a:extLst>
              <a:ext uri="{FF2B5EF4-FFF2-40B4-BE49-F238E27FC236}">
                <a16:creationId xmlns:a16="http://schemas.microsoft.com/office/drawing/2014/main" id="{EB615DA1-ECC7-8C48-830D-77879625564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C9A4E8EE-2B70-A84F-82DD-57DBC7D5A9D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293617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AAA3A4-002F-794A-A9EB-398FF55BA473}"/>
              </a:ext>
            </a:extLst>
          </p:cNvPr>
          <p:cNvSpPr>
            <a:spLocks noGrp="1"/>
          </p:cNvSpPr>
          <p:nvPr>
            <p:ph type="title"/>
          </p:nvPr>
        </p:nvSpPr>
        <p:spPr>
          <a:xfrm>
            <a:off x="609599" y="2776440"/>
            <a:ext cx="7923213" cy="394448"/>
          </a:xfrm>
        </p:spPr>
        <p:txBody>
          <a:bodyPr/>
          <a:lstStyle/>
          <a:p>
            <a:r>
              <a:rPr lang="en-US" dirty="0"/>
              <a:t>Economics of Security Policies</a:t>
            </a:r>
          </a:p>
        </p:txBody>
      </p:sp>
      <p:sp>
        <p:nvSpPr>
          <p:cNvPr id="4" name="Footer Placeholder 3">
            <a:extLst>
              <a:ext uri="{FF2B5EF4-FFF2-40B4-BE49-F238E27FC236}">
                <a16:creationId xmlns:a16="http://schemas.microsoft.com/office/drawing/2014/main" id="{19BA6553-EED2-B64D-B2EF-BB085307778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0DC79E48-12AD-F348-B7A7-71386589960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421665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342A-9A07-5E49-9369-C0F293A378B8}"/>
              </a:ext>
            </a:extLst>
          </p:cNvPr>
          <p:cNvSpPr>
            <a:spLocks noGrp="1"/>
          </p:cNvSpPr>
          <p:nvPr>
            <p:ph type="title"/>
          </p:nvPr>
        </p:nvSpPr>
        <p:spPr/>
        <p:txBody>
          <a:bodyPr/>
          <a:lstStyle/>
          <a:p>
            <a:r>
              <a:rPr lang="en-US" dirty="0"/>
              <a:t>Meet Cormac </a:t>
            </a:r>
            <a:r>
              <a:rPr lang="en-US" dirty="0" err="1"/>
              <a:t>Herley</a:t>
            </a:r>
            <a:r>
              <a:rPr lang="en-US" dirty="0"/>
              <a:t>, </a:t>
            </a:r>
          </a:p>
        </p:txBody>
      </p:sp>
      <p:sp>
        <p:nvSpPr>
          <p:cNvPr id="3" name="Content Placeholder 2">
            <a:extLst>
              <a:ext uri="{FF2B5EF4-FFF2-40B4-BE49-F238E27FC236}">
                <a16:creationId xmlns:a16="http://schemas.microsoft.com/office/drawing/2014/main" id="{9524A8C0-800B-D74F-8C6C-5828CC6D35BF}"/>
              </a:ext>
            </a:extLst>
          </p:cNvPr>
          <p:cNvSpPr>
            <a:spLocks noGrp="1"/>
          </p:cNvSpPr>
          <p:nvPr>
            <p:ph idx="1"/>
          </p:nvPr>
        </p:nvSpPr>
        <p:spPr>
          <a:xfrm>
            <a:off x="610100" y="1188000"/>
            <a:ext cx="5397508" cy="3381619"/>
          </a:xfrm>
        </p:spPr>
        <p:txBody>
          <a:bodyPr/>
          <a:lstStyle/>
          <a:p>
            <a:r>
              <a:rPr lang="en-US" dirty="0"/>
              <a:t>Microsoft Research</a:t>
            </a:r>
          </a:p>
          <a:p>
            <a:endParaRPr lang="en-US" dirty="0"/>
          </a:p>
          <a:p>
            <a:r>
              <a:rPr lang="en-US" dirty="0"/>
              <a:t>“Some of my recent work explains… </a:t>
            </a:r>
          </a:p>
          <a:p>
            <a:pPr marL="285750" indent="-285750">
              <a:buFont typeface="Arial" panose="020B0604020202020204" pitchFamily="34" charset="0"/>
              <a:buChar char="•"/>
            </a:pPr>
            <a:r>
              <a:rPr lang="en-US" b="1" dirty="0"/>
              <a:t>why Nigerian scammers say they’re from Nigeria</a:t>
            </a:r>
            <a:r>
              <a:rPr lang="en-US" dirty="0"/>
              <a:t>, </a:t>
            </a:r>
          </a:p>
          <a:p>
            <a:pPr marL="285750" indent="-285750">
              <a:buFont typeface="Arial" panose="020B0604020202020204" pitchFamily="34" charset="0"/>
              <a:buChar char="•"/>
            </a:pPr>
            <a:r>
              <a:rPr lang="en-US" b="1" dirty="0"/>
              <a:t>why those scary numbers you hear about billions lost to cybercrime are junk,</a:t>
            </a:r>
            <a:r>
              <a:rPr lang="en-US" dirty="0"/>
              <a:t> and </a:t>
            </a:r>
          </a:p>
          <a:p>
            <a:pPr marL="285750" indent="-285750">
              <a:buFont typeface="Arial" panose="020B0604020202020204" pitchFamily="34" charset="0"/>
              <a:buChar char="•"/>
            </a:pPr>
            <a:r>
              <a:rPr lang="en-US" b="1" dirty="0"/>
              <a:t>why you’re right to suspect that most security advice is a waste of time.”</a:t>
            </a:r>
          </a:p>
          <a:p>
            <a:r>
              <a:rPr lang="en-US" dirty="0"/>
              <a:t>We focus on the third paper. </a:t>
            </a:r>
          </a:p>
          <a:p>
            <a:r>
              <a:rPr lang="en-US" dirty="0"/>
              <a:t>But: they are all worth reading. </a:t>
            </a:r>
            <a:br>
              <a:rPr lang="en-US" dirty="0"/>
            </a:br>
            <a:r>
              <a:rPr lang="en-US" dirty="0"/>
              <a:t>TBD: possible read on the </a:t>
            </a:r>
            <a:r>
              <a:rPr lang="en-US" dirty="0" err="1"/>
              <a:t>unfalsifiability</a:t>
            </a:r>
            <a:r>
              <a:rPr lang="en-US" dirty="0"/>
              <a:t> of security claims</a:t>
            </a:r>
          </a:p>
        </p:txBody>
      </p:sp>
      <p:sp>
        <p:nvSpPr>
          <p:cNvPr id="4" name="Footer Placeholder 3">
            <a:extLst>
              <a:ext uri="{FF2B5EF4-FFF2-40B4-BE49-F238E27FC236}">
                <a16:creationId xmlns:a16="http://schemas.microsoft.com/office/drawing/2014/main" id="{3BE70914-CCF5-664F-B4F8-8B5DCFF5E9E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9F5C4786-F4D8-A549-84C3-2E3466275A9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590D8DDA-87B2-5F4C-B7F6-1A6B9E43A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276" y="1141438"/>
            <a:ext cx="2683724" cy="2507742"/>
          </a:xfrm>
          <a:prstGeom prst="rect">
            <a:avLst/>
          </a:prstGeom>
        </p:spPr>
      </p:pic>
    </p:spTree>
    <p:extLst>
      <p:ext uri="{BB962C8B-B14F-4D97-AF65-F5344CB8AC3E}">
        <p14:creationId xmlns:p14="http://schemas.microsoft.com/office/powerpoint/2010/main" val="81031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342A-9A07-5E49-9369-C0F293A378B8}"/>
              </a:ext>
            </a:extLst>
          </p:cNvPr>
          <p:cNvSpPr>
            <a:spLocks noGrp="1"/>
          </p:cNvSpPr>
          <p:nvPr>
            <p:ph type="title"/>
          </p:nvPr>
        </p:nvSpPr>
        <p:spPr/>
        <p:txBody>
          <a:bodyPr/>
          <a:lstStyle/>
          <a:p>
            <a:r>
              <a:rPr lang="en-US" dirty="0"/>
              <a:t>Why we are all wrong</a:t>
            </a:r>
          </a:p>
        </p:txBody>
      </p:sp>
      <p:sp>
        <p:nvSpPr>
          <p:cNvPr id="3" name="Content Placeholder 2">
            <a:extLst>
              <a:ext uri="{FF2B5EF4-FFF2-40B4-BE49-F238E27FC236}">
                <a16:creationId xmlns:a16="http://schemas.microsoft.com/office/drawing/2014/main" id="{9524A8C0-800B-D74F-8C6C-5828CC6D35BF}"/>
              </a:ext>
            </a:extLst>
          </p:cNvPr>
          <p:cNvSpPr>
            <a:spLocks noGrp="1"/>
          </p:cNvSpPr>
          <p:nvPr>
            <p:ph idx="1"/>
          </p:nvPr>
        </p:nvSpPr>
        <p:spPr>
          <a:xfrm>
            <a:off x="609600" y="3738284"/>
            <a:ext cx="7738372" cy="829723"/>
          </a:xfrm>
        </p:spPr>
        <p:txBody>
          <a:bodyPr/>
          <a:lstStyle/>
          <a:p>
            <a:r>
              <a:rPr lang="en-US" sz="1400" dirty="0"/>
              <a:t>https://</a:t>
            </a:r>
            <a:r>
              <a:rPr lang="en-US" sz="1400" dirty="0" err="1"/>
              <a:t>www.microsoft.com</a:t>
            </a:r>
            <a:r>
              <a:rPr lang="en-US" sz="1400" dirty="0"/>
              <a:t>/</a:t>
            </a:r>
            <a:r>
              <a:rPr lang="en-US" sz="1400" dirty="0" err="1"/>
              <a:t>en</a:t>
            </a:r>
            <a:r>
              <a:rPr lang="en-US" sz="1400" dirty="0"/>
              <a:t>-us/research/</a:t>
            </a:r>
            <a:r>
              <a:rPr lang="en-US" sz="1400" dirty="0" err="1"/>
              <a:t>wp</a:t>
            </a:r>
            <a:r>
              <a:rPr lang="en-US" sz="1400" dirty="0"/>
              <a:t>-content/uploads/2016/02/</a:t>
            </a:r>
            <a:r>
              <a:rPr lang="en-US" sz="1400" dirty="0" err="1"/>
              <a:t>SoLongAndNoThanks.pdf</a:t>
            </a:r>
            <a:br>
              <a:rPr lang="en-US" dirty="0"/>
            </a:br>
            <a:endParaRPr lang="en-US" dirty="0"/>
          </a:p>
        </p:txBody>
      </p:sp>
      <p:sp>
        <p:nvSpPr>
          <p:cNvPr id="4" name="Footer Placeholder 3">
            <a:extLst>
              <a:ext uri="{FF2B5EF4-FFF2-40B4-BE49-F238E27FC236}">
                <a16:creationId xmlns:a16="http://schemas.microsoft.com/office/drawing/2014/main" id="{3BE70914-CCF5-664F-B4F8-8B5DCFF5E9E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9F5C4786-F4D8-A549-84C3-2E3466275A9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BA4EC11F-FE93-FA42-B095-5783C4FE3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64605"/>
            <a:ext cx="7090779" cy="2270524"/>
          </a:xfrm>
          <a:prstGeom prst="rect">
            <a:avLst/>
          </a:prstGeom>
        </p:spPr>
      </p:pic>
    </p:spTree>
    <p:extLst>
      <p:ext uri="{BB962C8B-B14F-4D97-AF65-F5344CB8AC3E}">
        <p14:creationId xmlns:p14="http://schemas.microsoft.com/office/powerpoint/2010/main" val="308730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CDFF-D91A-634C-A310-867390654BAB}"/>
              </a:ext>
            </a:extLst>
          </p:cNvPr>
          <p:cNvSpPr>
            <a:spLocks noGrp="1"/>
          </p:cNvSpPr>
          <p:nvPr>
            <p:ph type="title"/>
          </p:nvPr>
        </p:nvSpPr>
        <p:spPr/>
        <p:txBody>
          <a:bodyPr/>
          <a:lstStyle/>
          <a:p>
            <a:r>
              <a:rPr lang="en-US" dirty="0"/>
              <a:t>Summary of the paper</a:t>
            </a:r>
          </a:p>
        </p:txBody>
      </p:sp>
      <p:sp>
        <p:nvSpPr>
          <p:cNvPr id="3" name="Content Placeholder 2">
            <a:extLst>
              <a:ext uri="{FF2B5EF4-FFF2-40B4-BE49-F238E27FC236}">
                <a16:creationId xmlns:a16="http://schemas.microsoft.com/office/drawing/2014/main" id="{35DDBFEF-8030-B34D-8D67-1B94813AB6F2}"/>
              </a:ext>
            </a:extLst>
          </p:cNvPr>
          <p:cNvSpPr>
            <a:spLocks noGrp="1"/>
          </p:cNvSpPr>
          <p:nvPr>
            <p:ph idx="1"/>
          </p:nvPr>
        </p:nvSpPr>
        <p:spPr/>
        <p:txBody>
          <a:bodyPr/>
          <a:lstStyle/>
          <a:p>
            <a:r>
              <a:rPr lang="en-US" dirty="0"/>
              <a:t>It is often suggested that </a:t>
            </a:r>
            <a:r>
              <a:rPr lang="en-US" b="1" dirty="0"/>
              <a:t>users are hopelessly lazy and unmotivated on security questions</a:t>
            </a:r>
            <a:r>
              <a:rPr lang="en-US" dirty="0"/>
              <a:t>. They chose weak passwords, ignore security warnings, and are oblivious to certificates errors. </a:t>
            </a:r>
          </a:p>
          <a:p>
            <a:r>
              <a:rPr lang="en-US" dirty="0"/>
              <a:t>We argue that </a:t>
            </a:r>
            <a:r>
              <a:rPr lang="en-US" b="1" dirty="0"/>
              <a:t>users’ rejection of the security advice they receive is entirely rational</a:t>
            </a:r>
            <a:r>
              <a:rPr lang="en-US" dirty="0"/>
              <a:t> from an economic perspective. </a:t>
            </a:r>
          </a:p>
          <a:p>
            <a:r>
              <a:rPr lang="en-US" dirty="0"/>
              <a:t>For example, </a:t>
            </a:r>
          </a:p>
          <a:p>
            <a:pPr marL="285750" indent="-285750">
              <a:buFont typeface="Arial" panose="020B0604020202020204" pitchFamily="34" charset="0"/>
              <a:buChar char="•"/>
            </a:pPr>
            <a:r>
              <a:rPr lang="en-US" dirty="0"/>
              <a:t>much of the advice concerning passwords is outdated and does little to address actual treats, </a:t>
            </a:r>
          </a:p>
          <a:p>
            <a:pPr marL="285750" indent="-285750">
              <a:buFont typeface="Arial" panose="020B0604020202020204" pitchFamily="34" charset="0"/>
              <a:buChar char="•"/>
            </a:pPr>
            <a:r>
              <a:rPr lang="en-US" dirty="0"/>
              <a:t>100% of certificate error warnings appear to be false positives.</a:t>
            </a:r>
          </a:p>
          <a:p>
            <a:pPr marL="285750" indent="-285750">
              <a:buFont typeface="Arial" panose="020B0604020202020204" pitchFamily="34" charset="0"/>
              <a:buChar char="•"/>
            </a:pPr>
            <a:r>
              <a:rPr lang="en-US" dirty="0"/>
              <a:t> Further, if users spent even a minute a day reading URLs to avoid phishing, the cost (in terms of user time) would be two orders of magnitude greater than all phishing losses. </a:t>
            </a:r>
          </a:p>
          <a:p>
            <a:endParaRPr lang="en-US" dirty="0"/>
          </a:p>
        </p:txBody>
      </p:sp>
      <p:sp>
        <p:nvSpPr>
          <p:cNvPr id="4" name="Footer Placeholder 3">
            <a:extLst>
              <a:ext uri="{FF2B5EF4-FFF2-40B4-BE49-F238E27FC236}">
                <a16:creationId xmlns:a16="http://schemas.microsoft.com/office/drawing/2014/main" id="{E99616DC-186B-CB4A-A1C1-3BBE7708C5B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DB58505B-0649-CB48-97C5-F4FF53F7934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417845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D2C0-BE8D-7E44-805E-5864C006B0ED}"/>
              </a:ext>
            </a:extLst>
          </p:cNvPr>
          <p:cNvSpPr>
            <a:spLocks noGrp="1"/>
          </p:cNvSpPr>
          <p:nvPr>
            <p:ph type="title"/>
          </p:nvPr>
        </p:nvSpPr>
        <p:spPr/>
        <p:txBody>
          <a:bodyPr/>
          <a:lstStyle/>
          <a:p>
            <a:r>
              <a:rPr lang="en-US" dirty="0"/>
              <a:t>About the costs and the benefits of an </a:t>
            </a:r>
            <a:r>
              <a:rPr lang="en-US" i="1" dirty="0"/>
              <a:t>attack</a:t>
            </a:r>
          </a:p>
        </p:txBody>
      </p:sp>
      <p:sp>
        <p:nvSpPr>
          <p:cNvPr id="3" name="Content Placeholder 2">
            <a:extLst>
              <a:ext uri="{FF2B5EF4-FFF2-40B4-BE49-F238E27FC236}">
                <a16:creationId xmlns:a16="http://schemas.microsoft.com/office/drawing/2014/main" id="{EE1ABB5D-18E5-A048-BF4A-3437D96FE732}"/>
              </a:ext>
            </a:extLst>
          </p:cNvPr>
          <p:cNvSpPr>
            <a:spLocks noGrp="1"/>
          </p:cNvSpPr>
          <p:nvPr>
            <p:ph idx="1"/>
          </p:nvPr>
        </p:nvSpPr>
        <p:spPr/>
        <p:txBody>
          <a:bodyPr/>
          <a:lstStyle/>
          <a:p>
            <a:r>
              <a:rPr lang="en-US" dirty="0"/>
              <a:t>Direct costs: zero-sum</a:t>
            </a:r>
          </a:p>
          <a:p>
            <a:r>
              <a:rPr lang="en-US" dirty="0"/>
              <a:t>Indirect costs: everything that does not contribute to the zero-sum (it is obviously a negative sum game). E.g. time wasted to fix the problem. </a:t>
            </a:r>
          </a:p>
          <a:p>
            <a:pPr marL="285750" indent="-285750">
              <a:buFont typeface="Arial" panose="020B0604020202020204" pitchFamily="34" charset="0"/>
              <a:buChar char="•"/>
            </a:pPr>
            <a:r>
              <a:rPr lang="en-US" dirty="0"/>
              <a:t>In computer crime, the direct costs/benefits are usually very small </a:t>
            </a:r>
            <a:r>
              <a:rPr lang="en-US" dirty="0" err="1"/>
              <a:t>wrt</a:t>
            </a:r>
            <a:r>
              <a:rPr lang="en-US" dirty="0"/>
              <a:t> the indirect costs.</a:t>
            </a:r>
          </a:p>
          <a:p>
            <a:pPr marL="285750" indent="-285750">
              <a:buFont typeface="Arial" panose="020B0604020202020204" pitchFamily="34" charset="0"/>
              <a:buChar char="•"/>
            </a:pPr>
            <a:r>
              <a:rPr lang="en-US" dirty="0"/>
              <a:t>Indirect costs are hard to measure: “According to the </a:t>
            </a:r>
            <a:r>
              <a:rPr lang="en-US" dirty="0" err="1"/>
              <a:t>Paypal</a:t>
            </a:r>
            <a:r>
              <a:rPr lang="en-US" dirty="0"/>
              <a:t> CISO [10]: “Phishing was not just impacting consumers, in terms of general loss, it was impacting their view of the safety of the Internet and it was </a:t>
            </a:r>
            <a:r>
              <a:rPr lang="en-US" b="1" dirty="0"/>
              <a:t>indirectly damaging our brand</a:t>
            </a:r>
            <a:r>
              <a:rPr lang="en-US" dirty="0"/>
              <a:t>.”  </a:t>
            </a:r>
          </a:p>
        </p:txBody>
      </p:sp>
      <p:sp>
        <p:nvSpPr>
          <p:cNvPr id="4" name="Footer Placeholder 3">
            <a:extLst>
              <a:ext uri="{FF2B5EF4-FFF2-40B4-BE49-F238E27FC236}">
                <a16:creationId xmlns:a16="http://schemas.microsoft.com/office/drawing/2014/main" id="{A7E2CEC9-985E-E648-84E9-4153F73C821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7B9E3639-5400-F242-A5F0-B093D9BB4E4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957822FC-058C-4043-89BD-A678F41D0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304" y="3126856"/>
            <a:ext cx="4421886" cy="1361063"/>
          </a:xfrm>
          <a:prstGeom prst="rect">
            <a:avLst/>
          </a:prstGeom>
        </p:spPr>
      </p:pic>
      <p:sp>
        <p:nvSpPr>
          <p:cNvPr id="10" name="TextBox 9">
            <a:extLst>
              <a:ext uri="{FF2B5EF4-FFF2-40B4-BE49-F238E27FC236}">
                <a16:creationId xmlns:a16="http://schemas.microsoft.com/office/drawing/2014/main" id="{C761E293-9A97-4140-9296-67E4903D48C6}"/>
              </a:ext>
            </a:extLst>
          </p:cNvPr>
          <p:cNvSpPr txBox="1"/>
          <p:nvPr/>
        </p:nvSpPr>
        <p:spPr>
          <a:xfrm>
            <a:off x="5166359" y="3125637"/>
            <a:ext cx="10654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a:ea typeface="+mn-ea"/>
                <a:cs typeface="+mn-cs"/>
              </a:rPr>
              <a:t>and benefits</a:t>
            </a:r>
          </a:p>
        </p:txBody>
      </p:sp>
    </p:spTree>
    <p:extLst>
      <p:ext uri="{BB962C8B-B14F-4D97-AF65-F5344CB8AC3E}">
        <p14:creationId xmlns:p14="http://schemas.microsoft.com/office/powerpoint/2010/main" val="133309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3B64-85AA-184F-B777-D5A266526FB7}"/>
              </a:ext>
            </a:extLst>
          </p:cNvPr>
          <p:cNvSpPr>
            <a:spLocks noGrp="1"/>
          </p:cNvSpPr>
          <p:nvPr>
            <p:ph type="title"/>
          </p:nvPr>
        </p:nvSpPr>
        <p:spPr/>
        <p:txBody>
          <a:bodyPr/>
          <a:lstStyle/>
          <a:p>
            <a:r>
              <a:rPr lang="en-US" dirty="0"/>
              <a:t>Example of an indirect cost calculation for an attack</a:t>
            </a:r>
          </a:p>
        </p:txBody>
      </p:sp>
      <p:sp>
        <p:nvSpPr>
          <p:cNvPr id="3" name="Content Placeholder 2">
            <a:extLst>
              <a:ext uri="{FF2B5EF4-FFF2-40B4-BE49-F238E27FC236}">
                <a16:creationId xmlns:a16="http://schemas.microsoft.com/office/drawing/2014/main" id="{F90CB870-9120-B041-AE0C-1601E2394E08}"/>
              </a:ext>
            </a:extLst>
          </p:cNvPr>
          <p:cNvSpPr>
            <a:spLocks noGrp="1"/>
          </p:cNvSpPr>
          <p:nvPr>
            <p:ph idx="1"/>
          </p:nvPr>
        </p:nvSpPr>
        <p:spPr/>
        <p:txBody>
          <a:bodyPr/>
          <a:lstStyle/>
          <a:p>
            <a:r>
              <a:rPr lang="en-US" dirty="0"/>
              <a:t>Example: a campaign of 350 million spam messages (see citation #32 in the paper)</a:t>
            </a:r>
          </a:p>
          <a:p>
            <a:endParaRPr lang="en-US" dirty="0"/>
          </a:p>
          <a:p>
            <a:r>
              <a:rPr lang="en-US" dirty="0"/>
              <a:t>Direct benefit: </a:t>
            </a:r>
            <a:r>
              <a:rPr lang="en-US" b="1" dirty="0"/>
              <a:t>$2731 </a:t>
            </a:r>
            <a:r>
              <a:rPr lang="en-US" dirty="0"/>
              <a:t>worth of sales made </a:t>
            </a:r>
          </a:p>
          <a:p>
            <a:r>
              <a:rPr lang="en-US" dirty="0"/>
              <a:t>Direct costs: </a:t>
            </a:r>
            <a:r>
              <a:rPr lang="en-US" b="1" dirty="0"/>
              <a:t>$2731 </a:t>
            </a:r>
            <a:r>
              <a:rPr lang="en-US" dirty="0"/>
              <a:t>(it is a zero-sum game!)</a:t>
            </a:r>
          </a:p>
          <a:p>
            <a:endParaRPr lang="en-US" dirty="0"/>
          </a:p>
          <a:p>
            <a:r>
              <a:rPr lang="en-US" dirty="0"/>
              <a:t>Indirect costs: $</a:t>
            </a:r>
            <a:r>
              <a:rPr lang="en-US" b="1" dirty="0"/>
              <a:t>28188</a:t>
            </a:r>
            <a:r>
              <a:rPr lang="en-US" dirty="0"/>
              <a:t> assuming</a:t>
            </a:r>
          </a:p>
          <a:p>
            <a:pPr marL="285750" indent="-285750">
              <a:buFont typeface="Arial" panose="020B0604020202020204" pitchFamily="34" charset="0"/>
              <a:buChar char="•"/>
            </a:pPr>
            <a:r>
              <a:rPr lang="en-US" dirty="0"/>
              <a:t>1% of the spam made it into inboxes,</a:t>
            </a:r>
          </a:p>
          <a:p>
            <a:pPr marL="285750" indent="-285750">
              <a:buFont typeface="Arial" panose="020B0604020202020204" pitchFamily="34" charset="0"/>
              <a:buChar char="•"/>
            </a:pPr>
            <a:r>
              <a:rPr lang="en-US" dirty="0"/>
              <a:t>each message in an inbox absorbed 2 seconds of the recipient’s time </a:t>
            </a:r>
          </a:p>
          <a:p>
            <a:pPr marL="285750" indent="-285750">
              <a:buFont typeface="Arial" panose="020B0604020202020204" pitchFamily="34" charset="0"/>
              <a:buChar char="•"/>
            </a:pPr>
            <a:r>
              <a:rPr lang="en-US" dirty="0"/>
              <a:t>=  1944 hours of user time wasted, </a:t>
            </a:r>
          </a:p>
          <a:p>
            <a:pPr marL="285750" indent="-285750">
              <a:buFont typeface="Arial" panose="020B0604020202020204" pitchFamily="34" charset="0"/>
              <a:buChar char="•"/>
            </a:pPr>
            <a:r>
              <a:rPr lang="en-US" dirty="0"/>
              <a:t>twice the US minimum wage of $7.25 per hour as hourly cost</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CABF4822-19E6-3147-971A-3859F169ACD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F00B35E9-67E8-D145-A19B-805A66F696D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17494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p:txBody>
          <a:bodyPr/>
          <a:lstStyle/>
          <a:p>
            <a:r>
              <a:rPr lang="en-US" dirty="0"/>
              <a:t>Mathematics and Computer Science</a:t>
            </a:r>
          </a:p>
        </p:txBody>
      </p:sp>
      <p:pic>
        <p:nvPicPr>
          <p:cNvPr id="22" name="Tijdelijke aanduiding voor afbeelding 21"/>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000" r="2000"/>
          <a:stretch>
            <a:fillRect/>
          </a:stretch>
        </p:blipFill>
        <p:spPr/>
      </p:pic>
      <p:sp>
        <p:nvSpPr>
          <p:cNvPr id="6" name="Tijdelijke aanduiding voor tekst 5"/>
          <p:cNvSpPr>
            <a:spLocks noGrp="1"/>
          </p:cNvSpPr>
          <p:nvPr>
            <p:ph type="body" sz="quarter" idx="12"/>
          </p:nvPr>
        </p:nvSpPr>
        <p:spPr/>
        <p:txBody>
          <a:bodyPr/>
          <a:lstStyle/>
          <a:p>
            <a:r>
              <a:rPr lang="en-US" dirty="0"/>
              <a:t>Sandro Etalle</a:t>
            </a:r>
          </a:p>
        </p:txBody>
      </p:sp>
      <p:sp>
        <p:nvSpPr>
          <p:cNvPr id="11" name="Ondertitel 10"/>
          <p:cNvSpPr>
            <a:spLocks noGrp="1"/>
          </p:cNvSpPr>
          <p:nvPr>
            <p:ph type="subTitle" idx="1"/>
          </p:nvPr>
        </p:nvSpPr>
        <p:spPr/>
        <p:txBody>
          <a:bodyPr/>
          <a:lstStyle/>
          <a:p>
            <a:r>
              <a:rPr lang="en-US" dirty="0"/>
              <a:t>What works and what doesn’t</a:t>
            </a:r>
          </a:p>
        </p:txBody>
      </p:sp>
      <p:sp>
        <p:nvSpPr>
          <p:cNvPr id="10" name="Titel 9"/>
          <p:cNvSpPr>
            <a:spLocks noGrp="1"/>
          </p:cNvSpPr>
          <p:nvPr>
            <p:ph type="ctrTitle"/>
          </p:nvPr>
        </p:nvSpPr>
        <p:spPr/>
        <p:txBody>
          <a:bodyPr/>
          <a:lstStyle/>
          <a:p>
            <a:r>
              <a:rPr lang="en-US" dirty="0"/>
              <a:t>CCD Course</a:t>
            </a:r>
            <a:br>
              <a:rPr lang="en-US" dirty="0"/>
            </a:br>
            <a:r>
              <a:rPr lang="en-US" dirty="0"/>
              <a:t>Sandro’s #7: Defensive Policies</a:t>
            </a:r>
          </a:p>
        </p:txBody>
      </p:sp>
    </p:spTree>
    <p:extLst>
      <p:ext uri="{BB962C8B-B14F-4D97-AF65-F5344CB8AC3E}">
        <p14:creationId xmlns:p14="http://schemas.microsoft.com/office/powerpoint/2010/main" val="74893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C4818-F545-0341-9203-76B92C08ABD9}"/>
              </a:ext>
            </a:extLst>
          </p:cNvPr>
          <p:cNvSpPr>
            <a:spLocks noGrp="1"/>
          </p:cNvSpPr>
          <p:nvPr>
            <p:ph type="title"/>
          </p:nvPr>
        </p:nvSpPr>
        <p:spPr/>
        <p:txBody>
          <a:bodyPr/>
          <a:lstStyle/>
          <a:p>
            <a:r>
              <a:rPr lang="en-US" dirty="0"/>
              <a:t>About the costs and the benefits of an </a:t>
            </a:r>
            <a:r>
              <a:rPr lang="en-US" i="1" dirty="0"/>
              <a:t>advice</a:t>
            </a:r>
            <a:endParaRPr lang="en-US" dirty="0"/>
          </a:p>
        </p:txBody>
      </p:sp>
      <p:sp>
        <p:nvSpPr>
          <p:cNvPr id="3" name="Content Placeholder 2">
            <a:extLst>
              <a:ext uri="{FF2B5EF4-FFF2-40B4-BE49-F238E27FC236}">
                <a16:creationId xmlns:a16="http://schemas.microsoft.com/office/drawing/2014/main" id="{B0137C44-3BBE-FC44-9D49-782F4D3E02D0}"/>
              </a:ext>
            </a:extLst>
          </p:cNvPr>
          <p:cNvSpPr>
            <a:spLocks noGrp="1"/>
          </p:cNvSpPr>
          <p:nvPr>
            <p:ph idx="1"/>
          </p:nvPr>
        </p:nvSpPr>
        <p:spPr/>
        <p:txBody>
          <a:bodyPr/>
          <a:lstStyle/>
          <a:p>
            <a:r>
              <a:rPr lang="en-US" dirty="0"/>
              <a:t>An advice has Costs and Benefits (let’s say per year)</a:t>
            </a:r>
          </a:p>
          <a:p>
            <a:pPr marL="285750" indent="-285750">
              <a:buFont typeface="Arial" panose="020B0604020202020204" pitchFamily="34" charset="0"/>
              <a:buChar char="•"/>
            </a:pPr>
            <a:r>
              <a:rPr lang="en-US" dirty="0"/>
              <a:t>Costs include #</a:t>
            </a:r>
            <a:r>
              <a:rPr lang="en-US" dirty="0" err="1"/>
              <a:t>of_additional_hours</a:t>
            </a:r>
            <a:r>
              <a:rPr lang="en-US" dirty="0"/>
              <a:t> * #</a:t>
            </a:r>
            <a:r>
              <a:rPr lang="en-US" dirty="0" err="1"/>
              <a:t>of_total_users</a:t>
            </a:r>
            <a:r>
              <a:rPr lang="en-US" dirty="0"/>
              <a:t> * </a:t>
            </a:r>
            <a:r>
              <a:rPr lang="en-US" dirty="0" err="1"/>
              <a:t>hourly_cost_per_user</a:t>
            </a:r>
            <a:endParaRPr lang="en-US" dirty="0"/>
          </a:p>
          <a:p>
            <a:pPr marL="690750" lvl="3" indent="-285750"/>
            <a:r>
              <a:rPr lang="en-US" dirty="0"/>
              <a:t>#</a:t>
            </a:r>
            <a:r>
              <a:rPr lang="en-US" dirty="0" err="1"/>
              <a:t>of_total_users</a:t>
            </a:r>
            <a:r>
              <a:rPr lang="en-US" dirty="0"/>
              <a:t> = 180 millions, hourly cost &gt;= 14.5$ per hour</a:t>
            </a:r>
          </a:p>
          <a:p>
            <a:pPr marL="285750" indent="-285750">
              <a:buFont typeface="Arial" panose="020B0604020202020204" pitchFamily="34" charset="0"/>
              <a:buChar char="•"/>
            </a:pPr>
            <a:r>
              <a:rPr lang="en-US" dirty="0"/>
              <a:t>Indirect benefits are +-  #</a:t>
            </a:r>
            <a:r>
              <a:rPr lang="en-US" dirty="0" err="1"/>
              <a:t>of_saved_hours</a:t>
            </a:r>
            <a:r>
              <a:rPr lang="en-US" dirty="0"/>
              <a:t> * #</a:t>
            </a:r>
            <a:r>
              <a:rPr lang="en-US" dirty="0" err="1"/>
              <a:t>of_affected_users</a:t>
            </a:r>
            <a:r>
              <a:rPr lang="en-US" dirty="0"/>
              <a:t> * </a:t>
            </a:r>
            <a:r>
              <a:rPr lang="en-US" dirty="0" err="1"/>
              <a:t>hourly_cost_per_user</a:t>
            </a:r>
            <a:endParaRPr lang="en-US" dirty="0"/>
          </a:p>
          <a:p>
            <a:pPr marL="285750" indent="-285750">
              <a:buFont typeface="Arial" panose="020B0604020202020204" pitchFamily="34" charset="0"/>
              <a:buChar char="•"/>
            </a:pPr>
            <a:r>
              <a:rPr lang="en-US" dirty="0"/>
              <a:t>Direct benefits are less that the gain of the attacker (by definition)</a:t>
            </a:r>
          </a:p>
          <a:p>
            <a:endParaRPr lang="en-US" dirty="0"/>
          </a:p>
          <a:p>
            <a:r>
              <a:rPr lang="en-US" dirty="0"/>
              <a:t>For an advice to make economical sense we would have that </a:t>
            </a:r>
          </a:p>
          <a:p>
            <a:pPr marL="285750" indent="-285750">
              <a:buFont typeface="Arial" panose="020B0604020202020204" pitchFamily="34" charset="0"/>
              <a:buChar char="•"/>
            </a:pPr>
            <a:r>
              <a:rPr lang="en-US" dirty="0" err="1"/>
              <a:t>Advice_cost</a:t>
            </a:r>
            <a:r>
              <a:rPr lang="en-US" dirty="0"/>
              <a:t> &lt; Indirect benefits + Direct benefits </a:t>
            </a:r>
          </a:p>
          <a:p>
            <a:endParaRPr lang="en-US" dirty="0"/>
          </a:p>
        </p:txBody>
      </p:sp>
      <p:sp>
        <p:nvSpPr>
          <p:cNvPr id="4" name="Footer Placeholder 3">
            <a:extLst>
              <a:ext uri="{FF2B5EF4-FFF2-40B4-BE49-F238E27FC236}">
                <a16:creationId xmlns:a16="http://schemas.microsoft.com/office/drawing/2014/main" id="{88B00B6D-9603-C845-8375-A4311C9D0EC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A617DA95-9937-9442-BC1A-F56167EE4B2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10EBF711-7CC5-4A46-9965-0A17FBEA9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163" y="3762318"/>
            <a:ext cx="4421886" cy="1361063"/>
          </a:xfrm>
          <a:prstGeom prst="rect">
            <a:avLst/>
          </a:prstGeom>
        </p:spPr>
      </p:pic>
      <p:sp>
        <p:nvSpPr>
          <p:cNvPr id="7" name="TextBox 6">
            <a:extLst>
              <a:ext uri="{FF2B5EF4-FFF2-40B4-BE49-F238E27FC236}">
                <a16:creationId xmlns:a16="http://schemas.microsoft.com/office/drawing/2014/main" id="{FC381528-DCB3-6D4D-806B-3022E0688F5E}"/>
              </a:ext>
            </a:extLst>
          </p:cNvPr>
          <p:cNvSpPr txBox="1"/>
          <p:nvPr/>
        </p:nvSpPr>
        <p:spPr>
          <a:xfrm>
            <a:off x="5221223" y="3762318"/>
            <a:ext cx="10654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a:ea typeface="+mn-ea"/>
                <a:cs typeface="+mn-cs"/>
              </a:rPr>
              <a:t>and benefits</a:t>
            </a:r>
          </a:p>
        </p:txBody>
      </p:sp>
    </p:spTree>
    <p:extLst>
      <p:ext uri="{BB962C8B-B14F-4D97-AF65-F5344CB8AC3E}">
        <p14:creationId xmlns:p14="http://schemas.microsoft.com/office/powerpoint/2010/main" val="172987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C4818-F545-0341-9203-76B92C08ABD9}"/>
              </a:ext>
            </a:extLst>
          </p:cNvPr>
          <p:cNvSpPr>
            <a:spLocks noGrp="1"/>
          </p:cNvSpPr>
          <p:nvPr>
            <p:ph type="title"/>
          </p:nvPr>
        </p:nvSpPr>
        <p:spPr/>
        <p:txBody>
          <a:bodyPr/>
          <a:lstStyle/>
          <a:p>
            <a:r>
              <a:rPr lang="en-US" dirty="0"/>
              <a:t>Example of the costs of an </a:t>
            </a:r>
            <a:r>
              <a:rPr lang="en-US" i="1" dirty="0"/>
              <a:t>advice</a:t>
            </a:r>
            <a:endParaRPr lang="en-US" dirty="0"/>
          </a:p>
        </p:txBody>
      </p:sp>
      <p:sp>
        <p:nvSpPr>
          <p:cNvPr id="3" name="Content Placeholder 2">
            <a:extLst>
              <a:ext uri="{FF2B5EF4-FFF2-40B4-BE49-F238E27FC236}">
                <a16:creationId xmlns:a16="http://schemas.microsoft.com/office/drawing/2014/main" id="{B0137C44-3BBE-FC44-9D49-782F4D3E02D0}"/>
              </a:ext>
            </a:extLst>
          </p:cNvPr>
          <p:cNvSpPr>
            <a:spLocks noGrp="1"/>
          </p:cNvSpPr>
          <p:nvPr>
            <p:ph idx="1"/>
          </p:nvPr>
        </p:nvSpPr>
        <p:spPr/>
        <p:txBody>
          <a:bodyPr/>
          <a:lstStyle/>
          <a:p>
            <a:r>
              <a:rPr lang="en-US" dirty="0"/>
              <a:t>An advice that </a:t>
            </a:r>
          </a:p>
          <a:p>
            <a:pPr marL="285750" indent="-285750">
              <a:buFont typeface="Arial" panose="020B0604020202020204" pitchFamily="34" charset="0"/>
              <a:buChar char="•"/>
            </a:pPr>
            <a:r>
              <a:rPr lang="en-US" dirty="0"/>
              <a:t>costs 1 hour per year, </a:t>
            </a:r>
          </a:p>
          <a:p>
            <a:pPr marL="285750" indent="-285750">
              <a:buFont typeface="Arial" panose="020B0604020202020204" pitchFamily="34" charset="0"/>
              <a:buChar char="•"/>
            </a:pPr>
            <a:r>
              <a:rPr lang="en-US" dirty="0"/>
              <a:t>saves 24 hours of work to 10.000 attacked people</a:t>
            </a:r>
          </a:p>
          <a:p>
            <a:r>
              <a:rPr lang="en-US" dirty="0"/>
              <a:t>(notice that 10.000 attacked people and 2 days of saved work is a lot, so the estimate is conservative)</a:t>
            </a:r>
          </a:p>
          <a:p>
            <a:pPr marL="285750" indent="-285750">
              <a:buFont typeface="Arial" panose="020B0604020202020204" pitchFamily="34" charset="0"/>
              <a:buChar char="•"/>
            </a:pPr>
            <a:r>
              <a:rPr lang="en-US" dirty="0"/>
              <a:t>Costs &gt; 1h * 180m * 14.5$ = 2.6b$</a:t>
            </a:r>
          </a:p>
          <a:p>
            <a:pPr marL="285750" indent="-285750">
              <a:buFont typeface="Arial" panose="020B0604020202020204" pitchFamily="34" charset="0"/>
              <a:buChar char="•"/>
            </a:pPr>
            <a:r>
              <a:rPr lang="en-US" dirty="0"/>
              <a:t>Indirect benefits = 24h *10k * 14.5$ = 3.5m$</a:t>
            </a:r>
          </a:p>
          <a:p>
            <a:pPr marL="285750" indent="-285750">
              <a:buFont typeface="Arial" panose="020B0604020202020204" pitchFamily="34" charset="0"/>
              <a:buChar char="•"/>
            </a:pPr>
            <a:r>
              <a:rPr lang="en-US" dirty="0"/>
              <a:t>Whatever advice that is, it is irrational, because the direct benefits will never be in the billion range. </a:t>
            </a:r>
          </a:p>
        </p:txBody>
      </p:sp>
      <p:sp>
        <p:nvSpPr>
          <p:cNvPr id="4" name="Footer Placeholder 3">
            <a:extLst>
              <a:ext uri="{FF2B5EF4-FFF2-40B4-BE49-F238E27FC236}">
                <a16:creationId xmlns:a16="http://schemas.microsoft.com/office/drawing/2014/main" id="{88B00B6D-9603-C845-8375-A4311C9D0EC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A617DA95-9937-9442-BC1A-F56167EE4B2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10EBF711-7CC5-4A46-9965-0A17FBEA9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163" y="3762318"/>
            <a:ext cx="4421886" cy="1361063"/>
          </a:xfrm>
          <a:prstGeom prst="rect">
            <a:avLst/>
          </a:prstGeom>
        </p:spPr>
      </p:pic>
      <p:sp>
        <p:nvSpPr>
          <p:cNvPr id="7" name="TextBox 6">
            <a:extLst>
              <a:ext uri="{FF2B5EF4-FFF2-40B4-BE49-F238E27FC236}">
                <a16:creationId xmlns:a16="http://schemas.microsoft.com/office/drawing/2014/main" id="{FC381528-DCB3-6D4D-806B-3022E0688F5E}"/>
              </a:ext>
            </a:extLst>
          </p:cNvPr>
          <p:cNvSpPr txBox="1"/>
          <p:nvPr/>
        </p:nvSpPr>
        <p:spPr>
          <a:xfrm>
            <a:off x="5221223" y="3762318"/>
            <a:ext cx="106542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a:ea typeface="+mn-ea"/>
                <a:cs typeface="+mn-cs"/>
              </a:rPr>
              <a:t>and benefits</a:t>
            </a:r>
          </a:p>
        </p:txBody>
      </p:sp>
    </p:spTree>
    <p:extLst>
      <p:ext uri="{BB962C8B-B14F-4D97-AF65-F5344CB8AC3E}">
        <p14:creationId xmlns:p14="http://schemas.microsoft.com/office/powerpoint/2010/main" val="27789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7DE3-0815-5D4D-A90F-398BC298AADF}"/>
              </a:ext>
            </a:extLst>
          </p:cNvPr>
          <p:cNvSpPr>
            <a:spLocks noGrp="1"/>
          </p:cNvSpPr>
          <p:nvPr>
            <p:ph type="title"/>
          </p:nvPr>
        </p:nvSpPr>
        <p:spPr/>
        <p:txBody>
          <a:bodyPr/>
          <a:lstStyle/>
          <a:p>
            <a:r>
              <a:rPr lang="en-US" dirty="0"/>
              <a:t>Applying the reasoning to passwords</a:t>
            </a:r>
          </a:p>
        </p:txBody>
      </p:sp>
      <p:sp>
        <p:nvSpPr>
          <p:cNvPr id="3" name="Content Placeholder 2">
            <a:extLst>
              <a:ext uri="{FF2B5EF4-FFF2-40B4-BE49-F238E27FC236}">
                <a16:creationId xmlns:a16="http://schemas.microsoft.com/office/drawing/2014/main" id="{A08B17FF-9762-B54B-B5C1-1C0474114106}"/>
              </a:ext>
            </a:extLst>
          </p:cNvPr>
          <p:cNvSpPr>
            <a:spLocks noGrp="1"/>
          </p:cNvSpPr>
          <p:nvPr>
            <p:ph idx="1"/>
          </p:nvPr>
        </p:nvSpPr>
        <p:spPr>
          <a:xfrm>
            <a:off x="610100" y="1188000"/>
            <a:ext cx="8177284" cy="3381619"/>
          </a:xfrm>
        </p:spPr>
        <p:txBody>
          <a:bodyPr/>
          <a:lstStyle/>
          <a:p>
            <a:r>
              <a:rPr lang="en-US" dirty="0"/>
              <a:t>Common rules on password</a:t>
            </a:r>
          </a:p>
          <a:p>
            <a:pPr marL="342900" indent="-342900">
              <a:buFont typeface="+mj-lt"/>
              <a:buAutoNum type="arabicPeriod"/>
            </a:pPr>
            <a:r>
              <a:rPr lang="en-US" dirty="0"/>
              <a:t>Length</a:t>
            </a:r>
          </a:p>
          <a:p>
            <a:pPr marL="342900" indent="-342900">
              <a:buFont typeface="+mj-lt"/>
              <a:buAutoNum type="arabicPeriod"/>
            </a:pPr>
            <a:r>
              <a:rPr lang="en-US" dirty="0"/>
              <a:t>Composition (e.g. digits, special characters)</a:t>
            </a:r>
          </a:p>
          <a:p>
            <a:pPr marL="342900" indent="-342900">
              <a:buFont typeface="+mj-lt"/>
              <a:buAutoNum type="arabicPeriod"/>
            </a:pPr>
            <a:r>
              <a:rPr lang="en-US" dirty="0"/>
              <a:t>Dictionary membership (in any language)</a:t>
            </a:r>
          </a:p>
          <a:p>
            <a:pPr marL="342900" indent="-342900">
              <a:buFont typeface="+mj-lt"/>
              <a:buAutoNum type="arabicPeriod"/>
            </a:pPr>
            <a:r>
              <a:rPr lang="en-US" dirty="0"/>
              <a:t>Don’t write it down</a:t>
            </a:r>
          </a:p>
          <a:p>
            <a:pPr marL="342900" indent="-342900">
              <a:buFont typeface="+mj-lt"/>
              <a:buAutoNum type="arabicPeriod"/>
            </a:pPr>
            <a:r>
              <a:rPr lang="en-US" dirty="0"/>
              <a:t>Don’t share it with anyone</a:t>
            </a:r>
          </a:p>
          <a:p>
            <a:pPr marL="342900" indent="-342900">
              <a:buFont typeface="+mj-lt"/>
              <a:buAutoNum type="arabicPeriod"/>
            </a:pPr>
            <a:r>
              <a:rPr lang="en-US" dirty="0"/>
              <a:t>Change it often</a:t>
            </a:r>
          </a:p>
          <a:p>
            <a:pPr marL="342900" indent="-342900">
              <a:buFont typeface="+mj-lt"/>
              <a:buAutoNum type="arabicPeriod"/>
            </a:pPr>
            <a:r>
              <a:rPr lang="en-US" dirty="0"/>
              <a:t>Don’t re-use passwords across sites. </a:t>
            </a:r>
          </a:p>
          <a:p>
            <a:endParaRPr lang="en-US" dirty="0"/>
          </a:p>
          <a:p>
            <a:pPr marL="285750" indent="-28575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880D6FFF-13A0-4D4B-A95E-3AB834DFC7F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1B862D0E-898A-3748-82E8-6A7CC111B4E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7122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FF31-6E92-3047-BB1A-D807ADDFF16D}"/>
              </a:ext>
            </a:extLst>
          </p:cNvPr>
          <p:cNvSpPr>
            <a:spLocks noGrp="1"/>
          </p:cNvSpPr>
          <p:nvPr>
            <p:ph type="title"/>
          </p:nvPr>
        </p:nvSpPr>
        <p:spPr/>
        <p:txBody>
          <a:bodyPr/>
          <a:lstStyle/>
          <a:p>
            <a:r>
              <a:rPr lang="en-US"/>
              <a:t>Important to the discussion: the attacks on PWDs</a:t>
            </a:r>
            <a:endParaRPr lang="en-US" dirty="0"/>
          </a:p>
        </p:txBody>
      </p:sp>
      <p:sp>
        <p:nvSpPr>
          <p:cNvPr id="3" name="Content Placeholder 2">
            <a:extLst>
              <a:ext uri="{FF2B5EF4-FFF2-40B4-BE49-F238E27FC236}">
                <a16:creationId xmlns:a16="http://schemas.microsoft.com/office/drawing/2014/main" id="{3961745F-C1F1-CD49-B57E-49AFC29A3BB4}"/>
              </a:ext>
            </a:extLst>
          </p:cNvPr>
          <p:cNvSpPr>
            <a:spLocks noGrp="1"/>
          </p:cNvSpPr>
          <p:nvPr>
            <p:ph idx="1"/>
          </p:nvPr>
        </p:nvSpPr>
        <p:spPr/>
        <p:txBody>
          <a:bodyPr/>
          <a:lstStyle/>
          <a:p>
            <a:r>
              <a:rPr lang="en-US" dirty="0" err="1"/>
              <a:t>Accorting</a:t>
            </a:r>
            <a:r>
              <a:rPr lang="en-US" dirty="0"/>
              <a:t> to: D. Florencio, C. </a:t>
            </a:r>
            <a:r>
              <a:rPr lang="en-US" dirty="0" err="1"/>
              <a:t>Herley</a:t>
            </a:r>
            <a:r>
              <a:rPr lang="en-US" dirty="0"/>
              <a:t>, and B. </a:t>
            </a:r>
            <a:r>
              <a:rPr lang="en-US" dirty="0" err="1"/>
              <a:t>Coskun</a:t>
            </a:r>
            <a:r>
              <a:rPr lang="en-US" dirty="0"/>
              <a:t>. Do Strong Web Passwords Accomplish Anything? Proc. </a:t>
            </a:r>
            <a:r>
              <a:rPr lang="en-US" dirty="0" err="1"/>
              <a:t>Usenix</a:t>
            </a:r>
            <a:r>
              <a:rPr lang="en-US" dirty="0"/>
              <a:t> Hot Topics in Security, 2007. </a:t>
            </a:r>
          </a:p>
          <a:p>
            <a:endParaRPr lang="en-US" dirty="0"/>
          </a:p>
          <a:p>
            <a:r>
              <a:rPr lang="en-US" dirty="0"/>
              <a:t>Attacks on passwords are </a:t>
            </a:r>
          </a:p>
          <a:p>
            <a:pPr marL="342900" indent="-342900">
              <a:buFont typeface="+mj-lt"/>
              <a:buAutoNum type="arabicPeriod"/>
            </a:pPr>
            <a:r>
              <a:rPr lang="en-US" dirty="0"/>
              <a:t>phishing, </a:t>
            </a:r>
          </a:p>
          <a:p>
            <a:pPr marL="342900" indent="-342900">
              <a:buFont typeface="+mj-lt"/>
              <a:buAutoNum type="arabicPeriod"/>
            </a:pPr>
            <a:r>
              <a:rPr lang="en-US" dirty="0"/>
              <a:t>keylogging, </a:t>
            </a:r>
          </a:p>
          <a:p>
            <a:pPr marL="342900" indent="-342900">
              <a:buFont typeface="+mj-lt"/>
              <a:buAutoNum type="arabicPeriod"/>
            </a:pPr>
            <a:r>
              <a:rPr lang="en-US" dirty="0"/>
              <a:t>brute-force attack on the user’s account, </a:t>
            </a:r>
          </a:p>
          <a:p>
            <a:pPr marL="342900" indent="-342900">
              <a:buFont typeface="+mj-lt"/>
              <a:buAutoNum type="arabicPeriod"/>
            </a:pPr>
            <a:r>
              <a:rPr lang="en-US" dirty="0"/>
              <a:t>bulk-guessing attack on all accounts at the server, </a:t>
            </a:r>
          </a:p>
          <a:p>
            <a:pPr marL="342900" indent="-342900">
              <a:buFont typeface="+mj-lt"/>
              <a:buAutoNum type="arabicPeriod"/>
            </a:pPr>
            <a:r>
              <a:rPr lang="en-US" dirty="0"/>
              <a:t>special-access attacks (guessing, shoulder surfing and console access). </a:t>
            </a:r>
          </a:p>
          <a:p>
            <a:pPr marL="285750" indent="-285750">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F8CC6169-D755-6D4C-8238-5A9A0D5AD0A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8E766196-50DC-7F4B-859F-8FAD7E88DE9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232243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B17FF-9762-B54B-B5C1-1C0474114106}"/>
              </a:ext>
            </a:extLst>
          </p:cNvPr>
          <p:cNvSpPr>
            <a:spLocks noGrp="1"/>
          </p:cNvSpPr>
          <p:nvPr>
            <p:ph sz="half" idx="1"/>
          </p:nvPr>
        </p:nvSpPr>
        <p:spPr/>
        <p:txBody>
          <a:bodyPr/>
          <a:lstStyle/>
          <a:p>
            <a:r>
              <a:rPr lang="en-US" dirty="0"/>
              <a:t>Common rules on password</a:t>
            </a:r>
          </a:p>
          <a:p>
            <a:pPr marL="342900" indent="-342900">
              <a:buFont typeface="+mj-lt"/>
              <a:buAutoNum type="arabicPeriod"/>
            </a:pPr>
            <a:r>
              <a:rPr lang="en-US" b="1" dirty="0"/>
              <a:t>Length</a:t>
            </a:r>
          </a:p>
          <a:p>
            <a:pPr marL="342900" indent="-342900">
              <a:buFont typeface="+mj-lt"/>
              <a:buAutoNum type="arabicPeriod"/>
            </a:pPr>
            <a:r>
              <a:rPr lang="en-US" b="1" dirty="0"/>
              <a:t>Composition (e.g. digits, special characters)</a:t>
            </a:r>
          </a:p>
          <a:p>
            <a:pPr marL="342900" indent="-342900">
              <a:buFont typeface="+mj-lt"/>
              <a:buAutoNum type="arabicPeriod"/>
            </a:pPr>
            <a:r>
              <a:rPr lang="en-US" b="1" dirty="0"/>
              <a:t>Dictionary membership (in any language)</a:t>
            </a:r>
          </a:p>
          <a:p>
            <a:pPr marL="342900" indent="-342900">
              <a:buFont typeface="+mj-lt"/>
              <a:buAutoNum type="arabicPeriod"/>
            </a:pPr>
            <a:r>
              <a:rPr lang="en-US" dirty="0"/>
              <a:t>Don’t write it down</a:t>
            </a:r>
          </a:p>
          <a:p>
            <a:pPr marL="342900" indent="-342900">
              <a:buFont typeface="+mj-lt"/>
              <a:buAutoNum type="arabicPeriod"/>
            </a:pPr>
            <a:r>
              <a:rPr lang="en-US" dirty="0"/>
              <a:t>Don’t share it with anyone</a:t>
            </a:r>
          </a:p>
          <a:p>
            <a:pPr marL="342900" indent="-342900">
              <a:buFont typeface="+mj-lt"/>
              <a:buAutoNum type="arabicPeriod"/>
            </a:pPr>
            <a:r>
              <a:rPr lang="en-US" dirty="0"/>
              <a:t>Change it often</a:t>
            </a:r>
          </a:p>
          <a:p>
            <a:pPr marL="342900" indent="-342900">
              <a:buFont typeface="+mj-lt"/>
              <a:buAutoNum type="arabicPeriod"/>
            </a:pPr>
            <a:r>
              <a:rPr lang="en-US" dirty="0"/>
              <a:t>Don’t re-use passwords across sites. </a:t>
            </a:r>
          </a:p>
          <a:p>
            <a:endParaRPr lang="en-US" dirty="0"/>
          </a:p>
          <a:p>
            <a:endParaRPr lang="en-US" dirty="0"/>
          </a:p>
        </p:txBody>
      </p:sp>
      <p:sp>
        <p:nvSpPr>
          <p:cNvPr id="10" name="Content Placeholder 9">
            <a:extLst>
              <a:ext uri="{FF2B5EF4-FFF2-40B4-BE49-F238E27FC236}">
                <a16:creationId xmlns:a16="http://schemas.microsoft.com/office/drawing/2014/main" id="{5FBC2FF8-A633-B34B-83A6-84784D6A9C2A}"/>
              </a:ext>
            </a:extLst>
          </p:cNvPr>
          <p:cNvSpPr>
            <a:spLocks noGrp="1"/>
          </p:cNvSpPr>
          <p:nvPr>
            <p:ph sz="half" idx="2"/>
          </p:nvPr>
        </p:nvSpPr>
        <p:spPr/>
        <p:txBody>
          <a:bodyPr/>
          <a:lstStyle/>
          <a:p>
            <a:pPr marL="285750" indent="-285750">
              <a:buFont typeface="Arial" panose="020B0604020202020204" pitchFamily="34" charset="0"/>
              <a:buChar char="•"/>
            </a:pPr>
            <a:r>
              <a:rPr lang="en-US" dirty="0"/>
              <a:t>Rules 1-3 cover password strength. Florencio et al. [27] suggest that strength rules for web passwords accomplish very little when a lockout rule can restrict access. In this case a simple 6-digit PIN can suffice. </a:t>
            </a:r>
          </a:p>
          <a:p>
            <a:pPr marL="285750" indent="-285750">
              <a:buFont typeface="Arial" panose="020B0604020202020204" pitchFamily="34" charset="0"/>
              <a:buChar char="•"/>
            </a:pPr>
            <a:r>
              <a:rPr lang="en-US" b="1" dirty="0"/>
              <a:t>Only when there is an off-line attack on the password does strength become very important</a:t>
            </a:r>
            <a:r>
              <a:rPr lang="en-US" dirty="0"/>
              <a:t>. </a:t>
            </a:r>
          </a:p>
          <a:p>
            <a:pPr marL="285750" indent="-285750">
              <a:buFont typeface="Arial" panose="020B0604020202020204" pitchFamily="34" charset="0"/>
              <a:buChar char="•"/>
            </a:pPr>
            <a:r>
              <a:rPr lang="en-US" dirty="0"/>
              <a:t>Strength above this minimum accomplishes very little. </a:t>
            </a:r>
          </a:p>
          <a:p>
            <a:pPr marL="285750" indent="-285750">
              <a:buFont typeface="Arial" panose="020B0604020202020204" pitchFamily="34" charset="0"/>
              <a:buChar char="•"/>
            </a:pPr>
            <a:r>
              <a:rPr lang="en-US" b="1" dirty="0"/>
              <a:t>In any case almost useless against everything but attack #4 (bulk-guessing attack on all accounts at the server)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880D6FFF-13A0-4D4B-A95E-3AB834DFC7F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1B862D0E-898A-3748-82E8-6A7CC111B4E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2" name="Title 1">
            <a:extLst>
              <a:ext uri="{FF2B5EF4-FFF2-40B4-BE49-F238E27FC236}">
                <a16:creationId xmlns:a16="http://schemas.microsoft.com/office/drawing/2014/main" id="{C8D67DE3-0815-5D4D-A90F-398BC298AADF}"/>
              </a:ext>
            </a:extLst>
          </p:cNvPr>
          <p:cNvSpPr>
            <a:spLocks noGrp="1"/>
          </p:cNvSpPr>
          <p:nvPr>
            <p:ph type="title" idx="4294967295"/>
          </p:nvPr>
        </p:nvSpPr>
        <p:spPr>
          <a:xfrm>
            <a:off x="667544" y="130475"/>
            <a:ext cx="7923212" cy="393700"/>
          </a:xfrm>
        </p:spPr>
        <p:txBody>
          <a:bodyPr/>
          <a:lstStyle/>
          <a:p>
            <a:r>
              <a:rPr lang="en-US" dirty="0"/>
              <a:t>Analysis of 1-3</a:t>
            </a:r>
          </a:p>
        </p:txBody>
      </p:sp>
    </p:spTree>
    <p:extLst>
      <p:ext uri="{BB962C8B-B14F-4D97-AF65-F5344CB8AC3E}">
        <p14:creationId xmlns:p14="http://schemas.microsoft.com/office/powerpoint/2010/main" val="157860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B17FF-9762-B54B-B5C1-1C0474114106}"/>
              </a:ext>
            </a:extLst>
          </p:cNvPr>
          <p:cNvSpPr>
            <a:spLocks noGrp="1"/>
          </p:cNvSpPr>
          <p:nvPr>
            <p:ph sz="half" idx="1"/>
          </p:nvPr>
        </p:nvSpPr>
        <p:spPr/>
        <p:txBody>
          <a:bodyPr/>
          <a:lstStyle/>
          <a:p>
            <a:r>
              <a:rPr lang="en-US" dirty="0"/>
              <a:t>Common rules on password</a:t>
            </a:r>
          </a:p>
          <a:p>
            <a:pPr marL="342900" indent="-342900">
              <a:buFont typeface="+mj-lt"/>
              <a:buAutoNum type="arabicPeriod"/>
            </a:pPr>
            <a:r>
              <a:rPr lang="en-US" dirty="0"/>
              <a:t>Length</a:t>
            </a:r>
          </a:p>
          <a:p>
            <a:pPr marL="342900" indent="-342900">
              <a:buFont typeface="+mj-lt"/>
              <a:buAutoNum type="arabicPeriod"/>
            </a:pPr>
            <a:r>
              <a:rPr lang="en-US" dirty="0"/>
              <a:t>Composition (e.g. digits, special characters)</a:t>
            </a:r>
          </a:p>
          <a:p>
            <a:pPr marL="342900" indent="-342900">
              <a:buFont typeface="+mj-lt"/>
              <a:buAutoNum type="arabicPeriod"/>
            </a:pPr>
            <a:r>
              <a:rPr lang="en-US" dirty="0"/>
              <a:t>Dictionary membership (in any language)</a:t>
            </a:r>
          </a:p>
          <a:p>
            <a:pPr marL="342900" indent="-342900">
              <a:buFont typeface="+mj-lt"/>
              <a:buAutoNum type="arabicPeriod"/>
            </a:pPr>
            <a:r>
              <a:rPr lang="en-US" b="1" dirty="0"/>
              <a:t>Don’t write it down</a:t>
            </a:r>
          </a:p>
          <a:p>
            <a:pPr marL="342900" indent="-342900">
              <a:buFont typeface="+mj-lt"/>
              <a:buAutoNum type="arabicPeriod"/>
            </a:pPr>
            <a:r>
              <a:rPr lang="en-US" b="1" dirty="0"/>
              <a:t>Don’t share it with anyone</a:t>
            </a:r>
          </a:p>
          <a:p>
            <a:pPr marL="342900" indent="-342900">
              <a:buFont typeface="+mj-lt"/>
              <a:buAutoNum type="arabicPeriod"/>
            </a:pPr>
            <a:r>
              <a:rPr lang="en-US" dirty="0"/>
              <a:t>Change it often</a:t>
            </a:r>
          </a:p>
          <a:p>
            <a:pPr marL="342900" indent="-342900">
              <a:buFont typeface="+mj-lt"/>
              <a:buAutoNum type="arabicPeriod"/>
            </a:pPr>
            <a:r>
              <a:rPr lang="en-US" dirty="0"/>
              <a:t>Don’t re-use passwords across sites. </a:t>
            </a:r>
          </a:p>
          <a:p>
            <a:endParaRPr lang="en-US" dirty="0"/>
          </a:p>
          <a:p>
            <a:endParaRPr lang="en-US" dirty="0"/>
          </a:p>
        </p:txBody>
      </p:sp>
      <p:sp>
        <p:nvSpPr>
          <p:cNvPr id="10" name="Content Placeholder 9">
            <a:extLst>
              <a:ext uri="{FF2B5EF4-FFF2-40B4-BE49-F238E27FC236}">
                <a16:creationId xmlns:a16="http://schemas.microsoft.com/office/drawing/2014/main" id="{5FBC2FF8-A633-B34B-83A6-84784D6A9C2A}"/>
              </a:ext>
            </a:extLst>
          </p:cNvPr>
          <p:cNvSpPr>
            <a:spLocks noGrp="1"/>
          </p:cNvSpPr>
          <p:nvPr>
            <p:ph sz="half" idx="2"/>
          </p:nvPr>
        </p:nvSpPr>
        <p:spPr/>
        <p:txBody>
          <a:bodyPr/>
          <a:lstStyle/>
          <a:p>
            <a:r>
              <a:rPr lang="en-US" b="1" dirty="0"/>
              <a:t>#4 Many security experts question this advice </a:t>
            </a:r>
            <a:r>
              <a:rPr lang="en-US" dirty="0"/>
              <a:t>([3, 4] of the paper). It’s clear that writing passwords in plain view is bad practice, however, keeping them written in a safe place, such as a wallet, only increases the risk from someone who has access to the wallet. If the threat is an anonymous attacker rather than a knowledgeable opponent then following Rule 4 carries no benefit. </a:t>
            </a:r>
          </a:p>
          <a:p>
            <a:endParaRPr lang="en-US" dirty="0"/>
          </a:p>
          <a:p>
            <a:r>
              <a:rPr lang="en-US" dirty="0"/>
              <a:t>#5, I would say, it depends on the security policies of the person you share it with. </a:t>
            </a:r>
          </a:p>
          <a:p>
            <a:endParaRPr lang="en-US" dirty="0"/>
          </a:p>
          <a:p>
            <a:endParaRPr lang="en-US" dirty="0"/>
          </a:p>
          <a:p>
            <a:endParaRPr lang="en-US" dirty="0"/>
          </a:p>
          <a:p>
            <a:pPr marL="285750" indent="-285750">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880D6FFF-13A0-4D4B-A95E-3AB834DFC7F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1B862D0E-898A-3748-82E8-6A7CC111B4E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2" name="Title 1">
            <a:extLst>
              <a:ext uri="{FF2B5EF4-FFF2-40B4-BE49-F238E27FC236}">
                <a16:creationId xmlns:a16="http://schemas.microsoft.com/office/drawing/2014/main" id="{C8D67DE3-0815-5D4D-A90F-398BC298AADF}"/>
              </a:ext>
            </a:extLst>
          </p:cNvPr>
          <p:cNvSpPr>
            <a:spLocks noGrp="1"/>
          </p:cNvSpPr>
          <p:nvPr>
            <p:ph type="title" idx="4294967295"/>
          </p:nvPr>
        </p:nvSpPr>
        <p:spPr>
          <a:xfrm>
            <a:off x="667544" y="130475"/>
            <a:ext cx="7923212" cy="393700"/>
          </a:xfrm>
        </p:spPr>
        <p:txBody>
          <a:bodyPr/>
          <a:lstStyle/>
          <a:p>
            <a:r>
              <a:rPr lang="en-US" dirty="0"/>
              <a:t>Analysis of 4, 5</a:t>
            </a:r>
          </a:p>
        </p:txBody>
      </p:sp>
    </p:spTree>
    <p:extLst>
      <p:ext uri="{BB962C8B-B14F-4D97-AF65-F5344CB8AC3E}">
        <p14:creationId xmlns:p14="http://schemas.microsoft.com/office/powerpoint/2010/main" val="135369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B17FF-9762-B54B-B5C1-1C0474114106}"/>
              </a:ext>
            </a:extLst>
          </p:cNvPr>
          <p:cNvSpPr>
            <a:spLocks noGrp="1"/>
          </p:cNvSpPr>
          <p:nvPr>
            <p:ph sz="half" idx="1"/>
          </p:nvPr>
        </p:nvSpPr>
        <p:spPr/>
        <p:txBody>
          <a:bodyPr/>
          <a:lstStyle/>
          <a:p>
            <a:r>
              <a:rPr lang="en-US" dirty="0"/>
              <a:t>Common rules on password</a:t>
            </a:r>
          </a:p>
          <a:p>
            <a:pPr marL="342900" indent="-342900">
              <a:buFont typeface="+mj-lt"/>
              <a:buAutoNum type="arabicPeriod"/>
            </a:pPr>
            <a:r>
              <a:rPr lang="en-US" dirty="0"/>
              <a:t>Length</a:t>
            </a:r>
          </a:p>
          <a:p>
            <a:pPr marL="342900" indent="-342900">
              <a:buFont typeface="+mj-lt"/>
              <a:buAutoNum type="arabicPeriod"/>
            </a:pPr>
            <a:r>
              <a:rPr lang="en-US" dirty="0"/>
              <a:t>Composition (e.g. digits, special characters)</a:t>
            </a:r>
          </a:p>
          <a:p>
            <a:pPr marL="342900" indent="-342900">
              <a:buFont typeface="+mj-lt"/>
              <a:buAutoNum type="arabicPeriod"/>
            </a:pPr>
            <a:r>
              <a:rPr lang="en-US" dirty="0"/>
              <a:t>Dictionary membership (in any language)</a:t>
            </a:r>
          </a:p>
          <a:p>
            <a:pPr marL="342900" indent="-342900">
              <a:buFont typeface="+mj-lt"/>
              <a:buAutoNum type="arabicPeriod"/>
            </a:pPr>
            <a:r>
              <a:rPr lang="en-US" dirty="0"/>
              <a:t>Don’t write it down</a:t>
            </a:r>
          </a:p>
          <a:p>
            <a:pPr marL="342900" indent="-342900">
              <a:buFont typeface="+mj-lt"/>
              <a:buAutoNum type="arabicPeriod"/>
            </a:pPr>
            <a:r>
              <a:rPr lang="en-US" dirty="0"/>
              <a:t>Don’t share it with anyone</a:t>
            </a:r>
          </a:p>
          <a:p>
            <a:pPr marL="342900" indent="-342900">
              <a:buFont typeface="+mj-lt"/>
              <a:buAutoNum type="arabicPeriod"/>
            </a:pPr>
            <a:r>
              <a:rPr lang="en-US" b="1" dirty="0"/>
              <a:t>Change it often</a:t>
            </a:r>
          </a:p>
          <a:p>
            <a:pPr marL="342900" indent="-342900">
              <a:buFont typeface="+mj-lt"/>
              <a:buAutoNum type="arabicPeriod"/>
            </a:pPr>
            <a:r>
              <a:rPr lang="en-US" dirty="0"/>
              <a:t>Don’t re-use passwords across sites. </a:t>
            </a:r>
          </a:p>
          <a:p>
            <a:endParaRPr lang="en-US" dirty="0"/>
          </a:p>
          <a:p>
            <a:endParaRPr lang="en-US" dirty="0"/>
          </a:p>
        </p:txBody>
      </p:sp>
      <p:sp>
        <p:nvSpPr>
          <p:cNvPr id="10" name="Content Placeholder 9">
            <a:extLst>
              <a:ext uri="{FF2B5EF4-FFF2-40B4-BE49-F238E27FC236}">
                <a16:creationId xmlns:a16="http://schemas.microsoft.com/office/drawing/2014/main" id="{5FBC2FF8-A633-B34B-83A6-84784D6A9C2A}"/>
              </a:ext>
            </a:extLst>
          </p:cNvPr>
          <p:cNvSpPr>
            <a:spLocks noGrp="1"/>
          </p:cNvSpPr>
          <p:nvPr>
            <p:ph sz="half" idx="2"/>
          </p:nvPr>
        </p:nvSpPr>
        <p:spPr/>
        <p:txBody>
          <a:bodyPr/>
          <a:lstStyle/>
          <a:p>
            <a:r>
              <a:rPr lang="en-US" b="1" dirty="0"/>
              <a:t>AARGH!!!! </a:t>
            </a:r>
            <a:r>
              <a:rPr lang="en-US" b="1" dirty="0" err="1"/>
              <a:t>Imho</a:t>
            </a:r>
            <a:r>
              <a:rPr lang="en-US" b="1" dirty="0"/>
              <a:t> the single worst security advice ever</a:t>
            </a:r>
          </a:p>
          <a:p>
            <a:r>
              <a:rPr lang="en-US" b="1" dirty="0"/>
              <a:t>And it is still implemented</a:t>
            </a:r>
          </a:p>
          <a:p>
            <a:pPr marL="285750" indent="-285750">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880D6FFF-13A0-4D4B-A95E-3AB834DFC7F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1B862D0E-898A-3748-82E8-6A7CC111B4E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2" name="Title 1">
            <a:extLst>
              <a:ext uri="{FF2B5EF4-FFF2-40B4-BE49-F238E27FC236}">
                <a16:creationId xmlns:a16="http://schemas.microsoft.com/office/drawing/2014/main" id="{C8D67DE3-0815-5D4D-A90F-398BC298AADF}"/>
              </a:ext>
            </a:extLst>
          </p:cNvPr>
          <p:cNvSpPr>
            <a:spLocks noGrp="1"/>
          </p:cNvSpPr>
          <p:nvPr>
            <p:ph type="title" idx="4294967295"/>
          </p:nvPr>
        </p:nvSpPr>
        <p:spPr>
          <a:xfrm>
            <a:off x="667544" y="130475"/>
            <a:ext cx="7923212" cy="393700"/>
          </a:xfrm>
        </p:spPr>
        <p:txBody>
          <a:bodyPr/>
          <a:lstStyle/>
          <a:p>
            <a:r>
              <a:rPr lang="en-US" dirty="0"/>
              <a:t>Analysis of 6 (1)</a:t>
            </a:r>
          </a:p>
        </p:txBody>
      </p:sp>
      <p:pic>
        <p:nvPicPr>
          <p:cNvPr id="7" name="Picture 6">
            <a:extLst>
              <a:ext uri="{FF2B5EF4-FFF2-40B4-BE49-F238E27FC236}">
                <a16:creationId xmlns:a16="http://schemas.microsoft.com/office/drawing/2014/main" id="{72656FFA-D28D-5D41-996B-99E3F62EE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151" y="1600200"/>
            <a:ext cx="4121658" cy="2887274"/>
          </a:xfrm>
          <a:prstGeom prst="rect">
            <a:avLst/>
          </a:prstGeom>
        </p:spPr>
      </p:pic>
    </p:spTree>
    <p:extLst>
      <p:ext uri="{BB962C8B-B14F-4D97-AF65-F5344CB8AC3E}">
        <p14:creationId xmlns:p14="http://schemas.microsoft.com/office/powerpoint/2010/main" val="369251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B17FF-9762-B54B-B5C1-1C0474114106}"/>
              </a:ext>
            </a:extLst>
          </p:cNvPr>
          <p:cNvSpPr>
            <a:spLocks noGrp="1"/>
          </p:cNvSpPr>
          <p:nvPr>
            <p:ph sz="half" idx="1"/>
          </p:nvPr>
        </p:nvSpPr>
        <p:spPr/>
        <p:txBody>
          <a:bodyPr/>
          <a:lstStyle/>
          <a:p>
            <a:r>
              <a:rPr lang="en-US" dirty="0"/>
              <a:t>Common rules on password</a:t>
            </a:r>
          </a:p>
          <a:p>
            <a:pPr marL="342900" indent="-342900">
              <a:buFont typeface="+mj-lt"/>
              <a:buAutoNum type="arabicPeriod"/>
            </a:pPr>
            <a:r>
              <a:rPr lang="en-US" dirty="0"/>
              <a:t>Length</a:t>
            </a:r>
          </a:p>
          <a:p>
            <a:pPr marL="342900" indent="-342900">
              <a:buFont typeface="+mj-lt"/>
              <a:buAutoNum type="arabicPeriod"/>
            </a:pPr>
            <a:r>
              <a:rPr lang="en-US" dirty="0"/>
              <a:t>Composition (e.g. digits, special characters)</a:t>
            </a:r>
          </a:p>
          <a:p>
            <a:pPr marL="342900" indent="-342900">
              <a:buFont typeface="+mj-lt"/>
              <a:buAutoNum type="arabicPeriod"/>
            </a:pPr>
            <a:r>
              <a:rPr lang="en-US" dirty="0"/>
              <a:t>Dictionary membership (in any language)</a:t>
            </a:r>
          </a:p>
          <a:p>
            <a:pPr marL="342900" indent="-342900">
              <a:buFont typeface="+mj-lt"/>
              <a:buAutoNum type="arabicPeriod"/>
            </a:pPr>
            <a:r>
              <a:rPr lang="en-US" dirty="0"/>
              <a:t>Don’t write it down</a:t>
            </a:r>
          </a:p>
          <a:p>
            <a:pPr marL="342900" indent="-342900">
              <a:buFont typeface="+mj-lt"/>
              <a:buAutoNum type="arabicPeriod"/>
            </a:pPr>
            <a:r>
              <a:rPr lang="en-US" dirty="0"/>
              <a:t>Don’t share it with anyone</a:t>
            </a:r>
          </a:p>
          <a:p>
            <a:pPr marL="342900" indent="-342900">
              <a:buFont typeface="+mj-lt"/>
              <a:buAutoNum type="arabicPeriod"/>
            </a:pPr>
            <a:r>
              <a:rPr lang="en-US" b="1" dirty="0"/>
              <a:t>Change it often</a:t>
            </a:r>
          </a:p>
          <a:p>
            <a:pPr marL="342900" indent="-342900">
              <a:buFont typeface="+mj-lt"/>
              <a:buAutoNum type="arabicPeriod"/>
            </a:pPr>
            <a:r>
              <a:rPr lang="en-US" dirty="0"/>
              <a:t>Don’t re-use passwords across sites. </a:t>
            </a:r>
          </a:p>
          <a:p>
            <a:endParaRPr lang="en-US" dirty="0"/>
          </a:p>
          <a:p>
            <a:endParaRPr lang="en-US" dirty="0"/>
          </a:p>
        </p:txBody>
      </p:sp>
      <p:sp>
        <p:nvSpPr>
          <p:cNvPr id="10" name="Content Placeholder 9">
            <a:extLst>
              <a:ext uri="{FF2B5EF4-FFF2-40B4-BE49-F238E27FC236}">
                <a16:creationId xmlns:a16="http://schemas.microsoft.com/office/drawing/2014/main" id="{5FBC2FF8-A633-B34B-83A6-84784D6A9C2A}"/>
              </a:ext>
            </a:extLst>
          </p:cNvPr>
          <p:cNvSpPr>
            <a:spLocks noGrp="1"/>
          </p:cNvSpPr>
          <p:nvPr>
            <p:ph sz="half" idx="2"/>
          </p:nvPr>
        </p:nvSpPr>
        <p:spPr/>
        <p:txBody>
          <a:bodyPr/>
          <a:lstStyle/>
          <a:p>
            <a:r>
              <a:rPr lang="en-US" b="1" dirty="0"/>
              <a:t>The cost can be enormous</a:t>
            </a:r>
            <a:r>
              <a:rPr lang="en-US" dirty="0"/>
              <a:t>, particularly when you have a complex structure (e.g. the TU/e), where changing one password suddenly locks you out from other services.</a:t>
            </a:r>
          </a:p>
          <a:p>
            <a:endParaRPr lang="en-US" dirty="0"/>
          </a:p>
          <a:p>
            <a:pPr fontAlgn="base"/>
            <a:r>
              <a:rPr lang="en-US" dirty="0"/>
              <a:t>It all started in 2003, when Back in 2003, as a midlevel manager at the National Institute of Standards and Technology, Bill Burr was the author of “NIST Special Publication 800-63. Appendix A.” The 8-page primer advised people to protect their accounts by inventing awkward new words rife with obscure characters, capital letters and numbers—and to change them regularly. </a:t>
            </a:r>
          </a:p>
          <a:p>
            <a:endParaRPr lang="en-US" dirty="0"/>
          </a:p>
        </p:txBody>
      </p:sp>
      <p:sp>
        <p:nvSpPr>
          <p:cNvPr id="4" name="Footer Placeholder 3">
            <a:extLst>
              <a:ext uri="{FF2B5EF4-FFF2-40B4-BE49-F238E27FC236}">
                <a16:creationId xmlns:a16="http://schemas.microsoft.com/office/drawing/2014/main" id="{880D6FFF-13A0-4D4B-A95E-3AB834DFC7F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1B862D0E-898A-3748-82E8-6A7CC111B4E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2" name="Title 1">
            <a:extLst>
              <a:ext uri="{FF2B5EF4-FFF2-40B4-BE49-F238E27FC236}">
                <a16:creationId xmlns:a16="http://schemas.microsoft.com/office/drawing/2014/main" id="{C8D67DE3-0815-5D4D-A90F-398BC298AADF}"/>
              </a:ext>
            </a:extLst>
          </p:cNvPr>
          <p:cNvSpPr>
            <a:spLocks noGrp="1"/>
          </p:cNvSpPr>
          <p:nvPr>
            <p:ph type="title" idx="4294967295"/>
          </p:nvPr>
        </p:nvSpPr>
        <p:spPr>
          <a:xfrm>
            <a:off x="667544" y="130475"/>
            <a:ext cx="7923212" cy="393700"/>
          </a:xfrm>
        </p:spPr>
        <p:txBody>
          <a:bodyPr/>
          <a:lstStyle/>
          <a:p>
            <a:r>
              <a:rPr lang="en-US" dirty="0"/>
              <a:t>Analysis of 6 (2)</a:t>
            </a:r>
          </a:p>
        </p:txBody>
      </p:sp>
    </p:spTree>
    <p:extLst>
      <p:ext uri="{BB962C8B-B14F-4D97-AF65-F5344CB8AC3E}">
        <p14:creationId xmlns:p14="http://schemas.microsoft.com/office/powerpoint/2010/main" val="252576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B17FF-9762-B54B-B5C1-1C0474114106}"/>
              </a:ext>
            </a:extLst>
          </p:cNvPr>
          <p:cNvSpPr>
            <a:spLocks noGrp="1"/>
          </p:cNvSpPr>
          <p:nvPr>
            <p:ph sz="half" idx="1"/>
          </p:nvPr>
        </p:nvSpPr>
        <p:spPr/>
        <p:txBody>
          <a:bodyPr/>
          <a:lstStyle/>
          <a:p>
            <a:r>
              <a:rPr lang="en-US" dirty="0"/>
              <a:t>Common rules on password</a:t>
            </a:r>
          </a:p>
          <a:p>
            <a:pPr marL="342900" indent="-342900">
              <a:buFont typeface="+mj-lt"/>
              <a:buAutoNum type="arabicPeriod"/>
            </a:pPr>
            <a:r>
              <a:rPr lang="en-US" dirty="0"/>
              <a:t>Length</a:t>
            </a:r>
          </a:p>
          <a:p>
            <a:pPr marL="342900" indent="-342900">
              <a:buFont typeface="+mj-lt"/>
              <a:buAutoNum type="arabicPeriod"/>
            </a:pPr>
            <a:r>
              <a:rPr lang="en-US" dirty="0"/>
              <a:t>Composition (e.g. digits, special characters)</a:t>
            </a:r>
          </a:p>
          <a:p>
            <a:pPr marL="342900" indent="-342900">
              <a:buFont typeface="+mj-lt"/>
              <a:buAutoNum type="arabicPeriod"/>
            </a:pPr>
            <a:r>
              <a:rPr lang="en-US" dirty="0"/>
              <a:t>Dictionary membership (in any language)</a:t>
            </a:r>
          </a:p>
          <a:p>
            <a:pPr marL="342900" indent="-342900">
              <a:buFont typeface="+mj-lt"/>
              <a:buAutoNum type="arabicPeriod"/>
            </a:pPr>
            <a:r>
              <a:rPr lang="en-US" dirty="0"/>
              <a:t>Don’t write it down</a:t>
            </a:r>
          </a:p>
          <a:p>
            <a:pPr marL="342900" indent="-342900">
              <a:buFont typeface="+mj-lt"/>
              <a:buAutoNum type="arabicPeriod"/>
            </a:pPr>
            <a:r>
              <a:rPr lang="en-US" dirty="0"/>
              <a:t>Don’t share it with anyone</a:t>
            </a:r>
          </a:p>
          <a:p>
            <a:pPr marL="342900" indent="-342900">
              <a:buFont typeface="+mj-lt"/>
              <a:buAutoNum type="arabicPeriod"/>
            </a:pPr>
            <a:r>
              <a:rPr lang="en-US" dirty="0"/>
              <a:t>Change it often</a:t>
            </a:r>
          </a:p>
          <a:p>
            <a:pPr marL="342900" indent="-342900">
              <a:buFont typeface="+mj-lt"/>
              <a:buAutoNum type="arabicPeriod"/>
            </a:pPr>
            <a:r>
              <a:rPr lang="en-US" b="1" dirty="0"/>
              <a:t>Don’t re-use passwords across sites. </a:t>
            </a:r>
          </a:p>
          <a:p>
            <a:endParaRPr lang="en-US" b="1" dirty="0"/>
          </a:p>
          <a:p>
            <a:endParaRPr lang="en-US" dirty="0"/>
          </a:p>
        </p:txBody>
      </p:sp>
      <p:sp>
        <p:nvSpPr>
          <p:cNvPr id="10" name="Content Placeholder 9">
            <a:extLst>
              <a:ext uri="{FF2B5EF4-FFF2-40B4-BE49-F238E27FC236}">
                <a16:creationId xmlns:a16="http://schemas.microsoft.com/office/drawing/2014/main" id="{5FBC2FF8-A633-B34B-83A6-84784D6A9C2A}"/>
              </a:ext>
            </a:extLst>
          </p:cNvPr>
          <p:cNvSpPr>
            <a:spLocks noGrp="1"/>
          </p:cNvSpPr>
          <p:nvPr>
            <p:ph sz="half" idx="2"/>
          </p:nvPr>
        </p:nvSpPr>
        <p:spPr/>
        <p:txBody>
          <a:bodyPr/>
          <a:lstStyle/>
          <a:p>
            <a:r>
              <a:rPr lang="en-US" dirty="0"/>
              <a:t>“As estimated by Florencio and </a:t>
            </a:r>
            <a:r>
              <a:rPr lang="en-US" dirty="0" err="1"/>
              <a:t>Herley</a:t>
            </a:r>
            <a:r>
              <a:rPr lang="en-US" dirty="0"/>
              <a:t> a typical user has 25 accounts and 6.5 passwords, each used at 3.9 sites.”</a:t>
            </a:r>
          </a:p>
          <a:p>
            <a:endParaRPr lang="en-US" dirty="0"/>
          </a:p>
          <a:p>
            <a:r>
              <a:rPr lang="en-US" dirty="0"/>
              <a:t>Password costs are “increased by 6.9x” (this is not really true). </a:t>
            </a:r>
          </a:p>
          <a:p>
            <a:endParaRPr lang="en-US" dirty="0"/>
          </a:p>
          <a:p>
            <a:r>
              <a:rPr lang="en-US" dirty="0"/>
              <a:t>But benefits are marginal at best. Only against bulk or phishing attacks. </a:t>
            </a:r>
          </a:p>
          <a:p>
            <a:endParaRPr lang="en-US" dirty="0"/>
          </a:p>
        </p:txBody>
      </p:sp>
      <p:sp>
        <p:nvSpPr>
          <p:cNvPr id="4" name="Footer Placeholder 3">
            <a:extLst>
              <a:ext uri="{FF2B5EF4-FFF2-40B4-BE49-F238E27FC236}">
                <a16:creationId xmlns:a16="http://schemas.microsoft.com/office/drawing/2014/main" id="{880D6FFF-13A0-4D4B-A95E-3AB834DFC7F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1B862D0E-898A-3748-82E8-6A7CC111B4E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2" name="Title 1">
            <a:extLst>
              <a:ext uri="{FF2B5EF4-FFF2-40B4-BE49-F238E27FC236}">
                <a16:creationId xmlns:a16="http://schemas.microsoft.com/office/drawing/2014/main" id="{C8D67DE3-0815-5D4D-A90F-398BC298AADF}"/>
              </a:ext>
            </a:extLst>
          </p:cNvPr>
          <p:cNvSpPr>
            <a:spLocks noGrp="1"/>
          </p:cNvSpPr>
          <p:nvPr>
            <p:ph type="title" idx="4294967295"/>
          </p:nvPr>
        </p:nvSpPr>
        <p:spPr>
          <a:xfrm>
            <a:off x="667544" y="130475"/>
            <a:ext cx="7923212" cy="393700"/>
          </a:xfrm>
        </p:spPr>
        <p:txBody>
          <a:bodyPr/>
          <a:lstStyle/>
          <a:p>
            <a:r>
              <a:rPr lang="en-US" dirty="0"/>
              <a:t>Analysis of 7</a:t>
            </a:r>
          </a:p>
        </p:txBody>
      </p:sp>
    </p:spTree>
    <p:extLst>
      <p:ext uri="{BB962C8B-B14F-4D97-AF65-F5344CB8AC3E}">
        <p14:creationId xmlns:p14="http://schemas.microsoft.com/office/powerpoint/2010/main" val="235082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B17FF-9762-B54B-B5C1-1C0474114106}"/>
              </a:ext>
            </a:extLst>
          </p:cNvPr>
          <p:cNvSpPr>
            <a:spLocks noGrp="1"/>
          </p:cNvSpPr>
          <p:nvPr>
            <p:ph sz="half" idx="1"/>
          </p:nvPr>
        </p:nvSpPr>
        <p:spPr/>
        <p:txBody>
          <a:bodyPr/>
          <a:lstStyle/>
          <a:p>
            <a:r>
              <a:rPr lang="en-US" dirty="0"/>
              <a:t>Common rules on password</a:t>
            </a:r>
          </a:p>
          <a:p>
            <a:pPr marL="342900" indent="-342900">
              <a:buFont typeface="+mj-lt"/>
              <a:buAutoNum type="arabicPeriod"/>
            </a:pPr>
            <a:r>
              <a:rPr lang="en-US" dirty="0"/>
              <a:t>Length</a:t>
            </a:r>
          </a:p>
          <a:p>
            <a:pPr marL="342900" indent="-342900">
              <a:buFont typeface="+mj-lt"/>
              <a:buAutoNum type="arabicPeriod"/>
            </a:pPr>
            <a:r>
              <a:rPr lang="en-US" dirty="0"/>
              <a:t>Composition (e.g. digits, special characters)</a:t>
            </a:r>
          </a:p>
          <a:p>
            <a:pPr marL="342900" indent="-342900">
              <a:buFont typeface="+mj-lt"/>
              <a:buAutoNum type="arabicPeriod"/>
            </a:pPr>
            <a:r>
              <a:rPr lang="en-US" dirty="0"/>
              <a:t>Dictionary membership (in any language)</a:t>
            </a:r>
          </a:p>
          <a:p>
            <a:pPr marL="342900" indent="-342900">
              <a:buFont typeface="+mj-lt"/>
              <a:buAutoNum type="arabicPeriod"/>
            </a:pPr>
            <a:r>
              <a:rPr lang="en-US" dirty="0"/>
              <a:t>Don’t write it down</a:t>
            </a:r>
          </a:p>
          <a:p>
            <a:pPr marL="342900" indent="-342900">
              <a:buFont typeface="+mj-lt"/>
              <a:buAutoNum type="arabicPeriod"/>
            </a:pPr>
            <a:r>
              <a:rPr lang="en-US" dirty="0"/>
              <a:t>Don’t share it with anyone</a:t>
            </a:r>
          </a:p>
          <a:p>
            <a:pPr marL="342900" indent="-342900">
              <a:buFont typeface="+mj-lt"/>
              <a:buAutoNum type="arabicPeriod"/>
            </a:pPr>
            <a:r>
              <a:rPr lang="en-US" dirty="0"/>
              <a:t>Change it often</a:t>
            </a:r>
          </a:p>
          <a:p>
            <a:pPr marL="342900" indent="-342900">
              <a:buFont typeface="+mj-lt"/>
              <a:buAutoNum type="arabicPeriod"/>
            </a:pPr>
            <a:r>
              <a:rPr lang="en-US" b="1" dirty="0"/>
              <a:t>Don’t re-use passwords across sites. </a:t>
            </a:r>
          </a:p>
          <a:p>
            <a:endParaRPr lang="en-US" b="1" dirty="0"/>
          </a:p>
          <a:p>
            <a:endParaRPr lang="en-US" dirty="0"/>
          </a:p>
        </p:txBody>
      </p:sp>
      <p:sp>
        <p:nvSpPr>
          <p:cNvPr id="10" name="Content Placeholder 9">
            <a:extLst>
              <a:ext uri="{FF2B5EF4-FFF2-40B4-BE49-F238E27FC236}">
                <a16:creationId xmlns:a16="http://schemas.microsoft.com/office/drawing/2014/main" id="{5FBC2FF8-A633-B34B-83A6-84784D6A9C2A}"/>
              </a:ext>
            </a:extLst>
          </p:cNvPr>
          <p:cNvSpPr>
            <a:spLocks noGrp="1"/>
          </p:cNvSpPr>
          <p:nvPr>
            <p:ph sz="half" idx="2"/>
          </p:nvPr>
        </p:nvSpPr>
        <p:spPr/>
        <p:txBody>
          <a:bodyPr/>
          <a:lstStyle/>
          <a:p>
            <a:pPr marL="342900" indent="-342900">
              <a:buFont typeface="+mj-lt"/>
              <a:buAutoNum type="alphaLcPeriod"/>
            </a:pPr>
            <a:r>
              <a:rPr lang="en-US" dirty="0"/>
              <a:t>phishing, </a:t>
            </a:r>
          </a:p>
          <a:p>
            <a:pPr marL="342900" indent="-342900">
              <a:buFont typeface="+mj-lt"/>
              <a:buAutoNum type="alphaLcPeriod"/>
            </a:pPr>
            <a:r>
              <a:rPr lang="en-US" dirty="0"/>
              <a:t>keylogging, </a:t>
            </a:r>
          </a:p>
          <a:p>
            <a:pPr marL="342900" indent="-342900">
              <a:buFont typeface="+mj-lt"/>
              <a:buAutoNum type="alphaLcPeriod"/>
            </a:pPr>
            <a:r>
              <a:rPr lang="en-US" dirty="0"/>
              <a:t>brute-force attack on the user’s account, </a:t>
            </a:r>
          </a:p>
          <a:p>
            <a:pPr marL="342900" indent="-342900">
              <a:buFont typeface="+mj-lt"/>
              <a:buAutoNum type="alphaLcPeriod"/>
            </a:pPr>
            <a:r>
              <a:rPr lang="en-US" dirty="0"/>
              <a:t>bulk-guessing attack on all accounts at the server, </a:t>
            </a:r>
          </a:p>
          <a:p>
            <a:pPr marL="342900" indent="-342900">
              <a:buFont typeface="+mj-lt"/>
              <a:buAutoNum type="alphaLcPeriod"/>
            </a:pPr>
            <a:r>
              <a:rPr lang="en-US" dirty="0"/>
              <a:t>special-access attacks (guessing, shoulder surfing and console access).</a:t>
            </a:r>
          </a:p>
          <a:p>
            <a:endParaRPr lang="en-US" dirty="0"/>
          </a:p>
          <a:p>
            <a:r>
              <a:rPr lang="en-US" dirty="0"/>
              <a:t>Rules 1-5 don’t work against a), b), are too strong for c).</a:t>
            </a:r>
          </a:p>
          <a:p>
            <a:r>
              <a:rPr lang="en-US" dirty="0"/>
              <a:t>Rule 6 has costs much higher than benefits</a:t>
            </a:r>
          </a:p>
          <a:p>
            <a:r>
              <a:rPr lang="en-US" dirty="0"/>
              <a:t>Rule 7 has marginal benefits at best </a:t>
            </a:r>
          </a:p>
          <a:p>
            <a:endParaRPr lang="en-US" dirty="0"/>
          </a:p>
        </p:txBody>
      </p:sp>
      <p:sp>
        <p:nvSpPr>
          <p:cNvPr id="4" name="Footer Placeholder 3">
            <a:extLst>
              <a:ext uri="{FF2B5EF4-FFF2-40B4-BE49-F238E27FC236}">
                <a16:creationId xmlns:a16="http://schemas.microsoft.com/office/drawing/2014/main" id="{880D6FFF-13A0-4D4B-A95E-3AB834DFC7F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1B862D0E-898A-3748-82E8-6A7CC111B4E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2" name="Title 1">
            <a:extLst>
              <a:ext uri="{FF2B5EF4-FFF2-40B4-BE49-F238E27FC236}">
                <a16:creationId xmlns:a16="http://schemas.microsoft.com/office/drawing/2014/main" id="{C8D67DE3-0815-5D4D-A90F-398BC298AADF}"/>
              </a:ext>
            </a:extLst>
          </p:cNvPr>
          <p:cNvSpPr>
            <a:spLocks noGrp="1"/>
          </p:cNvSpPr>
          <p:nvPr>
            <p:ph type="title" idx="4294967295"/>
          </p:nvPr>
        </p:nvSpPr>
        <p:spPr>
          <a:xfrm>
            <a:off x="667544" y="130475"/>
            <a:ext cx="7923212" cy="393700"/>
          </a:xfrm>
        </p:spPr>
        <p:txBody>
          <a:bodyPr/>
          <a:lstStyle/>
          <a:p>
            <a:r>
              <a:rPr lang="en-US" dirty="0"/>
              <a:t>Against the attacks</a:t>
            </a:r>
          </a:p>
        </p:txBody>
      </p:sp>
    </p:spTree>
    <p:extLst>
      <p:ext uri="{BB962C8B-B14F-4D97-AF65-F5344CB8AC3E}">
        <p14:creationId xmlns:p14="http://schemas.microsoft.com/office/powerpoint/2010/main" val="20447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8168-51C4-E646-974B-AA2FA9D45D0A}"/>
              </a:ext>
            </a:extLst>
          </p:cNvPr>
          <p:cNvSpPr>
            <a:spLocks noGrp="1"/>
          </p:cNvSpPr>
          <p:nvPr>
            <p:ph type="title"/>
          </p:nvPr>
        </p:nvSpPr>
        <p:spPr/>
        <p:txBody>
          <a:bodyPr/>
          <a:lstStyle/>
          <a:p>
            <a:r>
              <a:rPr lang="en-US"/>
              <a:t>Study Material</a:t>
            </a:r>
            <a:endParaRPr lang="en-US" dirty="0"/>
          </a:p>
        </p:txBody>
      </p:sp>
      <p:sp>
        <p:nvSpPr>
          <p:cNvPr id="3" name="Content Placeholder 2">
            <a:extLst>
              <a:ext uri="{FF2B5EF4-FFF2-40B4-BE49-F238E27FC236}">
                <a16:creationId xmlns:a16="http://schemas.microsoft.com/office/drawing/2014/main" id="{5375F5C1-DACF-D441-926C-2A48E01C6359}"/>
              </a:ext>
            </a:extLst>
          </p:cNvPr>
          <p:cNvSpPr>
            <a:spLocks noGrp="1"/>
          </p:cNvSpPr>
          <p:nvPr>
            <p:ph idx="1"/>
          </p:nvPr>
        </p:nvSpPr>
        <p:spPr/>
        <p:txBody>
          <a:bodyPr/>
          <a:lstStyle/>
          <a:p>
            <a:r>
              <a:rPr lang="en-US" b="1" dirty="0"/>
              <a:t>Encryption in ICS networks: a blessing or a curse? </a:t>
            </a:r>
            <a:r>
              <a:rPr lang="en-US" dirty="0">
                <a:hlinkClick r:id="rId2"/>
              </a:rPr>
              <a:t>https://research.tue.nl/en/publications/encryption-in-ics-networks-a-blessing-or-a-curse</a:t>
            </a:r>
            <a:endParaRPr lang="en-US" dirty="0"/>
          </a:p>
          <a:p>
            <a:endParaRPr lang="en-US" dirty="0"/>
          </a:p>
          <a:p>
            <a:r>
              <a:rPr lang="en-US" b="1" dirty="0"/>
              <a:t>So Long, And No Thanks for the Externalities</a:t>
            </a:r>
            <a:r>
              <a:rPr lang="en-US" dirty="0"/>
              <a:t>: The Rational Rejection of Security Advice by Users, by Cormac </a:t>
            </a:r>
            <a:r>
              <a:rPr lang="en-US" dirty="0" err="1"/>
              <a:t>Herley</a:t>
            </a:r>
            <a:r>
              <a:rPr lang="en-US" dirty="0"/>
              <a:t>. https://</a:t>
            </a:r>
            <a:r>
              <a:rPr lang="en-US" dirty="0" err="1"/>
              <a:t>www.microsoft.com</a:t>
            </a:r>
            <a:r>
              <a:rPr lang="en-US" dirty="0"/>
              <a:t>/</a:t>
            </a:r>
            <a:r>
              <a:rPr lang="en-US" dirty="0" err="1"/>
              <a:t>en</a:t>
            </a:r>
            <a:r>
              <a:rPr lang="en-US" dirty="0"/>
              <a:t>-us/research/</a:t>
            </a:r>
            <a:r>
              <a:rPr lang="en-US" dirty="0" err="1"/>
              <a:t>wp</a:t>
            </a:r>
            <a:r>
              <a:rPr lang="en-US" dirty="0"/>
              <a:t>-content/uploads/2016/02/</a:t>
            </a:r>
            <a:r>
              <a:rPr lang="en-US" dirty="0" err="1"/>
              <a:t>SoLongAndNoThanks.pdf</a:t>
            </a:r>
            <a:br>
              <a:rPr lang="en-US" dirty="0"/>
            </a:br>
            <a:endParaRPr lang="en-US" dirty="0"/>
          </a:p>
          <a:p>
            <a:r>
              <a:rPr lang="en-US" b="1" dirty="0"/>
              <a:t>Where Do All The Attacks Go? </a:t>
            </a:r>
            <a:r>
              <a:rPr lang="en-US" dirty="0"/>
              <a:t>By </a:t>
            </a:r>
            <a:r>
              <a:rPr lang="en-US" dirty="0" err="1"/>
              <a:t>Dinei</a:t>
            </a:r>
            <a:r>
              <a:rPr lang="en-US" dirty="0"/>
              <a:t> Florencio and Cormac </a:t>
            </a:r>
            <a:r>
              <a:rPr lang="en-US" dirty="0" err="1"/>
              <a:t>Herley</a:t>
            </a:r>
            <a:r>
              <a:rPr lang="en-US" dirty="0"/>
              <a:t>. Not the mathematics, only the principles. Available at: </a:t>
            </a:r>
            <a:r>
              <a:rPr lang="en-US" dirty="0">
                <a:hlinkClick r:id="rId3"/>
              </a:rPr>
              <a:t>http://www.econinfosec.org/archive/weis2011/papers/Where%20Do%20All%20the%20Attacks%20Go.pdf</a:t>
            </a:r>
            <a:r>
              <a:rPr lang="en-US" dirty="0"/>
              <a:t>]</a:t>
            </a:r>
          </a:p>
          <a:p>
            <a:endParaRPr lang="en-US" dirty="0"/>
          </a:p>
        </p:txBody>
      </p:sp>
      <p:sp>
        <p:nvSpPr>
          <p:cNvPr id="11" name="Footer Placeholder 10">
            <a:extLst>
              <a:ext uri="{FF2B5EF4-FFF2-40B4-BE49-F238E27FC236}">
                <a16:creationId xmlns:a16="http://schemas.microsoft.com/office/drawing/2014/main" id="{71056BEA-40E4-E149-913C-CD6E5B89E86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12" name="Slide Number Placeholder 11">
            <a:extLst>
              <a:ext uri="{FF2B5EF4-FFF2-40B4-BE49-F238E27FC236}">
                <a16:creationId xmlns:a16="http://schemas.microsoft.com/office/drawing/2014/main" id="{85970D87-0C5D-944A-9844-9781986D0F5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51711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AAE10A-5BFB-4549-A745-987D26C43EB0}"/>
              </a:ext>
            </a:extLst>
          </p:cNvPr>
          <p:cNvSpPr>
            <a:spLocks noGrp="1"/>
          </p:cNvSpPr>
          <p:nvPr>
            <p:ph type="title"/>
          </p:nvPr>
        </p:nvSpPr>
        <p:spPr/>
        <p:txBody>
          <a:bodyPr/>
          <a:lstStyle/>
          <a:p>
            <a:r>
              <a:rPr lang="en-US" dirty="0"/>
              <a:t>Something extra about Passwords</a:t>
            </a:r>
          </a:p>
        </p:txBody>
      </p:sp>
      <p:sp>
        <p:nvSpPr>
          <p:cNvPr id="3" name="Text Placeholder 2">
            <a:extLst>
              <a:ext uri="{FF2B5EF4-FFF2-40B4-BE49-F238E27FC236}">
                <a16:creationId xmlns:a16="http://schemas.microsoft.com/office/drawing/2014/main" id="{8C6EC2E6-A248-6647-B4F3-67D2578360E2}"/>
              </a:ext>
            </a:extLst>
          </p:cNvPr>
          <p:cNvSpPr>
            <a:spLocks noGrp="1"/>
          </p:cNvSpPr>
          <p:nvPr>
            <p:ph idx="1"/>
          </p:nvPr>
        </p:nvSpPr>
        <p:spPr/>
        <p:txBody>
          <a:bodyPr/>
          <a:lstStyle/>
          <a:p>
            <a:pPr marL="342900" lvl="1" indent="-342900">
              <a:buFont typeface="Arial" panose="020B0604020202020204" pitchFamily="34" charset="0"/>
              <a:buChar char="•"/>
            </a:pPr>
            <a:r>
              <a:rPr lang="en-US" dirty="0"/>
              <a:t>“Passwords must be strong and complex”</a:t>
            </a:r>
          </a:p>
          <a:p>
            <a:pPr marL="545400" lvl="2" indent="-342900"/>
            <a:r>
              <a:rPr lang="en-US" dirty="0"/>
              <a:t>I would agree but he question is whether this is useful at all. Because:</a:t>
            </a:r>
          </a:p>
          <a:p>
            <a:pPr marL="747900" lvl="3" indent="-342900"/>
            <a:r>
              <a:rPr lang="en-US" dirty="0"/>
              <a:t>In an </a:t>
            </a:r>
            <a:r>
              <a:rPr lang="en-US" i="1" dirty="0"/>
              <a:t>online </a:t>
            </a:r>
            <a:r>
              <a:rPr lang="en-US" dirty="0"/>
              <a:t>attack, the attacker has usually no way to try all possibilities</a:t>
            </a:r>
          </a:p>
          <a:p>
            <a:pPr marL="747900" lvl="3" indent="-342900"/>
            <a:r>
              <a:rPr lang="en-US" dirty="0"/>
              <a:t>In an </a:t>
            </a:r>
            <a:r>
              <a:rPr lang="en-US" i="1" dirty="0"/>
              <a:t>offline </a:t>
            </a:r>
            <a:r>
              <a:rPr lang="en-US" dirty="0"/>
              <a:t>attack, even very strong password are cracked (and: there is a good business model for it)</a:t>
            </a:r>
          </a:p>
          <a:p>
            <a:pPr marL="545400" lvl="2" indent="-342900"/>
            <a:r>
              <a:rPr lang="en-US" dirty="0"/>
              <a:t>Recent large scale password breaches include LastPass, </a:t>
            </a:r>
            <a:r>
              <a:rPr lang="en-US" dirty="0" err="1"/>
              <a:t>AshleyMadison</a:t>
            </a:r>
            <a:r>
              <a:rPr lang="en-US" dirty="0"/>
              <a:t>, Dropbox and Yahoo! (see paper below)</a:t>
            </a:r>
          </a:p>
          <a:p>
            <a:pPr marL="545400" lvl="2" indent="-342900"/>
            <a:endParaRPr lang="en-US" dirty="0"/>
          </a:p>
        </p:txBody>
      </p:sp>
      <p:pic>
        <p:nvPicPr>
          <p:cNvPr id="12" name="Picture 11">
            <a:extLst>
              <a:ext uri="{FF2B5EF4-FFF2-40B4-BE49-F238E27FC236}">
                <a16:creationId xmlns:a16="http://schemas.microsoft.com/office/drawing/2014/main" id="{2455E4E0-40B5-7545-A400-3D5129438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117003"/>
            <a:ext cx="5641848" cy="1186106"/>
          </a:xfrm>
          <a:prstGeom prst="rect">
            <a:avLst/>
          </a:prstGeom>
        </p:spPr>
      </p:pic>
      <p:sp>
        <p:nvSpPr>
          <p:cNvPr id="13" name="Footer Placeholder 12">
            <a:extLst>
              <a:ext uri="{FF2B5EF4-FFF2-40B4-BE49-F238E27FC236}">
                <a16:creationId xmlns:a16="http://schemas.microsoft.com/office/drawing/2014/main" id="{EB3F4821-8037-3E4C-B2B6-C05320D7214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14" name="Slide Number Placeholder 13">
            <a:extLst>
              <a:ext uri="{FF2B5EF4-FFF2-40B4-BE49-F238E27FC236}">
                <a16:creationId xmlns:a16="http://schemas.microsoft.com/office/drawing/2014/main" id="{9539E319-F7AF-124F-8E0E-0CBA1A64201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361068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88DEE2-C807-1D4E-83A0-8C1649B8F4F3}"/>
              </a:ext>
            </a:extLst>
          </p:cNvPr>
          <p:cNvSpPr>
            <a:spLocks noGrp="1"/>
          </p:cNvSpPr>
          <p:nvPr>
            <p:ph type="title"/>
          </p:nvPr>
        </p:nvSpPr>
        <p:spPr/>
        <p:txBody>
          <a:bodyPr/>
          <a:lstStyle/>
          <a:p>
            <a:r>
              <a:rPr lang="en-US" dirty="0"/>
              <a:t>Teaching Users to Recognize </a:t>
            </a:r>
            <a:r>
              <a:rPr lang="en-US" dirty="0" err="1"/>
              <a:t>Phishings</a:t>
            </a:r>
            <a:r>
              <a:rPr lang="en-US" dirty="0"/>
              <a:t> URL</a:t>
            </a:r>
          </a:p>
        </p:txBody>
      </p:sp>
      <p:sp>
        <p:nvSpPr>
          <p:cNvPr id="7" name="Content Placeholder 6">
            <a:extLst>
              <a:ext uri="{FF2B5EF4-FFF2-40B4-BE49-F238E27FC236}">
                <a16:creationId xmlns:a16="http://schemas.microsoft.com/office/drawing/2014/main" id="{CD022D24-424F-3C4F-8E22-9374FFB2B17A}"/>
              </a:ext>
            </a:extLst>
          </p:cNvPr>
          <p:cNvSpPr>
            <a:spLocks noGrp="1"/>
          </p:cNvSpPr>
          <p:nvPr>
            <p:ph idx="1"/>
          </p:nvPr>
        </p:nvSpPr>
        <p:spPr/>
        <p:txBody>
          <a:bodyPr/>
          <a:lstStyle/>
          <a:p>
            <a:r>
              <a:rPr lang="en-US" dirty="0"/>
              <a:t>The costs:</a:t>
            </a:r>
          </a:p>
          <a:p>
            <a:pPr marL="285750" indent="-285750">
              <a:buFont typeface="Arial" panose="020B0604020202020204" pitchFamily="34" charset="0"/>
              <a:buChar char="•"/>
            </a:pPr>
            <a:r>
              <a:rPr lang="en-US" dirty="0"/>
              <a:t>Early attempts: recognize mis-spellings, e.g. </a:t>
            </a:r>
            <a:r>
              <a:rPr lang="en-US" dirty="0">
                <a:hlinkClick r:id="rId2"/>
              </a:rPr>
              <a:t>www.paypa1.com</a:t>
            </a:r>
            <a:r>
              <a:rPr lang="en-US" dirty="0"/>
              <a:t> (easy)</a:t>
            </a:r>
          </a:p>
          <a:p>
            <a:pPr marL="285750" indent="-285750">
              <a:buFont typeface="Arial" panose="020B0604020202020204" pitchFamily="34" charset="0"/>
              <a:buChar char="•"/>
            </a:pPr>
            <a:r>
              <a:rPr lang="en-US" dirty="0"/>
              <a:t>Later: recognize </a:t>
            </a:r>
            <a:r>
              <a:rPr lang="en-US" dirty="0" err="1"/>
              <a:t>misplacings</a:t>
            </a:r>
            <a:r>
              <a:rPr lang="en-US" dirty="0"/>
              <a:t>, e.g. </a:t>
            </a:r>
            <a:r>
              <a:rPr lang="en-US" dirty="0" err="1"/>
              <a:t>www.paypal.com.login.evil</a:t>
            </a:r>
            <a:r>
              <a:rPr lang="en-US" dirty="0"/>
              <a:t>. com (more difficult)</a:t>
            </a:r>
          </a:p>
          <a:p>
            <a:pPr marL="285750" indent="-285750">
              <a:buFont typeface="Arial" panose="020B0604020202020204" pitchFamily="34" charset="0"/>
              <a:buChar char="•"/>
            </a:pPr>
            <a:r>
              <a:rPr lang="en-US" dirty="0"/>
              <a:t>Also: &lt;a </a:t>
            </a:r>
            <a:r>
              <a:rPr lang="en-US" dirty="0" err="1"/>
              <a:t>href</a:t>
            </a:r>
            <a:r>
              <a:rPr lang="en-US" dirty="0"/>
              <a:t>="</a:t>
            </a:r>
            <a:r>
              <a:rPr lang="en-US" dirty="0" err="1"/>
              <a:t>www.evil.com</a:t>
            </a:r>
            <a:r>
              <a:rPr lang="en-US" dirty="0"/>
              <a:t>"&gt;</a:t>
            </a:r>
            <a:r>
              <a:rPr lang="en-US" dirty="0" err="1"/>
              <a:t>www.PayPal.com</a:t>
            </a:r>
            <a:r>
              <a:rPr lang="en-US" dirty="0"/>
              <a:t>&lt;/a&gt;  (recognizing this requires education)</a:t>
            </a:r>
          </a:p>
          <a:p>
            <a:r>
              <a:rPr lang="en-US" dirty="0"/>
              <a:t>Not to mention the fact that </a:t>
            </a:r>
          </a:p>
          <a:p>
            <a:pPr marL="285750" indent="-285750">
              <a:buFont typeface="Arial" panose="020B0604020202020204" pitchFamily="34" charset="0"/>
              <a:buChar char="•"/>
            </a:pPr>
            <a:r>
              <a:rPr lang="en-US" dirty="0"/>
              <a:t>some sites use (or refer to) sites that have a slightly different name (Bank of Ireland online banking is (was?) done at </a:t>
            </a:r>
            <a:r>
              <a:rPr lang="en-US" dirty="0">
                <a:hlinkClick r:id="rId3"/>
              </a:rPr>
              <a:t>www.365online.com</a:t>
            </a:r>
            <a:r>
              <a:rPr lang="en-US" dirty="0"/>
              <a:t>)</a:t>
            </a:r>
          </a:p>
          <a:p>
            <a:pPr marL="285750" indent="-285750">
              <a:buFont typeface="Arial" panose="020B0604020202020204" pitchFamily="34" charset="0"/>
              <a:buChar char="•"/>
            </a:pPr>
            <a:r>
              <a:rPr lang="en-US" dirty="0" err="1"/>
              <a:t>www.amazon.co.uk</a:t>
            </a:r>
            <a:r>
              <a:rPr lang="en-US" dirty="0"/>
              <a:t> is legitimate, while </a:t>
            </a:r>
            <a:r>
              <a:rPr lang="en-US" dirty="0" err="1"/>
              <a:t>www.bankofthewest.co.uk</a:t>
            </a:r>
            <a:r>
              <a:rPr lang="en-US" dirty="0"/>
              <a:t>  would not be….</a:t>
            </a:r>
          </a:p>
          <a:p>
            <a:endParaRPr lang="en-US" dirty="0"/>
          </a:p>
          <a:p>
            <a:pPr marL="285750" indent="-28575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AF570112-5872-F544-B0B6-1B251C27E73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B8E0512-72F8-8A4A-B18F-42BF5E6DA5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164649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5FAA3-24D2-C04A-A535-FAF7262B2E63}"/>
              </a:ext>
            </a:extLst>
          </p:cNvPr>
          <p:cNvSpPr>
            <a:spLocks noGrp="1"/>
          </p:cNvSpPr>
          <p:nvPr>
            <p:ph type="title"/>
          </p:nvPr>
        </p:nvSpPr>
        <p:spPr/>
        <p:txBody>
          <a:bodyPr/>
          <a:lstStyle/>
          <a:p>
            <a:r>
              <a:rPr lang="en-US" dirty="0"/>
              <a:t>Cost/Benefits of Phishing training</a:t>
            </a:r>
          </a:p>
        </p:txBody>
      </p:sp>
      <p:sp>
        <p:nvSpPr>
          <p:cNvPr id="3" name="Content Placeholder 2">
            <a:extLst>
              <a:ext uri="{FF2B5EF4-FFF2-40B4-BE49-F238E27FC236}">
                <a16:creationId xmlns:a16="http://schemas.microsoft.com/office/drawing/2014/main" id="{0850B996-C833-6D4D-8F4E-3622D6350FDF}"/>
              </a:ext>
            </a:extLst>
          </p:cNvPr>
          <p:cNvSpPr>
            <a:spLocks noGrp="1"/>
          </p:cNvSpPr>
          <p:nvPr>
            <p:ph idx="1"/>
          </p:nvPr>
        </p:nvSpPr>
        <p:spPr/>
        <p:txBody>
          <a:bodyPr/>
          <a:lstStyle/>
          <a:p>
            <a:r>
              <a:rPr lang="en-US" dirty="0"/>
              <a:t>Direct phishing losses in the US in 2008 (old, sorry) $60m. (But according to the recent 2017 Internet Crime Report it should be to $29,703,421  </a:t>
            </a:r>
            <a:r>
              <a:rPr lang="en-US" dirty="0">
                <a:hlinkClick r:id="rId2"/>
              </a:rPr>
              <a:t>https://pdf.ic3.gov/2017_IC3Report.pdf</a:t>
            </a:r>
            <a:r>
              <a:rPr lang="en-US" dirty="0"/>
              <a:t>)</a:t>
            </a:r>
          </a:p>
          <a:p>
            <a:endParaRPr lang="en-US" dirty="0"/>
          </a:p>
          <a:p>
            <a:r>
              <a:rPr lang="en-US" dirty="0"/>
              <a:t>The article states that, doing some math it turns out that any advice for dealing with phishing that costs more than 2.6 </a:t>
            </a:r>
            <a:r>
              <a:rPr lang="en-US" i="1" dirty="0"/>
              <a:t>minutes per year</a:t>
            </a:r>
            <a:r>
              <a:rPr lang="en-US" dirty="0"/>
              <a:t> is not economically viable</a:t>
            </a:r>
          </a:p>
          <a:p>
            <a:endParaRPr lang="en-US" dirty="0"/>
          </a:p>
          <a:p>
            <a:r>
              <a:rPr lang="en-US" dirty="0"/>
              <a:t>Don’t quite agree on the calculation, because only direct costs are accounted for, and not the indirect ones. </a:t>
            </a:r>
          </a:p>
          <a:p>
            <a:endParaRPr lang="en-US" dirty="0"/>
          </a:p>
          <a:p>
            <a:r>
              <a:rPr lang="en-US" dirty="0"/>
              <a:t>But still, it shows that even the most “common” security advice is economically unsound. </a:t>
            </a:r>
          </a:p>
          <a:p>
            <a:endParaRPr lang="en-US" dirty="0"/>
          </a:p>
          <a:p>
            <a:endParaRPr lang="en-US" dirty="0"/>
          </a:p>
        </p:txBody>
      </p:sp>
      <p:sp>
        <p:nvSpPr>
          <p:cNvPr id="4" name="Footer Placeholder 3">
            <a:extLst>
              <a:ext uri="{FF2B5EF4-FFF2-40B4-BE49-F238E27FC236}">
                <a16:creationId xmlns:a16="http://schemas.microsoft.com/office/drawing/2014/main" id="{A6506CD6-9159-D144-A3AD-B3710D0A522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D3C5F785-2BEE-0740-B9C2-CF68A48BAAE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237152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11DAF-AA3A-CF43-B520-0FA7BC0D97B4}"/>
              </a:ext>
            </a:extLst>
          </p:cNvPr>
          <p:cNvSpPr>
            <a:spLocks noGrp="1"/>
          </p:cNvSpPr>
          <p:nvPr>
            <p:ph type="title"/>
          </p:nvPr>
        </p:nvSpPr>
        <p:spPr/>
        <p:txBody>
          <a:bodyPr/>
          <a:lstStyle/>
          <a:p>
            <a:r>
              <a:rPr lang="en-US" dirty="0"/>
              <a:t>And then there is the fact that we (human) are loss-averse</a:t>
            </a:r>
          </a:p>
        </p:txBody>
      </p:sp>
      <p:sp>
        <p:nvSpPr>
          <p:cNvPr id="3" name="Content Placeholder 2">
            <a:extLst>
              <a:ext uri="{FF2B5EF4-FFF2-40B4-BE49-F238E27FC236}">
                <a16:creationId xmlns:a16="http://schemas.microsoft.com/office/drawing/2014/main" id="{81C8A9FD-A6D1-DA4E-A2D4-91E7D53A52A0}"/>
              </a:ext>
            </a:extLst>
          </p:cNvPr>
          <p:cNvSpPr>
            <a:spLocks noGrp="1"/>
          </p:cNvSpPr>
          <p:nvPr>
            <p:ph idx="1"/>
          </p:nvPr>
        </p:nvSpPr>
        <p:spPr>
          <a:xfrm>
            <a:off x="552826" y="2002027"/>
            <a:ext cx="3053958" cy="2273301"/>
          </a:xfrm>
        </p:spPr>
        <p:txBody>
          <a:bodyPr/>
          <a:lstStyle/>
          <a:p>
            <a:r>
              <a:rPr lang="en-US" dirty="0"/>
              <a:t>Loss aversion explains partly why we follow irrational advices.</a:t>
            </a:r>
          </a:p>
          <a:p>
            <a:endParaRPr lang="en-US" dirty="0"/>
          </a:p>
          <a:p>
            <a:r>
              <a:rPr lang="en-US" dirty="0"/>
              <a:t>“people's tendency to prefer avoiding </a:t>
            </a:r>
            <a:r>
              <a:rPr lang="en-US" dirty="0">
                <a:hlinkClick r:id="rId2" tooltip="Loss function"/>
              </a:rPr>
              <a:t>losses</a:t>
            </a:r>
            <a:r>
              <a:rPr lang="en-US" dirty="0"/>
              <a:t> to acquiring equivalent gains: it is better to not lose $5 than to find $5” </a:t>
            </a:r>
          </a:p>
          <a:p>
            <a:endParaRPr lang="en-US" dirty="0"/>
          </a:p>
        </p:txBody>
      </p:sp>
      <p:sp>
        <p:nvSpPr>
          <p:cNvPr id="4" name="Footer Placeholder 3">
            <a:extLst>
              <a:ext uri="{FF2B5EF4-FFF2-40B4-BE49-F238E27FC236}">
                <a16:creationId xmlns:a16="http://schemas.microsoft.com/office/drawing/2014/main" id="{D1E9A0C6-453C-9A44-AD44-0FF8944A29B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CF1B3F51-1C6F-B84F-AD54-9850FA221D3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9363A43D-B776-6F49-90F7-7702F7AF0BFC}"/>
              </a:ext>
            </a:extLst>
          </p:cNvPr>
          <p:cNvPicPr>
            <a:picLocks noChangeAspect="1"/>
          </p:cNvPicPr>
          <p:nvPr/>
        </p:nvPicPr>
        <p:blipFill>
          <a:blip r:embed="rId3"/>
          <a:stretch>
            <a:fillRect/>
          </a:stretch>
        </p:blipFill>
        <p:spPr>
          <a:xfrm>
            <a:off x="6521196" y="2002028"/>
            <a:ext cx="1752600" cy="2273300"/>
          </a:xfrm>
          <a:prstGeom prst="rect">
            <a:avLst/>
          </a:prstGeom>
        </p:spPr>
      </p:pic>
      <p:pic>
        <p:nvPicPr>
          <p:cNvPr id="8" name="Picture 7">
            <a:extLst>
              <a:ext uri="{FF2B5EF4-FFF2-40B4-BE49-F238E27FC236}">
                <a16:creationId xmlns:a16="http://schemas.microsoft.com/office/drawing/2014/main" id="{7FC1260B-EF68-124B-9928-AE2106C8F93F}"/>
              </a:ext>
            </a:extLst>
          </p:cNvPr>
          <p:cNvPicPr>
            <a:picLocks noChangeAspect="1"/>
          </p:cNvPicPr>
          <p:nvPr/>
        </p:nvPicPr>
        <p:blipFill>
          <a:blip r:embed="rId4"/>
          <a:stretch>
            <a:fillRect/>
          </a:stretch>
        </p:blipFill>
        <p:spPr>
          <a:xfrm>
            <a:off x="3736292" y="2002028"/>
            <a:ext cx="2525888" cy="2273300"/>
          </a:xfrm>
          <a:prstGeom prst="rect">
            <a:avLst/>
          </a:prstGeom>
        </p:spPr>
      </p:pic>
      <p:sp>
        <p:nvSpPr>
          <p:cNvPr id="9" name="Rectangle 8">
            <a:extLst>
              <a:ext uri="{FF2B5EF4-FFF2-40B4-BE49-F238E27FC236}">
                <a16:creationId xmlns:a16="http://schemas.microsoft.com/office/drawing/2014/main" id="{253635F5-FEBD-1344-98C7-4D8D312BBAF1}"/>
              </a:ext>
            </a:extLst>
          </p:cNvPr>
          <p:cNvSpPr/>
          <p:nvPr/>
        </p:nvSpPr>
        <p:spPr>
          <a:xfrm>
            <a:off x="6593429" y="4255099"/>
            <a:ext cx="160813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B0080"/>
                </a:solidFill>
                <a:effectLst/>
                <a:uLnTx/>
                <a:uFillTx/>
                <a:latin typeface="Arial" panose="020B0604020202020204" pitchFamily="34" charset="0"/>
                <a:ea typeface="+mn-ea"/>
                <a:cs typeface="+mn-cs"/>
                <a:hlinkClick r:id="rId5" tooltip="Daniel Kahneman"/>
              </a:rPr>
              <a:t>Daniel Kahneman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806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BDE01-D234-E348-84E8-4AB6E4C231F4}"/>
              </a:ext>
            </a:extLst>
          </p:cNvPr>
          <p:cNvSpPr>
            <a:spLocks noGrp="1"/>
          </p:cNvSpPr>
          <p:nvPr>
            <p:ph type="title"/>
          </p:nvPr>
        </p:nvSpPr>
        <p:spPr/>
        <p:txBody>
          <a:bodyPr/>
          <a:lstStyle/>
          <a:p>
            <a:r>
              <a:rPr lang="en-US" dirty="0"/>
              <a:t>Where do all the attacks go?</a:t>
            </a:r>
          </a:p>
        </p:txBody>
      </p:sp>
      <p:sp>
        <p:nvSpPr>
          <p:cNvPr id="3" name="Content Placeholder 2">
            <a:extLst>
              <a:ext uri="{FF2B5EF4-FFF2-40B4-BE49-F238E27FC236}">
                <a16:creationId xmlns:a16="http://schemas.microsoft.com/office/drawing/2014/main" id="{04E688A6-FE6F-FB42-B4FE-7CB32EB2BB45}"/>
              </a:ext>
            </a:extLst>
          </p:cNvPr>
          <p:cNvSpPr>
            <a:spLocks noGrp="1"/>
          </p:cNvSpPr>
          <p:nvPr>
            <p:ph idx="1"/>
          </p:nvPr>
        </p:nvSpPr>
        <p:spPr/>
        <p:txBody>
          <a:bodyPr/>
          <a:lstStyle/>
          <a:p>
            <a:r>
              <a:rPr lang="en-US" dirty="0"/>
              <a:t>Where Do All The Attacks Go? By </a:t>
            </a:r>
            <a:r>
              <a:rPr lang="en-US" dirty="0" err="1"/>
              <a:t>Dinei</a:t>
            </a:r>
            <a:r>
              <a:rPr lang="en-US" dirty="0"/>
              <a:t> Florencio and Cormac </a:t>
            </a:r>
            <a:r>
              <a:rPr lang="en-US" dirty="0" err="1"/>
              <a:t>Herley</a:t>
            </a:r>
            <a:r>
              <a:rPr lang="en-US" dirty="0"/>
              <a:t>. Not the mathematics, only the principles. Available at: </a:t>
            </a:r>
          </a:p>
          <a:p>
            <a:r>
              <a:rPr lang="en-US" u="sng" dirty="0"/>
              <a:t>https://</a:t>
            </a:r>
            <a:r>
              <a:rPr lang="en-US" u="sng" dirty="0" err="1"/>
              <a:t>www.microsoft.com</a:t>
            </a:r>
            <a:r>
              <a:rPr lang="en-US" u="sng" dirty="0"/>
              <a:t>/</a:t>
            </a:r>
            <a:r>
              <a:rPr lang="en-US" u="sng" dirty="0" err="1"/>
              <a:t>en</a:t>
            </a:r>
            <a:r>
              <a:rPr lang="en-US" u="sng" dirty="0"/>
              <a:t>-us/research/publication/where-do-all-the-attacks-go-2/</a:t>
            </a:r>
            <a:endParaRPr lang="en-US" dirty="0"/>
          </a:p>
        </p:txBody>
      </p:sp>
      <p:sp>
        <p:nvSpPr>
          <p:cNvPr id="4" name="Footer Placeholder 3">
            <a:extLst>
              <a:ext uri="{FF2B5EF4-FFF2-40B4-BE49-F238E27FC236}">
                <a16:creationId xmlns:a16="http://schemas.microsoft.com/office/drawing/2014/main" id="{4294E84A-3873-BA44-A2A3-19F283A8E07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E7DD004F-BBBD-B34E-8742-52E73F74AA5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4287FD0F-2AAD-5047-A6EB-6A943D247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438" y="2203323"/>
            <a:ext cx="5431536" cy="2270357"/>
          </a:xfrm>
          <a:prstGeom prst="rect">
            <a:avLst/>
          </a:prstGeom>
        </p:spPr>
      </p:pic>
    </p:spTree>
    <p:extLst>
      <p:ext uri="{BB962C8B-B14F-4D97-AF65-F5344CB8AC3E}">
        <p14:creationId xmlns:p14="http://schemas.microsoft.com/office/powerpoint/2010/main" val="52626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F47A98-E9B4-C143-ACE9-B588AD417B40}"/>
              </a:ext>
            </a:extLst>
          </p:cNvPr>
          <p:cNvSpPr>
            <a:spLocks noGrp="1"/>
          </p:cNvSpPr>
          <p:nvPr>
            <p:ph type="title"/>
          </p:nvPr>
        </p:nvSpPr>
        <p:spPr/>
        <p:txBody>
          <a:bodyPr/>
          <a:lstStyle/>
          <a:p>
            <a:r>
              <a:rPr lang="en-US" dirty="0"/>
              <a:t>Summary (quotes from the paper)</a:t>
            </a:r>
          </a:p>
        </p:txBody>
      </p:sp>
      <p:sp>
        <p:nvSpPr>
          <p:cNvPr id="7" name="Content Placeholder 6">
            <a:extLst>
              <a:ext uri="{FF2B5EF4-FFF2-40B4-BE49-F238E27FC236}">
                <a16:creationId xmlns:a16="http://schemas.microsoft.com/office/drawing/2014/main" id="{3395CDB7-738F-E84C-80FC-F14E4A771D4A}"/>
              </a:ext>
            </a:extLst>
          </p:cNvPr>
          <p:cNvSpPr>
            <a:spLocks noGrp="1"/>
          </p:cNvSpPr>
          <p:nvPr>
            <p:ph idx="1"/>
          </p:nvPr>
        </p:nvSpPr>
        <p:spPr/>
        <p:txBody>
          <a:bodyPr/>
          <a:lstStyle/>
          <a:p>
            <a:r>
              <a:rPr lang="en-US" dirty="0"/>
              <a:t>The fact that a majority of Internet users appear un-harmed each year is difficult to reconcile with a weakest-link analysis. </a:t>
            </a:r>
          </a:p>
          <a:p>
            <a:r>
              <a:rPr lang="en-US" dirty="0"/>
              <a:t>We seek to explain this enormous gap between potential and actual harm. </a:t>
            </a:r>
          </a:p>
          <a:p>
            <a:r>
              <a:rPr lang="en-US" dirty="0"/>
              <a:t>The answer, we find, lies in the fact that an Internet attacker, who attacks </a:t>
            </a:r>
            <a:r>
              <a:rPr lang="en-US" dirty="0" err="1"/>
              <a:t>en</a:t>
            </a:r>
            <a:r>
              <a:rPr lang="en-US" dirty="0"/>
              <a:t> masse, faces a sum-of-effort rather than a weakest-link defense. Large-scale attacks must be profitable in expectation, not merely in particular scenarios. For example, knowing the dog’s name may open an occasional bank account, but the cost of determining one million users’ dogs’ names is far greater than that information is worth. </a:t>
            </a:r>
          </a:p>
          <a:p>
            <a:r>
              <a:rPr lang="en-US" dirty="0"/>
              <a:t>The strategy that appears simple in isolation leads to bankruptcy in expectation. </a:t>
            </a:r>
          </a:p>
          <a:p>
            <a:r>
              <a:rPr lang="en-US" b="1" dirty="0"/>
              <a:t>Many attacks cannot be made profitable, even when many profitable targets exist</a:t>
            </a:r>
            <a:r>
              <a:rPr lang="en-US" dirty="0"/>
              <a:t>. </a:t>
            </a:r>
          </a:p>
          <a:p>
            <a:endParaRPr lang="en-US" dirty="0"/>
          </a:p>
        </p:txBody>
      </p:sp>
      <p:sp>
        <p:nvSpPr>
          <p:cNvPr id="4" name="Footer Placeholder 3">
            <a:extLst>
              <a:ext uri="{FF2B5EF4-FFF2-40B4-BE49-F238E27FC236}">
                <a16:creationId xmlns:a16="http://schemas.microsoft.com/office/drawing/2014/main" id="{1A3C3552-3142-B34E-831D-2D61B8199D5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454160C4-D0CE-3141-B08F-5C2E1425B1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162666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B04F-FDAD-594E-A936-985287364ED7}"/>
              </a:ext>
            </a:extLst>
          </p:cNvPr>
          <p:cNvSpPr>
            <a:spLocks noGrp="1"/>
          </p:cNvSpPr>
          <p:nvPr>
            <p:ph type="title"/>
          </p:nvPr>
        </p:nvSpPr>
        <p:spPr/>
        <p:txBody>
          <a:bodyPr/>
          <a:lstStyle/>
          <a:p>
            <a:r>
              <a:rPr lang="en-US" dirty="0"/>
              <a:t>Why aren’t we attacked every day?</a:t>
            </a:r>
          </a:p>
        </p:txBody>
      </p:sp>
      <p:sp>
        <p:nvSpPr>
          <p:cNvPr id="3" name="Content Placeholder 2">
            <a:extLst>
              <a:ext uri="{FF2B5EF4-FFF2-40B4-BE49-F238E27FC236}">
                <a16:creationId xmlns:a16="http://schemas.microsoft.com/office/drawing/2014/main" id="{E5E971BE-139E-064E-87C9-59644309F9E6}"/>
              </a:ext>
            </a:extLst>
          </p:cNvPr>
          <p:cNvSpPr>
            <a:spLocks noGrp="1"/>
          </p:cNvSpPr>
          <p:nvPr>
            <p:ph idx="1"/>
          </p:nvPr>
        </p:nvSpPr>
        <p:spPr/>
        <p:txBody>
          <a:bodyPr/>
          <a:lstStyle/>
          <a:p>
            <a:pPr marL="285750" indent="-285750">
              <a:buFont typeface="Arial" panose="020B0604020202020204" pitchFamily="34" charset="0"/>
              <a:buChar char="•"/>
            </a:pPr>
            <a:r>
              <a:rPr lang="en-US" dirty="0"/>
              <a:t>Our passwords are stolen, </a:t>
            </a:r>
          </a:p>
          <a:p>
            <a:pPr marL="285750" indent="-285750">
              <a:buFont typeface="Arial" panose="020B0604020202020204" pitchFamily="34" charset="0"/>
              <a:buChar char="•"/>
            </a:pPr>
            <a:r>
              <a:rPr lang="en-US" dirty="0"/>
              <a:t>our computer are vulnerable, </a:t>
            </a:r>
          </a:p>
          <a:p>
            <a:pPr marL="285750" indent="-285750">
              <a:buFont typeface="Arial" panose="020B0604020202020204" pitchFamily="34" charset="0"/>
              <a:buChar char="•"/>
            </a:pPr>
            <a:r>
              <a:rPr lang="en-US" dirty="0"/>
              <a:t>our software is unpatched (we use the old version, see </a:t>
            </a:r>
            <a:r>
              <a:rPr lang="en-US" dirty="0" err="1"/>
              <a:t>eg</a:t>
            </a:r>
            <a:r>
              <a:rPr lang="en-US" dirty="0"/>
              <a:t> Adobe and IE),</a:t>
            </a:r>
          </a:p>
          <a:p>
            <a:pPr marL="285750" indent="-285750">
              <a:buFont typeface="Arial" panose="020B0604020202020204" pitchFamily="34" charset="0"/>
              <a:buChar char="•"/>
            </a:pPr>
            <a:r>
              <a:rPr lang="en-US" dirty="0"/>
              <a:t>the majority of computer users ignores security policies/warnings, </a:t>
            </a:r>
          </a:p>
          <a:p>
            <a:pPr marL="285750" indent="-285750">
              <a:buFont typeface="Arial" panose="020B0604020202020204" pitchFamily="34" charset="0"/>
              <a:buChar char="•"/>
            </a:pPr>
            <a:r>
              <a:rPr lang="en-US" dirty="0"/>
              <a:t>our antivirus … (which antivirus?)</a:t>
            </a:r>
          </a:p>
          <a:p>
            <a:pPr marL="285750" indent="-285750">
              <a:buFont typeface="Arial" panose="020B0604020202020204" pitchFamily="34" charset="0"/>
              <a:buChar char="•"/>
            </a:pPr>
            <a:endParaRPr lang="en-US" dirty="0"/>
          </a:p>
          <a:p>
            <a:r>
              <a:rPr lang="en-US" dirty="0"/>
              <a:t>There is no question that there is an enormous gap between the potential attacks and the actual attacks </a:t>
            </a:r>
            <a:r>
              <a:rPr lang="en-US" i="1" dirty="0"/>
              <a:t>even if we restrict the potential attacks to those in which attackers make a profit</a:t>
            </a:r>
            <a:endParaRPr lang="en-US" dirty="0"/>
          </a:p>
          <a:p>
            <a:endParaRPr lang="en-US" dirty="0"/>
          </a:p>
        </p:txBody>
      </p:sp>
      <p:sp>
        <p:nvSpPr>
          <p:cNvPr id="4" name="Footer Placeholder 3">
            <a:extLst>
              <a:ext uri="{FF2B5EF4-FFF2-40B4-BE49-F238E27FC236}">
                <a16:creationId xmlns:a16="http://schemas.microsoft.com/office/drawing/2014/main" id="{A96BF47C-D6C9-774C-A729-CE2386F63C9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74F2CBC1-28A5-F749-AAAC-45DC7A88C26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363463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BF2F1-ED53-B14C-8836-BFFABEB4521D}"/>
              </a:ext>
            </a:extLst>
          </p:cNvPr>
          <p:cNvSpPr>
            <a:spLocks noGrp="1"/>
          </p:cNvSpPr>
          <p:nvPr>
            <p:ph type="title"/>
          </p:nvPr>
        </p:nvSpPr>
        <p:spPr/>
        <p:txBody>
          <a:bodyPr/>
          <a:lstStyle/>
          <a:p>
            <a:r>
              <a:rPr lang="en-US" dirty="0"/>
              <a:t>The System-Centric Threat Model Fails </a:t>
            </a:r>
          </a:p>
        </p:txBody>
      </p:sp>
      <p:sp>
        <p:nvSpPr>
          <p:cNvPr id="3" name="Content Placeholder 2">
            <a:extLst>
              <a:ext uri="{FF2B5EF4-FFF2-40B4-BE49-F238E27FC236}">
                <a16:creationId xmlns:a16="http://schemas.microsoft.com/office/drawing/2014/main" id="{9D6F2BE5-4336-9847-AC27-3F7BFAD7B5D5}"/>
              </a:ext>
            </a:extLst>
          </p:cNvPr>
          <p:cNvSpPr>
            <a:spLocks noGrp="1"/>
          </p:cNvSpPr>
          <p:nvPr>
            <p:ph idx="1"/>
          </p:nvPr>
        </p:nvSpPr>
        <p:spPr/>
        <p:txBody>
          <a:bodyPr/>
          <a:lstStyle/>
          <a:p>
            <a:r>
              <a:rPr lang="en-US" dirty="0"/>
              <a:t>Usually to assess risk we confront the capabilities of the attackers with the capabilities of the defender. </a:t>
            </a:r>
          </a:p>
          <a:p>
            <a:pPr marL="285750" indent="-285750">
              <a:buFont typeface="Arial" panose="020B0604020202020204" pitchFamily="34" charset="0"/>
              <a:buChar char="•"/>
            </a:pPr>
            <a:r>
              <a:rPr lang="en-US" dirty="0"/>
              <a:t>“weakest link” is an often-used word</a:t>
            </a:r>
          </a:p>
          <a:p>
            <a:r>
              <a:rPr lang="en-US" dirty="0"/>
              <a:t>But this system does not take into account a number of important factors:</a:t>
            </a:r>
          </a:p>
          <a:p>
            <a:pPr marL="285750" indent="-285750">
              <a:buFont typeface="Arial" panose="020B0604020202020204" pitchFamily="34" charset="0"/>
              <a:buChar char="•"/>
            </a:pPr>
            <a:r>
              <a:rPr lang="en-US" dirty="0"/>
              <a:t>There is no reference to the cost of </a:t>
            </a:r>
            <a:r>
              <a:rPr lang="en-US" dirty="0" err="1"/>
              <a:t>defence</a:t>
            </a:r>
            <a:r>
              <a:rPr lang="en-US" dirty="0"/>
              <a:t> to Alice, or of the attack to Charles. </a:t>
            </a:r>
          </a:p>
          <a:p>
            <a:pPr marL="285750" indent="-285750">
              <a:buFont typeface="Arial" panose="020B0604020202020204" pitchFamily="34" charset="0"/>
              <a:buChar char="•"/>
            </a:pPr>
            <a:r>
              <a:rPr lang="en-US" dirty="0"/>
              <a:t>It makes no reference to the fact that Charles is generally uncertain about the value of the asset and the extent of the </a:t>
            </a:r>
            <a:r>
              <a:rPr lang="en-US" dirty="0" err="1"/>
              <a:t>defence</a:t>
            </a:r>
            <a:r>
              <a:rPr lang="en-US" dirty="0"/>
              <a:t> </a:t>
            </a:r>
          </a:p>
          <a:p>
            <a:pPr marL="285750" indent="-285750">
              <a:buFont typeface="Arial" panose="020B0604020202020204" pitchFamily="34" charset="0"/>
              <a:buChar char="•"/>
            </a:pPr>
            <a:r>
              <a:rPr lang="en-US" dirty="0"/>
              <a:t>It makes no provision for the possibility that exogenous events save Alice, even when her own </a:t>
            </a:r>
            <a:r>
              <a:rPr lang="en-US" dirty="0" err="1"/>
              <a:t>defence</a:t>
            </a:r>
            <a:r>
              <a:rPr lang="en-US" dirty="0"/>
              <a:t> fails (e.g., her bank catches fraudulent transfers). It ignores the fact that Charles must compete against other attackers.</a:t>
            </a:r>
          </a:p>
          <a:p>
            <a:r>
              <a:rPr lang="en-US" b="1" dirty="0"/>
              <a:t>But in particular</a:t>
            </a:r>
          </a:p>
          <a:p>
            <a:endParaRPr lang="en-US" dirty="0"/>
          </a:p>
        </p:txBody>
      </p:sp>
      <p:sp>
        <p:nvSpPr>
          <p:cNvPr id="4" name="Footer Placeholder 3">
            <a:extLst>
              <a:ext uri="{FF2B5EF4-FFF2-40B4-BE49-F238E27FC236}">
                <a16:creationId xmlns:a16="http://schemas.microsoft.com/office/drawing/2014/main" id="{6F786B49-F0CE-4E43-BF9C-754CB379BC3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B64E25B8-2141-7549-8B04-FB116BD6353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245946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3D45-FE92-C041-B93F-1584FF615684}"/>
              </a:ext>
            </a:extLst>
          </p:cNvPr>
          <p:cNvSpPr>
            <a:spLocks noGrp="1"/>
          </p:cNvSpPr>
          <p:nvPr>
            <p:ph type="title"/>
          </p:nvPr>
        </p:nvSpPr>
        <p:spPr/>
        <p:txBody>
          <a:bodyPr/>
          <a:lstStyle/>
          <a:p>
            <a:r>
              <a:rPr lang="en-US" dirty="0"/>
              <a:t>The System-Centric Threat Model Fails (2)</a:t>
            </a:r>
          </a:p>
        </p:txBody>
      </p:sp>
      <p:sp>
        <p:nvSpPr>
          <p:cNvPr id="3" name="Content Placeholder 2">
            <a:extLst>
              <a:ext uri="{FF2B5EF4-FFF2-40B4-BE49-F238E27FC236}">
                <a16:creationId xmlns:a16="http://schemas.microsoft.com/office/drawing/2014/main" id="{03FECACE-2792-2149-94FF-7534DCBD3B64}"/>
              </a:ext>
            </a:extLst>
          </p:cNvPr>
          <p:cNvSpPr>
            <a:spLocks noGrp="1"/>
          </p:cNvSpPr>
          <p:nvPr>
            <p:ph idx="1"/>
          </p:nvPr>
        </p:nvSpPr>
        <p:spPr/>
        <p:txBody>
          <a:bodyPr/>
          <a:lstStyle/>
          <a:p>
            <a:r>
              <a:rPr lang="en-US" dirty="0"/>
              <a:t>It ignores scale: assuming that Internet users greatly outnumber attackers it is simply numerically impossible for every user to have an attacker who identifies and exploits her weakest-link. </a:t>
            </a:r>
          </a:p>
          <a:p>
            <a:endParaRPr lang="en-US" dirty="0"/>
          </a:p>
          <a:p>
            <a:r>
              <a:rPr lang="en-US" b="1" dirty="0"/>
              <a:t>And even if we did</a:t>
            </a:r>
            <a:r>
              <a:rPr lang="en-US" dirty="0"/>
              <a:t>: This model, where weakest-links are ruthlessly exploited, is unable to explain the reality we observe: 20% use a significant date or pet’s name as password, yet 20% are not victimized. It is this inability to explain observations that we seek to address. </a:t>
            </a:r>
          </a:p>
          <a:p>
            <a:endParaRPr lang="en-US" dirty="0"/>
          </a:p>
          <a:p>
            <a:r>
              <a:rPr lang="en-US" b="1" dirty="0"/>
              <a:t>The big problem: it ignores the fact that there is a crowd of attackers and a crowd of potential victims</a:t>
            </a:r>
          </a:p>
          <a:p>
            <a:endParaRPr lang="en-US" dirty="0"/>
          </a:p>
        </p:txBody>
      </p:sp>
      <p:sp>
        <p:nvSpPr>
          <p:cNvPr id="4" name="Footer Placeholder 3">
            <a:extLst>
              <a:ext uri="{FF2B5EF4-FFF2-40B4-BE49-F238E27FC236}">
                <a16:creationId xmlns:a16="http://schemas.microsoft.com/office/drawing/2014/main" id="{D7570474-EF25-294F-A104-E87F36FD698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C316F347-AA42-F740-9A42-32E3314F52A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351687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52BA-37E8-1748-8C94-CA808973FB24}"/>
              </a:ext>
            </a:extLst>
          </p:cNvPr>
          <p:cNvSpPr>
            <a:spLocks noGrp="1"/>
          </p:cNvSpPr>
          <p:nvPr>
            <p:ph type="title"/>
          </p:nvPr>
        </p:nvSpPr>
        <p:spPr/>
        <p:txBody>
          <a:bodyPr/>
          <a:lstStyle/>
          <a:p>
            <a:r>
              <a:rPr lang="en-US" dirty="0"/>
              <a:t>Gain in the internet attacker vs individual attacker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19D95B-58F7-504C-8AF9-463E04BB1421}"/>
                  </a:ext>
                </a:extLst>
              </p:cNvPr>
              <p:cNvSpPr>
                <a:spLocks noGrp="1"/>
              </p:cNvSpPr>
              <p:nvPr>
                <p:ph idx="1"/>
              </p:nvPr>
            </p:nvSpPr>
            <p:spPr/>
            <p:txBody>
              <a:bodyPr/>
              <a:lstStyle/>
              <a:p>
                <a:r>
                  <a:rPr lang="en-US" dirty="0"/>
                  <a:t>Attacker need to choose </a:t>
                </a:r>
                <a14:m>
                  <m:oMath xmlns:m="http://schemas.openxmlformats.org/officeDocument/2006/math">
                    <m:r>
                      <a:rPr lang="nl-NL" i="1">
                        <a:latin typeface="Cambria Math" panose="02040503050406030204" pitchFamily="18" charset="0"/>
                      </a:rPr>
                      <m:t>𝑎𝑡𝑡𝑎𝑐</m:t>
                    </m:r>
                    <m:sSub>
                      <m:sSubPr>
                        <m:ctrlPr>
                          <a:rPr lang="nl-NL" i="1">
                            <a:latin typeface="Cambria Math" panose="02040503050406030204" pitchFamily="18" charset="0"/>
                          </a:rPr>
                        </m:ctrlPr>
                      </m:sSubPr>
                      <m:e>
                        <m:r>
                          <a:rPr lang="nl-NL" i="1">
                            <a:latin typeface="Cambria Math" panose="02040503050406030204" pitchFamily="18" charset="0"/>
                          </a:rPr>
                          <m:t>𝑘</m:t>
                        </m:r>
                      </m:e>
                      <m:sub>
                        <m:r>
                          <a:rPr lang="nl-NL" i="1">
                            <a:latin typeface="Cambria Math" panose="02040503050406030204" pitchFamily="18" charset="0"/>
                          </a:rPr>
                          <m:t>𝑘</m:t>
                        </m:r>
                      </m:sub>
                    </m:sSub>
                    <m:r>
                      <a:rPr lang="nl-NL" i="1">
                        <a:latin typeface="Cambria Math" panose="02040503050406030204" pitchFamily="18" charset="0"/>
                      </a:rPr>
                      <m:t> </m:t>
                    </m:r>
                  </m:oMath>
                </a14:m>
                <a:r>
                  <a:rPr lang="en-US" dirty="0"/>
                  <a:t>among a set of possible attackers</a:t>
                </a:r>
              </a:p>
              <a:p>
                <a:endParaRPr lang="en-US" dirty="0"/>
              </a:p>
              <a:p>
                <a:r>
                  <a:rPr lang="en-US" dirty="0"/>
                  <a:t>Internet attacker, you have N potential victims. Need to choose </a:t>
                </a:r>
                <a:r>
                  <a:rPr lang="en-US" dirty="0" err="1"/>
                  <a:t>attack_k</a:t>
                </a:r>
                <a:r>
                  <a:rPr lang="en-US" dirty="0"/>
                  <a:t> that </a:t>
                </a:r>
                <a:r>
                  <a:rPr lang="en-US" dirty="0" err="1"/>
                  <a:t>maximises</a:t>
                </a:r>
                <a:endParaRPr lang="en-US" dirty="0"/>
              </a:p>
              <a:p>
                <a:pPr marL="285750" indent="-285750">
                  <a:buFont typeface="Arial" panose="020B0604020202020204" pitchFamily="34" charset="0"/>
                  <a:buChar char="•"/>
                </a:pPr>
                <a14:m>
                  <m:oMath xmlns:m="http://schemas.openxmlformats.org/officeDocument/2006/math">
                    <m:r>
                      <a:rPr lang="nl-NL" b="0" i="1" smtClean="0">
                        <a:latin typeface="Cambria Math" panose="02040503050406030204" pitchFamily="18" charset="0"/>
                      </a:rPr>
                      <m:t>(</m:t>
                    </m:r>
                    <m:nary>
                      <m:naryPr>
                        <m:chr m:val="∑"/>
                        <m:supHide m:val="on"/>
                        <m:ctrlPr>
                          <a:rPr lang="nl-NL" i="1">
                            <a:latin typeface="Cambria Math" panose="02040503050406030204" pitchFamily="18" charset="0"/>
                          </a:rPr>
                        </m:ctrlPr>
                      </m:naryPr>
                      <m:sub>
                        <m:r>
                          <a:rPr lang="nl-NL" b="0" i="1" smtClean="0">
                            <a:latin typeface="Cambria Math" panose="02040503050406030204" pitchFamily="18" charset="0"/>
                          </a:rPr>
                          <m:t>𝑖</m:t>
                        </m:r>
                        <m:r>
                          <a:rPr lang="nl-NL" b="0" i="1" smtClean="0">
                            <a:latin typeface="Cambria Math" panose="02040503050406030204" pitchFamily="18" charset="0"/>
                          </a:rPr>
                          <m:t> ∈ </m:t>
                        </m:r>
                        <m:r>
                          <m:rPr>
                            <m:brk m:alnAt="7"/>
                          </m:rPr>
                          <a:rPr lang="nl-NL" i="1">
                            <a:latin typeface="Cambria Math" panose="02040503050406030204" pitchFamily="18" charset="0"/>
                          </a:rPr>
                          <m:t>𝑁</m:t>
                        </m:r>
                      </m:sub>
                      <m:sup/>
                      <m:e>
                        <m:r>
                          <a:rPr lang="nl-NL" b="0" i="1" smtClean="0">
                            <a:latin typeface="Cambria Math" panose="02040503050406030204" pitchFamily="18" charset="0"/>
                          </a:rPr>
                          <m:t>𝑃𝑟𝑜𝑏𝑆𝑢𝑐𝑐</m:t>
                        </m:r>
                        <m:d>
                          <m:dPr>
                            <m:ctrlPr>
                              <a:rPr lang="nl-NL" b="0" i="1" smtClean="0">
                                <a:latin typeface="Cambria Math" panose="02040503050406030204" pitchFamily="18" charset="0"/>
                              </a:rPr>
                            </m:ctrlPr>
                          </m:dPr>
                          <m:e>
                            <m:r>
                              <a:rPr lang="nl-NL" b="0" i="1" smtClean="0">
                                <a:latin typeface="Cambria Math" panose="02040503050406030204" pitchFamily="18" charset="0"/>
                              </a:rPr>
                              <m:t>𝑣𝑖𝑐𝑡𝑖</m:t>
                            </m:r>
                            <m:sSub>
                              <m:sSubPr>
                                <m:ctrlPr>
                                  <a:rPr lang="nl-NL" b="0" i="1" smtClean="0">
                                    <a:latin typeface="Cambria Math" panose="02040503050406030204" pitchFamily="18" charset="0"/>
                                  </a:rPr>
                                </m:ctrlPr>
                              </m:sSubPr>
                              <m:e>
                                <m:r>
                                  <a:rPr lang="nl-NL" b="0" i="1" smtClean="0">
                                    <a:latin typeface="Cambria Math" panose="02040503050406030204" pitchFamily="18" charset="0"/>
                                  </a:rPr>
                                  <m:t>𝑚</m:t>
                                </m:r>
                              </m:e>
                              <m:sub>
                                <m:r>
                                  <a:rPr lang="nl-NL" b="0" i="1" smtClean="0">
                                    <a:latin typeface="Cambria Math" panose="02040503050406030204" pitchFamily="18" charset="0"/>
                                  </a:rPr>
                                  <m:t>𝑖</m:t>
                                </m:r>
                              </m:sub>
                            </m:sSub>
                            <m:r>
                              <a:rPr lang="nl-NL" b="0" i="1" smtClean="0">
                                <a:latin typeface="Cambria Math" panose="02040503050406030204" pitchFamily="18" charset="0"/>
                              </a:rPr>
                              <m:t>,</m:t>
                            </m:r>
                            <m:r>
                              <a:rPr lang="nl-NL" b="0" i="1" smtClean="0">
                                <a:latin typeface="Cambria Math" panose="02040503050406030204" pitchFamily="18" charset="0"/>
                              </a:rPr>
                              <m:t>𝑎𝑡𝑡𝑎𝑐</m:t>
                            </m:r>
                            <m:sSub>
                              <m:sSubPr>
                                <m:ctrlPr>
                                  <a:rPr lang="nl-NL" b="0" i="1" smtClean="0">
                                    <a:latin typeface="Cambria Math" panose="02040503050406030204" pitchFamily="18" charset="0"/>
                                  </a:rPr>
                                </m:ctrlPr>
                              </m:sSubPr>
                              <m:e>
                                <m:r>
                                  <a:rPr lang="nl-NL" b="0" i="1" smtClean="0">
                                    <a:latin typeface="Cambria Math" panose="02040503050406030204" pitchFamily="18" charset="0"/>
                                  </a:rPr>
                                  <m:t>𝑘</m:t>
                                </m:r>
                              </m:e>
                              <m:sub>
                                <m:r>
                                  <a:rPr lang="nl-NL" b="0" i="1" smtClean="0">
                                    <a:latin typeface="Cambria Math" panose="02040503050406030204" pitchFamily="18" charset="0"/>
                                  </a:rPr>
                                  <m:t>𝑘</m:t>
                                </m:r>
                              </m:sub>
                            </m:sSub>
                          </m:e>
                        </m:d>
                        <m:r>
                          <a:rPr lang="nl-NL" b="0" i="1" smtClean="0">
                            <a:latin typeface="Cambria Math" panose="02040503050406030204" pitchFamily="18" charset="0"/>
                          </a:rPr>
                          <m:t>∗</m:t>
                        </m:r>
                        <m:r>
                          <a:rPr lang="nl-NL" b="0" i="1" smtClean="0">
                            <a:latin typeface="Cambria Math" panose="02040503050406030204" pitchFamily="18" charset="0"/>
                          </a:rPr>
                          <m:t>𝐺𝑎𝑖</m:t>
                        </m:r>
                        <m:sSub>
                          <m:sSubPr>
                            <m:ctrlPr>
                              <a:rPr lang="nl-NL" b="0" i="1" smtClean="0">
                                <a:latin typeface="Cambria Math" panose="02040503050406030204" pitchFamily="18" charset="0"/>
                              </a:rPr>
                            </m:ctrlPr>
                          </m:sSubPr>
                          <m:e>
                            <m:r>
                              <a:rPr lang="nl-NL" b="0" i="1" smtClean="0">
                                <a:latin typeface="Cambria Math" panose="02040503050406030204" pitchFamily="18" charset="0"/>
                              </a:rPr>
                              <m:t>𝑛</m:t>
                            </m:r>
                          </m:e>
                          <m:sub>
                            <m:r>
                              <a:rPr lang="nl-NL" b="0" i="1" smtClean="0">
                                <a:latin typeface="Cambria Math" panose="02040503050406030204" pitchFamily="18" charset="0"/>
                              </a:rPr>
                              <m:t>𝑖</m:t>
                            </m:r>
                          </m:sub>
                        </m:sSub>
                        <m:r>
                          <a:rPr lang="nl-NL" b="0" i="1" smtClean="0">
                            <a:latin typeface="Cambria Math" panose="02040503050406030204" pitchFamily="18" charset="0"/>
                          </a:rPr>
                          <m:t>)−</m:t>
                        </m:r>
                        <m:r>
                          <a:rPr lang="nl-NL" b="0" i="1" smtClean="0">
                            <a:latin typeface="Cambria Math" panose="02040503050406030204" pitchFamily="18" charset="0"/>
                          </a:rPr>
                          <m:t>𝐶𝑜𝑠𝑡</m:t>
                        </m:r>
                        <m:r>
                          <a:rPr lang="nl-NL" b="0" i="1" smtClean="0">
                            <a:latin typeface="Cambria Math" panose="02040503050406030204" pitchFamily="18" charset="0"/>
                          </a:rPr>
                          <m:t>(</m:t>
                        </m:r>
                        <m:r>
                          <a:rPr lang="nl-NL" b="0" i="1" smtClean="0">
                            <a:latin typeface="Cambria Math" panose="02040503050406030204" pitchFamily="18" charset="0"/>
                          </a:rPr>
                          <m:t>𝑁</m:t>
                        </m:r>
                        <m:r>
                          <a:rPr lang="nl-NL" b="0" i="1" smtClean="0">
                            <a:latin typeface="Cambria Math" panose="02040503050406030204" pitchFamily="18" charset="0"/>
                          </a:rPr>
                          <m:t>,</m:t>
                        </m:r>
                        <m:r>
                          <a:rPr lang="nl-NL" b="0" i="1" smtClean="0">
                            <a:latin typeface="Cambria Math" panose="02040503050406030204" pitchFamily="18" charset="0"/>
                          </a:rPr>
                          <m:t>𝑎𝑡𝑡𝑎𝑐</m:t>
                        </m:r>
                        <m:sSub>
                          <m:sSubPr>
                            <m:ctrlPr>
                              <a:rPr lang="nl-NL" b="0" i="1" smtClean="0">
                                <a:latin typeface="Cambria Math" panose="02040503050406030204" pitchFamily="18" charset="0"/>
                              </a:rPr>
                            </m:ctrlPr>
                          </m:sSubPr>
                          <m:e>
                            <m:r>
                              <a:rPr lang="nl-NL" b="0" i="1" smtClean="0">
                                <a:latin typeface="Cambria Math" panose="02040503050406030204" pitchFamily="18" charset="0"/>
                              </a:rPr>
                              <m:t>𝑘</m:t>
                            </m:r>
                          </m:e>
                          <m:sub>
                            <m:r>
                              <a:rPr lang="nl-NL" b="0" i="1" smtClean="0">
                                <a:latin typeface="Cambria Math" panose="02040503050406030204" pitchFamily="18" charset="0"/>
                              </a:rPr>
                              <m:t>𝑘</m:t>
                            </m:r>
                          </m:sub>
                        </m:sSub>
                        <m:r>
                          <a:rPr lang="nl-NL" b="0" i="1" smtClean="0">
                            <a:latin typeface="Cambria Math" panose="02040503050406030204" pitchFamily="18" charset="0"/>
                          </a:rPr>
                          <m:t>) </m:t>
                        </m:r>
                      </m:e>
                    </m:nary>
                  </m:oMath>
                </a14:m>
                <a:endParaRPr lang="en-US" dirty="0"/>
              </a:p>
              <a:p>
                <a:r>
                  <a:rPr lang="en-US" dirty="0"/>
                  <a:t>Individual attacker, your victim is i0, Need to choose </a:t>
                </a:r>
                <a14:m>
                  <m:oMath xmlns:m="http://schemas.openxmlformats.org/officeDocument/2006/math">
                    <m:r>
                      <a:rPr lang="en-US" i="1" dirty="0" smtClean="0">
                        <a:latin typeface="Cambria Math" panose="02040503050406030204" pitchFamily="18" charset="0"/>
                      </a:rPr>
                      <m:t>𝑎</m:t>
                    </m:r>
                    <m:r>
                      <a:rPr lang="nl-NL" b="0" i="1" dirty="0" smtClean="0">
                        <a:latin typeface="Cambria Math" panose="02040503050406030204" pitchFamily="18" charset="0"/>
                      </a:rPr>
                      <m:t>𝑡𝑡𝑎𝑐</m:t>
                    </m:r>
                    <m:sSub>
                      <m:sSubPr>
                        <m:ctrlPr>
                          <a:rPr lang="nl-NL" b="0" i="1" dirty="0" smtClean="0">
                            <a:latin typeface="Cambria Math" panose="02040503050406030204" pitchFamily="18" charset="0"/>
                          </a:rPr>
                        </m:ctrlPr>
                      </m:sSubPr>
                      <m:e>
                        <m:r>
                          <a:rPr lang="nl-NL" b="0" i="1" dirty="0" smtClean="0">
                            <a:latin typeface="Cambria Math" panose="02040503050406030204" pitchFamily="18" charset="0"/>
                          </a:rPr>
                          <m:t>𝑘</m:t>
                        </m:r>
                      </m:e>
                      <m:sub>
                        <m:r>
                          <a:rPr lang="nl-NL" b="0" i="1" dirty="0" smtClean="0">
                            <a:latin typeface="Cambria Math" panose="02040503050406030204" pitchFamily="18" charset="0"/>
                          </a:rPr>
                          <m:t>𝑘</m:t>
                        </m:r>
                      </m:sub>
                    </m:sSub>
                  </m:oMath>
                </a14:m>
                <a:r>
                  <a:rPr lang="en-US" dirty="0"/>
                  <a:t> that </a:t>
                </a:r>
                <a:r>
                  <a:rPr lang="en-US" dirty="0" err="1"/>
                  <a:t>maximises</a:t>
                </a:r>
                <a:endParaRPr lang="nl-NL" dirty="0"/>
              </a:p>
              <a:p>
                <a:pPr marL="285750" indent="-285750">
                  <a:buFont typeface="Arial" panose="020B0604020202020204" pitchFamily="34" charset="0"/>
                  <a:buChar char="•"/>
                </a:pPr>
                <a14:m>
                  <m:oMath xmlns:m="http://schemas.openxmlformats.org/officeDocument/2006/math">
                    <m:r>
                      <a:rPr lang="nl-NL" b="0" i="1" smtClean="0">
                        <a:latin typeface="Cambria Math" panose="02040503050406030204" pitchFamily="18" charset="0"/>
                      </a:rPr>
                      <m:t>(</m:t>
                    </m:r>
                    <m:r>
                      <a:rPr lang="nl-NL" b="0" i="1" smtClean="0">
                        <a:latin typeface="Cambria Math" panose="02040503050406030204" pitchFamily="18" charset="0"/>
                      </a:rPr>
                      <m:t>𝑃𝑟𝑜𝑏𝑆𝑢</m:t>
                    </m:r>
                    <m:r>
                      <a:rPr lang="nl-NL" i="1">
                        <a:latin typeface="Cambria Math" panose="02040503050406030204" pitchFamily="18" charset="0"/>
                      </a:rPr>
                      <m:t>𝑐𝑐</m:t>
                    </m:r>
                    <m:d>
                      <m:dPr>
                        <m:ctrlPr>
                          <a:rPr lang="nl-NL" i="1">
                            <a:latin typeface="Cambria Math" panose="02040503050406030204" pitchFamily="18" charset="0"/>
                          </a:rPr>
                        </m:ctrlPr>
                      </m:dPr>
                      <m:e>
                        <m:r>
                          <a:rPr lang="nl-NL" i="1">
                            <a:latin typeface="Cambria Math" panose="02040503050406030204" pitchFamily="18" charset="0"/>
                          </a:rPr>
                          <m:t>𝑣𝑖𝑐𝑡𝑖</m:t>
                        </m:r>
                        <m:sSub>
                          <m:sSubPr>
                            <m:ctrlPr>
                              <a:rPr lang="nl-NL" i="1">
                                <a:latin typeface="Cambria Math" panose="02040503050406030204" pitchFamily="18" charset="0"/>
                              </a:rPr>
                            </m:ctrlPr>
                          </m:sSubPr>
                          <m:e>
                            <m:r>
                              <a:rPr lang="nl-NL" i="1">
                                <a:latin typeface="Cambria Math" panose="02040503050406030204" pitchFamily="18" charset="0"/>
                              </a:rPr>
                              <m:t>𝑚</m:t>
                            </m:r>
                          </m:e>
                          <m:sub>
                            <m:r>
                              <a:rPr lang="nl-NL" i="1">
                                <a:latin typeface="Cambria Math" panose="02040503050406030204" pitchFamily="18" charset="0"/>
                              </a:rPr>
                              <m:t>𝑖</m:t>
                            </m:r>
                            <m:r>
                              <a:rPr lang="nl-NL" b="0" i="1" smtClean="0">
                                <a:latin typeface="Cambria Math" panose="02040503050406030204" pitchFamily="18" charset="0"/>
                              </a:rPr>
                              <m:t>0</m:t>
                            </m:r>
                          </m:sub>
                        </m:sSub>
                        <m:r>
                          <a:rPr lang="nl-NL" i="1">
                            <a:latin typeface="Cambria Math" panose="02040503050406030204" pitchFamily="18" charset="0"/>
                          </a:rPr>
                          <m:t>,</m:t>
                        </m:r>
                        <m:r>
                          <a:rPr lang="nl-NL" i="1">
                            <a:latin typeface="Cambria Math" panose="02040503050406030204" pitchFamily="18" charset="0"/>
                          </a:rPr>
                          <m:t>𝑎𝑡𝑡𝑎𝑐</m:t>
                        </m:r>
                        <m:sSub>
                          <m:sSubPr>
                            <m:ctrlPr>
                              <a:rPr lang="nl-NL" b="0" i="1" smtClean="0">
                                <a:latin typeface="Cambria Math" panose="02040503050406030204" pitchFamily="18" charset="0"/>
                              </a:rPr>
                            </m:ctrlPr>
                          </m:sSubPr>
                          <m:e>
                            <m:r>
                              <a:rPr lang="nl-NL" i="1">
                                <a:latin typeface="Cambria Math" panose="02040503050406030204" pitchFamily="18" charset="0"/>
                              </a:rPr>
                              <m:t>𝑘</m:t>
                            </m:r>
                          </m:e>
                          <m:sub>
                            <m:r>
                              <a:rPr lang="nl-NL" b="0" i="1" smtClean="0">
                                <a:latin typeface="Cambria Math" panose="02040503050406030204" pitchFamily="18" charset="0"/>
                              </a:rPr>
                              <m:t>𝑘</m:t>
                            </m:r>
                          </m:sub>
                        </m:sSub>
                      </m:e>
                    </m:d>
                    <m:r>
                      <a:rPr lang="nl-NL" b="0" i="1" smtClean="0">
                        <a:latin typeface="Cambria Math" panose="02040503050406030204" pitchFamily="18" charset="0"/>
                      </a:rPr>
                      <m:t>∗</m:t>
                    </m:r>
                    <m:r>
                      <a:rPr lang="nl-NL" b="0" i="1" smtClean="0">
                        <a:latin typeface="Cambria Math" panose="02040503050406030204" pitchFamily="18" charset="0"/>
                      </a:rPr>
                      <m:t>𝐺𝑎𝑖</m:t>
                    </m:r>
                    <m:sSub>
                      <m:sSubPr>
                        <m:ctrlPr>
                          <a:rPr lang="nl-NL" b="0" i="1" smtClean="0">
                            <a:latin typeface="Cambria Math" panose="02040503050406030204" pitchFamily="18" charset="0"/>
                          </a:rPr>
                        </m:ctrlPr>
                      </m:sSubPr>
                      <m:e>
                        <m:r>
                          <a:rPr lang="nl-NL" b="0" i="1" smtClean="0">
                            <a:latin typeface="Cambria Math" panose="02040503050406030204" pitchFamily="18" charset="0"/>
                          </a:rPr>
                          <m:t>𝑛</m:t>
                        </m:r>
                      </m:e>
                      <m:sub>
                        <m:r>
                          <a:rPr lang="nl-NL" b="0" i="1" smtClean="0">
                            <a:latin typeface="Cambria Math" panose="02040503050406030204" pitchFamily="18" charset="0"/>
                          </a:rPr>
                          <m:t>𝑖</m:t>
                        </m:r>
                        <m:r>
                          <a:rPr lang="nl-NL" b="0" i="1" smtClean="0">
                            <a:latin typeface="Cambria Math" panose="02040503050406030204" pitchFamily="18" charset="0"/>
                          </a:rPr>
                          <m:t>0</m:t>
                        </m:r>
                      </m:sub>
                    </m:sSub>
                    <m:r>
                      <a:rPr lang="nl-NL" b="0" i="1" smtClean="0">
                        <a:latin typeface="Cambria Math" panose="02040503050406030204" pitchFamily="18" charset="0"/>
                      </a:rPr>
                      <m:t>)</m:t>
                    </m:r>
                    <m:r>
                      <a:rPr lang="nl-NL" i="1">
                        <a:latin typeface="Cambria Math" panose="02040503050406030204" pitchFamily="18" charset="0"/>
                      </a:rPr>
                      <m:t>−</m:t>
                    </m:r>
                    <m:r>
                      <a:rPr lang="nl-NL" i="1">
                        <a:latin typeface="Cambria Math" panose="02040503050406030204" pitchFamily="18" charset="0"/>
                      </a:rPr>
                      <m:t>𝐶𝑜𝑠𝑡</m:t>
                    </m:r>
                    <m:r>
                      <a:rPr lang="nl-NL" i="1">
                        <a:latin typeface="Cambria Math" panose="02040503050406030204" pitchFamily="18" charset="0"/>
                      </a:rPr>
                      <m:t>(</m:t>
                    </m:r>
                    <m:r>
                      <a:rPr lang="nl-NL" b="0" i="1" smtClean="0">
                        <a:latin typeface="Cambria Math" panose="02040503050406030204" pitchFamily="18" charset="0"/>
                      </a:rPr>
                      <m:t>𝑖</m:t>
                    </m:r>
                    <m:r>
                      <a:rPr lang="nl-NL" b="0" i="1" smtClean="0">
                        <a:latin typeface="Cambria Math" panose="02040503050406030204" pitchFamily="18" charset="0"/>
                      </a:rPr>
                      <m:t>0,</m:t>
                    </m:r>
                    <m:r>
                      <a:rPr lang="nl-NL" i="1">
                        <a:latin typeface="Cambria Math" panose="02040503050406030204" pitchFamily="18" charset="0"/>
                      </a:rPr>
                      <m:t>𝑎𝑡𝑡𝑎𝑐</m:t>
                    </m:r>
                    <m:sSub>
                      <m:sSubPr>
                        <m:ctrlPr>
                          <a:rPr lang="nl-NL" b="0" i="1" smtClean="0">
                            <a:latin typeface="Cambria Math" panose="02040503050406030204" pitchFamily="18" charset="0"/>
                          </a:rPr>
                        </m:ctrlPr>
                      </m:sSubPr>
                      <m:e>
                        <m:r>
                          <a:rPr lang="nl-NL" i="1">
                            <a:latin typeface="Cambria Math" panose="02040503050406030204" pitchFamily="18" charset="0"/>
                          </a:rPr>
                          <m:t>𝑘</m:t>
                        </m:r>
                      </m:e>
                      <m:sub>
                        <m:r>
                          <a:rPr lang="nl-NL" b="0" i="1" smtClean="0">
                            <a:latin typeface="Cambria Math" panose="02040503050406030204" pitchFamily="18" charset="0"/>
                          </a:rPr>
                          <m:t>𝑘</m:t>
                        </m:r>
                      </m:sub>
                    </m:sSub>
                    <m:r>
                      <a:rPr lang="nl-NL" i="1">
                        <a:latin typeface="Cambria Math" panose="02040503050406030204" pitchFamily="18" charset="0"/>
                      </a:rPr>
                      <m:t>)</m:t>
                    </m:r>
                  </m:oMath>
                </a14:m>
                <a:endParaRPr lang="en-US" dirty="0"/>
              </a:p>
              <a:p>
                <a:endParaRPr lang="en-US" dirty="0"/>
              </a:p>
              <a:p>
                <a:r>
                  <a:rPr lang="en-US" dirty="0" err="1"/>
                  <a:t>Nb</a:t>
                </a:r>
                <a:r>
                  <a:rPr lang="en-US" dirty="0"/>
                  <a:t>: the formula on the article is slightly different and takes into consideration the fact that the defendant’s internet provider could catch the attack, which is done by adding a multiplicative factor </a:t>
                </a:r>
                <a14:m>
                  <m:oMath xmlns:m="http://schemas.openxmlformats.org/officeDocument/2006/math">
                    <m:r>
                      <a:rPr lang="en-US" i="1" dirty="0" smtClean="0">
                        <a:latin typeface="Cambria Math" panose="02040503050406030204" pitchFamily="18" charset="0"/>
                      </a:rPr>
                      <m:t>(1−</m:t>
                    </m:r>
                    <m:r>
                      <a:rPr lang="nl-NL" b="0" i="1" dirty="0" smtClean="0">
                        <a:latin typeface="Cambria Math" panose="02040503050406030204" pitchFamily="18" charset="0"/>
                      </a:rPr>
                      <m:t>𝑃</m:t>
                    </m:r>
                    <m:r>
                      <a:rPr lang="en-US" i="1" dirty="0" smtClean="0">
                        <a:latin typeface="Cambria Math" panose="02040503050406030204" pitchFamily="18" charset="0"/>
                      </a:rPr>
                      <m:t>𝑟𝑜𝑏</m:t>
                    </m:r>
                    <m:r>
                      <a:rPr lang="nl-NL" b="0" i="1" dirty="0" smtClean="0">
                        <a:latin typeface="Cambria Math" panose="02040503050406030204" pitchFamily="18" charset="0"/>
                      </a:rPr>
                      <m:t>𝑆</m:t>
                    </m:r>
                    <m:r>
                      <a:rPr lang="en-US" i="1" dirty="0" smtClean="0">
                        <a:latin typeface="Cambria Math" panose="02040503050406030204" pitchFamily="18" charset="0"/>
                      </a:rPr>
                      <m:t>𝑡𝑜𝑝𝑝𝑒𝑑</m:t>
                    </m:r>
                    <m:r>
                      <a:rPr lang="nl-NL" b="0" i="1" dirty="0" smtClean="0">
                        <a:latin typeface="Cambria Math" panose="02040503050406030204" pitchFamily="18" charset="0"/>
                      </a:rPr>
                      <m:t>𝐵</m:t>
                    </m:r>
                    <m:r>
                      <a:rPr lang="en-US" i="1" dirty="0" smtClean="0">
                        <a:latin typeface="Cambria Math" panose="02040503050406030204" pitchFamily="18" charset="0"/>
                      </a:rPr>
                      <m:t>𝑦𝑆𝑃</m:t>
                    </m:r>
                    <m:r>
                      <a:rPr lang="nl-NL" b="0" i="1" dirty="0" smtClean="0">
                        <a:latin typeface="Cambria Math" panose="02040503050406030204" pitchFamily="18" charset="0"/>
                      </a:rPr>
                      <m:t>(</m:t>
                    </m:r>
                    <m:r>
                      <a:rPr lang="nl-NL" b="0" i="1" dirty="0" smtClean="0">
                        <a:latin typeface="Cambria Math" panose="02040503050406030204" pitchFamily="18" charset="0"/>
                      </a:rPr>
                      <m:t>𝑎𝑡𝑡𝑎𝑐</m:t>
                    </m:r>
                    <m:sSub>
                      <m:sSubPr>
                        <m:ctrlPr>
                          <a:rPr lang="nl-NL" b="0" i="1" dirty="0" smtClean="0">
                            <a:latin typeface="Cambria Math" panose="02040503050406030204" pitchFamily="18" charset="0"/>
                          </a:rPr>
                        </m:ctrlPr>
                      </m:sSubPr>
                      <m:e>
                        <m:r>
                          <a:rPr lang="nl-NL" b="0" i="1" dirty="0" smtClean="0">
                            <a:latin typeface="Cambria Math" panose="02040503050406030204" pitchFamily="18" charset="0"/>
                          </a:rPr>
                          <m:t>𝑘</m:t>
                        </m:r>
                      </m:e>
                      <m:sub>
                        <m:r>
                          <a:rPr lang="nl-NL" b="0" i="1" dirty="0" smtClean="0">
                            <a:latin typeface="Cambria Math" panose="02040503050406030204" pitchFamily="18" charset="0"/>
                          </a:rPr>
                          <m:t>𝑘</m:t>
                        </m:r>
                      </m:sub>
                    </m:sSub>
                    <m:r>
                      <a:rPr lang="nl-NL" b="0" i="1" dirty="0" smtClean="0">
                        <a:latin typeface="Cambria Math" panose="02040503050406030204" pitchFamily="18" charset="0"/>
                      </a:rPr>
                      <m:t>)</m:t>
                    </m:r>
                    <m:r>
                      <a:rPr lang="en-US" i="1" dirty="0" smtClean="0">
                        <a:latin typeface="Cambria Math" panose="02040503050406030204" pitchFamily="18" charset="0"/>
                      </a:rPr>
                      <m:t>) </m:t>
                    </m:r>
                  </m:oMath>
                </a14:m>
                <a:r>
                  <a:rPr lang="en-US" dirty="0"/>
                  <a:t>at the beginning</a:t>
                </a:r>
              </a:p>
              <a:p>
                <a:r>
                  <a:rPr lang="en-US" dirty="0"/>
                  <a:t>The attacker faces a </a:t>
                </a:r>
                <a:r>
                  <a:rPr lang="en-US" b="1" dirty="0"/>
                  <a:t>sum of effort</a:t>
                </a:r>
                <a:r>
                  <a:rPr lang="en-US" dirty="0"/>
                  <a:t> </a:t>
                </a:r>
                <a:r>
                  <a:rPr lang="en-US" dirty="0" err="1"/>
                  <a:t>defence</a:t>
                </a:r>
                <a:r>
                  <a:rPr lang="en-US" dirty="0"/>
                  <a:t> which basically originates in his way of operating</a:t>
                </a:r>
              </a:p>
              <a:p>
                <a:r>
                  <a:rPr lang="en-US" dirty="0"/>
                  <a:t>He does not face a </a:t>
                </a:r>
                <a:r>
                  <a:rPr lang="en-US" b="1" dirty="0"/>
                  <a:t>weakest link</a:t>
                </a:r>
                <a:r>
                  <a:rPr lang="en-US" dirty="0"/>
                  <a:t> (that would be the case in the second equation)</a:t>
                </a:r>
              </a:p>
            </p:txBody>
          </p:sp>
        </mc:Choice>
        <mc:Fallback xmlns="">
          <p:sp>
            <p:nvSpPr>
              <p:cNvPr id="3" name="Content Placeholder 2">
                <a:extLst>
                  <a:ext uri="{FF2B5EF4-FFF2-40B4-BE49-F238E27FC236}">
                    <a16:creationId xmlns:a16="http://schemas.microsoft.com/office/drawing/2014/main" id="{4719D95B-58F7-504C-8AF9-463E04BB1421}"/>
                  </a:ext>
                </a:extLst>
              </p:cNvPr>
              <p:cNvSpPr>
                <a:spLocks noGrp="1" noRot="1" noChangeAspect="1" noMove="1" noResize="1" noEditPoints="1" noAdjustHandles="1" noChangeArrowheads="1" noChangeShapeType="1" noTextEdit="1"/>
              </p:cNvSpPr>
              <p:nvPr>
                <p:ph idx="1"/>
              </p:nvPr>
            </p:nvSpPr>
            <p:spPr>
              <a:blipFill>
                <a:blip r:embed="rId2"/>
                <a:stretch>
                  <a:fillRect l="-1763" t="-2247" b="-1161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E5134F8A-534B-2045-9463-BCC6D9F727E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6DE28AD5-0514-9649-BBDA-89AC0B266FA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403868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64DBCDF-E52C-1E4D-8C6A-984282CE539A}"/>
              </a:ext>
            </a:extLst>
          </p:cNvPr>
          <p:cNvSpPr>
            <a:spLocks noGrp="1"/>
          </p:cNvSpPr>
          <p:nvPr>
            <p:ph sz="half" idx="1"/>
          </p:nvPr>
        </p:nvSpPr>
        <p:spPr/>
        <p:txBody>
          <a:bodyPr/>
          <a:lstStyle/>
          <a:p>
            <a:r>
              <a:rPr lang="en-US" dirty="0"/>
              <a:t>Password policies</a:t>
            </a:r>
          </a:p>
          <a:p>
            <a:pPr marL="342900" indent="-342900">
              <a:buFont typeface="+mj-lt"/>
              <a:buAutoNum type="arabicPeriod"/>
            </a:pPr>
            <a:r>
              <a:rPr lang="en-US" dirty="0"/>
              <a:t>PWDs must be long</a:t>
            </a:r>
          </a:p>
          <a:p>
            <a:pPr marL="342900" indent="-342900">
              <a:buFont typeface="+mj-lt"/>
              <a:buAutoNum type="arabicPeriod"/>
            </a:pPr>
            <a:r>
              <a:rPr lang="en-US" dirty="0"/>
              <a:t>PWDs must have particular composition (e.g. digits, special characters)</a:t>
            </a:r>
          </a:p>
          <a:p>
            <a:pPr marL="342900" indent="-342900">
              <a:buFont typeface="+mj-lt"/>
              <a:buAutoNum type="arabicPeriod"/>
            </a:pPr>
            <a:r>
              <a:rPr lang="en-US" dirty="0"/>
              <a:t>Dictionary membership (in any language) should not be allowed</a:t>
            </a:r>
          </a:p>
          <a:p>
            <a:pPr marL="342900" indent="-342900">
              <a:buFont typeface="+mj-lt"/>
              <a:buAutoNum type="arabicPeriod"/>
            </a:pPr>
            <a:r>
              <a:rPr lang="en-US" dirty="0"/>
              <a:t>Don’t write down passwords</a:t>
            </a:r>
          </a:p>
          <a:p>
            <a:pPr marL="342900" indent="-342900">
              <a:buFont typeface="+mj-lt"/>
              <a:buAutoNum type="arabicPeriod"/>
            </a:pPr>
            <a:r>
              <a:rPr lang="en-US" dirty="0"/>
              <a:t>Don’t share passwords with anyone</a:t>
            </a:r>
          </a:p>
          <a:p>
            <a:pPr marL="342900" indent="-342900">
              <a:buFont typeface="+mj-lt"/>
              <a:buAutoNum type="arabicPeriod"/>
            </a:pPr>
            <a:r>
              <a:rPr lang="en-US" dirty="0"/>
              <a:t>Change passwords regularly</a:t>
            </a:r>
          </a:p>
          <a:p>
            <a:pPr marL="342900" indent="-342900">
              <a:buFont typeface="+mj-lt"/>
              <a:buAutoNum type="arabicPeriod"/>
            </a:pPr>
            <a:r>
              <a:rPr lang="en-US" dirty="0"/>
              <a:t>Don’t re-use passwords across sites.</a:t>
            </a:r>
          </a:p>
        </p:txBody>
      </p:sp>
      <p:sp>
        <p:nvSpPr>
          <p:cNvPr id="7" name="Content Placeholder 6">
            <a:extLst>
              <a:ext uri="{FF2B5EF4-FFF2-40B4-BE49-F238E27FC236}">
                <a16:creationId xmlns:a16="http://schemas.microsoft.com/office/drawing/2014/main" id="{7DB2EB68-853C-B745-AB17-05B44140290C}"/>
              </a:ext>
            </a:extLst>
          </p:cNvPr>
          <p:cNvSpPr>
            <a:spLocks noGrp="1"/>
          </p:cNvSpPr>
          <p:nvPr>
            <p:ph sz="half" idx="2"/>
          </p:nvPr>
        </p:nvSpPr>
        <p:spPr/>
        <p:txBody>
          <a:bodyPr/>
          <a:lstStyle/>
          <a:p>
            <a:r>
              <a:rPr lang="en-US" dirty="0"/>
              <a:t>Communication should be encrypted</a:t>
            </a:r>
          </a:p>
          <a:p>
            <a:endParaRPr lang="en-US" dirty="0"/>
          </a:p>
          <a:p>
            <a:endParaRPr lang="en-US" dirty="0"/>
          </a:p>
        </p:txBody>
      </p:sp>
      <p:sp>
        <p:nvSpPr>
          <p:cNvPr id="4" name="Footer Placeholder 3">
            <a:extLst>
              <a:ext uri="{FF2B5EF4-FFF2-40B4-BE49-F238E27FC236}">
                <a16:creationId xmlns:a16="http://schemas.microsoft.com/office/drawing/2014/main" id="{98870DD9-F5BC-EF4F-8B49-C5E98FDFC75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2CA5ABB9-4595-1641-B62A-0C7CEE3C4E5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2" name="Title 1">
            <a:extLst>
              <a:ext uri="{FF2B5EF4-FFF2-40B4-BE49-F238E27FC236}">
                <a16:creationId xmlns:a16="http://schemas.microsoft.com/office/drawing/2014/main" id="{C00C003F-B766-2D4D-A6E4-18AB5C0225F3}"/>
              </a:ext>
            </a:extLst>
          </p:cNvPr>
          <p:cNvSpPr>
            <a:spLocks noGrp="1"/>
          </p:cNvSpPr>
          <p:nvPr>
            <p:ph type="title" idx="4294967295"/>
          </p:nvPr>
        </p:nvSpPr>
        <p:spPr>
          <a:xfrm>
            <a:off x="628649" y="130475"/>
            <a:ext cx="7923213" cy="393700"/>
          </a:xfrm>
        </p:spPr>
        <p:txBody>
          <a:bodyPr/>
          <a:lstStyle/>
          <a:p>
            <a:r>
              <a:rPr lang="en-US" dirty="0"/>
              <a:t>Example of security policies</a:t>
            </a:r>
          </a:p>
        </p:txBody>
      </p:sp>
    </p:spTree>
    <p:extLst>
      <p:ext uri="{BB962C8B-B14F-4D97-AF65-F5344CB8AC3E}">
        <p14:creationId xmlns:p14="http://schemas.microsoft.com/office/powerpoint/2010/main" val="40560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1EBC-FA15-6749-80F9-C23ADFEBFCA6}"/>
              </a:ext>
            </a:extLst>
          </p:cNvPr>
          <p:cNvSpPr>
            <a:spLocks noGrp="1"/>
          </p:cNvSpPr>
          <p:nvPr>
            <p:ph type="title"/>
          </p:nvPr>
        </p:nvSpPr>
        <p:spPr/>
        <p:txBody>
          <a:bodyPr/>
          <a:lstStyle/>
          <a:p>
            <a:r>
              <a:rPr lang="en-US" dirty="0"/>
              <a:t>When you look at the (economical) Internet Attacker…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B0C602-910B-184D-A769-586E6290F199}"/>
                  </a:ext>
                </a:extLst>
              </p:cNvPr>
              <p:cNvSpPr>
                <a:spLocks noGrp="1"/>
              </p:cNvSpPr>
              <p:nvPr>
                <p:ph idx="1"/>
              </p:nvPr>
            </p:nvSpPr>
            <p:spPr/>
            <p:txBody>
              <a:bodyPr/>
              <a:lstStyle/>
              <a:p>
                <a:endParaRPr lang="nl-NL"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chr m:val="∑"/>
                          <m:supHide m:val="on"/>
                          <m:ctrlPr>
                            <a:rPr lang="nl-NL" i="1">
                              <a:latin typeface="Cambria Math" panose="02040503050406030204" pitchFamily="18" charset="0"/>
                            </a:rPr>
                          </m:ctrlPr>
                        </m:naryPr>
                        <m:sub>
                          <m:r>
                            <a:rPr lang="nl-NL" i="1">
                              <a:latin typeface="Cambria Math" panose="02040503050406030204" pitchFamily="18" charset="0"/>
                            </a:rPr>
                            <m:t>𝑖</m:t>
                          </m:r>
                          <m:r>
                            <a:rPr lang="nl-NL" i="1">
                              <a:latin typeface="Cambria Math" panose="02040503050406030204" pitchFamily="18" charset="0"/>
                            </a:rPr>
                            <m:t> ∈ </m:t>
                          </m:r>
                          <m:r>
                            <m:rPr>
                              <m:brk m:alnAt="7"/>
                            </m:rPr>
                            <a:rPr lang="nl-NL" i="1">
                              <a:latin typeface="Cambria Math" panose="02040503050406030204" pitchFamily="18" charset="0"/>
                            </a:rPr>
                            <m:t>𝑁</m:t>
                          </m:r>
                        </m:sub>
                        <m:sup/>
                        <m:e>
                          <m:r>
                            <a:rPr lang="nl-NL" i="1">
                              <a:latin typeface="Cambria Math" panose="02040503050406030204" pitchFamily="18" charset="0"/>
                            </a:rPr>
                            <m:t>𝑝𝑟𝑜𝑏</m:t>
                          </m:r>
                          <m:r>
                            <a:rPr lang="nl-NL" i="1">
                              <a:latin typeface="Cambria Math" panose="02040503050406030204" pitchFamily="18" charset="0"/>
                            </a:rPr>
                            <m:t>_</m:t>
                          </m:r>
                          <m:r>
                            <a:rPr lang="nl-NL" i="1">
                              <a:latin typeface="Cambria Math" panose="02040503050406030204" pitchFamily="18" charset="0"/>
                            </a:rPr>
                            <m:t>𝑠𝑢𝑐𝑐</m:t>
                          </m:r>
                          <m:r>
                            <a:rPr lang="nl-NL" i="1">
                              <a:latin typeface="Cambria Math" panose="02040503050406030204" pitchFamily="18" charset="0"/>
                            </a:rPr>
                            <m:t>(</m:t>
                          </m:r>
                          <m:r>
                            <a:rPr lang="nl-NL" i="1">
                              <a:latin typeface="Cambria Math" panose="02040503050406030204" pitchFamily="18" charset="0"/>
                            </a:rPr>
                            <m:t>𝑣𝑖𝑐𝑡𝑖</m:t>
                          </m:r>
                          <m:sSub>
                            <m:sSubPr>
                              <m:ctrlPr>
                                <a:rPr lang="nl-NL" i="1">
                                  <a:latin typeface="Cambria Math" panose="02040503050406030204" pitchFamily="18" charset="0"/>
                                </a:rPr>
                              </m:ctrlPr>
                            </m:sSubPr>
                            <m:e>
                              <m:r>
                                <a:rPr lang="nl-NL" i="1">
                                  <a:latin typeface="Cambria Math" panose="02040503050406030204" pitchFamily="18" charset="0"/>
                                </a:rPr>
                                <m:t>𝑚</m:t>
                              </m:r>
                            </m:e>
                            <m:sub>
                              <m:r>
                                <a:rPr lang="nl-NL" i="1">
                                  <a:latin typeface="Cambria Math" panose="02040503050406030204" pitchFamily="18" charset="0"/>
                                </a:rPr>
                                <m:t>𝑖</m:t>
                              </m:r>
                            </m:sub>
                          </m:sSub>
                          <m:r>
                            <a:rPr lang="nl-NL" i="1">
                              <a:latin typeface="Cambria Math" panose="02040503050406030204" pitchFamily="18" charset="0"/>
                            </a:rPr>
                            <m:t>,</m:t>
                          </m:r>
                          <m:r>
                            <a:rPr lang="nl-NL" i="1">
                              <a:latin typeface="Cambria Math" panose="02040503050406030204" pitchFamily="18" charset="0"/>
                            </a:rPr>
                            <m:t>𝑎𝑡𝑡𝑎𝑐𝑘</m:t>
                          </m:r>
                          <m:r>
                            <a:rPr lang="nl-NL" i="1">
                              <a:latin typeface="Cambria Math" panose="02040503050406030204" pitchFamily="18" charset="0"/>
                            </a:rPr>
                            <m:t>_</m:t>
                          </m:r>
                          <m:r>
                            <a:rPr lang="nl-NL" i="1">
                              <a:latin typeface="Cambria Math" panose="02040503050406030204" pitchFamily="18" charset="0"/>
                            </a:rPr>
                            <m:t>𝑘</m:t>
                          </m:r>
                          <m:r>
                            <a:rPr lang="nl-NL" i="1">
                              <a:latin typeface="Cambria Math" panose="02040503050406030204" pitchFamily="18" charset="0"/>
                            </a:rPr>
                            <m:t>)−</m:t>
                          </m:r>
                          <m:r>
                            <a:rPr lang="nl-NL" i="1">
                              <a:latin typeface="Cambria Math" panose="02040503050406030204" pitchFamily="18" charset="0"/>
                            </a:rPr>
                            <m:t>𝐶𝑜𝑠𝑡</m:t>
                          </m:r>
                          <m:r>
                            <a:rPr lang="nl-NL" i="1">
                              <a:latin typeface="Cambria Math" panose="02040503050406030204" pitchFamily="18" charset="0"/>
                            </a:rPr>
                            <m:t>(</m:t>
                          </m:r>
                          <m:r>
                            <a:rPr lang="nl-NL" i="1">
                              <a:latin typeface="Cambria Math" panose="02040503050406030204" pitchFamily="18" charset="0"/>
                            </a:rPr>
                            <m:t>𝑁</m:t>
                          </m:r>
                          <m:r>
                            <a:rPr lang="nl-NL" i="1">
                              <a:latin typeface="Cambria Math" panose="02040503050406030204" pitchFamily="18" charset="0"/>
                            </a:rPr>
                            <m:t>,</m:t>
                          </m:r>
                          <m:r>
                            <a:rPr lang="nl-NL" i="1">
                              <a:latin typeface="Cambria Math" panose="02040503050406030204" pitchFamily="18" charset="0"/>
                            </a:rPr>
                            <m:t>𝑎𝑡𝑡𝑎𝑐𝑘</m:t>
                          </m:r>
                          <m:r>
                            <a:rPr lang="nl-NL" i="1">
                              <a:latin typeface="Cambria Math" panose="02040503050406030204" pitchFamily="18" charset="0"/>
                            </a:rPr>
                            <m:t>_</m:t>
                          </m:r>
                          <m:r>
                            <a:rPr lang="nl-NL" i="1">
                              <a:latin typeface="Cambria Math" panose="02040503050406030204" pitchFamily="18" charset="0"/>
                            </a:rPr>
                            <m:t>𝑘</m:t>
                          </m:r>
                          <m:r>
                            <a:rPr lang="nl-NL" i="1">
                              <a:latin typeface="Cambria Math" panose="02040503050406030204" pitchFamily="18" charset="0"/>
                            </a:rPr>
                            <m:t>) </m:t>
                          </m:r>
                        </m:e>
                      </m:nary>
                      <m:r>
                        <a:rPr lang="nl-NL" i="1">
                          <a:latin typeface="Cambria Math" panose="02040503050406030204" pitchFamily="18" charset="0"/>
                        </a:rPr>
                        <m:t> </m:t>
                      </m:r>
                    </m:oMath>
                  </m:oMathPara>
                </a14:m>
                <a:endParaRPr lang="en-US" dirty="0"/>
              </a:p>
              <a:p>
                <a:endParaRPr lang="en-US" dirty="0"/>
              </a:p>
              <a:p>
                <a:r>
                  <a:rPr lang="en-US" dirty="0"/>
                  <a:t>There are various reason why he leaves us alone:</a:t>
                </a:r>
              </a:p>
              <a:p>
                <a:pPr marL="285750" indent="-285750">
                  <a:buFont typeface="Arial" panose="020B0604020202020204" pitchFamily="34" charset="0"/>
                  <a:buChar char="•"/>
                </a:pPr>
                <a:r>
                  <a:rPr lang="en-US" dirty="0"/>
                  <a:t>Average success rate too low</a:t>
                </a:r>
              </a:p>
              <a:p>
                <a:pPr marL="285750" indent="-285750">
                  <a:buFont typeface="Arial" panose="020B0604020202020204" pitchFamily="34" charset="0"/>
                  <a:buChar char="•"/>
                </a:pPr>
                <a:r>
                  <a:rPr lang="en-US" dirty="0"/>
                  <a:t>Average value too low</a:t>
                </a:r>
              </a:p>
              <a:p>
                <a:pPr marL="285750" indent="-285750">
                  <a:buFont typeface="Arial" panose="020B0604020202020204" pitchFamily="34" charset="0"/>
                  <a:buChar char="•"/>
                </a:pPr>
                <a:r>
                  <a:rPr lang="en-US" dirty="0"/>
                  <a:t>Attacks (and attackers) may collide too often</a:t>
                </a:r>
              </a:p>
              <a:p>
                <a:pPr marL="285750" indent="-285750">
                  <a:buFont typeface="Arial" panose="020B0604020202020204" pitchFamily="34" charset="0"/>
                  <a:buChar char="•"/>
                </a:pPr>
                <a:r>
                  <a:rPr lang="en-US" dirty="0"/>
                  <a:t>Attack is expensive </a:t>
                </a:r>
                <a:r>
                  <a:rPr lang="en-US" dirty="0" err="1"/>
                  <a:t>wrt</a:t>
                </a:r>
                <a:r>
                  <a:rPr lang="en-US" dirty="0"/>
                  <a:t> alternatives</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58B0C602-910B-184D-A769-586E6290F199}"/>
                  </a:ext>
                </a:extLst>
              </p:cNvPr>
              <p:cNvSpPr>
                <a:spLocks noGrp="1" noRot="1" noChangeAspect="1" noMove="1" noResize="1" noEditPoints="1" noAdjustHandles="1" noChangeArrowheads="1" noChangeShapeType="1" noTextEdit="1"/>
              </p:cNvSpPr>
              <p:nvPr>
                <p:ph idx="1"/>
              </p:nvPr>
            </p:nvSpPr>
            <p:spPr>
              <a:blipFill>
                <a:blip r:embed="rId2"/>
                <a:stretch>
                  <a:fillRect l="-1763" t="-2809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3AA5A3A-1AF5-BC47-A77E-D0221362998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9E4C3151-0ED0-BA4C-B692-3497F317DE4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30989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9E673-1A41-CE45-913D-F8CBCCF4276F}"/>
              </a:ext>
            </a:extLst>
          </p:cNvPr>
          <p:cNvSpPr>
            <a:spLocks noGrp="1"/>
          </p:cNvSpPr>
          <p:nvPr>
            <p:ph type="title"/>
          </p:nvPr>
        </p:nvSpPr>
        <p:spPr/>
        <p:txBody>
          <a:bodyPr/>
          <a:lstStyle/>
          <a:p>
            <a:r>
              <a:rPr lang="en-US" dirty="0"/>
              <a:t>Types of attackers</a:t>
            </a:r>
          </a:p>
        </p:txBody>
      </p:sp>
      <p:sp>
        <p:nvSpPr>
          <p:cNvPr id="3" name="Content Placeholder 2">
            <a:extLst>
              <a:ext uri="{FF2B5EF4-FFF2-40B4-BE49-F238E27FC236}">
                <a16:creationId xmlns:a16="http://schemas.microsoft.com/office/drawing/2014/main" id="{D98A977C-3445-8042-9500-82AE196606BB}"/>
              </a:ext>
            </a:extLst>
          </p:cNvPr>
          <p:cNvSpPr>
            <a:spLocks noGrp="1"/>
          </p:cNvSpPr>
          <p:nvPr>
            <p:ph idx="1"/>
          </p:nvPr>
        </p:nvSpPr>
        <p:spPr/>
        <p:txBody>
          <a:bodyPr/>
          <a:lstStyle/>
          <a:p>
            <a:r>
              <a:rPr lang="en-US" dirty="0"/>
              <a:t>Interesting types</a:t>
            </a:r>
          </a:p>
          <a:p>
            <a:endParaRPr lang="en-US"/>
          </a:p>
          <a:p>
            <a:endParaRPr lang="en-US" dirty="0"/>
          </a:p>
          <a:p>
            <a:r>
              <a:rPr lang="en-US" dirty="0"/>
              <a:t>Criminals (Cost &lt; Benefit)</a:t>
            </a:r>
          </a:p>
          <a:p>
            <a:r>
              <a:rPr lang="en-US" dirty="0"/>
              <a:t>Hacktivists (Cost &lt; fixed limit)</a:t>
            </a:r>
          </a:p>
          <a:p>
            <a:r>
              <a:rPr lang="en-US" dirty="0"/>
              <a:t>Nation states (no constraints)</a:t>
            </a:r>
          </a:p>
          <a:p>
            <a:r>
              <a:rPr lang="en-US" dirty="0"/>
              <a:t>Occasional (typically: insiders)</a:t>
            </a:r>
          </a:p>
          <a:p>
            <a:endParaRPr lang="en-US" dirty="0"/>
          </a:p>
        </p:txBody>
      </p:sp>
      <p:sp>
        <p:nvSpPr>
          <p:cNvPr id="4" name="Footer Placeholder 3">
            <a:extLst>
              <a:ext uri="{FF2B5EF4-FFF2-40B4-BE49-F238E27FC236}">
                <a16:creationId xmlns:a16="http://schemas.microsoft.com/office/drawing/2014/main" id="{9D926838-560C-DD4D-B1C1-A4A9BB381A2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37D4EB56-3D26-5B4A-84F2-D6369110BD5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344958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135AE-69EA-284C-8A49-CC8CD8ACEB74}"/>
              </a:ext>
            </a:extLst>
          </p:cNvPr>
          <p:cNvSpPr>
            <a:spLocks noGrp="1"/>
          </p:cNvSpPr>
          <p:nvPr>
            <p:ph type="title"/>
          </p:nvPr>
        </p:nvSpPr>
        <p:spPr/>
        <p:txBody>
          <a:bodyPr/>
          <a:lstStyle/>
          <a:p>
            <a:pPr fontAlgn="base"/>
            <a:r>
              <a:rPr lang="en-US" dirty="0"/>
              <a:t>The </a:t>
            </a:r>
            <a:r>
              <a:rPr lang="en-US" dirty="0" err="1"/>
              <a:t>Unfalsifiability</a:t>
            </a:r>
            <a:r>
              <a:rPr lang="en-US" dirty="0"/>
              <a:t> of Security Claims</a:t>
            </a:r>
            <a:br>
              <a:rPr lang="en-US" dirty="0"/>
            </a:br>
            <a:br>
              <a:rPr lang="en-US" b="0" dirty="0"/>
            </a:br>
            <a:br>
              <a:rPr lang="en-US" b="0" dirty="0"/>
            </a:br>
            <a:endParaRPr lang="en-US" dirty="0"/>
          </a:p>
        </p:txBody>
      </p:sp>
      <p:sp>
        <p:nvSpPr>
          <p:cNvPr id="3" name="Content Placeholder 2">
            <a:extLst>
              <a:ext uri="{FF2B5EF4-FFF2-40B4-BE49-F238E27FC236}">
                <a16:creationId xmlns:a16="http://schemas.microsoft.com/office/drawing/2014/main" id="{EA3F2A02-D839-5B49-BF7D-4116AD17A7E3}"/>
              </a:ext>
            </a:extLst>
          </p:cNvPr>
          <p:cNvSpPr>
            <a:spLocks noGrp="1"/>
          </p:cNvSpPr>
          <p:nvPr>
            <p:ph idx="1"/>
          </p:nvPr>
        </p:nvSpPr>
        <p:spPr/>
        <p:txBody>
          <a:bodyPr/>
          <a:lstStyle/>
          <a:p>
            <a:r>
              <a:rPr lang="en-US" dirty="0"/>
              <a:t>Which is the root reason of many of our policy errors</a:t>
            </a:r>
          </a:p>
        </p:txBody>
      </p:sp>
      <p:sp>
        <p:nvSpPr>
          <p:cNvPr id="4" name="Footer Placeholder 3">
            <a:extLst>
              <a:ext uri="{FF2B5EF4-FFF2-40B4-BE49-F238E27FC236}">
                <a16:creationId xmlns:a16="http://schemas.microsoft.com/office/drawing/2014/main" id="{987AF32E-892F-DE42-88E4-909F968BEB2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C843E7AC-7E9C-8245-BFF5-02A11BE2D2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DCF1614A-903D-B64E-A4E7-49AFC13A7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910" y="1918725"/>
            <a:ext cx="7580538" cy="1846634"/>
          </a:xfrm>
          <a:prstGeom prst="rect">
            <a:avLst/>
          </a:prstGeom>
        </p:spPr>
      </p:pic>
    </p:spTree>
    <p:extLst>
      <p:ext uri="{BB962C8B-B14F-4D97-AF65-F5344CB8AC3E}">
        <p14:creationId xmlns:p14="http://schemas.microsoft.com/office/powerpoint/2010/main" val="136784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35A0B-CFC1-A848-8BA4-5A87200CF751}"/>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BC3F1AE4-C073-304A-9187-6B6728C4A47F}"/>
              </a:ext>
            </a:extLst>
          </p:cNvPr>
          <p:cNvSpPr>
            <a:spLocks noGrp="1"/>
          </p:cNvSpPr>
          <p:nvPr>
            <p:ph idx="1"/>
          </p:nvPr>
        </p:nvSpPr>
        <p:spPr/>
        <p:txBody>
          <a:bodyPr/>
          <a:lstStyle/>
          <a:p>
            <a:r>
              <a:rPr lang="en-US" dirty="0"/>
              <a:t>There is an inherent asymmetry in computer security: </a:t>
            </a:r>
            <a:r>
              <a:rPr lang="en-US" b="1" dirty="0"/>
              <a:t>things can be declared insecure by observation, but not the reverse</a:t>
            </a:r>
            <a:r>
              <a:rPr lang="en-US" dirty="0"/>
              <a:t>. There is no observation that allows us to declare an arbitrary system or technique secure. </a:t>
            </a:r>
          </a:p>
          <a:p>
            <a:r>
              <a:rPr lang="en-US" dirty="0"/>
              <a:t>This implies that </a:t>
            </a:r>
            <a:r>
              <a:rPr lang="en-US" b="1" dirty="0"/>
              <a:t>claims of necessary conditions for security are unfalsifiable</a:t>
            </a:r>
            <a:r>
              <a:rPr lang="en-US" dirty="0"/>
              <a:t>. </a:t>
            </a:r>
          </a:p>
          <a:p>
            <a:endParaRPr lang="en-US" dirty="0"/>
          </a:p>
          <a:p>
            <a:endParaRPr lang="en-US" dirty="0"/>
          </a:p>
          <a:p>
            <a:endParaRPr lang="en-US" dirty="0"/>
          </a:p>
          <a:p>
            <a:r>
              <a:rPr lang="en-US" dirty="0"/>
              <a:t>This in turn implies an asymmetry in self-correction: while the claim that countermeasures are sufficient is always subject to correction, the claim that they are necessary is not. </a:t>
            </a:r>
          </a:p>
          <a:p>
            <a:r>
              <a:rPr lang="en-US" dirty="0"/>
              <a:t>Some examples</a:t>
            </a:r>
          </a:p>
          <a:p>
            <a:pPr marL="285750" indent="-285750">
              <a:buFontTx/>
              <a:buChar char="-"/>
            </a:pPr>
            <a:r>
              <a:rPr lang="en-US" dirty="0"/>
              <a:t>We need strong passwords, and to change them so often</a:t>
            </a:r>
          </a:p>
          <a:p>
            <a:pPr marL="285750" indent="-285750">
              <a:buFontTx/>
              <a:buChar char="-"/>
            </a:pPr>
            <a:endParaRPr lang="en-US" dirty="0"/>
          </a:p>
          <a:p>
            <a:endParaRPr lang="en-US" dirty="0"/>
          </a:p>
        </p:txBody>
      </p:sp>
      <p:sp>
        <p:nvSpPr>
          <p:cNvPr id="4" name="Footer Placeholder 3">
            <a:extLst>
              <a:ext uri="{FF2B5EF4-FFF2-40B4-BE49-F238E27FC236}">
                <a16:creationId xmlns:a16="http://schemas.microsoft.com/office/drawing/2014/main" id="{DDACA797-32A3-504F-AF2E-5892AB104A4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462EF4B1-BE19-E34C-AACD-FABD7241CBB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6" name="TextBox 5">
            <a:extLst>
              <a:ext uri="{FF2B5EF4-FFF2-40B4-BE49-F238E27FC236}">
                <a16:creationId xmlns:a16="http://schemas.microsoft.com/office/drawing/2014/main" id="{EE1D975F-6AFB-4349-A13F-324A0F28E2AE}"/>
              </a:ext>
            </a:extLst>
          </p:cNvPr>
          <p:cNvSpPr txBox="1"/>
          <p:nvPr/>
        </p:nvSpPr>
        <p:spPr>
          <a:xfrm>
            <a:off x="1993225" y="2278644"/>
            <a:ext cx="64450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Sandro’s note: this is true until we have good data on actual attacks, I would add, but again, data on actual attacks is something reasonably new even for experts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301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5BC29-BC1D-964F-B4FA-FBBDAB1ABE60}"/>
              </a:ext>
            </a:extLst>
          </p:cNvPr>
          <p:cNvSpPr>
            <a:spLocks noGrp="1"/>
          </p:cNvSpPr>
          <p:nvPr>
            <p:ph type="title"/>
          </p:nvPr>
        </p:nvSpPr>
        <p:spPr/>
        <p:txBody>
          <a:bodyPr/>
          <a:lstStyle/>
          <a:p>
            <a:r>
              <a:rPr lang="en-US" dirty="0"/>
              <a:t>Policy-creep</a:t>
            </a:r>
          </a:p>
        </p:txBody>
      </p:sp>
      <p:sp>
        <p:nvSpPr>
          <p:cNvPr id="3" name="Content Placeholder 2">
            <a:extLst>
              <a:ext uri="{FF2B5EF4-FFF2-40B4-BE49-F238E27FC236}">
                <a16:creationId xmlns:a16="http://schemas.microsoft.com/office/drawing/2014/main" id="{0E95008A-0018-2A47-ADFD-59431F1C1AA7}"/>
              </a:ext>
            </a:extLst>
          </p:cNvPr>
          <p:cNvSpPr>
            <a:spLocks noGrp="1"/>
          </p:cNvSpPr>
          <p:nvPr>
            <p:ph idx="1"/>
          </p:nvPr>
        </p:nvSpPr>
        <p:spPr/>
        <p:txBody>
          <a:bodyPr/>
          <a:lstStyle/>
          <a:p>
            <a:r>
              <a:rPr lang="en-US" dirty="0"/>
              <a:t>The response to new information can only be to ratchet upward: </a:t>
            </a:r>
          </a:p>
          <a:p>
            <a:pPr marL="285750" indent="-285750">
              <a:buFont typeface="Arial" panose="020B0604020202020204" pitchFamily="34" charset="0"/>
              <a:buChar char="•"/>
            </a:pPr>
            <a:r>
              <a:rPr lang="en-US" dirty="0"/>
              <a:t>Newly observed or speculated attack capabilities can argue a countermeasure in, but no possible observation argues one out. </a:t>
            </a:r>
          </a:p>
          <a:p>
            <a:r>
              <a:rPr lang="en-US" dirty="0"/>
              <a:t>Further, when justifications are unfalsifiable, deciding the relative importance of defensive measures reduces to a subjective comparison of assumptions. </a:t>
            </a:r>
          </a:p>
          <a:p>
            <a:endParaRPr lang="en-US" dirty="0"/>
          </a:p>
          <a:p>
            <a:r>
              <a:rPr lang="en-US" dirty="0"/>
              <a:t>Summarizing, relying on such claims is the source of two problems: </a:t>
            </a:r>
          </a:p>
          <a:p>
            <a:pPr marL="285750" indent="-285750">
              <a:buFont typeface="Arial" panose="020B0604020202020204" pitchFamily="34" charset="0"/>
              <a:buChar char="•"/>
            </a:pPr>
            <a:r>
              <a:rPr lang="en-US" dirty="0"/>
              <a:t>once we go wrong we stay wrong and errors accumulate, </a:t>
            </a:r>
          </a:p>
          <a:p>
            <a:pPr marL="285750" indent="-285750">
              <a:buFont typeface="Arial" panose="020B0604020202020204" pitchFamily="34" charset="0"/>
              <a:buChar char="•"/>
            </a:pPr>
            <a:r>
              <a:rPr lang="en-US" dirty="0"/>
              <a:t>we have no systematic way to rank or prioritize measures.</a:t>
            </a:r>
          </a:p>
        </p:txBody>
      </p:sp>
      <p:sp>
        <p:nvSpPr>
          <p:cNvPr id="4" name="Footer Placeholder 3">
            <a:extLst>
              <a:ext uri="{FF2B5EF4-FFF2-40B4-BE49-F238E27FC236}">
                <a16:creationId xmlns:a16="http://schemas.microsoft.com/office/drawing/2014/main" id="{1412A682-801F-384B-B012-3C1C7A36370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94BBB96C-5739-6848-B1D1-6523673435A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111794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7C9400D-E967-6944-AD17-B4976ABF9EC6}"/>
              </a:ext>
            </a:extLst>
          </p:cNvPr>
          <p:cNvSpPr>
            <a:spLocks noGrp="1"/>
          </p:cNvSpPr>
          <p:nvPr>
            <p:ph type="body" sz="quarter" idx="10"/>
          </p:nvPr>
        </p:nvSpPr>
        <p:spPr/>
        <p:txBody>
          <a:bodyPr/>
          <a:lstStyle/>
          <a:p>
            <a:endParaRPr lang="en-US"/>
          </a:p>
        </p:txBody>
      </p:sp>
      <p:sp>
        <p:nvSpPr>
          <p:cNvPr id="9" name="Picture Placeholder 8">
            <a:extLst>
              <a:ext uri="{FF2B5EF4-FFF2-40B4-BE49-F238E27FC236}">
                <a16:creationId xmlns:a16="http://schemas.microsoft.com/office/drawing/2014/main" id="{ADCE9CAA-DCF2-D242-9926-6919AAC69265}"/>
              </a:ext>
            </a:extLst>
          </p:cNvPr>
          <p:cNvSpPr>
            <a:spLocks noGrp="1"/>
          </p:cNvSpPr>
          <p:nvPr>
            <p:ph type="pic" sz="quarter" idx="11"/>
          </p:nvPr>
        </p:nvSpPr>
        <p:spPr/>
      </p:sp>
      <p:sp>
        <p:nvSpPr>
          <p:cNvPr id="10" name="Text Placeholder 9">
            <a:extLst>
              <a:ext uri="{FF2B5EF4-FFF2-40B4-BE49-F238E27FC236}">
                <a16:creationId xmlns:a16="http://schemas.microsoft.com/office/drawing/2014/main" id="{E1C3EA0A-714C-244D-99E6-120D9000E25A}"/>
              </a:ext>
            </a:extLst>
          </p:cNvPr>
          <p:cNvSpPr>
            <a:spLocks noGrp="1"/>
          </p:cNvSpPr>
          <p:nvPr>
            <p:ph type="body" sz="quarter" idx="12"/>
          </p:nvPr>
        </p:nvSpPr>
        <p:spPr/>
        <p:txBody>
          <a:bodyPr/>
          <a:lstStyle/>
          <a:p>
            <a:endParaRPr lang="en-US"/>
          </a:p>
        </p:txBody>
      </p:sp>
      <p:sp>
        <p:nvSpPr>
          <p:cNvPr id="7" name="Subtitle 6">
            <a:extLst>
              <a:ext uri="{FF2B5EF4-FFF2-40B4-BE49-F238E27FC236}">
                <a16:creationId xmlns:a16="http://schemas.microsoft.com/office/drawing/2014/main" id="{DD3A30E7-404D-4245-8898-04626071E3C4}"/>
              </a:ext>
            </a:extLst>
          </p:cNvPr>
          <p:cNvSpPr>
            <a:spLocks noGrp="1"/>
          </p:cNvSpPr>
          <p:nvPr>
            <p:ph type="subTitle" idx="1"/>
          </p:nvPr>
        </p:nvSpPr>
        <p:spPr/>
        <p:txBody>
          <a:bodyPr/>
          <a:lstStyle/>
          <a:p>
            <a:endParaRPr lang="en-US"/>
          </a:p>
        </p:txBody>
      </p:sp>
      <p:sp>
        <p:nvSpPr>
          <p:cNvPr id="6" name="Title 5">
            <a:extLst>
              <a:ext uri="{FF2B5EF4-FFF2-40B4-BE49-F238E27FC236}">
                <a16:creationId xmlns:a16="http://schemas.microsoft.com/office/drawing/2014/main" id="{B52D294F-93F5-1B49-A8D5-4FA1862044CB}"/>
              </a:ext>
            </a:extLst>
          </p:cNvPr>
          <p:cNvSpPr>
            <a:spLocks noGrp="1"/>
          </p:cNvSpPr>
          <p:nvPr>
            <p:ph type="ctrTitle"/>
          </p:nvPr>
        </p:nvSpPr>
        <p:spPr/>
        <p:txBody>
          <a:bodyPr/>
          <a:lstStyle/>
          <a:p>
            <a:r>
              <a:rPr lang="en-US" dirty="0"/>
              <a:t>QUESTIONS</a:t>
            </a:r>
          </a:p>
        </p:txBody>
      </p:sp>
      <p:sp>
        <p:nvSpPr>
          <p:cNvPr id="4" name="Footer Placeholder 3">
            <a:extLst>
              <a:ext uri="{FF2B5EF4-FFF2-40B4-BE49-F238E27FC236}">
                <a16:creationId xmlns:a16="http://schemas.microsoft.com/office/drawing/2014/main" id="{075371FD-A0D5-7147-B1BD-D13EB7A6AB48}"/>
              </a:ext>
            </a:extLst>
          </p:cNvPr>
          <p:cNvSpPr>
            <a:spLocks noGrp="1"/>
          </p:cNvSpPr>
          <p:nvPr>
            <p:ph type="ftr" sz="quarter" idx="4294967295"/>
          </p:nvPr>
        </p:nvSpPr>
        <p:spPr>
          <a:xfrm>
            <a:off x="0" y="4772025"/>
            <a:ext cx="6729413" cy="3508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33612820-79C8-9F4B-9E5B-30629D7F89B9}"/>
              </a:ext>
            </a:extLst>
          </p:cNvPr>
          <p:cNvSpPr>
            <a:spLocks noGrp="1"/>
          </p:cNvSpPr>
          <p:nvPr>
            <p:ph type="sldNum" sz="quarter" idx="4294967295"/>
          </p:nvPr>
        </p:nvSpPr>
        <p:spPr>
          <a:xfrm>
            <a:off x="0" y="4773613"/>
            <a:ext cx="601663" cy="35083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147541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92116-AB32-7446-8BD4-F2D88A174263}"/>
              </a:ext>
            </a:extLst>
          </p:cNvPr>
          <p:cNvSpPr>
            <a:spLocks noGrp="1"/>
          </p:cNvSpPr>
          <p:nvPr>
            <p:ph type="body" sz="quarter" idx="10"/>
          </p:nvPr>
        </p:nvSpPr>
        <p:spPr/>
        <p:txBody>
          <a:bodyPr/>
          <a:lstStyle/>
          <a:p>
            <a:endParaRPr lang="en-US"/>
          </a:p>
        </p:txBody>
      </p:sp>
      <p:sp>
        <p:nvSpPr>
          <p:cNvPr id="3" name="Picture Placeholder 2">
            <a:extLst>
              <a:ext uri="{FF2B5EF4-FFF2-40B4-BE49-F238E27FC236}">
                <a16:creationId xmlns:a16="http://schemas.microsoft.com/office/drawing/2014/main" id="{3A0C3329-AAC5-234E-AB64-EAD306FD6C7D}"/>
              </a:ext>
            </a:extLst>
          </p:cNvPr>
          <p:cNvSpPr>
            <a:spLocks noGrp="1"/>
          </p:cNvSpPr>
          <p:nvPr>
            <p:ph type="pic" sz="quarter" idx="11"/>
          </p:nvPr>
        </p:nvSpPr>
        <p:spPr/>
      </p:sp>
      <p:sp>
        <p:nvSpPr>
          <p:cNvPr id="4" name="Text Placeholder 3">
            <a:extLst>
              <a:ext uri="{FF2B5EF4-FFF2-40B4-BE49-F238E27FC236}">
                <a16:creationId xmlns:a16="http://schemas.microsoft.com/office/drawing/2014/main" id="{03428336-2706-9547-B7FA-AF8FE6B0AA7D}"/>
              </a:ext>
            </a:extLst>
          </p:cNvPr>
          <p:cNvSpPr>
            <a:spLocks noGrp="1"/>
          </p:cNvSpPr>
          <p:nvPr>
            <p:ph type="body" sz="quarter" idx="12"/>
          </p:nvPr>
        </p:nvSpPr>
        <p:spPr/>
        <p:txBody>
          <a:bodyPr/>
          <a:lstStyle/>
          <a:p>
            <a:endParaRPr lang="en-US"/>
          </a:p>
        </p:txBody>
      </p:sp>
      <p:sp>
        <p:nvSpPr>
          <p:cNvPr id="5" name="Subtitle 4">
            <a:extLst>
              <a:ext uri="{FF2B5EF4-FFF2-40B4-BE49-F238E27FC236}">
                <a16:creationId xmlns:a16="http://schemas.microsoft.com/office/drawing/2014/main" id="{C1292EC4-7E8D-7443-8AA9-DCC1A273BA6E}"/>
              </a:ext>
            </a:extLst>
          </p:cNvPr>
          <p:cNvSpPr>
            <a:spLocks noGrp="1"/>
          </p:cNvSpPr>
          <p:nvPr>
            <p:ph type="subTitle" idx="1"/>
          </p:nvPr>
        </p:nvSpPr>
        <p:spPr/>
        <p:txBody>
          <a:bodyPr/>
          <a:lstStyle/>
          <a:p>
            <a:endParaRPr lang="en-US"/>
          </a:p>
        </p:txBody>
      </p:sp>
      <p:sp>
        <p:nvSpPr>
          <p:cNvPr id="6" name="Title 5">
            <a:extLst>
              <a:ext uri="{FF2B5EF4-FFF2-40B4-BE49-F238E27FC236}">
                <a16:creationId xmlns:a16="http://schemas.microsoft.com/office/drawing/2014/main" id="{7EC2290C-D92B-BA41-AB16-114A76E941CF}"/>
              </a:ext>
            </a:extLst>
          </p:cNvPr>
          <p:cNvSpPr>
            <a:spLocks noGrp="1"/>
          </p:cNvSpPr>
          <p:nvPr>
            <p:ph type="ctrTitle"/>
          </p:nvPr>
        </p:nvSpPr>
        <p:spPr/>
        <p:txBody>
          <a:bodyPr/>
          <a:lstStyle/>
          <a:p>
            <a:r>
              <a:rPr lang="en-US" dirty="0"/>
              <a:t>OTHER SLIDES</a:t>
            </a:r>
          </a:p>
        </p:txBody>
      </p:sp>
    </p:spTree>
    <p:extLst>
      <p:ext uri="{BB962C8B-B14F-4D97-AF65-F5344CB8AC3E}">
        <p14:creationId xmlns:p14="http://schemas.microsoft.com/office/powerpoint/2010/main" val="374666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3C26CE-290C-AB4B-B23B-585046C19040}"/>
              </a:ext>
            </a:extLst>
          </p:cNvPr>
          <p:cNvSpPr>
            <a:spLocks noGrp="1"/>
          </p:cNvSpPr>
          <p:nvPr>
            <p:ph type="title"/>
          </p:nvPr>
        </p:nvSpPr>
        <p:spPr/>
        <p:txBody>
          <a:bodyPr/>
          <a:lstStyle/>
          <a:p>
            <a:r>
              <a:rPr lang="en-US" dirty="0"/>
              <a:t>Technical Countermeasures</a:t>
            </a:r>
          </a:p>
        </p:txBody>
      </p:sp>
      <p:sp>
        <p:nvSpPr>
          <p:cNvPr id="3" name="Text Placeholder 2">
            <a:extLst>
              <a:ext uri="{FF2B5EF4-FFF2-40B4-BE49-F238E27FC236}">
                <a16:creationId xmlns:a16="http://schemas.microsoft.com/office/drawing/2014/main" id="{8C6EC2E6-A248-6647-B4F3-67D2578360E2}"/>
              </a:ext>
            </a:extLst>
          </p:cNvPr>
          <p:cNvSpPr>
            <a:spLocks noGrp="1"/>
          </p:cNvSpPr>
          <p:nvPr>
            <p:ph idx="1"/>
          </p:nvPr>
        </p:nvSpPr>
        <p:spPr/>
        <p:txBody>
          <a:bodyPr/>
          <a:lstStyle/>
          <a:p>
            <a:r>
              <a:rPr lang="en-US" dirty="0"/>
              <a:t>For instance</a:t>
            </a:r>
          </a:p>
          <a:p>
            <a:pPr marL="285750" indent="-285750">
              <a:buFont typeface="Arial" panose="020B0604020202020204" pitchFamily="34" charset="0"/>
              <a:buChar char="•"/>
            </a:pPr>
            <a:r>
              <a:rPr lang="en-US" dirty="0"/>
              <a:t>Use of VM’s for surfing</a:t>
            </a:r>
          </a:p>
          <a:p>
            <a:pPr marL="285750" indent="-285750">
              <a:buFont typeface="Arial" panose="020B0604020202020204" pitchFamily="34" charset="0"/>
              <a:buChar char="•"/>
            </a:pPr>
            <a:r>
              <a:rPr lang="en-US" dirty="0"/>
              <a:t>IDS/IPS</a:t>
            </a:r>
          </a:p>
          <a:p>
            <a:pPr marL="285750" indent="-285750">
              <a:buFont typeface="Arial" panose="020B0604020202020204" pitchFamily="34" charset="0"/>
              <a:buChar char="•"/>
            </a:pPr>
            <a:r>
              <a:rPr lang="en-US" dirty="0"/>
              <a:t>Honeynet</a:t>
            </a:r>
          </a:p>
          <a:p>
            <a:pPr marL="285750" indent="-285750">
              <a:buFont typeface="Arial" panose="020B0604020202020204" pitchFamily="34" charset="0"/>
              <a:buChar char="•"/>
            </a:pPr>
            <a:r>
              <a:rPr lang="en-US" dirty="0"/>
              <a:t>New: deceiving technology</a:t>
            </a:r>
          </a:p>
          <a:p>
            <a:endParaRPr lang="en-US" dirty="0"/>
          </a:p>
          <a:p>
            <a:r>
              <a:rPr lang="en-US" dirty="0"/>
              <a:t>Fact is: every countermeasure has running costs </a:t>
            </a:r>
          </a:p>
          <a:p>
            <a:endParaRPr lang="en-US" dirty="0"/>
          </a:p>
        </p:txBody>
      </p:sp>
    </p:spTree>
    <p:extLst>
      <p:ext uri="{BB962C8B-B14F-4D97-AF65-F5344CB8AC3E}">
        <p14:creationId xmlns:p14="http://schemas.microsoft.com/office/powerpoint/2010/main" val="181020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F8B10-BF8C-5347-9F5B-F6F66BDF0D5F}"/>
              </a:ext>
            </a:extLst>
          </p:cNvPr>
          <p:cNvSpPr>
            <a:spLocks noGrp="1"/>
          </p:cNvSpPr>
          <p:nvPr>
            <p:ph type="title"/>
          </p:nvPr>
        </p:nvSpPr>
        <p:spPr/>
        <p:txBody>
          <a:bodyPr/>
          <a:lstStyle/>
          <a:p>
            <a:r>
              <a:rPr lang="en-US" dirty="0"/>
              <a:t>Network: Segmentation and Monitoring</a:t>
            </a:r>
          </a:p>
        </p:txBody>
      </p:sp>
      <p:sp>
        <p:nvSpPr>
          <p:cNvPr id="3" name="Content Placeholder 2">
            <a:extLst>
              <a:ext uri="{FF2B5EF4-FFF2-40B4-BE49-F238E27FC236}">
                <a16:creationId xmlns:a16="http://schemas.microsoft.com/office/drawing/2014/main" id="{05D0EE98-6CB4-5A46-A10F-F63B811E6462}"/>
              </a:ext>
            </a:extLst>
          </p:cNvPr>
          <p:cNvSpPr>
            <a:spLocks noGrp="1"/>
          </p:cNvSpPr>
          <p:nvPr>
            <p:ph idx="1"/>
          </p:nvPr>
        </p:nvSpPr>
        <p:spPr/>
        <p:txBody>
          <a:bodyPr/>
          <a:lstStyle/>
          <a:p>
            <a:r>
              <a:rPr lang="en-US" dirty="0"/>
              <a:t>Proper network segmentation should be a no-brainer</a:t>
            </a:r>
          </a:p>
          <a:p>
            <a:pPr marL="285750" indent="-285750">
              <a:buFont typeface="Arial" panose="020B0604020202020204" pitchFamily="34" charset="0"/>
              <a:buChar char="•"/>
            </a:pPr>
            <a:r>
              <a:rPr lang="en-US" dirty="0"/>
              <a:t>But with the IoT we are going the other way</a:t>
            </a:r>
          </a:p>
          <a:p>
            <a:pPr marL="285750" indent="-285750">
              <a:buFont typeface="Arial" panose="020B0604020202020204" pitchFamily="34" charset="0"/>
              <a:buChar char="•"/>
            </a:pPr>
            <a:endParaRPr lang="en-US" dirty="0"/>
          </a:p>
          <a:p>
            <a:r>
              <a:rPr lang="en-US" dirty="0"/>
              <a:t>Proper traffic monitoring</a:t>
            </a:r>
          </a:p>
          <a:p>
            <a:pPr marL="285750" indent="-285750">
              <a:buFont typeface="Arial" panose="020B0604020202020204" pitchFamily="34" charset="0"/>
              <a:buChar char="•"/>
            </a:pPr>
            <a:r>
              <a:rPr lang="en-US" dirty="0"/>
              <a:t>External traffic: mandatory for everyone</a:t>
            </a:r>
          </a:p>
          <a:p>
            <a:pPr marL="285750" indent="-285750">
              <a:buFont typeface="Arial" panose="020B0604020202020204" pitchFamily="34" charset="0"/>
              <a:buChar char="•"/>
            </a:pPr>
            <a:r>
              <a:rPr lang="en-US" dirty="0"/>
              <a:t>Internal traffic: should be done, but it is too hard in IT systems. </a:t>
            </a:r>
          </a:p>
          <a:p>
            <a:pPr marL="285750" indent="-285750">
              <a:buFont typeface="Arial" panose="020B0604020202020204" pitchFamily="34" charset="0"/>
              <a:buChar char="•"/>
            </a:pPr>
            <a:endParaRPr lang="en-US" dirty="0"/>
          </a:p>
          <a:p>
            <a:r>
              <a:rPr lang="en-US" dirty="0"/>
              <a:t>SIM/SIEM solutions</a:t>
            </a:r>
          </a:p>
          <a:p>
            <a:endParaRPr lang="en-US" dirty="0"/>
          </a:p>
          <a:p>
            <a:pPr marL="285750" indent="-285750">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768A5B20-73E0-124F-B408-B422A4FE7F3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A26DBC0B-2F27-5944-A895-2BBB0CB04A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219142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DABCB6-F6D8-0146-899F-BCBC9805EA69}"/>
              </a:ext>
            </a:extLst>
          </p:cNvPr>
          <p:cNvSpPr>
            <a:spLocks noGrp="1"/>
          </p:cNvSpPr>
          <p:nvPr>
            <p:ph type="title"/>
          </p:nvPr>
        </p:nvSpPr>
        <p:spPr/>
        <p:txBody>
          <a:bodyPr/>
          <a:lstStyle/>
          <a:p>
            <a:r>
              <a:rPr lang="en-US" dirty="0"/>
              <a:t>Wrong Myths (1)</a:t>
            </a:r>
          </a:p>
        </p:txBody>
      </p:sp>
      <p:sp>
        <p:nvSpPr>
          <p:cNvPr id="2" name="Content Placeholder 1">
            <a:extLst>
              <a:ext uri="{FF2B5EF4-FFF2-40B4-BE49-F238E27FC236}">
                <a16:creationId xmlns:a16="http://schemas.microsoft.com/office/drawing/2014/main" id="{5CF5EB91-F1E9-D341-A811-54855E0F27CD}"/>
              </a:ext>
            </a:extLst>
          </p:cNvPr>
          <p:cNvSpPr>
            <a:spLocks noGrp="1"/>
          </p:cNvSpPr>
          <p:nvPr>
            <p:ph idx="1"/>
          </p:nvPr>
        </p:nvSpPr>
        <p:spPr/>
        <p:txBody>
          <a:bodyPr/>
          <a:lstStyle/>
          <a:p>
            <a:pPr marL="214313" indent="-214313">
              <a:buFont typeface="Arial" panose="020B0604020202020204" pitchFamily="34" charset="0"/>
              <a:buChar char="•"/>
            </a:pPr>
            <a:r>
              <a:rPr lang="en-US" dirty="0"/>
              <a:t>Deployment of Secure Sockets Layer (SSL) prevents you from all types of attacks</a:t>
            </a:r>
          </a:p>
          <a:p>
            <a:pPr marL="214313" indent="-214313">
              <a:buFont typeface="Arial" panose="020B0604020202020204" pitchFamily="34" charset="0"/>
              <a:buChar char="•"/>
            </a:pPr>
            <a:r>
              <a:rPr lang="en-US" dirty="0"/>
              <a:t>Implementation of firewall as a network perimeter defense makes the environment bulletproof. </a:t>
            </a:r>
          </a:p>
          <a:p>
            <a:pPr marL="214313" indent="-214313">
              <a:buFont typeface="Arial" panose="020B0604020202020204" pitchFamily="34" charset="0"/>
              <a:buChar char="•"/>
            </a:pPr>
            <a:r>
              <a:rPr lang="en-US" dirty="0"/>
              <a:t>Deployment of an Intrusion Prevention System (IPS) or Intrusion Detection System (IDS) protects malicious code from entering my network. </a:t>
            </a:r>
          </a:p>
          <a:p>
            <a:pPr marL="214313" indent="-214313">
              <a:buFont typeface="Arial" panose="020B0604020202020204" pitchFamily="34" charset="0"/>
              <a:buChar char="•"/>
            </a:pPr>
            <a:r>
              <a:rPr lang="en-US" dirty="0"/>
              <a:t>Custom encryption provides similar strength as standardized cryptographic algorithms. </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endParaRPr lang="en-US" dirty="0"/>
          </a:p>
          <a:p>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D0E1E8A8-79E6-2C41-8A8D-FF29EC1E774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289F91A-1C8B-CB41-B873-04D162080D1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402908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342A-9A07-5E49-9369-C0F293A378B8}"/>
              </a:ext>
            </a:extLst>
          </p:cNvPr>
          <p:cNvSpPr>
            <a:spLocks noGrp="1"/>
          </p:cNvSpPr>
          <p:nvPr>
            <p:ph type="title"/>
          </p:nvPr>
        </p:nvSpPr>
        <p:spPr/>
        <p:txBody>
          <a:bodyPr/>
          <a:lstStyle/>
          <a:p>
            <a:r>
              <a:rPr lang="en-US" dirty="0"/>
              <a:t>Network Encryption</a:t>
            </a:r>
          </a:p>
        </p:txBody>
      </p:sp>
      <p:sp>
        <p:nvSpPr>
          <p:cNvPr id="3" name="Content Placeholder 2">
            <a:extLst>
              <a:ext uri="{FF2B5EF4-FFF2-40B4-BE49-F238E27FC236}">
                <a16:creationId xmlns:a16="http://schemas.microsoft.com/office/drawing/2014/main" id="{9524A8C0-800B-D74F-8C6C-5828CC6D35BF}"/>
              </a:ext>
            </a:extLst>
          </p:cNvPr>
          <p:cNvSpPr>
            <a:spLocks noGrp="1"/>
          </p:cNvSpPr>
          <p:nvPr>
            <p:ph idx="1"/>
          </p:nvPr>
        </p:nvSpPr>
        <p:spPr/>
        <p:txBody>
          <a:bodyPr/>
          <a:lstStyle/>
          <a:p>
            <a:r>
              <a:rPr lang="en-US" dirty="0"/>
              <a:t>Encryption is certainly useful (and needed) for </a:t>
            </a:r>
            <a:r>
              <a:rPr lang="en-US" i="1" dirty="0"/>
              <a:t>external connections.</a:t>
            </a:r>
            <a:endParaRPr lang="en-US" dirty="0"/>
          </a:p>
          <a:p>
            <a:r>
              <a:rPr lang="en-US" dirty="0"/>
              <a:t>But for internal ones?</a:t>
            </a:r>
          </a:p>
          <a:p>
            <a:r>
              <a:rPr lang="en-US" dirty="0"/>
              <a:t>Let us take a look…</a:t>
            </a:r>
          </a:p>
        </p:txBody>
      </p:sp>
      <p:sp>
        <p:nvSpPr>
          <p:cNvPr id="4" name="Footer Placeholder 3">
            <a:extLst>
              <a:ext uri="{FF2B5EF4-FFF2-40B4-BE49-F238E27FC236}">
                <a16:creationId xmlns:a16="http://schemas.microsoft.com/office/drawing/2014/main" id="{3BE70914-CCF5-664F-B4F8-8B5DCFF5E9E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9F5C4786-F4D8-A549-84C3-2E3466275A9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226058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DABCB6-F6D8-0146-899F-BCBC9805EA69}"/>
              </a:ext>
            </a:extLst>
          </p:cNvPr>
          <p:cNvSpPr>
            <a:spLocks noGrp="1"/>
          </p:cNvSpPr>
          <p:nvPr>
            <p:ph type="title"/>
          </p:nvPr>
        </p:nvSpPr>
        <p:spPr/>
        <p:txBody>
          <a:bodyPr/>
          <a:lstStyle/>
          <a:p>
            <a:r>
              <a:rPr lang="en-US" dirty="0"/>
              <a:t>Wrong Myths (2)</a:t>
            </a:r>
          </a:p>
        </p:txBody>
      </p:sp>
      <p:sp>
        <p:nvSpPr>
          <p:cNvPr id="2" name="Content Placeholder 1">
            <a:extLst>
              <a:ext uri="{FF2B5EF4-FFF2-40B4-BE49-F238E27FC236}">
                <a16:creationId xmlns:a16="http://schemas.microsoft.com/office/drawing/2014/main" id="{5CF5EB91-F1E9-D341-A811-54855E0F27CD}"/>
              </a:ext>
            </a:extLst>
          </p:cNvPr>
          <p:cNvSpPr>
            <a:spLocks noGrp="1"/>
          </p:cNvSpPr>
          <p:nvPr>
            <p:ph idx="1"/>
          </p:nvPr>
        </p:nvSpPr>
        <p:spPr/>
        <p:txBody>
          <a:bodyPr/>
          <a:lstStyle/>
          <a:p>
            <a:pPr marL="214313" indent="-214313">
              <a:buFont typeface="Arial" panose="020B0604020202020204" pitchFamily="34" charset="0"/>
              <a:buChar char="•"/>
            </a:pPr>
            <a:r>
              <a:rPr lang="en-US" dirty="0"/>
              <a:t>Usage of Two-factor Authentication (TFA) protects from all types of fraudulent activities. </a:t>
            </a:r>
          </a:p>
          <a:p>
            <a:pPr marL="214313" indent="-214313">
              <a:buFont typeface="Arial" panose="020B0604020202020204" pitchFamily="34" charset="0"/>
              <a:buChar char="•"/>
            </a:pPr>
            <a:r>
              <a:rPr lang="en-US" dirty="0"/>
              <a:t>Deployment of security policies eradicates the risks </a:t>
            </a:r>
          </a:p>
          <a:p>
            <a:pPr marL="214313" indent="-214313">
              <a:buFont typeface="Arial" panose="020B0604020202020204" pitchFamily="34" charset="0"/>
              <a:buChar char="•"/>
            </a:pPr>
            <a:r>
              <a:rPr lang="en-US" dirty="0"/>
              <a:t>Anti-virus (AV) engines provide robust protection. </a:t>
            </a:r>
          </a:p>
          <a:p>
            <a:pPr marL="214313" indent="-214313">
              <a:buFont typeface="Arial" panose="020B0604020202020204" pitchFamily="34" charset="0"/>
              <a:buChar char="•"/>
            </a:pPr>
            <a:r>
              <a:rPr lang="en-US" dirty="0"/>
              <a:t>Malware is distributed primarily through shady and rogue web sites such as torrents and warez </a:t>
            </a:r>
          </a:p>
          <a:p>
            <a:pPr marL="214313" indent="-214313">
              <a:buFont typeface="Arial" panose="020B0604020202020204" pitchFamily="34" charset="0"/>
              <a:buChar char="•"/>
            </a:pPr>
            <a:r>
              <a:rPr lang="en-US" dirty="0"/>
              <a:t>Email filtering mechanisms only allow secure and verified attachments to be delivered with emails. </a:t>
            </a:r>
          </a:p>
          <a:p>
            <a:pPr marL="214313" indent="-214313">
              <a:buFont typeface="Arial" panose="020B0604020202020204" pitchFamily="34" charset="0"/>
              <a:buChar char="•"/>
            </a:pPr>
            <a:r>
              <a:rPr lang="en-US" dirty="0"/>
              <a:t>Malware infections are specific to certain operating systems. </a:t>
            </a:r>
          </a:p>
          <a:p>
            <a:pPr marL="214313" indent="-214313">
              <a:buFont typeface="Arial" panose="020B0604020202020204" pitchFamily="34" charset="0"/>
              <a:buChar char="•"/>
            </a:pPr>
            <a:r>
              <a:rPr lang="en-US" dirty="0"/>
              <a:t>Mobile devices are completely secure. </a:t>
            </a:r>
          </a:p>
          <a:p>
            <a:pPr marL="214313" indent="-214313">
              <a:buFont typeface="Arial" panose="020B0604020202020204" pitchFamily="34" charset="0"/>
              <a:buChar char="•"/>
            </a:pPr>
            <a:r>
              <a:rPr lang="en-US" dirty="0"/>
              <a:t>Virtualization technologies are untouched by malware. </a:t>
            </a:r>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endParaRPr lang="en-US" dirty="0"/>
          </a:p>
          <a:p>
            <a:endParaRPr lang="en-US" dirty="0"/>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226AAD2D-1175-394A-9FAB-1BF8952573C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1C504F8B-11C5-6A47-96D2-C69217E3662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233568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DEC510-7A17-2848-A6AC-677AE9E58FF1}"/>
              </a:ext>
            </a:extLst>
          </p:cNvPr>
          <p:cNvSpPr>
            <a:spLocks noGrp="1"/>
          </p:cNvSpPr>
          <p:nvPr>
            <p:ph type="title"/>
          </p:nvPr>
        </p:nvSpPr>
        <p:spPr>
          <a:xfrm>
            <a:off x="609599" y="2599605"/>
            <a:ext cx="7923213" cy="394448"/>
          </a:xfrm>
        </p:spPr>
        <p:txBody>
          <a:bodyPr/>
          <a:lstStyle/>
          <a:p>
            <a:r>
              <a:rPr lang="en-US" dirty="0"/>
              <a:t>	Questions?</a:t>
            </a:r>
          </a:p>
        </p:txBody>
      </p:sp>
    </p:spTree>
    <p:extLst>
      <p:ext uri="{BB962C8B-B14F-4D97-AF65-F5344CB8AC3E}">
        <p14:creationId xmlns:p14="http://schemas.microsoft.com/office/powerpoint/2010/main" val="231474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AF6782-21A5-4B40-9D83-6F50ED828E45}"/>
              </a:ext>
            </a:extLst>
          </p:cNvPr>
          <p:cNvSpPr>
            <a:spLocks noGrp="1"/>
          </p:cNvSpPr>
          <p:nvPr>
            <p:ph type="title"/>
          </p:nvPr>
        </p:nvSpPr>
        <p:spPr/>
        <p:txBody>
          <a:bodyPr/>
          <a:lstStyle/>
          <a:p>
            <a:r>
              <a:rPr lang="en-US" dirty="0"/>
              <a:t>Let us take a look at some of our work</a:t>
            </a:r>
          </a:p>
        </p:txBody>
      </p:sp>
      <p:sp>
        <p:nvSpPr>
          <p:cNvPr id="7" name="Content Placeholder 6">
            <a:extLst>
              <a:ext uri="{FF2B5EF4-FFF2-40B4-BE49-F238E27FC236}">
                <a16:creationId xmlns:a16="http://schemas.microsoft.com/office/drawing/2014/main" id="{24222F0E-7864-1141-8B23-2626BB50C5F3}"/>
              </a:ext>
            </a:extLst>
          </p:cNvPr>
          <p:cNvSpPr>
            <a:spLocks noGrp="1"/>
          </p:cNvSpPr>
          <p:nvPr>
            <p:ph idx="1"/>
          </p:nvPr>
        </p:nvSpPr>
        <p:spPr/>
        <p:txBody>
          <a:bodyPr/>
          <a:lstStyle/>
          <a:p>
            <a:r>
              <a:rPr lang="en-US" dirty="0"/>
              <a:t>Our thesis: </a:t>
            </a:r>
          </a:p>
          <a:p>
            <a:pPr marL="285750" indent="-285750">
              <a:buFont typeface="Arial" panose="020B0604020202020204" pitchFamily="34" charset="0"/>
              <a:buChar char="•"/>
            </a:pPr>
            <a:r>
              <a:rPr lang="en-US" dirty="0"/>
              <a:t>Encryption in the internal network does not yield extra SCADA security</a:t>
            </a:r>
          </a:p>
          <a:p>
            <a:pPr marL="285750" indent="-285750">
              <a:buFont typeface="Arial" panose="020B0604020202020204" pitchFamily="34" charset="0"/>
              <a:buChar char="•"/>
            </a:pPr>
            <a:r>
              <a:rPr lang="en-US" dirty="0"/>
              <a:t>Encryption can negatively affect security </a:t>
            </a:r>
          </a:p>
          <a:p>
            <a:pPr marL="285750" indent="-285750">
              <a:buFont typeface="Arial" panose="020B0604020202020204" pitchFamily="34" charset="0"/>
              <a:buChar char="•"/>
            </a:pPr>
            <a:r>
              <a:rPr lang="en-US" dirty="0"/>
              <a:t>Encryption can complicate troubleshooting</a:t>
            </a:r>
          </a:p>
          <a:p>
            <a:endParaRPr lang="en-US" dirty="0"/>
          </a:p>
        </p:txBody>
      </p:sp>
      <p:sp>
        <p:nvSpPr>
          <p:cNvPr id="4" name="Footer Placeholder 3">
            <a:extLst>
              <a:ext uri="{FF2B5EF4-FFF2-40B4-BE49-F238E27FC236}">
                <a16:creationId xmlns:a16="http://schemas.microsoft.com/office/drawing/2014/main" id="{A2521155-CA24-8443-91B1-37651B800F9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4EAC392C-C035-2D41-B239-AD0596B9950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8" name="Table Placeholder 7">
            <a:extLst>
              <a:ext uri="{FF2B5EF4-FFF2-40B4-BE49-F238E27FC236}">
                <a16:creationId xmlns:a16="http://schemas.microsoft.com/office/drawing/2014/main" id="{1242FBD9-6571-E740-AE54-137D5E1BCE63}"/>
              </a:ext>
            </a:extLst>
          </p:cNvPr>
          <p:cNvSpPr>
            <a:spLocks noGrp="1"/>
          </p:cNvSpPr>
          <p:nvPr>
            <p:ph type="tbl" sz="quarter" idx="13"/>
          </p:nvPr>
        </p:nvSpPr>
        <p:spPr/>
      </p:sp>
      <p:pic>
        <p:nvPicPr>
          <p:cNvPr id="9" name="Picture 8">
            <a:extLst>
              <a:ext uri="{FF2B5EF4-FFF2-40B4-BE49-F238E27FC236}">
                <a16:creationId xmlns:a16="http://schemas.microsoft.com/office/drawing/2014/main" id="{F76F9A6D-55E2-3642-A411-3B6C24C8B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013" y="928549"/>
            <a:ext cx="7924799" cy="1676117"/>
          </a:xfrm>
          <a:prstGeom prst="rect">
            <a:avLst/>
          </a:prstGeom>
        </p:spPr>
      </p:pic>
    </p:spTree>
    <p:extLst>
      <p:ext uri="{BB962C8B-B14F-4D97-AF65-F5344CB8AC3E}">
        <p14:creationId xmlns:p14="http://schemas.microsoft.com/office/powerpoint/2010/main" val="417954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6F7A8-3041-EC45-9FC4-FF40C4B28EB0}"/>
              </a:ext>
            </a:extLst>
          </p:cNvPr>
          <p:cNvSpPr>
            <a:spLocks noGrp="1"/>
          </p:cNvSpPr>
          <p:nvPr>
            <p:ph type="title"/>
          </p:nvPr>
        </p:nvSpPr>
        <p:spPr/>
        <p:txBody>
          <a:bodyPr/>
          <a:lstStyle/>
          <a:p>
            <a:r>
              <a:rPr lang="en-US" dirty="0"/>
              <a:t>We focus on encryption in the internal network of an ICS system</a:t>
            </a:r>
          </a:p>
        </p:txBody>
      </p:sp>
      <p:sp>
        <p:nvSpPr>
          <p:cNvPr id="3" name="Content Placeholder 2">
            <a:extLst>
              <a:ext uri="{FF2B5EF4-FFF2-40B4-BE49-F238E27FC236}">
                <a16:creationId xmlns:a16="http://schemas.microsoft.com/office/drawing/2014/main" id="{296013AB-998E-3145-A40E-FEB6CA296317}"/>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BF520193-1854-8D43-9AE5-763D1C4E299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97167CA2-4DD2-A748-A509-0B5509C7A68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F138C4DC-409D-3947-8463-2989CC8AB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904" y="1664021"/>
            <a:ext cx="5572051" cy="2905598"/>
          </a:xfrm>
          <a:prstGeom prst="rect">
            <a:avLst/>
          </a:prstGeom>
        </p:spPr>
      </p:pic>
      <p:sp>
        <p:nvSpPr>
          <p:cNvPr id="7" name="Oval 6">
            <a:extLst>
              <a:ext uri="{FF2B5EF4-FFF2-40B4-BE49-F238E27FC236}">
                <a16:creationId xmlns:a16="http://schemas.microsoft.com/office/drawing/2014/main" id="{CAA2FB04-5113-F54D-9441-AE95C5C25A57}"/>
              </a:ext>
            </a:extLst>
          </p:cNvPr>
          <p:cNvSpPr/>
          <p:nvPr/>
        </p:nvSpPr>
        <p:spPr>
          <a:xfrm>
            <a:off x="1658983" y="2733869"/>
            <a:ext cx="3200400" cy="12618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CE7D9B10-8EFC-CD46-A113-371D8AF57A72}"/>
              </a:ext>
            </a:extLst>
          </p:cNvPr>
          <p:cNvSpPr/>
          <p:nvPr/>
        </p:nvSpPr>
        <p:spPr>
          <a:xfrm>
            <a:off x="4859383" y="2721972"/>
            <a:ext cx="2164080" cy="126187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053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844BC-F7B0-C84D-9D4D-B78EAA060653}"/>
              </a:ext>
            </a:extLst>
          </p:cNvPr>
          <p:cNvSpPr>
            <a:spLocks noGrp="1"/>
          </p:cNvSpPr>
          <p:nvPr>
            <p:ph type="title"/>
          </p:nvPr>
        </p:nvSpPr>
        <p:spPr/>
        <p:txBody>
          <a:bodyPr/>
          <a:lstStyle/>
          <a:p>
            <a:r>
              <a:rPr lang="en-US" dirty="0"/>
              <a:t>Encryption does not yield extra SCADA security -1</a:t>
            </a:r>
            <a:br>
              <a:rPr lang="en-US" dirty="0"/>
            </a:br>
            <a:endParaRPr lang="en-US" dirty="0"/>
          </a:p>
        </p:txBody>
      </p:sp>
      <p:sp>
        <p:nvSpPr>
          <p:cNvPr id="3" name="Content Placeholder 2">
            <a:extLst>
              <a:ext uri="{FF2B5EF4-FFF2-40B4-BE49-F238E27FC236}">
                <a16:creationId xmlns:a16="http://schemas.microsoft.com/office/drawing/2014/main" id="{1F92C239-F076-F84E-988C-F0BC5FCB8630}"/>
              </a:ext>
            </a:extLst>
          </p:cNvPr>
          <p:cNvSpPr>
            <a:spLocks noGrp="1"/>
          </p:cNvSpPr>
          <p:nvPr>
            <p:ph idx="1"/>
          </p:nvPr>
        </p:nvSpPr>
        <p:spPr/>
        <p:txBody>
          <a:bodyPr/>
          <a:lstStyle/>
          <a:p>
            <a:r>
              <a:rPr lang="en-US" dirty="0"/>
              <a:t>Example: Stuxnet</a:t>
            </a:r>
          </a:p>
          <a:p>
            <a:pPr marL="285750" indent="-285750">
              <a:buFont typeface="Arial" panose="020B0604020202020204" pitchFamily="34" charset="0"/>
              <a:buChar char="•"/>
            </a:pPr>
            <a:r>
              <a:rPr lang="en-US" dirty="0"/>
              <a:t>Infection was through a USB stick, without network communication</a:t>
            </a:r>
          </a:p>
          <a:p>
            <a:pPr marL="285750" indent="-285750">
              <a:buFont typeface="Arial" panose="020B0604020202020204" pitchFamily="34" charset="0"/>
              <a:buChar char="•"/>
            </a:pPr>
            <a:r>
              <a:rPr lang="en-US" dirty="0"/>
              <a:t>Spreading used infected files, network shares, zero-days in print spooler and SMB protocols</a:t>
            </a:r>
          </a:p>
          <a:p>
            <a:pPr marL="285750" indent="-285750">
              <a:buFont typeface="Arial" panose="020B0604020202020204" pitchFamily="34" charset="0"/>
              <a:buChar char="•"/>
            </a:pPr>
            <a:r>
              <a:rPr lang="en-US" dirty="0"/>
              <a:t>Exploitation of WinCC software was local, upload of malicious code was through legitimate commands, MITM of process data happened entirely within the PLC</a:t>
            </a:r>
          </a:p>
          <a:p>
            <a:r>
              <a:rPr lang="en-US" dirty="0"/>
              <a:t>Example: </a:t>
            </a:r>
            <a:r>
              <a:rPr lang="en-US" dirty="0" err="1"/>
              <a:t>BlackEnergy</a:t>
            </a:r>
            <a:r>
              <a:rPr lang="en-US" dirty="0"/>
              <a:t> (Ukraine blackout)</a:t>
            </a:r>
          </a:p>
          <a:p>
            <a:pPr marL="285750" indent="-285750">
              <a:buFont typeface="Arial" panose="020B0604020202020204" pitchFamily="34" charset="0"/>
              <a:buChar char="•"/>
            </a:pPr>
            <a:r>
              <a:rPr lang="en-US" dirty="0"/>
              <a:t>Infection was through phishing emails, on corporate (not SCADA) network</a:t>
            </a:r>
          </a:p>
          <a:p>
            <a:pPr marL="285750" indent="-285750">
              <a:buFont typeface="Arial" panose="020B0604020202020204" pitchFamily="34" charset="0"/>
              <a:buChar char="•"/>
            </a:pPr>
            <a:r>
              <a:rPr lang="en-US" dirty="0"/>
              <a:t>Recon and pivoting to SCADA network was possible by using locally harvested credentials to VPN in other stations, and then through local exploits</a:t>
            </a:r>
          </a:p>
          <a:p>
            <a:pPr marL="285750" indent="-285750">
              <a:buFont typeface="Arial" panose="020B0604020202020204" pitchFamily="34" charset="0"/>
              <a:buChar char="•"/>
            </a:pPr>
            <a:r>
              <a:rPr lang="en-US" dirty="0"/>
              <a:t>Attack execution was through a RAT with valid credentials, launching legitimate commands and directly interacting with the HMI</a:t>
            </a:r>
          </a:p>
          <a:p>
            <a:pPr marL="285750" indent="-285750">
              <a:buFont typeface="Arial" panose="020B0604020202020204" pitchFamily="34" charset="0"/>
              <a:buChar char="•"/>
            </a:pPr>
            <a:endParaRPr lang="en-US" dirty="0"/>
          </a:p>
          <a:p>
            <a:r>
              <a:rPr lang="en-US" dirty="0"/>
              <a:t>…</a:t>
            </a:r>
          </a:p>
          <a:p>
            <a:endParaRPr lang="en-US" dirty="0"/>
          </a:p>
          <a:p>
            <a:endParaRPr lang="en-US" dirty="0"/>
          </a:p>
        </p:txBody>
      </p:sp>
      <p:sp>
        <p:nvSpPr>
          <p:cNvPr id="4" name="Footer Placeholder 3">
            <a:extLst>
              <a:ext uri="{FF2B5EF4-FFF2-40B4-BE49-F238E27FC236}">
                <a16:creationId xmlns:a16="http://schemas.microsoft.com/office/drawing/2014/main" id="{029AF8A1-7200-C143-9281-3C35B59D9E3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73C405FC-7666-3144-AB95-8CB2B121956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124782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52AE-4224-5C42-BEFD-24DA37278C15}"/>
              </a:ext>
            </a:extLst>
          </p:cNvPr>
          <p:cNvSpPr>
            <a:spLocks noGrp="1"/>
          </p:cNvSpPr>
          <p:nvPr>
            <p:ph type="title"/>
          </p:nvPr>
        </p:nvSpPr>
        <p:spPr/>
        <p:txBody>
          <a:bodyPr/>
          <a:lstStyle/>
          <a:p>
            <a:r>
              <a:rPr lang="en-US" dirty="0"/>
              <a:t>Encryption does not yield extra SCADA security -2</a:t>
            </a:r>
            <a:br>
              <a:rPr lang="en-US" dirty="0"/>
            </a:br>
            <a:endParaRPr lang="en-US" dirty="0"/>
          </a:p>
        </p:txBody>
      </p:sp>
      <p:sp>
        <p:nvSpPr>
          <p:cNvPr id="17" name="Content Placeholder 16">
            <a:extLst>
              <a:ext uri="{FF2B5EF4-FFF2-40B4-BE49-F238E27FC236}">
                <a16:creationId xmlns:a16="http://schemas.microsoft.com/office/drawing/2014/main" id="{FD1BD73D-C6AB-4049-86F9-E4C1CBAA4DC8}"/>
              </a:ext>
            </a:extLst>
          </p:cNvPr>
          <p:cNvSpPr>
            <a:spLocks noGrp="1"/>
          </p:cNvSpPr>
          <p:nvPr>
            <p:ph idx="1"/>
          </p:nvPr>
        </p:nvSpPr>
        <p:spPr/>
        <p:txBody>
          <a:bodyPr/>
          <a:lstStyle/>
          <a:p>
            <a:r>
              <a:rPr lang="en-US" dirty="0"/>
              <a:t>Encryption does not stop any of the known SCADA attacks (2)</a:t>
            </a:r>
          </a:p>
          <a:p>
            <a:pPr marL="285750" indent="-285750">
              <a:buFont typeface="Arial" panose="020B0604020202020204" pitchFamily="34" charset="0"/>
              <a:buChar char="•"/>
            </a:pPr>
            <a:r>
              <a:rPr lang="en-US" dirty="0"/>
              <a:t>Because they went through the endpoint, not the cable</a:t>
            </a:r>
          </a:p>
          <a:p>
            <a:r>
              <a:rPr lang="en-US" dirty="0"/>
              <a:t>Chances are that future attacks will be on the endpoint too</a:t>
            </a:r>
          </a:p>
          <a:p>
            <a:pPr marL="285750" indent="-285750">
              <a:buFont typeface="Arial" panose="020B0604020202020204" pitchFamily="34" charset="0"/>
              <a:buChar char="•"/>
            </a:pPr>
            <a:r>
              <a:rPr lang="en-US" dirty="0"/>
              <a:t>The endpoint is much more vulnerable than the cable. o encryption will not help either</a:t>
            </a:r>
          </a:p>
          <a:p>
            <a:endParaRPr lang="en-US" dirty="0"/>
          </a:p>
          <a:p>
            <a:endParaRPr lang="en-US" dirty="0"/>
          </a:p>
        </p:txBody>
      </p:sp>
      <p:sp>
        <p:nvSpPr>
          <p:cNvPr id="4" name="Footer Placeholder 3">
            <a:extLst>
              <a:ext uri="{FF2B5EF4-FFF2-40B4-BE49-F238E27FC236}">
                <a16:creationId xmlns:a16="http://schemas.microsoft.com/office/drawing/2014/main" id="{243EC1B3-D7BB-3840-B492-0CECAE98C15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1073"/>
                </a:solidFill>
                <a:effectLst/>
                <a:uLnTx/>
                <a:uFillTx/>
                <a:latin typeface="Calibri"/>
                <a:ea typeface="+mn-ea"/>
                <a:cs typeface="+mn-cs"/>
              </a:rPr>
              <a:t>CCD Slides - Sandro Etalle</a:t>
            </a:r>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8DC94A2-45CB-474C-8EEB-FC970D1F455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EC10D-CD46-426F-915E-6C78530279CB}" type="slidenum">
              <a:rPr kumimoji="0" lang="en-US" sz="1200" b="0" i="0" u="none" strike="noStrike" kern="1200" cap="none" spc="0" normalizeH="0" baseline="0" noProof="0" smtClean="0">
                <a:ln>
                  <a:noFill/>
                </a:ln>
                <a:solidFill>
                  <a:srgbClr val="1010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101073"/>
              </a:solidFill>
              <a:effectLst/>
              <a:uLnTx/>
              <a:uFillTx/>
              <a:latin typeface="Calibri"/>
              <a:ea typeface="+mn-ea"/>
              <a:cs typeface="+mn-cs"/>
            </a:endParaRPr>
          </a:p>
        </p:txBody>
      </p:sp>
    </p:spTree>
    <p:extLst>
      <p:ext uri="{BB962C8B-B14F-4D97-AF65-F5344CB8AC3E}">
        <p14:creationId xmlns:p14="http://schemas.microsoft.com/office/powerpoint/2010/main" val="287003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Ue">
  <a:themeElements>
    <a:clrScheme name="TUe_kleuren">
      <a:dk1>
        <a:sysClr val="windowText" lastClr="000000"/>
      </a:dk1>
      <a:lt1>
        <a:sysClr val="window" lastClr="FFFFFF"/>
      </a:lt1>
      <a:dk2>
        <a:srgbClr val="C81919"/>
      </a:dk2>
      <a:lt2>
        <a:srgbClr val="101073"/>
      </a:lt2>
      <a:accent1>
        <a:srgbClr val="C81919"/>
      </a:accent1>
      <a:accent2>
        <a:srgbClr val="101073"/>
      </a:accent2>
      <a:accent3>
        <a:srgbClr val="0066CC"/>
      </a:accent3>
      <a:accent4>
        <a:srgbClr val="00A2DE"/>
      </a:accent4>
      <a:accent5>
        <a:srgbClr val="84D200"/>
      </a:accent5>
      <a:accent6>
        <a:srgbClr val="CEDF00"/>
      </a:accent6>
      <a:hlink>
        <a:srgbClr val="0563C1"/>
      </a:hlink>
      <a:folHlink>
        <a:srgbClr val="954F72"/>
      </a:folHlink>
    </a:clrScheme>
    <a:fontScheme name="TUe_Calibri">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e_presentatie16x9.potx" id="{770E10A8-3EF9-4F7C-A886-D4D190AA35FD}" vid="{61C23782-C5E4-40BF-AE15-3E192F0EFF69}"/>
    </a:ext>
  </a:extLst>
</a:theme>
</file>

<file path=ppt/theme/theme2.xml><?xml version="1.0" encoding="utf-8"?>
<a:theme xmlns:a="http://schemas.openxmlformats.org/drawingml/2006/main" name="1_Mod2013_Slide_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TUe</Template>
  <TotalTime>3791</TotalTime>
  <Words>4186</Words>
  <Application>Microsoft Macintosh PowerPoint</Application>
  <PresentationFormat>On-screen Show (16:9)</PresentationFormat>
  <Paragraphs>482</Paragraphs>
  <Slides>51</Slides>
  <Notes>1</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Arial</vt:lpstr>
      <vt:lpstr>Calibri</vt:lpstr>
      <vt:lpstr>Cambria Math</vt:lpstr>
      <vt:lpstr>Gotham HTF Bold</vt:lpstr>
      <vt:lpstr>Gotham HTF Book</vt:lpstr>
      <vt:lpstr>TUe</vt:lpstr>
      <vt:lpstr>1_Mod2013_Slide_Cover</vt:lpstr>
      <vt:lpstr>Legal Informatics, Privacy  and Cyber Crime </vt:lpstr>
      <vt:lpstr>CCD Course Sandro’s #7: Defensive Policies</vt:lpstr>
      <vt:lpstr>Study Material</vt:lpstr>
      <vt:lpstr>Example of security policies</vt:lpstr>
      <vt:lpstr>Network Encryption</vt:lpstr>
      <vt:lpstr>Let us take a look at some of our work</vt:lpstr>
      <vt:lpstr>We focus on encryption in the internal network of an ICS system</vt:lpstr>
      <vt:lpstr>Encryption does not yield extra SCADA security -1 </vt:lpstr>
      <vt:lpstr>Encryption does not yield extra SCADA security -2 </vt:lpstr>
      <vt:lpstr>Encryption does not yield extra SCADA security - Summary</vt:lpstr>
      <vt:lpstr>Encryption can negatively affect security </vt:lpstr>
      <vt:lpstr>Encryption can complicate troubleshooting </vt:lpstr>
      <vt:lpstr>What is certainly needed </vt:lpstr>
      <vt:lpstr>Economics of Security Policies</vt:lpstr>
      <vt:lpstr>Meet Cormac Herley, </vt:lpstr>
      <vt:lpstr>Why we are all wrong</vt:lpstr>
      <vt:lpstr>Summary of the paper</vt:lpstr>
      <vt:lpstr>About the costs and the benefits of an attack</vt:lpstr>
      <vt:lpstr>Example of an indirect cost calculation for an attack</vt:lpstr>
      <vt:lpstr>About the costs and the benefits of an advice</vt:lpstr>
      <vt:lpstr>Example of the costs of an advice</vt:lpstr>
      <vt:lpstr>Applying the reasoning to passwords</vt:lpstr>
      <vt:lpstr>Important to the discussion: the attacks on PWDs</vt:lpstr>
      <vt:lpstr>Analysis of 1-3</vt:lpstr>
      <vt:lpstr>Analysis of 4, 5</vt:lpstr>
      <vt:lpstr>Analysis of 6 (1)</vt:lpstr>
      <vt:lpstr>Analysis of 6 (2)</vt:lpstr>
      <vt:lpstr>Analysis of 7</vt:lpstr>
      <vt:lpstr>Against the attacks</vt:lpstr>
      <vt:lpstr>Something extra about Passwords</vt:lpstr>
      <vt:lpstr>Teaching Users to Recognize Phishings URL</vt:lpstr>
      <vt:lpstr>Cost/Benefits of Phishing training</vt:lpstr>
      <vt:lpstr>And then there is the fact that we (human) are loss-averse</vt:lpstr>
      <vt:lpstr>Where do all the attacks go?</vt:lpstr>
      <vt:lpstr>Summary (quotes from the paper)</vt:lpstr>
      <vt:lpstr>Why aren’t we attacked every day?</vt:lpstr>
      <vt:lpstr>The System-Centric Threat Model Fails </vt:lpstr>
      <vt:lpstr>The System-Centric Threat Model Fails (2)</vt:lpstr>
      <vt:lpstr>Gain in the internet attacker vs individual attacker</vt:lpstr>
      <vt:lpstr>When you look at the (economical) Internet Attacker…</vt:lpstr>
      <vt:lpstr>Types of attackers</vt:lpstr>
      <vt:lpstr>The Unfalsifiability of Security Claims   </vt:lpstr>
      <vt:lpstr>Abstract</vt:lpstr>
      <vt:lpstr>Policy-creep</vt:lpstr>
      <vt:lpstr>QUESTIONS</vt:lpstr>
      <vt:lpstr>OTHER SLIDES</vt:lpstr>
      <vt:lpstr>Technical Countermeasures</vt:lpstr>
      <vt:lpstr>Network: Segmentation and Monitoring</vt:lpstr>
      <vt:lpstr>Wrong Myths (1)</vt:lpstr>
      <vt:lpstr>Wrong Myths (2)</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over 2 lines </dc:title>
  <dc:creator>Sandro Etalle</dc:creator>
  <cp:lastModifiedBy>Etalle, Sandro</cp:lastModifiedBy>
  <cp:revision>57</cp:revision>
  <dcterms:created xsi:type="dcterms:W3CDTF">2018-11-20T17:25:09Z</dcterms:created>
  <dcterms:modified xsi:type="dcterms:W3CDTF">2021-04-28T16:47:04Z</dcterms:modified>
</cp:coreProperties>
</file>