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8" r:id="rId2"/>
  </p:sldMasterIdLst>
  <p:notesMasterIdLst>
    <p:notesMasterId r:id="rId57"/>
  </p:notesMasterIdLst>
  <p:handoutMasterIdLst>
    <p:handoutMasterId r:id="rId58"/>
  </p:handoutMasterIdLst>
  <p:sldIdLst>
    <p:sldId id="258" r:id="rId3"/>
    <p:sldId id="385" r:id="rId4"/>
    <p:sldId id="298" r:id="rId5"/>
    <p:sldId id="832" r:id="rId6"/>
    <p:sldId id="904" r:id="rId7"/>
    <p:sldId id="905" r:id="rId8"/>
    <p:sldId id="906" r:id="rId9"/>
    <p:sldId id="907" r:id="rId10"/>
    <p:sldId id="916" r:id="rId11"/>
    <p:sldId id="928" r:id="rId12"/>
    <p:sldId id="908" r:id="rId13"/>
    <p:sldId id="912" r:id="rId14"/>
    <p:sldId id="913" r:id="rId15"/>
    <p:sldId id="914" r:id="rId16"/>
    <p:sldId id="915" r:id="rId17"/>
    <p:sldId id="909" r:id="rId18"/>
    <p:sldId id="910" r:id="rId19"/>
    <p:sldId id="911" r:id="rId20"/>
    <p:sldId id="917" r:id="rId21"/>
    <p:sldId id="918" r:id="rId22"/>
    <p:sldId id="919" r:id="rId23"/>
    <p:sldId id="920" r:id="rId24"/>
    <p:sldId id="921" r:id="rId25"/>
    <p:sldId id="922" r:id="rId26"/>
    <p:sldId id="923" r:id="rId27"/>
    <p:sldId id="924" r:id="rId28"/>
    <p:sldId id="925" r:id="rId29"/>
    <p:sldId id="926" r:id="rId30"/>
    <p:sldId id="927" r:id="rId31"/>
    <p:sldId id="885" r:id="rId32"/>
    <p:sldId id="886" r:id="rId33"/>
    <p:sldId id="829" r:id="rId34"/>
    <p:sldId id="830" r:id="rId35"/>
    <p:sldId id="835" r:id="rId36"/>
    <p:sldId id="887" r:id="rId37"/>
    <p:sldId id="833" r:id="rId38"/>
    <p:sldId id="834" r:id="rId39"/>
    <p:sldId id="888" r:id="rId40"/>
    <p:sldId id="889" r:id="rId41"/>
    <p:sldId id="890" r:id="rId42"/>
    <p:sldId id="891" r:id="rId43"/>
    <p:sldId id="892" r:id="rId44"/>
    <p:sldId id="893" r:id="rId45"/>
    <p:sldId id="864" r:id="rId46"/>
    <p:sldId id="903" r:id="rId47"/>
    <p:sldId id="894" r:id="rId48"/>
    <p:sldId id="895" r:id="rId49"/>
    <p:sldId id="896" r:id="rId50"/>
    <p:sldId id="897" r:id="rId51"/>
    <p:sldId id="898" r:id="rId52"/>
    <p:sldId id="899" r:id="rId53"/>
    <p:sldId id="900" r:id="rId54"/>
    <p:sldId id="853" r:id="rId55"/>
    <p:sldId id="901" r:id="rId56"/>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showGuides="1">
      <p:cViewPr varScale="1">
        <p:scale>
          <a:sx n="134" d="100"/>
          <a:sy n="134" d="100"/>
        </p:scale>
        <p:origin x="280" y="184"/>
      </p:cViewPr>
      <p:guideLst>
        <p:guide orient="horz" pos="1620"/>
        <p:guide pos="2880"/>
      </p:guideLst>
    </p:cSldViewPr>
  </p:slideViewPr>
  <p:notesTextViewPr>
    <p:cViewPr>
      <p:scale>
        <a:sx n="3" d="2"/>
        <a:sy n="3" d="2"/>
      </p:scale>
      <p:origin x="0" y="0"/>
    </p:cViewPr>
  </p:notesTextViewPr>
  <p:notesViewPr>
    <p:cSldViewPr snapToGrid="0" showGuides="1">
      <p:cViewPr varScale="1">
        <p:scale>
          <a:sx n="86" d="100"/>
          <a:sy n="86" d="100"/>
        </p:scale>
        <p:origin x="20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3AB38A-B1B6-4CF4-9737-E1E5C73DA86F}" type="datetimeFigureOut">
              <a:rPr lang="nl-NL" smtClean="0"/>
              <a:t>28-04-2021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F1B330-1C2E-47C6-8A9D-1114F90E79D8}" type="slidenum">
              <a:rPr lang="nl-NL" smtClean="0"/>
              <a:t>‹#›</a:t>
            </a:fld>
            <a:endParaRPr lang="nl-NL"/>
          </a:p>
        </p:txBody>
      </p:sp>
    </p:spTree>
    <p:extLst>
      <p:ext uri="{BB962C8B-B14F-4D97-AF65-F5344CB8AC3E}">
        <p14:creationId xmlns:p14="http://schemas.microsoft.com/office/powerpoint/2010/main" val="2936878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12C6B-C807-4014-B6D4-CCA33426A2F8}" type="datetimeFigureOut">
              <a:rPr lang="nl-NL" smtClean="0"/>
              <a:t>28-04-2021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A9740-BD37-4DCA-BDC4-7DBBAE15FA30}" type="slidenum">
              <a:rPr lang="nl-NL" smtClean="0"/>
              <a:t>‹#›</a:t>
            </a:fld>
            <a:endParaRPr lang="nl-NL"/>
          </a:p>
        </p:txBody>
      </p:sp>
    </p:spTree>
    <p:extLst>
      <p:ext uri="{BB962C8B-B14F-4D97-AF65-F5344CB8AC3E}">
        <p14:creationId xmlns:p14="http://schemas.microsoft.com/office/powerpoint/2010/main" val="9525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e Titel transparant">
    <p:bg>
      <p:bgPr>
        <a:solidFill>
          <a:schemeClr val="bg1"/>
        </a:solidFill>
        <a:effectLst/>
      </p:bgPr>
    </p:bg>
    <p:spTree>
      <p:nvGrpSpPr>
        <p:cNvPr id="1" name=""/>
        <p:cNvGrpSpPr/>
        <p:nvPr/>
      </p:nvGrpSpPr>
      <p:grpSpPr>
        <a:xfrm>
          <a:off x="0" y="0"/>
          <a:ext cx="0" cy="0"/>
          <a:chOff x="0" y="0"/>
          <a:chExt cx="0" cy="0"/>
        </a:xfrm>
      </p:grpSpPr>
      <p:sp>
        <p:nvSpPr>
          <p:cNvPr id="18" name="Instruction 17"/>
          <p:cNvSpPr txBox="1"/>
          <p:nvPr userDrawn="1"/>
        </p:nvSpPr>
        <p:spPr>
          <a:xfrm>
            <a:off x="-1818863" y="669454"/>
            <a:ext cx="1729409" cy="1708160"/>
          </a:xfrm>
          <a:prstGeom prst="rect">
            <a:avLst/>
          </a:prstGeom>
          <a:solidFill>
            <a:schemeClr val="accent6"/>
          </a:solidFill>
        </p:spPr>
        <p:txBody>
          <a:bodyPr wrap="square" rtlCol="0">
            <a:spAutoFit/>
          </a:bodyPr>
          <a:lstStyle/>
          <a:p>
            <a:r>
              <a:rPr lang="en-US" sz="750" b="1" dirty="0">
                <a:solidFill>
                  <a:schemeClr val="tx1"/>
                </a:solidFill>
              </a:rPr>
              <a:t>Transparent Presentation title with image behind title.</a:t>
            </a:r>
          </a:p>
          <a:p>
            <a:endParaRPr lang="en-US" sz="750" dirty="0">
              <a:solidFill>
                <a:schemeClr val="tx1"/>
              </a:solidFill>
            </a:endParaRPr>
          </a:p>
          <a:p>
            <a:r>
              <a:rPr lang="en-US" sz="750" dirty="0">
                <a:solidFill>
                  <a:schemeClr val="tx1"/>
                </a:solidFill>
              </a:rPr>
              <a:t>Choose this slide model if the image is large enough to be used full-screen and essential image information remains visible.</a:t>
            </a:r>
          </a:p>
          <a:p>
            <a:endParaRPr lang="en-US" sz="750" dirty="0">
              <a:solidFill>
                <a:schemeClr val="tx1"/>
              </a:solidFill>
            </a:endParaRPr>
          </a:p>
          <a:p>
            <a:r>
              <a:rPr lang="en-US" sz="750" dirty="0">
                <a:solidFill>
                  <a:schemeClr val="tx1"/>
                </a:solidFill>
              </a:rPr>
              <a:t>Choose image by clicking on image icon</a:t>
            </a:r>
          </a:p>
          <a:p>
            <a:r>
              <a:rPr lang="en-US" sz="750" dirty="0">
                <a:solidFill>
                  <a:schemeClr val="tx1"/>
                </a:solidFill>
              </a:rPr>
              <a:t>or</a:t>
            </a:r>
          </a:p>
          <a:p>
            <a:r>
              <a:rPr lang="en-US" sz="750" dirty="0">
                <a:solidFill>
                  <a:schemeClr val="tx1"/>
                </a:solidFill>
              </a:rPr>
              <a:t>Replace an existing image with right mouse button and choose Change image.</a:t>
            </a:r>
          </a:p>
          <a:p>
            <a:endParaRPr lang="en-US" sz="750" dirty="0">
              <a:solidFill>
                <a:schemeClr val="tx1"/>
              </a:solidFill>
            </a:endParaRPr>
          </a:p>
        </p:txBody>
      </p:sp>
      <p:sp>
        <p:nvSpPr>
          <p:cNvPr id="15" name="Rechthoek 14"/>
          <p:cNvSpPr/>
          <p:nvPr userDrawn="1"/>
        </p:nvSpPr>
        <p:spPr>
          <a:xfrm>
            <a:off x="0" y="4569619"/>
            <a:ext cx="9144000"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Faculty or Service 10"/>
          <p:cNvSpPr>
            <a:spLocks noGrp="1"/>
          </p:cNvSpPr>
          <p:nvPr>
            <p:ph type="body" sz="quarter" idx="10" hasCustomPrompt="1"/>
          </p:nvPr>
        </p:nvSpPr>
        <p:spPr>
          <a:xfrm>
            <a:off x="608013" y="4738371"/>
            <a:ext cx="7924800" cy="244078"/>
          </a:xfrm>
        </p:spPr>
        <p:txBody>
          <a:bodyPr/>
          <a:lstStyle>
            <a:lvl1pPr>
              <a:defRPr sz="1200"/>
            </a:lvl1pPr>
          </a:lstStyle>
          <a:p>
            <a:pPr lvl="0"/>
            <a:r>
              <a:rPr lang="en-US" dirty="0"/>
              <a:t>Department or Service</a:t>
            </a:r>
          </a:p>
        </p:txBody>
      </p:sp>
      <p:pic>
        <p:nvPicPr>
          <p:cNvPr id="14" name="HeaderLogoTU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9820" y="63254"/>
            <a:ext cx="2227942" cy="606200"/>
          </a:xfrm>
          <a:prstGeom prst="rect">
            <a:avLst/>
          </a:prstGeom>
        </p:spPr>
      </p:pic>
      <p:sp>
        <p:nvSpPr>
          <p:cNvPr id="13" name="Tijdelijke aanduiding voor afbeelding 12"/>
          <p:cNvSpPr>
            <a:spLocks noGrp="1"/>
          </p:cNvSpPr>
          <p:nvPr>
            <p:ph type="pic" sz="quarter" idx="11" hasCustomPrompt="1"/>
          </p:nvPr>
        </p:nvSpPr>
        <p:spPr>
          <a:xfrm>
            <a:off x="-1" y="685801"/>
            <a:ext cx="9144001" cy="3891518"/>
          </a:xfrm>
          <a:solidFill>
            <a:srgbClr val="F1EFEF"/>
          </a:solidFill>
        </p:spPr>
        <p:txBody>
          <a:bodyPr/>
          <a:lstStyle>
            <a:lvl1pPr>
              <a:defRPr/>
            </a:lvl1pPr>
          </a:lstStyle>
          <a:p>
            <a:r>
              <a:rPr lang="en-US" dirty="0"/>
              <a:t>Image</a:t>
            </a:r>
          </a:p>
        </p:txBody>
      </p:sp>
      <p:sp>
        <p:nvSpPr>
          <p:cNvPr id="6" name="Name Function 5"/>
          <p:cNvSpPr>
            <a:spLocks noGrp="1"/>
          </p:cNvSpPr>
          <p:nvPr>
            <p:ph type="body" sz="quarter" idx="12" hasCustomPrompt="1"/>
          </p:nvPr>
        </p:nvSpPr>
        <p:spPr>
          <a:xfrm>
            <a:off x="-1" y="3943350"/>
            <a:ext cx="9144000" cy="626269"/>
          </a:xfrm>
          <a:solidFill>
            <a:schemeClr val="tx2">
              <a:alpha val="70000"/>
            </a:schemeClr>
          </a:solidFill>
        </p:spPr>
        <p:txBody>
          <a:bodyPr lIns="608400" rIns="608400" bIns="262800" anchor="b" anchorCtr="0"/>
          <a:lstStyle>
            <a:lvl1pPr>
              <a:lnSpc>
                <a:spcPts val="1200"/>
              </a:lnSpc>
              <a:spcBef>
                <a:spcPts val="0"/>
              </a:spcBef>
              <a:spcAft>
                <a:spcPts val="0"/>
              </a:spcAft>
              <a:defRPr sz="1200" baseline="0">
                <a:solidFill>
                  <a:schemeClr val="bg1"/>
                </a:solidFill>
              </a:defRPr>
            </a:lvl1pPr>
          </a:lstStyle>
          <a:p>
            <a:pPr lvl="0"/>
            <a:r>
              <a:rPr lang="en-US" dirty="0"/>
              <a:t>Name, Function</a:t>
            </a:r>
          </a:p>
        </p:txBody>
      </p:sp>
      <p:sp>
        <p:nvSpPr>
          <p:cNvPr id="3" name="Ondertitel 2"/>
          <p:cNvSpPr>
            <a:spLocks noGrp="1"/>
          </p:cNvSpPr>
          <p:nvPr>
            <p:ph type="subTitle" idx="1" hasCustomPrompt="1"/>
          </p:nvPr>
        </p:nvSpPr>
        <p:spPr>
          <a:xfrm>
            <a:off x="1" y="3699001"/>
            <a:ext cx="9144001" cy="244349"/>
          </a:xfrm>
          <a:solidFill>
            <a:schemeClr val="tx2">
              <a:alpha val="70000"/>
            </a:schemeClr>
          </a:solidFill>
        </p:spPr>
        <p:txBody>
          <a:bodyPr lIns="608400" rIns="608400"/>
          <a:lstStyle>
            <a:lvl1pPr marL="0" indent="0" algn="l">
              <a:buNone/>
              <a:defRPr sz="1500" b="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 of Presentation</a:t>
            </a:r>
          </a:p>
        </p:txBody>
      </p:sp>
      <p:sp>
        <p:nvSpPr>
          <p:cNvPr id="2" name="Titel 1"/>
          <p:cNvSpPr>
            <a:spLocks noGrp="1"/>
          </p:cNvSpPr>
          <p:nvPr>
            <p:ph type="ctrTitle" hasCustomPrompt="1"/>
          </p:nvPr>
        </p:nvSpPr>
        <p:spPr>
          <a:xfrm>
            <a:off x="0" y="2850357"/>
            <a:ext cx="9144000" cy="848643"/>
          </a:xfrm>
          <a:solidFill>
            <a:schemeClr val="tx2">
              <a:alpha val="70000"/>
            </a:schemeClr>
          </a:solidFill>
        </p:spPr>
        <p:txBody>
          <a:bodyPr lIns="608400" tIns="306000" rIns="608400" anchor="t"/>
          <a:lstStyle>
            <a:lvl1pPr algn="l">
              <a:lnSpc>
                <a:spcPts val="2250"/>
              </a:lnSpc>
              <a:defRPr sz="2250">
                <a:solidFill>
                  <a:schemeClr val="bg1"/>
                </a:solidFill>
              </a:defRPr>
            </a:lvl1pPr>
          </a:lstStyle>
          <a:p>
            <a:r>
              <a:rPr lang="en-US" dirty="0"/>
              <a:t>Title of Presentation</a:t>
            </a:r>
          </a:p>
        </p:txBody>
      </p:sp>
    </p:spTree>
    <p:extLst>
      <p:ext uri="{BB962C8B-B14F-4D97-AF65-F5344CB8AC3E}">
        <p14:creationId xmlns:p14="http://schemas.microsoft.com/office/powerpoint/2010/main" val="346429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Slide">
    <p:spTree>
      <p:nvGrpSpPr>
        <p:cNvPr id="1" name=""/>
        <p:cNvGrpSpPr/>
        <p:nvPr/>
      </p:nvGrpSpPr>
      <p:grpSpPr>
        <a:xfrm>
          <a:off x="0" y="0"/>
          <a:ext cx="0" cy="0"/>
          <a:chOff x="0" y="0"/>
          <a:chExt cx="0" cy="0"/>
        </a:xfrm>
      </p:grpSpPr>
      <p:sp>
        <p:nvSpPr>
          <p:cNvPr id="9" name="Segnaposto testo 8"/>
          <p:cNvSpPr>
            <a:spLocks noGrp="1"/>
          </p:cNvSpPr>
          <p:nvPr>
            <p:ph type="body" sz="quarter" idx="12" hasCustomPrompt="1"/>
          </p:nvPr>
        </p:nvSpPr>
        <p:spPr>
          <a:xfrm>
            <a:off x="395040" y="198834"/>
            <a:ext cx="8353425" cy="461758"/>
          </a:xfrm>
          <a:prstGeom prst="rect">
            <a:avLst/>
          </a:prstGeom>
        </p:spPr>
        <p:txBody>
          <a:bodyPr vert="horz"/>
          <a:lstStyle>
            <a:lvl1pPr marL="0" indent="0">
              <a:buNone/>
              <a:defRPr sz="1950" b="1">
                <a:solidFill>
                  <a:srgbClr val="7F7F7F"/>
                </a:solidFill>
              </a:defRPr>
            </a:lvl1pPr>
          </a:lstStyle>
          <a:p>
            <a:pPr lvl="0"/>
            <a:r>
              <a:rPr lang="it-IT" dirty="0"/>
              <a:t>Titolo</a:t>
            </a:r>
          </a:p>
        </p:txBody>
      </p:sp>
      <p:sp>
        <p:nvSpPr>
          <p:cNvPr id="10" name="CasellaDiTesto 9"/>
          <p:cNvSpPr txBox="1"/>
          <p:nvPr userDrawn="1"/>
        </p:nvSpPr>
        <p:spPr>
          <a:xfrm>
            <a:off x="8521701" y="4857750"/>
            <a:ext cx="184731" cy="300082"/>
          </a:xfrm>
          <a:prstGeom prst="rect">
            <a:avLst/>
          </a:prstGeom>
          <a:noFill/>
        </p:spPr>
        <p:txBody>
          <a:bodyPr wrap="none" rtlCol="0">
            <a:spAutoFit/>
          </a:bodyPr>
          <a:lstStyle/>
          <a:p>
            <a:endParaRPr lang="it-IT" sz="1350" dirty="0"/>
          </a:p>
        </p:txBody>
      </p:sp>
      <p:sp>
        <p:nvSpPr>
          <p:cNvPr id="3" name="Text Placeholder 2">
            <a:extLst>
              <a:ext uri="{FF2B5EF4-FFF2-40B4-BE49-F238E27FC236}">
                <a16:creationId xmlns:a16="http://schemas.microsoft.com/office/drawing/2014/main" id="{8A1E11A9-477B-0741-AD81-0FA0EA419D9C}"/>
              </a:ext>
            </a:extLst>
          </p:cNvPr>
          <p:cNvSpPr>
            <a:spLocks noGrp="1"/>
          </p:cNvSpPr>
          <p:nvPr>
            <p:ph type="body" sz="quarter" idx="13"/>
          </p:nvPr>
        </p:nvSpPr>
        <p:spPr>
          <a:xfrm>
            <a:off x="395288" y="735806"/>
            <a:ext cx="8126412" cy="3995738"/>
          </a:xfrm>
          <a:prstGeom prst="rect">
            <a:avLst/>
          </a:prstGeom>
        </p:spPr>
        <p:txBody>
          <a:bodyPr/>
          <a:lstStyle>
            <a:lvl1pPr>
              <a:defRPr sz="1800">
                <a:solidFill>
                  <a:schemeClr val="tx1">
                    <a:lumMod val="65000"/>
                    <a:lumOff val="35000"/>
                  </a:schemeClr>
                </a:solidFill>
              </a:defRPr>
            </a:lvl1pPr>
            <a:lvl2pPr>
              <a:defRPr sz="1500">
                <a:solidFill>
                  <a:schemeClr val="tx1">
                    <a:lumMod val="65000"/>
                    <a:lumOff val="35000"/>
                  </a:schemeClr>
                </a:solidFill>
              </a:defRPr>
            </a:lvl2pPr>
            <a:lvl3pPr>
              <a:defRPr sz="135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942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193708"/>
            <a:ext cx="7772400" cy="702078"/>
          </a:xfrm>
          <a:prstGeom prst="rect">
            <a:avLst/>
          </a:prstGeom>
        </p:spPr>
        <p:txBody>
          <a:bodyPr/>
          <a:lstStyle>
            <a:lvl1pPr algn="l">
              <a:defRPr sz="1950" b="1">
                <a:solidFill>
                  <a:srgbClr val="7F7F7F"/>
                </a:solidFill>
                <a:latin typeface="Arial"/>
                <a:cs typeface="Arial"/>
              </a:defRPr>
            </a:lvl1pPr>
          </a:lstStyle>
          <a:p>
            <a:r>
              <a:rPr lang="it-IT" dirty="0"/>
              <a:t>Title / </a:t>
            </a:r>
            <a:r>
              <a:rPr lang="it-IT" dirty="0" err="1"/>
              <a:t>Lecture</a:t>
            </a:r>
            <a:r>
              <a:rPr lang="it-IT" dirty="0"/>
              <a:t> #</a:t>
            </a:r>
            <a:br>
              <a:rPr lang="it-IT" dirty="0"/>
            </a:br>
            <a:br>
              <a:rPr lang="it-IT" dirty="0"/>
            </a:br>
            <a:endParaRPr lang="it-IT" dirty="0"/>
          </a:p>
        </p:txBody>
      </p:sp>
      <p:sp>
        <p:nvSpPr>
          <p:cNvPr id="16" name="Segnaposto contenuto 15"/>
          <p:cNvSpPr>
            <a:spLocks noGrp="1"/>
          </p:cNvSpPr>
          <p:nvPr>
            <p:ph sz="quarter" idx="11" hasCustomPrompt="1"/>
          </p:nvPr>
        </p:nvSpPr>
        <p:spPr>
          <a:xfrm>
            <a:off x="685800" y="4030098"/>
            <a:ext cx="7772400" cy="323850"/>
          </a:xfrm>
          <a:prstGeom prst="rect">
            <a:avLst/>
          </a:prstGeom>
        </p:spPr>
        <p:txBody>
          <a:bodyPr vert="horz"/>
          <a:lstStyle>
            <a:lvl1pPr marL="0" indent="0">
              <a:buNone/>
              <a:defRPr sz="1200" baseline="0">
                <a:solidFill>
                  <a:srgbClr val="7F7F7F"/>
                </a:solidFill>
                <a:latin typeface="Arial"/>
                <a:cs typeface="Arial"/>
              </a:defRPr>
            </a:lvl1pPr>
          </a:lstStyle>
          <a:p>
            <a:pPr lvl="0"/>
            <a:r>
              <a:rPr lang="it-IT" dirty="0"/>
              <a:t>Date (DD/MM/YYYY)</a:t>
            </a:r>
          </a:p>
        </p:txBody>
      </p:sp>
      <p:sp>
        <p:nvSpPr>
          <p:cNvPr id="18" name="Segnaposto contenuto 17"/>
          <p:cNvSpPr>
            <a:spLocks noGrp="1"/>
          </p:cNvSpPr>
          <p:nvPr>
            <p:ph sz="quarter" idx="12" hasCustomPrompt="1"/>
          </p:nvPr>
        </p:nvSpPr>
        <p:spPr>
          <a:xfrm>
            <a:off x="685800" y="4624387"/>
            <a:ext cx="7772400" cy="215504"/>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050">
                <a:solidFill>
                  <a:srgbClr val="7F7F7F"/>
                </a:solidFill>
                <a:latin typeface="Arial"/>
                <a:cs typeface="Arial"/>
              </a:defRPr>
            </a:lvl1pPr>
          </a:lstStyle>
          <a:p>
            <a:pPr lvl="0"/>
            <a:r>
              <a:rPr lang="it-IT" dirty="0"/>
              <a:t>Master </a:t>
            </a:r>
            <a:r>
              <a:rPr lang="it-IT" dirty="0" err="1"/>
              <a:t>Academic</a:t>
            </a:r>
            <a:r>
              <a:rPr lang="it-IT" dirty="0"/>
              <a:t> </a:t>
            </a:r>
            <a:r>
              <a:rPr lang="it-IT" dirty="0" err="1"/>
              <a:t>Year</a:t>
            </a:r>
            <a:r>
              <a:rPr lang="it-IT" dirty="0"/>
              <a:t> (YYYY/YYYY)</a:t>
            </a:r>
          </a:p>
          <a:p>
            <a:pPr lvl="0"/>
            <a:endParaRPr lang="it-IT" dirty="0"/>
          </a:p>
        </p:txBody>
      </p:sp>
      <p:sp>
        <p:nvSpPr>
          <p:cNvPr id="20" name="Segnaposto testo 19"/>
          <p:cNvSpPr>
            <a:spLocks noGrp="1"/>
          </p:cNvSpPr>
          <p:nvPr>
            <p:ph type="body" sz="quarter" idx="13" hasCustomPrompt="1"/>
          </p:nvPr>
        </p:nvSpPr>
        <p:spPr>
          <a:xfrm>
            <a:off x="685800" y="3489703"/>
            <a:ext cx="7772400" cy="432197"/>
          </a:xfrm>
          <a:prstGeom prst="rect">
            <a:avLst/>
          </a:prstGeom>
        </p:spPr>
        <p:txBody>
          <a:bodyPr vert="horz"/>
          <a:lstStyle>
            <a:lvl1pPr marL="0" indent="0">
              <a:buNone/>
              <a:defRPr sz="1800" b="1" i="1">
                <a:solidFill>
                  <a:srgbClr val="7F7F7F"/>
                </a:solidFill>
                <a:latin typeface="Arial"/>
                <a:cs typeface="Arial"/>
              </a:defRPr>
            </a:lvl1pPr>
          </a:lstStyle>
          <a:p>
            <a:pPr lvl="0"/>
            <a:r>
              <a:rPr lang="it-IT" dirty="0" err="1"/>
              <a:t>Instructor</a:t>
            </a:r>
            <a:endParaRPr lang="it-IT" dirty="0"/>
          </a:p>
        </p:txBody>
      </p:sp>
      <p:sp>
        <p:nvSpPr>
          <p:cNvPr id="24" name="Segnaposto testo 23"/>
          <p:cNvSpPr>
            <a:spLocks noGrp="1"/>
          </p:cNvSpPr>
          <p:nvPr>
            <p:ph type="body" sz="quarter" idx="14" hasCustomPrompt="1"/>
          </p:nvPr>
        </p:nvSpPr>
        <p:spPr>
          <a:xfrm>
            <a:off x="685800" y="3003948"/>
            <a:ext cx="7772400" cy="377428"/>
          </a:xfrm>
          <a:prstGeom prst="rect">
            <a:avLst/>
          </a:prstGeom>
        </p:spPr>
        <p:txBody>
          <a:bodyPr vert="horz"/>
          <a:lstStyle>
            <a:lvl1pPr marL="0" indent="0">
              <a:buNone/>
              <a:defRPr sz="1800" b="1">
                <a:solidFill>
                  <a:srgbClr val="7F7F7F"/>
                </a:solidFill>
                <a:latin typeface="Arial"/>
                <a:cs typeface="Arial"/>
              </a:defRPr>
            </a:lvl1pPr>
          </a:lstStyle>
          <a:p>
            <a:pPr lvl="0"/>
            <a:r>
              <a:rPr lang="it-IT" dirty="0"/>
              <a:t>COURSE</a:t>
            </a:r>
          </a:p>
        </p:txBody>
      </p:sp>
    </p:spTree>
    <p:extLst>
      <p:ext uri="{BB962C8B-B14F-4D97-AF65-F5344CB8AC3E}">
        <p14:creationId xmlns:p14="http://schemas.microsoft.com/office/powerpoint/2010/main" val="203514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e Titel">
    <p:bg>
      <p:bgPr>
        <a:solidFill>
          <a:schemeClr val="bg1"/>
        </a:solidFill>
        <a:effectLst/>
      </p:bgPr>
    </p:bg>
    <p:spTree>
      <p:nvGrpSpPr>
        <p:cNvPr id="1" name=""/>
        <p:cNvGrpSpPr/>
        <p:nvPr/>
      </p:nvGrpSpPr>
      <p:grpSpPr>
        <a:xfrm>
          <a:off x="0" y="0"/>
          <a:ext cx="0" cy="0"/>
          <a:chOff x="0" y="0"/>
          <a:chExt cx="0" cy="0"/>
        </a:xfrm>
      </p:grpSpPr>
      <p:sp>
        <p:nvSpPr>
          <p:cNvPr id="15" name="Rechthoek 14"/>
          <p:cNvSpPr/>
          <p:nvPr userDrawn="1"/>
        </p:nvSpPr>
        <p:spPr>
          <a:xfrm>
            <a:off x="0" y="4569619"/>
            <a:ext cx="9144000"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Faculty or Service 10"/>
          <p:cNvSpPr>
            <a:spLocks noGrp="1"/>
          </p:cNvSpPr>
          <p:nvPr>
            <p:ph type="body" sz="quarter" idx="10" hasCustomPrompt="1"/>
          </p:nvPr>
        </p:nvSpPr>
        <p:spPr>
          <a:xfrm>
            <a:off x="608013" y="4738371"/>
            <a:ext cx="7924800" cy="244078"/>
          </a:xfrm>
        </p:spPr>
        <p:txBody>
          <a:bodyPr/>
          <a:lstStyle>
            <a:lvl1pPr>
              <a:defRPr sz="1200"/>
            </a:lvl1pPr>
          </a:lstStyle>
          <a:p>
            <a:pPr lvl="0"/>
            <a:r>
              <a:rPr lang="en-US" dirty="0"/>
              <a:t>Department or Service</a:t>
            </a:r>
          </a:p>
        </p:txBody>
      </p:sp>
      <p:pic>
        <p:nvPicPr>
          <p:cNvPr id="14" name="HeaderLogoTU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9820" y="63254"/>
            <a:ext cx="2227942" cy="606200"/>
          </a:xfrm>
          <a:prstGeom prst="rect">
            <a:avLst/>
          </a:prstGeom>
        </p:spPr>
      </p:pic>
      <p:sp>
        <p:nvSpPr>
          <p:cNvPr id="13" name="Tijdelijke aanduiding voor afbeelding 12"/>
          <p:cNvSpPr>
            <a:spLocks noGrp="1"/>
          </p:cNvSpPr>
          <p:nvPr>
            <p:ph type="pic" sz="quarter" idx="11" hasCustomPrompt="1"/>
          </p:nvPr>
        </p:nvSpPr>
        <p:spPr>
          <a:xfrm>
            <a:off x="-1" y="685801"/>
            <a:ext cx="9144001" cy="2164556"/>
          </a:xfrm>
          <a:solidFill>
            <a:srgbClr val="F1EFEF"/>
          </a:solidFill>
        </p:spPr>
        <p:txBody>
          <a:bodyPr/>
          <a:lstStyle>
            <a:lvl1pPr>
              <a:defRPr/>
            </a:lvl1pPr>
          </a:lstStyle>
          <a:p>
            <a:r>
              <a:rPr lang="en-US" dirty="0"/>
              <a:t>Image</a:t>
            </a:r>
          </a:p>
        </p:txBody>
      </p:sp>
      <p:sp>
        <p:nvSpPr>
          <p:cNvPr id="6" name="Name Function 5"/>
          <p:cNvSpPr>
            <a:spLocks noGrp="1"/>
          </p:cNvSpPr>
          <p:nvPr>
            <p:ph type="body" sz="quarter" idx="12" hasCustomPrompt="1"/>
          </p:nvPr>
        </p:nvSpPr>
        <p:spPr>
          <a:xfrm>
            <a:off x="0" y="3943350"/>
            <a:ext cx="9144000" cy="626269"/>
          </a:xfrm>
          <a:solidFill>
            <a:schemeClr val="tx2"/>
          </a:solidFill>
        </p:spPr>
        <p:txBody>
          <a:bodyPr lIns="608400" rIns="608400" bIns="262800" anchor="b" anchorCtr="0"/>
          <a:lstStyle>
            <a:lvl1pPr>
              <a:lnSpc>
                <a:spcPts val="1200"/>
              </a:lnSpc>
              <a:spcBef>
                <a:spcPts val="0"/>
              </a:spcBef>
              <a:spcAft>
                <a:spcPts val="0"/>
              </a:spcAft>
              <a:defRPr sz="1200" baseline="0">
                <a:solidFill>
                  <a:schemeClr val="bg1"/>
                </a:solidFill>
              </a:defRPr>
            </a:lvl1pPr>
          </a:lstStyle>
          <a:p>
            <a:pPr lvl="0"/>
            <a:r>
              <a:rPr lang="en-US" dirty="0"/>
              <a:t>Name, Function</a:t>
            </a:r>
          </a:p>
        </p:txBody>
      </p:sp>
      <p:sp>
        <p:nvSpPr>
          <p:cNvPr id="3" name="Ondertitel 2"/>
          <p:cNvSpPr>
            <a:spLocks noGrp="1"/>
          </p:cNvSpPr>
          <p:nvPr>
            <p:ph type="subTitle" idx="1" hasCustomPrompt="1"/>
          </p:nvPr>
        </p:nvSpPr>
        <p:spPr>
          <a:xfrm>
            <a:off x="1" y="3699001"/>
            <a:ext cx="9144001" cy="244349"/>
          </a:xfrm>
          <a:solidFill>
            <a:schemeClr val="tx2"/>
          </a:solidFill>
        </p:spPr>
        <p:txBody>
          <a:bodyPr lIns="608400" rIns="608400"/>
          <a:lstStyle>
            <a:lvl1pPr marL="0" indent="0" algn="l">
              <a:buNone/>
              <a:defRPr sz="1500" b="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 of Presentation</a:t>
            </a:r>
          </a:p>
        </p:txBody>
      </p:sp>
      <p:sp>
        <p:nvSpPr>
          <p:cNvPr id="2" name="Titel 1"/>
          <p:cNvSpPr>
            <a:spLocks noGrp="1"/>
          </p:cNvSpPr>
          <p:nvPr>
            <p:ph type="ctrTitle" hasCustomPrompt="1"/>
          </p:nvPr>
        </p:nvSpPr>
        <p:spPr>
          <a:xfrm>
            <a:off x="0" y="2850357"/>
            <a:ext cx="9144000" cy="848643"/>
          </a:xfrm>
          <a:solidFill>
            <a:schemeClr val="tx2"/>
          </a:solidFill>
        </p:spPr>
        <p:txBody>
          <a:bodyPr lIns="608400" tIns="306000" rIns="608400" anchor="t"/>
          <a:lstStyle>
            <a:lvl1pPr algn="l">
              <a:lnSpc>
                <a:spcPts val="2250"/>
              </a:lnSpc>
              <a:defRPr sz="2250">
                <a:solidFill>
                  <a:schemeClr val="bg1"/>
                </a:solidFill>
              </a:defRPr>
            </a:lvl1pPr>
          </a:lstStyle>
          <a:p>
            <a:r>
              <a:rPr lang="en-US" dirty="0"/>
              <a:t>Title of Presentation</a:t>
            </a:r>
          </a:p>
        </p:txBody>
      </p:sp>
      <p:sp>
        <p:nvSpPr>
          <p:cNvPr id="10" name="Tekstvak 9"/>
          <p:cNvSpPr txBox="1"/>
          <p:nvPr userDrawn="1"/>
        </p:nvSpPr>
        <p:spPr>
          <a:xfrm>
            <a:off x="-1818863" y="669454"/>
            <a:ext cx="1729409" cy="1592744"/>
          </a:xfrm>
          <a:prstGeom prst="rect">
            <a:avLst/>
          </a:prstGeom>
          <a:solidFill>
            <a:schemeClr val="accent6"/>
          </a:solidFill>
        </p:spPr>
        <p:txBody>
          <a:bodyPr wrap="square" rtlCol="0">
            <a:spAutoFit/>
          </a:bodyPr>
          <a:lstStyle/>
          <a:p>
            <a:r>
              <a:rPr lang="en-US" sz="750" b="1" baseline="0" dirty="0">
                <a:solidFill>
                  <a:schemeClr val="tx1"/>
                </a:solidFill>
              </a:rPr>
              <a:t>Presentation title with image above title.</a:t>
            </a:r>
          </a:p>
          <a:p>
            <a:endParaRPr lang="en-US" sz="750" baseline="0" dirty="0">
              <a:solidFill>
                <a:schemeClr val="tx1"/>
              </a:solidFill>
            </a:endParaRPr>
          </a:p>
          <a:p>
            <a:r>
              <a:rPr lang="en-US" sz="750" baseline="0" dirty="0">
                <a:solidFill>
                  <a:schemeClr val="tx1"/>
                </a:solidFill>
              </a:rPr>
              <a:t>Choose this slide model for a wide picture. Essential image information must be clearly visible.</a:t>
            </a:r>
          </a:p>
          <a:p>
            <a:endParaRPr lang="en-US" sz="750" baseline="0" dirty="0">
              <a:solidFill>
                <a:schemeClr val="tx1"/>
              </a:solidFill>
            </a:endParaRPr>
          </a:p>
          <a:p>
            <a:r>
              <a:rPr lang="en-US" sz="750" baseline="0" dirty="0">
                <a:solidFill>
                  <a:schemeClr val="tx1"/>
                </a:solidFill>
              </a:rPr>
              <a:t>Choose image by clicking on image icon</a:t>
            </a:r>
          </a:p>
          <a:p>
            <a:r>
              <a:rPr lang="en-US" sz="750" baseline="0" dirty="0">
                <a:solidFill>
                  <a:schemeClr val="tx1"/>
                </a:solidFill>
              </a:rPr>
              <a:t>or</a:t>
            </a:r>
          </a:p>
          <a:p>
            <a:r>
              <a:rPr lang="en-US" sz="750" baseline="0" dirty="0">
                <a:solidFill>
                  <a:schemeClr val="tx1"/>
                </a:solidFill>
              </a:rPr>
              <a:t>Replace an existing image with right mouse button and choose Change image.</a:t>
            </a:r>
          </a:p>
          <a:p>
            <a:endParaRPr lang="en-US" sz="750" baseline="0" dirty="0">
              <a:solidFill>
                <a:schemeClr val="tx1"/>
              </a:solidFill>
            </a:endParaRPr>
          </a:p>
        </p:txBody>
      </p:sp>
    </p:spTree>
    <p:extLst>
      <p:ext uri="{BB962C8B-B14F-4D97-AF65-F5344CB8AC3E}">
        <p14:creationId xmlns:p14="http://schemas.microsoft.com/office/powerpoint/2010/main" val="178914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Slide title</a:t>
            </a:r>
          </a:p>
        </p:txBody>
      </p:sp>
      <p:sp>
        <p:nvSpPr>
          <p:cNvPr id="3" name="Tijdelijke aanduiding voor inhoud 2"/>
          <p:cNvSpPr>
            <a:spLocks noGrp="1"/>
          </p:cNvSpPr>
          <p:nvPr>
            <p:ph idx="1" hasCustomPrompt="1"/>
          </p:nvPr>
        </p:nvSpPr>
        <p:spPr>
          <a:xfrm>
            <a:off x="610100" y="1188000"/>
            <a:ext cx="7922712" cy="3381619"/>
          </a:xfrm>
        </p:spPr>
        <p:txBody>
          <a:bodyPr/>
          <a:lstStyle>
            <a:lvl1pPr>
              <a:defRPr/>
            </a:lvl1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5" name="Tijdelijke aanduiding voor voettekst 4"/>
          <p:cNvSpPr>
            <a:spLocks noGrp="1"/>
          </p:cNvSpPr>
          <p:nvPr>
            <p:ph type="ftr" sz="quarter" idx="11"/>
          </p:nvPr>
        </p:nvSpPr>
        <p:spPr/>
        <p:txBody>
          <a:bodyPr/>
          <a:lstStyle/>
          <a:p>
            <a:r>
              <a:rPr lang="en-US"/>
              <a:t>CCD 04b: Attacks Evolution</a:t>
            </a:r>
            <a:endParaRPr lang="en-US" dirty="0"/>
          </a:p>
        </p:txBody>
      </p:sp>
      <p:sp>
        <p:nvSpPr>
          <p:cNvPr id="6" name="Tijdelijke aanduiding voor dianummer 5"/>
          <p:cNvSpPr>
            <a:spLocks noGrp="1"/>
          </p:cNvSpPr>
          <p:nvPr>
            <p:ph type="sldNum" sz="quarter" idx="12"/>
          </p:nvPr>
        </p:nvSpPr>
        <p:spPr/>
        <p:txBody>
          <a:bodyPr/>
          <a:lstStyle/>
          <a:p>
            <a:fld id="{B7CEC10D-CD46-426F-915E-6C78530279CB}" type="slidenum">
              <a:rPr lang="en-US" smtClean="0"/>
              <a:t>‹#›</a:t>
            </a:fld>
            <a:endParaRPr lang="en-US" dirty="0"/>
          </a:p>
        </p:txBody>
      </p:sp>
      <p:sp>
        <p:nvSpPr>
          <p:cNvPr id="8" name="Tekstvak 7"/>
          <p:cNvSpPr txBox="1"/>
          <p:nvPr userDrawn="1"/>
        </p:nvSpPr>
        <p:spPr>
          <a:xfrm>
            <a:off x="-1818864" y="1193732"/>
            <a:ext cx="1769165" cy="2183088"/>
          </a:xfrm>
          <a:prstGeom prst="rect">
            <a:avLst/>
          </a:prstGeom>
          <a:solidFill>
            <a:schemeClr val="accent6"/>
          </a:solidFill>
        </p:spPr>
        <p:txBody>
          <a:bodyPr wrap="square" rtlCol="0">
            <a:noAutofit/>
          </a:bodyPr>
          <a:lstStyle/>
          <a:p>
            <a:r>
              <a:rPr lang="en-US" sz="750" dirty="0"/>
              <a:t>Text format by</a:t>
            </a:r>
          </a:p>
          <a:p>
            <a:r>
              <a:rPr lang="en-US" sz="750" dirty="0"/>
              <a:t>Increase / decrease list level</a:t>
            </a:r>
          </a:p>
          <a:p>
            <a:endParaRPr lang="en-US" sz="750" dirty="0"/>
          </a:p>
          <a:p>
            <a:r>
              <a:rPr lang="en-US" sz="750" dirty="0"/>
              <a:t>Place cursor in text</a:t>
            </a:r>
          </a:p>
          <a:p>
            <a:r>
              <a:rPr lang="en-US" sz="750" dirty="0"/>
              <a:t>and use these 2 buttons (tab Start - group Paragraph)</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1 = Normal text</a:t>
            </a:r>
          </a:p>
          <a:p>
            <a:r>
              <a:rPr lang="en-US" sz="900" dirty="0"/>
              <a:t>2 = Paragraph text</a:t>
            </a:r>
          </a:p>
          <a:p>
            <a:r>
              <a:rPr lang="en-US" sz="750" dirty="0"/>
              <a:t>3 = • text</a:t>
            </a:r>
          </a:p>
          <a:p>
            <a:r>
              <a:rPr lang="en-US" sz="750" dirty="0"/>
              <a:t>4 =    • text</a:t>
            </a:r>
          </a:p>
          <a:p>
            <a:r>
              <a:rPr lang="en-US" sz="750" dirty="0"/>
              <a:t>5 =       • text</a:t>
            </a:r>
            <a:endParaRPr lang="en-US" sz="750" b="1" baseline="0" dirty="0"/>
          </a:p>
        </p:txBody>
      </p:sp>
      <p:pic>
        <p:nvPicPr>
          <p:cNvPr id="10" name="Afbeelding 9"/>
          <p:cNvPicPr>
            <a:picLocks noChangeAspect="1"/>
          </p:cNvPicPr>
          <p:nvPr userDrawn="1"/>
        </p:nvPicPr>
        <p:blipFill>
          <a:blip r:embed="rId2"/>
          <a:stretch>
            <a:fillRect/>
          </a:stretch>
        </p:blipFill>
        <p:spPr>
          <a:xfrm>
            <a:off x="-1255751" y="1934507"/>
            <a:ext cx="964406" cy="685800"/>
          </a:xfrm>
          <a:prstGeom prst="rect">
            <a:avLst/>
          </a:prstGeom>
        </p:spPr>
      </p:pic>
    </p:spTree>
    <p:extLst>
      <p:ext uri="{BB962C8B-B14F-4D97-AF65-F5344CB8AC3E}">
        <p14:creationId xmlns:p14="http://schemas.microsoft.com/office/powerpoint/2010/main" val="30845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in 2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28649" y="626165"/>
            <a:ext cx="3600000" cy="3943454"/>
          </a:xfrm>
        </p:spPr>
        <p:txBody>
          <a:bodyPr/>
          <a:lstStyle>
            <a:lvl1pPr>
              <a:defRPr/>
            </a:lvl1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4" name="Tijdelijke aanduiding voor inhoud 3"/>
          <p:cNvSpPr>
            <a:spLocks noGrp="1"/>
          </p:cNvSpPr>
          <p:nvPr>
            <p:ph sz="half" idx="2" hasCustomPrompt="1"/>
          </p:nvPr>
        </p:nvSpPr>
        <p:spPr>
          <a:xfrm>
            <a:off x="4629150" y="626165"/>
            <a:ext cx="3600000" cy="3943454"/>
          </a:xfrm>
        </p:spPr>
        <p:txBody>
          <a:bodyPr/>
          <a:lstStyle>
            <a:lvl1pPr>
              <a:defRPr/>
            </a:lvl1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6" name="Tijdelijke aanduiding voor voettekst 5"/>
          <p:cNvSpPr>
            <a:spLocks noGrp="1"/>
          </p:cNvSpPr>
          <p:nvPr>
            <p:ph type="ftr" sz="quarter" idx="11"/>
          </p:nvPr>
        </p:nvSpPr>
        <p:spPr/>
        <p:txBody>
          <a:bodyPr/>
          <a:lstStyle/>
          <a:p>
            <a:r>
              <a:rPr lang="en-US"/>
              <a:t>CCD 04b: Attacks Evolution</a:t>
            </a:r>
            <a:endParaRPr lang="en-US" dirty="0"/>
          </a:p>
        </p:txBody>
      </p:sp>
      <p:sp>
        <p:nvSpPr>
          <p:cNvPr id="7" name="Tijdelijke aanduiding voor dianummer 6"/>
          <p:cNvSpPr>
            <a:spLocks noGrp="1"/>
          </p:cNvSpPr>
          <p:nvPr>
            <p:ph type="sldNum" sz="quarter" idx="12"/>
          </p:nvPr>
        </p:nvSpPr>
        <p:spPr/>
        <p:txBody>
          <a:bodyPr/>
          <a:lstStyle/>
          <a:p>
            <a:fld id="{B7CEC10D-CD46-426F-915E-6C78530279CB}" type="slidenum">
              <a:rPr lang="en-US" smtClean="0"/>
              <a:t>‹#›</a:t>
            </a:fld>
            <a:endParaRPr lang="en-US" dirty="0"/>
          </a:p>
        </p:txBody>
      </p:sp>
      <p:sp>
        <p:nvSpPr>
          <p:cNvPr id="9" name="Tekstvak 8"/>
          <p:cNvSpPr txBox="1"/>
          <p:nvPr userDrawn="1"/>
        </p:nvSpPr>
        <p:spPr>
          <a:xfrm>
            <a:off x="-1838742" y="626165"/>
            <a:ext cx="1769165" cy="2183088"/>
          </a:xfrm>
          <a:prstGeom prst="rect">
            <a:avLst/>
          </a:prstGeom>
          <a:solidFill>
            <a:schemeClr val="accent6"/>
          </a:solidFill>
        </p:spPr>
        <p:txBody>
          <a:bodyPr wrap="square" rtlCol="0">
            <a:noAutofit/>
          </a:bodyPr>
          <a:lstStyle/>
          <a:p>
            <a:r>
              <a:rPr lang="en-US" sz="750" dirty="0"/>
              <a:t>Text format by</a:t>
            </a:r>
          </a:p>
          <a:p>
            <a:r>
              <a:rPr lang="en-US" sz="750" dirty="0"/>
              <a:t>Increase / decrease list level</a:t>
            </a:r>
          </a:p>
          <a:p>
            <a:endParaRPr lang="en-US" sz="750" dirty="0"/>
          </a:p>
          <a:p>
            <a:r>
              <a:rPr lang="en-US" sz="750" dirty="0"/>
              <a:t>Place cursor in text</a:t>
            </a:r>
          </a:p>
          <a:p>
            <a:r>
              <a:rPr lang="en-US" sz="750" dirty="0"/>
              <a:t>and use these 2 buttons (tab Start - group Paragraph)</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1 = Normal text</a:t>
            </a:r>
          </a:p>
          <a:p>
            <a:r>
              <a:rPr lang="en-US" sz="900" dirty="0"/>
              <a:t>2 = Paragraph text</a:t>
            </a:r>
          </a:p>
          <a:p>
            <a:r>
              <a:rPr lang="en-US" sz="750" dirty="0"/>
              <a:t>3 = • text</a:t>
            </a:r>
          </a:p>
          <a:p>
            <a:r>
              <a:rPr lang="en-US" sz="750" dirty="0"/>
              <a:t>4 =    • text</a:t>
            </a:r>
          </a:p>
          <a:p>
            <a:r>
              <a:rPr lang="en-US" sz="750" dirty="0"/>
              <a:t>5 =       • text</a:t>
            </a:r>
            <a:endParaRPr lang="en-US" sz="750" b="1" baseline="0" dirty="0"/>
          </a:p>
        </p:txBody>
      </p:sp>
      <p:pic>
        <p:nvPicPr>
          <p:cNvPr id="10" name="Afbeelding 9"/>
          <p:cNvPicPr>
            <a:picLocks noChangeAspect="1"/>
          </p:cNvPicPr>
          <p:nvPr userDrawn="1"/>
        </p:nvPicPr>
        <p:blipFill>
          <a:blip r:embed="rId2"/>
          <a:stretch>
            <a:fillRect/>
          </a:stretch>
        </p:blipFill>
        <p:spPr>
          <a:xfrm>
            <a:off x="-1275629" y="1366940"/>
            <a:ext cx="964406" cy="685800"/>
          </a:xfrm>
          <a:prstGeom prst="rect">
            <a:avLst/>
          </a:prstGeom>
        </p:spPr>
      </p:pic>
    </p:spTree>
    <p:extLst>
      <p:ext uri="{BB962C8B-B14F-4D97-AF65-F5344CB8AC3E}">
        <p14:creationId xmlns:p14="http://schemas.microsoft.com/office/powerpoint/2010/main" val="294204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links - Foto rechts">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28650" y="626165"/>
            <a:ext cx="3600000" cy="3943454"/>
          </a:xfrm>
        </p:spPr>
        <p:txBody>
          <a:bodyPr/>
          <a:lstStyle>
            <a:lvl1pPr>
              <a:defRPr/>
            </a:lvl1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6" name="Tijdelijke aanduiding voor voettekst 5"/>
          <p:cNvSpPr>
            <a:spLocks noGrp="1"/>
          </p:cNvSpPr>
          <p:nvPr>
            <p:ph type="ftr" sz="quarter" idx="11"/>
          </p:nvPr>
        </p:nvSpPr>
        <p:spPr/>
        <p:txBody>
          <a:bodyPr/>
          <a:lstStyle/>
          <a:p>
            <a:r>
              <a:rPr lang="en-US"/>
              <a:t>CCD 04b: Attacks Evolution</a:t>
            </a:r>
            <a:endParaRPr lang="en-US" dirty="0"/>
          </a:p>
        </p:txBody>
      </p:sp>
      <p:sp>
        <p:nvSpPr>
          <p:cNvPr id="7" name="Tijdelijke aanduiding voor dianummer 6"/>
          <p:cNvSpPr>
            <a:spLocks noGrp="1"/>
          </p:cNvSpPr>
          <p:nvPr>
            <p:ph type="sldNum" sz="quarter" idx="12"/>
          </p:nvPr>
        </p:nvSpPr>
        <p:spPr/>
        <p:txBody>
          <a:bodyPr/>
          <a:lstStyle/>
          <a:p>
            <a:fld id="{B7CEC10D-CD46-426F-915E-6C78530279CB}" type="slidenum">
              <a:rPr lang="en-US" smtClean="0"/>
              <a:t>‹#›</a:t>
            </a:fld>
            <a:endParaRPr lang="en-US" dirty="0"/>
          </a:p>
        </p:txBody>
      </p:sp>
      <p:sp>
        <p:nvSpPr>
          <p:cNvPr id="5" name="Tijdelijke aanduiding voor afbeelding 4"/>
          <p:cNvSpPr>
            <a:spLocks noGrp="1"/>
          </p:cNvSpPr>
          <p:nvPr>
            <p:ph type="pic" sz="quarter" idx="13" hasCustomPrompt="1"/>
          </p:nvPr>
        </p:nvSpPr>
        <p:spPr>
          <a:xfrm>
            <a:off x="4574483" y="-1"/>
            <a:ext cx="4572000" cy="4569619"/>
          </a:xfrm>
        </p:spPr>
        <p:txBody>
          <a:bodyPr/>
          <a:lstStyle>
            <a:lvl1pPr>
              <a:defRPr/>
            </a:lvl1pPr>
          </a:lstStyle>
          <a:p>
            <a:r>
              <a:rPr lang="en-US" dirty="0"/>
              <a:t>Image</a:t>
            </a:r>
          </a:p>
        </p:txBody>
      </p:sp>
      <p:sp>
        <p:nvSpPr>
          <p:cNvPr id="8" name="Tekstvak 7"/>
          <p:cNvSpPr txBox="1"/>
          <p:nvPr userDrawn="1"/>
        </p:nvSpPr>
        <p:spPr>
          <a:xfrm>
            <a:off x="-1838742" y="626165"/>
            <a:ext cx="1769165" cy="2183088"/>
          </a:xfrm>
          <a:prstGeom prst="rect">
            <a:avLst/>
          </a:prstGeom>
          <a:solidFill>
            <a:schemeClr val="accent6"/>
          </a:solidFill>
        </p:spPr>
        <p:txBody>
          <a:bodyPr wrap="square" rtlCol="0">
            <a:noAutofit/>
          </a:bodyPr>
          <a:lstStyle/>
          <a:p>
            <a:r>
              <a:rPr lang="en-US" sz="750" dirty="0"/>
              <a:t>Text format by</a:t>
            </a:r>
          </a:p>
          <a:p>
            <a:r>
              <a:rPr lang="en-US" sz="750" dirty="0"/>
              <a:t>Increase / decrease list level</a:t>
            </a:r>
          </a:p>
          <a:p>
            <a:endParaRPr lang="en-US" sz="750" dirty="0"/>
          </a:p>
          <a:p>
            <a:r>
              <a:rPr lang="en-US" sz="750" dirty="0"/>
              <a:t>Place cursor in text</a:t>
            </a:r>
          </a:p>
          <a:p>
            <a:r>
              <a:rPr lang="en-US" sz="750" dirty="0"/>
              <a:t>and use these 2 buttons (tab Start - group Paragraph)</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1 = Normal text</a:t>
            </a:r>
          </a:p>
          <a:p>
            <a:r>
              <a:rPr lang="en-US" sz="900" dirty="0"/>
              <a:t>2 = Paragraph text</a:t>
            </a:r>
          </a:p>
          <a:p>
            <a:r>
              <a:rPr lang="en-US" sz="750" dirty="0"/>
              <a:t>3 = • text</a:t>
            </a:r>
          </a:p>
          <a:p>
            <a:r>
              <a:rPr lang="en-US" sz="750" dirty="0"/>
              <a:t>4 =    • text</a:t>
            </a:r>
          </a:p>
          <a:p>
            <a:r>
              <a:rPr lang="en-US" sz="750" dirty="0"/>
              <a:t>5 =       • text</a:t>
            </a:r>
            <a:endParaRPr lang="en-US" sz="750" b="1" baseline="0" dirty="0"/>
          </a:p>
        </p:txBody>
      </p:sp>
      <p:pic>
        <p:nvPicPr>
          <p:cNvPr id="9" name="Afbeelding 8"/>
          <p:cNvPicPr>
            <a:picLocks noChangeAspect="1"/>
          </p:cNvPicPr>
          <p:nvPr userDrawn="1"/>
        </p:nvPicPr>
        <p:blipFill>
          <a:blip r:embed="rId2"/>
          <a:stretch>
            <a:fillRect/>
          </a:stretch>
        </p:blipFill>
        <p:spPr>
          <a:xfrm>
            <a:off x="-1275629" y="1366940"/>
            <a:ext cx="964406" cy="685800"/>
          </a:xfrm>
          <a:prstGeom prst="rect">
            <a:avLst/>
          </a:prstGeom>
        </p:spPr>
      </p:pic>
    </p:spTree>
    <p:extLst>
      <p:ext uri="{BB962C8B-B14F-4D97-AF65-F5344CB8AC3E}">
        <p14:creationId xmlns:p14="http://schemas.microsoft.com/office/powerpoint/2010/main" val="183512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Blauwe achtergrond">
    <p:bg>
      <p:bgPr>
        <a:solidFill>
          <a:schemeClr val="bg1"/>
        </a:solidFill>
        <a:effectLst/>
      </p:bgPr>
    </p:b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en-US"/>
              <a:t>CCD 04b: Attacks Evolution</a:t>
            </a:r>
            <a:endParaRPr lang="en-US" dirty="0"/>
          </a:p>
        </p:txBody>
      </p:sp>
      <p:sp>
        <p:nvSpPr>
          <p:cNvPr id="4" name="Tijdelijke aanduiding voor dianummer 3"/>
          <p:cNvSpPr>
            <a:spLocks noGrp="1"/>
          </p:cNvSpPr>
          <p:nvPr>
            <p:ph type="sldNum" sz="quarter" idx="11"/>
          </p:nvPr>
        </p:nvSpPr>
        <p:spPr/>
        <p:txBody>
          <a:bodyPr/>
          <a:lstStyle/>
          <a:p>
            <a:fld id="{B7CEC10D-CD46-426F-915E-6C78530279CB}" type="slidenum">
              <a:rPr lang="en-US" smtClean="0"/>
              <a:pPr/>
              <a:t>‹#›</a:t>
            </a:fld>
            <a:endParaRPr lang="en-US" dirty="0"/>
          </a:p>
        </p:txBody>
      </p:sp>
      <p:sp>
        <p:nvSpPr>
          <p:cNvPr id="10" name="Titel 1"/>
          <p:cNvSpPr>
            <a:spLocks noGrp="1"/>
          </p:cNvSpPr>
          <p:nvPr>
            <p:ph type="title" hasCustomPrompt="1"/>
          </p:nvPr>
        </p:nvSpPr>
        <p:spPr>
          <a:xfrm>
            <a:off x="0" y="685800"/>
            <a:ext cx="9144000" cy="1416050"/>
          </a:xfrm>
          <a:solidFill>
            <a:schemeClr val="bg2"/>
          </a:solidFill>
        </p:spPr>
        <p:txBody>
          <a:bodyPr lIns="608400" tIns="504000" rIns="608400"/>
          <a:lstStyle>
            <a:lvl1pPr>
              <a:defRPr>
                <a:solidFill>
                  <a:schemeClr val="bg1"/>
                </a:solidFill>
              </a:defRPr>
            </a:lvl1pPr>
          </a:lstStyle>
          <a:p>
            <a:r>
              <a:rPr lang="en-US" dirty="0"/>
              <a:t>Slide Title</a:t>
            </a:r>
          </a:p>
        </p:txBody>
      </p:sp>
      <p:sp>
        <p:nvSpPr>
          <p:cNvPr id="5" name="Tijdelijke aanduiding voor inhoud 2"/>
          <p:cNvSpPr>
            <a:spLocks noGrp="1"/>
          </p:cNvSpPr>
          <p:nvPr>
            <p:ph sz="half" idx="1" hasCustomPrompt="1"/>
          </p:nvPr>
        </p:nvSpPr>
        <p:spPr>
          <a:xfrm>
            <a:off x="0" y="2022300"/>
            <a:ext cx="9144000" cy="3121200"/>
          </a:xfrm>
          <a:solidFill>
            <a:schemeClr val="bg2"/>
          </a:solidFill>
        </p:spPr>
        <p:txBody>
          <a:bodyPr lIns="608400" tIns="108000" rIns="608400" bIns="108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6" name="Tekstvak 5"/>
          <p:cNvSpPr txBox="1"/>
          <p:nvPr userDrawn="1"/>
        </p:nvSpPr>
        <p:spPr>
          <a:xfrm>
            <a:off x="-1838744" y="2021081"/>
            <a:ext cx="1769165" cy="2183088"/>
          </a:xfrm>
          <a:prstGeom prst="rect">
            <a:avLst/>
          </a:prstGeom>
          <a:solidFill>
            <a:schemeClr val="accent6"/>
          </a:solidFill>
        </p:spPr>
        <p:txBody>
          <a:bodyPr wrap="square" rtlCol="0">
            <a:noAutofit/>
          </a:bodyPr>
          <a:lstStyle/>
          <a:p>
            <a:r>
              <a:rPr lang="en-US" sz="750" dirty="0"/>
              <a:t>Text format by</a:t>
            </a:r>
          </a:p>
          <a:p>
            <a:r>
              <a:rPr lang="en-US" sz="750" dirty="0"/>
              <a:t>Increase / decrease list level</a:t>
            </a:r>
          </a:p>
          <a:p>
            <a:endParaRPr lang="en-US" sz="750" dirty="0"/>
          </a:p>
          <a:p>
            <a:r>
              <a:rPr lang="en-US" sz="750" dirty="0"/>
              <a:t>Place cursor in text</a:t>
            </a:r>
          </a:p>
          <a:p>
            <a:r>
              <a:rPr lang="en-US" sz="750" dirty="0"/>
              <a:t>and use these 2 buttons (tab Start - group Paragraph)</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1 = Normal text</a:t>
            </a:r>
          </a:p>
          <a:p>
            <a:r>
              <a:rPr lang="en-US" sz="900" dirty="0"/>
              <a:t>2 = Paragraph text</a:t>
            </a:r>
          </a:p>
          <a:p>
            <a:r>
              <a:rPr lang="en-US" sz="750" dirty="0"/>
              <a:t>3 = • text</a:t>
            </a:r>
          </a:p>
          <a:p>
            <a:r>
              <a:rPr lang="en-US" sz="750" dirty="0"/>
              <a:t>4 =    • text</a:t>
            </a:r>
          </a:p>
          <a:p>
            <a:r>
              <a:rPr lang="en-US" sz="750" dirty="0"/>
              <a:t>5 =       • text</a:t>
            </a:r>
            <a:endParaRPr lang="en-US" sz="750" b="1" baseline="0" dirty="0"/>
          </a:p>
        </p:txBody>
      </p:sp>
      <p:pic>
        <p:nvPicPr>
          <p:cNvPr id="7" name="Afbeelding 6"/>
          <p:cNvPicPr>
            <a:picLocks noChangeAspect="1"/>
          </p:cNvPicPr>
          <p:nvPr userDrawn="1"/>
        </p:nvPicPr>
        <p:blipFill>
          <a:blip r:embed="rId2"/>
          <a:stretch>
            <a:fillRect/>
          </a:stretch>
        </p:blipFill>
        <p:spPr>
          <a:xfrm>
            <a:off x="-1275631" y="2769725"/>
            <a:ext cx="964406" cy="685800"/>
          </a:xfrm>
          <a:prstGeom prst="rect">
            <a:avLst/>
          </a:prstGeom>
        </p:spPr>
      </p:pic>
      <p:pic>
        <p:nvPicPr>
          <p:cNvPr id="9" name="HeaderLogoTU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9820" y="63254"/>
            <a:ext cx="2227942" cy="606200"/>
          </a:xfrm>
          <a:prstGeom prst="rect">
            <a:avLst/>
          </a:prstGeom>
        </p:spPr>
      </p:pic>
    </p:spTree>
    <p:extLst>
      <p:ext uri="{BB962C8B-B14F-4D97-AF65-F5344CB8AC3E}">
        <p14:creationId xmlns:p14="http://schemas.microsoft.com/office/powerpoint/2010/main" val="232732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abel en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950" b="0" baseline="0"/>
            </a:lvl1pPr>
          </a:lstStyle>
          <a:p>
            <a:r>
              <a:rPr lang="en-US" dirty="0"/>
              <a:t>Table Title</a:t>
            </a:r>
          </a:p>
        </p:txBody>
      </p:sp>
      <p:sp>
        <p:nvSpPr>
          <p:cNvPr id="3" name="Tijdelijke aanduiding voor inhoud 2"/>
          <p:cNvSpPr>
            <a:spLocks noGrp="1"/>
          </p:cNvSpPr>
          <p:nvPr>
            <p:ph idx="1" hasCustomPrompt="1"/>
          </p:nvPr>
        </p:nvSpPr>
        <p:spPr>
          <a:xfrm>
            <a:off x="610100" y="2706657"/>
            <a:ext cx="7922712" cy="1862962"/>
          </a:xfrm>
        </p:spPr>
        <p:txBody>
          <a:bodyPr/>
          <a:lstStyle>
            <a:lvl1pPr>
              <a:defRPr/>
            </a:lvl1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5" name="Tijdelijke aanduiding voor voettekst 4"/>
          <p:cNvSpPr>
            <a:spLocks noGrp="1"/>
          </p:cNvSpPr>
          <p:nvPr>
            <p:ph type="ftr" sz="quarter" idx="11"/>
          </p:nvPr>
        </p:nvSpPr>
        <p:spPr/>
        <p:txBody>
          <a:bodyPr/>
          <a:lstStyle/>
          <a:p>
            <a:r>
              <a:rPr lang="en-US"/>
              <a:t>CCD 04b: Attacks Evolution</a:t>
            </a:r>
            <a:endParaRPr lang="en-US" dirty="0"/>
          </a:p>
        </p:txBody>
      </p:sp>
      <p:sp>
        <p:nvSpPr>
          <p:cNvPr id="6" name="Tijdelijke aanduiding voor dianummer 5"/>
          <p:cNvSpPr>
            <a:spLocks noGrp="1"/>
          </p:cNvSpPr>
          <p:nvPr>
            <p:ph type="sldNum" sz="quarter" idx="12"/>
          </p:nvPr>
        </p:nvSpPr>
        <p:spPr/>
        <p:txBody>
          <a:bodyPr/>
          <a:lstStyle/>
          <a:p>
            <a:fld id="{B7CEC10D-CD46-426F-915E-6C78530279CB}" type="slidenum">
              <a:rPr lang="en-US" smtClean="0"/>
              <a:t>‹#›</a:t>
            </a:fld>
            <a:endParaRPr lang="en-US" dirty="0"/>
          </a:p>
        </p:txBody>
      </p:sp>
      <p:sp>
        <p:nvSpPr>
          <p:cNvPr id="7" name="Tijdelijke aanduiding voor tabel 6"/>
          <p:cNvSpPr>
            <a:spLocks noGrp="1"/>
          </p:cNvSpPr>
          <p:nvPr>
            <p:ph type="tbl" sz="quarter" idx="13" hasCustomPrompt="1"/>
          </p:nvPr>
        </p:nvSpPr>
        <p:spPr>
          <a:xfrm>
            <a:off x="608013" y="1073582"/>
            <a:ext cx="7924800" cy="1498168"/>
          </a:xfrm>
        </p:spPr>
        <p:txBody>
          <a:bodyPr/>
          <a:lstStyle>
            <a:lvl1pPr>
              <a:defRPr/>
            </a:lvl1pPr>
          </a:lstStyle>
          <a:p>
            <a:r>
              <a:rPr lang="en-US" dirty="0"/>
              <a:t>Table</a:t>
            </a:r>
          </a:p>
        </p:txBody>
      </p:sp>
      <p:sp>
        <p:nvSpPr>
          <p:cNvPr id="9" name="Tekstvak 8"/>
          <p:cNvSpPr txBox="1"/>
          <p:nvPr userDrawn="1"/>
        </p:nvSpPr>
        <p:spPr>
          <a:xfrm>
            <a:off x="-1838742" y="2743204"/>
            <a:ext cx="1769165" cy="2183088"/>
          </a:xfrm>
          <a:prstGeom prst="rect">
            <a:avLst/>
          </a:prstGeom>
          <a:solidFill>
            <a:schemeClr val="accent6"/>
          </a:solidFill>
        </p:spPr>
        <p:txBody>
          <a:bodyPr wrap="square" rtlCol="0">
            <a:noAutofit/>
          </a:bodyPr>
          <a:lstStyle/>
          <a:p>
            <a:r>
              <a:rPr lang="en-US" sz="750" dirty="0"/>
              <a:t>Text format by</a:t>
            </a:r>
          </a:p>
          <a:p>
            <a:r>
              <a:rPr lang="en-US" sz="750" dirty="0"/>
              <a:t>Increase / decrease list level</a:t>
            </a:r>
          </a:p>
          <a:p>
            <a:endParaRPr lang="en-US" sz="750" dirty="0"/>
          </a:p>
          <a:p>
            <a:r>
              <a:rPr lang="en-US" sz="750" dirty="0"/>
              <a:t>Place cursor in text</a:t>
            </a:r>
          </a:p>
          <a:p>
            <a:r>
              <a:rPr lang="en-US" sz="750" dirty="0"/>
              <a:t>and use these 2 buttons (tab Start - group Paragraph)</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1 = Normal text</a:t>
            </a:r>
          </a:p>
          <a:p>
            <a:r>
              <a:rPr lang="en-US" sz="900" dirty="0"/>
              <a:t>2 = Paragraph text</a:t>
            </a:r>
          </a:p>
          <a:p>
            <a:r>
              <a:rPr lang="en-US" sz="750" dirty="0"/>
              <a:t>3 = • text</a:t>
            </a:r>
          </a:p>
          <a:p>
            <a:r>
              <a:rPr lang="en-US" sz="750" dirty="0"/>
              <a:t>4 =    • text</a:t>
            </a:r>
          </a:p>
          <a:p>
            <a:r>
              <a:rPr lang="en-US" sz="750" dirty="0"/>
              <a:t>5 =       • text</a:t>
            </a:r>
            <a:endParaRPr lang="en-US" sz="750" b="1" baseline="0" dirty="0"/>
          </a:p>
        </p:txBody>
      </p:sp>
      <p:pic>
        <p:nvPicPr>
          <p:cNvPr id="10" name="Afbeelding 9"/>
          <p:cNvPicPr>
            <a:picLocks noChangeAspect="1"/>
          </p:cNvPicPr>
          <p:nvPr userDrawn="1"/>
        </p:nvPicPr>
        <p:blipFill>
          <a:blip r:embed="rId2"/>
          <a:stretch>
            <a:fillRect/>
          </a:stretch>
        </p:blipFill>
        <p:spPr>
          <a:xfrm>
            <a:off x="-1275629" y="3483979"/>
            <a:ext cx="964406" cy="685800"/>
          </a:xfrm>
          <a:prstGeom prst="rect">
            <a:avLst/>
          </a:prstGeom>
        </p:spPr>
      </p:pic>
      <p:sp>
        <p:nvSpPr>
          <p:cNvPr id="11" name="Tekstvak 10"/>
          <p:cNvSpPr txBox="1"/>
          <p:nvPr userDrawn="1"/>
        </p:nvSpPr>
        <p:spPr>
          <a:xfrm>
            <a:off x="-1818863" y="1086899"/>
            <a:ext cx="1729409" cy="207749"/>
          </a:xfrm>
          <a:prstGeom prst="rect">
            <a:avLst/>
          </a:prstGeom>
          <a:solidFill>
            <a:schemeClr val="accent6"/>
          </a:solidFill>
        </p:spPr>
        <p:txBody>
          <a:bodyPr wrap="square" rtlCol="0">
            <a:spAutoFit/>
          </a:bodyPr>
          <a:lstStyle/>
          <a:p>
            <a:r>
              <a:rPr lang="en-US" sz="750" baseline="0" dirty="0">
                <a:solidFill>
                  <a:schemeClr val="tx1"/>
                </a:solidFill>
              </a:rPr>
              <a:t>Add table by clicking on table icon</a:t>
            </a:r>
            <a:endParaRPr lang="en-US" sz="750" dirty="0">
              <a:solidFill>
                <a:schemeClr val="tx1"/>
              </a:solidFill>
            </a:endParaRPr>
          </a:p>
        </p:txBody>
      </p:sp>
    </p:spTree>
    <p:extLst>
      <p:ext uri="{BB962C8B-B14F-4D97-AF65-F5344CB8AC3E}">
        <p14:creationId xmlns:p14="http://schemas.microsoft.com/office/powerpoint/2010/main" val="49314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950" b="0"/>
            </a:lvl1pPr>
          </a:lstStyle>
          <a:p>
            <a:r>
              <a:rPr lang="en-US" dirty="0"/>
              <a:t>Chart title</a:t>
            </a:r>
          </a:p>
        </p:txBody>
      </p:sp>
      <p:sp>
        <p:nvSpPr>
          <p:cNvPr id="5" name="Tijdelijke aanduiding voor voettekst 4"/>
          <p:cNvSpPr>
            <a:spLocks noGrp="1"/>
          </p:cNvSpPr>
          <p:nvPr>
            <p:ph type="ftr" sz="quarter" idx="11"/>
          </p:nvPr>
        </p:nvSpPr>
        <p:spPr/>
        <p:txBody>
          <a:bodyPr/>
          <a:lstStyle/>
          <a:p>
            <a:r>
              <a:rPr lang="en-US"/>
              <a:t>CCD 04b: Attacks Evolution</a:t>
            </a:r>
            <a:endParaRPr lang="en-US" dirty="0"/>
          </a:p>
        </p:txBody>
      </p:sp>
      <p:sp>
        <p:nvSpPr>
          <p:cNvPr id="6" name="Tijdelijke aanduiding voor dianummer 5"/>
          <p:cNvSpPr>
            <a:spLocks noGrp="1"/>
          </p:cNvSpPr>
          <p:nvPr>
            <p:ph type="sldNum" sz="quarter" idx="12"/>
          </p:nvPr>
        </p:nvSpPr>
        <p:spPr/>
        <p:txBody>
          <a:bodyPr/>
          <a:lstStyle/>
          <a:p>
            <a:fld id="{B7CEC10D-CD46-426F-915E-6C78530279CB}" type="slidenum">
              <a:rPr lang="en-US" smtClean="0"/>
              <a:t>‹#›</a:t>
            </a:fld>
            <a:endParaRPr lang="en-US" dirty="0"/>
          </a:p>
        </p:txBody>
      </p:sp>
      <p:sp>
        <p:nvSpPr>
          <p:cNvPr id="8" name="Tijdelijke aanduiding voor grafiek 7"/>
          <p:cNvSpPr>
            <a:spLocks noGrp="1"/>
          </p:cNvSpPr>
          <p:nvPr>
            <p:ph type="chart" sz="quarter" idx="13" hasCustomPrompt="1"/>
          </p:nvPr>
        </p:nvSpPr>
        <p:spPr>
          <a:xfrm>
            <a:off x="815009" y="1073480"/>
            <a:ext cx="7454348" cy="3242589"/>
          </a:xfrm>
        </p:spPr>
        <p:txBody>
          <a:bodyPr/>
          <a:lstStyle>
            <a:lvl1pPr>
              <a:defRPr/>
            </a:lvl1pPr>
          </a:lstStyle>
          <a:p>
            <a:r>
              <a:rPr lang="en-US" dirty="0"/>
              <a:t>Chart</a:t>
            </a:r>
          </a:p>
        </p:txBody>
      </p:sp>
      <p:sp>
        <p:nvSpPr>
          <p:cNvPr id="9" name="Tekstvak 8"/>
          <p:cNvSpPr txBox="1"/>
          <p:nvPr userDrawn="1"/>
        </p:nvSpPr>
        <p:spPr>
          <a:xfrm>
            <a:off x="-1818863" y="1086899"/>
            <a:ext cx="1729409" cy="207749"/>
          </a:xfrm>
          <a:prstGeom prst="rect">
            <a:avLst/>
          </a:prstGeom>
          <a:solidFill>
            <a:schemeClr val="accent6"/>
          </a:solidFill>
        </p:spPr>
        <p:txBody>
          <a:bodyPr wrap="square" rtlCol="0">
            <a:spAutoFit/>
          </a:bodyPr>
          <a:lstStyle/>
          <a:p>
            <a:r>
              <a:rPr lang="en-US" sz="750" baseline="0" dirty="0">
                <a:solidFill>
                  <a:schemeClr val="tx1"/>
                </a:solidFill>
              </a:rPr>
              <a:t>Add chart by clicking on chart icon</a:t>
            </a:r>
            <a:endParaRPr lang="en-US" sz="750" dirty="0">
              <a:solidFill>
                <a:schemeClr val="tx1"/>
              </a:solidFill>
            </a:endParaRPr>
          </a:p>
        </p:txBody>
      </p:sp>
    </p:spTree>
    <p:extLst>
      <p:ext uri="{BB962C8B-B14F-4D97-AF65-F5344CB8AC3E}">
        <p14:creationId xmlns:p14="http://schemas.microsoft.com/office/powerpoint/2010/main" val="83066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Slide">
    <p:spTree>
      <p:nvGrpSpPr>
        <p:cNvPr id="1" name=""/>
        <p:cNvGrpSpPr/>
        <p:nvPr/>
      </p:nvGrpSpPr>
      <p:grpSpPr>
        <a:xfrm>
          <a:off x="0" y="0"/>
          <a:ext cx="0" cy="0"/>
          <a:chOff x="0" y="0"/>
          <a:chExt cx="0" cy="0"/>
        </a:xfrm>
      </p:grpSpPr>
      <p:sp>
        <p:nvSpPr>
          <p:cNvPr id="7" name="Segnaposto contenuto 6"/>
          <p:cNvSpPr>
            <a:spLocks noGrp="1"/>
          </p:cNvSpPr>
          <p:nvPr>
            <p:ph sz="quarter" idx="11" hasCustomPrompt="1"/>
          </p:nvPr>
        </p:nvSpPr>
        <p:spPr>
          <a:xfrm>
            <a:off x="395289" y="735806"/>
            <a:ext cx="8353425" cy="3833813"/>
          </a:xfrm>
          <a:prstGeom prst="rect">
            <a:avLst/>
          </a:prstGeom>
        </p:spPr>
        <p:txBody>
          <a:bodyPr vert="horz"/>
          <a:lstStyle>
            <a:lvl1pPr marL="0" indent="0">
              <a:buNone/>
              <a:defRPr sz="1200"/>
            </a:lvl1pPr>
          </a:lstStyle>
          <a:p>
            <a:pPr lvl="0"/>
            <a:r>
              <a:rPr lang="it-IT"/>
              <a:t>Testo</a:t>
            </a:r>
            <a:endParaRPr lang="it-IT" dirty="0"/>
          </a:p>
        </p:txBody>
      </p:sp>
      <p:sp>
        <p:nvSpPr>
          <p:cNvPr id="9" name="Segnaposto testo 8"/>
          <p:cNvSpPr>
            <a:spLocks noGrp="1"/>
          </p:cNvSpPr>
          <p:nvPr>
            <p:ph type="body" sz="quarter" idx="12" hasCustomPrompt="1"/>
          </p:nvPr>
        </p:nvSpPr>
        <p:spPr>
          <a:xfrm>
            <a:off x="395040" y="198834"/>
            <a:ext cx="8353425" cy="461758"/>
          </a:xfrm>
          <a:prstGeom prst="rect">
            <a:avLst/>
          </a:prstGeom>
        </p:spPr>
        <p:txBody>
          <a:bodyPr vert="horz"/>
          <a:lstStyle>
            <a:lvl1pPr marL="0" indent="0">
              <a:buNone/>
              <a:defRPr sz="1950" b="1">
                <a:solidFill>
                  <a:srgbClr val="7F7F7F"/>
                </a:solidFill>
              </a:defRPr>
            </a:lvl1pPr>
          </a:lstStyle>
          <a:p>
            <a:pPr lvl="0"/>
            <a:r>
              <a:rPr lang="it-IT" dirty="0"/>
              <a:t>Titolo</a:t>
            </a:r>
          </a:p>
        </p:txBody>
      </p:sp>
      <p:sp>
        <p:nvSpPr>
          <p:cNvPr id="10" name="CasellaDiTesto 9"/>
          <p:cNvSpPr txBox="1"/>
          <p:nvPr userDrawn="1"/>
        </p:nvSpPr>
        <p:spPr>
          <a:xfrm>
            <a:off x="8521701" y="4857750"/>
            <a:ext cx="184731" cy="300082"/>
          </a:xfrm>
          <a:prstGeom prst="rect">
            <a:avLst/>
          </a:prstGeom>
          <a:noFill/>
        </p:spPr>
        <p:txBody>
          <a:bodyPr wrap="none" rtlCol="0">
            <a:spAutoFit/>
          </a:bodyPr>
          <a:lstStyle/>
          <a:p>
            <a:endParaRPr lang="it-IT" sz="1350" dirty="0"/>
          </a:p>
        </p:txBody>
      </p:sp>
    </p:spTree>
    <p:extLst>
      <p:ext uri="{BB962C8B-B14F-4D97-AF65-F5344CB8AC3E}">
        <p14:creationId xmlns:p14="http://schemas.microsoft.com/office/powerpoint/2010/main" val="400065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F"/>
        </a:solidFill>
        <a:effectLst/>
      </p:bgPr>
    </p:bg>
    <p:spTree>
      <p:nvGrpSpPr>
        <p:cNvPr id="1" name=""/>
        <p:cNvGrpSpPr/>
        <p:nvPr/>
      </p:nvGrpSpPr>
      <p:grpSpPr>
        <a:xfrm>
          <a:off x="0" y="0"/>
          <a:ext cx="0" cy="0"/>
          <a:chOff x="0" y="0"/>
          <a:chExt cx="0" cy="0"/>
        </a:xfrm>
      </p:grpSpPr>
      <p:pic>
        <p:nvPicPr>
          <p:cNvPr id="7" name="Afbeelding 6" hidden="1"/>
          <p:cNvPicPr>
            <a:picLocks noChangeAspect="1"/>
          </p:cNvPicPr>
          <p:nvPr userDrawn="1"/>
        </p:nvPicPr>
        <p:blipFill>
          <a:blip r:embed="rId12"/>
          <a:stretch>
            <a:fillRect/>
          </a:stretch>
        </p:blipFill>
        <p:spPr>
          <a:xfrm>
            <a:off x="1523999" y="0"/>
            <a:ext cx="9144000" cy="5143500"/>
          </a:xfrm>
          <a:prstGeom prst="rect">
            <a:avLst/>
          </a:prstGeom>
        </p:spPr>
      </p:pic>
      <p:sp>
        <p:nvSpPr>
          <p:cNvPr id="2" name="Tijdelijke aanduiding voor titel 1"/>
          <p:cNvSpPr>
            <a:spLocks noGrp="1"/>
          </p:cNvSpPr>
          <p:nvPr>
            <p:ph type="title"/>
          </p:nvPr>
        </p:nvSpPr>
        <p:spPr>
          <a:xfrm>
            <a:off x="609600" y="544228"/>
            <a:ext cx="7923213" cy="394448"/>
          </a:xfrm>
          <a:prstGeom prst="rect">
            <a:avLst/>
          </a:prstGeom>
        </p:spPr>
        <p:txBody>
          <a:bodyPr vert="horz" lIns="0" tIns="0" rIns="0" bIns="0" rtlCol="0" anchor="t" anchorCtr="0">
            <a:noAutofit/>
          </a:bodyPr>
          <a:lstStyle/>
          <a:p>
            <a:r>
              <a:rPr lang="en-US" dirty="0"/>
              <a:t>Slide title</a:t>
            </a:r>
          </a:p>
        </p:txBody>
      </p:sp>
      <p:sp>
        <p:nvSpPr>
          <p:cNvPr id="3" name="Tijdelijke aanduiding voor tekst 2"/>
          <p:cNvSpPr>
            <a:spLocks noGrp="1"/>
          </p:cNvSpPr>
          <p:nvPr>
            <p:ph type="body" idx="1"/>
          </p:nvPr>
        </p:nvSpPr>
        <p:spPr>
          <a:xfrm>
            <a:off x="610100" y="1188000"/>
            <a:ext cx="7922712" cy="3380399"/>
          </a:xfrm>
          <a:prstGeom prst="rect">
            <a:avLst/>
          </a:prstGeom>
        </p:spPr>
        <p:txBody>
          <a:bodyPr vert="horz" lIns="0" tIns="0" rIns="0" bIns="0" rtlCol="0">
            <a:noAutofit/>
          </a:body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10" name="Rechthoek 9"/>
          <p:cNvSpPr/>
          <p:nvPr userDrawn="1"/>
        </p:nvSpPr>
        <p:spPr>
          <a:xfrm>
            <a:off x="0" y="4569619"/>
            <a:ext cx="9144000"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jdelijke aanduiding voor voettekst 4"/>
          <p:cNvSpPr>
            <a:spLocks noGrp="1"/>
          </p:cNvSpPr>
          <p:nvPr>
            <p:ph type="ftr" sz="quarter" idx="3"/>
          </p:nvPr>
        </p:nvSpPr>
        <p:spPr>
          <a:xfrm>
            <a:off x="989178" y="4772381"/>
            <a:ext cx="6728631" cy="351000"/>
          </a:xfrm>
          <a:prstGeom prst="rect">
            <a:avLst/>
          </a:prstGeom>
        </p:spPr>
        <p:txBody>
          <a:bodyPr vert="horz" lIns="0" tIns="0" rIns="0" bIns="0" rtlCol="0" anchor="t" anchorCtr="0"/>
          <a:lstStyle>
            <a:lvl1pPr algn="l">
              <a:defRPr sz="1200">
                <a:solidFill>
                  <a:schemeClr val="bg2"/>
                </a:solidFill>
              </a:defRPr>
            </a:lvl1pPr>
          </a:lstStyle>
          <a:p>
            <a:r>
              <a:rPr lang="en-US"/>
              <a:t>CCD 04b: Attacks Evolution</a:t>
            </a:r>
            <a:endParaRPr lang="en-US" dirty="0"/>
          </a:p>
        </p:txBody>
      </p:sp>
      <p:sp>
        <p:nvSpPr>
          <p:cNvPr id="6" name="Tijdelijke aanduiding voor dianummer 5"/>
          <p:cNvSpPr>
            <a:spLocks noGrp="1"/>
          </p:cNvSpPr>
          <p:nvPr>
            <p:ph type="sldNum" sz="quarter" idx="4"/>
          </p:nvPr>
        </p:nvSpPr>
        <p:spPr>
          <a:xfrm>
            <a:off x="609938" y="4773600"/>
            <a:ext cx="601313" cy="351000"/>
          </a:xfrm>
          <a:prstGeom prst="rect">
            <a:avLst/>
          </a:prstGeom>
        </p:spPr>
        <p:txBody>
          <a:bodyPr vert="horz" lIns="0" tIns="0" rIns="0" bIns="0" rtlCol="0" anchor="t" anchorCtr="0"/>
          <a:lstStyle>
            <a:lvl1pPr algn="l">
              <a:defRPr sz="1200">
                <a:solidFill>
                  <a:schemeClr val="bg2"/>
                </a:solidFill>
              </a:defRPr>
            </a:lvl1pPr>
          </a:lstStyle>
          <a:p>
            <a:fld id="{B7CEC10D-CD46-426F-915E-6C78530279CB}" type="slidenum">
              <a:rPr lang="en-US" smtClean="0"/>
              <a:pPr/>
              <a:t>‹#›</a:t>
            </a:fld>
            <a:endParaRPr lang="en-US" dirty="0"/>
          </a:p>
        </p:txBody>
      </p:sp>
      <p:pic>
        <p:nvPicPr>
          <p:cNvPr id="9" name="FooterLogoTUe"/>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49920" y="4628189"/>
            <a:ext cx="921122" cy="459000"/>
          </a:xfrm>
          <a:prstGeom prst="rect">
            <a:avLst/>
          </a:prstGeom>
        </p:spPr>
      </p:pic>
    </p:spTree>
    <p:extLst>
      <p:ext uri="{BB962C8B-B14F-4D97-AF65-F5344CB8AC3E}">
        <p14:creationId xmlns:p14="http://schemas.microsoft.com/office/powerpoint/2010/main" val="282535147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2" r:id="rId4"/>
    <p:sldLayoutId id="2147483661" r:id="rId5"/>
    <p:sldLayoutId id="2147483662" r:id="rId6"/>
    <p:sldLayoutId id="2147483663" r:id="rId7"/>
    <p:sldLayoutId id="2147483664" r:id="rId8"/>
    <p:sldLayoutId id="2147483666" r:id="rId9"/>
    <p:sldLayoutId id="214748366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14350" rtl="0" eaLnBrk="1" latinLnBrk="0" hangingPunct="1">
        <a:lnSpc>
          <a:spcPts val="2700"/>
        </a:lnSpc>
        <a:spcBef>
          <a:spcPct val="0"/>
        </a:spcBef>
        <a:buNone/>
        <a:defRPr sz="2700" b="1" kern="1200">
          <a:solidFill>
            <a:schemeClr val="bg2"/>
          </a:solidFill>
          <a:latin typeface="+mj-lt"/>
          <a:ea typeface="+mj-ea"/>
          <a:cs typeface="+mj-cs"/>
        </a:defRPr>
      </a:lvl1pPr>
    </p:titleStyle>
    <p:bodyStyle>
      <a:lvl1pPr marL="0" indent="0" algn="l" defTabSz="514350" rtl="0" eaLnBrk="1" latinLnBrk="0" hangingPunct="1">
        <a:lnSpc>
          <a:spcPts val="1800"/>
        </a:lnSpc>
        <a:spcBef>
          <a:spcPts val="413"/>
        </a:spcBef>
        <a:spcAft>
          <a:spcPts val="413"/>
        </a:spcAft>
        <a:buFont typeface="Arial" panose="020B0604020202020204" pitchFamily="34" charset="0"/>
        <a:buNone/>
        <a:defRPr sz="1650" kern="1200">
          <a:solidFill>
            <a:schemeClr val="bg2"/>
          </a:solidFill>
          <a:latin typeface="+mn-lt"/>
          <a:ea typeface="+mn-ea"/>
          <a:cs typeface="+mn-cs"/>
        </a:defRPr>
      </a:lvl1pPr>
      <a:lvl2pPr marL="0" indent="0" algn="l" defTabSz="514350" rtl="0" eaLnBrk="1" latinLnBrk="0" hangingPunct="1">
        <a:lnSpc>
          <a:spcPts val="1800"/>
        </a:lnSpc>
        <a:spcBef>
          <a:spcPts val="413"/>
        </a:spcBef>
        <a:spcAft>
          <a:spcPts val="413"/>
        </a:spcAft>
        <a:buFont typeface="Arial" panose="020B0604020202020204" pitchFamily="34" charset="0"/>
        <a:buNone/>
        <a:defRPr sz="1950" kern="1200">
          <a:solidFill>
            <a:schemeClr val="bg2"/>
          </a:solidFill>
          <a:latin typeface="+mn-lt"/>
          <a:ea typeface="+mn-ea"/>
          <a:cs typeface="+mn-cs"/>
        </a:defRPr>
      </a:lvl2pPr>
      <a:lvl3pPr marL="202500" indent="-202500" algn="l" defTabSz="514350" rtl="0" eaLnBrk="1" latinLnBrk="0" hangingPunct="1">
        <a:lnSpc>
          <a:spcPts val="1800"/>
        </a:lnSpc>
        <a:spcBef>
          <a:spcPts val="413"/>
        </a:spcBef>
        <a:buClr>
          <a:schemeClr val="bg2"/>
        </a:buClr>
        <a:buSzPct val="100000"/>
        <a:buFont typeface="Arial" panose="020B0604020202020204" pitchFamily="34" charset="0"/>
        <a:buChar char="•"/>
        <a:defRPr sz="1650" kern="1200">
          <a:solidFill>
            <a:schemeClr val="bg2"/>
          </a:solidFill>
          <a:latin typeface="+mn-lt"/>
          <a:ea typeface="+mn-ea"/>
          <a:cs typeface="+mn-cs"/>
        </a:defRPr>
      </a:lvl3pPr>
      <a:lvl4pPr marL="405000" indent="-202500" algn="l" defTabSz="514350" rtl="0" eaLnBrk="1" latinLnBrk="0" hangingPunct="1">
        <a:lnSpc>
          <a:spcPts val="1650"/>
        </a:lnSpc>
        <a:spcBef>
          <a:spcPts val="0"/>
        </a:spcBef>
        <a:buClr>
          <a:schemeClr val="bg2"/>
        </a:buClr>
        <a:buFont typeface="Arial" panose="020B0604020202020204" pitchFamily="34" charset="0"/>
        <a:buChar char="•"/>
        <a:defRPr sz="1500" kern="1200">
          <a:solidFill>
            <a:schemeClr val="bg2"/>
          </a:solidFill>
          <a:latin typeface="+mn-lt"/>
          <a:ea typeface="+mn-ea"/>
          <a:cs typeface="+mn-cs"/>
        </a:defRPr>
      </a:lvl4pPr>
      <a:lvl5pPr marL="607500" indent="-202500" algn="l" defTabSz="514350" rtl="0" eaLnBrk="1" latinLnBrk="0" hangingPunct="1">
        <a:lnSpc>
          <a:spcPts val="1500"/>
        </a:lnSpc>
        <a:spcBef>
          <a:spcPts val="0"/>
        </a:spcBef>
        <a:buFont typeface="Arial" panose="020B0604020202020204" pitchFamily="34" charset="0"/>
        <a:buChar char="•"/>
        <a:defRPr sz="1350" kern="1200">
          <a:solidFill>
            <a:schemeClr val="bg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NL"/>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79" userDrawn="1">
          <p15:clr>
            <a:srgbClr val="F26B43"/>
          </p15:clr>
        </p15:guide>
        <p15:guide id="2" pos="383" userDrawn="1">
          <p15:clr>
            <a:srgbClr val="F26B43"/>
          </p15:clr>
        </p15:guide>
        <p15:guide id="3" pos="537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1583668" y="4401420"/>
            <a:ext cx="5976664" cy="461665"/>
          </a:xfrm>
          <a:prstGeom prst="rect">
            <a:avLst/>
          </a:prstGeom>
        </p:spPr>
        <p:txBody>
          <a:bodyPr wrap="square">
            <a:spAutoFit/>
          </a:bodyPr>
          <a:lstStyle/>
          <a:p>
            <a:pPr lvl="0" algn="ctr" defTabSz="66675" eaLnBrk="0" hangingPunct="0">
              <a:spcBef>
                <a:spcPts val="0"/>
              </a:spcBef>
              <a:defRPr/>
            </a:pPr>
            <a:r>
              <a:rPr lang="it-IT" sz="1200" b="1" i="0" kern="1200" cap="all" dirty="0">
                <a:solidFill>
                  <a:schemeClr val="bg1">
                    <a:lumMod val="50000"/>
                  </a:schemeClr>
                </a:solidFill>
                <a:latin typeface="Gotham HTF Bold"/>
                <a:ea typeface="ヒラギノ角ゴ Pro W3" charset="-128"/>
                <a:cs typeface="Gotham HTF Bold"/>
              </a:rPr>
              <a:t>BOLOGNA</a:t>
            </a:r>
            <a:r>
              <a:rPr lang="it-IT" sz="1200" b="1" i="0" cap="all" dirty="0">
                <a:solidFill>
                  <a:schemeClr val="tx1">
                    <a:lumMod val="65000"/>
                    <a:lumOff val="35000"/>
                  </a:schemeClr>
                </a:solidFill>
                <a:latin typeface="Gotham HTF Bold"/>
                <a:cs typeface="Gotham HTF Bold"/>
              </a:rPr>
              <a:t> </a:t>
            </a:r>
            <a:r>
              <a:rPr lang="it-IT" sz="1200" b="1" i="0" cap="all" dirty="0">
                <a:solidFill>
                  <a:schemeClr val="bg1">
                    <a:lumMod val="50000"/>
                  </a:schemeClr>
                </a:solidFill>
                <a:latin typeface="Gotham HTF Bold"/>
                <a:cs typeface="Gotham HTF Bold"/>
              </a:rPr>
              <a:t>BUSINESS SCHOOL</a:t>
            </a:r>
          </a:p>
          <a:p>
            <a:pPr lvl="0" algn="ctr" defTabSz="66675" eaLnBrk="0" hangingPunct="0">
              <a:spcBef>
                <a:spcPts val="0"/>
              </a:spcBef>
              <a:defRPr/>
            </a:pPr>
            <a:r>
              <a:rPr lang="it-IT" sz="1200" b="0" i="0" cap="none" dirty="0">
                <a:solidFill>
                  <a:schemeClr val="bg1">
                    <a:lumMod val="50000"/>
                  </a:schemeClr>
                </a:solidFill>
                <a:latin typeface="Gotham HTF Book"/>
                <a:cs typeface="Gotham HTF Book"/>
              </a:rPr>
              <a:t>Alma Mater </a:t>
            </a:r>
            <a:r>
              <a:rPr lang="it-IT" sz="1200" b="0" i="0" cap="none" dirty="0" err="1">
                <a:solidFill>
                  <a:schemeClr val="bg1">
                    <a:lumMod val="50000"/>
                  </a:schemeClr>
                </a:solidFill>
                <a:latin typeface="Gotham HTF Book"/>
                <a:cs typeface="Gotham HTF Book"/>
              </a:rPr>
              <a:t>Studiorum</a:t>
            </a:r>
            <a:r>
              <a:rPr lang="it-IT" sz="1200" b="0" i="0" cap="none" dirty="0">
                <a:solidFill>
                  <a:schemeClr val="bg1">
                    <a:lumMod val="50000"/>
                  </a:schemeClr>
                </a:solidFill>
                <a:latin typeface="Gotham HTF Book"/>
                <a:cs typeface="Gotham HTF Book"/>
              </a:rPr>
              <a:t> </a:t>
            </a:r>
            <a:r>
              <a:rPr lang="it-IT" sz="1200" b="0" i="0" kern="1200" cap="none" dirty="0">
                <a:solidFill>
                  <a:schemeClr val="bg1">
                    <a:lumMod val="50000"/>
                  </a:schemeClr>
                </a:solidFill>
                <a:latin typeface="Gotham HTF Book"/>
                <a:ea typeface="ヒラギノ角ゴ Pro W3" charset="-128"/>
                <a:cs typeface="Gotham HTF Book"/>
              </a:rPr>
              <a:t>Università di Bologna</a:t>
            </a:r>
          </a:p>
        </p:txBody>
      </p:sp>
      <p:pic>
        <p:nvPicPr>
          <p:cNvPr id="3" name="Immagine 2" descr="BBS4COLORI.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40210" y="1247775"/>
            <a:ext cx="4680000" cy="1354754"/>
          </a:xfrm>
          <a:prstGeom prst="rect">
            <a:avLst/>
          </a:prstGeom>
        </p:spPr>
      </p:pic>
    </p:spTree>
    <p:extLst>
      <p:ext uri="{BB962C8B-B14F-4D97-AF65-F5344CB8AC3E}">
        <p14:creationId xmlns:p14="http://schemas.microsoft.com/office/powerpoint/2010/main" val="3989405927"/>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onnect.geant.org/wp-content/uploads/2020/10/Presentation-ransomware-attack-2019.pdf" TargetMode="External"/><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roofpoint.com/us/threat-insight/post/servhelper-and-flawedgrace-new-malware-introduced-ta505"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sonicwall.com/resources/2020-cyber-threat-report-pdf/"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onnect.geant.org/wp-content/uploads/2020/10/Presentation-ransomware-attack-2019.pdf" TargetMode="External"/><Relationship Id="rId2" Type="http://schemas.openxmlformats.org/officeDocument/2006/relationships/hyperlink" Target="https://www.sonicwall.com/resources/2020-cyber-threat-report-pdf/" TargetMode="External"/><Relationship Id="rId1" Type="http://schemas.openxmlformats.org/officeDocument/2006/relationships/slideLayout" Target="../slideLayouts/slideLayout3.xml"/><Relationship Id="rId4" Type="http://schemas.openxmlformats.org/officeDocument/2006/relationships/hyperlink" Target="https://www.ntsc.org/assets/pdfs/cyber-security-report-2020.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s://www.google.nl/imgres?imgurl=https%3A%2F%2Fwww.apple.com%2Fac%2Fstructured-data%2Fimages%2Fknowledge_graph_logo.png%3F201606271147&amp;imgrefurl=https%3A%2F%2Fwww.apple.com%2Fnl%2Fshop%2Fproduct%2FMWP22ZM%2FA%2Fairpods-pro&amp;docid=1EUcF5BHdjsvLM&amp;tbnid=-TtEc9M5pE7LPM%3A&amp;vet=10ahUKEwjShYTpwfvlAhXHyaQKHe_ZDbwQMwhRKAEwAQ..i&amp;w=302&amp;h=302&amp;bih=716&amp;biw=1252&amp;q=apple&amp;ved=0ahUKEwjShYTpwfvlAhXHyaQKHe_ZDbwQMwhRKAEwAQ&amp;iact=mrc&amp;uact=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NUL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35939" y="2572758"/>
            <a:ext cx="5850711" cy="320464"/>
          </a:xfrm>
        </p:spPr>
        <p:txBody>
          <a:bodyPr/>
          <a:lstStyle/>
          <a:p>
            <a:r>
              <a:rPr lang="en-GB" dirty="0"/>
              <a:t>Legal Informatics, Privacy  and Cyber Crime</a:t>
            </a:r>
            <a:br>
              <a:rPr lang="en-US" dirty="0"/>
            </a:br>
            <a:endParaRPr lang="it-IT" dirty="0"/>
          </a:p>
        </p:txBody>
      </p:sp>
      <p:sp>
        <p:nvSpPr>
          <p:cNvPr id="3" name="Segnaposto contenuto 2"/>
          <p:cNvSpPr>
            <a:spLocks noGrp="1"/>
          </p:cNvSpPr>
          <p:nvPr>
            <p:ph sz="quarter" idx="11"/>
          </p:nvPr>
        </p:nvSpPr>
        <p:spPr>
          <a:xfrm>
            <a:off x="1635939" y="3804056"/>
            <a:ext cx="5829300" cy="323850"/>
          </a:xfrm>
        </p:spPr>
        <p:txBody>
          <a:bodyPr/>
          <a:lstStyle/>
          <a:p>
            <a:endParaRPr lang="it-IT" dirty="0"/>
          </a:p>
        </p:txBody>
      </p:sp>
      <p:sp>
        <p:nvSpPr>
          <p:cNvPr id="4" name="Segnaposto contenuto 3"/>
          <p:cNvSpPr>
            <a:spLocks noGrp="1"/>
          </p:cNvSpPr>
          <p:nvPr>
            <p:ph sz="quarter" idx="12"/>
          </p:nvPr>
        </p:nvSpPr>
        <p:spPr>
          <a:xfrm>
            <a:off x="1635939" y="4179105"/>
            <a:ext cx="5829300" cy="215504"/>
          </a:xfrm>
        </p:spPr>
        <p:txBody>
          <a:bodyPr/>
          <a:lstStyle/>
          <a:p>
            <a:r>
              <a:rPr lang="it-IT" dirty="0"/>
              <a:t>2021</a:t>
            </a:r>
          </a:p>
          <a:p>
            <a:endParaRPr lang="it-IT" dirty="0"/>
          </a:p>
        </p:txBody>
      </p:sp>
      <p:sp>
        <p:nvSpPr>
          <p:cNvPr id="5" name="Segnaposto testo 4"/>
          <p:cNvSpPr>
            <a:spLocks noGrp="1"/>
          </p:cNvSpPr>
          <p:nvPr>
            <p:ph type="body" sz="quarter" idx="13"/>
          </p:nvPr>
        </p:nvSpPr>
        <p:spPr>
          <a:xfrm>
            <a:off x="1635939" y="3436125"/>
            <a:ext cx="5829300" cy="314353"/>
          </a:xfrm>
        </p:spPr>
        <p:txBody>
          <a:bodyPr/>
          <a:lstStyle/>
          <a:p>
            <a:r>
              <a:rPr lang="it-IT"/>
              <a:t>Etalle</a:t>
            </a:r>
            <a:endParaRPr lang="it-IT" dirty="0"/>
          </a:p>
        </p:txBody>
      </p:sp>
      <p:sp>
        <p:nvSpPr>
          <p:cNvPr id="6" name="Segnaposto testo 5"/>
          <p:cNvSpPr>
            <a:spLocks noGrp="1"/>
          </p:cNvSpPr>
          <p:nvPr>
            <p:ph type="body" sz="quarter" idx="14"/>
          </p:nvPr>
        </p:nvSpPr>
        <p:spPr>
          <a:xfrm>
            <a:off x="1635939" y="2946800"/>
            <a:ext cx="5850711" cy="377428"/>
          </a:xfrm>
        </p:spPr>
        <p:txBody>
          <a:bodyPr/>
          <a:lstStyle/>
          <a:p>
            <a:r>
              <a:rPr lang="it-IT" dirty="0"/>
              <a:t>Part 6</a:t>
            </a:r>
          </a:p>
        </p:txBody>
      </p:sp>
    </p:spTree>
    <p:extLst>
      <p:ext uri="{BB962C8B-B14F-4D97-AF65-F5344CB8AC3E}">
        <p14:creationId xmlns:p14="http://schemas.microsoft.com/office/powerpoint/2010/main" val="323866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848C-578A-1A45-9AE2-85E5BE9C667C}"/>
              </a:ext>
            </a:extLst>
          </p:cNvPr>
          <p:cNvSpPr>
            <a:spLocks noGrp="1"/>
          </p:cNvSpPr>
          <p:nvPr>
            <p:ph type="title"/>
          </p:nvPr>
        </p:nvSpPr>
        <p:spPr/>
        <p:txBody>
          <a:bodyPr/>
          <a:lstStyle/>
          <a:p>
            <a:r>
              <a:rPr lang="en-US" dirty="0"/>
              <a:t>Another Targeted Ransomware</a:t>
            </a:r>
          </a:p>
        </p:txBody>
      </p:sp>
      <p:sp>
        <p:nvSpPr>
          <p:cNvPr id="3" name="Content Placeholder 2">
            <a:extLst>
              <a:ext uri="{FF2B5EF4-FFF2-40B4-BE49-F238E27FC236}">
                <a16:creationId xmlns:a16="http://schemas.microsoft.com/office/drawing/2014/main" id="{8C6F8EE4-6EA2-984C-BE25-EB118DC6CB3B}"/>
              </a:ext>
            </a:extLst>
          </p:cNvPr>
          <p:cNvSpPr>
            <a:spLocks noGrp="1"/>
          </p:cNvSpPr>
          <p:nvPr>
            <p:ph idx="1"/>
          </p:nvPr>
        </p:nvSpPr>
        <p:spPr>
          <a:xfrm>
            <a:off x="610100" y="1188000"/>
            <a:ext cx="4452094" cy="3381619"/>
          </a:xfrm>
        </p:spPr>
        <p:txBody>
          <a:bodyPr/>
          <a:lstStyle/>
          <a:p>
            <a:r>
              <a:rPr lang="en-US" b="1" dirty="0"/>
              <a:t>This time, the victim did </a:t>
            </a:r>
            <a:r>
              <a:rPr lang="en-US" b="1" i="1" dirty="0"/>
              <a:t>NOT pay the ransom.</a:t>
            </a:r>
          </a:p>
          <a:p>
            <a:r>
              <a:rPr lang="en-GB" dirty="0"/>
              <a:t>he breach last March would ultimately affect all 35,000 </a:t>
            </a:r>
            <a:r>
              <a:rPr lang="en-GB" dirty="0" err="1"/>
              <a:t>Norsk</a:t>
            </a:r>
            <a:r>
              <a:rPr lang="en-GB" dirty="0"/>
              <a:t> Hydro employees across 40 countries, locking the files on thousands of servers and PCs. </a:t>
            </a:r>
            <a:r>
              <a:rPr lang="en-GB" b="1" dirty="0"/>
              <a:t>The financial impact would eventually approach $71 million</a:t>
            </a:r>
            <a:r>
              <a:rPr lang="en-GB" dirty="0"/>
              <a:t>.</a:t>
            </a:r>
          </a:p>
          <a:p>
            <a:r>
              <a:rPr lang="en-GB" b="1" dirty="0"/>
              <a:t>All of that damage had been set in motion three months earlier</a:t>
            </a:r>
            <a:r>
              <a:rPr lang="en-GB" dirty="0"/>
              <a:t> when one employee unknowingly opened an infected email from a trusted customer. That allowed hackers to invade the IT infrastructure and covertly plant their virus.</a:t>
            </a:r>
          </a:p>
          <a:p>
            <a:r>
              <a:rPr lang="en-GB" sz="1100" dirty="0"/>
              <a:t>https://</a:t>
            </a:r>
            <a:r>
              <a:rPr lang="en-GB" sz="1100" dirty="0" err="1"/>
              <a:t>news.microsoft.com</a:t>
            </a:r>
            <a:r>
              <a:rPr lang="en-GB" sz="1100" dirty="0"/>
              <a:t>/transform/hackers-hit-norsk-hydro-ransomware-company-responded-transparency/</a:t>
            </a:r>
          </a:p>
          <a:p>
            <a:r>
              <a:rPr lang="en-US" i="1" dirty="0"/>
              <a:t> </a:t>
            </a:r>
          </a:p>
          <a:p>
            <a:endParaRPr lang="en-US" dirty="0"/>
          </a:p>
        </p:txBody>
      </p:sp>
      <p:sp>
        <p:nvSpPr>
          <p:cNvPr id="4" name="Footer Placeholder 3">
            <a:extLst>
              <a:ext uri="{FF2B5EF4-FFF2-40B4-BE49-F238E27FC236}">
                <a16:creationId xmlns:a16="http://schemas.microsoft.com/office/drawing/2014/main" id="{89CE6634-D0CD-C946-B1FF-63955865EDB2}"/>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F1867382-7C59-E941-ABDD-8144386384B4}"/>
              </a:ext>
            </a:extLst>
          </p:cNvPr>
          <p:cNvSpPr>
            <a:spLocks noGrp="1"/>
          </p:cNvSpPr>
          <p:nvPr>
            <p:ph type="sldNum" sz="quarter" idx="12"/>
          </p:nvPr>
        </p:nvSpPr>
        <p:spPr/>
        <p:txBody>
          <a:bodyPr/>
          <a:lstStyle/>
          <a:p>
            <a:fld id="{B7CEC10D-CD46-426F-915E-6C78530279CB}" type="slidenum">
              <a:rPr lang="en-US" smtClean="0"/>
              <a:t>10</a:t>
            </a:fld>
            <a:endParaRPr lang="en-US" dirty="0"/>
          </a:p>
        </p:txBody>
      </p:sp>
      <p:pic>
        <p:nvPicPr>
          <p:cNvPr id="7" name="Picture 6" descr="A picture containing text&#10;&#10;Description automatically generated">
            <a:extLst>
              <a:ext uri="{FF2B5EF4-FFF2-40B4-BE49-F238E27FC236}">
                <a16:creationId xmlns:a16="http://schemas.microsoft.com/office/drawing/2014/main" id="{4C79ECDD-1772-7B4E-9D95-FF7DA7291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28328">
            <a:off x="5377977" y="1620771"/>
            <a:ext cx="3588468" cy="1361377"/>
          </a:xfrm>
          <a:prstGeom prst="rect">
            <a:avLst/>
          </a:prstGeom>
        </p:spPr>
      </p:pic>
    </p:spTree>
    <p:extLst>
      <p:ext uri="{BB962C8B-B14F-4D97-AF65-F5344CB8AC3E}">
        <p14:creationId xmlns:p14="http://schemas.microsoft.com/office/powerpoint/2010/main" val="164008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FB727-EDDD-E249-ACF6-C6665E3EFFF6}"/>
              </a:ext>
            </a:extLst>
          </p:cNvPr>
          <p:cNvSpPr>
            <a:spLocks noGrp="1"/>
          </p:cNvSpPr>
          <p:nvPr>
            <p:ph type="title"/>
          </p:nvPr>
        </p:nvSpPr>
        <p:spPr/>
        <p:txBody>
          <a:bodyPr/>
          <a:lstStyle/>
          <a:p>
            <a:r>
              <a:rPr lang="en-US" dirty="0"/>
              <a:t>Maastricht Attack (December 19) </a:t>
            </a:r>
          </a:p>
        </p:txBody>
      </p:sp>
      <p:sp>
        <p:nvSpPr>
          <p:cNvPr id="3" name="Content Placeholder 2">
            <a:extLst>
              <a:ext uri="{FF2B5EF4-FFF2-40B4-BE49-F238E27FC236}">
                <a16:creationId xmlns:a16="http://schemas.microsoft.com/office/drawing/2014/main" id="{EF8A6C04-85D8-C441-9772-B98D0A1B315E}"/>
              </a:ext>
            </a:extLst>
          </p:cNvPr>
          <p:cNvSpPr>
            <a:spLocks noGrp="1"/>
          </p:cNvSpPr>
          <p:nvPr>
            <p:ph idx="1"/>
          </p:nvPr>
        </p:nvSpPr>
        <p:spPr>
          <a:xfrm>
            <a:off x="610099" y="1188000"/>
            <a:ext cx="4602923" cy="2790111"/>
          </a:xfrm>
        </p:spPr>
        <p:txBody>
          <a:bodyPr/>
          <a:lstStyle/>
          <a:p>
            <a:r>
              <a:rPr lang="en-GB" dirty="0"/>
              <a:t>Affecting file, email, and backup servers, the cyber-attack prompted a </a:t>
            </a:r>
            <a:r>
              <a:rPr lang="en-GB" b="1" dirty="0"/>
              <a:t>network-wide shutdown and put valuable research and commercial operations data at risk</a:t>
            </a:r>
          </a:p>
          <a:p>
            <a:r>
              <a:rPr lang="en-GB" dirty="0"/>
              <a:t>"Part of our technical infrastructure was affected during the attack. That infrastructure consists of 1,647 Linux and Windows servers and 7,307 workstations," </a:t>
            </a:r>
          </a:p>
          <a:p>
            <a:r>
              <a:rPr lang="en-GB" dirty="0"/>
              <a:t>"The attack ultimately focused on 267 servers of the Windows domain. The attacker focused on encrypting data files in the Windows domain. The backup of a limited number of systems was also affected."</a:t>
            </a:r>
          </a:p>
          <a:p>
            <a:endParaRPr lang="en-GB" b="1" dirty="0"/>
          </a:p>
          <a:p>
            <a:endParaRPr lang="en-GB" b="1" dirty="0"/>
          </a:p>
          <a:p>
            <a:endParaRPr lang="en-US" b="1" dirty="0"/>
          </a:p>
        </p:txBody>
      </p:sp>
      <p:sp>
        <p:nvSpPr>
          <p:cNvPr id="4" name="Footer Placeholder 3">
            <a:extLst>
              <a:ext uri="{FF2B5EF4-FFF2-40B4-BE49-F238E27FC236}">
                <a16:creationId xmlns:a16="http://schemas.microsoft.com/office/drawing/2014/main" id="{117DCA73-48AE-CE48-AC91-3B9B9178BE2E}"/>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620B8A31-DC26-424F-8672-00F42D1C9950}"/>
              </a:ext>
            </a:extLst>
          </p:cNvPr>
          <p:cNvSpPr>
            <a:spLocks noGrp="1"/>
          </p:cNvSpPr>
          <p:nvPr>
            <p:ph type="sldNum" sz="quarter" idx="12"/>
          </p:nvPr>
        </p:nvSpPr>
        <p:spPr/>
        <p:txBody>
          <a:bodyPr/>
          <a:lstStyle/>
          <a:p>
            <a:fld id="{B7CEC10D-CD46-426F-915E-6C78530279CB}" type="slidenum">
              <a:rPr lang="en-US" smtClean="0"/>
              <a:t>11</a:t>
            </a:fld>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7886B323-B54C-4C47-AFFA-2C617D07A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167" y="20119"/>
            <a:ext cx="3754833" cy="5143500"/>
          </a:xfrm>
          <a:prstGeom prst="rect">
            <a:avLst/>
          </a:prstGeom>
        </p:spPr>
      </p:pic>
      <p:sp>
        <p:nvSpPr>
          <p:cNvPr id="8" name="Rectangle 7">
            <a:extLst>
              <a:ext uri="{FF2B5EF4-FFF2-40B4-BE49-F238E27FC236}">
                <a16:creationId xmlns:a16="http://schemas.microsoft.com/office/drawing/2014/main" id="{CC54012E-419D-8F45-B3D8-3EB286386246}"/>
              </a:ext>
            </a:extLst>
          </p:cNvPr>
          <p:cNvSpPr/>
          <p:nvPr/>
        </p:nvSpPr>
        <p:spPr>
          <a:xfrm>
            <a:off x="433954" y="4133627"/>
            <a:ext cx="4572000" cy="461665"/>
          </a:xfrm>
          <a:prstGeom prst="rect">
            <a:avLst/>
          </a:prstGeom>
        </p:spPr>
        <p:txBody>
          <a:bodyPr>
            <a:spAutoFit/>
          </a:bodyPr>
          <a:lstStyle/>
          <a:p>
            <a:r>
              <a:rPr lang="en-US" sz="1200" dirty="0">
                <a:solidFill>
                  <a:schemeClr val="bg2"/>
                </a:solidFill>
              </a:rPr>
              <a:t>https://</a:t>
            </a:r>
            <a:r>
              <a:rPr lang="en-US" sz="1200" dirty="0" err="1">
                <a:solidFill>
                  <a:schemeClr val="bg2"/>
                </a:solidFill>
              </a:rPr>
              <a:t>portswigger.net</a:t>
            </a:r>
            <a:r>
              <a:rPr lang="en-US" sz="1200" dirty="0">
                <a:solidFill>
                  <a:schemeClr val="bg2"/>
                </a:solidFill>
              </a:rPr>
              <a:t>/daily-swig/ransomware-attack-maastricht-university-pays-out-220-000-to-cybercrooks</a:t>
            </a:r>
          </a:p>
        </p:txBody>
      </p:sp>
    </p:spTree>
    <p:extLst>
      <p:ext uri="{BB962C8B-B14F-4D97-AF65-F5344CB8AC3E}">
        <p14:creationId xmlns:p14="http://schemas.microsoft.com/office/powerpoint/2010/main" val="392709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0DAE-8D81-5644-9AC5-7F26459A0ED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A1F4B6DF-D27A-3446-A480-B98D50E70D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9423"/>
            <a:ext cx="9217153" cy="7122346"/>
          </a:xfrm>
        </p:spPr>
      </p:pic>
      <p:sp>
        <p:nvSpPr>
          <p:cNvPr id="4" name="Footer Placeholder 3">
            <a:extLst>
              <a:ext uri="{FF2B5EF4-FFF2-40B4-BE49-F238E27FC236}">
                <a16:creationId xmlns:a16="http://schemas.microsoft.com/office/drawing/2014/main" id="{7C21E799-AF6F-E140-8E52-BACF7EB44CE4}"/>
              </a:ext>
            </a:extLst>
          </p:cNvPr>
          <p:cNvSpPr>
            <a:spLocks noGrp="1"/>
          </p:cNvSpPr>
          <p:nvPr>
            <p:ph type="ftr" sz="quarter" idx="11"/>
          </p:nvPr>
        </p:nvSpPr>
        <p:spPr/>
        <p:txBody>
          <a:bodyPr/>
          <a:lstStyle/>
          <a:p>
            <a:r>
              <a:rPr lang="en-US" dirty="0"/>
              <a:t>CCD 04b: Attacks Evolution</a:t>
            </a:r>
          </a:p>
        </p:txBody>
      </p:sp>
      <p:sp>
        <p:nvSpPr>
          <p:cNvPr id="5" name="Slide Number Placeholder 4">
            <a:extLst>
              <a:ext uri="{FF2B5EF4-FFF2-40B4-BE49-F238E27FC236}">
                <a16:creationId xmlns:a16="http://schemas.microsoft.com/office/drawing/2014/main" id="{5D7C4749-5D91-CF4A-910D-EC9F8D1A2EFB}"/>
              </a:ext>
            </a:extLst>
          </p:cNvPr>
          <p:cNvSpPr>
            <a:spLocks noGrp="1"/>
          </p:cNvSpPr>
          <p:nvPr>
            <p:ph type="sldNum" sz="quarter" idx="12"/>
          </p:nvPr>
        </p:nvSpPr>
        <p:spPr/>
        <p:txBody>
          <a:bodyPr/>
          <a:lstStyle/>
          <a:p>
            <a:fld id="{B7CEC10D-CD46-426F-915E-6C78530279CB}" type="slidenum">
              <a:rPr lang="en-US" smtClean="0"/>
              <a:t>12</a:t>
            </a:fld>
            <a:endParaRPr lang="en-US" dirty="0"/>
          </a:p>
        </p:txBody>
      </p:sp>
      <p:sp>
        <p:nvSpPr>
          <p:cNvPr id="9" name="Rectangle 8">
            <a:extLst>
              <a:ext uri="{FF2B5EF4-FFF2-40B4-BE49-F238E27FC236}">
                <a16:creationId xmlns:a16="http://schemas.microsoft.com/office/drawing/2014/main" id="{50AB42CD-198A-A944-B4E3-AD1189CCAA0B}"/>
              </a:ext>
            </a:extLst>
          </p:cNvPr>
          <p:cNvSpPr/>
          <p:nvPr/>
        </p:nvSpPr>
        <p:spPr>
          <a:xfrm>
            <a:off x="246888" y="677676"/>
            <a:ext cx="6409944" cy="430887"/>
          </a:xfrm>
          <a:prstGeom prst="rect">
            <a:avLst/>
          </a:prstGeom>
        </p:spPr>
        <p:txBody>
          <a:bodyPr wrap="square">
            <a:spAutoFit/>
          </a:bodyPr>
          <a:lstStyle/>
          <a:p>
            <a:r>
              <a:rPr lang="en-US" sz="1100" dirty="0">
                <a:solidFill>
                  <a:schemeClr val="accent2"/>
                </a:solidFill>
              </a:rPr>
              <a:t>This slide and the following ones are copied on 23/11/2020 from </a:t>
            </a:r>
          </a:p>
          <a:p>
            <a:r>
              <a:rPr lang="en-US" sz="1100" dirty="0">
                <a:solidFill>
                  <a:schemeClr val="accent2"/>
                </a:solidFill>
                <a:hlinkClick r:id="rId3"/>
              </a:rPr>
              <a:t>https://connect.geant.org/wp-content/uploads/2020/10/Presentation-ransomware-attack-2019.pdf</a:t>
            </a:r>
            <a:endParaRPr lang="en-US" sz="1100" dirty="0">
              <a:solidFill>
                <a:schemeClr val="accent2"/>
              </a:solidFill>
            </a:endParaRPr>
          </a:p>
        </p:txBody>
      </p:sp>
    </p:spTree>
    <p:extLst>
      <p:ext uri="{BB962C8B-B14F-4D97-AF65-F5344CB8AC3E}">
        <p14:creationId xmlns:p14="http://schemas.microsoft.com/office/powerpoint/2010/main" val="45353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7B7BA-0927-2540-90D2-283E442F3C52}"/>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89760DE1-438C-174E-88EA-1CCF8BE1AC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 y="-467441"/>
            <a:ext cx="9144001" cy="6078382"/>
          </a:xfrm>
        </p:spPr>
      </p:pic>
      <p:sp>
        <p:nvSpPr>
          <p:cNvPr id="4" name="Footer Placeholder 3">
            <a:extLst>
              <a:ext uri="{FF2B5EF4-FFF2-40B4-BE49-F238E27FC236}">
                <a16:creationId xmlns:a16="http://schemas.microsoft.com/office/drawing/2014/main" id="{345E331E-BA18-F24D-8A87-BE22067B783C}"/>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DF9D7D68-4F0E-3E42-95BA-F6C55A75E025}"/>
              </a:ext>
            </a:extLst>
          </p:cNvPr>
          <p:cNvSpPr>
            <a:spLocks noGrp="1"/>
          </p:cNvSpPr>
          <p:nvPr>
            <p:ph type="sldNum" sz="quarter" idx="12"/>
          </p:nvPr>
        </p:nvSpPr>
        <p:spPr/>
        <p:txBody>
          <a:bodyPr/>
          <a:lstStyle/>
          <a:p>
            <a:fld id="{B7CEC10D-CD46-426F-915E-6C78530279CB}" type="slidenum">
              <a:rPr lang="en-US" smtClean="0"/>
              <a:t>13</a:t>
            </a:fld>
            <a:endParaRPr lang="en-US" dirty="0"/>
          </a:p>
        </p:txBody>
      </p:sp>
      <p:sp>
        <p:nvSpPr>
          <p:cNvPr id="8" name="Rectangle 7">
            <a:extLst>
              <a:ext uri="{FF2B5EF4-FFF2-40B4-BE49-F238E27FC236}">
                <a16:creationId xmlns:a16="http://schemas.microsoft.com/office/drawing/2014/main" id="{2C827D9C-EAD9-D645-8903-C8AF85A6A18E}"/>
              </a:ext>
            </a:extLst>
          </p:cNvPr>
          <p:cNvSpPr/>
          <p:nvPr/>
        </p:nvSpPr>
        <p:spPr>
          <a:xfrm>
            <a:off x="246888" y="677676"/>
            <a:ext cx="6409944" cy="261610"/>
          </a:xfrm>
          <a:prstGeom prst="rect">
            <a:avLst/>
          </a:prstGeom>
        </p:spPr>
        <p:txBody>
          <a:bodyPr wrap="square">
            <a:spAutoFit/>
          </a:bodyPr>
          <a:lstStyle/>
          <a:p>
            <a:r>
              <a:rPr lang="en-US" sz="1100" dirty="0">
                <a:solidFill>
                  <a:schemeClr val="accent2"/>
                </a:solidFill>
              </a:rPr>
              <a:t>https://</a:t>
            </a:r>
            <a:r>
              <a:rPr lang="en-US" sz="1100" dirty="0" err="1">
                <a:solidFill>
                  <a:schemeClr val="accent2"/>
                </a:solidFill>
              </a:rPr>
              <a:t>connect.geant.org</a:t>
            </a:r>
            <a:r>
              <a:rPr lang="en-US" sz="1100" dirty="0">
                <a:solidFill>
                  <a:schemeClr val="accent2"/>
                </a:solidFill>
              </a:rPr>
              <a:t>/wp-content/uploads/2020/10/Presentation-ransomware-attack-2019.pdf</a:t>
            </a:r>
          </a:p>
        </p:txBody>
      </p:sp>
    </p:spTree>
    <p:extLst>
      <p:ext uri="{BB962C8B-B14F-4D97-AF65-F5344CB8AC3E}">
        <p14:creationId xmlns:p14="http://schemas.microsoft.com/office/powerpoint/2010/main" val="347409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81FB-8BA9-0444-A5FB-868FBA024216}"/>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F7B6E434-06A7-3B42-A378-21F436BE00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335106" cy="4580372"/>
          </a:xfrm>
        </p:spPr>
      </p:pic>
      <p:sp>
        <p:nvSpPr>
          <p:cNvPr id="4" name="Footer Placeholder 3">
            <a:extLst>
              <a:ext uri="{FF2B5EF4-FFF2-40B4-BE49-F238E27FC236}">
                <a16:creationId xmlns:a16="http://schemas.microsoft.com/office/drawing/2014/main" id="{D0BDBF2D-EDB7-DA4D-B40D-96E340910F31}"/>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4B3610B9-D26B-C440-8DC5-CBFA5C412B57}"/>
              </a:ext>
            </a:extLst>
          </p:cNvPr>
          <p:cNvSpPr>
            <a:spLocks noGrp="1"/>
          </p:cNvSpPr>
          <p:nvPr>
            <p:ph type="sldNum" sz="quarter" idx="12"/>
          </p:nvPr>
        </p:nvSpPr>
        <p:spPr/>
        <p:txBody>
          <a:bodyPr/>
          <a:lstStyle/>
          <a:p>
            <a:fld id="{B7CEC10D-CD46-426F-915E-6C78530279CB}" type="slidenum">
              <a:rPr lang="en-US" smtClean="0"/>
              <a:t>14</a:t>
            </a:fld>
            <a:endParaRPr lang="en-US" dirty="0"/>
          </a:p>
        </p:txBody>
      </p:sp>
      <p:sp>
        <p:nvSpPr>
          <p:cNvPr id="8" name="Rectangle 7">
            <a:extLst>
              <a:ext uri="{FF2B5EF4-FFF2-40B4-BE49-F238E27FC236}">
                <a16:creationId xmlns:a16="http://schemas.microsoft.com/office/drawing/2014/main" id="{BAD3C1E2-6550-784C-A942-5D4AD7EE4BD6}"/>
              </a:ext>
            </a:extLst>
          </p:cNvPr>
          <p:cNvSpPr/>
          <p:nvPr/>
        </p:nvSpPr>
        <p:spPr>
          <a:xfrm>
            <a:off x="121337" y="642266"/>
            <a:ext cx="6409944" cy="261610"/>
          </a:xfrm>
          <a:prstGeom prst="rect">
            <a:avLst/>
          </a:prstGeom>
        </p:spPr>
        <p:txBody>
          <a:bodyPr wrap="square">
            <a:spAutoFit/>
          </a:bodyPr>
          <a:lstStyle/>
          <a:p>
            <a:r>
              <a:rPr lang="en-US" sz="1100" dirty="0">
                <a:solidFill>
                  <a:schemeClr val="accent2"/>
                </a:solidFill>
              </a:rPr>
              <a:t>https://</a:t>
            </a:r>
            <a:r>
              <a:rPr lang="en-US" sz="1100" dirty="0" err="1">
                <a:solidFill>
                  <a:schemeClr val="accent2"/>
                </a:solidFill>
              </a:rPr>
              <a:t>connect.geant.org</a:t>
            </a:r>
            <a:r>
              <a:rPr lang="en-US" sz="1100" dirty="0">
                <a:solidFill>
                  <a:schemeClr val="accent2"/>
                </a:solidFill>
              </a:rPr>
              <a:t>/wp-content/uploads/2020/10/Presentation-ransomware-attack-2019.pdf</a:t>
            </a:r>
          </a:p>
        </p:txBody>
      </p:sp>
      <p:sp>
        <p:nvSpPr>
          <p:cNvPr id="3" name="TextBox 2">
            <a:extLst>
              <a:ext uri="{FF2B5EF4-FFF2-40B4-BE49-F238E27FC236}">
                <a16:creationId xmlns:a16="http://schemas.microsoft.com/office/drawing/2014/main" id="{C929836D-D165-7C49-A629-885BAEEF7E03}"/>
              </a:ext>
            </a:extLst>
          </p:cNvPr>
          <p:cNvSpPr txBox="1"/>
          <p:nvPr/>
        </p:nvSpPr>
        <p:spPr>
          <a:xfrm>
            <a:off x="5158241" y="920895"/>
            <a:ext cx="2904379" cy="948095"/>
          </a:xfrm>
          <a:prstGeom prst="rect">
            <a:avLst/>
          </a:prstGeom>
          <a:noFill/>
        </p:spPr>
        <p:txBody>
          <a:bodyPr wrap="square" rtlCol="0">
            <a:spAutoFit/>
          </a:bodyPr>
          <a:lstStyle/>
          <a:p>
            <a:r>
              <a:rPr lang="en-US" dirty="0">
                <a:solidFill>
                  <a:srgbClr val="FF0000"/>
                </a:solidFill>
              </a:rPr>
              <a:t>GRACE-RAT is the Remote Access Tool, TA505 is the cybercriminal group  </a:t>
            </a:r>
          </a:p>
        </p:txBody>
      </p:sp>
    </p:spTree>
    <p:extLst>
      <p:ext uri="{BB962C8B-B14F-4D97-AF65-F5344CB8AC3E}">
        <p14:creationId xmlns:p14="http://schemas.microsoft.com/office/powerpoint/2010/main" val="277751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291C-3C00-3447-80E4-E7D353E7685F}"/>
              </a:ext>
            </a:extLst>
          </p:cNvPr>
          <p:cNvSpPr>
            <a:spLocks noGrp="1"/>
          </p:cNvSpPr>
          <p:nvPr>
            <p:ph type="title"/>
          </p:nvPr>
        </p:nvSpPr>
        <p:spPr/>
        <p:txBody>
          <a:bodyPr/>
          <a:lstStyle/>
          <a:p>
            <a:endParaRPr lang="en-US" dirty="0"/>
          </a:p>
        </p:txBody>
      </p:sp>
      <p:pic>
        <p:nvPicPr>
          <p:cNvPr id="7" name="Content Placeholder 6" descr="A picture containing text&#10;&#10;Description automatically generated">
            <a:extLst>
              <a:ext uri="{FF2B5EF4-FFF2-40B4-BE49-F238E27FC236}">
                <a16:creationId xmlns:a16="http://schemas.microsoft.com/office/drawing/2014/main" id="{596A35AB-BEAF-CB4B-8F55-E89D6B2BF0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99"/>
            <a:ext cx="9144000" cy="5169777"/>
          </a:xfrm>
        </p:spPr>
      </p:pic>
      <p:sp>
        <p:nvSpPr>
          <p:cNvPr id="4" name="Footer Placeholder 3">
            <a:extLst>
              <a:ext uri="{FF2B5EF4-FFF2-40B4-BE49-F238E27FC236}">
                <a16:creationId xmlns:a16="http://schemas.microsoft.com/office/drawing/2014/main" id="{0CD5513D-A34D-404C-BD44-8057A8662820}"/>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41BE28FD-F269-254F-A4CD-618FFD083DC5}"/>
              </a:ext>
            </a:extLst>
          </p:cNvPr>
          <p:cNvSpPr>
            <a:spLocks noGrp="1"/>
          </p:cNvSpPr>
          <p:nvPr>
            <p:ph type="sldNum" sz="quarter" idx="12"/>
          </p:nvPr>
        </p:nvSpPr>
        <p:spPr/>
        <p:txBody>
          <a:bodyPr/>
          <a:lstStyle/>
          <a:p>
            <a:fld id="{B7CEC10D-CD46-426F-915E-6C78530279CB}" type="slidenum">
              <a:rPr lang="en-US" smtClean="0"/>
              <a:t>15</a:t>
            </a:fld>
            <a:endParaRPr lang="en-US" dirty="0"/>
          </a:p>
        </p:txBody>
      </p:sp>
    </p:spTree>
    <p:extLst>
      <p:ext uri="{BB962C8B-B14F-4D97-AF65-F5344CB8AC3E}">
        <p14:creationId xmlns:p14="http://schemas.microsoft.com/office/powerpoint/2010/main" val="279466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3632-1EE2-164D-8F0E-5BEA6C2C565F}"/>
              </a:ext>
            </a:extLst>
          </p:cNvPr>
          <p:cNvSpPr>
            <a:spLocks noGrp="1"/>
          </p:cNvSpPr>
          <p:nvPr>
            <p:ph type="title"/>
          </p:nvPr>
        </p:nvSpPr>
        <p:spPr/>
        <p:txBody>
          <a:bodyPr/>
          <a:lstStyle/>
          <a:p>
            <a:r>
              <a:rPr lang="en-US" dirty="0"/>
              <a:t>Questions to think about</a:t>
            </a:r>
          </a:p>
        </p:txBody>
      </p:sp>
      <p:sp>
        <p:nvSpPr>
          <p:cNvPr id="3" name="Content Placeholder 2">
            <a:extLst>
              <a:ext uri="{FF2B5EF4-FFF2-40B4-BE49-F238E27FC236}">
                <a16:creationId xmlns:a16="http://schemas.microsoft.com/office/drawing/2014/main" id="{EA8DF966-F59E-DB48-8A56-6F7FC7F2AD1D}"/>
              </a:ext>
            </a:extLst>
          </p:cNvPr>
          <p:cNvSpPr>
            <a:spLocks noGrp="1"/>
          </p:cNvSpPr>
          <p:nvPr>
            <p:ph idx="1"/>
          </p:nvPr>
        </p:nvSpPr>
        <p:spPr>
          <a:xfrm>
            <a:off x="610100" y="2100020"/>
            <a:ext cx="7922712" cy="2469599"/>
          </a:xfrm>
        </p:spPr>
        <p:txBody>
          <a:bodyPr/>
          <a:lstStyle/>
          <a:p>
            <a:pPr marL="285750" indent="-285750">
              <a:buFont typeface="Arial" panose="020B0604020202020204" pitchFamily="34" charset="0"/>
              <a:buChar char="•"/>
            </a:pPr>
            <a:r>
              <a:rPr lang="en-US" dirty="0"/>
              <a:t>Why did they pick Maastricht?</a:t>
            </a:r>
          </a:p>
          <a:p>
            <a:pPr marL="285750" indent="-285750">
              <a:buFont typeface="Arial" panose="020B0604020202020204" pitchFamily="34" charset="0"/>
              <a:buChar char="•"/>
            </a:pPr>
            <a:r>
              <a:rPr lang="en-US" dirty="0"/>
              <a:t>What is the business model of the attackers and how is it different from the ”regular” ransomware business model?</a:t>
            </a:r>
          </a:p>
          <a:p>
            <a:pPr marL="285750" indent="-285750">
              <a:buFont typeface="Arial" panose="020B0604020202020204" pitchFamily="34" charset="0"/>
              <a:buChar char="•"/>
            </a:pPr>
            <a:r>
              <a:rPr lang="en-US" dirty="0"/>
              <a:t>What is really new about this (and Garmin’s) attack?</a:t>
            </a:r>
          </a:p>
          <a:p>
            <a:pPr marL="285750" indent="-28575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52C6CA7-346B-7340-B501-0DA86CC472BD}"/>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7C5F38F7-9D4D-C449-AC75-AC43C9B04631}"/>
              </a:ext>
            </a:extLst>
          </p:cNvPr>
          <p:cNvSpPr>
            <a:spLocks noGrp="1"/>
          </p:cNvSpPr>
          <p:nvPr>
            <p:ph type="sldNum" sz="quarter" idx="12"/>
          </p:nvPr>
        </p:nvSpPr>
        <p:spPr/>
        <p:txBody>
          <a:bodyPr/>
          <a:lstStyle/>
          <a:p>
            <a:fld id="{B7CEC10D-CD46-426F-915E-6C78530279CB}" type="slidenum">
              <a:rPr lang="en-US" smtClean="0"/>
              <a:t>16</a:t>
            </a:fld>
            <a:endParaRPr lang="en-US" dirty="0"/>
          </a:p>
        </p:txBody>
      </p:sp>
    </p:spTree>
    <p:extLst>
      <p:ext uri="{BB962C8B-B14F-4D97-AF65-F5344CB8AC3E}">
        <p14:creationId xmlns:p14="http://schemas.microsoft.com/office/powerpoint/2010/main" val="12346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9468-FCFD-2548-8EF6-2F011CD3EEA2}"/>
              </a:ext>
            </a:extLst>
          </p:cNvPr>
          <p:cNvSpPr>
            <a:spLocks noGrp="1"/>
          </p:cNvSpPr>
          <p:nvPr>
            <p:ph type="title"/>
          </p:nvPr>
        </p:nvSpPr>
        <p:spPr/>
        <p:txBody>
          <a:bodyPr/>
          <a:lstStyle/>
          <a:p>
            <a:r>
              <a:rPr lang="en-US" dirty="0"/>
              <a:t>Why did they pick Maastricht</a:t>
            </a:r>
          </a:p>
        </p:txBody>
      </p:sp>
      <p:sp>
        <p:nvSpPr>
          <p:cNvPr id="3" name="Content Placeholder 2">
            <a:extLst>
              <a:ext uri="{FF2B5EF4-FFF2-40B4-BE49-F238E27FC236}">
                <a16:creationId xmlns:a16="http://schemas.microsoft.com/office/drawing/2014/main" id="{39067DD7-9570-5F45-ACFD-6526A79F5EF4}"/>
              </a:ext>
            </a:extLst>
          </p:cNvPr>
          <p:cNvSpPr>
            <a:spLocks noGrp="1"/>
          </p:cNvSpPr>
          <p:nvPr>
            <p:ph idx="1"/>
          </p:nvPr>
        </p:nvSpPr>
        <p:spPr/>
        <p:txBody>
          <a:bodyPr/>
          <a:lstStyle/>
          <a:p>
            <a:r>
              <a:rPr lang="en-US" dirty="0"/>
              <a:t>We don’t know, but most likely</a:t>
            </a:r>
            <a:r>
              <a:rPr lang="en-US" b="1" dirty="0"/>
              <a:t> (almost) at random</a:t>
            </a:r>
            <a:endParaRPr lang="en-US" dirty="0"/>
          </a:p>
        </p:txBody>
      </p:sp>
      <p:sp>
        <p:nvSpPr>
          <p:cNvPr id="4" name="Footer Placeholder 3">
            <a:extLst>
              <a:ext uri="{FF2B5EF4-FFF2-40B4-BE49-F238E27FC236}">
                <a16:creationId xmlns:a16="http://schemas.microsoft.com/office/drawing/2014/main" id="{78F72C0F-01F7-994C-A755-6B6EE9A05FCA}"/>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B1EB7CEB-3DF5-9840-9EB9-70BFBC4E4981}"/>
              </a:ext>
            </a:extLst>
          </p:cNvPr>
          <p:cNvSpPr>
            <a:spLocks noGrp="1"/>
          </p:cNvSpPr>
          <p:nvPr>
            <p:ph type="sldNum" sz="quarter" idx="12"/>
          </p:nvPr>
        </p:nvSpPr>
        <p:spPr/>
        <p:txBody>
          <a:bodyPr/>
          <a:lstStyle/>
          <a:p>
            <a:fld id="{B7CEC10D-CD46-426F-915E-6C78530279CB}" type="slidenum">
              <a:rPr lang="en-US" smtClean="0"/>
              <a:t>17</a:t>
            </a:fld>
            <a:endParaRPr lang="en-US" dirty="0"/>
          </a:p>
        </p:txBody>
      </p:sp>
    </p:spTree>
    <p:extLst>
      <p:ext uri="{BB962C8B-B14F-4D97-AF65-F5344CB8AC3E}">
        <p14:creationId xmlns:p14="http://schemas.microsoft.com/office/powerpoint/2010/main" val="126162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B751D-4D04-E044-A2E3-3D197D7D45DF}"/>
              </a:ext>
            </a:extLst>
          </p:cNvPr>
          <p:cNvSpPr>
            <a:spLocks noGrp="1"/>
          </p:cNvSpPr>
          <p:nvPr>
            <p:ph type="title"/>
          </p:nvPr>
        </p:nvSpPr>
        <p:spPr/>
        <p:txBody>
          <a:bodyPr/>
          <a:lstStyle/>
          <a:p>
            <a:r>
              <a:rPr lang="en-US" dirty="0"/>
              <a:t>What is the business model of the attackers and how is it different from the ”regular” ransomware business model?</a:t>
            </a:r>
            <a:br>
              <a:rPr lang="en-US" dirty="0"/>
            </a:br>
            <a:endParaRPr lang="en-US" dirty="0"/>
          </a:p>
        </p:txBody>
      </p:sp>
      <p:sp>
        <p:nvSpPr>
          <p:cNvPr id="3" name="Content Placeholder 2">
            <a:extLst>
              <a:ext uri="{FF2B5EF4-FFF2-40B4-BE49-F238E27FC236}">
                <a16:creationId xmlns:a16="http://schemas.microsoft.com/office/drawing/2014/main" id="{3E547FFB-686D-A443-A787-C070714D684A}"/>
              </a:ext>
            </a:extLst>
          </p:cNvPr>
          <p:cNvSpPr>
            <a:spLocks noGrp="1"/>
          </p:cNvSpPr>
          <p:nvPr>
            <p:ph idx="1"/>
          </p:nvPr>
        </p:nvSpPr>
        <p:spPr>
          <a:xfrm>
            <a:off x="610100" y="1885361"/>
            <a:ext cx="7922712" cy="2684258"/>
          </a:xfrm>
        </p:spPr>
        <p:txBody>
          <a:bodyPr/>
          <a:lstStyle/>
          <a:p>
            <a:r>
              <a:rPr lang="en-US" dirty="0"/>
              <a:t>It is different because</a:t>
            </a:r>
          </a:p>
          <a:p>
            <a:pPr marL="285750" indent="-285750">
              <a:buFontTx/>
              <a:buChar char="-"/>
            </a:pPr>
            <a:endParaRPr lang="en-US" dirty="0"/>
          </a:p>
          <a:p>
            <a:pPr marL="285750" indent="-285750">
              <a:buFontTx/>
              <a:buChar char="-"/>
            </a:pPr>
            <a:r>
              <a:rPr lang="en-US" dirty="0"/>
              <a:t>Ransomware typically try to infect as many target as possible, and ask a relatively small ransom</a:t>
            </a:r>
          </a:p>
          <a:p>
            <a:pPr marL="285750" indent="-285750">
              <a:buFontTx/>
              <a:buChar char="-"/>
            </a:pPr>
            <a:r>
              <a:rPr lang="en-US" dirty="0"/>
              <a:t>Ransomware attacks typically hold data hostage, not the services</a:t>
            </a:r>
          </a:p>
          <a:p>
            <a:pPr marL="285750" indent="-285750">
              <a:buFontTx/>
              <a:buChar char="-"/>
            </a:pPr>
            <a:r>
              <a:rPr lang="en-US" dirty="0"/>
              <a:t>The </a:t>
            </a:r>
          </a:p>
          <a:p>
            <a:pPr marL="285750" indent="-285750">
              <a:buFontTx/>
              <a:buChar char="-"/>
            </a:pPr>
            <a:r>
              <a:rPr lang="en-US" dirty="0"/>
              <a:t>It required a lot of preparation on a single target</a:t>
            </a:r>
          </a:p>
          <a:p>
            <a:pPr marL="285750" indent="-285750">
              <a:buFontTx/>
              <a:buChar char="-"/>
            </a:pPr>
            <a:endParaRPr lang="en-US" dirty="0"/>
          </a:p>
        </p:txBody>
      </p:sp>
      <p:sp>
        <p:nvSpPr>
          <p:cNvPr id="4" name="Footer Placeholder 3">
            <a:extLst>
              <a:ext uri="{FF2B5EF4-FFF2-40B4-BE49-F238E27FC236}">
                <a16:creationId xmlns:a16="http://schemas.microsoft.com/office/drawing/2014/main" id="{8E5F8F3D-364D-2F48-97BE-54C5B2767AFD}"/>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362DA477-3165-1044-BEE5-54A286949813}"/>
              </a:ext>
            </a:extLst>
          </p:cNvPr>
          <p:cNvSpPr>
            <a:spLocks noGrp="1"/>
          </p:cNvSpPr>
          <p:nvPr>
            <p:ph type="sldNum" sz="quarter" idx="12"/>
          </p:nvPr>
        </p:nvSpPr>
        <p:spPr/>
        <p:txBody>
          <a:bodyPr/>
          <a:lstStyle/>
          <a:p>
            <a:fld id="{B7CEC10D-CD46-426F-915E-6C78530279CB}" type="slidenum">
              <a:rPr lang="en-US" smtClean="0"/>
              <a:t>18</a:t>
            </a:fld>
            <a:endParaRPr lang="en-US" dirty="0"/>
          </a:p>
        </p:txBody>
      </p:sp>
    </p:spTree>
    <p:extLst>
      <p:ext uri="{BB962C8B-B14F-4D97-AF65-F5344CB8AC3E}">
        <p14:creationId xmlns:p14="http://schemas.microsoft.com/office/powerpoint/2010/main" val="311073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7708-0A7C-F845-8472-5C519F0BDC5C}"/>
              </a:ext>
            </a:extLst>
          </p:cNvPr>
          <p:cNvSpPr>
            <a:spLocks noGrp="1"/>
          </p:cNvSpPr>
          <p:nvPr>
            <p:ph type="title"/>
          </p:nvPr>
        </p:nvSpPr>
        <p:spPr/>
        <p:txBody>
          <a:bodyPr/>
          <a:lstStyle/>
          <a:p>
            <a:r>
              <a:rPr lang="en-US" dirty="0"/>
              <a:t>More About TA505</a:t>
            </a:r>
          </a:p>
        </p:txBody>
      </p:sp>
      <p:sp>
        <p:nvSpPr>
          <p:cNvPr id="3" name="Content Placeholder 2">
            <a:extLst>
              <a:ext uri="{FF2B5EF4-FFF2-40B4-BE49-F238E27FC236}">
                <a16:creationId xmlns:a16="http://schemas.microsoft.com/office/drawing/2014/main" id="{452011CC-E025-FC4F-89B2-0F40C9F3E035}"/>
              </a:ext>
            </a:extLst>
          </p:cNvPr>
          <p:cNvSpPr>
            <a:spLocks noGrp="1"/>
          </p:cNvSpPr>
          <p:nvPr>
            <p:ph idx="1"/>
          </p:nvPr>
        </p:nvSpPr>
        <p:spPr/>
        <p:txBody>
          <a:bodyPr/>
          <a:lstStyle/>
          <a:p>
            <a:r>
              <a:rPr lang="en-US" dirty="0">
                <a:hlinkClick r:id="rId2"/>
              </a:rPr>
              <a:t>https://www.proofpoint.com/us/threat-insight/post/servhelper-and-flawedgrace-new-malware-introduced-ta505</a:t>
            </a:r>
            <a:r>
              <a:rPr lang="en-US" dirty="0"/>
              <a:t>, January 9, 2019</a:t>
            </a:r>
          </a:p>
        </p:txBody>
      </p:sp>
      <p:sp>
        <p:nvSpPr>
          <p:cNvPr id="4" name="Footer Placeholder 3">
            <a:extLst>
              <a:ext uri="{FF2B5EF4-FFF2-40B4-BE49-F238E27FC236}">
                <a16:creationId xmlns:a16="http://schemas.microsoft.com/office/drawing/2014/main" id="{423FB10C-5700-E84B-BB60-EDC7AAA50619}"/>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33065F73-890B-4C4D-9031-5EFD2361E2BA}"/>
              </a:ext>
            </a:extLst>
          </p:cNvPr>
          <p:cNvSpPr>
            <a:spLocks noGrp="1"/>
          </p:cNvSpPr>
          <p:nvPr>
            <p:ph type="sldNum" sz="quarter" idx="12"/>
          </p:nvPr>
        </p:nvSpPr>
        <p:spPr/>
        <p:txBody>
          <a:bodyPr/>
          <a:lstStyle/>
          <a:p>
            <a:fld id="{B7CEC10D-CD46-426F-915E-6C78530279CB}" type="slidenum">
              <a:rPr lang="en-US" smtClean="0"/>
              <a:t>19</a:t>
            </a:fld>
            <a:endParaRPr lang="en-US" dirty="0"/>
          </a:p>
        </p:txBody>
      </p:sp>
      <p:pic>
        <p:nvPicPr>
          <p:cNvPr id="11" name="Picture 10" descr="Graphical user interface, text, website&#10;&#10;Description automatically generated">
            <a:extLst>
              <a:ext uri="{FF2B5EF4-FFF2-40B4-BE49-F238E27FC236}">
                <a16:creationId xmlns:a16="http://schemas.microsoft.com/office/drawing/2014/main" id="{F26BF9FF-5A79-DC48-A203-C27C50ADA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97914"/>
            <a:ext cx="5493657" cy="2665975"/>
          </a:xfrm>
          <a:prstGeom prst="rect">
            <a:avLst/>
          </a:prstGeom>
        </p:spPr>
      </p:pic>
    </p:spTree>
    <p:extLst>
      <p:ext uri="{BB962C8B-B14F-4D97-AF65-F5344CB8AC3E}">
        <p14:creationId xmlns:p14="http://schemas.microsoft.com/office/powerpoint/2010/main" val="17657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207B80-ECFD-8542-A949-B5630E2B81C6}"/>
              </a:ext>
            </a:extLst>
          </p:cNvPr>
          <p:cNvSpPr>
            <a:spLocks noGrp="1"/>
          </p:cNvSpPr>
          <p:nvPr>
            <p:ph type="body" sz="quarter" idx="10"/>
          </p:nvPr>
        </p:nvSpPr>
        <p:spPr/>
        <p:txBody>
          <a:bodyPr/>
          <a:lstStyle/>
          <a:p>
            <a:endParaRPr lang="en-US"/>
          </a:p>
        </p:txBody>
      </p:sp>
      <p:sp>
        <p:nvSpPr>
          <p:cNvPr id="3" name="Picture Placeholder 2">
            <a:extLst>
              <a:ext uri="{FF2B5EF4-FFF2-40B4-BE49-F238E27FC236}">
                <a16:creationId xmlns:a16="http://schemas.microsoft.com/office/drawing/2014/main" id="{1A6E153B-8E88-2446-AE58-C8F773A1F651}"/>
              </a:ext>
            </a:extLst>
          </p:cNvPr>
          <p:cNvSpPr>
            <a:spLocks noGrp="1"/>
          </p:cNvSpPr>
          <p:nvPr>
            <p:ph type="pic" sz="quarter" idx="11"/>
          </p:nvPr>
        </p:nvSpPr>
        <p:spPr/>
      </p:sp>
      <p:sp>
        <p:nvSpPr>
          <p:cNvPr id="4" name="Text Placeholder 3">
            <a:extLst>
              <a:ext uri="{FF2B5EF4-FFF2-40B4-BE49-F238E27FC236}">
                <a16:creationId xmlns:a16="http://schemas.microsoft.com/office/drawing/2014/main" id="{E245C273-A485-1B48-960F-CDF458340295}"/>
              </a:ext>
            </a:extLst>
          </p:cNvPr>
          <p:cNvSpPr>
            <a:spLocks noGrp="1"/>
          </p:cNvSpPr>
          <p:nvPr>
            <p:ph type="body" sz="quarter" idx="12"/>
          </p:nvPr>
        </p:nvSpPr>
        <p:spPr/>
        <p:txBody>
          <a:bodyPr/>
          <a:lstStyle/>
          <a:p>
            <a:r>
              <a:rPr lang="en-US" dirty="0"/>
              <a:t>New in 2020</a:t>
            </a:r>
          </a:p>
        </p:txBody>
      </p:sp>
      <p:sp>
        <p:nvSpPr>
          <p:cNvPr id="38915" name="Subtitle 2"/>
          <p:cNvSpPr>
            <a:spLocks noGrp="1"/>
          </p:cNvSpPr>
          <p:nvPr>
            <p:ph type="subTitle" idx="1"/>
          </p:nvPr>
        </p:nvSpPr>
        <p:spPr/>
        <p:txBody>
          <a:bodyPr/>
          <a:lstStyle/>
          <a:p>
            <a:pPr eaLnBrk="1" hangingPunct="1"/>
            <a:r>
              <a:rPr lang="en-US" dirty="0">
                <a:latin typeface="Arial" charset="0"/>
                <a:ea typeface="ＭＳ Ｐゴシック" charset="0"/>
                <a:cs typeface="ＭＳ Ｐゴシック" charset="0"/>
              </a:rPr>
              <a:t>Lecture 4b: </a:t>
            </a:r>
            <a:r>
              <a:rPr lang="en-US" dirty="0"/>
              <a:t>Attacks Evolution</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 </a:t>
            </a:r>
          </a:p>
        </p:txBody>
      </p:sp>
      <p:sp>
        <p:nvSpPr>
          <p:cNvPr id="38914" name="Title 1"/>
          <p:cNvSpPr>
            <a:spLocks noGrp="1"/>
          </p:cNvSpPr>
          <p:nvPr>
            <p:ph type="ctrTitle"/>
          </p:nvPr>
        </p:nvSpPr>
        <p:spPr/>
        <p:txBody>
          <a:bodyPr/>
          <a:lstStyle/>
          <a:p>
            <a:pPr eaLnBrk="1" hangingPunct="1"/>
            <a:r>
              <a:rPr lang="en-US" dirty="0">
                <a:latin typeface="Arial" charset="0"/>
                <a:ea typeface="ＭＳ Ｐゴシック" charset="0"/>
                <a:cs typeface="ＭＳ Ｐゴシック" charset="0"/>
              </a:rPr>
              <a:t>CCD course</a:t>
            </a:r>
          </a:p>
        </p:txBody>
      </p:sp>
    </p:spTree>
    <p:extLst>
      <p:ext uri="{BB962C8B-B14F-4D97-AF65-F5344CB8AC3E}">
        <p14:creationId xmlns:p14="http://schemas.microsoft.com/office/powerpoint/2010/main" val="1380874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8F91-6FFF-7049-BD13-ABB1BF8B7C09}"/>
              </a:ext>
            </a:extLst>
          </p:cNvPr>
          <p:cNvSpPr>
            <a:spLocks noGrp="1"/>
          </p:cNvSpPr>
          <p:nvPr>
            <p:ph type="title"/>
          </p:nvPr>
        </p:nvSpPr>
        <p:spPr/>
        <p:txBody>
          <a:bodyPr/>
          <a:lstStyle/>
          <a:p>
            <a:r>
              <a:rPr lang="en-US" dirty="0"/>
              <a:t>In a Nutshell</a:t>
            </a:r>
          </a:p>
        </p:txBody>
      </p:sp>
      <p:sp>
        <p:nvSpPr>
          <p:cNvPr id="3" name="Content Placeholder 2">
            <a:extLst>
              <a:ext uri="{FF2B5EF4-FFF2-40B4-BE49-F238E27FC236}">
                <a16:creationId xmlns:a16="http://schemas.microsoft.com/office/drawing/2014/main" id="{A689104E-45F9-6648-AAAF-799F3BFF32D0}"/>
              </a:ext>
            </a:extLst>
          </p:cNvPr>
          <p:cNvSpPr>
            <a:spLocks noGrp="1"/>
          </p:cNvSpPr>
          <p:nvPr>
            <p:ph idx="1"/>
          </p:nvPr>
        </p:nvSpPr>
        <p:spPr/>
        <p:txBody>
          <a:bodyPr/>
          <a:lstStyle/>
          <a:p>
            <a:r>
              <a:rPr lang="en-GB" dirty="0"/>
              <a:t>Malware researchers </a:t>
            </a:r>
          </a:p>
          <a:p>
            <a:pPr marL="285750" indent="-285750">
              <a:buFontTx/>
              <a:buChar char="-"/>
            </a:pPr>
            <a:r>
              <a:rPr lang="en-GB" b="1" dirty="0"/>
              <a:t>discovered two new malware families</a:t>
            </a:r>
            <a:r>
              <a:rPr lang="en-GB" dirty="0"/>
              <a:t> </a:t>
            </a:r>
          </a:p>
          <a:p>
            <a:pPr marL="285750" indent="-285750">
              <a:buFontTx/>
              <a:buChar char="-"/>
            </a:pPr>
            <a:r>
              <a:rPr lang="en-GB" dirty="0"/>
              <a:t>distributed through phishing campaigns last year (2018)</a:t>
            </a:r>
          </a:p>
          <a:p>
            <a:pPr marL="285750" indent="-285750">
              <a:buFontTx/>
              <a:buChar char="-"/>
            </a:pPr>
            <a:r>
              <a:rPr lang="en-GB" dirty="0"/>
              <a:t>carried out by the TA505 cybercriminal group</a:t>
            </a:r>
            <a:endParaRPr lang="en-GB" b="1" dirty="0"/>
          </a:p>
          <a:p>
            <a:pPr marL="285750" indent="-285750">
              <a:buFontTx/>
              <a:buChar char="-"/>
            </a:pPr>
            <a:r>
              <a:rPr lang="en-GB" b="1" dirty="0" err="1"/>
              <a:t>ServHelper</a:t>
            </a:r>
            <a:r>
              <a:rPr lang="en-GB" b="1" dirty="0"/>
              <a:t> backdoor with two variants and </a:t>
            </a:r>
            <a:r>
              <a:rPr lang="en-GB" b="1" dirty="0" err="1"/>
              <a:t>FlawedGrace</a:t>
            </a:r>
            <a:r>
              <a:rPr lang="en-GB" b="1" dirty="0"/>
              <a:t> remote access trojan (RAT).</a:t>
            </a:r>
          </a:p>
          <a:p>
            <a:r>
              <a:rPr lang="en-GB" dirty="0"/>
              <a:t>The threat actor continues to target organizations in the </a:t>
            </a:r>
            <a:r>
              <a:rPr lang="en-GB" b="1" dirty="0"/>
              <a:t>financial and retail sectors</a:t>
            </a:r>
            <a:r>
              <a:rPr lang="en-GB" dirty="0"/>
              <a:t>, the researchers say, using Microsoft Word, Microsoft Publisher, and PDF files pull the malware on the victim computer host.</a:t>
            </a:r>
          </a:p>
          <a:p>
            <a:endParaRPr lang="en-US" dirty="0"/>
          </a:p>
        </p:txBody>
      </p:sp>
      <p:sp>
        <p:nvSpPr>
          <p:cNvPr id="4" name="Footer Placeholder 3">
            <a:extLst>
              <a:ext uri="{FF2B5EF4-FFF2-40B4-BE49-F238E27FC236}">
                <a16:creationId xmlns:a16="http://schemas.microsoft.com/office/drawing/2014/main" id="{289E6280-9AF5-1644-A4BA-01523A7DF7C7}"/>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99B3ADD6-D400-3E42-91E6-32C13F1FE4C6}"/>
              </a:ext>
            </a:extLst>
          </p:cNvPr>
          <p:cNvSpPr>
            <a:spLocks noGrp="1"/>
          </p:cNvSpPr>
          <p:nvPr>
            <p:ph type="sldNum" sz="quarter" idx="12"/>
          </p:nvPr>
        </p:nvSpPr>
        <p:spPr/>
        <p:txBody>
          <a:bodyPr/>
          <a:lstStyle/>
          <a:p>
            <a:fld id="{B7CEC10D-CD46-426F-915E-6C78530279CB}" type="slidenum">
              <a:rPr lang="en-US" smtClean="0"/>
              <a:t>20</a:t>
            </a:fld>
            <a:endParaRPr lang="en-US" dirty="0"/>
          </a:p>
        </p:txBody>
      </p:sp>
    </p:spTree>
    <p:extLst>
      <p:ext uri="{BB962C8B-B14F-4D97-AF65-F5344CB8AC3E}">
        <p14:creationId xmlns:p14="http://schemas.microsoft.com/office/powerpoint/2010/main" val="214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4693-ED4D-9D41-8A67-A2344501FEB5}"/>
              </a:ext>
            </a:extLst>
          </p:cNvPr>
          <p:cNvSpPr>
            <a:spLocks noGrp="1"/>
          </p:cNvSpPr>
          <p:nvPr>
            <p:ph type="title"/>
          </p:nvPr>
        </p:nvSpPr>
        <p:spPr/>
        <p:txBody>
          <a:bodyPr/>
          <a:lstStyle/>
          <a:p>
            <a:r>
              <a:rPr lang="en-US" dirty="0"/>
              <a:t>November 9: “Tunnel” Campaign</a:t>
            </a:r>
          </a:p>
        </p:txBody>
      </p:sp>
      <p:sp>
        <p:nvSpPr>
          <p:cNvPr id="3" name="Content Placeholder 2">
            <a:extLst>
              <a:ext uri="{FF2B5EF4-FFF2-40B4-BE49-F238E27FC236}">
                <a16:creationId xmlns:a16="http://schemas.microsoft.com/office/drawing/2014/main" id="{D931055B-5BB9-A142-BD32-3D2A4BF16A6C}"/>
              </a:ext>
            </a:extLst>
          </p:cNvPr>
          <p:cNvSpPr>
            <a:spLocks noGrp="1"/>
          </p:cNvSpPr>
          <p:nvPr>
            <p:ph idx="1"/>
          </p:nvPr>
        </p:nvSpPr>
        <p:spPr>
          <a:xfrm>
            <a:off x="610100" y="1188000"/>
            <a:ext cx="3497443" cy="3381619"/>
          </a:xfrm>
        </p:spPr>
        <p:txBody>
          <a:bodyPr/>
          <a:lstStyle/>
          <a:p>
            <a:r>
              <a:rPr lang="en-US" dirty="0"/>
              <a:t>“</a:t>
            </a:r>
            <a:r>
              <a:rPr lang="en-GB" dirty="0"/>
              <a:t>On November 9, 2018, we observed a relatively small email campaign (thousands of messages) delivering a new malware family that we call “</a:t>
            </a:r>
            <a:r>
              <a:rPr lang="en-GB" dirty="0" err="1"/>
              <a:t>ServHelper</a:t>
            </a:r>
            <a:r>
              <a:rPr lang="en-GB" dirty="0"/>
              <a:t>” based on file names associated with infection. </a:t>
            </a:r>
            <a:r>
              <a:rPr lang="en-GB" b="1" dirty="0"/>
              <a:t>The campaign primarily targeted financial institutions and was attributed to the threat actor TA505.</a:t>
            </a:r>
            <a:r>
              <a:rPr lang="en-GB" dirty="0"/>
              <a:t> The messages (Figure 1) contained Microsoft Word or Publisher attachments with macros that, when enabled, downloaded and executed the malware. This campaign used the “tunnel” variant of </a:t>
            </a:r>
            <a:r>
              <a:rPr lang="en-GB" dirty="0" err="1"/>
              <a:t>ServHelper</a:t>
            </a:r>
            <a:r>
              <a:rPr lang="en-GB" dirty="0"/>
              <a:t>, described in the “Malware Analysis” section.”</a:t>
            </a:r>
            <a:endParaRPr lang="en-US" dirty="0"/>
          </a:p>
        </p:txBody>
      </p:sp>
      <p:sp>
        <p:nvSpPr>
          <p:cNvPr id="4" name="Footer Placeholder 3">
            <a:extLst>
              <a:ext uri="{FF2B5EF4-FFF2-40B4-BE49-F238E27FC236}">
                <a16:creationId xmlns:a16="http://schemas.microsoft.com/office/drawing/2014/main" id="{CDA06F50-5615-9743-A8A6-08B74AC7E724}"/>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99266D82-34A9-D54E-BB4B-C802EBEABE5D}"/>
              </a:ext>
            </a:extLst>
          </p:cNvPr>
          <p:cNvSpPr>
            <a:spLocks noGrp="1"/>
          </p:cNvSpPr>
          <p:nvPr>
            <p:ph type="sldNum" sz="quarter" idx="12"/>
          </p:nvPr>
        </p:nvSpPr>
        <p:spPr/>
        <p:txBody>
          <a:bodyPr/>
          <a:lstStyle/>
          <a:p>
            <a:fld id="{B7CEC10D-CD46-426F-915E-6C78530279CB}" type="slidenum">
              <a:rPr lang="en-US" smtClean="0"/>
              <a:t>21</a:t>
            </a:fld>
            <a:endParaRPr lang="en-US" dirty="0"/>
          </a:p>
        </p:txBody>
      </p:sp>
      <p:pic>
        <p:nvPicPr>
          <p:cNvPr id="1028" name="Picture 4">
            <a:extLst>
              <a:ext uri="{FF2B5EF4-FFF2-40B4-BE49-F238E27FC236}">
                <a16:creationId xmlns:a16="http://schemas.microsoft.com/office/drawing/2014/main" id="{851BF420-991D-9149-B252-F125999946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381"/>
          <a:stretch/>
        </p:blipFill>
        <p:spPr bwMode="auto">
          <a:xfrm>
            <a:off x="4746172" y="1071689"/>
            <a:ext cx="4129314" cy="3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9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645C-D3F1-0B4D-9DB8-100C18A6C9F7}"/>
              </a:ext>
            </a:extLst>
          </p:cNvPr>
          <p:cNvSpPr>
            <a:spLocks noGrp="1"/>
          </p:cNvSpPr>
          <p:nvPr>
            <p:ph type="title"/>
          </p:nvPr>
        </p:nvSpPr>
        <p:spPr>
          <a:xfrm>
            <a:off x="609600" y="544228"/>
            <a:ext cx="7923213" cy="394448"/>
          </a:xfrm>
        </p:spPr>
        <p:txBody>
          <a:bodyPr/>
          <a:lstStyle/>
          <a:p>
            <a:r>
              <a:rPr lang="en-GB" dirty="0"/>
              <a:t>November 15, 2018 “Downloader” Campaign</a:t>
            </a:r>
            <a:endParaRPr lang="en-US" dirty="0"/>
          </a:p>
        </p:txBody>
      </p:sp>
      <p:sp>
        <p:nvSpPr>
          <p:cNvPr id="3" name="Content Placeholder 2">
            <a:extLst>
              <a:ext uri="{FF2B5EF4-FFF2-40B4-BE49-F238E27FC236}">
                <a16:creationId xmlns:a16="http://schemas.microsoft.com/office/drawing/2014/main" id="{19ADA8A7-62FB-EE46-85E9-C15EDAAC4DBC}"/>
              </a:ext>
            </a:extLst>
          </p:cNvPr>
          <p:cNvSpPr>
            <a:spLocks noGrp="1"/>
          </p:cNvSpPr>
          <p:nvPr>
            <p:ph idx="1"/>
          </p:nvPr>
        </p:nvSpPr>
        <p:spPr>
          <a:xfrm>
            <a:off x="609601" y="1187450"/>
            <a:ext cx="3962400" cy="3382963"/>
          </a:xfrm>
        </p:spPr>
        <p:txBody>
          <a:bodyPr/>
          <a:lstStyle/>
          <a:p>
            <a:r>
              <a:rPr lang="en-GB" dirty="0"/>
              <a:t>On November 15, 2018, we saw a similar, but larger campaign (tens of thousands of messages) from the same actor. In addition to financial institutions, this campaign also targeted the retail industry. The messages (Figure 2) contained Microsoft “.doc”, “.pub”, or “.wiz” attachments. The documents contained macros that, when enabled, downloaded and executed the </a:t>
            </a:r>
            <a:r>
              <a:rPr lang="en-GB" dirty="0" err="1"/>
              <a:t>ServHelper</a:t>
            </a:r>
            <a:r>
              <a:rPr lang="en-GB" dirty="0"/>
              <a:t> malware. This campaign used the “downloader” variant of </a:t>
            </a:r>
            <a:r>
              <a:rPr lang="en-GB" dirty="0" err="1"/>
              <a:t>ServHelper</a:t>
            </a:r>
            <a:r>
              <a:rPr lang="en-GB" dirty="0"/>
              <a:t> with the </a:t>
            </a:r>
            <a:r>
              <a:rPr lang="en-GB" dirty="0" err="1"/>
              <a:t>tunneling</a:t>
            </a:r>
            <a:r>
              <a:rPr lang="en-GB" dirty="0"/>
              <a:t> functionality removed.</a:t>
            </a:r>
            <a:endParaRPr lang="en-US" dirty="0"/>
          </a:p>
        </p:txBody>
      </p:sp>
      <p:sp>
        <p:nvSpPr>
          <p:cNvPr id="4" name="Footer Placeholder 3">
            <a:extLst>
              <a:ext uri="{FF2B5EF4-FFF2-40B4-BE49-F238E27FC236}">
                <a16:creationId xmlns:a16="http://schemas.microsoft.com/office/drawing/2014/main" id="{C38FA0A9-5F0A-4645-9356-9EFF85F5CE9C}"/>
              </a:ext>
            </a:extLst>
          </p:cNvPr>
          <p:cNvSpPr>
            <a:spLocks noGrp="1"/>
          </p:cNvSpPr>
          <p:nvPr>
            <p:ph type="ftr" sz="quarter" idx="11"/>
          </p:nvPr>
        </p:nvSpPr>
        <p:spPr>
          <a:xfrm>
            <a:off x="989178" y="4772381"/>
            <a:ext cx="6728631" cy="351000"/>
          </a:xfrm>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2017F25D-317B-114E-B161-DB388F46C833}"/>
              </a:ext>
            </a:extLst>
          </p:cNvPr>
          <p:cNvSpPr>
            <a:spLocks noGrp="1"/>
          </p:cNvSpPr>
          <p:nvPr>
            <p:ph type="sldNum" sz="quarter" idx="12"/>
          </p:nvPr>
        </p:nvSpPr>
        <p:spPr>
          <a:xfrm>
            <a:off x="609938" y="4773600"/>
            <a:ext cx="601313" cy="351000"/>
          </a:xfrm>
        </p:spPr>
        <p:txBody>
          <a:bodyPr/>
          <a:lstStyle/>
          <a:p>
            <a:fld id="{B7CEC10D-CD46-426F-915E-6C78530279CB}" type="slidenum">
              <a:rPr lang="en-US" smtClean="0"/>
              <a:pPr/>
              <a:t>22</a:t>
            </a:fld>
            <a:endParaRPr lang="en-US" dirty="0"/>
          </a:p>
        </p:txBody>
      </p:sp>
      <p:pic>
        <p:nvPicPr>
          <p:cNvPr id="10" name="Picture 2">
            <a:extLst>
              <a:ext uri="{FF2B5EF4-FFF2-40B4-BE49-F238E27FC236}">
                <a16:creationId xmlns:a16="http://schemas.microsoft.com/office/drawing/2014/main" id="{70C4A422-7C85-C64C-AA0B-0F101FD331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142"/>
          <a:stretch/>
        </p:blipFill>
        <p:spPr bwMode="auto">
          <a:xfrm>
            <a:off x="5442063" y="1010810"/>
            <a:ext cx="3439886" cy="339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65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C41D-8467-2640-A5AB-34898C6ED512}"/>
              </a:ext>
            </a:extLst>
          </p:cNvPr>
          <p:cNvSpPr>
            <a:spLocks noGrp="1"/>
          </p:cNvSpPr>
          <p:nvPr>
            <p:ph type="title"/>
          </p:nvPr>
        </p:nvSpPr>
        <p:spPr/>
        <p:txBody>
          <a:bodyPr/>
          <a:lstStyle/>
          <a:p>
            <a:r>
              <a:rPr lang="en-US" dirty="0"/>
              <a:t>December 13 “</a:t>
            </a:r>
            <a:r>
              <a:rPr lang="en-US" dirty="0" err="1"/>
              <a:t>FlawedGrace</a:t>
            </a:r>
            <a:r>
              <a:rPr lang="en-US" dirty="0"/>
              <a:t>” Campaign</a:t>
            </a:r>
          </a:p>
        </p:txBody>
      </p:sp>
      <p:sp>
        <p:nvSpPr>
          <p:cNvPr id="3" name="Content Placeholder 2">
            <a:extLst>
              <a:ext uri="{FF2B5EF4-FFF2-40B4-BE49-F238E27FC236}">
                <a16:creationId xmlns:a16="http://schemas.microsoft.com/office/drawing/2014/main" id="{8D2F87F1-BE22-AE48-A711-1D4DBA08F31C}"/>
              </a:ext>
            </a:extLst>
          </p:cNvPr>
          <p:cNvSpPr>
            <a:spLocks noGrp="1"/>
          </p:cNvSpPr>
          <p:nvPr>
            <p:ph idx="1"/>
          </p:nvPr>
        </p:nvSpPr>
        <p:spPr>
          <a:xfrm>
            <a:off x="610100" y="1188000"/>
            <a:ext cx="3824014" cy="3381619"/>
          </a:xfrm>
        </p:spPr>
        <p:txBody>
          <a:bodyPr/>
          <a:lstStyle/>
          <a:p>
            <a:r>
              <a:rPr lang="en-GB" dirty="0"/>
              <a:t>On December 13, 2018, we observed another large </a:t>
            </a:r>
            <a:r>
              <a:rPr lang="en-GB" dirty="0" err="1"/>
              <a:t>ServHelper</a:t>
            </a:r>
            <a:r>
              <a:rPr lang="en-GB" dirty="0"/>
              <a:t> “downloader” campaign targeting retail and financial services customers. The messages used a mixture of Microsoft Word attachments with embedded malicious macros, PDF attachments with URLs linking to a fake “Adobe PDF Plugin” webpage linking to the malware (Figure 3), and direct URLs in the email body linking to a </a:t>
            </a:r>
            <a:r>
              <a:rPr lang="en-GB" dirty="0" err="1"/>
              <a:t>ServHelper</a:t>
            </a:r>
            <a:r>
              <a:rPr lang="en-GB" dirty="0"/>
              <a:t> executable.</a:t>
            </a:r>
            <a:endParaRPr lang="en-US" dirty="0"/>
          </a:p>
        </p:txBody>
      </p:sp>
      <p:sp>
        <p:nvSpPr>
          <p:cNvPr id="4" name="Footer Placeholder 3">
            <a:extLst>
              <a:ext uri="{FF2B5EF4-FFF2-40B4-BE49-F238E27FC236}">
                <a16:creationId xmlns:a16="http://schemas.microsoft.com/office/drawing/2014/main" id="{37A7EE96-65FC-D240-AB5A-5F2261051D5F}"/>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D846F575-E6FF-054D-84E4-F824540AC19C}"/>
              </a:ext>
            </a:extLst>
          </p:cNvPr>
          <p:cNvSpPr>
            <a:spLocks noGrp="1"/>
          </p:cNvSpPr>
          <p:nvPr>
            <p:ph type="sldNum" sz="quarter" idx="12"/>
          </p:nvPr>
        </p:nvSpPr>
        <p:spPr/>
        <p:txBody>
          <a:bodyPr/>
          <a:lstStyle/>
          <a:p>
            <a:fld id="{B7CEC10D-CD46-426F-915E-6C78530279CB}" type="slidenum">
              <a:rPr lang="en-US" smtClean="0"/>
              <a:t>23</a:t>
            </a:fld>
            <a:endParaRPr lang="en-US" dirty="0"/>
          </a:p>
        </p:txBody>
      </p:sp>
      <p:pic>
        <p:nvPicPr>
          <p:cNvPr id="3074" name="Picture 2">
            <a:extLst>
              <a:ext uri="{FF2B5EF4-FFF2-40B4-BE49-F238E27FC236}">
                <a16:creationId xmlns:a16="http://schemas.microsoft.com/office/drawing/2014/main" id="{31D62FE0-3B96-D845-849A-6BE68E0F12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403" b="23145"/>
          <a:stretch/>
        </p:blipFill>
        <p:spPr bwMode="auto">
          <a:xfrm>
            <a:off x="4765863" y="1482523"/>
            <a:ext cx="4312823" cy="255244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9D89C2ED-11EB-ED4F-B951-C86BF3A7240F}"/>
              </a:ext>
            </a:extLst>
          </p:cNvPr>
          <p:cNvSpPr/>
          <p:nvPr/>
        </p:nvSpPr>
        <p:spPr>
          <a:xfrm>
            <a:off x="4434114" y="1198275"/>
            <a:ext cx="1212737" cy="5660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94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E315-22D7-1044-96AC-E539C4EFCF94}"/>
              </a:ext>
            </a:extLst>
          </p:cNvPr>
          <p:cNvSpPr>
            <a:spLocks noGrp="1"/>
          </p:cNvSpPr>
          <p:nvPr>
            <p:ph type="title"/>
          </p:nvPr>
        </p:nvSpPr>
        <p:spPr/>
        <p:txBody>
          <a:bodyPr/>
          <a:lstStyle/>
          <a:p>
            <a:r>
              <a:rPr lang="en-GB" dirty="0" err="1"/>
              <a:t>ServHelper</a:t>
            </a:r>
            <a:r>
              <a:rPr lang="en-GB" dirty="0"/>
              <a:t> Malware Analysis (small excerpt)</a:t>
            </a:r>
            <a:endParaRPr lang="en-US" dirty="0"/>
          </a:p>
        </p:txBody>
      </p:sp>
      <p:sp>
        <p:nvSpPr>
          <p:cNvPr id="3" name="Content Placeholder 2">
            <a:extLst>
              <a:ext uri="{FF2B5EF4-FFF2-40B4-BE49-F238E27FC236}">
                <a16:creationId xmlns:a16="http://schemas.microsoft.com/office/drawing/2014/main" id="{67249FB6-644E-6E4B-9479-456793288B20}"/>
              </a:ext>
            </a:extLst>
          </p:cNvPr>
          <p:cNvSpPr>
            <a:spLocks noGrp="1"/>
          </p:cNvSpPr>
          <p:nvPr>
            <p:ph idx="1"/>
          </p:nvPr>
        </p:nvSpPr>
        <p:spPr/>
        <p:txBody>
          <a:bodyPr/>
          <a:lstStyle/>
          <a:p>
            <a:pPr fontAlgn="base"/>
            <a:r>
              <a:rPr lang="en-GB" dirty="0" err="1"/>
              <a:t>ServHelper</a:t>
            </a:r>
            <a:r>
              <a:rPr lang="en-GB" dirty="0"/>
              <a:t> is a new malware family -- best classified as a backdoor -- that we first observed in the wild in November 2018. </a:t>
            </a:r>
          </a:p>
          <a:p>
            <a:pPr fontAlgn="base"/>
            <a:r>
              <a:rPr lang="en-GB" dirty="0"/>
              <a:t>The malware is written in Delphi and at the time of this writing is being actively developed. New commands and functionality are being added to the malware in almost every new campaign …</a:t>
            </a:r>
          </a:p>
          <a:p>
            <a:pPr fontAlgn="base"/>
            <a:r>
              <a:rPr lang="en-GB" dirty="0"/>
              <a:t>The “tunnel” (larger) variant has more features and focuses on </a:t>
            </a:r>
            <a:r>
              <a:rPr lang="en-GB" b="1" dirty="0"/>
              <a:t>setting up reverse SSH tunnels</a:t>
            </a:r>
            <a:r>
              <a:rPr lang="en-GB" dirty="0"/>
              <a:t> to allow the threat actor to access the infected host via Remote Desktop Protocol (RDP). </a:t>
            </a:r>
          </a:p>
          <a:p>
            <a:pPr fontAlgn="base"/>
            <a:r>
              <a:rPr lang="en-GB" dirty="0"/>
              <a:t>Once </a:t>
            </a:r>
            <a:r>
              <a:rPr lang="en-GB" dirty="0" err="1"/>
              <a:t>ServHelper</a:t>
            </a:r>
            <a:r>
              <a:rPr lang="en-GB" dirty="0"/>
              <a:t> establishes remote desktop access, the malware contains functionality for the threat actor to “hijack” legitimate user accounts or their web browser profiles and use them as they see fit. The </a:t>
            </a:r>
          </a:p>
          <a:p>
            <a:endParaRPr lang="en-US" dirty="0"/>
          </a:p>
        </p:txBody>
      </p:sp>
      <p:sp>
        <p:nvSpPr>
          <p:cNvPr id="4" name="Footer Placeholder 3">
            <a:extLst>
              <a:ext uri="{FF2B5EF4-FFF2-40B4-BE49-F238E27FC236}">
                <a16:creationId xmlns:a16="http://schemas.microsoft.com/office/drawing/2014/main" id="{BFBEAD84-09F4-8D4F-9247-B018F28855D1}"/>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AFAF2769-A8DE-9A4C-A95D-3AC06AE9506C}"/>
              </a:ext>
            </a:extLst>
          </p:cNvPr>
          <p:cNvSpPr>
            <a:spLocks noGrp="1"/>
          </p:cNvSpPr>
          <p:nvPr>
            <p:ph type="sldNum" sz="quarter" idx="12"/>
          </p:nvPr>
        </p:nvSpPr>
        <p:spPr/>
        <p:txBody>
          <a:bodyPr/>
          <a:lstStyle/>
          <a:p>
            <a:fld id="{B7CEC10D-CD46-426F-915E-6C78530279CB}" type="slidenum">
              <a:rPr lang="en-US" smtClean="0"/>
              <a:t>24</a:t>
            </a:fld>
            <a:endParaRPr lang="en-US" dirty="0"/>
          </a:p>
        </p:txBody>
      </p:sp>
    </p:spTree>
    <p:extLst>
      <p:ext uri="{BB962C8B-B14F-4D97-AF65-F5344CB8AC3E}">
        <p14:creationId xmlns:p14="http://schemas.microsoft.com/office/powerpoint/2010/main" val="136516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67E4-368A-5D41-8E2F-43064911842C}"/>
              </a:ext>
            </a:extLst>
          </p:cNvPr>
          <p:cNvSpPr>
            <a:spLocks noGrp="1"/>
          </p:cNvSpPr>
          <p:nvPr>
            <p:ph type="title"/>
          </p:nvPr>
        </p:nvSpPr>
        <p:spPr/>
        <p:txBody>
          <a:bodyPr/>
          <a:lstStyle/>
          <a:p>
            <a:r>
              <a:rPr lang="en-US" dirty="0"/>
              <a:t>Our new source</a:t>
            </a:r>
          </a:p>
        </p:txBody>
      </p:sp>
      <p:sp>
        <p:nvSpPr>
          <p:cNvPr id="3" name="Content Placeholder 2">
            <a:extLst>
              <a:ext uri="{FF2B5EF4-FFF2-40B4-BE49-F238E27FC236}">
                <a16:creationId xmlns:a16="http://schemas.microsoft.com/office/drawing/2014/main" id="{78F02DBD-6CD3-8F41-8CBD-DAD5562E7EC2}"/>
              </a:ext>
            </a:extLst>
          </p:cNvPr>
          <p:cNvSpPr>
            <a:spLocks noGrp="1"/>
          </p:cNvSpPr>
          <p:nvPr>
            <p:ph idx="1"/>
          </p:nvPr>
        </p:nvSpPr>
        <p:spPr>
          <a:xfrm>
            <a:off x="610100" y="1188000"/>
            <a:ext cx="4753208" cy="3381619"/>
          </a:xfrm>
        </p:spPr>
        <p:txBody>
          <a:bodyPr/>
          <a:lstStyle/>
          <a:p>
            <a:r>
              <a:rPr lang="en-US" dirty="0"/>
              <a:t>Available at </a:t>
            </a:r>
          </a:p>
          <a:p>
            <a:r>
              <a:rPr lang="en-US" sz="1200" dirty="0">
                <a:hlinkClick r:id="rId2"/>
              </a:rPr>
              <a:t>https://www.sonicwall.com/resources/2020-cyber-threat-report-pdf/</a:t>
            </a:r>
            <a:endParaRPr lang="en-US" sz="1200" dirty="0"/>
          </a:p>
          <a:p>
            <a:r>
              <a:rPr lang="en-US" dirty="0"/>
              <a:t>And in the slides directory</a:t>
            </a:r>
          </a:p>
          <a:p>
            <a:endParaRPr lang="en-US" dirty="0"/>
          </a:p>
        </p:txBody>
      </p:sp>
      <p:sp>
        <p:nvSpPr>
          <p:cNvPr id="4" name="Footer Placeholder 3">
            <a:extLst>
              <a:ext uri="{FF2B5EF4-FFF2-40B4-BE49-F238E27FC236}">
                <a16:creationId xmlns:a16="http://schemas.microsoft.com/office/drawing/2014/main" id="{0D8E6233-DEC0-A34D-930C-8359CFFB9139}"/>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305A1C0B-60DB-E944-ADF2-DC33A171019A}"/>
              </a:ext>
            </a:extLst>
          </p:cNvPr>
          <p:cNvSpPr>
            <a:spLocks noGrp="1"/>
          </p:cNvSpPr>
          <p:nvPr>
            <p:ph type="sldNum" sz="quarter" idx="12"/>
          </p:nvPr>
        </p:nvSpPr>
        <p:spPr/>
        <p:txBody>
          <a:bodyPr/>
          <a:lstStyle/>
          <a:p>
            <a:fld id="{B7CEC10D-CD46-426F-915E-6C78530279CB}" type="slidenum">
              <a:rPr lang="en-US" smtClean="0"/>
              <a:t>25</a:t>
            </a:fld>
            <a:endParaRPr lang="en-US" dirty="0"/>
          </a:p>
        </p:txBody>
      </p:sp>
      <p:pic>
        <p:nvPicPr>
          <p:cNvPr id="9" name="Picture 8" descr="Logo, calendar, company name&#10;&#10;Description automatically generated">
            <a:extLst>
              <a:ext uri="{FF2B5EF4-FFF2-40B4-BE49-F238E27FC236}">
                <a16:creationId xmlns:a16="http://schemas.microsoft.com/office/drawing/2014/main" id="{CCE77571-EA23-704D-B63B-86665F5AC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923" y="147689"/>
            <a:ext cx="3098839" cy="4327596"/>
          </a:xfrm>
          <a:prstGeom prst="rect">
            <a:avLst/>
          </a:prstGeom>
        </p:spPr>
      </p:pic>
    </p:spTree>
    <p:extLst>
      <p:ext uri="{BB962C8B-B14F-4D97-AF65-F5344CB8AC3E}">
        <p14:creationId xmlns:p14="http://schemas.microsoft.com/office/powerpoint/2010/main" val="2378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6C55-5DFE-4043-9EB6-5CD9F39D6C00}"/>
              </a:ext>
            </a:extLst>
          </p:cNvPr>
          <p:cNvSpPr>
            <a:spLocks noGrp="1"/>
          </p:cNvSpPr>
          <p:nvPr>
            <p:ph type="title"/>
          </p:nvPr>
        </p:nvSpPr>
        <p:spPr/>
        <p:txBody>
          <a:bodyPr/>
          <a:lstStyle/>
          <a:p>
            <a:r>
              <a:rPr lang="en-US" dirty="0"/>
              <a:t>Risks from New Kits and Macros</a:t>
            </a:r>
          </a:p>
        </p:txBody>
      </p:sp>
      <p:sp>
        <p:nvSpPr>
          <p:cNvPr id="3" name="Content Placeholder 2">
            <a:extLst>
              <a:ext uri="{FF2B5EF4-FFF2-40B4-BE49-F238E27FC236}">
                <a16:creationId xmlns:a16="http://schemas.microsoft.com/office/drawing/2014/main" id="{5DABDBE2-EA51-7C4A-BF90-2A11CC4C1DF7}"/>
              </a:ext>
            </a:extLst>
          </p:cNvPr>
          <p:cNvSpPr>
            <a:spLocks noGrp="1"/>
          </p:cNvSpPr>
          <p:nvPr>
            <p:ph idx="1"/>
          </p:nvPr>
        </p:nvSpPr>
        <p:spPr/>
        <p:txBody>
          <a:bodyPr/>
          <a:lstStyle/>
          <a:p>
            <a:r>
              <a:rPr lang="en-GB" dirty="0"/>
              <a:t>With the indictments of various cybercriminal gang members, some exploit kits (EK) have emerged to replace older variants. But even the new EKs still utilize fairly old Internet Explorer and Adobe Flash vulnerabilities. </a:t>
            </a:r>
            <a:r>
              <a:rPr lang="en-GB" b="1" dirty="0"/>
              <a:t>Like their predecessors, they also are mainly distributed via “drive-by-download” and </a:t>
            </a:r>
            <a:r>
              <a:rPr lang="en-GB" b="1" dirty="0" err="1"/>
              <a:t>malvertizing</a:t>
            </a:r>
            <a:r>
              <a:rPr lang="en-GB" b="1" dirty="0"/>
              <a:t> campaigns. </a:t>
            </a:r>
          </a:p>
          <a:p>
            <a:r>
              <a:rPr lang="en-GB" b="1" dirty="0"/>
              <a:t>Newer and more sophisticated EKs, however, use </a:t>
            </a:r>
            <a:r>
              <a:rPr lang="en-GB" b="1" dirty="0" err="1"/>
              <a:t>fileless</a:t>
            </a:r>
            <a:r>
              <a:rPr lang="en-GB" b="1" dirty="0"/>
              <a:t> attacks instead of dropping traditional payloads to the disk</a:t>
            </a:r>
            <a:r>
              <a:rPr lang="en-GB" dirty="0"/>
              <a:t>. Magnitude EK, Underminer EK and </a:t>
            </a:r>
            <a:r>
              <a:rPr lang="en-GB" dirty="0" err="1"/>
              <a:t>Purplefox</a:t>
            </a:r>
            <a:r>
              <a:rPr lang="en-GB" dirty="0"/>
              <a:t> EK have been known to leverage </a:t>
            </a:r>
            <a:r>
              <a:rPr lang="en-GB" dirty="0" err="1"/>
              <a:t>fileless</a:t>
            </a:r>
            <a:r>
              <a:rPr lang="en-GB" dirty="0"/>
              <a:t> payloads, many of which are ransomware. </a:t>
            </a:r>
          </a:p>
          <a:p>
            <a:r>
              <a:rPr lang="en-GB" dirty="0"/>
              <a:t>As another example, router-based exploit kits can alter a router’s DNS settings so that users are redirected to phishing and other malicious websites. </a:t>
            </a:r>
          </a:p>
          <a:p>
            <a:r>
              <a:rPr lang="en-GB" dirty="0"/>
              <a:t>Each year, SonicWall sees an increase in the use of document files as an initial vector for malware infection. </a:t>
            </a:r>
          </a:p>
          <a:p>
            <a:endParaRPr lang="en-US" dirty="0"/>
          </a:p>
        </p:txBody>
      </p:sp>
      <p:sp>
        <p:nvSpPr>
          <p:cNvPr id="4" name="Footer Placeholder 3">
            <a:extLst>
              <a:ext uri="{FF2B5EF4-FFF2-40B4-BE49-F238E27FC236}">
                <a16:creationId xmlns:a16="http://schemas.microsoft.com/office/drawing/2014/main" id="{E3E33353-0213-9D4C-9009-22A73D886AD2}"/>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E636C542-724E-C248-8770-2587E2FE0860}"/>
              </a:ext>
            </a:extLst>
          </p:cNvPr>
          <p:cNvSpPr>
            <a:spLocks noGrp="1"/>
          </p:cNvSpPr>
          <p:nvPr>
            <p:ph type="sldNum" sz="quarter" idx="12"/>
          </p:nvPr>
        </p:nvSpPr>
        <p:spPr/>
        <p:txBody>
          <a:bodyPr/>
          <a:lstStyle/>
          <a:p>
            <a:fld id="{B7CEC10D-CD46-426F-915E-6C78530279CB}" type="slidenum">
              <a:rPr lang="en-US" smtClean="0"/>
              <a:t>26</a:t>
            </a:fld>
            <a:endParaRPr lang="en-US" dirty="0"/>
          </a:p>
        </p:txBody>
      </p:sp>
    </p:spTree>
    <p:extLst>
      <p:ext uri="{BB962C8B-B14F-4D97-AF65-F5344CB8AC3E}">
        <p14:creationId xmlns:p14="http://schemas.microsoft.com/office/powerpoint/2010/main" val="76446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3FFC-B15A-FC42-A917-3997ECC2D9FA}"/>
              </a:ext>
            </a:extLst>
          </p:cNvPr>
          <p:cNvSpPr>
            <a:spLocks noGrp="1"/>
          </p:cNvSpPr>
          <p:nvPr>
            <p:ph type="title"/>
          </p:nvPr>
        </p:nvSpPr>
        <p:spPr>
          <a:xfrm>
            <a:off x="609600" y="544228"/>
            <a:ext cx="7923213" cy="394448"/>
          </a:xfrm>
        </p:spPr>
        <p:txBody>
          <a:bodyPr/>
          <a:lstStyle/>
          <a:p>
            <a:r>
              <a:rPr lang="en-US" dirty="0"/>
              <a:t>Trends</a:t>
            </a:r>
          </a:p>
        </p:txBody>
      </p:sp>
      <p:sp>
        <p:nvSpPr>
          <p:cNvPr id="3" name="Content Placeholder 2">
            <a:extLst>
              <a:ext uri="{FF2B5EF4-FFF2-40B4-BE49-F238E27FC236}">
                <a16:creationId xmlns:a16="http://schemas.microsoft.com/office/drawing/2014/main" id="{27EA6532-8936-9D44-A44D-3C1372F6EA52}"/>
              </a:ext>
            </a:extLst>
          </p:cNvPr>
          <p:cNvSpPr>
            <a:spLocks noGrp="1"/>
          </p:cNvSpPr>
          <p:nvPr>
            <p:ph idx="1"/>
          </p:nvPr>
        </p:nvSpPr>
        <p:spPr>
          <a:xfrm>
            <a:off x="609601" y="1187450"/>
            <a:ext cx="4217376" cy="3382963"/>
          </a:xfrm>
        </p:spPr>
        <p:txBody>
          <a:bodyPr/>
          <a:lstStyle/>
          <a:p>
            <a:r>
              <a:rPr lang="en-US" dirty="0"/>
              <a:t>Still from the SonicWall report</a:t>
            </a:r>
          </a:p>
          <a:p>
            <a:r>
              <a:rPr lang="en-US" dirty="0"/>
              <a:t>My notes:</a:t>
            </a:r>
          </a:p>
          <a:p>
            <a:r>
              <a:rPr lang="en-US" dirty="0"/>
              <a:t>1) these figures are (clearly) about the number of attacks witnessed, not the global damage/business. The fact that ransomware “down” is does not mean that ransomware has become less a threat.</a:t>
            </a:r>
          </a:p>
          <a:p>
            <a:r>
              <a:rPr lang="en-US" dirty="0"/>
              <a:t>2) I disagree with the measures used. “Encrypted threats” is not about a specific threat type but about the use of encryption by threats</a:t>
            </a:r>
          </a:p>
          <a:p>
            <a:r>
              <a:rPr lang="en-US" dirty="0"/>
              <a:t>3) Not clear to me what it is meant by “intrusion attempts”. Other figures are interesting. </a:t>
            </a:r>
          </a:p>
          <a:p>
            <a:endParaRPr lang="en-US" dirty="0"/>
          </a:p>
        </p:txBody>
      </p:sp>
      <p:sp>
        <p:nvSpPr>
          <p:cNvPr id="4" name="Footer Placeholder 3">
            <a:extLst>
              <a:ext uri="{FF2B5EF4-FFF2-40B4-BE49-F238E27FC236}">
                <a16:creationId xmlns:a16="http://schemas.microsoft.com/office/drawing/2014/main" id="{58713674-51DD-F449-9BE9-4EE11F09BC10}"/>
              </a:ext>
            </a:extLst>
          </p:cNvPr>
          <p:cNvSpPr>
            <a:spLocks noGrp="1"/>
          </p:cNvSpPr>
          <p:nvPr>
            <p:ph type="ftr" sz="quarter" idx="11"/>
          </p:nvPr>
        </p:nvSpPr>
        <p:spPr>
          <a:xfrm>
            <a:off x="989178" y="4772381"/>
            <a:ext cx="6728631" cy="351000"/>
          </a:xfrm>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8081D424-B074-8C47-A462-671B5551E248}"/>
              </a:ext>
            </a:extLst>
          </p:cNvPr>
          <p:cNvSpPr>
            <a:spLocks noGrp="1"/>
          </p:cNvSpPr>
          <p:nvPr>
            <p:ph type="sldNum" sz="quarter" idx="12"/>
          </p:nvPr>
        </p:nvSpPr>
        <p:spPr>
          <a:xfrm>
            <a:off x="609938" y="4773600"/>
            <a:ext cx="601313" cy="351000"/>
          </a:xfrm>
        </p:spPr>
        <p:txBody>
          <a:bodyPr/>
          <a:lstStyle/>
          <a:p>
            <a:fld id="{B7CEC10D-CD46-426F-915E-6C78530279CB}" type="slidenum">
              <a:rPr lang="en-US" smtClean="0"/>
              <a:pPr/>
              <a:t>27</a:t>
            </a:fld>
            <a:endParaRPr lang="en-US" dirty="0"/>
          </a:p>
        </p:txBody>
      </p:sp>
      <p:pic>
        <p:nvPicPr>
          <p:cNvPr id="7" name="Picture 6" descr="Chart, bar chart&#10;&#10;Description automatically generated">
            <a:extLst>
              <a:ext uri="{FF2B5EF4-FFF2-40B4-BE49-F238E27FC236}">
                <a16:creationId xmlns:a16="http://schemas.microsoft.com/office/drawing/2014/main" id="{04E73901-F72C-594C-87FE-0DF8CD41F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133" y="1012153"/>
            <a:ext cx="3973357" cy="3382963"/>
          </a:xfrm>
          <a:prstGeom prst="rect">
            <a:avLst/>
          </a:prstGeom>
        </p:spPr>
      </p:pic>
    </p:spTree>
    <p:extLst>
      <p:ext uri="{BB962C8B-B14F-4D97-AF65-F5344CB8AC3E}">
        <p14:creationId xmlns:p14="http://schemas.microsoft.com/office/powerpoint/2010/main" val="68874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964B-5097-5344-991B-8D2D91811F83}"/>
              </a:ext>
            </a:extLst>
          </p:cNvPr>
          <p:cNvSpPr>
            <a:spLocks noGrp="1"/>
          </p:cNvSpPr>
          <p:nvPr>
            <p:ph type="title"/>
          </p:nvPr>
        </p:nvSpPr>
        <p:spPr/>
        <p:txBody>
          <a:bodyPr/>
          <a:lstStyle/>
          <a:p>
            <a:r>
              <a:rPr lang="en-US" dirty="0"/>
              <a:t>An interesting “information”</a:t>
            </a:r>
          </a:p>
        </p:txBody>
      </p:sp>
      <p:sp>
        <p:nvSpPr>
          <p:cNvPr id="3" name="Content Placeholder 2">
            <a:extLst>
              <a:ext uri="{FF2B5EF4-FFF2-40B4-BE49-F238E27FC236}">
                <a16:creationId xmlns:a16="http://schemas.microsoft.com/office/drawing/2014/main" id="{0B45A7D6-3656-6A41-B171-239522F4C82D}"/>
              </a:ext>
            </a:extLst>
          </p:cNvPr>
          <p:cNvSpPr>
            <a:spLocks noGrp="1"/>
          </p:cNvSpPr>
          <p:nvPr>
            <p:ph idx="1"/>
          </p:nvPr>
        </p:nvSpPr>
        <p:spPr>
          <a:xfrm>
            <a:off x="610100" y="2321169"/>
            <a:ext cx="7922712" cy="2248450"/>
          </a:xfrm>
        </p:spPr>
        <p:txBody>
          <a:bodyPr/>
          <a:lstStyle/>
          <a:p>
            <a:r>
              <a:rPr lang="en-US" dirty="0"/>
              <a:t>This is taken straight from the SonicWall report. </a:t>
            </a:r>
          </a:p>
          <a:p>
            <a:r>
              <a:rPr lang="en-US" b="1" dirty="0"/>
              <a:t>What do you think it is going on here?</a:t>
            </a:r>
          </a:p>
          <a:p>
            <a:pPr marL="342900" indent="-342900">
              <a:buAutoNum type="alphaLcParenR"/>
            </a:pPr>
            <a:r>
              <a:rPr lang="en-US" dirty="0"/>
              <a:t>Phishing is now less popular, because watering hole attacks have become more effective</a:t>
            </a:r>
          </a:p>
          <a:p>
            <a:pPr marL="342900" indent="-342900">
              <a:buAutoNum type="alphaLcParenR"/>
            </a:pPr>
            <a:r>
              <a:rPr lang="en-US" dirty="0"/>
              <a:t>Phishing is now less popular, because direct attacks (“intrusion attempts” and “web app” attacks in the previous slide) are more popular</a:t>
            </a:r>
          </a:p>
          <a:p>
            <a:pPr marL="342900" indent="-342900">
              <a:buAutoNum type="alphaLcParenR"/>
            </a:pPr>
            <a:r>
              <a:rPr lang="en-US" dirty="0"/>
              <a:t>Phishing has done less damage in 2019 than in 2018</a:t>
            </a:r>
          </a:p>
          <a:p>
            <a:pPr marL="342900" indent="-342900">
              <a:buAutoNum type="alphaLcParenR"/>
            </a:pPr>
            <a:r>
              <a:rPr lang="en-US" dirty="0"/>
              <a:t>None of the above</a:t>
            </a:r>
          </a:p>
          <a:p>
            <a:endParaRPr lang="en-US" dirty="0"/>
          </a:p>
        </p:txBody>
      </p:sp>
      <p:sp>
        <p:nvSpPr>
          <p:cNvPr id="4" name="Footer Placeholder 3">
            <a:extLst>
              <a:ext uri="{FF2B5EF4-FFF2-40B4-BE49-F238E27FC236}">
                <a16:creationId xmlns:a16="http://schemas.microsoft.com/office/drawing/2014/main" id="{8328A057-FBB9-B448-B3BB-893B029BF69C}"/>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934772C8-C256-C547-9C92-FA59F2FAE82A}"/>
              </a:ext>
            </a:extLst>
          </p:cNvPr>
          <p:cNvSpPr>
            <a:spLocks noGrp="1"/>
          </p:cNvSpPr>
          <p:nvPr>
            <p:ph type="sldNum" sz="quarter" idx="12"/>
          </p:nvPr>
        </p:nvSpPr>
        <p:spPr/>
        <p:txBody>
          <a:bodyPr/>
          <a:lstStyle/>
          <a:p>
            <a:fld id="{B7CEC10D-CD46-426F-915E-6C78530279CB}" type="slidenum">
              <a:rPr lang="en-US" smtClean="0"/>
              <a:t>28</a:t>
            </a:fld>
            <a:endParaRPr lang="en-US" dirty="0"/>
          </a:p>
        </p:txBody>
      </p:sp>
      <p:pic>
        <p:nvPicPr>
          <p:cNvPr id="9" name="Picture 8" descr="A picture containing logo&#10;&#10;Description automatically generated">
            <a:extLst>
              <a:ext uri="{FF2B5EF4-FFF2-40B4-BE49-F238E27FC236}">
                <a16:creationId xmlns:a16="http://schemas.microsoft.com/office/drawing/2014/main" id="{51F6F11A-8D41-9F4F-97CD-0B972888C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74322"/>
            <a:ext cx="7313247" cy="978533"/>
          </a:xfrm>
          <a:prstGeom prst="rect">
            <a:avLst/>
          </a:prstGeom>
        </p:spPr>
      </p:pic>
    </p:spTree>
    <p:extLst>
      <p:ext uri="{BB962C8B-B14F-4D97-AF65-F5344CB8AC3E}">
        <p14:creationId xmlns:p14="http://schemas.microsoft.com/office/powerpoint/2010/main" val="306645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964B-5097-5344-991B-8D2D91811F83}"/>
              </a:ext>
            </a:extLst>
          </p:cNvPr>
          <p:cNvSpPr>
            <a:spLocks noGrp="1"/>
          </p:cNvSpPr>
          <p:nvPr>
            <p:ph type="title"/>
          </p:nvPr>
        </p:nvSpPr>
        <p:spPr/>
        <p:txBody>
          <a:bodyPr/>
          <a:lstStyle/>
          <a:p>
            <a:r>
              <a:rPr lang="en-US" dirty="0"/>
              <a:t>My explanation</a:t>
            </a:r>
          </a:p>
        </p:txBody>
      </p:sp>
      <p:sp>
        <p:nvSpPr>
          <p:cNvPr id="3" name="Content Placeholder 2">
            <a:extLst>
              <a:ext uri="{FF2B5EF4-FFF2-40B4-BE49-F238E27FC236}">
                <a16:creationId xmlns:a16="http://schemas.microsoft.com/office/drawing/2014/main" id="{0B45A7D6-3656-6A41-B171-239522F4C82D}"/>
              </a:ext>
            </a:extLst>
          </p:cNvPr>
          <p:cNvSpPr>
            <a:spLocks noGrp="1"/>
          </p:cNvSpPr>
          <p:nvPr>
            <p:ph idx="1"/>
          </p:nvPr>
        </p:nvSpPr>
        <p:spPr>
          <a:xfrm>
            <a:off x="610100" y="2321169"/>
            <a:ext cx="7922712" cy="2248450"/>
          </a:xfrm>
        </p:spPr>
        <p:txBody>
          <a:bodyPr/>
          <a:lstStyle/>
          <a:p>
            <a:pPr marL="285750" indent="-285750">
              <a:buFont typeface="Arial" panose="020B0604020202020204" pitchFamily="34" charset="0"/>
              <a:buChar char="•"/>
            </a:pPr>
            <a:r>
              <a:rPr lang="en-US" dirty="0"/>
              <a:t>Phishing is not “down”, but the </a:t>
            </a:r>
            <a:r>
              <a:rPr lang="en-US" i="1" dirty="0"/>
              <a:t>volume of Phishing is. </a:t>
            </a:r>
          </a:p>
          <a:p>
            <a:pPr marL="285750" indent="-285750">
              <a:buFont typeface="Arial" panose="020B0604020202020204" pitchFamily="34" charset="0"/>
              <a:buChar char="•"/>
            </a:pPr>
            <a:r>
              <a:rPr lang="en-US" dirty="0"/>
              <a:t>This is probably because attacks are more targeted (e.g. ransomware).</a:t>
            </a:r>
          </a:p>
          <a:p>
            <a:pPr marL="285750" indent="-285750">
              <a:buFont typeface="Arial" panose="020B0604020202020204" pitchFamily="34" charset="0"/>
              <a:buChar char="•"/>
            </a:pPr>
            <a:r>
              <a:rPr lang="en-US" dirty="0"/>
              <a:t>So the </a:t>
            </a:r>
            <a:r>
              <a:rPr lang="en-US" i="1" dirty="0"/>
              <a:t>number</a:t>
            </a:r>
            <a:r>
              <a:rPr lang="en-US" dirty="0"/>
              <a:t> of phishing attempts is lower, but their quality is higher. </a:t>
            </a:r>
          </a:p>
          <a:p>
            <a:pPr marL="285750" indent="-285750">
              <a:buFont typeface="Arial" panose="020B0604020202020204" pitchFamily="34" charset="0"/>
              <a:buChar char="•"/>
            </a:pPr>
            <a:r>
              <a:rPr lang="en-US" b="1" dirty="0"/>
              <a:t>I am ready to bet that Phishing has done more total damage in 2019 than in 2018</a:t>
            </a:r>
            <a:r>
              <a:rPr lang="en-US" dirty="0"/>
              <a:t>. </a:t>
            </a:r>
          </a:p>
          <a:p>
            <a:pPr marL="285750" indent="-285750">
              <a:buFont typeface="Arial" panose="020B0604020202020204" pitchFamily="34" charset="0"/>
              <a:buChar char="•"/>
            </a:pPr>
            <a:r>
              <a:rPr lang="en-US" dirty="0"/>
              <a:t>In this respect this is a </a:t>
            </a:r>
            <a:r>
              <a:rPr lang="en-US" u="sng" dirty="0"/>
              <a:t>very bad title</a:t>
            </a:r>
            <a:r>
              <a:rPr lang="en-US" dirty="0"/>
              <a:t>.</a:t>
            </a:r>
          </a:p>
          <a:p>
            <a:pPr marL="285750" indent="-285750">
              <a:buFont typeface="Arial" panose="020B0604020202020204" pitchFamily="34" charset="0"/>
              <a:buChar char="•"/>
            </a:pPr>
            <a:r>
              <a:rPr lang="en-US" dirty="0"/>
              <a:t>The authors do explain a bit what is going on: “… </a:t>
            </a:r>
            <a:r>
              <a:rPr lang="en-GB" dirty="0"/>
              <a:t>cybercriminals are being more targeted with phishing than ever before … volume is only part of the story. Phishers are being measured, pragmatic and patient. “</a:t>
            </a:r>
          </a:p>
          <a:p>
            <a:endParaRPr lang="en-US" dirty="0"/>
          </a:p>
          <a:p>
            <a:endParaRPr lang="en-US" dirty="0"/>
          </a:p>
        </p:txBody>
      </p:sp>
      <p:sp>
        <p:nvSpPr>
          <p:cNvPr id="4" name="Footer Placeholder 3">
            <a:extLst>
              <a:ext uri="{FF2B5EF4-FFF2-40B4-BE49-F238E27FC236}">
                <a16:creationId xmlns:a16="http://schemas.microsoft.com/office/drawing/2014/main" id="{8328A057-FBB9-B448-B3BB-893B029BF69C}"/>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934772C8-C256-C547-9C92-FA59F2FAE82A}"/>
              </a:ext>
            </a:extLst>
          </p:cNvPr>
          <p:cNvSpPr>
            <a:spLocks noGrp="1"/>
          </p:cNvSpPr>
          <p:nvPr>
            <p:ph type="sldNum" sz="quarter" idx="12"/>
          </p:nvPr>
        </p:nvSpPr>
        <p:spPr/>
        <p:txBody>
          <a:bodyPr/>
          <a:lstStyle/>
          <a:p>
            <a:fld id="{B7CEC10D-CD46-426F-915E-6C78530279CB}" type="slidenum">
              <a:rPr lang="en-US" smtClean="0"/>
              <a:t>29</a:t>
            </a:fld>
            <a:endParaRPr lang="en-US" dirty="0"/>
          </a:p>
        </p:txBody>
      </p:sp>
      <p:pic>
        <p:nvPicPr>
          <p:cNvPr id="9" name="Picture 8" descr="A picture containing logo&#10;&#10;Description automatically generated">
            <a:extLst>
              <a:ext uri="{FF2B5EF4-FFF2-40B4-BE49-F238E27FC236}">
                <a16:creationId xmlns:a16="http://schemas.microsoft.com/office/drawing/2014/main" id="{51F6F11A-8D41-9F4F-97CD-0B972888C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74322"/>
            <a:ext cx="7313247" cy="978533"/>
          </a:xfrm>
          <a:prstGeom prst="rect">
            <a:avLst/>
          </a:prstGeom>
        </p:spPr>
      </p:pic>
    </p:spTree>
    <p:extLst>
      <p:ext uri="{BB962C8B-B14F-4D97-AF65-F5344CB8AC3E}">
        <p14:creationId xmlns:p14="http://schemas.microsoft.com/office/powerpoint/2010/main" val="411020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8F4E-CDA0-F640-97DD-55C6721C6D0B}"/>
              </a:ext>
            </a:extLst>
          </p:cNvPr>
          <p:cNvSpPr>
            <a:spLocks noGrp="1"/>
          </p:cNvSpPr>
          <p:nvPr>
            <p:ph type="title"/>
          </p:nvPr>
        </p:nvSpPr>
        <p:spPr>
          <a:xfrm>
            <a:off x="609600" y="544228"/>
            <a:ext cx="7923213" cy="394448"/>
          </a:xfrm>
        </p:spPr>
        <p:txBody>
          <a:bodyPr/>
          <a:lstStyle/>
          <a:p>
            <a:r>
              <a:rPr lang="en-US" dirty="0"/>
              <a:t>Material</a:t>
            </a:r>
          </a:p>
        </p:txBody>
      </p:sp>
      <p:sp>
        <p:nvSpPr>
          <p:cNvPr id="7" name="Text Placeholder 6">
            <a:extLst>
              <a:ext uri="{FF2B5EF4-FFF2-40B4-BE49-F238E27FC236}">
                <a16:creationId xmlns:a16="http://schemas.microsoft.com/office/drawing/2014/main" id="{B62D6B9C-D950-9043-A2B8-A9F61B5F5AEB}"/>
              </a:ext>
            </a:extLst>
          </p:cNvPr>
          <p:cNvSpPr>
            <a:spLocks noGrp="1"/>
          </p:cNvSpPr>
          <p:nvPr>
            <p:ph idx="1"/>
          </p:nvPr>
        </p:nvSpPr>
        <p:spPr>
          <a:xfrm>
            <a:off x="610100" y="1188000"/>
            <a:ext cx="7922712" cy="3381619"/>
          </a:xfrm>
        </p:spPr>
        <p:txBody>
          <a:bodyPr/>
          <a:lstStyle/>
          <a:p>
            <a:r>
              <a:rPr lang="en-US" sz="1800" dirty="0"/>
              <a:t>Underlying material: [OBLIGATORY READ!]</a:t>
            </a:r>
          </a:p>
          <a:p>
            <a:pPr marL="285750" lvl="1" indent="-285750">
              <a:buFont typeface="Arial" panose="020B0604020202020204" pitchFamily="34" charset="0"/>
              <a:buChar char="•"/>
            </a:pPr>
            <a:r>
              <a:rPr lang="en-US" sz="1800" dirty="0"/>
              <a:t>We usually refer to the last two Internet Security Threat Reports by Symantec, but for some reasons (I guess it has to do with the fact that Symantec has been acquired by Broadcom), there is no 2020 Internet Security Threat Report.</a:t>
            </a:r>
          </a:p>
          <a:p>
            <a:pPr marL="285750" lvl="1" indent="-285750">
              <a:buFont typeface="Arial" panose="020B0604020202020204" pitchFamily="34" charset="0"/>
              <a:buChar char="•"/>
            </a:pPr>
            <a:r>
              <a:rPr lang="en-US" sz="1800" dirty="0"/>
              <a:t>Therefore for in 2020 we refer to the 2020 </a:t>
            </a:r>
            <a:r>
              <a:rPr lang="en-US" sz="1800" dirty="0" err="1"/>
              <a:t>Sonicwall</a:t>
            </a:r>
            <a:r>
              <a:rPr lang="en-US" sz="1800" dirty="0"/>
              <a:t> Cyber Threat Report </a:t>
            </a:r>
            <a:r>
              <a:rPr lang="en-US" sz="1800" dirty="0">
                <a:hlinkClick r:id="rId2"/>
              </a:rPr>
              <a:t>https://www.sonicwall.com/resources/2020-cyber-threat-report-pdf/</a:t>
            </a:r>
            <a:r>
              <a:rPr lang="en-US" sz="1800" dirty="0"/>
              <a:t> (also available in the slides directory – very “commercial” but still has good info)</a:t>
            </a:r>
          </a:p>
          <a:p>
            <a:pPr marL="285750" lvl="1" indent="-285750">
              <a:buFont typeface="Arial" panose="020B0604020202020204" pitchFamily="34" charset="0"/>
              <a:buChar char="•"/>
            </a:pPr>
            <a:r>
              <a:rPr lang="en-US" sz="1800" dirty="0"/>
              <a:t>Presentation Maastricht Ransomware Attack (done by </a:t>
            </a:r>
            <a:r>
              <a:rPr lang="en-GB" dirty="0"/>
              <a:t>Bart van den Heuvel, the CISO)  </a:t>
            </a:r>
            <a:r>
              <a:rPr lang="en-US" sz="1800" dirty="0">
                <a:hlinkClick r:id="rId3"/>
              </a:rPr>
              <a:t>https://connect.geant.org/wp-content/uploads/2020/10/Presentation-ransomware-attack-2019.pdf</a:t>
            </a:r>
            <a:r>
              <a:rPr lang="en-US" sz="1800" dirty="0"/>
              <a:t> (also available in the slides directory)</a:t>
            </a:r>
          </a:p>
          <a:p>
            <a:pPr marL="285750" lvl="1" indent="-285750">
              <a:buFont typeface="Arial" panose="020B0604020202020204" pitchFamily="34" charset="0"/>
              <a:buChar char="•"/>
            </a:pPr>
            <a:r>
              <a:rPr lang="en-US" sz="1800" b="1" dirty="0"/>
              <a:t>Possible additional source [NON OBLIGATORY]: </a:t>
            </a:r>
            <a:r>
              <a:rPr lang="en-US" sz="1800" dirty="0"/>
              <a:t>2020 Checkpoint Cyber Security Report, which I somehow freely downloaded from </a:t>
            </a:r>
            <a:r>
              <a:rPr lang="en-US" sz="1800" dirty="0">
                <a:hlinkClick r:id="rId4"/>
              </a:rPr>
              <a:t>https://www.ntsc.org/assets/pdfs/cyber-security-report-2020.pdf</a:t>
            </a:r>
            <a:endParaRPr lang="en-US" sz="1800" dirty="0"/>
          </a:p>
          <a:p>
            <a:pPr marL="285750" lvl="1" indent="-285750">
              <a:buFont typeface="Arial" panose="020B0604020202020204" pitchFamily="34" charset="0"/>
              <a:buChar char="•"/>
            </a:pPr>
            <a:endParaRPr lang="en-US" sz="1800" dirty="0"/>
          </a:p>
          <a:p>
            <a:pPr lvl="1"/>
            <a:r>
              <a:rPr lang="en-US" sz="1800" dirty="0"/>
              <a:t> </a:t>
            </a:r>
          </a:p>
          <a:p>
            <a:pPr lvl="1"/>
            <a:endParaRPr lang="en-US" sz="1800" dirty="0"/>
          </a:p>
        </p:txBody>
      </p:sp>
      <p:sp>
        <p:nvSpPr>
          <p:cNvPr id="3" name="Footer Placeholder 2">
            <a:extLst>
              <a:ext uri="{FF2B5EF4-FFF2-40B4-BE49-F238E27FC236}">
                <a16:creationId xmlns:a16="http://schemas.microsoft.com/office/drawing/2014/main" id="{5D712E2D-5035-7347-BCFF-65DA8F6B4DA5}"/>
              </a:ext>
            </a:extLst>
          </p:cNvPr>
          <p:cNvSpPr>
            <a:spLocks noGrp="1"/>
          </p:cNvSpPr>
          <p:nvPr>
            <p:ph type="ftr" sz="quarter" idx="11"/>
          </p:nvPr>
        </p:nvSpPr>
        <p:spPr/>
        <p:txBody>
          <a:bodyPr/>
          <a:lstStyle/>
          <a:p>
            <a:r>
              <a:rPr lang="en-US"/>
              <a:t>CCD 04b: Attacks Evolution</a:t>
            </a:r>
            <a:endParaRPr lang="en-US" dirty="0"/>
          </a:p>
        </p:txBody>
      </p:sp>
      <p:sp>
        <p:nvSpPr>
          <p:cNvPr id="4" name="Slide Number Placeholder 3">
            <a:extLst>
              <a:ext uri="{FF2B5EF4-FFF2-40B4-BE49-F238E27FC236}">
                <a16:creationId xmlns:a16="http://schemas.microsoft.com/office/drawing/2014/main" id="{3C994835-5E51-AB4E-BA7E-0822B13B407C}"/>
              </a:ext>
            </a:extLst>
          </p:cNvPr>
          <p:cNvSpPr>
            <a:spLocks noGrp="1"/>
          </p:cNvSpPr>
          <p:nvPr>
            <p:ph type="sldNum" sz="quarter" idx="12"/>
          </p:nvPr>
        </p:nvSpPr>
        <p:spPr/>
        <p:txBody>
          <a:bodyPr/>
          <a:lstStyle/>
          <a:p>
            <a:fld id="{B7CEC10D-CD46-426F-915E-6C78530279CB}" type="slidenum">
              <a:rPr lang="en-US" smtClean="0"/>
              <a:t>3</a:t>
            </a:fld>
            <a:endParaRPr lang="en-US" dirty="0"/>
          </a:p>
        </p:txBody>
      </p:sp>
    </p:spTree>
    <p:extLst>
      <p:ext uri="{BB962C8B-B14F-4D97-AF65-F5344CB8AC3E}">
        <p14:creationId xmlns:p14="http://schemas.microsoft.com/office/powerpoint/2010/main" val="14264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E2EAA7-478B-0340-A6DE-4758694BAB86}"/>
              </a:ext>
            </a:extLst>
          </p:cNvPr>
          <p:cNvSpPr>
            <a:spLocks noGrp="1"/>
          </p:cNvSpPr>
          <p:nvPr>
            <p:ph type="title"/>
          </p:nvPr>
        </p:nvSpPr>
        <p:spPr/>
        <p:txBody>
          <a:bodyPr/>
          <a:lstStyle/>
          <a:p>
            <a:r>
              <a:rPr lang="en-US" dirty="0" err="1"/>
              <a:t>Formjacking</a:t>
            </a:r>
            <a:r>
              <a:rPr lang="en-US" dirty="0"/>
              <a:t>: the new entry in 2019</a:t>
            </a:r>
          </a:p>
        </p:txBody>
      </p:sp>
      <p:sp>
        <p:nvSpPr>
          <p:cNvPr id="2" name="Content Placeholder 1">
            <a:extLst>
              <a:ext uri="{FF2B5EF4-FFF2-40B4-BE49-F238E27FC236}">
                <a16:creationId xmlns:a16="http://schemas.microsoft.com/office/drawing/2014/main" id="{74BE5202-A51F-DB4A-A74C-1C5CBD93424E}"/>
              </a:ext>
            </a:extLst>
          </p:cNvPr>
          <p:cNvSpPr>
            <a:spLocks noGrp="1"/>
          </p:cNvSpPr>
          <p:nvPr>
            <p:ph idx="1"/>
          </p:nvPr>
        </p:nvSpPr>
        <p:spPr>
          <a:xfrm>
            <a:off x="610100" y="1188000"/>
            <a:ext cx="4117348" cy="3381619"/>
          </a:xfrm>
        </p:spPr>
        <p:txBody>
          <a:bodyPr/>
          <a:lstStyle/>
          <a:p>
            <a:r>
              <a:rPr lang="en-US" dirty="0"/>
              <a:t>use of malicious JavaScript code to steal payment card details and other information from payment forms on the checkout web pages of</a:t>
            </a:r>
          </a:p>
          <a:p>
            <a:r>
              <a:rPr lang="en-US" dirty="0"/>
              <a:t>one of the biggest cyber security trends of the year, with an average of 4,800 websites compromised with </a:t>
            </a:r>
            <a:r>
              <a:rPr lang="en-US" dirty="0" err="1"/>
              <a:t>formjacking</a:t>
            </a:r>
            <a:r>
              <a:rPr lang="en-US" dirty="0"/>
              <a:t> code every month in 2018. </a:t>
            </a:r>
          </a:p>
          <a:p>
            <a:r>
              <a:rPr lang="en-US" dirty="0"/>
              <a:t>The fact that the 2020 report by </a:t>
            </a:r>
            <a:r>
              <a:rPr lang="en-US" dirty="0" err="1"/>
              <a:t>sonicwall</a:t>
            </a:r>
            <a:r>
              <a:rPr lang="en-US" dirty="0"/>
              <a:t> shows an 52% increase in web application attacks probably indicates that this kind of attack is still very popular</a:t>
            </a:r>
          </a:p>
          <a:p>
            <a:endParaRPr lang="en-US" dirty="0"/>
          </a:p>
          <a:p>
            <a:endParaRPr lang="en-US" dirty="0"/>
          </a:p>
        </p:txBody>
      </p:sp>
      <p:pic>
        <p:nvPicPr>
          <p:cNvPr id="5" name="Picture 2" descr="Image result for formjacking">
            <a:extLst>
              <a:ext uri="{FF2B5EF4-FFF2-40B4-BE49-F238E27FC236}">
                <a16:creationId xmlns:a16="http://schemas.microsoft.com/office/drawing/2014/main" id="{BA4F6ABC-1641-EC40-B83C-E0FE5D660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634" y="1292469"/>
            <a:ext cx="2438249" cy="318995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B15F8AE6-3D6D-9147-A520-0703A357FF6C}"/>
              </a:ext>
            </a:extLst>
          </p:cNvPr>
          <p:cNvSpPr>
            <a:spLocks noGrp="1"/>
          </p:cNvSpPr>
          <p:nvPr>
            <p:ph type="ftr" sz="quarter" idx="11"/>
          </p:nvPr>
        </p:nvSpPr>
        <p:spPr/>
        <p:txBody>
          <a:bodyPr/>
          <a:lstStyle/>
          <a:p>
            <a:r>
              <a:rPr lang="en-US"/>
              <a:t>CCD 04b: Attacks Evolution</a:t>
            </a:r>
            <a:endParaRPr lang="en-US" dirty="0"/>
          </a:p>
        </p:txBody>
      </p:sp>
      <p:sp>
        <p:nvSpPr>
          <p:cNvPr id="4" name="Slide Number Placeholder 3">
            <a:extLst>
              <a:ext uri="{FF2B5EF4-FFF2-40B4-BE49-F238E27FC236}">
                <a16:creationId xmlns:a16="http://schemas.microsoft.com/office/drawing/2014/main" id="{8B414F9A-4B54-F64B-9632-62718CEAA3AB}"/>
              </a:ext>
            </a:extLst>
          </p:cNvPr>
          <p:cNvSpPr>
            <a:spLocks noGrp="1"/>
          </p:cNvSpPr>
          <p:nvPr>
            <p:ph type="sldNum" sz="quarter" idx="12"/>
          </p:nvPr>
        </p:nvSpPr>
        <p:spPr/>
        <p:txBody>
          <a:bodyPr/>
          <a:lstStyle/>
          <a:p>
            <a:fld id="{B7CEC10D-CD46-426F-915E-6C78530279CB}" type="slidenum">
              <a:rPr lang="en-US" smtClean="0"/>
              <a:t>30</a:t>
            </a:fld>
            <a:endParaRPr lang="en-US" dirty="0"/>
          </a:p>
        </p:txBody>
      </p:sp>
    </p:spTree>
    <p:extLst>
      <p:ext uri="{BB962C8B-B14F-4D97-AF65-F5344CB8AC3E}">
        <p14:creationId xmlns:p14="http://schemas.microsoft.com/office/powerpoint/2010/main" val="328238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6D7E27-2F28-8D48-9E14-9DB573808889}"/>
              </a:ext>
            </a:extLst>
          </p:cNvPr>
          <p:cNvSpPr>
            <a:spLocks noGrp="1"/>
          </p:cNvSpPr>
          <p:nvPr>
            <p:ph type="title"/>
          </p:nvPr>
        </p:nvSpPr>
        <p:spPr/>
        <p:txBody>
          <a:bodyPr/>
          <a:lstStyle/>
          <a:p>
            <a:r>
              <a:rPr lang="en-US" dirty="0" err="1"/>
              <a:t>Formjacking</a:t>
            </a:r>
            <a:r>
              <a:rPr lang="en-US" dirty="0"/>
              <a:t> (2)</a:t>
            </a:r>
            <a:br>
              <a:rPr lang="en-US" dirty="0"/>
            </a:br>
            <a:endParaRPr lang="en-US" dirty="0"/>
          </a:p>
        </p:txBody>
      </p:sp>
      <p:sp>
        <p:nvSpPr>
          <p:cNvPr id="2" name="Text Placeholder 1">
            <a:extLst>
              <a:ext uri="{FF2B5EF4-FFF2-40B4-BE49-F238E27FC236}">
                <a16:creationId xmlns:a16="http://schemas.microsoft.com/office/drawing/2014/main" id="{9832C01D-9972-9041-A581-22E8887EED93}"/>
              </a:ext>
            </a:extLst>
          </p:cNvPr>
          <p:cNvSpPr>
            <a:spLocks noGrp="1"/>
          </p:cNvSpPr>
          <p:nvPr>
            <p:ph idx="1"/>
          </p:nvPr>
        </p:nvSpPr>
        <p:spPr>
          <a:xfrm>
            <a:off x="609600" y="1215432"/>
            <a:ext cx="7922712" cy="3381619"/>
          </a:xfrm>
        </p:spPr>
        <p:txBody>
          <a:bodyPr/>
          <a:lstStyle/>
          <a:p>
            <a:r>
              <a:rPr lang="en-US" dirty="0"/>
              <a:t>This increase in </a:t>
            </a:r>
            <a:r>
              <a:rPr lang="en-US" dirty="0" err="1"/>
              <a:t>formjacking</a:t>
            </a:r>
            <a:r>
              <a:rPr lang="en-US" dirty="0"/>
              <a:t> </a:t>
            </a:r>
            <a:r>
              <a:rPr lang="en-US" b="1" dirty="0"/>
              <a:t>reflects the general growth in supply chain attacks … </a:t>
            </a:r>
            <a:r>
              <a:rPr lang="en-US" dirty="0"/>
              <a:t>many cases targeting third-party services in order to get its code onto targeted websites.</a:t>
            </a:r>
          </a:p>
          <a:p>
            <a:r>
              <a:rPr lang="en-US" dirty="0"/>
              <a:t>In the high-profile breach of Ticketmaster, for example, </a:t>
            </a:r>
            <a:r>
              <a:rPr lang="en-US" dirty="0" err="1"/>
              <a:t>Magecart</a:t>
            </a:r>
            <a:r>
              <a:rPr lang="en-US" dirty="0"/>
              <a:t> compromised a third-party chatbot, which loaded malicious code into the web browsers of visitors to Ticketmaster’s website, with the aim of harvesting customers’ payment data.</a:t>
            </a:r>
          </a:p>
          <a:p>
            <a:r>
              <a:rPr lang="en-US" dirty="0"/>
              <a:t>The growth in </a:t>
            </a:r>
            <a:r>
              <a:rPr lang="en-US" dirty="0" err="1"/>
              <a:t>formjacking</a:t>
            </a:r>
            <a:r>
              <a:rPr lang="en-US" dirty="0"/>
              <a:t> in 2018 may be partially explained by the drop in the value of cryptocurrencies during the year: cyber criminals who may have used websites for </a:t>
            </a:r>
            <a:r>
              <a:rPr lang="en-US" dirty="0" err="1"/>
              <a:t>cryptojacking</a:t>
            </a:r>
            <a:r>
              <a:rPr lang="en-US" dirty="0"/>
              <a:t> may now be opting for </a:t>
            </a:r>
            <a:r>
              <a:rPr lang="en-US" dirty="0" err="1"/>
              <a:t>formjacking</a:t>
            </a:r>
            <a:r>
              <a:rPr lang="en-US" dirty="0"/>
              <a:t>.</a:t>
            </a:r>
          </a:p>
          <a:p>
            <a:endParaRPr lang="en-US" dirty="0"/>
          </a:p>
        </p:txBody>
      </p:sp>
      <p:sp>
        <p:nvSpPr>
          <p:cNvPr id="3" name="Footer Placeholder 2">
            <a:extLst>
              <a:ext uri="{FF2B5EF4-FFF2-40B4-BE49-F238E27FC236}">
                <a16:creationId xmlns:a16="http://schemas.microsoft.com/office/drawing/2014/main" id="{E2E43B45-0D51-054E-AB45-F1BD37CC19A7}"/>
              </a:ext>
            </a:extLst>
          </p:cNvPr>
          <p:cNvSpPr>
            <a:spLocks noGrp="1"/>
          </p:cNvSpPr>
          <p:nvPr>
            <p:ph type="ftr" sz="quarter" idx="11"/>
          </p:nvPr>
        </p:nvSpPr>
        <p:spPr/>
        <p:txBody>
          <a:bodyPr/>
          <a:lstStyle/>
          <a:p>
            <a:r>
              <a:rPr lang="en-US"/>
              <a:t>CCD 04b: Attacks Evolution</a:t>
            </a:r>
            <a:endParaRPr lang="en-US" dirty="0"/>
          </a:p>
        </p:txBody>
      </p:sp>
      <p:sp>
        <p:nvSpPr>
          <p:cNvPr id="4" name="Slide Number Placeholder 3">
            <a:extLst>
              <a:ext uri="{FF2B5EF4-FFF2-40B4-BE49-F238E27FC236}">
                <a16:creationId xmlns:a16="http://schemas.microsoft.com/office/drawing/2014/main" id="{616E5455-85A5-FF4E-A3C8-2FAB1E6585A3}"/>
              </a:ext>
            </a:extLst>
          </p:cNvPr>
          <p:cNvSpPr>
            <a:spLocks noGrp="1"/>
          </p:cNvSpPr>
          <p:nvPr>
            <p:ph type="sldNum" sz="quarter" idx="12"/>
          </p:nvPr>
        </p:nvSpPr>
        <p:spPr/>
        <p:txBody>
          <a:bodyPr/>
          <a:lstStyle/>
          <a:p>
            <a:fld id="{B7CEC10D-CD46-426F-915E-6C78530279CB}" type="slidenum">
              <a:rPr lang="en-US" smtClean="0"/>
              <a:t>31</a:t>
            </a:fld>
            <a:endParaRPr lang="en-US" dirty="0"/>
          </a:p>
        </p:txBody>
      </p:sp>
    </p:spTree>
    <p:extLst>
      <p:ext uri="{BB962C8B-B14F-4D97-AF65-F5344CB8AC3E}">
        <p14:creationId xmlns:p14="http://schemas.microsoft.com/office/powerpoint/2010/main" val="187862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A2AF7-FEBB-5E41-B948-5F1CDD568713}"/>
              </a:ext>
            </a:extLst>
          </p:cNvPr>
          <p:cNvSpPr>
            <a:spLocks noGrp="1"/>
          </p:cNvSpPr>
          <p:nvPr>
            <p:ph type="title"/>
          </p:nvPr>
        </p:nvSpPr>
        <p:spPr>
          <a:xfrm>
            <a:off x="609600" y="544228"/>
            <a:ext cx="3179885" cy="394448"/>
          </a:xfrm>
        </p:spPr>
        <p:txBody>
          <a:bodyPr/>
          <a:lstStyle/>
          <a:p>
            <a:r>
              <a:rPr lang="en-US" dirty="0"/>
              <a:t>Coin-mining attacks</a:t>
            </a:r>
            <a:br>
              <a:rPr lang="en-US" dirty="0"/>
            </a:br>
            <a:endParaRPr lang="en-US" dirty="0"/>
          </a:p>
        </p:txBody>
      </p:sp>
      <p:sp>
        <p:nvSpPr>
          <p:cNvPr id="2" name="Text Placeholder 1">
            <a:extLst>
              <a:ext uri="{FF2B5EF4-FFF2-40B4-BE49-F238E27FC236}">
                <a16:creationId xmlns:a16="http://schemas.microsoft.com/office/drawing/2014/main" id="{69881702-46B9-E441-8C9A-5F10D14C7526}"/>
              </a:ext>
            </a:extLst>
          </p:cNvPr>
          <p:cNvSpPr>
            <a:spLocks noGrp="1"/>
          </p:cNvSpPr>
          <p:nvPr>
            <p:ph idx="1"/>
          </p:nvPr>
        </p:nvSpPr>
        <p:spPr>
          <a:xfrm>
            <a:off x="581891" y="1152703"/>
            <a:ext cx="3821223" cy="3381619"/>
          </a:xfrm>
        </p:spPr>
        <p:txBody>
          <a:bodyPr/>
          <a:lstStyle/>
          <a:p>
            <a:r>
              <a:rPr lang="en-US" dirty="0"/>
              <a:t>Beautiful example of a flourishing attacker business that has been completely wiped out. </a:t>
            </a:r>
          </a:p>
          <a:p>
            <a:r>
              <a:rPr lang="en-US" dirty="0"/>
              <a:t>2017: </a:t>
            </a:r>
            <a:r>
              <a:rPr lang="en-US" b="1" dirty="0"/>
              <a:t>8,500% increase</a:t>
            </a:r>
            <a:r>
              <a:rPr lang="en-US" dirty="0"/>
              <a:t> </a:t>
            </a:r>
            <a:r>
              <a:rPr lang="en-US" dirty="0" err="1"/>
              <a:t>wrt</a:t>
            </a:r>
            <a:r>
              <a:rPr lang="en-US" dirty="0"/>
              <a:t> 2016. </a:t>
            </a:r>
          </a:p>
          <a:p>
            <a:r>
              <a:rPr lang="en-US" dirty="0"/>
              <a:t>2018: </a:t>
            </a:r>
            <a:r>
              <a:rPr lang="en-US" b="1" dirty="0"/>
              <a:t>400%</a:t>
            </a:r>
            <a:r>
              <a:rPr lang="en-US" dirty="0"/>
              <a:t> increase </a:t>
            </a:r>
            <a:r>
              <a:rPr lang="en-US" dirty="0" err="1"/>
              <a:t>wrt</a:t>
            </a:r>
            <a:r>
              <a:rPr lang="en-US" dirty="0"/>
              <a:t> 2017 but declining towards the end of the year</a:t>
            </a:r>
          </a:p>
          <a:p>
            <a:r>
              <a:rPr lang="en-US" dirty="0"/>
              <a:t>2019: </a:t>
            </a:r>
            <a:r>
              <a:rPr lang="en-US" b="1" dirty="0"/>
              <a:t>basically zeroed</a:t>
            </a:r>
            <a:r>
              <a:rPr lang="en-US" dirty="0"/>
              <a:t>. </a:t>
            </a:r>
            <a:r>
              <a:rPr lang="en-GB" dirty="0"/>
              <a:t>The shuttering of the </a:t>
            </a:r>
            <a:r>
              <a:rPr lang="en-GB" dirty="0" err="1"/>
              <a:t>Coinhive</a:t>
            </a:r>
            <a:r>
              <a:rPr lang="en-GB" dirty="0"/>
              <a:t> mining operation in March 2019 dealt a devasting blow to the nefarious </a:t>
            </a:r>
            <a:r>
              <a:rPr lang="en-GB" dirty="0" err="1"/>
              <a:t>cryptojacking</a:t>
            </a:r>
            <a:r>
              <a:rPr lang="en-GB" dirty="0"/>
              <a:t> racket that abused the service. </a:t>
            </a:r>
          </a:p>
          <a:p>
            <a:r>
              <a:rPr lang="en-GB" dirty="0" err="1"/>
              <a:t>Coinhive</a:t>
            </a:r>
            <a:r>
              <a:rPr lang="en-GB" dirty="0"/>
              <a:t> was not inherently malicious…</a:t>
            </a:r>
          </a:p>
          <a:p>
            <a:r>
              <a:rPr lang="en-GB" b="1" dirty="0"/>
              <a:t>Why is that? Tip: attackers are lazy too….</a:t>
            </a:r>
          </a:p>
          <a:p>
            <a:endParaRPr lang="en-US" dirty="0"/>
          </a:p>
          <a:p>
            <a:endParaRPr lang="en-US" dirty="0"/>
          </a:p>
        </p:txBody>
      </p:sp>
      <p:pic>
        <p:nvPicPr>
          <p:cNvPr id="6" name="Picture 5">
            <a:extLst>
              <a:ext uri="{FF2B5EF4-FFF2-40B4-BE49-F238E27FC236}">
                <a16:creationId xmlns:a16="http://schemas.microsoft.com/office/drawing/2014/main" id="{5B8AC278-D2AA-FC49-B10A-45D87BEB6B94}"/>
              </a:ext>
            </a:extLst>
          </p:cNvPr>
          <p:cNvPicPr>
            <a:picLocks noChangeAspect="1"/>
          </p:cNvPicPr>
          <p:nvPr/>
        </p:nvPicPr>
        <p:blipFill>
          <a:blip r:embed="rId2"/>
          <a:stretch>
            <a:fillRect/>
          </a:stretch>
        </p:blipFill>
        <p:spPr>
          <a:xfrm>
            <a:off x="5354517" y="501966"/>
            <a:ext cx="3522284" cy="2008476"/>
          </a:xfrm>
          <a:prstGeom prst="rect">
            <a:avLst/>
          </a:prstGeom>
        </p:spPr>
      </p:pic>
      <p:sp>
        <p:nvSpPr>
          <p:cNvPr id="3" name="Footer Placeholder 2">
            <a:extLst>
              <a:ext uri="{FF2B5EF4-FFF2-40B4-BE49-F238E27FC236}">
                <a16:creationId xmlns:a16="http://schemas.microsoft.com/office/drawing/2014/main" id="{2E7A9025-2493-CF43-B07E-C687BE85C73A}"/>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BA9E1ECB-AE13-DF40-8D7D-E14FC5EEE2D7}"/>
              </a:ext>
            </a:extLst>
          </p:cNvPr>
          <p:cNvSpPr>
            <a:spLocks noGrp="1"/>
          </p:cNvSpPr>
          <p:nvPr>
            <p:ph type="sldNum" sz="quarter" idx="12"/>
          </p:nvPr>
        </p:nvSpPr>
        <p:spPr/>
        <p:txBody>
          <a:bodyPr/>
          <a:lstStyle/>
          <a:p>
            <a:fld id="{B7CEC10D-CD46-426F-915E-6C78530279CB}" type="slidenum">
              <a:rPr lang="en-US" smtClean="0"/>
              <a:t>32</a:t>
            </a:fld>
            <a:endParaRPr lang="en-US" dirty="0"/>
          </a:p>
        </p:txBody>
      </p:sp>
      <p:pic>
        <p:nvPicPr>
          <p:cNvPr id="8" name="Picture 7" descr="Chart, bar chart&#10;&#10;Description automatically generated">
            <a:extLst>
              <a:ext uri="{FF2B5EF4-FFF2-40B4-BE49-F238E27FC236}">
                <a16:creationId xmlns:a16="http://schemas.microsoft.com/office/drawing/2014/main" id="{57F72BD7-B946-DF4C-942E-166D95016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517" y="2633058"/>
            <a:ext cx="3522284" cy="1901264"/>
          </a:xfrm>
          <a:prstGeom prst="rect">
            <a:avLst/>
          </a:prstGeom>
        </p:spPr>
      </p:pic>
    </p:spTree>
    <p:extLst>
      <p:ext uri="{BB962C8B-B14F-4D97-AF65-F5344CB8AC3E}">
        <p14:creationId xmlns:p14="http://schemas.microsoft.com/office/powerpoint/2010/main" val="328043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3476DD-1EBA-4F45-9B9A-84184C17108C}"/>
              </a:ext>
            </a:extLst>
          </p:cNvPr>
          <p:cNvSpPr>
            <a:spLocks noGrp="1"/>
          </p:cNvSpPr>
          <p:nvPr>
            <p:ph type="title"/>
          </p:nvPr>
        </p:nvSpPr>
        <p:spPr/>
        <p:txBody>
          <a:bodyPr/>
          <a:lstStyle/>
          <a:p>
            <a:r>
              <a:rPr lang="en-US" dirty="0"/>
              <a:t>Living off the land and supply chain attacks</a:t>
            </a:r>
            <a:br>
              <a:rPr lang="en-US" dirty="0"/>
            </a:br>
            <a:endParaRPr lang="en-US" dirty="0"/>
          </a:p>
        </p:txBody>
      </p:sp>
      <p:sp>
        <p:nvSpPr>
          <p:cNvPr id="2" name="Text Placeholder 1">
            <a:extLst>
              <a:ext uri="{FF2B5EF4-FFF2-40B4-BE49-F238E27FC236}">
                <a16:creationId xmlns:a16="http://schemas.microsoft.com/office/drawing/2014/main" id="{DD60779D-F437-DC43-971B-173C1F387C59}"/>
              </a:ext>
            </a:extLst>
          </p:cNvPr>
          <p:cNvSpPr>
            <a:spLocks noGrp="1"/>
          </p:cNvSpPr>
          <p:nvPr>
            <p:ph idx="1"/>
          </p:nvPr>
        </p:nvSpPr>
        <p:spPr>
          <a:xfrm>
            <a:off x="610100" y="938676"/>
            <a:ext cx="7922712" cy="3630943"/>
          </a:xfrm>
        </p:spPr>
        <p:txBody>
          <a:bodyPr/>
          <a:lstStyle/>
          <a:p>
            <a:r>
              <a:rPr lang="en-US" dirty="0"/>
              <a:t>2017</a:t>
            </a:r>
          </a:p>
          <a:p>
            <a:pPr lvl="2"/>
            <a:r>
              <a:rPr lang="en-US" dirty="0"/>
              <a:t>Despite the </a:t>
            </a:r>
            <a:r>
              <a:rPr lang="en-US" dirty="0" err="1"/>
              <a:t>EternalBlue</a:t>
            </a:r>
            <a:r>
              <a:rPr lang="en-US" dirty="0"/>
              <a:t> exploit wreaking havoc in 2017, the reality is that</a:t>
            </a:r>
            <a:r>
              <a:rPr lang="en-US" b="1" dirty="0"/>
              <a:t> vulnerabilities are becoming increasingly difficult for attackers to identify and exploit</a:t>
            </a:r>
            <a:r>
              <a:rPr lang="en-US" dirty="0"/>
              <a:t>. (see also living off the land)</a:t>
            </a:r>
          </a:p>
          <a:p>
            <a:pPr lvl="2"/>
            <a:r>
              <a:rPr lang="en-US" dirty="0"/>
              <a:t>In response to this, Symantec saw in 2017 seeing an increase in attackers injecting malware implants into the supply chain to infiltrate unsuspecting organizations, with a 200 percent increase in these attacks </a:t>
            </a:r>
          </a:p>
          <a:p>
            <a:r>
              <a:rPr lang="en-US" dirty="0"/>
              <a:t>2018</a:t>
            </a:r>
          </a:p>
          <a:p>
            <a:pPr lvl="2"/>
            <a:r>
              <a:rPr lang="en-US" dirty="0"/>
              <a:t>This trend of “living off the land” shows no sign of abating—in fact, there was a significant increase in certain activity in 2018. </a:t>
            </a:r>
          </a:p>
          <a:p>
            <a:pPr lvl="2"/>
            <a:r>
              <a:rPr lang="en-US" dirty="0"/>
              <a:t>PowerShell usage is now a staple of both cyber crime and targeted attacks—reflected by a massive 1,000 percent increase in malicious PowerShell scripts blocked in 2018 on the endpoint.</a:t>
            </a:r>
          </a:p>
          <a:p>
            <a:pPr marL="0" lvl="2" indent="0">
              <a:buNone/>
            </a:pPr>
            <a:r>
              <a:rPr lang="en-US" dirty="0"/>
              <a:t>2019: too bad the 2020 report does not cover living off the land, but be sure it is still popular</a:t>
            </a:r>
          </a:p>
          <a:p>
            <a:endParaRPr lang="en-US" dirty="0"/>
          </a:p>
          <a:p>
            <a:endParaRPr lang="en-US" dirty="0"/>
          </a:p>
        </p:txBody>
      </p:sp>
      <p:sp>
        <p:nvSpPr>
          <p:cNvPr id="3" name="Footer Placeholder 2">
            <a:extLst>
              <a:ext uri="{FF2B5EF4-FFF2-40B4-BE49-F238E27FC236}">
                <a16:creationId xmlns:a16="http://schemas.microsoft.com/office/drawing/2014/main" id="{DFFE822D-B3D3-724E-A036-58407A7E9C8F}"/>
              </a:ext>
            </a:extLst>
          </p:cNvPr>
          <p:cNvSpPr>
            <a:spLocks noGrp="1"/>
          </p:cNvSpPr>
          <p:nvPr>
            <p:ph type="ftr" sz="quarter" idx="11"/>
          </p:nvPr>
        </p:nvSpPr>
        <p:spPr/>
        <p:txBody>
          <a:bodyPr/>
          <a:lstStyle/>
          <a:p>
            <a:r>
              <a:rPr lang="en-US"/>
              <a:t>CCD 04b: Attacks Evolution</a:t>
            </a:r>
            <a:endParaRPr lang="en-US" dirty="0"/>
          </a:p>
        </p:txBody>
      </p:sp>
      <p:sp>
        <p:nvSpPr>
          <p:cNvPr id="4" name="Slide Number Placeholder 3">
            <a:extLst>
              <a:ext uri="{FF2B5EF4-FFF2-40B4-BE49-F238E27FC236}">
                <a16:creationId xmlns:a16="http://schemas.microsoft.com/office/drawing/2014/main" id="{FA877A7B-AFD5-4F4D-BCD3-CEB820F3FB0A}"/>
              </a:ext>
            </a:extLst>
          </p:cNvPr>
          <p:cNvSpPr>
            <a:spLocks noGrp="1"/>
          </p:cNvSpPr>
          <p:nvPr>
            <p:ph type="sldNum" sz="quarter" idx="12"/>
          </p:nvPr>
        </p:nvSpPr>
        <p:spPr/>
        <p:txBody>
          <a:bodyPr/>
          <a:lstStyle/>
          <a:p>
            <a:fld id="{B7CEC10D-CD46-426F-915E-6C78530279CB}" type="slidenum">
              <a:rPr lang="en-US" smtClean="0"/>
              <a:t>33</a:t>
            </a:fld>
            <a:endParaRPr lang="en-US" dirty="0"/>
          </a:p>
        </p:txBody>
      </p:sp>
    </p:spTree>
    <p:extLst>
      <p:ext uri="{BB962C8B-B14F-4D97-AF65-F5344CB8AC3E}">
        <p14:creationId xmlns:p14="http://schemas.microsoft.com/office/powerpoint/2010/main" val="420754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7B388-F32B-7E4A-BCE4-48DA3E1395CF}"/>
              </a:ext>
            </a:extLst>
          </p:cNvPr>
          <p:cNvSpPr>
            <a:spLocks noGrp="1"/>
          </p:cNvSpPr>
          <p:nvPr>
            <p:ph type="title"/>
          </p:nvPr>
        </p:nvSpPr>
        <p:spPr/>
        <p:txBody>
          <a:bodyPr/>
          <a:lstStyle/>
          <a:p>
            <a:r>
              <a:rPr lang="en-US"/>
              <a:t>Advantage of software supply chain attacks </a:t>
            </a:r>
            <a:br>
              <a:rPr lang="en-US"/>
            </a:br>
            <a:endParaRPr lang="en-US" dirty="0"/>
          </a:p>
        </p:txBody>
      </p:sp>
      <p:sp>
        <p:nvSpPr>
          <p:cNvPr id="2" name="Text Placeholder 1">
            <a:extLst>
              <a:ext uri="{FF2B5EF4-FFF2-40B4-BE49-F238E27FC236}">
                <a16:creationId xmlns:a16="http://schemas.microsoft.com/office/drawing/2014/main" id="{DD60779D-F437-DC43-971B-173C1F387C59}"/>
              </a:ext>
            </a:extLst>
          </p:cNvPr>
          <p:cNvSpPr>
            <a:spLocks noGrp="1"/>
          </p:cNvSpPr>
          <p:nvPr>
            <p:ph idx="1"/>
          </p:nvPr>
        </p:nvSpPr>
        <p:spPr/>
        <p:txBody>
          <a:bodyPr/>
          <a:lstStyle/>
          <a:p>
            <a:r>
              <a:rPr lang="en-US" dirty="0"/>
              <a:t>Motivation for attackers: </a:t>
            </a:r>
          </a:p>
          <a:p>
            <a:pPr lvl="2"/>
            <a:r>
              <a:rPr lang="en-US" dirty="0"/>
              <a:t>01  Infiltration of well-protected organizations by leveraging a trusted channel </a:t>
            </a:r>
          </a:p>
          <a:p>
            <a:pPr lvl="2"/>
            <a:r>
              <a:rPr lang="en-US" dirty="0"/>
              <a:t>02  Fast distribution: number of infections can grow quickly as users update automatically </a:t>
            </a:r>
          </a:p>
          <a:p>
            <a:pPr lvl="2"/>
            <a:r>
              <a:rPr lang="en-US" dirty="0"/>
              <a:t>03  Targeting of specific regions or sectors </a:t>
            </a:r>
          </a:p>
          <a:p>
            <a:pPr lvl="2"/>
            <a:r>
              <a:rPr lang="en-US" dirty="0"/>
              <a:t>04  Infiltration of isolated targets, such as those in industrial environments </a:t>
            </a:r>
          </a:p>
          <a:p>
            <a:pPr lvl="2"/>
            <a:r>
              <a:rPr lang="en-US" dirty="0"/>
              <a:t>05  Difficult for victims to identify attacks as trusted processes are misused </a:t>
            </a:r>
          </a:p>
          <a:p>
            <a:pPr lvl="2"/>
            <a:r>
              <a:rPr lang="en-US" dirty="0"/>
              <a:t>06  May provide attacker with elevated privileges during installation </a:t>
            </a:r>
          </a:p>
          <a:p>
            <a:endParaRPr lang="en-US" dirty="0"/>
          </a:p>
        </p:txBody>
      </p:sp>
      <p:sp>
        <p:nvSpPr>
          <p:cNvPr id="3" name="Footer Placeholder 2">
            <a:extLst>
              <a:ext uri="{FF2B5EF4-FFF2-40B4-BE49-F238E27FC236}">
                <a16:creationId xmlns:a16="http://schemas.microsoft.com/office/drawing/2014/main" id="{6344109F-0ED3-D84B-8B35-6FC0E1CE367C}"/>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F3C63F61-F7CD-9D4C-B02B-EEE830B19C23}"/>
              </a:ext>
            </a:extLst>
          </p:cNvPr>
          <p:cNvSpPr>
            <a:spLocks noGrp="1"/>
          </p:cNvSpPr>
          <p:nvPr>
            <p:ph type="sldNum" sz="quarter" idx="12"/>
          </p:nvPr>
        </p:nvSpPr>
        <p:spPr/>
        <p:txBody>
          <a:bodyPr/>
          <a:lstStyle/>
          <a:p>
            <a:fld id="{B7CEC10D-CD46-426F-915E-6C78530279CB}" type="slidenum">
              <a:rPr lang="en-US" smtClean="0"/>
              <a:t>34</a:t>
            </a:fld>
            <a:endParaRPr lang="en-US" dirty="0"/>
          </a:p>
        </p:txBody>
      </p:sp>
    </p:spTree>
    <p:extLst>
      <p:ext uri="{BB962C8B-B14F-4D97-AF65-F5344CB8AC3E}">
        <p14:creationId xmlns:p14="http://schemas.microsoft.com/office/powerpoint/2010/main" val="6054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52F45F-FAE2-9C4A-9584-6F31A3506564}"/>
              </a:ext>
            </a:extLst>
          </p:cNvPr>
          <p:cNvSpPr>
            <a:spLocks noGrp="1"/>
          </p:cNvSpPr>
          <p:nvPr>
            <p:ph type="title"/>
          </p:nvPr>
        </p:nvSpPr>
        <p:spPr/>
        <p:txBody>
          <a:bodyPr/>
          <a:lstStyle/>
          <a:p>
            <a:r>
              <a:rPr lang="en-US"/>
              <a:t>Drop in zero days can’t halt  the rise in targeted attacks</a:t>
            </a:r>
            <a:br>
              <a:rPr lang="en-US"/>
            </a:br>
            <a:endParaRPr lang="en-US" dirty="0"/>
          </a:p>
        </p:txBody>
      </p:sp>
      <p:sp>
        <p:nvSpPr>
          <p:cNvPr id="2" name="Text Placeholder 1">
            <a:extLst>
              <a:ext uri="{FF2B5EF4-FFF2-40B4-BE49-F238E27FC236}">
                <a16:creationId xmlns:a16="http://schemas.microsoft.com/office/drawing/2014/main" id="{EC90E933-DEA6-D043-BC7A-00623DF239BB}"/>
              </a:ext>
            </a:extLst>
          </p:cNvPr>
          <p:cNvSpPr>
            <a:spLocks noGrp="1"/>
          </p:cNvSpPr>
          <p:nvPr>
            <p:ph idx="1"/>
          </p:nvPr>
        </p:nvSpPr>
        <p:spPr/>
        <p:txBody>
          <a:bodyPr/>
          <a:lstStyle/>
          <a:p>
            <a:r>
              <a:rPr lang="en-US" dirty="0"/>
              <a:t>This is a very interesting one: </a:t>
            </a:r>
          </a:p>
          <a:p>
            <a:r>
              <a:rPr lang="en-US" dirty="0"/>
              <a:t>The “Living off the Land” trend continues with attack groups opting for tried-and-trusted means to infiltrate target organizations. </a:t>
            </a:r>
          </a:p>
          <a:p>
            <a:pPr lvl="2"/>
            <a:r>
              <a:rPr lang="en-US" dirty="0"/>
              <a:t>#1 infection vector: spear phishing (71%) </a:t>
            </a:r>
          </a:p>
          <a:p>
            <a:pPr lvl="2"/>
            <a:r>
              <a:rPr lang="en-US" dirty="0"/>
              <a:t>The use of zero days keeps dropping. In fact, only 27 percent of the 140 targeted attack groups that Symantec tracks have been known to use zero-day vulnerabilities at any point in the past. </a:t>
            </a:r>
          </a:p>
          <a:p>
            <a:r>
              <a:rPr lang="en-US" dirty="0"/>
              <a:t> </a:t>
            </a:r>
          </a:p>
          <a:p>
            <a:endParaRPr lang="en-US" dirty="0"/>
          </a:p>
        </p:txBody>
      </p:sp>
      <p:sp>
        <p:nvSpPr>
          <p:cNvPr id="3" name="Footer Placeholder 2">
            <a:extLst>
              <a:ext uri="{FF2B5EF4-FFF2-40B4-BE49-F238E27FC236}">
                <a16:creationId xmlns:a16="http://schemas.microsoft.com/office/drawing/2014/main" id="{BC73AAF3-A658-E647-9320-C1B411B49D1E}"/>
              </a:ext>
            </a:extLst>
          </p:cNvPr>
          <p:cNvSpPr>
            <a:spLocks noGrp="1"/>
          </p:cNvSpPr>
          <p:nvPr>
            <p:ph type="ftr" sz="quarter" idx="11"/>
          </p:nvPr>
        </p:nvSpPr>
        <p:spPr/>
        <p:txBody>
          <a:bodyPr/>
          <a:lstStyle/>
          <a:p>
            <a:r>
              <a:rPr lang="en-US"/>
              <a:t>CCD 04b: Attacks Evolution</a:t>
            </a:r>
            <a:endParaRPr lang="en-US" dirty="0"/>
          </a:p>
        </p:txBody>
      </p:sp>
      <p:sp>
        <p:nvSpPr>
          <p:cNvPr id="4" name="Slide Number Placeholder 3">
            <a:extLst>
              <a:ext uri="{FF2B5EF4-FFF2-40B4-BE49-F238E27FC236}">
                <a16:creationId xmlns:a16="http://schemas.microsoft.com/office/drawing/2014/main" id="{E39A773E-22F4-1744-91DE-9011338E2AB7}"/>
              </a:ext>
            </a:extLst>
          </p:cNvPr>
          <p:cNvSpPr>
            <a:spLocks noGrp="1"/>
          </p:cNvSpPr>
          <p:nvPr>
            <p:ph type="sldNum" sz="quarter" idx="12"/>
          </p:nvPr>
        </p:nvSpPr>
        <p:spPr/>
        <p:txBody>
          <a:bodyPr/>
          <a:lstStyle/>
          <a:p>
            <a:fld id="{B7CEC10D-CD46-426F-915E-6C78530279CB}" type="slidenum">
              <a:rPr lang="en-US" smtClean="0"/>
              <a:t>35</a:t>
            </a:fld>
            <a:endParaRPr lang="en-US" dirty="0"/>
          </a:p>
        </p:txBody>
      </p:sp>
    </p:spTree>
    <p:extLst>
      <p:ext uri="{BB962C8B-B14F-4D97-AF65-F5344CB8AC3E}">
        <p14:creationId xmlns:p14="http://schemas.microsoft.com/office/powerpoint/2010/main" val="261190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E29D00-9D14-1846-9BE9-84679BFA4737}"/>
              </a:ext>
            </a:extLst>
          </p:cNvPr>
          <p:cNvSpPr>
            <a:spLocks noGrp="1"/>
          </p:cNvSpPr>
          <p:nvPr>
            <p:ph type="title"/>
          </p:nvPr>
        </p:nvSpPr>
        <p:spPr>
          <a:xfrm>
            <a:off x="609600" y="544228"/>
            <a:ext cx="8179475" cy="394448"/>
          </a:xfrm>
        </p:spPr>
        <p:txBody>
          <a:bodyPr/>
          <a:lstStyle/>
          <a:p>
            <a:r>
              <a:rPr lang="en-US" dirty="0"/>
              <a:t>Targeted attacks and 0-day: infection vectors (2019 data0</a:t>
            </a:r>
            <a:br>
              <a:rPr lang="en-US" dirty="0"/>
            </a:br>
            <a:endParaRPr lang="en-US" dirty="0"/>
          </a:p>
        </p:txBody>
      </p:sp>
      <p:sp>
        <p:nvSpPr>
          <p:cNvPr id="2" name="Text Placeholder 1">
            <a:extLst>
              <a:ext uri="{FF2B5EF4-FFF2-40B4-BE49-F238E27FC236}">
                <a16:creationId xmlns:a16="http://schemas.microsoft.com/office/drawing/2014/main" id="{EC90E933-DEA6-D043-BC7A-00623DF239BB}"/>
              </a:ext>
            </a:extLst>
          </p:cNvPr>
          <p:cNvSpPr>
            <a:spLocks noGrp="1"/>
          </p:cNvSpPr>
          <p:nvPr>
            <p:ph idx="1"/>
          </p:nvPr>
        </p:nvSpPr>
        <p:spPr/>
        <p:txBody>
          <a:bodyPr/>
          <a:lstStyle/>
          <a:p>
            <a:r>
              <a:rPr lang="en-US" dirty="0"/>
              <a:t>3 new targeted attacks groups every year</a:t>
            </a:r>
          </a:p>
          <a:p>
            <a:r>
              <a:rPr lang="en-US" dirty="0"/>
              <a:t>90% intelligence, 10% disruptive</a:t>
            </a:r>
          </a:p>
          <a:p>
            <a:r>
              <a:rPr lang="en-US" dirty="0"/>
              <a:t>23% does not use 0-day vulnerabilities</a:t>
            </a:r>
          </a:p>
          <a:p>
            <a:endParaRPr lang="en-US" dirty="0"/>
          </a:p>
        </p:txBody>
      </p:sp>
      <p:pic>
        <p:nvPicPr>
          <p:cNvPr id="6" name="Picture 5">
            <a:extLst>
              <a:ext uri="{FF2B5EF4-FFF2-40B4-BE49-F238E27FC236}">
                <a16:creationId xmlns:a16="http://schemas.microsoft.com/office/drawing/2014/main" id="{3E23C0CB-D660-7949-A971-EF948FE04B2C}"/>
              </a:ext>
            </a:extLst>
          </p:cNvPr>
          <p:cNvPicPr>
            <a:picLocks noChangeAspect="1"/>
          </p:cNvPicPr>
          <p:nvPr/>
        </p:nvPicPr>
        <p:blipFill>
          <a:blip r:embed="rId2"/>
          <a:stretch>
            <a:fillRect/>
          </a:stretch>
        </p:blipFill>
        <p:spPr>
          <a:xfrm>
            <a:off x="523501" y="2242554"/>
            <a:ext cx="3783768" cy="2505293"/>
          </a:xfrm>
          <a:prstGeom prst="rect">
            <a:avLst/>
          </a:prstGeom>
        </p:spPr>
      </p:pic>
      <p:pic>
        <p:nvPicPr>
          <p:cNvPr id="9" name="Picture 8">
            <a:extLst>
              <a:ext uri="{FF2B5EF4-FFF2-40B4-BE49-F238E27FC236}">
                <a16:creationId xmlns:a16="http://schemas.microsoft.com/office/drawing/2014/main" id="{68C9E4C4-2EAE-6742-B889-D530C89C7215}"/>
              </a:ext>
            </a:extLst>
          </p:cNvPr>
          <p:cNvPicPr>
            <a:picLocks noChangeAspect="1"/>
          </p:cNvPicPr>
          <p:nvPr/>
        </p:nvPicPr>
        <p:blipFill>
          <a:blip r:embed="rId3"/>
          <a:stretch>
            <a:fillRect/>
          </a:stretch>
        </p:blipFill>
        <p:spPr>
          <a:xfrm>
            <a:off x="4571752" y="968394"/>
            <a:ext cx="4217323" cy="3563936"/>
          </a:xfrm>
          <a:prstGeom prst="rect">
            <a:avLst/>
          </a:prstGeom>
        </p:spPr>
      </p:pic>
      <p:sp>
        <p:nvSpPr>
          <p:cNvPr id="3" name="Footer Placeholder 2">
            <a:extLst>
              <a:ext uri="{FF2B5EF4-FFF2-40B4-BE49-F238E27FC236}">
                <a16:creationId xmlns:a16="http://schemas.microsoft.com/office/drawing/2014/main" id="{E2D1F95A-7301-9E47-8EBE-88E1E73D97AC}"/>
              </a:ext>
            </a:extLst>
          </p:cNvPr>
          <p:cNvSpPr>
            <a:spLocks noGrp="1"/>
          </p:cNvSpPr>
          <p:nvPr>
            <p:ph type="ftr" sz="quarter" idx="11"/>
          </p:nvPr>
        </p:nvSpPr>
        <p:spPr/>
        <p:txBody>
          <a:bodyPr/>
          <a:lstStyle/>
          <a:p>
            <a:r>
              <a:rPr lang="en-US"/>
              <a:t>CCD 04b: Attacks Evolution</a:t>
            </a:r>
            <a:endParaRPr lang="en-US" dirty="0"/>
          </a:p>
        </p:txBody>
      </p:sp>
      <p:sp>
        <p:nvSpPr>
          <p:cNvPr id="4" name="Slide Number Placeholder 3">
            <a:extLst>
              <a:ext uri="{FF2B5EF4-FFF2-40B4-BE49-F238E27FC236}">
                <a16:creationId xmlns:a16="http://schemas.microsoft.com/office/drawing/2014/main" id="{6CA153E3-1E27-1E49-A5AE-68DAD1ECA9EC}"/>
              </a:ext>
            </a:extLst>
          </p:cNvPr>
          <p:cNvSpPr>
            <a:spLocks noGrp="1"/>
          </p:cNvSpPr>
          <p:nvPr>
            <p:ph type="sldNum" sz="quarter" idx="12"/>
          </p:nvPr>
        </p:nvSpPr>
        <p:spPr/>
        <p:txBody>
          <a:bodyPr/>
          <a:lstStyle/>
          <a:p>
            <a:fld id="{B7CEC10D-CD46-426F-915E-6C78530279CB}" type="slidenum">
              <a:rPr lang="en-US" smtClean="0"/>
              <a:t>36</a:t>
            </a:fld>
            <a:endParaRPr lang="en-US" dirty="0"/>
          </a:p>
        </p:txBody>
      </p:sp>
    </p:spTree>
    <p:extLst>
      <p:ext uri="{BB962C8B-B14F-4D97-AF65-F5344CB8AC3E}">
        <p14:creationId xmlns:p14="http://schemas.microsoft.com/office/powerpoint/2010/main" val="72380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1B03FE-B2EE-C243-91F5-2015E9B14B8A}"/>
              </a:ext>
            </a:extLst>
          </p:cNvPr>
          <p:cNvSpPr>
            <a:spLocks noGrp="1"/>
          </p:cNvSpPr>
          <p:nvPr>
            <p:ph type="title"/>
          </p:nvPr>
        </p:nvSpPr>
        <p:spPr/>
        <p:txBody>
          <a:bodyPr/>
          <a:lstStyle/>
          <a:p>
            <a:r>
              <a:rPr lang="en-US" dirty="0"/>
              <a:t>Mobile malware continues to surge</a:t>
            </a:r>
          </a:p>
        </p:txBody>
      </p:sp>
      <p:sp>
        <p:nvSpPr>
          <p:cNvPr id="2" name="Text Placeholder 1">
            <a:extLst>
              <a:ext uri="{FF2B5EF4-FFF2-40B4-BE49-F238E27FC236}">
                <a16:creationId xmlns:a16="http://schemas.microsoft.com/office/drawing/2014/main" id="{3BED9519-BFDC-CD4F-93DD-FBA64644F4F1}"/>
              </a:ext>
            </a:extLst>
          </p:cNvPr>
          <p:cNvSpPr>
            <a:spLocks noGrp="1"/>
          </p:cNvSpPr>
          <p:nvPr>
            <p:ph idx="1"/>
          </p:nvPr>
        </p:nvSpPr>
        <p:spPr/>
        <p:txBody>
          <a:bodyPr/>
          <a:lstStyle/>
          <a:p>
            <a:r>
              <a:rPr lang="en-US" dirty="0"/>
              <a:t>The number of new mobile malware variants up 54%</a:t>
            </a:r>
          </a:p>
          <a:p>
            <a:r>
              <a:rPr lang="en-US" dirty="0"/>
              <a:t>an average of 24,000 malicious mobile applications blocked each day. </a:t>
            </a:r>
          </a:p>
          <a:p>
            <a:r>
              <a:rPr lang="en-US" dirty="0"/>
              <a:t>the problem is exacerbated by the continued use of older operating systems. </a:t>
            </a:r>
          </a:p>
          <a:p>
            <a:r>
              <a:rPr lang="en-US" dirty="0"/>
              <a:t>Mobile users also face privacy risks from grayware, apps that aren’t completely malicious but can be troublesome. Symantec found that 63 percent of grayware apps leak the device’s phone number. With grayware increasing by 20 percent in 2017, this isn’t a problem that’s going away. </a:t>
            </a:r>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306EDBCD-C682-0342-A616-A5FE1D07F49B}"/>
              </a:ext>
            </a:extLst>
          </p:cNvPr>
          <p:cNvSpPr>
            <a:spLocks noGrp="1"/>
          </p:cNvSpPr>
          <p:nvPr>
            <p:ph type="ftr" sz="quarter" idx="11"/>
          </p:nvPr>
        </p:nvSpPr>
        <p:spPr/>
        <p:txBody>
          <a:bodyPr/>
          <a:lstStyle/>
          <a:p>
            <a:r>
              <a:rPr lang="en-US"/>
              <a:t>CCD 04b: Attacks Evolution</a:t>
            </a:r>
            <a:endParaRPr lang="en-US" dirty="0"/>
          </a:p>
        </p:txBody>
      </p:sp>
      <p:sp>
        <p:nvSpPr>
          <p:cNvPr id="4" name="Slide Number Placeholder 3">
            <a:extLst>
              <a:ext uri="{FF2B5EF4-FFF2-40B4-BE49-F238E27FC236}">
                <a16:creationId xmlns:a16="http://schemas.microsoft.com/office/drawing/2014/main" id="{0BE1F3A6-A345-754E-9DA5-7F3FED6E484B}"/>
              </a:ext>
            </a:extLst>
          </p:cNvPr>
          <p:cNvSpPr>
            <a:spLocks noGrp="1"/>
          </p:cNvSpPr>
          <p:nvPr>
            <p:ph type="sldNum" sz="quarter" idx="12"/>
          </p:nvPr>
        </p:nvSpPr>
        <p:spPr/>
        <p:txBody>
          <a:bodyPr/>
          <a:lstStyle/>
          <a:p>
            <a:fld id="{B7CEC10D-CD46-426F-915E-6C78530279CB}" type="slidenum">
              <a:rPr lang="en-US" smtClean="0"/>
              <a:t>37</a:t>
            </a:fld>
            <a:endParaRPr lang="en-US" dirty="0"/>
          </a:p>
        </p:txBody>
      </p:sp>
    </p:spTree>
    <p:extLst>
      <p:ext uri="{BB962C8B-B14F-4D97-AF65-F5344CB8AC3E}">
        <p14:creationId xmlns:p14="http://schemas.microsoft.com/office/powerpoint/2010/main" val="257703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7C13F9-11EA-AB40-87C6-C28192E3C971}"/>
              </a:ext>
            </a:extLst>
          </p:cNvPr>
          <p:cNvSpPr>
            <a:spLocks noGrp="1"/>
          </p:cNvSpPr>
          <p:nvPr>
            <p:ph type="title"/>
          </p:nvPr>
        </p:nvSpPr>
        <p:spPr/>
        <p:txBody>
          <a:bodyPr/>
          <a:lstStyle/>
          <a:p>
            <a:r>
              <a:rPr lang="en-US" dirty="0"/>
              <a:t>IoT</a:t>
            </a:r>
          </a:p>
        </p:txBody>
      </p:sp>
      <p:sp>
        <p:nvSpPr>
          <p:cNvPr id="2" name="Text Placeholder 1">
            <a:extLst>
              <a:ext uri="{FF2B5EF4-FFF2-40B4-BE49-F238E27FC236}">
                <a16:creationId xmlns:a16="http://schemas.microsoft.com/office/drawing/2014/main" id="{5C1E893A-F16D-214D-AD51-D498BA377562}"/>
              </a:ext>
            </a:extLst>
          </p:cNvPr>
          <p:cNvSpPr>
            <a:spLocks noGrp="1"/>
          </p:cNvSpPr>
          <p:nvPr>
            <p:ph idx="1"/>
          </p:nvPr>
        </p:nvSpPr>
        <p:spPr/>
        <p:txBody>
          <a:bodyPr/>
          <a:lstStyle/>
          <a:p>
            <a:r>
              <a:rPr lang="en-US" dirty="0"/>
              <a:t>2017:</a:t>
            </a:r>
          </a:p>
          <a:p>
            <a:pPr lvl="2"/>
            <a:r>
              <a:rPr lang="en-US" dirty="0"/>
              <a:t>Symantec already found a </a:t>
            </a:r>
            <a:r>
              <a:rPr lang="en-US" b="1" dirty="0"/>
              <a:t>600 percent increase in overall IoT </a:t>
            </a:r>
            <a:r>
              <a:rPr lang="en-US" dirty="0"/>
              <a:t>attacks in 2017, which means that cyber criminals could exploit the connected nature of these devices to mine </a:t>
            </a:r>
            <a:r>
              <a:rPr lang="en-US" dirty="0" err="1"/>
              <a:t>en</a:t>
            </a:r>
            <a:r>
              <a:rPr lang="en-US" dirty="0"/>
              <a:t> masse. </a:t>
            </a:r>
          </a:p>
          <a:p>
            <a:r>
              <a:rPr lang="en-US" dirty="0"/>
              <a:t>2018:</a:t>
            </a:r>
          </a:p>
          <a:p>
            <a:pPr lvl="2"/>
            <a:r>
              <a:rPr lang="en-US" dirty="0"/>
              <a:t>After a massive increase in Internet of Things (IoT) attacks in 2017, </a:t>
            </a:r>
            <a:r>
              <a:rPr lang="en-US" b="1" dirty="0"/>
              <a:t>attack numbers stabilized in 2018</a:t>
            </a:r>
            <a:r>
              <a:rPr lang="en-US" dirty="0"/>
              <a:t>, when the number of attacks averaged 5,200 per month against Symantec’s IoT honeypot. </a:t>
            </a:r>
          </a:p>
          <a:p>
            <a:pPr lvl="2"/>
            <a:r>
              <a:rPr lang="en-US" b="1" dirty="0"/>
              <a:t>Routers and connected cameras </a:t>
            </a:r>
            <a:r>
              <a:rPr lang="en-US" dirty="0"/>
              <a:t>were by far the main source of IoT attacks, accounting for over 90 percent of all attacks on the honeypot. </a:t>
            </a:r>
          </a:p>
          <a:p>
            <a:pPr lvl="2"/>
            <a:r>
              <a:rPr lang="en-US" dirty="0"/>
              <a:t>The notorious </a:t>
            </a:r>
            <a:r>
              <a:rPr lang="en-US" dirty="0" err="1"/>
              <a:t>Mirai</a:t>
            </a:r>
            <a:r>
              <a:rPr lang="en-US" dirty="0"/>
              <a:t> distributed denial of service (DDoS) worm remained an active threat and, with 16 percent of the attacks, was the </a:t>
            </a:r>
            <a:r>
              <a:rPr lang="en-US" b="1" dirty="0"/>
              <a:t>third most common IoT threat in 2018</a:t>
            </a:r>
            <a:r>
              <a:rPr lang="en-US" dirty="0"/>
              <a:t>.</a:t>
            </a:r>
          </a:p>
        </p:txBody>
      </p:sp>
      <p:sp>
        <p:nvSpPr>
          <p:cNvPr id="3" name="Footer Placeholder 2">
            <a:extLst>
              <a:ext uri="{FF2B5EF4-FFF2-40B4-BE49-F238E27FC236}">
                <a16:creationId xmlns:a16="http://schemas.microsoft.com/office/drawing/2014/main" id="{7FF10768-0B44-EC46-BAFD-FA53E49DDA12}"/>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5764BF2E-6F0E-0442-AD9D-D3FC4381F716}"/>
              </a:ext>
            </a:extLst>
          </p:cNvPr>
          <p:cNvSpPr>
            <a:spLocks noGrp="1"/>
          </p:cNvSpPr>
          <p:nvPr>
            <p:ph type="sldNum" sz="quarter" idx="12"/>
          </p:nvPr>
        </p:nvSpPr>
        <p:spPr/>
        <p:txBody>
          <a:bodyPr/>
          <a:lstStyle/>
          <a:p>
            <a:fld id="{B7CEC10D-CD46-426F-915E-6C78530279CB}" type="slidenum">
              <a:rPr lang="en-US" smtClean="0"/>
              <a:t>38</a:t>
            </a:fld>
            <a:endParaRPr lang="en-US" dirty="0"/>
          </a:p>
        </p:txBody>
      </p:sp>
    </p:spTree>
    <p:extLst>
      <p:ext uri="{BB962C8B-B14F-4D97-AF65-F5344CB8AC3E}">
        <p14:creationId xmlns:p14="http://schemas.microsoft.com/office/powerpoint/2010/main" val="21820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6E8B95-73A8-7E41-8BF4-50A162E5E491}"/>
              </a:ext>
            </a:extLst>
          </p:cNvPr>
          <p:cNvSpPr>
            <a:spLocks noGrp="1"/>
          </p:cNvSpPr>
          <p:nvPr>
            <p:ph type="title"/>
          </p:nvPr>
        </p:nvSpPr>
        <p:spPr/>
        <p:txBody>
          <a:bodyPr/>
          <a:lstStyle/>
          <a:p>
            <a:r>
              <a:rPr lang="en-US" dirty="0"/>
              <a:t>Windows vs Mac</a:t>
            </a:r>
          </a:p>
        </p:txBody>
      </p:sp>
      <p:sp>
        <p:nvSpPr>
          <p:cNvPr id="2" name="Text Placeholder 1">
            <a:extLst>
              <a:ext uri="{FF2B5EF4-FFF2-40B4-BE49-F238E27FC236}">
                <a16:creationId xmlns:a16="http://schemas.microsoft.com/office/drawing/2014/main" id="{78E3CCBD-FD04-DD47-BFCF-E359364E371B}"/>
              </a:ext>
            </a:extLst>
          </p:cNvPr>
          <p:cNvSpPr>
            <a:spLocks noGrp="1"/>
          </p:cNvSpPr>
          <p:nvPr>
            <p:ph idx="1"/>
          </p:nvPr>
        </p:nvSpPr>
        <p:spPr>
          <a:xfrm>
            <a:off x="610100" y="1188000"/>
            <a:ext cx="3367834" cy="3381619"/>
          </a:xfrm>
        </p:spPr>
        <p:txBody>
          <a:bodyPr/>
          <a:lstStyle/>
          <a:p>
            <a:r>
              <a:rPr lang="en-US" dirty="0"/>
              <a:t>Total Mac malware up, but relatively stable </a:t>
            </a:r>
            <a:r>
              <a:rPr lang="en-US" dirty="0" err="1"/>
              <a:t>wrt</a:t>
            </a:r>
            <a:r>
              <a:rPr lang="en-US" dirty="0"/>
              <a:t> 2017</a:t>
            </a:r>
            <a:br>
              <a:rPr lang="en-US" dirty="0"/>
            </a:br>
            <a:endParaRPr lang="en-US" dirty="0"/>
          </a:p>
        </p:txBody>
      </p:sp>
      <p:pic>
        <p:nvPicPr>
          <p:cNvPr id="8" name="Picture 7">
            <a:extLst>
              <a:ext uri="{FF2B5EF4-FFF2-40B4-BE49-F238E27FC236}">
                <a16:creationId xmlns:a16="http://schemas.microsoft.com/office/drawing/2014/main" id="{7AEA6F9D-7C00-314D-983F-C227865DA5AF}"/>
              </a:ext>
            </a:extLst>
          </p:cNvPr>
          <p:cNvPicPr>
            <a:picLocks noChangeAspect="1"/>
          </p:cNvPicPr>
          <p:nvPr/>
        </p:nvPicPr>
        <p:blipFill>
          <a:blip r:embed="rId2"/>
          <a:stretch>
            <a:fillRect/>
          </a:stretch>
        </p:blipFill>
        <p:spPr>
          <a:xfrm>
            <a:off x="4471709" y="324846"/>
            <a:ext cx="4668505" cy="2080026"/>
          </a:xfrm>
          <a:prstGeom prst="rect">
            <a:avLst/>
          </a:prstGeom>
        </p:spPr>
      </p:pic>
      <p:pic>
        <p:nvPicPr>
          <p:cNvPr id="9" name="Picture 8">
            <a:extLst>
              <a:ext uri="{FF2B5EF4-FFF2-40B4-BE49-F238E27FC236}">
                <a16:creationId xmlns:a16="http://schemas.microsoft.com/office/drawing/2014/main" id="{E6045AF3-9386-1D4D-97C9-8EE59ECA0082}"/>
              </a:ext>
            </a:extLst>
          </p:cNvPr>
          <p:cNvPicPr>
            <a:picLocks noChangeAspect="1"/>
          </p:cNvPicPr>
          <p:nvPr/>
        </p:nvPicPr>
        <p:blipFill>
          <a:blip r:embed="rId3"/>
          <a:stretch>
            <a:fillRect/>
          </a:stretch>
        </p:blipFill>
        <p:spPr>
          <a:xfrm>
            <a:off x="4471709" y="2692501"/>
            <a:ext cx="4493608" cy="1330859"/>
          </a:xfrm>
          <a:prstGeom prst="rect">
            <a:avLst/>
          </a:prstGeom>
        </p:spPr>
      </p:pic>
      <p:pic>
        <p:nvPicPr>
          <p:cNvPr id="10" name="Picture 3" descr="Afbeeldingsresultaat voor apple">
            <a:hlinkClick r:id="rId4"/>
            <a:extLst>
              <a:ext uri="{FF2B5EF4-FFF2-40B4-BE49-F238E27FC236}">
                <a16:creationId xmlns:a16="http://schemas.microsoft.com/office/drawing/2014/main" id="{BEB83153-562C-8E47-8F6B-FDEF487C7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38530"/>
            <a:ext cx="2143125" cy="214312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54E69C9E-0B51-C14B-94E5-F4164B6E2159}"/>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29A8BC90-06BC-734C-9A34-AF4FCAFEA39A}"/>
              </a:ext>
            </a:extLst>
          </p:cNvPr>
          <p:cNvSpPr>
            <a:spLocks noGrp="1"/>
          </p:cNvSpPr>
          <p:nvPr>
            <p:ph type="sldNum" sz="quarter" idx="12"/>
          </p:nvPr>
        </p:nvSpPr>
        <p:spPr/>
        <p:txBody>
          <a:bodyPr/>
          <a:lstStyle/>
          <a:p>
            <a:fld id="{B7CEC10D-CD46-426F-915E-6C78530279CB}" type="slidenum">
              <a:rPr lang="en-US" smtClean="0"/>
              <a:t>39</a:t>
            </a:fld>
            <a:endParaRPr lang="en-US" dirty="0"/>
          </a:p>
        </p:txBody>
      </p:sp>
    </p:spTree>
    <p:extLst>
      <p:ext uri="{BB962C8B-B14F-4D97-AF65-F5344CB8AC3E}">
        <p14:creationId xmlns:p14="http://schemas.microsoft.com/office/powerpoint/2010/main" val="106180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AEA128-37B0-9042-A274-6E0860455D82}"/>
              </a:ext>
            </a:extLst>
          </p:cNvPr>
          <p:cNvSpPr>
            <a:spLocks noGrp="1"/>
          </p:cNvSpPr>
          <p:nvPr>
            <p:ph type="title"/>
          </p:nvPr>
        </p:nvSpPr>
        <p:spPr>
          <a:xfrm>
            <a:off x="609600" y="544228"/>
            <a:ext cx="4593995" cy="394448"/>
          </a:xfrm>
        </p:spPr>
        <p:txBody>
          <a:bodyPr/>
          <a:lstStyle/>
          <a:p>
            <a:r>
              <a:rPr lang="en-US" dirty="0"/>
              <a:t>The big comeback: Ransomware</a:t>
            </a:r>
            <a:br>
              <a:rPr lang="en-US" dirty="0"/>
            </a:br>
            <a:br>
              <a:rPr lang="en-US" dirty="0"/>
            </a:br>
            <a:r>
              <a:rPr lang="en-US" sz="1400" dirty="0"/>
              <a:t>Just one year ago (2019 Symantec Report): Ransomware seemed a thing of the past. This is what we quoted: </a:t>
            </a:r>
            <a:endParaRPr lang="en-US" dirty="0"/>
          </a:p>
        </p:txBody>
      </p:sp>
      <p:sp>
        <p:nvSpPr>
          <p:cNvPr id="2" name="Text Placeholder 1">
            <a:extLst>
              <a:ext uri="{FF2B5EF4-FFF2-40B4-BE49-F238E27FC236}">
                <a16:creationId xmlns:a16="http://schemas.microsoft.com/office/drawing/2014/main" id="{DE90F730-9CA9-C64D-A082-051306FF0E93}"/>
              </a:ext>
            </a:extLst>
          </p:cNvPr>
          <p:cNvSpPr>
            <a:spLocks noGrp="1"/>
          </p:cNvSpPr>
          <p:nvPr>
            <p:ph idx="1"/>
          </p:nvPr>
        </p:nvSpPr>
        <p:spPr>
          <a:xfrm>
            <a:off x="4995779" y="1230907"/>
            <a:ext cx="3973511" cy="2518474"/>
          </a:xfrm>
        </p:spPr>
        <p:txBody>
          <a:bodyPr/>
          <a:lstStyle/>
          <a:p>
            <a:r>
              <a:rPr lang="en-US" sz="1400" i="1" dirty="0"/>
              <a:t>When viewed as a business, it’s clear that ransomware profitability in 2016 led to a crowded market with overpriced ransom demands. </a:t>
            </a:r>
          </a:p>
          <a:p>
            <a:r>
              <a:rPr lang="en-US" sz="1400" i="1" dirty="0"/>
              <a:t>In 2017, the ransomware “market” made a correction with fewer ransomware families and lower ransom demands—signaling that ransomware has become a commodity. </a:t>
            </a:r>
          </a:p>
          <a:p>
            <a:r>
              <a:rPr lang="en-US" sz="1400" i="1" dirty="0"/>
              <a:t>The average ransom demand dropped in 2017 to $522, less than half the average of the year prior. </a:t>
            </a:r>
          </a:p>
          <a:p>
            <a:r>
              <a:rPr lang="en-US" sz="1400" i="1" dirty="0"/>
              <a:t>The number of ransomware families dropped,</a:t>
            </a:r>
          </a:p>
          <a:p>
            <a:r>
              <a:rPr lang="en-US" sz="1400" i="1" dirty="0"/>
              <a:t>Many cyber criminals may have shifted their focus to coin mining</a:t>
            </a:r>
          </a:p>
          <a:p>
            <a:endParaRPr lang="en-US" dirty="0"/>
          </a:p>
          <a:p>
            <a:endParaRPr lang="en-US" dirty="0"/>
          </a:p>
        </p:txBody>
      </p:sp>
      <p:pic>
        <p:nvPicPr>
          <p:cNvPr id="5" name="Picture 4">
            <a:extLst>
              <a:ext uri="{FF2B5EF4-FFF2-40B4-BE49-F238E27FC236}">
                <a16:creationId xmlns:a16="http://schemas.microsoft.com/office/drawing/2014/main" id="{9C79E976-01BD-4744-8C9B-E20C61296129}"/>
              </a:ext>
            </a:extLst>
          </p:cNvPr>
          <p:cNvPicPr>
            <a:picLocks noChangeAspect="1"/>
          </p:cNvPicPr>
          <p:nvPr/>
        </p:nvPicPr>
        <p:blipFill>
          <a:blip r:embed="rId2"/>
          <a:stretch>
            <a:fillRect/>
          </a:stretch>
        </p:blipFill>
        <p:spPr>
          <a:xfrm>
            <a:off x="609600" y="2305210"/>
            <a:ext cx="3076279" cy="1902598"/>
          </a:xfrm>
          <a:prstGeom prst="rect">
            <a:avLst/>
          </a:prstGeom>
        </p:spPr>
      </p:pic>
      <p:sp>
        <p:nvSpPr>
          <p:cNvPr id="3" name="Footer Placeholder 2">
            <a:extLst>
              <a:ext uri="{FF2B5EF4-FFF2-40B4-BE49-F238E27FC236}">
                <a16:creationId xmlns:a16="http://schemas.microsoft.com/office/drawing/2014/main" id="{543A1A00-8FA4-C54B-BE0D-0580187D0784}"/>
              </a:ext>
            </a:extLst>
          </p:cNvPr>
          <p:cNvSpPr>
            <a:spLocks noGrp="1"/>
          </p:cNvSpPr>
          <p:nvPr>
            <p:ph type="ftr" sz="quarter" idx="11"/>
          </p:nvPr>
        </p:nvSpPr>
        <p:spPr/>
        <p:txBody>
          <a:bodyPr/>
          <a:lstStyle/>
          <a:p>
            <a:r>
              <a:rPr lang="en-US"/>
              <a:t>CCD 04b: Attacks Evolution</a:t>
            </a:r>
            <a:endParaRPr lang="en-US" dirty="0"/>
          </a:p>
        </p:txBody>
      </p:sp>
      <p:sp>
        <p:nvSpPr>
          <p:cNvPr id="4" name="Slide Number Placeholder 3">
            <a:extLst>
              <a:ext uri="{FF2B5EF4-FFF2-40B4-BE49-F238E27FC236}">
                <a16:creationId xmlns:a16="http://schemas.microsoft.com/office/drawing/2014/main" id="{A7E23DD6-03EC-054E-91B0-6B3CCDDD5B66}"/>
              </a:ext>
            </a:extLst>
          </p:cNvPr>
          <p:cNvSpPr>
            <a:spLocks noGrp="1"/>
          </p:cNvSpPr>
          <p:nvPr>
            <p:ph type="sldNum" sz="quarter" idx="12"/>
          </p:nvPr>
        </p:nvSpPr>
        <p:spPr/>
        <p:txBody>
          <a:bodyPr/>
          <a:lstStyle/>
          <a:p>
            <a:fld id="{B7CEC10D-CD46-426F-915E-6C78530279CB}" type="slidenum">
              <a:rPr lang="en-US" smtClean="0"/>
              <a:t>4</a:t>
            </a:fld>
            <a:endParaRPr lang="en-US" dirty="0"/>
          </a:p>
        </p:txBody>
      </p:sp>
    </p:spTree>
    <p:extLst>
      <p:ext uri="{BB962C8B-B14F-4D97-AF65-F5344CB8AC3E}">
        <p14:creationId xmlns:p14="http://schemas.microsoft.com/office/powerpoint/2010/main" val="313578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7E18B-5E9A-F647-B638-B0A28C23F398}"/>
              </a:ext>
            </a:extLst>
          </p:cNvPr>
          <p:cNvSpPr>
            <a:spLocks noGrp="1"/>
          </p:cNvSpPr>
          <p:nvPr>
            <p:ph type="title"/>
          </p:nvPr>
        </p:nvSpPr>
        <p:spPr/>
        <p:txBody>
          <a:bodyPr/>
          <a:lstStyle/>
          <a:p>
            <a:r>
              <a:rPr lang="en-US"/>
              <a:t>1000 shades of gray market 1 out of 2</a:t>
            </a:r>
            <a:br>
              <a:rPr lang="en-US"/>
            </a:br>
            <a:endParaRPr lang="en-US" dirty="0"/>
          </a:p>
        </p:txBody>
      </p:sp>
      <p:sp>
        <p:nvSpPr>
          <p:cNvPr id="3" name="Text Placeholder 2">
            <a:extLst>
              <a:ext uri="{FF2B5EF4-FFF2-40B4-BE49-F238E27FC236}">
                <a16:creationId xmlns:a16="http://schemas.microsoft.com/office/drawing/2014/main" id="{A108820A-55F6-844E-B567-385F2557A3C0}"/>
              </a:ext>
            </a:extLst>
          </p:cNvPr>
          <p:cNvSpPr>
            <a:spLocks noGrp="1"/>
          </p:cNvSpPr>
          <p:nvPr>
            <p:ph idx="1"/>
          </p:nvPr>
        </p:nvSpPr>
        <p:spPr>
          <a:xfrm>
            <a:off x="610100" y="1188000"/>
            <a:ext cx="8094988" cy="3381619"/>
          </a:xfrm>
        </p:spPr>
        <p:txBody>
          <a:bodyPr/>
          <a:lstStyle/>
          <a:p>
            <a:r>
              <a:rPr lang="en-US" b="1" dirty="0"/>
              <a:t>Up until 2010, there was little market for vulnerabilities </a:t>
            </a:r>
            <a:r>
              <a:rPr lang="en-US" dirty="0"/>
              <a:t>http://</a:t>
            </a:r>
            <a:r>
              <a:rPr lang="en-US" dirty="0" err="1"/>
              <a:t>unsecurityresearch.com</a:t>
            </a:r>
            <a:r>
              <a:rPr lang="en-US" dirty="0"/>
              <a:t>/</a:t>
            </a:r>
            <a:r>
              <a:rPr lang="en-US" dirty="0" err="1"/>
              <a:t>index.php?option</a:t>
            </a:r>
            <a:r>
              <a:rPr lang="en-US" dirty="0"/>
              <a:t>=</a:t>
            </a:r>
            <a:r>
              <a:rPr lang="en-US" dirty="0" err="1"/>
              <a:t>com_content&amp;view</a:t>
            </a:r>
            <a:r>
              <a:rPr lang="en-US" dirty="0"/>
              <a:t>=</a:t>
            </a:r>
            <a:r>
              <a:rPr lang="en-US" dirty="0" err="1"/>
              <a:t>article&amp;id</a:t>
            </a:r>
            <a:r>
              <a:rPr lang="en-US" dirty="0"/>
              <a:t>=52&amp;Itemid=57</a:t>
            </a:r>
          </a:p>
          <a:p>
            <a:r>
              <a:rPr lang="en-US" b="1" dirty="0"/>
              <a:t>Now, it is a booming market</a:t>
            </a:r>
            <a:r>
              <a:rPr lang="en-US" dirty="0"/>
              <a:t>: </a:t>
            </a:r>
            <a:r>
              <a:rPr lang="en-US" dirty="0" err="1"/>
              <a:t>Vupen</a:t>
            </a:r>
            <a:r>
              <a:rPr lang="en-US" dirty="0"/>
              <a:t>, </a:t>
            </a:r>
            <a:r>
              <a:rPr lang="en-US" dirty="0" err="1"/>
              <a:t>Netragard</a:t>
            </a:r>
            <a:r>
              <a:rPr lang="en-US" dirty="0"/>
              <a:t>, Endgame, Northrop Grumman… </a:t>
            </a:r>
          </a:p>
          <a:p>
            <a:r>
              <a:rPr lang="en-US" dirty="0"/>
              <a:t>Disclosure of vulnerabilities was the way to counter poorly-written software: Not ideal, but better than nothing</a:t>
            </a:r>
          </a:p>
          <a:p>
            <a:r>
              <a:rPr lang="en-US" b="1" dirty="0"/>
              <a:t>What is going to happen next? </a:t>
            </a:r>
            <a:r>
              <a:rPr lang="en-US" dirty="0"/>
              <a:t>Hackers have no incentive to disclose. Government agencies have no incentive to disclose</a:t>
            </a:r>
          </a:p>
          <a:p>
            <a:r>
              <a:rPr lang="en-US" dirty="0"/>
              <a:t>How about programmers?</a:t>
            </a:r>
          </a:p>
        </p:txBody>
      </p:sp>
      <p:pic>
        <p:nvPicPr>
          <p:cNvPr id="5" name="Picture 4">
            <a:extLst>
              <a:ext uri="{FF2B5EF4-FFF2-40B4-BE49-F238E27FC236}">
                <a16:creationId xmlns:a16="http://schemas.microsoft.com/office/drawing/2014/main" id="{5CA1538D-98F9-B443-92BC-EE26F176F74E}"/>
              </a:ext>
            </a:extLst>
          </p:cNvPr>
          <p:cNvPicPr>
            <a:picLocks noChangeAspect="1"/>
          </p:cNvPicPr>
          <p:nvPr/>
        </p:nvPicPr>
        <p:blipFill rotWithShape="1">
          <a:blip r:embed="rId2"/>
          <a:srcRect r="4301" b="12889"/>
          <a:stretch/>
        </p:blipFill>
        <p:spPr>
          <a:xfrm>
            <a:off x="3371017" y="3298809"/>
            <a:ext cx="4575119" cy="1716675"/>
          </a:xfrm>
          <a:prstGeom prst="rect">
            <a:avLst/>
          </a:prstGeom>
        </p:spPr>
      </p:pic>
      <p:sp>
        <p:nvSpPr>
          <p:cNvPr id="4" name="Footer Placeholder 3">
            <a:extLst>
              <a:ext uri="{FF2B5EF4-FFF2-40B4-BE49-F238E27FC236}">
                <a16:creationId xmlns:a16="http://schemas.microsoft.com/office/drawing/2014/main" id="{F5D72FF8-79C8-E247-A39E-7B41941D50D1}"/>
              </a:ext>
            </a:extLst>
          </p:cNvPr>
          <p:cNvSpPr>
            <a:spLocks noGrp="1"/>
          </p:cNvSpPr>
          <p:nvPr>
            <p:ph type="ftr" sz="quarter" idx="11"/>
          </p:nvPr>
        </p:nvSpPr>
        <p:spPr/>
        <p:txBody>
          <a:bodyPr/>
          <a:lstStyle/>
          <a:p>
            <a:r>
              <a:rPr lang="en-US"/>
              <a:t>CCD 04b: Attacks Evolution</a:t>
            </a:r>
            <a:endParaRPr lang="en-US" dirty="0"/>
          </a:p>
        </p:txBody>
      </p:sp>
      <p:sp>
        <p:nvSpPr>
          <p:cNvPr id="6" name="Slide Number Placeholder 5">
            <a:extLst>
              <a:ext uri="{FF2B5EF4-FFF2-40B4-BE49-F238E27FC236}">
                <a16:creationId xmlns:a16="http://schemas.microsoft.com/office/drawing/2014/main" id="{272A535C-A9B6-3B4E-B05D-A0303BD53F82}"/>
              </a:ext>
            </a:extLst>
          </p:cNvPr>
          <p:cNvSpPr>
            <a:spLocks noGrp="1"/>
          </p:cNvSpPr>
          <p:nvPr>
            <p:ph type="sldNum" sz="quarter" idx="12"/>
          </p:nvPr>
        </p:nvSpPr>
        <p:spPr/>
        <p:txBody>
          <a:bodyPr/>
          <a:lstStyle/>
          <a:p>
            <a:fld id="{B7CEC10D-CD46-426F-915E-6C78530279CB}" type="slidenum">
              <a:rPr lang="en-US" smtClean="0"/>
              <a:t>40</a:t>
            </a:fld>
            <a:endParaRPr lang="en-US" dirty="0"/>
          </a:p>
        </p:txBody>
      </p:sp>
    </p:spTree>
    <p:extLst>
      <p:ext uri="{BB962C8B-B14F-4D97-AF65-F5344CB8AC3E}">
        <p14:creationId xmlns:p14="http://schemas.microsoft.com/office/powerpoint/2010/main" val="11491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847DFB-860F-AB41-BBD9-21616BAE609A}"/>
              </a:ext>
            </a:extLst>
          </p:cNvPr>
          <p:cNvSpPr>
            <a:spLocks noGrp="1"/>
          </p:cNvSpPr>
          <p:nvPr>
            <p:ph type="title"/>
          </p:nvPr>
        </p:nvSpPr>
        <p:spPr/>
        <p:txBody>
          <a:bodyPr/>
          <a:lstStyle/>
          <a:p>
            <a:r>
              <a:rPr lang="en-US" dirty="0"/>
              <a:t>For instance…</a:t>
            </a:r>
          </a:p>
        </p:txBody>
      </p:sp>
      <p:sp>
        <p:nvSpPr>
          <p:cNvPr id="7" name="Text Placeholder 6">
            <a:extLst>
              <a:ext uri="{FF2B5EF4-FFF2-40B4-BE49-F238E27FC236}">
                <a16:creationId xmlns:a16="http://schemas.microsoft.com/office/drawing/2014/main" id="{3E99D38F-0934-C048-B5D7-01E826F1FC6A}"/>
              </a:ext>
            </a:extLst>
          </p:cNvPr>
          <p:cNvSpPr>
            <a:spLocks noGrp="1"/>
          </p:cNvSpPr>
          <p:nvPr>
            <p:ph idx="1"/>
          </p:nvPr>
        </p:nvSpPr>
        <p:spPr/>
        <p:txBody>
          <a:bodyPr/>
          <a:lstStyle/>
          <a:p>
            <a:r>
              <a:rPr lang="en-US" dirty="0"/>
              <a:t>“ZERODIUM is the world's leading exploit acquisition platform for premium zero-days and advanced cybersecurity capabilities. We pay BIG bounties to security researchers…”</a:t>
            </a:r>
          </a:p>
        </p:txBody>
      </p:sp>
      <p:pic>
        <p:nvPicPr>
          <p:cNvPr id="6" name="Picture 5">
            <a:extLst>
              <a:ext uri="{FF2B5EF4-FFF2-40B4-BE49-F238E27FC236}">
                <a16:creationId xmlns:a16="http://schemas.microsoft.com/office/drawing/2014/main" id="{F18084EE-D5CD-7E45-988C-24CC874DB2D0}"/>
              </a:ext>
            </a:extLst>
          </p:cNvPr>
          <p:cNvPicPr>
            <a:picLocks noChangeAspect="1"/>
          </p:cNvPicPr>
          <p:nvPr/>
        </p:nvPicPr>
        <p:blipFill>
          <a:blip r:embed="rId2"/>
          <a:stretch>
            <a:fillRect/>
          </a:stretch>
        </p:blipFill>
        <p:spPr>
          <a:xfrm>
            <a:off x="609600" y="1865693"/>
            <a:ext cx="7418832" cy="2960295"/>
          </a:xfrm>
          <a:prstGeom prst="rect">
            <a:avLst/>
          </a:prstGeom>
        </p:spPr>
      </p:pic>
      <p:sp>
        <p:nvSpPr>
          <p:cNvPr id="2" name="Footer Placeholder 1">
            <a:extLst>
              <a:ext uri="{FF2B5EF4-FFF2-40B4-BE49-F238E27FC236}">
                <a16:creationId xmlns:a16="http://schemas.microsoft.com/office/drawing/2014/main" id="{6D9E09B5-C214-D846-86C6-26B63BBAF644}"/>
              </a:ext>
            </a:extLst>
          </p:cNvPr>
          <p:cNvSpPr>
            <a:spLocks noGrp="1"/>
          </p:cNvSpPr>
          <p:nvPr>
            <p:ph type="ftr" sz="quarter" idx="11"/>
          </p:nvPr>
        </p:nvSpPr>
        <p:spPr/>
        <p:txBody>
          <a:bodyPr/>
          <a:lstStyle/>
          <a:p>
            <a:r>
              <a:rPr lang="en-US"/>
              <a:t>CCD 04b: Attacks Evolution</a:t>
            </a:r>
            <a:endParaRPr lang="en-US" dirty="0"/>
          </a:p>
        </p:txBody>
      </p:sp>
      <p:sp>
        <p:nvSpPr>
          <p:cNvPr id="3" name="Slide Number Placeholder 2">
            <a:extLst>
              <a:ext uri="{FF2B5EF4-FFF2-40B4-BE49-F238E27FC236}">
                <a16:creationId xmlns:a16="http://schemas.microsoft.com/office/drawing/2014/main" id="{03A43988-B862-5D45-A4E1-50F8072DA631}"/>
              </a:ext>
            </a:extLst>
          </p:cNvPr>
          <p:cNvSpPr>
            <a:spLocks noGrp="1"/>
          </p:cNvSpPr>
          <p:nvPr>
            <p:ph type="sldNum" sz="quarter" idx="12"/>
          </p:nvPr>
        </p:nvSpPr>
        <p:spPr/>
        <p:txBody>
          <a:bodyPr/>
          <a:lstStyle/>
          <a:p>
            <a:fld id="{B7CEC10D-CD46-426F-915E-6C78530279CB}" type="slidenum">
              <a:rPr lang="en-US" smtClean="0"/>
              <a:t>41</a:t>
            </a:fld>
            <a:endParaRPr lang="en-US" dirty="0"/>
          </a:p>
        </p:txBody>
      </p:sp>
    </p:spTree>
    <p:extLst>
      <p:ext uri="{BB962C8B-B14F-4D97-AF65-F5344CB8AC3E}">
        <p14:creationId xmlns:p14="http://schemas.microsoft.com/office/powerpoint/2010/main" val="65497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3E2-074A-E247-BB16-40718DC4814E}"/>
              </a:ext>
            </a:extLst>
          </p:cNvPr>
          <p:cNvSpPr>
            <a:spLocks noGrp="1"/>
          </p:cNvSpPr>
          <p:nvPr>
            <p:ph type="title"/>
          </p:nvPr>
        </p:nvSpPr>
        <p:spPr/>
        <p:txBody>
          <a:bodyPr/>
          <a:lstStyle/>
          <a:p>
            <a:r>
              <a:rPr lang="en-US" dirty="0"/>
              <a:t>Underground economy 1/3</a:t>
            </a:r>
            <a:br>
              <a:rPr lang="en-US" dirty="0"/>
            </a:br>
            <a:endParaRPr lang="en-US" dirty="0"/>
          </a:p>
        </p:txBody>
      </p:sp>
      <p:sp>
        <p:nvSpPr>
          <p:cNvPr id="4" name="Content Placeholder 3">
            <a:extLst>
              <a:ext uri="{FF2B5EF4-FFF2-40B4-BE49-F238E27FC236}">
                <a16:creationId xmlns:a16="http://schemas.microsoft.com/office/drawing/2014/main" id="{6A8C1C65-9B47-2947-8481-851A66E0C613}"/>
              </a:ext>
            </a:extLst>
          </p:cNvPr>
          <p:cNvSpPr>
            <a:spLocks noGrp="1"/>
          </p:cNvSpPr>
          <p:nvPr>
            <p:ph idx="1"/>
          </p:nvPr>
        </p:nvSpPr>
        <p:spPr/>
        <p:txBody>
          <a:bodyPr/>
          <a:lstStyle/>
          <a:p>
            <a:endParaRPr lang="en-US"/>
          </a:p>
        </p:txBody>
      </p:sp>
      <p:pic>
        <p:nvPicPr>
          <p:cNvPr id="6" name="Content Placeholder 4">
            <a:extLst>
              <a:ext uri="{FF2B5EF4-FFF2-40B4-BE49-F238E27FC236}">
                <a16:creationId xmlns:a16="http://schemas.microsoft.com/office/drawing/2014/main" id="{FE0C2AF9-2158-6043-B50C-CCF9437F7292}"/>
              </a:ext>
            </a:extLst>
          </p:cNvPr>
          <p:cNvPicPr>
            <a:picLocks noChangeAspect="1"/>
          </p:cNvPicPr>
          <p:nvPr/>
        </p:nvPicPr>
        <p:blipFill>
          <a:blip r:embed="rId2"/>
          <a:stretch>
            <a:fillRect/>
          </a:stretch>
        </p:blipFill>
        <p:spPr>
          <a:xfrm>
            <a:off x="0" y="0"/>
            <a:ext cx="9547039" cy="5143500"/>
          </a:xfrm>
          <a:prstGeom prst="rect">
            <a:avLst/>
          </a:prstGeom>
        </p:spPr>
      </p:pic>
      <p:sp>
        <p:nvSpPr>
          <p:cNvPr id="3" name="Footer Placeholder 2">
            <a:extLst>
              <a:ext uri="{FF2B5EF4-FFF2-40B4-BE49-F238E27FC236}">
                <a16:creationId xmlns:a16="http://schemas.microsoft.com/office/drawing/2014/main" id="{57C32E63-F119-DF47-8B21-1031B58087EE}"/>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F4E0B00C-04CB-E84B-8738-E0EC506634F5}"/>
              </a:ext>
            </a:extLst>
          </p:cNvPr>
          <p:cNvSpPr>
            <a:spLocks noGrp="1"/>
          </p:cNvSpPr>
          <p:nvPr>
            <p:ph type="sldNum" sz="quarter" idx="12"/>
          </p:nvPr>
        </p:nvSpPr>
        <p:spPr/>
        <p:txBody>
          <a:bodyPr/>
          <a:lstStyle/>
          <a:p>
            <a:fld id="{B7CEC10D-CD46-426F-915E-6C78530279CB}" type="slidenum">
              <a:rPr lang="en-US" smtClean="0"/>
              <a:t>42</a:t>
            </a:fld>
            <a:endParaRPr lang="en-US" dirty="0"/>
          </a:p>
        </p:txBody>
      </p:sp>
    </p:spTree>
    <p:extLst>
      <p:ext uri="{BB962C8B-B14F-4D97-AF65-F5344CB8AC3E}">
        <p14:creationId xmlns:p14="http://schemas.microsoft.com/office/powerpoint/2010/main" val="100815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D79850-C6DF-AB41-9CA4-AE95BF7EFD14}"/>
              </a:ext>
            </a:extLst>
          </p:cNvPr>
          <p:cNvPicPr>
            <a:picLocks noGrp="1" noChangeAspect="1"/>
          </p:cNvPicPr>
          <p:nvPr>
            <p:ph sz="quarter" idx="11"/>
          </p:nvPr>
        </p:nvPicPr>
        <p:blipFill>
          <a:blip r:embed="rId2"/>
          <a:stretch>
            <a:fillRect/>
          </a:stretch>
        </p:blipFill>
        <p:spPr>
          <a:xfrm>
            <a:off x="0" y="-371719"/>
            <a:ext cx="9144000" cy="5515219"/>
          </a:xfrm>
        </p:spPr>
      </p:pic>
      <p:pic>
        <p:nvPicPr>
          <p:cNvPr id="3" name="Content Placeholder 4">
            <a:extLst>
              <a:ext uri="{FF2B5EF4-FFF2-40B4-BE49-F238E27FC236}">
                <a16:creationId xmlns:a16="http://schemas.microsoft.com/office/drawing/2014/main" id="{A0ADB6EA-5D9C-E14B-B382-23A3E4227B2E}"/>
              </a:ext>
            </a:extLst>
          </p:cNvPr>
          <p:cNvPicPr>
            <a:picLocks noChangeAspect="1"/>
          </p:cNvPicPr>
          <p:nvPr/>
        </p:nvPicPr>
        <p:blipFill>
          <a:blip r:embed="rId3"/>
          <a:stretch>
            <a:fillRect/>
          </a:stretch>
        </p:blipFill>
        <p:spPr>
          <a:xfrm>
            <a:off x="152400" y="-219319"/>
            <a:ext cx="9144000" cy="5515219"/>
          </a:xfrm>
          <a:prstGeom prst="rect">
            <a:avLst/>
          </a:prstGeom>
        </p:spPr>
      </p:pic>
    </p:spTree>
    <p:extLst>
      <p:ext uri="{BB962C8B-B14F-4D97-AF65-F5344CB8AC3E}">
        <p14:creationId xmlns:p14="http://schemas.microsoft.com/office/powerpoint/2010/main" val="1949464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739F8F-C399-A642-AD34-69900D97FD01}"/>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6DE83C9F-EF5C-2C47-9A04-B5ECDCB6306E}"/>
              </a:ext>
            </a:extLst>
          </p:cNvPr>
          <p:cNvSpPr>
            <a:spLocks noGrp="1"/>
          </p:cNvSpPr>
          <p:nvPr>
            <p:ph type="body" sz="quarter" idx="13"/>
          </p:nvPr>
        </p:nvSpPr>
        <p:spPr/>
        <p:txBody>
          <a:bodyPr/>
          <a:lstStyle/>
          <a:p>
            <a:endParaRPr lang="en-US" dirty="0"/>
          </a:p>
        </p:txBody>
      </p:sp>
      <p:pic>
        <p:nvPicPr>
          <p:cNvPr id="8" name="Picture 7">
            <a:extLst>
              <a:ext uri="{FF2B5EF4-FFF2-40B4-BE49-F238E27FC236}">
                <a16:creationId xmlns:a16="http://schemas.microsoft.com/office/drawing/2014/main" id="{C2CABEF4-57BE-734C-9B40-B535BE58BDA2}"/>
              </a:ext>
            </a:extLst>
          </p:cNvPr>
          <p:cNvPicPr>
            <a:picLocks noChangeAspect="1"/>
          </p:cNvPicPr>
          <p:nvPr/>
        </p:nvPicPr>
        <p:blipFill>
          <a:blip r:embed="rId2"/>
          <a:stretch>
            <a:fillRect/>
          </a:stretch>
        </p:blipFill>
        <p:spPr>
          <a:xfrm>
            <a:off x="0" y="0"/>
            <a:ext cx="9144000" cy="5969192"/>
          </a:xfrm>
          <a:prstGeom prst="rect">
            <a:avLst/>
          </a:prstGeom>
        </p:spPr>
      </p:pic>
    </p:spTree>
    <p:extLst>
      <p:ext uri="{BB962C8B-B14F-4D97-AF65-F5344CB8AC3E}">
        <p14:creationId xmlns:p14="http://schemas.microsoft.com/office/powerpoint/2010/main" val="1405222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77A7DB-D355-BB4F-87B7-5D685CF4B399}"/>
              </a:ext>
            </a:extLst>
          </p:cNvPr>
          <p:cNvSpPr>
            <a:spLocks noGrp="1"/>
          </p:cNvSpPr>
          <p:nvPr>
            <p:ph type="body" sz="quarter" idx="10"/>
          </p:nvPr>
        </p:nvSpPr>
        <p:spPr/>
        <p:txBody>
          <a:bodyPr/>
          <a:lstStyle/>
          <a:p>
            <a:endParaRPr lang="en-US"/>
          </a:p>
        </p:txBody>
      </p:sp>
      <p:sp>
        <p:nvSpPr>
          <p:cNvPr id="3" name="Picture Placeholder 2">
            <a:extLst>
              <a:ext uri="{FF2B5EF4-FFF2-40B4-BE49-F238E27FC236}">
                <a16:creationId xmlns:a16="http://schemas.microsoft.com/office/drawing/2014/main" id="{03DB5ACE-A905-B64B-A0C6-EB1412C321D9}"/>
              </a:ext>
            </a:extLst>
          </p:cNvPr>
          <p:cNvSpPr>
            <a:spLocks noGrp="1"/>
          </p:cNvSpPr>
          <p:nvPr>
            <p:ph type="pic" sz="quarter" idx="11"/>
          </p:nvPr>
        </p:nvSpPr>
        <p:spPr/>
      </p:sp>
      <p:sp>
        <p:nvSpPr>
          <p:cNvPr id="4" name="Text Placeholder 3">
            <a:extLst>
              <a:ext uri="{FF2B5EF4-FFF2-40B4-BE49-F238E27FC236}">
                <a16:creationId xmlns:a16="http://schemas.microsoft.com/office/drawing/2014/main" id="{7DAA028E-9E2D-E24E-9F6D-BA41CE198FEF}"/>
              </a:ext>
            </a:extLst>
          </p:cNvPr>
          <p:cNvSpPr>
            <a:spLocks noGrp="1"/>
          </p:cNvSpPr>
          <p:nvPr>
            <p:ph type="body" sz="quarter" idx="12"/>
          </p:nvPr>
        </p:nvSpPr>
        <p:spPr/>
        <p:txBody>
          <a:bodyPr/>
          <a:lstStyle/>
          <a:p>
            <a:endParaRPr lang="en-US"/>
          </a:p>
        </p:txBody>
      </p:sp>
      <p:sp>
        <p:nvSpPr>
          <p:cNvPr id="5" name="Subtitle 4">
            <a:extLst>
              <a:ext uri="{FF2B5EF4-FFF2-40B4-BE49-F238E27FC236}">
                <a16:creationId xmlns:a16="http://schemas.microsoft.com/office/drawing/2014/main" id="{674EDF8F-EA8E-9D49-8723-57FA4A8B5AD1}"/>
              </a:ext>
            </a:extLst>
          </p:cNvPr>
          <p:cNvSpPr>
            <a:spLocks noGrp="1"/>
          </p:cNvSpPr>
          <p:nvPr>
            <p:ph type="subTitle" idx="1"/>
          </p:nvPr>
        </p:nvSpPr>
        <p:spPr/>
        <p:txBody>
          <a:bodyPr/>
          <a:lstStyle/>
          <a:p>
            <a:endParaRPr lang="en-US"/>
          </a:p>
        </p:txBody>
      </p:sp>
      <p:sp>
        <p:nvSpPr>
          <p:cNvPr id="6" name="Title 5">
            <a:extLst>
              <a:ext uri="{FF2B5EF4-FFF2-40B4-BE49-F238E27FC236}">
                <a16:creationId xmlns:a16="http://schemas.microsoft.com/office/drawing/2014/main" id="{E0649B59-542C-D043-BE9B-96FE0BC46FC0}"/>
              </a:ext>
            </a:extLst>
          </p:cNvPr>
          <p:cNvSpPr>
            <a:spLocks noGrp="1"/>
          </p:cNvSpPr>
          <p:nvPr>
            <p:ph type="ctrTitle"/>
          </p:nvPr>
        </p:nvSpPr>
        <p:spPr/>
        <p:txBody>
          <a:bodyPr/>
          <a:lstStyle/>
          <a:p>
            <a:r>
              <a:rPr lang="en-US" dirty="0"/>
              <a:t>OLD SLIDES: to be removed</a:t>
            </a:r>
          </a:p>
        </p:txBody>
      </p:sp>
    </p:spTree>
    <p:extLst>
      <p:ext uri="{BB962C8B-B14F-4D97-AF65-F5344CB8AC3E}">
        <p14:creationId xmlns:p14="http://schemas.microsoft.com/office/powerpoint/2010/main" val="82647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2D8F313-647D-6A45-B95B-7834596766F0}"/>
              </a:ext>
            </a:extLst>
          </p:cNvPr>
          <p:cNvSpPr>
            <a:spLocks noGrp="1"/>
          </p:cNvSpPr>
          <p:nvPr>
            <p:ph type="body" sz="quarter" idx="10"/>
          </p:nvPr>
        </p:nvSpPr>
        <p:spPr/>
        <p:txBody>
          <a:bodyPr/>
          <a:lstStyle/>
          <a:p>
            <a:endParaRPr lang="en-US"/>
          </a:p>
        </p:txBody>
      </p:sp>
      <p:sp>
        <p:nvSpPr>
          <p:cNvPr id="11" name="Picture Placeholder 10">
            <a:extLst>
              <a:ext uri="{FF2B5EF4-FFF2-40B4-BE49-F238E27FC236}">
                <a16:creationId xmlns:a16="http://schemas.microsoft.com/office/drawing/2014/main" id="{14766F7A-828E-F141-9B05-82EFE9D8F1EB}"/>
              </a:ext>
            </a:extLst>
          </p:cNvPr>
          <p:cNvSpPr>
            <a:spLocks noGrp="1"/>
          </p:cNvSpPr>
          <p:nvPr>
            <p:ph type="pic" sz="quarter" idx="11"/>
          </p:nvPr>
        </p:nvSpPr>
        <p:spPr/>
      </p:sp>
      <p:sp>
        <p:nvSpPr>
          <p:cNvPr id="12" name="Text Placeholder 11">
            <a:extLst>
              <a:ext uri="{FF2B5EF4-FFF2-40B4-BE49-F238E27FC236}">
                <a16:creationId xmlns:a16="http://schemas.microsoft.com/office/drawing/2014/main" id="{EAA80A2F-F13F-E84D-8A40-B0E425A9F1D1}"/>
              </a:ext>
            </a:extLst>
          </p:cNvPr>
          <p:cNvSpPr>
            <a:spLocks noGrp="1"/>
          </p:cNvSpPr>
          <p:nvPr>
            <p:ph type="body" sz="quarter" idx="12"/>
          </p:nvPr>
        </p:nvSpPr>
        <p:spPr/>
        <p:txBody>
          <a:bodyPr/>
          <a:lstStyle/>
          <a:p>
            <a:endParaRPr lang="en-US"/>
          </a:p>
        </p:txBody>
      </p:sp>
      <p:sp>
        <p:nvSpPr>
          <p:cNvPr id="9" name="Subtitle 8">
            <a:extLst>
              <a:ext uri="{FF2B5EF4-FFF2-40B4-BE49-F238E27FC236}">
                <a16:creationId xmlns:a16="http://schemas.microsoft.com/office/drawing/2014/main" id="{4E5BAD26-7E6D-374D-908F-E46B8F4C53C7}"/>
              </a:ext>
            </a:extLst>
          </p:cNvPr>
          <p:cNvSpPr>
            <a:spLocks noGrp="1"/>
          </p:cNvSpPr>
          <p:nvPr>
            <p:ph type="subTitle" idx="1"/>
          </p:nvPr>
        </p:nvSpPr>
        <p:spPr/>
        <p:txBody>
          <a:bodyPr/>
          <a:lstStyle/>
          <a:p>
            <a:endParaRPr lang="en-US"/>
          </a:p>
        </p:txBody>
      </p:sp>
      <p:sp>
        <p:nvSpPr>
          <p:cNvPr id="6" name="Title 5">
            <a:extLst>
              <a:ext uri="{FF2B5EF4-FFF2-40B4-BE49-F238E27FC236}">
                <a16:creationId xmlns:a16="http://schemas.microsoft.com/office/drawing/2014/main" id="{15C31F31-B2DD-DD43-A9F3-00B755BD95A4}"/>
              </a:ext>
            </a:extLst>
          </p:cNvPr>
          <p:cNvSpPr>
            <a:spLocks noGrp="1"/>
          </p:cNvSpPr>
          <p:nvPr>
            <p:ph type="ctrTitle"/>
          </p:nvPr>
        </p:nvSpPr>
        <p:spPr/>
        <p:txBody>
          <a:bodyPr/>
          <a:lstStyle/>
          <a:p>
            <a:r>
              <a:rPr lang="en-US" dirty="0"/>
              <a:t>Insider Danger (NOT PART OF THE COURSE – here possible future evolution)</a:t>
            </a:r>
          </a:p>
        </p:txBody>
      </p:sp>
    </p:spTree>
    <p:extLst>
      <p:ext uri="{BB962C8B-B14F-4D97-AF65-F5344CB8AC3E}">
        <p14:creationId xmlns:p14="http://schemas.microsoft.com/office/powerpoint/2010/main" val="34514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F88AA4-37AD-1148-88E9-67239F79A403}"/>
              </a:ext>
            </a:extLst>
          </p:cNvPr>
          <p:cNvSpPr>
            <a:spLocks noGrp="1"/>
          </p:cNvSpPr>
          <p:nvPr>
            <p:ph type="title"/>
          </p:nvPr>
        </p:nvSpPr>
        <p:spPr/>
        <p:txBody>
          <a:bodyPr/>
          <a:lstStyle/>
          <a:p>
            <a:r>
              <a:rPr lang="en-US" dirty="0"/>
              <a:t>Material for this section</a:t>
            </a:r>
          </a:p>
        </p:txBody>
      </p:sp>
      <p:sp>
        <p:nvSpPr>
          <p:cNvPr id="2" name="Text Placeholder 1">
            <a:extLst>
              <a:ext uri="{FF2B5EF4-FFF2-40B4-BE49-F238E27FC236}">
                <a16:creationId xmlns:a16="http://schemas.microsoft.com/office/drawing/2014/main" id="{BC98156F-126F-D840-ACC2-265C7EE5CC2C}"/>
              </a:ext>
            </a:extLst>
          </p:cNvPr>
          <p:cNvSpPr>
            <a:spLocks noGrp="1"/>
          </p:cNvSpPr>
          <p:nvPr>
            <p:ph idx="1"/>
          </p:nvPr>
        </p:nvSpPr>
        <p:spPr/>
        <p:txBody>
          <a:bodyPr/>
          <a:lstStyle/>
          <a:p>
            <a:r>
              <a:rPr lang="en-US" dirty="0"/>
              <a:t>UNINTENTIONAL INSIDER THREATS: SOCIAL ENGINEERING</a:t>
            </a:r>
          </a:p>
          <a:p>
            <a:r>
              <a:rPr lang="en-US" b="1" dirty="0"/>
              <a:t>Only the sections: 3, 5, 6.1, 6.2, 6.3</a:t>
            </a:r>
            <a:endParaRPr lang="en-US" dirty="0"/>
          </a:p>
          <a:p>
            <a:endParaRPr lang="en-US" dirty="0"/>
          </a:p>
        </p:txBody>
      </p:sp>
      <p:sp>
        <p:nvSpPr>
          <p:cNvPr id="3" name="Footer Placeholder 2">
            <a:extLst>
              <a:ext uri="{FF2B5EF4-FFF2-40B4-BE49-F238E27FC236}">
                <a16:creationId xmlns:a16="http://schemas.microsoft.com/office/drawing/2014/main" id="{4E5FE908-0317-CB46-BF4A-3105F256B89B}"/>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9B8E3A04-ACC6-A34B-8406-A097801F60F7}"/>
              </a:ext>
            </a:extLst>
          </p:cNvPr>
          <p:cNvSpPr>
            <a:spLocks noGrp="1"/>
          </p:cNvSpPr>
          <p:nvPr>
            <p:ph type="sldNum" sz="quarter" idx="12"/>
          </p:nvPr>
        </p:nvSpPr>
        <p:spPr/>
        <p:txBody>
          <a:bodyPr/>
          <a:lstStyle/>
          <a:p>
            <a:fld id="{B7CEC10D-CD46-426F-915E-6C78530279CB}" type="slidenum">
              <a:rPr lang="en-US" smtClean="0"/>
              <a:t>47</a:t>
            </a:fld>
            <a:endParaRPr lang="en-US" dirty="0"/>
          </a:p>
        </p:txBody>
      </p:sp>
    </p:spTree>
    <p:extLst>
      <p:ext uri="{BB962C8B-B14F-4D97-AF65-F5344CB8AC3E}">
        <p14:creationId xmlns:p14="http://schemas.microsoft.com/office/powerpoint/2010/main" val="131953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B0B1-55A3-5740-8FC8-56A62671A1ED}"/>
              </a:ext>
            </a:extLst>
          </p:cNvPr>
          <p:cNvSpPr>
            <a:spLocks noGrp="1"/>
          </p:cNvSpPr>
          <p:nvPr>
            <p:ph type="title"/>
          </p:nvPr>
        </p:nvSpPr>
        <p:spPr/>
        <p:txBody>
          <a:bodyPr/>
          <a:lstStyle/>
          <a:p>
            <a:r>
              <a:rPr lang="en-US" dirty="0"/>
              <a:t>Definition of </a:t>
            </a:r>
            <a:r>
              <a:rPr lang="en-US" i="1" dirty="0"/>
              <a:t>unintentional insider threat is </a:t>
            </a:r>
            <a:br>
              <a:rPr lang="en-US" i="1" dirty="0"/>
            </a:br>
            <a:endParaRPr lang="en-US" dirty="0"/>
          </a:p>
        </p:txBody>
      </p:sp>
      <p:sp>
        <p:nvSpPr>
          <p:cNvPr id="2" name="Text Placeholder 1">
            <a:extLst>
              <a:ext uri="{FF2B5EF4-FFF2-40B4-BE49-F238E27FC236}">
                <a16:creationId xmlns:a16="http://schemas.microsoft.com/office/drawing/2014/main" id="{24B5C986-B2EE-CB4E-99E5-A51FFF0984BF}"/>
              </a:ext>
            </a:extLst>
          </p:cNvPr>
          <p:cNvSpPr>
            <a:spLocks noGrp="1"/>
          </p:cNvSpPr>
          <p:nvPr>
            <p:ph idx="1"/>
          </p:nvPr>
        </p:nvSpPr>
        <p:spPr/>
        <p:txBody>
          <a:bodyPr/>
          <a:lstStyle/>
          <a:p>
            <a:r>
              <a:rPr lang="en-US" i="1" dirty="0"/>
              <a:t>(1) a current or former employee, contractor, or business partner </a:t>
            </a:r>
          </a:p>
          <a:p>
            <a:r>
              <a:rPr lang="en-US" i="1" dirty="0"/>
              <a:t>(2) who has or had authorized access to an organization’s network, system, or data and who, </a:t>
            </a:r>
          </a:p>
          <a:p>
            <a:r>
              <a:rPr lang="en-US" i="1" dirty="0"/>
              <a:t>(3) through action or inaction without malicious intent, </a:t>
            </a:r>
          </a:p>
          <a:p>
            <a:r>
              <a:rPr lang="en-US" i="1" dirty="0"/>
              <a:t>(4) unwittingly causes harm or substantially increases the probability of future serious harm to the confidentiality, integrity, or availability of the organization’s resources or assets, including information, information systems, or financial systems. </a:t>
            </a:r>
            <a:endParaRPr lang="en-US" dirty="0"/>
          </a:p>
          <a:p>
            <a:endParaRPr lang="en-US" dirty="0"/>
          </a:p>
        </p:txBody>
      </p:sp>
      <p:sp>
        <p:nvSpPr>
          <p:cNvPr id="3" name="Footer Placeholder 2">
            <a:extLst>
              <a:ext uri="{FF2B5EF4-FFF2-40B4-BE49-F238E27FC236}">
                <a16:creationId xmlns:a16="http://schemas.microsoft.com/office/drawing/2014/main" id="{B156451C-3F7A-7748-A340-E26D5469C6CF}"/>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9875D0BF-B14E-1442-BE3B-B8CB242CF0E1}"/>
              </a:ext>
            </a:extLst>
          </p:cNvPr>
          <p:cNvSpPr>
            <a:spLocks noGrp="1"/>
          </p:cNvSpPr>
          <p:nvPr>
            <p:ph type="sldNum" sz="quarter" idx="12"/>
          </p:nvPr>
        </p:nvSpPr>
        <p:spPr/>
        <p:txBody>
          <a:bodyPr/>
          <a:lstStyle/>
          <a:p>
            <a:fld id="{B7CEC10D-CD46-426F-915E-6C78530279CB}" type="slidenum">
              <a:rPr lang="en-US" smtClean="0"/>
              <a:t>48</a:t>
            </a:fld>
            <a:endParaRPr lang="en-US" dirty="0"/>
          </a:p>
        </p:txBody>
      </p:sp>
    </p:spTree>
    <p:extLst>
      <p:ext uri="{BB962C8B-B14F-4D97-AF65-F5344CB8AC3E}">
        <p14:creationId xmlns:p14="http://schemas.microsoft.com/office/powerpoint/2010/main" val="200405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C67EEA-1DB7-D848-9253-8487B44E2A9F}"/>
              </a:ext>
            </a:extLst>
          </p:cNvPr>
          <p:cNvSpPr>
            <a:spLocks noGrp="1"/>
          </p:cNvSpPr>
          <p:nvPr>
            <p:ph type="title"/>
          </p:nvPr>
        </p:nvSpPr>
        <p:spPr/>
        <p:txBody>
          <a:bodyPr/>
          <a:lstStyle/>
          <a:p>
            <a:r>
              <a:rPr lang="en-US" dirty="0"/>
              <a:t>Taxonomy of Social Engineering</a:t>
            </a:r>
            <a:br>
              <a:rPr lang="en-US" dirty="0"/>
            </a:br>
            <a:endParaRPr lang="en-US" dirty="0"/>
          </a:p>
        </p:txBody>
      </p:sp>
      <p:sp>
        <p:nvSpPr>
          <p:cNvPr id="2" name="Text Placeholder 1">
            <a:extLst>
              <a:ext uri="{FF2B5EF4-FFF2-40B4-BE49-F238E27FC236}">
                <a16:creationId xmlns:a16="http://schemas.microsoft.com/office/drawing/2014/main" id="{A52FDD5F-840D-4B40-803C-FDB897529F39}"/>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5262CDB4-B3E0-3E4F-8105-E3A0F80CBE1F}"/>
              </a:ext>
            </a:extLst>
          </p:cNvPr>
          <p:cNvPicPr>
            <a:picLocks noChangeAspect="1"/>
          </p:cNvPicPr>
          <p:nvPr/>
        </p:nvPicPr>
        <p:blipFill>
          <a:blip r:embed="rId2"/>
          <a:stretch>
            <a:fillRect/>
          </a:stretch>
        </p:blipFill>
        <p:spPr>
          <a:xfrm>
            <a:off x="1343787" y="938676"/>
            <a:ext cx="5953125" cy="4029075"/>
          </a:xfrm>
          <a:prstGeom prst="rect">
            <a:avLst/>
          </a:prstGeom>
        </p:spPr>
      </p:pic>
      <p:sp>
        <p:nvSpPr>
          <p:cNvPr id="4" name="Footer Placeholder 3">
            <a:extLst>
              <a:ext uri="{FF2B5EF4-FFF2-40B4-BE49-F238E27FC236}">
                <a16:creationId xmlns:a16="http://schemas.microsoft.com/office/drawing/2014/main" id="{06E3785F-5386-AB4C-8B63-C449AFB5267B}"/>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1216B24F-31B1-A844-BF83-76B02DFF425E}"/>
              </a:ext>
            </a:extLst>
          </p:cNvPr>
          <p:cNvSpPr>
            <a:spLocks noGrp="1"/>
          </p:cNvSpPr>
          <p:nvPr>
            <p:ph type="sldNum" sz="quarter" idx="12"/>
          </p:nvPr>
        </p:nvSpPr>
        <p:spPr/>
        <p:txBody>
          <a:bodyPr/>
          <a:lstStyle/>
          <a:p>
            <a:fld id="{B7CEC10D-CD46-426F-915E-6C78530279CB}" type="slidenum">
              <a:rPr lang="en-US" smtClean="0"/>
              <a:t>49</a:t>
            </a:fld>
            <a:endParaRPr lang="en-US" dirty="0"/>
          </a:p>
        </p:txBody>
      </p:sp>
    </p:spTree>
    <p:extLst>
      <p:ext uri="{BB962C8B-B14F-4D97-AF65-F5344CB8AC3E}">
        <p14:creationId xmlns:p14="http://schemas.microsoft.com/office/powerpoint/2010/main" val="24885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7A9B-52CD-514D-8A94-2CABE69334AC}"/>
              </a:ext>
            </a:extLst>
          </p:cNvPr>
          <p:cNvSpPr>
            <a:spLocks noGrp="1"/>
          </p:cNvSpPr>
          <p:nvPr>
            <p:ph type="title"/>
          </p:nvPr>
        </p:nvSpPr>
        <p:spPr/>
        <p:txBody>
          <a:bodyPr/>
          <a:lstStyle/>
          <a:p>
            <a:r>
              <a:rPr lang="en-US" dirty="0"/>
              <a:t>The new Entry: Targeted Ransomware</a:t>
            </a:r>
          </a:p>
        </p:txBody>
      </p:sp>
      <p:sp>
        <p:nvSpPr>
          <p:cNvPr id="3" name="Content Placeholder 2">
            <a:extLst>
              <a:ext uri="{FF2B5EF4-FFF2-40B4-BE49-F238E27FC236}">
                <a16:creationId xmlns:a16="http://schemas.microsoft.com/office/drawing/2014/main" id="{BDF2639D-E225-0844-A8A6-C99F2D799694}"/>
              </a:ext>
            </a:extLst>
          </p:cNvPr>
          <p:cNvSpPr>
            <a:spLocks noGrp="1"/>
          </p:cNvSpPr>
          <p:nvPr>
            <p:ph idx="1"/>
          </p:nvPr>
        </p:nvSpPr>
        <p:spPr>
          <a:xfrm>
            <a:off x="610100" y="1188000"/>
            <a:ext cx="8326510" cy="3381619"/>
          </a:xfrm>
        </p:spPr>
        <p:txBody>
          <a:bodyPr/>
          <a:lstStyle/>
          <a:p>
            <a:r>
              <a:rPr lang="en-GB" dirty="0"/>
              <a:t>In 2019, we saw an escalation of sophisticated and targeted ransomware exploits. </a:t>
            </a:r>
          </a:p>
          <a:p>
            <a:r>
              <a:rPr lang="en-GB" b="1" dirty="0"/>
              <a:t>Specific industries were heavily victimized</a:t>
            </a:r>
            <a:r>
              <a:rPr lang="en-GB" dirty="0"/>
              <a:t>, including state and local government and healthcare organizations. </a:t>
            </a:r>
            <a:r>
              <a:rPr lang="en-GB" b="1" dirty="0"/>
              <a:t>The new, stark reality is that attackers are spending more time to gather intelligence on their victims, achieving maximum disruption and scaled-up ransoms. </a:t>
            </a:r>
          </a:p>
          <a:p>
            <a:r>
              <a:rPr lang="en-GB" dirty="0"/>
              <a:t>Attacks have become so damaging that the FBI has softened its previous stance on paying ransoms.</a:t>
            </a:r>
            <a:br>
              <a:rPr lang="en-GB" dirty="0"/>
            </a:br>
            <a:endParaRPr lang="en-GB" dirty="0"/>
          </a:p>
          <a:p>
            <a:r>
              <a:rPr lang="en-GB" dirty="0"/>
              <a:t>Attacks have ranged from hospitals, police stations and educational institutions to aluminium factories (</a:t>
            </a:r>
            <a:r>
              <a:rPr lang="en-GB" dirty="0" err="1"/>
              <a:t>Norsk</a:t>
            </a:r>
            <a:r>
              <a:rPr lang="en-GB" dirty="0"/>
              <a:t> Hydro, Norway) and power grids (City Power, Johannesburg). </a:t>
            </a:r>
          </a:p>
          <a:p>
            <a:endParaRPr lang="en-GB" dirty="0"/>
          </a:p>
          <a:p>
            <a:r>
              <a:rPr lang="en-GB" dirty="0"/>
              <a:t>(text from the </a:t>
            </a:r>
            <a:r>
              <a:rPr lang="en-US" sz="1600" dirty="0"/>
              <a:t>2020 Checkpoint Cyber Security Report)</a:t>
            </a:r>
            <a:endParaRPr lang="en-GB" dirty="0"/>
          </a:p>
        </p:txBody>
      </p:sp>
      <p:sp>
        <p:nvSpPr>
          <p:cNvPr id="4" name="Footer Placeholder 3">
            <a:extLst>
              <a:ext uri="{FF2B5EF4-FFF2-40B4-BE49-F238E27FC236}">
                <a16:creationId xmlns:a16="http://schemas.microsoft.com/office/drawing/2014/main" id="{F49E423F-9B60-5A47-8E39-1B04DF3C0D9F}"/>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21052099-1262-0242-8994-2C1DE4E806E5}"/>
              </a:ext>
            </a:extLst>
          </p:cNvPr>
          <p:cNvSpPr>
            <a:spLocks noGrp="1"/>
          </p:cNvSpPr>
          <p:nvPr>
            <p:ph type="sldNum" sz="quarter" idx="12"/>
          </p:nvPr>
        </p:nvSpPr>
        <p:spPr/>
        <p:txBody>
          <a:bodyPr/>
          <a:lstStyle/>
          <a:p>
            <a:fld id="{B7CEC10D-CD46-426F-915E-6C78530279CB}" type="slidenum">
              <a:rPr lang="en-US" smtClean="0"/>
              <a:t>5</a:t>
            </a:fld>
            <a:endParaRPr lang="en-US" dirty="0"/>
          </a:p>
        </p:txBody>
      </p:sp>
    </p:spTree>
    <p:extLst>
      <p:ext uri="{BB962C8B-B14F-4D97-AF65-F5344CB8AC3E}">
        <p14:creationId xmlns:p14="http://schemas.microsoft.com/office/powerpoint/2010/main" val="219024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650410-5BB3-4345-9207-F76893F66EF7}"/>
              </a:ext>
            </a:extLst>
          </p:cNvPr>
          <p:cNvSpPr>
            <a:spLocks noGrp="1"/>
          </p:cNvSpPr>
          <p:nvPr>
            <p:ph type="title"/>
          </p:nvPr>
        </p:nvSpPr>
        <p:spPr/>
        <p:txBody>
          <a:bodyPr/>
          <a:lstStyle/>
          <a:p>
            <a:r>
              <a:rPr lang="en-US" dirty="0"/>
              <a:t>Procedures: one or more stages</a:t>
            </a:r>
            <a:br>
              <a:rPr lang="en-US" dirty="0"/>
            </a:br>
            <a:endParaRPr lang="en-US" dirty="0"/>
          </a:p>
        </p:txBody>
      </p:sp>
      <p:sp>
        <p:nvSpPr>
          <p:cNvPr id="2" name="Text Placeholder 1">
            <a:extLst>
              <a:ext uri="{FF2B5EF4-FFF2-40B4-BE49-F238E27FC236}">
                <a16:creationId xmlns:a16="http://schemas.microsoft.com/office/drawing/2014/main" id="{62C1F955-AFF9-AF4E-B948-3055ECCC507B}"/>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F4ACF20B-35F2-EE43-AEBB-1EC8CE32BAA4}"/>
              </a:ext>
            </a:extLst>
          </p:cNvPr>
          <p:cNvPicPr>
            <a:picLocks noChangeAspect="1"/>
          </p:cNvPicPr>
          <p:nvPr/>
        </p:nvPicPr>
        <p:blipFill>
          <a:blip r:embed="rId2"/>
          <a:stretch>
            <a:fillRect/>
          </a:stretch>
        </p:blipFill>
        <p:spPr>
          <a:xfrm>
            <a:off x="1829464" y="1154888"/>
            <a:ext cx="5112291" cy="1134126"/>
          </a:xfrm>
          <a:prstGeom prst="rect">
            <a:avLst/>
          </a:prstGeom>
        </p:spPr>
      </p:pic>
      <p:pic>
        <p:nvPicPr>
          <p:cNvPr id="7" name="Picture 6">
            <a:extLst>
              <a:ext uri="{FF2B5EF4-FFF2-40B4-BE49-F238E27FC236}">
                <a16:creationId xmlns:a16="http://schemas.microsoft.com/office/drawing/2014/main" id="{D0C0EF33-6D75-E640-B4CF-905915D40740}"/>
              </a:ext>
            </a:extLst>
          </p:cNvPr>
          <p:cNvPicPr>
            <a:picLocks noChangeAspect="1"/>
          </p:cNvPicPr>
          <p:nvPr/>
        </p:nvPicPr>
        <p:blipFill>
          <a:blip r:embed="rId3"/>
          <a:stretch>
            <a:fillRect/>
          </a:stretch>
        </p:blipFill>
        <p:spPr>
          <a:xfrm>
            <a:off x="1829464" y="2413676"/>
            <a:ext cx="5116553" cy="2563041"/>
          </a:xfrm>
          <a:prstGeom prst="rect">
            <a:avLst/>
          </a:prstGeom>
        </p:spPr>
      </p:pic>
      <p:sp>
        <p:nvSpPr>
          <p:cNvPr id="4" name="Footer Placeholder 3">
            <a:extLst>
              <a:ext uri="{FF2B5EF4-FFF2-40B4-BE49-F238E27FC236}">
                <a16:creationId xmlns:a16="http://schemas.microsoft.com/office/drawing/2014/main" id="{A9B58CA3-7584-8D4F-A1DB-0BCE83C361C1}"/>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E0BB68A6-32DE-C84F-81E6-8ACAC8AFAF84}"/>
              </a:ext>
            </a:extLst>
          </p:cNvPr>
          <p:cNvSpPr>
            <a:spLocks noGrp="1"/>
          </p:cNvSpPr>
          <p:nvPr>
            <p:ph type="sldNum" sz="quarter" idx="12"/>
          </p:nvPr>
        </p:nvSpPr>
        <p:spPr/>
        <p:txBody>
          <a:bodyPr/>
          <a:lstStyle/>
          <a:p>
            <a:fld id="{B7CEC10D-CD46-426F-915E-6C78530279CB}" type="slidenum">
              <a:rPr lang="en-US" smtClean="0"/>
              <a:t>50</a:t>
            </a:fld>
            <a:endParaRPr lang="en-US" dirty="0"/>
          </a:p>
        </p:txBody>
      </p:sp>
    </p:spTree>
    <p:extLst>
      <p:ext uri="{BB962C8B-B14F-4D97-AF65-F5344CB8AC3E}">
        <p14:creationId xmlns:p14="http://schemas.microsoft.com/office/powerpoint/2010/main" val="327308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316EB-BCF6-9540-919A-E1D23F69B23F}"/>
              </a:ext>
            </a:extLst>
          </p:cNvPr>
          <p:cNvSpPr>
            <a:spLocks noGrp="1"/>
          </p:cNvSpPr>
          <p:nvPr>
            <p:ph type="title"/>
          </p:nvPr>
        </p:nvSpPr>
        <p:spPr/>
        <p:txBody>
          <a:bodyPr/>
          <a:lstStyle/>
          <a:p>
            <a:r>
              <a:rPr lang="en-US" dirty="0"/>
              <a:t>Case 1 of 3 (from the book “Targeted Attacks”)</a:t>
            </a:r>
            <a:br>
              <a:rPr lang="en-US" dirty="0"/>
            </a:br>
            <a:endParaRPr lang="en-US" dirty="0"/>
          </a:p>
        </p:txBody>
      </p:sp>
      <p:sp>
        <p:nvSpPr>
          <p:cNvPr id="2" name="Text Placeholder 1">
            <a:extLst>
              <a:ext uri="{FF2B5EF4-FFF2-40B4-BE49-F238E27FC236}">
                <a16:creationId xmlns:a16="http://schemas.microsoft.com/office/drawing/2014/main" id="{9D7A2691-051A-F345-A022-B636D854BBF6}"/>
              </a:ext>
            </a:extLst>
          </p:cNvPr>
          <p:cNvSpPr>
            <a:spLocks noGrp="1"/>
          </p:cNvSpPr>
          <p:nvPr>
            <p:ph idx="1"/>
          </p:nvPr>
        </p:nvSpPr>
        <p:spPr/>
        <p:txBody>
          <a:bodyPr/>
          <a:lstStyle/>
          <a:p>
            <a:r>
              <a:rPr lang="en-US"/>
              <a:t>INDUSTRY: Information and telecommunication </a:t>
            </a:r>
          </a:p>
          <a:p>
            <a:r>
              <a:rPr lang="en-US"/>
              <a:t>STAGING: Single </a:t>
            </a:r>
          </a:p>
          <a:p>
            <a:r>
              <a:rPr lang="en-US"/>
              <a:t>INCIDENT: Attackers sent an innocent-looking email to news service staffers urging them to click on a link to an important article on another news organization’s blog that, unknown to the victims, would infect their computers with malware. The malware allowed the hackers to capture passwords to the news service’s Twitter account. </a:t>
            </a:r>
          </a:p>
          <a:p>
            <a:r>
              <a:rPr lang="en-US"/>
              <a:t>BREACH: Access to the news service’s Twitter account allowed the attacker to send an erroneous Tweet warning of two explosions in a government building. </a:t>
            </a:r>
          </a:p>
          <a:p>
            <a:r>
              <a:rPr lang="en-US"/>
              <a:t>OUTCOME: Within minutes, the bogus story had a brief but very real effect on the stock market, causing it to drop significantly. This stock market loss was made up after the story was confirmed to be false. </a:t>
            </a:r>
          </a:p>
          <a:p>
            <a:r>
              <a:rPr lang="en-US"/>
              <a:t>This was the second widespread social engineering attack on the news service, which had implemented extensive training after the first. </a:t>
            </a:r>
          </a:p>
          <a:p>
            <a:endParaRPr lang="en-US" dirty="0"/>
          </a:p>
        </p:txBody>
      </p:sp>
      <p:sp>
        <p:nvSpPr>
          <p:cNvPr id="3" name="Footer Placeholder 2">
            <a:extLst>
              <a:ext uri="{FF2B5EF4-FFF2-40B4-BE49-F238E27FC236}">
                <a16:creationId xmlns:a16="http://schemas.microsoft.com/office/drawing/2014/main" id="{5D73807A-BEC4-B841-B95A-E6E2D8347E15}"/>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98B27FFF-F70D-124B-90EE-2FCCBB5AF224}"/>
              </a:ext>
            </a:extLst>
          </p:cNvPr>
          <p:cNvSpPr>
            <a:spLocks noGrp="1"/>
          </p:cNvSpPr>
          <p:nvPr>
            <p:ph type="sldNum" sz="quarter" idx="12"/>
          </p:nvPr>
        </p:nvSpPr>
        <p:spPr/>
        <p:txBody>
          <a:bodyPr/>
          <a:lstStyle/>
          <a:p>
            <a:fld id="{B7CEC10D-CD46-426F-915E-6C78530279CB}" type="slidenum">
              <a:rPr lang="en-US" smtClean="0"/>
              <a:t>51</a:t>
            </a:fld>
            <a:endParaRPr lang="en-US" dirty="0"/>
          </a:p>
        </p:txBody>
      </p:sp>
    </p:spTree>
    <p:extLst>
      <p:ext uri="{BB962C8B-B14F-4D97-AF65-F5344CB8AC3E}">
        <p14:creationId xmlns:p14="http://schemas.microsoft.com/office/powerpoint/2010/main" val="186941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392A4-933A-8040-83A8-980CDD0C9882}"/>
              </a:ext>
            </a:extLst>
          </p:cNvPr>
          <p:cNvSpPr>
            <a:spLocks noGrp="1"/>
          </p:cNvSpPr>
          <p:nvPr>
            <p:ph type="title"/>
          </p:nvPr>
        </p:nvSpPr>
        <p:spPr/>
        <p:txBody>
          <a:bodyPr/>
          <a:lstStyle/>
          <a:p>
            <a:r>
              <a:rPr lang="en-US" dirty="0"/>
              <a:t>Case 2 of 3	</a:t>
            </a:r>
          </a:p>
        </p:txBody>
      </p:sp>
      <p:sp>
        <p:nvSpPr>
          <p:cNvPr id="2" name="Text Placeholder 1">
            <a:extLst>
              <a:ext uri="{FF2B5EF4-FFF2-40B4-BE49-F238E27FC236}">
                <a16:creationId xmlns:a16="http://schemas.microsoft.com/office/drawing/2014/main" id="{2B4D812F-C777-AB49-B249-4B791E78E501}"/>
              </a:ext>
            </a:extLst>
          </p:cNvPr>
          <p:cNvSpPr>
            <a:spLocks noGrp="1"/>
          </p:cNvSpPr>
          <p:nvPr>
            <p:ph idx="1"/>
          </p:nvPr>
        </p:nvSpPr>
        <p:spPr/>
        <p:txBody>
          <a:bodyPr/>
          <a:lstStyle/>
          <a:p>
            <a:r>
              <a:rPr lang="en-US" sz="1800" b="1" dirty="0"/>
              <a:t>INDUSTRY: </a:t>
            </a:r>
            <a:r>
              <a:rPr lang="en-US" sz="1800" dirty="0"/>
              <a:t>Computer manufacturer </a:t>
            </a:r>
          </a:p>
          <a:p>
            <a:r>
              <a:rPr lang="en-US" sz="1800" b="1" dirty="0"/>
              <a:t>STAGING: </a:t>
            </a:r>
            <a:r>
              <a:rPr lang="en-US" sz="1800" dirty="0"/>
              <a:t>Single </a:t>
            </a:r>
          </a:p>
          <a:p>
            <a:r>
              <a:rPr lang="en-US" sz="1800" b="1" dirty="0"/>
              <a:t>INCIDENT: </a:t>
            </a:r>
            <a:r>
              <a:rPr lang="en-US" sz="1800" dirty="0"/>
              <a:t>Malware to attack computer manufacturers was spread through a </a:t>
            </a:r>
            <a:r>
              <a:rPr lang="en-US" sz="1800" b="1" dirty="0"/>
              <a:t>website for software developers</a:t>
            </a:r>
            <a:r>
              <a:rPr lang="en-US" sz="1800" dirty="0"/>
              <a:t>. The website advertised a Java plug-in that could be installed on desktops. </a:t>
            </a:r>
          </a:p>
          <a:p>
            <a:r>
              <a:rPr lang="en-US" sz="1800" b="1" dirty="0"/>
              <a:t>BREACH: </a:t>
            </a:r>
            <a:r>
              <a:rPr lang="en-US" sz="1800" dirty="0"/>
              <a:t>A few employees of one reported company installed the so-called Java plug-in, which was in fact cleverly placed malware. The incident affected a small number of systems. </a:t>
            </a:r>
          </a:p>
          <a:p>
            <a:r>
              <a:rPr lang="en-US" sz="1800" b="1" dirty="0"/>
              <a:t>OUTCOME: </a:t>
            </a:r>
            <a:r>
              <a:rPr lang="en-US" sz="1800" dirty="0"/>
              <a:t>The manufacturer worked with law enforcement to find the source of the malware. The manufacturer’s native antimalware software was able to catch the malware and isolate it. </a:t>
            </a:r>
          </a:p>
          <a:p>
            <a:r>
              <a:rPr lang="en-US" sz="1800" dirty="0"/>
              <a:t>. </a:t>
            </a:r>
          </a:p>
          <a:p>
            <a:endParaRPr lang="en-US" dirty="0"/>
          </a:p>
        </p:txBody>
      </p:sp>
      <p:sp>
        <p:nvSpPr>
          <p:cNvPr id="3" name="Footer Placeholder 2">
            <a:extLst>
              <a:ext uri="{FF2B5EF4-FFF2-40B4-BE49-F238E27FC236}">
                <a16:creationId xmlns:a16="http://schemas.microsoft.com/office/drawing/2014/main" id="{C248C910-1377-7C43-B391-77D4C0F86DA6}"/>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ABCCAEE4-459D-C14F-B57A-5C4CF5280185}"/>
              </a:ext>
            </a:extLst>
          </p:cNvPr>
          <p:cNvSpPr>
            <a:spLocks noGrp="1"/>
          </p:cNvSpPr>
          <p:nvPr>
            <p:ph type="sldNum" sz="quarter" idx="12"/>
          </p:nvPr>
        </p:nvSpPr>
        <p:spPr/>
        <p:txBody>
          <a:bodyPr/>
          <a:lstStyle/>
          <a:p>
            <a:fld id="{B7CEC10D-CD46-426F-915E-6C78530279CB}" type="slidenum">
              <a:rPr lang="en-US" smtClean="0"/>
              <a:t>52</a:t>
            </a:fld>
            <a:endParaRPr lang="en-US" dirty="0"/>
          </a:p>
        </p:txBody>
      </p:sp>
    </p:spTree>
    <p:extLst>
      <p:ext uri="{BB962C8B-B14F-4D97-AF65-F5344CB8AC3E}">
        <p14:creationId xmlns:p14="http://schemas.microsoft.com/office/powerpoint/2010/main" val="17055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4BD132-B671-A540-AB7D-B690C87222FC}"/>
              </a:ext>
            </a:extLst>
          </p:cNvPr>
          <p:cNvSpPr>
            <a:spLocks noGrp="1"/>
          </p:cNvSpPr>
          <p:nvPr>
            <p:ph type="title"/>
          </p:nvPr>
        </p:nvSpPr>
        <p:spPr/>
        <p:txBody>
          <a:bodyPr/>
          <a:lstStyle/>
          <a:p>
            <a:r>
              <a:rPr lang="en-US"/>
              <a:t>Case of a two-staged attack</a:t>
            </a:r>
            <a:endParaRPr lang="en-US" dirty="0"/>
          </a:p>
        </p:txBody>
      </p:sp>
      <p:sp>
        <p:nvSpPr>
          <p:cNvPr id="2" name="Text Placeholder 1">
            <a:extLst>
              <a:ext uri="{FF2B5EF4-FFF2-40B4-BE49-F238E27FC236}">
                <a16:creationId xmlns:a16="http://schemas.microsoft.com/office/drawing/2014/main" id="{9B2625BD-10B0-F04A-A726-18263FAC54BA}"/>
              </a:ext>
            </a:extLst>
          </p:cNvPr>
          <p:cNvSpPr>
            <a:spLocks noGrp="1"/>
          </p:cNvSpPr>
          <p:nvPr>
            <p:ph idx="1"/>
          </p:nvPr>
        </p:nvSpPr>
        <p:spPr>
          <a:xfrm>
            <a:off x="610100" y="1188000"/>
            <a:ext cx="4291084" cy="3381619"/>
          </a:xfrm>
        </p:spPr>
        <p:txBody>
          <a:bodyPr/>
          <a:lstStyle/>
          <a:p>
            <a:r>
              <a:rPr lang="en-US" dirty="0"/>
              <a:t>First stage: “general purpose” phishing aimed at people who have little security training.</a:t>
            </a:r>
          </a:p>
          <a:p>
            <a:r>
              <a:rPr lang="en-US" dirty="0" err="1"/>
              <a:t>Eg</a:t>
            </a:r>
            <a:r>
              <a:rPr lang="en-US" dirty="0"/>
              <a:t>: (from https://</a:t>
            </a:r>
            <a:r>
              <a:rPr lang="en-US" dirty="0" err="1"/>
              <a:t>www.csoonline.com</a:t>
            </a:r>
            <a:r>
              <a:rPr lang="en-US" dirty="0"/>
              <a:t>/article/3230548/cyber-attacks-espionage/multi-stage-spear-phishing-bait-hook-and-</a:t>
            </a:r>
            <a:r>
              <a:rPr lang="en-US" dirty="0" err="1"/>
              <a:t>catch.html</a:t>
            </a:r>
            <a:r>
              <a:rPr lang="en-US" dirty="0"/>
              <a:t> )</a:t>
            </a:r>
          </a:p>
          <a:p>
            <a:r>
              <a:rPr lang="en-US" dirty="0"/>
              <a:t>Then reconnaissance (gathering of intelligence for the second stage)</a:t>
            </a:r>
          </a:p>
          <a:p>
            <a:r>
              <a:rPr lang="en-US" dirty="0"/>
              <a:t>Second stage: customized spear-phishing to the executives. </a:t>
            </a:r>
          </a:p>
          <a:p>
            <a:endParaRPr lang="en-US" dirty="0"/>
          </a:p>
        </p:txBody>
      </p:sp>
      <p:pic>
        <p:nvPicPr>
          <p:cNvPr id="5" name="Picture 4">
            <a:extLst>
              <a:ext uri="{FF2B5EF4-FFF2-40B4-BE49-F238E27FC236}">
                <a16:creationId xmlns:a16="http://schemas.microsoft.com/office/drawing/2014/main" id="{FD893B21-1C15-5A4B-9DAC-741A45572379}"/>
              </a:ext>
            </a:extLst>
          </p:cNvPr>
          <p:cNvPicPr>
            <a:picLocks noChangeAspect="1"/>
          </p:cNvPicPr>
          <p:nvPr/>
        </p:nvPicPr>
        <p:blipFill>
          <a:blip r:embed="rId2"/>
          <a:stretch>
            <a:fillRect/>
          </a:stretch>
        </p:blipFill>
        <p:spPr>
          <a:xfrm>
            <a:off x="5161238" y="1200150"/>
            <a:ext cx="2857500" cy="2438400"/>
          </a:xfrm>
          <a:prstGeom prst="rect">
            <a:avLst/>
          </a:prstGeom>
        </p:spPr>
      </p:pic>
      <p:sp>
        <p:nvSpPr>
          <p:cNvPr id="3" name="Footer Placeholder 2">
            <a:extLst>
              <a:ext uri="{FF2B5EF4-FFF2-40B4-BE49-F238E27FC236}">
                <a16:creationId xmlns:a16="http://schemas.microsoft.com/office/drawing/2014/main" id="{72F8323C-F8A3-5D45-A3E8-E9CE0406B8C0}"/>
              </a:ext>
            </a:extLst>
          </p:cNvPr>
          <p:cNvSpPr>
            <a:spLocks noGrp="1"/>
          </p:cNvSpPr>
          <p:nvPr>
            <p:ph type="ftr" sz="quarter" idx="11"/>
          </p:nvPr>
        </p:nvSpPr>
        <p:spPr/>
        <p:txBody>
          <a:bodyPr/>
          <a:lstStyle/>
          <a:p>
            <a:r>
              <a:rPr lang="en-US"/>
              <a:t>CCD 04b: Attacks Evolution</a:t>
            </a:r>
            <a:endParaRPr lang="en-US" dirty="0"/>
          </a:p>
        </p:txBody>
      </p:sp>
      <p:sp>
        <p:nvSpPr>
          <p:cNvPr id="4" name="Slide Number Placeholder 3">
            <a:extLst>
              <a:ext uri="{FF2B5EF4-FFF2-40B4-BE49-F238E27FC236}">
                <a16:creationId xmlns:a16="http://schemas.microsoft.com/office/drawing/2014/main" id="{7C17BD69-9CB5-814B-9B7F-EC864D12146F}"/>
              </a:ext>
            </a:extLst>
          </p:cNvPr>
          <p:cNvSpPr>
            <a:spLocks noGrp="1"/>
          </p:cNvSpPr>
          <p:nvPr>
            <p:ph type="sldNum" sz="quarter" idx="12"/>
          </p:nvPr>
        </p:nvSpPr>
        <p:spPr/>
        <p:txBody>
          <a:bodyPr/>
          <a:lstStyle/>
          <a:p>
            <a:fld id="{B7CEC10D-CD46-426F-915E-6C78530279CB}" type="slidenum">
              <a:rPr lang="en-US" smtClean="0"/>
              <a:t>53</a:t>
            </a:fld>
            <a:endParaRPr lang="en-US" dirty="0"/>
          </a:p>
        </p:txBody>
      </p:sp>
    </p:spTree>
    <p:extLst>
      <p:ext uri="{BB962C8B-B14F-4D97-AF65-F5344CB8AC3E}">
        <p14:creationId xmlns:p14="http://schemas.microsoft.com/office/powerpoint/2010/main" val="214473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473552-A693-1041-9363-90A635AE2A92}"/>
              </a:ext>
            </a:extLst>
          </p:cNvPr>
          <p:cNvSpPr>
            <a:spLocks noGrp="1"/>
          </p:cNvSpPr>
          <p:nvPr>
            <p:ph type="title"/>
          </p:nvPr>
        </p:nvSpPr>
        <p:spPr/>
        <p:txBody>
          <a:bodyPr/>
          <a:lstStyle/>
          <a:p>
            <a:r>
              <a:rPr lang="en-US" dirty="0"/>
              <a:t>Case 3 of 3</a:t>
            </a:r>
          </a:p>
        </p:txBody>
      </p:sp>
      <p:sp>
        <p:nvSpPr>
          <p:cNvPr id="2" name="Text Placeholder 1">
            <a:extLst>
              <a:ext uri="{FF2B5EF4-FFF2-40B4-BE49-F238E27FC236}">
                <a16:creationId xmlns:a16="http://schemas.microsoft.com/office/drawing/2014/main" id="{6F1562A0-0CA4-B042-ACFC-417CDACE716B}"/>
              </a:ext>
            </a:extLst>
          </p:cNvPr>
          <p:cNvSpPr>
            <a:spLocks noGrp="1"/>
          </p:cNvSpPr>
          <p:nvPr>
            <p:ph idx="1"/>
          </p:nvPr>
        </p:nvSpPr>
        <p:spPr/>
        <p:txBody>
          <a:bodyPr/>
          <a:lstStyle/>
          <a:p>
            <a:r>
              <a:rPr lang="en-US" sz="1800" b="1" dirty="0"/>
              <a:t>INDUSTRY: </a:t>
            </a:r>
            <a:r>
              <a:rPr lang="en-US" sz="1800" dirty="0"/>
              <a:t>Banking and finance, manufacturing </a:t>
            </a:r>
          </a:p>
          <a:p>
            <a:r>
              <a:rPr lang="en-US" sz="1800" b="1" dirty="0"/>
              <a:t>STAGING: </a:t>
            </a:r>
            <a:r>
              <a:rPr lang="en-US" sz="1800" dirty="0"/>
              <a:t>Multiple </a:t>
            </a:r>
          </a:p>
          <a:p>
            <a:r>
              <a:rPr lang="en-US" sz="1800" b="1" dirty="0"/>
              <a:t>INCIDENT: </a:t>
            </a:r>
            <a:r>
              <a:rPr lang="en-US" sz="1800" dirty="0"/>
              <a:t>The phisher impersonated the company's bank, requesting information to address security concerns. The insider clicked on a link in a phishing email and entered confidential information. </a:t>
            </a:r>
          </a:p>
          <a:p>
            <a:r>
              <a:rPr lang="en-US" sz="1800" dirty="0"/>
              <a:t>Stage 1 - phishing to multiple bank customers </a:t>
            </a:r>
          </a:p>
          <a:p>
            <a:r>
              <a:rPr lang="en-US" sz="1800" dirty="0"/>
              <a:t>Stage 2 - spear phishing to executives with likely wire-transfer authority </a:t>
            </a:r>
          </a:p>
          <a:p>
            <a:r>
              <a:rPr lang="en-US" sz="1800" b="1" dirty="0"/>
              <a:t>BREACH: </a:t>
            </a:r>
            <a:r>
              <a:rPr lang="en-US" sz="1800" dirty="0"/>
              <a:t>The disclosure included credentials and passwords that enabled outsiders to transfer funds to accounts in several countries. </a:t>
            </a:r>
          </a:p>
          <a:p>
            <a:r>
              <a:rPr lang="en-US" sz="1800" b="1" dirty="0"/>
              <a:t>OUTCOME: </a:t>
            </a:r>
            <a:r>
              <a:rPr lang="en-US" sz="1800" dirty="0"/>
              <a:t>The bank was able to reverse 70 percent of total money lost. </a:t>
            </a:r>
          </a:p>
          <a:p>
            <a:r>
              <a:rPr lang="en-US" sz="1800" b="1" dirty="0"/>
              <a:t>RESPONSE: </a:t>
            </a:r>
            <a:r>
              <a:rPr lang="en-US" sz="1800" dirty="0"/>
              <a:t>The company recovered the remainder in a court settlement resulting from a lawsuit brought against the bank. </a:t>
            </a:r>
          </a:p>
          <a:p>
            <a:endParaRPr lang="en-US" dirty="0"/>
          </a:p>
        </p:txBody>
      </p:sp>
      <p:sp>
        <p:nvSpPr>
          <p:cNvPr id="3" name="Footer Placeholder 2">
            <a:extLst>
              <a:ext uri="{FF2B5EF4-FFF2-40B4-BE49-F238E27FC236}">
                <a16:creationId xmlns:a16="http://schemas.microsoft.com/office/drawing/2014/main" id="{6C7C2C7D-F23E-C94B-BBB1-12171776BFF7}"/>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9118EA69-96C4-3C42-89F3-9481B7E2B4A6}"/>
              </a:ext>
            </a:extLst>
          </p:cNvPr>
          <p:cNvSpPr>
            <a:spLocks noGrp="1"/>
          </p:cNvSpPr>
          <p:nvPr>
            <p:ph type="sldNum" sz="quarter" idx="12"/>
          </p:nvPr>
        </p:nvSpPr>
        <p:spPr/>
        <p:txBody>
          <a:bodyPr/>
          <a:lstStyle/>
          <a:p>
            <a:fld id="{B7CEC10D-CD46-426F-915E-6C78530279CB}" type="slidenum">
              <a:rPr lang="en-US" smtClean="0"/>
              <a:t>54</a:t>
            </a:fld>
            <a:endParaRPr lang="en-US" dirty="0"/>
          </a:p>
        </p:txBody>
      </p:sp>
    </p:spTree>
    <p:extLst>
      <p:ext uri="{BB962C8B-B14F-4D97-AF65-F5344CB8AC3E}">
        <p14:creationId xmlns:p14="http://schemas.microsoft.com/office/powerpoint/2010/main" val="173858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9606-A458-6948-90F8-0C82216B2304}"/>
              </a:ext>
            </a:extLst>
          </p:cNvPr>
          <p:cNvSpPr>
            <a:spLocks noGrp="1"/>
          </p:cNvSpPr>
          <p:nvPr>
            <p:ph type="title"/>
          </p:nvPr>
        </p:nvSpPr>
        <p:spPr/>
        <p:txBody>
          <a:bodyPr/>
          <a:lstStyle/>
          <a:p>
            <a:r>
              <a:rPr lang="en-US" dirty="0"/>
              <a:t>New kind of Ransomware: Example #1 </a:t>
            </a:r>
            <a:br>
              <a:rPr lang="en-US" dirty="0"/>
            </a:br>
            <a:r>
              <a:rPr lang="en-US" dirty="0"/>
              <a:t>(first examples back in 2019)</a:t>
            </a:r>
          </a:p>
        </p:txBody>
      </p:sp>
      <p:sp>
        <p:nvSpPr>
          <p:cNvPr id="3" name="Content Placeholder 2">
            <a:extLst>
              <a:ext uri="{FF2B5EF4-FFF2-40B4-BE49-F238E27FC236}">
                <a16:creationId xmlns:a16="http://schemas.microsoft.com/office/drawing/2014/main" id="{5C936AC9-34E2-904B-9999-74B473FFE946}"/>
              </a:ext>
            </a:extLst>
          </p:cNvPr>
          <p:cNvSpPr>
            <a:spLocks noGrp="1"/>
          </p:cNvSpPr>
          <p:nvPr>
            <p:ph idx="1"/>
          </p:nvPr>
        </p:nvSpPr>
        <p:spPr>
          <a:xfrm>
            <a:off x="610100" y="3642102"/>
            <a:ext cx="7922712" cy="927517"/>
          </a:xfrm>
        </p:spPr>
        <p:txBody>
          <a:bodyPr/>
          <a:lstStyle/>
          <a:p>
            <a:r>
              <a:rPr lang="en-US" dirty="0"/>
              <a:t>https://</a:t>
            </a:r>
            <a:r>
              <a:rPr lang="en-US" dirty="0" err="1"/>
              <a:t>www.zdnet.com</a:t>
            </a:r>
            <a:r>
              <a:rPr lang="en-US" dirty="0"/>
              <a:t>/article/florida-city-pays-600000-to-ransomware-gang-to-have-its-data-back/</a:t>
            </a:r>
          </a:p>
        </p:txBody>
      </p:sp>
      <p:sp>
        <p:nvSpPr>
          <p:cNvPr id="4" name="Footer Placeholder 3">
            <a:extLst>
              <a:ext uri="{FF2B5EF4-FFF2-40B4-BE49-F238E27FC236}">
                <a16:creationId xmlns:a16="http://schemas.microsoft.com/office/drawing/2014/main" id="{B2A6C8E3-2A89-BC45-9B4F-45B6A9EC5579}"/>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BE6EE725-7436-0D4C-9F85-BC1EAC505E4B}"/>
              </a:ext>
            </a:extLst>
          </p:cNvPr>
          <p:cNvSpPr>
            <a:spLocks noGrp="1"/>
          </p:cNvSpPr>
          <p:nvPr>
            <p:ph type="sldNum" sz="quarter" idx="12"/>
          </p:nvPr>
        </p:nvSpPr>
        <p:spPr/>
        <p:txBody>
          <a:bodyPr/>
          <a:lstStyle/>
          <a:p>
            <a:fld id="{B7CEC10D-CD46-426F-915E-6C78530279CB}" type="slidenum">
              <a:rPr lang="en-US" smtClean="0"/>
              <a:t>6</a:t>
            </a:fld>
            <a:endParaRPr lang="en-US" dirty="0"/>
          </a:p>
        </p:txBody>
      </p:sp>
      <p:pic>
        <p:nvPicPr>
          <p:cNvPr id="11" name="Picture 10" descr="Graphical user interface, text, application, email&#10;&#10;Description automatically generated">
            <a:extLst>
              <a:ext uri="{FF2B5EF4-FFF2-40B4-BE49-F238E27FC236}">
                <a16:creationId xmlns:a16="http://schemas.microsoft.com/office/drawing/2014/main" id="{52E4A299-6C61-9741-BCAD-79D8448CE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25698"/>
            <a:ext cx="6261316" cy="2229795"/>
          </a:xfrm>
          <a:prstGeom prst="rect">
            <a:avLst/>
          </a:prstGeom>
        </p:spPr>
      </p:pic>
    </p:spTree>
    <p:extLst>
      <p:ext uri="{BB962C8B-B14F-4D97-AF65-F5344CB8AC3E}">
        <p14:creationId xmlns:p14="http://schemas.microsoft.com/office/powerpoint/2010/main" val="214162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32AC-1CF7-E241-8B2C-5E316E4949AE}"/>
              </a:ext>
            </a:extLst>
          </p:cNvPr>
          <p:cNvSpPr>
            <a:spLocks noGrp="1"/>
          </p:cNvSpPr>
          <p:nvPr>
            <p:ph type="title"/>
          </p:nvPr>
        </p:nvSpPr>
        <p:spPr>
          <a:xfrm>
            <a:off x="609600" y="544228"/>
            <a:ext cx="7923213" cy="394448"/>
          </a:xfrm>
        </p:spPr>
        <p:txBody>
          <a:bodyPr/>
          <a:lstStyle/>
          <a:p>
            <a:r>
              <a:rPr lang="en-US" dirty="0"/>
              <a:t>New kind of Ransomware Example 2: GARMIN </a:t>
            </a:r>
          </a:p>
        </p:txBody>
      </p:sp>
      <p:sp>
        <p:nvSpPr>
          <p:cNvPr id="3" name="Content Placeholder 2">
            <a:extLst>
              <a:ext uri="{FF2B5EF4-FFF2-40B4-BE49-F238E27FC236}">
                <a16:creationId xmlns:a16="http://schemas.microsoft.com/office/drawing/2014/main" id="{ACEC7F47-6B73-BF45-9BB1-3CA91C9748EE}"/>
              </a:ext>
            </a:extLst>
          </p:cNvPr>
          <p:cNvSpPr>
            <a:spLocks noGrp="1"/>
          </p:cNvSpPr>
          <p:nvPr>
            <p:ph idx="1"/>
          </p:nvPr>
        </p:nvSpPr>
        <p:spPr>
          <a:xfrm>
            <a:off x="609600" y="1187450"/>
            <a:ext cx="3474203" cy="3382963"/>
          </a:xfrm>
        </p:spPr>
        <p:txBody>
          <a:bodyPr/>
          <a:lstStyle/>
          <a:p>
            <a:r>
              <a:rPr lang="en-GB" dirty="0"/>
              <a:t>On July 23, 2020 Garmin users went to Twitter to express their concern over inaccessible website features. Four days later, Garmin released an official statement confirming that a cyber attack had taken place. Garmin assured its users that no PII (personal identifying information) was compromised.</a:t>
            </a:r>
          </a:p>
          <a:p>
            <a:endParaRPr lang="en-GB" dirty="0"/>
          </a:p>
          <a:p>
            <a:r>
              <a:rPr lang="en-US" dirty="0"/>
              <a:t>https://</a:t>
            </a:r>
            <a:r>
              <a:rPr lang="en-US" dirty="0" err="1"/>
              <a:t>www.cshub.com</a:t>
            </a:r>
            <a:r>
              <a:rPr lang="en-US" dirty="0"/>
              <a:t>/attacks/articles/incident-of-the-week-garmin-pays-10-million-to-ransomware-hackers-who-rendered-systems-useless</a:t>
            </a:r>
          </a:p>
        </p:txBody>
      </p:sp>
      <p:sp>
        <p:nvSpPr>
          <p:cNvPr id="4" name="Footer Placeholder 3">
            <a:extLst>
              <a:ext uri="{FF2B5EF4-FFF2-40B4-BE49-F238E27FC236}">
                <a16:creationId xmlns:a16="http://schemas.microsoft.com/office/drawing/2014/main" id="{E0351412-0BA5-DC45-B79F-48C617432135}"/>
              </a:ext>
            </a:extLst>
          </p:cNvPr>
          <p:cNvSpPr>
            <a:spLocks noGrp="1"/>
          </p:cNvSpPr>
          <p:nvPr>
            <p:ph type="ftr" sz="quarter" idx="11"/>
          </p:nvPr>
        </p:nvSpPr>
        <p:spPr>
          <a:xfrm>
            <a:off x="989178" y="4772381"/>
            <a:ext cx="6728631" cy="351000"/>
          </a:xfrm>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15499DE2-9AB7-914B-A0E8-0C154E3C529E}"/>
              </a:ext>
            </a:extLst>
          </p:cNvPr>
          <p:cNvSpPr>
            <a:spLocks noGrp="1"/>
          </p:cNvSpPr>
          <p:nvPr>
            <p:ph type="sldNum" sz="quarter" idx="12"/>
          </p:nvPr>
        </p:nvSpPr>
        <p:spPr>
          <a:xfrm>
            <a:off x="609938" y="4773600"/>
            <a:ext cx="601313" cy="351000"/>
          </a:xfrm>
        </p:spPr>
        <p:txBody>
          <a:bodyPr/>
          <a:lstStyle/>
          <a:p>
            <a:fld id="{B7CEC10D-CD46-426F-915E-6C78530279CB}" type="slidenum">
              <a:rPr lang="en-US" smtClean="0"/>
              <a:pPr/>
              <a:t>7</a:t>
            </a:fld>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3E37E0B9-A0C4-C94E-8036-2D3FE4255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431" y="1187450"/>
            <a:ext cx="4334130" cy="2220064"/>
          </a:xfrm>
          <a:prstGeom prst="rect">
            <a:avLst/>
          </a:prstGeom>
        </p:spPr>
      </p:pic>
    </p:spTree>
    <p:extLst>
      <p:ext uri="{BB962C8B-B14F-4D97-AF65-F5344CB8AC3E}">
        <p14:creationId xmlns:p14="http://schemas.microsoft.com/office/powerpoint/2010/main" val="328294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E39F-7EE6-3147-9F95-55A4C1E2E4DF}"/>
              </a:ext>
            </a:extLst>
          </p:cNvPr>
          <p:cNvSpPr>
            <a:spLocks noGrp="1"/>
          </p:cNvSpPr>
          <p:nvPr>
            <p:ph type="title"/>
          </p:nvPr>
        </p:nvSpPr>
        <p:spPr/>
        <p:txBody>
          <a:bodyPr/>
          <a:lstStyle/>
          <a:p>
            <a:r>
              <a:rPr lang="en-US" dirty="0"/>
              <a:t>Garmin Hack, part 2</a:t>
            </a:r>
          </a:p>
        </p:txBody>
      </p:sp>
      <p:sp>
        <p:nvSpPr>
          <p:cNvPr id="3" name="Content Placeholder 2">
            <a:extLst>
              <a:ext uri="{FF2B5EF4-FFF2-40B4-BE49-F238E27FC236}">
                <a16:creationId xmlns:a16="http://schemas.microsoft.com/office/drawing/2014/main" id="{01CC3BF2-153B-2841-9934-C41CEB1D44EC}"/>
              </a:ext>
            </a:extLst>
          </p:cNvPr>
          <p:cNvSpPr>
            <a:spLocks noGrp="1"/>
          </p:cNvSpPr>
          <p:nvPr>
            <p:ph idx="1"/>
          </p:nvPr>
        </p:nvSpPr>
        <p:spPr/>
        <p:txBody>
          <a:bodyPr/>
          <a:lstStyle/>
          <a:p>
            <a:r>
              <a:rPr lang="en-GB" dirty="0"/>
              <a:t>Hackers deployed the ransomware tool </a:t>
            </a:r>
            <a:r>
              <a:rPr lang="en-GB" dirty="0" err="1"/>
              <a:t>WastedLocker</a:t>
            </a:r>
            <a:r>
              <a:rPr lang="en-GB" dirty="0"/>
              <a:t>, which encrypts key data on a company’s digital infrastructure. </a:t>
            </a:r>
          </a:p>
          <a:p>
            <a:endParaRPr lang="en-GB" dirty="0"/>
          </a:p>
          <a:p>
            <a:r>
              <a:rPr lang="en-GB" dirty="0"/>
              <a:t>In the case of Garmin, website functions, customer support, and user applications were all affected.</a:t>
            </a:r>
          </a:p>
          <a:p>
            <a:endParaRPr lang="en-GB" dirty="0"/>
          </a:p>
          <a:p>
            <a:r>
              <a:rPr lang="en-GB" dirty="0"/>
              <a:t>Unlike typical ransomware software, </a:t>
            </a:r>
            <a:r>
              <a:rPr lang="en-GB" b="1" dirty="0" err="1"/>
              <a:t>WastedLocker</a:t>
            </a:r>
            <a:r>
              <a:rPr lang="en-GB" b="1" dirty="0"/>
              <a:t> does not steal identifying information and hold it for ransom. Instead, it renders programs useless until decrypted</a:t>
            </a:r>
            <a:r>
              <a:rPr lang="en-GB" dirty="0"/>
              <a:t>. The hacking organization then demands a fee for the decryption key. In the case of Garmin, although not verified by the U.S. corporation, </a:t>
            </a:r>
            <a:r>
              <a:rPr lang="en-GB" b="1" dirty="0"/>
              <a:t>it is believed that Garmin paid the $10 million ransom</a:t>
            </a:r>
            <a:r>
              <a:rPr lang="en-GB" dirty="0"/>
              <a:t>.</a:t>
            </a:r>
          </a:p>
          <a:p>
            <a:endParaRPr lang="en-US" dirty="0"/>
          </a:p>
        </p:txBody>
      </p:sp>
      <p:sp>
        <p:nvSpPr>
          <p:cNvPr id="4" name="Footer Placeholder 3">
            <a:extLst>
              <a:ext uri="{FF2B5EF4-FFF2-40B4-BE49-F238E27FC236}">
                <a16:creationId xmlns:a16="http://schemas.microsoft.com/office/drawing/2014/main" id="{2952552D-1933-2C4D-9F5E-D720BB5E5F4F}"/>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ED634A5F-F3CD-2248-864D-86F91A070760}"/>
              </a:ext>
            </a:extLst>
          </p:cNvPr>
          <p:cNvSpPr>
            <a:spLocks noGrp="1"/>
          </p:cNvSpPr>
          <p:nvPr>
            <p:ph type="sldNum" sz="quarter" idx="12"/>
          </p:nvPr>
        </p:nvSpPr>
        <p:spPr/>
        <p:txBody>
          <a:bodyPr/>
          <a:lstStyle/>
          <a:p>
            <a:fld id="{B7CEC10D-CD46-426F-915E-6C78530279CB}" type="slidenum">
              <a:rPr lang="en-US" smtClean="0"/>
              <a:t>8</a:t>
            </a:fld>
            <a:endParaRPr lang="en-US" dirty="0"/>
          </a:p>
        </p:txBody>
      </p:sp>
    </p:spTree>
    <p:extLst>
      <p:ext uri="{BB962C8B-B14F-4D97-AF65-F5344CB8AC3E}">
        <p14:creationId xmlns:p14="http://schemas.microsoft.com/office/powerpoint/2010/main" val="116793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B988D-1835-114E-8C11-2A5E817CC1EB}"/>
              </a:ext>
            </a:extLst>
          </p:cNvPr>
          <p:cNvSpPr>
            <a:spLocks noGrp="1"/>
          </p:cNvSpPr>
          <p:nvPr>
            <p:ph type="title"/>
          </p:nvPr>
        </p:nvSpPr>
        <p:spPr/>
        <p:txBody>
          <a:bodyPr/>
          <a:lstStyle/>
          <a:p>
            <a:r>
              <a:rPr lang="en-US" dirty="0"/>
              <a:t>Garmin Hack, attribution and politics</a:t>
            </a:r>
          </a:p>
        </p:txBody>
      </p:sp>
      <p:sp>
        <p:nvSpPr>
          <p:cNvPr id="3" name="Content Placeholder 2">
            <a:extLst>
              <a:ext uri="{FF2B5EF4-FFF2-40B4-BE49-F238E27FC236}">
                <a16:creationId xmlns:a16="http://schemas.microsoft.com/office/drawing/2014/main" id="{4FD31C09-D54E-EB49-8593-39EF3074AD8A}"/>
              </a:ext>
            </a:extLst>
          </p:cNvPr>
          <p:cNvSpPr>
            <a:spLocks noGrp="1"/>
          </p:cNvSpPr>
          <p:nvPr>
            <p:ph idx="1"/>
          </p:nvPr>
        </p:nvSpPr>
        <p:spPr/>
        <p:txBody>
          <a:bodyPr/>
          <a:lstStyle/>
          <a:p>
            <a:r>
              <a:rPr lang="en-GB" dirty="0"/>
              <a:t>In the world of cyber crime, however, nothing is cut and dry. </a:t>
            </a:r>
          </a:p>
          <a:p>
            <a:endParaRPr lang="en-GB" dirty="0"/>
          </a:p>
          <a:p>
            <a:r>
              <a:rPr lang="en-GB" b="1" dirty="0"/>
              <a:t>Cyber security experts have linked this young ransomware tool with the Russian hacking group known as Evil Corp</a:t>
            </a:r>
            <a:r>
              <a:rPr lang="en-GB" dirty="0"/>
              <a:t>. </a:t>
            </a:r>
          </a:p>
          <a:p>
            <a:endParaRPr lang="en-GB" dirty="0"/>
          </a:p>
          <a:p>
            <a:r>
              <a:rPr lang="en-GB" dirty="0"/>
              <a:t>If this is the case, assuming the </a:t>
            </a:r>
            <a:r>
              <a:rPr lang="en-GB" dirty="0" err="1"/>
              <a:t>WastedLocker</a:t>
            </a:r>
            <a:r>
              <a:rPr lang="en-GB" dirty="0"/>
              <a:t> attack occurred under Evil Corp’s authority and not as a ransomware-for-hire event, Garmin had a difficult choice to make. </a:t>
            </a:r>
          </a:p>
          <a:p>
            <a:endParaRPr lang="en-GB" b="1" dirty="0"/>
          </a:p>
          <a:p>
            <a:r>
              <a:rPr lang="en-GB" b="1" dirty="0"/>
              <a:t>To return their systems to working order, they had to risk breaking U.S. sanctions against Evil Corp</a:t>
            </a:r>
            <a:r>
              <a:rPr lang="en-GB" dirty="0"/>
              <a:t>.</a:t>
            </a:r>
          </a:p>
          <a:p>
            <a:endParaRPr lang="en-US" dirty="0"/>
          </a:p>
        </p:txBody>
      </p:sp>
      <p:sp>
        <p:nvSpPr>
          <p:cNvPr id="4" name="Footer Placeholder 3">
            <a:extLst>
              <a:ext uri="{FF2B5EF4-FFF2-40B4-BE49-F238E27FC236}">
                <a16:creationId xmlns:a16="http://schemas.microsoft.com/office/drawing/2014/main" id="{4D042806-CA25-0A49-8A1F-DB2D54EC9D84}"/>
              </a:ext>
            </a:extLst>
          </p:cNvPr>
          <p:cNvSpPr>
            <a:spLocks noGrp="1"/>
          </p:cNvSpPr>
          <p:nvPr>
            <p:ph type="ftr" sz="quarter" idx="11"/>
          </p:nvPr>
        </p:nvSpPr>
        <p:spPr/>
        <p:txBody>
          <a:bodyPr/>
          <a:lstStyle/>
          <a:p>
            <a:r>
              <a:rPr lang="en-US"/>
              <a:t>CCD 04b: Attacks Evolution</a:t>
            </a:r>
            <a:endParaRPr lang="en-US" dirty="0"/>
          </a:p>
        </p:txBody>
      </p:sp>
      <p:sp>
        <p:nvSpPr>
          <p:cNvPr id="5" name="Slide Number Placeholder 4">
            <a:extLst>
              <a:ext uri="{FF2B5EF4-FFF2-40B4-BE49-F238E27FC236}">
                <a16:creationId xmlns:a16="http://schemas.microsoft.com/office/drawing/2014/main" id="{5670D3D4-9320-C34F-B4F3-76893CADDF0F}"/>
              </a:ext>
            </a:extLst>
          </p:cNvPr>
          <p:cNvSpPr>
            <a:spLocks noGrp="1"/>
          </p:cNvSpPr>
          <p:nvPr>
            <p:ph type="sldNum" sz="quarter" idx="12"/>
          </p:nvPr>
        </p:nvSpPr>
        <p:spPr/>
        <p:txBody>
          <a:bodyPr/>
          <a:lstStyle/>
          <a:p>
            <a:fld id="{B7CEC10D-CD46-426F-915E-6C78530279CB}" type="slidenum">
              <a:rPr lang="en-US" smtClean="0"/>
              <a:t>9</a:t>
            </a:fld>
            <a:endParaRPr lang="en-US" dirty="0"/>
          </a:p>
        </p:txBody>
      </p:sp>
    </p:spTree>
    <p:extLst>
      <p:ext uri="{BB962C8B-B14F-4D97-AF65-F5344CB8AC3E}">
        <p14:creationId xmlns:p14="http://schemas.microsoft.com/office/powerpoint/2010/main" val="7710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Ue">
  <a:themeElements>
    <a:clrScheme name="TUe_kleuren">
      <a:dk1>
        <a:sysClr val="windowText" lastClr="000000"/>
      </a:dk1>
      <a:lt1>
        <a:sysClr val="window" lastClr="FFFFFF"/>
      </a:lt1>
      <a:dk2>
        <a:srgbClr val="C81919"/>
      </a:dk2>
      <a:lt2>
        <a:srgbClr val="101073"/>
      </a:lt2>
      <a:accent1>
        <a:srgbClr val="C81919"/>
      </a:accent1>
      <a:accent2>
        <a:srgbClr val="101073"/>
      </a:accent2>
      <a:accent3>
        <a:srgbClr val="0066CC"/>
      </a:accent3>
      <a:accent4>
        <a:srgbClr val="00A2DE"/>
      </a:accent4>
      <a:accent5>
        <a:srgbClr val="84D200"/>
      </a:accent5>
      <a:accent6>
        <a:srgbClr val="CEDF00"/>
      </a:accent6>
      <a:hlink>
        <a:srgbClr val="0563C1"/>
      </a:hlink>
      <a:folHlink>
        <a:srgbClr val="954F72"/>
      </a:folHlink>
    </a:clrScheme>
    <a:fontScheme name="TUe_Calibri">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e_presentatie16x9.potx" id="{770E10A8-3EF9-4F7C-A886-D4D190AA35FD}" vid="{61C23782-C5E4-40BF-AE15-3E192F0EFF69}"/>
    </a:ext>
  </a:extLst>
</a:theme>
</file>

<file path=ppt/theme/theme2.xml><?xml version="1.0" encoding="utf-8"?>
<a:theme xmlns:a="http://schemas.openxmlformats.org/drawingml/2006/main" name="1_Mod2013_Slide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TUe</Template>
  <TotalTime>4406</TotalTime>
  <Words>4018</Words>
  <Application>Microsoft Macintosh PowerPoint</Application>
  <PresentationFormat>On-screen Show (16:9)</PresentationFormat>
  <Paragraphs>329</Paragraphs>
  <Slides>54</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Arial</vt:lpstr>
      <vt:lpstr>Calibri</vt:lpstr>
      <vt:lpstr>Gotham HTF Bold</vt:lpstr>
      <vt:lpstr>Gotham HTF Book</vt:lpstr>
      <vt:lpstr>TUe</vt:lpstr>
      <vt:lpstr>1_Mod2013_Slide_Cover</vt:lpstr>
      <vt:lpstr>Legal Informatics, Privacy  and Cyber Crime </vt:lpstr>
      <vt:lpstr>CCD course</vt:lpstr>
      <vt:lpstr>Material</vt:lpstr>
      <vt:lpstr>The big comeback: Ransomware  Just one year ago (2019 Symantec Report): Ransomware seemed a thing of the past. This is what we quoted: </vt:lpstr>
      <vt:lpstr>The new Entry: Targeted Ransomware</vt:lpstr>
      <vt:lpstr>New kind of Ransomware: Example #1  (first examples back in 2019)</vt:lpstr>
      <vt:lpstr>New kind of Ransomware Example 2: GARMIN </vt:lpstr>
      <vt:lpstr>Garmin Hack, part 2</vt:lpstr>
      <vt:lpstr>Garmin Hack, attribution and politics</vt:lpstr>
      <vt:lpstr>Another Targeted Ransomware</vt:lpstr>
      <vt:lpstr>Maastricht Attack (December 19) </vt:lpstr>
      <vt:lpstr>PowerPoint Presentation</vt:lpstr>
      <vt:lpstr>PowerPoint Presentation</vt:lpstr>
      <vt:lpstr>PowerPoint Presentation</vt:lpstr>
      <vt:lpstr>PowerPoint Presentation</vt:lpstr>
      <vt:lpstr>Questions to think about</vt:lpstr>
      <vt:lpstr>Why did they pick Maastricht</vt:lpstr>
      <vt:lpstr>What is the business model of the attackers and how is it different from the ”regular” ransomware business model? </vt:lpstr>
      <vt:lpstr>More About TA505</vt:lpstr>
      <vt:lpstr>In a Nutshell</vt:lpstr>
      <vt:lpstr>November 9: “Tunnel” Campaign</vt:lpstr>
      <vt:lpstr>November 15, 2018 “Downloader” Campaign</vt:lpstr>
      <vt:lpstr>December 13 “FlawedGrace” Campaign</vt:lpstr>
      <vt:lpstr>ServHelper Malware Analysis (small excerpt)</vt:lpstr>
      <vt:lpstr>Our new source</vt:lpstr>
      <vt:lpstr>Risks from New Kits and Macros</vt:lpstr>
      <vt:lpstr>Trends</vt:lpstr>
      <vt:lpstr>An interesting “information”</vt:lpstr>
      <vt:lpstr>My explanation</vt:lpstr>
      <vt:lpstr>Formjacking: the new entry in 2019</vt:lpstr>
      <vt:lpstr>Formjacking (2) </vt:lpstr>
      <vt:lpstr>Coin-mining attacks </vt:lpstr>
      <vt:lpstr>Living off the land and supply chain attacks </vt:lpstr>
      <vt:lpstr>Advantage of software supply chain attacks  </vt:lpstr>
      <vt:lpstr>Drop in zero days can’t halt  the rise in targeted attacks </vt:lpstr>
      <vt:lpstr>Targeted attacks and 0-day: infection vectors (2019 data0 </vt:lpstr>
      <vt:lpstr>Mobile malware continues to surge</vt:lpstr>
      <vt:lpstr>IoT</vt:lpstr>
      <vt:lpstr>Windows vs Mac</vt:lpstr>
      <vt:lpstr>1000 shades of gray market 1 out of 2 </vt:lpstr>
      <vt:lpstr>For instance…</vt:lpstr>
      <vt:lpstr>Underground economy 1/3 </vt:lpstr>
      <vt:lpstr>PowerPoint Presentation</vt:lpstr>
      <vt:lpstr>PowerPoint Presentation</vt:lpstr>
      <vt:lpstr>OLD SLIDES: to be removed</vt:lpstr>
      <vt:lpstr>Insider Danger (NOT PART OF THE COURSE – here possible future evolution)</vt:lpstr>
      <vt:lpstr>Material for this section</vt:lpstr>
      <vt:lpstr>Definition of unintentional insider threat is  </vt:lpstr>
      <vt:lpstr>Taxonomy of Social Engineering </vt:lpstr>
      <vt:lpstr>Procedures: one or more stages </vt:lpstr>
      <vt:lpstr>Case 1 of 3 (from the book “Targeted Attacks”) </vt:lpstr>
      <vt:lpstr>Case 2 of 3 </vt:lpstr>
      <vt:lpstr>Case of a two-staged attack</vt:lpstr>
      <vt:lpstr>Case 3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CCD course</dc:title>
  <dc:creator>Etalle, S.</dc:creator>
  <cp:lastModifiedBy>Etalle, Sandro</cp:lastModifiedBy>
  <cp:revision>25</cp:revision>
  <dcterms:created xsi:type="dcterms:W3CDTF">2020-11-10T08:26:16Z</dcterms:created>
  <dcterms:modified xsi:type="dcterms:W3CDTF">2021-04-28T17:01:05Z</dcterms:modified>
</cp:coreProperties>
</file>