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0080625" cy="7559675"/>
  <p:notesSz cx="7556500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777" autoAdjust="0"/>
  </p:normalViewPr>
  <p:slideViewPr>
    <p:cSldViewPr snapToGrid="0">
      <p:cViewPr varScale="1">
        <p:scale>
          <a:sx n="57" d="100"/>
          <a:sy n="57" d="100"/>
        </p:scale>
        <p:origin x="154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279375" cy="5338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400" b="0" i="0" u="none" strike="noStrike">
              <a:ln>
                <a:noFill/>
              </a:ln>
              <a:latin typeface="Arial" pitchFamily="18"/>
              <a:ea typeface="HG Mincho Light J" pitchFamily="2"/>
              <a:cs typeface="Arial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7257" y="0"/>
            <a:ext cx="3279375" cy="5338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400" b="0" i="0" u="none" strike="noStrike">
              <a:ln>
                <a:noFill/>
              </a:ln>
              <a:latin typeface="Arial" pitchFamily="18"/>
              <a:ea typeface="HG Mincho Light J" pitchFamily="2"/>
              <a:cs typeface="Arial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156832"/>
            <a:ext cx="3279375" cy="5338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400" b="0" i="0" u="none" strike="noStrike">
              <a:ln>
                <a:noFill/>
              </a:ln>
              <a:latin typeface="Arial" pitchFamily="18"/>
              <a:ea typeface="HG Mincho Light J" pitchFamily="2"/>
              <a:cs typeface="Arial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7257" y="10156832"/>
            <a:ext cx="3279375" cy="5338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BEF0C0DF-E0BC-4D60-AB0F-E7258DD9C6E5}" type="slidenum">
              <a:t>‹#›</a:t>
            </a:fld>
            <a:endParaRPr lang="en-US" sz="1400" b="0" i="0" u="none" strike="noStrike">
              <a:ln>
                <a:noFill/>
              </a:ln>
              <a:latin typeface="Arial" pitchFamily="18"/>
              <a:ea typeface="HG Mincho Light J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94259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812800"/>
            <a:ext cx="5345113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5280" y="5078520"/>
            <a:ext cx="604440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78879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6800" y="0"/>
            <a:ext cx="3278879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760"/>
            <a:ext cx="3278879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6800" y="10157760"/>
            <a:ext cx="3278879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 lvl="0"/>
            <a:fld id="{D2A0C7FE-9D88-4C73-9DD3-381395D1007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9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buNone/>
      <a:tabLst/>
      <a:defRPr lang="en-US" sz="2000" b="0" i="0" u="none" strike="noStrike">
        <a:ln>
          <a:noFill/>
        </a:ln>
        <a:latin typeface="Arial" pitchFamily="18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4BE8A34-3767-4CAF-A8D6-88DA2976BB94}" type="slidenum">
              <a:t>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81140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91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BA197CA-6FE4-4405-9BB9-A5AD5738C05D}" type="slidenum">
              <a:t>10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b="1" dirty="0" smtClean="0"/>
                  <a:t>Consequence</a:t>
                </a:r>
                <a:r>
                  <a:rPr lang="en-US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can be seen as the result of the application of renewal reward Theorem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b="1" dirty="0" smtClean="0"/>
                  <a:t>Consequence</a:t>
                </a:r>
                <a:r>
                  <a:rPr lang="en-US" dirty="0" smtClean="0"/>
                  <a:t>:  </a:t>
                </a:r>
                <a:r>
                  <a:rPr lang="en-US" i="0">
                    <a:latin typeface="Cambria Math" panose="02040503050406030204" pitchFamily="18" charset="0"/>
                    <a:cs typeface="Arial" pitchFamily="34"/>
                  </a:rPr>
                  <a:t>𝑝_𝑖</a:t>
                </a:r>
                <a:r>
                  <a:rPr lang="en-US" dirty="0" smtClean="0"/>
                  <a:t> can be seen as the result of the application of renewal reward Theorem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757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AC7966C-DD53-4791-9B53-41101BE33D45}" type="slidenum">
              <a:t>11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58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C75B3B5-0366-4EEC-8555-F1972DB8A816}" type="slidenum">
              <a:t>12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88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AFD3FD6-8FED-4D1D-9135-7C9B6598D4F8}" type="slidenum">
              <a:t>13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dirty="0" smtClean="0"/>
                  <a:t>Note</a:t>
                </a:r>
                <a:r>
                  <a:rPr lang="en-US" baseline="0" dirty="0" smtClean="0"/>
                  <a:t> the sum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dirty="0" smtClean="0"/>
                  <a:t> for all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!=0 is equal</a:t>
                </a:r>
                <a:r>
                  <a:rPr lang="en-US" baseline="0" dirty="0" smtClean="0"/>
                  <a:t> to one.</a:t>
                </a:r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dirty="0" smtClean="0"/>
                  <a:t>Note</a:t>
                </a:r>
                <a:r>
                  <a:rPr lang="en-US" baseline="0" dirty="0" smtClean="0"/>
                  <a:t> the sum </a:t>
                </a:r>
                <a:r>
                  <a:rPr lang="en-US" sz="2000" b="0" i="0" smtClean="0">
                    <a:latin typeface="Cambria Math" panose="02040503050406030204" pitchFamily="18" charset="0"/>
                  </a:rPr>
                  <a:t>𝑝</a:t>
                </a:r>
                <a:r>
                  <a:rPr lang="en-US" sz="20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2000" b="0" i="0" smtClean="0">
                    <a:latin typeface="Cambria Math" panose="02040503050406030204" pitchFamily="18" charset="0"/>
                  </a:rPr>
                  <a:t>𝑗𝑖^</a:t>
                </a:r>
                <a:r>
                  <a:rPr lang="en-US" sz="20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2000" b="0" i="0" smtClean="0">
                    <a:latin typeface="Cambria Math" panose="02040503050406030204" pitchFamily="18" charset="0"/>
                  </a:rPr>
                  <a:t>(1)</a:t>
                </a:r>
                <a:r>
                  <a:rPr lang="en-US" sz="2000" b="0" i="0" smtClean="0">
                    <a:latin typeface="Cambria Math" panose="02040503050406030204" pitchFamily="18" charset="0"/>
                  </a:rPr>
                  <a:t>)</a:t>
                </a:r>
                <a:r>
                  <a:rPr lang="en-US" dirty="0" smtClean="0"/>
                  <a:t> for all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!=0 is equal</a:t>
                </a:r>
                <a:r>
                  <a:rPr lang="en-US" baseline="0" dirty="0" smtClean="0"/>
                  <a:t> to one.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892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6AC4440-D14D-4A72-BE43-1263A56FBCF0}" type="slidenum">
              <a:t>14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14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773CD5B-40B1-4633-9628-B66ED57E1F06}" type="slidenum">
              <a:t>15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r>
              <a:rPr lang="en-US" dirty="0" smtClean="0"/>
              <a:t>Note in the successive iterations</a:t>
            </a:r>
            <a:r>
              <a:rPr lang="en-US" baseline="0" dirty="0" smtClean="0"/>
              <a:t> of step the state space of the Markov chain is reduced by one successively. This can be also generalized to successive reduction of multiple states at once, see, </a:t>
            </a:r>
            <a:r>
              <a:rPr lang="en-US" baseline="0" dirty="0" err="1" smtClean="0"/>
              <a:t>Kemeny</a:t>
            </a:r>
            <a:r>
              <a:rPr lang="en-US" baseline="0" dirty="0" smtClean="0"/>
              <a:t> and Snell Theorem 6.1.1 for more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55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C917B24-9B38-4D61-939F-004B87422428}" type="slidenum">
              <a:t>16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82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E20AC07-A6AC-4BCE-855B-3750F47ED3E1}" type="slidenum">
              <a:t>17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82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F366FDE-B2E5-47EC-B98E-552EC235F556}" type="slidenum">
              <a:t>18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dirty="0" smtClean="0"/>
                  <a:t>Aperiodic for nonnegative matrix means there is no state that can be only entered at certain</a:t>
                </a:r>
                <a:r>
                  <a:rPr lang="en-US" baseline="0" dirty="0" smtClean="0"/>
                  <a:t> periodic intervals (every n steps with n&gt;1).  </a:t>
                </a:r>
              </a:p>
              <a:p>
                <a:r>
                  <a:rPr lang="en-US" baseline="0" dirty="0" smtClean="0"/>
                  <a:t>Applying this proposition to P (transition matrix of an </a:t>
                </a:r>
                <a:r>
                  <a:rPr lang="en-US" baseline="0" dirty="0" err="1" smtClean="0"/>
                  <a:t>irreducicble</a:t>
                </a:r>
                <a:r>
                  <a:rPr lang="en-US" baseline="0" dirty="0" smtClean="0"/>
                  <a:t> aperiodic Markov chain) means that: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itchFamily="34"/>
                      </a:rPr>
                      <m:t>𝜌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𝑃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Arial" pitchFamily="34"/>
                      </a:rPr>
                      <m:t>=1, </m:t>
                    </m:r>
                  </m:oMath>
                </a14:m>
                <a:r>
                  <a:rPr lang="en-US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/>
                  </a:rPr>
                  <a:t>y</a:t>
                </a:r>
                <a:r>
                  <a:rPr lang="en-US" sz="2000" dirty="0" smtClean="0">
                    <a:latin typeface="Arial" pitchFamily="34"/>
                    <a:cs typeface="Arial" pitchFamily="34"/>
                  </a:rPr>
                  <a:t>*=</a:t>
                </a:r>
                <a:r>
                  <a:rPr lang="en-US" sz="2000" dirty="0" err="1" smtClean="0">
                    <a:latin typeface="Arial" pitchFamily="34"/>
                    <a:cs typeface="Arial" pitchFamily="34"/>
                  </a:rPr>
                  <a:t>c.</a:t>
                </a:r>
                <a:r>
                  <a:rPr lang="en-US" sz="2000" i="1" dirty="0" err="1" smtClean="0">
                    <a:latin typeface="Arial" pitchFamily="34"/>
                    <a:cs typeface="Arial" pitchFamily="34"/>
                  </a:rPr>
                  <a:t>p</a:t>
                </a:r>
                <a:r>
                  <a:rPr lang="en-US" sz="2000" i="1" dirty="0" smtClean="0">
                    <a:latin typeface="Arial" pitchFamily="34"/>
                    <a:cs typeface="Arial" pitchFamily="34"/>
                  </a:rPr>
                  <a:t> </a:t>
                </a:r>
                <a:r>
                  <a:rPr lang="en-US" sz="2000" i="0" dirty="0" smtClean="0">
                    <a:latin typeface="Arial" pitchFamily="34"/>
                    <a:cs typeface="Arial" pitchFamily="34"/>
                  </a:rPr>
                  <a:t>(c</a:t>
                </a:r>
                <a:r>
                  <a:rPr lang="en-US" sz="2000" i="0" baseline="0" dirty="0" smtClean="0">
                    <a:latin typeface="Arial" pitchFamily="34"/>
                    <a:cs typeface="Arial" pitchFamily="34"/>
                  </a:rPr>
                  <a:t> positive constant</a:t>
                </a:r>
                <a:r>
                  <a:rPr lang="en-US" sz="2000" i="0" dirty="0" smtClean="0">
                    <a:latin typeface="Arial" pitchFamily="34"/>
                    <a:cs typeface="Arial" pitchFamily="34"/>
                  </a:rPr>
                  <a:t>),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𝑃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Arial" pitchFamily="34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itchFamily="34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itchFamily="34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itchFamily="34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itchFamily="34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itchFamily="34"/>
                      </a:rPr>
                      <m:t>→∞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Arial" pitchFamily="34"/>
                      </a:rPr>
                      <m:t>.</m:t>
                    </m:r>
                  </m:oMath>
                </a14:m>
                <a:r>
                  <a:rPr lang="en-US" i="0" dirty="0" smtClean="0"/>
                  <a:t> Note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itchFamily="34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itchFamily="34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</m:oMath>
                </a14:m>
                <a:r>
                  <a:rPr lang="en-US" i="0" dirty="0" smtClean="0"/>
                  <a:t>  is matrix with all rows equal to </a:t>
                </a:r>
                <a:r>
                  <a:rPr lang="en-US" i="1" dirty="0" smtClean="0"/>
                  <a:t>p (equilibrium probability vector)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dirty="0" smtClean="0"/>
                  <a:t>Aperiodic for nonnegative matrix means there is no state that can be only entered at certain</a:t>
                </a:r>
                <a:r>
                  <a:rPr lang="en-US" baseline="0" dirty="0" smtClean="0"/>
                  <a:t> periodic intervals (every n steps with n&gt;1).  </a:t>
                </a:r>
              </a:p>
              <a:p>
                <a:r>
                  <a:rPr lang="en-US" baseline="0" dirty="0" smtClean="0"/>
                  <a:t>Applying this proposition to P (transition matrix of an </a:t>
                </a:r>
                <a:r>
                  <a:rPr lang="en-US" baseline="0" dirty="0" err="1" smtClean="0"/>
                  <a:t>irreducicble</a:t>
                </a:r>
                <a:r>
                  <a:rPr lang="en-US" baseline="0" dirty="0" smtClean="0"/>
                  <a:t> aperiodic Markov chain) means that: </a:t>
                </a:r>
                <a:r>
                  <a:rPr lang="en-US" sz="2000" b="0" i="0" smtClean="0">
                    <a:latin typeface="Cambria Math" panose="02040503050406030204" pitchFamily="18" charset="0"/>
                    <a:cs typeface="Arial" pitchFamily="34"/>
                  </a:rPr>
                  <a:t>𝜌</a:t>
                </a:r>
                <a:r>
                  <a:rPr lang="en-US" sz="2000" b="0" i="0" smtClean="0">
                    <a:latin typeface="Cambria Math" panose="02040503050406030204" pitchFamily="18" charset="0"/>
                    <a:cs typeface="Arial" pitchFamily="34"/>
                  </a:rPr>
                  <a:t>(</a:t>
                </a:r>
                <a:r>
                  <a:rPr lang="en-US" sz="2000" b="0" i="0" smtClean="0">
                    <a:latin typeface="Cambria Math" panose="02040503050406030204" pitchFamily="18" charset="0"/>
                    <a:cs typeface="Arial" pitchFamily="34"/>
                  </a:rPr>
                  <a:t>𝑃)=1, </a:t>
                </a:r>
                <a:r>
                  <a:rPr lang="en-US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/>
                  </a:rPr>
                  <a:t>y</a:t>
                </a:r>
                <a:r>
                  <a:rPr lang="en-US" sz="2000" dirty="0" smtClean="0">
                    <a:latin typeface="Arial" pitchFamily="34"/>
                    <a:cs typeface="Arial" pitchFamily="34"/>
                  </a:rPr>
                  <a:t>*=</a:t>
                </a:r>
                <a:r>
                  <a:rPr lang="en-US" sz="2000" dirty="0" err="1" smtClean="0">
                    <a:latin typeface="Arial" pitchFamily="34"/>
                    <a:cs typeface="Arial" pitchFamily="34"/>
                  </a:rPr>
                  <a:t>c.</a:t>
                </a:r>
                <a:r>
                  <a:rPr lang="en-US" sz="2000" i="1" dirty="0" err="1" smtClean="0">
                    <a:latin typeface="Arial" pitchFamily="34"/>
                    <a:cs typeface="Arial" pitchFamily="34"/>
                  </a:rPr>
                  <a:t>p</a:t>
                </a:r>
                <a:r>
                  <a:rPr lang="en-US" sz="2000" i="1" dirty="0" smtClean="0">
                    <a:latin typeface="Arial" pitchFamily="34"/>
                    <a:cs typeface="Arial" pitchFamily="34"/>
                  </a:rPr>
                  <a:t> </a:t>
                </a:r>
                <a:r>
                  <a:rPr lang="en-US" sz="2000" i="0" dirty="0" smtClean="0">
                    <a:latin typeface="Arial" pitchFamily="34"/>
                    <a:cs typeface="Arial" pitchFamily="34"/>
                  </a:rPr>
                  <a:t>(c</a:t>
                </a:r>
                <a:r>
                  <a:rPr lang="en-US" sz="2000" i="0" baseline="0" dirty="0" smtClean="0">
                    <a:latin typeface="Arial" pitchFamily="34"/>
                    <a:cs typeface="Arial" pitchFamily="34"/>
                  </a:rPr>
                  <a:t> positive constant</a:t>
                </a:r>
                <a:r>
                  <a:rPr lang="en-US" sz="2000" i="0" dirty="0" smtClean="0">
                    <a:latin typeface="Arial" pitchFamily="34"/>
                    <a:cs typeface="Arial" pitchFamily="34"/>
                  </a:rPr>
                  <a:t>), </a:t>
                </a:r>
                <a:r>
                  <a:rPr lang="en-US" sz="2000" b="0" i="0" smtClean="0">
                    <a:latin typeface="Cambria Math" panose="02040503050406030204" pitchFamily="18" charset="0"/>
                    <a:cs typeface="Arial" pitchFamily="34"/>
                  </a:rPr>
                  <a:t>𝑃^𝑛→𝑒.𝑝, 𝑛→∞.</a:t>
                </a:r>
                <a:r>
                  <a:rPr lang="en-US" i="0" dirty="0" smtClean="0"/>
                  <a:t> Note </a:t>
                </a:r>
                <a:r>
                  <a:rPr lang="en-US" sz="2000" b="0" i="0" smtClean="0">
                    <a:latin typeface="Cambria Math" panose="02040503050406030204" pitchFamily="18" charset="0"/>
                    <a:cs typeface="Arial" pitchFamily="34"/>
                  </a:rPr>
                  <a:t>𝑒.𝑝</a:t>
                </a:r>
                <a:r>
                  <a:rPr lang="en-US" i="0" dirty="0" smtClean="0"/>
                  <a:t>  is matrix with all rows equal to </a:t>
                </a:r>
                <a:r>
                  <a:rPr lang="en-US" i="1" dirty="0" smtClean="0"/>
                  <a:t>p (equilibrium probability vector)</a:t>
                </a:r>
                <a:endParaRPr lang="en-US" i="1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975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F4159CD-21E6-45EB-BC36-450AB0193689}" type="slidenum">
              <a:t>19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45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DAB187F-BECA-44A4-8507-5865568560E6}" type="slidenum">
              <a:t>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35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D416D86-3AD8-4861-A7CA-C5DB60473DAB}" type="slidenum">
              <a:t>20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i="0" dirty="0" smtClean="0"/>
                  <a:t>Given that the rows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𝑃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cs typeface="Arial" pitchFamily="34"/>
                      </a:rPr>
                      <m:t>2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cs typeface="Arial" pitchFamily="34"/>
                      </a:rPr>
                      <m:t>𝑛</m:t>
                    </m:r>
                  </m:oMath>
                </a14:m>
                <a:r>
                  <a:rPr lang="en-US" i="0" dirty="0" smtClean="0"/>
                  <a:t> converges to </a:t>
                </a:r>
                <a:r>
                  <a:rPr lang="en-US" i="1" dirty="0" smtClean="0"/>
                  <a:t>p</a:t>
                </a:r>
                <a:r>
                  <a:rPr lang="en-US" i="0" baseline="0" dirty="0" smtClean="0"/>
                  <a:t> the are unnecessary computations done.</a:t>
                </a:r>
                <a:endParaRPr lang="en-US" i="0" dirty="0"/>
              </a:p>
            </p:txBody>
          </p:sp>
        </mc:Choice>
        <mc:Fallback xmlns="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i="0" dirty="0" smtClean="0"/>
                  <a:t>Given that the rows of 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𝑃</a:t>
                </a:r>
                <a:r>
                  <a:rPr lang="en-US" i="0" baseline="30000" dirty="0">
                    <a:latin typeface="Cambria Math" panose="02040503050406030204" pitchFamily="18" charset="0"/>
                    <a:cs typeface="Arial" pitchFamily="34"/>
                  </a:rPr>
                  <a:t>2𝑛</a:t>
                </a:r>
                <a:r>
                  <a:rPr lang="en-US" i="0" dirty="0" smtClean="0"/>
                  <a:t> converges to </a:t>
                </a:r>
                <a:r>
                  <a:rPr lang="en-US" i="1" dirty="0" smtClean="0"/>
                  <a:t>p</a:t>
                </a:r>
                <a:r>
                  <a:rPr lang="en-US" i="0" baseline="0" dirty="0" smtClean="0"/>
                  <a:t> the are unnecessary computations done.</a:t>
                </a:r>
                <a:endParaRPr lang="en-US" i="0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465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9AC4873-A92C-47F7-94B2-B2A02445B370}" type="slidenum">
              <a:t>21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994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4969E5C-E619-4045-8598-EB9158CC887B}" type="slidenum">
              <a:t>22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itchFamily="2"/>
                      </a:rPr>
                      <m:t>𝑃</m:t>
                    </m:r>
                    <m:r>
                      <a:rPr lang="en-US" sz="2000" b="1" i="1" baseline="-25000" dirty="0">
                        <a:latin typeface="Cambria Math" panose="02040503050406030204" pitchFamily="18" charset="0"/>
                        <a:cs typeface="Arial" pitchFamily="2"/>
                      </a:rPr>
                      <m:t>𝑳</m:t>
                    </m:r>
                    <m:sSup>
                      <m:sSupPr>
                        <m:ctrlPr>
                          <a:rPr lang="en-US" sz="2000" b="1" i="1" dirty="0" smtClean="0">
                            <a:latin typeface="Cambria Math" panose="02040503050406030204" pitchFamily="18" charset="0"/>
                            <a:cs typeface="Arial" pitchFamily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  <a:cs typeface="Arial" pitchFamily="2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Arial" pitchFamily="2"/>
                              </a:rPr>
                              <m:t>𝐼</m:t>
                            </m:r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cs typeface="Arial" pitchFamily="2"/>
                              </a:rPr>
                              <m:t>−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Arial" pitchFamily="2"/>
                              </a:rPr>
                              <m:t>𝑃</m:t>
                            </m:r>
                            <m:r>
                              <a:rPr lang="en-US" sz="2000" b="1" i="1" baseline="-25000" dirty="0">
                                <a:latin typeface="Cambria Math" panose="02040503050406030204" pitchFamily="18" charset="0"/>
                                <a:cs typeface="Arial" pitchFamily="2"/>
                              </a:rPr>
                              <m:t>𝑼</m:t>
                            </m:r>
                          </m:e>
                        </m:d>
                      </m:e>
                      <m:sup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Arial" pitchFamily="2"/>
                          </a:rPr>
                          <m:t>−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Arial" pitchFamily="2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 this</a:t>
                </a:r>
                <a:r>
                  <a:rPr lang="en-US" baseline="0" dirty="0" smtClean="0"/>
                  <a:t> matrix is not necessarily stochastic nor irreducible.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Arial" pitchFamily="2"/>
                      </a:rPr>
                      <m:t>𝐼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cs typeface="Arial" pitchFamily="2"/>
                      </a:rPr>
                      <m:t>−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itchFamily="2"/>
                      </a:rPr>
                      <m:t>𝑃</m:t>
                    </m:r>
                    <m:r>
                      <a:rPr lang="en-US" sz="2000" b="1" i="1" baseline="-25000" dirty="0">
                        <a:latin typeface="Cambria Math" panose="02040503050406030204" pitchFamily="18" charset="0"/>
                        <a:cs typeface="Arial" pitchFamily="2"/>
                      </a:rPr>
                      <m:t>𝑼</m:t>
                    </m:r>
                  </m:oMath>
                </a14:m>
                <a:r>
                  <a:rPr lang="en-US" dirty="0" smtClean="0"/>
                  <a:t> is non-singular  because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Arial" pitchFamily="2"/>
                      </a:rPr>
                      <m:t>𝑃</m:t>
                    </m:r>
                    <m:r>
                      <a:rPr lang="en-US" sz="2000" b="1" i="1" baseline="-25000" dirty="0">
                        <a:latin typeface="Cambria Math" panose="02040503050406030204" pitchFamily="18" charset="0"/>
                        <a:cs typeface="Arial" pitchFamily="2"/>
                      </a:rPr>
                      <m:t>𝑼</m:t>
                    </m:r>
                  </m:oMath>
                </a14:m>
                <a:r>
                  <a:rPr lang="en-US" dirty="0" smtClean="0"/>
                  <a:t> is transition probability of a transient chain. In addition,</a:t>
                </a:r>
                <a:r>
                  <a:rPr lang="en-US" baseline="0" dirty="0" smtClean="0"/>
                  <a:t> it is easy to find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Arial" pitchFamily="2"/>
                      </a:rPr>
                      <m:t>𝐼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cs typeface="Arial" pitchFamily="2"/>
                      </a:rPr>
                      <m:t>−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itchFamily="2"/>
                      </a:rPr>
                      <m:t>𝑃</m:t>
                    </m:r>
                    <m:r>
                      <a:rPr lang="en-US" sz="2000" b="1" i="1" baseline="-25000" dirty="0">
                        <a:latin typeface="Cambria Math" panose="02040503050406030204" pitchFamily="18" charset="0"/>
                        <a:cs typeface="Arial" pitchFamily="2"/>
                      </a:rPr>
                      <m:t>𝑼</m:t>
                    </m:r>
                  </m:oMath>
                </a14:m>
                <a:r>
                  <a:rPr lang="en-US" dirty="0" smtClean="0"/>
                  <a:t> because since it upper triangular matrix.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pPr/>
                <a:r>
                  <a:rPr lang="en-US" sz="2000" i="0" dirty="0" smtClean="0">
                    <a:latin typeface="Cambria Math" panose="02040503050406030204" pitchFamily="18" charset="0"/>
                    <a:cs typeface="Arial" pitchFamily="2"/>
                  </a:rPr>
                  <a:t>𝑃</a:t>
                </a:r>
                <a:r>
                  <a:rPr lang="en-US" sz="2000" b="1" i="0" baseline="-25000" dirty="0">
                    <a:latin typeface="Cambria Math" panose="02040503050406030204" pitchFamily="18" charset="0"/>
                    <a:cs typeface="Arial" pitchFamily="2"/>
                  </a:rPr>
                  <a:t>𝑳</a:t>
                </a:r>
                <a:r>
                  <a:rPr lang="en-US" sz="2000" b="1" i="0" dirty="0" smtClean="0">
                    <a:latin typeface="Cambria Math" panose="02040503050406030204" pitchFamily="18" charset="0"/>
                    <a:cs typeface="Arial" pitchFamily="2"/>
                  </a:rPr>
                  <a:t>(</a:t>
                </a:r>
                <a:r>
                  <a:rPr lang="en-US" sz="2000" b="0" i="0" dirty="0" smtClean="0">
                    <a:latin typeface="Cambria Math" panose="02040503050406030204" pitchFamily="18" charset="0"/>
                    <a:cs typeface="Arial" pitchFamily="2"/>
                  </a:rPr>
                  <a:t>𝐼</a:t>
                </a:r>
                <a:r>
                  <a:rPr lang="en-US" sz="2000" b="1" i="0" dirty="0" smtClean="0">
                    <a:latin typeface="Cambria Math" panose="02040503050406030204" pitchFamily="18" charset="0"/>
                    <a:cs typeface="Arial" pitchFamily="2"/>
                  </a:rPr>
                  <a:t>−</a:t>
                </a:r>
                <a:r>
                  <a:rPr lang="en-US" sz="2000" i="0" dirty="0">
                    <a:latin typeface="Cambria Math" panose="02040503050406030204" pitchFamily="18" charset="0"/>
                    <a:cs typeface="Arial" pitchFamily="2"/>
                  </a:rPr>
                  <a:t>𝑃</a:t>
                </a:r>
                <a:r>
                  <a:rPr lang="en-US" sz="2000" b="1" i="0" baseline="-25000" dirty="0">
                    <a:latin typeface="Cambria Math" panose="02040503050406030204" pitchFamily="18" charset="0"/>
                    <a:cs typeface="Arial" pitchFamily="2"/>
                  </a:rPr>
                  <a:t>𝑼)</a:t>
                </a:r>
                <a:r>
                  <a:rPr lang="en-US" sz="2000" b="1" i="0" baseline="-25000" dirty="0" smtClean="0">
                    <a:latin typeface="Cambria Math" panose="02040503050406030204" pitchFamily="18" charset="0"/>
                    <a:cs typeface="Arial" pitchFamily="2"/>
                  </a:rPr>
                  <a:t>^(</a:t>
                </a:r>
                <a:r>
                  <a:rPr lang="en-US" sz="2000" b="1" i="0" dirty="0" smtClean="0">
                    <a:latin typeface="Cambria Math" panose="02040503050406030204" pitchFamily="18" charset="0"/>
                    <a:cs typeface="Arial" pitchFamily="2"/>
                  </a:rPr>
                  <a:t>−</a:t>
                </a:r>
                <a:r>
                  <a:rPr lang="en-US" sz="2000" b="0" i="0" dirty="0" smtClean="0">
                    <a:latin typeface="Cambria Math" panose="02040503050406030204" pitchFamily="18" charset="0"/>
                    <a:cs typeface="Arial" pitchFamily="2"/>
                  </a:rPr>
                  <a:t>1</a:t>
                </a:r>
                <a:r>
                  <a:rPr lang="en-US" sz="2000" b="1" i="0" dirty="0" smtClean="0">
                    <a:latin typeface="Cambria Math" panose="02040503050406030204" pitchFamily="18" charset="0"/>
                    <a:cs typeface="Arial" pitchFamily="2"/>
                  </a:rPr>
                  <a:t>)</a:t>
                </a:r>
                <a:r>
                  <a:rPr lang="en-US" dirty="0" smtClean="0"/>
                  <a:t> this</a:t>
                </a:r>
                <a:r>
                  <a:rPr lang="en-US" baseline="0" dirty="0" smtClean="0"/>
                  <a:t> matrix is not necessarily stochastic nor irreducible. </a:t>
                </a:r>
                <a:r>
                  <a:rPr lang="en-US" sz="2000" b="0" i="0" dirty="0" smtClean="0">
                    <a:latin typeface="Cambria Math" panose="02040503050406030204" pitchFamily="18" charset="0"/>
                    <a:cs typeface="Arial" pitchFamily="2"/>
                  </a:rPr>
                  <a:t>𝐼</a:t>
                </a:r>
                <a:r>
                  <a:rPr lang="en-US" sz="2000" b="1" i="0" dirty="0" smtClean="0">
                    <a:latin typeface="Cambria Math" panose="02040503050406030204" pitchFamily="18" charset="0"/>
                    <a:cs typeface="Arial" pitchFamily="2"/>
                  </a:rPr>
                  <a:t>−</a:t>
                </a:r>
                <a:r>
                  <a:rPr lang="en-US" sz="2000" i="0" dirty="0">
                    <a:latin typeface="Cambria Math" panose="02040503050406030204" pitchFamily="18" charset="0"/>
                    <a:cs typeface="Arial" pitchFamily="2"/>
                  </a:rPr>
                  <a:t>𝑃</a:t>
                </a:r>
                <a:r>
                  <a:rPr lang="en-US" sz="2000" b="1" i="0" baseline="-25000" dirty="0">
                    <a:latin typeface="Cambria Math" panose="02040503050406030204" pitchFamily="18" charset="0"/>
                    <a:cs typeface="Arial" pitchFamily="2"/>
                  </a:rPr>
                  <a:t>𝑼</a:t>
                </a:r>
                <a:r>
                  <a:rPr lang="en-US" dirty="0" smtClean="0"/>
                  <a:t> is non-singular  because </a:t>
                </a:r>
                <a:r>
                  <a:rPr lang="en-US" sz="2000" i="0" dirty="0">
                    <a:latin typeface="Cambria Math" panose="02040503050406030204" pitchFamily="18" charset="0"/>
                    <a:cs typeface="Arial" pitchFamily="2"/>
                  </a:rPr>
                  <a:t>𝑃</a:t>
                </a:r>
                <a:r>
                  <a:rPr lang="en-US" sz="2000" b="1" i="0" baseline="-25000" dirty="0">
                    <a:latin typeface="Cambria Math" panose="02040503050406030204" pitchFamily="18" charset="0"/>
                    <a:cs typeface="Arial" pitchFamily="2"/>
                  </a:rPr>
                  <a:t>𝑼</a:t>
                </a:r>
                <a:r>
                  <a:rPr lang="en-US" dirty="0" smtClean="0"/>
                  <a:t> is transition probability of a transient chain. In addition,</a:t>
                </a:r>
                <a:r>
                  <a:rPr lang="en-US" baseline="0" dirty="0" smtClean="0"/>
                  <a:t> it is easy to find </a:t>
                </a:r>
                <a:r>
                  <a:rPr lang="en-US" sz="2000" b="0" i="0" dirty="0" smtClean="0">
                    <a:latin typeface="Cambria Math" panose="02040503050406030204" pitchFamily="18" charset="0"/>
                    <a:cs typeface="Arial" pitchFamily="2"/>
                  </a:rPr>
                  <a:t>𝐼</a:t>
                </a:r>
                <a:r>
                  <a:rPr lang="en-US" sz="2000" b="1" i="0" dirty="0" smtClean="0">
                    <a:latin typeface="Cambria Math" panose="02040503050406030204" pitchFamily="18" charset="0"/>
                    <a:cs typeface="Arial" pitchFamily="2"/>
                  </a:rPr>
                  <a:t>−</a:t>
                </a:r>
                <a:r>
                  <a:rPr lang="en-US" sz="2000" i="0" dirty="0">
                    <a:latin typeface="Cambria Math" panose="02040503050406030204" pitchFamily="18" charset="0"/>
                    <a:cs typeface="Arial" pitchFamily="2"/>
                  </a:rPr>
                  <a:t>𝑃</a:t>
                </a:r>
                <a:r>
                  <a:rPr lang="en-US" sz="2000" b="1" i="0" baseline="-25000" dirty="0">
                    <a:latin typeface="Cambria Math" panose="02040503050406030204" pitchFamily="18" charset="0"/>
                    <a:cs typeface="Arial" pitchFamily="2"/>
                  </a:rPr>
                  <a:t>𝑼</a:t>
                </a:r>
                <a:r>
                  <a:rPr lang="en-US" dirty="0" smtClean="0"/>
                  <a:t> </a:t>
                </a:r>
                <a:r>
                  <a:rPr lang="en-US" dirty="0" smtClean="0"/>
                  <a:t>because since it upper triangular matrix.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6737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9397AE0-C53F-474D-B116-4387750D41D7}" type="slidenum">
              <a:t>23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r>
              <a:rPr lang="en-US" dirty="0" smtClean="0"/>
              <a:t>The mean number of visits to </a:t>
            </a:r>
            <a:r>
              <a:rPr lang="en-US" dirty="0" err="1" smtClean="0"/>
              <a:t>i</a:t>
            </a:r>
            <a:r>
              <a:rPr lang="en-US" baseline="0" dirty="0" smtClean="0"/>
              <a:t> btw 2 consecutive visits to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is equal to contributions of the first transition from 0 to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plus the contributions of the other states j (except 0) to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. Note state j will be visited multiple times before the chain return to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03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28D7572-FB71-4D15-A401-825E4F6D80DE}" type="slidenum">
              <a:t>24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68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4327669-43F4-48A3-A794-72CADA54B3C1}" type="slidenum">
              <a:t>25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84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7ACD6D9-C7FD-4293-A31A-700B26254776}" type="slidenum">
              <a:t>26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517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A60EC96-56AE-47EA-98A4-EB9E5B0989DC}" type="slidenum">
              <a:t>27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7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FAC2C0D-8D54-4942-8789-C5D39E023465}" type="slidenum">
              <a:t>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28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7863365-0995-4CFE-93D6-D2CB0C5C6141}" type="slidenum">
              <a:t>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75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9CB17A8-7F39-49FF-B894-6848D912E00D}" type="slidenum">
              <a:t>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r>
              <a:rPr lang="en-US" dirty="0" smtClean="0"/>
              <a:t>A set of states is called transient</a:t>
            </a:r>
            <a:r>
              <a:rPr lang="en-US" baseline="0" dirty="0" smtClean="0"/>
              <a:t> if its elements can communicate but it can be left after a number of transition. 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62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9CB17A8-7F39-49FF-B894-6848D912E00D}" type="slidenum">
              <a:t>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dirty="0" smtClean="0"/>
                  <a:t>Note</a:t>
                </a:r>
                <a:r>
                  <a:rPr lang="en-US" baseline="0" dirty="0" smtClean="0"/>
                  <a:t> by Theorem 3.2.1 of [</a:t>
                </a:r>
                <a:r>
                  <a:rPr lang="en-US" baseline="0" dirty="0" err="1" smtClean="0"/>
                  <a:t>Grinstead</a:t>
                </a:r>
                <a:r>
                  <a:rPr lang="en-US" baseline="0" dirty="0" smtClean="0"/>
                  <a:t> and Snell, Finite Markov Chains] any absorbing Markov chain the matrix M exists, i.e., I-</a:t>
                </a:r>
                <a:r>
                  <a:rPr lang="en-US" baseline="0" dirty="0" err="1" smtClean="0"/>
                  <a:t>P_tt</a:t>
                </a:r>
                <a:r>
                  <a:rPr lang="en-US" baseline="0" dirty="0" smtClean="0"/>
                  <a:t> is invertible. </a:t>
                </a:r>
              </a:p>
              <a:p>
                <a:r>
                  <a:rPr lang="en-US" baseline="0" dirty="0" smtClean="0"/>
                  <a:t>Note (</a:t>
                </a:r>
                <a:r>
                  <a:rPr lang="en-US" baseline="0" dirty="0" err="1" smtClean="0"/>
                  <a:t>P_tt</a:t>
                </a:r>
                <a:r>
                  <a:rPr lang="en-US" baseline="0" dirty="0" smtClean="0"/>
                  <a:t>)^n-&gt;0 (eventually the chain will jumps to absorbing state), this gives that the largest </a:t>
                </a:r>
                <a:r>
                  <a:rPr lang="en-US" baseline="0" dirty="0" smtClean="0"/>
                  <a:t>absolute value </a:t>
                </a:r>
                <a:r>
                  <a:rPr lang="en-US" baseline="0" dirty="0" smtClean="0"/>
                  <a:t>of the eigenvalues of </a:t>
                </a:r>
                <a:r>
                  <a:rPr lang="en-US" baseline="0" dirty="0" err="1" smtClean="0"/>
                  <a:t>P_tt</a:t>
                </a:r>
                <a:r>
                  <a:rPr lang="en-US" baseline="0" dirty="0" smtClean="0"/>
                  <a:t> is strictly smaller than one. </a:t>
                </a:r>
              </a:p>
              <a:p>
                <a:r>
                  <a:rPr lang="en-US" baseline="0" dirty="0" smtClean="0"/>
                  <a:t>It is also possible to compute the variance of and higher moment of the number of visits before absorption</a:t>
                </a:r>
                <a:r>
                  <a:rPr lang="en-US" baseline="0" dirty="0" smtClean="0"/>
                  <a:t>.</a:t>
                </a:r>
              </a:p>
              <a:p>
                <a:endParaRPr lang="en-US" baseline="0" dirty="0" smtClean="0"/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Similarly for continuous-time absorbing Markov chains with transient generator Q: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0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0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baseline="0" smtClean="0">
                                    <a:latin typeface="Cambria Math" panose="02040503050406030204" pitchFamily="18" charset="0"/>
                                  </a:rPr>
                                  <m:t>Q</m:t>
                                </m:r>
                              </m:e>
                              <m:sup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the expected time spent in state j until absorption</a:t>
                </a:r>
                <a:r>
                  <a:rPr lang="en-US" baseline="0" dirty="0" smtClean="0"/>
                  <a:t> given the chain starts in state </a:t>
                </a:r>
                <a:r>
                  <a:rPr lang="en-US" baseline="0" dirty="0" err="1" smtClean="0"/>
                  <a:t>i</a:t>
                </a:r>
                <a:r>
                  <a:rPr lang="en-US" baseline="0" dirty="0" smtClean="0"/>
                  <a:t> at time 0. Moreover, l</a:t>
                </a:r>
                <a:r>
                  <a:rPr lang="en-US" dirty="0" smtClean="0"/>
                  <a:t>et T</a:t>
                </a:r>
                <a:r>
                  <a:rPr lang="en-US" baseline="-25000" dirty="0" smtClean="0"/>
                  <a:t>a</a:t>
                </a:r>
                <a:r>
                  <a:rPr lang="en-US" dirty="0" smtClean="0"/>
                  <a:t> denote the time until absorption occurs, given initial distribution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α,</a:t>
                </a:r>
                <a:r>
                  <a:rPr lang="en-US" baseline="0" dirty="0" smtClean="0">
                    <a:latin typeface="Arial" pitchFamily="34"/>
                    <a:cs typeface="Arial" pitchFamily="34"/>
                  </a:rPr>
                  <a:t> then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)=1−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𝛼</m:t>
                    </m:r>
                    <m:r>
                      <m:rPr>
                        <m:sty m:val="p"/>
                      </m:rPr>
                      <a:rPr lang="en-US" i="1" dirty="0" err="1" smtClean="0">
                        <a:latin typeface="Cambria Math" panose="02040503050406030204" pitchFamily="18" charset="0"/>
                        <a:cs typeface="Arial" pitchFamily="34"/>
                      </a:rPr>
                      <m:t>exp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b="0" i="1" dirty="0" err="1" smtClean="0">
                        <a:latin typeface="Cambria Math" panose="02040503050406030204" pitchFamily="18" charset="0"/>
                        <a:cs typeface="Arial" pitchFamily="34"/>
                      </a:rPr>
                      <m:t>𝑇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cs typeface="Arial" pitchFamily="34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)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𝑇𝑎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]=−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𝑇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cs typeface="Arial" pitchFamily="34"/>
                      </a:rPr>
                      <m:t>−1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,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dirty="0" smtClean="0"/>
                  <a:t>Note</a:t>
                </a:r>
                <a:r>
                  <a:rPr lang="en-US" baseline="0" dirty="0" smtClean="0"/>
                  <a:t> by Theorem 3.2.1 of [</a:t>
                </a:r>
                <a:r>
                  <a:rPr lang="en-US" baseline="0" dirty="0" err="1" smtClean="0"/>
                  <a:t>Grinstead</a:t>
                </a:r>
                <a:r>
                  <a:rPr lang="en-US" baseline="0" dirty="0" smtClean="0"/>
                  <a:t> and Snell, Finite Markov Chains] any absorbing Markov chain the matrix M exists, i.e., I-</a:t>
                </a:r>
                <a:r>
                  <a:rPr lang="en-US" baseline="0" dirty="0" err="1" smtClean="0"/>
                  <a:t>P_tt</a:t>
                </a:r>
                <a:r>
                  <a:rPr lang="en-US" baseline="0" dirty="0" smtClean="0"/>
                  <a:t> is invertible. </a:t>
                </a:r>
              </a:p>
              <a:p>
                <a:r>
                  <a:rPr lang="en-US" baseline="0" dirty="0" smtClean="0"/>
                  <a:t>Note (</a:t>
                </a:r>
                <a:r>
                  <a:rPr lang="en-US" baseline="0" dirty="0" err="1" smtClean="0"/>
                  <a:t>P_tt</a:t>
                </a:r>
                <a:r>
                  <a:rPr lang="en-US" baseline="0" dirty="0" smtClean="0"/>
                  <a:t>)^n-&gt;0 (eventually the chain will jumps to absorbing state), this gives that the largest </a:t>
                </a:r>
                <a:r>
                  <a:rPr lang="en-US" baseline="0" dirty="0" smtClean="0"/>
                  <a:t>absolute value </a:t>
                </a:r>
                <a:r>
                  <a:rPr lang="en-US" baseline="0" dirty="0" smtClean="0"/>
                  <a:t>of the eigenvalues of </a:t>
                </a:r>
                <a:r>
                  <a:rPr lang="en-US" baseline="0" dirty="0" err="1" smtClean="0"/>
                  <a:t>P_tt</a:t>
                </a:r>
                <a:r>
                  <a:rPr lang="en-US" baseline="0" dirty="0" smtClean="0"/>
                  <a:t> is strictly smaller than one. </a:t>
                </a:r>
              </a:p>
              <a:p>
                <a:r>
                  <a:rPr lang="en-US" baseline="0" dirty="0" smtClean="0"/>
                  <a:t>It is also possible to compute the variance of and higher moment of the number of visits before absorption</a:t>
                </a:r>
                <a:r>
                  <a:rPr lang="en-US" baseline="0" dirty="0" smtClean="0"/>
                  <a:t>.</a:t>
                </a:r>
              </a:p>
              <a:p>
                <a:endParaRPr lang="en-US" baseline="0" dirty="0" smtClean="0"/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Similarly for continuous-time absorbing Markov chains with transient generator Q: -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[Q^(−1) ]_𝑖𝑗  </a:t>
                </a:r>
                <a:r>
                  <a:rPr lang="en-US" dirty="0" smtClean="0"/>
                  <a:t>is the expected time spent in state j until absorption</a:t>
                </a:r>
                <a:r>
                  <a:rPr lang="en-US" baseline="0" dirty="0" smtClean="0"/>
                  <a:t> given the chain starts in state </a:t>
                </a:r>
                <a:r>
                  <a:rPr lang="en-US" baseline="0" dirty="0" err="1" smtClean="0"/>
                  <a:t>i</a:t>
                </a:r>
                <a:r>
                  <a:rPr lang="en-US" baseline="0" dirty="0" smtClean="0"/>
                  <a:t> at time 0. Moreover, l</a:t>
                </a:r>
                <a:r>
                  <a:rPr lang="en-US" dirty="0" smtClean="0"/>
                  <a:t>et T</a:t>
                </a:r>
                <a:r>
                  <a:rPr lang="en-US" baseline="-25000" dirty="0" smtClean="0"/>
                  <a:t>a</a:t>
                </a:r>
                <a:r>
                  <a:rPr lang="en-US" dirty="0" smtClean="0"/>
                  <a:t> denote the time until absorption occurs, given initial distribution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α,</a:t>
                </a:r>
                <a:r>
                  <a:rPr lang="en-US" baseline="0" dirty="0" smtClean="0">
                    <a:latin typeface="Arial" pitchFamily="34"/>
                    <a:cs typeface="Arial" pitchFamily="34"/>
                  </a:rPr>
                  <a:t> then </a:t>
                </a:r>
                <a:r>
                  <a:rPr lang="en-US" dirty="0" smtClean="0"/>
                  <a:t> 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𝑃(𝑇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_𝑎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&lt;𝑥)=1−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𝛼</a:t>
                </a:r>
                <a:r>
                  <a:rPr lang="en-US" i="0" dirty="0" err="1" smtClean="0">
                    <a:latin typeface="Cambria Math" panose="02040503050406030204" pitchFamily="18" charset="0"/>
                    <a:cs typeface="Arial" pitchFamily="34"/>
                  </a:rPr>
                  <a:t>exp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(</a:t>
                </a:r>
                <a:r>
                  <a:rPr lang="en-US" b="0" i="0" dirty="0" err="1" smtClean="0">
                    <a:latin typeface="Cambria Math" panose="02040503050406030204" pitchFamily="18" charset="0"/>
                    <a:cs typeface="Arial" pitchFamily="34"/>
                  </a:rPr>
                  <a:t>𝑇</a:t>
                </a:r>
                <a:r>
                  <a:rPr lang="en-US" i="0" dirty="0" err="1" smtClean="0">
                    <a:latin typeface="Cambria Math" panose="02040503050406030204" pitchFamily="18" charset="0"/>
                    <a:cs typeface="Arial" pitchFamily="34"/>
                  </a:rPr>
                  <a:t>𝑥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)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𝑒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, 𝐸[𝑇𝑎]=−𝛼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𝑇</a:t>
                </a:r>
                <a:r>
                  <a:rPr lang="en-US" b="0" i="0" baseline="30000" dirty="0" smtClean="0">
                    <a:latin typeface="Cambria Math" panose="02040503050406030204" pitchFamily="18" charset="0"/>
                    <a:cs typeface="Arial" pitchFamily="34"/>
                  </a:rPr>
                  <a:t>−1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𝑒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,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654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076B14A-5A20-41C8-8678-2F0353B43701}" type="slidenum">
              <a:t>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pPr/>
                <a:r>
                  <a:rPr lang="en-US" sz="2000" b="0" dirty="0" smtClean="0"/>
                  <a:t>-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sz="2000" b="0" i="0" dirty="0" smtClean="0">
                    <a:latin typeface="Cambria Math" panose="02040503050406030204" pitchFamily="18" charset="0"/>
                  </a:rPr>
                  <a:t> and e=</a:t>
                </a:r>
                <a:r>
                  <a:rPr lang="en-US" sz="2000" b="1" i="0" dirty="0" err="1" smtClean="0">
                    <a:latin typeface="Cambria Math" panose="02040503050406030204" pitchFamily="18" charset="0"/>
                  </a:rPr>
                  <a:t>P</a:t>
                </a:r>
                <a:r>
                  <a:rPr lang="en-US" sz="2000" b="0" i="0" dirty="0" err="1" smtClean="0">
                    <a:latin typeface="Cambria Math" panose="02040503050406030204" pitchFamily="18" charset="0"/>
                  </a:rPr>
                  <a:t>e</a:t>
                </a:r>
                <a:r>
                  <a:rPr lang="en-US" sz="2000" b="0" i="0" dirty="0" smtClean="0">
                    <a:latin typeface="Cambria Math" panose="02040503050406030204" pitchFamily="18" charset="0"/>
                  </a:rPr>
                  <a:t> means that one is an eigenvalue of </a:t>
                </a:r>
                <a:r>
                  <a:rPr lang="en-US" sz="2000" b="1" i="0" dirty="0" smtClean="0">
                    <a:latin typeface="Cambria Math" panose="02040503050406030204" pitchFamily="18" charset="0"/>
                  </a:rPr>
                  <a:t>P </a:t>
                </a:r>
                <a:r>
                  <a:rPr lang="en-US" sz="2000" b="0" i="0" dirty="0" smtClean="0">
                    <a:latin typeface="Cambria Math" panose="02040503050406030204" pitchFamily="18" charset="0"/>
                  </a:rPr>
                  <a:t>and that</a:t>
                </a:r>
                <a:r>
                  <a:rPr lang="en-US" sz="2000" b="0" i="0" baseline="0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000" b="0" i="1" baseline="0" dirty="0" smtClean="0">
                    <a:latin typeface="Cambria Math" panose="02040503050406030204" pitchFamily="18" charset="0"/>
                  </a:rPr>
                  <a:t>p </a:t>
                </a:r>
                <a:r>
                  <a:rPr lang="en-US" sz="2000" b="0" i="0" baseline="0" dirty="0" smtClean="0">
                    <a:latin typeface="Cambria Math" panose="02040503050406030204" pitchFamily="18" charset="0"/>
                  </a:rPr>
                  <a:t>is the corresponding left eigenvector and </a:t>
                </a:r>
                <a:r>
                  <a:rPr lang="en-US" sz="2000" b="0" i="1" baseline="0" dirty="0" smtClean="0">
                    <a:latin typeface="Cambria Math" panose="02040503050406030204" pitchFamily="18" charset="0"/>
                  </a:rPr>
                  <a:t>e</a:t>
                </a:r>
                <a:r>
                  <a:rPr lang="en-US" sz="2000" b="0" i="0" baseline="0" dirty="0" smtClean="0">
                    <a:latin typeface="Cambria Math" panose="02040503050406030204" pitchFamily="18" charset="0"/>
                  </a:rPr>
                  <a:t> is corresponding right  eigenvector.</a:t>
                </a:r>
                <a:endParaRPr lang="en-US" sz="2000" b="0" i="0" dirty="0" smtClean="0">
                  <a:latin typeface="Cambria Math" panose="02040503050406030204" pitchFamily="18" charset="0"/>
                </a:endParaRPr>
              </a:p>
              <a:p>
                <a:endParaRPr lang="en-US" sz="2000" b="0" i="0" dirty="0" smtClean="0">
                  <a:latin typeface="Cambria Math" panose="02040503050406030204" pitchFamily="18" charset="0"/>
                </a:endParaRPr>
              </a:p>
              <a:p>
                <a:endParaRPr lang="en-US" sz="2000" b="0" i="0" dirty="0" smtClean="0">
                  <a:latin typeface="Cambria Math" panose="02040503050406030204" pitchFamily="18" charset="0"/>
                </a:endParaRPr>
              </a:p>
              <a:p>
                <a:r>
                  <a:rPr lang="en-US" sz="2000" b="0" dirty="0" smtClean="0"/>
                  <a:t>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 is invertible</a:t>
                </a:r>
                <a:r>
                  <a:rPr lang="en-US" baseline="0" dirty="0" smtClean="0"/>
                  <a:t> </a:t>
                </a:r>
                <a:r>
                  <a:rPr lang="en-US" baseline="0" dirty="0" smtClean="0"/>
                  <a:t>if </a:t>
                </a:r>
                <a:r>
                  <a:rPr lang="en-US" baseline="0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)x=0 =&gt; </a:t>
                </a:r>
                <a:r>
                  <a:rPr lang="en-US" dirty="0" smtClean="0"/>
                  <a:t> x=0 and is</a:t>
                </a:r>
                <a:r>
                  <a:rPr lang="en-US" baseline="0" dirty="0" smtClean="0"/>
                  <a:t> unique.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aseline="0" dirty="0" smtClean="0"/>
                  <a:t>Note p(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)x=0 </a:t>
                </a:r>
                <a:r>
                  <a:rPr lang="en-US" dirty="0" smtClean="0"/>
                  <a:t>=&gt; </a:t>
                </a:r>
                <a:r>
                  <a:rPr lang="en-US" dirty="0" err="1" smtClean="0"/>
                  <a:t>e^t</a:t>
                </a:r>
                <a:r>
                  <a:rPr lang="en-US" dirty="0" smtClean="0"/>
                  <a:t> x=0.</a:t>
                </a:r>
              </a:p>
              <a:p>
                <a:r>
                  <a:rPr lang="en-US" baseline="0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)x=0 =&gt; </a:t>
                </a:r>
                <a:r>
                  <a:rPr lang="en-US" dirty="0" smtClean="0"/>
                  <a:t>x=</a:t>
                </a:r>
                <a:r>
                  <a:rPr lang="en-US" dirty="0" err="1" smtClean="0"/>
                  <a:t>Px-ee^t</a:t>
                </a:r>
                <a:r>
                  <a:rPr lang="en-US" dirty="0" smtClean="0"/>
                  <a:t> </a:t>
                </a:r>
                <a:r>
                  <a:rPr lang="en-US" dirty="0" smtClean="0"/>
                  <a:t>x</a:t>
                </a:r>
                <a:r>
                  <a:rPr lang="en-US" baseline="0" dirty="0" smtClean="0"/>
                  <a:t> </a:t>
                </a:r>
                <a:r>
                  <a:rPr lang="en-US" baseline="0" dirty="0" smtClean="0"/>
                  <a:t>=&gt; x=</a:t>
                </a:r>
                <a:r>
                  <a:rPr lang="en-US" baseline="0" dirty="0" err="1" smtClean="0"/>
                  <a:t>Px</a:t>
                </a:r>
                <a:r>
                  <a:rPr lang="en-US" baseline="0" dirty="0" smtClean="0"/>
                  <a:t> (using </a:t>
                </a:r>
                <a:r>
                  <a:rPr lang="en-US" baseline="0" dirty="0" err="1" smtClean="0"/>
                  <a:t>e^t</a:t>
                </a:r>
                <a:r>
                  <a:rPr lang="en-US" baseline="0" dirty="0" smtClean="0"/>
                  <a:t> x=0) =&gt; x=</a:t>
                </a:r>
                <a:r>
                  <a:rPr lang="en-US" baseline="0" dirty="0" err="1" smtClean="0"/>
                  <a:t>ce</a:t>
                </a:r>
                <a:r>
                  <a:rPr lang="en-US" baseline="0" dirty="0" smtClean="0"/>
                  <a:t> (x is right eigenvector of P which is e up to constant).</a:t>
                </a:r>
              </a:p>
              <a:p>
                <a:pPr marL="216000" marR="0" lvl="0" indent="-216000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 smtClean="0"/>
                  <a:t>e^t</a:t>
                </a:r>
                <a:r>
                  <a:rPr lang="en-US" dirty="0" smtClean="0"/>
                  <a:t> x=0 =&gt; </a:t>
                </a:r>
                <a:r>
                  <a:rPr lang="en-US" dirty="0" err="1" smtClean="0"/>
                  <a:t>e^t</a:t>
                </a:r>
                <a:r>
                  <a:rPr lang="en-US" dirty="0" smtClean="0"/>
                  <a:t> c e=0 =&gt; c=0 =&gt; x=0 (unique)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Following</a:t>
                </a:r>
                <a:r>
                  <a:rPr lang="en-US" baseline="0" dirty="0" smtClean="0"/>
                  <a:t> the same steps you can say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𝑒𝑦</m:t>
                    </m:r>
                  </m:oMath>
                </a14:m>
                <a:r>
                  <a:rPr lang="en-US" dirty="0" smtClean="0"/>
                  <a:t> is</a:t>
                </a:r>
                <a:r>
                  <a:rPr lang="en-US" baseline="0" dirty="0" smtClean="0"/>
                  <a:t> nonsingular for y nonnegative or </a:t>
                </a:r>
                <a:r>
                  <a:rPr lang="en-US" baseline="0" dirty="0" err="1" smtClean="0"/>
                  <a:t>nonpositive</a:t>
                </a:r>
                <a:r>
                  <a:rPr lang="en-US" baseline="0" dirty="0" smtClean="0"/>
                  <a:t>.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- Another </a:t>
                </a:r>
                <a:r>
                  <a:rPr lang="en-US" dirty="0" smtClean="0"/>
                  <a:t>way</a:t>
                </a:r>
                <a:r>
                  <a:rPr lang="en-US" baseline="0" dirty="0" smtClean="0"/>
                  <a:t> to find the equilibrium probabilities is to replace column </a:t>
                </a:r>
                <a:r>
                  <a:rPr lang="en-US" baseline="0" dirty="0" err="1" smtClean="0"/>
                  <a:t>i</a:t>
                </a:r>
                <a:r>
                  <a:rPr lang="en-US" baseline="0" dirty="0" smtClean="0"/>
                  <a:t> of </a:t>
                </a:r>
                <a:r>
                  <a:rPr lang="en-US" baseline="0" dirty="0" smtClean="0"/>
                  <a:t>I-P </a:t>
                </a:r>
                <a:r>
                  <a:rPr lang="en-US" baseline="0" dirty="0" smtClean="0"/>
                  <a:t>by ones and then </a:t>
                </a:r>
                <a:r>
                  <a:rPr lang="en-US" dirty="0" smtClean="0"/>
                  <a:t>invert</a:t>
                </a:r>
                <a:r>
                  <a:rPr lang="en-US" baseline="0" dirty="0" smtClean="0"/>
                  <a:t> this matrix </a:t>
                </a:r>
                <a:r>
                  <a:rPr lang="en-US" dirty="0" smtClean="0"/>
                  <a:t>and multiply it to</a:t>
                </a:r>
                <a:r>
                  <a:rPr lang="en-US" baseline="0" dirty="0" smtClean="0"/>
                  <a:t> the left by </a:t>
                </a:r>
                <a:r>
                  <a:rPr lang="en-US" baseline="0" dirty="0" err="1" smtClean="0"/>
                  <a:t>e_i</a:t>
                </a:r>
                <a:r>
                  <a:rPr lang="en-US" baseline="0" dirty="0" smtClean="0"/>
                  <a:t> (unit vector of </a:t>
                </a:r>
                <a:r>
                  <a:rPr lang="en-US" baseline="0" dirty="0" err="1" smtClean="0"/>
                  <a:t>ith</a:t>
                </a:r>
                <a:r>
                  <a:rPr lang="en-US" baseline="0" dirty="0" smtClean="0"/>
                  <a:t> element equal to one and the rest to zero). The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0" smtClean="0">
                                <a:latin typeface="Cambria Math" panose="02040503050406030204" pitchFamily="18" charset="0"/>
                              </a:rPr>
                              <m:t>𝐈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0" smtClean="0">
                                <a:latin typeface="Cambria Math" panose="02040503050406030204" pitchFamily="18" charset="0"/>
                              </a:rPr>
                              <m:t>𝐏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is sometimes called</a:t>
                </a:r>
                <a:r>
                  <a:rPr lang="en-US" baseline="0" dirty="0" smtClean="0"/>
                  <a:t> as the fundamental matrix because a lot measures are found as a function of this matrix, see Chap 4 the book of </a:t>
                </a:r>
                <a:r>
                  <a:rPr lang="en-US" baseline="0" dirty="0" err="1" smtClean="0"/>
                  <a:t>Grinstead</a:t>
                </a:r>
                <a:r>
                  <a:rPr lang="en-US" baseline="0" dirty="0" smtClean="0"/>
                  <a:t> and Snell on Finite Size Markov Chains.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sz="2000" b="0" i="0" smtClean="0">
                    <a:latin typeface="Cambria Math" panose="02040503050406030204" pitchFamily="18" charset="0"/>
                  </a:rPr>
                  <a:t>I−P</a:t>
                </a:r>
                <a:r>
                  <a:rPr lang="en-US" sz="2000" b="0" i="0" smtClean="0">
                    <a:latin typeface="Cambria Math" panose="02040503050406030204" pitchFamily="18" charset="0"/>
                  </a:rPr>
                  <a:t>+𝑒𝑒^𝑡</a:t>
                </a:r>
                <a:r>
                  <a:rPr lang="en-US" dirty="0" smtClean="0"/>
                  <a:t> is invertible</a:t>
                </a:r>
                <a:r>
                  <a:rPr lang="en-US" baseline="0" dirty="0" smtClean="0"/>
                  <a:t> because if (</a:t>
                </a:r>
                <a:r>
                  <a:rPr lang="en-US" sz="2000" b="0" i="0" smtClean="0">
                    <a:latin typeface="Cambria Math" panose="02040503050406030204" pitchFamily="18" charset="0"/>
                  </a:rPr>
                  <a:t>I−P</a:t>
                </a:r>
                <a:r>
                  <a:rPr lang="en-US" sz="2000" b="0" i="0" smtClean="0">
                    <a:latin typeface="Cambria Math" panose="02040503050406030204" pitchFamily="18" charset="0"/>
                  </a:rPr>
                  <a:t>+𝑒𝑒^𝑡</a:t>
                </a:r>
                <a:r>
                  <a:rPr lang="en-US" dirty="0" smtClean="0"/>
                  <a:t>)x=0 =&gt; that x=0. Another way</a:t>
                </a:r>
                <a:r>
                  <a:rPr lang="en-US" baseline="0" dirty="0" smtClean="0"/>
                  <a:t> to find the equilibrium probabilities is to replace column </a:t>
                </a:r>
                <a:r>
                  <a:rPr lang="en-US" baseline="0" dirty="0" err="1" smtClean="0"/>
                  <a:t>i</a:t>
                </a:r>
                <a:r>
                  <a:rPr lang="en-US" baseline="0" dirty="0" smtClean="0"/>
                  <a:t> of P by ones and then </a:t>
                </a:r>
                <a:r>
                  <a:rPr lang="en-US" dirty="0" smtClean="0"/>
                  <a:t>invert</a:t>
                </a:r>
                <a:r>
                  <a:rPr lang="en-US" baseline="0" dirty="0" smtClean="0"/>
                  <a:t> this matrix </a:t>
                </a:r>
                <a:r>
                  <a:rPr lang="en-US" dirty="0" smtClean="0"/>
                  <a:t>and then multiply to</a:t>
                </a:r>
                <a:r>
                  <a:rPr lang="en-US" baseline="0" dirty="0" smtClean="0"/>
                  <a:t> the left by </a:t>
                </a:r>
                <a:r>
                  <a:rPr lang="en-US" baseline="0" dirty="0" err="1" smtClean="0"/>
                  <a:t>e_i</a:t>
                </a:r>
                <a:r>
                  <a:rPr lang="en-US" baseline="0" dirty="0" smtClean="0"/>
                  <a:t> (unit vector of </a:t>
                </a:r>
                <a:r>
                  <a:rPr lang="en-US" baseline="0" dirty="0" err="1" smtClean="0"/>
                  <a:t>ith</a:t>
                </a:r>
                <a:r>
                  <a:rPr lang="en-US" baseline="0" dirty="0" smtClean="0"/>
                  <a:t> element equal to one and the rest to zero). 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846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C8B5E11-3008-45F1-96DB-7E13FA6AA400}" type="slidenum">
              <a:t>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44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486CFE5-0AAE-4C98-BC5B-2871AE0CF4A1}" type="slidenum">
              <a:t>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r>
              <a:rPr lang="en-US" dirty="0" smtClean="0"/>
              <a:t>Why do we</a:t>
            </a:r>
            <a:r>
              <a:rPr lang="en-US" baseline="0" dirty="0" smtClean="0"/>
              <a:t> </a:t>
            </a:r>
            <a:r>
              <a:rPr lang="en-US" dirty="0" smtClean="0"/>
              <a:t>stop</a:t>
            </a:r>
            <a:r>
              <a:rPr lang="en-US" baseline="0" dirty="0" smtClean="0"/>
              <a:t> at </a:t>
            </a:r>
            <a:r>
              <a:rPr lang="en-US" baseline="0" dirty="0" err="1" smtClean="0"/>
              <a:t>Eq</a:t>
            </a:r>
            <a:r>
              <a:rPr lang="en-US" baseline="0" dirty="0" smtClean="0"/>
              <a:t> N-1. Because </a:t>
            </a:r>
            <a:r>
              <a:rPr lang="en-US" baseline="0" dirty="0" err="1" smtClean="0"/>
              <a:t>Eq</a:t>
            </a:r>
            <a:r>
              <a:rPr lang="en-US" baseline="0" dirty="0" smtClean="0"/>
              <a:t> N will be redundant because of the idea of the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9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6" y="1236665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6" y="3970340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Lecture 1: Algo. Methods for discrete time 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77B6A3-B272-4629-A54D-3714B97B57A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Lecture 1: Algo. Methods for discrete time 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EFE6A1-428E-4946-A070-736566FA2C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9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7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9" y="301627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Lecture 1: Algo. Methods for discrete time 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632B3F-B7DE-4592-A7EA-D28622707F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7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789880"/>
            <a:ext cx="2348280" cy="5212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B6D9345-1038-4AD8-B8E5-480BAEA132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0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5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5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Lecture 1: Algo. Methods for discrete time 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77B692-76FC-4B52-9C48-F80035C545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9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9" y="1768477"/>
            <a:ext cx="4459287" cy="4989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6" y="1768477"/>
            <a:ext cx="4460875" cy="4989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Lecture 1: Algo. Methods for discrete time MC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BE9950-CAD8-45C2-BC36-971C0F208C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4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4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Lecture 1: Algo. Methods for discrete time MC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03E4B9-7DE0-4147-9AD5-7EB79BCB25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6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Lecture 1: Algo. Methods for discrete time MC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0A1827-26F4-47CC-8456-F9909776AD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9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4237" y="6917599"/>
            <a:ext cx="3537100" cy="52128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/>
            <a:r>
              <a:rPr lang="en-US" smtClean="0"/>
              <a:t>Lecture 1: Algo. Methods for discrete time MC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97817" y="7035614"/>
            <a:ext cx="2348280" cy="52128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DBB701-8892-4D7D-9E55-213193777A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2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1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40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Lecture 1: Algo. Methods for discrete time MC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98B94A-59E9-4718-9DBE-DB5F15679C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8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1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40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Lecture 1: Algo. Methods for discrete time MC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285599-2F17-4837-9C69-7554EC38413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4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 lvl="0"/>
            <a:fld id="{ACE36376-07DB-47CE-BE31-13416530E6A4}" type="slidenum"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525380" y="6887160"/>
            <a:ext cx="3403600" cy="521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Lecture 1: Algo. Methods for discrete time MC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hangingPunct="0">
        <a:buNone/>
        <a:tabLst/>
        <a:defRPr lang="en-US" sz="4400" b="0" i="0" u="none" strike="noStrike">
          <a:ln>
            <a:noFill/>
          </a:ln>
          <a:solidFill>
            <a:schemeClr val="accent1">
              <a:lumMod val="50000"/>
            </a:schemeClr>
          </a:solidFill>
          <a:latin typeface="Arial" pitchFamily="18"/>
          <a:cs typeface="Arial" pitchFamily="2"/>
        </a:defRPr>
      </a:lvl1pPr>
    </p:titleStyle>
    <p:bodyStyle>
      <a:lvl1pPr marL="432000" marR="0" indent="-32400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Arial" pitchFamily="18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n.tue.nl/~iadan/algoritm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7440"/>
            <a:ext cx="9071640" cy="1250280"/>
          </a:xfrm>
        </p:spPr>
        <p:txBody>
          <a:bodyPr/>
          <a:lstStyle/>
          <a:p>
            <a:pPr lvl="0"/>
            <a:r>
              <a:rPr lang="en-US" dirty="0"/>
              <a:t>Algorithmic Methods for Markov Chains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503999" y="2673661"/>
            <a:ext cx="9071640" cy="3180358"/>
          </a:xfrm>
        </p:spPr>
        <p:txBody>
          <a:bodyPr anchor="ctr">
            <a:spAutoFit/>
          </a:bodyPr>
          <a:lstStyle/>
          <a:p>
            <a:pPr marL="0" indent="0" algn="ctr"/>
            <a:r>
              <a:rPr lang="en-US" dirty="0"/>
              <a:t>Dr. Ahmad Al </a:t>
            </a:r>
            <a:r>
              <a:rPr lang="en-US" dirty="0" smtClean="0"/>
              <a:t>Hanbali</a:t>
            </a:r>
          </a:p>
          <a:p>
            <a:pPr marL="0" indent="0" algn="ctr"/>
            <a:r>
              <a:rPr lang="en-US" dirty="0" smtClean="0"/>
              <a:t>Industrial Engineering Dep</a:t>
            </a:r>
          </a:p>
          <a:p>
            <a:pPr marL="0" indent="0" algn="ctr"/>
            <a:r>
              <a:rPr lang="en-US" dirty="0" smtClean="0"/>
              <a:t>University of Twente</a:t>
            </a:r>
          </a:p>
          <a:p>
            <a:pPr marL="0" indent="0" algn="ctr"/>
            <a:r>
              <a:rPr lang="en-US" dirty="0" smtClean="0"/>
              <a:t>a.alhanbali@utwente.nl</a:t>
            </a:r>
          </a:p>
          <a:p>
            <a:pPr marL="0" indent="0"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2" y="6576874"/>
            <a:ext cx="3242190" cy="6205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B701-8892-4D7D-9E55-213193777A2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Lecture 1: Algo. Methods for discrete time MC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/>
              <a:t>Gaussian Elimination Algorithm (2)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640" y="1483804"/>
                <a:ext cx="9071640" cy="4406463"/>
              </a:xfrm>
            </p:spPr>
            <p:txBody>
              <a:bodyPr>
                <a:spAutoFit/>
              </a:bodyPr>
              <a:lstStyle/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600" dirty="0" smtClean="0">
                    <a:cs typeface="Arial" pitchFamily="34"/>
                  </a:rPr>
                  <a:t>Gaussian elimination:</a:t>
                </a:r>
              </a:p>
              <a:p>
                <a:pPr marL="1033200" lvl="1" indent="-457200" hangingPunct="0"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Wingdings" panose="05000000000000000000" pitchFamily="2" charset="2"/>
                  <a:buChar char="§"/>
                </a:pPr>
                <a:r>
                  <a:rPr lang="en-US" sz="2600" dirty="0" smtClean="0">
                    <a:latin typeface="Arial" pitchFamily="18"/>
                    <a:cs typeface="Arial" pitchFamily="34"/>
                  </a:rPr>
                  <a:t>Step2 (backward iterations): Call the unknowns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Arial" pitchFamily="18"/>
                    <a:cs typeface="Arial" pitchFamily="34"/>
                  </a:rPr>
                  <a:t>. Use Eq. </a:t>
                </a:r>
                <a:r>
                  <a:rPr lang="en-US" sz="2600" i="1" dirty="0" smtClean="0">
                    <a:latin typeface="Arial" pitchFamily="18"/>
                    <a:cs typeface="Arial" pitchFamily="34"/>
                  </a:rPr>
                  <a:t>N- 1</a:t>
                </a:r>
                <a:r>
                  <a:rPr lang="en-US" sz="2600" dirty="0" smtClean="0">
                    <a:latin typeface="Arial" pitchFamily="18"/>
                    <a:cs typeface="Arial" pitchFamily="34"/>
                  </a:rPr>
                  <a:t> in the last iteration to </a:t>
                </a:r>
                <a:r>
                  <a:rPr lang="en-US" sz="2600" dirty="0">
                    <a:latin typeface="Arial" pitchFamily="18"/>
                    <a:cs typeface="Arial" pitchFamily="34"/>
                  </a:rPr>
                  <a:t>express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𝑁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Arial" pitchFamily="18"/>
                    <a:cs typeface="Arial" pitchFamily="34"/>
                  </a:rPr>
                  <a:t> as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𝑁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cs typeface="Arial" pitchFamily="34"/>
                      </a:rPr>
                      <m:t>=1</m:t>
                    </m:r>
                  </m:oMath>
                </a14:m>
                <a:r>
                  <a:rPr lang="en-US" sz="2600" dirty="0" smtClean="0">
                    <a:latin typeface="Arial" pitchFamily="18"/>
                    <a:cs typeface="Arial" pitchFamily="34"/>
                  </a:rPr>
                  <a:t>, </a:t>
                </a:r>
                <a:r>
                  <a:rPr lang="en-US" sz="2600" dirty="0">
                    <a:latin typeface="Arial" pitchFamily="18"/>
                    <a:cs typeface="Arial" pitchFamily="34"/>
                  </a:rPr>
                  <a:t>and so on until </a:t>
                </a:r>
                <a:r>
                  <a:rPr lang="en-US" sz="2600" dirty="0" smtClean="0">
                    <a:latin typeface="Arial" pitchFamily="18"/>
                    <a:cs typeface="Arial" pitchFamily="34"/>
                  </a:rPr>
                  <a:t>you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Arial" pitchFamily="18"/>
                    <a:cs typeface="Arial" pitchFamily="34"/>
                  </a:rPr>
                  <a:t>. Note, here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itchFamily="34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Arial" pitchFamily="18"/>
                    <a:cs typeface="Arial" pitchFamily="34"/>
                  </a:rPr>
                  <a:t> is equal to the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Arial" pitchFamily="18"/>
                    <a:cs typeface="Arial" pitchFamily="34"/>
                  </a:rPr>
                  <a:t> up to scale parameter </a:t>
                </a:r>
                <a:r>
                  <a:rPr lang="en-US" sz="2600" i="1" dirty="0" smtClean="0">
                    <a:latin typeface="Arial" pitchFamily="18"/>
                    <a:cs typeface="Arial" pitchFamily="34"/>
                  </a:rPr>
                  <a:t>c </a:t>
                </a:r>
                <a:r>
                  <a:rPr lang="en-US" sz="2600" dirty="0" smtClean="0">
                    <a:latin typeface="Arial" pitchFamily="18"/>
                    <a:cs typeface="Arial" pitchFamily="34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itchFamily="34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itchFamily="34"/>
                          </a:rPr>
                          <m:t>𝑐𝑝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Arial" pitchFamily="18"/>
                    <a:cs typeface="Arial" pitchFamily="34"/>
                  </a:rPr>
                  <a:t>)</a:t>
                </a:r>
                <a:endParaRPr lang="en-US" sz="2600" baseline="-25000" dirty="0">
                  <a:latin typeface="Arial" pitchFamily="18"/>
                  <a:cs typeface="Arial" pitchFamily="34"/>
                </a:endParaRPr>
              </a:p>
              <a:p>
                <a:pPr marL="1033200" lvl="1" indent="-457200" hangingPunct="0"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Wingdings" panose="05000000000000000000" pitchFamily="2" charset="2"/>
                  <a:buChar char="§"/>
                </a:pPr>
                <a:r>
                  <a:rPr lang="en-US" sz="2600" dirty="0">
                    <a:latin typeface="Arial" pitchFamily="18"/>
                    <a:cs typeface="Arial" pitchFamily="34"/>
                  </a:rPr>
                  <a:t>Step </a:t>
                </a:r>
                <a:r>
                  <a:rPr lang="en-US" sz="2600" dirty="0" smtClean="0">
                    <a:latin typeface="Arial" pitchFamily="18"/>
                    <a:cs typeface="Arial" pitchFamily="34"/>
                  </a:rPr>
                  <a:t>3 (normalization): the constant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cs typeface="Arial" pitchFamily="34"/>
                      </a:rPr>
                      <m:t>𝑐</m:t>
                    </m:r>
                  </m:oMath>
                </a14:m>
                <a:r>
                  <a:rPr lang="en-US" sz="2600" dirty="0" smtClean="0">
                    <a:latin typeface="Arial" pitchFamily="18"/>
                    <a:cs typeface="Arial" pitchFamily="34"/>
                  </a:rPr>
                  <a:t> can be found using the normalization equation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600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naryPr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Arial" pitchFamily="34"/>
                          </a:rPr>
                          <m:t>=0</m:t>
                        </m:r>
                      </m:sub>
                      <m:sup>
                        <m:r>
                          <a:rPr lang="en-US" sz="2600" i="1">
                            <a:latin typeface="Cambria Math" panose="02040503050406030204" pitchFamily="18" charset="0"/>
                            <a:cs typeface="Arial" pitchFamily="34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sz="2600" dirty="0" smtClean="0">
                    <a:latin typeface="Arial" pitchFamily="18"/>
                    <a:cs typeface="Arial" pitchFamily="34"/>
                  </a:rPr>
                  <a:t>). This gives,</a:t>
                </a:r>
                <a:r>
                  <a:rPr lang="en-US" sz="2600" dirty="0">
                    <a:latin typeface="Arial" pitchFamily="18"/>
                    <a:cs typeface="Arial" pitchFamily="34"/>
                  </a:rPr>
                  <a:t> </a:t>
                </a:r>
                <a:endParaRPr lang="en-US" sz="2600" dirty="0" smtClean="0">
                  <a:latin typeface="Arial" pitchFamily="18"/>
                  <a:cs typeface="Arial" pitchFamily="34"/>
                </a:endParaRPr>
              </a:p>
              <a:p>
                <a:pPr marL="576000" lvl="1" indent="0" hangingPunct="0">
                  <a:spcBef>
                    <a:spcPts val="0"/>
                  </a:spcBef>
                  <a:spcAft>
                    <a:spcPts val="600"/>
                  </a:spcAft>
                  <a:buSzPct val="75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>
                  <a:latin typeface="Arial" pitchFamily="18"/>
                  <a:cs typeface="Arial" pitchFamily="34"/>
                </a:endParaRP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640" y="1483804"/>
                <a:ext cx="9071640" cy="4406463"/>
              </a:xfrm>
              <a:blipFill rotWithShape="0">
                <a:blip r:embed="rId3"/>
                <a:stretch>
                  <a:fillRect t="-2213" r="-2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03640" y="5971388"/>
                <a:ext cx="904987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cs typeface="Arial" pitchFamily="34"/>
                  </a:rPr>
                  <a:t>Question</a:t>
                </a:r>
                <a:r>
                  <a:rPr lang="en-US" dirty="0" smtClean="0">
                    <a:cs typeface="Arial" pitchFamily="34"/>
                  </a:rPr>
                  <a:t>: shows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, can be interpreted the mean number of visits to state </a:t>
                </a:r>
                <a:r>
                  <a:rPr lang="en-US" i="1" dirty="0" err="1" smtClean="0"/>
                  <a:t>i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between two successive visits to state N multiplied by </a:t>
                </a:r>
                <a:r>
                  <a:rPr lang="en-US" dirty="0"/>
                  <a:t>(1-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𝑁𝑁</m:t>
                        </m:r>
                      </m:sub>
                    </m:sSub>
                  </m:oMath>
                </a14:m>
                <a:r>
                  <a:rPr lang="en-US" dirty="0" smtClean="0"/>
                  <a:t>). </a:t>
                </a:r>
              </a:p>
              <a:p>
                <a:r>
                  <a:rPr lang="en-US" dirty="0" smtClean="0"/>
                  <a:t>Hint: given that the chain has just left state N at time 0, the mean number of visits to state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before returning to N can be found by assuming that N is an absorbing state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40" y="5971388"/>
                <a:ext cx="9049871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606" t="-3061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B701-8892-4D7D-9E55-213193777A2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Lecture 1: Algo. Methods for discrete time MC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42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/>
              <a:t>Gaussian elimination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40" y="1605459"/>
            <a:ext cx="8350958" cy="50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9706" y="3281081"/>
            <a:ext cx="2286000" cy="369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Gaussian eliminations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6723529" y="2931459"/>
            <a:ext cx="98193" cy="1116106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59706" y="4577831"/>
            <a:ext cx="290456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Gaussian backward iterations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6728013" y="4442007"/>
            <a:ext cx="93710" cy="72166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flipH="1">
            <a:off x="7113494" y="5590409"/>
            <a:ext cx="1653987" cy="369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Normalization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6719034" y="5558113"/>
            <a:ext cx="45719" cy="46617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Lecture 1: Algo. Methods for discrete time MC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B701-8892-4D7D-9E55-213193777A2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Complexity </a:t>
            </a:r>
            <a:r>
              <a:rPr lang="en-US" dirty="0" smtClean="0"/>
              <a:t>of </a:t>
            </a:r>
            <a:r>
              <a:rPr lang="en-US" dirty="0"/>
              <a:t>Gaussian Algorithm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1"/>
            <a:ext cx="9071640" cy="2641749"/>
          </a:xfrm>
        </p:spPr>
        <p:txBody>
          <a:bodyPr>
            <a:spAutoFit/>
          </a:bodyPr>
          <a:lstStyle/>
          <a:p>
            <a:pPr marL="565200" lvl="0" indent="-457200">
              <a:buSzPct val="45000"/>
              <a:buFont typeface="Wingdings" panose="05000000000000000000" pitchFamily="2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operations required to solve the equilibrium </a:t>
            </a:r>
            <a:r>
              <a:rPr lang="en-US" dirty="0" smtClean="0"/>
              <a:t>equation involve subtractions which may cause a loss of high order precision</a:t>
            </a:r>
            <a:endParaRPr lang="en-US" dirty="0"/>
          </a:p>
          <a:p>
            <a:pPr marL="565200" lvl="0" indent="-457200">
              <a:buSzPct val="45000"/>
              <a:buFont typeface="Wingdings" panose="05000000000000000000" pitchFamily="2" charset="2"/>
              <a:buChar char="q"/>
            </a:pPr>
            <a:r>
              <a:rPr lang="en-US" dirty="0"/>
              <a:t>For Gaussian </a:t>
            </a:r>
            <a:r>
              <a:rPr lang="en-US" dirty="0" smtClean="0"/>
              <a:t>elimination the complexity is </a:t>
            </a:r>
            <a:r>
              <a:rPr lang="en-US" dirty="0"/>
              <a:t>O(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Lecture 1: Algo. Methods for discrete time MC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B701-8892-4D7D-9E55-213193777A2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83957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GTH Algorithm (1)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509547"/>
                <a:ext cx="9325800" cy="6050128"/>
              </a:xfrm>
            </p:spPr>
            <p:txBody>
              <a:bodyPr/>
              <a:lstStyle/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800" dirty="0" smtClean="0"/>
                  <a:t>GTH is based on Gaussian elimination algorithm and on state space reduction </a:t>
                </a:r>
              </a:p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800" dirty="0"/>
                  <a:t>Let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sz="2800" dirty="0" smtClean="0"/>
                  <a:t> be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800" dirty="0" smtClean="0"/>
                  <a:t> after </a:t>
                </a:r>
                <a:r>
                  <a:rPr lang="en-US" sz="2800" dirty="0"/>
                  <a:t>the first </a:t>
                </a:r>
                <a:r>
                  <a:rPr lang="en-US" sz="2800" dirty="0" smtClean="0"/>
                  <a:t>iteration in </a:t>
                </a:r>
                <a:r>
                  <a:rPr lang="en-US" sz="2800" dirty="0"/>
                  <a:t>step 1 of the Gaussian </a:t>
                </a:r>
                <a:r>
                  <a:rPr lang="en-US" sz="2800" dirty="0" smtClean="0"/>
                  <a:t>algorithm. We find  </a:t>
                </a:r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 marL="108000" lvl="0" indent="0">
                  <a:spcAft>
                    <a:spcPts val="600"/>
                  </a:spcAft>
                  <a:buSzPct val="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lang="en-US" sz="2800" b="0" dirty="0" smtClean="0"/>
              </a:p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sz="2800" dirty="0"/>
                  <a:t> can be interpreted as the </a:t>
                </a:r>
                <a:r>
                  <a:rPr lang="en-US" sz="2800" dirty="0" smtClean="0"/>
                  <a:t>one</a:t>
                </a:r>
              </a:p>
              <a:p>
                <a:pPr marL="108000" lvl="0" indent="0">
                  <a:spcAft>
                    <a:spcPts val="600"/>
                  </a:spcAft>
                  <a:buSzPct val="45000"/>
                </a:pPr>
                <a:r>
                  <a:rPr lang="en-US" sz="2800" dirty="0" smtClean="0"/>
                  <a:t>    step </a:t>
                </a:r>
                <a:r>
                  <a:rPr lang="en-US" sz="2800" dirty="0"/>
                  <a:t>transition probability from </a:t>
                </a:r>
                <a:r>
                  <a:rPr lang="en-US" sz="2800" dirty="0" smtClean="0"/>
                  <a:t>state</a:t>
                </a:r>
              </a:p>
              <a:p>
                <a:pPr marL="108000" lvl="0" indent="0">
                  <a:spcAft>
                    <a:spcPts val="600"/>
                  </a:spcAft>
                  <a:buSzPct val="45000"/>
                </a:pPr>
                <a:r>
                  <a:rPr lang="en-US" sz="28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in the </a:t>
                </a:r>
                <a:r>
                  <a:rPr lang="en-US" sz="2800" dirty="0" smtClean="0"/>
                  <a:t>chain </a:t>
                </a:r>
                <a:r>
                  <a:rPr lang="en-US" sz="2800" dirty="0"/>
                  <a:t>restricted </a:t>
                </a:r>
                <a:endParaRPr lang="en-US" sz="2800" dirty="0" smtClean="0"/>
              </a:p>
              <a:p>
                <a:pPr marL="108000" lvl="0" indent="0">
                  <a:spcAft>
                    <a:spcPts val="600"/>
                  </a:spcAft>
                  <a:buSzPct val="45000"/>
                </a:pPr>
                <a:r>
                  <a:rPr lang="en-US" sz="2800" dirty="0" smtClean="0"/>
                  <a:t>    to states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1,2,…,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sz="2800" dirty="0" smtClean="0"/>
              </a:p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800" dirty="0" smtClean="0"/>
                  <a:t>Is this chain irreducible? Markovian?</a:t>
                </a:r>
                <a:endParaRPr lang="en-US" sz="2800" b="0" dirty="0" smtClean="0"/>
              </a:p>
              <a:p>
                <a:pPr marL="108000" lvl="0" indent="0">
                  <a:buSzPct val="45000"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509547"/>
                <a:ext cx="9325800" cy="6050128"/>
              </a:xfrm>
              <a:blipFill rotWithShape="0">
                <a:blip r:embed="rId3"/>
                <a:stretch>
                  <a:fillRect t="-1815" r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6686058" y="4978567"/>
            <a:ext cx="3430164" cy="2180438"/>
            <a:chOff x="5269398" y="4065370"/>
            <a:chExt cx="3430164" cy="2180438"/>
          </a:xfrm>
        </p:grpSpPr>
        <p:sp>
          <p:nvSpPr>
            <p:cNvPr id="12" name="Freeform 11"/>
            <p:cNvSpPr/>
            <p:nvPr/>
          </p:nvSpPr>
          <p:spPr>
            <a:xfrm>
              <a:off x="5486401" y="4114802"/>
              <a:ext cx="685799" cy="68579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hangingPunct="0"/>
              <a:r>
                <a:rPr lang="en-US" sz="2400" i="1" dirty="0" smtClean="0"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rPr>
                <a:t>j</a:t>
              </a:r>
              <a:endParaRPr lang="en-US" sz="2400" i="1" dirty="0"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718762" y="4115161"/>
              <a:ext cx="685799" cy="68579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algn="ctr" hangingPunct="0"/>
              <a:r>
                <a:rPr lang="en-US" sz="2400" i="1" dirty="0" err="1"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rPr>
                <a:t>i</a:t>
              </a:r>
              <a:endParaRPr lang="en-US" sz="2400" i="1" dirty="0"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652190" y="5006600"/>
              <a:ext cx="685799" cy="68579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algn="ctr" hangingPunct="0"/>
              <a:r>
                <a:rPr lang="en-US" sz="2400" dirty="0">
                  <a:latin typeface="Arial" pitchFamily="18"/>
                  <a:ea typeface="HG Mincho Light J" pitchFamily="2"/>
                  <a:cs typeface="Arial" pitchFamily="2"/>
                </a:rPr>
                <a:t>0</a:t>
              </a:r>
            </a:p>
          </p:txBody>
        </p:sp>
        <p:cxnSp>
          <p:nvCxnSpPr>
            <p:cNvPr id="15" name="Elbow Connector 14"/>
            <p:cNvCxnSpPr>
              <a:stCxn id="12" idx="3"/>
              <a:endCxn id="13" idx="1"/>
            </p:cNvCxnSpPr>
            <p:nvPr/>
          </p:nvCxnSpPr>
          <p:spPr>
            <a:xfrm>
              <a:off x="6172200" y="4457702"/>
              <a:ext cx="1546562" cy="359"/>
            </a:xfrm>
            <a:prstGeom prst="bentConnector3">
              <a:avLst>
                <a:gd name="adj1" fmla="val 50000"/>
              </a:avLst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16" name="Elbow Connector 15"/>
            <p:cNvCxnSpPr>
              <a:stCxn id="12" idx="2"/>
              <a:endCxn id="14" idx="1"/>
            </p:cNvCxnSpPr>
            <p:nvPr/>
          </p:nvCxnSpPr>
          <p:spPr>
            <a:xfrm rot="16200000" flipH="1">
              <a:off x="5966296" y="4663605"/>
              <a:ext cx="548899" cy="822889"/>
            </a:xfrm>
            <a:prstGeom prst="bentConnector2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17" name="Elbow Connector 16"/>
            <p:cNvCxnSpPr>
              <a:stCxn id="14" idx="3"/>
              <a:endCxn id="13" idx="2"/>
            </p:cNvCxnSpPr>
            <p:nvPr/>
          </p:nvCxnSpPr>
          <p:spPr>
            <a:xfrm flipV="1">
              <a:off x="7337989" y="4800960"/>
              <a:ext cx="723673" cy="548540"/>
            </a:xfrm>
            <a:prstGeom prst="bentConnector2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18" name="Curved Connector 17"/>
            <p:cNvCxnSpPr>
              <a:stCxn id="14" idx="1"/>
              <a:endCxn id="14" idx="2"/>
            </p:cNvCxnSpPr>
            <p:nvPr/>
          </p:nvCxnSpPr>
          <p:spPr>
            <a:xfrm rot="10800000" flipH="1" flipV="1">
              <a:off x="6652190" y="5349499"/>
              <a:ext cx="342900" cy="342899"/>
            </a:xfrm>
            <a:prstGeom prst="curvedConnector4">
              <a:avLst>
                <a:gd name="adj1" fmla="val -66667"/>
                <a:gd name="adj2" fmla="val 191892"/>
              </a:avLst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652189" y="4065370"/>
                  <a:ext cx="685800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2189" y="4065370"/>
                  <a:ext cx="685800" cy="39164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269398" y="5155855"/>
                  <a:ext cx="685800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9398" y="5155855"/>
                  <a:ext cx="685800" cy="39164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8013762" y="5137232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3762" y="5137232"/>
                  <a:ext cx="68580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167349" y="5876476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7349" y="5876476"/>
                  <a:ext cx="68580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Lecture 1: Algo. Methods for discrete time MC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B701-8892-4D7D-9E55-213193777A2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en-US" dirty="0"/>
              <a:t>GTH </a:t>
            </a:r>
            <a:r>
              <a:rPr lang="en-US" dirty="0" smtClean="0"/>
              <a:t>(2)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769039"/>
                <a:ext cx="9325800" cy="4994831"/>
              </a:xfrm>
            </p:spPr>
            <p:txBody>
              <a:bodyPr/>
              <a:lstStyle/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By induction one may prove that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     </a:t>
                </a:r>
                <a:r>
                  <a:rPr lang="en-US" dirty="0"/>
                  <a:t>after the </a:t>
                </a:r>
                <a:r>
                  <a:rPr lang="en-US" i="1" dirty="0"/>
                  <a:t>n</a:t>
                </a:r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iteration in step 1 of the Gaussian algorithm gives</a:t>
                </a:r>
                <a:r>
                  <a:rPr lang="en-US" dirty="0" smtClean="0"/>
                  <a:t>,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108000" lvl="0" indent="0" algn="ctr">
                  <a:buSzPct val="45000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108000" lvl="0" indent="0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the transition probability of </a:t>
                </a:r>
                <a:r>
                  <a:rPr lang="en-US" dirty="0" smtClean="0"/>
                  <a:t>the Markov chain </a:t>
                </a:r>
                <a:r>
                  <a:rPr lang="en-US" dirty="0"/>
                  <a:t>restricted to the </a:t>
                </a:r>
                <a:r>
                  <a:rPr lang="en-US" dirty="0" smtClean="0"/>
                  <a:t>states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. Therefore</a:t>
                </a:r>
                <a:r>
                  <a:rPr lang="en-US" dirty="0"/>
                  <a:t>, the sum of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one</a:t>
                </a:r>
                <a:r>
                  <a:rPr lang="en-US" dirty="0"/>
                  <a:t>. </a:t>
                </a:r>
                <a:r>
                  <a:rPr lang="en-US" dirty="0" smtClean="0"/>
                  <a:t>This is called </a:t>
                </a:r>
                <a:r>
                  <a:rPr lang="en-US" dirty="0" smtClean="0"/>
                  <a:t>folding    </a:t>
                </a:r>
                <a:endParaRPr lang="en-US" dirty="0"/>
              </a:p>
              <a:p>
                <a:pPr marL="108000" lvl="0" indent="0" algn="ctr">
                  <a:buSzPct val="45000"/>
                </a:pPr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769039"/>
                <a:ext cx="9325800" cy="4994831"/>
              </a:xfrm>
              <a:blipFill rotWithShape="0">
                <a:blip r:embed="rId3"/>
                <a:stretch>
                  <a:fillRect l="-1504" t="-2561" r="-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Lecture 1: Algo. Methods for discrete time MC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B701-8892-4D7D-9E55-213193777A2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GTH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03999" y="1769041"/>
            <a:ext cx="9071640" cy="492443"/>
          </a:xfrm>
        </p:spPr>
        <p:txBody>
          <a:bodyPr>
            <a:sp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US" dirty="0" smtClean="0"/>
              <a:t>Gaussian </a:t>
            </a:r>
            <a:r>
              <a:rPr lang="en-US" dirty="0"/>
              <a:t>algorithm rewrites: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64340" y="2291256"/>
            <a:ext cx="9099931" cy="4311250"/>
            <a:chOff x="864340" y="2288983"/>
            <a:chExt cx="9099931" cy="5040000"/>
          </a:xfrm>
        </p:grpSpPr>
        <p:grpSp>
          <p:nvGrpSpPr>
            <p:cNvPr id="21" name="Group 20"/>
            <p:cNvGrpSpPr/>
            <p:nvPr/>
          </p:nvGrpSpPr>
          <p:grpSpPr>
            <a:xfrm>
              <a:off x="864340" y="2288983"/>
              <a:ext cx="8481366" cy="5040000"/>
              <a:chOff x="864340" y="2288983"/>
              <a:chExt cx="8481366" cy="50400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4340" y="2288983"/>
                <a:ext cx="8350958" cy="5040000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59706" y="3980325"/>
                <a:ext cx="2286000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Forward Gaussian iterations</a:t>
                </a:r>
                <a:endParaRPr lang="en-US" dirty="0"/>
              </a:p>
            </p:txBody>
          </p:sp>
          <p:sp>
            <p:nvSpPr>
              <p:cNvPr id="9" name="Right Brace 8"/>
              <p:cNvSpPr/>
              <p:nvPr/>
            </p:nvSpPr>
            <p:spPr>
              <a:xfrm>
                <a:off x="6723529" y="3630703"/>
                <a:ext cx="98193" cy="1116106"/>
              </a:xfrm>
              <a:prstGeom prst="rightBrac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Brace 10"/>
              <p:cNvSpPr/>
              <p:nvPr/>
            </p:nvSpPr>
            <p:spPr>
              <a:xfrm>
                <a:off x="6728013" y="5141251"/>
                <a:ext cx="93710" cy="721663"/>
              </a:xfrm>
              <a:prstGeom prst="rightBrac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flipH="1">
                <a:off x="7113494" y="6289653"/>
                <a:ext cx="1653987" cy="36976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Normalization</a:t>
                </a:r>
                <a:endParaRPr lang="en-US" dirty="0"/>
              </a:p>
            </p:txBody>
          </p:sp>
          <p:sp>
            <p:nvSpPr>
              <p:cNvPr id="13" name="Right Brace 12"/>
              <p:cNvSpPr/>
              <p:nvPr/>
            </p:nvSpPr>
            <p:spPr>
              <a:xfrm>
                <a:off x="6719034" y="6257357"/>
                <a:ext cx="45719" cy="466170"/>
              </a:xfrm>
              <a:prstGeom prst="rightBrac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059706" y="5277075"/>
              <a:ext cx="2904565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Backward iterations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4340" y="2226948"/>
            <a:ext cx="9099931" cy="4375558"/>
            <a:chOff x="864340" y="2375181"/>
            <a:chExt cx="9099931" cy="48458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0" y="2375181"/>
              <a:ext cx="8385794" cy="484588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059706" y="3980325"/>
              <a:ext cx="2286000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Folding</a:t>
              </a:r>
            </a:p>
            <a:p>
              <a:endParaRPr lang="en-US" dirty="0"/>
            </a:p>
          </p:txBody>
        </p:sp>
        <p:sp>
          <p:nvSpPr>
            <p:cNvPr id="15" name="Right Brace 14"/>
            <p:cNvSpPr/>
            <p:nvPr/>
          </p:nvSpPr>
          <p:spPr>
            <a:xfrm>
              <a:off x="6723529" y="3630703"/>
              <a:ext cx="98193" cy="1116106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59706" y="5277075"/>
              <a:ext cx="2904565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Unfolding</a:t>
              </a:r>
              <a:endParaRPr lang="en-US" dirty="0"/>
            </a:p>
          </p:txBody>
        </p:sp>
        <p:sp>
          <p:nvSpPr>
            <p:cNvPr id="17" name="Right Brace 16"/>
            <p:cNvSpPr/>
            <p:nvPr/>
          </p:nvSpPr>
          <p:spPr>
            <a:xfrm>
              <a:off x="6728013" y="5141251"/>
              <a:ext cx="93710" cy="721663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flipH="1">
              <a:off x="7113494" y="6289653"/>
              <a:ext cx="1653987" cy="36976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Normalization</a:t>
              </a:r>
              <a:endParaRPr lang="en-US" dirty="0"/>
            </a:p>
          </p:txBody>
        </p:sp>
        <p:sp>
          <p:nvSpPr>
            <p:cNvPr id="19" name="Right Brace 18"/>
            <p:cNvSpPr/>
            <p:nvPr/>
          </p:nvSpPr>
          <p:spPr>
            <a:xfrm>
              <a:off x="6719034" y="6257357"/>
              <a:ext cx="45719" cy="466170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Lecture 1: </a:t>
            </a:r>
            <a:r>
              <a:rPr lang="en-US" dirty="0" err="1" smtClean="0"/>
              <a:t>Algo</a:t>
            </a:r>
            <a:r>
              <a:rPr lang="en-US" dirty="0" smtClean="0"/>
              <a:t>. Methods for discrete time MC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B701-8892-4D7D-9E55-213193777A2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4798" y="6366682"/>
            <a:ext cx="912947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numerically stable algorithm. </a:t>
            </a:r>
          </a:p>
          <a:p>
            <a:r>
              <a:rPr lang="en-US" dirty="0" smtClean="0"/>
              <a:t>Can we generalize the idea folding to more than one states, e.g., folding multiple states at once?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References (Direct Methods)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801314"/>
          </a:xfrm>
        </p:spPr>
        <p:txBody>
          <a:bodyPr>
            <a:spAutoFit/>
          </a:bodyPr>
          <a:lstStyle/>
          <a:p>
            <a:pPr marL="565200" lvl="0" indent="-457200">
              <a:spcAft>
                <a:spcPts val="0"/>
              </a:spcAft>
              <a:buSzPct val="45000"/>
              <a:buFont typeface="Wingdings" panose="05000000000000000000" pitchFamily="2" charset="2"/>
              <a:buChar char="q"/>
            </a:pPr>
            <a:r>
              <a:rPr lang="en-US" sz="2600" dirty="0"/>
              <a:t>W.K. </a:t>
            </a:r>
            <a:r>
              <a:rPr lang="en-US" sz="2600" dirty="0" err="1"/>
              <a:t>Grassmann</a:t>
            </a:r>
            <a:r>
              <a:rPr lang="en-US" sz="2600" dirty="0"/>
              <a:t>, M.I. </a:t>
            </a:r>
            <a:r>
              <a:rPr lang="en-US" sz="2600" dirty="0" err="1"/>
              <a:t>Taskar</a:t>
            </a:r>
            <a:r>
              <a:rPr lang="en-US" sz="2600" dirty="0"/>
              <a:t>, D.P. </a:t>
            </a:r>
            <a:r>
              <a:rPr lang="en-US" sz="2600" dirty="0" err="1"/>
              <a:t>Heymann</a:t>
            </a:r>
            <a:r>
              <a:rPr lang="en-US" sz="2600" dirty="0"/>
              <a:t>, Regenerative analysis and steady state distributions for Markov chains, Operations Research, 33 (1985), pp. </a:t>
            </a:r>
            <a:r>
              <a:rPr lang="en-US" sz="2600" dirty="0" smtClean="0"/>
              <a:t>1107-1116</a:t>
            </a:r>
            <a:endParaRPr lang="en-US" sz="2600" dirty="0"/>
          </a:p>
          <a:p>
            <a:pPr marL="565200" lvl="0" indent="-457200">
              <a:spcAft>
                <a:spcPts val="0"/>
              </a:spcAft>
              <a:buSzPct val="45000"/>
              <a:buFont typeface="Wingdings" panose="05000000000000000000" pitchFamily="2" charset="2"/>
              <a:buChar char="q"/>
            </a:pPr>
            <a:r>
              <a:rPr lang="en-US" sz="2600" dirty="0"/>
              <a:t> W.J. Stewart, Introduction to the numerical solution of Markov chains, Princeton University Press, Princeton, </a:t>
            </a:r>
            <a:r>
              <a:rPr lang="en-US" sz="2600" dirty="0" smtClean="0"/>
              <a:t>1994</a:t>
            </a:r>
            <a:endParaRPr lang="en-US" sz="2600" dirty="0"/>
          </a:p>
          <a:p>
            <a:pPr marL="565200" lvl="0" indent="-457200">
              <a:spcAft>
                <a:spcPts val="0"/>
              </a:spcAft>
              <a:buSzPct val="45000"/>
              <a:buFont typeface="Wingdings" panose="05000000000000000000" pitchFamily="2" charset="2"/>
              <a:buChar char="q"/>
            </a:pPr>
            <a:r>
              <a:rPr lang="en-US" sz="2600" dirty="0"/>
              <a:t>J. </a:t>
            </a:r>
            <a:r>
              <a:rPr lang="en-US" sz="2600" dirty="0" err="1"/>
              <a:t>Stoer</a:t>
            </a:r>
            <a:r>
              <a:rPr lang="en-US" sz="2600" dirty="0"/>
              <a:t>, R. </a:t>
            </a:r>
            <a:r>
              <a:rPr lang="en-US" sz="2600" dirty="0" err="1"/>
              <a:t>Bulirsch</a:t>
            </a:r>
            <a:r>
              <a:rPr lang="en-US" sz="2600" dirty="0"/>
              <a:t>, Introduction to numerical analysis, Springer-</a:t>
            </a:r>
            <a:r>
              <a:rPr lang="en-US" sz="2600" dirty="0" err="1"/>
              <a:t>Verlag</a:t>
            </a:r>
            <a:r>
              <a:rPr lang="en-US" sz="2600" dirty="0"/>
              <a:t>, New York, </a:t>
            </a:r>
            <a:r>
              <a:rPr lang="en-US" sz="2600" dirty="0" smtClean="0"/>
              <a:t>1980</a:t>
            </a:r>
          </a:p>
          <a:p>
            <a:pPr marL="565200" lvl="0" indent="-457200">
              <a:spcAft>
                <a:spcPts val="0"/>
              </a:spcAft>
              <a:buSzPct val="45000"/>
              <a:buFont typeface="Wingdings" panose="05000000000000000000" pitchFamily="2" charset="2"/>
              <a:buChar char="q"/>
            </a:pPr>
            <a:r>
              <a:rPr lang="en-US" sz="2600" dirty="0" smtClean="0"/>
              <a:t>J. </a:t>
            </a:r>
            <a:r>
              <a:rPr lang="en-US" sz="2600" dirty="0" err="1" smtClean="0"/>
              <a:t>Kemeny</a:t>
            </a:r>
            <a:r>
              <a:rPr lang="en-US" sz="2600" dirty="0" smtClean="0"/>
              <a:t> and J. Snell, Finite Markov Chains, Springer-</a:t>
            </a:r>
            <a:r>
              <a:rPr lang="en-US" sz="2600" dirty="0" err="1" smtClean="0"/>
              <a:t>Verlag</a:t>
            </a:r>
            <a:r>
              <a:rPr lang="en-US" sz="2600" dirty="0" smtClean="0"/>
              <a:t>, New York, 1976 </a:t>
            </a:r>
            <a:endParaRPr lang="en-US" sz="2600" dirty="0"/>
          </a:p>
          <a:p>
            <a:pPr marL="565200" lvl="0" indent="-457200">
              <a:spcAft>
                <a:spcPts val="0"/>
              </a:spcAft>
              <a:buSzPct val="45000"/>
              <a:buFont typeface="Wingdings" panose="05000000000000000000" pitchFamily="2" charset="2"/>
              <a:buChar char="q"/>
            </a:pPr>
            <a:r>
              <a:rPr lang="en-US" sz="2600" dirty="0">
                <a:hlinkClick r:id="rId3"/>
              </a:rPr>
              <a:t>http://www.win.tue.nl/~iadan/algoritme/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27359" y="7081538"/>
            <a:ext cx="2348280" cy="521280"/>
          </a:xfrm>
        </p:spPr>
        <p:txBody>
          <a:bodyPr/>
          <a:lstStyle/>
          <a:p>
            <a:fld id="{B1DBB701-8892-4D7D-9E55-213193777A2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Lecture 1: Algo. Methods for discrete time MC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255472"/>
            <a:ext cx="9071640" cy="1354217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Iterative methods for solving the equilibrium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4899240"/>
              </a:xfrm>
            </p:spPr>
            <p:txBody>
              <a:bodyPr/>
              <a:lstStyle/>
              <a:p>
                <a:pPr marL="565200" lvl="0" indent="-457200" algn="l">
                  <a:spcAft>
                    <a:spcPts val="8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800" b="1" dirty="0" smtClean="0"/>
                  <a:t>Problem</a:t>
                </a:r>
                <a:r>
                  <a:rPr lang="en-US" sz="2800" dirty="0"/>
                  <a:t>: find </a:t>
                </a:r>
                <a:r>
                  <a:rPr lang="en-US" sz="2800" i="1" dirty="0"/>
                  <a:t>p</a:t>
                </a:r>
                <a:r>
                  <a:rPr lang="en-US" sz="2800" dirty="0"/>
                  <a:t> such that (matrix form of equilibrium equations)  </a:t>
                </a:r>
              </a:p>
              <a:p>
                <a:pPr marL="108000" lvl="0" indent="0" algn="ctr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𝑝𝑃</m:t>
                    </m:r>
                    <m:r>
                      <a:rPr lang="en-US" sz="2800" b="1" i="1" dirty="0">
                        <a:latin typeface="Cambria Math" panose="02040503050406030204" pitchFamily="18" charset="0"/>
                      </a:rPr>
                      <m:t>,        </m:t>
                    </m:r>
                    <m:r>
                      <a:rPr lang="en-US" sz="2800" i="1" dirty="0" err="1">
                        <a:latin typeface="Cambria Math" panose="02040503050406030204" pitchFamily="18" charset="0"/>
                      </a:rPr>
                      <m:t>𝑝𝑒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r>
                  <a:rPr lang="en-US" sz="2800" dirty="0" smtClean="0"/>
                  <a:t>,</a:t>
                </a:r>
              </a:p>
              <a:p>
                <a:pPr marL="576000" lvl="1" indent="0" hangingPunct="0"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800" dirty="0" smtClean="0">
                    <a:latin typeface="Arial" pitchFamily="18"/>
                    <a:cs typeface="Arial" pitchFamily="2"/>
                  </a:rPr>
                  <a:t>where </a:t>
                </a:r>
                <a:r>
                  <a:rPr lang="en-US" sz="2800" i="1" dirty="0" smtClean="0">
                    <a:latin typeface="Arial" pitchFamily="18"/>
                    <a:cs typeface="Arial" pitchFamily="2"/>
                  </a:rPr>
                  <a:t>p </a:t>
                </a:r>
                <a:r>
                  <a:rPr lang="en-US" sz="2800" dirty="0" smtClean="0">
                    <a:latin typeface="Arial" pitchFamily="18"/>
                    <a:cs typeface="Arial" pitchFamily="2"/>
                  </a:rPr>
                  <a:t>equilibrium probability vector, P</a:t>
                </a:r>
                <a:r>
                  <a:rPr lang="en-US" sz="2800" b="1" dirty="0" smtClean="0">
                    <a:latin typeface="Arial" pitchFamily="18"/>
                    <a:cs typeface="Arial" pitchFamily="2"/>
                  </a:rPr>
                  <a:t> </a:t>
                </a:r>
                <a:r>
                  <a:rPr lang="en-US" sz="2800" dirty="0" smtClean="0">
                    <a:latin typeface="Arial" pitchFamily="18"/>
                    <a:cs typeface="Arial" pitchFamily="2"/>
                  </a:rPr>
                  <a:t>is transition matrix of an irreducible Markov chain, and e a column vector with ones</a:t>
                </a:r>
              </a:p>
              <a:p>
                <a:pPr marL="565200" lvl="0" indent="-457200" algn="l">
                  <a:spcAft>
                    <a:spcPts val="8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800" dirty="0" smtClean="0">
                    <a:latin typeface="Arial" pitchFamily="34"/>
                    <a:cs typeface="Arial" pitchFamily="34"/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𝑖𝑗</m:t>
                        </m:r>
                      </m:sub>
                      <m:sup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𝑛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800" baseline="30000" dirty="0" smtClean="0">
                    <a:latin typeface="Arial" pitchFamily="34"/>
                    <a:cs typeface="Arial" pitchFamily="34"/>
                  </a:rPr>
                  <a:t> </a:t>
                </a:r>
                <a:r>
                  <a:rPr lang="en-US" sz="2800" dirty="0">
                    <a:latin typeface="Arial" pitchFamily="34"/>
                    <a:cs typeface="Arial" pitchFamily="34"/>
                  </a:rPr>
                  <a:t>denote the entries the matrix </a:t>
                </a:r>
                <a:r>
                  <a:rPr lang="en-US" sz="2800" dirty="0" err="1">
                    <a:latin typeface="Arial" pitchFamily="34"/>
                    <a:cs typeface="Arial" pitchFamily="34"/>
                  </a:rPr>
                  <a:t>P</a:t>
                </a:r>
                <a:r>
                  <a:rPr lang="en-US" sz="2800" baseline="30000" dirty="0" err="1">
                    <a:latin typeface="Arial" pitchFamily="34"/>
                    <a:cs typeface="Arial" pitchFamily="34"/>
                  </a:rPr>
                  <a:t>n</a:t>
                </a:r>
                <a:r>
                  <a:rPr lang="en-US" sz="2800" dirty="0">
                    <a:latin typeface="Arial" pitchFamily="34"/>
                    <a:cs typeface="Arial" pitchFamily="34"/>
                  </a:rPr>
                  <a:t>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/>
                          </a:rPr>
                          <m:t>𝑖𝑗</m:t>
                        </m:r>
                      </m:sub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𝑛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800" baseline="30000" dirty="0">
                    <a:latin typeface="Arial" pitchFamily="34"/>
                    <a:cs typeface="Arial" pitchFamily="34"/>
                  </a:rPr>
                  <a:t> </a:t>
                </a:r>
                <a:r>
                  <a:rPr lang="en-US" sz="2800" dirty="0">
                    <a:latin typeface="Arial" pitchFamily="34"/>
                    <a:cs typeface="Arial" pitchFamily="34"/>
                  </a:rPr>
                  <a:t>represents the probability of transition from </a:t>
                </a:r>
                <a:r>
                  <a:rPr lang="en-US" sz="2800" dirty="0" smtClean="0">
                    <a:latin typeface="Arial" pitchFamily="34"/>
                    <a:cs typeface="Arial" pitchFamily="34"/>
                  </a:rPr>
                  <a:t>state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latin typeface="Arial" pitchFamily="34"/>
                    <a:cs typeface="Arial" pitchFamily="34"/>
                  </a:rPr>
                  <a:t> to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800" dirty="0">
                    <a:latin typeface="Arial" pitchFamily="34"/>
                    <a:cs typeface="Arial" pitchFamily="34"/>
                  </a:rPr>
                  <a:t> in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dirty="0">
                    <a:latin typeface="Arial" pitchFamily="34"/>
                    <a:cs typeface="Arial" pitchFamily="34"/>
                  </a:rPr>
                  <a:t> </a:t>
                </a:r>
                <a:r>
                  <a:rPr lang="en-US" sz="2800" dirty="0" smtClean="0">
                    <a:latin typeface="Arial" pitchFamily="34"/>
                    <a:cs typeface="Arial" pitchFamily="34"/>
                  </a:rPr>
                  <a:t>steps</a:t>
                </a:r>
              </a:p>
              <a:p>
                <a:pPr marL="565200" lvl="0" indent="-457200">
                  <a:spcAft>
                    <a:spcPts val="8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800" dirty="0" smtClean="0"/>
                  <a:t>A </a:t>
                </a:r>
                <a:r>
                  <a:rPr lang="en-US" sz="2800" dirty="0"/>
                  <a:t>matrix is </a:t>
                </a:r>
                <a:r>
                  <a:rPr lang="en-US" sz="2800" b="1" dirty="0"/>
                  <a:t>aperiodic </a:t>
                </a:r>
                <a:r>
                  <a:rPr lang="en-US" sz="2800" dirty="0"/>
                  <a:t>if the largest common divisor is </a:t>
                </a:r>
                <a:r>
                  <a:rPr lang="en-US" sz="2800" b="1" dirty="0"/>
                  <a:t>one</a:t>
                </a:r>
                <a:r>
                  <a:rPr lang="en-US" sz="2800" dirty="0"/>
                  <a:t> for all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/>
                          </a:rPr>
                          <m:t>𝑖𝑗</m:t>
                        </m:r>
                      </m:sub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𝑛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800" baseline="30000" dirty="0">
                    <a:latin typeface="Arial" pitchFamily="34"/>
                    <a:cs typeface="Arial" pitchFamily="34"/>
                  </a:rPr>
                  <a:t> </a:t>
                </a:r>
                <a:r>
                  <a:rPr lang="en-US" sz="2800" dirty="0"/>
                  <a:t>&gt;</a:t>
                </a:r>
                <a:r>
                  <a:rPr lang="en-US" sz="2800" dirty="0" smtClean="0"/>
                  <a:t>0</a:t>
                </a:r>
                <a:endParaRPr lang="en-US" sz="2800" dirty="0"/>
              </a:p>
              <a:p>
                <a:pPr marL="565200" lvl="0" indent="-457200" algn="l">
                  <a:buSzPct val="45000"/>
                  <a:buFont typeface="Wingdings" panose="05000000000000000000" pitchFamily="2" charset="2"/>
                  <a:buChar char="q"/>
                </a:pPr>
                <a:endParaRPr lang="en-US" sz="2800" dirty="0">
                  <a:latin typeface="Arial" pitchFamily="34"/>
                  <a:cs typeface="Arial" pitchFamily="34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4899240"/>
              </a:xfrm>
              <a:blipFill rotWithShape="0">
                <a:blip r:embed="rId3"/>
                <a:stretch>
                  <a:fillRect t="-2239" r="-2957" b="-10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Lecture 1: Algo. Methods for discrete time MC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B701-8892-4D7D-9E55-213193777A2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7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12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/>
              <a:t>Background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418145"/>
                <a:ext cx="9071281" cy="3960679"/>
              </a:xfrm>
            </p:spPr>
            <p:txBody>
              <a:bodyPr/>
              <a:lstStyle/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500" dirty="0" smtClean="0"/>
                  <a:t>The  </a:t>
                </a:r>
                <a:r>
                  <a:rPr lang="en-US" sz="2500" b="1" dirty="0"/>
                  <a:t>spectral radius</a:t>
                </a:r>
                <a:r>
                  <a:rPr lang="en-US" sz="2500" dirty="0"/>
                  <a:t> of </a:t>
                </a:r>
                <a:r>
                  <a:rPr lang="en-US" sz="25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sz="2500" dirty="0"/>
                  <a:t> </a:t>
                </a:r>
                <a:r>
                  <a:rPr lang="en-US" sz="2500" dirty="0" smtClean="0"/>
                  <a:t>a </a:t>
                </a:r>
                <a:r>
                  <a:rPr lang="en-US" sz="2500" dirty="0"/>
                  <a:t>nonnegative</a:t>
                </a:r>
                <a:r>
                  <a:rPr lang="en-US" sz="2500" dirty="0" smtClean="0"/>
                  <a:t>, </a:t>
                </a:r>
                <a:r>
                  <a:rPr lang="en-US" sz="2500" dirty="0"/>
                  <a:t>irreducible and </a:t>
                </a:r>
                <a:r>
                  <a:rPr lang="en-US" sz="2500" dirty="0" smtClean="0"/>
                  <a:t>aperiodic </a:t>
                </a:r>
                <a:r>
                  <a:rPr lang="en-US" sz="25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US" sz="2500" dirty="0" smtClean="0"/>
                  <a:t>-by-</a:t>
                </a:r>
                <a:r>
                  <a:rPr lang="en-US" sz="25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US" sz="2500" dirty="0" smtClean="0"/>
                  <a:t> </a:t>
                </a:r>
                <a:r>
                  <a:rPr lang="en-US" sz="2500" dirty="0"/>
                  <a:t>matrix is</a:t>
                </a:r>
              </a:p>
              <a:p>
                <a:pPr marL="1033200" lvl="1" indent="-457200" hangingPunct="0"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Arial" pitchFamily="34"/>
                      </a:rPr>
                      <m:t>𝜌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500" dirty="0" smtClean="0">
                    <a:latin typeface="Arial" pitchFamily="18"/>
                    <a:cs typeface="Arial" pitchFamily="34"/>
                  </a:rPr>
                  <a:t>=</a:t>
                </a:r>
                <a:r>
                  <a:rPr lang="en-US" sz="2500" dirty="0">
                    <a:latin typeface="Arial" pitchFamily="18"/>
                    <a:cs typeface="Arial" pitchFamily="2"/>
                  </a:rPr>
                  <a:t>max{ |</a:t>
                </a:r>
                <a:r>
                  <a:rPr lang="en-US" sz="2500" dirty="0">
                    <a:latin typeface="Arial" pitchFamily="34"/>
                    <a:cs typeface="Arial" pitchFamily="34"/>
                  </a:rPr>
                  <a:t>λ|</a:t>
                </a:r>
                <a:r>
                  <a:rPr lang="en-US" sz="2500" dirty="0">
                    <a:latin typeface="Arial" pitchFamily="18"/>
                    <a:cs typeface="Arial" pitchFamily="2"/>
                  </a:rPr>
                  <a:t>; </a:t>
                </a:r>
                <a:r>
                  <a:rPr lang="en-US" sz="2500" dirty="0">
                    <a:latin typeface="Arial" pitchFamily="34"/>
                    <a:cs typeface="Arial" pitchFamily="34"/>
                  </a:rPr>
                  <a:t>λ </a:t>
                </a:r>
                <a:r>
                  <a:rPr lang="en-US" sz="2500" dirty="0" smtClean="0">
                    <a:latin typeface="Arial" pitchFamily="18"/>
                    <a:cs typeface="Arial" pitchFamily="2"/>
                  </a:rPr>
                  <a:t>is </a:t>
                </a:r>
                <a:r>
                  <a:rPr lang="en-US" sz="2500" dirty="0">
                    <a:latin typeface="Arial" pitchFamily="18"/>
                    <a:cs typeface="Arial" pitchFamily="2"/>
                  </a:rPr>
                  <a:t>an eigenvalue of </a:t>
                </a:r>
                <a:r>
                  <a:rPr lang="en-US" sz="25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500" dirty="0" smtClean="0">
                    <a:latin typeface="Arial" pitchFamily="18"/>
                    <a:cs typeface="Arial" pitchFamily="2"/>
                  </a:rPr>
                  <a:t>}. Let </a:t>
                </a:r>
                <a:r>
                  <a:rPr lang="en-US" sz="25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2"/>
                  </a:rPr>
                  <a:t>y</a:t>
                </a:r>
                <a:r>
                  <a:rPr lang="en-US" sz="2500" dirty="0">
                    <a:latin typeface="Arial" pitchFamily="18"/>
                    <a:cs typeface="Arial" pitchFamily="2"/>
                  </a:rPr>
                  <a:t>*  be the corresponding left eigenvector of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cs typeface="Arial" pitchFamily="34"/>
                      </a:rPr>
                      <m:t>𝜌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panose="02040503050406030204" pitchFamily="18" charset="0"/>
                            <a:cs typeface="Arial" pitchFamily="34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500" dirty="0" smtClean="0">
                    <a:latin typeface="Arial" pitchFamily="18"/>
                    <a:cs typeface="Arial" pitchFamily="34"/>
                  </a:rPr>
                  <a:t> </a:t>
                </a:r>
                <a:r>
                  <a:rPr lang="en-US" sz="2500" dirty="0" smtClean="0">
                    <a:latin typeface="Arial" pitchFamily="34"/>
                    <a:cs typeface="Arial" pitchFamily="34"/>
                  </a:rPr>
                  <a:t>referred </a:t>
                </a:r>
                <a:r>
                  <a:rPr lang="en-US" sz="2500" dirty="0">
                    <a:latin typeface="Arial" pitchFamily="34"/>
                    <a:cs typeface="Arial" pitchFamily="34"/>
                  </a:rPr>
                  <a:t>to as </a:t>
                </a:r>
                <a:r>
                  <a:rPr lang="en-US" sz="2500" b="1" dirty="0">
                    <a:latin typeface="Arial" pitchFamily="34"/>
                    <a:cs typeface="Arial" pitchFamily="34"/>
                  </a:rPr>
                  <a:t>spectral vector</a:t>
                </a:r>
                <a:r>
                  <a:rPr lang="en-US" sz="2500" dirty="0">
                    <a:latin typeface="Arial" pitchFamily="34"/>
                    <a:cs typeface="Arial" pitchFamily="34"/>
                  </a:rPr>
                  <a:t>. </a:t>
                </a:r>
              </a:p>
              <a:p>
                <a:pPr marL="1033200" lvl="1" indent="-457200" hangingPunct="0"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Wingdings" panose="05000000000000000000" pitchFamily="2" charset="2"/>
                  <a:buChar char="§"/>
                </a:pPr>
                <a:r>
                  <a:rPr lang="en-US" sz="2500" dirty="0" smtClean="0">
                    <a:latin typeface="Arial" pitchFamily="34"/>
                    <a:cs typeface="Arial" pitchFamily="34"/>
                  </a:rPr>
                  <a:t>Under the previous assumptions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cs typeface="Arial" pitchFamily="34"/>
                      </a:rPr>
                      <m:t>𝜌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panose="02040503050406030204" pitchFamily="18" charset="0"/>
                            <a:cs typeface="Arial" pitchFamily="34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500" dirty="0" smtClean="0">
                    <a:latin typeface="Arial" pitchFamily="34"/>
                    <a:cs typeface="Arial" pitchFamily="34"/>
                  </a:rPr>
                  <a:t> is </a:t>
                </a:r>
                <a:r>
                  <a:rPr lang="en-US" sz="2500" i="1" dirty="0" smtClean="0">
                    <a:latin typeface="Arial" pitchFamily="34"/>
                    <a:cs typeface="Arial" pitchFamily="34"/>
                  </a:rPr>
                  <a:t>unique</a:t>
                </a:r>
                <a:r>
                  <a:rPr lang="en-US" sz="2500" dirty="0" smtClean="0">
                    <a:latin typeface="Arial" pitchFamily="34"/>
                    <a:cs typeface="Arial" pitchFamily="34"/>
                  </a:rPr>
                  <a:t> and positive, and </a:t>
                </a:r>
                <a:r>
                  <a:rPr lang="en-US" sz="25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/>
                  </a:rPr>
                  <a:t>y</a:t>
                </a:r>
                <a:r>
                  <a:rPr lang="en-US" sz="2500" dirty="0">
                    <a:latin typeface="Arial" pitchFamily="34"/>
                    <a:cs typeface="Arial" pitchFamily="34"/>
                  </a:rPr>
                  <a:t>*&gt;</a:t>
                </a:r>
                <a:r>
                  <a:rPr lang="en-US" sz="2500" dirty="0" smtClean="0">
                    <a:latin typeface="Arial" pitchFamily="34"/>
                    <a:cs typeface="Arial" pitchFamily="34"/>
                  </a:rPr>
                  <a:t>0</a:t>
                </a:r>
              </a:p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500" dirty="0">
                    <a:latin typeface="Arial" pitchFamily="34"/>
                    <a:cs typeface="Arial" pitchFamily="34"/>
                  </a:rPr>
                  <a:t>The sub-radius of </a:t>
                </a:r>
                <a:r>
                  <a:rPr lang="en-US" sz="25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500" dirty="0">
                    <a:latin typeface="Arial" pitchFamily="34"/>
                    <a:cs typeface="Arial" pitchFamily="34"/>
                  </a:rPr>
                  <a:t> </a:t>
                </a:r>
                <a:r>
                  <a:rPr lang="en-US" sz="2500" dirty="0" smtClean="0">
                    <a:latin typeface="Arial" pitchFamily="34"/>
                    <a:cs typeface="Arial" pitchFamily="34"/>
                  </a:rPr>
                  <a:t>defines</a:t>
                </a:r>
              </a:p>
              <a:p>
                <a:pPr marL="108000" lvl="0" indent="0" algn="ctr">
                  <a:spcAft>
                    <a:spcPts val="600"/>
                  </a:spcAft>
                  <a:buSzPct val="45000"/>
                </a:pPr>
                <a:r>
                  <a:rPr lang="en-US" sz="2500" dirty="0">
                    <a:latin typeface="Arial" pitchFamily="34"/>
                    <a:cs typeface="Arial" pitchFamily="34"/>
                  </a:rPr>
                  <a:t> </a:t>
                </a:r>
                <a:r>
                  <a:rPr lang="en-US" sz="2500" dirty="0" smtClean="0">
                    <a:latin typeface="Arial" pitchFamily="34"/>
                    <a:cs typeface="Arial" pitchFamily="34"/>
                  </a:rPr>
                  <a:t>    </a:t>
                </a:r>
                <a:r>
                  <a:rPr lang="en-US" sz="25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/>
                  </a:rPr>
                  <a:t>ρ</a:t>
                </a:r>
                <a:r>
                  <a:rPr lang="en-US" sz="2500" baseline="-25000" dirty="0" smtClean="0">
                    <a:latin typeface="Arial" pitchFamily="34"/>
                    <a:cs typeface="Arial" pitchFamily="34"/>
                  </a:rPr>
                  <a:t>2</a:t>
                </a:r>
                <a:r>
                  <a:rPr lang="en-US" sz="2500" dirty="0" smtClean="0">
                    <a:cs typeface="Arial" pitchFamily="34"/>
                  </a:rPr>
                  <a:t>(</a:t>
                </a:r>
                <a:r>
                  <a:rPr lang="en-US" sz="25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500" dirty="0">
                    <a:cs typeface="Arial" pitchFamily="34"/>
                  </a:rPr>
                  <a:t>)=</a:t>
                </a:r>
                <a:r>
                  <a:rPr lang="en-US" sz="2500" dirty="0">
                    <a:latin typeface="Arial" pitchFamily="34"/>
                    <a:cs typeface="Arial" pitchFamily="34"/>
                  </a:rPr>
                  <a:t>max{ |</a:t>
                </a:r>
                <a:r>
                  <a:rPr lang="en-US" sz="25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/>
                  </a:rPr>
                  <a:t>λ</a:t>
                </a:r>
                <a:r>
                  <a:rPr lang="en-US" sz="2500" dirty="0">
                    <a:latin typeface="Arial" pitchFamily="34"/>
                    <a:cs typeface="Arial" pitchFamily="34"/>
                  </a:rPr>
                  <a:t>|; </a:t>
                </a:r>
                <a:r>
                  <a:rPr lang="en-US" sz="25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/>
                  </a:rPr>
                  <a:t>λ </a:t>
                </a:r>
                <a:r>
                  <a:rPr lang="en-US" sz="2500" dirty="0" smtClean="0">
                    <a:latin typeface="Arial" pitchFamily="34"/>
                    <a:cs typeface="Arial" pitchFamily="34"/>
                  </a:rPr>
                  <a:t>is </a:t>
                </a:r>
                <a:r>
                  <a:rPr lang="en-US" sz="2500" dirty="0">
                    <a:latin typeface="Arial" pitchFamily="34"/>
                    <a:cs typeface="Arial" pitchFamily="34"/>
                  </a:rPr>
                  <a:t>eigenvalue of </a:t>
                </a:r>
                <a:r>
                  <a:rPr lang="en-US" sz="25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500" dirty="0">
                    <a:latin typeface="Arial" pitchFamily="34"/>
                    <a:cs typeface="Arial" pitchFamily="34"/>
                  </a:rPr>
                  <a:t> with |</a:t>
                </a:r>
                <a:r>
                  <a:rPr lang="en-US" sz="25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/>
                  </a:rPr>
                  <a:t>λ</a:t>
                </a:r>
                <a:r>
                  <a:rPr lang="en-US" sz="2500" dirty="0">
                    <a:latin typeface="Arial" pitchFamily="34"/>
                    <a:cs typeface="Arial" pitchFamily="34"/>
                  </a:rPr>
                  <a:t>| &lt;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cs typeface="Arial" pitchFamily="34"/>
                      </a:rPr>
                      <m:t>𝜌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panose="02040503050406030204" pitchFamily="18" charset="0"/>
                            <a:cs typeface="Arial" pitchFamily="34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500" dirty="0" smtClean="0">
                    <a:latin typeface="Arial" pitchFamily="34"/>
                    <a:cs typeface="Arial" pitchFamily="34"/>
                  </a:rPr>
                  <a:t>}</a:t>
                </a:r>
              </a:p>
              <a:p>
                <a:pPr marL="108000" lvl="0" indent="0">
                  <a:spcAft>
                    <a:spcPts val="600"/>
                  </a:spcAft>
                  <a:buSzPct val="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 smtClean="0"/>
              </a:p>
              <a:p>
                <a:pPr marL="576000" lvl="1" indent="0" hangingPunct="0">
                  <a:spcBef>
                    <a:spcPts val="0"/>
                  </a:spcBef>
                  <a:spcAft>
                    <a:spcPts val="1417"/>
                  </a:spcAft>
                  <a:buNone/>
                </a:pPr>
                <a:endParaRPr lang="en-US" sz="2800" dirty="0" smtClean="0">
                  <a:latin typeface="Arial" pitchFamily="34"/>
                  <a:cs typeface="Arial" pitchFamily="34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418145"/>
                <a:ext cx="9071281" cy="3960679"/>
              </a:xfrm>
              <a:blipFill rotWithShape="0">
                <a:blip r:embed="rId3"/>
                <a:stretch>
                  <a:fillRect t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59126" y="5155726"/>
                <a:ext cx="8761025" cy="130548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08000" lvl="0" indent="0">
                  <a:spcAft>
                    <a:spcPts val="600"/>
                  </a:spcAft>
                  <a:buSzPct val="45000"/>
                </a:pPr>
                <a:r>
                  <a:rPr lang="en-US" sz="2200" b="1" dirty="0"/>
                  <a:t>Proposition</a:t>
                </a:r>
                <a:r>
                  <a:rPr lang="en-US" sz="2200" dirty="0"/>
                  <a:t>: 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be an </a:t>
                </a:r>
                <a: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/>
                  <a:t>-row vector with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200" i="1" dirty="0">
                        <a:latin typeface="Cambria Math" panose="02040503050406030204" pitchFamily="18" charset="0"/>
                        <a:cs typeface="Arial" pitchFamily="34"/>
                      </a:rPr>
                      <m:t>≥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200" i="1" dirty="0">
                        <a:latin typeface="Cambria Math" panose="02040503050406030204" pitchFamily="18" charset="0"/>
                        <a:cs typeface="Arial" pitchFamily="34"/>
                      </a:rPr>
                      <m:t>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dirty="0"/>
                  <a:t>. Then there exist a constant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200" dirty="0"/>
                  <a:t> and an integer </a:t>
                </a:r>
                <a: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dirty="0"/>
                  <a:t>, with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≤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200" dirty="0"/>
                  <a:t>, such that</a:t>
                </a:r>
              </a:p>
              <a:p>
                <a:pPr marL="108000" lvl="0" indent="0" algn="ctr">
                  <a:spcAft>
                    <a:spcPts val="600"/>
                  </a:spcAft>
                  <a:buSzPct val="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𝑣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26" y="5155726"/>
                <a:ext cx="8761025" cy="1305486"/>
              </a:xfrm>
              <a:prstGeom prst="rect">
                <a:avLst/>
              </a:prstGeom>
              <a:blipFill rotWithShape="0">
                <a:blip r:embed="rId4"/>
                <a:stretch>
                  <a:fillRect t="-3196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59126" y="6629400"/>
            <a:ext cx="8916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What does this proposition mean for P, a </a:t>
            </a:r>
            <a:r>
              <a:rPr lang="en-US" sz="2800" dirty="0" smtClean="0">
                <a:solidFill>
                  <a:srgbClr val="FF0000"/>
                </a:solidFill>
              </a:rPr>
              <a:t>transition </a:t>
            </a:r>
            <a:r>
              <a:rPr lang="en-US" sz="2800" dirty="0">
                <a:solidFill>
                  <a:srgbClr val="FF0000"/>
                </a:solidFill>
              </a:rPr>
              <a:t>matrix of an </a:t>
            </a:r>
            <a:r>
              <a:rPr lang="en-US" sz="2800" dirty="0" smtClean="0">
                <a:solidFill>
                  <a:srgbClr val="FF0000"/>
                </a:solidFill>
              </a:rPr>
              <a:t>irreducible, aperiodic </a:t>
            </a:r>
            <a:r>
              <a:rPr lang="en-US" sz="2800" dirty="0">
                <a:solidFill>
                  <a:srgbClr val="FF0000"/>
                </a:solidFill>
              </a:rPr>
              <a:t>Markov </a:t>
            </a:r>
            <a:r>
              <a:rPr lang="en-US" sz="2800" dirty="0" smtClean="0">
                <a:solidFill>
                  <a:srgbClr val="FF0000"/>
                </a:solidFill>
              </a:rPr>
              <a:t>chain</a:t>
            </a:r>
            <a:r>
              <a:rPr lang="en-US" sz="2600" dirty="0" smtClean="0">
                <a:solidFill>
                  <a:srgbClr val="FF0000"/>
                </a:solidFill>
              </a:rPr>
              <a:t>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B701-8892-4D7D-9E55-213193777A2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Lecture 1: Algo. Methods for discrete time MC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4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/>
              <a:t>Iterative methods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2508379"/>
          </a:xfrm>
        </p:spPr>
        <p:txBody>
          <a:bodyPr>
            <a:spAutoFit/>
          </a:bodyPr>
          <a:lstStyle/>
          <a:p>
            <a:pPr marL="622350" lvl="0" indent="-514350">
              <a:buSzPct val="45000"/>
              <a:buFont typeface="+mj-lt"/>
              <a:buAutoNum type="arabicPeriod"/>
            </a:pPr>
            <a:r>
              <a:rPr lang="en-US" dirty="0"/>
              <a:t>Matrix power</a:t>
            </a:r>
          </a:p>
          <a:p>
            <a:pPr marL="622350" lvl="0" indent="-514350">
              <a:buSzPct val="45000"/>
              <a:buFont typeface="+mj-lt"/>
              <a:buAutoNum type="arabicPeriod"/>
            </a:pPr>
            <a:r>
              <a:rPr lang="en-US" dirty="0"/>
              <a:t>Power method</a:t>
            </a:r>
          </a:p>
          <a:p>
            <a:pPr marL="622350" lvl="0" indent="-514350">
              <a:buSzPct val="45000"/>
              <a:buFont typeface="+mj-lt"/>
              <a:buAutoNum type="arabicPeriod"/>
            </a:pPr>
            <a:r>
              <a:rPr lang="en-US" dirty="0"/>
              <a:t>Gauss-Seidel method</a:t>
            </a:r>
          </a:p>
          <a:p>
            <a:pPr marL="622350" lvl="0" indent="-514350">
              <a:buSzPct val="45000"/>
              <a:buFont typeface="+mj-lt"/>
              <a:buAutoNum type="arabicPeriod"/>
            </a:pPr>
            <a:r>
              <a:rPr lang="en-US" dirty="0"/>
              <a:t>Iterative bounds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Lecture 1: Algo. Methods for discrete time MC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B701-8892-4D7D-9E55-213193777A2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553041"/>
            <a:ext cx="9071640" cy="4798237"/>
          </a:xfrm>
        </p:spPr>
        <p:txBody>
          <a:bodyPr>
            <a:spAutoFit/>
          </a:bodyPr>
          <a:lstStyle/>
          <a:p>
            <a:pPr marL="565200" indent="-457200">
              <a:buSzPct val="100000"/>
              <a:buFont typeface="+mj-lt"/>
              <a:buAutoNum type="arabicPeriod"/>
            </a:pPr>
            <a:r>
              <a:rPr lang="en-US" sz="2400" dirty="0"/>
              <a:t>Numerical solution for equilibrium equations of Markov chain: </a:t>
            </a:r>
          </a:p>
          <a:p>
            <a:pPr marL="819000" lvl="1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cs typeface="Arial" pitchFamily="2"/>
              </a:rPr>
              <a:t>Exact </a:t>
            </a:r>
            <a:r>
              <a:rPr lang="en-US" dirty="0">
                <a:latin typeface="Arial" pitchFamily="18"/>
                <a:cs typeface="Arial" pitchFamily="2"/>
              </a:rPr>
              <a:t>methods: Gaussian elimination, and </a:t>
            </a:r>
            <a:r>
              <a:rPr lang="en-US" dirty="0" smtClean="0">
                <a:latin typeface="Arial" pitchFamily="18"/>
                <a:cs typeface="Arial" pitchFamily="2"/>
              </a:rPr>
              <a:t>GTH </a:t>
            </a:r>
          </a:p>
          <a:p>
            <a:pPr marL="819000" lvl="1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18"/>
                <a:cs typeface="Arial" pitchFamily="2"/>
              </a:rPr>
              <a:t>Approximation </a:t>
            </a:r>
            <a:r>
              <a:rPr lang="en-US" dirty="0">
                <a:latin typeface="Arial" pitchFamily="18"/>
                <a:cs typeface="Arial" pitchFamily="2"/>
              </a:rPr>
              <a:t>(iterative) methods: Power method, Gauss-Seidel </a:t>
            </a:r>
            <a:r>
              <a:rPr lang="en-US" dirty="0" smtClean="0">
                <a:latin typeface="Arial" pitchFamily="18"/>
                <a:cs typeface="Arial" pitchFamily="2"/>
              </a:rPr>
              <a:t>variant</a:t>
            </a:r>
          </a:p>
          <a:p>
            <a:pPr marL="565200" indent="-457200">
              <a:buSzPct val="100000"/>
              <a:buFont typeface="+mj-lt"/>
              <a:buAutoNum type="arabicPeriod"/>
            </a:pPr>
            <a:r>
              <a:rPr lang="en-US" sz="2400" dirty="0"/>
              <a:t>Transient analysis of Markov process, </a:t>
            </a:r>
            <a:r>
              <a:rPr lang="en-US" sz="2400" dirty="0" err="1"/>
              <a:t>uniformization</a:t>
            </a:r>
            <a:r>
              <a:rPr lang="en-US" sz="2400" dirty="0"/>
              <a:t>, and occupancy time</a:t>
            </a:r>
          </a:p>
          <a:p>
            <a:pPr marL="565200" indent="-457200">
              <a:buSzPct val="100000"/>
              <a:buFont typeface="+mj-lt"/>
              <a:buAutoNum type="arabicPeriod"/>
            </a:pPr>
            <a:r>
              <a:rPr lang="en-US" sz="2400" dirty="0"/>
              <a:t>M/M/1-type </a:t>
            </a:r>
            <a:r>
              <a:rPr lang="en-US" sz="2400" dirty="0" smtClean="0"/>
              <a:t>models: </a:t>
            </a:r>
            <a:r>
              <a:rPr lang="en-US" sz="2400" dirty="0"/>
              <a:t>Quasi Birth Death </a:t>
            </a:r>
            <a:r>
              <a:rPr lang="en-US" sz="2400" dirty="0" smtClean="0"/>
              <a:t>processes and </a:t>
            </a:r>
            <a:r>
              <a:rPr lang="en-US" sz="2400" dirty="0"/>
              <a:t>Matrix geometric </a:t>
            </a:r>
            <a:r>
              <a:rPr lang="en-US" sz="2400" dirty="0" smtClean="0"/>
              <a:t>solution</a:t>
            </a:r>
            <a:endParaRPr lang="en-US" sz="2400" dirty="0"/>
          </a:p>
          <a:p>
            <a:pPr marL="565200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G/M/1 and M/G/1-type </a:t>
            </a:r>
            <a:r>
              <a:rPr lang="en-US" sz="2400" dirty="0"/>
              <a:t>models: </a:t>
            </a:r>
            <a:r>
              <a:rPr lang="en-US" sz="2400" dirty="0" smtClean="0"/>
              <a:t>Free-skip processes in one direction </a:t>
            </a:r>
          </a:p>
          <a:p>
            <a:pPr marL="565200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Finite </a:t>
            </a:r>
            <a:r>
              <a:rPr lang="en-US" sz="2400" dirty="0"/>
              <a:t>Quasi Birth Death processes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Lecture 1: Algo. Methods for discrete time MC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B701-8892-4D7D-9E55-213193777A2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/>
              <a:t>Matrix powers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468000" y="1769040"/>
                <a:ext cx="9325800" cy="3892172"/>
              </a:xfrm>
            </p:spPr>
            <p:txBody>
              <a:bodyPr/>
              <a:lstStyle/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𝑃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cs typeface="Arial" pitchFamily="34"/>
                      </a:rPr>
                      <m:t>8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, … ,</m:t>
                    </m:r>
                    <m:r>
                      <a:rPr lang="en-US" b="1" i="1" dirty="0">
                        <a:latin typeface="Cambria Math" panose="02040503050406030204" pitchFamily="18" charset="0"/>
                        <a:cs typeface="Arial" pitchFamily="34"/>
                      </a:rPr>
                      <m:t> 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until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𝑃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cs typeface="Arial" pitchFamily="34"/>
                      </a:rPr>
                      <m:t>2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cs typeface="Arial" pitchFamily="34"/>
                      </a:rPr>
                      <m:t>𝑛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 is almost constant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matrix</a:t>
                </a:r>
                <a:endParaRPr lang="en-US" dirty="0">
                  <a:latin typeface="Arial" pitchFamily="34"/>
                  <a:cs typeface="Arial" pitchFamily="34"/>
                </a:endParaRPr>
              </a:p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pitchFamily="34"/>
                    <a:cs typeface="Arial" pitchFamily="34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𝑃</m:t>
                    </m:r>
                  </m:oMath>
                </a14:m>
                <a:r>
                  <a:rPr lang="en-US" b="1" dirty="0">
                    <a:latin typeface="Arial" pitchFamily="34"/>
                    <a:cs typeface="Arial" pitchFamily="34"/>
                  </a:rPr>
                  <a:t> </a:t>
                </a:r>
                <a:r>
                  <a:rPr lang="en-US" dirty="0">
                    <a:latin typeface="Arial" pitchFamily="34"/>
                    <a:cs typeface="Arial" pitchFamily="34"/>
                  </a:rPr>
                  <a:t>is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irreducible aperiodic transition </a:t>
                </a:r>
                <a:r>
                  <a:rPr lang="en-US" dirty="0" err="1" smtClean="0">
                    <a:latin typeface="Arial" pitchFamily="34"/>
                    <a:cs typeface="Arial" pitchFamily="34"/>
                  </a:rPr>
                  <a:t>proba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. matrix </a:t>
                </a:r>
                <a:r>
                  <a:rPr lang="en-US" dirty="0">
                    <a:latin typeface="Arial" pitchFamily="34"/>
                    <a:cs typeface="Arial" pitchFamily="34"/>
                  </a:rPr>
                  <a:t>then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𝑃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cs typeface="Arial" pitchFamily="34"/>
                      </a:rPr>
                      <m:t>2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cs typeface="Arial" pitchFamily="34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]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  <a:cs typeface="Arial" pitchFamily="34"/>
                      </a:rPr>
                      <m:t>𝑖𝑗</m:t>
                    </m:r>
                  </m:oMath>
                </a14:m>
                <a:r>
                  <a:rPr lang="en-US" baseline="-25000" dirty="0">
                    <a:latin typeface="Arial" pitchFamily="34"/>
                    <a:cs typeface="Arial" pitchFamily="34"/>
                  </a:rPr>
                  <a:t> </a:t>
                </a:r>
                <a:r>
                  <a:rPr lang="en-US" dirty="0">
                    <a:latin typeface="Arial" pitchFamily="34"/>
                    <a:cs typeface="Arial" pitchFamily="34"/>
                  </a:rPr>
                  <a:t>converges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  <a:cs typeface="Arial" pitchFamily="34"/>
                      </a:rPr>
                      <m:t>𝑗</m:t>
                    </m:r>
                  </m:oMath>
                </a14:m>
                <a:r>
                  <a:rPr lang="en-US" baseline="-25000" dirty="0">
                    <a:latin typeface="Arial" pitchFamily="34"/>
                    <a:cs typeface="Arial" pitchFamily="34"/>
                  </a:rPr>
                  <a:t> </a:t>
                </a:r>
                <a:r>
                  <a:rPr lang="en-US" dirty="0">
                    <a:latin typeface="Arial" pitchFamily="34"/>
                    <a:cs typeface="Arial" pitchFamily="34"/>
                  </a:rPr>
                  <a:t>and both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𝑚𝑎𝑥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([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𝑃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cs typeface="Arial" pitchFamily="34"/>
                      </a:rPr>
                      <m:t>2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cs typeface="Arial" pitchFamily="34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]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  <a:cs typeface="Arial" pitchFamily="34"/>
                      </a:rPr>
                      <m:t>𝑖𝑗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) 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𝑚𝑖𝑛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([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𝑃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cs typeface="Arial" pitchFamily="34"/>
                      </a:rPr>
                      <m:t>2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cs typeface="Arial" pitchFamily="34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]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  <a:cs typeface="Arial" pitchFamily="34"/>
                      </a:rPr>
                      <m:t>𝑖𝑗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) 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converges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  <a:cs typeface="Arial" pitchFamily="34"/>
                      </a:rPr>
                      <m:t>𝑗</m:t>
                    </m:r>
                  </m:oMath>
                </a14:m>
                <a:endParaRPr lang="en-US" dirty="0">
                  <a:latin typeface="Arial" pitchFamily="34"/>
                  <a:cs typeface="Arial" pitchFamily="34"/>
                </a:endParaRPr>
              </a:p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𝑃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cs typeface="Arial" pitchFamily="34"/>
                      </a:rPr>
                      <m:t>2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cs typeface="Arial" pitchFamily="34"/>
                      </a:rPr>
                      <m:t>𝑛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cs typeface="Arial" pitchFamily="34"/>
                      </a:rPr>
                      <m:t> 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is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dense matrix. Each </a:t>
                </a:r>
                <a:r>
                  <a:rPr lang="en-US" dirty="0">
                    <a:latin typeface="Arial" pitchFamily="34"/>
                    <a:cs typeface="Arial" pitchFamily="34"/>
                  </a:rPr>
                  <a:t>iteration requires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𝑁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cs typeface="Arial" pitchFamily="34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  </a:t>
                </a:r>
                <a:r>
                  <a:rPr lang="en-US" baseline="30000" dirty="0" smtClean="0">
                    <a:latin typeface="Arial" pitchFamily="34"/>
                    <a:cs typeface="Arial" pitchFamily="34"/>
                  </a:rPr>
                  <a:t>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   </a:t>
                </a:r>
                <a:r>
                  <a:rPr lang="en-US" b="1" dirty="0" smtClean="0">
                    <a:latin typeface="Arial" pitchFamily="34"/>
                    <a:cs typeface="Arial" pitchFamily="34"/>
                  </a:rPr>
                  <a:t> </a:t>
                </a:r>
                <a:r>
                  <a:rPr lang="en-US" dirty="0" smtClean="0"/>
                  <a:t> </a:t>
                </a:r>
              </a:p>
              <a:p>
                <a:pPr marL="108000" lvl="0" indent="0">
                  <a:buSzPct val="45000"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68000" y="1769040"/>
                <a:ext cx="9325800" cy="3892172"/>
              </a:xfrm>
              <a:blipFill rotWithShape="0">
                <a:blip r:embed="rId3"/>
                <a:stretch>
                  <a:fillRect t="-3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3999" y="5741894"/>
                <a:ext cx="92898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Arial" pitchFamily="34"/>
                    <a:cs typeface="Arial" pitchFamily="34"/>
                  </a:rPr>
                  <a:t>Remark</a:t>
                </a:r>
                <a:r>
                  <a:rPr lang="en-US" sz="2400" dirty="0" smtClean="0">
                    <a:latin typeface="Arial" pitchFamily="34"/>
                    <a:cs typeface="Arial" pitchFamily="34"/>
                  </a:rPr>
                  <a:t>: Any irreducible </a:t>
                </a:r>
                <a:r>
                  <a:rPr lang="en-US" sz="2400" dirty="0">
                    <a:latin typeface="Arial" pitchFamily="34"/>
                    <a:cs typeface="Arial" pitchFamily="34"/>
                  </a:rPr>
                  <a:t>transition </a:t>
                </a:r>
                <a:r>
                  <a:rPr lang="en-US" sz="2400" dirty="0" smtClean="0">
                    <a:latin typeface="Arial" pitchFamily="34"/>
                    <a:cs typeface="Arial" pitchFamily="34"/>
                  </a:rPr>
                  <a:t>probability matrix </a:t>
                </a:r>
                <a:r>
                  <a:rPr lang="en-US" sz="2400" dirty="0">
                    <a:latin typeface="Arial" pitchFamily="34"/>
                    <a:cs typeface="Arial" pitchFamily="34"/>
                  </a:rPr>
                  <a:t>can be made </a:t>
                </a:r>
                <a:r>
                  <a:rPr lang="en-US" sz="2400" dirty="0" smtClean="0">
                    <a:latin typeface="Arial" pitchFamily="34"/>
                    <a:cs typeface="Arial" pitchFamily="34"/>
                  </a:rPr>
                  <a:t>aperiodic by the following transformation: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itchFamily="34"/>
                      </a:rPr>
                      <m:t>𝑄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itchFamily="34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itchFamily="34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itchFamily="34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𝛼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Arial" pitchFamily="34"/>
                      </a:rPr>
                      <m:t>𝑃</m:t>
                    </m:r>
                  </m:oMath>
                </a14:m>
                <a:r>
                  <a:rPr lang="en-US" sz="2400" dirty="0" smtClean="0">
                    <a:latin typeface="Arial" pitchFamily="34"/>
                    <a:cs typeface="Arial" pitchFamily="34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itchFamily="34"/>
                      </a:rPr>
                      <m:t>0&lt;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itchFamily="34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itchFamily="34"/>
                      </a:rPr>
                      <m:t>&lt;1</m:t>
                    </m:r>
                  </m:oMath>
                </a14:m>
                <a:r>
                  <a:rPr lang="en-US" sz="2400" dirty="0" smtClean="0">
                    <a:latin typeface="Arial" pitchFamily="34"/>
                    <a:cs typeface="Arial" pitchFamily="34"/>
                  </a:rPr>
                  <a:t>. Note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itchFamily="34"/>
                      </a:rPr>
                      <m:t>𝑝𝑃</m:t>
                    </m:r>
                  </m:oMath>
                </a14:m>
                <a:r>
                  <a:rPr lang="en-US" sz="2400" dirty="0" smtClean="0">
                    <a:latin typeface="Arial" pitchFamily="34"/>
                    <a:cs typeface="Arial" pitchFamily="34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itchFamily="34"/>
                      </a:rPr>
                      <m:t>𝑄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</m:oMath>
                </a14:m>
                <a:endParaRPr lang="en-US" dirty="0">
                  <a:latin typeface="Arial" pitchFamily="34"/>
                  <a:cs typeface="Arial" pitchFamily="34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99" y="5741894"/>
                <a:ext cx="9289801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050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Lecture 1: Algo. Methods for discrete time MC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B701-8892-4D7D-9E55-213193777A2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6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/>
              <a:t>Power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5129609"/>
              </a:xfrm>
            </p:spPr>
            <p:txBody>
              <a:bodyPr>
                <a:spAutoFit/>
              </a:bodyPr>
              <a:lstStyle/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Choose an initial probability distribution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and compute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=0,1, …</m:t>
                    </m:r>
                  </m:oMath>
                </a14:m>
                <a:endParaRPr lang="en-US" dirty="0"/>
              </a:p>
              <a:p>
                <a:pPr marL="576000" lvl="1" indent="0" algn="ctr" hangingPunct="0">
                  <a:spcBef>
                    <a:spcPts val="0"/>
                  </a:spcBef>
                  <a:spcAft>
                    <a:spcPts val="1417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Arial" pitchFamily="2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itchFamily="2"/>
                          </a:rPr>
                          <m:t>𝑝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itchFamily="2"/>
                          </a:rPr>
                          <m:t>(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itchFamily="2"/>
                          </a:rPr>
                          <m:t>𝑛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itchFamily="2"/>
                          </a:rPr>
                          <m:t>+1)</m:t>
                        </m:r>
                      </m:sup>
                    </m:sSup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itchFamily="2"/>
                      </a:rPr>
                      <m:t>=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  <a:cs typeface="Arial" pitchFamily="2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Arial" pitchFamily="2"/>
                          </a:rPr>
                          <m:t>𝑝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  <a:cs typeface="Arial" pitchFamily="2"/>
                          </a:rPr>
                          <m:t>(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cs typeface="Arial" pitchFamily="2"/>
                          </a:rPr>
                          <m:t>𝑛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cs typeface="Arial" pitchFamily="2"/>
                          </a:rPr>
                          <m:t>)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  <a:cs typeface="Arial" pitchFamily="2"/>
                      </a:rPr>
                      <m:t>.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Arial" pitchFamily="2"/>
                      </a:rPr>
                      <m:t>𝑃</m:t>
                    </m:r>
                  </m:oMath>
                </a14:m>
                <a:r>
                  <a:rPr lang="en-US" sz="3200" dirty="0">
                    <a:latin typeface="Arial" pitchFamily="18"/>
                    <a:cs typeface="Arial" pitchFamily="2"/>
                  </a:rPr>
                  <a:t>,     </a:t>
                </a:r>
                <a:r>
                  <a:rPr lang="en-US" sz="3200" b="1" dirty="0">
                    <a:latin typeface="Arial" pitchFamily="18"/>
                    <a:cs typeface="Arial" pitchFamily="2"/>
                  </a:rPr>
                  <a:t>(1)</a:t>
                </a:r>
              </a:p>
              <a:p>
                <a:pPr marL="576000" lvl="1" indent="0" hangingPunct="0">
                  <a:spcBef>
                    <a:spcPts val="0"/>
                  </a:spcBef>
                  <a:spcAft>
                    <a:spcPts val="1417"/>
                  </a:spcAft>
                  <a:buNone/>
                </a:pPr>
                <a:r>
                  <a:rPr lang="en-US" sz="3200" dirty="0">
                    <a:latin typeface="Arial" pitchFamily="18"/>
                    <a:cs typeface="Arial" pitchFamily="2"/>
                  </a:rPr>
                  <a:t>until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Arial" pitchFamily="2"/>
                      </a:rPr>
                      <m:t>|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  <a:cs typeface="Arial" pitchFamily="2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Arial" pitchFamily="2"/>
                          </a:rPr>
                          <m:t>𝑝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  <a:cs typeface="Arial" pitchFamily="2"/>
                          </a:rPr>
                          <m:t>(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cs typeface="Arial" pitchFamily="2"/>
                          </a:rPr>
                          <m:t>𝑛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cs typeface="Arial" pitchFamily="2"/>
                          </a:rPr>
                          <m:t>+1)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  <a:cs typeface="Arial" pitchFamily="2"/>
                      </a:rPr>
                      <m:t>−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  <a:cs typeface="Arial" pitchFamily="2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Arial" pitchFamily="2"/>
                          </a:rPr>
                          <m:t>𝑝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  <a:cs typeface="Arial" pitchFamily="2"/>
                          </a:rPr>
                          <m:t>(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cs typeface="Arial" pitchFamily="2"/>
                          </a:rPr>
                          <m:t>𝑛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cs typeface="Arial" pitchFamily="2"/>
                          </a:rPr>
                          <m:t>)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  <a:cs typeface="Arial" pitchFamily="2"/>
                      </a:rPr>
                      <m:t>|</m:t>
                    </m:r>
                  </m:oMath>
                </a14:m>
                <a:r>
                  <a:rPr lang="en-US" sz="3200" dirty="0">
                    <a:latin typeface="Arial" pitchFamily="18"/>
                    <a:cs typeface="Arial" pitchFamily="2"/>
                  </a:rPr>
                  <a:t> is </a:t>
                </a:r>
                <a:r>
                  <a:rPr lang="en-US" sz="3200" dirty="0" smtClean="0">
                    <a:latin typeface="Arial" pitchFamily="18"/>
                    <a:cs typeface="Arial" pitchFamily="2"/>
                  </a:rPr>
                  <a:t>small</a:t>
                </a:r>
                <a:endParaRPr lang="en-US" sz="3200" dirty="0">
                  <a:latin typeface="Arial" pitchFamily="18"/>
                  <a:cs typeface="Arial" pitchFamily="2"/>
                </a:endParaRPr>
              </a:p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an approximation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, equilibrium probability vector</a:t>
                </a:r>
                <a:endParaRPr lang="en-US" dirty="0"/>
              </a:p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b="1" dirty="0"/>
                  <a:t>Note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6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6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600" i="1" dirty="0" err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i="1" baseline="30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6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600" i="1" dirty="0" err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i="1" dirty="0" err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i="1" baseline="30000" dirty="0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6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i="1" dirty="0">
                        <a:latin typeface="Cambria Math" panose="02040503050406030204" pitchFamily="18" charset="0"/>
                        <a:cs typeface="Arial" pitchFamily="34"/>
                      </a:rPr>
                      <m:t>→∞,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then  </a:t>
                </a:r>
                <a:r>
                  <a:rPr lang="en-US" dirty="0">
                    <a:latin typeface="Arial" pitchFamily="34"/>
                    <a:cs typeface="Arial" pitchFamily="34"/>
                  </a:rPr>
                  <a:t>Power method converges geometrically with a rate determined by the sub-radius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𝑃</m:t>
                    </m:r>
                  </m:oMath>
                </a14:m>
                <a:endParaRPr lang="en-US" dirty="0">
                  <a:latin typeface="Arial" pitchFamily="34"/>
                  <a:cs typeface="Arial" pitchFamily="34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5129609"/>
              </a:xfrm>
              <a:blipFill rotWithShape="0">
                <a:blip r:embed="rId3"/>
                <a:stretch>
                  <a:fillRect t="-2019" r="-4772" b="-3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Lecture 1: Algo. Methods for discrete time MC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B701-8892-4D7D-9E55-213193777A2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0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/>
              <a:t>Gauss-Seidel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4899240"/>
              </a:xfrm>
            </p:spPr>
            <p:txBody>
              <a:bodyPr/>
              <a:lstStyle/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800" dirty="0" smtClean="0"/>
                  <a:t>It is variant of the Power method. The </a:t>
                </a:r>
                <a:r>
                  <a:rPr lang="en-US" sz="2800" dirty="0"/>
                  <a:t>Power method computes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recursively </a:t>
                </a:r>
                <a:r>
                  <a:rPr lang="en-US" sz="2800" dirty="0"/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. However, Gauss-Seidel method uses for the computation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800" dirty="0"/>
                  <a:t> the new </a:t>
                </a:r>
                <a:r>
                  <a:rPr lang="en-US" sz="2800" dirty="0" smtClean="0"/>
                  <a:t>values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dirty="0"/>
              </a:p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1" i="1" baseline="-25000" dirty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2800" b="1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 the upper triangular matrix of P incl. main diagonal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1" i="1" baseline="-25000" dirty="0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800" b="1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the lower triangular matrix. The power method iteration, Equation </a:t>
                </a:r>
                <a:r>
                  <a:rPr lang="en-US" sz="2800" dirty="0"/>
                  <a:t>(1</a:t>
                </a:r>
                <a:r>
                  <a:rPr lang="en-US" sz="2800" dirty="0" smtClean="0"/>
                  <a:t>), rewrites</a:t>
                </a:r>
                <a:endParaRPr lang="en-US" sz="2800" dirty="0"/>
              </a:p>
              <a:p>
                <a:pPr marL="576000" lvl="1" indent="0" algn="ctr" hangingPunc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800" i="1" dirty="0">
                          <a:latin typeface="Cambria Math" panose="02040503050406030204" pitchFamily="18" charset="0"/>
                          <a:cs typeface="Arial" pitchFamily="2"/>
                        </a:rPr>
                        <m:t>=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800" i="1" dirty="0">
                          <a:latin typeface="Cambria Math" panose="02040503050406030204" pitchFamily="18" charset="0"/>
                          <a:cs typeface="Arial" pitchFamily="2"/>
                        </a:rPr>
                        <m:t>𝑃</m:t>
                      </m:r>
                      <m:r>
                        <a:rPr lang="en-US" sz="2800" b="1" i="1" baseline="-25000" dirty="0">
                          <a:latin typeface="Cambria Math" panose="02040503050406030204" pitchFamily="18" charset="0"/>
                          <a:cs typeface="Arial" pitchFamily="2"/>
                        </a:rPr>
                        <m:t>𝑼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cs typeface="Arial" pitchFamily="2"/>
                        </a:rPr>
                        <m:t>+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800" i="1" dirty="0">
                          <a:latin typeface="Cambria Math" panose="02040503050406030204" pitchFamily="18" charset="0"/>
                          <a:cs typeface="Arial" pitchFamily="2"/>
                        </a:rPr>
                        <m:t>𝑃</m:t>
                      </m:r>
                      <m:r>
                        <a:rPr lang="en-US" sz="2800" b="1" i="1" baseline="-25000" dirty="0">
                          <a:latin typeface="Cambria Math" panose="02040503050406030204" pitchFamily="18" charset="0"/>
                          <a:cs typeface="Arial" pitchFamily="2"/>
                        </a:rPr>
                        <m:t>𝑳</m:t>
                      </m:r>
                    </m:oMath>
                  </m:oMathPara>
                </a14:m>
                <a:endParaRPr lang="en-US" sz="2800" b="1" baseline="-25000" dirty="0">
                  <a:latin typeface="Arial" pitchFamily="18"/>
                  <a:cs typeface="Arial" pitchFamily="2"/>
                </a:endParaRPr>
              </a:p>
              <a:p>
                <a:pPr marL="576000" lvl="1" indent="0" algn="ctr" hangingPunc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800" i="1" dirty="0">
                          <a:latin typeface="Cambria Math" panose="02040503050406030204" pitchFamily="18" charset="0"/>
                          <a:cs typeface="Arial" pitchFamily="2"/>
                        </a:rPr>
                        <m:t>=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800" i="1" dirty="0">
                          <a:latin typeface="Cambria Math" panose="02040503050406030204" pitchFamily="18" charset="0"/>
                          <a:cs typeface="Arial" pitchFamily="2"/>
                        </a:rPr>
                        <m:t>𝑃</m:t>
                      </m:r>
                      <m:r>
                        <a:rPr lang="en-US" sz="2800" b="1" i="1" baseline="-25000" dirty="0">
                          <a:latin typeface="Cambria Math" panose="02040503050406030204" pitchFamily="18" charset="0"/>
                          <a:cs typeface="Arial" pitchFamily="2"/>
                        </a:rPr>
                        <m:t>𝑳</m:t>
                      </m:r>
                      <m:sSup>
                        <m:sSup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  <a:cs typeface="Arial" pitchFamily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dirty="0" smtClean="0">
                                  <a:latin typeface="Cambria Math" panose="02040503050406030204" pitchFamily="18" charset="0"/>
                                  <a:cs typeface="Arial" pitchFamily="2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Arial" pitchFamily="2"/>
                                </a:rPr>
                                <m:t>𝐼</m:t>
                              </m:r>
                              <m:r>
                                <a:rPr lang="en-US" sz="2800" b="1" i="1" dirty="0" smtClean="0">
                                  <a:latin typeface="Cambria Math" panose="02040503050406030204" pitchFamily="18" charset="0"/>
                                  <a:cs typeface="Arial" pitchFamily="2"/>
                                </a:rPr>
                                <m:t>−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cs typeface="Arial" pitchFamily="2"/>
                                </a:rPr>
                                <m:t>𝑃</m:t>
                              </m:r>
                              <m:r>
                                <a:rPr lang="en-US" sz="2800" b="1" i="1" baseline="-25000" dirty="0">
                                  <a:latin typeface="Cambria Math" panose="02040503050406030204" pitchFamily="18" charset="0"/>
                                  <a:cs typeface="Arial" pitchFamily="2"/>
                                </a:rPr>
                                <m:t>𝑼</m:t>
                              </m:r>
                            </m:e>
                          </m:d>
                        </m:e>
                        <m:sup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  <a:cs typeface="Arial" pitchFamily="2"/>
                            </a:rPr>
                            <m:t>−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Arial" pitchFamily="2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3200" baseline="30000" dirty="0">
                  <a:latin typeface="Arial" pitchFamily="18"/>
                  <a:cs typeface="Arial" pitchFamily="2"/>
                </a:endParaRPr>
              </a:p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800" dirty="0" smtClean="0"/>
                  <a:t>The </a:t>
                </a:r>
                <a:r>
                  <a:rPr lang="en-US" sz="2800" dirty="0"/>
                  <a:t>convergence of Gauss-Seidel in much faster than Power method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4899240"/>
              </a:xfrm>
              <a:blipFill rotWithShape="0">
                <a:blip r:embed="rId3"/>
                <a:stretch>
                  <a:fillRect t="-2239" r="-1344" b="-9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Lecture 1: Algo. Methods for discrete time MC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B701-8892-4D7D-9E55-213193777A2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/>
              <a:t>Iterative bounds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513547"/>
                <a:ext cx="9071640" cy="5353453"/>
              </a:xfrm>
            </p:spPr>
            <p:txBody>
              <a:bodyPr>
                <a:spAutoFit/>
              </a:bodyPr>
              <a:lstStyle/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3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000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000" dirty="0"/>
                  <a:t> denote </a:t>
                </a:r>
                <a:r>
                  <a:rPr lang="en-US" sz="3000" dirty="0" smtClean="0"/>
                  <a:t>expected </a:t>
                </a:r>
                <a:r>
                  <a:rPr lang="en-US" sz="3000" dirty="0"/>
                  <a:t>number </a:t>
                </a:r>
                <a:r>
                  <a:rPr lang="en-US" sz="3000" dirty="0" smtClean="0"/>
                  <a:t>of visits to </a:t>
                </a:r>
                <a:r>
                  <a:rPr lang="en-US" sz="3000" dirty="0"/>
                  <a:t>state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000" dirty="0"/>
                  <a:t> between two </a:t>
                </a:r>
                <a:r>
                  <a:rPr lang="en-US" sz="3000" dirty="0" smtClean="0"/>
                  <a:t>consecutive visits </a:t>
                </a:r>
                <a:r>
                  <a:rPr lang="en-US" sz="3000" dirty="0"/>
                  <a:t>to state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000" dirty="0" smtClean="0"/>
                  <a:t> multiplied by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r>
                  <a:rPr lang="en-US" sz="3000" dirty="0" smtClean="0"/>
                  <a:t>. </a:t>
                </a:r>
                <a:r>
                  <a:rPr lang="en-US" sz="3000" dirty="0"/>
                  <a:t>Then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0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000" dirty="0"/>
                  <a:t> and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000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000" i="1" baseline="-25000" dirty="0"/>
                  <a:t> </a:t>
                </a:r>
                <a:r>
                  <a:rPr lang="en-US" sz="3000" dirty="0" smtClean="0"/>
                  <a:t>reads</a:t>
                </a:r>
                <a:br>
                  <a:rPr lang="en-US" sz="30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=0,1,…,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3000" b="0" dirty="0" smtClean="0"/>
              </a:p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3000" dirty="0" smtClean="0"/>
                  <a:t>This latter equality is due to renewal reward theorem with inter-renewal times as time between two consecutive visits to state 0</a:t>
                </a:r>
                <a:endParaRPr lang="en-US" sz="3000" dirty="0"/>
              </a:p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3000" dirty="0" smtClean="0"/>
                  <a:t>Plugging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000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000" i="1" baseline="-25000" dirty="0"/>
                  <a:t>  </a:t>
                </a:r>
                <a:r>
                  <a:rPr lang="en-US" sz="3000" dirty="0"/>
                  <a:t>into </a:t>
                </a:r>
                <a:r>
                  <a:rPr lang="en-US" sz="3000" dirty="0" smtClean="0"/>
                  <a:t>balance equations gives</a:t>
                </a:r>
              </a:p>
              <a:p>
                <a:pPr marL="108000" lvl="0" indent="0">
                  <a:spcAft>
                    <a:spcPts val="600"/>
                  </a:spcAft>
                  <a:buSzPct val="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513547"/>
                <a:ext cx="9071640" cy="5353453"/>
              </a:xfrm>
              <a:blipFill rotWithShape="0">
                <a:blip r:embed="rId3"/>
                <a:stretch>
                  <a:fillRect t="-2278" r="-2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Lecture 1: Algo. Methods for discrete time MC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B701-8892-4D7D-9E55-213193777A2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3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/>
              <a:t>Iterative bounds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457200" y="1769040"/>
                <a:ext cx="9372600" cy="4955203"/>
              </a:xfrm>
            </p:spPr>
            <p:txBody>
              <a:bodyPr>
                <a:spAutoFit/>
              </a:bodyPr>
              <a:lstStyle/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denote the </a:t>
                </a:r>
                <a:r>
                  <a:rPr lang="en-US" i="1" dirty="0"/>
                  <a:t>N-by-N </a:t>
                </a:r>
                <a:r>
                  <a:rPr lang="en-US" dirty="0"/>
                  <a:t>matrix where </a:t>
                </a:r>
                <a:r>
                  <a:rPr lang="en-US" dirty="0" smtClean="0"/>
                  <a:t>entries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  <a:cs typeface="Arial" pitchFamily="34"/>
                      </a:rPr>
                      <m:t>𝑖𝑗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  <a:cs typeface="Arial" pitchFamily="34"/>
                      </a:rPr>
                      <m:t>𝑗𝑖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 The </a:t>
                </a:r>
                <a:r>
                  <a:rPr lang="en-US" dirty="0" smtClean="0"/>
                  <a:t>mean visits equation then rewrites </a:t>
                </a:r>
                <a:r>
                  <a:rPr lang="en-US" dirty="0"/>
                  <a:t>(</a:t>
                </a:r>
                <a:r>
                  <a:rPr lang="en-US" i="1" dirty="0"/>
                  <a:t>contractive </a:t>
                </a:r>
                <a:r>
                  <a:rPr lang="en-US" i="1" dirty="0" smtClean="0"/>
                  <a:t>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108000" lvl="0" indent="0">
                  <a:buSzPct val="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  <a:p>
                <a:pPr marL="108000" lvl="0" indent="0"/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-column vectors with elements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 1, …,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is determined </a:t>
                </a:r>
                <a:r>
                  <a:rPr lang="en-US" dirty="0" smtClean="0"/>
                  <a:t>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1769040"/>
                <a:ext cx="9372600" cy="4955203"/>
              </a:xfrm>
              <a:blipFill rotWithShape="0">
                <a:blip r:embed="rId3"/>
                <a:stretch>
                  <a:fillRect l="-1430" t="-2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Lecture 1: Algo. Methods for discrete time MC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B701-8892-4D7D-9E55-213193777A2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2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/>
              <a:t>Iterative bounds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6637971"/>
              </a:xfrm>
            </p:spPr>
            <p:txBody>
              <a:bodyPr>
                <a:spAutoFit/>
              </a:bodyPr>
              <a:lstStyle/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Further, it is possible to construct an upper and lower bounds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𝑣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</m:oMath>
                </a14:m>
                <a:r>
                  <a:rPr lang="en-US" i="1" baseline="-25000" dirty="0">
                    <a:latin typeface="Arial" pitchFamily="34"/>
                    <a:cs typeface="Arial" pitchFamily="34"/>
                  </a:rPr>
                  <a:t> </a:t>
                </a:r>
                <a:r>
                  <a:rPr lang="en-US" dirty="0"/>
                  <a:t> and shows that these  bounds are </a:t>
                </a:r>
                <a:r>
                  <a:rPr lang="en-US" dirty="0" smtClean="0"/>
                  <a:t>contractive under the condition that Q is irreducible and aperiodic. </a:t>
                </a:r>
              </a:p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The upper bound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𝑣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</m:oMath>
                </a14:m>
                <a:r>
                  <a:rPr lang="en-US" dirty="0" smtClean="0"/>
                  <a:t> is denoted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 smtClean="0"/>
                  <a:t>, and lower bound by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SupPr>
                      <m:e>
                        <m:bar>
                          <m:bar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ba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𝑛</m:t>
                            </m:r>
                          </m:e>
                        </m:d>
                      </m:sup>
                    </m:sSubSup>
                  </m:oMath>
                </a14:m>
                <a:endParaRPr lang="en-US" dirty="0" smtClean="0">
                  <a:cs typeface="Arial" pitchFamily="34"/>
                </a:endParaRPr>
              </a:p>
              <a:p>
                <a:pPr marL="56520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sup>
                            </m:sSubSup>
                          </m:den>
                        </m:f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𝑎𝑥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sup>
                            </m:sSubSup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pPr marL="108000" lvl="0" indent="0">
                  <a:buSzPct val="45000"/>
                </a:pPr>
                <a:endParaRPr lang="en-US" dirty="0" smtClean="0"/>
              </a:p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lvl="0"/>
                <a:endParaRPr lang="en-US" b="1" dirty="0"/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6637971"/>
              </a:xfrm>
              <a:blipFill rotWithShape="0">
                <a:blip r:embed="rId3"/>
                <a:stretch>
                  <a:fillRect t="-1837" r="-3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Lecture 1: Algo. Methods for discrete time MC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B701-8892-4D7D-9E55-213193777A2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157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Iterative bounds (4)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29560" y="1612800"/>
            <a:ext cx="9071640" cy="3452227"/>
          </a:xfrm>
        </p:spPr>
        <p:txBody>
          <a:bodyPr>
            <a:spAutoFit/>
          </a:bodyPr>
          <a:lstStyle/>
          <a:p>
            <a:pPr marL="0" lvl="0" indent="0"/>
            <a:endParaRPr lang="en-US" dirty="0" smtClean="0"/>
          </a:p>
          <a:p>
            <a:pPr marL="0" lvl="0" indent="0"/>
            <a:endParaRPr lang="en-US" dirty="0"/>
          </a:p>
          <a:p>
            <a:pPr marL="0" lvl="0" indent="0"/>
            <a:endParaRPr lang="en-US" dirty="0"/>
          </a:p>
          <a:p>
            <a:pPr marL="0" lvl="0" indent="0"/>
            <a:endParaRPr lang="en-US" dirty="0"/>
          </a:p>
          <a:p>
            <a:pPr marL="0" lvl="0" indent="0"/>
            <a:endParaRPr lang="en-US" dirty="0"/>
          </a:p>
          <a:p>
            <a:pPr marL="0" lvl="0" indent="0"/>
            <a:endParaRPr lang="en-US" sz="6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7" y="1419840"/>
            <a:ext cx="8094884" cy="414724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Lecture 1: Algo. Methods for discrete time MC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B701-8892-4D7D-9E55-213193777A2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78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References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178" y="1392378"/>
            <a:ext cx="9231493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A</a:t>
            </a:r>
            <a:r>
              <a:rPr lang="en-US" sz="2300" dirty="0"/>
              <a:t>. Berman, R.J. </a:t>
            </a:r>
            <a:r>
              <a:rPr lang="en-US" sz="2300" dirty="0" err="1"/>
              <a:t>Plemmons</a:t>
            </a:r>
            <a:r>
              <a:rPr lang="en-US" sz="2300" dirty="0"/>
              <a:t>, Nonnegative matrices in the mathematical sciences</a:t>
            </a:r>
            <a:r>
              <a:rPr lang="en-US" sz="2300" dirty="0" smtClean="0"/>
              <a:t>, Academic </a:t>
            </a:r>
            <a:r>
              <a:rPr lang="en-US" sz="2300" dirty="0"/>
              <a:t>Press, New York, 1979.</a:t>
            </a:r>
          </a:p>
          <a:p>
            <a:r>
              <a:rPr lang="en-US" sz="2300" dirty="0" smtClean="0"/>
              <a:t>J.L</a:t>
            </a:r>
            <a:r>
              <a:rPr lang="en-US" sz="2300" dirty="0"/>
              <a:t>. </a:t>
            </a:r>
            <a:r>
              <a:rPr lang="en-US" sz="2300" dirty="0" err="1"/>
              <a:t>Doob</a:t>
            </a:r>
            <a:r>
              <a:rPr lang="en-US" sz="2300" dirty="0"/>
              <a:t>, Stochastic processes, Wiley, New York, 1953.</a:t>
            </a:r>
          </a:p>
          <a:p>
            <a:r>
              <a:rPr lang="en-US" sz="2300" dirty="0" smtClean="0"/>
              <a:t>M.C</a:t>
            </a:r>
            <a:r>
              <a:rPr lang="en-US" sz="2300" dirty="0"/>
              <a:t>. Pease, Methods of matrix algebra, Academic Press, New York, 1965.</a:t>
            </a:r>
          </a:p>
          <a:p>
            <a:r>
              <a:rPr lang="en-US" sz="2300" dirty="0" smtClean="0"/>
              <a:t>E</a:t>
            </a:r>
            <a:r>
              <a:rPr lang="en-US" sz="2300" dirty="0"/>
              <a:t>. </a:t>
            </a:r>
            <a:r>
              <a:rPr lang="en-US" sz="2300" dirty="0" err="1"/>
              <a:t>Seneta</a:t>
            </a:r>
            <a:r>
              <a:rPr lang="en-US" sz="2300" dirty="0"/>
              <a:t>, Nonnegative matrices and Markov chains, 2nd edition, Springer-</a:t>
            </a:r>
            <a:r>
              <a:rPr lang="en-US" sz="2300" dirty="0" err="1"/>
              <a:t>Verlag</a:t>
            </a:r>
            <a:r>
              <a:rPr lang="en-US" sz="2300" dirty="0" smtClean="0"/>
              <a:t>, Berlin</a:t>
            </a:r>
            <a:r>
              <a:rPr lang="en-US" sz="2300" dirty="0"/>
              <a:t>, 1980.</a:t>
            </a:r>
          </a:p>
          <a:p>
            <a:r>
              <a:rPr lang="en-US" sz="2300" dirty="0" smtClean="0"/>
              <a:t>P.J</a:t>
            </a:r>
            <a:r>
              <a:rPr lang="en-US" sz="2300" dirty="0"/>
              <a:t>. Schweitzer, Iterative solution of the functional equations of </a:t>
            </a:r>
            <a:r>
              <a:rPr lang="en-US" sz="2300" dirty="0" smtClean="0"/>
              <a:t>undiscounted Markov </a:t>
            </a:r>
            <a:r>
              <a:rPr lang="en-US" sz="2300" dirty="0"/>
              <a:t>renewal programming, J. Math. Anal. Appl., 34 (1971), pp. </a:t>
            </a:r>
            <a:r>
              <a:rPr lang="en-US" sz="2300" dirty="0" smtClean="0"/>
              <a:t>495-501</a:t>
            </a:r>
            <a:r>
              <a:rPr lang="en-US" sz="2300" dirty="0"/>
              <a:t>.</a:t>
            </a:r>
          </a:p>
          <a:p>
            <a:r>
              <a:rPr lang="en-US" sz="2300" dirty="0" smtClean="0"/>
              <a:t>H.C</a:t>
            </a:r>
            <a:r>
              <a:rPr lang="en-US" sz="2300" dirty="0"/>
              <a:t>. </a:t>
            </a:r>
            <a:r>
              <a:rPr lang="en-US" sz="2300" dirty="0" err="1"/>
              <a:t>Tijms</a:t>
            </a:r>
            <a:r>
              <a:rPr lang="en-US" sz="2300" dirty="0"/>
              <a:t>, Stochastic modelling and analysis: a computational approach, John </a:t>
            </a:r>
            <a:r>
              <a:rPr lang="en-US" sz="2300" dirty="0" smtClean="0"/>
              <a:t>Willey </a:t>
            </a:r>
            <a:r>
              <a:rPr lang="en-US" sz="2300" dirty="0"/>
              <a:t>&amp; Sons, </a:t>
            </a:r>
            <a:r>
              <a:rPr lang="en-US" sz="2300" dirty="0" err="1"/>
              <a:t>Chichester</a:t>
            </a:r>
            <a:r>
              <a:rPr lang="en-US" sz="2300" dirty="0"/>
              <a:t>, 1990.</a:t>
            </a:r>
          </a:p>
          <a:p>
            <a:r>
              <a:rPr lang="en-US" sz="2300" dirty="0" smtClean="0"/>
              <a:t>R</a:t>
            </a:r>
            <a:r>
              <a:rPr lang="en-US" sz="2300" dirty="0"/>
              <a:t>. </a:t>
            </a:r>
            <a:r>
              <a:rPr lang="en-US" sz="2300" dirty="0" err="1"/>
              <a:t>Varga</a:t>
            </a:r>
            <a:r>
              <a:rPr lang="en-US" sz="2300" dirty="0"/>
              <a:t>, Matrix iterative analysis, Prentice Hall, Englewood </a:t>
            </a:r>
            <a:r>
              <a:rPr lang="en-US" sz="2300" dirty="0" err="1"/>
              <a:t>Clis</a:t>
            </a:r>
            <a:r>
              <a:rPr lang="en-US" sz="2300" dirty="0"/>
              <a:t>, 1962.</a:t>
            </a:r>
          </a:p>
          <a:p>
            <a:r>
              <a:rPr lang="en-US" sz="2300" dirty="0" smtClean="0"/>
              <a:t>J</a:t>
            </a:r>
            <a:r>
              <a:rPr lang="en-US" sz="2300" dirty="0"/>
              <a:t>. van der </a:t>
            </a:r>
            <a:r>
              <a:rPr lang="en-US" sz="2300" dirty="0" err="1"/>
              <a:t>Wal</a:t>
            </a:r>
            <a:r>
              <a:rPr lang="en-US" sz="2300" dirty="0"/>
              <a:t>, P.J. Schweitzer, Iterative bounds on the equilibrium </a:t>
            </a:r>
            <a:r>
              <a:rPr lang="en-US" sz="2300" dirty="0" smtClean="0"/>
              <a:t>distribution of </a:t>
            </a:r>
            <a:r>
              <a:rPr lang="en-US" sz="2300" dirty="0"/>
              <a:t>a </a:t>
            </a:r>
            <a:r>
              <a:rPr lang="en-US" sz="2300" dirty="0" smtClean="0"/>
              <a:t>finite </a:t>
            </a:r>
            <a:r>
              <a:rPr lang="en-US" sz="2300" dirty="0"/>
              <a:t>Markov chain, Prob. Eng. Inf. Sci., 1 (1987), pp. </a:t>
            </a:r>
            <a:r>
              <a:rPr lang="en-US" sz="2300" dirty="0" smtClean="0"/>
              <a:t>117-131</a:t>
            </a:r>
            <a:r>
              <a:rPr lang="en-US" sz="23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B701-8892-4D7D-9E55-213193777A2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Lecture 1: Algo. Methods for discrete time MC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6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/>
              <a:t>Lecture 1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503999" y="2844477"/>
            <a:ext cx="9071640" cy="2838726"/>
          </a:xfrm>
        </p:spPr>
        <p:txBody>
          <a:bodyPr anchor="ctr">
            <a:spAutoFit/>
          </a:bodyPr>
          <a:lstStyle/>
          <a:p>
            <a:pPr marL="0" indent="0" algn="ctr"/>
            <a:r>
              <a:rPr lang="en-US" dirty="0"/>
              <a:t>Algorithmic methods </a:t>
            </a:r>
            <a:r>
              <a:rPr lang="en-US" dirty="0" smtClean="0"/>
              <a:t>for </a:t>
            </a:r>
            <a:r>
              <a:rPr lang="en-US" dirty="0" smtClean="0"/>
              <a:t>finding the </a:t>
            </a:r>
            <a:r>
              <a:rPr lang="en-US" dirty="0" smtClean="0"/>
              <a:t>equilibrium distribution </a:t>
            </a:r>
            <a:r>
              <a:rPr lang="en-US" dirty="0" smtClean="0"/>
              <a:t>of finite </a:t>
            </a:r>
            <a:r>
              <a:rPr lang="en-US" dirty="0"/>
              <a:t>Markov </a:t>
            </a:r>
            <a:r>
              <a:rPr lang="en-US" dirty="0" smtClean="0"/>
              <a:t>chains</a:t>
            </a:r>
            <a:endParaRPr lang="en-US" sz="2400" dirty="0"/>
          </a:p>
          <a:p>
            <a:pPr marL="0" indent="0" algn="ctr"/>
            <a:endParaRPr lang="en-US" sz="2400" dirty="0"/>
          </a:p>
          <a:p>
            <a:pPr marL="864000" lvl="2" indent="-288000" algn="ctr" hangingPunct="0">
              <a:buNone/>
            </a:pPr>
            <a:r>
              <a:rPr lang="en-US" sz="2400" dirty="0">
                <a:latin typeface="Arial" pitchFamily="18"/>
                <a:cs typeface="Arial" pitchFamily="2"/>
              </a:rPr>
              <a:t>Exact methods: Gaussian elimination, and GTH</a:t>
            </a:r>
          </a:p>
          <a:p>
            <a:pPr marL="864000" lvl="2" indent="-288000" algn="ctr" hangingPunct="0">
              <a:buNone/>
            </a:pPr>
            <a:r>
              <a:rPr lang="en-US" sz="2400" dirty="0">
                <a:latin typeface="Arial" pitchFamily="18"/>
                <a:cs typeface="Arial" pitchFamily="2"/>
              </a:rPr>
              <a:t>Approximation (iterative) methods: Power method, Gauss-Seidel variant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Lecture 1: Algo. Methods for discrete time MC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B701-8892-4D7D-9E55-213193777A2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Introduction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417219"/>
                <a:ext cx="9325800" cy="5236049"/>
              </a:xfrm>
            </p:spPr>
            <p:txBody>
              <a:bodyPr>
                <a:spAutoFit/>
              </a:bodyPr>
              <a:lstStyle/>
              <a:p>
                <a:pPr marL="450900" indent="-342900">
                  <a:buSzPct val="50000"/>
                  <a:buFont typeface="Wingdings" panose="05000000000000000000" pitchFamily="2" charset="2"/>
                  <a:buChar char="q"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denote a discrete time stochastic process with finite states space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sz="2400" dirty="0" smtClean="0">
                  <a:latin typeface="Arial" pitchFamily="18"/>
                  <a:cs typeface="Arial" pitchFamily="2"/>
                </a:endParaRPr>
              </a:p>
              <a:p>
                <a:pPr marL="450900" indent="-342900">
                  <a:buSzPct val="50000"/>
                  <a:buFont typeface="Wingdings" panose="05000000000000000000" pitchFamily="2" charset="2"/>
                  <a:buChar char="q"/>
                </a:pPr>
                <a:r>
                  <a:rPr lang="en-US" sz="2400" dirty="0" smtClean="0">
                    <a:latin typeface="Arial" pitchFamily="18"/>
                    <a:cs typeface="Arial" pitchFamily="2"/>
                  </a:rPr>
                  <a:t>Markov property</a:t>
                </a:r>
                <a:r>
                  <a:rPr lang="en-US" sz="2400" dirty="0"/>
                  <a:t>: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 smtClean="0">
                  <a:latin typeface="Arial" pitchFamily="18"/>
                  <a:cs typeface="Arial" pitchFamily="2"/>
                </a:endParaRPr>
              </a:p>
              <a:p>
                <a:pPr marL="450900" indent="-342900">
                  <a:buSzPct val="50000"/>
                  <a:buFont typeface="Wingdings" panose="05000000000000000000" pitchFamily="2" charset="2"/>
                  <a:buChar char="q"/>
                </a:pPr>
                <a:r>
                  <a:rPr lang="en-US" sz="2400" dirty="0" smtClean="0"/>
                  <a:t>If the process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satisfies </a:t>
                </a:r>
                <a:r>
                  <a:rPr lang="en-US" sz="2400" dirty="0"/>
                  <a:t>the Markov property, it is then called a discrete time </a:t>
                </a:r>
                <a:r>
                  <a:rPr lang="en-US" sz="2400" i="1" dirty="0"/>
                  <a:t>Markov </a:t>
                </a:r>
                <a:r>
                  <a:rPr lang="en-US" sz="2400" i="1" dirty="0" smtClean="0"/>
                  <a:t>chain</a:t>
                </a:r>
                <a:endParaRPr lang="en-US" sz="2400" dirty="0" smtClean="0"/>
              </a:p>
              <a:p>
                <a:pPr marL="450900" indent="-342900">
                  <a:buSzPct val="50000"/>
                  <a:buFont typeface="Wingdings" panose="05000000000000000000" pitchFamily="2" charset="2"/>
                  <a:buChar char="q"/>
                </a:pPr>
                <a:r>
                  <a:rPr lang="en-US" sz="2400" dirty="0" smtClean="0"/>
                  <a:t>A </a:t>
                </a:r>
                <a:r>
                  <a:rPr lang="en-US" sz="2400" dirty="0"/>
                  <a:t>Markov chain is </a:t>
                </a:r>
                <a:r>
                  <a:rPr lang="en-US" sz="2400" i="1" dirty="0"/>
                  <a:t>stationary</a:t>
                </a:r>
                <a:r>
                  <a:rPr lang="en-US" sz="2400" dirty="0"/>
                  <a:t> if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400" dirty="0"/>
                  <a:t> is independent </a:t>
                </a:r>
                <a:r>
                  <a:rPr lang="en-US" sz="2400" dirty="0" smtClean="0"/>
                  <a:t>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/>
                  <a:t>i.e.,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 smtClean="0"/>
                  <a:t>. </a:t>
                </a:r>
                <a:r>
                  <a:rPr lang="en-US" sz="2400" dirty="0"/>
                  <a:t>In this 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baseline="-25000" dirty="0"/>
                  <a:t> </a:t>
                </a:r>
                <a:r>
                  <a:rPr lang="en-US" sz="2400" dirty="0"/>
                  <a:t>is called the one-step transition probability from state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 smtClean="0"/>
                  <a:t> </a:t>
                </a:r>
              </a:p>
              <a:p>
                <a:pPr marL="450900" indent="-342900">
                  <a:buSzPct val="50000"/>
                  <a:buFont typeface="Wingdings" panose="05000000000000000000" pitchFamily="2" charset="2"/>
                  <a:buChar char="q"/>
                </a:pPr>
                <a:r>
                  <a:rPr lang="en-US" sz="2400" dirty="0" smtClean="0"/>
                  <a:t>The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,  </a:t>
                </a:r>
                <a:r>
                  <a:rPr lang="en-US" sz="2400" dirty="0"/>
                  <a:t>is transition probability matrix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 smtClean="0"/>
                  <a:t>column vector </a:t>
                </a:r>
                <a:r>
                  <a:rPr lang="en-US" sz="2400" dirty="0" smtClean="0"/>
                  <a:t>of ones. The element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400" dirty="0" smtClean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,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400" dirty="0" smtClean="0"/>
                  <a:t> to power n, represents the transition probability to go from </a:t>
                </a:r>
                <a:r>
                  <a:rPr lang="en-US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 smtClean="0"/>
                  <a:t> to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steps</a:t>
                </a:r>
                <a:endParaRPr lang="en-US" sz="2400" dirty="0"/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417219"/>
                <a:ext cx="9325800" cy="5236049"/>
              </a:xfrm>
              <a:blipFill rotWithShape="0">
                <a:blip r:embed="rId3"/>
                <a:stretch>
                  <a:fillRect t="-1630" r="-2420" b="-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Lecture 1: Algo. Methods for discrete time MC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B701-8892-4D7D-9E55-213193777A2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417224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Introduction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144864"/>
                <a:ext cx="9071640" cy="3330912"/>
              </a:xfrm>
            </p:spPr>
            <p:txBody>
              <a:bodyPr>
                <a:spAutoFit/>
              </a:bodyPr>
              <a:lstStyle/>
              <a:p>
                <a:pPr marL="56520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800" dirty="0" smtClean="0"/>
                  <a:t>A stationary Markov chain can be represented by a transition states diagram  </a:t>
                </a:r>
              </a:p>
              <a:p>
                <a:pPr marL="56520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800" dirty="0"/>
                  <a:t>In a transition states diagram, two states can communicate if there is a route </a:t>
                </a:r>
                <a:r>
                  <a:rPr lang="en-US" sz="2800" dirty="0" smtClean="0"/>
                  <a:t>that </a:t>
                </a:r>
                <a:r>
                  <a:rPr lang="en-US" sz="2800" dirty="0"/>
                  <a:t>joins them</a:t>
                </a:r>
              </a:p>
              <a:p>
                <a:pPr marL="56520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800" dirty="0"/>
                  <a:t>A Markov chain is </a:t>
                </a:r>
                <a:r>
                  <a:rPr lang="en-US" sz="2800" i="1" dirty="0"/>
                  <a:t>irreducible</a:t>
                </a:r>
                <a:r>
                  <a:rPr lang="en-US" sz="2800" dirty="0"/>
                  <a:t> if all its states can  communicate between each </a:t>
                </a:r>
                <a:r>
                  <a:rPr lang="en-US" sz="2800" dirty="0" smtClean="0"/>
                  <a:t>other, i.e.,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an integer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800" dirty="0">
                    <a:latin typeface="Arial" pitchFamily="34"/>
                    <a:cs typeface="Arial" pitchFamily="34"/>
                  </a:rPr>
                  <a:t> such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/>
                          </a:rPr>
                          <m:t>𝑖𝑗</m:t>
                        </m:r>
                      </m:sub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𝑛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800" dirty="0">
                    <a:latin typeface="Arial" pitchFamily="34"/>
                    <a:cs typeface="Arial" pitchFamily="34"/>
                  </a:rPr>
                  <a:t> &gt;</a:t>
                </a:r>
                <a:r>
                  <a:rPr lang="en-US" sz="2800" dirty="0" smtClean="0">
                    <a:latin typeface="Arial" pitchFamily="34"/>
                    <a:cs typeface="Arial" pitchFamily="34"/>
                  </a:rPr>
                  <a:t>0</a:t>
                </a:r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144864"/>
                <a:ext cx="9071640" cy="3330912"/>
              </a:xfrm>
              <a:blipFill rotWithShape="0">
                <a:blip r:embed="rId3"/>
                <a:stretch>
                  <a:fillRect t="-3297" r="-2218" b="-3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904045" y="4442923"/>
            <a:ext cx="4136727" cy="2405703"/>
            <a:chOff x="904045" y="4698416"/>
            <a:chExt cx="4136727" cy="2405703"/>
          </a:xfrm>
        </p:grpSpPr>
        <p:grpSp>
          <p:nvGrpSpPr>
            <p:cNvPr id="71" name="Group 70"/>
            <p:cNvGrpSpPr/>
            <p:nvPr/>
          </p:nvGrpSpPr>
          <p:grpSpPr>
            <a:xfrm>
              <a:off x="904045" y="4698416"/>
              <a:ext cx="4136727" cy="2177815"/>
              <a:chOff x="2566589" y="4824331"/>
              <a:chExt cx="4136727" cy="2177815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3272727" y="5024324"/>
                <a:ext cx="914400" cy="457200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il" t="it" r="ir" b="ib"/>
                <a:pathLst>
                  <a:path>
                    <a:moveTo>
                      <a:pt x="l" y="vc"/>
                    </a:moveTo>
                    <a:arcTo wR="wd2" hR="hd2" stAng="cd2" swAng="cd4"/>
                    <a:arcTo wR="wd2" hR="hd2" stAng="3cd4" swAng="cd4"/>
                    <a:arcTo wR="wd2" hR="hd2" stAng="0" swAng="cd4"/>
                    <a:arcTo wR="wd2" hR="hd2" stAng="cd4" swAng="cd4"/>
                    <a:close/>
                  </a:path>
                </a:pathLst>
              </a:custGeom>
              <a:solidFill>
                <a:srgbClr val="99CCFF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lIns="90000" tIns="45000" rIns="90000" bIns="45000" anchor="ctr" anchorCtr="1" compatLnSpc="0"/>
              <a:lstStyle/>
              <a:p>
                <a:pPr algn="ctr" hangingPunct="0"/>
                <a:r>
                  <a:rPr lang="en-US">
                    <a:latin typeface="Arial" pitchFamily="18"/>
                    <a:ea typeface="HG Mincho Light J" pitchFamily="2"/>
                    <a:cs typeface="Arial" pitchFamily="2"/>
                  </a:rPr>
                  <a:t>1</a:t>
                </a: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187128" y="5980289"/>
                <a:ext cx="914400" cy="457200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il" t="it" r="ir" b="ib"/>
                <a:pathLst>
                  <a:path>
                    <a:moveTo>
                      <a:pt x="l" y="vc"/>
                    </a:moveTo>
                    <a:arcTo wR="wd2" hR="hd2" stAng="cd2" swAng="cd4"/>
                    <a:arcTo wR="wd2" hR="hd2" stAng="3cd4" swAng="cd4"/>
                    <a:arcTo wR="wd2" hR="hd2" stAng="0" swAng="cd4"/>
                    <a:arcTo wR="wd2" hR="hd2" stAng="cd4" swAng="cd4"/>
                    <a:close/>
                  </a:path>
                </a:pathLst>
              </a:custGeom>
              <a:solidFill>
                <a:srgbClr val="99CCFF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lIns="90000" tIns="45000" rIns="90000" bIns="45000" anchor="ctr" anchorCtr="1" compatLnSpc="0"/>
              <a:lstStyle/>
              <a:p>
                <a:pPr algn="ctr" hangingPunct="0"/>
                <a:r>
                  <a:rPr lang="en-US">
                    <a:latin typeface="Arial" pitchFamily="18"/>
                    <a:ea typeface="HG Mincho Light J" pitchFamily="2"/>
                    <a:cs typeface="Arial" pitchFamily="2"/>
                  </a:rPr>
                  <a:t>3</a:t>
                </a: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5101528" y="5024324"/>
                <a:ext cx="914400" cy="457200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il" t="it" r="ir" b="ib"/>
                <a:pathLst>
                  <a:path>
                    <a:moveTo>
                      <a:pt x="l" y="vc"/>
                    </a:moveTo>
                    <a:arcTo wR="wd2" hR="hd2" stAng="cd2" swAng="cd4"/>
                    <a:arcTo wR="wd2" hR="hd2" stAng="3cd4" swAng="cd4"/>
                    <a:arcTo wR="wd2" hR="hd2" stAng="0" swAng="cd4"/>
                    <a:arcTo wR="wd2" hR="hd2" stAng="cd4" swAng="cd4"/>
                    <a:close/>
                  </a:path>
                </a:pathLst>
              </a:custGeom>
              <a:solidFill>
                <a:srgbClr val="99CCFF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lIns="90000" tIns="45000" rIns="90000" bIns="45000" anchor="ctr" anchorCtr="1" compatLnSpc="0"/>
              <a:lstStyle/>
              <a:p>
                <a:pPr algn="ctr" hangingPunct="0"/>
                <a:r>
                  <a:rPr lang="en-US">
                    <a:latin typeface="Arial" pitchFamily="18"/>
                    <a:ea typeface="HG Mincho Light J" pitchFamily="2"/>
                    <a:cs typeface="Arial" pitchFamily="2"/>
                  </a:rPr>
                  <a:t>2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487761" y="4824331"/>
                <a:ext cx="497880" cy="3563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0000" tIns="45000" rIns="90000" bIns="45000" anchorCtr="0" compatLnSpc="0">
                <a:spAutoFit/>
              </a:bodyPr>
              <a:lstStyle/>
              <a:p>
                <a:pPr hangingPunct="0"/>
                <a:r>
                  <a:rPr lang="en-US" dirty="0">
                    <a:latin typeface="Arial" pitchFamily="18"/>
                    <a:ea typeface="HG Mincho Light J" pitchFamily="2"/>
                    <a:cs typeface="Arial" pitchFamily="2"/>
                  </a:rPr>
                  <a:t>1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205436" y="5615444"/>
                <a:ext cx="497880" cy="3563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0000" tIns="45000" rIns="90000" bIns="45000" anchorCtr="0" compatLnSpc="0">
                <a:spAutoFit/>
              </a:bodyPr>
              <a:lstStyle/>
              <a:p>
                <a:pPr hangingPunct="0"/>
                <a:r>
                  <a:rPr lang="en-US" dirty="0">
                    <a:latin typeface="Arial" pitchFamily="18"/>
                    <a:ea typeface="HG Mincho Light J" pitchFamily="2"/>
                    <a:cs typeface="Arial" pitchFamily="2"/>
                  </a:rPr>
                  <a:t>0.7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566589" y="5679183"/>
                <a:ext cx="497880" cy="3563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0000" tIns="45000" rIns="90000" bIns="45000" anchorCtr="0" compatLnSpc="0">
                <a:spAutoFit/>
              </a:bodyPr>
              <a:lstStyle/>
              <a:p>
                <a:pPr hangingPunct="0"/>
                <a:r>
                  <a:rPr lang="en-US" dirty="0">
                    <a:latin typeface="Arial" pitchFamily="18"/>
                    <a:ea typeface="HG Mincho Light J" pitchFamily="2"/>
                    <a:cs typeface="Arial" pitchFamily="2"/>
                  </a:rPr>
                  <a:t>0.5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371874" y="5402310"/>
                <a:ext cx="497880" cy="3563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0000" tIns="45000" rIns="90000" bIns="45000" anchorCtr="0" compatLnSpc="0">
                <a:spAutoFit/>
              </a:bodyPr>
              <a:lstStyle/>
              <a:p>
                <a:pPr hangingPunct="0"/>
                <a:r>
                  <a:rPr lang="en-US" dirty="0">
                    <a:latin typeface="Arial" pitchFamily="18"/>
                    <a:ea typeface="HG Mincho Light J" pitchFamily="2"/>
                    <a:cs typeface="Arial" pitchFamily="2"/>
                  </a:rPr>
                  <a:t>0.3</a:t>
                </a:r>
              </a:p>
            </p:txBody>
          </p:sp>
          <p:cxnSp>
            <p:nvCxnSpPr>
              <p:cNvPr id="50" name="Curved Connector 49"/>
              <p:cNvCxnSpPr>
                <a:stCxn id="10" idx="0"/>
                <a:endCxn id="12" idx="0"/>
              </p:cNvCxnSpPr>
              <p:nvPr/>
            </p:nvCxnSpPr>
            <p:spPr>
              <a:xfrm rot="5400000" flipH="1" flipV="1">
                <a:off x="4644327" y="4109926"/>
                <a:ext cx="12700" cy="1828801"/>
              </a:xfrm>
              <a:prstGeom prst="curvedConnector3">
                <a:avLst>
                  <a:gd name="adj1" fmla="val 180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urved Connector 51"/>
              <p:cNvCxnSpPr>
                <a:stCxn id="12" idx="2"/>
                <a:endCxn id="10" idx="2"/>
              </p:cNvCxnSpPr>
              <p:nvPr/>
            </p:nvCxnSpPr>
            <p:spPr>
              <a:xfrm rot="5400000">
                <a:off x="4644328" y="4567126"/>
                <a:ext cx="12700" cy="1828801"/>
              </a:xfrm>
              <a:prstGeom prst="curvedConnector3">
                <a:avLst>
                  <a:gd name="adj1" fmla="val 180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urved Connector 53"/>
              <p:cNvCxnSpPr>
                <a:stCxn id="11" idx="1"/>
                <a:endCxn id="10" idx="1"/>
              </p:cNvCxnSpPr>
              <p:nvPr/>
            </p:nvCxnSpPr>
            <p:spPr>
              <a:xfrm rot="10800000">
                <a:off x="3272730" y="5252927"/>
                <a:ext cx="914401" cy="955965"/>
              </a:xfrm>
              <a:prstGeom prst="curvedConnector3">
                <a:avLst>
                  <a:gd name="adj1" fmla="val 125000"/>
                </a:avLst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urved Connector 55"/>
              <p:cNvCxnSpPr>
                <a:stCxn id="12" idx="3"/>
                <a:endCxn id="11" idx="3"/>
              </p:cNvCxnSpPr>
              <p:nvPr/>
            </p:nvCxnSpPr>
            <p:spPr>
              <a:xfrm flipH="1">
                <a:off x="5101528" y="5252926"/>
                <a:ext cx="914400" cy="955965"/>
              </a:xfrm>
              <a:prstGeom prst="curvedConnector3">
                <a:avLst>
                  <a:gd name="adj1" fmla="val -25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urved Connector 59"/>
              <p:cNvCxnSpPr>
                <a:stCxn id="11" idx="0"/>
                <a:endCxn id="11" idx="2"/>
              </p:cNvCxnSpPr>
              <p:nvPr/>
            </p:nvCxnSpPr>
            <p:spPr>
              <a:xfrm rot="16200000" flipH="1">
                <a:off x="4415728" y="6208889"/>
                <a:ext cx="457200" cy="12700"/>
              </a:xfrm>
              <a:prstGeom prst="curvedConnector5">
                <a:avLst>
                  <a:gd name="adj1" fmla="val -50000"/>
                  <a:gd name="adj2" fmla="val 5400000"/>
                  <a:gd name="adj3" fmla="val 15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4790879" y="6645810"/>
                <a:ext cx="497880" cy="3563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0000" tIns="45000" rIns="90000" bIns="45000" anchorCtr="0" compatLnSpc="0">
                <a:spAutoFit/>
              </a:bodyPr>
              <a:lstStyle/>
              <a:p>
                <a:pPr hangingPunct="0"/>
                <a:r>
                  <a:rPr lang="en-US" dirty="0">
                    <a:latin typeface="Arial" pitchFamily="18"/>
                    <a:ea typeface="HG Mincho Light J" pitchFamily="2"/>
                    <a:cs typeface="Arial" pitchFamily="2"/>
                  </a:rPr>
                  <a:t>0.5</a:t>
                </a: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1454736" y="6734787"/>
              <a:ext cx="28959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Three states irreducible MC</a:t>
              </a:r>
              <a:endParaRPr lang="en-US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530442" y="4366721"/>
            <a:ext cx="3881438" cy="2723043"/>
            <a:chOff x="5790217" y="4581873"/>
            <a:chExt cx="3881438" cy="2723043"/>
          </a:xfrm>
        </p:grpSpPr>
        <p:grpSp>
          <p:nvGrpSpPr>
            <p:cNvPr id="73" name="Group 72"/>
            <p:cNvGrpSpPr/>
            <p:nvPr/>
          </p:nvGrpSpPr>
          <p:grpSpPr>
            <a:xfrm>
              <a:off x="5790217" y="4581873"/>
              <a:ext cx="3881438" cy="2177815"/>
              <a:chOff x="2821878" y="4824331"/>
              <a:chExt cx="3881438" cy="2177815"/>
            </a:xfrm>
          </p:grpSpPr>
          <p:sp>
            <p:nvSpPr>
              <p:cNvPr id="74" name="Freeform 73"/>
              <p:cNvSpPr/>
              <p:nvPr/>
            </p:nvSpPr>
            <p:spPr>
              <a:xfrm>
                <a:off x="3272727" y="5024324"/>
                <a:ext cx="914400" cy="457200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il" t="it" r="ir" b="ib"/>
                <a:pathLst>
                  <a:path>
                    <a:moveTo>
                      <a:pt x="l" y="vc"/>
                    </a:moveTo>
                    <a:arcTo wR="wd2" hR="hd2" stAng="cd2" swAng="cd4"/>
                    <a:arcTo wR="wd2" hR="hd2" stAng="3cd4" swAng="cd4"/>
                    <a:arcTo wR="wd2" hR="hd2" stAng="0" swAng="cd4"/>
                    <a:arcTo wR="wd2" hR="hd2" stAng="cd4" swAng="cd4"/>
                    <a:close/>
                  </a:path>
                </a:pathLst>
              </a:custGeom>
              <a:solidFill>
                <a:srgbClr val="99CCFF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lIns="90000" tIns="45000" rIns="90000" bIns="45000" anchor="ctr" anchorCtr="1" compatLnSpc="0"/>
              <a:lstStyle/>
              <a:p>
                <a:pPr algn="ctr" hangingPunct="0"/>
                <a:r>
                  <a:rPr lang="en-US">
                    <a:latin typeface="Arial" pitchFamily="18"/>
                    <a:ea typeface="HG Mincho Light J" pitchFamily="2"/>
                    <a:cs typeface="Arial" pitchFamily="2"/>
                  </a:rPr>
                  <a:t>1</a:t>
                </a:r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4187128" y="5980289"/>
                <a:ext cx="914400" cy="457200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il" t="it" r="ir" b="ib"/>
                <a:pathLst>
                  <a:path>
                    <a:moveTo>
                      <a:pt x="l" y="vc"/>
                    </a:moveTo>
                    <a:arcTo wR="wd2" hR="hd2" stAng="cd2" swAng="cd4"/>
                    <a:arcTo wR="wd2" hR="hd2" stAng="3cd4" swAng="cd4"/>
                    <a:arcTo wR="wd2" hR="hd2" stAng="0" swAng="cd4"/>
                    <a:arcTo wR="wd2" hR="hd2" stAng="cd4" swAng="cd4"/>
                    <a:close/>
                  </a:path>
                </a:pathLst>
              </a:custGeom>
              <a:solidFill>
                <a:srgbClr val="99CCFF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lIns="90000" tIns="45000" rIns="90000" bIns="45000" anchor="ctr" anchorCtr="1" compatLnSpc="0"/>
              <a:lstStyle/>
              <a:p>
                <a:pPr algn="ctr" hangingPunct="0"/>
                <a:r>
                  <a:rPr lang="en-US">
                    <a:latin typeface="Arial" pitchFamily="18"/>
                    <a:ea typeface="HG Mincho Light J" pitchFamily="2"/>
                    <a:cs typeface="Arial" pitchFamily="2"/>
                  </a:rPr>
                  <a:t>3</a:t>
                </a:r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5101528" y="5024324"/>
                <a:ext cx="914400" cy="457200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il" t="it" r="ir" b="ib"/>
                <a:pathLst>
                  <a:path>
                    <a:moveTo>
                      <a:pt x="l" y="vc"/>
                    </a:moveTo>
                    <a:arcTo wR="wd2" hR="hd2" stAng="cd2" swAng="cd4"/>
                    <a:arcTo wR="wd2" hR="hd2" stAng="3cd4" swAng="cd4"/>
                    <a:arcTo wR="wd2" hR="hd2" stAng="0" swAng="cd4"/>
                    <a:arcTo wR="wd2" hR="hd2" stAng="cd4" swAng="cd4"/>
                    <a:close/>
                  </a:path>
                </a:pathLst>
              </a:custGeom>
              <a:solidFill>
                <a:srgbClr val="99CCFF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lIns="90000" tIns="45000" rIns="90000" bIns="45000" anchor="ctr" anchorCtr="1" compatLnSpc="0"/>
              <a:lstStyle/>
              <a:p>
                <a:pPr algn="ctr" hangingPunct="0"/>
                <a:r>
                  <a:rPr lang="en-US">
                    <a:latin typeface="Arial" pitchFamily="18"/>
                    <a:ea typeface="HG Mincho Light J" pitchFamily="2"/>
                    <a:cs typeface="Arial" pitchFamily="2"/>
                  </a:rPr>
                  <a:t>2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373460" y="4824331"/>
                <a:ext cx="497880" cy="3563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0000" tIns="45000" rIns="90000" bIns="45000" anchorCtr="0" compatLnSpc="0">
                <a:spAutoFit/>
              </a:bodyPr>
              <a:lstStyle/>
              <a:p>
                <a:pPr hangingPunct="0"/>
                <a:r>
                  <a:rPr lang="en-US" dirty="0" smtClean="0">
                    <a:latin typeface="Arial" pitchFamily="18"/>
                    <a:ea typeface="HG Mincho Light J" pitchFamily="2"/>
                    <a:cs typeface="Arial" pitchFamily="2"/>
                  </a:rPr>
                  <a:t>0.5</a:t>
                </a:r>
                <a:endParaRPr lang="en-US" dirty="0">
                  <a:latin typeface="Arial" pitchFamily="18"/>
                  <a:ea typeface="HG Mincho Light J" pitchFamily="2"/>
                  <a:cs typeface="Arial" pitchFamily="2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205436" y="5615444"/>
                <a:ext cx="497880" cy="3563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0000" tIns="45000" rIns="90000" bIns="45000" anchorCtr="0" compatLnSpc="0">
                <a:spAutoFit/>
              </a:bodyPr>
              <a:lstStyle/>
              <a:p>
                <a:pPr hangingPunct="0"/>
                <a:r>
                  <a:rPr lang="en-US" dirty="0">
                    <a:latin typeface="Arial" pitchFamily="18"/>
                    <a:ea typeface="HG Mincho Light J" pitchFamily="2"/>
                    <a:cs typeface="Arial" pitchFamily="2"/>
                  </a:rPr>
                  <a:t>0.7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821878" y="5977287"/>
                <a:ext cx="497880" cy="3563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0000" tIns="45000" rIns="90000" bIns="45000" anchorCtr="0" compatLnSpc="0">
                <a:spAutoFit/>
              </a:bodyPr>
              <a:lstStyle/>
              <a:p>
                <a:pPr hangingPunct="0"/>
                <a:r>
                  <a:rPr lang="en-US" dirty="0" smtClean="0">
                    <a:latin typeface="Arial" pitchFamily="18"/>
                    <a:ea typeface="HG Mincho Light J" pitchFamily="2"/>
                    <a:cs typeface="Arial" pitchFamily="2"/>
                  </a:rPr>
                  <a:t>0.5</a:t>
                </a:r>
                <a:endParaRPr lang="en-US" dirty="0">
                  <a:latin typeface="Arial" pitchFamily="18"/>
                  <a:ea typeface="HG Mincho Light J" pitchFamily="2"/>
                  <a:cs typeface="Arial" pitchFamily="2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371874" y="5402310"/>
                <a:ext cx="497880" cy="3563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0000" tIns="45000" rIns="90000" bIns="45000" anchorCtr="0" compatLnSpc="0">
                <a:spAutoFit/>
              </a:bodyPr>
              <a:lstStyle/>
              <a:p>
                <a:pPr hangingPunct="0"/>
                <a:r>
                  <a:rPr lang="en-US" dirty="0">
                    <a:latin typeface="Arial" pitchFamily="18"/>
                    <a:ea typeface="HG Mincho Light J" pitchFamily="2"/>
                    <a:cs typeface="Arial" pitchFamily="2"/>
                  </a:rPr>
                  <a:t>0.3</a:t>
                </a:r>
              </a:p>
            </p:txBody>
          </p:sp>
          <p:cxnSp>
            <p:nvCxnSpPr>
              <p:cNvPr id="81" name="Curved Connector 80"/>
              <p:cNvCxnSpPr>
                <a:stCxn id="74" idx="0"/>
                <a:endCxn id="76" idx="0"/>
              </p:cNvCxnSpPr>
              <p:nvPr/>
            </p:nvCxnSpPr>
            <p:spPr>
              <a:xfrm rot="5400000" flipH="1" flipV="1">
                <a:off x="4644327" y="4109926"/>
                <a:ext cx="12700" cy="1828801"/>
              </a:xfrm>
              <a:prstGeom prst="curvedConnector3">
                <a:avLst>
                  <a:gd name="adj1" fmla="val 180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urved Connector 81"/>
              <p:cNvCxnSpPr>
                <a:stCxn id="76" idx="2"/>
                <a:endCxn id="74" idx="2"/>
              </p:cNvCxnSpPr>
              <p:nvPr/>
            </p:nvCxnSpPr>
            <p:spPr>
              <a:xfrm rot="5400000">
                <a:off x="4644328" y="4567126"/>
                <a:ext cx="12700" cy="1828801"/>
              </a:xfrm>
              <a:prstGeom prst="curvedConnector3">
                <a:avLst>
                  <a:gd name="adj1" fmla="val 180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urved Connector 83"/>
              <p:cNvCxnSpPr>
                <a:stCxn id="76" idx="3"/>
                <a:endCxn id="75" idx="3"/>
              </p:cNvCxnSpPr>
              <p:nvPr/>
            </p:nvCxnSpPr>
            <p:spPr>
              <a:xfrm flipH="1">
                <a:off x="5101528" y="5252926"/>
                <a:ext cx="914400" cy="955965"/>
              </a:xfrm>
              <a:prstGeom prst="curvedConnector3">
                <a:avLst>
                  <a:gd name="adj1" fmla="val -25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urved Connector 84"/>
              <p:cNvCxnSpPr>
                <a:stCxn id="75" idx="0"/>
                <a:endCxn id="75" idx="2"/>
              </p:cNvCxnSpPr>
              <p:nvPr/>
            </p:nvCxnSpPr>
            <p:spPr>
              <a:xfrm rot="16200000" flipH="1">
                <a:off x="4415728" y="6208889"/>
                <a:ext cx="457200" cy="12700"/>
              </a:xfrm>
              <a:prstGeom prst="curvedConnector5">
                <a:avLst>
                  <a:gd name="adj1" fmla="val -50000"/>
                  <a:gd name="adj2" fmla="val 5400000"/>
                  <a:gd name="adj3" fmla="val 150000"/>
                </a:avLst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4790879" y="6645810"/>
                <a:ext cx="497880" cy="3563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0000" tIns="45000" rIns="90000" bIns="45000" anchorCtr="0" compatLnSpc="0">
                <a:spAutoFit/>
              </a:bodyPr>
              <a:lstStyle/>
              <a:p>
                <a:pPr hangingPunct="0"/>
                <a:r>
                  <a:rPr lang="en-US" dirty="0" smtClean="0">
                    <a:solidFill>
                      <a:srgbClr val="FF0000"/>
                    </a:solidFill>
                    <a:latin typeface="Arial" pitchFamily="18"/>
                    <a:ea typeface="HG Mincho Light J" pitchFamily="2"/>
                    <a:cs typeface="Arial" pitchFamily="2"/>
                  </a:rPr>
                  <a:t>1</a:t>
                </a:r>
                <a:endParaRPr lang="en-US" dirty="0">
                  <a:solidFill>
                    <a:srgbClr val="FF0000"/>
                  </a:solidFill>
                  <a:latin typeface="Arial" pitchFamily="18"/>
                  <a:ea typeface="HG Mincho Light J" pitchFamily="2"/>
                  <a:cs typeface="Arial" pitchFamily="2"/>
                </a:endParaRPr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6016336" y="6658585"/>
              <a:ext cx="34431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Three states absorbing MC: state 3 is absorbing, {1,2} are transient</a:t>
              </a:r>
              <a:endParaRPr lang="en-US" dirty="0"/>
            </a:p>
          </p:txBody>
        </p:sp>
        <p:cxnSp>
          <p:nvCxnSpPr>
            <p:cNvPr id="90" name="Curved Connector 89"/>
            <p:cNvCxnSpPr/>
            <p:nvPr/>
          </p:nvCxnSpPr>
          <p:spPr>
            <a:xfrm rot="10800000" flipH="1" flipV="1">
              <a:off x="6211204" y="5019996"/>
              <a:ext cx="914401" cy="955965"/>
            </a:xfrm>
            <a:prstGeom prst="curvedConnector3">
              <a:avLst>
                <a:gd name="adj1" fmla="val -25000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Lecture 1: Algo. Methods for discrete time MC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B701-8892-4D7D-9E55-213193777A2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49790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Introduction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481039"/>
                <a:ext cx="9071640" cy="5765937"/>
              </a:xfrm>
            </p:spPr>
            <p:txBody>
              <a:bodyPr>
                <a:spAutoFit/>
              </a:bodyPr>
              <a:lstStyle/>
              <a:p>
                <a:pPr marL="56520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3000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i="0" dirty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3000" dirty="0" smtClean="0"/>
                  <a:t> denotes the set of transient states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i="0" dirty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000" dirty="0" smtClean="0"/>
                  <a:t> the set of absorbing states. For absorbing Markov chains the transition probability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1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 smtClean="0"/>
                  <a:t>can be written </a:t>
                </a:r>
                <a:r>
                  <a:rPr lang="en-US" sz="3000" dirty="0" smtClean="0"/>
                  <a:t>as</a:t>
                </a:r>
                <a:r>
                  <a:rPr lang="en-US" sz="30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1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000" dirty="0" smtClean="0"/>
                  <a:t> identity matrix,</a:t>
                </a:r>
                <a:endParaRPr lang="en-US" sz="3000" dirty="0" smtClean="0"/>
              </a:p>
              <a:p>
                <a:pPr marL="108000" indent="0">
                  <a:buSzPct val="45000"/>
                </a:pPr>
                <a:r>
                  <a:rPr lang="en-US" sz="3000" b="1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3000" b="0" i="0" smtClean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000" b="0" i="0" smtClean="0">
                                      <a:latin typeface="Cambria Math" panose="02040503050406030204" pitchFamily="18" charset="0"/>
                                    </a:rPr>
                                    <m:t>tt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000" b="0" i="0" smtClean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000" b="0" i="0" smtClean="0">
                                      <a:latin typeface="Cambria Math" panose="02040503050406030204" pitchFamily="18" charset="0"/>
                                    </a:rPr>
                                    <m:t>ta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30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0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</m:mr>
                        </m:m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3000" b="1" dirty="0" smtClean="0"/>
              </a:p>
              <a:p>
                <a:pPr marL="56520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30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000" dirty="0" smtClean="0"/>
                  <a:t>,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3000" dirty="0" smtClean="0"/>
                  <a:t>, denote expected number of visits to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000" dirty="0" smtClean="0"/>
                  <a:t> before absorption given that the chain starts in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000" dirty="0" smtClean="0"/>
                  <a:t> at the time 0. </a:t>
                </a:r>
                <a:endParaRPr lang="en-US" sz="3000" dirty="0" smtClean="0"/>
              </a:p>
              <a:p>
                <a:pPr marL="56520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3000" dirty="0" smtClean="0"/>
                  <a:t>The </a:t>
                </a:r>
                <a:r>
                  <a:rPr lang="en-US" sz="3000" dirty="0" smtClean="0"/>
                  <a:t>matrix M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000" b="1" i="1" smtClean="0">
                                <a:latin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b="1" dirty="0" smtClean="0"/>
                  <a:t> </a:t>
                </a:r>
                <a:r>
                  <a:rPr lang="en-US" sz="3000" dirty="0" smtClean="0"/>
                  <a:t>gives </a:t>
                </a:r>
                <a:endParaRPr lang="en-US" sz="3000" b="1" i="0" dirty="0" smtClean="0">
                  <a:latin typeface="Cambria Math" panose="02040503050406030204" pitchFamily="18" charset="0"/>
                </a:endParaRPr>
              </a:p>
              <a:p>
                <a:pPr marL="108000" indent="0" algn="ctr">
                  <a:buSzPct val="45000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000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3000" b="0" i="0" smtClean="0">
                                    <a:latin typeface="Cambria Math" panose="02040503050406030204" pitchFamily="18" charset="0"/>
                                  </a:rPr>
                                  <m:t>tt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 b="0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000" b="0">
                            <a:latin typeface="Cambria Math" panose="02040503050406030204" pitchFamily="18" charset="0"/>
                          </a:rPr>
                          <m:t>tt</m:t>
                        </m:r>
                      </m:sub>
                    </m:sSub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3000" b="0" i="1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000" b="0">
                                <a:latin typeface="Cambria Math" panose="02040503050406030204" pitchFamily="18" charset="0"/>
                              </a:rPr>
                              <m:t>tt</m:t>
                            </m:r>
                          </m:sub>
                        </m:s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r>
                  <a:rPr lang="en-US" sz="3000" dirty="0" smtClean="0"/>
                  <a:t> </a:t>
                </a: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481039"/>
                <a:ext cx="9071640" cy="5765937"/>
              </a:xfrm>
              <a:blipFill rotWithShape="0">
                <a:blip r:embed="rId3"/>
                <a:stretch>
                  <a:fillRect t="-2220" r="-3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6047747" y="3042103"/>
            <a:ext cx="3486214" cy="1355085"/>
            <a:chOff x="5742748" y="4581873"/>
            <a:chExt cx="3928907" cy="2199643"/>
          </a:xfrm>
        </p:grpSpPr>
        <p:grpSp>
          <p:nvGrpSpPr>
            <p:cNvPr id="73" name="Group 72"/>
            <p:cNvGrpSpPr/>
            <p:nvPr/>
          </p:nvGrpSpPr>
          <p:grpSpPr>
            <a:xfrm>
              <a:off x="5742748" y="4581873"/>
              <a:ext cx="3928907" cy="2199643"/>
              <a:chOff x="2774409" y="4824331"/>
              <a:chExt cx="3928907" cy="2199643"/>
            </a:xfrm>
          </p:grpSpPr>
          <p:sp>
            <p:nvSpPr>
              <p:cNvPr id="74" name="Freeform 73"/>
              <p:cNvSpPr/>
              <p:nvPr/>
            </p:nvSpPr>
            <p:spPr>
              <a:xfrm>
                <a:off x="3272727" y="5024324"/>
                <a:ext cx="914400" cy="457200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il" t="it" r="ir" b="ib"/>
                <a:pathLst>
                  <a:path>
                    <a:moveTo>
                      <a:pt x="l" y="vc"/>
                    </a:moveTo>
                    <a:arcTo wR="wd2" hR="hd2" stAng="cd2" swAng="cd4"/>
                    <a:arcTo wR="wd2" hR="hd2" stAng="3cd4" swAng="cd4"/>
                    <a:arcTo wR="wd2" hR="hd2" stAng="0" swAng="cd4"/>
                    <a:arcTo wR="wd2" hR="hd2" stAng="cd4" swAng="cd4"/>
                    <a:close/>
                  </a:path>
                </a:pathLst>
              </a:custGeom>
              <a:solidFill>
                <a:srgbClr val="99CCFF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lIns="90000" tIns="45000" rIns="90000" bIns="45000" anchor="ctr" anchorCtr="1" compatLnSpc="0"/>
              <a:lstStyle/>
              <a:p>
                <a:pPr algn="ctr" hangingPunct="0"/>
                <a:r>
                  <a:rPr lang="en-US">
                    <a:latin typeface="Arial" pitchFamily="18"/>
                    <a:ea typeface="HG Mincho Light J" pitchFamily="2"/>
                    <a:cs typeface="Arial" pitchFamily="2"/>
                  </a:rPr>
                  <a:t>1</a:t>
                </a:r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4187128" y="6242223"/>
                <a:ext cx="914400" cy="457200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il" t="it" r="ir" b="ib"/>
                <a:pathLst>
                  <a:path>
                    <a:moveTo>
                      <a:pt x="l" y="vc"/>
                    </a:moveTo>
                    <a:arcTo wR="wd2" hR="hd2" stAng="cd2" swAng="cd4"/>
                    <a:arcTo wR="wd2" hR="hd2" stAng="3cd4" swAng="cd4"/>
                    <a:arcTo wR="wd2" hR="hd2" stAng="0" swAng="cd4"/>
                    <a:arcTo wR="wd2" hR="hd2" stAng="cd4" swAng="cd4"/>
                    <a:close/>
                  </a:path>
                </a:pathLst>
              </a:custGeom>
              <a:solidFill>
                <a:srgbClr val="99CCFF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lIns="90000" tIns="45000" rIns="90000" bIns="45000" anchor="ctr" anchorCtr="1" compatLnSpc="0"/>
              <a:lstStyle/>
              <a:p>
                <a:pPr algn="ctr" hangingPunct="0"/>
                <a:r>
                  <a:rPr lang="en-US">
                    <a:latin typeface="Arial" pitchFamily="18"/>
                    <a:ea typeface="HG Mincho Light J" pitchFamily="2"/>
                    <a:cs typeface="Arial" pitchFamily="2"/>
                  </a:rPr>
                  <a:t>3</a:t>
                </a:r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5101528" y="5024324"/>
                <a:ext cx="914400" cy="457200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il" t="it" r="ir" b="ib"/>
                <a:pathLst>
                  <a:path>
                    <a:moveTo>
                      <a:pt x="l" y="vc"/>
                    </a:moveTo>
                    <a:arcTo wR="wd2" hR="hd2" stAng="cd2" swAng="cd4"/>
                    <a:arcTo wR="wd2" hR="hd2" stAng="3cd4" swAng="cd4"/>
                    <a:arcTo wR="wd2" hR="hd2" stAng="0" swAng="cd4"/>
                    <a:arcTo wR="wd2" hR="hd2" stAng="cd4" swAng="cd4"/>
                    <a:close/>
                  </a:path>
                </a:pathLst>
              </a:custGeom>
              <a:solidFill>
                <a:srgbClr val="99CCFF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lIns="90000" tIns="45000" rIns="90000" bIns="45000" anchor="ctr" anchorCtr="1" compatLnSpc="0"/>
              <a:lstStyle/>
              <a:p>
                <a:pPr algn="ctr" hangingPunct="0"/>
                <a:r>
                  <a:rPr lang="en-US">
                    <a:latin typeface="Arial" pitchFamily="18"/>
                    <a:ea typeface="HG Mincho Light J" pitchFamily="2"/>
                    <a:cs typeface="Arial" pitchFamily="2"/>
                  </a:rPr>
                  <a:t>2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373461" y="4824331"/>
                <a:ext cx="497880" cy="482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0000" tIns="45000" rIns="90000" bIns="45000" anchorCtr="0" compatLnSpc="0">
                <a:spAutoFit/>
              </a:bodyPr>
              <a:lstStyle/>
              <a:p>
                <a:pPr hangingPunct="0"/>
                <a:r>
                  <a:rPr lang="en-US" sz="1400" dirty="0" smtClean="0">
                    <a:latin typeface="Arial" pitchFamily="18"/>
                    <a:ea typeface="HG Mincho Light J" pitchFamily="2"/>
                    <a:cs typeface="Arial" pitchFamily="2"/>
                  </a:rPr>
                  <a:t>0.5</a:t>
                </a:r>
                <a:endParaRPr lang="en-US" sz="1400" dirty="0">
                  <a:latin typeface="Arial" pitchFamily="18"/>
                  <a:ea typeface="HG Mincho Light J" pitchFamily="2"/>
                  <a:cs typeface="Arial" pitchFamily="2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205436" y="5615443"/>
                <a:ext cx="497880" cy="482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0000" tIns="45000" rIns="90000" bIns="45000" anchorCtr="0" compatLnSpc="0">
                <a:spAutoFit/>
              </a:bodyPr>
              <a:lstStyle/>
              <a:p>
                <a:pPr hangingPunct="0"/>
                <a:r>
                  <a:rPr lang="en-US" sz="1400" dirty="0">
                    <a:latin typeface="Arial" pitchFamily="18"/>
                    <a:ea typeface="HG Mincho Light J" pitchFamily="2"/>
                    <a:cs typeface="Arial" pitchFamily="2"/>
                  </a:rPr>
                  <a:t>0.7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774409" y="5679183"/>
                <a:ext cx="497880" cy="3563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0000" tIns="45000" rIns="90000" bIns="45000" anchorCtr="0" compatLnSpc="0">
                <a:spAutoFit/>
              </a:bodyPr>
              <a:lstStyle/>
              <a:p>
                <a:pPr hangingPunct="0"/>
                <a:r>
                  <a:rPr lang="en-US" dirty="0" smtClean="0">
                    <a:latin typeface="Arial" pitchFamily="18"/>
                    <a:ea typeface="HG Mincho Light J" pitchFamily="2"/>
                    <a:cs typeface="Arial" pitchFamily="2"/>
                  </a:rPr>
                  <a:t>1</a:t>
                </a:r>
                <a:endParaRPr lang="en-US" dirty="0">
                  <a:latin typeface="Arial" pitchFamily="18"/>
                  <a:ea typeface="HG Mincho Light J" pitchFamily="2"/>
                  <a:cs typeface="Arial" pitchFamily="2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371874" y="5402311"/>
                <a:ext cx="497880" cy="482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0000" tIns="45000" rIns="90000" bIns="45000" anchorCtr="0" compatLnSpc="0">
                <a:spAutoFit/>
              </a:bodyPr>
              <a:lstStyle/>
              <a:p>
                <a:pPr hangingPunct="0"/>
                <a:r>
                  <a:rPr lang="en-US" sz="1400" dirty="0">
                    <a:latin typeface="Arial" pitchFamily="18"/>
                    <a:ea typeface="HG Mincho Light J" pitchFamily="2"/>
                    <a:cs typeface="Arial" pitchFamily="2"/>
                  </a:rPr>
                  <a:t>0.3</a:t>
                </a:r>
              </a:p>
            </p:txBody>
          </p:sp>
          <p:cxnSp>
            <p:nvCxnSpPr>
              <p:cNvPr id="81" name="Curved Connector 80"/>
              <p:cNvCxnSpPr>
                <a:stCxn id="74" idx="0"/>
                <a:endCxn id="76" idx="0"/>
              </p:cNvCxnSpPr>
              <p:nvPr/>
            </p:nvCxnSpPr>
            <p:spPr>
              <a:xfrm rot="5400000" flipH="1" flipV="1">
                <a:off x="4644327" y="4109926"/>
                <a:ext cx="12700" cy="1828801"/>
              </a:xfrm>
              <a:prstGeom prst="curvedConnector3">
                <a:avLst>
                  <a:gd name="adj1" fmla="val 180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urved Connector 81"/>
              <p:cNvCxnSpPr>
                <a:stCxn id="76" idx="2"/>
                <a:endCxn id="74" idx="2"/>
              </p:cNvCxnSpPr>
              <p:nvPr/>
            </p:nvCxnSpPr>
            <p:spPr>
              <a:xfrm rot="5400000">
                <a:off x="4644328" y="4567126"/>
                <a:ext cx="12700" cy="1828801"/>
              </a:xfrm>
              <a:prstGeom prst="curvedConnector3">
                <a:avLst>
                  <a:gd name="adj1" fmla="val 180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urved Connector 83"/>
              <p:cNvCxnSpPr>
                <a:stCxn id="76" idx="3"/>
                <a:endCxn id="75" idx="3"/>
              </p:cNvCxnSpPr>
              <p:nvPr/>
            </p:nvCxnSpPr>
            <p:spPr>
              <a:xfrm flipH="1">
                <a:off x="5101528" y="5252924"/>
                <a:ext cx="914400" cy="1217899"/>
              </a:xfrm>
              <a:prstGeom prst="curvedConnector3">
                <a:avLst>
                  <a:gd name="adj1" fmla="val -28175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urved Connector 84"/>
              <p:cNvCxnSpPr>
                <a:stCxn id="75" idx="0"/>
                <a:endCxn id="75" idx="2"/>
              </p:cNvCxnSpPr>
              <p:nvPr/>
            </p:nvCxnSpPr>
            <p:spPr>
              <a:xfrm rot="16200000" flipH="1">
                <a:off x="4415728" y="6473973"/>
                <a:ext cx="457200" cy="14313"/>
              </a:xfrm>
              <a:prstGeom prst="curvedConnector5">
                <a:avLst>
                  <a:gd name="adj1" fmla="val -81163"/>
                  <a:gd name="adj2" fmla="val 4994370"/>
                  <a:gd name="adj3" fmla="val 181163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5215206" y="6667638"/>
                <a:ext cx="497880" cy="3563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0000" tIns="45000" rIns="90000" bIns="45000" anchorCtr="0" compatLnSpc="0">
                <a:spAutoFit/>
              </a:bodyPr>
              <a:lstStyle/>
              <a:p>
                <a:pPr hangingPunct="0"/>
                <a:r>
                  <a:rPr lang="en-US" dirty="0" smtClean="0">
                    <a:latin typeface="Arial" pitchFamily="18"/>
                    <a:ea typeface="HG Mincho Light J" pitchFamily="2"/>
                    <a:cs typeface="Arial" pitchFamily="2"/>
                  </a:rPr>
                  <a:t>1</a:t>
                </a:r>
                <a:endParaRPr lang="en-US" dirty="0">
                  <a:latin typeface="Arial" pitchFamily="18"/>
                  <a:ea typeface="HG Mincho Light J" pitchFamily="2"/>
                  <a:cs typeface="Arial" pitchFamily="2"/>
                </a:endParaRPr>
              </a:p>
            </p:txBody>
          </p:sp>
        </p:grpSp>
        <p:cxnSp>
          <p:nvCxnSpPr>
            <p:cNvPr id="90" name="Curved Connector 89"/>
            <p:cNvCxnSpPr>
              <a:endCxn id="75" idx="1"/>
            </p:cNvCxnSpPr>
            <p:nvPr/>
          </p:nvCxnSpPr>
          <p:spPr>
            <a:xfrm>
              <a:off x="6211204" y="5019997"/>
              <a:ext cx="944264" cy="1208369"/>
            </a:xfrm>
            <a:prstGeom prst="curvedConnector3">
              <a:avLst>
                <a:gd name="adj1" fmla="val -22221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4237" y="7025175"/>
            <a:ext cx="3537100" cy="521280"/>
          </a:xfrm>
        </p:spPr>
        <p:txBody>
          <a:bodyPr/>
          <a:lstStyle/>
          <a:p>
            <a:pPr algn="l"/>
            <a:r>
              <a:rPr lang="en-US" dirty="0" smtClean="0"/>
              <a:t>Lecture 1: </a:t>
            </a:r>
            <a:r>
              <a:rPr lang="en-US" dirty="0" err="1" smtClean="0"/>
              <a:t>Algo</a:t>
            </a:r>
            <a:r>
              <a:rPr lang="en-US" dirty="0" smtClean="0"/>
              <a:t>. Methods for discrete time MC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B701-8892-4D7D-9E55-213193777A2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2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Equilibrium </a:t>
            </a:r>
            <a:r>
              <a:rPr lang="en-US" dirty="0" smtClean="0"/>
              <a:t>distribution </a:t>
            </a:r>
            <a:r>
              <a:rPr lang="en-US" dirty="0"/>
              <a:t>of MC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457200" y="1719612"/>
                <a:ext cx="9440562" cy="5371470"/>
              </a:xfrm>
            </p:spPr>
            <p:txBody>
              <a:bodyPr wrap="square">
                <a:spAutoFit/>
              </a:bodyPr>
              <a:lstStyle/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3000" dirty="0" smtClean="0"/>
                  <a:t>The equilibrium, steady state, probability is defined</a:t>
                </a:r>
              </a:p>
              <a:p>
                <a:pPr marL="108000" lvl="0" indent="0">
                  <a:buSzPct val="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0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func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=0,…,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3000" dirty="0" smtClean="0"/>
              </a:p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3000" dirty="0" smtClean="0"/>
                  <a:t>The </a:t>
                </a:r>
                <a:r>
                  <a:rPr lang="en-US" sz="3000" dirty="0"/>
                  <a:t>equilibrium distribution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/>
                  <a:t> </a:t>
                </a:r>
                <a:r>
                  <a:rPr lang="en-US" sz="3000" dirty="0" smtClean="0"/>
                  <a:t>of the (irreducible) MC is </a:t>
                </a:r>
                <a:r>
                  <a:rPr lang="en-US" sz="3000" dirty="0"/>
                  <a:t>the unique solution </a:t>
                </a:r>
                <a:r>
                  <a:rPr lang="en-US" sz="3000" dirty="0" smtClean="0"/>
                  <a:t>to</a:t>
                </a:r>
              </a:p>
              <a:p>
                <a:pPr marL="108000" lvl="0" indent="0" algn="ctr">
                  <a:buSzPct val="45000"/>
                </a:pP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000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𝑝𝑒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000" b="0" dirty="0" smtClean="0"/>
                  <a:t> where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3000" dirty="0"/>
                  <a:t> is a column vector of ones</a:t>
                </a:r>
              </a:p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3000" dirty="0" smtClean="0"/>
                  <a:t>For small </a:t>
                </a:r>
                <a:r>
                  <a:rPr lang="en-US" sz="3000" dirty="0" smtClean="0"/>
                  <a:t>size Markov </a:t>
                </a:r>
                <a:r>
                  <a:rPr lang="en-US" sz="3000" dirty="0" smtClean="0"/>
                  <a:t>chains 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 smtClean="0"/>
                  <a:t> can be </a:t>
                </a:r>
                <a:r>
                  <a:rPr lang="en-US" sz="3000" dirty="0" smtClean="0"/>
                  <a:t>computed</a:t>
                </a:r>
                <a:endParaRPr lang="en-US" sz="3000" i="1" dirty="0" smtClean="0">
                  <a:latin typeface="Cambria Math" panose="02040503050406030204" pitchFamily="18" charset="0"/>
                </a:endParaRPr>
              </a:p>
              <a:p>
                <a:pPr marL="108000" lvl="0" indent="0">
                  <a:buSzPct val="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1" i="0" smtClean="0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  <m:r>
                                <a:rPr lang="en-US" sz="30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b="1" i="0" smtClean="0"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sSup>
                                <m:sSup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3000" b="0" dirty="0" smtClean="0"/>
              </a:p>
              <a:p>
                <a:pPr marL="108000" lvl="0" indent="0">
                  <a:buSzPct val="45000"/>
                </a:pPr>
                <a:r>
                  <a:rPr lang="en-US" sz="30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3000" b="0" dirty="0" smtClean="0"/>
                  <a:t> is a column vector of ones,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000" b="0" dirty="0" smtClean="0"/>
                  <a:t> is the transpose of 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3000" b="0" dirty="0" smtClean="0"/>
                  <a:t>. Note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𝑒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000" b="0" dirty="0" smtClean="0"/>
                  <a:t> is a matrix of ones</a:t>
                </a: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1719612"/>
                <a:ext cx="9440562" cy="5371470"/>
              </a:xfrm>
              <a:blipFill rotWithShape="0">
                <a:blip r:embed="rId3"/>
                <a:stretch>
                  <a:fillRect l="-1291" t="-2270" r="-2389" b="-3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Lecture 1: Algo. Methods for discrete time MC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B701-8892-4D7D-9E55-213193777A2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/>
              <a:t>Exact Methods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1659960"/>
          </a:xfrm>
        </p:spPr>
        <p:txBody>
          <a:bodyPr>
            <a:spAutoFit/>
          </a:bodyPr>
          <a:lstStyle/>
          <a:p>
            <a:pPr marL="622350" lvl="0" indent="-514350">
              <a:buSzPct val="45000"/>
              <a:buFont typeface="+mj-lt"/>
              <a:buAutoNum type="arabicPeriod"/>
            </a:pPr>
            <a:r>
              <a:rPr lang="en-US" dirty="0"/>
              <a:t>Gaussian elimination </a:t>
            </a:r>
            <a:r>
              <a:rPr lang="en-US" dirty="0" smtClean="0"/>
              <a:t>algorithm (linear algebra)</a:t>
            </a:r>
            <a:endParaRPr lang="en-US" dirty="0"/>
          </a:p>
          <a:p>
            <a:pPr marL="622350" lvl="0" indent="-514350">
              <a:buSzPct val="45000"/>
              <a:buFont typeface="+mj-lt"/>
              <a:buAutoNum type="arabicPeriod"/>
            </a:pPr>
            <a:r>
              <a:rPr lang="en-US" dirty="0" err="1"/>
              <a:t>Grassmann</a:t>
            </a:r>
            <a:r>
              <a:rPr lang="en-US" dirty="0"/>
              <a:t>, </a:t>
            </a:r>
            <a:r>
              <a:rPr lang="en-US" dirty="0" err="1"/>
              <a:t>Taskar</a:t>
            </a:r>
            <a:r>
              <a:rPr lang="en-US" dirty="0"/>
              <a:t> and </a:t>
            </a:r>
            <a:r>
              <a:rPr lang="en-US" dirty="0" err="1"/>
              <a:t>Heyman</a:t>
            </a:r>
            <a:r>
              <a:rPr lang="en-US" dirty="0"/>
              <a:t> (GTH) algorithm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Lecture 1: Algo. Methods for discrete time MC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B701-8892-4D7D-9E55-213193777A2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49790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/>
              <a:t>Gaussian Elimination Algorithm (1)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517041"/>
                <a:ext cx="9071640" cy="5500545"/>
              </a:xfrm>
            </p:spPr>
            <p:txBody>
              <a:bodyPr>
                <a:spAutoFit/>
              </a:bodyPr>
              <a:lstStyle/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3000" dirty="0" smtClean="0"/>
                  <a:t>Example on board of 3 states Markov chain</a:t>
                </a:r>
              </a:p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3000" dirty="0" smtClean="0"/>
                  <a:t>Equilibrium </a:t>
                </a:r>
                <a:r>
                  <a:rPr lang="en-US" sz="3000" dirty="0" smtClean="0"/>
                  <a:t>equation can be written</a:t>
                </a:r>
              </a:p>
              <a:p>
                <a:pPr marL="108000" lvl="0" indent="0" algn="ctr">
                  <a:buSzPct val="45000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lvl="0"/>
                <a:r>
                  <a:rPr lang="en-US" sz="26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600" dirty="0">
                    <a:cs typeface="Arial" pitchFamily="34"/>
                  </a:rPr>
                  <a:t>= 1 if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600" dirty="0">
                    <a:cs typeface="Arial" pitchFamily="34"/>
                  </a:rPr>
                  <a:t>=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600" dirty="0">
                    <a:cs typeface="Arial" pitchFamily="34"/>
                  </a:rPr>
                  <a:t> and 0 otherwise</a:t>
                </a:r>
              </a:p>
              <a:p>
                <a:pPr marL="565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600" dirty="0">
                    <a:cs typeface="Arial" pitchFamily="34"/>
                  </a:rPr>
                  <a:t>Gaussian elimination:</a:t>
                </a:r>
              </a:p>
              <a:p>
                <a:pPr marL="1033200" lvl="1" indent="-457200" hangingPunct="0">
                  <a:spcBef>
                    <a:spcPts val="0"/>
                  </a:spcBef>
                  <a:spcAft>
                    <a:spcPts val="1417"/>
                  </a:spcAft>
                  <a:buSzPct val="75000"/>
                  <a:buFont typeface="Wingdings" panose="05000000000000000000" pitchFamily="2" charset="2"/>
                  <a:buChar char="§"/>
                </a:pPr>
                <a:r>
                  <a:rPr lang="en-US" sz="2600" dirty="0">
                    <a:latin typeface="Arial" pitchFamily="18"/>
                    <a:cs typeface="Arial" pitchFamily="34"/>
                  </a:rPr>
                  <a:t>Step 1: First isolate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dirty="0">
                    <a:latin typeface="Arial" pitchFamily="18"/>
                    <a:cs typeface="Arial" pitchFamily="34"/>
                  </a:rPr>
                  <a:t> in Eq. 0, and eliminate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dirty="0">
                    <a:latin typeface="Arial" pitchFamily="18"/>
                    <a:cs typeface="Arial" pitchFamily="34"/>
                  </a:rPr>
                  <a:t> from all other equations. Then we isolate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>
                    <a:latin typeface="Arial" pitchFamily="18"/>
                    <a:cs typeface="Arial" pitchFamily="34"/>
                  </a:rPr>
                  <a:t> from first equation (modified second of the original system) in the new system and eliminate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>
                    <a:latin typeface="Arial" pitchFamily="18"/>
                    <a:cs typeface="Arial" pitchFamily="34"/>
                  </a:rPr>
                  <a:t> from the remaining equations,  and so on, until we solve Eq. N-1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600" baseline="-25000" dirty="0">
                    <a:latin typeface="Arial" pitchFamily="18"/>
                    <a:cs typeface="Arial" pitchFamily="34"/>
                  </a:rPr>
                  <a:t> </a:t>
                </a:r>
                <a:r>
                  <a:rPr lang="en-US" sz="2600" dirty="0">
                    <a:latin typeface="Arial" pitchFamily="18"/>
                    <a:cs typeface="Arial" pitchFamily="34"/>
                  </a:rPr>
                  <a:t>which gives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600" baseline="-25000" dirty="0">
                    <a:latin typeface="Arial" pitchFamily="18"/>
                    <a:cs typeface="Arial" pitchFamily="34"/>
                  </a:rPr>
                  <a:t> </a:t>
                </a:r>
                <a:r>
                  <a:rPr lang="en-US" sz="2600" dirty="0">
                    <a:latin typeface="Arial" pitchFamily="18"/>
                    <a:cs typeface="Arial" pitchFamily="34"/>
                  </a:rPr>
                  <a:t>as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517041"/>
                <a:ext cx="9071640" cy="5500545"/>
              </a:xfrm>
              <a:blipFill rotWithShape="0">
                <a:blip r:embed="rId3"/>
                <a:stretch>
                  <a:fillRect l="-1008" t="-2328" r="-2016" b="-2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Lecture 1: Algo. Methods for discrete time MC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B701-8892-4D7D-9E55-213193777A2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1955</TotalTime>
  <Words>1769</Words>
  <Application>Microsoft Office PowerPoint</Application>
  <PresentationFormat>Custom</PresentationFormat>
  <Paragraphs>306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Cambria Math</vt:lpstr>
      <vt:lpstr>HG Mincho Light J</vt:lpstr>
      <vt:lpstr>StarSymbol</vt:lpstr>
      <vt:lpstr>Times New Roman</vt:lpstr>
      <vt:lpstr>Wingdings</vt:lpstr>
      <vt:lpstr>Default</vt:lpstr>
      <vt:lpstr>Algorithmic Methods for Markov Chains</vt:lpstr>
      <vt:lpstr>Content</vt:lpstr>
      <vt:lpstr>Lecture 1</vt:lpstr>
      <vt:lpstr>Introduction </vt:lpstr>
      <vt:lpstr>Introduction</vt:lpstr>
      <vt:lpstr>Introduction</vt:lpstr>
      <vt:lpstr>Equilibrium distribution of MC</vt:lpstr>
      <vt:lpstr>Exact Methods</vt:lpstr>
      <vt:lpstr>Gaussian Elimination Algorithm (1)</vt:lpstr>
      <vt:lpstr>Gaussian Elimination Algorithm (2)</vt:lpstr>
      <vt:lpstr>Gaussian elimination</vt:lpstr>
      <vt:lpstr>Complexity of Gaussian Algorithm</vt:lpstr>
      <vt:lpstr>GTH Algorithm (1)</vt:lpstr>
      <vt:lpstr>GTH (2)</vt:lpstr>
      <vt:lpstr>GTH (3)</vt:lpstr>
      <vt:lpstr>References (Direct Methods)</vt:lpstr>
      <vt:lpstr>Iterative methods for solving the equilibrium equations</vt:lpstr>
      <vt:lpstr>Background (1)</vt:lpstr>
      <vt:lpstr>Iterative methods</vt:lpstr>
      <vt:lpstr>Matrix powers</vt:lpstr>
      <vt:lpstr>Power method</vt:lpstr>
      <vt:lpstr>Gauss-Seidel method</vt:lpstr>
      <vt:lpstr>Iterative bounds (1)</vt:lpstr>
      <vt:lpstr>Iterative bounds (2)</vt:lpstr>
      <vt:lpstr>Iterative bounds (3)</vt:lpstr>
      <vt:lpstr>Iterative bounds (4)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Methods for Markov Chains</dc:title>
  <dc:creator>Ahmad Hanbali</dc:creator>
  <cp:lastModifiedBy>Al Hanbali, A. (BMS)</cp:lastModifiedBy>
  <cp:revision>160</cp:revision>
  <dcterms:created xsi:type="dcterms:W3CDTF">2007-11-12T13:14:47Z</dcterms:created>
  <dcterms:modified xsi:type="dcterms:W3CDTF">2016-11-18T16:43:09Z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