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73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4" r:id="rId17"/>
    <p:sldId id="275" r:id="rId18"/>
    <p:sldId id="272" r:id="rId19"/>
  </p:sldIdLst>
  <p:sldSz cx="10080625" cy="7559675"/>
  <p:notesSz cx="7556500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427" autoAdjust="0"/>
  </p:normalViewPr>
  <p:slideViewPr>
    <p:cSldViewPr snapToGrid="0">
      <p:cViewPr varScale="1">
        <p:scale>
          <a:sx n="63" d="100"/>
          <a:sy n="63" d="100"/>
        </p:scale>
        <p:origin x="135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3279375" cy="53382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400" b="0" i="0" u="none" strike="noStrike">
              <a:ln>
                <a:noFill/>
              </a:ln>
              <a:latin typeface="Arial" pitchFamily="18"/>
              <a:ea typeface="HG Mincho Light J" pitchFamily="2"/>
              <a:cs typeface="Arial" pitchFamily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77257" y="0"/>
            <a:ext cx="3279375" cy="53382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400" b="0" i="0" u="none" strike="noStrike">
              <a:ln>
                <a:noFill/>
              </a:ln>
              <a:latin typeface="Arial" pitchFamily="18"/>
              <a:ea typeface="HG Mincho Light J" pitchFamily="2"/>
              <a:cs typeface="Arial" pitchFamily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0156832"/>
            <a:ext cx="3279375" cy="53382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400" b="0" i="0" u="none" strike="noStrike">
              <a:ln>
                <a:noFill/>
              </a:ln>
              <a:latin typeface="Arial" pitchFamily="18"/>
              <a:ea typeface="HG Mincho Light J" pitchFamily="2"/>
              <a:cs typeface="Arial" pitchFamily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77257" y="10156832"/>
            <a:ext cx="3279375" cy="53382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12AE29FF-F056-42B4-BF7B-C31216367945}" type="slidenum">
              <a:t>‹#›</a:t>
            </a:fld>
            <a:endParaRPr lang="en-US" sz="1400" b="0" i="0" u="none" strike="noStrike">
              <a:ln>
                <a:noFill/>
              </a:ln>
              <a:latin typeface="Arial" pitchFamily="18"/>
              <a:ea typeface="HG Mincho Light J" pitchFamily="2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4379848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105200" y="812520"/>
            <a:ext cx="5345280" cy="400860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55280" y="5078520"/>
            <a:ext cx="604440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78879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rtl="0" hangingPunct="0">
              <a:buNone/>
              <a:tabLst/>
              <a:defRPr lang="en-US" sz="1400">
                <a:latin typeface="Times New Roman" pitchFamily="18"/>
                <a:ea typeface="Arial" pitchFamily="2"/>
                <a:cs typeface="Arial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276800" y="0"/>
            <a:ext cx="3278879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algn="r" rtl="0" hangingPunct="0">
              <a:buNone/>
              <a:tabLst/>
              <a:defRPr lang="x-none" sz="1400">
                <a:latin typeface="Times New Roman" pitchFamily="18"/>
                <a:ea typeface="Arial" pitchFamily="2"/>
                <a:cs typeface="Arial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10157760"/>
            <a:ext cx="3278879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>
            <a:lvl1pPr marL="0" marR="0" lvl="0" indent="0" rtl="0" hangingPunct="0">
              <a:buNone/>
              <a:tabLst/>
              <a:defRPr lang="en-US" sz="1400">
                <a:latin typeface="Times New Roman" pitchFamily="18"/>
                <a:ea typeface="Arial" pitchFamily="2"/>
                <a:cs typeface="Arial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276800" y="10157760"/>
            <a:ext cx="3278879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>
            <a:lvl1pPr marL="0" marR="0" lvl="0" indent="0" algn="r" rtl="0" hangingPunct="0">
              <a:buNone/>
              <a:tabLst/>
              <a:defRPr lang="en-US" sz="1400">
                <a:latin typeface="Times New Roman" pitchFamily="18"/>
                <a:ea typeface="Arial" pitchFamily="2"/>
                <a:cs typeface="Arial" pitchFamily="2"/>
              </a:defRPr>
            </a:lvl1pPr>
          </a:lstStyle>
          <a:p>
            <a:pPr lvl="0"/>
            <a:fld id="{1765A859-BFB1-4E54-8CF4-E572FD8D425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382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buNone/>
      <a:tabLst/>
      <a:defRPr lang="en-US" sz="2000" b="0" i="0" u="none" strike="noStrike">
        <a:ln>
          <a:noFill/>
        </a:ln>
        <a:latin typeface="Arial" pitchFamily="18"/>
        <a:cs typeface="Ari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74BE8A34-3767-4CAF-A8D6-88DA2976BB94}" type="slidenum">
              <a:t>1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4400" cy="481140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4017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AC1F6C46-5628-4AF8-88E3-4431388700B6}" type="slidenum">
              <a:t>10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4400" cy="472104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0471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D985FB61-26D5-4134-B7E1-39692928593D}" type="slidenum">
              <a:t>11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4400" cy="472104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7408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B3C106A8-7BB2-4EBA-9F84-1E020923FB61}" type="slidenum">
              <a:t>12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4400" cy="4721040"/>
          </a:xfrm>
        </p:spPr>
        <p:txBody>
          <a:bodyPr/>
          <a:lstStyle/>
          <a:p>
            <a:r>
              <a:rPr lang="en-US" dirty="0" smtClean="0"/>
              <a:t>Due to </a:t>
            </a:r>
            <a:r>
              <a:rPr lang="en-US" dirty="0" err="1" smtClean="0"/>
              <a:t>Eingenvalues</a:t>
            </a:r>
            <a:r>
              <a:rPr lang="en-US" dirty="0" smtClean="0"/>
              <a:t> </a:t>
            </a:r>
            <a:r>
              <a:rPr lang="en-US" dirty="0" err="1" smtClean="0"/>
              <a:t>Gershgorin</a:t>
            </a:r>
            <a:r>
              <a:rPr lang="en-US" dirty="0" smtClean="0"/>
              <a:t> theorem</a:t>
            </a:r>
            <a:r>
              <a:rPr lang="en-US" baseline="0" dirty="0" smtClean="0"/>
              <a:t> all eigenvalues of Q have a non-positive real part.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0528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B5455B4C-8712-419D-B64A-30A9C6D5B92A}" type="slidenum">
              <a:t>13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4400" cy="472104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451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C7643104-1D2B-4097-A78A-15692883EDBF}" type="slidenum">
              <a:t>14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4400" cy="472104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9378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69CF83DD-0F17-427B-A7B9-3F6885858ACB}" type="slidenum">
              <a:t>15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 txBox="1">
                <a:spLocks noGrp="1"/>
              </p:cNvSpPr>
              <p:nvPr>
                <p:ph type="body" sz="quarter" idx="1"/>
              </p:nvPr>
            </p:nvSpPr>
            <p:spPr>
              <a:xfrm>
                <a:off x="755280" y="5078520"/>
                <a:ext cx="6044400" cy="4721040"/>
              </a:xfrm>
            </p:spPr>
            <p:txBody>
              <a:bodyPr/>
              <a:lstStyle/>
              <a:p>
                <a:r>
                  <a:rPr lang="en-US" dirty="0" smtClean="0"/>
                  <a:t>Note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naryPr>
                      <m:sub>
                        <m:r>
                          <a:rPr lang="en-US" i="1" dirty="0">
                            <a:latin typeface="Cambria Math" panose="02040503050406030204" pitchFamily="18" charset="0"/>
                            <a:cs typeface="Arial" pitchFamily="34"/>
                          </a:rPr>
                          <m:t>𝑛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Arial" pitchFamily="34"/>
                          </a:rPr>
                          <m:t>≥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Arial" pitchFamily="34"/>
                          </a:rPr>
                          <m:t>0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Arial" pitchFamily="34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𝑃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𝑛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 smtClean="0"/>
                  <a:t> does not converge so do not split up the latter sum to </a:t>
                </a:r>
                <a:r>
                  <a:rPr lang="en-US" baseline="0" dirty="0" smtClean="0"/>
                  <a:t>compute M(T).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 txBox="1">
                <a:spLocks noGrp="1"/>
              </p:cNvSpPr>
              <p:nvPr>
                <p:ph type="body" sz="quarter" idx="1"/>
              </p:nvPr>
            </p:nvSpPr>
            <p:spPr>
              <a:xfrm>
                <a:off x="755280" y="5078520"/>
                <a:ext cx="6044400" cy="4721040"/>
              </a:xfrm>
            </p:spPr>
            <p:txBody>
              <a:bodyPr/>
              <a:lstStyle/>
              <a:p>
                <a:r>
                  <a:rPr lang="en-US" dirty="0" smtClean="0"/>
                  <a:t>Note </a:t>
                </a:r>
                <a:r>
                  <a:rPr lang="en-US" i="0" dirty="0" smtClean="0">
                    <a:latin typeface="Cambria Math" panose="02040503050406030204" pitchFamily="18" charset="0"/>
                    <a:cs typeface="Arial" pitchFamily="34"/>
                  </a:rPr>
                  <a:t>∑</a:t>
                </a:r>
                <a:r>
                  <a:rPr lang="en-US" i="0" dirty="0">
                    <a:latin typeface="Cambria Math" panose="02040503050406030204" pitchFamily="18" charset="0"/>
                    <a:cs typeface="Arial" pitchFamily="34"/>
                  </a:rPr>
                  <a:t>_</a:t>
                </a:r>
                <a:r>
                  <a:rPr lang="en-US" i="0" dirty="0" smtClean="0">
                    <a:latin typeface="Cambria Math" panose="02040503050406030204" pitchFamily="18" charset="0"/>
                    <a:cs typeface="Arial" pitchFamily="34"/>
                  </a:rPr>
                  <a:t>(</a:t>
                </a:r>
                <a:r>
                  <a:rPr lang="en-US" i="0" dirty="0">
                    <a:latin typeface="Cambria Math" panose="02040503050406030204" pitchFamily="18" charset="0"/>
                    <a:cs typeface="Arial" pitchFamily="34"/>
                  </a:rPr>
                  <a:t>𝑛≥0</a:t>
                </a:r>
                <a:r>
                  <a:rPr lang="en-US" i="0" dirty="0" smtClean="0">
                    <a:latin typeface="Cambria Math" panose="02040503050406030204" pitchFamily="18" charset="0"/>
                    <a:cs typeface="Arial" pitchFamily="34"/>
                  </a:rPr>
                  <a:t>)</a:t>
                </a:r>
                <a:r>
                  <a:rPr lang="en-US" i="0" dirty="0">
                    <a:latin typeface="Cambria Math" panose="02040503050406030204" pitchFamily="18" charset="0"/>
                    <a:cs typeface="Arial" pitchFamily="34"/>
                  </a:rPr>
                  <a:t>▒</a:t>
                </a:r>
                <a:r>
                  <a:rPr lang="en-US" i="0" dirty="0">
                    <a:latin typeface="Cambria Math" panose="02040503050406030204" pitchFamily="18" charset="0"/>
                    <a:cs typeface="Arial" pitchFamily="34"/>
                  </a:rPr>
                  <a:t>𝑃^𝑛 </a:t>
                </a:r>
                <a:r>
                  <a:rPr lang="en-US" dirty="0" smtClean="0"/>
                  <a:t> does not converge so do not split up the latter sum to </a:t>
                </a:r>
                <a:r>
                  <a:rPr lang="en-US" baseline="0" dirty="0" smtClean="0"/>
                  <a:t>compute M(T).</a:t>
                </a:r>
                <a:endParaRPr lang="en-US" dirty="0"/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92505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69CF83DD-0F17-427B-A7B9-3F6885858ACB}" type="slidenum">
              <a:t>16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 txBox="1">
                <a:spLocks noGrp="1"/>
              </p:cNvSpPr>
              <p:nvPr>
                <p:ph type="body" sz="quarter" idx="1"/>
              </p:nvPr>
            </p:nvSpPr>
            <p:spPr>
              <a:xfrm>
                <a:off x="755280" y="5078520"/>
                <a:ext cx="6044400" cy="472104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 smtClean="0"/>
                  <a:t> can be computed recursively.</a:t>
                </a:r>
                <a:r>
                  <a:rPr lang="en-US" baseline="0" dirty="0" smtClean="0"/>
                  <a:t> Note they are dependent on the initial position of the chain at time 0.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 txBox="1">
                <a:spLocks noGrp="1"/>
              </p:cNvSpPr>
              <p:nvPr>
                <p:ph type="body" sz="quarter" idx="1"/>
              </p:nvPr>
            </p:nvSpPr>
            <p:spPr>
              <a:xfrm>
                <a:off x="755280" y="5078520"/>
                <a:ext cx="6044400" cy="4721040"/>
              </a:xfrm>
            </p:spPr>
            <p:txBody>
              <a:bodyPr/>
              <a:lstStyle/>
              <a:p>
                <a:r>
                  <a:rPr lang="en-US" dirty="0" smtClean="0"/>
                  <a:t>Note </a:t>
                </a:r>
                <a:r>
                  <a:rPr lang="en-US" i="0" dirty="0" smtClean="0">
                    <a:latin typeface="Cambria Math" panose="02040503050406030204" pitchFamily="18" charset="0"/>
                    <a:cs typeface="Arial" pitchFamily="34"/>
                  </a:rPr>
                  <a:t>∑</a:t>
                </a:r>
                <a:r>
                  <a:rPr lang="en-US" i="0" dirty="0">
                    <a:latin typeface="Cambria Math" panose="02040503050406030204" pitchFamily="18" charset="0"/>
                    <a:cs typeface="Arial" pitchFamily="34"/>
                  </a:rPr>
                  <a:t>_</a:t>
                </a:r>
                <a:r>
                  <a:rPr lang="en-US" i="0" dirty="0" smtClean="0">
                    <a:latin typeface="Cambria Math" panose="02040503050406030204" pitchFamily="18" charset="0"/>
                    <a:cs typeface="Arial" pitchFamily="34"/>
                  </a:rPr>
                  <a:t>(</a:t>
                </a:r>
                <a:r>
                  <a:rPr lang="en-US" i="0" dirty="0">
                    <a:latin typeface="Cambria Math" panose="02040503050406030204" pitchFamily="18" charset="0"/>
                    <a:cs typeface="Arial" pitchFamily="34"/>
                  </a:rPr>
                  <a:t>𝑛≥0</a:t>
                </a:r>
                <a:r>
                  <a:rPr lang="en-US" i="0" dirty="0" smtClean="0">
                    <a:latin typeface="Cambria Math" panose="02040503050406030204" pitchFamily="18" charset="0"/>
                    <a:cs typeface="Arial" pitchFamily="34"/>
                  </a:rPr>
                  <a:t>)</a:t>
                </a:r>
                <a:r>
                  <a:rPr lang="en-US" i="0" dirty="0">
                    <a:latin typeface="Cambria Math" panose="02040503050406030204" pitchFamily="18" charset="0"/>
                    <a:cs typeface="Arial" pitchFamily="34"/>
                  </a:rPr>
                  <a:t>▒</a:t>
                </a:r>
                <a:r>
                  <a:rPr lang="en-US" i="0" dirty="0">
                    <a:latin typeface="Cambria Math" panose="02040503050406030204" pitchFamily="18" charset="0"/>
                    <a:cs typeface="Arial" pitchFamily="34"/>
                  </a:rPr>
                  <a:t>𝑃^𝑛 </a:t>
                </a:r>
                <a:r>
                  <a:rPr lang="en-US" dirty="0" smtClean="0"/>
                  <a:t> does not converge so do not split up the latter sum to </a:t>
                </a:r>
                <a:r>
                  <a:rPr lang="en-US" baseline="0" dirty="0" smtClean="0"/>
                  <a:t>compute M(T).</a:t>
                </a:r>
                <a:endParaRPr lang="en-US" dirty="0"/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2795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69CF83DD-0F17-427B-A7B9-3F6885858ACB}" type="slidenum">
              <a:t>17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 txBox="1">
                <a:spLocks noGrp="1"/>
              </p:cNvSpPr>
              <p:nvPr>
                <p:ph type="body" sz="quarter" idx="1"/>
              </p:nvPr>
            </p:nvSpPr>
            <p:spPr>
              <a:xfrm>
                <a:off x="755280" y="5078520"/>
                <a:ext cx="6044400" cy="4721040"/>
              </a:xfrm>
            </p:spPr>
            <p:txBody>
              <a:bodyPr/>
              <a:lstStyle/>
              <a:p>
                <a:pPr marL="216000" marR="0" lvl="0" indent="-216000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For proofs see:</a:t>
                </a:r>
                <a:r>
                  <a:rPr lang="en-US" baseline="0" dirty="0" smtClean="0"/>
                  <a:t> </a:t>
                </a:r>
                <a:r>
                  <a:rPr lang="en-US" dirty="0" smtClean="0"/>
                  <a:t>A. Al Hanbali, M.C. van der </a:t>
                </a:r>
                <a:r>
                  <a:rPr lang="en-US" dirty="0" err="1" smtClean="0"/>
                  <a:t>Heijden</a:t>
                </a:r>
                <a:r>
                  <a:rPr lang="en-US" dirty="0" smtClean="0"/>
                  <a:t>. Interval Availability Analysis of a Two-echelon, Multi-Item System. European Journal of Operational Research (EJOR), vol. 228, issue 3, 494-503, 2013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 txBox="1">
                <a:spLocks noGrp="1"/>
              </p:cNvSpPr>
              <p:nvPr>
                <p:ph type="body" sz="quarter" idx="1"/>
              </p:nvPr>
            </p:nvSpPr>
            <p:spPr>
              <a:xfrm>
                <a:off x="755280" y="5078520"/>
                <a:ext cx="6044400" cy="4721040"/>
              </a:xfrm>
            </p:spPr>
            <p:txBody>
              <a:bodyPr/>
              <a:lstStyle/>
              <a:p>
                <a:r>
                  <a:rPr lang="en-US" dirty="0" smtClean="0"/>
                  <a:t>Note </a:t>
                </a:r>
                <a:r>
                  <a:rPr lang="en-US" i="0" dirty="0" smtClean="0">
                    <a:latin typeface="Cambria Math" panose="02040503050406030204" pitchFamily="18" charset="0"/>
                    <a:cs typeface="Arial" pitchFamily="34"/>
                  </a:rPr>
                  <a:t>∑</a:t>
                </a:r>
                <a:r>
                  <a:rPr lang="en-US" i="0" dirty="0">
                    <a:latin typeface="Cambria Math" panose="02040503050406030204" pitchFamily="18" charset="0"/>
                    <a:cs typeface="Arial" pitchFamily="34"/>
                  </a:rPr>
                  <a:t>_</a:t>
                </a:r>
                <a:r>
                  <a:rPr lang="en-US" i="0" dirty="0" smtClean="0">
                    <a:latin typeface="Cambria Math" panose="02040503050406030204" pitchFamily="18" charset="0"/>
                    <a:cs typeface="Arial" pitchFamily="34"/>
                  </a:rPr>
                  <a:t>(</a:t>
                </a:r>
                <a:r>
                  <a:rPr lang="en-US" i="0" dirty="0">
                    <a:latin typeface="Cambria Math" panose="02040503050406030204" pitchFamily="18" charset="0"/>
                    <a:cs typeface="Arial" pitchFamily="34"/>
                  </a:rPr>
                  <a:t>𝑛≥0</a:t>
                </a:r>
                <a:r>
                  <a:rPr lang="en-US" i="0" dirty="0" smtClean="0">
                    <a:latin typeface="Cambria Math" panose="02040503050406030204" pitchFamily="18" charset="0"/>
                    <a:cs typeface="Arial" pitchFamily="34"/>
                  </a:rPr>
                  <a:t>)</a:t>
                </a:r>
                <a:r>
                  <a:rPr lang="en-US" i="0" dirty="0">
                    <a:latin typeface="Cambria Math" panose="02040503050406030204" pitchFamily="18" charset="0"/>
                    <a:cs typeface="Arial" pitchFamily="34"/>
                  </a:rPr>
                  <a:t>▒</a:t>
                </a:r>
                <a:r>
                  <a:rPr lang="en-US" i="0" dirty="0">
                    <a:latin typeface="Cambria Math" panose="02040503050406030204" pitchFamily="18" charset="0"/>
                    <a:cs typeface="Arial" pitchFamily="34"/>
                  </a:rPr>
                  <a:t>𝑃^𝑛 </a:t>
                </a:r>
                <a:r>
                  <a:rPr lang="en-US" dirty="0" smtClean="0"/>
                  <a:t> does not converge so do not split up the latter sum to </a:t>
                </a:r>
                <a:r>
                  <a:rPr lang="en-US" baseline="0" dirty="0" smtClean="0"/>
                  <a:t>compute M(T).</a:t>
                </a:r>
                <a:endParaRPr lang="en-US" dirty="0"/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7438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CE903277-8429-4803-8352-4875FA2E6F7B}" type="slidenum">
              <a:t>18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4400" cy="4811400"/>
          </a:xfrm>
        </p:spPr>
        <p:txBody>
          <a:bodyPr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313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C4B336D9-795E-43AB-9F39-FAC6C20ED3E4}" type="slidenum">
              <a:t>2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4400" cy="472104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434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A8C16787-F3BF-433B-83B1-224F2383E5C7}" type="slidenum">
              <a:t>3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4400" cy="472104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280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EB6D4732-1C57-4A22-9524-FE5834D10E5E}" type="slidenum">
              <a:t>4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4400" cy="472104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584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484943EA-9AED-48FF-A8F9-E420BE3130B8}" type="slidenum">
              <a:t>5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4400" cy="472104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729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DF8FC675-4C68-4E94-B91D-55ABB3EBF247}" type="slidenum">
              <a:t>6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4400" cy="472104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0959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ECC06DB3-33D7-4C82-871D-89A1F0A87794}" type="slidenum">
              <a:t>7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4400" cy="472104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8916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0443701B-CFF7-4129-AAB1-1E46CF7F70CA}" type="slidenum">
              <a:t>8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4400" cy="472104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3595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5FFC46B3-5E6B-4D76-8CC0-3CF2C6BC8EAA}" type="slidenum">
              <a:t>9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4400" cy="472104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406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CCBA0B6-D5F0-4E4A-9443-7E857FF6D50C}" type="datetime1">
              <a:rPr lang="en-US" smtClean="0"/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Lecture 2: transient analysis of continuous time Markov chains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EA89EE0-2DCC-4CE9-B6DB-6AA107E1D8F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04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EBD5CEA-2F1B-4A39-9761-567B8568FE0C}" type="datetime1">
              <a:rPr lang="en-US" smtClean="0"/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Lecture 2: transient analysis of continuous time Markov chains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14CD8A0-C473-4A3B-A1FE-C394CA1FD22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18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D418938-F6DB-4F81-9A84-7B67A54B008A}" type="datetime1">
              <a:rPr lang="en-US" smtClean="0"/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Lecture 2: transient analysis of continuous time Markov chains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A9F9502-3ED3-4BE4-A6FA-53836480B87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48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8F2AFC0-C048-49A5-9782-CF889E7745A3}" type="datetime1">
              <a:rPr lang="en-US" smtClean="0"/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Lecture 2: transient analysis of continuous time Markov chains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DD6A7CC-A8C4-44AC-AF21-68FC626AE37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267DCBA-04E7-469E-98A9-C2EBEF563F22}" type="datetime1">
              <a:rPr lang="en-US" smtClean="0"/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Lecture 2: transient analysis of continuous time Markov chains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E0FF3A7-294D-4E8E-900F-C126B46BB63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04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0DC8F5A-D16C-4EBB-B986-1CCF08D2D8F5}" type="datetime1">
              <a:rPr lang="en-US" smtClean="0"/>
              <a:t>11/10/2016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Lecture 2: transient analysis of continuous time Markov chains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8BA04BA-41D5-4165-802B-A7EC92700D5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80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5B4CF23-44CA-41D7-BECC-94B91D3D6249}" type="datetime1">
              <a:rPr lang="en-US" smtClean="0"/>
              <a:t>11/10/2016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Lecture 2: transient analysis of continuous time Markov chains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74CED8F-A897-44A6-9322-15A4BB9EAED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79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</a:t>
            </a:r>
            <a:r>
              <a:rPr lang="en-US" dirty="0" err="1" smtClean="0"/>
              <a:t>cto</a:t>
            </a:r>
            <a:r>
              <a:rPr lang="en-US" dirty="0" smtClean="0"/>
              <a:t>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D50D28C-DBA3-4CAA-BE15-4B07466C7D5C}" type="datetime1">
              <a:rPr lang="en-US" smtClean="0"/>
              <a:t>11/10/2016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Lecture 2: transient analysis of continuous time Markov chains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793072E-5DFF-4CD9-ADC0-EEB60C79125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71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2374" y="6883123"/>
            <a:ext cx="5261032" cy="52128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Lecture 2: transient analysis of continuous time Markov chains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C5D03E4-8D62-4E90-A532-C86A764DA1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51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E3EAC93-DC3C-46BE-A150-EBB542D62900}" type="datetime1">
              <a:rPr lang="en-US" smtClean="0"/>
              <a:t>11/10/2016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Lecture 2: transient analysis of continuous time Markov chains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415BE1B-0DF3-46AE-B3FC-07F7ADDDE77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06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E2B7A0C-0D90-4754-9EC3-FF3214793E91}" type="datetime1">
              <a:rPr lang="en-US" smtClean="0"/>
              <a:t>11/10/2016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Lecture 2: transient analysis of continuous time Markov chains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A896A5D-5B80-42B3-AB53-A8FEF686B21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95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rtl="0" hangingPunct="0">
              <a:buNone/>
              <a:tabLst/>
              <a:defRPr lang="en-US" sz="1400">
                <a:latin typeface="Times New Roman" pitchFamily="18"/>
                <a:ea typeface="Arial" pitchFamily="2"/>
                <a:cs typeface="Arial" pitchFamily="2"/>
              </a:defRPr>
            </a:lvl1pPr>
          </a:lstStyle>
          <a:p>
            <a:pPr lvl="0"/>
            <a:fld id="{9C54E1D2-EF5A-4978-A6F0-F9D41DCE3CF9}" type="datetime1">
              <a:rPr lang="en-US" smtClean="0"/>
              <a:t>11/10/2016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algn="ctr" rtl="0" hangingPunct="0">
              <a:buNone/>
              <a:tabLst/>
              <a:defRPr lang="en-US" sz="1400">
                <a:latin typeface="Times New Roman" pitchFamily="18"/>
                <a:ea typeface="Arial" pitchFamily="2"/>
                <a:cs typeface="Arial" pitchFamily="2"/>
              </a:defRPr>
            </a:lvl1pPr>
          </a:lstStyle>
          <a:p>
            <a:pPr lvl="0"/>
            <a:r>
              <a:rPr lang="en-US" smtClean="0"/>
              <a:t>Lecture 2: transient analysis of continuous time Markov chains</a:t>
            </a:r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algn="r" rtl="0" hangingPunct="0">
              <a:buNone/>
              <a:tabLst/>
              <a:defRPr lang="en-US" sz="1400">
                <a:latin typeface="Times New Roman" pitchFamily="18"/>
                <a:ea typeface="Arial" pitchFamily="2"/>
                <a:cs typeface="Arial" pitchFamily="2"/>
              </a:defRPr>
            </a:lvl1pPr>
          </a:lstStyle>
          <a:p>
            <a:pPr lvl="0"/>
            <a:fld id="{792ADDD6-7402-427B-9F6D-276AE3D1A17F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dt="0"/>
  <p:txStyles>
    <p:titleStyle>
      <a:lvl1pPr algn="ctr" rtl="0" hangingPunct="0">
        <a:buNone/>
        <a:tabLst/>
        <a:defRPr lang="en-US" sz="4400" b="0" i="0" u="none" strike="noStrike">
          <a:ln>
            <a:noFill/>
          </a:ln>
          <a:solidFill>
            <a:schemeClr val="accent1">
              <a:lumMod val="50000"/>
            </a:schemeClr>
          </a:solidFill>
          <a:latin typeface="Arial" pitchFamily="18"/>
          <a:cs typeface="Arial" pitchFamily="2"/>
        </a:defRPr>
      </a:lvl1pPr>
    </p:titleStyle>
    <p:bodyStyle>
      <a:lvl1pPr marL="432000" marR="0" indent="-324000" rtl="0" hangingPunct="0">
        <a:spcBef>
          <a:spcPts val="0"/>
        </a:spcBef>
        <a:spcAft>
          <a:spcPts val="1417"/>
        </a:spcAft>
        <a:tabLst/>
        <a:defRPr lang="en-US" sz="3000" b="0" i="0" u="none" strike="noStrike">
          <a:ln>
            <a:noFill/>
          </a:ln>
          <a:latin typeface="Arial" pitchFamily="18"/>
          <a:cs typeface="Arial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50000"/>
        <a:buFont typeface="Wingdings" panose="05000000000000000000" pitchFamily="2" charset="2"/>
        <a:buChar char="q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n.tue.nl/~iadan/algoritme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BACE2A1-988A-45F2-ABA7-32DF056D6D1C}" type="slidenum">
              <a:t>1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671125"/>
            <a:ext cx="9071640" cy="1250280"/>
          </a:xfrm>
        </p:spPr>
        <p:txBody>
          <a:bodyPr/>
          <a:lstStyle/>
          <a:p>
            <a:pPr lvl="0"/>
            <a:r>
              <a:rPr lang="en-US" dirty="0" smtClean="0"/>
              <a:t>Lecture 2: Algorithmic </a:t>
            </a:r>
            <a:r>
              <a:rPr lang="en-US" dirty="0"/>
              <a:t>Methods for </a:t>
            </a:r>
            <a:r>
              <a:rPr lang="en-US" dirty="0" smtClean="0"/>
              <a:t>transient analysis of continuous time Markov </a:t>
            </a:r>
            <a:r>
              <a:rPr lang="en-US" dirty="0"/>
              <a:t>Chains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4294967295"/>
          </p:nvPr>
        </p:nvSpPr>
        <p:spPr>
          <a:xfrm>
            <a:off x="503999" y="2673661"/>
            <a:ext cx="9071640" cy="3180358"/>
          </a:xfrm>
        </p:spPr>
        <p:txBody>
          <a:bodyPr anchor="ctr">
            <a:spAutoFit/>
          </a:bodyPr>
          <a:lstStyle/>
          <a:p>
            <a:pPr marL="0" indent="0" algn="ctr"/>
            <a:r>
              <a:rPr lang="en-US" dirty="0"/>
              <a:t>Dr. Ahmad Al </a:t>
            </a:r>
            <a:r>
              <a:rPr lang="en-US" dirty="0" smtClean="0"/>
              <a:t>Hanbali</a:t>
            </a:r>
          </a:p>
          <a:p>
            <a:pPr marL="0" indent="0" algn="ctr"/>
            <a:r>
              <a:rPr lang="en-US" dirty="0" smtClean="0"/>
              <a:t>Industrial Engineering Dep</a:t>
            </a:r>
          </a:p>
          <a:p>
            <a:pPr marL="0" indent="0" algn="ctr"/>
            <a:r>
              <a:rPr lang="en-US" dirty="0" smtClean="0"/>
              <a:t>University of Twente</a:t>
            </a:r>
          </a:p>
          <a:p>
            <a:pPr marL="0" indent="0" algn="ctr"/>
            <a:r>
              <a:rPr lang="en-US" dirty="0" smtClean="0"/>
              <a:t>a.alhanbali@utwente.nl</a:t>
            </a:r>
          </a:p>
          <a:p>
            <a:pPr marL="0" indent="0"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12" y="6576874"/>
            <a:ext cx="3242190" cy="62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25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Lecture 2: transient analysis of continuous time Markov chains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87B45B3-E137-497B-AC20-8C39678FE831}" type="slidenum">
              <a:t>10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301320"/>
            <a:ext cx="9071640" cy="1262520"/>
          </a:xfrm>
        </p:spPr>
        <p:txBody>
          <a:bodyPr>
            <a:spAutoFit/>
          </a:bodyPr>
          <a:lstStyle/>
          <a:p>
            <a:pPr lvl="0"/>
            <a:r>
              <a:rPr lang="en-US"/>
              <a:t>Background 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503999" y="1697039"/>
                <a:ext cx="9071640" cy="4607993"/>
              </a:xfrm>
            </p:spPr>
            <p:txBody>
              <a:bodyPr>
                <a:spAutoFit/>
              </a:bodyPr>
              <a:lstStyle/>
              <a:p>
                <a:pPr marL="565200" lvl="0" indent="-457200">
                  <a:buSzPct val="45000"/>
                  <a:buFont typeface="Wingdings" panose="05000000000000000000" pitchFamily="2" charset="2"/>
                  <a:buChar char="q"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 matrix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entries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65200" lvl="0" indent="-457200">
                  <a:buSzPct val="45000"/>
                  <a:buFont typeface="Wingdings" panose="05000000000000000000" pitchFamily="2" charset="2"/>
                  <a:buChar char="q"/>
                </a:pPr>
                <a:r>
                  <a:rPr lang="en-US" dirty="0"/>
                  <a:t>Kolmogorov's </a:t>
                </a:r>
                <a:r>
                  <a:rPr lang="en-US" dirty="0" smtClean="0"/>
                  <a:t>forward </a:t>
                </a:r>
                <a:r>
                  <a:rPr lang="en-US" dirty="0"/>
                  <a:t>equations are derived by letting s approaches </a:t>
                </a:r>
                <a:r>
                  <a:rPr lang="en-US" i="1" dirty="0"/>
                  <a:t>t</a:t>
                </a:r>
                <a:r>
                  <a:rPr lang="en-US" dirty="0"/>
                  <a:t> from below (backward equations)</a:t>
                </a:r>
              </a:p>
              <a:p>
                <a:pPr marL="108000" lvl="0" indent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sz="1400" dirty="0"/>
              </a:p>
              <a:p>
                <a:pPr marL="565200" lvl="0" indent="-457200" algn="l">
                  <a:buSzPct val="45000"/>
                  <a:buFont typeface="Wingdings" panose="05000000000000000000" pitchFamily="2" charset="2"/>
                  <a:buChar char="q"/>
                </a:pPr>
                <a:r>
                  <a:rPr lang="en-US" dirty="0"/>
                  <a:t>Hence,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nary>
                      <m:naryPr>
                        <m:chr m:val="∑"/>
                        <m:supHide m:val="on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≥0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i="1" baseline="-25000" dirty="0">
                                <a:latin typeface="Cambria Math" panose="02040503050406030204" pitchFamily="18" charset="0"/>
                                <a:cs typeface="Arial" pitchFamily="34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i="1" baseline="-25000" dirty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</m:ctrlPr>
                              </m:dPr>
                              <m:e>
                                <m:r>
                                  <a:rPr lang="en-US" i="1" dirty="0" err="1">
                                    <a:latin typeface="Cambria Math" panose="02040503050406030204" pitchFamily="18" charset="0"/>
                                  </a:rPr>
                                  <m:t>𝑄𝑡</m:t>
                                </m:r>
                              </m:e>
                            </m:d>
                            <m:r>
                              <a:rPr lang="en-US" i="1" baseline="30000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!</m:t>
                            </m:r>
                          </m:den>
                        </m:f>
                      </m:e>
                    </m:nary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dirty="0" err="1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𝑄𝑡</m:t>
                            </m:r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pPr marL="565200" lvl="0" indent="-457200" algn="l">
                  <a:buSzPct val="45000"/>
                  <a:buFont typeface="Wingdings" panose="05000000000000000000" pitchFamily="2" charset="2"/>
                  <a:buChar char="q"/>
                </a:pPr>
                <a:r>
                  <a:rPr lang="en-US" dirty="0" smtClean="0"/>
                  <a:t>Truncating </a:t>
                </a:r>
                <a:r>
                  <a:rPr lang="en-US" dirty="0"/>
                  <a:t>the infinite sum is inefficient since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has positive and negative elements</a:t>
                </a:r>
              </a:p>
            </p:txBody>
          </p:sp>
        </mc:Choice>
        <mc:Fallback xmlns=""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503999" y="1697039"/>
                <a:ext cx="9071640" cy="4607993"/>
              </a:xfrm>
              <a:blipFill rotWithShape="0">
                <a:blip r:embed="rId3"/>
                <a:stretch>
                  <a:fillRect t="-2646" b="-4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Lecture 2: transient analysis of continuous time Markov chains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5CE87D1-ABFD-440A-AE2D-F19EB23F57EB}" type="slidenum">
              <a:t>11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378026"/>
            <a:ext cx="9071640" cy="677108"/>
          </a:xfrm>
        </p:spPr>
        <p:txBody>
          <a:bodyPr>
            <a:spAutoFit/>
          </a:bodyPr>
          <a:lstStyle/>
          <a:p>
            <a:pPr marL="108000" lvl="0">
              <a:buSzPct val="45000"/>
            </a:pPr>
            <a:r>
              <a:rPr lang="en-US" dirty="0"/>
              <a:t>Matrix decomposition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396000" y="1373039"/>
                <a:ext cx="9325800" cy="4870821"/>
              </a:xfrm>
            </p:spPr>
            <p:txBody>
              <a:bodyPr>
                <a:spAutoFit/>
              </a:bodyPr>
              <a:lstStyle/>
              <a:p>
                <a:pPr marL="565200" lvl="0" indent="-457200">
                  <a:buSzPct val="45000"/>
                  <a:buFont typeface="Wingdings" panose="05000000000000000000" pitchFamily="2" charset="2"/>
                  <a:buChar char="q"/>
                </a:pPr>
                <a:r>
                  <a:rPr lang="en-US" dirty="0" smtClean="0"/>
                  <a:t>Let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= 0,…,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be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 eigenvalues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dirty="0"/>
              </a:p>
              <a:p>
                <a:pPr marL="565200" lvl="0" indent="-457200">
                  <a:buSzPct val="45000"/>
                  <a:buFont typeface="Wingdings" panose="05000000000000000000" pitchFamily="2" charset="2"/>
                  <a:buChar char="q"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1" baseline="-25000" dirty="0"/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be the left and right eigenvectors corresponding to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n-US" dirty="0"/>
                  <a:t>such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 = 1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err="1">
                        <a:latin typeface="Cambria Math" panose="02040503050406030204" pitchFamily="18" charset="0"/>
                        <a:cs typeface="Arial" pitchFamily="34"/>
                      </a:rPr>
                      <m:t>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 smtClean="0"/>
                  <a:t>. </a:t>
                </a:r>
              </a:p>
              <a:p>
                <a:pPr marL="565200" lvl="0" indent="-457200">
                  <a:buSzPct val="45000"/>
                  <a:buFont typeface="Wingdings" panose="05000000000000000000" pitchFamily="2" charset="2"/>
                  <a:buChar char="q"/>
                </a:pPr>
                <a:r>
                  <a:rPr lang="en-US" dirty="0" smtClean="0"/>
                  <a:t>The matrix then reads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108000" lvl="0" indent="0">
                  <a:buSzPct val="45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>
                          <a:latin typeface="Cambria Math" panose="02040503050406030204" pitchFamily="18" charset="0"/>
                        </a:rPr>
                        <m:t>𝑋𝐿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baseline="30000" dirty="0"/>
              </a:p>
              <a:p>
                <a:pPr marL="108000" lvl="0" indent="0"/>
                <a:r>
                  <a:rPr lang="en-US" dirty="0" smtClean="0"/>
                  <a:t>where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 smtClean="0"/>
                  <a:t> is </a:t>
                </a:r>
                <a:r>
                  <a:rPr lang="en-US" dirty="0"/>
                  <a:t>the matrix whose rows are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b="1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is the diagonal matrix of entries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n-US" dirty="0"/>
                  <a:t>and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is the matrix whose columns are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i="1" baseline="-25000" dirty="0"/>
                  <a:t> </a:t>
                </a:r>
                <a:r>
                  <a:rPr lang="en-US" b="1" dirty="0"/>
                  <a:t> </a:t>
                </a:r>
              </a:p>
            </p:txBody>
          </p:sp>
        </mc:Choice>
        <mc:Fallback xmlns=""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396000" y="1373039"/>
                <a:ext cx="9325800" cy="4870821"/>
              </a:xfrm>
              <a:blipFill rotWithShape="0">
                <a:blip r:embed="rId3"/>
                <a:stretch>
                  <a:fillRect l="-1373" t="-2503" r="-2810" b="-38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Lecture 2: transient analysis of continuous time Markov chains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8C26FC7-0545-43CF-B562-648650FA6C44}" type="slidenum">
              <a:t>12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255472"/>
            <a:ext cx="9071640" cy="1354217"/>
          </a:xfrm>
        </p:spPr>
        <p:txBody>
          <a:bodyPr>
            <a:spAutoFit/>
          </a:bodyPr>
          <a:lstStyle/>
          <a:p>
            <a:pPr marL="108000" lvl="0">
              <a:buSzPct val="45000"/>
            </a:pPr>
            <a:r>
              <a:rPr lang="en-US" dirty="0"/>
              <a:t>Matrix decomposition method (</a:t>
            </a:r>
            <a:r>
              <a:rPr lang="en-US" dirty="0" err="1"/>
              <a:t>cnt'd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503999" y="1769040"/>
                <a:ext cx="9325800" cy="4147097"/>
              </a:xfrm>
            </p:spPr>
            <p:txBody>
              <a:bodyPr>
                <a:spAutoFit/>
              </a:bodyPr>
              <a:lstStyle/>
              <a:p>
                <a:pPr marL="565200" lvl="0" indent="-457200" algn="l">
                  <a:buSzPct val="45000"/>
                  <a:buFont typeface="Wingdings" panose="05000000000000000000" pitchFamily="2" charset="2"/>
                  <a:buChar char="q"/>
                </a:pPr>
                <a:r>
                  <a:rPr lang="en-US" dirty="0" smtClean="0"/>
                  <a:t>The transient probability matrix then reads</a:t>
                </a:r>
                <a:endParaRPr lang="en-US" dirty="0"/>
              </a:p>
              <a:p>
                <a:pPr marL="108000" lvl="0" indent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dirty="0"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≥0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i="1" baseline="-25000" dirty="0">
                                  <a:latin typeface="Cambria Math" panose="02040503050406030204" pitchFamily="18" charset="0"/>
                                  <a:cs typeface="Arial" pitchFamily="34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i="1" baseline="-25000" dirty="0">
                                      <a:latin typeface="Cambria Math" panose="02040503050406030204" pitchFamily="18" charset="0"/>
                                      <a:cs typeface="Arial" pitchFamily="34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 err="1">
                                      <a:latin typeface="Cambria Math" panose="02040503050406030204" pitchFamily="18" charset="0"/>
                                    </a:rPr>
                                    <m:t>𝑄𝑡</m:t>
                                  </m:r>
                                </m:e>
                              </m:d>
                              <m:r>
                                <a:rPr lang="en-US" i="1" baseline="30000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</m:e>
                      </m:nary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err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dirty="0" err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dirty="0" err="1">
                          <a:latin typeface="Cambria Math" panose="02040503050406030204" pitchFamily="18" charset="0"/>
                        </a:rPr>
                        <m:t>𝑒𝑥𝑝</m:t>
                      </m:r>
                      <m:r>
                        <a:rPr lang="en-US" b="0" i="1" dirty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b="0" i="1" dirty="0">
                          <a:latin typeface="Cambria Math" panose="02040503050406030204" pitchFamily="18" charset="0"/>
                        </a:rPr>
                        <m:t>𝐿𝑡</m:t>
                      </m:r>
                      <m:r>
                        <a:rPr lang="en-US" b="0" i="1" dirty="0">
                          <a:latin typeface="Cambria Math" panose="02040503050406030204" pitchFamily="18" charset="0"/>
                        </a:rPr>
                        <m:t>).</m:t>
                      </m:r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>
                          <a:latin typeface="Cambria Math" panose="02040503050406030204" pitchFamily="18" charset="0"/>
                          <a:cs typeface="Arial" pitchFamily="34"/>
                        </a:rPr>
                        <m:t>∑</m:t>
                      </m:r>
                      <m:r>
                        <a:rPr lang="en-US" b="0" i="1" baseline="-25000" dirty="0" err="1">
                          <a:latin typeface="Cambria Math" panose="02040503050406030204" pitchFamily="18" charset="0"/>
                          <a:cs typeface="Arial" pitchFamily="34"/>
                        </a:rPr>
                        <m:t>𝑖</m:t>
                      </m:r>
                      <m:r>
                        <a:rPr lang="en-US" b="0" i="1" baseline="-25000" dirty="0">
                          <a:latin typeface="Cambria Math" panose="02040503050406030204" pitchFamily="18" charset="0"/>
                          <a:cs typeface="Arial" pitchFamily="34"/>
                        </a:rPr>
                        <m:t> </m:t>
                      </m:r>
                      <m:r>
                        <a:rPr lang="en-US" b="0" i="1" dirty="0" err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baseline="-25000" dirty="0" err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dirty="0" err="1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b="0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𝑒𝑥𝑝</m:t>
                          </m:r>
                        </m:fName>
                        <m:e>
                          <m:d>
                            <m:dPr>
                              <m:ctrlPr>
                                <a:rPr lang="en-US" b="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baseline="-25000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b="0" i="1" dirty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dirty="0" err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baseline="-25000" dirty="0" err="1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i="1" baseline="-25000" dirty="0"/>
              </a:p>
              <a:p>
                <a:pPr marL="565200" lvl="0" indent="-457200" algn="l">
                  <a:buSzPct val="45000"/>
                  <a:buFont typeface="Wingdings" panose="05000000000000000000" pitchFamily="2" charset="2"/>
                  <a:buChar char="q"/>
                </a:pPr>
                <a:r>
                  <a:rPr lang="en-US" dirty="0"/>
                  <a:t>What is the interpretation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(∞)</m:t>
                    </m:r>
                  </m:oMath>
                </a14:m>
                <a:r>
                  <a:rPr lang="en-US" dirty="0"/>
                  <a:t>?</a:t>
                </a:r>
              </a:p>
              <a:p>
                <a:pPr marL="565200" lvl="0" indent="-457200" algn="l">
                  <a:buSzPct val="45000"/>
                  <a:buFont typeface="Wingdings" panose="05000000000000000000" pitchFamily="2" charset="2"/>
                  <a:buChar char="q"/>
                </a:pPr>
                <a:r>
                  <a:rPr lang="en-US" dirty="0"/>
                  <a:t>What conditions </a:t>
                </a:r>
                <a:r>
                  <a:rPr lang="en-US" i="1" dirty="0">
                    <a:latin typeface="Times New Roman" pitchFamily="18"/>
                  </a:rPr>
                  <a:t>l</a:t>
                </a:r>
                <a:r>
                  <a:rPr lang="en-US" i="1" baseline="-25000" dirty="0"/>
                  <a:t>i </a:t>
                </a:r>
                <a:r>
                  <a:rPr lang="en-US" dirty="0"/>
                  <a:t>should satisfy when </a:t>
                </a:r>
                <a:r>
                  <a:rPr lang="en-US" i="1" dirty="0"/>
                  <a:t>t</a:t>
                </a:r>
                <a:r>
                  <a:rPr lang="en-US" dirty="0"/>
                  <a:t> tends infinity ?</a:t>
                </a:r>
              </a:p>
              <a:p>
                <a:pPr marL="565200" lvl="0" indent="-457200" algn="l">
                  <a:buSzPct val="45000"/>
                  <a:buFont typeface="Wingdings" panose="05000000000000000000" pitchFamily="2" charset="2"/>
                  <a:buChar char="q"/>
                </a:pPr>
                <a:r>
                  <a:rPr lang="en-US" dirty="0"/>
                  <a:t>Disadvantage of matrix decomposition?</a:t>
                </a:r>
              </a:p>
            </p:txBody>
          </p:sp>
        </mc:Choice>
        <mc:Fallback xmlns=""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503999" y="1769040"/>
                <a:ext cx="9325800" cy="4147097"/>
              </a:xfrm>
              <a:blipFill rotWithShape="0">
                <a:blip r:embed="rId3"/>
                <a:stretch>
                  <a:fillRect t="-2941" b="-48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Lecture 2: transient analysis of continuous time Markov chains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75E5B2C-D908-4225-A047-0F8920D40503}" type="slidenum">
              <a:t>13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193320"/>
            <a:ext cx="9071640" cy="1262520"/>
          </a:xfrm>
        </p:spPr>
        <p:txBody>
          <a:bodyPr>
            <a:spAutoFit/>
          </a:bodyPr>
          <a:lstStyle/>
          <a:p>
            <a:pPr lvl="0"/>
            <a:r>
              <a:rPr lang="en-US"/>
              <a:t>Uniformization method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503999" y="1589040"/>
                <a:ext cx="9249601" cy="4967322"/>
              </a:xfrm>
            </p:spPr>
            <p:txBody>
              <a:bodyPr wrap="square">
                <a:spAutoFit/>
              </a:bodyPr>
              <a:lstStyle/>
              <a:p>
                <a:pPr marL="565200" lvl="0" indent="-457200">
                  <a:spcAft>
                    <a:spcPts val="600"/>
                  </a:spcAft>
                  <a:buSzPct val="45000"/>
                  <a:buFont typeface="Wingdings" panose="05000000000000000000" pitchFamily="2" charset="2"/>
                  <a:buChar char="q"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0&lt;∆≤</m:t>
                    </m:r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dirty="0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min</m:t>
                            </m:r>
                          </m:e>
                          <m:lim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𝑖</m:t>
                            </m:r>
                          </m:lim>
                        </m:limLow>
                      </m:fName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Arial" pitchFamily="34"/>
                          </a:rPr>
                          <m:t>(−1/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  <a:cs typeface="Arial" pitchFamily="34"/>
                          </a:rPr>
                          <m:t>𝑞</m:t>
                        </m:r>
                        <m:r>
                          <a:rPr lang="en-US" i="1" baseline="-25000" dirty="0" err="1">
                            <a:latin typeface="Cambria Math" panose="02040503050406030204" pitchFamily="18" charset="0"/>
                            <a:cs typeface="Arial" pitchFamily="34"/>
                          </a:rPr>
                          <m:t>𝑖𝑖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Arial" pitchFamily="34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>
                    <a:latin typeface="Arial" pitchFamily="34"/>
                    <a:cs typeface="Arial" pitchFamily="34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Arial" pitchFamily="34"/>
                      </a:rPr>
                      <m:t>𝑃</m:t>
                    </m:r>
                    <m:r>
                      <a:rPr lang="en-US" b="0" i="1" dirty="0">
                        <a:latin typeface="Cambria Math" panose="02040503050406030204" pitchFamily="18" charset="0"/>
                        <a:cs typeface="Arial" pitchFamily="34"/>
                      </a:rPr>
                      <m:t>=</m:t>
                    </m:r>
                    <m:r>
                      <a:rPr lang="en-US" b="0" i="1" dirty="0">
                        <a:latin typeface="Cambria Math" panose="02040503050406030204" pitchFamily="18" charset="0"/>
                        <a:cs typeface="Arial" pitchFamily="34"/>
                      </a:rPr>
                      <m:t>𝐼</m:t>
                    </m:r>
                    <m:r>
                      <a:rPr lang="en-US" b="0" i="1" dirty="0">
                        <a:latin typeface="Cambria Math" panose="02040503050406030204" pitchFamily="18" charset="0"/>
                        <a:cs typeface="Arial" pitchFamily="34"/>
                      </a:rPr>
                      <m:t>+∆</m:t>
                    </m:r>
                    <m:r>
                      <a:rPr lang="en-US" b="0" i="1" dirty="0">
                        <a:latin typeface="Cambria Math" panose="02040503050406030204" pitchFamily="18" charset="0"/>
                        <a:cs typeface="Arial" pitchFamily="34"/>
                      </a:rPr>
                      <m:t>𝑄</m:t>
                    </m:r>
                  </m:oMath>
                </a14:m>
                <a:r>
                  <a:rPr lang="en-US" b="1" dirty="0" smtClean="0">
                    <a:latin typeface="Arial" pitchFamily="34"/>
                    <a:cs typeface="Arial" pitchFamily="34"/>
                  </a:rPr>
                  <a:t>.</a:t>
                </a:r>
                <a:r>
                  <a:rPr lang="en-US" b="1" dirty="0">
                    <a:latin typeface="Arial" pitchFamily="34"/>
                    <a:cs typeface="Arial" pitchFamily="34"/>
                  </a:rPr>
                  <a:t> </a:t>
                </a:r>
                <a:r>
                  <a:rPr lang="en-US" dirty="0" smtClean="0">
                    <a:latin typeface="Arial" pitchFamily="34"/>
                    <a:cs typeface="Arial" pitchFamily="34"/>
                  </a:rPr>
                  <a:t>Conditioning 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𝑌</m:t>
                    </m:r>
                  </m:oMath>
                </a14:m>
                <a:r>
                  <a:rPr lang="en-US" dirty="0" smtClean="0">
                    <a:latin typeface="Arial" pitchFamily="34"/>
                    <a:cs typeface="Arial" pitchFamily="34"/>
                  </a:rPr>
                  <a:t>, number </a:t>
                </a:r>
                <a:r>
                  <a:rPr lang="en-US" dirty="0">
                    <a:latin typeface="Arial" pitchFamily="34"/>
                    <a:cs typeface="Arial" pitchFamily="34"/>
                  </a:rPr>
                  <a:t>of transitions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(0,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)</m:t>
                    </m:r>
                  </m:oMath>
                </a14:m>
                <a:r>
                  <a:rPr lang="en-US" dirty="0" smtClean="0">
                    <a:latin typeface="Arial" pitchFamily="34"/>
                    <a:cs typeface="Arial" pitchFamily="34"/>
                  </a:rPr>
                  <a:t> </a:t>
                </a:r>
                <a:r>
                  <a:rPr lang="en-US" dirty="0" smtClean="0">
                    <a:latin typeface="Arial" pitchFamily="34"/>
                    <a:cs typeface="Arial" pitchFamily="34"/>
                  </a:rPr>
                  <a:t>which </a:t>
                </a:r>
                <a:r>
                  <a:rPr lang="en-US" dirty="0" smtClean="0">
                    <a:latin typeface="Arial" pitchFamily="34"/>
                    <a:cs typeface="Arial" pitchFamily="34"/>
                  </a:rPr>
                  <a:t>is Poisson distributed with mean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𝑡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/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cs typeface="Arial" pitchFamily="34"/>
                      </a:rPr>
                      <m:t>Δ</m:t>
                    </m:r>
                  </m:oMath>
                </a14:m>
                <a:r>
                  <a:rPr lang="en-US" dirty="0" smtClean="0">
                    <a:latin typeface="Arial" pitchFamily="34"/>
                    <a:cs typeface="Arial" pitchFamily="34"/>
                  </a:rPr>
                  <a:t>, </a:t>
                </a:r>
                <a:r>
                  <a:rPr lang="en-US" dirty="0">
                    <a:latin typeface="Arial" pitchFamily="34"/>
                    <a:cs typeface="Arial" pitchFamily="34"/>
                  </a:rPr>
                  <a:t>gives</a:t>
                </a:r>
              </a:p>
              <a:p>
                <a:pPr marL="108000" lvl="0" indent="0" algn="ctr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cs typeface="Arial" pitchFamily="34"/>
                        </a:rPr>
                        <m:t>𝑃</m:t>
                      </m:r>
                      <m:d>
                        <m:dPr>
                          <m:ctrlPr>
                            <a:rPr lang="en-US" b="0" i="1" dirty="0">
                              <a:latin typeface="Cambria Math" panose="02040503050406030204" pitchFamily="18" charset="0"/>
                              <a:cs typeface="Arial" pitchFamily="34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cs typeface="Arial" pitchFamily="34"/>
                            </a:rPr>
                            <m:t>𝑡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  <a:cs typeface="Arial" pitchFamily="34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dirty="0">
                              <a:latin typeface="Cambria Math" panose="02040503050406030204" pitchFamily="18" charset="0"/>
                              <a:cs typeface="Arial" pitchFamily="34"/>
                            </a:rPr>
                          </m:ctrlPr>
                        </m:naryPr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  <a:cs typeface="Arial" pitchFamily="34"/>
                            </a:rPr>
                            <m:t>𝑛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cs typeface="Arial" pitchFamily="34"/>
                            </a:rPr>
                            <m:t>≥0</m:t>
                          </m:r>
                        </m:sub>
                        <m:sup/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Arial" pitchFamily="34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  <a:cs typeface="Arial" pitchFamily="34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Arial" pitchFamily="34"/>
                                </a:rPr>
                                <m:t>𝑌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Arial" pitchFamily="34"/>
                                </a:rPr>
                                <m:t>=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Arial" pitchFamily="34"/>
                                </a:rPr>
                                <m:t>𝑛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  <a:cs typeface="Arial" pitchFamily="34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cs typeface="Arial" pitchFamily="34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  <a:cs typeface="Arial" pitchFamily="34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  <m:r>
                        <a:rPr lang="en-US" b="0" i="1" dirty="0" smtClean="0">
                          <a:latin typeface="Cambria Math" panose="02040503050406030204" pitchFamily="18" charset="0"/>
                          <a:cs typeface="Arial" pitchFamily="34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cs typeface="Arial" pitchFamily="34"/>
                            </a:rPr>
                          </m:ctrlPr>
                        </m:naryPr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Arial" pitchFamily="34"/>
                            </a:rPr>
                            <m:t>𝑛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Arial" pitchFamily="34"/>
                            </a:rPr>
                            <m:t>≥0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i="1" dirty="0">
                                  <a:latin typeface="Cambria Math" panose="02040503050406030204" pitchFamily="18" charset="0"/>
                                  <a:cs typeface="Arial" pitchFamily="34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dirty="0">
                                  <a:latin typeface="Cambria Math" panose="02040503050406030204" pitchFamily="18" charset="0"/>
                                  <a:cs typeface="Arial" pitchFamily="34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  <a:cs typeface="Arial" pitchFamily="34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cs typeface="Arial" pitchFamily="34"/>
                                    </a:rPr>
                                    <m:t>−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cs typeface="Arial" pitchFamily="34"/>
                                    </a:rPr>
                                    <m:t>𝑡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cs typeface="Arial" pitchFamily="34"/>
                                    </a:rPr>
                                    <m:t>/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dirty="0">
                                      <a:latin typeface="Cambria Math" panose="02040503050406030204" pitchFamily="18" charset="0"/>
                                      <a:cs typeface="Arial" pitchFamily="34"/>
                                    </a:rPr>
                                    <m:t>Δ</m:t>
                                  </m:r>
                                </m:e>
                              </m:d>
                            </m:e>
                          </m:func>
                          <m:f>
                            <m:f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  <a:cs typeface="Arial" pitchFamily="34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  <a:cs typeface="Arial" pitchFamily="34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dirty="0" smtClean="0">
                                          <a:latin typeface="Cambria Math" panose="02040503050406030204" pitchFamily="18" charset="0"/>
                                          <a:cs typeface="Arial" pitchFamily="34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  <a:cs typeface="Arial" pitchFamily="34"/>
                                        </a:rPr>
                                        <m:t>𝑡</m:t>
                                      </m:r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  <a:cs typeface="Arial" pitchFamily="34"/>
                                        </a:rPr>
                                        <m:t>/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b="0" i="0" dirty="0" smtClean="0">
                                          <a:latin typeface="Cambria Math" panose="02040503050406030204" pitchFamily="18" charset="0"/>
                                          <a:cs typeface="Arial" pitchFamily="34"/>
                                        </a:rPr>
                                        <m:t>Δ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cs typeface="Arial" pitchFamily="34"/>
                                    </a:rPr>
                                    <m:t>𝑛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Arial" pitchFamily="34"/>
                                </a:rPr>
                                <m:t>𝑛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Arial" pitchFamily="34"/>
                                </a:rPr>
                                <m:t>!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  <a:cs typeface="Arial" pitchFamily="34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Arial" pitchFamily="34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Arial" pitchFamily="34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>
                  <a:latin typeface="Arial" pitchFamily="34"/>
                  <a:cs typeface="Arial" pitchFamily="34"/>
                </a:endParaRPr>
              </a:p>
              <a:p>
                <a:pPr marL="565200" lvl="0" indent="-457200" algn="l">
                  <a:spcAft>
                    <a:spcPts val="600"/>
                  </a:spcAft>
                  <a:buSzPct val="45000"/>
                  <a:buFont typeface="Wingdings" panose="05000000000000000000" pitchFamily="2" charset="2"/>
                  <a:buChar char="q"/>
                </a:pPr>
                <a:r>
                  <a:rPr lang="en-US" dirty="0">
                    <a:latin typeface="Arial" pitchFamily="34"/>
                    <a:cs typeface="Arial" pitchFamily="34"/>
                  </a:rPr>
                  <a:t>Truncating </a:t>
                </a:r>
                <a:r>
                  <a:rPr lang="en-US" dirty="0" smtClean="0">
                    <a:latin typeface="Arial" pitchFamily="34"/>
                    <a:cs typeface="Arial" pitchFamily="34"/>
                  </a:rPr>
                  <a:t>the latter </a:t>
                </a:r>
                <a:r>
                  <a:rPr lang="en-US" dirty="0">
                    <a:latin typeface="Arial" pitchFamily="34"/>
                    <a:cs typeface="Arial" pitchFamily="34"/>
                  </a:rPr>
                  <a:t>sum </a:t>
                </a:r>
                <a:r>
                  <a:rPr lang="en-US" dirty="0" smtClean="0">
                    <a:latin typeface="Arial" pitchFamily="34"/>
                    <a:cs typeface="Arial" pitchFamily="34"/>
                  </a:rPr>
                  <a:t>on </a:t>
                </a:r>
                <a:r>
                  <a:rPr lang="en-US" dirty="0">
                    <a:latin typeface="Arial" pitchFamily="34"/>
                    <a:cs typeface="Arial" pitchFamily="34"/>
                  </a:rPr>
                  <a:t>the first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𝐾</m:t>
                    </m:r>
                  </m:oMath>
                </a14:m>
                <a:r>
                  <a:rPr lang="en-US" dirty="0">
                    <a:latin typeface="Arial" pitchFamily="34"/>
                    <a:cs typeface="Arial" pitchFamily="34"/>
                  </a:rPr>
                  <a:t> terms gives a good </a:t>
                </a:r>
                <a:r>
                  <a:rPr lang="en-US" dirty="0" smtClean="0">
                    <a:latin typeface="Arial" pitchFamily="34"/>
                    <a:cs typeface="Arial" pitchFamily="34"/>
                  </a:rPr>
                  <a:t>approximation,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𝐾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=</m:t>
                    </m:r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max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⁡{20, 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/∆+5</m:t>
                    </m:r>
                    <m:rad>
                      <m:radPr>
                        <m:degHide m:val="on"/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radPr>
                      <m:deg/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Arial" pitchFamily="34"/>
                          </a:rPr>
                          <m:t>𝑡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Arial" pitchFamily="34"/>
                          </a:rPr>
                          <m:t>/∆</m:t>
                        </m:r>
                      </m:e>
                    </m:rad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 }</m:t>
                    </m:r>
                  </m:oMath>
                </a14:m>
                <a:endParaRPr lang="en-US" dirty="0">
                  <a:latin typeface="Arial" pitchFamily="34"/>
                  <a:cs typeface="Arial" pitchFamily="34"/>
                </a:endParaRPr>
              </a:p>
              <a:p>
                <a:pPr marL="565200" lvl="0" indent="-457200">
                  <a:spcAft>
                    <a:spcPts val="0"/>
                  </a:spcAft>
                  <a:buSzPct val="45000"/>
                  <a:buFont typeface="Wingdings" panose="05000000000000000000" pitchFamily="2" charset="2"/>
                  <a:buChar char="q"/>
                </a:pPr>
                <a:r>
                  <a:rPr lang="en-US" dirty="0" smtClean="0">
                    <a:latin typeface="Arial" pitchFamily="34"/>
                    <a:cs typeface="Arial" pitchFamily="34"/>
                  </a:rPr>
                  <a:t>It is </a:t>
                </a:r>
                <a:r>
                  <a:rPr lang="en-US" dirty="0">
                    <a:latin typeface="Arial" pitchFamily="34"/>
                    <a:cs typeface="Arial" pitchFamily="34"/>
                  </a:rPr>
                  <a:t>better to take the largest possible value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∆=</m:t>
                    </m:r>
                    <m:func>
                      <m:funcPr>
                        <m:ctrlPr>
                          <a:rPr lang="en-US" i="1" dirty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Arial" pitchFamily="34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min</m:t>
                            </m:r>
                          </m:e>
                          <m:lim>
                            <m:r>
                              <a:rPr lang="en-US" i="1" dirty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𝑖</m:t>
                            </m:r>
                          </m:lim>
                        </m:limLow>
                      </m:fName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Arial" pitchFamily="34"/>
                          </a:rPr>
                          <m:t>(−1/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  <a:cs typeface="Arial" pitchFamily="34"/>
                          </a:rPr>
                          <m:t>𝑞</m:t>
                        </m:r>
                        <m:r>
                          <a:rPr lang="en-US" i="1" baseline="-25000" dirty="0" err="1">
                            <a:latin typeface="Cambria Math" panose="02040503050406030204" pitchFamily="18" charset="0"/>
                            <a:cs typeface="Arial" pitchFamily="34"/>
                          </a:rPr>
                          <m:t>𝑖𝑖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Arial" pitchFamily="34"/>
                          </a:rPr>
                          <m:t>)</m:t>
                        </m:r>
                      </m:e>
                    </m:func>
                  </m:oMath>
                </a14:m>
                <a:endParaRPr lang="en-US" dirty="0">
                  <a:latin typeface="Arial" pitchFamily="34"/>
                  <a:cs typeface="Arial" pitchFamily="34"/>
                </a:endParaRPr>
              </a:p>
            </p:txBody>
          </p:sp>
        </mc:Choice>
        <mc:Fallback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503999" y="1589040"/>
                <a:ext cx="9249601" cy="4967322"/>
              </a:xfrm>
              <a:blipFill rotWithShape="0">
                <a:blip r:embed="rId3"/>
                <a:stretch>
                  <a:fillRect t="-2699" r="-20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Lecture 2: transient analysis of continuous time Markov chains</a:t>
            </a: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AE08858-A431-47A9-843A-2F09109B8A5E}" type="slidenum">
              <a:t>14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594026"/>
            <a:ext cx="9071640" cy="677108"/>
          </a:xfrm>
        </p:spPr>
        <p:txBody>
          <a:bodyPr>
            <a:spAutoFit/>
          </a:bodyPr>
          <a:lstStyle/>
          <a:p>
            <a:pPr lvl="0"/>
            <a:r>
              <a:rPr lang="en-US" dirty="0" smtClean="0"/>
              <a:t>Occupancy Time: mean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503999" y="1769040"/>
                <a:ext cx="9576626" cy="5043175"/>
              </a:xfrm>
            </p:spPr>
            <p:txBody>
              <a:bodyPr wrap="square">
                <a:spAutoFit/>
              </a:bodyPr>
              <a:lstStyle/>
              <a:p>
                <a:pPr marL="565200" lvl="0" indent="-457200">
                  <a:buSzPct val="45000"/>
                  <a:buFont typeface="Wingdings" panose="05000000000000000000" pitchFamily="2" charset="2"/>
                  <a:buChar char="q"/>
                </a:pPr>
                <a:r>
                  <a:rPr lang="en-US" sz="2800" dirty="0" smtClean="0"/>
                  <a:t>Occupancy </a:t>
                </a:r>
                <a:r>
                  <a:rPr lang="en-US" sz="2800" dirty="0"/>
                  <a:t>time of a state </a:t>
                </a:r>
                <a:r>
                  <a:rPr lang="en-US" sz="2800" dirty="0" smtClean="0"/>
                  <a:t>is </a:t>
                </a:r>
                <a:r>
                  <a:rPr lang="en-US" sz="2800" dirty="0"/>
                  <a:t>the </a:t>
                </a:r>
                <a:r>
                  <a:rPr lang="en-US" sz="2800" dirty="0" smtClean="0"/>
                  <a:t>sojourn </a:t>
                </a:r>
                <a:r>
                  <a:rPr lang="en-US" sz="2800" dirty="0"/>
                  <a:t>time in </a:t>
                </a:r>
                <a:r>
                  <a:rPr lang="en-US" sz="2800" dirty="0" smtClean="0"/>
                  <a:t>that state during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. Note that depends on state at time 0</a:t>
                </a:r>
                <a:endParaRPr lang="en-US" sz="2800" dirty="0"/>
              </a:p>
              <a:p>
                <a:pPr marL="565200" lvl="0" indent="-457200">
                  <a:buSzPct val="45000"/>
                  <a:buFont typeface="Wingdings" panose="05000000000000000000" pitchFamily="2" charset="2"/>
                  <a:buChar char="q"/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i="1" baseline="-25000" dirty="0" err="1"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denote the mean </a:t>
                </a:r>
                <a:r>
                  <a:rPr lang="en-US" sz="2800" dirty="0" smtClean="0"/>
                  <a:t>occupancy </a:t>
                </a:r>
                <a:r>
                  <a:rPr lang="en-US" sz="2800" dirty="0"/>
                  <a:t>time </a:t>
                </a:r>
                <a:r>
                  <a:rPr lang="en-US" sz="2800" dirty="0" smtClean="0"/>
                  <a:t>in state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/>
                  <a:t> during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800" dirty="0"/>
                  <a:t>given initial state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. Then</a:t>
                </a:r>
                <a:r>
                  <a:rPr lang="en-US" sz="2800" dirty="0" smtClean="0"/>
                  <a:t>,</a:t>
                </a:r>
              </a:p>
              <a:p>
                <a:pPr marL="108000" lvl="0" indent="0">
                  <a:buSzPct val="450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b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  <m:d>
                                        <m:dPr>
                                          <m:ctrlPr>
                                            <a:rPr lang="en-US" sz="2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  <m: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  <m: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  <m:d>
                                        <m:dPr>
                                          <m:ctrlPr>
                                            <a:rPr lang="en-US" sz="2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d>
                                      <m: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b>
                              </m:s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</m:nary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b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  <m:d>
                                        <m:dPr>
                                          <m:ctrlP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  <m:d>
                                        <m:dPr>
                                          <m:ctrlP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d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b>
                              </m:sSub>
                            </m:e>
                          </m:d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sz="2200" dirty="0" smtClean="0"/>
              </a:p>
              <a:p>
                <a:pPr marL="565200" lvl="0" indent="-457200">
                  <a:buSzPct val="45000"/>
                  <a:buFont typeface="Wingdings" panose="05000000000000000000" pitchFamily="2" charset="2"/>
                  <a:buChar char="q"/>
                </a:pPr>
                <a:r>
                  <a:rPr lang="en-US" sz="2800" dirty="0" smtClean="0"/>
                  <a:t>In matrix equation,</a:t>
                </a:r>
              </a:p>
              <a:p>
                <a:pPr marL="108000" lvl="0" indent="0">
                  <a:buSzPct val="45000"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sz="2200" dirty="0"/>
              </a:p>
              <a:p>
                <a:pPr lvl="0" algn="ctr"/>
                <a:endParaRPr lang="en-US" dirty="0"/>
              </a:p>
            </p:txBody>
          </p:sp>
        </mc:Choice>
        <mc:Fallback xmlns=""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503999" y="1769040"/>
                <a:ext cx="9576626" cy="5043175"/>
              </a:xfrm>
              <a:blipFill rotWithShape="0">
                <a:blip r:embed="rId3"/>
                <a:stretch>
                  <a:fillRect t="-21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Lecture 2: transient analysis of continuous time Markov chains</a:t>
            </a: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9A57D37-FD4C-4D3F-A975-E79E33B711D9}" type="slidenum">
              <a:t>15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301320"/>
            <a:ext cx="9071640" cy="1262520"/>
          </a:xfrm>
        </p:spPr>
        <p:txBody>
          <a:bodyPr>
            <a:spAutoFit/>
          </a:bodyPr>
          <a:lstStyle/>
          <a:p>
            <a:pPr lvl="0"/>
            <a:r>
              <a:rPr lang="en-US"/>
              <a:t>Mean occupancy time (cnt'd)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503998" y="1769040"/>
                <a:ext cx="9371522" cy="5842625"/>
              </a:xfrm>
            </p:spPr>
            <p:txBody>
              <a:bodyPr wrap="square">
                <a:spAutoFit/>
              </a:bodyPr>
              <a:lstStyle/>
              <a:p>
                <a:pPr marL="565200" lvl="0" indent="-457200">
                  <a:buSzPct val="45000"/>
                  <a:buFont typeface="Wingdings" panose="05000000000000000000" pitchFamily="2" charset="2"/>
                  <a:buChar char="q"/>
                </a:pPr>
                <a:r>
                  <a:rPr lang="en-US" dirty="0" smtClean="0"/>
                  <a:t>Using the </a:t>
                </a:r>
                <a:r>
                  <a:rPr lang="en-US" dirty="0" err="1" smtClean="0"/>
                  <a:t>uniformized</a:t>
                </a:r>
                <a:r>
                  <a:rPr lang="en-US" dirty="0" smtClean="0"/>
                  <a:t> </a:t>
                </a:r>
                <a:r>
                  <a:rPr lang="en-US" dirty="0"/>
                  <a:t>process (</a:t>
                </a:r>
                <a:r>
                  <a:rPr lang="en-US" dirty="0">
                    <a:latin typeface="Arial" pitchFamily="34"/>
                    <a:cs typeface="Arial" pitchFamily="34"/>
                  </a:rPr>
                  <a:t>∆,P</a:t>
                </a:r>
                <a:r>
                  <a:rPr lang="en-US" dirty="0"/>
                  <a:t>) then</a:t>
                </a:r>
                <a:r>
                  <a:rPr lang="en-US" dirty="0" smtClean="0"/>
                  <a:t>,</a:t>
                </a: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  <a:cs typeface="Arial" pitchFamily="34"/>
                                </a:rPr>
                              </m:ctrlPr>
                            </m:naryPr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  <a:cs typeface="Arial" pitchFamily="34"/>
                                </a:rPr>
                                <m:t>𝑛</m:t>
                              </m:r>
                              <m:r>
                                <a:rPr lang="en-US" sz="2000" i="1" dirty="0">
                                  <a:latin typeface="Cambria Math" panose="02040503050406030204" pitchFamily="18" charset="0"/>
                                  <a:cs typeface="Arial" pitchFamily="34"/>
                                </a:rPr>
                                <m:t>≥0</m:t>
                              </m:r>
                            </m:sub>
                            <m:sup/>
                            <m:e>
                              <m:func>
                                <m:func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  <a:cs typeface="Arial" pitchFamily="34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 dirty="0">
                                      <a:latin typeface="Cambria Math" panose="02040503050406030204" pitchFamily="18" charset="0"/>
                                      <a:cs typeface="Arial" pitchFamily="34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  <a:cs typeface="Arial" pitchFamily="34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  <a:cs typeface="Arial" pitchFamily="34"/>
                                        </a:rPr>
                                        <m:t>−</m:t>
                                      </m:r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  <a:cs typeface="Arial" pitchFamily="34"/>
                                        </a:rPr>
                                        <m:t>𝑡</m:t>
                                      </m:r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  <a:cs typeface="Arial" pitchFamily="34"/>
                                        </a:rPr>
                                        <m:t>/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000" dirty="0">
                                          <a:latin typeface="Cambria Math" panose="02040503050406030204" pitchFamily="18" charset="0"/>
                                          <a:cs typeface="Arial" pitchFamily="34"/>
                                        </a:rPr>
                                        <m:t>Δ</m:t>
                                      </m:r>
                                    </m:e>
                                  </m:d>
                                </m:e>
                              </m:func>
                              <m:f>
                                <m:f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  <a:cs typeface="Arial" pitchFamily="34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  <a:cs typeface="Arial" pitchFamily="34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000" i="1" dirty="0">
                                              <a:latin typeface="Cambria Math" panose="02040503050406030204" pitchFamily="18" charset="0"/>
                                              <a:cs typeface="Arial" pitchFamily="34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 dirty="0">
                                              <a:latin typeface="Cambria Math" panose="02040503050406030204" pitchFamily="18" charset="0"/>
                                              <a:cs typeface="Arial" pitchFamily="34"/>
                                            </a:rPr>
                                            <m:t>𝑡</m:t>
                                          </m:r>
                                          <m:r>
                                            <a:rPr lang="en-US" sz="2000" i="1" dirty="0">
                                              <a:latin typeface="Cambria Math" panose="02040503050406030204" pitchFamily="18" charset="0"/>
                                              <a:cs typeface="Arial" pitchFamily="34"/>
                                            </a:rPr>
                                            <m:t>/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000" dirty="0">
                                              <a:latin typeface="Cambria Math" panose="02040503050406030204" pitchFamily="18" charset="0"/>
                                              <a:cs typeface="Arial" pitchFamily="34"/>
                                            </a:rPr>
                                            <m:t>Δ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  <a:cs typeface="Arial" pitchFamily="34"/>
                                        </a:rPr>
                                        <m:t>𝑛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  <a:cs typeface="Arial" pitchFamily="34"/>
                                    </a:rPr>
                                    <m:t>𝑛</m:t>
                                  </m:r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  <a:cs typeface="Arial" pitchFamily="34"/>
                                    </a:rPr>
                                    <m:t>!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  <a:cs typeface="Arial" pitchFamily="34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  <a:cs typeface="Arial" pitchFamily="34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  <a:cs typeface="Arial" pitchFamily="34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nary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i="1" dirty="0">
                              <a:latin typeface="Cambria Math" panose="02040503050406030204" pitchFamily="18" charset="0"/>
                              <a:cs typeface="Arial" pitchFamily="34"/>
                            </a:rPr>
                          </m:ctrlPr>
                        </m:naryPr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  <a:cs typeface="Arial" pitchFamily="34"/>
                            </a:rPr>
                            <m:t>𝑛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  <a:cs typeface="Arial" pitchFamily="34"/>
                            </a:rPr>
                            <m:t>≥0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  <a:cs typeface="Arial" pitchFamily="34"/>
                                </a:rPr>
                              </m:ctrlPr>
                            </m:dPr>
                            <m:e>
                              <m:nary>
                                <m:nary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  <a:cs typeface="Arial" pitchFamily="34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  <a:cs typeface="Arial" pitchFamily="34"/>
                                    </a:rPr>
                                    <m:t>𝑡</m:t>
                                  </m:r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  <a:cs typeface="Arial" pitchFamily="34"/>
                                    </a:rPr>
                                    <m:t>=0</m:t>
                                  </m:r>
                                </m:sub>
                                <m:sup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  <a:cs typeface="Arial" pitchFamily="34"/>
                                    </a:rPr>
                                    <m:t>𝑇</m:t>
                                  </m:r>
                                </m:sup>
                                <m:e>
                                  <m:func>
                                    <m:func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  <a:cs typeface="Arial" pitchFamily="34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000" dirty="0">
                                          <a:latin typeface="Cambria Math" panose="02040503050406030204" pitchFamily="18" charset="0"/>
                                          <a:cs typeface="Arial" pitchFamily="34"/>
                                        </a:rPr>
                                        <m:t>exp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2000" i="1" dirty="0">
                                              <a:latin typeface="Cambria Math" panose="02040503050406030204" pitchFamily="18" charset="0"/>
                                              <a:cs typeface="Arial" pitchFamily="34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 dirty="0">
                                              <a:latin typeface="Cambria Math" panose="02040503050406030204" pitchFamily="18" charset="0"/>
                                              <a:cs typeface="Arial" pitchFamily="34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000" i="1" dirty="0">
                                              <a:latin typeface="Cambria Math" panose="02040503050406030204" pitchFamily="18" charset="0"/>
                                              <a:cs typeface="Arial" pitchFamily="34"/>
                                            </a:rPr>
                                            <m:t>𝑡</m:t>
                                          </m:r>
                                          <m:r>
                                            <a:rPr lang="en-US" sz="2000" i="1" dirty="0">
                                              <a:latin typeface="Cambria Math" panose="02040503050406030204" pitchFamily="18" charset="0"/>
                                              <a:cs typeface="Arial" pitchFamily="34"/>
                                            </a:rPr>
                                            <m:t>/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000" dirty="0">
                                              <a:latin typeface="Cambria Math" panose="02040503050406030204" pitchFamily="18" charset="0"/>
                                              <a:cs typeface="Arial" pitchFamily="34"/>
                                            </a:rPr>
                                            <m:t>Δ</m:t>
                                          </m:r>
                                        </m:e>
                                      </m:d>
                                    </m:e>
                                  </m:func>
                                  <m:f>
                                    <m:f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  <a:cs typeface="Arial" pitchFamily="34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2000" i="1" dirty="0">
                                              <a:latin typeface="Cambria Math" panose="02040503050406030204" pitchFamily="18" charset="0"/>
                                              <a:cs typeface="Arial" pitchFamily="34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sz="2000" i="1" dirty="0">
                                                  <a:latin typeface="Cambria Math" panose="02040503050406030204" pitchFamily="18" charset="0"/>
                                                  <a:cs typeface="Arial" pitchFamily="34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000" i="1" dirty="0">
                                                  <a:latin typeface="Cambria Math" panose="02040503050406030204" pitchFamily="18" charset="0"/>
                                                  <a:cs typeface="Arial" pitchFamily="34"/>
                                                </a:rPr>
                                                <m:t>𝑡</m:t>
                                              </m:r>
                                              <m:r>
                                                <a:rPr lang="en-US" sz="2000" i="1" dirty="0">
                                                  <a:latin typeface="Cambria Math" panose="02040503050406030204" pitchFamily="18" charset="0"/>
                                                  <a:cs typeface="Arial" pitchFamily="34"/>
                                                </a:rPr>
                                                <m:t>/</m:t>
                                              </m:r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2000" dirty="0">
                                                  <a:latin typeface="Cambria Math" panose="02040503050406030204" pitchFamily="18" charset="0"/>
                                                  <a:cs typeface="Arial" pitchFamily="34"/>
                                                </a:rPr>
                                                <m:t>Δ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2000" i="1" dirty="0">
                                              <a:latin typeface="Cambria Math" panose="02040503050406030204" pitchFamily="18" charset="0"/>
                                              <a:cs typeface="Arial" pitchFamily="34"/>
                                            </a:rPr>
                                            <m:t>𝑛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  <a:cs typeface="Arial" pitchFamily="34"/>
                                        </a:rPr>
                                        <m:t>𝑛</m:t>
                                      </m:r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  <a:cs typeface="Arial" pitchFamily="34"/>
                                        </a:rPr>
                                        <m:t>!</m:t>
                                      </m:r>
                                    </m:den>
                                  </m:f>
                                </m:e>
                              </m:nary>
                              <m:r>
                                <a:rPr lang="en-US" sz="2000" i="1" dirty="0">
                                  <a:latin typeface="Cambria Math" panose="02040503050406030204" pitchFamily="18" charset="0"/>
                                  <a:cs typeface="Arial" pitchFamily="34"/>
                                </a:rPr>
                                <m:t>𝑑𝑡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  <a:cs typeface="Arial" pitchFamily="34"/>
                                </a:rPr>
                              </m:ctrlPr>
                            </m:sSup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  <a:cs typeface="Arial" pitchFamily="34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n-US" sz="2000" i="1" dirty="0">
                                  <a:latin typeface="Cambria Math" panose="02040503050406030204" pitchFamily="18" charset="0"/>
                                  <a:cs typeface="Arial" pitchFamily="34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  <m:r>
                        <a:rPr lang="en-US" sz="2000" b="0" i="1" dirty="0" smtClean="0">
                          <a:latin typeface="Cambria Math" panose="02040503050406030204" pitchFamily="18" charset="0"/>
                          <a:cs typeface="Arial" pitchFamily="34"/>
                        </a:rPr>
                        <m:t>.</m:t>
                      </m:r>
                    </m:oMath>
                  </m:oMathPara>
                </a14:m>
                <a:endParaRPr lang="en-US" sz="2000" dirty="0"/>
              </a:p>
              <a:p>
                <a:pPr lvl="0"/>
                <a:r>
                  <a:rPr lang="en-US" sz="2800" dirty="0" smtClean="0">
                    <a:cs typeface="Arial" pitchFamily="34"/>
                  </a:rPr>
                  <a:t>   Note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800" i="1" dirty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naryPr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  <a:cs typeface="Arial" pitchFamily="34"/>
                          </a:rPr>
                          <m:t>𝑡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cs typeface="Arial" pitchFamily="34"/>
                          </a:rPr>
                          <m:t>=0</m:t>
                        </m:r>
                      </m:sub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  <a:cs typeface="Arial" pitchFamily="34"/>
                          </a:rPr>
                          <m:t>𝑇</m:t>
                        </m:r>
                      </m:sup>
                      <m:e>
                        <m:func>
                          <m:func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cs typeface="Arial" pitchFamily="34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dirty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800" i="1" dirty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</m:ctrlPr>
                              </m:dPr>
                              <m:e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  <m:t>−</m:t>
                                </m:r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  <m:t>𝑡</m:t>
                                </m:r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  <m:t>/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800" dirty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  <m:t>Δ</m:t>
                                </m:r>
                              </m:e>
                            </m:d>
                          </m:e>
                        </m:func>
                        <m:f>
                          <m:f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cs typeface="Arial" pitchFamily="34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i="1" dirty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800" i="1" dirty="0">
                                        <a:latin typeface="Cambria Math" panose="02040503050406030204" pitchFamily="18" charset="0"/>
                                        <a:cs typeface="Arial" pitchFamily="34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 dirty="0">
                                        <a:latin typeface="Cambria Math" panose="02040503050406030204" pitchFamily="18" charset="0"/>
                                        <a:cs typeface="Arial" pitchFamily="34"/>
                                      </a:rPr>
                                      <m:t>𝑡</m:t>
                                    </m:r>
                                    <m:r>
                                      <a:rPr lang="en-US" sz="2800" i="1" dirty="0">
                                        <a:latin typeface="Cambria Math" panose="02040503050406030204" pitchFamily="18" charset="0"/>
                                        <a:cs typeface="Arial" pitchFamily="34"/>
                                      </a:rPr>
                                      <m:t>/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800" dirty="0">
                                        <a:latin typeface="Cambria Math" panose="02040503050406030204" pitchFamily="18" charset="0"/>
                                        <a:cs typeface="Arial" pitchFamily="34"/>
                                      </a:rPr>
                                      <m:t>Δ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  <m:t>𝑛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800" i="1" dirty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𝑛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!</m:t>
                            </m:r>
                          </m:den>
                        </m:f>
                      </m:e>
                    </m:nary>
                    <m:r>
                      <a:rPr lang="en-US" sz="2800" i="1" dirty="0">
                        <a:latin typeface="Cambria Math" panose="02040503050406030204" pitchFamily="18" charset="0"/>
                        <a:cs typeface="Arial" pitchFamily="34"/>
                      </a:rPr>
                      <m:t>𝑑𝑡</m:t>
                    </m:r>
                    <m:r>
                      <a:rPr lang="en-US" sz="2800" i="1" dirty="0">
                        <a:latin typeface="Cambria Math" panose="02040503050406030204" pitchFamily="18" charset="0"/>
                        <a:cs typeface="Arial" pitchFamily="34"/>
                      </a:rPr>
                      <m:t>=</m:t>
                    </m:r>
                    <m:r>
                      <m:rPr>
                        <m:sty m:val="p"/>
                      </m:rPr>
                      <a:rPr lang="en-US" sz="2800" dirty="0">
                        <a:latin typeface="Cambria Math" panose="02040503050406030204" pitchFamily="18" charset="0"/>
                        <a:cs typeface="Arial" pitchFamily="34"/>
                      </a:rPr>
                      <m:t>Δ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cs typeface="Arial" pitchFamily="34"/>
                          </a:rPr>
                          <m:t>1−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cs typeface="Arial" pitchFamily="34"/>
                          </a:rPr>
                          <m:t>𝑃</m:t>
                        </m:r>
                        <m:d>
                          <m:d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cs typeface="Arial" pitchFamily="34"/>
                              </a:rPr>
                            </m:ctrlPr>
                          </m:d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𝑌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≤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 smtClean="0"/>
                  <a:t>, where </a:t>
                </a:r>
                <a:r>
                  <a:rPr lang="en-US" sz="2800" i="1" dirty="0"/>
                  <a:t>Y </a:t>
                </a:r>
                <a:r>
                  <a:rPr lang="en-US" sz="2800" dirty="0"/>
                  <a:t>is a Poisson random variable of mean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cs typeface="Arial" pitchFamily="34"/>
                      </a:rPr>
                      <m:t>𝑡</m:t>
                    </m:r>
                    <m:r>
                      <a:rPr lang="en-US" sz="2800" i="1" dirty="0">
                        <a:latin typeface="Cambria Math" panose="02040503050406030204" pitchFamily="18" charset="0"/>
                        <a:cs typeface="Arial" pitchFamily="34"/>
                      </a:rPr>
                      <m:t>/</m:t>
                    </m:r>
                    <m:r>
                      <m:rPr>
                        <m:sty m:val="p"/>
                      </m:rPr>
                      <a:rPr lang="en-US" sz="2800" dirty="0">
                        <a:latin typeface="Cambria Math" panose="02040503050406030204" pitchFamily="18" charset="0"/>
                        <a:cs typeface="Arial" pitchFamily="34"/>
                      </a:rPr>
                      <m:t>Δ</m:t>
                    </m:r>
                  </m:oMath>
                </a14:m>
                <a:endParaRPr lang="en-US" sz="2800" dirty="0" smtClean="0"/>
              </a:p>
              <a:p>
                <a:pPr marL="565200" lvl="0" indent="-457200">
                  <a:buSzPct val="45000"/>
                  <a:buFont typeface="Wingdings" panose="05000000000000000000" pitchFamily="2" charset="2"/>
                  <a:buChar char="q"/>
                </a:pPr>
                <a:r>
                  <a:rPr lang="en-US" dirty="0" smtClean="0"/>
                  <a:t>We find that </a:t>
                </a:r>
              </a:p>
              <a:p>
                <a:pPr marL="108000" lvl="0" indent="0">
                  <a:buSzPct val="45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dirty="0">
                              <a:latin typeface="Cambria Math" panose="02040503050406030204" pitchFamily="18" charset="0"/>
                              <a:cs typeface="Arial" pitchFamily="34"/>
                            </a:rPr>
                          </m:ctrlPr>
                        </m:naryPr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  <a:cs typeface="Arial" pitchFamily="34"/>
                            </a:rPr>
                            <m:t>𝑛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cs typeface="Arial" pitchFamily="34"/>
                            </a:rPr>
                            <m:t>≥0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  <a:cs typeface="Arial" pitchFamily="34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Arial" pitchFamily="34"/>
                                </a:rPr>
                                <m:t>1−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Arial" pitchFamily="34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  <a:cs typeface="Arial" pitchFamily="34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cs typeface="Arial" pitchFamily="34"/>
                                    </a:rPr>
                                    <m:t>𝑌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cs typeface="Arial" pitchFamily="34"/>
                                    </a:rPr>
                                    <m:t>≤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cs typeface="Arial" pitchFamily="34"/>
                                    </a:rPr>
                                    <m:t>𝑛</m:t>
                                  </m:r>
                                </m:e>
                              </m:d>
                            </m:e>
                          </m:d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  <a:cs typeface="Arial" pitchFamily="34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cs typeface="Arial" pitchFamily="34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  <a:cs typeface="Arial" pitchFamily="34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  <m:r>
                        <a:rPr lang="en-US" b="0" i="1" dirty="0" smtClean="0">
                          <a:latin typeface="Cambria Math" panose="02040503050406030204" pitchFamily="18" charset="0"/>
                          <a:cs typeface="Arial" pitchFamily="34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  <a:p>
                <a:pPr lvl="0"/>
                <a:endParaRPr lang="en-US" sz="2800" dirty="0" smtClean="0">
                  <a:latin typeface="Arial" pitchFamily="34"/>
                  <a:cs typeface="Arial" pitchFamily="34"/>
                </a:endParaRPr>
              </a:p>
              <a:p>
                <a:pPr marL="108000" lvl="0" indent="0"/>
                <a:endParaRPr lang="en-US" sz="2800" dirty="0">
                  <a:latin typeface="Arial" pitchFamily="34"/>
                  <a:cs typeface="Arial" pitchFamily="34"/>
                </a:endParaRPr>
              </a:p>
            </p:txBody>
          </p:sp>
        </mc:Choice>
        <mc:Fallback xmlns=""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503998" y="1769040"/>
                <a:ext cx="9371522" cy="5842625"/>
              </a:xfrm>
              <a:blipFill rotWithShape="0">
                <a:blip r:embed="rId3"/>
                <a:stretch>
                  <a:fillRect t="-2086" r="-3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2374" y="6992851"/>
            <a:ext cx="5261032" cy="521280"/>
          </a:xfrm>
        </p:spPr>
        <p:txBody>
          <a:bodyPr/>
          <a:lstStyle/>
          <a:p>
            <a:pPr lvl="0"/>
            <a:r>
              <a:rPr lang="en-US" dirty="0" smtClean="0"/>
              <a:t>Lecture 2: transient analysis of continuous time Markov chains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27000" y="6975456"/>
            <a:ext cx="2348280" cy="521280"/>
          </a:xfrm>
        </p:spPr>
        <p:txBody>
          <a:bodyPr/>
          <a:lstStyle/>
          <a:p>
            <a:pPr lvl="0"/>
            <a:fld id="{29A57D37-FD4C-4D3F-A975-E79E33B711D9}" type="slidenum">
              <a:t>16</a:t>
            </a:fld>
            <a:endParaRPr lang="en-US" dirty="0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00366" y="380963"/>
            <a:ext cx="9432481" cy="615553"/>
          </a:xfrm>
        </p:spPr>
        <p:txBody>
          <a:bodyPr wrap="square">
            <a:spAutoFit/>
          </a:bodyPr>
          <a:lstStyle/>
          <a:p>
            <a:pPr lvl="0"/>
            <a:r>
              <a:rPr lang="en-US" sz="4000" dirty="0" smtClean="0"/>
              <a:t>Cumulative distribution of occupancy time</a:t>
            </a:r>
            <a:endParaRPr lang="en-US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503997" y="1299287"/>
                <a:ext cx="9225218" cy="5835059"/>
              </a:xfrm>
            </p:spPr>
            <p:txBody>
              <a:bodyPr wrap="square">
                <a:spAutoFit/>
              </a:bodyPr>
              <a:lstStyle/>
              <a:p>
                <a:pPr marL="0" lvl="0" indent="-457200">
                  <a:spcAft>
                    <a:spcPts val="600"/>
                  </a:spcAft>
                  <a:buSzPct val="50000"/>
                  <a:buFont typeface="Wingdings" panose="05000000000000000000" pitchFamily="2" charset="2"/>
                  <a:buChar char="q"/>
                </a:pPr>
                <a:r>
                  <a:rPr lang="en-US" sz="2400" dirty="0" smtClean="0">
                    <a:latin typeface="Arial" pitchFamily="34"/>
                    <a:cs typeface="Arial" pitchFamily="34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Arial" pitchFamily="34"/>
                      </a:rPr>
                      <m:t>𝑂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Arial" pitchFamily="34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Arial" pitchFamily="34"/>
                      </a:rPr>
                      <m:t>𝑇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Arial" pitchFamily="34"/>
                      </a:rPr>
                      <m:t>)</m:t>
                    </m:r>
                  </m:oMath>
                </a14:m>
                <a:r>
                  <a:rPr lang="en-US" sz="2400" dirty="0">
                    <a:latin typeface="Arial" pitchFamily="34"/>
                    <a:cs typeface="Arial" pitchFamily="34"/>
                  </a:rPr>
                  <a:t> denote the total sojourn time during [0,</a:t>
                </a:r>
                <a:r>
                  <a:rPr lang="en-US" sz="2400" i="1" dirty="0">
                    <a:latin typeface="Arial" pitchFamily="34"/>
                    <a:cs typeface="Arial" pitchFamily="34"/>
                  </a:rPr>
                  <a:t>T</a:t>
                </a:r>
                <a:r>
                  <a:rPr lang="en-US" sz="2400" dirty="0">
                    <a:latin typeface="Arial" pitchFamily="34"/>
                    <a:cs typeface="Arial" pitchFamily="34"/>
                  </a:rPr>
                  <a:t>] in a </a:t>
                </a:r>
                <a:r>
                  <a:rPr lang="en-US" sz="2400" dirty="0" smtClean="0">
                    <a:latin typeface="Arial" pitchFamily="34"/>
                    <a:cs typeface="Arial" pitchFamily="34"/>
                  </a:rPr>
                  <a:t>subset of states,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itchFamily="34"/>
                          </a:rPr>
                          <m:t>𝛺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itchFamily="34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sz="2400" i="1" dirty="0" smtClean="0">
                    <a:latin typeface="Arial" pitchFamily="34"/>
                    <a:cs typeface="Arial" pitchFamily="34"/>
                  </a:rPr>
                  <a:t>.</a:t>
                </a:r>
                <a:r>
                  <a:rPr lang="en-US" sz="2400" dirty="0" smtClean="0">
                    <a:latin typeface="Arial" pitchFamily="34"/>
                    <a:cs typeface="Arial" pitchFamily="34"/>
                  </a:rPr>
                  <a:t> Then, for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 smtClean="0">
                    <a:latin typeface="Arial" pitchFamily="34"/>
                    <a:cs typeface="Arial" pitchFamily="34"/>
                  </a:rPr>
                  <a:t> </a:t>
                </a:r>
              </a:p>
              <a:p>
                <a:pPr marL="0" lvl="0" indent="0">
                  <a:spcAft>
                    <a:spcPts val="0"/>
                  </a:spcAft>
                  <a:buSzPct val="5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sup>
                          </m:sSup>
                        </m:e>
                      </m:nary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nary>
                            <m:naryPr>
                              <m:chr m:val="∑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noBar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den>
                                  </m:f>
                                </m:e>
                              </m:d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num>
                                        <m:den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num>
                                        <m:den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2400" i="1" dirty="0" smtClean="0">
                  <a:latin typeface="Arial" pitchFamily="34"/>
                  <a:cs typeface="Arial" pitchFamily="34"/>
                </a:endParaRPr>
              </a:p>
              <a:p>
                <a:pPr marL="0" lvl="0" indent="0">
                  <a:spcAft>
                    <a:spcPts val="0"/>
                  </a:spcAft>
                  <a:buSzPct val="50000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Δ</m:t>
                            </m:r>
                          </m:sup>
                        </m:sSup>
                      </m:e>
                    </m:nary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</m:e>
                            </m:d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400" i="1" dirty="0" smtClean="0">
                    <a:latin typeface="Arial" pitchFamily="34"/>
                    <a:cs typeface="Arial" pitchFamily="34"/>
                  </a:rPr>
                  <a:t>,</a:t>
                </a:r>
              </a:p>
              <a:p>
                <a:pPr marL="0" lvl="0" indent="0">
                  <a:spcBef>
                    <a:spcPts val="600"/>
                  </a:spcBef>
                  <a:spcAft>
                    <a:spcPts val="600"/>
                  </a:spcAft>
                  <a:buSzPct val="50000"/>
                </a:pPr>
                <a:r>
                  <a:rPr lang="en-US" sz="2400" dirty="0"/>
                  <a:t>where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is the probability that </a:t>
                </a:r>
                <a:r>
                  <a:rPr lang="en-US" sz="2400" dirty="0" err="1" smtClean="0"/>
                  <a:t>uniformized</a:t>
                </a:r>
                <a:r>
                  <a:rPr lang="en-US" sz="2400" dirty="0" smtClean="0"/>
                  <a:t> </a:t>
                </a:r>
                <a:r>
                  <a:rPr lang="en-US" sz="2400" dirty="0"/>
                  <a:t>process visits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times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dirty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400" i="1" baseline="-25000" dirty="0" err="1">
                        <a:latin typeface="Cambria Math" panose="02040503050406030204" pitchFamily="18" charset="0"/>
                      </a:rPr>
                      <m:t>𝑜</m:t>
                    </m:r>
                  </m:oMath>
                </a14:m>
                <a:r>
                  <a:rPr lang="en-US" sz="2400" dirty="0"/>
                  <a:t> during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[0,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] </m:t>
                    </m:r>
                  </m:oMath>
                </a14:m>
                <a:r>
                  <a:rPr lang="en-US" sz="2400" dirty="0"/>
                  <a:t>given that it makes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transitions. </a:t>
                </a:r>
                <a:endParaRPr lang="en-US" sz="2400" dirty="0" smtClean="0"/>
              </a:p>
              <a:p>
                <a:pPr marL="0" lvl="0" indent="0">
                  <a:spcBef>
                    <a:spcPts val="600"/>
                  </a:spcBef>
                  <a:spcAft>
                    <a:spcPts val="600"/>
                  </a:spcAft>
                  <a:buSzPct val="50000"/>
                </a:pPr>
                <a:r>
                  <a:rPr lang="en-US" sz="2400" dirty="0" smtClean="0">
                    <a:latin typeface="Arial" pitchFamily="34"/>
                    <a:cs typeface="Arial" pitchFamily="34"/>
                  </a:rPr>
                  <a:t>Proof</a:t>
                </a:r>
                <a:r>
                  <a:rPr lang="en-US" sz="2400" dirty="0" smtClean="0">
                    <a:latin typeface="Arial" pitchFamily="34"/>
                    <a:cs typeface="Arial" pitchFamily="34"/>
                  </a:rPr>
                  <a:t>, see for details </a:t>
                </a:r>
                <a:r>
                  <a:rPr lang="en-US" sz="2400" dirty="0" err="1" smtClean="0">
                    <a:latin typeface="Arial" pitchFamily="34"/>
                    <a:cs typeface="Arial" pitchFamily="34"/>
                  </a:rPr>
                  <a:t>Tijms</a:t>
                </a:r>
                <a:r>
                  <a:rPr lang="en-US" sz="2400" dirty="0" smtClean="0">
                    <a:latin typeface="Arial" pitchFamily="34"/>
                    <a:cs typeface="Arial" pitchFamily="34"/>
                  </a:rPr>
                  <a:t> </a:t>
                </a:r>
                <a:r>
                  <a:rPr lang="en-US" sz="2400" dirty="0" smtClean="0">
                    <a:latin typeface="Arial" pitchFamily="34"/>
                    <a:cs typeface="Arial" pitchFamily="34"/>
                  </a:rPr>
                  <a:t>2003</a:t>
                </a:r>
                <a:r>
                  <a:rPr lang="en-US" sz="2400" dirty="0">
                    <a:latin typeface="Arial" pitchFamily="34"/>
                    <a:cs typeface="Arial" pitchFamily="34"/>
                  </a:rPr>
                  <a:t>:</a:t>
                </a:r>
                <a:endParaRPr lang="en-US" sz="2400" dirty="0" smtClean="0">
                  <a:latin typeface="Arial" pitchFamily="34"/>
                  <a:cs typeface="Arial" pitchFamily="34"/>
                </a:endParaRPr>
              </a:p>
              <a:p>
                <a:pPr marL="457200" lvl="2" indent="-457200">
                  <a:spcBef>
                    <a:spcPts val="0"/>
                  </a:spcBef>
                  <a:buSzPct val="80000"/>
                  <a:buFont typeface="+mj-lt"/>
                  <a:buAutoNum type="arabicPeriod"/>
                </a:pPr>
                <a:r>
                  <a:rPr lang="en-US" sz="2400" dirty="0" smtClean="0">
                    <a:latin typeface="Arial" pitchFamily="34"/>
                    <a:cs typeface="Arial" pitchFamily="34"/>
                  </a:rPr>
                  <a:t>Condition on Poisson number of transitions of the </a:t>
                </a:r>
                <a:r>
                  <a:rPr lang="en-US" sz="2400" dirty="0" err="1" smtClean="0">
                    <a:latin typeface="Arial" pitchFamily="34"/>
                    <a:cs typeface="Arial" pitchFamily="34"/>
                  </a:rPr>
                  <a:t>uniformized</a:t>
                </a:r>
                <a:r>
                  <a:rPr lang="en-US" sz="2400" dirty="0" smtClean="0">
                    <a:latin typeface="Arial" pitchFamily="34"/>
                    <a:cs typeface="Arial" pitchFamily="34"/>
                  </a:rPr>
                  <a:t> process to be n</a:t>
                </a:r>
              </a:p>
              <a:p>
                <a:pPr marL="457200" lvl="2" indent="-457200">
                  <a:spcBef>
                    <a:spcPts val="0"/>
                  </a:spcBef>
                  <a:buSzPct val="80000"/>
                  <a:buFont typeface="+mj-lt"/>
                  <a:buAutoNum type="arabicPeriod"/>
                </a:pPr>
                <a:r>
                  <a:rPr lang="en-US" sz="2400" dirty="0" smtClean="0">
                    <a:latin typeface="Arial" pitchFamily="34"/>
                    <a:cs typeface="Arial" pitchFamily="34"/>
                  </a:rPr>
                  <a:t>Occupancy time is smaller than x if </a:t>
                </a:r>
                <a:r>
                  <a:rPr lang="en-US" sz="2400" dirty="0" err="1" smtClean="0">
                    <a:latin typeface="Arial" pitchFamily="34"/>
                    <a:cs typeface="Arial" pitchFamily="34"/>
                  </a:rPr>
                  <a:t>uniformized</a:t>
                </a:r>
                <a:r>
                  <a:rPr lang="en-US" sz="2400" dirty="0" smtClean="0">
                    <a:latin typeface="Arial" pitchFamily="34"/>
                    <a:cs typeface="Arial" pitchFamily="34"/>
                  </a:rPr>
                  <a:t> process will visit k </a:t>
                </a:r>
                <a:r>
                  <a:rPr lang="en-US" sz="2400" dirty="0">
                    <a:latin typeface="Arial" pitchFamily="34"/>
                    <a:cs typeface="Arial" pitchFamily="34"/>
                  </a:rPr>
                  <a:t>times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itchFamily="34"/>
                          </a:rPr>
                          <m:t>𝛺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itchFamily="34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Arial" pitchFamily="34"/>
                    <a:cs typeface="Arial" pitchFamily="34"/>
                  </a:rPr>
                  <a:t> out of the n visits and at least k of these transitions happens before x. The former probability is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sz="2400" dirty="0" smtClean="0">
                    <a:latin typeface="Arial" pitchFamily="34"/>
                    <a:cs typeface="Arial" pitchFamily="34"/>
                  </a:rPr>
                  <a:t> and latter is function of </a:t>
                </a:r>
                <a:r>
                  <a:rPr lang="en-US" sz="2400" dirty="0" smtClean="0">
                    <a:latin typeface="Arial" pitchFamily="34"/>
                    <a:cs typeface="Arial" pitchFamily="34"/>
                  </a:rPr>
                  <a:t>a binomial </a:t>
                </a:r>
                <a:r>
                  <a:rPr lang="en-US" sz="2400" dirty="0" smtClean="0">
                    <a:latin typeface="Arial" pitchFamily="34"/>
                    <a:cs typeface="Arial" pitchFamily="34"/>
                  </a:rPr>
                  <a:t>distribution    </a:t>
                </a:r>
                <a:r>
                  <a:rPr lang="en-US" sz="2400" i="1" dirty="0" smtClean="0">
                    <a:latin typeface="Arial" pitchFamily="34"/>
                    <a:cs typeface="Arial" pitchFamily="34"/>
                  </a:rPr>
                  <a:t> </a:t>
                </a:r>
                <a:endParaRPr lang="en-US" sz="2400" i="1" dirty="0">
                  <a:latin typeface="Arial" pitchFamily="34"/>
                  <a:cs typeface="Arial" pitchFamily="34"/>
                </a:endParaRPr>
              </a:p>
            </p:txBody>
          </p:sp>
        </mc:Choice>
        <mc:Fallback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503997" y="1299287"/>
                <a:ext cx="9225218" cy="5835059"/>
              </a:xfrm>
              <a:blipFill rotWithShape="0">
                <a:blip r:embed="rId3"/>
                <a:stretch>
                  <a:fillRect l="-2049" t="-1463" r="-1586" b="-2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549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2374" y="6992851"/>
            <a:ext cx="5261032" cy="521280"/>
          </a:xfrm>
        </p:spPr>
        <p:txBody>
          <a:bodyPr/>
          <a:lstStyle/>
          <a:p>
            <a:pPr lvl="0"/>
            <a:r>
              <a:rPr lang="en-US" dirty="0" smtClean="0"/>
              <a:t>Lecture 2: transient analysis of continuous time Markov chains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27000" y="6975456"/>
            <a:ext cx="2348280" cy="521280"/>
          </a:xfrm>
        </p:spPr>
        <p:txBody>
          <a:bodyPr/>
          <a:lstStyle/>
          <a:p>
            <a:pPr lvl="0"/>
            <a:fld id="{29A57D37-FD4C-4D3F-A975-E79E33B711D9}" type="slidenum">
              <a:t>17</a:t>
            </a:fld>
            <a:endParaRPr lang="en-US" dirty="0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00366" y="380963"/>
            <a:ext cx="9432481" cy="615553"/>
          </a:xfrm>
        </p:spPr>
        <p:txBody>
          <a:bodyPr wrap="square">
            <a:spAutoFit/>
          </a:bodyPr>
          <a:lstStyle/>
          <a:p>
            <a:pPr lvl="0"/>
            <a:r>
              <a:rPr lang="en-US" sz="4000" dirty="0" smtClean="0"/>
              <a:t>Moments of </a:t>
            </a:r>
            <a:r>
              <a:rPr lang="en-US" sz="4000" dirty="0" smtClean="0"/>
              <a:t>occupancy time</a:t>
            </a:r>
            <a:endParaRPr lang="en-US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503997" y="1299287"/>
                <a:ext cx="9225218" cy="5780878"/>
              </a:xfrm>
            </p:spPr>
            <p:txBody>
              <a:bodyPr wrap="square">
                <a:spAutoFit/>
              </a:bodyPr>
              <a:lstStyle/>
              <a:p>
                <a:r>
                  <a:rPr lang="en-US" sz="2400" b="1" dirty="0" smtClean="0"/>
                  <a:t>Proposition</a:t>
                </a:r>
                <a:r>
                  <a:rPr lang="en-US" sz="2400" dirty="0" smtClean="0"/>
                  <a:t>: </a:t>
                </a:r>
                <a:r>
                  <a:rPr lang="en-US" sz="2400" i="1" dirty="0"/>
                  <a:t>The m-</a:t>
                </a:r>
                <a:r>
                  <a:rPr lang="en-US" sz="2400" i="1" dirty="0" err="1"/>
                  <a:t>th</a:t>
                </a:r>
                <a:r>
                  <a:rPr lang="en-US" sz="2400" i="1" dirty="0"/>
                  <a:t> moment of </a:t>
                </a:r>
                <a:r>
                  <a:rPr lang="en-US" sz="2400" i="1" dirty="0" smtClean="0"/>
                  <a:t>O</a:t>
                </a:r>
                <a:r>
                  <a:rPr lang="en-US" sz="2400" dirty="0" smtClean="0"/>
                  <a:t>(</a:t>
                </a:r>
                <a:r>
                  <a:rPr lang="en-US" sz="2400" i="1" dirty="0" smtClean="0"/>
                  <a:t>T</a:t>
                </a:r>
                <a:r>
                  <a:rPr lang="en-US" sz="2400" dirty="0"/>
                  <a:t>)</a:t>
                </a:r>
                <a:r>
                  <a:rPr lang="en-US" sz="2400" i="1" dirty="0"/>
                  <a:t> is given by:</a:t>
                </a:r>
                <a:endParaRPr lang="en-US" sz="24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/>
                            <m:t>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/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sSup>
                                <m:sSupPr>
                                  <m:ctrlPr>
                                    <a:rPr lang="en-US" sz="2400" i="1"/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/>
                                      </m:ctrlPr>
                                    </m:dPr>
                                    <m:e>
                                      <m:r>
                                        <a:rPr lang="en-US" sz="2400" i="1"/>
                                        <m:t>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i="1"/>
                                    <m:t>𝑚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den>
                      </m:f>
                      <m:r>
                        <a:rPr lang="en-US" sz="2400" i="1"/>
                        <m:t>=</m:t>
                      </m:r>
                      <m:nary>
                        <m:naryPr>
                          <m:chr m:val="∑"/>
                          <m:ctrlPr>
                            <a:rPr lang="en-US" sz="2400" i="1"/>
                          </m:ctrlPr>
                        </m:naryPr>
                        <m:sub>
                          <m:r>
                            <a:rPr lang="en-US" sz="2400" i="1"/>
                            <m:t>𝑛</m:t>
                          </m:r>
                          <m:r>
                            <a:rPr lang="en-US" sz="2400" i="1"/>
                            <m:t>=</m:t>
                          </m:r>
                          <m:r>
                            <a:rPr lang="en-US" sz="2400"/>
                            <m:t>0</m:t>
                          </m:r>
                        </m:sub>
                        <m:sup>
                          <m:r>
                            <a:rPr lang="en-US" sz="2400" i="1"/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i="1"/>
                              </m:ctrlPr>
                            </m:sSupPr>
                            <m:e>
                              <m:r>
                                <a:rPr lang="en-US" sz="2400" i="1"/>
                                <m:t>𝑒</m:t>
                              </m:r>
                            </m:e>
                            <m:sup>
                              <m:r>
                                <a:rPr lang="en-US" sz="2400" i="1"/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sup>
                          </m:sSup>
                        </m:e>
                      </m:nary>
                      <m:f>
                        <m:fPr>
                          <m:ctrlPr>
                            <a:rPr lang="en-US" sz="2400" i="1"/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/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/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i="1"/>
                                <m:t>𝑛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ctrlPr>
                                <a:rPr lang="en-US" sz="2400" i="1"/>
                              </m:ctrlPr>
                            </m:dPr>
                            <m:e>
                              <m:r>
                                <a:rPr lang="en-US" sz="2400" i="1"/>
                                <m:t>𝑛</m:t>
                              </m:r>
                              <m:r>
                                <a:rPr lang="en-US" sz="2400" i="1"/>
                                <m:t>+</m:t>
                              </m:r>
                              <m:r>
                                <a:rPr lang="en-US" sz="2400" i="1"/>
                                <m:t>𝑚</m:t>
                              </m:r>
                            </m:e>
                          </m:d>
                          <m:r>
                            <a:rPr lang="en-US" sz="2400" i="1"/>
                            <m:t>!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400" i="1"/>
                          </m:ctrlPr>
                        </m:naryPr>
                        <m:sub>
                          <m:r>
                            <a:rPr lang="en-US" sz="2400" i="1"/>
                            <m:t>𝑘</m:t>
                          </m:r>
                          <m:r>
                            <a:rPr lang="en-US" sz="2400" i="1"/>
                            <m:t>=</m:t>
                          </m:r>
                          <m:r>
                            <a:rPr lang="en-US" sz="2400"/>
                            <m:t>1</m:t>
                          </m:r>
                        </m:sub>
                        <m:sup>
                          <m:r>
                            <a:rPr lang="en-US" sz="2400" i="1"/>
                            <m:t>𝑛</m:t>
                          </m:r>
                          <m:r>
                            <a:rPr lang="en-US" sz="2400" i="1"/>
                            <m:t>+</m:t>
                          </m:r>
                          <m:r>
                            <a:rPr lang="en-US" sz="2400"/>
                            <m:t>1</m:t>
                          </m:r>
                        </m:sup>
                        <m:e>
                          <m:r>
                            <a:rPr lang="en-US" sz="2400" i="1"/>
                            <m:t>𝛼</m:t>
                          </m:r>
                          <m:d>
                            <m:dPr>
                              <m:ctrlPr>
                                <a:rPr lang="en-US" sz="2400" i="1"/>
                              </m:ctrlPr>
                            </m:dPr>
                            <m:e>
                              <m:r>
                                <a:rPr lang="en-US" sz="2400" i="1"/>
                                <m:t>𝑛</m:t>
                              </m:r>
                              <m:r>
                                <a:rPr lang="en-US" sz="2400" i="1"/>
                                <m:t>,</m:t>
                              </m:r>
                              <m:r>
                                <a:rPr lang="en-US" sz="2400" i="1"/>
                                <m:t>𝑘</m:t>
                              </m:r>
                            </m:e>
                          </m:d>
                          <m:nary>
                            <m:naryPr>
                              <m:chr m:val="∏"/>
                              <m:limLoc m:val="undOvr"/>
                              <m:ctrlPr>
                                <a:rPr lang="en-US" sz="2400" i="1"/>
                              </m:ctrlPr>
                            </m:naryPr>
                            <m:sub>
                              <m:r>
                                <a:rPr lang="en-US" sz="2400" i="1"/>
                                <m:t>𝑙</m:t>
                              </m:r>
                              <m:r>
                                <a:rPr lang="en-US" sz="2400" i="1"/>
                                <m:t>=</m:t>
                              </m:r>
                              <m:r>
                                <a:rPr lang="en-US" sz="2400" i="1"/>
                                <m:t>𝑘</m:t>
                              </m:r>
                            </m:sub>
                            <m:sup>
                              <m:r>
                                <a:rPr lang="en-US" sz="2400" i="1"/>
                                <m:t>𝑘</m:t>
                              </m:r>
                              <m:r>
                                <a:rPr lang="en-US" sz="2400" i="1"/>
                                <m:t>+</m:t>
                              </m:r>
                              <m:r>
                                <a:rPr lang="en-US" sz="2400" i="1"/>
                                <m:t>𝑚</m:t>
                              </m:r>
                              <m:r>
                                <a:rPr lang="en-US" sz="2400" i="1"/>
                                <m:t>−</m:t>
                              </m:r>
                              <m:r>
                                <a:rPr lang="en-US" sz="2400"/>
                                <m:t>1</m:t>
                              </m:r>
                            </m:sup>
                            <m:e>
                              <m:r>
                                <a:rPr lang="en-US" sz="2400" i="1"/>
                                <m:t>𝑙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2400" b="1" dirty="0" smtClean="0"/>
              </a:p>
              <a:p>
                <a:pPr marL="0" indent="0"/>
                <a:r>
                  <a:rPr lang="en-US" sz="2400" b="1" dirty="0" smtClean="0"/>
                  <a:t>Proposition</a:t>
                </a:r>
                <a:r>
                  <a:rPr lang="en-US" sz="2400" dirty="0" smtClean="0"/>
                  <a:t>:</a:t>
                </a:r>
                <a:r>
                  <a:rPr lang="en-US" sz="2400" i="1" dirty="0" smtClean="0"/>
                  <a:t> Given that the chain starts in equilibrium the </a:t>
                </a:r>
                <a:r>
                  <a:rPr lang="en-US" sz="2400" i="1" dirty="0"/>
                  <a:t>second moment of the </a:t>
                </a:r>
                <a:r>
                  <a:rPr lang="en-US" sz="2400" i="1" dirty="0" smtClean="0"/>
                  <a:t>occupancy time in </a:t>
                </a:r>
                <a:r>
                  <a:rPr lang="en-US" sz="2400" i="1" dirty="0"/>
                  <a:t>the subset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/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/>
                          <m:t>Ω</m:t>
                        </m:r>
                      </m:e>
                      <m:sub>
                        <m:r>
                          <a:rPr lang="en-US" sz="2400"/>
                          <m:t>0</m:t>
                        </m:r>
                      </m:sub>
                    </m:sSub>
                  </m:oMath>
                </a14:m>
                <a:r>
                  <a:rPr lang="en-US" sz="2400" i="1" dirty="0"/>
                  <a:t> during </a:t>
                </a:r>
                <a:r>
                  <a:rPr lang="en-US" sz="2400" dirty="0"/>
                  <a:t>[0</a:t>
                </a:r>
                <a:r>
                  <a:rPr lang="en-US" sz="2400" i="1" dirty="0"/>
                  <a:t>,T</a:t>
                </a:r>
                <a:r>
                  <a:rPr lang="en-US" sz="2400" dirty="0"/>
                  <a:t>]</a:t>
                </a:r>
                <a:r>
                  <a:rPr lang="en-US" sz="2400" i="1" dirty="0"/>
                  <a:t> </a:t>
                </a:r>
                <a:r>
                  <a:rPr lang="en-US" sz="2400" i="1" dirty="0" smtClean="0"/>
                  <a:t>gives</a:t>
                </a:r>
                <a:endParaRPr lang="en-US" sz="24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/>
                            <m:t>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/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sSup>
                                <m:sSupPr>
                                  <m:ctrlPr>
                                    <a:rPr lang="en-US" sz="2000" i="1"/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i="1"/>
                                      </m:ctrlPr>
                                    </m:dPr>
                                    <m:e>
                                      <m:r>
                                        <a:rPr lang="en-US" sz="2000" i="1"/>
                                        <m:t>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000" i="1"/>
                                    <m:t>2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i="1"/>
                        <m:t>=</m:t>
                      </m:r>
                      <m:nary>
                        <m:naryPr>
                          <m:chr m:val="∑"/>
                          <m:ctrlPr>
                            <a:rPr lang="en-US" sz="2000" i="1"/>
                          </m:ctrlPr>
                        </m:naryPr>
                        <m:sub>
                          <m:r>
                            <a:rPr lang="en-US" sz="2000" i="1"/>
                            <m:t>𝑛</m:t>
                          </m:r>
                          <m:r>
                            <a:rPr lang="en-US" sz="2000" i="1"/>
                            <m:t>=</m:t>
                          </m:r>
                          <m:r>
                            <a:rPr lang="en-US" sz="2000"/>
                            <m:t>1</m:t>
                          </m:r>
                        </m:sub>
                        <m:sup>
                          <m:r>
                            <a:rPr lang="en-US" sz="2000" i="1"/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2000" i="1"/>
                              </m:ctrlPr>
                            </m:sSupPr>
                            <m:e>
                              <m:r>
                                <a:rPr lang="en-US" sz="2000" i="1"/>
                                <m:t>𝑒</m:t>
                              </m:r>
                            </m:e>
                            <m:sup>
                              <m:r>
                                <a:rPr lang="en-US" sz="2000" i="1"/>
                                <m:t>−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sup>
                          </m:sSup>
                          <m:f>
                            <m:fPr>
                              <m:ctrlPr>
                                <a:rPr lang="en-US" sz="2000" i="1"/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i="1"/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i="1"/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/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latin typeface="Cambria Math" panose="02040503050406030204" pitchFamily="18" charset="0"/>
                                        </a:rPr>
                                        <m:t>Δ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000" i="1"/>
                                    <m:t>𝑛</m:t>
                                  </m:r>
                                </m:sup>
                              </m:sSup>
                            </m:num>
                            <m:den>
                              <m:d>
                                <m:dPr>
                                  <m:ctrlPr>
                                    <a:rPr lang="en-US" sz="2000" i="1"/>
                                  </m:ctrlPr>
                                </m:dPr>
                                <m:e>
                                  <m:r>
                                    <a:rPr lang="en-US" sz="2000" i="1"/>
                                    <m:t>𝑛</m:t>
                                  </m:r>
                                  <m:r>
                                    <a:rPr lang="en-US" sz="2000" i="1"/>
                                    <m:t>+2</m:t>
                                  </m:r>
                                </m:e>
                              </m:d>
                              <m:r>
                                <a:rPr lang="en-US" sz="2000" i="1"/>
                                <m:t>!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z="2000" i="1"/>
                              </m:ctrlPr>
                            </m:sSubPr>
                            <m:e>
                              <m:r>
                                <a:rPr lang="en-US" sz="2000" i="1"/>
                                <m:t>𝑝</m:t>
                              </m:r>
                            </m:e>
                            <m:sub>
                              <m:r>
                                <a:rPr lang="en-US" sz="2000"/>
                                <m:t>0</m:t>
                              </m:r>
                            </m:sub>
                          </m:sSub>
                          <m:nary>
                            <m:naryPr>
                              <m:chr m:val="∑"/>
                              <m:ctrlPr>
                                <a:rPr lang="en-US" sz="2000" i="1"/>
                              </m:ctrlPr>
                            </m:naryPr>
                            <m:sub>
                              <m:r>
                                <a:rPr lang="en-US" sz="2000" i="1"/>
                                <m:t>𝑖</m:t>
                              </m:r>
                              <m:r>
                                <a:rPr lang="en-US" sz="2000" i="1"/>
                                <m:t>=</m:t>
                              </m:r>
                              <m:r>
                                <a:rPr lang="en-US" sz="2000"/>
                                <m:t>1</m:t>
                              </m:r>
                            </m:sub>
                            <m:sup>
                              <m:r>
                                <a:rPr lang="en-US" sz="2000" i="1"/>
                                <m:t>𝑛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US" sz="2000" i="1"/>
                                  </m:ctrlPr>
                                </m:dPr>
                                <m:e>
                                  <m:r>
                                    <a:rPr lang="en-US" sz="2000" i="1"/>
                                    <m:t>𝑛</m:t>
                                  </m:r>
                                  <m:r>
                                    <a:rPr lang="en-US" sz="2000" i="1"/>
                                    <m:t>−</m:t>
                                  </m:r>
                                  <m:r>
                                    <a:rPr lang="en-US" sz="2000" i="1"/>
                                    <m:t>𝑖</m:t>
                                  </m:r>
                                  <m:r>
                                    <a:rPr lang="en-US" sz="2000" i="1"/>
                                    <m:t>+</m:t>
                                  </m:r>
                                  <m:r>
                                    <a:rPr lang="en-US" sz="2000"/>
                                    <m:t>1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sz="2000" i="1"/>
                                  </m:ctrlPr>
                                </m:sSupPr>
                                <m:e>
                                  <m:r>
                                    <a:rPr lang="en-US" sz="2000" i="1"/>
                                    <m:t>𝑃</m:t>
                                  </m:r>
                                </m:e>
                                <m:sup>
                                  <m:r>
                                    <a:rPr lang="en-US" sz="2000" i="1"/>
                                    <m:t>𝑖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sz="2000" i="1"/>
                                  </m:ctrlPr>
                                </m:sSubPr>
                                <m:e>
                                  <m:r>
                                    <a:rPr lang="en-US" sz="2000" i="1"/>
                                    <m:t>𝑒</m:t>
                                  </m:r>
                                </m:e>
                                <m:sub>
                                  <m:r>
                                    <a:rPr lang="en-US" sz="2000"/>
                                    <m:t>0</m:t>
                                  </m:r>
                                </m:sub>
                              </m:sSub>
                              <m:r>
                                <a:rPr lang="en-US" sz="2000" i="1"/>
                                <m:t>+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000" i="1"/>
                                  </m:ctrlPr>
                                </m:naryPr>
                                <m:sub>
                                  <m:r>
                                    <a:rPr lang="en-US" sz="2000" i="1"/>
                                    <m:t>𝑙</m:t>
                                  </m:r>
                                  <m:r>
                                    <a:rPr lang="en-US" sz="2000" i="1"/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sz="2000" i="1"/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/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en-US" sz="2000"/>
                                        <m:t>0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2000" i="1"/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000" i="1"/>
                                        <m:t>𝑙</m:t>
                                      </m:r>
                                    </m:sub>
                                  </m:sSub>
                                  <m:f>
                                    <m:fPr>
                                      <m:ctrlPr>
                                        <a:rPr lang="en-US" sz="2000" i="1"/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2000" i="1"/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/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sz="2000" i="1"/>
                                            <m:t>−</m:t>
                                          </m:r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/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000">
                                              <a:latin typeface="Cambria Math" panose="02040503050406030204" pitchFamily="18" charset="0"/>
                                            </a:rPr>
                                            <m:t>Δ</m:t>
                                          </m:r>
                                        </m:sup>
                                      </m:sSup>
                                      <m:r>
                                        <a:rPr lang="en-US" sz="2000" i="1"/>
                                        <m:t>+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/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latin typeface="Cambria Math" panose="02040503050406030204" pitchFamily="18" charset="0"/>
                                        </a:rPr>
                                        <m:t>Δ</m:t>
                                      </m:r>
                                      <m:r>
                                        <a:rPr lang="en-US" sz="2000" i="1"/>
                                        <m:t>−</m:t>
                                      </m:r>
                                      <m:r>
                                        <a:rPr lang="en-US" sz="2000"/>
                                        <m:t>1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2000" i="1"/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sz="2000" i="1"/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/</m:t>
                                              </m:r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2000">
                                                  <a:latin typeface="Cambria Math" panose="02040503050406030204" pitchFamily="18" charset="0"/>
                                                </a:rPr>
                                                <m:t>Δ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2000" i="1"/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nary>
                            </m:e>
                          </m:nary>
                        </m:e>
                      </m:nary>
                      <m:r>
                        <a:rPr lang="en-US" sz="2000" i="1"/>
                        <m:t>,</m:t>
                      </m:r>
                    </m:oMath>
                  </m:oMathPara>
                </a14:m>
                <a:endParaRPr lang="en-US" sz="2000" dirty="0"/>
              </a:p>
              <a:p>
                <a:pPr marL="0" indent="0"/>
                <a:r>
                  <a:rPr lang="en-US" sz="2400" i="1" dirty="0"/>
                  <a:t>where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 baseline="-25000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i="1" baseline="-25000" dirty="0" smtClean="0"/>
                  <a:t> </a:t>
                </a:r>
                <a:r>
                  <a:rPr lang="en-US" sz="2400" i="1" dirty="0"/>
                  <a:t>is the steady state probability of the Markov chain in state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i="1" dirty="0"/>
                  <a:t>,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 baseline="-25000" dirty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i="1" dirty="0"/>
                  <a:t>is the column vector with </a:t>
                </a:r>
                <a:r>
                  <a:rPr lang="en-US" sz="2400" i="1" dirty="0" err="1"/>
                  <a:t>i-th</a:t>
                </a:r>
                <a:r>
                  <a:rPr lang="en-US" sz="2400" i="1" dirty="0"/>
                  <a:t> entry equal 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 baseline="-25000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i="1" dirty="0" smtClean="0"/>
                  <a:t> </a:t>
                </a:r>
                <a:r>
                  <a:rPr lang="en-US" sz="2400" i="1" dirty="0"/>
                  <a:t>if  </a:t>
                </a:r>
                <a14:m>
                  <m:oMath xmlns:m="http://schemas.openxmlformats.org/officeDocument/2006/math">
                    <m:r>
                      <a:rPr lang="en-US" sz="2400" i="1"/>
                      <m:t>𝑖</m:t>
                    </m:r>
                    <m:r>
                      <a:rPr lang="en-US" sz="2400" i="1"/>
                      <m:t>∈</m:t>
                    </m:r>
                    <m:sSub>
                      <m:sSubPr>
                        <m:ctrlPr>
                          <a:rPr lang="en-US" sz="2400" i="1"/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/>
                          <m:t>Ω</m:t>
                        </m:r>
                      </m:e>
                      <m:sub>
                        <m:r>
                          <a:rPr lang="en-US" sz="2400" i="1"/>
                          <m:t>𝑜</m:t>
                        </m:r>
                      </m:sub>
                    </m:sSub>
                    <m:r>
                      <a:rPr lang="en-US" sz="2400" i="1"/>
                      <m:t> </m:t>
                    </m:r>
                  </m:oMath>
                </a14:m>
                <a:r>
                  <a:rPr lang="en-US" sz="2400" i="1" dirty="0"/>
                  <a:t>and zero otherwise,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i="1" baseline="-25000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i="1" dirty="0"/>
                  <a:t> is the column vector with </a:t>
                </a:r>
                <a:r>
                  <a:rPr lang="en-US" sz="2400" i="1" dirty="0" err="1"/>
                  <a:t>i-th</a:t>
                </a:r>
                <a:r>
                  <a:rPr lang="en-US" sz="2400" i="1" dirty="0"/>
                  <a:t> entry equal to </a:t>
                </a:r>
                <a:r>
                  <a:rPr lang="en-US" sz="2400" dirty="0"/>
                  <a:t>1</a:t>
                </a:r>
                <a:r>
                  <a:rPr lang="en-US" sz="2400" i="1" dirty="0"/>
                  <a:t> if </a:t>
                </a:r>
                <a14:m>
                  <m:oMath xmlns:m="http://schemas.openxmlformats.org/officeDocument/2006/math">
                    <m:r>
                      <a:rPr lang="en-US" sz="2400" i="1"/>
                      <m:t>𝑖</m:t>
                    </m:r>
                    <m:r>
                      <a:rPr lang="en-US" sz="2400" i="1"/>
                      <m:t>∈</m:t>
                    </m:r>
                    <m:sSub>
                      <m:sSubPr>
                        <m:ctrlPr>
                          <a:rPr lang="en-US" sz="2400" i="1"/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/>
                          <m:t>Ω</m:t>
                        </m:r>
                      </m:e>
                      <m:sub>
                        <m:r>
                          <a:rPr lang="en-US" sz="2400" i="1"/>
                          <m:t>𝑜</m:t>
                        </m:r>
                      </m:sub>
                    </m:sSub>
                  </m:oMath>
                </a14:m>
                <a:r>
                  <a:rPr lang="en-US" sz="2400" i="1" dirty="0"/>
                  <a:t> and zero otherwise</a:t>
                </a:r>
                <a:r>
                  <a:rPr lang="en-US" sz="2400" i="1" dirty="0" smtClean="0"/>
                  <a:t>.</a:t>
                </a:r>
              </a:p>
              <a:p>
                <a:pPr marL="0" indent="0"/>
                <a:r>
                  <a:rPr lang="en-US" sz="2400" i="1" dirty="0" smtClean="0"/>
                  <a:t>  </a:t>
                </a:r>
                <a:endParaRPr lang="en-US" sz="2400" dirty="0"/>
              </a:p>
            </p:txBody>
          </p:sp>
        </mc:Choice>
        <mc:Fallback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503997" y="1299287"/>
                <a:ext cx="9225218" cy="5780878"/>
              </a:xfrm>
              <a:blipFill rotWithShape="0">
                <a:blip r:embed="rId3"/>
                <a:stretch>
                  <a:fillRect l="-2049" t="-1477" r="-2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965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F4CC728-90EA-43F5-AD4B-FF62CA6FBE54}" type="slidenum">
              <a:t>18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301320"/>
            <a:ext cx="9071640" cy="1262520"/>
          </a:xfrm>
        </p:spPr>
        <p:txBody>
          <a:bodyPr>
            <a:spAutoFit/>
          </a:bodyPr>
          <a:lstStyle/>
          <a:p>
            <a:pPr lvl="0"/>
            <a:r>
              <a:rPr lang="en-US"/>
              <a:t>References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3129062"/>
          </a:xfrm>
        </p:spPr>
        <p:txBody>
          <a:bodyPr>
            <a:spAutoFit/>
          </a:bodyPr>
          <a:lstStyle/>
          <a:p>
            <a:pPr marL="108000" lvl="0" indent="0">
              <a:buSzPct val="45000"/>
            </a:pPr>
            <a:r>
              <a:rPr lang="en-US" dirty="0"/>
              <a:t>V.G. </a:t>
            </a:r>
            <a:r>
              <a:rPr lang="en-US" dirty="0" smtClean="0"/>
              <a:t>Kulkarni. </a:t>
            </a:r>
            <a:r>
              <a:rPr lang="en-US" dirty="0"/>
              <a:t>Modeling, analysis, design, and control of stochastic </a:t>
            </a:r>
            <a:r>
              <a:rPr lang="en-US" dirty="0" smtClean="0"/>
              <a:t>systems. </a:t>
            </a:r>
            <a:r>
              <a:rPr lang="en-US" dirty="0"/>
              <a:t>Springer, New York, </a:t>
            </a:r>
            <a:r>
              <a:rPr lang="en-US" dirty="0" smtClean="0"/>
              <a:t>1999</a:t>
            </a:r>
            <a:endParaRPr lang="en-US" dirty="0"/>
          </a:p>
          <a:p>
            <a:pPr marL="108000" lvl="0" indent="0">
              <a:buSzPct val="45000"/>
            </a:pPr>
            <a:r>
              <a:rPr lang="en-US" dirty="0" err="1"/>
              <a:t>Tijms</a:t>
            </a:r>
            <a:r>
              <a:rPr lang="en-US" dirty="0"/>
              <a:t>, H. C. </a:t>
            </a:r>
            <a:r>
              <a:rPr lang="en-US" i="1" dirty="0" smtClean="0"/>
              <a:t>A </a:t>
            </a:r>
            <a:r>
              <a:rPr lang="en-US" i="1" dirty="0"/>
              <a:t>first course in stochastic models</a:t>
            </a:r>
            <a:r>
              <a:rPr lang="en-US" dirty="0"/>
              <a:t>. New York: </a:t>
            </a:r>
            <a:r>
              <a:rPr lang="en-US" dirty="0" smtClean="0"/>
              <a:t>Wiley, 2003</a:t>
            </a:r>
          </a:p>
          <a:p>
            <a:pPr marL="108000" lvl="0" indent="0">
              <a:buSzPct val="45000"/>
            </a:pP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://www.win.tue.nl/~iadan/algoritme/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Lecture 2: transient analysis of continuous time Markov chains</a:t>
            </a: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48C370F-940D-433D-82F1-FA084C972E90}" type="slidenum">
              <a:t>2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594026"/>
            <a:ext cx="9071640" cy="677108"/>
          </a:xfrm>
        </p:spPr>
        <p:txBody>
          <a:bodyPr>
            <a:spAutoFit/>
          </a:bodyPr>
          <a:lstStyle/>
          <a:p>
            <a:pPr lvl="0"/>
            <a:r>
              <a:rPr lang="en-US" dirty="0" smtClean="0"/>
              <a:t>Lecture 2</a:t>
            </a:r>
            <a:endParaRPr lang="en-US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3665405"/>
          </a:xfrm>
        </p:spPr>
        <p:txBody>
          <a:bodyPr/>
          <a:lstStyle/>
          <a:p>
            <a:pPr marL="565200" lvl="0" indent="-457200">
              <a:buSzPct val="45000"/>
              <a:buFont typeface="Wingdings" panose="05000000000000000000" pitchFamily="2" charset="2"/>
              <a:buChar char="q"/>
            </a:pPr>
            <a:r>
              <a:rPr lang="en-US" dirty="0"/>
              <a:t>This Lecture deals with </a:t>
            </a:r>
            <a:r>
              <a:rPr lang="en-US" i="1" dirty="0"/>
              <a:t>continuous time Markov processes</a:t>
            </a:r>
            <a:r>
              <a:rPr lang="en-US" dirty="0"/>
              <a:t> as opposed to </a:t>
            </a:r>
            <a:r>
              <a:rPr lang="en-US" i="1" dirty="0"/>
              <a:t>discrete time Markov chains</a:t>
            </a:r>
            <a:r>
              <a:rPr lang="en-US" dirty="0"/>
              <a:t> in </a:t>
            </a:r>
            <a:r>
              <a:rPr lang="en-US" dirty="0" smtClean="0"/>
              <a:t>Lecture 1</a:t>
            </a:r>
            <a:endParaRPr lang="en-US" dirty="0" smtClean="0"/>
          </a:p>
          <a:p>
            <a:pPr marL="565200" lvl="0" indent="-457200">
              <a:buSzPct val="45000"/>
              <a:buFont typeface="Wingdings" panose="05000000000000000000" pitchFamily="2" charset="2"/>
              <a:buChar char="q"/>
            </a:pPr>
            <a:r>
              <a:rPr lang="en-US" dirty="0" smtClean="0"/>
              <a:t>Objectives:</a:t>
            </a:r>
          </a:p>
          <a:p>
            <a:pPr lvl="1">
              <a:buSzPct val="100000"/>
              <a:buAutoNum type="arabicPeriod"/>
            </a:pPr>
            <a:r>
              <a:rPr lang="en-US" sz="2800" dirty="0" smtClean="0"/>
              <a:t> Find equilibrium distribution</a:t>
            </a:r>
          </a:p>
          <a:p>
            <a:pPr lvl="1">
              <a:buSzPct val="100000"/>
              <a:buAutoNum type="arabicPeriod"/>
            </a:pPr>
            <a:r>
              <a:rPr lang="en-US" sz="2800" dirty="0" smtClean="0"/>
              <a:t> Find transient probabilities</a:t>
            </a:r>
          </a:p>
          <a:p>
            <a:pPr lvl="2">
              <a:buSzPct val="100000"/>
              <a:buAutoNum type="arabicPeriod"/>
            </a:pPr>
            <a:r>
              <a:rPr lang="en-US" dirty="0"/>
              <a:t>Matrix decomposition</a:t>
            </a:r>
          </a:p>
          <a:p>
            <a:pPr lvl="2">
              <a:buSzPct val="100000"/>
              <a:buAutoNum type="arabicPeriod"/>
            </a:pPr>
            <a:r>
              <a:rPr lang="en-US" dirty="0" err="1"/>
              <a:t>Uniformization</a:t>
            </a:r>
            <a:r>
              <a:rPr lang="en-US" dirty="0"/>
              <a:t> </a:t>
            </a:r>
            <a:r>
              <a:rPr lang="en-US" dirty="0" smtClean="0"/>
              <a:t>method</a:t>
            </a:r>
            <a:endParaRPr lang="en-US" sz="2800" dirty="0" smtClean="0"/>
          </a:p>
          <a:p>
            <a:pPr lvl="1">
              <a:buSzPct val="100000"/>
              <a:buAutoNum type="arabicPeriod"/>
            </a:pPr>
            <a:r>
              <a:rPr lang="en-US" sz="2800" dirty="0" smtClean="0"/>
              <a:t> Find Transient measures</a:t>
            </a:r>
          </a:p>
          <a:p>
            <a:pPr marL="108000" lvl="0" indent="0" algn="r">
              <a:buSzPct val="45000"/>
            </a:pPr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Lecture 2: transient analysis of continuous time Markov chains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DFD2C30-69C3-4736-9C2B-E37CF3BEA8A3}" type="slidenum">
              <a:t>3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157320"/>
            <a:ext cx="9071640" cy="1262520"/>
          </a:xfrm>
        </p:spPr>
        <p:txBody>
          <a:bodyPr>
            <a:spAutoFit/>
          </a:bodyPr>
          <a:lstStyle/>
          <a:p>
            <a:pPr lvl="0"/>
            <a:r>
              <a:rPr lang="en-US"/>
              <a:t>Background 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660600" y="1589040"/>
                <a:ext cx="8940600" cy="4406334"/>
              </a:xfrm>
            </p:spPr>
            <p:txBody>
              <a:bodyPr>
                <a:spAutoFit/>
              </a:bodyPr>
              <a:lstStyle/>
              <a:p>
                <a:pPr marL="565200" lvl="0" indent="-457200">
                  <a:buSzPct val="45000"/>
                  <a:buFont typeface="Wingdings" panose="05000000000000000000" pitchFamily="2" charset="2"/>
                  <a:buChar char="q"/>
                </a:pPr>
                <a:r>
                  <a:rPr lang="en-US" sz="3000" dirty="0"/>
                  <a:t>Let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30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0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000" i="1" dirty="0" smtClean="0">
                        <a:latin typeface="Cambria Math" panose="02040503050406030204" pitchFamily="18" charset="0"/>
                      </a:rPr>
                      <m:t>): </m:t>
                    </m:r>
                    <m:r>
                      <a:rPr lang="en-US" sz="30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000" i="1" dirty="0" smtClean="0">
                        <a:latin typeface="Cambria Math" panose="02040503050406030204" pitchFamily="18" charset="0"/>
                      </a:rPr>
                      <m:t> ≥ 0} </m:t>
                    </m:r>
                  </m:oMath>
                </a14:m>
                <a:r>
                  <a:rPr lang="en-US" sz="3000" dirty="0" smtClean="0"/>
                  <a:t>denote </a:t>
                </a:r>
                <a:r>
                  <a:rPr lang="en-US" sz="3000" dirty="0"/>
                  <a:t>a continuous time stochastic process of state space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latin typeface="Cambria Math" panose="02040503050406030204" pitchFamily="18" charset="0"/>
                      </a:rPr>
                      <m:t>{0,1,…,</m:t>
                    </m:r>
                    <m:r>
                      <a:rPr lang="en-US" sz="300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300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3000" dirty="0"/>
              </a:p>
              <a:p>
                <a:pPr marL="565200" lvl="0" indent="-457200">
                  <a:buSzPct val="45000"/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000" dirty="0"/>
                  <a:t> is a Markov </a:t>
                </a:r>
                <a:r>
                  <a:rPr lang="en-US" sz="3000" dirty="0" smtClean="0"/>
                  <a:t>chain </a:t>
                </a:r>
                <a:r>
                  <a:rPr lang="en-US" sz="3000" dirty="0"/>
                  <a:t>if the conditional transition probability, for every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0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0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3000" i="1" dirty="0">
                        <a:latin typeface="Cambria Math" panose="02040503050406030204" pitchFamily="18" charset="0"/>
                        <a:cs typeface="Arial" pitchFamily="34"/>
                      </a:rPr>
                      <m:t>≥ 0</m:t>
                    </m:r>
                  </m:oMath>
                </a14:m>
                <a:r>
                  <a:rPr lang="en-US" sz="3000" dirty="0">
                    <a:latin typeface="Arial" pitchFamily="34"/>
                    <a:cs typeface="Arial" pitchFamily="34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latin typeface="Cambria Math" panose="02040503050406030204" pitchFamily="18" charset="0"/>
                        <a:cs typeface="Arial" pitchFamily="34"/>
                      </a:rPr>
                      <m:t>𝑗</m:t>
                    </m:r>
                  </m:oMath>
                </a14:m>
                <a:r>
                  <a:rPr lang="en-US" dirty="0">
                    <a:latin typeface="Arial" pitchFamily="34"/>
                    <a:cs typeface="Arial" pitchFamily="34"/>
                  </a:rPr>
                  <a:t>  </a:t>
                </a:r>
              </a:p>
              <a:p>
                <a:pPr marL="108000" lvl="0" indent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 | 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); 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  <a:cs typeface="Arial" pitchFamily="34"/>
                        </a:rPr>
                        <m:t>𝑢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  <a:cs typeface="Arial" pitchFamily="34"/>
                        </a:rPr>
                        <m:t>≤ 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  <a:cs typeface="Arial" pitchFamily="34"/>
                        </a:rPr>
                        <m:t>𝑠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  <a:cs typeface="Arial" pitchFamily="34"/>
                        </a:rPr>
                        <m:t> )=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 | 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) )</m:t>
                      </m:r>
                    </m:oMath>
                  </m:oMathPara>
                </a14:m>
                <a:endParaRPr lang="en-US" sz="2400" dirty="0"/>
              </a:p>
              <a:p>
                <a:pPr marL="565200" lvl="0" indent="-457200">
                  <a:buSzPct val="45000"/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000" dirty="0"/>
                  <a:t> is homogeneous (or stationary) if</a:t>
                </a:r>
              </a:p>
              <a:p>
                <a:pPr marL="108000" lvl="0" indent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 | 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 ) = 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 | 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(0)=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) = 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𝑝𝑖𝑗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pPr marL="565200" lvl="0" indent="-457200">
                  <a:buSzPct val="45000"/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000" dirty="0"/>
                  <a:t> is irreducible if </a:t>
                </a:r>
                <a:r>
                  <a:rPr lang="en-US" sz="3000" dirty="0" smtClean="0"/>
                  <a:t>all states </a:t>
                </a:r>
                <a:r>
                  <a:rPr lang="en-US" sz="3000" dirty="0"/>
                  <a:t>can communicate</a:t>
                </a:r>
              </a:p>
            </p:txBody>
          </p:sp>
        </mc:Choice>
        <mc:Fallback xmlns=""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660600" y="1589040"/>
                <a:ext cx="8940600" cy="4406334"/>
              </a:xfrm>
              <a:blipFill rotWithShape="0">
                <a:blip r:embed="rId3"/>
                <a:stretch>
                  <a:fillRect t="-2909" r="-2999" b="-4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Lecture 2: transient analysis of continuous time Markov chains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2475D07-005B-463A-8BC2-00F73D43213D}" type="slidenum">
              <a:t>4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193320"/>
            <a:ext cx="9071640" cy="1262520"/>
          </a:xfrm>
        </p:spPr>
        <p:txBody>
          <a:bodyPr>
            <a:spAutoFit/>
          </a:bodyPr>
          <a:lstStyle/>
          <a:p>
            <a:pPr lvl="0"/>
            <a:r>
              <a:rPr lang="en-US"/>
              <a:t>Background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503999" y="1301040"/>
                <a:ext cx="9071640" cy="5643468"/>
              </a:xfrm>
            </p:spPr>
            <p:txBody>
              <a:bodyPr>
                <a:spAutoFit/>
              </a:bodyPr>
              <a:lstStyle/>
              <a:p>
                <a:pPr marL="565200" lvl="0" indent="-457200">
                  <a:spcAft>
                    <a:spcPts val="600"/>
                  </a:spcAft>
                  <a:buSzPct val="45000"/>
                  <a:buFont typeface="Wingdings" panose="05000000000000000000" pitchFamily="2" charset="2"/>
                  <a:buChar char="q"/>
                </a:pPr>
                <a:r>
                  <a:rPr lang="en-US" sz="3000" dirty="0" smtClean="0">
                    <a:latin typeface="Arial" pitchFamily="34"/>
                    <a:cs typeface="Arial" pitchFamily="34"/>
                  </a:rPr>
                  <a:t>Define (infinitesimal) transition rate from state </a:t>
                </a:r>
                <a:r>
                  <a:rPr lang="en-US" sz="3000" dirty="0" err="1">
                    <a:latin typeface="Arial" pitchFamily="34"/>
                    <a:cs typeface="Arial" pitchFamily="34"/>
                  </a:rPr>
                  <a:t>i</a:t>
                </a:r>
                <a:r>
                  <a:rPr lang="en-US" sz="3000" dirty="0">
                    <a:latin typeface="Arial" pitchFamily="34"/>
                    <a:cs typeface="Arial" pitchFamily="34"/>
                  </a:rPr>
                  <a:t> to j of a Markov process</a:t>
                </a:r>
              </a:p>
              <a:p>
                <a:pPr marL="108000" lvl="0" indent="0" algn="ctr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i="1" baseline="-25000" dirty="0" err="1">
                          <a:latin typeface="Cambria Math" panose="02040503050406030204" pitchFamily="18" charset="0"/>
                        </a:rPr>
                        <m:t>𝑖𝑗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=  </m:t>
                      </m:r>
                      <m:func>
                        <m:func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dirty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i="1" baseline="-25000" dirty="0" err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  <m:d>
                                <m:dPr>
                                  <m:ctrlPr>
                                    <a:rPr lang="en-US" i="1" baseline="-25000" dirty="0" err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func>
                      <m:r>
                        <a:rPr lang="en-US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>
                          <a:latin typeface="Cambria Math" panose="02040503050406030204" pitchFamily="18" charset="0"/>
                          <a:cs typeface="Arial" pitchFamily="34"/>
                        </a:rPr>
                        <m:t> </m:t>
                      </m:r>
                      <m:r>
                        <a:rPr lang="en-US" i="1" dirty="0" err="1">
                          <a:latin typeface="Cambria Math" panose="02040503050406030204" pitchFamily="18" charset="0"/>
                          <a:cs typeface="Arial" pitchFamily="34"/>
                        </a:rPr>
                        <m:t>𝑖</m:t>
                      </m:r>
                      <m:r>
                        <a:rPr lang="en-US" i="1" dirty="0">
                          <a:latin typeface="Cambria Math" panose="02040503050406030204" pitchFamily="18" charset="0"/>
                          <a:cs typeface="Arial" pitchFamily="34"/>
                        </a:rPr>
                        <m:t> ≠ </m:t>
                      </m:r>
                      <m:r>
                        <a:rPr lang="en-US" i="1" dirty="0">
                          <a:latin typeface="Cambria Math" panose="02040503050406030204" pitchFamily="18" charset="0"/>
                          <a:cs typeface="Arial" pitchFamily="34"/>
                        </a:rPr>
                        <m:t>𝑗</m:t>
                      </m:r>
                    </m:oMath>
                  </m:oMathPara>
                </a14:m>
                <a:endParaRPr lang="en-US" dirty="0">
                  <a:latin typeface="Arial" pitchFamily="34"/>
                  <a:cs typeface="Arial" pitchFamily="34"/>
                </a:endParaRPr>
              </a:p>
              <a:p>
                <a:pPr marL="565200" lvl="0" indent="-457200">
                  <a:spcAft>
                    <a:spcPts val="600"/>
                  </a:spcAft>
                  <a:buSzPct val="45000"/>
                  <a:buFont typeface="Wingdings" panose="05000000000000000000" pitchFamily="2" charset="2"/>
                  <a:buChar char="q"/>
                </a:pPr>
                <a:r>
                  <a:rPr lang="en-US" sz="3000" dirty="0"/>
                  <a:t>Let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3000" i="1" dirty="0" err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3000" i="1" baseline="-25000" dirty="0" err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000" i="1" baseline="-25000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000" i="1" dirty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sz="30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000" i="1" dirty="0">
                        <a:latin typeface="Cambria Math" panose="02040503050406030204" pitchFamily="18" charset="0"/>
                      </a:rPr>
                      <m:t>=0,1,.. } </m:t>
                    </m:r>
                  </m:oMath>
                </a14:m>
                <a:r>
                  <a:rPr lang="en-US" sz="3000" dirty="0"/>
                  <a:t>denote epochs of transition of </a:t>
                </a:r>
                <a:r>
                  <a:rPr lang="en-US" sz="3000" dirty="0" smtClean="0"/>
                  <a:t>CTMC </a:t>
                </a:r>
                <a:r>
                  <a:rPr lang="en-US" sz="3000" dirty="0"/>
                  <a:t>then for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latin typeface="Cambria Math" panose="02040503050406030204" pitchFamily="18" charset="0"/>
                        <a:cs typeface="Arial" pitchFamily="34"/>
                      </a:rPr>
                      <m:t>𝑛</m:t>
                    </m:r>
                    <m:r>
                      <a:rPr lang="en-US" sz="3000" i="1" dirty="0" smtClean="0">
                        <a:latin typeface="Cambria Math" panose="02040503050406030204" pitchFamily="18" charset="0"/>
                        <a:cs typeface="Arial" pitchFamily="34"/>
                      </a:rPr>
                      <m:t>≥ 0 </m:t>
                    </m:r>
                  </m:oMath>
                </a14:m>
                <a:r>
                  <a:rPr lang="en-US" sz="3000" dirty="0">
                    <a:cs typeface="Arial" pitchFamily="34"/>
                  </a:rPr>
                  <a:t>(by convention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latin typeface="Cambria Math" panose="02040503050406030204" pitchFamily="18" charset="0"/>
                        <a:cs typeface="Arial" pitchFamily="34"/>
                      </a:rPr>
                      <m:t>𝑇</m:t>
                    </m:r>
                    <m:r>
                      <a:rPr lang="en-US" sz="3000" i="1" baseline="-25000" dirty="0">
                        <a:latin typeface="Cambria Math" panose="02040503050406030204" pitchFamily="18" charset="0"/>
                        <a:cs typeface="Arial" pitchFamily="34"/>
                      </a:rPr>
                      <m:t>0</m:t>
                    </m:r>
                    <m:r>
                      <a:rPr lang="en-US" sz="3000" i="1" dirty="0">
                        <a:latin typeface="Cambria Math" panose="02040503050406030204" pitchFamily="18" charset="0"/>
                        <a:cs typeface="Arial" pitchFamily="34"/>
                      </a:rPr>
                      <m:t>=0</m:t>
                    </m:r>
                  </m:oMath>
                </a14:m>
                <a:r>
                  <a:rPr lang="en-US" sz="3000" dirty="0">
                    <a:cs typeface="Arial" pitchFamily="34"/>
                  </a:rPr>
                  <a:t>)</a:t>
                </a:r>
              </a:p>
              <a:p>
                <a:pPr marL="108000" lvl="0" indent="0" algn="ctr">
                  <a:spcAft>
                    <a:spcPts val="600"/>
                  </a:spcAft>
                </a:pPr>
                <a:endParaRPr lang="en-US" sz="600" i="1" dirty="0" smtClean="0">
                  <a:latin typeface="Cambria Math" panose="02040503050406030204" pitchFamily="18" charset="0"/>
                </a:endParaRPr>
              </a:p>
              <a:p>
                <a:pPr marL="108000" lvl="0" indent="0" algn="ctr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400" i="1" baseline="-25000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 baseline="-25000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400" i="1" dirty="0">
                              <a:latin typeface="Cambria Math" panose="02040503050406030204" pitchFamily="18" charset="0"/>
                              <a:cs typeface="Arial" pitchFamily="34"/>
                            </a:rPr>
                            <m:t>≤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  <a:cs typeface="Arial" pitchFamily="34"/>
                            </a:rPr>
                            <m:t>𝑥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  <a:cs typeface="Arial" pitchFamily="34"/>
                            </a:rPr>
                            <m:t> | 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  <a:cs typeface="Arial" pitchFamily="34"/>
                            </a:rPr>
                            <m:t>𝑋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  <a:cs typeface="Arial" pitchFamily="34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i="1" baseline="-25000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400" i="1" dirty="0">
                              <a:latin typeface="Cambria Math" panose="02040503050406030204" pitchFamily="18" charset="0"/>
                              <a:cs typeface="Arial" pitchFamily="34"/>
                            </a:rPr>
                            <m:t>)=</m:t>
                          </m:r>
                          <m:r>
                            <a:rPr lang="en-US" sz="2400" i="1" dirty="0" err="1">
                              <a:latin typeface="Cambria Math" panose="02040503050406030204" pitchFamily="18" charset="0"/>
                              <a:cs typeface="Arial" pitchFamily="34"/>
                            </a:rPr>
                            <m:t>𝑖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  <a:cs typeface="Arial" pitchFamily="34"/>
                            </a:rPr>
                            <m:t>, 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  <a:cs typeface="Arial" pitchFamily="34"/>
                            </a:rPr>
                            <m:t>𝑋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  <a:cs typeface="Arial" pitchFamily="34"/>
                            </a:rPr>
                            <m:t>(</m:t>
                          </m:r>
                          <m:r>
                            <a:rPr lang="en-US" sz="2400" i="1" dirty="0" err="1">
                              <a:latin typeface="Cambria Math" panose="02040503050406030204" pitchFamily="18" charset="0"/>
                              <a:cs typeface="Arial" pitchFamily="34"/>
                            </a:rPr>
                            <m:t>𝑇</m:t>
                          </m:r>
                          <m:r>
                            <a:rPr lang="en-US" sz="2400" i="1" baseline="-25000" dirty="0" err="1">
                              <a:latin typeface="Cambria Math" panose="02040503050406030204" pitchFamily="18" charset="0"/>
                              <a:cs typeface="Arial" pitchFamily="34"/>
                            </a:rPr>
                            <m:t>𝑛</m:t>
                          </m:r>
                          <m:r>
                            <a:rPr lang="en-US" sz="2400" i="1" dirty="0" smtClean="0">
                              <a:latin typeface="Cambria Math" panose="02040503050406030204" pitchFamily="18" charset="0"/>
                              <a:cs typeface="Arial" pitchFamily="34"/>
                            </a:rPr>
                            <m:t>)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  <a:cs typeface="Arial" pitchFamily="34"/>
                            </a:rPr>
                            <m:t>=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  <a:cs typeface="Arial" pitchFamily="34"/>
                            </a:rPr>
                            <m:t>𝑗</m:t>
                          </m:r>
                        </m:e>
                      </m:d>
                      <m:r>
                        <a:rPr lang="en-US" sz="2400" i="1" dirty="0">
                          <a:latin typeface="Cambria Math" panose="02040503050406030204" pitchFamily="18" charset="0"/>
                          <a:cs typeface="Arial" pitchFamily="34"/>
                        </a:rPr>
                        <m:t>=1−</m:t>
                      </m:r>
                      <m:r>
                        <m:rPr>
                          <m:sty m:val="p"/>
                        </m:rPr>
                        <a:rPr lang="en-US" sz="2400" i="1" dirty="0">
                          <a:latin typeface="Cambria Math" panose="02040503050406030204" pitchFamily="18" charset="0"/>
                          <a:cs typeface="Arial" pitchFamily="34"/>
                        </a:rPr>
                        <m:t>exp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cs typeface="Arial" pitchFamily="34"/>
                        </a:rPr>
                        <m:t>⁡(−</m:t>
                      </m:r>
                      <m:r>
                        <a:rPr lang="en-US" sz="2400" i="1" dirty="0" err="1">
                          <a:latin typeface="Cambria Math" panose="02040503050406030204" pitchFamily="18" charset="0"/>
                          <a:cs typeface="Arial" pitchFamily="34"/>
                        </a:rPr>
                        <m:t>𝑎</m:t>
                      </m:r>
                      <m:r>
                        <a:rPr lang="en-US" sz="2400" i="1" baseline="-25000" dirty="0" err="1">
                          <a:latin typeface="Cambria Math" panose="02040503050406030204" pitchFamily="18" charset="0"/>
                          <a:cs typeface="Arial" pitchFamily="34"/>
                        </a:rPr>
                        <m:t>𝑖</m:t>
                      </m:r>
                      <m:r>
                        <a:rPr lang="en-US" sz="2400" i="1" dirty="0" err="1">
                          <a:latin typeface="Cambria Math" panose="02040503050406030204" pitchFamily="18" charset="0"/>
                          <a:cs typeface="Arial" pitchFamily="34"/>
                        </a:rPr>
                        <m:t>𝑥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cs typeface="Arial" pitchFamily="34"/>
                        </a:rPr>
                        <m:t>),</m:t>
                      </m:r>
                    </m:oMath>
                  </m:oMathPara>
                </a14:m>
                <a:endParaRPr lang="en-US" sz="2400" dirty="0">
                  <a:latin typeface="Arial" pitchFamily="34"/>
                  <a:cs typeface="Arial" pitchFamily="34"/>
                </a:endParaRPr>
              </a:p>
              <a:p>
                <a:pPr marL="108000" lvl="0" indent="0" algn="l">
                  <a:spcAft>
                    <a:spcPts val="600"/>
                  </a:spcAft>
                </a:pPr>
                <a:endParaRPr lang="en-US" sz="600" dirty="0">
                  <a:latin typeface="Arial" pitchFamily="34"/>
                  <a:cs typeface="Arial" pitchFamily="34"/>
                </a:endParaRPr>
              </a:p>
              <a:p>
                <a:pPr marL="108000" lvl="0" indent="0" algn="l">
                  <a:spcAft>
                    <a:spcPts val="600"/>
                  </a:spcAft>
                </a:pPr>
                <a:r>
                  <a:rPr lang="en-US" sz="3000" dirty="0" smtClean="0">
                    <a:latin typeface="Arial" pitchFamily="34"/>
                    <a:cs typeface="Arial" pitchFamily="34"/>
                  </a:rPr>
                  <a:t>where</a:t>
                </a:r>
                <a:r>
                  <a:rPr lang="en-US" dirty="0" smtClean="0">
                    <a:latin typeface="Arial" pitchFamily="34"/>
                    <a:cs typeface="Arial" pitchFamily="34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𝑎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  <a:cs typeface="Arial" pitchFamily="34"/>
                      </a:rPr>
                      <m:t>𝑖</m:t>
                    </m:r>
                    <m:r>
                      <a:rPr lang="en-US" i="1" baseline="-25000" dirty="0">
                        <a:latin typeface="Cambria Math" panose="02040503050406030204" pitchFamily="18" charset="0"/>
                        <a:cs typeface="Arial" pitchFamily="34"/>
                      </a:rPr>
                      <m:t> </m:t>
                    </m:r>
                    <m:r>
                      <a:rPr lang="en-US" sz="3000" i="1" dirty="0">
                        <a:latin typeface="Cambria Math" panose="02040503050406030204" pitchFamily="18" charset="0"/>
                        <a:cs typeface="Arial" pitchFamily="34"/>
                      </a:rPr>
                      <m:t>(= ∑</m:t>
                    </m:r>
                    <m:r>
                      <a:rPr lang="en-US" sz="3000" i="1" baseline="-25000" dirty="0" err="1">
                        <a:latin typeface="Cambria Math" panose="02040503050406030204" pitchFamily="18" charset="0"/>
                        <a:cs typeface="Arial" pitchFamily="34"/>
                      </a:rPr>
                      <m:t>𝑗</m:t>
                    </m:r>
                    <m:r>
                      <a:rPr lang="en-US" sz="3000" i="1" baseline="-25000" dirty="0" err="1">
                        <a:latin typeface="Cambria Math" panose="02040503050406030204" pitchFamily="18" charset="0"/>
                        <a:cs typeface="Arial" pitchFamily="34"/>
                      </a:rPr>
                      <m:t>≠</m:t>
                    </m:r>
                    <m:r>
                      <a:rPr lang="en-US" sz="3000" i="1" baseline="-25000" dirty="0" err="1">
                        <a:latin typeface="Cambria Math" panose="02040503050406030204" pitchFamily="18" charset="0"/>
                        <a:cs typeface="Arial" pitchFamily="34"/>
                      </a:rPr>
                      <m:t>𝑖</m:t>
                    </m:r>
                    <m:r>
                      <a:rPr lang="en-US" sz="3000" i="1" dirty="0">
                        <a:latin typeface="Cambria Math" panose="02040503050406030204" pitchFamily="18" charset="0"/>
                        <a:cs typeface="Arial" pitchFamily="34"/>
                      </a:rPr>
                      <m:t> </m:t>
                    </m:r>
                    <m:r>
                      <a:rPr lang="en-US" sz="3000" i="1" dirty="0" err="1">
                        <a:latin typeface="Cambria Math" panose="02040503050406030204" pitchFamily="18" charset="0"/>
                        <a:cs typeface="Arial" pitchFamily="34"/>
                      </a:rPr>
                      <m:t>𝑞</m:t>
                    </m:r>
                    <m:r>
                      <a:rPr lang="en-US" sz="3000" i="1" baseline="-25000" dirty="0" err="1">
                        <a:latin typeface="Cambria Math" panose="02040503050406030204" pitchFamily="18" charset="0"/>
                        <a:cs typeface="Arial" pitchFamily="34"/>
                      </a:rPr>
                      <m:t>𝑖𝑗</m:t>
                    </m:r>
                    <m:r>
                      <a:rPr lang="en-US" sz="3000" i="1" baseline="-25000" dirty="0">
                        <a:latin typeface="Cambria Math" panose="02040503050406030204" pitchFamily="18" charset="0"/>
                        <a:cs typeface="Arial" pitchFamily="34"/>
                      </a:rPr>
                      <m:t> </m:t>
                    </m:r>
                    <m:r>
                      <a:rPr lang="en-US" sz="3000" i="1" dirty="0">
                        <a:latin typeface="Cambria Math" panose="02040503050406030204" pitchFamily="18" charset="0"/>
                        <a:cs typeface="Arial" pitchFamily="34"/>
                      </a:rPr>
                      <m:t>) </m:t>
                    </m:r>
                  </m:oMath>
                </a14:m>
                <a:r>
                  <a:rPr lang="en-US" sz="3000" dirty="0">
                    <a:latin typeface="Arial" pitchFamily="34"/>
                    <a:cs typeface="Arial" pitchFamily="34"/>
                  </a:rPr>
                  <a:t>is the total outgoing rate of state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latin typeface="Cambria Math" panose="02040503050406030204" pitchFamily="18" charset="0"/>
                        <a:cs typeface="Arial" pitchFamily="34"/>
                      </a:rPr>
                      <m:t>𝑖</m:t>
                    </m:r>
                  </m:oMath>
                </a14:m>
                <a:endParaRPr lang="en-US" sz="3000" dirty="0">
                  <a:latin typeface="Arial" pitchFamily="34"/>
                  <a:cs typeface="Arial" pitchFamily="34"/>
                </a:endParaRPr>
              </a:p>
              <a:p>
                <a:pPr marL="108000" lvl="0" indent="0" algn="ctr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dirty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i="1" baseline="-25000" dirty="0" err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baseline="-25000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en-US" i="1" baseline="-25000" dirty="0" err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3000" dirty="0">
                  <a:latin typeface="Arial" pitchFamily="34"/>
                  <a:cs typeface="Arial" pitchFamily="34"/>
                </a:endParaRPr>
              </a:p>
            </p:txBody>
          </p:sp>
        </mc:Choice>
        <mc:Fallback xmlns=""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503999" y="1301040"/>
                <a:ext cx="9071640" cy="5643468"/>
              </a:xfrm>
              <a:blipFill rotWithShape="0">
                <a:blip r:embed="rId3"/>
                <a:stretch>
                  <a:fillRect l="-1411" t="-2160" r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Lecture 2: transient analysis of continuous time Markov chains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065ECBE-FB9E-4358-9B1A-CAF931238830}" type="slidenum">
              <a:t>5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49320"/>
            <a:ext cx="9071640" cy="1262520"/>
          </a:xfrm>
        </p:spPr>
        <p:txBody>
          <a:bodyPr>
            <a:spAutoFit/>
          </a:bodyPr>
          <a:lstStyle/>
          <a:p>
            <a:pPr lvl="0"/>
            <a:r>
              <a:rPr lang="en-US" dirty="0"/>
              <a:t>Background (3)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503999" y="1311840"/>
                <a:ext cx="9071640" cy="5763501"/>
              </a:xfrm>
            </p:spPr>
            <p:txBody>
              <a:bodyPr>
                <a:spAutoFit/>
              </a:bodyPr>
              <a:lstStyle/>
              <a:p>
                <a:pPr marL="565200" lvl="0" indent="-457200" algn="l">
                  <a:buSzPct val="45000"/>
                  <a:buFont typeface="Wingdings" panose="05000000000000000000" pitchFamily="2" charset="2"/>
                  <a:buChar char="q"/>
                </a:pPr>
                <a:r>
                  <a:rPr lang="en-US" sz="3000" dirty="0" smtClean="0">
                    <a:latin typeface="Arial" pitchFamily="34"/>
                    <a:cs typeface="Arial" pitchFamily="34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latin typeface="Cambria Math" panose="02040503050406030204" pitchFamily="18" charset="0"/>
                        <a:cs typeface="Arial" pitchFamily="34"/>
                      </a:rPr>
                      <m:t>𝑞</m:t>
                    </m:r>
                    <m:r>
                      <a:rPr lang="en-US" sz="3000" i="1" baseline="-25000" dirty="0" err="1">
                        <a:latin typeface="Cambria Math" panose="02040503050406030204" pitchFamily="18" charset="0"/>
                        <a:cs typeface="Arial" pitchFamily="34"/>
                      </a:rPr>
                      <m:t>𝑖𝑖</m:t>
                    </m:r>
                    <m:r>
                      <a:rPr lang="en-US" sz="3000" i="1" dirty="0">
                        <a:latin typeface="Cambria Math" panose="02040503050406030204" pitchFamily="18" charset="0"/>
                        <a:cs typeface="Arial" pitchFamily="34"/>
                      </a:rPr>
                      <m:t> =−</m:t>
                    </m:r>
                    <m:r>
                      <a:rPr lang="en-US" sz="3000" i="1" dirty="0" err="1">
                        <a:latin typeface="Cambria Math" panose="02040503050406030204" pitchFamily="18" charset="0"/>
                        <a:cs typeface="Arial" pitchFamily="34"/>
                      </a:rPr>
                      <m:t>𝑎</m:t>
                    </m:r>
                    <m:r>
                      <a:rPr lang="en-US" sz="3000" i="1" baseline="-25000" dirty="0" err="1">
                        <a:latin typeface="Cambria Math" panose="02040503050406030204" pitchFamily="18" charset="0"/>
                        <a:cs typeface="Arial" pitchFamily="34"/>
                      </a:rPr>
                      <m:t>𝑖</m:t>
                    </m:r>
                  </m:oMath>
                </a14:m>
                <a:r>
                  <a:rPr lang="en-US" sz="3000" dirty="0">
                    <a:latin typeface="Arial" pitchFamily="34"/>
                    <a:cs typeface="Arial" pitchFamily="34"/>
                  </a:rPr>
                  <a:t>. </a:t>
                </a:r>
                <a:r>
                  <a:rPr lang="en-US" sz="3000" dirty="0"/>
                  <a:t>The matrix </a:t>
                </a:r>
                <a14:m>
                  <m:oMath xmlns:m="http://schemas.openxmlformats.org/officeDocument/2006/math">
                    <m:r>
                      <a:rPr lang="en-US" sz="3000" b="0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3000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000" i="1" dirty="0">
                        <a:latin typeface="Cambria Math" panose="02040503050406030204" pitchFamily="18" charset="0"/>
                      </a:rPr>
                      <m:t>= [</m:t>
                    </m:r>
                    <m:r>
                      <a:rPr lang="en-US" sz="3000" i="1" dirty="0" err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3000" i="1" baseline="-25000" dirty="0" err="1"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en-US" sz="3000" i="1" dirty="0"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sz="3000" i="1" baseline="-25000" dirty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3000" i="1" baseline="-25000" dirty="0">
                        <a:latin typeface="Cambria Math" panose="02040503050406030204" pitchFamily="18" charset="0"/>
                        <a:cs typeface="Arial" pitchFamily="34"/>
                      </a:rPr>
                      <m:t>≤</m:t>
                    </m:r>
                    <m:r>
                      <a:rPr lang="en-US" sz="3000" i="1" baseline="-25000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000" i="1" baseline="-25000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000" i="1" baseline="-25000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3000" i="1" baseline="-25000" dirty="0">
                        <a:latin typeface="Cambria Math" panose="02040503050406030204" pitchFamily="18" charset="0"/>
                        <a:cs typeface="Arial" pitchFamily="34"/>
                      </a:rPr>
                      <m:t>≤</m:t>
                    </m:r>
                    <m:r>
                      <a:rPr lang="en-US" sz="3000" i="1" baseline="-25000" dirty="0">
                        <a:latin typeface="Cambria Math" panose="02040503050406030204" pitchFamily="18" charset="0"/>
                        <a:cs typeface="Arial" pitchFamily="34"/>
                      </a:rPr>
                      <m:t>𝑁</m:t>
                    </m:r>
                    <m:r>
                      <a:rPr lang="en-US" sz="3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000" dirty="0"/>
                  <a:t>is called the generator of the continuous time Markov </a:t>
                </a:r>
                <a:r>
                  <a:rPr lang="en-US" sz="3000" dirty="0" smtClean="0"/>
                  <a:t>chain (CTMC).</a:t>
                </a:r>
                <a:r>
                  <a:rPr lang="en-US" dirty="0"/>
                  <a:t> </a:t>
                </a:r>
                <a:r>
                  <a:rPr lang="en-US" sz="3000" dirty="0" smtClean="0"/>
                  <a:t>Note</a:t>
                </a:r>
                <a:r>
                  <a:rPr lang="en-US" sz="3000" dirty="0"/>
                  <a:t>: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latin typeface="Cambria Math" panose="02040503050406030204" pitchFamily="18" charset="0"/>
                        <a:cs typeface="Arial" pitchFamily="34"/>
                      </a:rPr>
                      <m:t>∑</m:t>
                    </m:r>
                    <m:r>
                      <a:rPr lang="en-US" sz="3000" i="1" baseline="-25000" dirty="0">
                        <a:latin typeface="Cambria Math" panose="02040503050406030204" pitchFamily="18" charset="0"/>
                        <a:cs typeface="Arial" pitchFamily="34"/>
                      </a:rPr>
                      <m:t>𝑗</m:t>
                    </m:r>
                    <m:r>
                      <a:rPr lang="en-US" sz="3000" i="1" dirty="0">
                        <a:latin typeface="Cambria Math" panose="02040503050406030204" pitchFamily="18" charset="0"/>
                        <a:cs typeface="Arial" pitchFamily="34"/>
                      </a:rPr>
                      <m:t> </m:t>
                    </m:r>
                    <m:r>
                      <a:rPr lang="en-US" sz="3000" i="1" dirty="0" err="1">
                        <a:latin typeface="Cambria Math" panose="02040503050406030204" pitchFamily="18" charset="0"/>
                        <a:cs typeface="Arial" pitchFamily="34"/>
                      </a:rPr>
                      <m:t>𝑞</m:t>
                    </m:r>
                    <m:r>
                      <a:rPr lang="en-US" sz="3000" i="1" baseline="-25000" dirty="0" err="1">
                        <a:latin typeface="Cambria Math" panose="02040503050406030204" pitchFamily="18" charset="0"/>
                        <a:cs typeface="Arial" pitchFamily="34"/>
                      </a:rPr>
                      <m:t>𝑖𝑗</m:t>
                    </m:r>
                    <m:r>
                      <a:rPr lang="en-US" sz="3000" i="1" baseline="-25000" dirty="0">
                        <a:latin typeface="Cambria Math" panose="02040503050406030204" pitchFamily="18" charset="0"/>
                        <a:cs typeface="Arial" pitchFamily="34"/>
                      </a:rPr>
                      <m:t>  </m:t>
                    </m:r>
                    <m:r>
                      <a:rPr lang="en-US" sz="3000" i="1" dirty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3000" i="1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3000" dirty="0"/>
              </a:p>
              <a:p>
                <a:pPr marL="565200" indent="-457200" algn="l">
                  <a:buSzPct val="45000"/>
                  <a:buFont typeface="Wingdings" panose="05000000000000000000" pitchFamily="2" charset="2"/>
                  <a:buChar char="q"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equilibrium probabilities. </a:t>
                </a:r>
                <a:r>
                  <a:rPr lang="en-US" sz="3000" dirty="0" smtClean="0"/>
                  <a:t>The </a:t>
                </a:r>
                <a:r>
                  <a:rPr lang="en-US" sz="3000" dirty="0"/>
                  <a:t>equilibrium equations of </a:t>
                </a:r>
                <a:r>
                  <a:rPr lang="en-US" sz="3000" dirty="0" smtClean="0"/>
                  <a:t>CTMC gives</a:t>
                </a:r>
                <a:endParaRPr lang="en-US" sz="3000" dirty="0"/>
              </a:p>
              <a:p>
                <a:pPr marL="108000" lvl="0" indent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b="0" i="1" smtClean="0">
                              <a:latin typeface="Cambria Math" panose="02040503050406030204" pitchFamily="18" charset="0"/>
                              <a:cs typeface="Arial" pitchFamily="34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  <a:cs typeface="Arial" pitchFamily="34"/>
                            </a:rPr>
                            <m:t>𝑝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  <a:cs typeface="Arial" pitchFamily="34"/>
                            </a:rPr>
                            <m:t>𝑖</m:t>
                          </m:r>
                        </m:sub>
                      </m:sSub>
                      <m:nary>
                        <m:naryPr>
                          <m:chr m:val="∑"/>
                          <m:supHide m:val="on"/>
                          <m:ctrlPr>
                            <a:rPr lang="en-US" sz="3000" b="0" i="1" smtClean="0">
                              <a:latin typeface="Cambria Math" panose="02040503050406030204" pitchFamily="18" charset="0"/>
                              <a:cs typeface="Arial" pitchFamily="34"/>
                            </a:rPr>
                          </m:ctrlPr>
                        </m:naryPr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  <a:cs typeface="Arial" pitchFamily="34"/>
                            </a:rPr>
                            <m:t>𝑗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  <a:cs typeface="Arial" pitchFamily="34"/>
                            </a:rPr>
                            <m:t>≠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  <a:cs typeface="Arial" pitchFamily="34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3000" b="0" i="1" smtClean="0">
                                  <a:latin typeface="Cambria Math" panose="02040503050406030204" pitchFamily="18" charset="0"/>
                                  <a:cs typeface="Arial" pitchFamily="34"/>
                                </a:rPr>
                              </m:ctrlPr>
                            </m:sSubPr>
                            <m:e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  <a:cs typeface="Arial" pitchFamily="34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  <a:cs typeface="Arial" pitchFamily="34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  <m:r>
                        <a:rPr lang="en-US" sz="3000" b="0" i="1" smtClean="0">
                          <a:latin typeface="Cambria Math" panose="02040503050406030204" pitchFamily="18" charset="0"/>
                          <a:cs typeface="Arial" pitchFamily="34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  <a:cs typeface="Arial" pitchFamily="34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Arial" pitchFamily="34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Arial" pitchFamily="34"/>
                            </a:rPr>
                            <m:t>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Arial" pitchFamily="34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Arial" pitchFamily="34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itchFamily="34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itchFamily="34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Arial" pitchFamily="34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itchFamily="34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itchFamily="34"/>
                                </a:rPr>
                                <m:t>𝑗𝑖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cs typeface="Arial" pitchFamily="34"/>
                        </a:rPr>
                        <m:t>,</m:t>
                      </m:r>
                    </m:oMath>
                  </m:oMathPara>
                </a14:m>
                <a:endParaRPr lang="en-US" b="0" dirty="0" smtClean="0">
                  <a:cs typeface="Arial" pitchFamily="34"/>
                </a:endParaRPr>
              </a:p>
              <a:p>
                <a:pPr marL="108000" lvl="0" indent="0" algn="l"/>
                <a:r>
                  <a:rPr lang="en-US" sz="3000" dirty="0" smtClean="0"/>
                  <a:t>     in matrix equation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3000" b="0" i="1" dirty="0" err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30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000" i="1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3000" dirty="0"/>
                  <a:t>,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3000" b="0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3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000" b="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3000" dirty="0"/>
              </a:p>
              <a:p>
                <a:pPr marL="565200" lvl="0" indent="-457200" algn="l">
                  <a:buSzPct val="45000"/>
                  <a:buFont typeface="Wingdings" panose="05000000000000000000" pitchFamily="2" charset="2"/>
                  <a:buChar char="q"/>
                </a:pPr>
                <a:r>
                  <a:rPr lang="en-US" sz="3000" b="1" dirty="0"/>
                  <a:t>Idea</a:t>
                </a:r>
                <a:r>
                  <a:rPr lang="en-US" sz="3000" dirty="0"/>
                  <a:t>: take advantage of Methods developed for discrete time Markov chains (in </a:t>
                </a:r>
                <a:r>
                  <a:rPr lang="en-US" sz="3000" dirty="0" smtClean="0"/>
                  <a:t>Lecture 1)</a:t>
                </a:r>
                <a:endParaRPr lang="en-US" sz="3000" dirty="0"/>
              </a:p>
            </p:txBody>
          </p:sp>
        </mc:Choice>
        <mc:Fallback xmlns=""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503999" y="1311840"/>
                <a:ext cx="9071640" cy="5763501"/>
              </a:xfrm>
              <a:blipFill rotWithShape="0">
                <a:blip r:embed="rId3"/>
                <a:stretch>
                  <a:fillRect t="-2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Lecture 2: transient analysis of continuous time Markov chains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6BCFDA4-F15B-4884-9A90-2D0BE2C6FCD2}" type="slidenum">
              <a:t>6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75472"/>
            <a:ext cx="9071640" cy="1354217"/>
          </a:xfrm>
        </p:spPr>
        <p:txBody>
          <a:bodyPr>
            <a:spAutoFit/>
          </a:bodyPr>
          <a:lstStyle/>
          <a:p>
            <a:pPr lvl="0"/>
            <a:r>
              <a:rPr lang="en-US" dirty="0"/>
              <a:t>An </a:t>
            </a:r>
            <a:r>
              <a:rPr lang="en-US" dirty="0" smtClean="0"/>
              <a:t>equivalent discrete time Markov chain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457200" y="1432800"/>
                <a:ext cx="9071640" cy="5334794"/>
              </a:xfrm>
            </p:spPr>
            <p:txBody>
              <a:bodyPr>
                <a:spAutoFit/>
              </a:bodyPr>
              <a:lstStyle/>
              <a:p>
                <a:pPr marL="565200" lvl="0" indent="-457200">
                  <a:buSzPct val="45000"/>
                  <a:buFont typeface="Wingdings" panose="05000000000000000000" pitchFamily="2" charset="2"/>
                  <a:buChar char="q"/>
                </a:pPr>
                <a:r>
                  <a:rPr lang="en-US" dirty="0" smtClean="0"/>
                  <a:t>Equilibrium distribution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can be obtained from an equivalent Markov chain via an elementary transformation. 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∆</m:t>
                    </m:r>
                  </m:oMath>
                </a14:m>
                <a:r>
                  <a:rPr lang="en-US" dirty="0">
                    <a:cs typeface="Arial" pitchFamily="34"/>
                  </a:rPr>
                  <a:t> be real number such that</a:t>
                </a:r>
              </a:p>
              <a:p>
                <a:pPr marL="108000" lvl="0" indent="0" algn="ctr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0&lt;∆≤</m:t>
                    </m:r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dirty="0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min</m:t>
                            </m:r>
                          </m:e>
                          <m:lim>
                            <m:r>
                              <a:rPr lang="en-US" i="1" dirty="0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𝑖</m:t>
                            </m:r>
                          </m:lim>
                        </m:limLow>
                      </m:fName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Arial" pitchFamily="34"/>
                          </a:rPr>
                          <m:t>(−1/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  <a:cs typeface="Arial" pitchFamily="34"/>
                          </a:rPr>
                          <m:t>𝑞</m:t>
                        </m:r>
                        <m:r>
                          <a:rPr lang="en-US" i="1" baseline="-25000" dirty="0" err="1">
                            <a:latin typeface="Cambria Math" panose="02040503050406030204" pitchFamily="18" charset="0"/>
                            <a:cs typeface="Arial" pitchFamily="34"/>
                          </a:rPr>
                          <m:t>𝑖𝑖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Arial" pitchFamily="34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 smtClean="0">
                    <a:latin typeface="Arial" pitchFamily="34"/>
                    <a:cs typeface="Arial" pitchFamily="34"/>
                  </a:rPr>
                  <a:t>,  </a:t>
                </a:r>
                <a:r>
                  <a:rPr lang="en-US" dirty="0">
                    <a:latin typeface="Arial" pitchFamily="34"/>
                    <a:cs typeface="Arial" pitchFamily="34"/>
                  </a:rPr>
                  <a:t>and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Arial" pitchFamily="34"/>
                      </a:rPr>
                      <m:t>𝑃</m:t>
                    </m:r>
                    <m:r>
                      <a:rPr lang="en-US" b="0" i="1" dirty="0">
                        <a:latin typeface="Cambria Math" panose="02040503050406030204" pitchFamily="18" charset="0"/>
                        <a:cs typeface="Arial" pitchFamily="34"/>
                      </a:rPr>
                      <m:t>=</m:t>
                    </m:r>
                    <m:r>
                      <a:rPr lang="en-US" b="0" i="1" dirty="0">
                        <a:latin typeface="Cambria Math" panose="02040503050406030204" pitchFamily="18" charset="0"/>
                        <a:cs typeface="Arial" pitchFamily="34"/>
                      </a:rPr>
                      <m:t>𝐼</m:t>
                    </m:r>
                    <m:r>
                      <a:rPr lang="en-US" b="0" i="1" dirty="0">
                        <a:latin typeface="Cambria Math" panose="02040503050406030204" pitchFamily="18" charset="0"/>
                        <a:cs typeface="Arial" pitchFamily="34"/>
                      </a:rPr>
                      <m:t>+∆</m:t>
                    </m:r>
                    <m:r>
                      <a:rPr lang="en-US" b="0" i="1" dirty="0">
                        <a:latin typeface="Cambria Math" panose="02040503050406030204" pitchFamily="18" charset="0"/>
                        <a:cs typeface="Arial" pitchFamily="34"/>
                      </a:rPr>
                      <m:t>𝑄</m:t>
                    </m:r>
                  </m:oMath>
                </a14:m>
                <a:endParaRPr lang="en-US" dirty="0">
                  <a:latin typeface="Arial" pitchFamily="34"/>
                  <a:cs typeface="Arial" pitchFamily="34"/>
                </a:endParaRPr>
              </a:p>
              <a:p>
                <a:pPr marL="565200" lvl="0" indent="-457200" algn="l">
                  <a:buSzPct val="45000"/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𝑃</m:t>
                    </m:r>
                  </m:oMath>
                </a14:m>
                <a:r>
                  <a:rPr lang="en-US" b="1" dirty="0">
                    <a:latin typeface="Arial" pitchFamily="34"/>
                    <a:cs typeface="Arial" pitchFamily="34"/>
                  </a:rPr>
                  <a:t> </a:t>
                </a:r>
                <a:r>
                  <a:rPr lang="en-US" dirty="0">
                    <a:latin typeface="Arial" pitchFamily="34"/>
                    <a:cs typeface="Arial" pitchFamily="34"/>
                  </a:rPr>
                  <a:t>is a stochastic matrix, i.e., its entries are between 0 and 1, and its rows sum to 1. Further,</a:t>
                </a:r>
              </a:p>
              <a:p>
                <a:pPr marL="108000" lvl="0" indent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cs typeface="Arial" pitchFamily="34"/>
                        </a:rPr>
                        <m:t>𝑝𝑃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cs typeface="Arial" pitchFamily="34"/>
                        </a:rPr>
                        <m:t>=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cs typeface="Arial" pitchFamily="34"/>
                        </a:rPr>
                        <m:t>𝑝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cs typeface="Arial" pitchFamily="34"/>
                        </a:rPr>
                        <m:t>  ⟺  </m:t>
                      </m:r>
                      <m:r>
                        <a:rPr lang="en-US" i="1" dirty="0" err="1">
                          <a:latin typeface="Cambria Math" panose="02040503050406030204" pitchFamily="18" charset="0"/>
                          <a:cs typeface="Arial" pitchFamily="34"/>
                        </a:rPr>
                        <m:t>𝑝𝑄</m:t>
                      </m:r>
                      <m:r>
                        <a:rPr lang="en-US" i="1" dirty="0">
                          <a:latin typeface="Cambria Math" panose="02040503050406030204" pitchFamily="18" charset="0"/>
                          <a:cs typeface="Arial" pitchFamily="34"/>
                        </a:rPr>
                        <m:t>=0</m:t>
                      </m:r>
                    </m:oMath>
                  </m:oMathPara>
                </a14:m>
                <a:endParaRPr lang="en-US" dirty="0">
                  <a:latin typeface="Arial" pitchFamily="34"/>
                  <a:cs typeface="Arial" pitchFamily="34"/>
                </a:endParaRPr>
              </a:p>
              <a:p>
                <a:pPr marL="565200" lvl="0" indent="-457200" algn="l">
                  <a:buSzPct val="45000"/>
                  <a:buFont typeface="Wingdings" panose="05000000000000000000" pitchFamily="2" charset="2"/>
                  <a:buChar char="q"/>
                </a:pPr>
                <a:r>
                  <a:rPr lang="en-US" dirty="0">
                    <a:latin typeface="Arial" pitchFamily="34"/>
                    <a:cs typeface="Arial" pitchFamily="34"/>
                  </a:rPr>
                  <a:t>The Markov chain </a:t>
                </a:r>
                <a:r>
                  <a:rPr lang="en-US" dirty="0" smtClean="0">
                    <a:latin typeface="Arial" pitchFamily="34"/>
                    <a:cs typeface="Arial" pitchFamily="34"/>
                  </a:rPr>
                  <a:t>with transition  probability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𝑃</m:t>
                    </m:r>
                  </m:oMath>
                </a14:m>
                <a:r>
                  <a:rPr lang="en-US" dirty="0">
                    <a:latin typeface="Arial" pitchFamily="34"/>
                    <a:cs typeface="Arial" pitchFamily="34"/>
                  </a:rPr>
                  <a:t> is a discretization of the  Markov process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𝑄</m:t>
                    </m:r>
                  </m:oMath>
                </a14:m>
                <a:r>
                  <a:rPr lang="en-US" dirty="0" smtClean="0">
                    <a:latin typeface="Arial" pitchFamily="34"/>
                    <a:cs typeface="Arial" pitchFamily="34"/>
                  </a:rPr>
                  <a:t> with </a:t>
                </a:r>
                <a:r>
                  <a:rPr lang="en-US" dirty="0">
                    <a:latin typeface="Arial" pitchFamily="34"/>
                    <a:cs typeface="Arial" pitchFamily="34"/>
                  </a:rPr>
                  <a:t>time step ∆</a:t>
                </a:r>
              </a:p>
            </p:txBody>
          </p:sp>
        </mc:Choice>
        <mc:Fallback xmlns=""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457200" y="1432800"/>
                <a:ext cx="9071640" cy="5334794"/>
              </a:xfrm>
              <a:blipFill rotWithShape="0">
                <a:blip r:embed="rId3"/>
                <a:stretch>
                  <a:fillRect t="-2286" r="-3159" b="-3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Lecture 2: transient analysis of continuous time Markov chains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2C20AB8-58F1-4F8B-9B5B-68241B9704F5}" type="slidenum">
              <a:t>7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450026"/>
            <a:ext cx="9071640" cy="677108"/>
          </a:xfrm>
        </p:spPr>
        <p:txBody>
          <a:bodyPr>
            <a:spAutoFit/>
          </a:bodyPr>
          <a:lstStyle/>
          <a:p>
            <a:pPr lvl="0"/>
            <a:r>
              <a:rPr lang="en-US" dirty="0" err="1"/>
              <a:t>Uniformization</a:t>
            </a:r>
            <a:r>
              <a:rPr lang="en-US" dirty="0"/>
              <a:t> </a:t>
            </a:r>
            <a:r>
              <a:rPr lang="en-US" dirty="0" smtClean="0"/>
              <a:t>of CTMC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336600" y="1422784"/>
                <a:ext cx="9493200" cy="5395323"/>
              </a:xfrm>
            </p:spPr>
            <p:txBody>
              <a:bodyPr>
                <a:spAutoFit/>
              </a:bodyPr>
              <a:lstStyle/>
              <a:p>
                <a:pPr marL="565200" lvl="0" indent="-457200">
                  <a:spcAft>
                    <a:spcPts val="600"/>
                  </a:spcAft>
                  <a:buSzPct val="45000"/>
                  <a:buFont typeface="Wingdings" panose="05000000000000000000" pitchFamily="2" charset="2"/>
                  <a:buChar char="q"/>
                </a:pPr>
                <a:r>
                  <a:rPr lang="en-US" sz="2800" dirty="0" smtClean="0"/>
                  <a:t>To </a:t>
                </a:r>
                <a:r>
                  <a:rPr lang="en-US" sz="2800" dirty="0"/>
                  <a:t>have same mean sojourn time in all states per visit </a:t>
                </a:r>
                <a:r>
                  <a:rPr lang="en-US" sz="2800" dirty="0" smtClean="0"/>
                  <a:t>the </a:t>
                </a:r>
                <a:r>
                  <a:rPr lang="en-US" sz="2800" dirty="0" err="1" smtClean="0"/>
                  <a:t>uniformization</a:t>
                </a:r>
                <a:r>
                  <a:rPr lang="en-US" sz="2800" dirty="0" smtClean="0"/>
                  <a:t> of CTMC introduces fictitious  </a:t>
                </a:r>
                <a:r>
                  <a:rPr lang="en-US" sz="2800" dirty="0"/>
                  <a:t>transitions from states to </a:t>
                </a:r>
                <a:r>
                  <a:rPr lang="en-US" sz="2800" dirty="0" smtClean="0"/>
                  <a:t>themselves </a:t>
                </a:r>
                <a:endParaRPr lang="en-US" sz="2800" dirty="0"/>
              </a:p>
              <a:p>
                <a:pPr marL="565200" lvl="0" indent="-457200">
                  <a:spcAft>
                    <a:spcPts val="600"/>
                  </a:spcAft>
                  <a:buSzPct val="45000"/>
                  <a:buFont typeface="Wingdings" panose="05000000000000000000" pitchFamily="2" charset="2"/>
                  <a:buChar char="q"/>
                </a:pPr>
                <a:r>
                  <a:rPr lang="en-US" sz="28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Arial" pitchFamily="34"/>
                      </a:rPr>
                      <m:t>0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cs typeface="Arial" pitchFamily="34"/>
                      </a:rPr>
                      <m:t>&lt;∆≤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cs typeface="Arial" pitchFamily="34"/>
                      </a:rPr>
                      <m:t>𝑚𝑖𝑛𝑖</m:t>
                    </m:r>
                    <m:r>
                      <a:rPr lang="en-US" sz="2800" i="1" dirty="0">
                        <a:latin typeface="Cambria Math" panose="02040503050406030204" pitchFamily="18" charset="0"/>
                        <a:cs typeface="Arial" pitchFamily="34"/>
                      </a:rPr>
                      <m:t>(−</m:t>
                    </m:r>
                    <m:r>
                      <a:rPr lang="en-US" sz="2800" i="1" dirty="0">
                        <a:latin typeface="Cambria Math" panose="02040503050406030204" pitchFamily="18" charset="0"/>
                        <a:cs typeface="Arial" pitchFamily="34"/>
                      </a:rPr>
                      <m:t>1</m:t>
                    </m:r>
                    <m:r>
                      <a:rPr lang="en-US" sz="2800" i="1" dirty="0">
                        <a:latin typeface="Cambria Math" panose="02040503050406030204" pitchFamily="18" charset="0"/>
                        <a:cs typeface="Arial" pitchFamily="34"/>
                      </a:rPr>
                      <m:t>/</m:t>
                    </m:r>
                    <m:r>
                      <a:rPr lang="en-US" sz="2800" i="1" dirty="0" err="1">
                        <a:latin typeface="Cambria Math" panose="02040503050406030204" pitchFamily="18" charset="0"/>
                        <a:cs typeface="Arial" pitchFamily="34"/>
                      </a:rPr>
                      <m:t>𝑞</m:t>
                    </m:r>
                    <m:r>
                      <a:rPr lang="en-US" sz="2800" i="1" baseline="-25000" dirty="0" err="1">
                        <a:latin typeface="Cambria Math" panose="02040503050406030204" pitchFamily="18" charset="0"/>
                        <a:cs typeface="Arial" pitchFamily="34"/>
                      </a:rPr>
                      <m:t>𝑖𝑖</m:t>
                    </m:r>
                    <m:r>
                      <a:rPr lang="en-US" sz="2800" i="1" dirty="0">
                        <a:latin typeface="Cambria Math" panose="02040503050406030204" pitchFamily="18" charset="0"/>
                        <a:cs typeface="Arial" pitchFamily="34"/>
                      </a:rPr>
                      <m:t>), </m:t>
                    </m:r>
                  </m:oMath>
                </a14:m>
                <a:r>
                  <a:rPr lang="en-US" sz="2800" dirty="0">
                    <a:latin typeface="Arial" pitchFamily="34"/>
                    <a:cs typeface="Arial" pitchFamily="34"/>
                  </a:rPr>
                  <a:t>introduce a fictitious transition from state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Arial" pitchFamily="34"/>
                      </a:rPr>
                      <m:t>𝑖</m:t>
                    </m:r>
                  </m:oMath>
                </a14:m>
                <a:r>
                  <a:rPr lang="en-US" sz="2800" dirty="0">
                    <a:latin typeface="Arial" pitchFamily="34"/>
                    <a:cs typeface="Arial" pitchFamily="34"/>
                  </a:rPr>
                  <a:t> to itself with rate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Arial" pitchFamily="34"/>
                      </a:rPr>
                      <m:t>(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cs typeface="Arial" pitchFamily="34"/>
                      </a:rPr>
                      <m:t>𝑞𝑖</m:t>
                    </m:r>
                    <m:r>
                      <a:rPr lang="en-US" sz="2800" i="1" baseline="-25000" dirty="0">
                        <a:latin typeface="Cambria Math" panose="02040503050406030204" pitchFamily="18" charset="0"/>
                        <a:cs typeface="Arial" pitchFamily="34"/>
                      </a:rPr>
                      <m:t>𝑖</m:t>
                    </m:r>
                    <m:r>
                      <a:rPr lang="en-US" sz="2800" i="1" dirty="0">
                        <a:latin typeface="Cambria Math" panose="02040503050406030204" pitchFamily="18" charset="0"/>
                        <a:cs typeface="Arial" pitchFamily="34"/>
                      </a:rPr>
                      <m:t>+</m:t>
                    </m:r>
                    <m:r>
                      <a:rPr lang="en-US" sz="2800" i="1" dirty="0">
                        <a:latin typeface="Cambria Math" panose="02040503050406030204" pitchFamily="18" charset="0"/>
                        <a:cs typeface="Arial" pitchFamily="34"/>
                      </a:rPr>
                      <m:t>1</m:t>
                    </m:r>
                    <m:r>
                      <a:rPr lang="en-US" sz="2800" i="1" dirty="0">
                        <a:latin typeface="Cambria Math" panose="02040503050406030204" pitchFamily="18" charset="0"/>
                        <a:cs typeface="Arial" pitchFamily="34"/>
                      </a:rPr>
                      <m:t>/∆). </m:t>
                    </m:r>
                  </m:oMath>
                </a14:m>
                <a:r>
                  <a:rPr lang="en-US" sz="2800" dirty="0" smtClean="0">
                    <a:latin typeface="Arial" pitchFamily="34"/>
                    <a:cs typeface="Arial" pitchFamily="34"/>
                  </a:rPr>
                  <a:t>This yields:</a:t>
                </a:r>
              </a:p>
              <a:p>
                <a:pPr marL="876150" lvl="1" indent="-514350">
                  <a:spcBef>
                    <a:spcPts val="0"/>
                  </a:spcBef>
                  <a:spcAft>
                    <a:spcPts val="600"/>
                  </a:spcAft>
                  <a:buSzPct val="100000"/>
                  <a:buFont typeface="+mj-lt"/>
                  <a:buAutoNum type="arabicPeriod"/>
                </a:pPr>
                <a:r>
                  <a:rPr lang="en-US" dirty="0">
                    <a:latin typeface="Arial" pitchFamily="34"/>
                    <a:cs typeface="Arial" pitchFamily="34"/>
                  </a:rPr>
                  <a:t>Equilibrium distribution of Q doesn't change </a:t>
                </a:r>
              </a:p>
              <a:p>
                <a:pPr marL="876150" lvl="1" indent="-514350">
                  <a:spcBef>
                    <a:spcPts val="0"/>
                  </a:spcBef>
                  <a:spcAft>
                    <a:spcPts val="600"/>
                  </a:spcAft>
                  <a:buSzPct val="100000"/>
                  <a:buFont typeface="+mj-lt"/>
                  <a:buAutoNum type="arabicPeriod"/>
                </a:pPr>
                <a:r>
                  <a:rPr lang="en-US" dirty="0">
                    <a:latin typeface="Arial" pitchFamily="34"/>
                    <a:cs typeface="Arial" pitchFamily="34"/>
                  </a:rPr>
                  <a:t>Outgoing rate from state </a:t>
                </a:r>
                <a:r>
                  <a:rPr lang="en-US" dirty="0" err="1">
                    <a:latin typeface="Arial" pitchFamily="34"/>
                    <a:cs typeface="Arial" pitchFamily="34"/>
                  </a:rPr>
                  <a:t>i</a:t>
                </a:r>
                <a:r>
                  <a:rPr lang="en-US" dirty="0">
                    <a:latin typeface="Arial" pitchFamily="34"/>
                    <a:cs typeface="Arial" pitchFamily="34"/>
                  </a:rPr>
                  <a:t> becomes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𝑞</m:t>
                    </m:r>
                    <m:r>
                      <a:rPr lang="en-US" i="1" baseline="-25000" dirty="0">
                        <a:latin typeface="Cambria Math" panose="02040503050406030204" pitchFamily="18" charset="0"/>
                        <a:cs typeface="Arial" pitchFamily="34"/>
                      </a:rPr>
                      <m:t>𝑖𝑖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+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/∆−</m:t>
                    </m:r>
                    <m:r>
                      <a:rPr lang="en-US" i="1" dirty="0" err="1">
                        <a:latin typeface="Cambria Math" panose="02040503050406030204" pitchFamily="18" charset="0"/>
                        <a:cs typeface="Arial" pitchFamily="34"/>
                      </a:rPr>
                      <m:t>𝑞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  <a:cs typeface="Arial" pitchFamily="34"/>
                      </a:rPr>
                      <m:t>𝑖𝑖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/∆</m:t>
                    </m:r>
                  </m:oMath>
                </a14:m>
                <a:r>
                  <a:rPr lang="en-US" dirty="0">
                    <a:latin typeface="Arial" pitchFamily="34"/>
                    <a:cs typeface="Arial" pitchFamily="34"/>
                  </a:rPr>
                  <a:t>) same for all states</a:t>
                </a:r>
              </a:p>
              <a:p>
                <a:pPr marL="876150" lvl="1" indent="-514350">
                  <a:spcBef>
                    <a:spcPts val="0"/>
                  </a:spcBef>
                  <a:spcAft>
                    <a:spcPts val="600"/>
                  </a:spcAft>
                  <a:buSzPct val="100000"/>
                  <a:buFont typeface="+mj-lt"/>
                  <a:buAutoNum type="arabicPeriod"/>
                </a:pPr>
                <a:r>
                  <a:rPr lang="en-US" dirty="0">
                    <a:latin typeface="Arial" pitchFamily="34"/>
                    <a:cs typeface="Arial" pitchFamily="34"/>
                  </a:rPr>
                  <a:t>Equilibrium distribution of the </a:t>
                </a:r>
                <a:r>
                  <a:rPr lang="en-US" dirty="0" err="1">
                    <a:latin typeface="Arial" pitchFamily="34"/>
                    <a:cs typeface="Arial" pitchFamily="34"/>
                  </a:rPr>
                  <a:t>uniformized</a:t>
                </a:r>
                <a:r>
                  <a:rPr lang="en-US" dirty="0">
                    <a:latin typeface="Arial" pitchFamily="34"/>
                    <a:cs typeface="Arial" pitchFamily="34"/>
                  </a:rPr>
                  <a:t> Markov process of Q</a:t>
                </a:r>
                <a:r>
                  <a:rPr lang="en-US" b="1" dirty="0">
                    <a:latin typeface="Arial" pitchFamily="34"/>
                    <a:cs typeface="Arial" pitchFamily="34"/>
                  </a:rPr>
                  <a:t>  </a:t>
                </a:r>
                <a:r>
                  <a:rPr lang="en-US" dirty="0">
                    <a:latin typeface="Arial" pitchFamily="34"/>
                    <a:cs typeface="Arial" pitchFamily="34"/>
                  </a:rPr>
                  <a:t>is same as the Markov chain of transition matrix P(=I+∆Q)</a:t>
                </a:r>
                <a:r>
                  <a:rPr lang="en-US" b="1" dirty="0">
                    <a:latin typeface="Arial" pitchFamily="34"/>
                    <a:cs typeface="Arial" pitchFamily="34"/>
                  </a:rPr>
                  <a:t> </a:t>
                </a:r>
                <a:r>
                  <a:rPr lang="en-US" dirty="0">
                    <a:latin typeface="Arial" pitchFamily="34"/>
                    <a:cs typeface="Arial" pitchFamily="34"/>
                  </a:rPr>
                  <a:t>embedded at epoch of transitions (jumps</a:t>
                </a:r>
                <a:r>
                  <a:rPr lang="en-US" dirty="0" smtClean="0">
                    <a:latin typeface="Arial" pitchFamily="34"/>
                    <a:cs typeface="Arial" pitchFamily="34"/>
                  </a:rPr>
                  <a:t>)</a:t>
                </a:r>
                <a:endParaRPr lang="en-US" sz="2800" dirty="0" smtClean="0">
                  <a:latin typeface="Arial" pitchFamily="34"/>
                  <a:cs typeface="Arial" pitchFamily="34"/>
                </a:endParaRPr>
              </a:p>
              <a:p>
                <a:pPr marL="565200" indent="-457200">
                  <a:spcAft>
                    <a:spcPts val="600"/>
                  </a:spcAft>
                  <a:buSzPct val="45000"/>
                  <a:buFont typeface="Wingdings" panose="05000000000000000000" pitchFamily="2" charset="2"/>
                  <a:buChar char="q"/>
                </a:pPr>
                <a:r>
                  <a:rPr lang="en-US" sz="2800" dirty="0">
                    <a:latin typeface="Arial" pitchFamily="34"/>
                    <a:cs typeface="Arial" pitchFamily="34"/>
                  </a:rPr>
                  <a:t>The transitions of </a:t>
                </a:r>
                <a:r>
                  <a:rPr lang="en-US" sz="2800" dirty="0" smtClean="0">
                    <a:latin typeface="Arial" pitchFamily="34"/>
                    <a:cs typeface="Arial" pitchFamily="34"/>
                  </a:rPr>
                  <a:t>the </a:t>
                </a:r>
                <a:r>
                  <a:rPr lang="en-US" sz="2800" dirty="0" err="1" smtClean="0">
                    <a:latin typeface="Arial" pitchFamily="34"/>
                    <a:cs typeface="Arial" pitchFamily="34"/>
                  </a:rPr>
                  <a:t>uniformized</a:t>
                </a:r>
                <a:r>
                  <a:rPr lang="en-US" sz="2800" dirty="0" smtClean="0">
                    <a:latin typeface="Arial" pitchFamily="34"/>
                    <a:cs typeface="Arial" pitchFamily="34"/>
                  </a:rPr>
                  <a:t> </a:t>
                </a:r>
                <a:r>
                  <a:rPr lang="en-US" sz="2800" dirty="0">
                    <a:latin typeface="Arial" pitchFamily="34"/>
                    <a:cs typeface="Arial" pitchFamily="34"/>
                  </a:rPr>
                  <a:t>process take place according to a Poisson process </a:t>
                </a:r>
                <a:r>
                  <a:rPr lang="en-US" sz="2800" dirty="0" smtClean="0">
                    <a:latin typeface="Arial" pitchFamily="34"/>
                    <a:cs typeface="Arial" pitchFamily="34"/>
                  </a:rPr>
                  <a:t>with </a:t>
                </a:r>
                <a:r>
                  <a:rPr lang="en-US" sz="2800" dirty="0">
                    <a:latin typeface="Arial" pitchFamily="34"/>
                    <a:cs typeface="Arial" pitchFamily="34"/>
                  </a:rPr>
                  <a:t>rate </a:t>
                </a:r>
                <a:r>
                  <a:rPr lang="en-US" sz="2800" b="1" dirty="0" smtClean="0">
                    <a:latin typeface="Arial" pitchFamily="34"/>
                    <a:cs typeface="Arial" pitchFamily="34"/>
                  </a:rPr>
                  <a:t>∆</a:t>
                </a:r>
                <a:endParaRPr lang="en-US" sz="2800" dirty="0">
                  <a:latin typeface="Arial" pitchFamily="34"/>
                  <a:cs typeface="Arial" pitchFamily="34"/>
                </a:endParaRPr>
              </a:p>
            </p:txBody>
          </p:sp>
        </mc:Choice>
        <mc:Fallback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336600" y="1422784"/>
                <a:ext cx="9493200" cy="5395323"/>
              </a:xfrm>
              <a:blipFill rotWithShape="0">
                <a:blip r:embed="rId3"/>
                <a:stretch>
                  <a:fillRect t="-2034" r="-2696" b="-30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Lecture 2: transient analysis of continuous time Markov chains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30AA451-E3DF-410C-B1DB-30F7C3EC8DD3}" type="slidenum">
              <a:t>8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301320"/>
            <a:ext cx="9071640" cy="1262520"/>
          </a:xfrm>
        </p:spPr>
        <p:txBody>
          <a:bodyPr>
            <a:spAutoFit/>
          </a:bodyPr>
          <a:lstStyle/>
          <a:p>
            <a:pPr lvl="0"/>
            <a:r>
              <a:rPr lang="en-US"/>
              <a:t>Equilibrium distribution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57200" y="1828800"/>
            <a:ext cx="9144000" cy="1846659"/>
          </a:xfrm>
        </p:spPr>
        <p:txBody>
          <a:bodyPr>
            <a:spAutoFit/>
          </a:bodyPr>
          <a:lstStyle/>
          <a:p>
            <a:pPr marL="565200" lvl="0" indent="-457200">
              <a:buSzPct val="45000"/>
              <a:buFont typeface="Wingdings" panose="05000000000000000000" pitchFamily="2" charset="2"/>
              <a:buChar char="q"/>
            </a:pPr>
            <a:r>
              <a:rPr lang="en-US" dirty="0"/>
              <a:t>All methods developed for solving the equilibrium equation for discrete time Markov chain can be applied </a:t>
            </a:r>
            <a:r>
              <a:rPr lang="en-US" dirty="0" smtClean="0"/>
              <a:t>to the </a:t>
            </a:r>
            <a:r>
              <a:rPr lang="en-US" dirty="0" err="1" smtClean="0"/>
              <a:t>uniformized</a:t>
            </a:r>
            <a:r>
              <a:rPr lang="en-US" dirty="0" smtClean="0"/>
              <a:t> Markov </a:t>
            </a:r>
            <a:r>
              <a:rPr lang="en-US" dirty="0"/>
              <a:t>chain of transition matrix 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Lecture 2: transient analysis of continuous time Markov chains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060B8D2-28FC-4EEA-9795-5BBBE8B8D6C0}" type="slidenum">
              <a:t>9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594026"/>
            <a:ext cx="9071640" cy="677108"/>
          </a:xfrm>
        </p:spPr>
        <p:txBody>
          <a:bodyPr>
            <a:spAutoFit/>
          </a:bodyPr>
          <a:lstStyle/>
          <a:p>
            <a:pPr lvl="0"/>
            <a:r>
              <a:rPr lang="en-US" dirty="0"/>
              <a:t>Transient Behavior of </a:t>
            </a:r>
            <a:r>
              <a:rPr lang="en-US" dirty="0" smtClean="0"/>
              <a:t>CTMC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503999" y="1769040"/>
                <a:ext cx="9071640" cy="4411464"/>
              </a:xfrm>
            </p:spPr>
            <p:txBody>
              <a:bodyPr>
                <a:spAutoFit/>
              </a:bodyPr>
              <a:lstStyle/>
              <a:p>
                <a:pPr marL="565200" lvl="0" indent="-457200">
                  <a:buSzPct val="45000"/>
                  <a:buFont typeface="Wingdings" panose="05000000000000000000" pitchFamily="2" charset="2"/>
                  <a:buChar char="q"/>
                </a:pPr>
                <a:r>
                  <a:rPr lang="en-US" dirty="0"/>
                  <a:t>Kolmogorov's equations are </a:t>
                </a:r>
                <a:r>
                  <a:rPr lang="en-US" dirty="0" smtClean="0"/>
                  <a:t>needed </a:t>
                </a:r>
                <a:r>
                  <a:rPr lang="en-US" dirty="0"/>
                  <a:t>for the transient analysis. </a:t>
                </a:r>
                <a:r>
                  <a:rPr lang="en-US" dirty="0" smtClean="0"/>
                  <a:t>Let define the transient probability</a:t>
                </a:r>
                <a:endParaRPr lang="en-US" dirty="0"/>
              </a:p>
              <a:p>
                <a:pPr marL="108000" lvl="0" indent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i="1" baseline="-25000" dirty="0" err="1">
                          <a:latin typeface="Cambria Math" panose="02040503050406030204" pitchFamily="18" charset="0"/>
                        </a:rPr>
                        <m:t>𝑖𝑗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 =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|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(0)=</m:t>
                      </m:r>
                      <m:r>
                        <a:rPr lang="en-US" i="1" dirty="0" err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565200" lvl="0" indent="-457200" algn="l">
                  <a:buSzPct val="45000"/>
                  <a:buFont typeface="Wingdings" panose="05000000000000000000" pitchFamily="2" charset="2"/>
                  <a:buChar char="q"/>
                </a:pPr>
                <a:r>
                  <a:rPr lang="en-US" dirty="0"/>
                  <a:t>Then,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0 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≤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&lt;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  <a:p>
                <a:pPr marL="108000" lvl="0" indent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i="1" baseline="-25000" dirty="0" err="1">
                          <a:latin typeface="Cambria Math" panose="02040503050406030204" pitchFamily="18" charset="0"/>
                        </a:rPr>
                        <m:t>𝑖𝑗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 =∑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  <a:cs typeface="Arial" pitchFamily="34"/>
                        </a:rPr>
                        <m:t>𝑘</m:t>
                      </m:r>
                      <m:r>
                        <a:rPr lang="en-US" i="1" dirty="0">
                          <a:latin typeface="Cambria Math" panose="02040503050406030204" pitchFamily="18" charset="0"/>
                          <a:cs typeface="Arial" pitchFamily="34"/>
                        </a:rPr>
                        <m:t> </m:t>
                      </m:r>
                      <m:r>
                        <a:rPr lang="en-US" i="1" dirty="0" err="1">
                          <a:latin typeface="Cambria Math" panose="02040503050406030204" pitchFamily="18" charset="0"/>
                          <a:cs typeface="Arial" pitchFamily="34"/>
                        </a:rPr>
                        <m:t>𝑝</m:t>
                      </m:r>
                      <m:r>
                        <a:rPr lang="en-US" i="1" baseline="-25000" dirty="0" err="1">
                          <a:latin typeface="Cambria Math" panose="02040503050406030204" pitchFamily="18" charset="0"/>
                        </a:rPr>
                        <m:t>𝑖𝑘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i="1" dirty="0" err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i="1" baseline="-25000" dirty="0" err="1">
                          <a:latin typeface="Cambria Math" panose="02040503050406030204" pitchFamily="18" charset="0"/>
                        </a:rPr>
                        <m:t>𝑘𝑗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565200" lvl="0" indent="-457200" algn="l">
                  <a:buSzPct val="45000"/>
                  <a:buFont typeface="Wingdings" panose="05000000000000000000" pitchFamily="2" charset="2"/>
                  <a:buChar char="q"/>
                </a:pPr>
                <a:r>
                  <a:rPr lang="en-US" dirty="0"/>
                  <a:t>Kolmogorov's equations are </a:t>
                </a:r>
                <a:r>
                  <a:rPr lang="en-US" dirty="0" smtClean="0"/>
                  <a:t>set </a:t>
                </a:r>
                <a:r>
                  <a:rPr lang="en-US" dirty="0"/>
                  <a:t>of differential equations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503999" y="1769040"/>
                <a:ext cx="9071640" cy="4411464"/>
              </a:xfrm>
              <a:blipFill rotWithShape="0">
                <a:blip r:embed="rId3"/>
                <a:stretch>
                  <a:fillRect t="-2762" b="-4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2582</TotalTime>
  <Words>1096</Words>
  <Application>Microsoft Office PowerPoint</Application>
  <PresentationFormat>Custom</PresentationFormat>
  <Paragraphs>166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Cambria Math</vt:lpstr>
      <vt:lpstr>HG Mincho Light J</vt:lpstr>
      <vt:lpstr>Times New Roman</vt:lpstr>
      <vt:lpstr>Wingdings</vt:lpstr>
      <vt:lpstr>Default</vt:lpstr>
      <vt:lpstr>Lecture 2: Algorithmic Methods for transient analysis of continuous time Markov Chains</vt:lpstr>
      <vt:lpstr>Lecture 2</vt:lpstr>
      <vt:lpstr>Background (1)</vt:lpstr>
      <vt:lpstr>Background (2)</vt:lpstr>
      <vt:lpstr>Background (3)</vt:lpstr>
      <vt:lpstr>An equivalent discrete time Markov chain</vt:lpstr>
      <vt:lpstr>Uniformization of CTMC</vt:lpstr>
      <vt:lpstr>Equilibrium distribution</vt:lpstr>
      <vt:lpstr>Transient Behavior of CTMC</vt:lpstr>
      <vt:lpstr>Background (1)</vt:lpstr>
      <vt:lpstr>Matrix decomposition method</vt:lpstr>
      <vt:lpstr>Matrix decomposition method (cnt'd)</vt:lpstr>
      <vt:lpstr>Uniformization method</vt:lpstr>
      <vt:lpstr>Occupancy Time: mean</vt:lpstr>
      <vt:lpstr>Mean occupancy time (cnt'd)</vt:lpstr>
      <vt:lpstr>Cumulative distribution of occupancy time</vt:lpstr>
      <vt:lpstr>Moments of occupancy time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Transient Analysis of Markov Processes</dc:title>
  <dc:creator>Ahmad Hanbali</dc:creator>
  <cp:lastModifiedBy>Al Hanbali, A. (BMS)</cp:lastModifiedBy>
  <cp:revision>262</cp:revision>
  <dcterms:created xsi:type="dcterms:W3CDTF">2007-11-12T13:14:47Z</dcterms:created>
  <dcterms:modified xsi:type="dcterms:W3CDTF">2016-11-10T13:56:05Z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1">
    <vt:lpwstr/>
  </property>
  <property fmtid="{D5CDD505-2E9C-101B-9397-08002B2CF9AE}" pid="3" name="Info 2">
    <vt:lpwstr/>
  </property>
  <property fmtid="{D5CDD505-2E9C-101B-9397-08002B2CF9AE}" pid="4" name="Info 3">
    <vt:lpwstr/>
  </property>
  <property fmtid="{D5CDD505-2E9C-101B-9397-08002B2CF9AE}" pid="5" name="Info 4">
    <vt:lpwstr/>
  </property>
</Properties>
</file>