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73" r:id="rId2"/>
    <p:sldId id="257" r:id="rId3"/>
    <p:sldId id="274" r:id="rId4"/>
    <p:sldId id="275" r:id="rId5"/>
    <p:sldId id="276" r:id="rId6"/>
    <p:sldId id="294" r:id="rId7"/>
    <p:sldId id="296" r:id="rId8"/>
    <p:sldId id="299" r:id="rId9"/>
    <p:sldId id="298" r:id="rId10"/>
    <p:sldId id="301" r:id="rId11"/>
    <p:sldId id="302" r:id="rId12"/>
    <p:sldId id="303" r:id="rId13"/>
    <p:sldId id="305" r:id="rId14"/>
    <p:sldId id="304" r:id="rId15"/>
    <p:sldId id="30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7" r:id="rId24"/>
    <p:sldId id="288" r:id="rId25"/>
    <p:sldId id="289" r:id="rId26"/>
    <p:sldId id="290" r:id="rId27"/>
    <p:sldId id="291" r:id="rId28"/>
    <p:sldId id="292" r:id="rId29"/>
    <p:sldId id="307" r:id="rId30"/>
    <p:sldId id="309" r:id="rId31"/>
    <p:sldId id="308" r:id="rId32"/>
    <p:sldId id="310" r:id="rId33"/>
    <p:sldId id="311" r:id="rId34"/>
    <p:sldId id="312" r:id="rId35"/>
    <p:sldId id="293" r:id="rId36"/>
  </p:sldIdLst>
  <p:sldSz cx="10080625" cy="7559675"/>
  <p:notesSz cx="7556500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35" autoAdjust="0"/>
    <p:restoredTop sz="82309" autoAdjust="0"/>
  </p:normalViewPr>
  <p:slideViewPr>
    <p:cSldViewPr snapToGrid="0">
      <p:cViewPr varScale="1">
        <p:scale>
          <a:sx n="64" d="100"/>
          <a:sy n="64" d="100"/>
        </p:scale>
        <p:origin x="9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279375" cy="5338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400" b="0" i="0" u="none" strike="noStrike">
              <a:ln>
                <a:noFill/>
              </a:ln>
              <a:latin typeface="Arial" pitchFamily="18"/>
              <a:ea typeface="HG Mincho Light J" pitchFamily="2"/>
              <a:cs typeface="Arial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7257" y="0"/>
            <a:ext cx="3279375" cy="5338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400" b="0" i="0" u="none" strike="noStrike">
              <a:ln>
                <a:noFill/>
              </a:ln>
              <a:latin typeface="Arial" pitchFamily="18"/>
              <a:ea typeface="HG Mincho Light J" pitchFamily="2"/>
              <a:cs typeface="Arial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156832"/>
            <a:ext cx="3279375" cy="5338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400" b="0" i="0" u="none" strike="noStrike">
              <a:ln>
                <a:noFill/>
              </a:ln>
              <a:latin typeface="Arial" pitchFamily="18"/>
              <a:ea typeface="HG Mincho Light J" pitchFamily="2"/>
              <a:cs typeface="Arial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7257" y="10156832"/>
            <a:ext cx="3279375" cy="5338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2AE29FF-F056-42B4-BF7B-C31216367945}" type="slidenum">
              <a:t>‹#›</a:t>
            </a:fld>
            <a:endParaRPr lang="en-US" sz="1400" b="0" i="0" u="none" strike="noStrike">
              <a:ln>
                <a:noFill/>
              </a:ln>
              <a:latin typeface="Arial" pitchFamily="18"/>
              <a:ea typeface="HG Mincho Light J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37984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5200" y="812520"/>
            <a:ext cx="5345280" cy="4008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5280" y="5078520"/>
            <a:ext cx="604440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78879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6800" y="0"/>
            <a:ext cx="3278879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buNone/>
              <a:tabLst/>
              <a:defRPr lang="x-none" sz="1400"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760"/>
            <a:ext cx="3278879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6800" y="10157760"/>
            <a:ext cx="3278879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 lvl="0"/>
            <a:fld id="{1765A859-BFB1-4E54-8CF4-E572FD8D42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8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buNone/>
      <a:tabLst/>
      <a:defRPr lang="en-US" sz="2000" b="0" i="0" u="none" strike="noStrike">
        <a:ln>
          <a:noFill/>
        </a:ln>
        <a:latin typeface="Arial" pitchFamily="18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4BE8A34-3767-4CAF-A8D6-88DA2976BB94}" type="slidenum">
              <a:t>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81140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01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293F482-309E-4249-A18E-66C8F2D6C433}" type="slidenum">
              <a:t>10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71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44D6A18-ED4F-4E0D-AA04-63CEE54A1220}" type="slidenum">
              <a:t>11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pPr marL="216000" marR="0" lvl="0" indent="-21600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Note</a:t>
                </a:r>
                <a:r>
                  <a:rPr lang="en-US" baseline="0" dirty="0" smtClean="0"/>
                  <a:t> that B_00 is invertible because eventually the process will leave level 0. Therefore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b="0" i="1" baseline="-25000" dirty="0">
                        <a:latin typeface="Cambria Math" panose="02040503050406030204" pitchFamily="18" charset="0"/>
                        <a:cs typeface="Arial" pitchFamily="34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=−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10</m:t>
                        </m:r>
                      </m:sub>
                    </m:sSub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SupPr>
                      <m:e>
                        <m:r>
                          <a:rPr lang="en-US" b="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00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b="0" dirty="0" smtClean="0">
                    <a:cs typeface="Arial" pitchFamily="34"/>
                  </a:rPr>
                  <a:t>. Inserting i</a:t>
                </a:r>
                <a:r>
                  <a:rPr lang="en-US" b="0" baseline="0" dirty="0" smtClean="0">
                    <a:cs typeface="Arial" pitchFamily="34"/>
                  </a:rPr>
                  <a:t>n the second equation we get that: </a:t>
                </a:r>
              </a:p>
              <a:p>
                <a:pPr marL="216000" marR="0" lvl="0" indent="-21600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10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Sup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00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−1</m:t>
                            </m:r>
                          </m:sup>
                        </m:sSubSup>
                        <m:sSub>
                          <m:sSubPr>
                            <m:ctrlPr>
                              <a:rPr lang="en-US" i="1" baseline="-25000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0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𝑅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=0.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The normalization condition can be rewritten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(−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10</m:t>
                        </m:r>
                      </m:sub>
                    </m:sSub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SupPr>
                      <m:e>
                        <m:r>
                          <a:rPr lang="en-US" b="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00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+ 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cs typeface="Arial" pitchFamily="34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d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𝐼</m:t>
                            </m:r>
                            <m:r>
                              <a:rPr lang="en-US" b="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−</m:t>
                            </m:r>
                            <m:r>
                              <a:rPr lang="en-US" b="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𝑅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)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Arial" pitchFamily="34"/>
                      </a:rPr>
                      <m:t>𝑒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Arial" pitchFamily="34"/>
                      </a:rPr>
                      <m:t>=1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. Let</a:t>
                </a:r>
                <a:r>
                  <a:rPr lang="en-US" baseline="0" dirty="0" smtClean="0">
                    <a:latin typeface="Arial" pitchFamily="34"/>
                    <a:cs typeface="Arial" pitchFamily="34"/>
                  </a:rPr>
                  <a:t> matrix X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10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Sup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00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−1</m:t>
                            </m:r>
                          </m:sup>
                        </m:sSubSup>
                        <m:sSub>
                          <m:sSubPr>
                            <m:ctrlPr>
                              <a:rPr lang="en-US" i="1" baseline="-25000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0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𝑅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aseline="0" dirty="0" smtClean="0">
                    <a:latin typeface="Arial" pitchFamily="34"/>
                    <a:cs typeface="Arial" pitchFamily="34"/>
                  </a:rPr>
                  <a:t> but with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 column</a:t>
                </a:r>
                <a:r>
                  <a:rPr lang="en-US" baseline="0" dirty="0" smtClean="0">
                    <a:latin typeface="Arial" pitchFamily="34"/>
                    <a:cs typeface="Arial" pitchFamily="34"/>
                  </a:rPr>
                  <a:t> </a:t>
                </a:r>
                <a:r>
                  <a:rPr lang="en-US" baseline="0" dirty="0" err="1" smtClean="0">
                    <a:latin typeface="Arial" pitchFamily="34"/>
                    <a:cs typeface="Arial" pitchFamily="34"/>
                  </a:rPr>
                  <a:t>i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10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Sup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00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−1</m:t>
                            </m:r>
                          </m:sup>
                        </m:sSub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+ 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dPr>
                              <m:e>
                                <m:r>
                                  <a:rPr lang="en-US" b="0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𝐼</m:t>
                                </m:r>
                                <m:r>
                                  <a:rPr lang="en-US" b="0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−</m:t>
                                </m:r>
                                <m:r>
                                  <a:rPr lang="en-US" b="0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𝑅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b="0" i="1" dirty="0">
                        <a:latin typeface="Cambria Math" panose="02040503050406030204" pitchFamily="18" charset="0"/>
                        <a:cs typeface="Arial" pitchFamily="34"/>
                      </a:rPr>
                      <m:t>𝑒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cs typeface="Arial" pitchFamily="34"/>
                      </a:rPr>
                      <m:t>.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Then we get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a row vector with </a:t>
                </a:r>
                <a:r>
                  <a:rPr lang="en-US" dirty="0" err="1" smtClean="0">
                    <a:latin typeface="Arial" pitchFamily="34"/>
                    <a:cs typeface="Arial" pitchFamily="34"/>
                  </a:rPr>
                  <a:t>i-th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 entry 1 and rest zero.</a:t>
                </a:r>
                <a:endParaRPr lang="en-US" dirty="0">
                  <a:latin typeface="Arial" pitchFamily="34"/>
                  <a:cs typeface="Arial" pitchFamily="34"/>
                </a:endParaRPr>
              </a:p>
              <a:p>
                <a:pPr marL="216000" marR="0" lvl="0" indent="-21600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="0" dirty="0" smtClean="0">
                  <a:cs typeface="Arial" pitchFamily="34"/>
                </a:endParaRPr>
              </a:p>
              <a:p>
                <a:pPr marL="216000" marR="0" lvl="0" indent="-21600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dirty="0" smtClean="0">
                    <a:latin typeface="Arial" pitchFamily="34"/>
                    <a:cs typeface="Arial" pitchFamily="34"/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pPr marL="216000" marR="0" lvl="0" indent="-21600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Note</a:t>
                </a:r>
                <a:r>
                  <a:rPr lang="en-US" baseline="0" dirty="0" smtClean="0"/>
                  <a:t> that B_00 is invertible because eventually the process will leave level 0. Therefore 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𝑝</a:t>
                </a:r>
                <a:r>
                  <a:rPr lang="en-US" b="0" i="0" baseline="-25000" dirty="0">
                    <a:latin typeface="Cambria Math" panose="02040503050406030204" pitchFamily="18" charset="0"/>
                    <a:cs typeface="Arial" pitchFamily="34"/>
                  </a:rPr>
                  <a:t>0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=−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𝑝_1 𝐵_10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 </a:t>
                </a:r>
                <a:r>
                  <a:rPr lang="en-US" b="0" i="0" dirty="0">
                    <a:latin typeface="Cambria Math" panose="02040503050406030204" pitchFamily="18" charset="0"/>
                    <a:cs typeface="Arial" pitchFamily="34"/>
                  </a:rPr>
                  <a:t>𝐵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_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00^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(−1)</a:t>
                </a:r>
                <a:r>
                  <a:rPr lang="en-US" b="0" dirty="0" smtClean="0">
                    <a:cs typeface="Arial" pitchFamily="34"/>
                  </a:rPr>
                  <a:t>. Inserting i</a:t>
                </a:r>
                <a:r>
                  <a:rPr lang="en-US" b="0" baseline="0" dirty="0" smtClean="0">
                    <a:cs typeface="Arial" pitchFamily="34"/>
                  </a:rPr>
                  <a:t>n the second equation we get that: </a:t>
                </a:r>
              </a:p>
              <a:p>
                <a:pPr marL="216000" marR="0" lvl="0" indent="-21600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𝑝_1 (−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𝐵_10 </a:t>
                </a:r>
                <a:r>
                  <a:rPr lang="en-US" b="0" i="0" dirty="0">
                    <a:latin typeface="Cambria Math" panose="02040503050406030204" pitchFamily="18" charset="0"/>
                    <a:cs typeface="Arial" pitchFamily="34"/>
                  </a:rPr>
                  <a:t>𝐵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_00^(−1)</a:t>
                </a:r>
                <a:r>
                  <a:rPr lang="en-US" b="0" i="0" baseline="-25000" dirty="0">
                    <a:latin typeface="Cambria Math" panose="02040503050406030204" pitchFamily="18" charset="0"/>
                    <a:cs typeface="Arial" pitchFamily="34"/>
                  </a:rPr>
                  <a:t> 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𝐵</a:t>
                </a:r>
                <a:r>
                  <a:rPr lang="en-US" i="0" baseline="-25000" dirty="0">
                    <a:latin typeface="Cambria Math" panose="02040503050406030204" pitchFamily="18" charset="0"/>
                    <a:cs typeface="Arial" pitchFamily="34"/>
                  </a:rPr>
                  <a:t>_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0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1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+𝐵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_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1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1+𝑅𝐴_2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 )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=0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.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 The normalization condition can be rewritten as 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𝑝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_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1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 (−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𝐵_10 </a:t>
                </a:r>
                <a:r>
                  <a:rPr lang="en-US" b="0" i="0" dirty="0">
                    <a:latin typeface="Cambria Math" panose="02040503050406030204" pitchFamily="18" charset="0"/>
                    <a:cs typeface="Arial" pitchFamily="34"/>
                  </a:rPr>
                  <a:t>𝐵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_00^(−1)+ </a:t>
                </a:r>
                <a:r>
                  <a:rPr lang="en-US" b="0" i="0" baseline="-25000" dirty="0" smtClean="0">
                    <a:latin typeface="Cambria Math" panose="02040503050406030204" pitchFamily="18" charset="0"/>
                    <a:cs typeface="Arial" pitchFamily="34"/>
                  </a:rPr>
                  <a:t> </a:t>
                </a:r>
                <a:r>
                  <a:rPr lang="en-US" b="0" i="0" dirty="0">
                    <a:latin typeface="Cambria Math" panose="02040503050406030204" pitchFamily="18" charset="0"/>
                    <a:cs typeface="Arial" pitchFamily="34"/>
                  </a:rPr>
                  <a:t>(𝐼−𝑅)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^(−1)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)</a:t>
                </a:r>
                <a:r>
                  <a:rPr lang="en-US" b="0" i="0" dirty="0">
                    <a:latin typeface="Cambria Math" panose="02040503050406030204" pitchFamily="18" charset="0"/>
                    <a:cs typeface="Arial" pitchFamily="34"/>
                  </a:rPr>
                  <a:t>𝑒=1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. Find</a:t>
                </a:r>
                <a:r>
                  <a:rPr lang="en-US" baseline="0" dirty="0" smtClean="0">
                    <a:latin typeface="Arial" pitchFamily="34"/>
                    <a:cs typeface="Arial" pitchFamily="34"/>
                  </a:rPr>
                  <a:t> a matrix X by r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eplacing column</a:t>
                </a:r>
                <a:r>
                  <a:rPr lang="en-US" baseline="0" dirty="0" smtClean="0">
                    <a:latin typeface="Arial" pitchFamily="34"/>
                    <a:cs typeface="Arial" pitchFamily="34"/>
                  </a:rPr>
                  <a:t> </a:t>
                </a:r>
                <a:r>
                  <a:rPr lang="en-US" baseline="0" dirty="0" err="1" smtClean="0">
                    <a:latin typeface="Arial" pitchFamily="34"/>
                    <a:cs typeface="Arial" pitchFamily="34"/>
                  </a:rPr>
                  <a:t>i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 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(−𝐵_10 </a:t>
                </a:r>
                <a:r>
                  <a:rPr lang="en-US" b="0" i="0" dirty="0">
                    <a:latin typeface="Cambria Math" panose="02040503050406030204" pitchFamily="18" charset="0"/>
                    <a:cs typeface="Arial" pitchFamily="34"/>
                  </a:rPr>
                  <a:t>𝐵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_00^(−1)</a:t>
                </a:r>
                <a:r>
                  <a:rPr lang="en-US" b="0" i="0" baseline="-25000" dirty="0">
                    <a:latin typeface="Cambria Math" panose="02040503050406030204" pitchFamily="18" charset="0"/>
                    <a:cs typeface="Arial" pitchFamily="34"/>
                  </a:rPr>
                  <a:t> 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𝐵</a:t>
                </a:r>
                <a:r>
                  <a:rPr lang="en-US" i="0" baseline="-25000" dirty="0">
                    <a:latin typeface="Cambria Math" panose="02040503050406030204" pitchFamily="18" charset="0"/>
                    <a:cs typeface="Arial" pitchFamily="34"/>
                  </a:rPr>
                  <a:t>_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0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1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+𝐵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_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1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1+𝑅𝐴_2 )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 by 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(−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𝐵_10 </a:t>
                </a:r>
                <a:r>
                  <a:rPr lang="en-US" b="0" i="0" dirty="0">
                    <a:latin typeface="Cambria Math" panose="02040503050406030204" pitchFamily="18" charset="0"/>
                    <a:cs typeface="Arial" pitchFamily="34"/>
                  </a:rPr>
                  <a:t>𝐵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_00^(−1)+ </a:t>
                </a:r>
                <a:r>
                  <a:rPr lang="en-US" b="0" i="0" baseline="-25000" dirty="0" smtClean="0">
                    <a:latin typeface="Cambria Math" panose="02040503050406030204" pitchFamily="18" charset="0"/>
                    <a:cs typeface="Arial" pitchFamily="34"/>
                  </a:rPr>
                  <a:t> </a:t>
                </a:r>
                <a:r>
                  <a:rPr lang="en-US" b="0" i="0" baseline="-25000" dirty="0">
                    <a:latin typeface="Cambria Math" panose="02040503050406030204" pitchFamily="18" charset="0"/>
                    <a:cs typeface="Arial" pitchFamily="34"/>
                  </a:rPr>
                  <a:t>(</a:t>
                </a:r>
                <a:r>
                  <a:rPr lang="en-US" b="0" i="0" dirty="0">
                    <a:latin typeface="Cambria Math" panose="02040503050406030204" pitchFamily="18" charset="0"/>
                    <a:cs typeface="Arial" pitchFamily="34"/>
                  </a:rPr>
                  <a:t>𝐼−𝑅)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^(−1) )</a:t>
                </a:r>
                <a:r>
                  <a:rPr lang="en-US" b="0" i="0" dirty="0">
                    <a:latin typeface="Cambria Math" panose="02040503050406030204" pitchFamily="18" charset="0"/>
                    <a:cs typeface="Arial" pitchFamily="34"/>
                  </a:rPr>
                  <a:t>𝑒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.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 Then we get that  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𝑝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_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1 (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𝑋)=𝑒_𝑖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, </a:t>
                </a:r>
                <a:r>
                  <a:rPr lang="en-US" dirty="0" err="1" smtClean="0">
                    <a:latin typeface="Arial" pitchFamily="34"/>
                    <a:cs typeface="Arial" pitchFamily="34"/>
                  </a:rPr>
                  <a:t>e_i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 a row vector with </a:t>
                </a:r>
                <a:r>
                  <a:rPr lang="en-US" dirty="0" err="1" smtClean="0">
                    <a:latin typeface="Arial" pitchFamily="34"/>
                    <a:cs typeface="Arial" pitchFamily="34"/>
                  </a:rPr>
                  <a:t>i-th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 entry 1 and rest zero.</a:t>
                </a:r>
                <a:endParaRPr lang="en-US" dirty="0">
                  <a:latin typeface="Arial" pitchFamily="34"/>
                  <a:cs typeface="Arial" pitchFamily="34"/>
                </a:endParaRPr>
              </a:p>
              <a:p>
                <a:pPr marL="216000" marR="0" lvl="0" indent="-21600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="0" dirty="0" smtClean="0">
                  <a:cs typeface="Arial" pitchFamily="34"/>
                </a:endParaRPr>
              </a:p>
              <a:p>
                <a:pPr marL="216000" marR="0" lvl="0" indent="-21600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dirty="0" smtClean="0">
                    <a:latin typeface="Arial" pitchFamily="34"/>
                    <a:cs typeface="Arial" pitchFamily="34"/>
                  </a:rPr>
                  <a:t> </a:t>
                </a:r>
                <a:endParaRPr lang="en-US" b="0" dirty="0" smtClean="0">
                  <a:latin typeface="Arial" pitchFamily="34"/>
                  <a:cs typeface="Arial" pitchFamily="34"/>
                </a:endParaRPr>
              </a:p>
              <a:p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669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8C9DF00-DA45-45B8-8899-946D106F1AD4}" type="slidenum">
              <a:t>12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dirty="0" smtClean="0"/>
                  <a:t>Note that </a:t>
                </a:r>
                <a:r>
                  <a:rPr lang="en-US" dirty="0" err="1" smtClean="0"/>
                  <a:t>Latouche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Ramaswami</a:t>
                </a:r>
                <a:r>
                  <a:rPr lang="en-US" baseline="0" dirty="0" smtClean="0"/>
                  <a:t> in their book proposed to find the matrix G which satisfies: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=0;</m:t>
                    </m:r>
                  </m:oMath>
                </a14:m>
                <a:r>
                  <a:rPr lang="en-US" dirty="0" smtClean="0"/>
                  <a:t> Note that G is a nonnegative stochastic matrix (sum of its rows</a:t>
                </a:r>
                <a:r>
                  <a:rPr lang="en-US" baseline="0" dirty="0" smtClean="0"/>
                  <a:t> equal to one). Then R is simply found as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  <m:sup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In their book, G is computed iteratively. (</a:t>
                </a:r>
                <a:r>
                  <a:rPr lang="en-US" dirty="0" err="1" smtClean="0"/>
                  <a:t>i,j</a:t>
                </a:r>
                <a:r>
                  <a:rPr lang="en-US" dirty="0" smtClean="0"/>
                  <a:t>) entry G records the probability starting in level n in state (</a:t>
                </a:r>
                <a:r>
                  <a:rPr lang="en-US" dirty="0" err="1" smtClean="0"/>
                  <a:t>n,i</a:t>
                </a:r>
                <a:r>
                  <a:rPr lang="en-US" dirty="0" smtClean="0"/>
                  <a:t>) to for the first time reach level (n-1) </a:t>
                </a:r>
                <a:r>
                  <a:rPr lang="en-US" baseline="0" dirty="0" smtClean="0"/>
                  <a:t>in state (n-1,j), n&gt;=2.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dirty="0" smtClean="0"/>
                  <a:t>Note that </a:t>
                </a:r>
                <a:r>
                  <a:rPr lang="en-US" dirty="0" err="1" smtClean="0"/>
                  <a:t>Latouche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Ramaswami</a:t>
                </a:r>
                <a:r>
                  <a:rPr lang="en-US" baseline="0" dirty="0" smtClean="0"/>
                  <a:t> in their book proposed to find the matrix G which satisfies: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𝐴_0 𝐺^2+𝐴_1 𝐺+𝐴_2=0;</a:t>
                </a:r>
                <a:r>
                  <a:rPr lang="en-US" dirty="0" smtClean="0"/>
                  <a:t> Note that G is a nonnegative stochastic matrix (sum of its rows</a:t>
                </a:r>
                <a:r>
                  <a:rPr lang="en-US" baseline="0" dirty="0" smtClean="0"/>
                  <a:t> equal to one). Then R is simply found as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𝑅=−𝐴_0 (𝐴_1+𝐴_0 𝐺)^(−1).</a:t>
                </a:r>
                <a:r>
                  <a:rPr lang="en-US" dirty="0" smtClean="0"/>
                  <a:t> In their book, G is computed iteratively. (</a:t>
                </a:r>
                <a:r>
                  <a:rPr lang="en-US" dirty="0" err="1" smtClean="0"/>
                  <a:t>i,j</a:t>
                </a:r>
                <a:r>
                  <a:rPr lang="en-US" dirty="0" smtClean="0"/>
                  <a:t>) entry G of record the probability starting in level n in state (</a:t>
                </a:r>
                <a:r>
                  <a:rPr lang="en-US" dirty="0" err="1" smtClean="0"/>
                  <a:t>n,j</a:t>
                </a:r>
                <a:r>
                  <a:rPr lang="en-US" dirty="0" smtClean="0"/>
                  <a:t>) to reach level (n-1) for the first time</a:t>
                </a:r>
                <a:r>
                  <a:rPr lang="en-US" baseline="0" dirty="0" smtClean="0"/>
                  <a:t> in state (n-1,j), n&gt;=2. 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947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8C9DF00-DA45-45B8-8899-946D106F1AD4}" type="slidenum">
              <a:t>13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dirty="0" smtClean="0"/>
                  <a:t>* Make a plot on the board: what it means v.\alpha?</a:t>
                </a:r>
                <a:r>
                  <a:rPr lang="en-US" baseline="0" dirty="0" smtClean="0"/>
                  <a:t> It means that given state </a:t>
                </a:r>
                <a:r>
                  <a:rPr lang="en-US" baseline="0" dirty="0" err="1" smtClean="0"/>
                  <a:t>i</a:t>
                </a:r>
                <a:r>
                  <a:rPr lang="en-US" baseline="0" dirty="0" smtClean="0"/>
                  <a:t> in a level n, with n&gt;2, rate to jump to state j in level n-1 is nothing than </a:t>
                </a:r>
                <a:r>
                  <a:rPr lang="en-US" baseline="0" dirty="0" err="1" smtClean="0"/>
                  <a:t>v_i</a:t>
                </a:r>
                <a:r>
                  <a:rPr lang="en-US" baseline="0" dirty="0" smtClean="0"/>
                  <a:t>*\</a:t>
                </a:r>
                <a:r>
                  <a:rPr lang="en-US" baseline="0" dirty="0" err="1" smtClean="0"/>
                  <a:t>alpha_j</a:t>
                </a:r>
                <a:r>
                  <a:rPr lang="en-US" baseline="0" dirty="0" smtClean="0"/>
                  <a:t>. So, given that chain starts in level n in state </a:t>
                </a:r>
                <a:r>
                  <a:rPr lang="en-US" baseline="0" dirty="0" err="1" smtClean="0"/>
                  <a:t>i</a:t>
                </a:r>
                <a:r>
                  <a:rPr lang="en-US" baseline="0" dirty="0" smtClean="0"/>
                  <a:t> the probability to go first time reach j in level n-1 is equal \</a:t>
                </a:r>
                <a:r>
                  <a:rPr lang="en-US" baseline="0" dirty="0" err="1" smtClean="0"/>
                  <a:t>alpha_j</a:t>
                </a:r>
                <a:r>
                  <a:rPr lang="en-US" baseline="0" dirty="0" smtClean="0"/>
                  <a:t>. This means that G=e.\alpha. R follows right away from that.</a:t>
                </a:r>
              </a:p>
              <a:p>
                <a:r>
                  <a:rPr lang="en-US" baseline="0" dirty="0" smtClean="0"/>
                  <a:t>* Starting with R=0 in the recursion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=−(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+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𝑘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)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, it</a:t>
                </a:r>
                <a:r>
                  <a:rPr lang="en-US" baseline="0" dirty="0" smtClean="0">
                    <a:latin typeface="Arial" pitchFamily="34"/>
                    <a:cs typeface="Arial" pitchFamily="34"/>
                  </a:rPr>
                  <a:t> is easily found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𝑘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𝑤𝑎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Arial" pitchFamily="34"/>
                    <a:cs typeface="Arial" pitchFamily="34"/>
                  </a:rPr>
                  <a:t>. </a:t>
                </a:r>
              </a:p>
              <a:p>
                <a:r>
                  <a:rPr lang="en-US" i="0" dirty="0" smtClean="0">
                    <a:latin typeface="Arial" pitchFamily="34"/>
                    <a:cs typeface="Arial" pitchFamily="34"/>
                  </a:rPr>
                  <a:t>* Why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itchFamily="34"/>
                      </a:rPr>
                      <m:t>η</m:t>
                    </m:r>
                  </m:oMath>
                </a14:m>
                <a:r>
                  <a:rPr lang="en-US" i="0" dirty="0" smtClean="0">
                    <a:latin typeface="Arial" pitchFamily="34"/>
                    <a:cs typeface="Arial" pitchFamily="34"/>
                  </a:rPr>
                  <a:t> is unique? Since R is non-negative matrix</a:t>
                </a:r>
                <a:r>
                  <a:rPr lang="en-US" i="0" baseline="0" dirty="0" smtClean="0">
                    <a:latin typeface="Arial" pitchFamily="34"/>
                    <a:cs typeface="Arial" pitchFamily="34"/>
                  </a:rPr>
                  <a:t> this follows from </a:t>
                </a:r>
                <a:r>
                  <a:rPr lang="en-US" i="0" baseline="0" dirty="0" err="1" smtClean="0">
                    <a:latin typeface="Arial" pitchFamily="34"/>
                    <a:cs typeface="Arial" pitchFamily="34"/>
                  </a:rPr>
                  <a:t>Perron-Frobenius</a:t>
                </a:r>
                <a:r>
                  <a:rPr lang="en-US" i="0" baseline="0" dirty="0" smtClean="0">
                    <a:latin typeface="Arial" pitchFamily="34"/>
                    <a:cs typeface="Arial" pitchFamily="34"/>
                  </a:rPr>
                  <a:t> proposition</a:t>
                </a:r>
                <a:endParaRPr lang="en-US" i="0" dirty="0">
                  <a:latin typeface="Arial" pitchFamily="34"/>
                  <a:cs typeface="Arial" pitchFamily="34"/>
                </a:endParaRPr>
              </a:p>
              <a:p>
                <a:r>
                  <a:rPr lang="en-US" baseline="0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dirty="0" smtClean="0"/>
                  <a:t>Make a plot on the board: what it means v.\alpha?</a:t>
                </a:r>
                <a:r>
                  <a:rPr lang="en-US" baseline="0" dirty="0" smtClean="0"/>
                  <a:t> It means that given state </a:t>
                </a:r>
                <a:r>
                  <a:rPr lang="en-US" baseline="0" dirty="0" err="1" smtClean="0"/>
                  <a:t>i</a:t>
                </a:r>
                <a:r>
                  <a:rPr lang="en-US" baseline="0" dirty="0" smtClean="0"/>
                  <a:t> in a level n, with n&gt;2, rate to jump to state j in level n-1 is nothing than </a:t>
                </a:r>
                <a:r>
                  <a:rPr lang="en-US" baseline="0" dirty="0" err="1" smtClean="0"/>
                  <a:t>v_i</a:t>
                </a:r>
                <a:r>
                  <a:rPr lang="en-US" baseline="0" dirty="0" smtClean="0"/>
                  <a:t>*\</a:t>
                </a:r>
                <a:r>
                  <a:rPr lang="en-US" baseline="0" dirty="0" err="1" smtClean="0"/>
                  <a:t>alpha_j</a:t>
                </a:r>
                <a:r>
                  <a:rPr lang="en-US" baseline="0" dirty="0" smtClean="0"/>
                  <a:t>. So, given that chain starts in level n in state </a:t>
                </a:r>
                <a:r>
                  <a:rPr lang="en-US" baseline="0" dirty="0" err="1" smtClean="0"/>
                  <a:t>i</a:t>
                </a:r>
                <a:r>
                  <a:rPr lang="en-US" baseline="0" dirty="0" smtClean="0"/>
                  <a:t> the probability to go first time reach j in level n-1 is equal \</a:t>
                </a:r>
                <a:r>
                  <a:rPr lang="en-US" baseline="0" dirty="0" err="1" smtClean="0"/>
                  <a:t>alpha_j</a:t>
                </a:r>
                <a:r>
                  <a:rPr lang="en-US" baseline="0" dirty="0" smtClean="0"/>
                  <a:t>. This means that G=e.\alpha. R follows right away from that.</a:t>
                </a:r>
              </a:p>
              <a:p>
                <a:r>
                  <a:rPr lang="en-US" baseline="0" dirty="0" smtClean="0"/>
                  <a:t>Starting with R=0 in the recursion 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𝑅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_(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𝑘+1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)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=−(𝐴_0+𝑅_𝑘^2 𝐴_2)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𝐴_1^(−1)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,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it</a:t>
                </a:r>
                <a:r>
                  <a:rPr lang="en-US" baseline="0" dirty="0" smtClean="0">
                    <a:latin typeface="Arial" pitchFamily="34"/>
                    <a:cs typeface="Arial" pitchFamily="34"/>
                  </a:rPr>
                  <a:t> is easily found that 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𝑅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_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𝑘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=〖𝑤𝑎〗_𝑘</a:t>
                </a:r>
                <a:r>
                  <a:rPr lang="en-US" i="1" dirty="0" smtClean="0">
                    <a:latin typeface="Arial" pitchFamily="34"/>
                    <a:cs typeface="Arial" pitchFamily="34"/>
                  </a:rPr>
                  <a:t>. </a:t>
                </a:r>
              </a:p>
              <a:p>
                <a:r>
                  <a:rPr lang="en-US" i="0" dirty="0" smtClean="0">
                    <a:latin typeface="Arial" pitchFamily="34"/>
                    <a:cs typeface="Arial" pitchFamily="34"/>
                  </a:rPr>
                  <a:t>Why </a:t>
                </a:r>
                <a:r>
                  <a:rPr lang="en-US" b="0" i="0" smtClean="0">
                    <a:latin typeface="Cambria Math" panose="02040503050406030204" pitchFamily="18" charset="0"/>
                    <a:cs typeface="Arial" pitchFamily="34"/>
                  </a:rPr>
                  <a:t>η</a:t>
                </a:r>
                <a:r>
                  <a:rPr lang="en-US" i="0" dirty="0" smtClean="0">
                    <a:latin typeface="Arial" pitchFamily="34"/>
                    <a:cs typeface="Arial" pitchFamily="34"/>
                  </a:rPr>
                  <a:t> is unique? Since R is non-negative matrix</a:t>
                </a:r>
                <a:r>
                  <a:rPr lang="en-US" i="0" baseline="0" dirty="0" smtClean="0">
                    <a:latin typeface="Arial" pitchFamily="34"/>
                    <a:cs typeface="Arial" pitchFamily="34"/>
                  </a:rPr>
                  <a:t> this follows from </a:t>
                </a:r>
                <a:r>
                  <a:rPr lang="en-US" i="0" baseline="0" dirty="0" err="1" smtClean="0">
                    <a:latin typeface="Arial" pitchFamily="34"/>
                    <a:cs typeface="Arial" pitchFamily="34"/>
                  </a:rPr>
                  <a:t>Perron-Frobenius</a:t>
                </a:r>
                <a:r>
                  <a:rPr lang="en-US" i="0" baseline="0" dirty="0" smtClean="0">
                    <a:latin typeface="Arial" pitchFamily="34"/>
                    <a:cs typeface="Arial" pitchFamily="34"/>
                  </a:rPr>
                  <a:t> proposition</a:t>
                </a:r>
                <a:endParaRPr lang="en-US" i="0" dirty="0">
                  <a:latin typeface="Arial" pitchFamily="34"/>
                  <a:cs typeface="Arial" pitchFamily="34"/>
                </a:endParaRPr>
              </a:p>
              <a:p>
                <a:r>
                  <a:rPr lang="en-US" baseline="0" dirty="0" smtClean="0"/>
                  <a:t> 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139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8C9DF00-DA45-45B8-8899-946D106F1AD4}" type="slidenum">
              <a:t>14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dirty="0" smtClean="0"/>
                  <a:t>Note that </a:t>
                </a:r>
                <a:r>
                  <a:rPr lang="en-US" dirty="0" err="1" smtClean="0"/>
                  <a:t>Latouche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Ramaswami</a:t>
                </a:r>
                <a:r>
                  <a:rPr lang="en-US" baseline="0" dirty="0" smtClean="0"/>
                  <a:t> in their book proposed to find the matrix G which satisfies: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𝐴_0 𝐺^2+𝐴_1 𝐺+𝐴_2=0;</a:t>
                </a:r>
                <a:r>
                  <a:rPr lang="en-US" dirty="0" smtClean="0"/>
                  <a:t> Note that G is a nonnegative stochastic matrix (sum of its rows</a:t>
                </a:r>
                <a:r>
                  <a:rPr lang="en-US" baseline="0" dirty="0" smtClean="0"/>
                  <a:t> equal to one). Then R is simply found as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𝑅=−𝐴_0 (𝐴_1+𝐴_0 𝐺)^(−1).</a:t>
                </a:r>
                <a:r>
                  <a:rPr lang="en-US" dirty="0" smtClean="0"/>
                  <a:t> In their book, G is computed iteratively. (</a:t>
                </a:r>
                <a:r>
                  <a:rPr lang="en-US" dirty="0" err="1" smtClean="0"/>
                  <a:t>i,j</a:t>
                </a:r>
                <a:r>
                  <a:rPr lang="en-US" dirty="0" smtClean="0"/>
                  <a:t>) entry G of record the probability starting in level n in state (</a:t>
                </a:r>
                <a:r>
                  <a:rPr lang="en-US" dirty="0" err="1" smtClean="0"/>
                  <a:t>n,j</a:t>
                </a:r>
                <a:r>
                  <a:rPr lang="en-US" dirty="0" smtClean="0"/>
                  <a:t>) to reach level (n-1) for the first time</a:t>
                </a:r>
                <a:r>
                  <a:rPr lang="en-US" baseline="0" dirty="0" smtClean="0"/>
                  <a:t> in state (n-1,j), n&gt;=2. 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532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8C9DF00-DA45-45B8-8899-946D106F1AD4}" type="slidenum">
              <a:t>15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dirty="0" smtClean="0"/>
                  <a:t>Note that </a:t>
                </a:r>
                <a:r>
                  <a:rPr lang="en-US" dirty="0" err="1" smtClean="0"/>
                  <a:t>Latouche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Ramaswami</a:t>
                </a:r>
                <a:r>
                  <a:rPr lang="en-US" baseline="0" dirty="0" smtClean="0"/>
                  <a:t> in their book proposed to find the matrix G which satisfies: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𝐴_0 𝐺^2+𝐴_1 𝐺+𝐴_2=0;</a:t>
                </a:r>
                <a:r>
                  <a:rPr lang="en-US" dirty="0" smtClean="0"/>
                  <a:t> Note that G is a nonnegative stochastic matrix (sum of its rows</a:t>
                </a:r>
                <a:r>
                  <a:rPr lang="en-US" baseline="0" dirty="0" smtClean="0"/>
                  <a:t> equal to one). Then R is simply found as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𝑅=−𝐴_0 (𝐴_1+𝐴_0 𝐺)^(−1).</a:t>
                </a:r>
                <a:r>
                  <a:rPr lang="en-US" dirty="0" smtClean="0"/>
                  <a:t> In their book, G is computed iteratively. (</a:t>
                </a:r>
                <a:r>
                  <a:rPr lang="en-US" dirty="0" err="1" smtClean="0"/>
                  <a:t>i,j</a:t>
                </a:r>
                <a:r>
                  <a:rPr lang="en-US" dirty="0" smtClean="0"/>
                  <a:t>) entry G of record the probability starting in level n in state (</a:t>
                </a:r>
                <a:r>
                  <a:rPr lang="en-US" dirty="0" err="1" smtClean="0"/>
                  <a:t>n,j</a:t>
                </a:r>
                <a:r>
                  <a:rPr lang="en-US" dirty="0" smtClean="0"/>
                  <a:t>) to reach level (n-1) for the first time</a:t>
                </a:r>
                <a:r>
                  <a:rPr lang="en-US" baseline="0" dirty="0" smtClean="0"/>
                  <a:t> in state (n-1,j), n&gt;=2. 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354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86B8A40-B6E1-4D3D-9DF0-AD8E4273B01A}" type="slidenum">
              <a:t>16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35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896784E-CEF3-4E74-AFCF-136D3230AD03}" type="slidenum">
              <a:t>17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8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293FDEE-A7B4-49D9-AA6E-401AB67BBC85}" type="slidenum">
              <a:t>18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28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020F33B-5868-44E2-8BF3-B0DE59A4769B}" type="slidenum">
              <a:t>19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46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4B336D9-795E-43AB-9F39-FAC6C20ED3E4}" type="slidenum">
              <a:t>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34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32C6085-3324-4973-A8C9-7C534698E014}" type="slidenum">
              <a:t>20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dirty="0" smtClean="0"/>
                  <a:t>It can be easily checked that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dirty="0" smtClean="0"/>
                  <a:t>It can be easily checked that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𝐴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0</a:t>
                </a:r>
                <a:r>
                  <a:rPr lang="en-US" dirty="0" smtClean="0"/>
                  <a:t>+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𝐴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_1</a:t>
                </a:r>
                <a:r>
                  <a:rPr lang="en-US" dirty="0" smtClean="0"/>
                  <a:t>+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𝐴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_2)𝑒=0</a:t>
                </a:r>
                <a:r>
                  <a:rPr lang="en-US" dirty="0" smtClean="0"/>
                  <a:t>. 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765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E2B6732-3971-4E66-828B-FE38F4184972}" type="slidenum">
              <a:t>21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dirty="0" smtClean="0"/>
                  <a:t>Note that</a:t>
                </a:r>
                <a:r>
                  <a:rPr lang="en-US" baseline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𝛼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𝜇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.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This is one of special cases that we saw earlier we can conclude directly that: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=−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dirty="0" smtClean="0"/>
                  <a:t>Note that</a:t>
                </a:r>
                <a:r>
                  <a:rPr lang="en-US" baseline="0" dirty="0" smtClean="0"/>
                  <a:t> </a:t>
                </a:r>
                <a:r>
                  <a:rPr lang="en-US" b="0" i="0" smtClean="0">
                    <a:latin typeface="Cambria Math" panose="02040503050406030204" pitchFamily="18" charset="0"/>
                    <a:cs typeface="Arial" pitchFamily="34"/>
                  </a:rPr>
                  <a:t>𝐴</a:t>
                </a:r>
                <a:r>
                  <a:rPr lang="en-US" b="0" i="0" smtClean="0">
                    <a:latin typeface="Cambria Math" panose="02040503050406030204" pitchFamily="18" charset="0"/>
                    <a:cs typeface="Arial" pitchFamily="34"/>
                  </a:rPr>
                  <a:t>_</a:t>
                </a:r>
                <a:r>
                  <a:rPr lang="en-US" b="0" i="0" smtClean="0">
                    <a:latin typeface="Cambria Math" panose="02040503050406030204" pitchFamily="18" charset="0"/>
                    <a:cs typeface="Arial" pitchFamily="34"/>
                  </a:rPr>
                  <a:t>2=𝑣.𝛼</a:t>
                </a:r>
                <a:r>
                  <a:rPr lang="en-US" b="0" i="0" smtClean="0">
                    <a:latin typeface="Cambria Math" panose="02040503050406030204" pitchFamily="18" charset="0"/>
                    <a:cs typeface="Arial" pitchFamily="34"/>
                  </a:rPr>
                  <a:t>=(█(0@𝜇))(■8(0&amp;1)).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 This is one of special cases that we saw earlier we can conclude directly that:  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𝑅=−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𝐴_0 (𝐴_1+𝐴_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0 𝑒𝛼</a:t>
                </a:r>
                <a:r>
                  <a:rPr lang="en-US" b="0" i="0" dirty="0">
                    <a:latin typeface="Cambria Math" panose="02040503050406030204" pitchFamily="18" charset="0"/>
                    <a:cs typeface="Arial" pitchFamily="34"/>
                  </a:rPr>
                  <a:t>)^(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−1)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4550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208B369-4575-4C68-BF38-ADCA915DD55D}" type="slidenum">
              <a:t>22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dirty="0" smtClean="0"/>
                  <a:t>Note that the drift condition for stability</a:t>
                </a:r>
                <a:r>
                  <a:rPr lang="en-US" baseline="0" dirty="0" smtClean="0"/>
                  <a:t> is not applicable here because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not irreducible.</a:t>
                </a:r>
              </a:p>
            </p:txBody>
          </p:sp>
        </mc:Choice>
        <mc:Fallback xmlns="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dirty="0" smtClean="0"/>
                  <a:t>Note that the drift condition for stability</a:t>
                </a:r>
                <a:r>
                  <a:rPr lang="en-US" baseline="0" dirty="0" smtClean="0"/>
                  <a:t> is not applicable here because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A=(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𝐴_0</a:t>
                </a:r>
                <a:r>
                  <a:rPr lang="en-US" dirty="0" smtClean="0"/>
                  <a:t>+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𝐴_1</a:t>
                </a:r>
                <a:r>
                  <a:rPr lang="en-US" dirty="0" smtClean="0"/>
                  <a:t>+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𝐴_2)</a:t>
                </a:r>
                <a:r>
                  <a:rPr lang="en-US" dirty="0" smtClean="0"/>
                  <a:t> is not irreducible.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896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AAD56ED-55B8-41D9-BFE9-1BDC6AAD2995}" type="slidenum">
              <a:t>23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593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F1A829E-BA4E-41D6-B313-9C6CCD8ECE91}" type="slidenum">
              <a:t>24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002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A83B879-D357-44D4-B590-63C73858B0E8}" type="slidenum">
              <a:t>25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and</a:t>
                </a:r>
                <a:r>
                  <a:rPr lang="en-US" baseline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b="0" i="0" smtClean="0">
                    <a:latin typeface="Cambria Math" panose="02040503050406030204" pitchFamily="18" charset="0"/>
                  </a:rPr>
                  <a:t>𝐴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2=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(█(0@0)█(0@𝜇))=(█(0@𝜇))(■8(0&amp;1))=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𝑣𝛼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,</a:t>
                </a:r>
                <a:r>
                  <a:rPr lang="en-US" dirty="0" smtClean="0"/>
                  <a:t> with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𝑣=(█(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0@𝜇))</a:t>
                </a:r>
                <a:r>
                  <a:rPr lang="en-US" dirty="0" smtClean="0"/>
                  <a:t> and</a:t>
                </a:r>
                <a:r>
                  <a:rPr lang="en-US" baseline="0" dirty="0" smtClean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𝛼</a:t>
                </a:r>
                <a:r>
                  <a:rPr lang="en-US" dirty="0" smtClean="0"/>
                  <a:t>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(■8(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0&amp;1))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7012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7EC5F3B-B90C-419D-BCBE-57E83795D138}" type="slidenum">
              <a:t>26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332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9B82266-50F0-4A3D-BCA1-82696DE8974D}" type="slidenum">
              <a:t>27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pPr marL="216000" marR="0" lvl="0" indent="-216000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Note</a:t>
                </a:r>
                <a:r>
                  <a:rPr lang="en-US" baseline="0" dirty="0" smtClean="0"/>
                  <a:t>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and</a:t>
                </a:r>
                <a:r>
                  <a:rPr lang="en-US" baseline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216000" marR="0" lvl="0" indent="-216000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Note this</a:t>
                </a:r>
                <a:r>
                  <a:rPr lang="en-US" baseline="0" dirty="0" smtClean="0"/>
                  <a:t> is a very simple queue. First, all stable single server queues satisfying Little’s law have that p(0,0)=1-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216000" marR="0" lvl="0" indent="-216000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Note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baseline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baseline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baseline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0,2</m:t>
                        </m:r>
                      </m:e>
                    </m:d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,⋯, </m:t>
                    </m:r>
                    <m:d>
                      <m:dPr>
                        <m:ctrlPr>
                          <a:rPr lang="en-US" b="0" i="1" baseline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baseline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baseline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baseline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baseline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baseline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baseline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, ….</m:t>
                    </m:r>
                  </m:oMath>
                </a14:m>
                <a:r>
                  <a:rPr lang="en-US" dirty="0" smtClean="0"/>
                  <a:t> So basically all probability</a:t>
                </a:r>
                <a:r>
                  <a:rPr lang="en-US" baseline="0" dirty="0" smtClean="0"/>
                  <a:t> can be found.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pPr marL="216000" marR="0" lvl="0" indent="-216000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Note</a:t>
                </a:r>
                <a:r>
                  <a:rPr lang="en-US" baseline="0" dirty="0" smtClean="0"/>
                  <a:t> that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𝐴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2=(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█(𝜇@0@⋮))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(■8(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■8(0&amp;…&amp;0)&amp;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1))=𝑣𝛼,</a:t>
                </a:r>
                <a:r>
                  <a:rPr lang="en-US" dirty="0" smtClean="0"/>
                  <a:t> with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𝑣=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(█(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𝜇@0@⋮))</a:t>
                </a:r>
                <a:r>
                  <a:rPr lang="en-US" dirty="0" smtClean="0"/>
                  <a:t> and</a:t>
                </a:r>
                <a:r>
                  <a:rPr lang="en-US" baseline="0" dirty="0" smtClean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𝛼</a:t>
                </a:r>
                <a:r>
                  <a:rPr lang="en-US" dirty="0" smtClean="0"/>
                  <a:t>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(■8(■8(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0&amp;…&amp;0)&amp;1))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9087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AA70637-087E-4367-8BFA-C3F19338E0CF}" type="slidenum">
              <a:t>28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dirty="0" smtClean="0">
                    <a:latin typeface="Arial" pitchFamily="34"/>
                    <a:cs typeface="Arial" pitchFamily="34"/>
                  </a:rPr>
                  <a:t>Sherman-Morrison for inverse of a sum of a nonsingular matrix and a rank one matrix</a:t>
                </a:r>
                <a:r>
                  <a:rPr lang="en-US" baseline="0" dirty="0" smtClean="0">
                    <a:latin typeface="Arial" pitchFamily="34"/>
                    <a:cs typeface="Arial" pitchFamily="34"/>
                  </a:rPr>
                  <a:t> </a:t>
                </a:r>
              </a:p>
              <a:p>
                <a:pPr rtl="0"/>
                <a:endParaRPr lang="en-US" dirty="0" smtClean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a:rPr lang="en-US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effectLst/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 dirty="0" smtClean="0">
                          <a:effectLst/>
                          <a:latin typeface="Cambria Math" panose="020405030504060302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n-US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effectLst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dirty="0" smtClean="0">
                              <a:effectLst/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 dirty="0" smtClean="0">
                          <a:effectLst/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 dirty="0" smtClean="0">
                              <a:effectLst/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 dirty="0" smtClean="0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 dirty="0" smtClean="0">
                              <a:effectLst/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pPr/>
                <a:r>
                  <a:rPr lang="en-US" dirty="0" smtClean="0"/>
                  <a:t>Similarly</a:t>
                </a:r>
                <a:r>
                  <a:rPr lang="en-US" baseline="0" dirty="0" smtClean="0"/>
                  <a:t> to finding R. The inverse of I-R can be found in closed form.</a:t>
                </a:r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dirty="0" smtClean="0">
                    <a:latin typeface="Arial" pitchFamily="34"/>
                    <a:cs typeface="Arial" pitchFamily="34"/>
                  </a:rPr>
                  <a:t>Sherman-Morrison for inverse of a sum of a nonsingular matrix and a rank one matrix</a:t>
                </a:r>
                <a:r>
                  <a:rPr lang="en-US" baseline="0" dirty="0" smtClean="0">
                    <a:latin typeface="Arial" pitchFamily="34"/>
                    <a:cs typeface="Arial" pitchFamily="34"/>
                  </a:rPr>
                  <a:t> </a:t>
                </a:r>
              </a:p>
              <a:p>
                <a:pPr rtl="0"/>
                <a:endParaRPr lang="en-US" dirty="0" smtClean="0">
                  <a:effectLst/>
                </a:endParaRPr>
              </a:p>
              <a:p>
                <a:pPr/>
                <a:r>
                  <a:rPr lang="en-US" i="0" dirty="0" smtClean="0">
                    <a:effectLst/>
                    <a:latin typeface="Cambria Math" panose="02040503050406030204" pitchFamily="18" charset="0"/>
                  </a:rPr>
                  <a:t>( 𝐴 + 𝑢 𝑣</a:t>
                </a:r>
                <a:r>
                  <a:rPr lang="en-US" b="0" i="0" dirty="0" smtClean="0">
                    <a:effectLst/>
                    <a:latin typeface="Cambria Math" panose="02040503050406030204" pitchFamily="18" charset="0"/>
                  </a:rPr>
                  <a:t>^𝑇 </a:t>
                </a:r>
                <a:r>
                  <a:rPr lang="en-US" i="0" dirty="0" smtClean="0">
                    <a:effectLst/>
                    <a:latin typeface="Cambria Math" panose="02040503050406030204" pitchFamily="18" charset="0"/>
                  </a:rPr>
                  <a:t> )</a:t>
                </a:r>
                <a:r>
                  <a:rPr lang="en-US" b="0" i="0" dirty="0" smtClean="0">
                    <a:effectLst/>
                    <a:latin typeface="Cambria Math" panose="02040503050406030204" pitchFamily="18" charset="0"/>
                  </a:rPr>
                  <a:t>^(−1) </a:t>
                </a:r>
                <a:r>
                  <a:rPr lang="en-US" i="0" dirty="0" smtClean="0">
                    <a:effectLst/>
                    <a:latin typeface="Cambria Math" panose="02040503050406030204" pitchFamily="18" charset="0"/>
                  </a:rPr>
                  <a:t> = 𝐴</a:t>
                </a:r>
                <a:r>
                  <a:rPr lang="en-US" b="0" i="0" dirty="0" smtClean="0">
                    <a:effectLst/>
                    <a:latin typeface="Cambria Math" panose="02040503050406030204" pitchFamily="18" charset="0"/>
                  </a:rPr>
                  <a:t>^(−1) </a:t>
                </a:r>
                <a:r>
                  <a:rPr lang="en-US" i="0" dirty="0" smtClean="0">
                    <a:effectLst/>
                    <a:latin typeface="Cambria Math" panose="02040503050406030204" pitchFamily="18" charset="0"/>
                  </a:rPr>
                  <a:t> −</a:t>
                </a:r>
                <a:r>
                  <a:rPr lang="en-US" b="0" i="0" dirty="0" smtClean="0">
                    <a:effectLst/>
                    <a:latin typeface="Cambria Math" panose="02040503050406030204" pitchFamily="18" charset="0"/>
                  </a:rPr>
                  <a:t>((</a:t>
                </a:r>
                <a:r>
                  <a:rPr lang="en-US" i="0" dirty="0" smtClean="0">
                    <a:effectLst/>
                    <a:latin typeface="Cambria Math" panose="02040503050406030204" pitchFamily="18" charset="0"/>
                  </a:rPr>
                  <a:t>𝐴</a:t>
                </a:r>
                <a:r>
                  <a:rPr lang="en-US" b="0" i="0" dirty="0" smtClean="0">
                    <a:effectLst/>
                    <a:latin typeface="Cambria Math" panose="02040503050406030204" pitchFamily="18" charset="0"/>
                  </a:rPr>
                  <a:t>^(−1) </a:t>
                </a:r>
                <a:r>
                  <a:rPr lang="en-US" i="0" dirty="0" smtClean="0">
                    <a:effectLst/>
                    <a:latin typeface="Cambria Math" panose="02040503050406030204" pitchFamily="18" charset="0"/>
                  </a:rPr>
                  <a:t> 𝑢 𝑣</a:t>
                </a:r>
                <a:r>
                  <a:rPr lang="en-US" b="0" i="0" dirty="0" smtClean="0">
                    <a:effectLst/>
                    <a:latin typeface="Cambria Math" panose="02040503050406030204" pitchFamily="18" charset="0"/>
                  </a:rPr>
                  <a:t>^𝑇 </a:t>
                </a:r>
                <a:r>
                  <a:rPr lang="en-US" i="0" dirty="0" smtClean="0">
                    <a:effectLst/>
                    <a:latin typeface="Cambria Math" panose="02040503050406030204" pitchFamily="18" charset="0"/>
                  </a:rPr>
                  <a:t> 𝐴</a:t>
                </a:r>
                <a:r>
                  <a:rPr lang="en-US" b="0" i="0" dirty="0" smtClean="0">
                    <a:effectLst/>
                    <a:latin typeface="Cambria Math" panose="02040503050406030204" pitchFamily="18" charset="0"/>
                  </a:rPr>
                  <a:t>^(−1) ))/(</a:t>
                </a:r>
                <a:r>
                  <a:rPr lang="en-US" i="0" dirty="0" smtClean="0">
                    <a:effectLst/>
                    <a:latin typeface="Cambria Math" panose="02040503050406030204" pitchFamily="18" charset="0"/>
                  </a:rPr>
                  <a:t>1 + 𝑣</a:t>
                </a:r>
                <a:r>
                  <a:rPr lang="en-US" b="0" i="0" dirty="0" smtClean="0">
                    <a:effectLst/>
                    <a:latin typeface="Cambria Math" panose="02040503050406030204" pitchFamily="18" charset="0"/>
                  </a:rPr>
                  <a:t>^𝑇 </a:t>
                </a:r>
                <a:r>
                  <a:rPr lang="en-US" i="0" dirty="0" smtClean="0">
                    <a:effectLst/>
                    <a:latin typeface="Cambria Math" panose="02040503050406030204" pitchFamily="18" charset="0"/>
                  </a:rPr>
                  <a:t> 𝐴</a:t>
                </a:r>
                <a:r>
                  <a:rPr lang="en-US" b="0" i="0" dirty="0" smtClean="0">
                    <a:effectLst/>
                    <a:latin typeface="Cambria Math" panose="02040503050406030204" pitchFamily="18" charset="0"/>
                  </a:rPr>
                  <a:t>^(−1) </a:t>
                </a:r>
                <a:r>
                  <a:rPr lang="en-US" i="0" dirty="0" smtClean="0">
                    <a:effectLst/>
                    <a:latin typeface="Cambria Math" panose="02040503050406030204" pitchFamily="18" charset="0"/>
                  </a:rPr>
                  <a:t>𝑢</a:t>
                </a:r>
                <a:r>
                  <a:rPr lang="en-US" b="0" i="0" dirty="0" smtClean="0">
                    <a:effectLst/>
                    <a:latin typeface="Cambria Math" panose="02040503050406030204" pitchFamily="18" charset="0"/>
                  </a:rPr>
                  <a:t>)</a:t>
                </a:r>
                <a:r>
                  <a:rPr lang="en-US" b="0" i="0" dirty="0" smtClean="0">
                    <a:effectLst/>
                    <a:latin typeface="Cambria Math" panose="02040503050406030204" pitchFamily="18" charset="0"/>
                  </a:rPr>
                  <a:t>.</a:t>
                </a:r>
                <a:endParaRPr lang="en-US" dirty="0" smtClean="0"/>
              </a:p>
              <a:p>
                <a:pPr/>
                <a:r>
                  <a:rPr lang="en-US" dirty="0" smtClean="0"/>
                  <a:t>Similarly</a:t>
                </a:r>
                <a:r>
                  <a:rPr lang="en-US" baseline="0" dirty="0" smtClean="0"/>
                  <a:t> to finding R. The inverse of I-R can be found in closed form.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5452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1B1FC8E-07CF-42DC-951D-63E4E94D35C8}" type="slidenum">
              <a:t>29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pPr lvl="0"/>
                <a:r>
                  <a:rPr lang="en-US" dirty="0" smtClean="0"/>
                  <a:t> Let T</a:t>
                </a:r>
                <a:r>
                  <a:rPr lang="en-US" baseline="-25000" dirty="0" smtClean="0"/>
                  <a:t>a</a:t>
                </a:r>
                <a:r>
                  <a:rPr lang="en-US" dirty="0" smtClean="0"/>
                  <a:t> denote the time until absorption occurs, given initial distribution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α,</a:t>
                </a:r>
                <a:r>
                  <a:rPr lang="en-US" baseline="0" dirty="0" smtClean="0">
                    <a:latin typeface="Arial" pitchFamily="34"/>
                    <a:cs typeface="Arial" pitchFamily="34"/>
                  </a:rPr>
                  <a:t> then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)=1−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𝛼</m:t>
                    </m:r>
                    <m:r>
                      <m:rPr>
                        <m:sty m:val="p"/>
                      </m:rPr>
                      <a:rPr lang="en-US" i="1" dirty="0" err="1" smtClean="0">
                        <a:latin typeface="Cambria Math" panose="02040503050406030204" pitchFamily="18" charset="0"/>
                        <a:cs typeface="Arial" pitchFamily="34"/>
                      </a:rPr>
                      <m:t>exp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b="0" i="1" dirty="0" err="1" smtClean="0">
                        <a:latin typeface="Cambria Math" panose="02040503050406030204" pitchFamily="18" charset="0"/>
                        <a:cs typeface="Arial" pitchFamily="34"/>
                      </a:rPr>
                      <m:t>𝑇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cs typeface="Arial" pitchFamily="34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)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𝑇𝑎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]=−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𝑇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cs typeface="Arial" pitchFamily="34"/>
                      </a:rPr>
                      <m:t>−1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,</m:t>
                    </m:r>
                  </m:oMath>
                </a14:m>
                <a:endParaRPr lang="en-US" dirty="0" smtClean="0">
                  <a:latin typeface="Arial" pitchFamily="34"/>
                  <a:cs typeface="Arial" pitchFamily="34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pPr lvl="0"/>
                <a:r>
                  <a:rPr lang="en-US" dirty="0" smtClean="0"/>
                  <a:t> Let T</a:t>
                </a:r>
                <a:r>
                  <a:rPr lang="en-US" baseline="-25000" dirty="0" smtClean="0"/>
                  <a:t>a</a:t>
                </a:r>
                <a:r>
                  <a:rPr lang="en-US" dirty="0" smtClean="0"/>
                  <a:t> denote the time until absorption occurs, given initial distribution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α,</a:t>
                </a:r>
                <a:r>
                  <a:rPr lang="en-US" baseline="0" dirty="0" smtClean="0">
                    <a:latin typeface="Arial" pitchFamily="34"/>
                    <a:cs typeface="Arial" pitchFamily="34"/>
                  </a:rPr>
                  <a:t> then </a:t>
                </a:r>
                <a:r>
                  <a:rPr lang="en-US" dirty="0" smtClean="0"/>
                  <a:t> 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𝑃(𝑇</a:t>
                </a:r>
                <a:r>
                  <a:rPr lang="en-US" i="0" baseline="-25000" dirty="0" smtClean="0">
                    <a:latin typeface="Cambria Math" panose="02040503050406030204" pitchFamily="18" charset="0"/>
                  </a:rPr>
                  <a:t>𝑎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&lt;𝑥)=1−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𝛼</a:t>
                </a:r>
                <a:r>
                  <a:rPr lang="en-US" i="0" dirty="0" err="1" smtClean="0">
                    <a:latin typeface="Cambria Math" panose="02040503050406030204" pitchFamily="18" charset="0"/>
                    <a:cs typeface="Arial" pitchFamily="34"/>
                  </a:rPr>
                  <a:t>exp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(</a:t>
                </a:r>
                <a:r>
                  <a:rPr lang="en-US" b="0" i="0" dirty="0" err="1" smtClean="0">
                    <a:latin typeface="Cambria Math" panose="02040503050406030204" pitchFamily="18" charset="0"/>
                    <a:cs typeface="Arial" pitchFamily="34"/>
                  </a:rPr>
                  <a:t>𝑇</a:t>
                </a:r>
                <a:r>
                  <a:rPr lang="en-US" i="0" dirty="0" err="1" smtClean="0">
                    <a:latin typeface="Cambria Math" panose="02040503050406030204" pitchFamily="18" charset="0"/>
                    <a:cs typeface="Arial" pitchFamily="34"/>
                  </a:rPr>
                  <a:t>𝑥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)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𝑒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, 𝐸[𝑇</a:t>
                </a:r>
                <a:r>
                  <a:rPr lang="en-US" i="0" baseline="-25000" dirty="0" smtClean="0">
                    <a:latin typeface="Cambria Math" panose="02040503050406030204" pitchFamily="18" charset="0"/>
                    <a:cs typeface="Arial" pitchFamily="34"/>
                  </a:rPr>
                  <a:t>𝑎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]=−𝛼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𝑇</a:t>
                </a:r>
                <a:r>
                  <a:rPr lang="en-US" b="0" i="0" baseline="30000" dirty="0" smtClean="0">
                    <a:latin typeface="Cambria Math" panose="02040503050406030204" pitchFamily="18" charset="0"/>
                    <a:cs typeface="Arial" pitchFamily="34"/>
                  </a:rPr>
                  <a:t>−1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𝑒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,</a:t>
                </a:r>
                <a:endParaRPr lang="en-US" dirty="0" smtClean="0">
                  <a:latin typeface="Arial" pitchFamily="34"/>
                  <a:cs typeface="Arial" pitchFamily="34"/>
                </a:endParaRPr>
              </a:p>
              <a:p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050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265E584-B89C-4E88-A7CB-706A4B84749F}" type="slidenum">
              <a:t>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670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1B1FC8E-07CF-42DC-951D-63E4E94D35C8}" type="slidenum">
              <a:t>30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pPr lvl="0"/>
                <a:r>
                  <a:rPr lang="en-US" dirty="0" smtClean="0"/>
                  <a:t> Let T</a:t>
                </a:r>
                <a:r>
                  <a:rPr lang="en-US" baseline="-25000" dirty="0" smtClean="0"/>
                  <a:t>a</a:t>
                </a:r>
                <a:r>
                  <a:rPr lang="en-US" dirty="0" smtClean="0"/>
                  <a:t> denote the time until absorption occurs, given initial distribution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α,</a:t>
                </a:r>
                <a:r>
                  <a:rPr lang="en-US" baseline="0" dirty="0" smtClean="0">
                    <a:latin typeface="Arial" pitchFamily="34"/>
                    <a:cs typeface="Arial" pitchFamily="34"/>
                  </a:rPr>
                  <a:t> then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)=1−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𝛼</m:t>
                    </m:r>
                    <m:r>
                      <m:rPr>
                        <m:sty m:val="p"/>
                      </m:rPr>
                      <a:rPr lang="en-US" i="1" dirty="0" err="1" smtClean="0">
                        <a:latin typeface="Cambria Math" panose="02040503050406030204" pitchFamily="18" charset="0"/>
                        <a:cs typeface="Arial" pitchFamily="34"/>
                      </a:rPr>
                      <m:t>exp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b="0" i="1" dirty="0" err="1" smtClean="0">
                        <a:latin typeface="Cambria Math" panose="02040503050406030204" pitchFamily="18" charset="0"/>
                        <a:cs typeface="Arial" pitchFamily="34"/>
                      </a:rPr>
                      <m:t>𝑇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cs typeface="Arial" pitchFamily="34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)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𝑇𝑎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]=−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𝑇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cs typeface="Arial" pitchFamily="34"/>
                      </a:rPr>
                      <m:t>−1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,</m:t>
                    </m:r>
                  </m:oMath>
                </a14:m>
                <a:endParaRPr lang="en-US" dirty="0" smtClean="0">
                  <a:latin typeface="Arial" pitchFamily="34"/>
                  <a:cs typeface="Arial" pitchFamily="34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pPr lvl="0"/>
                <a:r>
                  <a:rPr lang="en-US" dirty="0" smtClean="0"/>
                  <a:t> Let T</a:t>
                </a:r>
                <a:r>
                  <a:rPr lang="en-US" baseline="-25000" dirty="0" smtClean="0"/>
                  <a:t>a</a:t>
                </a:r>
                <a:r>
                  <a:rPr lang="en-US" dirty="0" smtClean="0"/>
                  <a:t> denote the time until absorption occurs, given initial distribution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α,</a:t>
                </a:r>
                <a:r>
                  <a:rPr lang="en-US" baseline="0" dirty="0" smtClean="0">
                    <a:latin typeface="Arial" pitchFamily="34"/>
                    <a:cs typeface="Arial" pitchFamily="34"/>
                  </a:rPr>
                  <a:t> then </a:t>
                </a:r>
                <a:r>
                  <a:rPr lang="en-US" dirty="0" smtClean="0"/>
                  <a:t> 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𝑃(𝑇</a:t>
                </a:r>
                <a:r>
                  <a:rPr lang="en-US" i="0" baseline="-25000" dirty="0" smtClean="0">
                    <a:latin typeface="Cambria Math" panose="02040503050406030204" pitchFamily="18" charset="0"/>
                  </a:rPr>
                  <a:t>𝑎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&lt;𝑥)=1−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𝛼</a:t>
                </a:r>
                <a:r>
                  <a:rPr lang="en-US" i="0" dirty="0" err="1" smtClean="0">
                    <a:latin typeface="Cambria Math" panose="02040503050406030204" pitchFamily="18" charset="0"/>
                    <a:cs typeface="Arial" pitchFamily="34"/>
                  </a:rPr>
                  <a:t>exp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(</a:t>
                </a:r>
                <a:r>
                  <a:rPr lang="en-US" b="0" i="0" dirty="0" err="1" smtClean="0">
                    <a:latin typeface="Cambria Math" panose="02040503050406030204" pitchFamily="18" charset="0"/>
                    <a:cs typeface="Arial" pitchFamily="34"/>
                  </a:rPr>
                  <a:t>𝑇</a:t>
                </a:r>
                <a:r>
                  <a:rPr lang="en-US" i="0" dirty="0" err="1" smtClean="0">
                    <a:latin typeface="Cambria Math" panose="02040503050406030204" pitchFamily="18" charset="0"/>
                    <a:cs typeface="Arial" pitchFamily="34"/>
                  </a:rPr>
                  <a:t>𝑥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)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𝑒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, 𝐸[𝑇</a:t>
                </a:r>
                <a:r>
                  <a:rPr lang="en-US" i="0" baseline="-25000" dirty="0" smtClean="0">
                    <a:latin typeface="Cambria Math" panose="02040503050406030204" pitchFamily="18" charset="0"/>
                    <a:cs typeface="Arial" pitchFamily="34"/>
                  </a:rPr>
                  <a:t>𝑎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]=−𝛼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𝑇</a:t>
                </a:r>
                <a:r>
                  <a:rPr lang="en-US" b="0" i="0" baseline="30000" dirty="0" smtClean="0">
                    <a:latin typeface="Cambria Math" panose="02040503050406030204" pitchFamily="18" charset="0"/>
                    <a:cs typeface="Arial" pitchFamily="34"/>
                  </a:rPr>
                  <a:t>−1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𝑒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,</a:t>
                </a:r>
                <a:endParaRPr lang="en-US" dirty="0" smtClean="0">
                  <a:latin typeface="Arial" pitchFamily="34"/>
                  <a:cs typeface="Arial" pitchFamily="34"/>
                </a:endParaRPr>
              </a:p>
              <a:p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5986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1B1FC8E-07CF-42DC-951D-63E4E94D35C8}" type="slidenum">
              <a:t>31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00855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1B1FC8E-07CF-42DC-951D-63E4E94D35C8}" type="slidenum">
              <a:t>32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dirty="0" smtClean="0"/>
                  <a:t>In this figure</a:t>
                </a:r>
                <a:r>
                  <a:rPr lang="en-US" baseline="0" dirty="0" smtClean="0"/>
                  <a:t> we consider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baseline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0" baseline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 smtClean="0"/>
                  <a:t>Note </a:t>
                </a:r>
                <a:r>
                  <a:rPr lang="en-US" dirty="0" err="1" smtClean="0"/>
                  <a:t>p+q</a:t>
                </a:r>
                <a:r>
                  <a:rPr lang="en-US" dirty="0" smtClean="0"/>
                  <a:t>=1 and </a:t>
                </a:r>
                <a:r>
                  <a:rPr lang="en-US" dirty="0" err="1" smtClean="0"/>
                  <a:t>p_s+q_s</a:t>
                </a:r>
                <a:r>
                  <a:rPr lang="en-US" dirty="0" smtClean="0"/>
                  <a:t>=1</a:t>
                </a:r>
              </a:p>
            </p:txBody>
          </p:sp>
        </mc:Choice>
        <mc:Fallback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dirty="0" smtClean="0"/>
                  <a:t>In this figure</a:t>
                </a:r>
                <a:r>
                  <a:rPr lang="en-US" baseline="0" dirty="0" smtClean="0"/>
                  <a:t> we consider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𝑇=(■8(−𝜇_1&amp;𝑝𝜇_1@0&amp;〖−𝜇〗_2 ))</a:t>
                </a:r>
                <a:r>
                  <a:rPr lang="en-US" dirty="0" smtClean="0"/>
                  <a:t> and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S=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(■8(−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𝜂_1&amp;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𝑝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_𝑠 𝜂_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1@0&amp;〖−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𝜂〗_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2 ))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. </a:t>
                </a:r>
                <a:r>
                  <a:rPr lang="en-US" dirty="0" smtClean="0"/>
                  <a:t>Note </a:t>
                </a:r>
                <a:r>
                  <a:rPr lang="en-US" dirty="0" err="1" smtClean="0"/>
                  <a:t>p+q</a:t>
                </a:r>
                <a:r>
                  <a:rPr lang="en-US" dirty="0" smtClean="0"/>
                  <a:t>=1 and </a:t>
                </a:r>
                <a:r>
                  <a:rPr lang="en-US" dirty="0" err="1" smtClean="0"/>
                  <a:t>p_s+q_s</a:t>
                </a:r>
                <a:r>
                  <a:rPr lang="en-US" dirty="0" smtClean="0"/>
                  <a:t>=1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3102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1B1FC8E-07CF-42DC-951D-63E4E94D35C8}" type="slidenum">
              <a:t>33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US" dirty="0" smtClean="0"/>
                  <a:t>B: means every element of A is multiplied by matrix</a:t>
                </a:r>
                <a:r>
                  <a:rPr lang="en-US" baseline="0" dirty="0" smtClean="0"/>
                  <a:t> B as whole.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sz="2000" b="0" i="0" smtClean="0">
                    <a:latin typeface="Cambria Math" panose="02040503050406030204" pitchFamily="18" charset="0"/>
                  </a:rPr>
                  <a:t>𝐴</a:t>
                </a:r>
                <a:r>
                  <a:rPr lang="en-US" sz="2000" b="0" i="0" smtClean="0">
                    <a:latin typeface="Cambria Math" panose="02040503050406030204" pitchFamily="18" charset="0"/>
                  </a:rPr>
                  <a:t>⊗</a:t>
                </a:r>
                <a:r>
                  <a:rPr lang="en-US" dirty="0" smtClean="0"/>
                  <a:t>B: means every element of A is multiplied by matrix</a:t>
                </a:r>
                <a:r>
                  <a:rPr lang="en-US" baseline="0" dirty="0" smtClean="0"/>
                  <a:t> B as whole.</a:t>
                </a:r>
                <a:endParaRPr lang="en-US" dirty="0" smtClean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4252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1B1FC8E-07CF-42DC-951D-63E4E94D35C8}" type="slidenum">
              <a:t>34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 err="1" smtClean="0"/>
              <a:t>kronecker</a:t>
            </a:r>
            <a:r>
              <a:rPr lang="en-US" dirty="0" smtClean="0"/>
              <a:t> product you can use the built-in function in </a:t>
            </a:r>
            <a:r>
              <a:rPr lang="en-US" dirty="0" err="1" smtClean="0"/>
              <a:t>Matlab</a:t>
            </a:r>
            <a:r>
              <a:rPr lang="en-US" dirty="0" smtClean="0"/>
              <a:t> </a:t>
            </a:r>
            <a:r>
              <a:rPr lang="en-US" dirty="0" err="1" smtClean="0"/>
              <a:t>kron</a:t>
            </a:r>
            <a:r>
              <a:rPr lang="en-US" dirty="0" smtClean="0"/>
              <a:t>(X,Y)</a:t>
            </a:r>
          </a:p>
        </p:txBody>
      </p:sp>
    </p:spTree>
    <p:extLst>
      <p:ext uri="{BB962C8B-B14F-4D97-AF65-F5344CB8AC3E}">
        <p14:creationId xmlns:p14="http://schemas.microsoft.com/office/powerpoint/2010/main" val="7005942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9B66404-4FCD-4AE4-BF89-889EC2107832}" type="slidenum">
              <a:t>35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66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955A88D-EDA3-4F66-819A-5AC0D3092C4C}" type="slidenum">
              <a:t>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811400"/>
          </a:xfr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78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4A28271-BF82-49B5-9060-F5FD108F4C88}" type="slidenum">
              <a:t>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b="0" dirty="0" smtClean="0"/>
                  <a:t>What happens if</a:t>
                </a:r>
                <a:r>
                  <a:rPr lang="en-US" b="0" baseline="0" dirty="0" smtClean="0"/>
                  <a:t> Q becomes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⋱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⋱</m:t>
                            </m:r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⋱</m:t>
                            </m:r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⋱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⋱</m:t>
                            </m:r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⋱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⋱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⋱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⋱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pPr/>
                <a:r>
                  <a:rPr lang="en-US" b="0" dirty="0" smtClean="0"/>
                  <a:t>What happens if</a:t>
                </a:r>
                <a:r>
                  <a:rPr lang="en-US" b="0" baseline="0" dirty="0" smtClean="0"/>
                  <a:t> Q becomes </a:t>
                </a:r>
                <a:r>
                  <a:rPr lang="en-US" i="0">
                    <a:latin typeface="Cambria Math" panose="02040503050406030204" pitchFamily="18" charset="0"/>
                  </a:rPr>
                  <a:t>(█(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𝐵_00@𝐵_01@</a:t>
                </a:r>
                <a:r>
                  <a:rPr lang="en-US" i="0">
                    <a:latin typeface="Cambria Math" panose="02040503050406030204" pitchFamily="18" charset="0"/>
                  </a:rPr>
                  <a:t>0@⋮@⋮)█(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𝐵_01@𝐵_11@𝐴_2@</a:t>
                </a:r>
                <a:r>
                  <a:rPr lang="en-US" i="0">
                    <a:latin typeface="Cambria Math" panose="02040503050406030204" pitchFamily="18" charset="0"/>
                  </a:rPr>
                  <a:t>⋱@⋱)█(0@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𝐴_0@𝐴_1@𝐴_2@</a:t>
                </a:r>
                <a:r>
                  <a:rPr lang="en-US" i="0">
                    <a:latin typeface="Cambria Math" panose="02040503050406030204" pitchFamily="18" charset="0"/>
                  </a:rPr>
                  <a:t>⋱)█(</a:t>
                </a:r>
                <a:r>
                  <a:rPr lang="en-US" i="0" smtClean="0">
                    <a:latin typeface="Cambria Math" panose="02040503050406030204" pitchFamily="18" charset="0"/>
                  </a:rPr>
                  <a:t>…@</a:t>
                </a:r>
                <a:r>
                  <a:rPr lang="en-US" i="0">
                    <a:latin typeface="Cambria Math" panose="02040503050406030204" pitchFamily="18" charset="0"/>
                  </a:rPr>
                  <a:t>⋱@𝐴_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0@𝐴_1@</a:t>
                </a:r>
                <a:r>
                  <a:rPr lang="en-US" i="0">
                    <a:latin typeface="Cambria Math" panose="02040503050406030204" pitchFamily="18" charset="0"/>
                  </a:rPr>
                  <a:t>⋱)█(…@⋱@⋱@⋱@⋱))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651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701A9F8-64F7-4882-AD6D-A013184291A9}" type="slidenum">
              <a:t>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65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55DB2A6-8514-4FBC-B861-26DA6E34A730}" type="slidenum">
              <a:t>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14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588387E-9B45-4201-809B-B9C48CC3EA53}" type="slidenum">
              <a:t>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r>
              <a:rPr lang="en-US" dirty="0" smtClean="0"/>
              <a:t>It is assumed here the A is a generator of an irreducible Markov chain. For less restrictive assumption on A see book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Latouche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Ramaswami</a:t>
            </a:r>
            <a:r>
              <a:rPr lang="en-US" baseline="0" dirty="0" smtClean="0"/>
              <a:t> Section 7.3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82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D5E00E1-EF77-4689-B203-5B2EBA0C2F65}" type="slidenum">
              <a:t>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r>
              <a:rPr lang="en-US" dirty="0" smtClean="0"/>
              <a:t>The rate matrix is a</a:t>
            </a:r>
            <a:r>
              <a:rPr lang="en-US" baseline="0" dirty="0" smtClean="0"/>
              <a:t> non-negative matrix of unit less numbers. </a:t>
            </a:r>
            <a:r>
              <a:rPr lang="en-US" baseline="0" dirty="0" smtClean="0"/>
              <a:t>Note that row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of A_0 is a row of zeros this gives the </a:t>
            </a:r>
            <a:r>
              <a:rPr lang="en-US" baseline="0" dirty="0" err="1" smtClean="0"/>
              <a:t>ith</a:t>
            </a:r>
            <a:r>
              <a:rPr lang="en-US" baseline="0" dirty="0" smtClean="0"/>
              <a:t> row of R is also zero. This may </a:t>
            </a:r>
            <a:r>
              <a:rPr lang="en-US" baseline="0" dirty="0" err="1" smtClean="0"/>
              <a:t>simplies</a:t>
            </a:r>
            <a:r>
              <a:rPr lang="en-US" baseline="0" dirty="0" smtClean="0"/>
              <a:t> the finding of R computed iteratively.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97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fld id="{E1939841-F5FC-4E62-A95B-9507585E07BC}" type="datetime1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Lecture 3: M/M/1 type models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A89EE0-2DCC-4CE9-B6DB-6AA107E1D8F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4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fld id="{F6317830-8202-48D3-BE17-85AFA0E1369B}" type="datetime1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Lecture 3: M/M/1 type models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4CD8A0-C473-4A3B-A1FE-C394CA1FD2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8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fld id="{358B0A67-94E5-42EA-84B0-D41A2C78EC12}" type="datetime1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Lecture 3: M/M/1 type models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9F9502-3ED3-4BE4-A6FA-53836480B8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8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fld id="{76C10A64-170B-4ABB-8E80-7AB6E726713A}" type="datetime1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Lecture 3: M/M/1 type models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D6A7CC-A8C4-44AC-AF21-68FC626AE3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fld id="{28FFA1A2-333E-44E4-97F8-32848E2D0F0C}" type="datetime1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Lecture 3: M/M/1 type models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0FF3A7-294D-4E8E-900F-C126B46BB6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4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fld id="{55E53505-1E49-469D-ACF4-8C39C0617657}" type="datetime1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Lecture 3: M/M/1 type models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BA04BA-41D5-4165-802B-A7EC92700D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0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fld id="{BE15C0E6-4C50-4C51-AB36-156933FAB730}" type="datetime1">
              <a:rPr lang="en-US" smtClean="0"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Lecture 3: M/M/1 type models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4CED8F-A897-44A6-9322-15A4BB9EAED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9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</a:t>
            </a:r>
            <a:r>
              <a:rPr lang="en-US" dirty="0" err="1" smtClean="0"/>
              <a:t>cto</a:t>
            </a:r>
            <a:r>
              <a:rPr lang="en-US" dirty="0" smtClean="0"/>
              <a:t>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fld id="{9E194FFF-55F7-4798-BC0E-B31A321649F7}" type="datetime1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Lecture 3: M/M/1 type models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93072E-5DFF-4CD9-ADC0-EEB60C79125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374" y="6883123"/>
            <a:ext cx="5261032" cy="52128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/>
            <a:r>
              <a:rPr lang="fr-FR" smtClean="0"/>
              <a:t>Lecture 3: M/M/1 type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C5D03E4-8D62-4E90-A532-C86A764DA1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fld id="{6D2B842F-9C1D-40BB-A94B-39C8BDE88322}" type="datetime1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Lecture 3: M/M/1 type models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15BE1B-0DF3-46AE-B3FC-07F7ADDDE77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fld id="{325FE9FE-9927-433F-9578-1AD0AE0F93BF}" type="datetime1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Lecture 3: M/M/1 type models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896A5D-5B80-42B3-AB53-A8FEF686B2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503999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rtl="0" hangingPunct="0">
              <a:buNone/>
              <a:tabLst/>
              <a:defRPr lang="en-US" sz="1400">
                <a:solidFill>
                  <a:schemeClr val="accent1">
                    <a:lumMod val="50000"/>
                  </a:schemeClr>
                </a:solidFill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 algn="l"/>
            <a:r>
              <a:rPr lang="fr-FR" smtClean="0"/>
              <a:t>Lecture 3: M/M/1 type models</a:t>
            </a:r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buNone/>
              <a:tabLst/>
              <a:defRPr lang="en-US" sz="1400">
                <a:solidFill>
                  <a:schemeClr val="accent1">
                    <a:lumMod val="50000"/>
                  </a:schemeClr>
                </a:solidFill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fld id="{792ADDD6-7402-427B-9F6D-276AE3D1A1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  <p:txStyles>
    <p:titleStyle>
      <a:lvl1pPr algn="ctr" rtl="0" hangingPunct="0">
        <a:buNone/>
        <a:tabLst/>
        <a:defRPr lang="en-US" sz="4400" b="0" i="0" u="none" strike="noStrike">
          <a:ln>
            <a:noFill/>
          </a:ln>
          <a:solidFill>
            <a:schemeClr val="accent1">
              <a:lumMod val="50000"/>
            </a:schemeClr>
          </a:solidFill>
          <a:latin typeface="Arial" pitchFamily="18"/>
          <a:cs typeface="Arial" pitchFamily="2"/>
        </a:defRPr>
      </a:lvl1pPr>
    </p:titleStyle>
    <p:bodyStyle>
      <a:lvl1pPr marL="108000" marR="0" indent="0" rtl="0" hangingPunct="0">
        <a:spcBef>
          <a:spcPts val="0"/>
        </a:spcBef>
        <a:spcAft>
          <a:spcPts val="1417"/>
        </a:spcAft>
        <a:buFont typeface="Wingdings" panose="05000000000000000000" pitchFamily="2" charset="2"/>
        <a:buNone/>
        <a:tabLst/>
        <a:defRPr lang="en-US" sz="2800" b="0" i="0" u="none" strike="noStrike">
          <a:ln>
            <a:noFill/>
          </a:ln>
          <a:latin typeface="Arial" pitchFamily="18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ACE2A1-988A-45F2-ABA7-32DF056D6D1C}" type="slidenum">
              <a:t>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671125"/>
            <a:ext cx="9071640" cy="1250280"/>
          </a:xfrm>
        </p:spPr>
        <p:txBody>
          <a:bodyPr/>
          <a:lstStyle/>
          <a:p>
            <a:pPr lvl="0"/>
            <a:r>
              <a:rPr lang="en-US" dirty="0" smtClean="0"/>
              <a:t>Lecture 3: Algorithmic </a:t>
            </a:r>
            <a:r>
              <a:rPr lang="en-US" dirty="0"/>
              <a:t>Methods </a:t>
            </a:r>
            <a:r>
              <a:rPr lang="en-US" dirty="0" smtClean="0"/>
              <a:t>for M/M/1-type models</a:t>
            </a:r>
            <a:endParaRPr lang="en-US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503999" y="2827549"/>
            <a:ext cx="9071640" cy="2872581"/>
          </a:xfrm>
        </p:spPr>
        <p:txBody>
          <a:bodyPr anchor="ctr">
            <a:spAutoFit/>
          </a:bodyPr>
          <a:lstStyle/>
          <a:p>
            <a:pPr marL="0" indent="0" algn="ctr"/>
            <a:r>
              <a:rPr lang="en-US" dirty="0"/>
              <a:t>Dr. Ahmad Al </a:t>
            </a:r>
            <a:r>
              <a:rPr lang="en-US" dirty="0" smtClean="0"/>
              <a:t>Hanbali</a:t>
            </a:r>
          </a:p>
          <a:p>
            <a:pPr marL="0" indent="0" algn="ctr"/>
            <a:r>
              <a:rPr lang="en-US" dirty="0" smtClean="0"/>
              <a:t>Department of Industrial Engineering</a:t>
            </a:r>
          </a:p>
          <a:p>
            <a:pPr marL="0" indent="0" algn="ctr"/>
            <a:r>
              <a:rPr lang="en-US" dirty="0" smtClean="0"/>
              <a:t>University of Twente</a:t>
            </a:r>
          </a:p>
          <a:p>
            <a:pPr marL="0" indent="0" algn="ctr"/>
            <a:r>
              <a:rPr lang="en-US" dirty="0" smtClean="0"/>
              <a:t>a.alhanbali@utwente.nl</a:t>
            </a:r>
          </a:p>
          <a:p>
            <a:pPr marL="0" indent="0"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2" y="6576874"/>
            <a:ext cx="3242190" cy="6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5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l"/>
            <a:r>
              <a:rPr lang="fr-FR" dirty="0" smtClean="0"/>
              <a:t>Lecture 3: M/M/1 type </a:t>
            </a:r>
            <a:r>
              <a:rPr lang="fr-FR" dirty="0" err="1" smtClean="0"/>
              <a:t>models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8D8180-3637-4727-8917-C96DFA35B3B0}" type="slidenum">
              <a:t>10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3554819"/>
              </a:xfrm>
            </p:spPr>
            <p:txBody>
              <a:bodyPr>
                <a:spAutoFit/>
              </a:bodyPr>
              <a:lstStyle/>
              <a:p>
                <a:pPr lvl="0" algn="l">
                  <a:buSzPct val="45000"/>
                  <a:buFont typeface="StarSymbol"/>
                  <a:buChar char="●"/>
                </a:pPr>
                <a:r>
                  <a:rPr lang="en-US" dirty="0" smtClean="0"/>
                  <a:t>On board. Based on proof of </a:t>
                </a:r>
                <a:r>
                  <a:rPr lang="en-US" dirty="0" err="1"/>
                  <a:t>Latouche</a:t>
                </a:r>
                <a:r>
                  <a:rPr lang="en-US" dirty="0"/>
                  <a:t> &amp; </a:t>
                </a:r>
                <a:r>
                  <a:rPr lang="en-US" dirty="0" err="1"/>
                  <a:t>Ramaswami</a:t>
                </a:r>
                <a:r>
                  <a:rPr lang="en-US" dirty="0"/>
                  <a:t> in the book “Introduction to Matrix Analytic Methods in Stochastic Modeling” Chap. 6 P. 129-133</a:t>
                </a:r>
              </a:p>
              <a:p>
                <a:pPr lvl="0" algn="ctr"/>
                <a:r>
                  <a:rPr lang="en-US" dirty="0"/>
                  <a:t>......</a:t>
                </a:r>
              </a:p>
              <a:p>
                <a:pPr lvl="0" algn="l">
                  <a:buSzPct val="45000"/>
                </a:pPr>
                <a:r>
                  <a:rPr lang="en-US" dirty="0"/>
                  <a:t>A direct result of the </a:t>
                </a:r>
                <a:r>
                  <a:rPr lang="en-US" dirty="0" smtClean="0"/>
                  <a:t>previous </a:t>
                </a:r>
                <a:r>
                  <a:rPr lang="en-US" dirty="0"/>
                  <a:t>theorem is that spectral radius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𝑅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 is &lt; 1</a:t>
                </a:r>
              </a:p>
              <a:p>
                <a:pPr lvl="0" algn="l">
                  <a:buSzPct val="45000"/>
                </a:pPr>
                <a:r>
                  <a:rPr lang="en-US" dirty="0"/>
                  <a:t>It remains to find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b="0" i="1" baseline="-25000" dirty="0">
                        <a:latin typeface="Cambria Math" panose="02040503050406030204" pitchFamily="18" charset="0"/>
                        <a:cs typeface="Arial" pitchFamily="34"/>
                      </a:rPr>
                      <m:t>0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cs typeface="Arial" pitchFamily="34"/>
                      </a:rPr>
                      <m:t>1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 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,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𝑅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3554819"/>
              </a:xfrm>
              <a:blipFill rotWithShape="0">
                <a:blip r:embed="rId3"/>
                <a:stretch>
                  <a:fillRect l="-1210" t="-3087" r="-3091" b="-5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71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l"/>
            <a:r>
              <a:rPr lang="fr-FR" dirty="0" smtClean="0"/>
              <a:t>Lecture 3: M/M/1 type </a:t>
            </a:r>
            <a:r>
              <a:rPr lang="fr-FR" dirty="0" err="1" smtClean="0"/>
              <a:t>models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8540C8-7329-451E-807B-7F53D98817E5}" type="slidenum">
              <a:t>11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/>
              <a:t>Equilibrium Distribution (cnt'd)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5314275"/>
              </a:xfrm>
            </p:spPr>
            <p:txBody>
              <a:bodyPr>
                <a:spAutoFit/>
              </a:bodyPr>
              <a:lstStyle/>
              <a:p>
                <a:pPr lvl="0"/>
                <a:r>
                  <a:rPr lang="en-US" b="1" dirty="0" smtClean="0"/>
                  <a:t>Lemma</a:t>
                </a:r>
                <a:r>
                  <a:rPr lang="en-US" dirty="0"/>
                  <a:t>: The matrix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the </a:t>
                </a:r>
                <a:r>
                  <a:rPr lang="en-US" i="1" dirty="0"/>
                  <a:t>minimal</a:t>
                </a:r>
                <a:r>
                  <a:rPr lang="en-US" dirty="0"/>
                  <a:t> </a:t>
                </a:r>
                <a:r>
                  <a:rPr lang="en-US" i="1" dirty="0"/>
                  <a:t>non-</a:t>
                </a:r>
              </a:p>
              <a:p>
                <a:pPr lvl="0"/>
                <a:r>
                  <a:rPr lang="en-US" i="1" dirty="0"/>
                  <a:t>negative</a:t>
                </a:r>
                <a:r>
                  <a:rPr lang="en-US" dirty="0"/>
                  <a:t> solution of</a:t>
                </a:r>
              </a:p>
              <a:p>
                <a:pPr lvl="0" algn="ctr"/>
                <a:r>
                  <a:rPr lang="en-US" dirty="0">
                    <a:latin typeface="Arial" pitchFamily="34"/>
                    <a:cs typeface="Arial" pitchFamily="34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𝐴</m:t>
                    </m:r>
                    <m:r>
                      <a:rPr lang="en-US" b="0" i="1" baseline="-25000" dirty="0">
                        <a:latin typeface="Cambria Math" panose="02040503050406030204" pitchFamily="18" charset="0"/>
                        <a:cs typeface="Arial" pitchFamily="34"/>
                      </a:rPr>
                      <m:t>0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Arial" pitchFamily="34"/>
                      </a:rPr>
                      <m:t>+ 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Arial" pitchFamily="34"/>
                      </a:rPr>
                      <m:t>𝑅𝐴</m:t>
                    </m:r>
                    <m:r>
                      <a:rPr lang="en-US" b="0" i="1" baseline="-25000" dirty="0">
                        <a:latin typeface="Cambria Math" panose="02040503050406030204" pitchFamily="18" charset="0"/>
                        <a:cs typeface="Arial" pitchFamily="34"/>
                      </a:rPr>
                      <m:t>1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Arial" pitchFamily="34"/>
                      </a:rPr>
                      <m:t>+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Arial" pitchFamily="34"/>
                      </a:rPr>
                      <m:t>𝑅</m:t>
                    </m:r>
                    <m:r>
                      <a:rPr lang="en-US" b="0" i="1" baseline="30000" dirty="0">
                        <a:latin typeface="Cambria Math" panose="02040503050406030204" pitchFamily="18" charset="0"/>
                        <a:cs typeface="Arial" pitchFamily="34"/>
                      </a:rPr>
                      <m:t>2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Arial" pitchFamily="34"/>
                      </a:rPr>
                      <m:t>𝐴</m:t>
                    </m:r>
                    <m:r>
                      <a:rPr lang="en-US" b="0" i="1" baseline="-25000" dirty="0">
                        <a:latin typeface="Cambria Math" panose="02040503050406030204" pitchFamily="18" charset="0"/>
                        <a:cs typeface="Arial" pitchFamily="34"/>
                      </a:rPr>
                      <m:t>2 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Arial" pitchFamily="34"/>
                      </a:rPr>
                      <m:t>= 0	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</a:t>
                </a:r>
                <a:r>
                  <a:rPr lang="en-US" dirty="0">
                    <a:latin typeface="Arial" pitchFamily="34"/>
                    <a:cs typeface="Arial" pitchFamily="34"/>
                  </a:rPr>
                  <a:t>	</a:t>
                </a:r>
                <a:endParaRPr lang="en-US" dirty="0" smtClean="0">
                  <a:latin typeface="Arial" pitchFamily="34"/>
                  <a:cs typeface="Arial" pitchFamily="34"/>
                </a:endParaRPr>
              </a:p>
              <a:p>
                <a:pPr lvl="0" algn="l"/>
                <a:r>
                  <a:rPr lang="en-US" b="1" dirty="0" smtClean="0"/>
                  <a:t>Lemma</a:t>
                </a:r>
                <a:r>
                  <a:rPr lang="en-US" dirty="0" smtClean="0"/>
                  <a:t>: The stationary probability vectors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  <a:cs typeface="Arial" pitchFamily="34"/>
                      </a:rPr>
                      <m:t>0</m:t>
                    </m:r>
                  </m:oMath>
                </a14:m>
                <a:r>
                  <a:rPr lang="en-US" baseline="-25000" dirty="0" smtClean="0">
                    <a:latin typeface="Arial" pitchFamily="34"/>
                    <a:cs typeface="Arial" pitchFamily="34"/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cs typeface="Arial" pitchFamily="34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 lvl="0"/>
                <a:r>
                  <a:rPr lang="en-US" dirty="0" smtClean="0"/>
                  <a:t>are the </a:t>
                </a:r>
                <a:r>
                  <a:rPr lang="en-US" dirty="0"/>
                  <a:t>unique solution of</a:t>
                </a:r>
                <a:endParaRPr lang="en-US" dirty="0" smtClean="0"/>
              </a:p>
              <a:p>
                <a:pPr lvl="0"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b="0" i="1" baseline="-25000" dirty="0">
                        <a:latin typeface="Cambria Math" panose="02040503050406030204" pitchFamily="18" charset="0"/>
                        <a:cs typeface="Arial" pitchFamily="34"/>
                      </a:rPr>
                      <m:t>0</m:t>
                    </m:r>
                    <m:sSub>
                      <m:sSubPr>
                        <m:ctrlPr>
                          <a:rPr lang="en-US" b="0" i="1" baseline="-25000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00</m:t>
                        </m:r>
                      </m:sub>
                    </m:sSub>
                    <m:r>
                      <a:rPr lang="en-US" b="0" i="1" dirty="0">
                        <a:latin typeface="Cambria Math" panose="02040503050406030204" pitchFamily="18" charset="0"/>
                        <a:cs typeface="Arial" pitchFamily="34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10</m:t>
                        </m:r>
                      </m:sub>
                    </m:sSub>
                    <m:r>
                      <a:rPr lang="en-US" b="0" i="1" dirty="0">
                        <a:latin typeface="Cambria Math" panose="02040503050406030204" pitchFamily="18" charset="0"/>
                        <a:cs typeface="Arial" pitchFamily="34"/>
                      </a:rPr>
                      <m:t>=0</m:t>
                    </m:r>
                  </m:oMath>
                </a14:m>
                <a:r>
                  <a:rPr lang="en-US" b="0" dirty="0" smtClean="0">
                    <a:latin typeface="Arial" pitchFamily="34"/>
                    <a:cs typeface="Arial" pitchFamily="34"/>
                  </a:rPr>
                  <a:t> 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𝑝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cs typeface="Arial" pitchFamily="34"/>
                        </a:rPr>
                        <m:t>0</m:t>
                      </m:r>
                      <m:sSub>
                        <m:sSubPr>
                          <m:ctrlPr>
                            <a:rPr lang="en-US" i="1" baseline="-25000" dirty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0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1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𝑅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𝐴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)=0</m:t>
                      </m:r>
                    </m:oMath>
                  </m:oMathPara>
                </a14:m>
                <a:endParaRPr lang="en-US" dirty="0">
                  <a:latin typeface="Arial" pitchFamily="34"/>
                  <a:cs typeface="Arial" pitchFamily="34"/>
                </a:endParaRPr>
              </a:p>
              <a:p>
                <a:pPr lvl="0" algn="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+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cs typeface="Arial" pitchFamily="34"/>
                      </a:rPr>
                      <m:t>1 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d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𝐼</m:t>
                            </m:r>
                            <m:r>
                              <a:rPr lang="en-US" b="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−</m:t>
                            </m:r>
                            <m:r>
                              <a:rPr lang="en-US" b="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𝑅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sup>
                    </m:sSup>
                    <m:r>
                      <a:rPr lang="en-US" b="0" i="1" dirty="0">
                        <a:latin typeface="Cambria Math" panose="02040503050406030204" pitchFamily="18" charset="0"/>
                        <a:cs typeface="Arial" pitchFamily="34"/>
                      </a:rPr>
                      <m:t>𝑒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Arial" pitchFamily="34"/>
                      </a:rPr>
                      <m:t>=1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(Normalization condition)</a:t>
                </a:r>
                <a:endParaRPr lang="en-US" dirty="0">
                  <a:latin typeface="Arial" pitchFamily="34"/>
                  <a:cs typeface="Arial" pitchFamily="34"/>
                </a:endParaRPr>
              </a:p>
              <a:p>
                <a:pPr lvl="0" algn="ctr"/>
                <a:endParaRPr lang="en-US" dirty="0">
                  <a:latin typeface="Arial" pitchFamily="34"/>
                  <a:cs typeface="Arial" pitchFamily="34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5314275"/>
              </a:xfrm>
              <a:blipFill rotWithShape="0">
                <a:blip r:embed="rId3"/>
                <a:stretch>
                  <a:fillRect l="-1210" t="-2064" r="-2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42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l"/>
            <a:r>
              <a:rPr lang="fr-FR" dirty="0" smtClean="0"/>
              <a:t>Lecture 3: M/M/1 type </a:t>
            </a:r>
            <a:r>
              <a:rPr lang="fr-FR" dirty="0" err="1" smtClean="0"/>
              <a:t>models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53349C-48BE-4DFC-99F3-065355690EBF}" type="slidenum">
              <a:t>12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/>
              <a:t>Compute </a:t>
            </a:r>
            <a:r>
              <a:rPr lang="en-US" b="1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3852978"/>
              </a:xfrm>
            </p:spPr>
            <p:txBody>
              <a:bodyPr>
                <a:spAutoFit/>
              </a:bodyPr>
              <a:lstStyle/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Rearrange the quadratic equation of the rate matrix:</a:t>
                </a:r>
              </a:p>
              <a:p>
                <a:pPr lvl="0"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𝐴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  <a:cs typeface="Arial" pitchFamily="34"/>
                            </a:rPr>
                            <m:t>0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+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𝑅</m:t>
                          </m:r>
                          <m:r>
                            <a:rPr lang="en-US" i="1" baseline="30000" dirty="0">
                              <a:latin typeface="Cambria Math" panose="02040503050406030204" pitchFamily="18" charset="0"/>
                              <a:cs typeface="Arial" pitchFamily="34"/>
                            </a:rPr>
                            <m:t>2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𝐴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  <a:cs typeface="Arial" pitchFamily="34"/>
                            </a:rPr>
                            <m:t>2</m:t>
                          </m:r>
                        </m:e>
                      </m:d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𝐴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Arial" pitchFamily="34"/>
                  <a:cs typeface="Arial" pitchFamily="34"/>
                </a:endParaRPr>
              </a:p>
              <a:p>
                <a:pPr marL="565200" lvl="0" indent="-457200" algn="l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pitchFamily="34"/>
                    <a:cs typeface="Arial" pitchFamily="34"/>
                  </a:rPr>
                  <a:t>A</a:t>
                </a:r>
                <a:r>
                  <a:rPr lang="en-US" baseline="-25000" dirty="0">
                    <a:latin typeface="Arial" pitchFamily="34"/>
                    <a:cs typeface="Arial" pitchFamily="34"/>
                  </a:rPr>
                  <a:t>1 </a:t>
                </a:r>
                <a:r>
                  <a:rPr lang="en-US" dirty="0">
                    <a:latin typeface="Arial" pitchFamily="34"/>
                    <a:cs typeface="Arial" pitchFamily="34"/>
                  </a:rPr>
                  <a:t>is invertible since it is a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generator </a:t>
                </a:r>
                <a:r>
                  <a:rPr lang="en-US" dirty="0">
                    <a:latin typeface="Arial" pitchFamily="34"/>
                    <a:cs typeface="Arial" pitchFamily="34"/>
                  </a:rPr>
                  <a:t>of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a transient Markov chain states </a:t>
                </a:r>
                <a:r>
                  <a:rPr lang="en-US" i="1" dirty="0">
                    <a:latin typeface="Times New Roman" pitchFamily="18"/>
                    <a:cs typeface="Arial" pitchFamily="34"/>
                  </a:rPr>
                  <a:t>l</a:t>
                </a:r>
                <a:r>
                  <a:rPr lang="en-US" dirty="0">
                    <a:latin typeface="Arial" pitchFamily="34"/>
                    <a:cs typeface="Arial" pitchFamily="34"/>
                  </a:rPr>
                  <a:t>(n), n&gt;0</a:t>
                </a:r>
              </a:p>
              <a:p>
                <a:pPr marL="565200" lvl="0" indent="-457200" algn="l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pitchFamily="34"/>
                    <a:cs typeface="Arial" pitchFamily="34"/>
                  </a:rPr>
                  <a:t>Fixed point equation solved by successive substitution</a:t>
                </a:r>
              </a:p>
              <a:p>
                <a:pPr lvl="0"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=−(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+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𝑘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)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,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𝑅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=0</m:t>
                    </m:r>
                  </m:oMath>
                </a14:m>
                <a:endParaRPr lang="en-US" dirty="0">
                  <a:latin typeface="Arial" pitchFamily="34"/>
                  <a:cs typeface="Arial" pitchFamily="34"/>
                </a:endParaRPr>
              </a:p>
              <a:p>
                <a:pPr marL="565200" lvl="0" indent="-457200" algn="l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pitchFamily="34"/>
                    <a:cs typeface="Arial" pitchFamily="34"/>
                  </a:rPr>
                  <a:t>It can be shown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𝑅</m:t>
                    </m:r>
                    <m:r>
                      <a:rPr lang="en-US" b="0" i="1" baseline="-25000" dirty="0" err="1">
                        <a:latin typeface="Cambria Math" panose="02040503050406030204" pitchFamily="18" charset="0"/>
                        <a:cs typeface="Arial" pitchFamily="34"/>
                      </a:rPr>
                      <m:t>𝑘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Arial" pitchFamily="34"/>
                      </a:rPr>
                      <m:t>→ 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Arial" pitchFamily="34"/>
                      </a:rPr>
                      <m:t>𝑅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Arial" pitchFamily="34"/>
                      </a:rPr>
                      <m:t> 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→∞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3852978"/>
              </a:xfrm>
              <a:blipFill rotWithShape="0">
                <a:blip r:embed="rId3"/>
                <a:stretch>
                  <a:fillRect t="-2848" b="-4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62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0182" y="7007846"/>
            <a:ext cx="5261032" cy="521280"/>
          </a:xfrm>
        </p:spPr>
        <p:txBody>
          <a:bodyPr/>
          <a:lstStyle/>
          <a:p>
            <a:pPr lvl="0" algn="l"/>
            <a:r>
              <a:rPr lang="fr-FR" dirty="0" smtClean="0"/>
              <a:t>Lecture 3: M/M/1 type </a:t>
            </a:r>
            <a:r>
              <a:rPr lang="fr-FR" dirty="0" err="1" smtClean="0"/>
              <a:t>models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359" y="7007846"/>
            <a:ext cx="2348280" cy="521280"/>
          </a:xfrm>
        </p:spPr>
        <p:txBody>
          <a:bodyPr/>
          <a:lstStyle/>
          <a:p>
            <a:pPr lvl="0"/>
            <a:fld id="{8553349C-48BE-4DFC-99F3-065355690EBF}" type="slidenum">
              <a:t>13</a:t>
            </a:fld>
            <a:endParaRPr lang="en-US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Special cases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5238806"/>
              </a:xfrm>
            </p:spPr>
            <p:txBody>
              <a:bodyPr>
                <a:spAutoFit/>
              </a:bodyPr>
              <a:lstStyle/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𝛼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is a product of two vectors where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𝑣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is column vector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𝛼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is row vector 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=1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, the rate matrix reads,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itchFamily="34"/>
                      </a:rPr>
                      <m:t>𝑒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 is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a column vector of ones, </a:t>
                </a:r>
                <a:endParaRPr lang="en-US" b="0" i="1" dirty="0" smtClean="0">
                  <a:latin typeface="Cambria Math" panose="02040503050406030204" pitchFamily="18" charset="0"/>
                  <a:cs typeface="Arial" pitchFamily="34"/>
                </a:endParaRPr>
              </a:p>
              <a:p>
                <a:pPr lvl="0" algn="ctr">
                  <a:spcAft>
                    <a:spcPts val="600"/>
                  </a:spcAft>
                  <a:buSzPct val="45000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,</a:t>
                </a:r>
              </a:p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pitchFamily="34"/>
                    <a:cs typeface="Arial" pitchFamily="34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cs typeface="Arial" pitchFamily="34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Arial" pitchFamily="34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𝛽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Arial" pitchFamily="34"/>
                      </a:rPr>
                      <m:t> 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</a:t>
                </a:r>
                <a:r>
                  <a:rPr lang="en-US" dirty="0">
                    <a:latin typeface="Arial" pitchFamily="34"/>
                    <a:cs typeface="Arial" pitchFamily="34"/>
                  </a:rPr>
                  <a:t>is a product of two vectors where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𝑤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 is column vector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𝛽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 is row vector 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cs typeface="Arial" pitchFamily="34"/>
                      </a:rPr>
                      <m:t>=1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, the rate matrix reads </a:t>
                </a:r>
                <a:endParaRPr lang="en-US" i="1" dirty="0">
                  <a:latin typeface="Cambria Math" panose="02040503050406030204" pitchFamily="18" charset="0"/>
                  <a:cs typeface="Arial" pitchFamily="34"/>
                </a:endParaRPr>
              </a:p>
              <a:p>
                <a:pPr lvl="0" algn="ctr">
                  <a:spcAft>
                    <a:spcPts val="600"/>
                  </a:spcAft>
                  <a:buSzPct val="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Arial" pitchFamily="34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  <a:cs typeface="Arial" pitchFamily="34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/>
                        </a:rPr>
                        <m:t>𝑎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cs typeface="Arial" pitchFamily="34"/>
                        </a:rPr>
                        <m:t>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𝑖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  <a:cs typeface="Arial" pitchFamily="34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𝜂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/>
                        </a:rPr>
                        <m:t>𝑅</m:t>
                      </m:r>
                    </m:oMath>
                  </m:oMathPara>
                </a14:m>
                <a:endParaRPr lang="en-US" dirty="0">
                  <a:latin typeface="Arial" pitchFamily="34"/>
                  <a:cs typeface="Arial" pitchFamily="34"/>
                </a:endParaRPr>
              </a:p>
              <a:p>
                <a:pPr lvl="0" algn="l">
                  <a:spcAft>
                    <a:spcPts val="600"/>
                  </a:spcAft>
                  <a:buSzPct val="45000"/>
                </a:pPr>
                <a:r>
                  <a:rPr lang="en-US" dirty="0">
                    <a:latin typeface="Arial" pitchFamily="34"/>
                    <a:cs typeface="Arial" pitchFamily="34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𝑎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 is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some row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itchFamily="34"/>
                      </a:rPr>
                      <m:t>𝜂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</m:oMath>
                </a14:m>
                <a:r>
                  <a:rPr lang="en-US" dirty="0">
                    <a:cs typeface="Arial" pitchFamily="34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𝑤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(a number).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itchFamily="34"/>
                      </a:rPr>
                      <m:t>𝜂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is  spectral radius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itchFamily="34"/>
                      </a:rPr>
                      <m:t>𝑅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and can be found as the root (0,1) of</a:t>
                </a:r>
              </a:p>
              <a:p>
                <a:pPr lvl="0" algn="ctr">
                  <a:spcAft>
                    <a:spcPts val="600"/>
                  </a:spcAft>
                  <a:buSzPct val="45000"/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Arial" pitchFamily="34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𝑥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=0</m:t>
                    </m:r>
                  </m:oMath>
                </a14:m>
                <a:endParaRPr lang="en-US" dirty="0">
                  <a:latin typeface="Arial" pitchFamily="34"/>
                  <a:cs typeface="Arial" pitchFamily="34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5238806"/>
              </a:xfrm>
              <a:blipFill rotWithShape="0">
                <a:blip r:embed="rId3"/>
                <a:stretch>
                  <a:fillRect l="-1210" t="-2093" r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03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374" y="7029427"/>
            <a:ext cx="5261032" cy="521280"/>
          </a:xfrm>
        </p:spPr>
        <p:txBody>
          <a:bodyPr/>
          <a:lstStyle/>
          <a:p>
            <a:pPr lvl="0" algn="l"/>
            <a:r>
              <a:rPr lang="fr-FR" dirty="0" smtClean="0"/>
              <a:t>Lecture 3: M/M/1 type </a:t>
            </a:r>
            <a:r>
              <a:rPr lang="fr-FR" dirty="0" err="1" smtClean="0"/>
              <a:t>models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000" y="7009080"/>
            <a:ext cx="2348280" cy="521280"/>
          </a:xfrm>
        </p:spPr>
        <p:txBody>
          <a:bodyPr/>
          <a:lstStyle/>
          <a:p>
            <a:pPr lvl="0"/>
            <a:fld id="{8553349C-48BE-4DFC-99F3-065355690EBF}" type="slidenum">
              <a:t>14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Spectral expansion method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8" y="1683696"/>
                <a:ext cx="9310561" cy="5348772"/>
              </a:xfrm>
            </p:spPr>
            <p:txBody>
              <a:bodyPr wrap="square">
                <a:spAutoFit/>
              </a:bodyPr>
              <a:lstStyle/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The balance equation can be seen as a difference equation with a basis solution of form</a:t>
                </a:r>
              </a:p>
              <a:p>
                <a:pPr lvl="0" algn="ctr">
                  <a:spcAft>
                    <a:spcPts val="600"/>
                  </a:spcAft>
                  <a:buSzPct val="45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itchFamily="34"/>
                      </a:rPr>
                      <m:t>𝑦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itchFamily="34"/>
                      </a:rPr>
                      <m:t>,</m:t>
                    </m:r>
                  </m:oMath>
                </a14:m>
                <a:r>
                  <a:rPr lang="en-US" sz="2400" dirty="0" smtClean="0">
                    <a:latin typeface="Arial" pitchFamily="34"/>
                    <a:cs typeface="Arial" pitchFamily="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0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,…,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≠0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𝑎𝑛𝑑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&lt;1</m:t>
                    </m:r>
                  </m:oMath>
                </a14:m>
                <a:endParaRPr lang="en-US" sz="2400" dirty="0" smtClean="0">
                  <a:latin typeface="Arial" pitchFamily="34"/>
                  <a:cs typeface="Arial" pitchFamily="34"/>
                </a:endParaRPr>
              </a:p>
              <a:p>
                <a:pPr marL="565200" indent="-457200" algn="l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Inserting this solution in the balance equation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𝑛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𝐴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  <a:cs typeface="Arial" pitchFamily="34"/>
                      </a:rPr>
                      <m:t>0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𝑝𝑛𝐴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  <a:cs typeface="Arial" pitchFamily="34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𝑛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Arial" pitchFamily="34"/>
                          </a:rPr>
                          <m:t>+1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𝐴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  <a:cs typeface="Arial" pitchFamily="34"/>
                      </a:rPr>
                      <m:t>2 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= 0</m:t>
                    </m:r>
                  </m:oMath>
                </a14:m>
                <a:r>
                  <a:rPr lang="en-US" sz="2400" dirty="0">
                    <a:latin typeface="Arial" pitchFamily="34"/>
                    <a:cs typeface="Arial" pitchFamily="34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≥2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yields</a:t>
                </a:r>
              </a:p>
              <a:p>
                <a:pPr algn="ctr">
                  <a:spcAft>
                    <a:spcPts val="600"/>
                  </a:spcAft>
                  <a:buSzPct val="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𝑥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/>
                        </a:rPr>
                        <m:t>=0⇒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𝑥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sz="2400" dirty="0" smtClean="0">
                  <a:latin typeface="Arial" pitchFamily="34"/>
                  <a:cs typeface="Arial" pitchFamily="34"/>
                </a:endParaRPr>
              </a:p>
              <a:p>
                <a:pPr marL="565200" indent="-457200" algn="l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This latter equation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+1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roots in the unit disk and</a:t>
                </a:r>
              </a:p>
              <a:p>
                <a:pPr algn="ctr">
                  <a:spcAft>
                    <a:spcPts val="600"/>
                  </a:spcAft>
                  <a:buSzPct val="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Arial" pitchFamily="34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Arial" pitchFamily="34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Arial" pitchFamily="34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=1,2,…</m:t>
                          </m:r>
                        </m:e>
                      </m:nary>
                    </m:oMath>
                  </m:oMathPara>
                </a14:m>
                <a:endParaRPr lang="en-US" sz="2400" dirty="0" smtClean="0">
                  <a:latin typeface="Arial" pitchFamily="34"/>
                  <a:cs typeface="Arial" pitchFamily="34"/>
                </a:endParaRPr>
              </a:p>
              <a:p>
                <a:pPr marL="565200" indent="-457200" algn="l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The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=0,…,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,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are found using the boundary equations and the normalization condition  </a:t>
                </a:r>
                <a:endParaRPr lang="en-US" dirty="0">
                  <a:latin typeface="Arial" pitchFamily="34"/>
                  <a:cs typeface="Arial" pitchFamily="34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8" y="1683696"/>
                <a:ext cx="9310561" cy="5348772"/>
              </a:xfrm>
              <a:blipFill rotWithShape="0">
                <a:blip r:embed="rId3"/>
                <a:stretch>
                  <a:fillRect t="-2050" r="-1637" b="-3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49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374" y="7029427"/>
            <a:ext cx="5261032" cy="521280"/>
          </a:xfrm>
        </p:spPr>
        <p:txBody>
          <a:bodyPr/>
          <a:lstStyle/>
          <a:p>
            <a:pPr lvl="0" algn="l"/>
            <a:r>
              <a:rPr lang="fr-FR" dirty="0" smtClean="0"/>
              <a:t>Lecture 3: M/M/1 type </a:t>
            </a:r>
            <a:r>
              <a:rPr lang="fr-FR" dirty="0" err="1" smtClean="0"/>
              <a:t>models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000" y="7009080"/>
            <a:ext cx="2348280" cy="521280"/>
          </a:xfrm>
        </p:spPr>
        <p:txBody>
          <a:bodyPr/>
          <a:lstStyle/>
          <a:p>
            <a:pPr lvl="0"/>
            <a:fld id="{8553349C-48BE-4DFC-99F3-065355690EBF}" type="slidenum">
              <a:t>15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Spectral expansion method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8" y="1683696"/>
                <a:ext cx="9310561" cy="4616648"/>
              </a:xfrm>
            </p:spPr>
            <p:txBody>
              <a:bodyPr wrap="square">
                <a:spAutoFit/>
              </a:bodyPr>
              <a:lstStyle/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The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are eigenvalue of the rate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𝑅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with corresponding left eigenvectors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itchFamily="34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+1</m:t>
                        </m:r>
                      </m:sub>
                    </m:sSub>
                  </m:oMath>
                </a14:m>
                <a:endParaRPr lang="en-US" dirty="0" smtClean="0">
                  <a:latin typeface="Arial" pitchFamily="34"/>
                  <a:cs typeface="Arial" pitchFamily="34"/>
                </a:endParaRPr>
              </a:p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If it appears some these roots are of a multiplicity higher than one a more complicated basis solution should be considered</a:t>
                </a:r>
              </a:p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No probabilistic interpretation is available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’s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’s</a:t>
                </a:r>
              </a:p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Numerically it has been found that Matrix geometric methods is more stable than the spectral expansion</a:t>
                </a:r>
              </a:p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endParaRPr lang="en-US" dirty="0" smtClean="0">
                  <a:latin typeface="Arial" pitchFamily="34"/>
                  <a:cs typeface="Arial" pitchFamily="34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8" y="1683696"/>
                <a:ext cx="9310561" cy="4616648"/>
              </a:xfrm>
              <a:blipFill rotWithShape="0">
                <a:blip r:embed="rId3"/>
                <a:stretch>
                  <a:fillRect t="-2375" r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32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Lecture 3: M/M/1 type models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1AC33E-1AB0-4402-9832-6BFF29A8FC5B}" type="slidenum">
              <a:t>16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/>
              <a:t>M/M/1 Type models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2262158"/>
          </a:xfrm>
        </p:spPr>
        <p:txBody>
          <a:bodyPr>
            <a:spAutoFit/>
          </a:bodyPr>
          <a:lstStyle/>
          <a:p>
            <a:pPr marL="565200" lvl="0" indent="-457200">
              <a:buSzPct val="45000"/>
              <a:buFont typeface="Wingdings" panose="05000000000000000000" pitchFamily="2" charset="2"/>
              <a:buChar char="q"/>
            </a:pPr>
            <a:r>
              <a:rPr lang="en-US" dirty="0"/>
              <a:t>Machine with set-up times</a:t>
            </a:r>
          </a:p>
          <a:p>
            <a:pPr marL="565200" lvl="0" indent="-457200">
              <a:buSzPct val="45000"/>
              <a:buFont typeface="Wingdings" panose="05000000000000000000" pitchFamily="2" charset="2"/>
              <a:buChar char="q"/>
            </a:pPr>
            <a:r>
              <a:rPr lang="en-US" dirty="0"/>
              <a:t>Unreliable machine</a:t>
            </a:r>
          </a:p>
          <a:p>
            <a:pPr marL="565200" lvl="0" indent="-457200">
              <a:buSzPct val="45000"/>
              <a:buFont typeface="Wingdings" panose="05000000000000000000" pitchFamily="2" charset="2"/>
              <a:buChar char="q"/>
            </a:pPr>
            <a:r>
              <a:rPr lang="en-US" dirty="0"/>
              <a:t>M/</a:t>
            </a:r>
            <a:r>
              <a:rPr lang="en-US" dirty="0" err="1"/>
              <a:t>E</a:t>
            </a:r>
            <a:r>
              <a:rPr lang="en-US" baseline="-25000" dirty="0" err="1"/>
              <a:t>r</a:t>
            </a:r>
            <a:r>
              <a:rPr lang="en-US" dirty="0"/>
              <a:t>/1 model</a:t>
            </a:r>
          </a:p>
          <a:p>
            <a:pPr marL="565200" lvl="0" indent="-457200">
              <a:buSzPct val="45000"/>
              <a:buFont typeface="Wingdings" panose="05000000000000000000" pitchFamily="2" charset="2"/>
              <a:buChar char="q"/>
            </a:pPr>
            <a:r>
              <a:rPr lang="en-US" dirty="0" err="1"/>
              <a:t>E</a:t>
            </a:r>
            <a:r>
              <a:rPr lang="en-US" baseline="-25000" dirty="0" err="1"/>
              <a:t>r</a:t>
            </a:r>
            <a:r>
              <a:rPr lang="en-US" dirty="0"/>
              <a:t>/M/1 model</a:t>
            </a:r>
          </a:p>
        </p:txBody>
      </p:sp>
    </p:spTree>
    <p:extLst>
      <p:ext uri="{BB962C8B-B14F-4D97-AF65-F5344CB8AC3E}">
        <p14:creationId xmlns:p14="http://schemas.microsoft.com/office/powerpoint/2010/main" val="105229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l"/>
            <a:r>
              <a:rPr lang="fr-FR" dirty="0" smtClean="0"/>
              <a:t>Lecture 3: M/M/1 type </a:t>
            </a:r>
            <a:r>
              <a:rPr lang="fr-FR" dirty="0" err="1" smtClean="0"/>
              <a:t>models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1F1CCA-F3C0-4783-82F3-3D5BF0D31680}" type="slidenum">
              <a:t>17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/>
              <a:t>Machine with set-up times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2944396"/>
              </a:xfrm>
            </p:spPr>
            <p:txBody>
              <a:bodyPr>
                <a:spAutoFit/>
              </a:bodyPr>
              <a:lstStyle/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/>
                  <a:t>In addition to assumptions of M/M/1 system, </a:t>
                </a:r>
                <a:r>
                  <a:rPr lang="en-US" dirty="0" smtClean="0"/>
                  <a:t>further </a:t>
                </a:r>
                <a:r>
                  <a:rPr lang="en-US" dirty="0"/>
                  <a:t>assume that  the system is turned off when it is </a:t>
                </a:r>
                <a:r>
                  <a:rPr lang="en-US" dirty="0" smtClean="0"/>
                  <a:t>empty</a:t>
                </a:r>
                <a:endParaRPr lang="en-US" dirty="0"/>
              </a:p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/>
                  <a:t>System is turned on again when </a:t>
                </a:r>
                <a:r>
                  <a:rPr lang="en-US" dirty="0" smtClean="0"/>
                  <a:t>a </a:t>
                </a:r>
                <a:r>
                  <a:rPr lang="en-US" dirty="0"/>
                  <a:t>new costumer arrives</a:t>
                </a:r>
              </a:p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/>
                  <a:t>The set-up time is exponentially distributed with mean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𝜃</m:t>
                    </m:r>
                  </m:oMath>
                </a14:m>
                <a:endParaRPr lang="en-US" dirty="0">
                  <a:latin typeface="Arial" pitchFamily="34"/>
                  <a:cs typeface="Arial" pitchFamily="34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2944396"/>
              </a:xfrm>
              <a:blipFill rotWithShape="0">
                <a:blip r:embed="rId3"/>
                <a:stretch>
                  <a:fillRect t="-3727" r="-3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40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l"/>
            <a:r>
              <a:rPr lang="fr-FR" dirty="0" smtClean="0"/>
              <a:t>Lecture 3: M/M/1 type </a:t>
            </a:r>
            <a:r>
              <a:rPr lang="fr-FR" dirty="0" err="1" smtClean="0"/>
              <a:t>models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AF3A4E-7F96-40D0-A609-8728440D777C}" type="slidenum">
              <a:t>18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/>
              <a:t>Machine with set-up time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2333972"/>
              </a:xfrm>
            </p:spPr>
            <p:txBody>
              <a:bodyPr>
                <a:spAutoFit/>
              </a:bodyPr>
              <a:lstStyle/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Number </a:t>
                </a:r>
                <a:r>
                  <a:rPr lang="en-US" dirty="0"/>
                  <a:t>of customers in system </a:t>
                </a:r>
                <a:r>
                  <a:rPr lang="en-US" dirty="0" smtClean="0"/>
                  <a:t>is </a:t>
                </a:r>
                <a:r>
                  <a:rPr lang="en-US" dirty="0"/>
                  <a:t>not a Markov process</a:t>
                </a:r>
              </a:p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/>
                  <a:t>Two-dimensional process of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number of costumers and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system state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=0</m:t>
                    </m:r>
                  </m:oMath>
                </a14:m>
                <a:r>
                  <a:rPr lang="en-US" dirty="0"/>
                  <a:t>, sys. is off,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=1</m:t>
                    </m:r>
                  </m:oMath>
                </a14:m>
                <a:r>
                  <a:rPr lang="en-US" dirty="0"/>
                  <a:t>, sys. is on) is Markov process  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2333972"/>
              </a:xfrm>
              <a:blipFill rotWithShape="0">
                <a:blip r:embed="rId3"/>
                <a:stretch>
                  <a:fillRect t="-4700" b="-8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41" y="4103012"/>
            <a:ext cx="7635156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5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l"/>
            <a:r>
              <a:rPr lang="fr-FR" dirty="0" smtClean="0"/>
              <a:t>Lecture 3: M/M/1 type </a:t>
            </a:r>
            <a:r>
              <a:rPr lang="fr-FR" dirty="0" err="1" smtClean="0"/>
              <a:t>models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DE9419-BD21-4F75-9A4D-6FE37585809C}" type="slidenum">
              <a:t>19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/>
              <a:t>Machine with set-up time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769040"/>
                <a:ext cx="9325800" cy="4673074"/>
              </a:xfrm>
            </p:spPr>
            <p:txBody>
              <a:bodyPr>
                <a:spAutoFit/>
              </a:bodyPr>
              <a:lstStyle/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denote equilibrium prob. of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≥ 0,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=0,1</m:t>
                    </m:r>
                  </m:oMath>
                </a14:m>
                <a:r>
                  <a:rPr lang="en-US" dirty="0">
                    <a:cs typeface="Arial" pitchFamily="34"/>
                  </a:rPr>
                  <a:t>. Equilibrium equations read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𝑝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(0,0)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𝜆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 =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𝑝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(1,1)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𝜇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                                 </m:t>
                      </m:r>
                    </m:oMath>
                  </m:oMathPara>
                </a14:m>
                <a:endParaRPr lang="en-US" dirty="0">
                  <a:cs typeface="Arial" pitchFamily="34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𝑝</m:t>
                      </m:r>
                      <m:r>
                        <a:rPr lang="en-US" sz="260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(</m:t>
                      </m:r>
                      <m:r>
                        <a:rPr lang="en-US" sz="260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𝑖</m:t>
                      </m:r>
                      <m:r>
                        <a:rPr lang="en-US" sz="260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,0)(</m:t>
                      </m:r>
                      <m:r>
                        <a:rPr lang="en-US" sz="2600" i="1" dirty="0" err="1">
                          <a:latin typeface="Cambria Math" panose="02040503050406030204" pitchFamily="18" charset="0"/>
                          <a:cs typeface="Arial" pitchFamily="34"/>
                        </a:rPr>
                        <m:t>𝜆</m:t>
                      </m:r>
                      <m:r>
                        <a:rPr lang="en-US" sz="2600" i="1" dirty="0" err="1">
                          <a:latin typeface="Cambria Math" panose="02040503050406030204" pitchFamily="18" charset="0"/>
                          <a:cs typeface="Arial" pitchFamily="34"/>
                        </a:rPr>
                        <m:t>+</m:t>
                      </m:r>
                      <m:r>
                        <a:rPr lang="en-US" sz="2600" i="1" dirty="0" err="1">
                          <a:latin typeface="Cambria Math" panose="02040503050406030204" pitchFamily="18" charset="0"/>
                          <a:cs typeface="Arial" pitchFamily="34"/>
                        </a:rPr>
                        <m:t>𝜃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cs typeface="Arial" pitchFamily="34"/>
                        </a:rPr>
                        <m:t>) = 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cs typeface="Arial" pitchFamily="34"/>
                        </a:rPr>
                        <m:t>𝑝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cs typeface="Arial" pitchFamily="34"/>
                        </a:rPr>
                        <m:t>(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cs typeface="Arial" pitchFamily="34"/>
                        </a:rPr>
                        <m:t>𝑖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cs typeface="Arial" pitchFamily="34"/>
                        </a:rPr>
                        <m:t>−1,0)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cs typeface="Arial" pitchFamily="34"/>
                        </a:rPr>
                        <m:t>𝜆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cs typeface="Arial" pitchFamily="34"/>
                        </a:rPr>
                        <m:t>,  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cs typeface="Arial" pitchFamily="34"/>
                        </a:rPr>
                        <m:t>𝑖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cs typeface="Arial" pitchFamily="34"/>
                        </a:rPr>
                        <m:t>≥1                             </m:t>
                      </m:r>
                    </m:oMath>
                  </m:oMathPara>
                </a14:m>
                <a:endParaRPr lang="en-US" sz="2600" dirty="0">
                  <a:cs typeface="Arial" pitchFamily="34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𝑝</m:t>
                      </m:r>
                      <m:r>
                        <a:rPr lang="en-US" sz="260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(</m:t>
                      </m:r>
                      <m:r>
                        <a:rPr lang="en-US" sz="260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𝑖</m:t>
                      </m:r>
                      <m:r>
                        <a:rPr lang="en-US" sz="260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,1)(</m:t>
                      </m:r>
                      <m:r>
                        <a:rPr lang="en-US" sz="2600" i="1" dirty="0" err="1">
                          <a:latin typeface="Cambria Math" panose="02040503050406030204" pitchFamily="18" charset="0"/>
                          <a:cs typeface="Arial" pitchFamily="34"/>
                        </a:rPr>
                        <m:t>𝜆</m:t>
                      </m:r>
                      <m:r>
                        <a:rPr lang="en-US" sz="2600" i="1" dirty="0" err="1">
                          <a:latin typeface="Cambria Math" panose="02040503050406030204" pitchFamily="18" charset="0"/>
                          <a:cs typeface="Arial" pitchFamily="34"/>
                        </a:rPr>
                        <m:t>+</m:t>
                      </m:r>
                      <m:r>
                        <a:rPr lang="en-US" sz="2600" i="1" dirty="0" err="1">
                          <a:latin typeface="Cambria Math" panose="02040503050406030204" pitchFamily="18" charset="0"/>
                          <a:cs typeface="Arial" pitchFamily="34"/>
                        </a:rPr>
                        <m:t>𝜇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cs typeface="Arial" pitchFamily="34"/>
                        </a:rPr>
                        <m:t>) = 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cs typeface="Arial" pitchFamily="34"/>
                        </a:rPr>
                        <m:t>𝑝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cs typeface="Arial" pitchFamily="34"/>
                        </a:rPr>
                        <m:t>(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cs typeface="Arial" pitchFamily="34"/>
                        </a:rPr>
                        <m:t>𝑖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cs typeface="Arial" pitchFamily="34"/>
                        </a:rPr>
                        <m:t>,0)</m:t>
                      </m:r>
                      <m:r>
                        <a:rPr lang="en-US" sz="2600" i="1" dirty="0" err="1">
                          <a:latin typeface="Cambria Math" panose="02040503050406030204" pitchFamily="18" charset="0"/>
                          <a:cs typeface="Arial" pitchFamily="34"/>
                        </a:rPr>
                        <m:t>𝜃</m:t>
                      </m:r>
                      <m:r>
                        <a:rPr lang="en-US" sz="2600" i="1" dirty="0" err="1">
                          <a:latin typeface="Cambria Math" panose="02040503050406030204" pitchFamily="18" charset="0"/>
                          <a:cs typeface="Arial" pitchFamily="34"/>
                        </a:rPr>
                        <m:t>+</m:t>
                      </m:r>
                      <m:r>
                        <a:rPr lang="en-US" sz="2600" i="1" dirty="0" err="1">
                          <a:latin typeface="Cambria Math" panose="02040503050406030204" pitchFamily="18" charset="0"/>
                          <a:cs typeface="Arial" pitchFamily="34"/>
                        </a:rPr>
                        <m:t>𝑝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cs typeface="Arial" pitchFamily="34"/>
                        </a:rPr>
                        <m:t>(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cs typeface="Arial" pitchFamily="34"/>
                        </a:rPr>
                        <m:t>𝑖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cs typeface="Arial" pitchFamily="34"/>
                        </a:rPr>
                        <m:t>+1,1)</m:t>
                      </m:r>
                      <m:r>
                        <a:rPr lang="en-US" sz="2600" i="1" dirty="0" err="1">
                          <a:latin typeface="Cambria Math" panose="02040503050406030204" pitchFamily="18" charset="0"/>
                          <a:cs typeface="Arial" pitchFamily="34"/>
                        </a:rPr>
                        <m:t>𝜇</m:t>
                      </m:r>
                      <m:r>
                        <a:rPr lang="en-US" sz="2600" i="1" dirty="0" err="1">
                          <a:latin typeface="Cambria Math" panose="02040503050406030204" pitchFamily="18" charset="0"/>
                          <a:cs typeface="Arial" pitchFamily="34"/>
                        </a:rPr>
                        <m:t>+</m:t>
                      </m:r>
                      <m:r>
                        <a:rPr lang="en-US" sz="2600" i="1" dirty="0" err="1">
                          <a:latin typeface="Cambria Math" panose="02040503050406030204" pitchFamily="18" charset="0"/>
                          <a:cs typeface="Arial" pitchFamily="34"/>
                        </a:rPr>
                        <m:t>𝑝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cs typeface="Arial" pitchFamily="34"/>
                        </a:rPr>
                        <m:t>(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cs typeface="Arial" pitchFamily="34"/>
                        </a:rPr>
                        <m:t>𝑖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cs typeface="Arial" pitchFamily="34"/>
                        </a:rPr>
                        <m:t>−1,1)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cs typeface="Arial" pitchFamily="34"/>
                        </a:rPr>
                        <m:t>𝜆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cs typeface="Arial" pitchFamily="34"/>
                        </a:rPr>
                        <m:t>,  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cs typeface="Arial" pitchFamily="34"/>
                        </a:rPr>
                        <m:t>𝑖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cs typeface="Arial" pitchFamily="34"/>
                        </a:rPr>
                        <m:t>≥1</m:t>
                      </m:r>
                    </m:oMath>
                  </m:oMathPara>
                </a14:m>
                <a:endParaRPr lang="en-US" sz="2600" dirty="0">
                  <a:latin typeface="Arial" pitchFamily="34"/>
                  <a:cs typeface="Arial" pitchFamily="34"/>
                </a:endParaRPr>
              </a:p>
              <a:p>
                <a:pPr marL="565200" lvl="0" indent="-457200" algn="l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pitchFamily="34"/>
                    <a:cs typeface="Arial" pitchFamily="34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=(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,0),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,1))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, then Equilibrium </a:t>
                </a:r>
                <a:r>
                  <a:rPr lang="en-US" dirty="0" err="1">
                    <a:latin typeface="Arial" pitchFamily="34"/>
                    <a:cs typeface="Arial" pitchFamily="34"/>
                  </a:rPr>
                  <a:t>eqs</a:t>
                </a:r>
                <a:r>
                  <a:rPr lang="en-US" dirty="0">
                    <a:latin typeface="Arial" pitchFamily="34"/>
                    <a:cs typeface="Arial" pitchFamily="34"/>
                  </a:rPr>
                  <a:t>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read</a:t>
                </a:r>
                <a:endParaRPr lang="en-US" dirty="0">
                  <a:latin typeface="Arial" pitchFamily="34"/>
                  <a:cs typeface="Arial" pitchFamily="34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𝑝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cs typeface="Arial" pitchFamily="34"/>
                        </a:rPr>
                        <m:t>0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𝐵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cs typeface="Arial" pitchFamily="34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+ 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𝑝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cs typeface="Arial" pitchFamily="34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𝐵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cs typeface="Arial" pitchFamily="34"/>
                        </a:rPr>
                        <m:t>2 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= 0,   </m:t>
                      </m:r>
                    </m:oMath>
                  </m:oMathPara>
                </a14:m>
                <a:endParaRPr lang="en-US" dirty="0">
                  <a:latin typeface="Arial" pitchFamily="34"/>
                  <a:cs typeface="Arial" pitchFamily="34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−1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𝐴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cs typeface="Arial" pitchFamily="34"/>
                        </a:rPr>
                        <m:t>0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+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𝐴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cs typeface="Arial" pitchFamily="34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+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+1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𝐴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cs typeface="Arial" pitchFamily="34"/>
                        </a:rPr>
                        <m:t>2 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= 0, 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𝑖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≥1      </m:t>
                      </m:r>
                    </m:oMath>
                  </m:oMathPara>
                </a14:m>
                <a:endParaRPr lang="en-US" dirty="0">
                  <a:latin typeface="Arial" pitchFamily="34"/>
                  <a:cs typeface="Arial" pitchFamily="34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769040"/>
                <a:ext cx="9325800" cy="4673074"/>
              </a:xfrm>
              <a:blipFill rotWithShape="0">
                <a:blip r:embed="rId3"/>
                <a:stretch>
                  <a:fillRect t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59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l"/>
            <a:r>
              <a:rPr lang="fr-FR" smtClean="0"/>
              <a:t>Lecture 3: M/M/1 type models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8C370F-940D-433D-82F1-FA084C972E90}" type="slidenum">
              <a:t>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60944"/>
          </a:xfrm>
        </p:spPr>
        <p:txBody>
          <a:bodyPr/>
          <a:lstStyle/>
          <a:p>
            <a:pPr marL="565200" lvl="0" indent="-457200">
              <a:buSzPct val="45000"/>
              <a:buFont typeface="Wingdings" panose="05000000000000000000" pitchFamily="2" charset="2"/>
              <a:buChar char="q"/>
            </a:pPr>
            <a:r>
              <a:rPr lang="en-US" dirty="0"/>
              <a:t>This Lecture deals with </a:t>
            </a:r>
            <a:r>
              <a:rPr lang="en-US" dirty="0" smtClean="0"/>
              <a:t>continuous </a:t>
            </a:r>
            <a:r>
              <a:rPr lang="en-US" dirty="0"/>
              <a:t>time Markov </a:t>
            </a:r>
            <a:r>
              <a:rPr lang="en-US" dirty="0" smtClean="0"/>
              <a:t>chains</a:t>
            </a:r>
            <a:r>
              <a:rPr lang="en-US" i="1" dirty="0" smtClean="0"/>
              <a:t> </a:t>
            </a:r>
            <a:r>
              <a:rPr lang="en-US" dirty="0" smtClean="0"/>
              <a:t>with</a:t>
            </a:r>
            <a:r>
              <a:rPr lang="en-US" i="1" dirty="0" smtClean="0"/>
              <a:t> infinite state space</a:t>
            </a:r>
            <a:r>
              <a:rPr lang="en-US" dirty="0" smtClean="0"/>
              <a:t> </a:t>
            </a:r>
            <a:r>
              <a:rPr lang="en-US" dirty="0"/>
              <a:t>as opposed </a:t>
            </a:r>
            <a:r>
              <a:rPr lang="en-US" dirty="0" smtClean="0"/>
              <a:t>to finite space  Markov</a:t>
            </a:r>
            <a:r>
              <a:rPr lang="en-US" i="1" dirty="0" smtClean="0"/>
              <a:t> </a:t>
            </a:r>
            <a:r>
              <a:rPr lang="en-US" dirty="0"/>
              <a:t>chains in </a:t>
            </a:r>
            <a:r>
              <a:rPr lang="en-US" dirty="0" smtClean="0"/>
              <a:t>Lectures 1 and 2</a:t>
            </a:r>
          </a:p>
          <a:p>
            <a:pPr marL="565200" lvl="0" indent="-457200">
              <a:buSzPct val="45000"/>
              <a:buFont typeface="Wingdings" panose="05000000000000000000" pitchFamily="2" charset="2"/>
              <a:buChar char="q"/>
            </a:pPr>
            <a:r>
              <a:rPr lang="en-US" b="1" dirty="0" smtClean="0"/>
              <a:t>Objective</a:t>
            </a:r>
            <a:r>
              <a:rPr lang="en-US" dirty="0" smtClean="0"/>
              <a:t>: To f</a:t>
            </a:r>
            <a:r>
              <a:rPr lang="en-US" sz="2800" dirty="0" smtClean="0"/>
              <a:t>ind equilibrium distribution of the Markov chain</a:t>
            </a:r>
          </a:p>
          <a:p>
            <a:pPr marL="108000" lvl="0" indent="0" algn="r">
              <a:buSzPct val="45000"/>
            </a:pP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l"/>
            <a:r>
              <a:rPr lang="fr-FR" dirty="0" smtClean="0"/>
              <a:t>Lecture 3: M/M/1 type </a:t>
            </a:r>
            <a:r>
              <a:rPr lang="fr-FR" dirty="0" err="1" smtClean="0"/>
              <a:t>models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E25DE7-0203-410C-9051-2823DAB00DB4}" type="slidenum">
              <a:t>20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/>
              <a:t>Machine with set-up time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3456074"/>
              </a:xfrm>
            </p:spPr>
            <p:txBody>
              <a:bodyPr>
                <a:spAutoFit/>
              </a:bodyPr>
              <a:lstStyle/>
              <a:p>
                <a:pPr lvl="0"/>
                <a:r>
                  <a:rPr lang="en-US" dirty="0" smtClean="0"/>
                  <a:t>where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 smtClean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0"/>
                <a:r>
                  <a:rPr lang="en-US" dirty="0" smtClean="0"/>
                  <a:t>We shall use the Matrix geometric</a:t>
                </a:r>
                <a:r>
                  <a:rPr lang="en-US" dirty="0"/>
                  <a:t> </a:t>
                </a:r>
                <a:r>
                  <a:rPr lang="en-US" dirty="0" smtClean="0"/>
                  <a:t>to the find the equilibrium probability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3456074"/>
              </a:xfrm>
              <a:blipFill rotWithShape="0">
                <a:blip r:embed="rId3"/>
                <a:stretch>
                  <a:fillRect l="-1210" t="-3175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29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8703" y="7051170"/>
            <a:ext cx="5261032" cy="521280"/>
          </a:xfrm>
        </p:spPr>
        <p:txBody>
          <a:bodyPr/>
          <a:lstStyle/>
          <a:p>
            <a:pPr lvl="0" algn="l"/>
            <a:r>
              <a:rPr lang="fr-FR" dirty="0" smtClean="0"/>
              <a:t>Lecture 3: M/M/1 type </a:t>
            </a:r>
            <a:r>
              <a:rPr lang="fr-FR" dirty="0" err="1" smtClean="0"/>
              <a:t>models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359" y="6996660"/>
            <a:ext cx="2348280" cy="521280"/>
          </a:xfrm>
        </p:spPr>
        <p:txBody>
          <a:bodyPr/>
          <a:lstStyle/>
          <a:p>
            <a:pPr lvl="0"/>
            <a:fld id="{FE704E38-3069-47E5-8365-975C27E6DB24}" type="slidenum">
              <a:t>21</a:t>
            </a:fld>
            <a:endParaRPr lang="en-US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12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/>
              <a:t>Matrix Geometric Method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366200"/>
                <a:ext cx="9071640" cy="5891100"/>
              </a:xfrm>
            </p:spPr>
            <p:txBody>
              <a:bodyPr>
                <a:spAutoFit/>
              </a:bodyPr>
              <a:lstStyle/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Global balance equations are given by equating flow from level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with flow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which </a:t>
                </a:r>
                <a:r>
                  <a:rPr lang="en-US" dirty="0" smtClean="0"/>
                  <a:t>gives,</a:t>
                </a:r>
                <a:endParaRPr lang="en-US" dirty="0"/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e>
                          </m:d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𝜆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𝑝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+1,1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𝜇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𝑖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≥1</m:t>
                      </m:r>
                    </m:oMath>
                  </m:oMathPara>
                </a14:m>
                <a:endParaRPr lang="en-US" dirty="0">
                  <a:latin typeface="Arial" pitchFamily="34"/>
                  <a:cs typeface="Arial" pitchFamily="34"/>
                </a:endParaRPr>
              </a:p>
              <a:p>
                <a:pPr marL="565200" lvl="0" indent="-457200" algn="l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pitchFamily="34"/>
                    <a:cs typeface="Arial" pitchFamily="34"/>
                  </a:rPr>
                  <a:t>In matrix notation this gives</a:t>
                </a:r>
              </a:p>
              <a:p>
                <a:pPr lvl="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+1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𝐴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𝐴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,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Arial" pitchFamily="34"/>
                  <a:cs typeface="Arial" pitchFamily="34"/>
                </a:endParaRPr>
              </a:p>
              <a:p>
                <a:pPr marL="565200" lvl="0" indent="-457200" algn="l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pitchFamily="34"/>
                    <a:cs typeface="Arial" pitchFamily="34"/>
                  </a:rPr>
                  <a:t>This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gives,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≥1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,</a:t>
                </a:r>
                <a:endParaRPr lang="en-US" dirty="0">
                  <a:latin typeface="Arial" pitchFamily="34"/>
                  <a:cs typeface="Arial" pitchFamily="34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−1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𝐴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cs typeface="Arial" pitchFamily="34"/>
                        </a:rPr>
                        <m:t>0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+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dirty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𝐴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  <a:cs typeface="Arial" pitchFamily="34"/>
                            </a:rPr>
                            <m:t>1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+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𝐴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  <a:cs typeface="Arial" pitchFamily="34"/>
                            </a:rPr>
                            <m:t>3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=0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⇒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=−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𝐴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latin typeface="Arial" pitchFamily="34"/>
                  <a:cs typeface="Arial" pitchFamily="34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𝑅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=−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𝐴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−1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=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𝜆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 /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  <m:t>𝜆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  <m:t>+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𝜆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/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𝜆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/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𝜇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latin typeface="Arial" pitchFamily="34"/>
                  <a:cs typeface="Arial" pitchFamily="34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366200"/>
                <a:ext cx="9071640" cy="5891100"/>
              </a:xfrm>
              <a:blipFill rotWithShape="0">
                <a:blip r:embed="rId3"/>
                <a:stretch>
                  <a:fillRect t="-1861" r="-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63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374" y="7062742"/>
            <a:ext cx="5261032" cy="521280"/>
          </a:xfrm>
        </p:spPr>
        <p:txBody>
          <a:bodyPr/>
          <a:lstStyle/>
          <a:p>
            <a:pPr lvl="0" algn="l"/>
            <a:r>
              <a:rPr lang="fr-FR" dirty="0" smtClean="0"/>
              <a:t>Lecture 3: M/M/1 type </a:t>
            </a:r>
            <a:r>
              <a:rPr lang="fr-FR" dirty="0" err="1" smtClean="0"/>
              <a:t>models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000" y="7066779"/>
            <a:ext cx="2348280" cy="521280"/>
          </a:xfrm>
        </p:spPr>
        <p:txBody>
          <a:bodyPr/>
          <a:lstStyle/>
          <a:p>
            <a:pPr lvl="0"/>
            <a:fld id="{48DEE74B-27AB-4839-86B5-293865221891}" type="slidenum">
              <a:t>22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/>
              <a:t>Matrix Geometric method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553039"/>
                <a:ext cx="9071640" cy="5416483"/>
              </a:xfrm>
            </p:spPr>
            <p:txBody>
              <a:bodyPr>
                <a:spAutoFit/>
              </a:bodyPr>
              <a:lstStyle/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Stability condition</a:t>
                </a:r>
                <a:r>
                  <a:rPr lang="en-US" dirty="0"/>
                  <a:t>: absolute </a:t>
                </a:r>
                <a:r>
                  <a:rPr lang="en-US" dirty="0" smtClean="0"/>
                  <a:t>values of eigenvalues </a:t>
                </a:r>
                <a:r>
                  <a:rPr lang="en-US" dirty="0"/>
                  <a:t>of R </a:t>
                </a:r>
                <a:r>
                  <a:rPr lang="en-US" dirty="0" smtClean="0"/>
                  <a:t>should </a:t>
                </a:r>
                <a:r>
                  <a:rPr lang="en-US" dirty="0"/>
                  <a:t>be strictly smaller than </a:t>
                </a:r>
                <a:r>
                  <a:rPr lang="en-US" dirty="0" smtClean="0"/>
                  <a:t>1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0">
                  <a:buSzPct val="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 smtClean="0">
                  <a:latin typeface="Arial" pitchFamily="34"/>
                  <a:cs typeface="Arial" pitchFamily="34"/>
                </a:endParaRPr>
              </a:p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Normalization condition gives</a:t>
                </a:r>
              </a:p>
              <a:p>
                <a:pPr algn="ctr">
                  <a:buSzPct val="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  <m:t>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  <m:t>+⋯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Arial" pitchFamily="34"/>
                        </a:rPr>
                        <m:t>𝑒</m:t>
                      </m:r>
                      <m:r>
                        <a:rPr lang="en-US" i="1">
                          <a:latin typeface="Cambria Math" panose="02040503050406030204" pitchFamily="18" charset="0"/>
                          <a:cs typeface="Arial" pitchFamily="34"/>
                        </a:rPr>
                        <m:t>=1⇒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𝑅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cs typeface="Arial" pitchFamily="34"/>
                        </a:rPr>
                        <m:t>𝑒</m:t>
                      </m:r>
                      <m:r>
                        <a:rPr lang="en-US" i="1">
                          <a:latin typeface="Cambria Math" panose="02040503050406030204" pitchFamily="18" charset="0"/>
                          <a:cs typeface="Arial" pitchFamily="34"/>
                        </a:rPr>
                        <m:t>=1</m:t>
                      </m:r>
                    </m:oMath>
                  </m:oMathPara>
                </a14:m>
                <a:endParaRPr lang="en-US" dirty="0" smtClean="0">
                  <a:latin typeface="Arial" pitchFamily="34"/>
                  <a:cs typeface="Arial" pitchFamily="34"/>
                </a:endParaRPr>
              </a:p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Note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is a transient state thus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. Normalization gives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>
                  <a:latin typeface="Arial" pitchFamily="34"/>
                  <a:cs typeface="Arial" pitchFamily="34"/>
                </a:endParaRPr>
              </a:p>
              <a:p>
                <a:pPr marL="565200" lvl="0" indent="-457200" algn="l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Mean </a:t>
                </a:r>
                <a:r>
                  <a:rPr lang="en-US" dirty="0">
                    <a:latin typeface="Arial" pitchFamily="34"/>
                    <a:cs typeface="Arial" pitchFamily="34"/>
                  </a:rPr>
                  <a:t>number of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costumers</a:t>
                </a:r>
              </a:p>
              <a:p>
                <a:pPr lvl="0" algn="l">
                  <a:buSzPct val="45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𝐸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[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𝐿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] = ∑</m:t>
                      </m:r>
                      <m:r>
                        <a:rPr lang="en-US" sz="3000" i="1" baseline="-25000" dirty="0">
                          <a:latin typeface="Cambria Math" panose="02040503050406030204" pitchFamily="18" charset="0"/>
                          <a:cs typeface="Arial" pitchFamily="34"/>
                        </a:rPr>
                        <m:t>𝑖</m:t>
                      </m:r>
                      <m:r>
                        <a:rPr lang="en-US" sz="3000" i="1" baseline="-25000" dirty="0">
                          <a:latin typeface="Cambria Math" panose="02040503050406030204" pitchFamily="18" charset="0"/>
                          <a:cs typeface="Arial" pitchFamily="34"/>
                        </a:rPr>
                        <m:t>≥1 </m:t>
                      </m:r>
                      <m:r>
                        <a:rPr lang="en-US" sz="3000" i="1" dirty="0" err="1">
                          <a:latin typeface="Cambria Math" panose="02040503050406030204" pitchFamily="18" charset="0"/>
                          <a:cs typeface="Arial" pitchFamily="34"/>
                        </a:rPr>
                        <m:t>𝑖</m:t>
                      </m:r>
                      <m:sSub>
                        <m:sSub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sz="3000" i="1" dirty="0" err="1">
                              <a:latin typeface="Cambria Math" panose="02040503050406030204" pitchFamily="18" charset="0"/>
                              <a:cs typeface="Arial" pitchFamily="34"/>
                            </a:rPr>
                            <m:t>𝑝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𝑖</m:t>
                          </m:r>
                        </m:sub>
                      </m:sSub>
                      <m:r>
                        <a:rPr lang="en-US" sz="3000" i="1" dirty="0" err="1">
                          <a:latin typeface="Cambria Math" panose="02040503050406030204" pitchFamily="18" charset="0"/>
                          <a:cs typeface="Arial" pitchFamily="34"/>
                        </a:rPr>
                        <m:t>𝑒</m:t>
                      </m:r>
                      <m:r>
                        <a:rPr lang="en-US" sz="3000" i="1" dirty="0">
                          <a:latin typeface="Cambria Math" panose="02040503050406030204" pitchFamily="18" charset="0"/>
                          <a:cs typeface="Arial" pitchFamily="34"/>
                        </a:rPr>
                        <m:t>= </m:t>
                      </m:r>
                      <m:r>
                        <a:rPr lang="en-US" sz="3000" i="1" dirty="0">
                          <a:latin typeface="Cambria Math" panose="02040503050406030204" pitchFamily="18" charset="0"/>
                          <a:cs typeface="Arial" pitchFamily="34"/>
                        </a:rPr>
                        <m:t>𝑝</m:t>
                      </m:r>
                      <m:r>
                        <a:rPr lang="en-US" sz="3000" i="1" baseline="-25000" dirty="0">
                          <a:latin typeface="Cambria Math" panose="02040503050406030204" pitchFamily="18" charset="0"/>
                          <a:cs typeface="Arial" pitchFamily="34"/>
                        </a:rPr>
                        <m:t>0 </m:t>
                      </m:r>
                      <m:r>
                        <a:rPr lang="en-US" sz="3000" i="1" dirty="0">
                          <a:latin typeface="Cambria Math" panose="02040503050406030204" pitchFamily="18" charset="0"/>
                          <a:cs typeface="Arial" pitchFamily="34"/>
                        </a:rPr>
                        <m:t>𝑅</m:t>
                      </m:r>
                      <m:sSup>
                        <m:sSup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i="1" dirty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dPr>
                            <m:e>
                              <m:r>
                                <a:rPr lang="en-US" sz="3000" i="1" dirty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𝐼</m:t>
                              </m:r>
                              <m:r>
                                <a:rPr lang="en-US" sz="3000" i="1" dirty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−</m:t>
                              </m:r>
                              <m:r>
                                <a:rPr lang="en-US" sz="3000" i="1" dirty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𝑅</m:t>
                              </m:r>
                            </m:e>
                          </m:d>
                        </m:e>
                        <m:sup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−2</m:t>
                          </m:r>
                        </m:sup>
                      </m:sSup>
                      <m:r>
                        <a:rPr lang="en-US" sz="3000" i="1" dirty="0">
                          <a:latin typeface="Cambria Math" panose="02040503050406030204" pitchFamily="18" charset="0"/>
                          <a:cs typeface="Arial" pitchFamily="34"/>
                        </a:rPr>
                        <m:t>𝑒</m:t>
                      </m:r>
                    </m:oMath>
                  </m:oMathPara>
                </a14:m>
                <a:endParaRPr lang="en-US" sz="3000" dirty="0">
                  <a:latin typeface="Arial" pitchFamily="34"/>
                  <a:cs typeface="Arial" pitchFamily="34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553039"/>
                <a:ext cx="9071640" cy="5416483"/>
              </a:xfrm>
              <a:blipFill rotWithShape="0">
                <a:blip r:embed="rId3"/>
                <a:stretch>
                  <a:fillRect t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Lecture 3: M/M/1 type models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4B9920-9240-4156-B958-C22D02E20E21}" type="slidenum">
              <a:t>23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/>
              <a:t>Unreliable machine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4196020"/>
              </a:xfrm>
            </p:spPr>
            <p:txBody>
              <a:bodyPr>
                <a:spAutoFit/>
              </a:bodyPr>
              <a:lstStyle/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/>
                  <a:t>Costumers arrive according to Poisson process of rate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𝜆</m:t>
                    </m:r>
                  </m:oMath>
                </a14:m>
                <a:endParaRPr lang="en-US" dirty="0">
                  <a:latin typeface="Arial" pitchFamily="34"/>
                  <a:cs typeface="Arial" pitchFamily="34"/>
                </a:endParaRPr>
              </a:p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pitchFamily="34"/>
                    <a:cs typeface="Arial" pitchFamily="34"/>
                  </a:rPr>
                  <a:t>Service times is exponentially distributed of rate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𝜇</m:t>
                    </m:r>
                  </m:oMath>
                </a14:m>
                <a:endParaRPr lang="en-US" dirty="0">
                  <a:latin typeface="Arial" pitchFamily="34"/>
                  <a:cs typeface="Arial" pitchFamily="34"/>
                </a:endParaRPr>
              </a:p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pitchFamily="34"/>
                    <a:cs typeface="Arial" pitchFamily="34"/>
                  </a:rPr>
                  <a:t>Up time of the machine is exp. distributed with rate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1/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𝜂</m:t>
                    </m:r>
                  </m:oMath>
                </a14:m>
                <a:endParaRPr lang="en-US" dirty="0">
                  <a:latin typeface="Arial" pitchFamily="34"/>
                  <a:cs typeface="Arial" pitchFamily="34"/>
                </a:endParaRPr>
              </a:p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pitchFamily="34"/>
                    <a:cs typeface="Arial" pitchFamily="34"/>
                  </a:rPr>
                  <a:t>Repair time is exp. dist. with rate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1/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𝜃</m:t>
                    </m:r>
                  </m:oMath>
                </a14:m>
                <a:endParaRPr lang="en-US" dirty="0">
                  <a:latin typeface="Arial" pitchFamily="34"/>
                  <a:cs typeface="Arial" pitchFamily="34"/>
                </a:endParaRPr>
              </a:p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3000" b="1" dirty="0">
                    <a:latin typeface="Arial" pitchFamily="34"/>
                    <a:cs typeface="Arial" pitchFamily="34"/>
                  </a:rPr>
                  <a:t>Stability condition</a:t>
                </a:r>
                <a:r>
                  <a:rPr lang="en-US" dirty="0">
                    <a:latin typeface="Arial" pitchFamily="34"/>
                    <a:cs typeface="Arial" pitchFamily="34"/>
                  </a:rPr>
                  <a:t>: load is smaller than capacity of the machine: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𝜆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𝜇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𝑚𝑎𝑐h𝑖𝑛𝑒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𝑖𝑠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𝑢𝑝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𝜃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/(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Arial" pitchFamily="34"/>
                      </a:rPr>
                      <m:t>𝜃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Arial" pitchFamily="34"/>
                      </a:rPr>
                      <m:t>+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Arial" pitchFamily="34"/>
                      </a:rPr>
                      <m:t>𝜂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)</m:t>
                    </m:r>
                  </m:oMath>
                </a14:m>
                <a:endParaRPr lang="en-US" dirty="0">
                  <a:latin typeface="Arial" pitchFamily="34"/>
                  <a:cs typeface="Arial" pitchFamily="34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4196020"/>
              </a:xfrm>
              <a:blipFill rotWithShape="0">
                <a:blip r:embed="rId3"/>
                <a:stretch>
                  <a:fillRect t="-2612" r="-2016" b="-4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37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374" y="7051798"/>
            <a:ext cx="5261032" cy="521280"/>
          </a:xfrm>
        </p:spPr>
        <p:txBody>
          <a:bodyPr/>
          <a:lstStyle/>
          <a:p>
            <a:pPr lvl="0" algn="l"/>
            <a:r>
              <a:rPr lang="fr-FR" dirty="0" smtClean="0"/>
              <a:t>Lecture 3: M/M/1 type </a:t>
            </a:r>
            <a:r>
              <a:rPr lang="fr-FR" dirty="0" err="1" smtClean="0"/>
              <a:t>models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359" y="7019141"/>
            <a:ext cx="2348280" cy="521280"/>
          </a:xfrm>
        </p:spPr>
        <p:txBody>
          <a:bodyPr/>
          <a:lstStyle/>
          <a:p>
            <a:pPr lvl="0"/>
            <a:fld id="{94C51558-0768-46BD-B127-C97BD99F9B10}" type="slidenum">
              <a:t>24</a:t>
            </a:fld>
            <a:endParaRPr lang="en-US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/>
              <a:t>Unreliable machine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29560" y="1828800"/>
                <a:ext cx="9071640" cy="1723549"/>
              </a:xfrm>
            </p:spPr>
            <p:txBody>
              <a:bodyPr>
                <a:spAutoFit/>
              </a:bodyPr>
              <a:lstStyle/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/>
                  <a:t>Under the above assumption the two-dimensional process of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nbr</a:t>
                </a:r>
                <a:r>
                  <a:rPr lang="en-US" dirty="0"/>
                  <a:t> of costumers,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the state of machine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machine up,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machine down), Then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29560" y="1828800"/>
                <a:ext cx="9071640" cy="1723549"/>
              </a:xfrm>
              <a:blipFill rotWithShape="0">
                <a:blip r:embed="rId3"/>
                <a:stretch>
                  <a:fillRect t="-6360" r="-1882" b="-1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70" y="3626177"/>
            <a:ext cx="9107820" cy="342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3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428" y="7062285"/>
            <a:ext cx="5261032" cy="521280"/>
          </a:xfrm>
        </p:spPr>
        <p:txBody>
          <a:bodyPr/>
          <a:lstStyle/>
          <a:p>
            <a:pPr lvl="0" algn="l"/>
            <a:r>
              <a:rPr lang="fr-FR" dirty="0" smtClean="0"/>
              <a:t>Lecture 3: M/M/1 type </a:t>
            </a:r>
            <a:r>
              <a:rPr lang="fr-FR" dirty="0" err="1" smtClean="0"/>
              <a:t>models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359" y="7017106"/>
            <a:ext cx="2348280" cy="521280"/>
          </a:xfrm>
        </p:spPr>
        <p:txBody>
          <a:bodyPr/>
          <a:lstStyle/>
          <a:p>
            <a:pPr lvl="0"/>
            <a:fld id="{13DF2180-042F-455E-B908-A50B92309EEC}" type="slidenum">
              <a:t>25</a:t>
            </a:fld>
            <a:endParaRPr lang="en-US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13803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Unreliable machine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491451"/>
                <a:ext cx="9293144" cy="5648213"/>
              </a:xfrm>
            </p:spPr>
            <p:txBody>
              <a:bodyPr wrap="square">
                <a:spAutoFit/>
              </a:bodyPr>
              <a:lstStyle/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, matrix geometric method gives</a:t>
                </a:r>
                <a:endParaRPr lang="en-US" sz="1050" dirty="0">
                  <a:latin typeface="Arial" pitchFamily="34"/>
                  <a:cs typeface="Arial" pitchFamily="34"/>
                </a:endParaRPr>
              </a:p>
              <a:p>
                <a:pPr lvl="0" algn="l">
                  <a:spcAft>
                    <a:spcPts val="600"/>
                  </a:spcAft>
                </a:pPr>
                <a:r>
                  <a:rPr lang="en-US" dirty="0">
                    <a:latin typeface="Arial" pitchFamily="34"/>
                    <a:cs typeface="Arial" pitchFamily="34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sz="2700" i="1" baseline="-25000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sz="2700" i="1" baseline="-25000" dirty="0">
                        <a:latin typeface="Cambria Math" panose="02040503050406030204" pitchFamily="18" charset="0"/>
                        <a:cs typeface="Arial" pitchFamily="34"/>
                      </a:rPr>
                      <m:t> = </m:t>
                    </m:r>
                    <m:r>
                      <a:rPr lang="en-US" sz="2700" i="1" dirty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sz="2700" i="1" baseline="-25000" dirty="0">
                        <a:latin typeface="Cambria Math" panose="02040503050406030204" pitchFamily="18" charset="0"/>
                        <a:cs typeface="Arial" pitchFamily="34"/>
                      </a:rPr>
                      <m:t>0</m:t>
                    </m:r>
                    <m:sSup>
                      <m:sSupPr>
                        <m:ctrlPr>
                          <a:rPr lang="en-US" sz="2700" b="0" i="1" baseline="-25000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p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𝑅</m:t>
                        </m:r>
                      </m:e>
                      <m:sup>
                        <m:r>
                          <a:rPr lang="en-US" sz="27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sup>
                    </m:sSup>
                    <m:r>
                      <a:rPr lang="en-US" sz="2700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, </m:t>
                    </m:r>
                    <m:r>
                      <a:rPr lang="en-US" sz="2700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sz="2700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≥1,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𝜇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𝜂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𝜂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200" dirty="0">
                  <a:latin typeface="Arial" pitchFamily="34"/>
                  <a:cs typeface="Arial" pitchFamily="34"/>
                </a:endParaRPr>
              </a:p>
              <a:p>
                <a:pPr marL="565200" lvl="0" indent="-457200" algn="l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Note in this case we have </a:t>
                </a:r>
                <a:r>
                  <a:rPr lang="en-US" sz="2400" dirty="0" smtClean="0">
                    <a:latin typeface="Arial" pitchFamily="34"/>
                    <a:cs typeface="Arial" pitchFamily="34"/>
                  </a:rPr>
                  <a:t>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𝐼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𝑅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is probability that the machine is up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Arial" pitchFamily="34"/>
                      </a:rPr>
                      <m:t>𝜃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Arial" pitchFamily="34"/>
                      </a:rPr>
                      <m:t>/(</m:t>
                    </m:r>
                    <m:r>
                      <a:rPr lang="en-US" sz="2600" i="1">
                        <a:latin typeface="Cambria Math" panose="02040503050406030204" pitchFamily="18" charset="0"/>
                        <a:cs typeface="Arial" pitchFamily="34"/>
                      </a:rPr>
                      <m:t>𝜂</m:t>
                    </m:r>
                    <m:r>
                      <a:rPr lang="en-US" sz="2600" i="1">
                        <a:latin typeface="Cambria Math" panose="02040503050406030204" pitchFamily="18" charset="0"/>
                        <a:cs typeface="Arial" pitchFamily="34"/>
                      </a:rPr>
                      <m:t>+</m:t>
                    </m:r>
                    <m:r>
                      <a:rPr lang="en-US" sz="2600" i="1">
                        <a:latin typeface="Cambria Math" panose="02040503050406030204" pitchFamily="18" charset="0"/>
                        <a:cs typeface="Arial" pitchFamily="34"/>
                      </a:rPr>
                      <m:t>𝜃</m:t>
                    </m:r>
                    <m:r>
                      <a:rPr lang="en-US" sz="2600" i="1">
                        <a:latin typeface="Cambria Math" panose="02040503050406030204" pitchFamily="18" charset="0"/>
                        <a:cs typeface="Arial" pitchFamily="34"/>
                      </a:rPr>
                      <m:t>)</m:t>
                    </m:r>
                  </m:oMath>
                </a14:m>
                <a:r>
                  <a:rPr lang="en-US" sz="2600" dirty="0" smtClean="0">
                    <a:latin typeface="Arial" pitchFamily="34"/>
                    <a:cs typeface="Arial" pitchFamily="34"/>
                  </a:rPr>
                  <a:t>.</a:t>
                </a:r>
              </a:p>
              <a:p>
                <a:pPr marL="565200" lvl="0" indent="-457200" algn="l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cs typeface="Arial" pitchFamily="34"/>
                  </a:rPr>
                  <a:t>We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𝑅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𝑢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𝜆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𝜇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𝜂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>
                  <a:latin typeface="Arial" pitchFamily="34"/>
                  <a:cs typeface="Arial" pitchFamily="34"/>
                </a:endParaRPr>
              </a:p>
              <a:p>
                <a:pPr marL="565200" lvl="0" indent="-457200" algn="l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Spectral </a:t>
                </a:r>
                <a:r>
                  <a:rPr lang="en-US" dirty="0">
                    <a:latin typeface="Arial" pitchFamily="34"/>
                    <a:cs typeface="Arial" pitchFamily="34"/>
                  </a:rPr>
                  <a:t>expansion method gives</a:t>
                </a:r>
              </a:p>
              <a:p>
                <a:pPr lvl="0"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𝑝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cs typeface="Arial" pitchFamily="34"/>
                        </a:rPr>
                        <m:t>𝑖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𝑐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cs typeface="Arial" pitchFamily="34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𝑦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cs typeface="Arial" pitchFamily="34"/>
                        </a:rPr>
                        <m:t>1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𝑖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𝑐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cs typeface="Arial" pitchFamily="34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𝑦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cs typeface="Arial" pitchFamily="34"/>
                        </a:rPr>
                        <m:t>2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2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en-US" baseline="-25000" dirty="0">
                  <a:cs typeface="Arial" pitchFamily="34"/>
                </a:endParaRPr>
              </a:p>
              <a:p>
                <a:pPr lvl="0" algn="l">
                  <a:spcAft>
                    <a:spcPts val="600"/>
                  </a:spcAft>
                </a:pPr>
                <a:r>
                  <a:rPr lang="en-US" dirty="0">
                    <a:cs typeface="Arial" pitchFamily="34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1</m:t>
                    </m:r>
                  </m:oMath>
                </a14:m>
                <a:r>
                  <a:rPr lang="en-US" baseline="-25000" dirty="0">
                    <a:cs typeface="Arial" pitchFamily="34"/>
                  </a:rPr>
                  <a:t> </a:t>
                </a:r>
                <a:r>
                  <a:rPr lang="en-US" dirty="0">
                    <a:cs typeface="Arial" pitchFamily="34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2</m:t>
                    </m:r>
                  </m:oMath>
                </a14:m>
                <a:r>
                  <a:rPr lang="en-US" dirty="0">
                    <a:cs typeface="Arial" pitchFamily="34"/>
                  </a:rPr>
                  <a:t> are roots </a:t>
                </a:r>
                <a:r>
                  <a:rPr lang="en-US" dirty="0" smtClean="0">
                    <a:cs typeface="Arial" pitchFamily="34"/>
                  </a:rPr>
                  <a:t>of (eigenvalues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𝑅</m:t>
                    </m:r>
                  </m:oMath>
                </a14:m>
                <a:r>
                  <a:rPr lang="en-US" dirty="0" smtClean="0">
                    <a:cs typeface="Arial" pitchFamily="34"/>
                  </a:rPr>
                  <a:t>):  </a:t>
                </a:r>
              </a:p>
              <a:p>
                <a:pPr lvl="0" algn="l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  <a:cs typeface="Arial" pitchFamily="34"/>
                        </a:rPr>
                        <m:t>𝜇</m:t>
                      </m:r>
                      <m:d>
                        <m:dPr>
                          <m:ctrlPr>
                            <a:rPr lang="en-US" sz="23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𝜆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+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𝜃</m:t>
                          </m:r>
                        </m:e>
                      </m:d>
                      <m:sSup>
                        <m:sSupPr>
                          <m:ctrlPr>
                            <a:rPr lang="en-US" sz="23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2</m:t>
                          </m:r>
                        </m:sup>
                      </m:sSup>
                      <m:r>
                        <a:rPr lang="en-US" sz="2300" b="0" i="1" smtClean="0">
                          <a:latin typeface="Cambria Math" panose="02040503050406030204" pitchFamily="18" charset="0"/>
                          <a:cs typeface="Arial" pitchFamily="34"/>
                        </a:rPr>
                        <m:t>−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cs typeface="Arial" pitchFamily="34"/>
                        </a:rPr>
                        <m:t>𝜆</m:t>
                      </m:r>
                      <m:d>
                        <m:dPr>
                          <m:ctrlPr>
                            <a:rPr lang="en-US" sz="23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𝜆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+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𝜇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+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𝜂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+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𝜃</m:t>
                          </m:r>
                        </m:e>
                      </m:d>
                      <m:r>
                        <a:rPr lang="en-US" sz="2300" b="0" i="1" smtClean="0">
                          <a:latin typeface="Cambria Math" panose="02040503050406030204" pitchFamily="18" charset="0"/>
                          <a:cs typeface="Arial" pitchFamily="34"/>
                        </a:rPr>
                        <m:t>𝑥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cs typeface="Arial" pitchFamily="34"/>
                        </a:rPr>
                        <m:t>+</m:t>
                      </m:r>
                      <m:sSup>
                        <m:sSupPr>
                          <m:ctrlPr>
                            <a:rPr lang="en-US" sz="23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𝜆</m:t>
                          </m:r>
                        </m:e>
                        <m:sup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2</m:t>
                          </m:r>
                        </m:sup>
                      </m:sSup>
                      <m:r>
                        <a:rPr lang="en-US" sz="2300" b="0" i="1" smtClean="0">
                          <a:latin typeface="Cambria Math" panose="02040503050406030204" pitchFamily="18" charset="0"/>
                          <a:cs typeface="Arial" pitchFamily="34"/>
                        </a:rPr>
                        <m:t>=0</m:t>
                      </m:r>
                    </m:oMath>
                  </m:oMathPara>
                </a14:m>
                <a:endParaRPr lang="en-US" sz="2300" dirty="0">
                  <a:cs typeface="Arial" pitchFamily="34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491451"/>
                <a:ext cx="9293144" cy="5648213"/>
              </a:xfrm>
              <a:blipFill rotWithShape="0">
                <a:blip r:embed="rId3"/>
                <a:stretch>
                  <a:fillRect l="-1181" t="-1944" r="-1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663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Lecture 3: M/M/1 type models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9EC01A-E979-441E-8327-DA05FAD990FE}" type="slidenum">
              <a:t>26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marL="432000" lvl="0" indent="-324000"/>
            <a:r>
              <a:rPr lang="en-US"/>
              <a:t>M/E</a:t>
            </a:r>
            <a:r>
              <a:rPr lang="en-US" baseline="-25000"/>
              <a:t>r</a:t>
            </a:r>
            <a:r>
              <a:rPr lang="en-US"/>
              <a:t>/1 model (1)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625039"/>
            <a:ext cx="9071640" cy="5027017"/>
          </a:xfrm>
        </p:spPr>
        <p:txBody>
          <a:bodyPr>
            <a:spAutoFit/>
          </a:bodyPr>
          <a:lstStyle/>
          <a:p>
            <a:pPr marL="565200" lvl="0" indent="-457200">
              <a:buSzPct val="45000"/>
              <a:buFont typeface="Wingdings" panose="05000000000000000000" pitchFamily="2" charset="2"/>
              <a:buChar char="q"/>
            </a:pPr>
            <a:r>
              <a:rPr lang="en-US" dirty="0"/>
              <a:t>Poisson arrivals with rate </a:t>
            </a:r>
            <a:r>
              <a:rPr lang="en-US" dirty="0">
                <a:latin typeface="Arial" pitchFamily="34"/>
                <a:cs typeface="Arial" pitchFamily="34"/>
              </a:rPr>
              <a:t>λ</a:t>
            </a:r>
          </a:p>
          <a:p>
            <a:pPr marL="565200" lvl="0" indent="-457200">
              <a:buSzPct val="45000"/>
              <a:buFont typeface="Wingdings" panose="05000000000000000000" pitchFamily="2" charset="2"/>
              <a:buChar char="q"/>
            </a:pPr>
            <a:r>
              <a:rPr lang="en-US" dirty="0">
                <a:latin typeface="Arial" pitchFamily="34"/>
                <a:cs typeface="Arial" pitchFamily="34"/>
              </a:rPr>
              <a:t>Service times is </a:t>
            </a:r>
            <a:r>
              <a:rPr lang="en-US" dirty="0" err="1">
                <a:latin typeface="Arial" pitchFamily="34"/>
                <a:cs typeface="Arial" pitchFamily="34"/>
              </a:rPr>
              <a:t>Erlang</a:t>
            </a:r>
            <a:r>
              <a:rPr lang="en-US" dirty="0">
                <a:latin typeface="Arial" pitchFamily="34"/>
                <a:cs typeface="Arial" pitchFamily="34"/>
              </a:rPr>
              <a:t> distributed of r phases of mean r/μ, i.e., is sum r exponentially distributed </a:t>
            </a:r>
            <a:r>
              <a:rPr lang="en-US" dirty="0" err="1">
                <a:latin typeface="Arial" pitchFamily="34"/>
                <a:cs typeface="Arial" pitchFamily="34"/>
              </a:rPr>
              <a:t>rv</a:t>
            </a:r>
            <a:r>
              <a:rPr lang="en-US" dirty="0">
                <a:latin typeface="Arial" pitchFamily="34"/>
                <a:cs typeface="Arial" pitchFamily="34"/>
              </a:rPr>
              <a:t> each of rate μ</a:t>
            </a:r>
          </a:p>
          <a:p>
            <a:pPr marL="565200" lvl="0" indent="-457200">
              <a:buSzPct val="45000"/>
              <a:buFont typeface="Wingdings" panose="05000000000000000000" pitchFamily="2" charset="2"/>
              <a:buChar char="q"/>
            </a:pPr>
            <a:r>
              <a:rPr lang="en-US" dirty="0">
                <a:latin typeface="Arial" pitchFamily="34"/>
                <a:cs typeface="Arial" pitchFamily="34"/>
              </a:rPr>
              <a:t>Stability is offered load is smaller than 1</a:t>
            </a:r>
          </a:p>
          <a:p>
            <a:pPr lvl="0" algn="ctr"/>
            <a:r>
              <a:rPr lang="en-US" dirty="0">
                <a:latin typeface="Arial" pitchFamily="34"/>
                <a:cs typeface="Arial" pitchFamily="34"/>
              </a:rPr>
              <a:t>ρ = </a:t>
            </a:r>
            <a:r>
              <a:rPr lang="en-US" dirty="0" err="1">
                <a:latin typeface="Arial" pitchFamily="34"/>
                <a:cs typeface="Arial" pitchFamily="34"/>
              </a:rPr>
              <a:t>λ.r</a:t>
            </a:r>
            <a:r>
              <a:rPr lang="en-US" dirty="0">
                <a:latin typeface="Arial" pitchFamily="34"/>
                <a:cs typeface="Arial" pitchFamily="34"/>
              </a:rPr>
              <a:t>/μ &lt; 1</a:t>
            </a:r>
          </a:p>
          <a:p>
            <a:pPr marL="565200" lvl="0" indent="-457200" algn="l">
              <a:buSzPct val="45000"/>
              <a:buFont typeface="Wingdings" panose="05000000000000000000" pitchFamily="2" charset="2"/>
              <a:buChar char="q"/>
            </a:pPr>
            <a:r>
              <a:rPr lang="en-US" dirty="0">
                <a:latin typeface="Arial" pitchFamily="34"/>
                <a:cs typeface="Arial" pitchFamily="34"/>
              </a:rPr>
              <a:t>Two dimensional process of state (</a:t>
            </a:r>
            <a:r>
              <a:rPr lang="en-US" dirty="0" err="1">
                <a:latin typeface="Arial" pitchFamily="34"/>
                <a:cs typeface="Arial" pitchFamily="34"/>
              </a:rPr>
              <a:t>i,j</a:t>
            </a:r>
            <a:r>
              <a:rPr lang="en-US" dirty="0">
                <a:latin typeface="Arial" pitchFamily="34"/>
                <a:cs typeface="Arial" pitchFamily="34"/>
              </a:rPr>
              <a:t>) where </a:t>
            </a:r>
            <a:r>
              <a:rPr lang="en-US" dirty="0" err="1">
                <a:latin typeface="Arial" pitchFamily="34"/>
                <a:cs typeface="Arial" pitchFamily="34"/>
              </a:rPr>
              <a:t>i</a:t>
            </a:r>
            <a:r>
              <a:rPr lang="en-US" dirty="0">
                <a:latin typeface="Arial" pitchFamily="34"/>
                <a:cs typeface="Arial" pitchFamily="34"/>
              </a:rPr>
              <a:t> is </a:t>
            </a:r>
            <a:r>
              <a:rPr lang="en-US" dirty="0" err="1">
                <a:latin typeface="Arial" pitchFamily="34"/>
                <a:cs typeface="Arial" pitchFamily="34"/>
              </a:rPr>
              <a:t>nbr</a:t>
            </a:r>
            <a:r>
              <a:rPr lang="en-US" dirty="0">
                <a:latin typeface="Arial" pitchFamily="34"/>
                <a:cs typeface="Arial" pitchFamily="34"/>
              </a:rPr>
              <a:t> of costumers in the system (excluding the costumer in service) and j remaining phases of customer in service is Markov process</a:t>
            </a:r>
          </a:p>
        </p:txBody>
      </p:sp>
    </p:spTree>
    <p:extLst>
      <p:ext uri="{BB962C8B-B14F-4D97-AF65-F5344CB8AC3E}">
        <p14:creationId xmlns:p14="http://schemas.microsoft.com/office/powerpoint/2010/main" val="297233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l"/>
            <a:r>
              <a:rPr lang="fr-FR" dirty="0" smtClean="0"/>
              <a:t>Lecture 3: M/M/1 type </a:t>
            </a:r>
            <a:r>
              <a:rPr lang="fr-FR" dirty="0" err="1" smtClean="0"/>
              <a:t>models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A6614C-DB1F-4880-AAE9-A61846BEE397}" type="slidenum">
              <a:t>27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0"/>
            <a:ext cx="9071640" cy="1262520"/>
          </a:xfrm>
        </p:spPr>
        <p:txBody>
          <a:bodyPr>
            <a:spAutoFit/>
          </a:bodyPr>
          <a:lstStyle/>
          <a:p>
            <a:pPr marL="432000" lvl="0" indent="-324000"/>
            <a:r>
              <a:rPr lang="en-US" dirty="0"/>
              <a:t>M/</a:t>
            </a:r>
            <a:r>
              <a:rPr lang="en-US" dirty="0" err="1"/>
              <a:t>E</a:t>
            </a:r>
            <a:r>
              <a:rPr lang="en-US" baseline="-25000" dirty="0" err="1"/>
              <a:t>r</a:t>
            </a:r>
            <a:r>
              <a:rPr lang="en-US" dirty="0"/>
              <a:t>/1 model (2)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160215"/>
                <a:ext cx="9071640" cy="5832109"/>
              </a:xfrm>
            </p:spPr>
            <p:txBody>
              <a:bodyPr>
                <a:spAutoFit/>
              </a:bodyPr>
              <a:lstStyle/>
              <a:p>
                <a:pPr lvl="0">
                  <a:buSzPct val="45000"/>
                </a:pPr>
                <a:r>
                  <a:rPr lang="en-US" dirty="0" smtClean="0"/>
                  <a:t>State diagram:</a:t>
                </a:r>
              </a:p>
              <a:p>
                <a:pPr lvl="0">
                  <a:buSzPct val="45000"/>
                </a:pPr>
                <a:endParaRPr lang="en-US" dirty="0"/>
              </a:p>
              <a:p>
                <a:pPr lvl="0">
                  <a:buSzPct val="45000"/>
                </a:pPr>
                <a:endParaRPr lang="en-US" dirty="0" smtClean="0"/>
              </a:p>
              <a:p>
                <a:pPr lvl="0">
                  <a:buSzPct val="45000"/>
                </a:pPr>
                <a:endParaRPr lang="en-US" dirty="0"/>
              </a:p>
              <a:p>
                <a:pPr lvl="0">
                  <a:buSzPct val="45000"/>
                </a:pPr>
                <a:endParaRPr lang="en-US" dirty="0" smtClean="0"/>
              </a:p>
              <a:p>
                <a:pPr lvl="0">
                  <a:buSzPct val="45000"/>
                </a:pPr>
                <a:endParaRPr lang="en-US" dirty="0"/>
              </a:p>
              <a:p>
                <a:pPr lvl="0">
                  <a:buSzPct val="45000"/>
                </a:pPr>
                <a:endParaRPr lang="en-US" dirty="0" smtClean="0"/>
              </a:p>
              <a:p>
                <a:pPr lvl="0">
                  <a:buSzPct val="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/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160215"/>
                <a:ext cx="9071640" cy="5832109"/>
              </a:xfrm>
              <a:blipFill rotWithShape="0">
                <a:blip r:embed="rId3"/>
                <a:stretch>
                  <a:fillRect l="-1210" t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9" y="1591102"/>
            <a:ext cx="9906000" cy="357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0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374" y="7038395"/>
            <a:ext cx="5261032" cy="521280"/>
          </a:xfrm>
        </p:spPr>
        <p:txBody>
          <a:bodyPr/>
          <a:lstStyle/>
          <a:p>
            <a:pPr lvl="0" algn="l"/>
            <a:r>
              <a:rPr lang="fr-FR" dirty="0" smtClean="0"/>
              <a:t>Lecture 3: M/M/1 type </a:t>
            </a:r>
            <a:r>
              <a:rPr lang="fr-FR" dirty="0" err="1" smtClean="0"/>
              <a:t>models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359" y="7050468"/>
            <a:ext cx="2348280" cy="521280"/>
          </a:xfrm>
        </p:spPr>
        <p:txBody>
          <a:bodyPr/>
          <a:lstStyle/>
          <a:p>
            <a:pPr lvl="0"/>
            <a:fld id="{9C9C31D9-BE26-476A-9D67-7DD83B18CCB5}" type="slidenum">
              <a:t>28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marL="432000" lvl="0" indent="-324000"/>
            <a:r>
              <a:rPr lang="en-US" dirty="0"/>
              <a:t>M/</a:t>
            </a:r>
            <a:r>
              <a:rPr lang="en-US" dirty="0" err="1"/>
              <a:t>E</a:t>
            </a:r>
            <a:r>
              <a:rPr lang="en-US" baseline="-25000" dirty="0" err="1"/>
              <a:t>r</a:t>
            </a:r>
            <a:r>
              <a:rPr lang="en-US" dirty="0"/>
              <a:t>/1 model (2)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5293500"/>
              </a:xfrm>
            </p:spPr>
            <p:txBody>
              <a:bodyPr>
                <a:spAutoFit/>
              </a:bodyPr>
              <a:lstStyle/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/>
                  <a:t>Matrix geometric method </a:t>
                </a:r>
                <a:r>
                  <a:rPr lang="en-US" dirty="0" smtClean="0"/>
                  <a:t>gives</a:t>
                </a:r>
                <a:endParaRPr lang="en-US" dirty="0" smtClean="0"/>
              </a:p>
              <a:p>
                <a:pPr lvl="0" algn="ctr">
                  <a:buSzPct val="45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7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sub>
                    </m:sSub>
                    <m:r>
                      <a:rPr lang="en-US" sz="2700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r>
                      <a:rPr lang="en-US" sz="2700" i="1" dirty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sz="2700" i="1" baseline="-25000" dirty="0">
                        <a:latin typeface="Cambria Math" panose="02040503050406030204" pitchFamily="18" charset="0"/>
                        <a:cs typeface="Arial" pitchFamily="34"/>
                      </a:rPr>
                      <m:t>0</m:t>
                    </m:r>
                    <m:sSup>
                      <m:sSupPr>
                        <m:ctrlPr>
                          <a:rPr lang="en-US" sz="2700" i="1" baseline="-25000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p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𝑅</m:t>
                        </m:r>
                      </m:e>
                      <m:sup>
                        <m: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sup>
                    </m:sSup>
                    <m:r>
                      <a:rPr lang="en-US" sz="2700" i="1" dirty="0">
                        <a:latin typeface="Cambria Math" panose="02040503050406030204" pitchFamily="18" charset="0"/>
                        <a:cs typeface="Arial" pitchFamily="34"/>
                      </a:rPr>
                      <m:t>, </m:t>
                    </m:r>
                    <m:r>
                      <a:rPr lang="en-US" sz="2700" i="1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sz="2700" i="1" dirty="0">
                        <a:latin typeface="Cambria Math" panose="02040503050406030204" pitchFamily="18" charset="0"/>
                        <a:cs typeface="Arial" pitchFamily="34"/>
                      </a:rPr>
                      <m:t>≥1,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 </a:t>
                </a:r>
                <a:endParaRPr lang="en-US" dirty="0" smtClean="0">
                  <a:latin typeface="Arial" pitchFamily="34"/>
                  <a:cs typeface="Arial" pitchFamily="34"/>
                </a:endParaRPr>
              </a:p>
              <a:p>
                <a:pPr lvl="0" algn="ctr">
                  <a:buSzPct val="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Arial" pitchFamily="34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  <a:cs typeface="Arial" pitchFamily="34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/>
                        </a:rPr>
                        <m:t>𝜆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latin typeface="Arial" pitchFamily="34"/>
                  <a:cs typeface="Arial" pitchFamily="34"/>
                </a:endParaRPr>
              </a:p>
              <a:p>
                <a:pPr marL="565200" lvl="0" indent="-457200" algn="l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Sherman-Morrison formula gives that,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/(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,</a:t>
                </a:r>
              </a:p>
              <a:p>
                <a:pPr algn="l">
                  <a:buSzPct val="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itchFamily="34"/>
                        </a:rPr>
                        <m:t>𝑅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itchFamily="34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</m:m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Arial" pitchFamily="34"/>
                  <a:cs typeface="Arial" pitchFamily="34"/>
                </a:endParaRPr>
              </a:p>
              <a:p>
                <a:pPr marL="565200" lvl="0" indent="-457200" algn="l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Note for any M/PH/1 queue we have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is a rank one matrix (product of a column and row vector). So,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𝑅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can be found in closed form</a:t>
                </a: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5293500"/>
              </a:xfrm>
              <a:blipFill rotWithShape="0">
                <a:blip r:embed="rId3"/>
                <a:stretch>
                  <a:fillRect t="-2071" r="-1882" b="-3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33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en-US" dirty="0" smtClean="0"/>
              <a:t>Phase-Type </a:t>
            </a:r>
            <a:r>
              <a:rPr lang="en-US" dirty="0"/>
              <a:t>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8" y="1769040"/>
                <a:ext cx="9211501" cy="5088960"/>
              </a:xfrm>
            </p:spPr>
            <p:txBody>
              <a:bodyPr/>
              <a:lstStyle/>
              <a:p>
                <a:pPr marL="565200" lvl="0" indent="-457200">
                  <a:buSzPct val="50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Consider a continuous time absorbing Markov chain (AMC)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dirty="0"/>
                  <a:t>transient states and one absorption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565200" lvl="0" indent="-457200">
                  <a:buSzPct val="50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denote the transition rate matrix between transient states,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𝛼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</a:t>
                </a:r>
                <a:r>
                  <a:rPr lang="en-US" dirty="0" smtClean="0"/>
                  <a:t>the initial state. </a:t>
                </a:r>
              </a:p>
              <a:p>
                <a:pPr marL="565200" lvl="0" indent="-457200">
                  <a:buSzPct val="50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denote the transition rate vector of the transient states to absorption state. </a:t>
                </a:r>
                <a14:m>
                  <m:oMath xmlns:m="http://schemas.openxmlformats.org/officeDocument/2006/math">
                    <m:r>
                      <a:rPr lang="en-US" sz="25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5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500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5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50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500" b="0" i="1" dirty="0" smtClean="0">
                        <a:latin typeface="Cambria Math" panose="02040503050406030204" pitchFamily="18" charset="0"/>
                      </a:rPr>
                      <m:t>=0⇒ −</m:t>
                    </m:r>
                    <m:sSup>
                      <m:sSupPr>
                        <m:ctrlPr>
                          <a:rPr lang="en-US" sz="25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5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5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5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5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2500" dirty="0" smtClean="0"/>
              </a:p>
              <a:p>
                <a:pPr marL="565200" lvl="0" indent="-457200">
                  <a:buSzPct val="50000"/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Definition</a:t>
                </a:r>
                <a:r>
                  <a:rPr lang="en-US" dirty="0" smtClean="0"/>
                  <a:t>: </a:t>
                </a:r>
                <a:r>
                  <a:rPr lang="en-US" dirty="0"/>
                  <a:t>A probability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(.) </m:t>
                    </m:r>
                  </m:oMath>
                </a14:m>
                <a:r>
                  <a:rPr lang="en-US" dirty="0"/>
                  <a:t>on [0,</a:t>
                </a:r>
                <a:r>
                  <a:rPr lang="en-US" dirty="0">
                    <a:latin typeface="Arial" pitchFamily="34"/>
                    <a:cs typeface="Arial" pitchFamily="34"/>
                  </a:rPr>
                  <a:t>∞</a:t>
                </a:r>
                <a:r>
                  <a:rPr lang="en-US" dirty="0"/>
                  <a:t>) is </a:t>
                </a:r>
                <a:r>
                  <a:rPr lang="en-US" dirty="0" smtClean="0"/>
                  <a:t>a phase </a:t>
                </a:r>
                <a:r>
                  <a:rPr lang="en-US" dirty="0"/>
                  <a:t>type distribution (PH-distribution) if </a:t>
                </a:r>
                <a:r>
                  <a:rPr lang="en-US" dirty="0" smtClean="0"/>
                  <a:t>and only </a:t>
                </a:r>
                <a:r>
                  <a:rPr lang="en-US" dirty="0"/>
                  <a:t>if it is the distribution of the time </a:t>
                </a:r>
                <a:r>
                  <a:rPr lang="en-US" dirty="0" smtClean="0"/>
                  <a:t>to absorption </a:t>
                </a:r>
                <a:r>
                  <a:rPr lang="en-US" dirty="0"/>
                  <a:t>of </a:t>
                </a:r>
                <a:r>
                  <a:rPr lang="en-US" dirty="0" smtClean="0"/>
                  <a:t>AMC. The </a:t>
                </a:r>
                <a:r>
                  <a:rPr lang="en-US" dirty="0"/>
                  <a:t>pair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𝛼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,</m:t>
                    </m:r>
                    <m:r>
                      <a:rPr lang="en-US" b="1" i="1" dirty="0">
                        <a:latin typeface="Cambria Math" panose="02040503050406030204" pitchFamily="18" charset="0"/>
                        <a:cs typeface="Arial" pitchFamily="34"/>
                      </a:rPr>
                      <m:t>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called a representation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(.)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8" y="1769040"/>
                <a:ext cx="9211501" cy="5088960"/>
              </a:xfrm>
              <a:blipFill rotWithShape="0">
                <a:blip r:embed="rId3"/>
                <a:stretch>
                  <a:fillRect t="-2156" r="-2383" b="-6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374" y="7038395"/>
            <a:ext cx="5261032" cy="521280"/>
          </a:xfrm>
        </p:spPr>
        <p:txBody>
          <a:bodyPr/>
          <a:lstStyle/>
          <a:p>
            <a:pPr lvl="0" algn="l"/>
            <a:r>
              <a:rPr lang="fr-FR" dirty="0" smtClean="0"/>
              <a:t>Lecture 3: M/M/1 type </a:t>
            </a:r>
            <a:r>
              <a:rPr lang="fr-FR" dirty="0" err="1" smtClean="0"/>
              <a:t>models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359" y="7050468"/>
            <a:ext cx="2348280" cy="521280"/>
          </a:xfrm>
        </p:spPr>
        <p:txBody>
          <a:bodyPr/>
          <a:lstStyle/>
          <a:p>
            <a:pPr lvl="0"/>
            <a:fld id="{9C9C31D9-BE26-476A-9D67-7DD83B18CCB5}" type="slidenum"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2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l"/>
            <a:r>
              <a:rPr lang="fr-FR" smtClean="0"/>
              <a:t>Lecture 3: M/M/1 type models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D2A054-25F9-485E-89B3-99CA1104FF87}" type="slidenum">
              <a:t>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78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Background (1): M/M/1 </a:t>
            </a:r>
            <a:r>
              <a:rPr lang="en-US" dirty="0" smtClean="0"/>
              <a:t>queue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660600" y="1373039"/>
                <a:ext cx="8940600" cy="5113195"/>
              </a:xfrm>
            </p:spPr>
            <p:txBody>
              <a:bodyPr>
                <a:spAutoFit/>
              </a:bodyPr>
              <a:lstStyle/>
              <a:p>
                <a:pPr marL="457200" lvl="1" indent="-457200" hangingPunct="0">
                  <a:spcBef>
                    <a:spcPts val="0"/>
                  </a:spcBef>
                  <a:spcAft>
                    <a:spcPts val="1417"/>
                  </a:spcAft>
                  <a:buSzPct val="75000"/>
                </a:pPr>
                <a:r>
                  <a:rPr lang="en-US" sz="2800" dirty="0" smtClean="0">
                    <a:latin typeface="Arial" pitchFamily="18"/>
                    <a:cs typeface="Arial" pitchFamily="2"/>
                  </a:rPr>
                  <a:t>Customers </a:t>
                </a:r>
                <a:r>
                  <a:rPr lang="en-US" sz="2800" dirty="0">
                    <a:latin typeface="Arial" pitchFamily="18"/>
                    <a:cs typeface="Arial" pitchFamily="2"/>
                  </a:rPr>
                  <a:t>arrive according to Poisson process of rate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Arial" pitchFamily="34"/>
                      </a:rPr>
                      <m:t>𝜆</m:t>
                    </m:r>
                  </m:oMath>
                </a14:m>
                <a:r>
                  <a:rPr lang="en-US" sz="2800" dirty="0">
                    <a:latin typeface="Arial" pitchFamily="34"/>
                    <a:cs typeface="Arial" pitchFamily="34"/>
                  </a:rPr>
                  <a:t>, i.e., </a:t>
                </a:r>
                <a:r>
                  <a:rPr lang="en-US" sz="2800" dirty="0" smtClean="0">
                    <a:latin typeface="Arial" pitchFamily="34"/>
                    <a:cs typeface="Arial" pitchFamily="34"/>
                  </a:rPr>
                  <a:t>the </a:t>
                </a:r>
                <a:r>
                  <a:rPr lang="en-US" sz="2800" dirty="0">
                    <a:latin typeface="Arial" pitchFamily="34"/>
                    <a:cs typeface="Arial" pitchFamily="34"/>
                  </a:rPr>
                  <a:t>inter-arrival times are </a:t>
                </a:r>
                <a:r>
                  <a:rPr lang="en-US" sz="2800" dirty="0" err="1">
                    <a:latin typeface="Arial" pitchFamily="34"/>
                    <a:cs typeface="Arial" pitchFamily="34"/>
                  </a:rPr>
                  <a:t>iid</a:t>
                </a:r>
                <a:r>
                  <a:rPr lang="en-US" sz="2800" dirty="0">
                    <a:latin typeface="Arial" pitchFamily="34"/>
                    <a:cs typeface="Arial" pitchFamily="34"/>
                  </a:rPr>
                  <a:t> exponential </a:t>
                </a:r>
                <a:r>
                  <a:rPr lang="en-US" sz="2800" dirty="0" smtClean="0">
                    <a:latin typeface="Arial" pitchFamily="34"/>
                    <a:cs typeface="Arial" pitchFamily="34"/>
                  </a:rPr>
                  <a:t>random variables (</a:t>
                </a:r>
                <a:r>
                  <a:rPr lang="en-US" sz="2800" dirty="0" err="1" smtClean="0">
                    <a:latin typeface="Arial" pitchFamily="34"/>
                    <a:cs typeface="Arial" pitchFamily="34"/>
                  </a:rPr>
                  <a:t>rv</a:t>
                </a:r>
                <a:r>
                  <a:rPr lang="en-US" sz="2800" dirty="0" smtClean="0">
                    <a:latin typeface="Arial" pitchFamily="34"/>
                    <a:cs typeface="Arial" pitchFamily="34"/>
                  </a:rPr>
                  <a:t>) with </a:t>
                </a:r>
                <a:r>
                  <a:rPr lang="en-US" sz="2800" dirty="0">
                    <a:latin typeface="Arial" pitchFamily="34"/>
                    <a:cs typeface="Arial" pitchFamily="34"/>
                  </a:rPr>
                  <a:t>rate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Arial" pitchFamily="34"/>
                      </a:rPr>
                      <m:t>𝜆</m:t>
                    </m:r>
                  </m:oMath>
                </a14:m>
                <a:r>
                  <a:rPr lang="en-US" sz="2800" dirty="0">
                    <a:latin typeface="Arial" pitchFamily="34"/>
                    <a:cs typeface="Arial" pitchFamily="34"/>
                  </a:rPr>
                  <a:t> </a:t>
                </a:r>
                <a:endParaRPr lang="en-US" sz="2800" dirty="0" smtClean="0">
                  <a:latin typeface="Arial" pitchFamily="34"/>
                  <a:cs typeface="Arial" pitchFamily="34"/>
                </a:endParaRPr>
              </a:p>
              <a:p>
                <a:pPr marL="457200" lvl="1" indent="-457200" hangingPunct="0">
                  <a:spcBef>
                    <a:spcPts val="0"/>
                  </a:spcBef>
                  <a:spcAft>
                    <a:spcPts val="1417"/>
                  </a:spcAft>
                  <a:buSzPct val="75000"/>
                </a:pPr>
                <a:r>
                  <a:rPr lang="en-US" sz="2800" dirty="0" smtClean="0">
                    <a:latin typeface="Arial" pitchFamily="34"/>
                    <a:cs typeface="Arial" pitchFamily="34"/>
                  </a:rPr>
                  <a:t>Costumers </a:t>
                </a:r>
                <a:r>
                  <a:rPr lang="en-US" sz="2800" dirty="0">
                    <a:latin typeface="Arial" pitchFamily="34"/>
                    <a:cs typeface="Arial" pitchFamily="34"/>
                  </a:rPr>
                  <a:t>service times are </a:t>
                </a:r>
                <a:r>
                  <a:rPr lang="en-US" sz="2800" dirty="0" err="1">
                    <a:latin typeface="Arial" pitchFamily="34"/>
                    <a:cs typeface="Arial" pitchFamily="34"/>
                  </a:rPr>
                  <a:t>iid</a:t>
                </a:r>
                <a:r>
                  <a:rPr lang="en-US" sz="2800" dirty="0">
                    <a:latin typeface="Arial" pitchFamily="34"/>
                    <a:cs typeface="Arial" pitchFamily="34"/>
                  </a:rPr>
                  <a:t> exponential </a:t>
                </a:r>
                <a:r>
                  <a:rPr lang="en-US" sz="2800" dirty="0" err="1" smtClean="0">
                    <a:latin typeface="Arial" pitchFamily="34"/>
                    <a:cs typeface="Arial" pitchFamily="34"/>
                  </a:rPr>
                  <a:t>rv</a:t>
                </a:r>
                <a:r>
                  <a:rPr lang="en-US" sz="2800" dirty="0" smtClean="0">
                    <a:latin typeface="Arial" pitchFamily="34"/>
                    <a:cs typeface="Arial" pitchFamily="34"/>
                  </a:rPr>
                  <a:t> with </a:t>
                </a:r>
                <a:r>
                  <a:rPr lang="en-US" sz="2800" dirty="0">
                    <a:latin typeface="Arial" pitchFamily="34"/>
                    <a:cs typeface="Arial" pitchFamily="34"/>
                  </a:rPr>
                  <a:t>rate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Arial" pitchFamily="34"/>
                      </a:rPr>
                      <m:t>𝜇</m:t>
                    </m:r>
                  </m:oMath>
                </a14:m>
                <a:endParaRPr lang="en-US" sz="2800" dirty="0">
                  <a:latin typeface="Arial" pitchFamily="34"/>
                  <a:cs typeface="Arial" pitchFamily="34"/>
                </a:endParaRPr>
              </a:p>
              <a:p>
                <a:pPr marL="457200" lvl="1" indent="-457200" hangingPunct="0">
                  <a:spcBef>
                    <a:spcPts val="0"/>
                  </a:spcBef>
                  <a:spcAft>
                    <a:spcPts val="1417"/>
                  </a:spcAft>
                  <a:buSzPct val="75000"/>
                </a:pPr>
                <a:r>
                  <a:rPr lang="en-US" sz="2800" dirty="0">
                    <a:latin typeface="Arial" pitchFamily="34"/>
                    <a:cs typeface="Arial" pitchFamily="34"/>
                  </a:rPr>
                  <a:t>inter-arrivals and service times are </a:t>
                </a:r>
                <a:r>
                  <a:rPr lang="en-US" sz="2800" dirty="0" smtClean="0">
                    <a:latin typeface="Arial" pitchFamily="34"/>
                    <a:cs typeface="Arial" pitchFamily="34"/>
                  </a:rPr>
                  <a:t>independent</a:t>
                </a:r>
                <a:endParaRPr lang="en-US" sz="2800" dirty="0">
                  <a:latin typeface="Arial" pitchFamily="34"/>
                  <a:cs typeface="Arial" pitchFamily="34"/>
                </a:endParaRPr>
              </a:p>
              <a:p>
                <a:pPr marL="457200" lvl="1" indent="-457200" hangingPunct="0">
                  <a:spcBef>
                    <a:spcPts val="0"/>
                  </a:spcBef>
                  <a:spcAft>
                    <a:spcPts val="1417"/>
                  </a:spcAft>
                  <a:buSzPct val="75000"/>
                </a:pPr>
                <a:r>
                  <a:rPr lang="en-US" sz="2800" dirty="0">
                    <a:latin typeface="Arial" pitchFamily="34"/>
                    <a:cs typeface="Arial" pitchFamily="34"/>
                  </a:rPr>
                  <a:t>Service discipline </a:t>
                </a:r>
                <a:r>
                  <a:rPr lang="en-US" sz="2800" dirty="0" smtClean="0">
                    <a:latin typeface="Arial" pitchFamily="34"/>
                    <a:cs typeface="Arial" pitchFamily="34"/>
                  </a:rPr>
                  <a:t>can be </a:t>
                </a:r>
                <a:r>
                  <a:rPr lang="en-US" sz="2800" dirty="0" err="1" smtClean="0">
                    <a:latin typeface="Arial" pitchFamily="34"/>
                    <a:cs typeface="Arial" pitchFamily="34"/>
                  </a:rPr>
                  <a:t>Fisrt</a:t>
                </a:r>
                <a:r>
                  <a:rPr lang="en-US" sz="2800" dirty="0" smtClean="0">
                    <a:latin typeface="Arial" pitchFamily="34"/>
                    <a:cs typeface="Arial" pitchFamily="34"/>
                  </a:rPr>
                  <a:t>-In-First-Out </a:t>
                </a:r>
                <a:r>
                  <a:rPr lang="en-US" sz="2800" dirty="0">
                    <a:latin typeface="Arial" pitchFamily="34"/>
                    <a:cs typeface="Arial" pitchFamily="34"/>
                  </a:rPr>
                  <a:t>(FIFO</a:t>
                </a:r>
                <a:r>
                  <a:rPr lang="en-US" sz="2800" dirty="0" smtClean="0">
                    <a:latin typeface="Arial" pitchFamily="34"/>
                    <a:cs typeface="Arial" pitchFamily="34"/>
                  </a:rPr>
                  <a:t>), Last-In-First-Out (LIFO), or Processor Sharing (PS)</a:t>
                </a:r>
                <a:endParaRPr lang="en-US" sz="2800" dirty="0">
                  <a:latin typeface="Arial" pitchFamily="34"/>
                  <a:cs typeface="Arial" pitchFamily="34"/>
                </a:endParaRPr>
              </a:p>
              <a:p>
                <a:pPr lvl="0">
                  <a:buSzPct val="45000"/>
                </a:pPr>
                <a:r>
                  <a:rPr lang="en-US" dirty="0">
                    <a:latin typeface="Arial" pitchFamily="34"/>
                    <a:cs typeface="Arial" pitchFamily="34"/>
                  </a:rPr>
                  <a:t>Under above assumptions,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{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),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≥ 0}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, the </a:t>
                </a:r>
                <a:r>
                  <a:rPr lang="en-US" dirty="0" err="1">
                    <a:latin typeface="Arial" pitchFamily="34"/>
                    <a:cs typeface="Arial" pitchFamily="34"/>
                  </a:rPr>
                  <a:t>nbr</a:t>
                </a:r>
                <a:r>
                  <a:rPr lang="en-US" dirty="0">
                    <a:latin typeface="Arial" pitchFamily="34"/>
                    <a:cs typeface="Arial" pitchFamily="34"/>
                  </a:rPr>
                  <a:t> of customers in M/M/1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queue </a:t>
                </a:r>
                <a:r>
                  <a:rPr lang="en-US" dirty="0">
                    <a:latin typeface="Arial" pitchFamily="34"/>
                    <a:cs typeface="Arial" pitchFamily="34"/>
                  </a:rPr>
                  <a:t>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𝑡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 is continuous-time infinite space Markov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chain</a:t>
                </a:r>
                <a:endParaRPr lang="en-US" dirty="0">
                  <a:latin typeface="Arial" pitchFamily="34"/>
                  <a:cs typeface="Arial" pitchFamily="34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60600" y="1373039"/>
                <a:ext cx="8940600" cy="5113195"/>
              </a:xfrm>
              <a:blipFill rotWithShape="0">
                <a:blip r:embed="rId3"/>
                <a:stretch>
                  <a:fillRect l="-1704" t="-2980" r="-682" b="-3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29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en-US" dirty="0" smtClean="0"/>
              <a:t>Phase-Type </a:t>
            </a:r>
            <a:r>
              <a:rPr lang="en-US" dirty="0"/>
              <a:t>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5088960"/>
              </a:xfrm>
            </p:spPr>
            <p:txBody>
              <a:bodyPr/>
              <a:lstStyle/>
              <a:p>
                <a:pPr marL="565200" indent="-457200">
                  <a:buSzPct val="50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Examples of phase-type distribution are </a:t>
                </a:r>
                <a:r>
                  <a:rPr lang="en-US" dirty="0" err="1" smtClean="0"/>
                  <a:t>Erlang</a:t>
                </a:r>
                <a:r>
                  <a:rPr lang="en-US" dirty="0" smtClean="0"/>
                  <a:t>-n, </a:t>
                </a:r>
                <a:r>
                  <a:rPr lang="en-US" dirty="0"/>
                  <a:t>Hyper-exponential, and </a:t>
                </a:r>
                <a:r>
                  <a:rPr lang="en-US" dirty="0" err="1"/>
                  <a:t>Coxian</a:t>
                </a:r>
                <a:r>
                  <a:rPr lang="en-US" dirty="0"/>
                  <a:t> </a:t>
                </a:r>
                <a:r>
                  <a:rPr lang="en-US" dirty="0" smtClean="0"/>
                  <a:t>distributions</a:t>
                </a:r>
              </a:p>
              <a:p>
                <a:pPr marL="565200" indent="-457200">
                  <a:buSzPct val="50000"/>
                  <a:buFont typeface="Wingdings" panose="05000000000000000000" pitchFamily="2" charset="2"/>
                  <a:buChar char="q"/>
                </a:pPr>
                <a:r>
                  <a:rPr lang="en-US" i="1" dirty="0" smtClean="0"/>
                  <a:t>Hyper-exponential</a:t>
                </a:r>
                <a:r>
                  <a:rPr lang="en-US" dirty="0" smtClean="0"/>
                  <a:t> </a:t>
                </a:r>
                <a:r>
                  <a:rPr lang="en-US" dirty="0"/>
                  <a:t>distribution of n phases each of </a:t>
                </a:r>
                <a:r>
                  <a:rPr lang="en-US" dirty="0" smtClean="0"/>
                  <a:t>rate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𝜇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</m:oMath>
                </a14:m>
                <a:r>
                  <a:rPr lang="en-US" baseline="-25000" dirty="0" smtClean="0">
                    <a:latin typeface="Arial" pitchFamily="34"/>
                    <a:cs typeface="Arial" pitchFamily="34"/>
                  </a:rPr>
                  <a:t> 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𝛼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cs typeface="Arial" pitchFamily="34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,…,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  <m:r>
                          <a:rPr lang="en-US" i="1" baseline="-25000" dirty="0" err="1">
                            <a:latin typeface="Cambria Math" panose="02040503050406030204" pitchFamily="18" charset="0"/>
                            <a:cs typeface="Arial" pitchFamily="34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>
                  <a:latin typeface="Arial" pitchFamily="34"/>
                  <a:cs typeface="Arial" pitchFamily="34"/>
                </a:endParaRPr>
              </a:p>
              <a:p>
                <a:pPr marL="565200" indent="-457200">
                  <a:buSzPct val="50000"/>
                  <a:buFont typeface="Wingdings" panose="05000000000000000000" pitchFamily="2" charset="2"/>
                  <a:buChar char="q"/>
                </a:pPr>
                <a:endParaRPr lang="en-US" dirty="0">
                  <a:latin typeface="Arial" pitchFamily="34"/>
                  <a:cs typeface="Arial" pitchFamily="34"/>
                </a:endParaRPr>
              </a:p>
              <a:p>
                <a:pPr marL="565200" indent="-457200">
                  <a:buSzPct val="50000"/>
                  <a:buFont typeface="Wingdings" panose="05000000000000000000" pitchFamily="2" charset="2"/>
                  <a:buChar char="q"/>
                </a:pPr>
                <a:endParaRPr lang="en-US" dirty="0" smtClean="0">
                  <a:latin typeface="Arial" pitchFamily="34"/>
                  <a:cs typeface="Arial" pitchFamily="34"/>
                </a:endParaRPr>
              </a:p>
              <a:p>
                <a:pPr marL="565200" lvl="0" indent="-457200">
                  <a:buSzPts val="1287"/>
                  <a:buFont typeface="Wingdings" panose="05000000000000000000" pitchFamily="2" charset="2"/>
                  <a:buChar char="q"/>
                </a:pPr>
                <a:r>
                  <a:rPr lang="en-US" i="1" dirty="0" err="1"/>
                  <a:t>Coxian</a:t>
                </a:r>
                <a:r>
                  <a:rPr lang="en-US" dirty="0"/>
                  <a:t> distribution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phases each of rate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𝜇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Arial" pitchFamily="34"/>
                      </a:rPr>
                      <m:t>+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Arial" pitchFamily="34"/>
                      </a:rPr>
                      <m:t>𝑞𝑖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=1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=1,..,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−1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𝑞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  <a:cs typeface="Arial" pitchFamily="34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=1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𝛼</m:t>
                    </m:r>
                  </m:oMath>
                </a14:m>
                <a:r>
                  <a:rPr lang="en-US" i="0" dirty="0" smtClean="0">
                    <a:latin typeface="+mj-lt"/>
                    <a:cs typeface="Arial" pitchFamily="34"/>
                  </a:rPr>
                  <a:t>=(1,0,…,0)</a:t>
                </a:r>
                <a:endParaRPr lang="en-US" dirty="0">
                  <a:latin typeface="Arial" pitchFamily="34"/>
                  <a:cs typeface="Arial" pitchFamily="34"/>
                </a:endParaRPr>
              </a:p>
              <a:p>
                <a:pPr marL="565200" indent="-457200">
                  <a:buSzPct val="50000"/>
                  <a:buFont typeface="Wingdings" panose="05000000000000000000" pitchFamily="2" charset="2"/>
                  <a:buChar char="q"/>
                </a:pPr>
                <a:endParaRPr lang="en-US" dirty="0" smtClean="0">
                  <a:latin typeface="Arial" pitchFamily="34"/>
                  <a:cs typeface="Arial" pitchFamily="34"/>
                </a:endParaRPr>
              </a:p>
              <a:p>
                <a:pPr>
                  <a:buSzPct val="50000"/>
                </a:pPr>
                <a:endParaRPr lang="en-US" dirty="0">
                  <a:latin typeface="Arial" pitchFamily="34"/>
                  <a:cs typeface="Arial" pitchFamily="34"/>
                </a:endParaRPr>
              </a:p>
              <a:p>
                <a:pPr marL="565200" indent="-457200">
                  <a:buSzPct val="50000"/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marL="565200" lvl="0" indent="-457200">
                  <a:buSzPct val="50000"/>
                  <a:buFont typeface="Wingdings" panose="05000000000000000000" pitchFamily="2" charset="2"/>
                  <a:buChar char="q"/>
                </a:pPr>
                <a:endParaRPr lang="en-US" dirty="0" smtClean="0"/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5088960"/>
              </a:xfrm>
              <a:blipFill rotWithShape="0">
                <a:blip r:embed="rId3"/>
                <a:stretch>
                  <a:fillRect t="-2156" r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374" y="7038395"/>
            <a:ext cx="5261032" cy="521280"/>
          </a:xfrm>
        </p:spPr>
        <p:txBody>
          <a:bodyPr/>
          <a:lstStyle/>
          <a:p>
            <a:pPr lvl="0" algn="l"/>
            <a:r>
              <a:rPr lang="fr-FR" dirty="0" smtClean="0"/>
              <a:t>Lecture 3: M/M/1 type </a:t>
            </a:r>
            <a:r>
              <a:rPr lang="fr-FR" dirty="0" err="1" smtClean="0"/>
              <a:t>models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359" y="7050468"/>
            <a:ext cx="2348280" cy="521280"/>
          </a:xfrm>
        </p:spPr>
        <p:txBody>
          <a:bodyPr/>
          <a:lstStyle/>
          <a:p>
            <a:pPr lvl="0"/>
            <a:fld id="{9C9C31D9-BE26-476A-9D67-7DD83B18CCB5}" type="slidenum">
              <a:t>30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533406" y="3383133"/>
            <a:ext cx="4186594" cy="1580749"/>
            <a:chOff x="5153400" y="2959199"/>
            <a:chExt cx="4338000" cy="2054161"/>
          </a:xfrm>
        </p:grpSpPr>
        <p:sp>
          <p:nvSpPr>
            <p:cNvPr id="9" name="Freeform 8"/>
            <p:cNvSpPr/>
            <p:nvPr/>
          </p:nvSpPr>
          <p:spPr>
            <a:xfrm>
              <a:off x="5153400" y="3619800"/>
              <a:ext cx="685799" cy="68579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>
                <a:ln>
                  <a:noFill/>
                </a:ln>
                <a:latin typeface="Arial" pitchFamily="18"/>
                <a:ea typeface="HG Mincho Light J" pitchFamily="2"/>
                <a:cs typeface="Arial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153760" y="3620160"/>
              <a:ext cx="685799" cy="68579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 b="1" i="0" u="none" strike="noStrike">
                  <a:ln>
                    <a:noFill/>
                  </a:ln>
                  <a:latin typeface="Arial" pitchFamily="18"/>
                  <a:ea typeface="HG Mincho Light J" pitchFamily="2"/>
                  <a:cs typeface="Arial" pitchFamily="2"/>
                </a:rPr>
                <a:t>1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306120" y="3620520"/>
              <a:ext cx="685799" cy="68579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 b="1" i="0" u="none" strike="noStrike">
                  <a:ln>
                    <a:noFill/>
                  </a:ln>
                  <a:latin typeface="Arial" pitchFamily="18"/>
                  <a:ea typeface="HG Mincho Light J" pitchFamily="2"/>
                  <a:cs typeface="Arial" pitchFamily="2"/>
                </a:rPr>
                <a:t>2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8178480" y="3620880"/>
              <a:ext cx="685799" cy="68579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 b="1" i="0" u="none" strike="noStrike">
                  <a:ln>
                    <a:noFill/>
                  </a:ln>
                  <a:latin typeface="Arial" pitchFamily="18"/>
                  <a:ea typeface="HG Mincho Light J" pitchFamily="2"/>
                  <a:cs typeface="Arial" pitchFamily="2"/>
                </a:rPr>
                <a:t>n</a:t>
              </a: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7129800" y="3956400"/>
              <a:ext cx="914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custDash>
                <a:ds d="1440000" sp="1440000"/>
                <a:ds d="1440000" sp="1440000"/>
              </a:custDash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>
                <a:ln>
                  <a:noFill/>
                </a:ln>
                <a:latin typeface="Arial" pitchFamily="18"/>
                <a:ea typeface="HG Mincho Light J" pitchFamily="2"/>
                <a:cs typeface="Arial" pitchFamily="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81000" y="4295160"/>
              <a:ext cx="914400" cy="531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 b="0" i="0" u="none" strike="noStrike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μ</a:t>
              </a:r>
              <a:r>
                <a:rPr lang="en-US" sz="2400" b="0" i="0" u="none" strike="noStrike" baseline="-25000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1</a:t>
              </a: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5526000" y="2959199"/>
              <a:ext cx="0" cy="6858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>
                <a:ln>
                  <a:noFill/>
                </a:ln>
                <a:latin typeface="Arial" pitchFamily="18"/>
                <a:ea typeface="HG Mincho Light J" pitchFamily="2"/>
                <a:cs typeface="Arial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5490000" y="4327560"/>
              <a:ext cx="0" cy="685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>
                <a:ln>
                  <a:noFill/>
                </a:ln>
                <a:latin typeface="Arial" pitchFamily="18"/>
                <a:ea typeface="HG Mincho Light J" pitchFamily="2"/>
                <a:cs typeface="Arial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6678000" y="2959199"/>
              <a:ext cx="0" cy="6858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>
                <a:ln>
                  <a:noFill/>
                </a:ln>
                <a:latin typeface="Arial" pitchFamily="18"/>
                <a:ea typeface="HG Mincho Light J" pitchFamily="2"/>
                <a:cs typeface="Arial" pitchFamily="2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6642000" y="4327560"/>
              <a:ext cx="0" cy="685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>
                <a:ln>
                  <a:noFill/>
                </a:ln>
                <a:latin typeface="Arial" pitchFamily="18"/>
                <a:ea typeface="HG Mincho Light J" pitchFamily="2"/>
                <a:cs typeface="Arial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8550000" y="2959199"/>
              <a:ext cx="0" cy="6858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>
                <a:ln>
                  <a:noFill/>
                </a:ln>
                <a:latin typeface="Arial" pitchFamily="18"/>
                <a:ea typeface="HG Mincho Light J" pitchFamily="2"/>
                <a:cs typeface="Arial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8514000" y="4327560"/>
              <a:ext cx="0" cy="685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>
                <a:ln>
                  <a:noFill/>
                </a:ln>
                <a:latin typeface="Arial" pitchFamily="18"/>
                <a:ea typeface="HG Mincho Light J" pitchFamily="2"/>
                <a:cs typeface="Arial" pitchFamily="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68999" y="4295520"/>
              <a:ext cx="914400" cy="531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 b="0" i="0" u="none" strike="noStrike" dirty="0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μ</a:t>
              </a:r>
              <a:r>
                <a:rPr lang="en-US" sz="2400" b="0" i="0" u="none" strike="noStrike" baseline="-25000" dirty="0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577000" y="4295880"/>
              <a:ext cx="914400" cy="531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 b="0" i="0" u="none" strike="noStrike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μ</a:t>
              </a:r>
              <a:r>
                <a:rPr lang="en-US" sz="2400" b="0" i="0" u="none" strike="noStrike" baseline="-25000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577000" y="3000240"/>
              <a:ext cx="914400" cy="531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 b="0" i="0" u="none" strike="noStrike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p</a:t>
              </a:r>
              <a:r>
                <a:rPr lang="en-US" sz="2400" b="0" i="0" u="none" strike="noStrike" baseline="-25000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40999" y="3000600"/>
              <a:ext cx="914400" cy="531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 b="0" i="0" u="none" strike="noStrike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p</a:t>
              </a:r>
              <a:r>
                <a:rPr lang="en-US" sz="2400" b="0" i="0" u="none" strike="noStrike" baseline="-25000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53000" y="3000960"/>
              <a:ext cx="914400" cy="531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 b="0" i="0" u="none" strike="noStrike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p</a:t>
              </a:r>
              <a:r>
                <a:rPr lang="en-US" sz="2400" b="0" i="0" u="none" strike="noStrike" baseline="-25000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1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43092" y="5984119"/>
            <a:ext cx="4380628" cy="1393040"/>
            <a:chOff x="3428280" y="2963159"/>
            <a:chExt cx="6155999" cy="1523521"/>
          </a:xfrm>
        </p:grpSpPr>
        <p:sp>
          <p:nvSpPr>
            <p:cNvPr id="27" name="Freeform 26"/>
            <p:cNvSpPr/>
            <p:nvPr/>
          </p:nvSpPr>
          <p:spPr>
            <a:xfrm>
              <a:off x="4145400" y="3151800"/>
              <a:ext cx="685799" cy="68579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b="0" i="0" u="none" strike="noStrike">
                <a:ln>
                  <a:noFill/>
                </a:ln>
                <a:latin typeface="Arial" pitchFamily="18"/>
                <a:ea typeface="HG Mincho Light J" pitchFamily="2"/>
                <a:cs typeface="Arial" pitchFamily="2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4145760" y="3152160"/>
              <a:ext cx="685799" cy="68579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b="1" i="0" u="none" strike="noStrike" dirty="0">
                  <a:ln>
                    <a:noFill/>
                  </a:ln>
                  <a:latin typeface="Arial" pitchFamily="18"/>
                  <a:ea typeface="HG Mincho Light J" pitchFamily="2"/>
                  <a:cs typeface="Arial" pitchFamily="2"/>
                </a:rPr>
                <a:t>1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550120" y="3152520"/>
              <a:ext cx="685799" cy="68579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b="1" i="0" u="none" strike="noStrike">
                  <a:ln>
                    <a:noFill/>
                  </a:ln>
                  <a:latin typeface="Arial" pitchFamily="18"/>
                  <a:ea typeface="HG Mincho Light J" pitchFamily="2"/>
                  <a:cs typeface="Arial" pitchFamily="2"/>
                </a:rPr>
                <a:t>2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8898480" y="3152879"/>
              <a:ext cx="685799" cy="68579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b="1" i="0" u="none" strike="noStrike">
                  <a:ln>
                    <a:noFill/>
                  </a:ln>
                  <a:latin typeface="Arial" pitchFamily="18"/>
                  <a:ea typeface="HG Mincho Light J" pitchFamily="2"/>
                  <a:cs typeface="Arial" pitchFamily="2"/>
                </a:rPr>
                <a:t>n</a:t>
              </a:r>
            </a:p>
          </p:txBody>
        </p:sp>
        <p:sp>
          <p:nvSpPr>
            <p:cNvPr id="31" name="Straight Connector 30"/>
            <p:cNvSpPr/>
            <p:nvPr/>
          </p:nvSpPr>
          <p:spPr>
            <a:xfrm>
              <a:off x="7165799" y="3488400"/>
              <a:ext cx="914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custDash>
                <a:ds d="1440000" sp="1440000"/>
                <a:ds d="1440000" sp="1440000"/>
              </a:custDash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b="0" i="0" u="none" strike="noStrike">
                <a:ln>
                  <a:noFill/>
                </a:ln>
                <a:latin typeface="Arial" pitchFamily="18"/>
                <a:ea typeface="HG Mincho Light J" pitchFamily="2"/>
                <a:cs typeface="Arial" pitchFamily="2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8179919" y="3492359"/>
              <a:ext cx="729361" cy="324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  <p:sp>
          <p:nvSpPr>
            <p:cNvPr id="33" name="TextBox 32"/>
            <p:cNvSpPr txBox="1"/>
            <p:nvPr/>
          </p:nvSpPr>
          <p:spPr>
            <a:xfrm>
              <a:off x="4869000" y="2963159"/>
              <a:ext cx="914400" cy="3897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b="0" i="0" u="none" strike="noStrike" dirty="0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p</a:t>
              </a:r>
              <a:r>
                <a:rPr lang="en-US" b="0" i="0" u="none" strike="noStrike" baseline="-25000" dirty="0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1</a:t>
              </a:r>
              <a:r>
                <a:rPr lang="en-US" b="0" i="0" u="none" strike="noStrike" dirty="0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μ</a:t>
              </a:r>
              <a:r>
                <a:rPr lang="en-US" b="0" i="0" u="none" strike="noStrike" baseline="-25000" dirty="0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1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3428280" y="3492720"/>
              <a:ext cx="729360" cy="3239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35" name="Straight Arrow Connector 34"/>
            <p:cNvCxnSpPr/>
            <p:nvPr/>
          </p:nvCxnSpPr>
          <p:spPr>
            <a:xfrm flipV="1">
              <a:off x="4832280" y="3493080"/>
              <a:ext cx="729360" cy="324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36" name="Straight Arrow Connector 35"/>
            <p:cNvCxnSpPr/>
            <p:nvPr/>
          </p:nvCxnSpPr>
          <p:spPr>
            <a:xfrm flipV="1">
              <a:off x="6236280" y="3493439"/>
              <a:ext cx="729360" cy="324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37" name="Straight Arrow Connector 36"/>
            <p:cNvCxnSpPr>
              <a:stCxn id="28" idx="2"/>
            </p:cNvCxnSpPr>
            <p:nvPr/>
          </p:nvCxnSpPr>
          <p:spPr>
            <a:xfrm>
              <a:off x="4488480" y="3837960"/>
              <a:ext cx="3600" cy="64872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38" name="Straight Arrow Connector 37"/>
            <p:cNvCxnSpPr/>
            <p:nvPr/>
          </p:nvCxnSpPr>
          <p:spPr>
            <a:xfrm>
              <a:off x="5892479" y="3837960"/>
              <a:ext cx="3601" cy="64872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39" name="Straight Arrow Connector 38"/>
            <p:cNvCxnSpPr/>
            <p:nvPr/>
          </p:nvCxnSpPr>
          <p:spPr>
            <a:xfrm>
              <a:off x="9240480" y="3837960"/>
              <a:ext cx="3600" cy="64872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  <p:sp>
          <p:nvSpPr>
            <p:cNvPr id="40" name="TextBox 39"/>
            <p:cNvSpPr txBox="1"/>
            <p:nvPr/>
          </p:nvSpPr>
          <p:spPr>
            <a:xfrm>
              <a:off x="4509000" y="3827520"/>
              <a:ext cx="914400" cy="3897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b="0" i="0" u="none" strike="noStrike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q</a:t>
              </a:r>
              <a:r>
                <a:rPr lang="en-US" b="0" i="0" u="none" strike="noStrike" baseline="-25000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1</a:t>
              </a:r>
              <a:r>
                <a:rPr lang="en-US" b="0" i="0" u="none" strike="noStrike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μ</a:t>
              </a:r>
              <a:r>
                <a:rPr lang="en-US" b="0" i="0" u="none" strike="noStrike" baseline="-25000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37000" y="2963159"/>
              <a:ext cx="914400" cy="3897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b="0" i="0" u="none" strike="noStrike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p</a:t>
              </a:r>
              <a:r>
                <a:rPr lang="en-US" b="0" i="0" u="none" strike="noStrike" baseline="-25000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2</a:t>
              </a:r>
              <a:r>
                <a:rPr lang="en-US" b="0" i="0" u="none" strike="noStrike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μ</a:t>
              </a:r>
              <a:r>
                <a:rPr lang="en-US" b="0" i="0" u="none" strike="noStrike" baseline="-25000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2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759800" y="2963159"/>
              <a:ext cx="1371599" cy="3897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b="0" i="0" u="none" strike="noStrike" dirty="0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p</a:t>
              </a:r>
              <a:r>
                <a:rPr lang="en-US" b="0" i="0" u="none" strike="noStrike" baseline="-25000" dirty="0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n-1</a:t>
              </a:r>
              <a:r>
                <a:rPr lang="en-US" b="0" i="0" u="none" strike="noStrike" dirty="0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μ</a:t>
              </a:r>
              <a:r>
                <a:rPr lang="en-US" b="0" i="0" u="none" strike="noStrike" baseline="-25000" dirty="0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n-1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77000" y="3827520"/>
              <a:ext cx="914400" cy="3897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b="0" i="0" u="none" strike="noStrike" dirty="0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q</a:t>
              </a:r>
              <a:r>
                <a:rPr lang="en-US" b="0" i="0" u="none" strike="noStrike" baseline="-25000" dirty="0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2</a:t>
              </a:r>
              <a:r>
                <a:rPr lang="en-US" b="0" i="0" u="none" strike="noStrike" dirty="0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μ</a:t>
              </a:r>
              <a:r>
                <a:rPr lang="en-US" b="0" i="0" u="none" strike="noStrike" baseline="-25000" dirty="0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2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426038" y="6812549"/>
            <a:ext cx="650690" cy="356336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0" i="0" u="none" strike="noStrike" dirty="0" err="1" smtClean="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μ</a:t>
            </a:r>
            <a:r>
              <a:rPr lang="en-US" b="0" i="0" u="none" strike="noStrike" baseline="-25000" dirty="0" err="1" smtClean="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n</a:t>
            </a:r>
            <a:endParaRPr lang="en-US" b="0" i="0" u="none" strike="noStrike" baseline="-25000" dirty="0">
              <a:ln>
                <a:noFill/>
              </a:ln>
              <a:latin typeface="Arial" pitchFamily="34"/>
              <a:ea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90201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en-US" dirty="0" smtClean="0"/>
              <a:t>PH/PH/1 queue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5088960"/>
              </a:xfrm>
            </p:spPr>
            <p:txBody>
              <a:bodyPr/>
              <a:lstStyle/>
              <a:p>
                <a:pPr marL="565200" lvl="0" indent="-457200">
                  <a:spcAft>
                    <a:spcPts val="600"/>
                  </a:spcAft>
                  <a:buSzPct val="50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Inter-arrival times distribution is phase-type  with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phases denoted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𝛼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𝑇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 </m:t>
                    </m:r>
                  </m:oMath>
                </a14:m>
                <a:r>
                  <a:rPr lang="en-US" dirty="0" smtClean="0"/>
                  <a:t>and with mean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𝛼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𝑇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𝑒</m:t>
                    </m:r>
                  </m:oMath>
                </a14:m>
                <a:r>
                  <a:rPr lang="en-US" dirty="0" smtClean="0"/>
                  <a:t>.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𝑇𝑒</m:t>
                    </m:r>
                  </m:oMath>
                </a14:m>
                <a:endParaRPr lang="en-US" dirty="0" smtClean="0"/>
              </a:p>
              <a:p>
                <a:pPr marL="565200" lvl="0" indent="-457200">
                  <a:spcAft>
                    <a:spcPts val="600"/>
                  </a:spcAft>
                  <a:buSzPct val="50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Service </a:t>
                </a:r>
                <a:r>
                  <a:rPr lang="en-US" dirty="0"/>
                  <a:t>time distribution is of Phase type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phases denoted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Arial" pitchFamily="34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Arial" pitchFamily="34"/>
                      </a:rPr>
                      <m:t>𝑆</m:t>
                    </m:r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 and with mean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𝛽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𝑆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𝑒</m:t>
                    </m:r>
                  </m:oMath>
                </a14:m>
                <a:r>
                  <a:rPr lang="en-US" dirty="0" smtClean="0"/>
                  <a:t>.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 smtClean="0"/>
              </a:p>
              <a:p>
                <a:pPr marL="565200" lvl="0" indent="-457200">
                  <a:spcAft>
                    <a:spcPts val="600"/>
                  </a:spcAft>
                  <a:buSzPct val="50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Assume that customers are as FIFO</a:t>
                </a:r>
              </a:p>
              <a:p>
                <a:pPr marL="565200" lvl="0" indent="-457200">
                  <a:spcAft>
                    <a:spcPts val="600"/>
                  </a:spcAft>
                  <a:buSzPct val="50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The queue is stable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𝛼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𝑇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𝑒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cs typeface="Arial" pitchFamily="34"/>
                      </a:rPr>
                      <m:t>&gt;</m:t>
                    </m:r>
                  </m:oMath>
                </a14:m>
                <a:r>
                  <a:rPr lang="en-US" dirty="0">
                    <a:cs typeface="Arial" pitchFamily="34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𝛽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𝑆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𝑒</m:t>
                    </m:r>
                  </m:oMath>
                </a14:m>
                <a:endParaRPr lang="en-US" dirty="0" smtClean="0"/>
              </a:p>
              <a:p>
                <a:pPr marL="565200" lvl="0" indent="-457200">
                  <a:spcAft>
                    <a:spcPts val="600"/>
                  </a:spcAft>
                  <a:buSzPct val="50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denote number of jobs in the system, phase of inter-arrival, and phase of job in service at time </a:t>
                </a:r>
                <a:r>
                  <a:rPr lang="en-US" i="1" dirty="0" smtClean="0"/>
                  <a:t>t</a:t>
                </a:r>
                <a:endParaRPr lang="en-US" i="1" dirty="0"/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5088960"/>
              </a:xfrm>
              <a:blipFill rotWithShape="0">
                <a:blip r:embed="rId3"/>
                <a:stretch>
                  <a:fillRect t="-2156" r="-3226" b="-2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374" y="7038395"/>
            <a:ext cx="5261032" cy="521280"/>
          </a:xfrm>
        </p:spPr>
        <p:txBody>
          <a:bodyPr/>
          <a:lstStyle/>
          <a:p>
            <a:pPr lvl="0" algn="l"/>
            <a:r>
              <a:rPr lang="fr-FR" dirty="0" smtClean="0"/>
              <a:t>Lecture 3: M/M/1 type </a:t>
            </a:r>
            <a:r>
              <a:rPr lang="fr-FR" dirty="0" err="1" smtClean="0"/>
              <a:t>models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359" y="7050468"/>
            <a:ext cx="2348280" cy="521280"/>
          </a:xfrm>
        </p:spPr>
        <p:txBody>
          <a:bodyPr/>
          <a:lstStyle/>
          <a:p>
            <a:pPr lvl="0"/>
            <a:fld id="{9C9C31D9-BE26-476A-9D67-7DD83B18CCB5}" type="slidenum"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3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en-US" dirty="0" smtClean="0"/>
              <a:t>PH/PH/1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5088960"/>
              </a:xfrm>
            </p:spPr>
            <p:txBody>
              <a:bodyPr/>
              <a:lstStyle/>
              <a:p>
                <a:pPr marL="565200" lvl="0" indent="-457200">
                  <a:spcAft>
                    <a:spcPts val="600"/>
                  </a:spcAft>
                  <a:buSzPct val="50000"/>
                  <a:buFont typeface="Wingdings" panose="05000000000000000000" pitchFamily="2" charset="2"/>
                  <a:buChar char="q"/>
                </a:pPr>
                <a:r>
                  <a:rPr lang="en-US" sz="2600" dirty="0" smtClean="0"/>
                  <a:t>The process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 smtClean="0"/>
                  <a:t> is continuous-time Quasi-Death-Process</a:t>
                </a:r>
              </a:p>
              <a:p>
                <a:pPr marL="565200" lvl="0" indent="-457200">
                  <a:spcAft>
                    <a:spcPts val="600"/>
                  </a:spcAft>
                  <a:buSzPct val="50000"/>
                  <a:buFont typeface="Wingdings" panose="05000000000000000000" pitchFamily="2" charset="2"/>
                  <a:buChar char="q"/>
                </a:pPr>
                <a:r>
                  <a:rPr lang="en-US" sz="2600" dirty="0" smtClean="0"/>
                  <a:t>For Cox2/Cox2/1 queue, transitions between level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600" dirty="0" smtClean="0"/>
                  <a:t> states, level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 smtClean="0"/>
                  <a:t>to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600" dirty="0" smtClean="0"/>
                  <a:t>, and level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6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600" dirty="0" smtClean="0"/>
                  <a:t> are as follows:</a:t>
                </a:r>
              </a:p>
              <a:p>
                <a:pPr lvl="0">
                  <a:spcAft>
                    <a:spcPts val="600"/>
                  </a:spcAft>
                  <a:buSzPct val="50000"/>
                </a:pPr>
                <a:r>
                  <a:rPr lang="en-US" sz="2600" dirty="0" smtClean="0"/>
                  <a:t> </a:t>
                </a:r>
              </a:p>
              <a:p>
                <a:pPr marL="565200" lvl="0" indent="-457200">
                  <a:buSzPct val="50000"/>
                  <a:buFont typeface="Wingdings" panose="05000000000000000000" pitchFamily="2" charset="2"/>
                  <a:buChar char="q"/>
                </a:pPr>
                <a:endParaRPr lang="en-US" dirty="0"/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5088960"/>
              </a:xfrm>
              <a:blipFill rotWithShape="0">
                <a:blip r:embed="rId3"/>
                <a:stretch>
                  <a:fillRect t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374" y="7038395"/>
            <a:ext cx="5261032" cy="521280"/>
          </a:xfrm>
        </p:spPr>
        <p:txBody>
          <a:bodyPr/>
          <a:lstStyle/>
          <a:p>
            <a:pPr lvl="0" algn="l"/>
            <a:r>
              <a:rPr lang="fr-FR" dirty="0" smtClean="0"/>
              <a:t>Lecture 3: M/M/1 type </a:t>
            </a:r>
            <a:r>
              <a:rPr lang="fr-FR" dirty="0" err="1" smtClean="0"/>
              <a:t>models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359" y="7050468"/>
            <a:ext cx="2348280" cy="521280"/>
          </a:xfrm>
        </p:spPr>
        <p:txBody>
          <a:bodyPr/>
          <a:lstStyle/>
          <a:p>
            <a:pPr lvl="0"/>
            <a:fld id="{9C9C31D9-BE26-476A-9D67-7DD83B18CCB5}" type="slidenum"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0" y="3537284"/>
            <a:ext cx="8406192" cy="332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1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262096"/>
            <a:ext cx="9071640" cy="1172160"/>
          </a:xfrm>
        </p:spPr>
        <p:txBody>
          <a:bodyPr/>
          <a:lstStyle/>
          <a:p>
            <a:pPr lvl="0"/>
            <a:r>
              <a:rPr lang="en-US" dirty="0" smtClean="0"/>
              <a:t>PH/PH/1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493298" y="1600596"/>
                <a:ext cx="9166565" cy="5088960"/>
              </a:xfrm>
            </p:spPr>
            <p:txBody>
              <a:bodyPr/>
              <a:lstStyle/>
              <a:p>
                <a:pPr marL="565200" lvl="0" indent="-457200">
                  <a:spcAft>
                    <a:spcPts val="600"/>
                  </a:spcAft>
                  <a:buSzPct val="50000"/>
                  <a:buFont typeface="Wingdings" panose="05000000000000000000" pitchFamily="2" charset="2"/>
                  <a:buChar char="q"/>
                </a:pPr>
                <a:r>
                  <a:rPr lang="en-US" sz="2500" dirty="0" smtClean="0"/>
                  <a:t>Note if Q is generator of joint process of two independent Markov chains of size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500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5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500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500" dirty="0" smtClean="0"/>
                  <a:t>. Then, Q is sum of two </a:t>
                </a:r>
                <a:r>
                  <a:rPr lang="en-US" sz="2500" dirty="0" err="1" smtClean="0"/>
                  <a:t>kronecker</a:t>
                </a:r>
                <a:r>
                  <a:rPr lang="en-US" sz="2500" dirty="0" smtClean="0"/>
                  <a:t> products, i.e.,   </a:t>
                </a:r>
              </a:p>
              <a:p>
                <a:pPr lvl="0" algn="ctr">
                  <a:spcAft>
                    <a:spcPts val="600"/>
                  </a:spcAft>
                  <a:buSzPct val="5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  <a:p>
                <a:pPr marL="565200" lvl="0" indent="-457200">
                  <a:spcAft>
                    <a:spcPts val="600"/>
                  </a:spcAft>
                  <a:buSzPct val="50000"/>
                  <a:buFont typeface="Wingdings" panose="05000000000000000000" pitchFamily="2" charset="2"/>
                  <a:buChar char="q"/>
                </a:pPr>
                <a:r>
                  <a:rPr lang="en-US" sz="2600" dirty="0" smtClean="0"/>
                  <a:t>The generator of the </a:t>
                </a:r>
                <a:r>
                  <a:rPr lang="en-US" sz="2400" dirty="0"/>
                  <a:t>PH/PH/1 </a:t>
                </a:r>
                <a:endParaRPr lang="en-US" sz="2600" dirty="0" smtClean="0"/>
              </a:p>
              <a:p>
                <a:pPr lvl="0">
                  <a:spcAft>
                    <a:spcPts val="600"/>
                  </a:spcAft>
                  <a:buSzPct val="5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b="0" dirty="0" smtClean="0"/>
              </a:p>
              <a:p>
                <a:pPr lvl="0">
                  <a:buSzPct val="50000"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7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7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27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700" i="1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⊗</m:t>
                    </m:r>
                    <m:sSup>
                      <m:sSup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700" b="0" i="1" dirty="0" smtClean="0">
                  <a:latin typeface="Cambria Math" panose="02040503050406030204" pitchFamily="18" charset="0"/>
                </a:endParaRPr>
              </a:p>
              <a:p>
                <a:pPr lvl="0">
                  <a:buSzPct val="5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7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700" i="1" dirty="0" smtClean="0"/>
                  <a:t>, </a:t>
                </a:r>
                <a:r>
                  <a:rPr lang="en-US" sz="27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7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⊗</m:t>
                    </m:r>
                    <m:sSup>
                      <m:sSup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700" dirty="0" smtClean="0"/>
                  <a:t>.</a:t>
                </a:r>
                <a:endParaRPr lang="en-US" sz="2700" dirty="0"/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93298" y="1600596"/>
                <a:ext cx="9166565" cy="5088960"/>
              </a:xfrm>
              <a:blipFill rotWithShape="0">
                <a:blip r:embed="rId3"/>
                <a:stretch>
                  <a:fillRect l="-1197" t="-1799" b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374" y="7038395"/>
            <a:ext cx="5261032" cy="521280"/>
          </a:xfrm>
        </p:spPr>
        <p:txBody>
          <a:bodyPr/>
          <a:lstStyle/>
          <a:p>
            <a:pPr lvl="0" algn="l"/>
            <a:r>
              <a:rPr lang="fr-FR" dirty="0" smtClean="0"/>
              <a:t>Lecture 3: M/M/1 type </a:t>
            </a:r>
            <a:r>
              <a:rPr lang="fr-FR" dirty="0" err="1" smtClean="0"/>
              <a:t>models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359" y="7050468"/>
            <a:ext cx="2348280" cy="521280"/>
          </a:xfrm>
        </p:spPr>
        <p:txBody>
          <a:bodyPr/>
          <a:lstStyle/>
          <a:p>
            <a:pPr lvl="0"/>
            <a:fld id="{9C9C31D9-BE26-476A-9D67-7DD83B18CCB5}" type="slidenum"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3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262096"/>
            <a:ext cx="9071640" cy="1172160"/>
          </a:xfrm>
        </p:spPr>
        <p:txBody>
          <a:bodyPr/>
          <a:lstStyle/>
          <a:p>
            <a:pPr lvl="0"/>
            <a:r>
              <a:rPr lang="en-US" dirty="0" smtClean="0"/>
              <a:t>PH/PH/1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493298" y="1600596"/>
                <a:ext cx="9166565" cy="5088960"/>
              </a:xfrm>
            </p:spPr>
            <p:txBody>
              <a:bodyPr/>
              <a:lstStyle/>
              <a:p>
                <a:pPr marL="565200" lvl="0" indent="-457200">
                  <a:spcAft>
                    <a:spcPts val="600"/>
                  </a:spcAft>
                  <a:buSzPct val="50000"/>
                  <a:buFont typeface="Wingdings" panose="05000000000000000000" pitchFamily="2" charset="2"/>
                  <a:buChar char="q"/>
                </a:pPr>
                <a:r>
                  <a:rPr lang="en-US" sz="2500" dirty="0" smtClean="0"/>
                  <a:t>The rate matrix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500" dirty="0" smtClean="0"/>
                  <a:t> is the minimal solution of the quadratic equation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0, 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lvl="0" algn="r">
                  <a:buSzPct val="5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⊗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=0, </m:t>
                      </m:r>
                    </m:oMath>
                  </m:oMathPara>
                </a14:m>
                <a:endParaRPr lang="en-US" sz="2500" dirty="0" smtClean="0"/>
              </a:p>
              <a:p>
                <a:pPr marL="565200" lvl="0" indent="-457200">
                  <a:spcAft>
                    <a:spcPts val="600"/>
                  </a:spcAft>
                  <a:buSzPct val="50000"/>
                  <a:buFont typeface="Wingdings" panose="05000000000000000000" pitchFamily="2" charset="2"/>
                  <a:buChar char="q"/>
                </a:pPr>
                <a:r>
                  <a:rPr lang="en-US" sz="2500" dirty="0" smtClean="0"/>
                  <a:t>Example: consider the Cox2/Cox2/1 queue with mean inter-arrival time 6/5, mean service time 5/6, </a:t>
                </a:r>
              </a:p>
              <a:p>
                <a:pPr lvl="0" algn="ctr">
                  <a:spcAft>
                    <a:spcPts val="600"/>
                  </a:spcAft>
                  <a:buSzPct val="50000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and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500" dirty="0" smtClean="0"/>
                  <a:t> </a:t>
                </a:r>
              </a:p>
              <a:p>
                <a:pPr lvl="0" algn="ctr">
                  <a:spcAft>
                    <a:spcPts val="600"/>
                  </a:spcAft>
                  <a:buSzPct val="50000"/>
                </a:pPr>
                <a:r>
                  <a:rPr lang="en-US" sz="2500" dirty="0" smtClean="0"/>
                  <a:t>The iterative scheme needs about 40 iteration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2500" dirty="0" smtClean="0"/>
                  <a:t> precision</a:t>
                </a:r>
              </a:p>
              <a:p>
                <a:pPr lvl="0" algn="ctr">
                  <a:spcAft>
                    <a:spcPts val="600"/>
                  </a:spcAft>
                  <a:buSzPct val="5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BR" sz="2200" dirty="0"/>
                        <m:t>0.3833    0.0639    0.0609    0.0140</m:t>
                      </m:r>
                    </m:oMath>
                  </m:oMathPara>
                </a14:m>
                <a:endParaRPr lang="pt-BR" sz="2200" dirty="0"/>
              </a:p>
              <a:p>
                <a:pPr lvl="0">
                  <a:spcAft>
                    <a:spcPts val="600"/>
                  </a:spcAft>
                  <a:buSzPct val="50000"/>
                </a:pPr>
                <a:r>
                  <a:rPr lang="pt-BR" sz="2200" dirty="0" smtClean="0"/>
                  <a:t>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200" dirty="0"/>
                      <m:t>    0.0975    0.2163    0.0214    0.0243</m:t>
                    </m:r>
                  </m:oMath>
                </a14:m>
                <a:endParaRPr lang="pt-BR" sz="2200" dirty="0"/>
              </a:p>
              <a:p>
                <a:pPr lvl="0">
                  <a:spcAft>
                    <a:spcPts val="600"/>
                  </a:spcAft>
                  <a:buSzPct val="5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2200" dirty="0"/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 </m:t>
                      </m:r>
                      <m:r>
                        <m:rPr>
                          <m:nor/>
                        </m:rPr>
                        <a:rPr lang="pt-BR" sz="2200" dirty="0"/>
                        <m:t>   1.2777    0.2129    0.2030    0.0467</m:t>
                      </m:r>
                    </m:oMath>
                  </m:oMathPara>
                </a14:m>
                <a:endParaRPr lang="pt-BR" sz="2200" dirty="0"/>
              </a:p>
              <a:p>
                <a:pPr lvl="0">
                  <a:spcAft>
                    <a:spcPts val="600"/>
                  </a:spcAft>
                  <a:buSzPct val="5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22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pt-BR" sz="2200" dirty="0"/>
                        <m:t> 0.3251    0.7208    0.0712    0.0810</m:t>
                      </m:r>
                    </m:oMath>
                  </m:oMathPara>
                </a14:m>
                <a:endParaRPr lang="en-US" sz="2200" dirty="0" smtClean="0"/>
              </a:p>
              <a:p>
                <a:pPr lvl="0">
                  <a:spcAft>
                    <a:spcPts val="600"/>
                  </a:spcAft>
                  <a:buSzPct val="5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0.2374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0.0681</m:t>
                              </m:r>
                            </m:e>
                          </m:mr>
                        </m:m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=1.9582</m:t>
                    </m:r>
                  </m:oMath>
                </a14:m>
                <a:r>
                  <a:rPr lang="en-US" sz="2200" b="0" dirty="0" smtClean="0"/>
                  <a:t>. </a:t>
                </a:r>
              </a:p>
              <a:p>
                <a:pPr lvl="0">
                  <a:spcAft>
                    <a:spcPts val="600"/>
                  </a:spcAft>
                  <a:buSzPct val="50000"/>
                </a:pPr>
                <a:r>
                  <a:rPr lang="pt-BR" sz="2500" dirty="0" smtClean="0"/>
                  <a:t>    </a:t>
                </a:r>
                <a:endParaRPr lang="en-US" sz="27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93298" y="1600596"/>
                <a:ext cx="9166565" cy="5088960"/>
              </a:xfrm>
              <a:blipFill rotWithShape="0">
                <a:blip r:embed="rId3"/>
                <a:stretch>
                  <a:fillRect l="-598" t="-1799" r="-1662" b="-8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374" y="7038395"/>
            <a:ext cx="5261032" cy="521280"/>
          </a:xfrm>
        </p:spPr>
        <p:txBody>
          <a:bodyPr/>
          <a:lstStyle/>
          <a:p>
            <a:pPr lvl="0" algn="l"/>
            <a:r>
              <a:rPr lang="fr-FR" dirty="0" smtClean="0"/>
              <a:t>Lecture 3: M/M/1 type </a:t>
            </a:r>
            <a:r>
              <a:rPr lang="fr-FR" dirty="0" err="1" smtClean="0"/>
              <a:t>models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359" y="7050468"/>
            <a:ext cx="2348280" cy="521280"/>
          </a:xfrm>
        </p:spPr>
        <p:txBody>
          <a:bodyPr/>
          <a:lstStyle/>
          <a:p>
            <a:pPr lvl="0"/>
            <a:fld id="{9C9C31D9-BE26-476A-9D67-7DD83B18CCB5}" type="slidenum"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7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l"/>
            <a:r>
              <a:rPr lang="fr-FR" dirty="0" smtClean="0"/>
              <a:t>Lecture 3: M/M/1 type </a:t>
            </a:r>
            <a:r>
              <a:rPr lang="fr-FR" dirty="0" err="1" smtClean="0"/>
              <a:t>models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50074D-0CF3-44BC-A585-A6C225B3114A}" type="slidenum">
              <a:t>35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/>
              <a:t>References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553039"/>
            <a:ext cx="9071640" cy="4939814"/>
          </a:xfrm>
        </p:spPr>
        <p:txBody>
          <a:bodyPr>
            <a:spAutoFit/>
          </a:bodyPr>
          <a:lstStyle/>
          <a:p>
            <a:pPr marL="565200" lvl="0" indent="-457200">
              <a:buSzPct val="45000"/>
              <a:buFont typeface="Wingdings" panose="05000000000000000000" pitchFamily="2" charset="2"/>
              <a:buChar char="q"/>
            </a:pPr>
            <a:r>
              <a:rPr lang="en-US" sz="2600" dirty="0"/>
              <a:t>R. Nelson.  Matrix geometric solutions in Markov models: a mathematical tutorial. IBM Technical Report 1991.</a:t>
            </a:r>
          </a:p>
          <a:p>
            <a:pPr marL="565200" lvl="0" indent="-457200">
              <a:buSzPct val="45000"/>
              <a:buFont typeface="Wingdings" panose="05000000000000000000" pitchFamily="2" charset="2"/>
              <a:buChar char="q"/>
            </a:pPr>
            <a:r>
              <a:rPr lang="en-US" sz="2600" dirty="0"/>
              <a:t>G. </a:t>
            </a:r>
            <a:r>
              <a:rPr lang="en-US" sz="2600" dirty="0" err="1"/>
              <a:t>Latouche</a:t>
            </a:r>
            <a:r>
              <a:rPr lang="en-US" sz="2600" dirty="0"/>
              <a:t> and V. </a:t>
            </a:r>
            <a:r>
              <a:rPr lang="en-US" sz="2600" dirty="0" err="1"/>
              <a:t>Ramaswami</a:t>
            </a:r>
            <a:r>
              <a:rPr lang="en-US" sz="2600" dirty="0"/>
              <a:t> (1999), Introduction to Matrix Analytic Methods in Stochastic Modeling. SIAM.</a:t>
            </a:r>
          </a:p>
          <a:p>
            <a:pPr marL="565200" lvl="0" indent="-457200">
              <a:buSzPct val="45000"/>
              <a:buFont typeface="Wingdings" panose="05000000000000000000" pitchFamily="2" charset="2"/>
              <a:buChar char="q"/>
            </a:pPr>
            <a:r>
              <a:rPr lang="en-US" sz="2600" dirty="0"/>
              <a:t>I. </a:t>
            </a:r>
            <a:r>
              <a:rPr lang="en-US" sz="2600" dirty="0" err="1"/>
              <a:t>Mitrani</a:t>
            </a:r>
            <a:r>
              <a:rPr lang="en-US" sz="2600" dirty="0"/>
              <a:t> and D. </a:t>
            </a:r>
            <a:r>
              <a:rPr lang="en-US" sz="2600" dirty="0" err="1"/>
              <a:t>Mitra</a:t>
            </a:r>
            <a:r>
              <a:rPr lang="en-US" sz="2600" dirty="0"/>
              <a:t>, A spectral expansion method for random walks on semi-infinite strips, in: R. </a:t>
            </a:r>
            <a:r>
              <a:rPr lang="en-US" sz="2600" dirty="0" err="1"/>
              <a:t>Beauwens</a:t>
            </a:r>
            <a:r>
              <a:rPr lang="en-US" sz="2600" dirty="0"/>
              <a:t> and P. de </a:t>
            </a:r>
            <a:r>
              <a:rPr lang="en-US" sz="2600" dirty="0" err="1"/>
              <a:t>Groen</a:t>
            </a:r>
            <a:r>
              <a:rPr lang="en-US" sz="2600" dirty="0"/>
              <a:t> (eds.), Iterative methods in linear algebra. North-Holland, Amsterdam (1992), 141–149.</a:t>
            </a:r>
          </a:p>
          <a:p>
            <a:pPr marL="565200" lvl="0" indent="-457200">
              <a:buSzPct val="45000"/>
              <a:buFont typeface="Wingdings" panose="05000000000000000000" pitchFamily="2" charset="2"/>
              <a:buChar char="q"/>
            </a:pPr>
            <a:r>
              <a:rPr lang="en-US" sz="2600" dirty="0"/>
              <a:t>M.F. </a:t>
            </a:r>
            <a:r>
              <a:rPr lang="en-US" sz="2600" dirty="0" err="1"/>
              <a:t>Neuts</a:t>
            </a:r>
            <a:r>
              <a:rPr lang="en-US" sz="2600" dirty="0"/>
              <a:t> (1981), Matrix-geometric solutions in stochastic models. The John Hopkins University Press, Baltimore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6235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l"/>
            <a:r>
              <a:rPr lang="fr-FR" smtClean="0"/>
              <a:t>Lecture 3: M/M/1 type models</a:t>
            </a:r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ECE12E-866A-4A3D-A0B9-51ABC43F19BA}" type="slidenum">
              <a:t>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Background (2</a:t>
            </a:r>
            <a:r>
              <a:rPr lang="en-US" dirty="0" smtClean="0"/>
              <a:t>): </a:t>
            </a:r>
            <a:r>
              <a:rPr lang="en-US" dirty="0"/>
              <a:t>M/M/1 queue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414528" y="3449593"/>
                <a:ext cx="9278112" cy="3400162"/>
              </a:xfr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600"/>
                  </a:spcAft>
                  <a:buSzPct val="45000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denote equilibrium probability of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then</a:t>
                </a:r>
                <a:endParaRPr lang="en-US" dirty="0" smtClean="0"/>
              </a:p>
              <a:p>
                <a:pPr lvl="0"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𝑝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cs typeface="Arial" pitchFamily="34"/>
                        </a:rPr>
                        <m:t>1 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 0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,    </m:t>
                      </m:r>
                    </m:oMath>
                  </m:oMathPara>
                </a14:m>
                <a:endParaRPr lang="en-US" dirty="0">
                  <a:latin typeface="Arial" pitchFamily="34"/>
                  <a:cs typeface="Arial" pitchFamily="34"/>
                </a:endParaRPr>
              </a:p>
              <a:p>
                <a:pPr lvl="0"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𝜆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−1</m:t>
                          </m:r>
                        </m:sub>
                      </m:sSub>
                      <m:r>
                        <a:rPr lang="en-US" i="1" baseline="-25000" dirty="0">
                          <a:latin typeface="Cambria Math" panose="02040503050406030204" pitchFamily="18" charset="0"/>
                          <a:cs typeface="Arial" pitchFamily="34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−</m:t>
                      </m:r>
                      <m:d>
                        <m:dPr>
                          <m:ctrlPr>
                            <a:rPr lang="en-US" i="1" baseline="-25000" dirty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+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𝜇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𝑝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cs typeface="Arial" pitchFamily="34"/>
                        </a:rPr>
                        <m:t>𝑖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𝜇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+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= 0,  </m:t>
                      </m:r>
                      <m:r>
                        <a:rPr lang="en-US" i="1" dirty="0" err="1">
                          <a:latin typeface="Cambria Math" panose="02040503050406030204" pitchFamily="18" charset="0"/>
                          <a:cs typeface="Arial" pitchFamily="34"/>
                        </a:rPr>
                        <m:t>𝑖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= 1,2,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…</m:t>
                      </m:r>
                    </m:oMath>
                  </m:oMathPara>
                </a14:m>
                <a:endParaRPr lang="en-US" dirty="0">
                  <a:latin typeface="Arial" pitchFamily="34"/>
                  <a:cs typeface="Arial" pitchFamily="34"/>
                </a:endParaRPr>
              </a:p>
              <a:p>
                <a:pPr lvl="0" algn="l">
                  <a:spcAft>
                    <a:spcPts val="600"/>
                  </a:spcAft>
                  <a:buSzPct val="45000"/>
                </a:pPr>
                <a:r>
                  <a:rPr lang="en-US" dirty="0">
                    <a:latin typeface="Arial" pitchFamily="34"/>
                    <a:cs typeface="Arial" pitchFamily="34"/>
                  </a:rPr>
                  <a:t>Solving equilibrium equations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𝜌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𝜇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&lt;1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</a:t>
                </a:r>
                <a:r>
                  <a:rPr lang="en-US" dirty="0">
                    <a:latin typeface="Arial" pitchFamily="34"/>
                    <a:cs typeface="Arial" pitchFamily="34"/>
                  </a:rPr>
                  <a:t>(with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≥0</m:t>
                        </m:r>
                      </m:sub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=1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) gives:</a:t>
                </a:r>
              </a:p>
              <a:p>
                <a:pPr lvl="0" algn="ctr">
                  <a:spcAft>
                    <a:spcPts val="600"/>
                  </a:spcAft>
                  <a:buSzPct val="45000"/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𝜌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,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=1−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𝜌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⇒ 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1−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𝜌</m:t>
                        </m:r>
                      </m:e>
                    </m:d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𝜌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≥ 0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:pPr lvl="0" algn="l">
                  <a:spcAft>
                    <a:spcPts val="600"/>
                  </a:spcAft>
                  <a:buSzPct val="45000"/>
                </a:pPr>
                <a:r>
                  <a:rPr lang="en-US" sz="2700" i="1" dirty="0" smtClean="0"/>
                  <a:t>This means N is geometrically distributed with parameter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sz="2700" i="1" dirty="0"/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14528" y="3449593"/>
                <a:ext cx="9278112" cy="3400162"/>
              </a:xfrm>
              <a:blipFill rotWithShape="0">
                <a:blip r:embed="rId3"/>
                <a:stretch>
                  <a:fillRect l="-1117" t="-3226" b="-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1187898" y="1441900"/>
            <a:ext cx="7703842" cy="1889876"/>
            <a:chOff x="671400" y="1420944"/>
            <a:chExt cx="7703842" cy="1889876"/>
          </a:xfrm>
        </p:grpSpPr>
        <p:sp>
          <p:nvSpPr>
            <p:cNvPr id="4" name="Freeform 3"/>
            <p:cNvSpPr/>
            <p:nvPr/>
          </p:nvSpPr>
          <p:spPr>
            <a:xfrm>
              <a:off x="5829935" y="2057400"/>
              <a:ext cx="685799" cy="68579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600" b="1" i="0" u="none" strike="noStrike">
                  <a:ln>
                    <a:noFill/>
                  </a:ln>
                  <a:latin typeface="Arial" pitchFamily="18"/>
                  <a:ea typeface="HG Mincho Light J" pitchFamily="2"/>
                  <a:cs typeface="Arial" pitchFamily="2"/>
                </a:rPr>
                <a:t>i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6874296" y="2057760"/>
              <a:ext cx="685799" cy="68579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600" b="1" i="0" u="none" strike="noStrike" dirty="0">
                  <a:ln>
                    <a:noFill/>
                  </a:ln>
                  <a:latin typeface="Arial" pitchFamily="18"/>
                  <a:ea typeface="HG Mincho Light J" pitchFamily="2"/>
                  <a:cs typeface="Arial" pitchFamily="2"/>
                </a:rPr>
                <a:t>i+1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4714295" y="2057760"/>
              <a:ext cx="685799" cy="68579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600" b="1" i="0" u="none" strike="noStrike">
                  <a:ln>
                    <a:noFill/>
                  </a:ln>
                  <a:latin typeface="Arial" pitchFamily="18"/>
                  <a:ea typeface="HG Mincho Light J" pitchFamily="2"/>
                  <a:cs typeface="Arial" pitchFamily="2"/>
                </a:rPr>
                <a:t>i-1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695520" y="2058119"/>
              <a:ext cx="685799" cy="68579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600" b="1" i="0" u="none" strike="noStrike" dirty="0">
                  <a:ln>
                    <a:noFill/>
                  </a:ln>
                  <a:latin typeface="Arial" pitchFamily="18"/>
                  <a:ea typeface="HG Mincho Light J" pitchFamily="2"/>
                  <a:cs typeface="Arial" pitchFamily="2"/>
                </a:rPr>
                <a:t>0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775880" y="2058480"/>
              <a:ext cx="685799" cy="68579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600" b="1" i="0" u="none" strike="noStrike">
                  <a:ln>
                    <a:noFill/>
                  </a:ln>
                  <a:latin typeface="Arial" pitchFamily="18"/>
                  <a:ea typeface="HG Mincho Light J" pitchFamily="2"/>
                  <a:cs typeface="Arial" pitchFamily="2"/>
                </a:rPr>
                <a:t>1</a:t>
              </a: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3260040" y="2406600"/>
              <a:ext cx="68579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custDash>
                <a:ds d="1440000" sp="1440000"/>
                <a:ds d="1440000" sp="1440000"/>
              </a:custDash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>
                <a:ln>
                  <a:noFill/>
                </a:ln>
                <a:latin typeface="Arial" pitchFamily="18"/>
                <a:ea typeface="HG Mincho Light J" pitchFamily="2"/>
                <a:cs typeface="Arial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7759536" y="2442600"/>
              <a:ext cx="457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custDash>
                <a:ds d="1440000" sp="1440000"/>
                <a:ds d="1440000" sp="1440000"/>
              </a:custDash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>
                <a:ln>
                  <a:noFill/>
                </a:ln>
                <a:latin typeface="Arial" pitchFamily="18"/>
                <a:ea typeface="HG Mincho Light J" pitchFamily="2"/>
                <a:cs typeface="Arial" pitchFamily="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3400" y="1420944"/>
              <a:ext cx="914400" cy="35633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/>
            <a:p>
              <a:pPr marL="864000" marR="0" lvl="2" indent="-28800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λ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75400" y="1420944"/>
              <a:ext cx="914400" cy="35633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/>
            <a:p>
              <a:pPr marL="864000" marR="0" lvl="2" indent="-28800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λ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98536" y="1420944"/>
              <a:ext cx="914400" cy="35633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/>
            <a:p>
              <a:pPr marL="864000" marR="0" lvl="2" indent="-28800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dirty="0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λ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86536" y="1420944"/>
              <a:ext cx="914400" cy="35633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/>
            <a:p>
              <a:pPr marL="864000" marR="0" lvl="2" indent="-28800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λ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86536" y="2906256"/>
              <a:ext cx="914400" cy="35633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/>
            <a:p>
              <a:pPr marL="864000" marR="0" lvl="2" indent="-28800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µ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34536" y="2906256"/>
              <a:ext cx="914400" cy="35633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/>
            <a:p>
              <a:pPr marL="864000" marR="0" lvl="2" indent="-28800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µ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75400" y="2906256"/>
              <a:ext cx="914400" cy="35633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/>
            <a:p>
              <a:pPr marL="864000" marR="0" lvl="2" indent="-28800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µ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1400" y="2906256"/>
              <a:ext cx="914400" cy="35633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/>
            <a:p>
              <a:pPr marL="864000" marR="0" lvl="2" indent="-28800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µ</a:t>
              </a:r>
            </a:p>
          </p:txBody>
        </p:sp>
        <p:cxnSp>
          <p:nvCxnSpPr>
            <p:cNvPr id="34" name="Curved Connector 33"/>
            <p:cNvCxnSpPr>
              <a:stCxn id="7" idx="0"/>
              <a:endCxn id="8" idx="0"/>
            </p:cNvCxnSpPr>
            <p:nvPr/>
          </p:nvCxnSpPr>
          <p:spPr>
            <a:xfrm rot="16200000" flipH="1">
              <a:off x="1578419" y="1518119"/>
              <a:ext cx="361" cy="1080360"/>
            </a:xfrm>
            <a:prstGeom prst="curvedConnector3">
              <a:avLst>
                <a:gd name="adj1" fmla="val -633241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/>
            <p:nvPr/>
          </p:nvCxnSpPr>
          <p:spPr>
            <a:xfrm rot="16200000" flipH="1">
              <a:off x="2640780" y="1520951"/>
              <a:ext cx="361" cy="1080360"/>
            </a:xfrm>
            <a:prstGeom prst="curvedConnector3">
              <a:avLst>
                <a:gd name="adj1" fmla="val -633241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>
              <a:stCxn id="6" idx="0"/>
              <a:endCxn id="4" idx="0"/>
            </p:cNvCxnSpPr>
            <p:nvPr/>
          </p:nvCxnSpPr>
          <p:spPr>
            <a:xfrm rot="5400000" flipH="1" flipV="1">
              <a:off x="5614835" y="1499760"/>
              <a:ext cx="360" cy="1115640"/>
            </a:xfrm>
            <a:prstGeom prst="curvedConnector3">
              <a:avLst>
                <a:gd name="adj1" fmla="val 6360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/>
            <p:nvPr/>
          </p:nvCxnSpPr>
          <p:spPr>
            <a:xfrm rot="5400000" flipH="1" flipV="1">
              <a:off x="6730473" y="1497144"/>
              <a:ext cx="360" cy="1115640"/>
            </a:xfrm>
            <a:prstGeom prst="curvedConnector3">
              <a:avLst>
                <a:gd name="adj1" fmla="val 6360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/>
            <p:nvPr/>
          </p:nvCxnSpPr>
          <p:spPr>
            <a:xfrm rot="16200000" flipH="1">
              <a:off x="4510894" y="1529282"/>
              <a:ext cx="361" cy="1080360"/>
            </a:xfrm>
            <a:prstGeom prst="curvedConnector3">
              <a:avLst>
                <a:gd name="adj1" fmla="val -633241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/>
            <p:nvPr/>
          </p:nvCxnSpPr>
          <p:spPr>
            <a:xfrm rot="5400000" flipH="1" flipV="1">
              <a:off x="7817242" y="1515060"/>
              <a:ext cx="360" cy="1115640"/>
            </a:xfrm>
            <a:prstGeom prst="curvedConnector3">
              <a:avLst>
                <a:gd name="adj1" fmla="val 6360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43"/>
            <p:cNvCxnSpPr>
              <a:stCxn id="8" idx="2"/>
              <a:endCxn id="7" idx="2"/>
            </p:cNvCxnSpPr>
            <p:nvPr/>
          </p:nvCxnSpPr>
          <p:spPr>
            <a:xfrm rot="5400000" flipH="1">
              <a:off x="1578419" y="2203919"/>
              <a:ext cx="361" cy="1080360"/>
            </a:xfrm>
            <a:prstGeom prst="curvedConnector3">
              <a:avLst>
                <a:gd name="adj1" fmla="val -633241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>
              <a:stCxn id="4" idx="2"/>
              <a:endCxn id="6" idx="2"/>
            </p:cNvCxnSpPr>
            <p:nvPr/>
          </p:nvCxnSpPr>
          <p:spPr>
            <a:xfrm rot="5400000">
              <a:off x="5614835" y="2185559"/>
              <a:ext cx="360" cy="1115640"/>
            </a:xfrm>
            <a:prstGeom prst="curvedConnector3">
              <a:avLst>
                <a:gd name="adj1" fmla="val 6360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>
              <a:stCxn id="5" idx="2"/>
              <a:endCxn id="4" idx="2"/>
            </p:cNvCxnSpPr>
            <p:nvPr/>
          </p:nvCxnSpPr>
          <p:spPr>
            <a:xfrm rot="5400000" flipH="1">
              <a:off x="6694836" y="2221199"/>
              <a:ext cx="360" cy="1044361"/>
            </a:xfrm>
            <a:prstGeom prst="curvedConnector3">
              <a:avLst>
                <a:gd name="adj1" fmla="val -6350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urved Connector 50"/>
            <p:cNvCxnSpPr/>
            <p:nvPr/>
          </p:nvCxnSpPr>
          <p:spPr>
            <a:xfrm rot="5400000">
              <a:off x="4522753" y="2191077"/>
              <a:ext cx="360" cy="1115640"/>
            </a:xfrm>
            <a:prstGeom prst="curvedConnector3">
              <a:avLst>
                <a:gd name="adj1" fmla="val 6360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urved Connector 51"/>
            <p:cNvCxnSpPr/>
            <p:nvPr/>
          </p:nvCxnSpPr>
          <p:spPr>
            <a:xfrm rot="5400000" flipH="1">
              <a:off x="7739195" y="2238648"/>
              <a:ext cx="360" cy="1044361"/>
            </a:xfrm>
            <a:prstGeom prst="curvedConnector3">
              <a:avLst>
                <a:gd name="adj1" fmla="val -6350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urved Connector 52"/>
            <p:cNvCxnSpPr/>
            <p:nvPr/>
          </p:nvCxnSpPr>
          <p:spPr>
            <a:xfrm rot="5400000" flipH="1">
              <a:off x="2640780" y="2200725"/>
              <a:ext cx="361" cy="1080360"/>
            </a:xfrm>
            <a:prstGeom prst="curvedConnector3">
              <a:avLst>
                <a:gd name="adj1" fmla="val -633241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729826" y="1427817"/>
              <a:ext cx="914400" cy="35633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/>
            <a:p>
              <a:pPr marL="864000" marR="0" lvl="2" indent="-28800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dirty="0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λ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257883" y="1421446"/>
              <a:ext cx="914400" cy="35633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/>
            <a:p>
              <a:pPr marL="864000" marR="0" lvl="2" indent="-28800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dirty="0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λ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682536" y="2948028"/>
              <a:ext cx="914400" cy="35633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/>
            <a:p>
              <a:pPr marL="864000" marR="0" lvl="2" indent="-28800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µ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138570" y="2954484"/>
              <a:ext cx="914400" cy="35633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/>
            <a:p>
              <a:pPr marL="864000" marR="0" lvl="2" indent="-28800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>
                  <a:ln>
                    <a:noFill/>
                  </a:ln>
                  <a:latin typeface="Arial" pitchFamily="34"/>
                  <a:ea typeface="Arial" pitchFamily="34"/>
                  <a:cs typeface="Arial" pitchFamily="34"/>
                </a:rPr>
                <a:t>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83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l"/>
            <a:r>
              <a:rPr lang="fr-FR" smtClean="0"/>
              <a:t>Lecture 3: M/M/1 type models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FAE9AC-01F7-4FD5-80D3-9B514C8C362C}" type="slidenum">
              <a:t>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/>
              <a:t>Background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5903091"/>
              </a:xfrm>
            </p:spPr>
            <p:txBody>
              <a:bodyPr>
                <a:spAutoFit/>
              </a:bodyPr>
              <a:lstStyle/>
              <a:p>
                <a:pPr marL="565200" lvl="0" indent="-457200" algn="l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Stability condition, expected queue length is finite, load </a:t>
                </a:r>
                <a:r>
                  <a:rPr lang="en-US" dirty="0">
                    <a:latin typeface="Arial" pitchFamily="34"/>
                    <a:cs typeface="Arial" pitchFamily="34"/>
                  </a:rPr>
                  <a:t>ρ:= λ/µ &lt;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1. This can be interpreted as drift to right is smaller than drift to right</a:t>
                </a:r>
                <a:endParaRPr lang="en-US" dirty="0">
                  <a:latin typeface="Arial" pitchFamily="34"/>
                  <a:cs typeface="Arial" pitchFamily="34"/>
                </a:endParaRPr>
              </a:p>
              <a:p>
                <a:pPr marL="565200" lvl="0" indent="-457200" algn="l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pitchFamily="34"/>
                    <a:cs typeface="Arial" pitchFamily="34"/>
                  </a:rPr>
                  <a:t>In stable case ρ is probability the M/M/1 system is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non-empty, </a:t>
                </a:r>
                <a:r>
                  <a:rPr lang="en-US" dirty="0">
                    <a:latin typeface="Arial" pitchFamily="34"/>
                    <a:cs typeface="Arial" pitchFamily="34"/>
                  </a:rPr>
                  <a:t>i.e. 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=0)=1−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𝜌</m:t>
                    </m:r>
                  </m:oMath>
                </a14:m>
                <a:endParaRPr lang="en-US" dirty="0">
                  <a:latin typeface="Arial" pitchFamily="34"/>
                  <a:cs typeface="Arial" pitchFamily="34"/>
                </a:endParaRPr>
              </a:p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Q, </a:t>
                </a:r>
                <a:r>
                  <a:rPr lang="en-US" dirty="0"/>
                  <a:t>the generator of M/M/1 </a:t>
                </a:r>
                <a:r>
                  <a:rPr lang="en-US" dirty="0" smtClean="0"/>
                  <a:t>queue, is a tridiagonal matrix, form </a:t>
                </a:r>
                <a:r>
                  <a:rPr lang="en-US" dirty="0"/>
                  <a:t>has the </a:t>
                </a:r>
                <a:r>
                  <a:rPr lang="en-US" dirty="0" smtClean="0"/>
                  <a:t>form</a:t>
                </a:r>
              </a:p>
              <a:p>
                <a:pPr marL="0" lvl="0">
                  <a:spcBef>
                    <a:spcPts val="1200"/>
                  </a:spcBef>
                  <a:spcAft>
                    <a:spcPts val="0"/>
                  </a:spcAft>
                  <a:buSzPct val="45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lvl="0" algn="ctr"/>
                <a:endParaRPr lang="en-US" b="1" dirty="0"/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5903091"/>
              </a:xfrm>
              <a:blipFill rotWithShape="0">
                <a:blip r:embed="rId3"/>
                <a:stretch>
                  <a:fillRect t="-1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52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l"/>
            <a:r>
              <a:rPr lang="fr-FR" dirty="0" smtClean="0"/>
              <a:t>Lecture 3: M/M/1 type </a:t>
            </a:r>
            <a:r>
              <a:rPr lang="fr-FR" dirty="0" err="1" smtClean="0"/>
              <a:t>models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B716A3-F6EE-41E3-909E-9F35B600C2E8}" type="slidenum">
              <a:t>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58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Quasi Birth Death Process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421200" y="1792800"/>
                <a:ext cx="9259248" cy="4970591"/>
              </a:xfrm>
            </p:spPr>
            <p:txBody>
              <a:bodyPr wrap="square">
                <a:spAutoFit/>
              </a:bodyPr>
              <a:lstStyle/>
              <a:p>
                <a:pPr marL="56520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A 2-dimensional irreducible continuous time Markov process with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Arial" pitchFamily="34"/>
                      </a:rPr>
                      <m:t>0,…,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∞</m:t>
                    </m:r>
                  </m:oMath>
                </a14:m>
                <a:r>
                  <a:rPr lang="en-US" dirty="0" smtClean="0">
                    <a:cs typeface="Arial" pitchFamily="34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=0,…,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−1</m:t>
                    </m:r>
                  </m:oMath>
                </a14:m>
                <a:endParaRPr lang="en-US" dirty="0">
                  <a:cs typeface="Arial" pitchFamily="34"/>
                </a:endParaRPr>
              </a:p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cs typeface="Arial" pitchFamily="34"/>
                  </a:rPr>
                  <a:t>Subset of state space with common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</m:oMath>
                </a14:m>
                <a:r>
                  <a:rPr lang="en-US" dirty="0" smtClean="0">
                    <a:cs typeface="Arial" pitchFamily="34"/>
                  </a:rPr>
                  <a:t> entry is </a:t>
                </a:r>
                <a:r>
                  <a:rPr lang="en-US" dirty="0">
                    <a:cs typeface="Arial" pitchFamily="34"/>
                  </a:rPr>
                  <a:t>called level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 (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&gt;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0)</m:t>
                    </m:r>
                  </m:oMath>
                </a14:m>
                <a:r>
                  <a:rPr lang="en-US" dirty="0">
                    <a:cs typeface="Arial" pitchFamily="34"/>
                  </a:rPr>
                  <a:t> and denoted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itchFamily="34"/>
                      </a:rPr>
                      <m:t>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)={(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,0),(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,1),…,(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𝑚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−1)}</m:t>
                    </m:r>
                  </m:oMath>
                </a14:m>
                <a:r>
                  <a:rPr lang="en-US" dirty="0" smtClean="0">
                    <a:cs typeface="Arial" pitchFamily="34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500" i="1" dirty="0">
                        <a:latin typeface="Cambria Math" panose="02040503050406030204" pitchFamily="18" charset="0"/>
                        <a:cs typeface="Arial" pitchFamily="34"/>
                      </a:rPr>
                      <m:t>𝑙</m:t>
                    </m:r>
                    <m:r>
                      <a:rPr lang="en-US" sz="2500" i="1" dirty="0">
                        <a:latin typeface="Cambria Math" panose="02040503050406030204" pitchFamily="18" charset="0"/>
                        <a:cs typeface="Arial" pitchFamily="34"/>
                      </a:rPr>
                      <m:t>(0)={(0,0),(0,1),…,(</m:t>
                    </m:r>
                    <m:r>
                      <a:rPr lang="en-US" sz="2500" i="1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sz="2500" i="1" dirty="0">
                        <a:latin typeface="Cambria Math" panose="02040503050406030204" pitchFamily="18" charset="0"/>
                        <a:cs typeface="Arial" pitchFamily="34"/>
                      </a:rPr>
                      <m:t>,</m:t>
                    </m:r>
                    <m:r>
                      <a:rPr lang="en-US" sz="2500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𝑛</m:t>
                    </m:r>
                    <m:r>
                      <a:rPr lang="en-US" sz="2500" i="1" dirty="0">
                        <a:latin typeface="Cambria Math" panose="02040503050406030204" pitchFamily="18" charset="0"/>
                        <a:cs typeface="Arial" pitchFamily="34"/>
                      </a:rPr>
                      <m:t>−1)}</m:t>
                    </m:r>
                  </m:oMath>
                </a14:m>
                <a:r>
                  <a:rPr lang="en-US" dirty="0" smtClean="0">
                    <a:cs typeface="Arial" pitchFamily="34"/>
                  </a:rPr>
                  <a:t>. This means state space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/>
                          </a:rPr>
                          <m:t>∪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/>
                          </a:rPr>
                          <m:t>≥0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/>
                      </a:rPr>
                      <m:t>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56520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cs typeface="Arial" pitchFamily="34"/>
                  </a:rPr>
                  <a:t>Transition rate </a:t>
                </a:r>
                <a:r>
                  <a:rPr lang="en-US" dirty="0">
                    <a:cs typeface="Arial" pitchFamily="34"/>
                  </a:rPr>
                  <a:t>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) </m:t>
                    </m:r>
                  </m:oMath>
                </a14:m>
                <a:r>
                  <a:rPr lang="en-US" dirty="0">
                    <a:cs typeface="Arial" pitchFamily="34"/>
                  </a:rPr>
                  <a:t>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Arial" pitchFamily="34"/>
                      </a:rPr>
                      <m:t>′,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Arial" pitchFamily="34"/>
                      </a:rPr>
                      <m:t>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) </m:t>
                    </m:r>
                  </m:oMath>
                </a14:m>
                <a:r>
                  <a:rPr lang="en-US" dirty="0" smtClean="0">
                    <a:cs typeface="Arial" pitchFamily="34"/>
                  </a:rPr>
                  <a:t>is equal to zero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′| ≥ 2</m:t>
                    </m:r>
                  </m:oMath>
                </a14:m>
                <a:endParaRPr lang="en-US" dirty="0" smtClean="0">
                  <a:cs typeface="Arial" pitchFamily="34"/>
                </a:endParaRPr>
              </a:p>
              <a:p>
                <a:pPr marL="56520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>
                    <a:cs typeface="Arial" pitchFamily="34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&gt;0</m:t>
                    </m:r>
                  </m:oMath>
                </a14:m>
                <a:r>
                  <a:rPr lang="en-US" dirty="0">
                    <a:cs typeface="Arial" pitchFamily="34"/>
                  </a:rPr>
                  <a:t>, </a:t>
                </a:r>
                <a:r>
                  <a:rPr lang="en-US" dirty="0" smtClean="0">
                    <a:cs typeface="Arial" pitchFamily="34"/>
                  </a:rPr>
                  <a:t>transition </a:t>
                </a:r>
                <a:r>
                  <a:rPr lang="en-US" dirty="0">
                    <a:cs typeface="Arial" pitchFamily="34"/>
                  </a:rPr>
                  <a:t>rate between states </a:t>
                </a:r>
                <a:r>
                  <a:rPr lang="en-US" dirty="0" smtClean="0">
                    <a:cs typeface="Arial" pitchFamily="34"/>
                  </a:rPr>
                  <a:t>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𝑙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)</m:t>
                    </m:r>
                  </m:oMath>
                </a14:m>
                <a:r>
                  <a:rPr lang="en-US" dirty="0" smtClean="0">
                    <a:cs typeface="Arial" pitchFamily="34"/>
                  </a:rPr>
                  <a:t>  </a:t>
                </a:r>
                <a:r>
                  <a:rPr lang="en-US" dirty="0">
                    <a:cs typeface="Arial" pitchFamily="34"/>
                  </a:rPr>
                  <a:t>and between </a:t>
                </a:r>
                <a:r>
                  <a:rPr lang="en-US" dirty="0" smtClean="0">
                    <a:cs typeface="Arial" pitchFamily="34"/>
                  </a:rPr>
                  <a:t>states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𝑙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)</m:t>
                    </m:r>
                  </m:oMath>
                </a14:m>
                <a:r>
                  <a:rPr lang="en-US" dirty="0">
                    <a:cs typeface="Arial" pitchFamily="34"/>
                  </a:rPr>
                  <a:t> </a:t>
                </a:r>
                <a:r>
                  <a:rPr lang="en-US" dirty="0" smtClean="0">
                    <a:cs typeface="Arial" pitchFamily="34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𝑙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±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)</m:t>
                    </m:r>
                  </m:oMath>
                </a14:m>
                <a:r>
                  <a:rPr lang="en-US" dirty="0">
                    <a:cs typeface="Arial" pitchFamily="34"/>
                  </a:rPr>
                  <a:t> is independent of </a:t>
                </a:r>
                <a:r>
                  <a:rPr lang="en-US" dirty="0" smtClean="0">
                    <a:cs typeface="Arial" pitchFamily="34"/>
                  </a:rPr>
                  <a:t>n</a:t>
                </a:r>
                <a:r>
                  <a:rPr lang="en-US" dirty="0">
                    <a:cs typeface="Arial" pitchFamily="34"/>
                  </a:rPr>
                  <a:t> </a:t>
                </a:r>
                <a:r>
                  <a:rPr lang="en-US" dirty="0" smtClean="0"/>
                  <a:t> </a:t>
                </a:r>
                <a:endParaRPr lang="en-US" dirty="0">
                  <a:cs typeface="Arial" pitchFamily="34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21200" y="1792800"/>
                <a:ext cx="9259248" cy="4970591"/>
              </a:xfrm>
              <a:blipFill rotWithShape="0">
                <a:blip r:embed="rId3"/>
                <a:stretch>
                  <a:fillRect t="-2209" r="-2962" b="-3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74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0182" y="7065887"/>
            <a:ext cx="5261032" cy="521280"/>
          </a:xfrm>
        </p:spPr>
        <p:txBody>
          <a:bodyPr/>
          <a:lstStyle/>
          <a:p>
            <a:pPr lvl="0" algn="l"/>
            <a:r>
              <a:rPr lang="fr-FR" dirty="0" smtClean="0"/>
              <a:t>Lecture 3: M/M/1 type </a:t>
            </a:r>
            <a:r>
              <a:rPr lang="fr-FR" dirty="0" err="1" smtClean="0"/>
              <a:t>models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000" y="7065887"/>
            <a:ext cx="2348280" cy="521280"/>
          </a:xfrm>
        </p:spPr>
        <p:txBody>
          <a:bodyPr/>
          <a:lstStyle/>
          <a:p>
            <a:pPr lvl="0"/>
            <a:fld id="{6D74538F-D4FA-495A-BB87-710BC0131067}" type="slidenum">
              <a:t>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Quasi Birth Death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625039"/>
                <a:ext cx="9071281" cy="5440848"/>
              </a:xfr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  <a:buSzPct val="45000"/>
                </a:pPr>
                <a:r>
                  <a:rPr lang="en-US" sz="2700" dirty="0" smtClean="0">
                    <a:cs typeface="Arial" pitchFamily="34"/>
                  </a:rPr>
                  <a:t>Order the states lexicographically</a:t>
                </a:r>
                <a:r>
                  <a:rPr lang="en-US" sz="2700" dirty="0">
                    <a:cs typeface="Arial" pitchFamily="34"/>
                  </a:rPr>
                  <a:t>, i.e.,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  <m:t>0,0</m:t>
                        </m:r>
                      </m:e>
                    </m:d>
                    <m:r>
                      <a:rPr lang="en-US" sz="2700" i="1" dirty="0">
                        <a:latin typeface="Cambria Math" panose="02040503050406030204" pitchFamily="18" charset="0"/>
                        <a:cs typeface="Arial" pitchFamily="34"/>
                      </a:rPr>
                      <m:t>,…,</m:t>
                    </m:r>
                    <m:d>
                      <m:dPr>
                        <m:ctrlP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  <m:t>0,</m:t>
                        </m:r>
                        <m: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𝑚</m:t>
                        </m:r>
                        <m: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e>
                    </m:d>
                    <m:r>
                      <a:rPr lang="en-US" sz="2700" i="1" dirty="0">
                        <a:latin typeface="Cambria Math" panose="02040503050406030204" pitchFamily="18" charset="0"/>
                        <a:cs typeface="Arial" pitchFamily="34"/>
                      </a:rPr>
                      <m:t>,</m:t>
                    </m:r>
                    <m:d>
                      <m:dPr>
                        <m:ctrlP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  <m:t>1,0</m:t>
                        </m:r>
                      </m:e>
                    </m:d>
                    <m:r>
                      <a:rPr lang="en-US" sz="2700" i="1" dirty="0">
                        <a:latin typeface="Cambria Math" panose="02040503050406030204" pitchFamily="18" charset="0"/>
                        <a:cs typeface="Arial" pitchFamily="34"/>
                      </a:rPr>
                      <m:t>,…,</m:t>
                    </m:r>
                    <m:d>
                      <m:dPr>
                        <m:ctrlP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  <m:t>1,</m:t>
                        </m:r>
                        <m: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𝑚</m:t>
                        </m:r>
                        <m: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e>
                    </m:d>
                    <m:r>
                      <a:rPr lang="en-US" sz="2700" i="1" dirty="0">
                        <a:latin typeface="Cambria Math" panose="02040503050406030204" pitchFamily="18" charset="0"/>
                        <a:cs typeface="Arial" pitchFamily="34"/>
                      </a:rPr>
                      <m:t>,</m:t>
                    </m:r>
                    <m:d>
                      <m:dPr>
                        <m:ctrlP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  <m:t>2,0</m:t>
                        </m:r>
                      </m:e>
                    </m:d>
                    <m:r>
                      <a:rPr lang="en-US" sz="2700" i="1" dirty="0">
                        <a:latin typeface="Cambria Math" panose="02040503050406030204" pitchFamily="18" charset="0"/>
                        <a:cs typeface="Arial" pitchFamily="34"/>
                      </a:rPr>
                      <m:t>,…, </m:t>
                    </m:r>
                    <m:d>
                      <m:dPr>
                        <m:ctrlP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  <m:t>2,</m:t>
                        </m:r>
                        <m: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𝑚</m:t>
                        </m:r>
                        <m: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e>
                    </m:d>
                    <m:r>
                      <a:rPr lang="en-US" sz="2700" i="1" dirty="0">
                        <a:latin typeface="Cambria Math" panose="02040503050406030204" pitchFamily="18" charset="0"/>
                        <a:cs typeface="Arial" pitchFamily="34"/>
                      </a:rPr>
                      <m:t>,…</m:t>
                    </m:r>
                  </m:oMath>
                </a14:m>
                <a:r>
                  <a:rPr lang="en-US" sz="2700" dirty="0" smtClean="0"/>
                  <a:t>, </a:t>
                </a:r>
                <a:r>
                  <a:rPr lang="en-US" sz="2700" dirty="0"/>
                  <a:t>the </a:t>
                </a:r>
                <a:r>
                  <a:rPr lang="en-US" sz="2700" i="1" dirty="0"/>
                  <a:t>generator</a:t>
                </a:r>
                <a:r>
                  <a:rPr lang="en-US" sz="2700" dirty="0"/>
                  <a:t> of the QBD has </a:t>
                </a:r>
                <a:r>
                  <a:rPr lang="en-US" sz="2700" dirty="0" smtClean="0"/>
                  <a:t>the following form:</a:t>
                </a:r>
              </a:p>
              <a:p>
                <a:pPr>
                  <a:spcAft>
                    <a:spcPts val="600"/>
                  </a:spcAft>
                  <a:buSzPct val="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sz="27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700" dirty="0"/>
              </a:p>
              <a:p>
                <a:pPr lvl="0">
                  <a:spcAft>
                    <a:spcPts val="600"/>
                  </a:spcAft>
                </a:pPr>
                <a:r>
                  <a:rPr lang="en-US" sz="27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700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7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700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700" baseline="-25000" dirty="0"/>
                  <a:t> </a:t>
                </a:r>
                <a:r>
                  <a:rPr lang="en-US" sz="2700" dirty="0"/>
                  <a:t>are nonnegative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700" dirty="0" smtClean="0"/>
                  <a:t>-by-</a:t>
                </a:r>
                <a14:m>
                  <m:oMath xmlns:m="http://schemas.openxmlformats.org/officeDocument/2006/math">
                    <m:r>
                      <a:rPr lang="en-US" sz="27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700" dirty="0" smtClean="0"/>
                  <a:t> </a:t>
                </a:r>
                <a:r>
                  <a:rPr lang="en-US" sz="2700" dirty="0"/>
                  <a:t>matrices</a:t>
                </a:r>
                <a:r>
                  <a:rPr lang="en-US" sz="2700" dirty="0" smtClean="0"/>
                  <a:t>; </a:t>
                </a:r>
                <a14:m>
                  <m:oMath xmlns:m="http://schemas.openxmlformats.org/officeDocument/2006/math">
                    <m:r>
                      <a:rPr lang="en-US" sz="27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700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700" baseline="-25000" dirty="0" smtClean="0"/>
                  <a:t> </a:t>
                </a:r>
                <a:r>
                  <a:rPr lang="en-US" sz="2700" baseline="-25000" dirty="0"/>
                  <a:t> </a:t>
                </a:r>
                <a:r>
                  <a:rPr lang="en-US" sz="27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2700" dirty="0" smtClean="0"/>
                  <a:t> are </a:t>
                </a:r>
                <a14:m>
                  <m:oMath xmlns:m="http://schemas.openxmlformats.org/officeDocument/2006/math">
                    <m:r>
                      <a:rPr lang="en-US" sz="27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700" dirty="0"/>
                  <a:t>-by-</a:t>
                </a:r>
                <a14:m>
                  <m:oMath xmlns:m="http://schemas.openxmlformats.org/officeDocument/2006/math">
                    <m:r>
                      <a:rPr lang="en-US" sz="27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smtClean="0"/>
                  <a:t>matrix with </a:t>
                </a:r>
                <a:r>
                  <a:rPr lang="en-US" sz="2700" dirty="0"/>
                  <a:t>strictly negative </a:t>
                </a:r>
                <a:r>
                  <a:rPr lang="en-US" sz="2700" dirty="0" smtClean="0"/>
                  <a:t>diagonal;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r>
                  <a:rPr lang="en-US" sz="2700" baseline="-25000" dirty="0"/>
                  <a:t> </a:t>
                </a:r>
                <a:r>
                  <a:rPr lang="en-US" sz="2700" dirty="0" smtClean="0"/>
                  <a:t>is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700" dirty="0" smtClean="0"/>
                  <a:t>-by-</a:t>
                </a:r>
                <a14:m>
                  <m:oMath xmlns:m="http://schemas.openxmlformats.org/officeDocument/2006/math"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smtClean="0"/>
                  <a:t>matrix </a:t>
                </a:r>
                <a:r>
                  <a:rPr lang="en-US" sz="2700" dirty="0"/>
                  <a:t>with strictly negative </a:t>
                </a:r>
                <a:r>
                  <a:rPr lang="en-US" sz="2700" dirty="0" smtClean="0"/>
                  <a:t>diagonal;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700" dirty="0"/>
                  <a:t>-by-</a:t>
                </a:r>
                <a14:m>
                  <m:oMath xmlns:m="http://schemas.openxmlformats.org/officeDocument/2006/math"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7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700" dirty="0" smtClean="0"/>
                  <a:t>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700" dirty="0" smtClean="0"/>
                  <a:t>-by-</a:t>
                </a:r>
                <a14:m>
                  <m:oMath xmlns:m="http://schemas.openxmlformats.org/officeDocument/2006/math"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700" dirty="0" smtClean="0"/>
                  <a:t> nonnegative matrices. Note,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7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sz="270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7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27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700" dirty="0" smtClean="0"/>
                  <a:t>, </a:t>
                </a:r>
                <a14:m>
                  <m:oMath xmlns:m="http://schemas.openxmlformats.org/officeDocument/2006/math">
                    <m:r>
                      <a:rPr lang="en-US" sz="27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7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7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7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7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7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=0, </m:t>
                    </m:r>
                  </m:oMath>
                </a14:m>
                <a:r>
                  <a:rPr lang="en-US" sz="27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7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7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7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700" b="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700" dirty="0"/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625039"/>
                <a:ext cx="9071281" cy="5440848"/>
              </a:xfrm>
              <a:blipFill rotWithShape="0">
                <a:blip r:embed="rId3"/>
                <a:stretch>
                  <a:fillRect l="-1075" t="-1906" r="-2688" b="-3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l"/>
            <a:r>
              <a:rPr lang="fr-FR" dirty="0" smtClean="0"/>
              <a:t>Lecture 3: M/M/1 type </a:t>
            </a:r>
            <a:r>
              <a:rPr lang="fr-FR" dirty="0" err="1" smtClean="0"/>
              <a:t>models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64FCAC-FB86-49F1-8D43-0D6EDB7C32DA}" type="slidenum">
              <a:t>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85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/>
              <a:t>Stability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481039"/>
                <a:ext cx="9325800" cy="5027017"/>
              </a:xfrm>
            </p:spPr>
            <p:txBody>
              <a:bodyPr>
                <a:spAutoFit/>
              </a:bodyPr>
              <a:lstStyle/>
              <a:p>
                <a:pPr lvl="0">
                  <a:buSzPct val="45000"/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 The </a:t>
                </a:r>
                <a:r>
                  <a:rPr lang="en-US" dirty="0"/>
                  <a:t>QBD is </a:t>
                </a:r>
                <a:r>
                  <a:rPr lang="en-US" dirty="0" smtClean="0"/>
                  <a:t>ergodic (i.e., mean recurrence time of the states is finite) </a:t>
                </a:r>
                <a:r>
                  <a:rPr lang="en-US" dirty="0" err="1"/>
                  <a:t>iff</a:t>
                </a:r>
                <a:endParaRPr lang="en-US" dirty="0"/>
              </a:p>
              <a:p>
                <a:pPr lvl="0"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𝐴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𝐴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, (</a:t>
                </a:r>
                <a:r>
                  <a:rPr lang="en-US" i="1" dirty="0"/>
                  <a:t>mean drift condition</a:t>
                </a:r>
                <a:r>
                  <a:rPr lang="en-US" dirty="0"/>
                  <a:t>)</a:t>
                </a:r>
              </a:p>
              <a:p>
                <a:pPr lvl="0" algn="l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the column vector of ones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𝜋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 is the equilibrium distribution of the </a:t>
                </a:r>
                <a:r>
                  <a:rPr lang="en-US" i="1" dirty="0">
                    <a:latin typeface="Arial" pitchFamily="34"/>
                    <a:cs typeface="Arial" pitchFamily="34"/>
                  </a:rPr>
                  <a:t>irreducible</a:t>
                </a:r>
                <a:r>
                  <a:rPr lang="en-US" dirty="0">
                    <a:latin typeface="Arial" pitchFamily="34"/>
                    <a:cs typeface="Arial" pitchFamily="34"/>
                  </a:rPr>
                  <a:t> Markov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chain  </a:t>
                </a:r>
                <a:r>
                  <a:rPr lang="en-US" dirty="0">
                    <a:latin typeface="Arial" pitchFamily="34"/>
                    <a:cs typeface="Arial" pitchFamily="34"/>
                  </a:rPr>
                  <a:t>with generator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𝐴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𝐴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𝐴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2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,  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𝜋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𝜋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𝑒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=1</m:t>
                      </m:r>
                    </m:oMath>
                  </m:oMathPara>
                </a14:m>
                <a:endParaRPr lang="en-US" dirty="0">
                  <a:latin typeface="Arial" pitchFamily="34"/>
                  <a:cs typeface="Arial" pitchFamily="34"/>
                </a:endParaRPr>
              </a:p>
              <a:p>
                <a:pPr lvl="0" algn="l">
                  <a:buSzPct val="45000"/>
                </a:pPr>
                <a:r>
                  <a:rPr lang="en-US" b="1" dirty="0">
                    <a:latin typeface="Arial" pitchFamily="34"/>
                    <a:cs typeface="Arial" pitchFamily="34"/>
                  </a:rPr>
                  <a:t>Interpretation</a:t>
                </a:r>
                <a:r>
                  <a:rPr lang="en-US" dirty="0">
                    <a:latin typeface="Arial" pitchFamily="34"/>
                    <a:cs typeface="Arial" pitchFamily="34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𝐴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𝑒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 is mean drift from level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+1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𝐴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𝑒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 is mean drift from level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−1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.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Generator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𝐴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</a:t>
                </a:r>
                <a:r>
                  <a:rPr lang="en-US" dirty="0">
                    <a:latin typeface="Arial" pitchFamily="34"/>
                    <a:cs typeface="Arial" pitchFamily="34"/>
                  </a:rPr>
                  <a:t>describes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the behavior </a:t>
                </a:r>
                <a:r>
                  <a:rPr lang="en-US" dirty="0">
                    <a:latin typeface="Arial" pitchFamily="34"/>
                    <a:cs typeface="Arial" pitchFamily="34"/>
                  </a:rPr>
                  <a:t>of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QBD within level</a:t>
                </a:r>
                <a:endParaRPr lang="en-US" dirty="0">
                  <a:latin typeface="Arial" pitchFamily="34"/>
                  <a:cs typeface="Arial" pitchFamily="34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481039"/>
                <a:ext cx="9325800" cy="5027017"/>
              </a:xfrm>
              <a:blipFill rotWithShape="0">
                <a:blip r:embed="rId3"/>
                <a:stretch>
                  <a:fillRect l="-1177" t="-2182" r="-2812" b="-3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3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566" y="6970464"/>
            <a:ext cx="5261032" cy="521280"/>
          </a:xfrm>
        </p:spPr>
        <p:txBody>
          <a:bodyPr/>
          <a:lstStyle/>
          <a:p>
            <a:pPr lvl="0" algn="l"/>
            <a:r>
              <a:rPr lang="fr-FR" dirty="0" smtClean="0"/>
              <a:t>Lecture 3: M/M/1 type </a:t>
            </a:r>
            <a:r>
              <a:rPr lang="fr-FR" dirty="0" err="1" smtClean="0"/>
              <a:t>models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359" y="6970464"/>
            <a:ext cx="2348280" cy="521280"/>
          </a:xfrm>
        </p:spPr>
        <p:txBody>
          <a:bodyPr/>
          <a:lstStyle/>
          <a:p>
            <a:pPr lvl="0"/>
            <a:fld id="{923C87AF-9799-4EFA-B27D-C3ED332B0704}" type="slidenum">
              <a:t>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Equilibrium </a:t>
            </a:r>
            <a:r>
              <a:rPr lang="en-US" dirty="0" smtClean="0"/>
              <a:t>distribution of QBDs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5201424"/>
              </a:xfrm>
            </p:spPr>
            <p:txBody>
              <a:bodyPr>
                <a:spAutoFit/>
              </a:bodyPr>
              <a:lstStyle/>
              <a:p>
                <a:pPr lvl="0" algn="l">
                  <a:spcAft>
                    <a:spcPts val="600"/>
                  </a:spcAft>
                  <a:buSzPct val="45000"/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  <a:cs typeface="Arial" pitchFamily="34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=(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,0),..,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−1))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=(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  <a:cs typeface="Arial" pitchFamily="34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  <a:cs typeface="Arial" pitchFamily="34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,…)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</a:t>
                </a:r>
                <a:r>
                  <a:rPr lang="en-US" dirty="0">
                    <a:latin typeface="Arial" pitchFamily="34"/>
                    <a:cs typeface="Arial" pitchFamily="34"/>
                  </a:rPr>
                  <a:t>then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equilibrium equation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𝑝𝑄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=0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reads</a:t>
                </a:r>
                <a:endParaRPr lang="en-US" dirty="0">
                  <a:latin typeface="Arial" pitchFamily="34"/>
                  <a:cs typeface="Arial" pitchFamily="34"/>
                </a:endParaRPr>
              </a:p>
              <a:p>
                <a:pPr lvl="0"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0</m:t>
                    </m:r>
                    <m:sSub>
                      <m:sSubPr>
                        <m:ctrlPr>
                          <a:rPr lang="en-US" b="0" i="1" baseline="-25000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00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1</m:t>
                    </m:r>
                    <m:sSub>
                      <m:sSubPr>
                        <m:ctrlPr>
                          <a:rPr lang="en-US" i="1" baseline="-25000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= 0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, </a:t>
                </a:r>
                <a:endParaRPr lang="en-US" b="0" i="0" dirty="0" smtClean="0">
                  <a:latin typeface="Cambria Math" panose="02040503050406030204" pitchFamily="18" charset="0"/>
                  <a:cs typeface="Arial" pitchFamily="34"/>
                </a:endParaRPr>
              </a:p>
              <a:p>
                <a:pPr lvl="0"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𝑝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cs typeface="Arial" pitchFamily="34"/>
                        </a:rPr>
                        <m:t>0</m:t>
                      </m:r>
                      <m:sSub>
                        <m:sSubPr>
                          <m:ctrlPr>
                            <a:rPr lang="en-US" i="1" baseline="-25000" dirty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0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𝑝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cs typeface="Arial" pitchFamily="34"/>
                        </a:rPr>
                        <m:t>1</m:t>
                      </m:r>
                      <m:sSub>
                        <m:sSubPr>
                          <m:ctrlPr>
                            <a:rPr lang="en-US" i="1" baseline="-25000" dirty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1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𝑝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cs typeface="Arial" pitchFamily="34"/>
                        </a:rPr>
                        <m:t>1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𝐴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 0</m:t>
                      </m:r>
                    </m:oMath>
                  </m:oMathPara>
                </a14:m>
                <a:endParaRPr lang="en-US" b="0" i="0" dirty="0" smtClean="0">
                  <a:latin typeface="Cambria Math" panose="02040503050406030204" pitchFamily="18" charset="0"/>
                  <a:cs typeface="Arial" pitchFamily="34"/>
                </a:endParaRPr>
              </a:p>
              <a:p>
                <a:pPr lvl="0"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𝐴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𝐴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+1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𝐴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2 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= 0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≥2</m:t>
                    </m:r>
                  </m:oMath>
                </a14:m>
                <a:endParaRPr lang="en-US" dirty="0" smtClean="0">
                  <a:latin typeface="Arial" pitchFamily="34"/>
                  <a:cs typeface="Arial" pitchFamily="34"/>
                </a:endParaRPr>
              </a:p>
              <a:p>
                <a:pPr lvl="0">
                  <a:spcAft>
                    <a:spcPts val="600"/>
                  </a:spcAft>
                </a:pPr>
                <a:r>
                  <a:rPr lang="en-US" b="1" dirty="0" smtClean="0"/>
                  <a:t>Theorem</a:t>
                </a:r>
                <a:r>
                  <a:rPr lang="en-US" dirty="0"/>
                  <a:t>: </a:t>
                </a:r>
                <a:r>
                  <a:rPr lang="en-US" dirty="0" smtClean="0"/>
                  <a:t>if the QBD </a:t>
                </a:r>
                <a:r>
                  <a:rPr lang="en-US" dirty="0"/>
                  <a:t>is positive </a:t>
                </a:r>
                <a:r>
                  <a:rPr lang="en-US" dirty="0" smtClean="0"/>
                  <a:t>recurrent </a:t>
                </a:r>
                <a:r>
                  <a:rPr lang="en-US" dirty="0"/>
                  <a:t>the </a:t>
                </a:r>
                <a:r>
                  <a:rPr lang="en-US" dirty="0" smtClean="0"/>
                  <a:t>equilibrium </a:t>
                </a:r>
                <a:r>
                  <a:rPr lang="en-US" dirty="0"/>
                  <a:t>probability distribution </a:t>
                </a:r>
                <a:r>
                  <a:rPr lang="en-US" dirty="0" smtClean="0"/>
                  <a:t>then reads </a:t>
                </a:r>
                <a:endParaRPr lang="en-US" dirty="0"/>
              </a:p>
              <a:p>
                <a:pPr lvl="0"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𝑛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𝑝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  <a:cs typeface="Arial" pitchFamily="34"/>
                        </a:rPr>
                        <m:t>1</m:t>
                      </m:r>
                      <m:sSup>
                        <m:sSupPr>
                          <m:ctrlPr>
                            <a:rPr lang="en-US" b="0" i="1" baseline="-25000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pPr>
                        <m:e>
                          <m:r>
                            <a:rPr lang="en-US" b="0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𝑅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−1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,</m:t>
                      </m:r>
                    </m:oMath>
                  </m:oMathPara>
                </a14:m>
                <a:endParaRPr lang="en-US" dirty="0">
                  <a:latin typeface="Arial" pitchFamily="34"/>
                  <a:cs typeface="Arial" pitchFamily="34"/>
                </a:endParaRPr>
              </a:p>
              <a:p>
                <a:pPr lvl="0" algn="l">
                  <a:spcAft>
                    <a:spcPts val="600"/>
                  </a:spcAft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𝐴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0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Arial" pitchFamily="34"/>
                      </a:rPr>
                      <m:t>𝑁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,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called rate matrix, and </a:t>
                </a:r>
                <a:r>
                  <a:rPr lang="en-US" dirty="0">
                    <a:latin typeface="Arial" pitchFamily="34"/>
                    <a:cs typeface="Arial" pitchFamily="34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𝑁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 records the expected sojourn time in the states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𝑙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)</m:t>
                    </m:r>
                  </m:oMath>
                </a14:m>
                <a:r>
                  <a:rPr lang="en-US" dirty="0">
                    <a:cs typeface="Arial" pitchFamily="34"/>
                  </a:rPr>
                  <a:t>, starting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𝑙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)</m:t>
                    </m:r>
                  </m:oMath>
                </a14:m>
                <a:r>
                  <a:rPr lang="en-US" dirty="0">
                    <a:cs typeface="Arial" pitchFamily="34"/>
                  </a:rPr>
                  <a:t>, before the first visit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𝑙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−1)</m:t>
                    </m:r>
                  </m:oMath>
                </a14:m>
                <a:endParaRPr lang="en-US" dirty="0">
                  <a:latin typeface="Arial" pitchFamily="34"/>
                  <a:cs typeface="Arial" pitchFamily="34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5201424"/>
              </a:xfrm>
              <a:blipFill rotWithShape="0">
                <a:blip r:embed="rId3"/>
                <a:stretch>
                  <a:fillRect l="-1210" t="-2110" r="-3293" b="-3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83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5251</TotalTime>
  <Words>2111</Words>
  <Application>Microsoft Office PowerPoint</Application>
  <PresentationFormat>Custom</PresentationFormat>
  <Paragraphs>384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HG Mincho Light J</vt:lpstr>
      <vt:lpstr>StarSymbol</vt:lpstr>
      <vt:lpstr>Times New Roman</vt:lpstr>
      <vt:lpstr>Wingdings</vt:lpstr>
      <vt:lpstr>Default</vt:lpstr>
      <vt:lpstr>Lecture 3: Algorithmic Methods for M/M/1-type models</vt:lpstr>
      <vt:lpstr>Lecture 3</vt:lpstr>
      <vt:lpstr>Background (1): M/M/1 queue</vt:lpstr>
      <vt:lpstr>Background (2): M/M/1 queue</vt:lpstr>
      <vt:lpstr>Background (3)</vt:lpstr>
      <vt:lpstr>Quasi Birth Death Process</vt:lpstr>
      <vt:lpstr>Quasi Birth Death Process</vt:lpstr>
      <vt:lpstr>Stability</vt:lpstr>
      <vt:lpstr>Equilibrium distribution of QBDs</vt:lpstr>
      <vt:lpstr>Proof</vt:lpstr>
      <vt:lpstr>Equilibrium Distribution (cnt'd)</vt:lpstr>
      <vt:lpstr>Compute R</vt:lpstr>
      <vt:lpstr>Special cases</vt:lpstr>
      <vt:lpstr>Spectral expansion method</vt:lpstr>
      <vt:lpstr>Spectral expansion method</vt:lpstr>
      <vt:lpstr>M/M/1 Type models</vt:lpstr>
      <vt:lpstr>Machine with set-up times (1)</vt:lpstr>
      <vt:lpstr>Machine with set-up time (2)</vt:lpstr>
      <vt:lpstr>Machine with set-up time (3)</vt:lpstr>
      <vt:lpstr>Machine with set-up time (4)</vt:lpstr>
      <vt:lpstr>Matrix Geometric Method (1)</vt:lpstr>
      <vt:lpstr>Matrix Geometric method (2)</vt:lpstr>
      <vt:lpstr>Unreliable machine (1)</vt:lpstr>
      <vt:lpstr>Unreliable machine (2)</vt:lpstr>
      <vt:lpstr>Unreliable machine (3)</vt:lpstr>
      <vt:lpstr>M/Er/1 model (1)</vt:lpstr>
      <vt:lpstr>M/Er/1 model (2)</vt:lpstr>
      <vt:lpstr>M/Er/1 model (2)</vt:lpstr>
      <vt:lpstr>Phase-Type Distribution</vt:lpstr>
      <vt:lpstr>Phase-Type Distribution</vt:lpstr>
      <vt:lpstr>PH/PH/1 queue</vt:lpstr>
      <vt:lpstr>PH/PH/1 model</vt:lpstr>
      <vt:lpstr>PH/PH/1 model</vt:lpstr>
      <vt:lpstr>PH/PH/1 model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Transient Analysis of Markov Processes</dc:title>
  <dc:creator>Ahmad Hanbali</dc:creator>
  <cp:lastModifiedBy>Al Hanbali, A. (BMS)</cp:lastModifiedBy>
  <cp:revision>392</cp:revision>
  <dcterms:created xsi:type="dcterms:W3CDTF">2007-11-12T13:14:47Z</dcterms:created>
  <dcterms:modified xsi:type="dcterms:W3CDTF">2016-11-17T15:18:58Z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