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3" r:id="rId2"/>
    <p:sldId id="257" r:id="rId3"/>
    <p:sldId id="274" r:id="rId4"/>
    <p:sldId id="275" r:id="rId5"/>
    <p:sldId id="294" r:id="rId6"/>
    <p:sldId id="296" r:id="rId7"/>
    <p:sldId id="315" r:id="rId8"/>
    <p:sldId id="298" r:id="rId9"/>
    <p:sldId id="302" r:id="rId10"/>
    <p:sldId id="303" r:id="rId11"/>
    <p:sldId id="305" r:id="rId12"/>
    <p:sldId id="313" r:id="rId13"/>
    <p:sldId id="314" r:id="rId14"/>
    <p:sldId id="299" r:id="rId15"/>
    <p:sldId id="317" r:id="rId16"/>
    <p:sldId id="318" r:id="rId17"/>
    <p:sldId id="319" r:id="rId18"/>
    <p:sldId id="320" r:id="rId19"/>
    <p:sldId id="322" r:id="rId20"/>
    <p:sldId id="323" r:id="rId21"/>
    <p:sldId id="324" r:id="rId22"/>
    <p:sldId id="293" r:id="rId23"/>
  </p:sldIdLst>
  <p:sldSz cx="10080625" cy="7559675"/>
  <p:notesSz cx="7556500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90" autoAdjust="0"/>
    <p:restoredTop sz="75408" autoAdjust="0"/>
  </p:normalViewPr>
  <p:slideViewPr>
    <p:cSldViewPr snapToGrid="0">
      <p:cViewPr varScale="1">
        <p:scale>
          <a:sx n="59" d="100"/>
          <a:sy n="59" d="100"/>
        </p:scale>
        <p:origin x="129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279375" cy="5338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400" b="0" i="0" u="none" strike="noStrike">
              <a:ln>
                <a:noFill/>
              </a:ln>
              <a:latin typeface="Arial" pitchFamily="18"/>
              <a:ea typeface="HG Mincho Light J" pitchFamily="2"/>
              <a:cs typeface="Arial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77257" y="0"/>
            <a:ext cx="3279375" cy="5338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400" b="0" i="0" u="none" strike="noStrike">
              <a:ln>
                <a:noFill/>
              </a:ln>
              <a:latin typeface="Arial" pitchFamily="18"/>
              <a:ea typeface="HG Mincho Light J" pitchFamily="2"/>
              <a:cs typeface="Arial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156832"/>
            <a:ext cx="3279375" cy="5338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400" b="0" i="0" u="none" strike="noStrike">
              <a:ln>
                <a:noFill/>
              </a:ln>
              <a:latin typeface="Arial" pitchFamily="18"/>
              <a:ea typeface="HG Mincho Light J" pitchFamily="2"/>
              <a:cs typeface="Arial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77257" y="10156832"/>
            <a:ext cx="3279375" cy="5338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12AE29FF-F056-42B4-BF7B-C31216367945}" type="slidenum">
              <a:t>‹#›</a:t>
            </a:fld>
            <a:endParaRPr lang="en-US" sz="1400" b="0" i="0" u="none" strike="noStrike">
              <a:ln>
                <a:noFill/>
              </a:ln>
              <a:latin typeface="Arial" pitchFamily="18"/>
              <a:ea typeface="HG Mincho Light J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437984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05200" y="812520"/>
            <a:ext cx="5345280" cy="40086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55280" y="5078520"/>
            <a:ext cx="604440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78879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rtl="0" hangingPunct="0">
              <a:buNone/>
              <a:tabLst/>
              <a:defRPr lang="en-US" sz="1400">
                <a:latin typeface="Times New Roman" pitchFamily="18"/>
                <a:ea typeface="Arial" pitchFamily="2"/>
                <a:cs typeface="Arial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76800" y="0"/>
            <a:ext cx="3278879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r" rtl="0" hangingPunct="0">
              <a:buNone/>
              <a:tabLst/>
              <a:defRPr lang="x-none" sz="1400">
                <a:latin typeface="Times New Roman" pitchFamily="18"/>
                <a:ea typeface="Arial" pitchFamily="2"/>
                <a:cs typeface="Arial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157760"/>
            <a:ext cx="3278879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marL="0" marR="0" lvl="0" indent="0" rtl="0" hangingPunct="0">
              <a:buNone/>
              <a:tabLst/>
              <a:defRPr lang="en-US" sz="1400">
                <a:latin typeface="Times New Roman" pitchFamily="18"/>
                <a:ea typeface="Arial" pitchFamily="2"/>
                <a:cs typeface="Arial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6800" y="10157760"/>
            <a:ext cx="3278879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marL="0" marR="0" lvl="0" indent="0" algn="r" rtl="0" hangingPunct="0">
              <a:buNone/>
              <a:tabLst/>
              <a:defRPr lang="en-US" sz="1400">
                <a:latin typeface="Times New Roman" pitchFamily="18"/>
                <a:ea typeface="Arial" pitchFamily="2"/>
                <a:cs typeface="Arial" pitchFamily="2"/>
              </a:defRPr>
            </a:lvl1pPr>
          </a:lstStyle>
          <a:p>
            <a:pPr lvl="0"/>
            <a:fld id="{1765A859-BFB1-4E54-8CF4-E572FD8D425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82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buNone/>
      <a:tabLst/>
      <a:defRPr lang="en-US" sz="2000" b="0" i="0" u="none" strike="noStrike">
        <a:ln>
          <a:noFill/>
        </a:ln>
        <a:latin typeface="Arial" pitchFamily="18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4BE8A34-3767-4CAF-A8D6-88DA2976BB94}" type="slidenum">
              <a:t>1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4400" cy="481140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01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8C9DF00-DA45-45B8-8899-946D106F1AD4}" type="slidenum">
              <a:t>10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755280" y="5078520"/>
                <a:ext cx="6044400" cy="4721040"/>
              </a:xfrm>
            </p:spPr>
            <p:txBody>
              <a:bodyPr/>
              <a:lstStyle/>
              <a:p>
                <a:pPr marL="216000" marR="0" lvl="0" indent="-21600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>
                    <a:latin typeface="Arial" pitchFamily="34"/>
                    <a:cs typeface="Arial" pitchFamily="34"/>
                  </a:rPr>
                  <a:t>A</a:t>
                </a:r>
                <a:r>
                  <a:rPr lang="en-US" baseline="-25000" dirty="0">
                    <a:latin typeface="Arial" pitchFamily="34"/>
                    <a:cs typeface="Arial" pitchFamily="34"/>
                  </a:rPr>
                  <a:t>1 </a:t>
                </a:r>
                <a:r>
                  <a:rPr lang="en-US" dirty="0">
                    <a:latin typeface="Arial" pitchFamily="34"/>
                    <a:cs typeface="Arial" pitchFamily="34"/>
                  </a:rPr>
                  <a:t>is invertible since it is a 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generator </a:t>
                </a:r>
                <a:r>
                  <a:rPr lang="en-US" dirty="0">
                    <a:latin typeface="Arial" pitchFamily="34"/>
                    <a:cs typeface="Arial" pitchFamily="34"/>
                  </a:rPr>
                  <a:t>of 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a transient Markov chain states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𝑙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)</m:t>
                    </m:r>
                  </m:oMath>
                </a14:m>
                <a:r>
                  <a:rPr lang="en-US" dirty="0">
                    <a:latin typeface="Arial" pitchFamily="34"/>
                    <a:cs typeface="Arial" pitchFamily="34"/>
                  </a:rPr>
                  <a:t>,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755280" y="5078520"/>
                <a:ext cx="6044400" cy="4721040"/>
              </a:xfrm>
            </p:spPr>
            <p:txBody>
              <a:bodyPr/>
              <a:lstStyle/>
              <a:p>
                <a:r>
                  <a:rPr lang="en-US" dirty="0" smtClean="0"/>
                  <a:t>Note that </a:t>
                </a:r>
                <a:r>
                  <a:rPr lang="en-US" dirty="0" err="1" smtClean="0"/>
                  <a:t>Latouche</a:t>
                </a:r>
                <a:r>
                  <a:rPr lang="en-US" dirty="0" smtClean="0"/>
                  <a:t> and </a:t>
                </a:r>
                <a:r>
                  <a:rPr lang="en-US" dirty="0" err="1" smtClean="0"/>
                  <a:t>Ramaswami</a:t>
                </a:r>
                <a:r>
                  <a:rPr lang="en-US" baseline="0" dirty="0" smtClean="0"/>
                  <a:t> in their book proposed to find the matrix G which satisfies: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𝐴_0 𝐺^2+𝐴_1 𝐺+𝐴_2=0;</a:t>
                </a:r>
                <a:r>
                  <a:rPr lang="en-US" dirty="0" smtClean="0"/>
                  <a:t> Note that G is a nonnegative stochastic matrix (sum of its rows</a:t>
                </a:r>
                <a:r>
                  <a:rPr lang="en-US" baseline="0" dirty="0" smtClean="0"/>
                  <a:t> equal to one). Then R is simply found as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𝑅=−𝐴_0 (𝐴_1+𝐴_0 𝐺)^(−1).</a:t>
                </a:r>
                <a:r>
                  <a:rPr lang="en-US" dirty="0" smtClean="0"/>
                  <a:t> In their book, G is computed iteratively. (</a:t>
                </a:r>
                <a:r>
                  <a:rPr lang="en-US" dirty="0" err="1" smtClean="0"/>
                  <a:t>i,j</a:t>
                </a:r>
                <a:r>
                  <a:rPr lang="en-US" dirty="0" smtClean="0"/>
                  <a:t>) entry G of record the probability starting in level n in state (</a:t>
                </a:r>
                <a:r>
                  <a:rPr lang="en-US" dirty="0" err="1" smtClean="0"/>
                  <a:t>n,j</a:t>
                </a:r>
                <a:r>
                  <a:rPr lang="en-US" dirty="0" smtClean="0"/>
                  <a:t>) to reach level (n-1) for the first time</a:t>
                </a:r>
                <a:r>
                  <a:rPr lang="en-US" baseline="0" dirty="0" smtClean="0"/>
                  <a:t> in state (n-1,j), n&gt;=2. </a:t>
                </a:r>
                <a:endParaRPr 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1947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8C9DF00-DA45-45B8-8899-946D106F1AD4}" type="slidenum">
              <a:t>11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755280" y="5078520"/>
                <a:ext cx="6044400" cy="4721040"/>
              </a:xfrm>
            </p:spPr>
            <p:txBody>
              <a:bodyPr/>
              <a:lstStyle/>
              <a:p>
                <a:r>
                  <a:rPr lang="en-US" baseline="0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755280" y="5078520"/>
                <a:ext cx="6044400" cy="4721040"/>
              </a:xfrm>
            </p:spPr>
            <p:txBody>
              <a:bodyPr/>
              <a:lstStyle/>
              <a:p>
                <a:r>
                  <a:rPr lang="en-US" dirty="0" smtClean="0"/>
                  <a:t>Make a plot on the board: what it means v.\alpha?</a:t>
                </a:r>
                <a:r>
                  <a:rPr lang="en-US" baseline="0" dirty="0" smtClean="0"/>
                  <a:t> It means that given state </a:t>
                </a:r>
                <a:r>
                  <a:rPr lang="en-US" baseline="0" dirty="0" err="1" smtClean="0"/>
                  <a:t>i</a:t>
                </a:r>
                <a:r>
                  <a:rPr lang="en-US" baseline="0" dirty="0" smtClean="0"/>
                  <a:t> in a level n, with n&gt;2, rate to jump to state j in level n-1 is nothing than </a:t>
                </a:r>
                <a:r>
                  <a:rPr lang="en-US" baseline="0" dirty="0" err="1" smtClean="0"/>
                  <a:t>v_i</a:t>
                </a:r>
                <a:r>
                  <a:rPr lang="en-US" baseline="0" dirty="0" smtClean="0"/>
                  <a:t>*\</a:t>
                </a:r>
                <a:r>
                  <a:rPr lang="en-US" baseline="0" dirty="0" err="1" smtClean="0"/>
                  <a:t>alpha_j</a:t>
                </a:r>
                <a:r>
                  <a:rPr lang="en-US" baseline="0" dirty="0" smtClean="0"/>
                  <a:t>. So, given that chain starts in level n in state </a:t>
                </a:r>
                <a:r>
                  <a:rPr lang="en-US" baseline="0" dirty="0" err="1" smtClean="0"/>
                  <a:t>i</a:t>
                </a:r>
                <a:r>
                  <a:rPr lang="en-US" baseline="0" dirty="0" smtClean="0"/>
                  <a:t> the probability to go first time reach j in level n-1 is equal \</a:t>
                </a:r>
                <a:r>
                  <a:rPr lang="en-US" baseline="0" dirty="0" err="1" smtClean="0"/>
                  <a:t>alpha_j</a:t>
                </a:r>
                <a:r>
                  <a:rPr lang="en-US" baseline="0" dirty="0" smtClean="0"/>
                  <a:t>. This means that G=e.\alpha. R follows right away from that.</a:t>
                </a:r>
              </a:p>
              <a:p>
                <a:r>
                  <a:rPr lang="en-US" baseline="0" dirty="0" smtClean="0"/>
                  <a:t>Starting with R=0 in the recursion 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𝑅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_(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𝑘+1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)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=−(𝐴_0+𝑅_𝑘^2 𝐴_2)</a:t>
                </a:r>
                <a:r>
                  <a:rPr lang="en-US" i="0" dirty="0">
                    <a:latin typeface="Cambria Math" panose="02040503050406030204" pitchFamily="18" charset="0"/>
                    <a:cs typeface="Arial" pitchFamily="34"/>
                  </a:rPr>
                  <a:t>𝐴_1^(−1)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, 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it</a:t>
                </a:r>
                <a:r>
                  <a:rPr lang="en-US" baseline="0" dirty="0" smtClean="0">
                    <a:latin typeface="Arial" pitchFamily="34"/>
                    <a:cs typeface="Arial" pitchFamily="34"/>
                  </a:rPr>
                  <a:t> is easily found that 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𝑅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_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𝑘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=〖𝑤𝑎〗_𝑘</a:t>
                </a:r>
                <a:r>
                  <a:rPr lang="en-US" i="1" dirty="0" smtClean="0">
                    <a:latin typeface="Arial" pitchFamily="34"/>
                    <a:cs typeface="Arial" pitchFamily="34"/>
                  </a:rPr>
                  <a:t>. </a:t>
                </a:r>
              </a:p>
              <a:p>
                <a:r>
                  <a:rPr lang="en-US" i="0" dirty="0" smtClean="0">
                    <a:latin typeface="Arial" pitchFamily="34"/>
                    <a:cs typeface="Arial" pitchFamily="34"/>
                  </a:rPr>
                  <a:t>Why </a:t>
                </a:r>
                <a:r>
                  <a:rPr lang="en-US" b="0" i="0" smtClean="0">
                    <a:latin typeface="Cambria Math" panose="02040503050406030204" pitchFamily="18" charset="0"/>
                    <a:cs typeface="Arial" pitchFamily="34"/>
                  </a:rPr>
                  <a:t>η</a:t>
                </a:r>
                <a:r>
                  <a:rPr lang="en-US" i="0" dirty="0" smtClean="0">
                    <a:latin typeface="Arial" pitchFamily="34"/>
                    <a:cs typeface="Arial" pitchFamily="34"/>
                  </a:rPr>
                  <a:t> is unique? Since R is non-negative matrix</a:t>
                </a:r>
                <a:r>
                  <a:rPr lang="en-US" i="0" baseline="0" dirty="0" smtClean="0">
                    <a:latin typeface="Arial" pitchFamily="34"/>
                    <a:cs typeface="Arial" pitchFamily="34"/>
                  </a:rPr>
                  <a:t> this follows from </a:t>
                </a:r>
                <a:r>
                  <a:rPr lang="en-US" i="0" baseline="0" dirty="0" err="1" smtClean="0">
                    <a:latin typeface="Arial" pitchFamily="34"/>
                    <a:cs typeface="Arial" pitchFamily="34"/>
                  </a:rPr>
                  <a:t>Perron-Frobenius</a:t>
                </a:r>
                <a:r>
                  <a:rPr lang="en-US" i="0" baseline="0" dirty="0" smtClean="0">
                    <a:latin typeface="Arial" pitchFamily="34"/>
                    <a:cs typeface="Arial" pitchFamily="34"/>
                  </a:rPr>
                  <a:t> proposition</a:t>
                </a:r>
                <a:endParaRPr lang="en-US" i="0" dirty="0">
                  <a:latin typeface="Arial" pitchFamily="34"/>
                  <a:cs typeface="Arial" pitchFamily="34"/>
                </a:endParaRPr>
              </a:p>
              <a:p>
                <a:r>
                  <a:rPr lang="en-US" baseline="0" dirty="0" smtClean="0"/>
                  <a:t> </a:t>
                </a:r>
                <a:endParaRPr 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6139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701A9F8-64F7-4882-AD6D-A013184291A9}" type="slidenum">
              <a:t>12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4400" cy="47210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682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55DB2A6-8514-4FBC-B861-26DA6E34A730}" type="slidenum">
              <a:t>13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4400" cy="472104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233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588387E-9B45-4201-809B-B9C48CC3EA53}" type="slidenum">
              <a:t>14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4400" cy="4721040"/>
          </a:xfrm>
        </p:spPr>
        <p:txBody>
          <a:bodyPr/>
          <a:lstStyle/>
          <a:p>
            <a:r>
              <a:rPr lang="en-US" dirty="0" smtClean="0"/>
              <a:t>See Theorem</a:t>
            </a:r>
            <a:r>
              <a:rPr lang="en-US" baseline="0" dirty="0" smtClean="0"/>
              <a:t> 3.5.1 of fundamentals of matrix analytical methods Qi-Ming He or </a:t>
            </a:r>
            <a:r>
              <a:rPr lang="en-US" baseline="0" dirty="0" err="1" smtClean="0"/>
              <a:t>Neuts</a:t>
            </a:r>
            <a:r>
              <a:rPr lang="en-US" baseline="0" dirty="0" smtClean="0"/>
              <a:t> 1980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382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588387E-9B45-4201-809B-B9C48CC3EA53}" type="slidenum">
              <a:t>15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755280" y="5078520"/>
                <a:ext cx="6044400" cy="4721040"/>
              </a:xfrm>
            </p:spPr>
            <p:txBody>
              <a:bodyPr/>
              <a:lstStyle/>
              <a:p>
                <a:r>
                  <a:rPr lang="en-US" dirty="0" smtClean="0"/>
                  <a:t>- It is assumed here the A is a generator of an irreducible Markov chain. For less restrictive assumption on A see book</a:t>
                </a:r>
                <a:r>
                  <a:rPr lang="en-US" baseline="0" dirty="0" smtClean="0"/>
                  <a:t> of </a:t>
                </a:r>
                <a:r>
                  <a:rPr lang="en-US" baseline="0" dirty="0" err="1" smtClean="0"/>
                  <a:t>Neuts</a:t>
                </a:r>
                <a:r>
                  <a:rPr lang="en-US" baseline="0" dirty="0" smtClean="0"/>
                  <a:t> 1989, Structured Markov Chains of M/G/1-type of  </a:t>
                </a:r>
                <a:r>
                  <a:rPr lang="en-US" baseline="0" dirty="0" err="1" smtClean="0"/>
                  <a:t>Latouche</a:t>
                </a:r>
                <a:r>
                  <a:rPr lang="en-US" baseline="0" dirty="0" smtClean="0"/>
                  <a:t> &amp; </a:t>
                </a:r>
                <a:r>
                  <a:rPr lang="en-US" baseline="0" dirty="0" err="1" smtClean="0"/>
                  <a:t>Ramaswami</a:t>
                </a:r>
                <a:r>
                  <a:rPr lang="en-US" baseline="0" dirty="0" smtClean="0"/>
                  <a:t> Section 7.3.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dirty="0" smtClean="0"/>
                  <a:t>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is non-singular 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en-US" sz="2000" b="0" i="0" dirty="0" smtClean="0">
                        <a:latin typeface="Cambria Math" panose="02040503050406030204" pitchFamily="18" charset="0"/>
                        <a:cs typeface="Arial" pitchFamily="34"/>
                      </a:rPr>
                      <m:t>e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  <a:cs typeface="Arial" pitchFamily="34"/>
                      </a:rPr>
                      <m:t>=−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A</m:t>
                        </m:r>
                      </m:e>
                      <m:sub>
                        <m:r>
                          <a:rPr lang="en-US" sz="2000" b="0" i="0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0</m:t>
                        </m:r>
                      </m:sub>
                    </m:sSub>
                    <m:r>
                      <m:rPr>
                        <m:sty m:val="p"/>
                      </m:rPr>
                      <a:rPr lang="en-US" sz="2000" b="0" i="0" dirty="0" smtClean="0">
                        <a:latin typeface="Cambria Math" panose="02040503050406030204" pitchFamily="18" charset="0"/>
                        <a:cs typeface="Arial" pitchFamily="34"/>
                      </a:rPr>
                      <m:t>e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  <a:cs typeface="Arial" pitchFamily="34"/>
                      </a:rPr>
                      <m:t>&lt;0</m:t>
                    </m:r>
                  </m:oMath>
                </a14:m>
                <a:r>
                  <a:rPr lang="en-US" dirty="0" smtClean="0"/>
                  <a:t> and different from zero vector. 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the recursion in theorem</a:t>
                </a:r>
                <a:r>
                  <a:rPr lang="en-US" baseline="0" dirty="0" smtClean="0"/>
                  <a:t> will also hold for </a:t>
                </a:r>
                <a:r>
                  <a:rPr lang="en-US" i="1" baseline="0" dirty="0" err="1" smtClean="0"/>
                  <a:t>i</a:t>
                </a:r>
                <a:r>
                  <a:rPr lang="en-US" i="1" baseline="0" dirty="0" smtClean="0"/>
                  <a:t>=</a:t>
                </a:r>
                <a:r>
                  <a:rPr lang="en-US" i="0" baseline="0" dirty="0" smtClean="0"/>
                  <a:t>1. So all probabilities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baseline="0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baseline="0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0" baseline="0" dirty="0" smtClean="0"/>
                  <a:t> will expressed as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baseline="0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baseline="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i="0" dirty="0"/>
              </a:p>
            </p:txBody>
          </p:sp>
        </mc:Choice>
        <mc:Fallback xmlns="">
          <p:sp>
            <p:nvSpPr>
              <p:cNvPr id="3" name="Notes Placeholder 2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755280" y="5078520"/>
                <a:ext cx="6044400" cy="4721040"/>
              </a:xfrm>
            </p:spPr>
            <p:txBody>
              <a:bodyPr/>
              <a:lstStyle/>
              <a:p>
                <a:r>
                  <a:rPr lang="en-US" dirty="0" smtClean="0"/>
                  <a:t>- It </a:t>
                </a:r>
                <a:r>
                  <a:rPr lang="en-US" dirty="0" smtClean="0"/>
                  <a:t>is assumed here the A is a generator of an irreducible Markov chain. For less restrictive assumption on A see book</a:t>
                </a:r>
                <a:r>
                  <a:rPr lang="en-US" baseline="0" dirty="0" smtClean="0"/>
                  <a:t> of </a:t>
                </a:r>
                <a:r>
                  <a:rPr lang="en-US" baseline="0" dirty="0" err="1" smtClean="0"/>
                  <a:t>Neuts</a:t>
                </a:r>
                <a:r>
                  <a:rPr lang="en-US" baseline="0" dirty="0" smtClean="0"/>
                  <a:t> 1989, Structured Markov Chains of M/G/1-type </a:t>
                </a:r>
                <a:r>
                  <a:rPr lang="en-US" baseline="0" dirty="0" smtClean="0"/>
                  <a:t>of  </a:t>
                </a:r>
                <a:r>
                  <a:rPr lang="en-US" baseline="0" dirty="0" err="1" smtClean="0"/>
                  <a:t>Latouche</a:t>
                </a:r>
                <a:r>
                  <a:rPr lang="en-US" baseline="0" dirty="0" smtClean="0"/>
                  <a:t> &amp; </a:t>
                </a:r>
                <a:r>
                  <a:rPr lang="en-US" baseline="0" dirty="0" err="1" smtClean="0"/>
                  <a:t>Ramaswami</a:t>
                </a:r>
                <a:r>
                  <a:rPr lang="en-US" baseline="0" dirty="0" smtClean="0"/>
                  <a:t> Section </a:t>
                </a:r>
                <a:r>
                  <a:rPr lang="en-US" baseline="0" dirty="0" smtClean="0"/>
                  <a:t>7.3.</a:t>
                </a:r>
              </a:p>
              <a:p>
                <a:r>
                  <a:rPr lang="en-US" dirty="0" smtClean="0"/>
                  <a:t>- Note </a:t>
                </a:r>
                <a:r>
                  <a:rPr lang="en-US" sz="2000" b="0" i="0" smtClean="0">
                    <a:latin typeface="Cambria Math" panose="02040503050406030204" pitchFamily="18" charset="0"/>
                    <a:cs typeface="Arial" pitchFamily="34"/>
                  </a:rPr>
                  <a:t>𝐴 ̅</a:t>
                </a:r>
                <a:r>
                  <a:rPr lang="en-US" sz="2000" b="0" i="0" dirty="0" smtClean="0">
                    <a:latin typeface="Cambria Math" panose="02040503050406030204" pitchFamily="18" charset="0"/>
                    <a:cs typeface="Arial" pitchFamily="34"/>
                  </a:rPr>
                  <a:t>_</a:t>
                </a:r>
                <a:r>
                  <a:rPr lang="en-US" sz="2000" b="0" i="0" dirty="0" smtClean="0">
                    <a:latin typeface="Cambria Math" panose="02040503050406030204" pitchFamily="18" charset="0"/>
                    <a:cs typeface="Arial" pitchFamily="34"/>
                  </a:rPr>
                  <a:t>1</a:t>
                </a:r>
                <a:r>
                  <a:rPr lang="en-US" dirty="0" smtClean="0"/>
                  <a:t> is non-singular because </a:t>
                </a:r>
                <a:r>
                  <a:rPr lang="en-US" sz="2000" b="0" i="0" smtClean="0">
                    <a:latin typeface="Cambria Math" panose="02040503050406030204" pitchFamily="18" charset="0"/>
                    <a:cs typeface="Arial" pitchFamily="34"/>
                  </a:rPr>
                  <a:t>𝐴 ̅</a:t>
                </a:r>
                <a:r>
                  <a:rPr lang="en-US" sz="2000" b="0" i="0" dirty="0" smtClean="0">
                    <a:latin typeface="Cambria Math" panose="02040503050406030204" pitchFamily="18" charset="0"/>
                    <a:cs typeface="Arial" pitchFamily="34"/>
                  </a:rPr>
                  <a:t>_</a:t>
                </a:r>
                <a:r>
                  <a:rPr lang="en-US" sz="2000" b="0" i="0" dirty="0" smtClean="0">
                    <a:latin typeface="Cambria Math" panose="02040503050406030204" pitchFamily="18" charset="0"/>
                    <a:cs typeface="Arial" pitchFamily="34"/>
                  </a:rPr>
                  <a:t>1</a:t>
                </a:r>
                <a:r>
                  <a:rPr lang="en-US" sz="2000" b="0" i="0" dirty="0" smtClean="0">
                    <a:latin typeface="Cambria Math" panose="02040503050406030204" pitchFamily="18" charset="0"/>
                    <a:cs typeface="Arial" pitchFamily="34"/>
                  </a:rPr>
                  <a:t> e=−A_0 e≤0</a:t>
                </a:r>
                <a:r>
                  <a:rPr lang="en-US" dirty="0" smtClean="0"/>
                  <a:t> and different from </a:t>
                </a:r>
                <a:r>
                  <a:rPr lang="en-US" dirty="0" err="1" smtClean="0"/>
                  <a:t>from</a:t>
                </a:r>
                <a:r>
                  <a:rPr lang="en-US" dirty="0" smtClean="0"/>
                  <a:t> zero vector. This means all the eigenvalues</a:t>
                </a:r>
                <a:r>
                  <a:rPr lang="en-US" baseline="0" dirty="0" smtClean="0"/>
                  <a:t> of </a:t>
                </a:r>
                <a:r>
                  <a:rPr lang="en-US" sz="2000" b="0" i="0" smtClean="0">
                    <a:latin typeface="Cambria Math" panose="02040503050406030204" pitchFamily="18" charset="0"/>
                    <a:cs typeface="Arial" pitchFamily="34"/>
                  </a:rPr>
                  <a:t>𝐴 ̅</a:t>
                </a:r>
                <a:r>
                  <a:rPr lang="en-US" sz="2000" b="0" i="0" dirty="0" smtClean="0">
                    <a:latin typeface="Cambria Math" panose="02040503050406030204" pitchFamily="18" charset="0"/>
                    <a:cs typeface="Arial" pitchFamily="34"/>
                  </a:rPr>
                  <a:t>_</a:t>
                </a:r>
                <a:r>
                  <a:rPr lang="en-US" sz="2000" b="0" i="0" dirty="0" smtClean="0">
                    <a:latin typeface="Cambria Math" panose="02040503050406030204" pitchFamily="18" charset="0"/>
                    <a:cs typeface="Arial" pitchFamily="34"/>
                  </a:rPr>
                  <a:t>1</a:t>
                </a:r>
                <a:r>
                  <a:rPr lang="en-US" dirty="0" smtClean="0"/>
                  <a:t> lies</a:t>
                </a:r>
                <a:r>
                  <a:rPr lang="en-US" baseline="0" dirty="0" smtClean="0"/>
                  <a:t> in the left plane and zero is not eigenvalue. </a:t>
                </a:r>
                <a:endParaRPr 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26916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588387E-9B45-4201-809B-B9C48CC3EA53}" type="slidenum">
              <a:t>16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4400" cy="472104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4251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588387E-9B45-4201-809B-B9C48CC3EA53}" type="slidenum">
              <a:t>17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4400" cy="472104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3274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588387E-9B45-4201-809B-B9C48CC3EA53}" type="slidenum">
              <a:t>18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755280" y="5078520"/>
                <a:ext cx="6044400" cy="4721040"/>
              </a:xfrm>
            </p:spPr>
            <p:txBody>
              <a:bodyPr/>
              <a:lstStyle/>
              <a:p>
                <a:pPr marL="342900" indent="-342900">
                  <a:buFontTx/>
                  <a:buChar char="-"/>
                </a:pPr>
                <a:r>
                  <a:rPr lang="en-US" dirty="0" smtClean="0"/>
                  <a:t>For proof see book of </a:t>
                </a:r>
                <a:r>
                  <a:rPr lang="en-US" baseline="0" dirty="0" smtClean="0"/>
                  <a:t>book of Bini, </a:t>
                </a:r>
                <a:r>
                  <a:rPr lang="en-US" baseline="0" dirty="0" err="1" smtClean="0"/>
                  <a:t>Latouche</a:t>
                </a:r>
                <a:r>
                  <a:rPr lang="en-US" baseline="0" dirty="0" smtClean="0"/>
                  <a:t>, </a:t>
                </a:r>
                <a:r>
                  <a:rPr lang="en-US" baseline="0" dirty="0" err="1" smtClean="0"/>
                  <a:t>Meini</a:t>
                </a:r>
                <a:r>
                  <a:rPr lang="en-US" baseline="0" dirty="0" smtClean="0"/>
                  <a:t> (2005) “Numerical Methods for Structured Markov Chains”, </a:t>
                </a:r>
                <a:r>
                  <a:rPr lang="en-US" baseline="0" dirty="0" err="1" smtClean="0"/>
                  <a:t>Oxfor</a:t>
                </a:r>
                <a:r>
                  <a:rPr lang="en-US" baseline="0" dirty="0" smtClean="0"/>
                  <a:t> university press.  Theorem 4.8 for Discrete Time M/G/1-type processes.</a:t>
                </a:r>
              </a:p>
              <a:p>
                <a:pPr marL="342900" indent="-342900"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aseline="0" dirty="0" smtClean="0"/>
                  <a:t> can be found using the recursion on slide 16 which will holds in the case for </a:t>
                </a:r>
                <a14:m>
                  <m:oMath xmlns:m="http://schemas.openxmlformats.org/officeDocument/2006/math"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=1,2,…</m:t>
                    </m:r>
                  </m:oMath>
                </a14:m>
                <a:endParaRPr lang="en-US" baseline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755280" y="5078520"/>
                <a:ext cx="6044400" cy="4721040"/>
              </a:xfrm>
            </p:spPr>
            <p:txBody>
              <a:bodyPr/>
              <a:lstStyle/>
              <a:p>
                <a:pPr marL="342900" indent="-342900">
                  <a:buFontTx/>
                  <a:buChar char="-"/>
                </a:pPr>
                <a:r>
                  <a:rPr lang="en-US" dirty="0" smtClean="0"/>
                  <a:t>For </a:t>
                </a:r>
                <a:r>
                  <a:rPr lang="en-US" dirty="0" smtClean="0"/>
                  <a:t>proof see book of </a:t>
                </a:r>
                <a:r>
                  <a:rPr lang="en-US" baseline="0" dirty="0" smtClean="0"/>
                  <a:t>book of Bini, </a:t>
                </a:r>
                <a:r>
                  <a:rPr lang="en-US" baseline="0" dirty="0" err="1" smtClean="0"/>
                  <a:t>Latouche</a:t>
                </a:r>
                <a:r>
                  <a:rPr lang="en-US" baseline="0" dirty="0" smtClean="0"/>
                  <a:t>, </a:t>
                </a:r>
                <a:r>
                  <a:rPr lang="en-US" baseline="0" dirty="0" err="1" smtClean="0"/>
                  <a:t>Meini</a:t>
                </a:r>
                <a:r>
                  <a:rPr lang="en-US" baseline="0" dirty="0" smtClean="0"/>
                  <a:t>, “Numerical Methods for Structured Markov Chains” Theorem 4.8 for Discrete Time M/G/1-type processes</a:t>
                </a:r>
                <a:r>
                  <a:rPr lang="en-US" baseline="0" dirty="0" smtClean="0"/>
                  <a:t>.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b="0" i="0" smtClean="0">
                    <a:latin typeface="Cambria Math" panose="02040503050406030204" pitchFamily="18" charset="0"/>
                  </a:rPr>
                  <a:t>𝑝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_1</a:t>
                </a:r>
                <a:r>
                  <a:rPr lang="en-US" baseline="0" dirty="0" smtClean="0"/>
                  <a:t> can be found using the recursion on slide 16 which will holds in the case for </a:t>
                </a:r>
                <a:r>
                  <a:rPr lang="en-US" i="0" baseline="0" dirty="0" smtClean="0">
                    <a:latin typeface="Cambria Math" panose="02040503050406030204" pitchFamily="18" charset="0"/>
                  </a:rPr>
                  <a:t>𝑖=1,2,…</a:t>
                </a:r>
                <a:endParaRPr lang="en-US" baseline="0" dirty="0" smtClean="0"/>
              </a:p>
              <a:p>
                <a:endParaRPr 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99797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588387E-9B45-4201-809B-B9C48CC3EA53}" type="slidenum">
              <a:t>19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755280" y="5078520"/>
                <a:ext cx="6044400" cy="4721040"/>
              </a:xfrm>
            </p:spPr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755280" y="5078520"/>
                <a:ext cx="6044400" cy="4721040"/>
              </a:xfrm>
            </p:spPr>
            <p:txBody>
              <a:bodyPr/>
              <a:lstStyle/>
              <a:p>
                <a:pPr marL="342900" indent="-342900">
                  <a:buFontTx/>
                  <a:buChar char="-"/>
                </a:pPr>
                <a:r>
                  <a:rPr lang="en-US" dirty="0" smtClean="0"/>
                  <a:t>For </a:t>
                </a:r>
                <a:r>
                  <a:rPr lang="en-US" dirty="0" smtClean="0"/>
                  <a:t>proof see book of </a:t>
                </a:r>
                <a:r>
                  <a:rPr lang="en-US" baseline="0" dirty="0" smtClean="0"/>
                  <a:t>book of Bini, </a:t>
                </a:r>
                <a:r>
                  <a:rPr lang="en-US" baseline="0" dirty="0" err="1" smtClean="0"/>
                  <a:t>Latouche</a:t>
                </a:r>
                <a:r>
                  <a:rPr lang="en-US" baseline="0" dirty="0" smtClean="0"/>
                  <a:t>, </a:t>
                </a:r>
                <a:r>
                  <a:rPr lang="en-US" baseline="0" dirty="0" err="1" smtClean="0"/>
                  <a:t>Meini</a:t>
                </a:r>
                <a:r>
                  <a:rPr lang="en-US" baseline="0" dirty="0" smtClean="0"/>
                  <a:t>, “Numerical Methods for Structured Markov Chains” Theorem 4.8 for Discrete Time M/G/1-type processes</a:t>
                </a:r>
                <a:r>
                  <a:rPr lang="en-US" baseline="0" dirty="0" smtClean="0"/>
                  <a:t>.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b="0" i="0" smtClean="0">
                    <a:latin typeface="Cambria Math" panose="02040503050406030204" pitchFamily="18" charset="0"/>
                  </a:rPr>
                  <a:t>𝑝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_1</a:t>
                </a:r>
                <a:r>
                  <a:rPr lang="en-US" baseline="0" dirty="0" smtClean="0"/>
                  <a:t> can be found using the recursion on slide 16 which will holds in the case for </a:t>
                </a:r>
                <a:r>
                  <a:rPr lang="en-US" i="0" baseline="0" dirty="0" smtClean="0">
                    <a:latin typeface="Cambria Math" panose="02040503050406030204" pitchFamily="18" charset="0"/>
                  </a:rPr>
                  <a:t>𝑖=1,2,…</a:t>
                </a:r>
                <a:endParaRPr lang="en-US" baseline="0" dirty="0" smtClean="0"/>
              </a:p>
              <a:p>
                <a:endParaRPr 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4289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4B336D9-795E-43AB-9F39-FAC6C20ED3E4}" type="slidenum">
              <a:t>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4400" cy="47210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349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588387E-9B45-4201-809B-B9C48CC3EA53}" type="slidenum">
              <a:t>20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755280" y="5078520"/>
                <a:ext cx="6044400" cy="4721040"/>
              </a:xfrm>
            </p:spPr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755280" y="5078520"/>
                <a:ext cx="6044400" cy="4721040"/>
              </a:xfrm>
            </p:spPr>
            <p:txBody>
              <a:bodyPr/>
              <a:lstStyle/>
              <a:p>
                <a:pPr marL="342900" indent="-342900">
                  <a:buFontTx/>
                  <a:buChar char="-"/>
                </a:pPr>
                <a:r>
                  <a:rPr lang="en-US" dirty="0" smtClean="0"/>
                  <a:t>For </a:t>
                </a:r>
                <a:r>
                  <a:rPr lang="en-US" dirty="0" smtClean="0"/>
                  <a:t>proof see book of </a:t>
                </a:r>
                <a:r>
                  <a:rPr lang="en-US" baseline="0" dirty="0" smtClean="0"/>
                  <a:t>book of Bini, </a:t>
                </a:r>
                <a:r>
                  <a:rPr lang="en-US" baseline="0" dirty="0" err="1" smtClean="0"/>
                  <a:t>Latouche</a:t>
                </a:r>
                <a:r>
                  <a:rPr lang="en-US" baseline="0" dirty="0" smtClean="0"/>
                  <a:t>, </a:t>
                </a:r>
                <a:r>
                  <a:rPr lang="en-US" baseline="0" dirty="0" err="1" smtClean="0"/>
                  <a:t>Meini</a:t>
                </a:r>
                <a:r>
                  <a:rPr lang="en-US" baseline="0" dirty="0" smtClean="0"/>
                  <a:t>, “Numerical Methods for Structured Markov Chains” Theorem 4.8 for Discrete Time M/G/1-type processes</a:t>
                </a:r>
                <a:r>
                  <a:rPr lang="en-US" baseline="0" dirty="0" smtClean="0"/>
                  <a:t>.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b="0" i="0" smtClean="0">
                    <a:latin typeface="Cambria Math" panose="02040503050406030204" pitchFamily="18" charset="0"/>
                  </a:rPr>
                  <a:t>𝑝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_1</a:t>
                </a:r>
                <a:r>
                  <a:rPr lang="en-US" baseline="0" dirty="0" smtClean="0"/>
                  <a:t> can be found using the recursion on slide 16 which will holds in the case for </a:t>
                </a:r>
                <a:r>
                  <a:rPr lang="en-US" i="0" baseline="0" dirty="0" smtClean="0">
                    <a:latin typeface="Cambria Math" panose="02040503050406030204" pitchFamily="18" charset="0"/>
                  </a:rPr>
                  <a:t>𝑖=1,2,…</a:t>
                </a:r>
                <a:endParaRPr lang="en-US" baseline="0" dirty="0" smtClean="0"/>
              </a:p>
              <a:p>
                <a:endParaRPr 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52087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588387E-9B45-4201-809B-B9C48CC3EA53}" type="slidenum">
              <a:t>21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755280" y="5078520"/>
                <a:ext cx="6044400" cy="4721040"/>
              </a:xfrm>
            </p:spPr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755280" y="5078520"/>
                <a:ext cx="6044400" cy="4721040"/>
              </a:xfrm>
            </p:spPr>
            <p:txBody>
              <a:bodyPr/>
              <a:lstStyle/>
              <a:p>
                <a:pPr marL="342900" indent="-342900">
                  <a:buFontTx/>
                  <a:buChar char="-"/>
                </a:pPr>
                <a:r>
                  <a:rPr lang="en-US" dirty="0" smtClean="0"/>
                  <a:t>For </a:t>
                </a:r>
                <a:r>
                  <a:rPr lang="en-US" dirty="0" smtClean="0"/>
                  <a:t>proof see book of </a:t>
                </a:r>
                <a:r>
                  <a:rPr lang="en-US" baseline="0" dirty="0" smtClean="0"/>
                  <a:t>book of Bini, </a:t>
                </a:r>
                <a:r>
                  <a:rPr lang="en-US" baseline="0" dirty="0" err="1" smtClean="0"/>
                  <a:t>Latouche</a:t>
                </a:r>
                <a:r>
                  <a:rPr lang="en-US" baseline="0" dirty="0" smtClean="0"/>
                  <a:t>, </a:t>
                </a:r>
                <a:r>
                  <a:rPr lang="en-US" baseline="0" dirty="0" err="1" smtClean="0"/>
                  <a:t>Meini</a:t>
                </a:r>
                <a:r>
                  <a:rPr lang="en-US" baseline="0" dirty="0" smtClean="0"/>
                  <a:t>, “Numerical Methods for Structured Markov Chains” Theorem 4.8 for Discrete Time M/G/1-type processes</a:t>
                </a:r>
                <a:r>
                  <a:rPr lang="en-US" baseline="0" dirty="0" smtClean="0"/>
                  <a:t>.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b="0" i="0" smtClean="0">
                    <a:latin typeface="Cambria Math" panose="02040503050406030204" pitchFamily="18" charset="0"/>
                  </a:rPr>
                  <a:t>𝑝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_1</a:t>
                </a:r>
                <a:r>
                  <a:rPr lang="en-US" baseline="0" dirty="0" smtClean="0"/>
                  <a:t> can be found using the recursion on slide 16 which will holds in the case for </a:t>
                </a:r>
                <a:r>
                  <a:rPr lang="en-US" i="0" baseline="0" dirty="0" smtClean="0">
                    <a:latin typeface="Cambria Math" panose="02040503050406030204" pitchFamily="18" charset="0"/>
                  </a:rPr>
                  <a:t>𝑖=1,2,…</a:t>
                </a:r>
                <a:endParaRPr lang="en-US" baseline="0" dirty="0" smtClean="0"/>
              </a:p>
              <a:p>
                <a:endParaRPr 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3992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9B66404-4FCD-4AE4-BF89-889EC2107832}" type="slidenum">
              <a:t>22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4400" cy="47210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66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265E584-B89C-4E88-A7CB-706A4B84749F}" type="slidenum">
              <a:t>3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4400" cy="4721040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dirty="0" smtClean="0"/>
              <a:t>The last integration is due to exponential distribution of service times.</a:t>
            </a:r>
            <a:r>
              <a:rPr lang="en-US" baseline="0" dirty="0" smtClean="0"/>
              <a:t> </a:t>
            </a:r>
          </a:p>
          <a:p>
            <a:pPr marL="342900" indent="-342900">
              <a:buFontTx/>
              <a:buChar char="-"/>
            </a:pPr>
            <a:endParaRPr lang="en-US" baseline="0" dirty="0" smtClean="0"/>
          </a:p>
          <a:p>
            <a:pPr marL="216000" marR="0" lvl="0" indent="-21600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Arial" pitchFamily="34"/>
                <a:cs typeface="Arial" pitchFamily="34"/>
              </a:rPr>
              <a:t>- </a:t>
            </a:r>
            <a:r>
              <a:rPr lang="en-US" sz="2000" dirty="0" err="1" smtClean="0">
                <a:latin typeface="Arial" pitchFamily="34"/>
                <a:cs typeface="Arial" pitchFamily="34"/>
              </a:rPr>
              <a:t>b_i</a:t>
            </a:r>
            <a:r>
              <a:rPr lang="en-US" sz="2000" dirty="0" smtClean="0">
                <a:latin typeface="Arial" pitchFamily="34"/>
                <a:cs typeface="Arial" pitchFamily="34"/>
              </a:rPr>
              <a:t> is the </a:t>
            </a:r>
            <a:r>
              <a:rPr lang="en-US" sz="2000" dirty="0" err="1" smtClean="0">
                <a:latin typeface="Arial" pitchFamily="34"/>
                <a:cs typeface="Arial" pitchFamily="34"/>
              </a:rPr>
              <a:t>proba</a:t>
            </a:r>
            <a:r>
              <a:rPr lang="en-US" sz="2000" dirty="0" smtClean="0">
                <a:latin typeface="Arial" pitchFamily="34"/>
                <a:cs typeface="Arial" pitchFamily="34"/>
              </a:rPr>
              <a:t>. that more than </a:t>
            </a:r>
            <a:r>
              <a:rPr lang="en-US" sz="2000" dirty="0" err="1" smtClean="0">
                <a:latin typeface="Arial" pitchFamily="34"/>
                <a:cs typeface="Arial" pitchFamily="34"/>
              </a:rPr>
              <a:t>i</a:t>
            </a:r>
            <a:r>
              <a:rPr lang="en-US" sz="2000" dirty="0" smtClean="0">
                <a:latin typeface="Arial" pitchFamily="34"/>
                <a:cs typeface="Arial" pitchFamily="34"/>
              </a:rPr>
              <a:t> jobs are served</a:t>
            </a:r>
            <a:r>
              <a:rPr lang="en-US" sz="2000" baseline="0" dirty="0" smtClean="0">
                <a:latin typeface="Arial" pitchFamily="34"/>
                <a:cs typeface="Arial" pitchFamily="34"/>
              </a:rPr>
              <a:t> during an inter-arrival time</a:t>
            </a:r>
            <a:endParaRPr lang="en-US" sz="2000" dirty="0" smtClean="0">
              <a:latin typeface="Arial" pitchFamily="34"/>
              <a:cs typeface="Arial" pitchFamily="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467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955A88D-EDA3-4F66-819A-5AC0D3092C4C}" type="slidenum">
              <a:t>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755280" y="5078520"/>
                <a:ext cx="6044400" cy="4811400"/>
              </a:xfr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the probability that on moment of arrivals there are </a:t>
                </a:r>
                <a:r>
                  <a:rPr lang="en-US" i="1" dirty="0" err="1" smtClean="0"/>
                  <a:t>i</a:t>
                </a:r>
                <a:r>
                  <a:rPr lang="en-US" i="1" dirty="0" smtClean="0"/>
                  <a:t> </a:t>
                </a:r>
                <a:r>
                  <a:rPr lang="en-US" i="0" dirty="0" smtClean="0"/>
                  <a:t>jobs in the system.</a:t>
                </a:r>
              </a:p>
              <a:p>
                <a:r>
                  <a:rPr lang="en-US" i="0" dirty="0" smtClean="0"/>
                  <a:t>Note the </a:t>
                </a:r>
                <a:r>
                  <a:rPr lang="en-US" i="0" dirty="0" err="1" smtClean="0"/>
                  <a:t>p_i</a:t>
                </a:r>
                <a:r>
                  <a:rPr lang="en-US" i="0" dirty="0" smtClean="0"/>
                  <a:t> is</a:t>
                </a:r>
                <a:r>
                  <a:rPr lang="en-US" i="0" baseline="0" dirty="0" smtClean="0"/>
                  <a:t> the geometric distribution.</a:t>
                </a:r>
              </a:p>
              <a:p>
                <a:r>
                  <a:rPr lang="en-US" i="0" baseline="0" dirty="0" smtClean="0"/>
                  <a:t>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baseline="0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baseline="0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 baseline="0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baseline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0" baseline="0" dirty="0" smtClean="0"/>
                  <a:t> the equilibrium probability at arbitrary point can be found using a crossing level argument.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𝜇</m:t>
                    </m:r>
                    <m:sSub>
                      <m:sSub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0" baseline="0" dirty="0" smtClean="0"/>
                  <a:t> (See </a:t>
                </a:r>
                <a:r>
                  <a:rPr lang="en-US" i="0" baseline="0" dirty="0" err="1" smtClean="0"/>
                  <a:t>Tijms</a:t>
                </a:r>
                <a:r>
                  <a:rPr lang="en-US" i="0" baseline="0" dirty="0" smtClean="0"/>
                  <a:t> book section 2.7 note that there p and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i="0" baseline="0" dirty="0" smtClean="0"/>
                  <a:t> are interchanged)</a:t>
                </a:r>
              </a:p>
              <a:p>
                <a:endParaRPr lang="en-US" i="0" dirty="0"/>
              </a:p>
            </p:txBody>
          </p:sp>
        </mc:Choice>
        <mc:Fallback xmlns="">
          <p:sp>
            <p:nvSpPr>
              <p:cNvPr id="3" name="Notes Placeholder 2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755280" y="5078520"/>
                <a:ext cx="6044400" cy="4811400"/>
              </a:xfrm>
            </p:spPr>
            <p:txBody>
              <a:bodyPr>
                <a:spAutoFit/>
              </a:bodyPr>
              <a:lstStyle/>
              <a:p>
                <a:r>
                  <a:rPr lang="en-US" sz="2000" b="0" i="0" smtClean="0">
                    <a:latin typeface="Cambria Math" panose="02040503050406030204" pitchFamily="18" charset="0"/>
                    <a:cs typeface="Arial" pitchFamily="34"/>
                  </a:rPr>
                  <a:t>𝑝</a:t>
                </a:r>
                <a:r>
                  <a:rPr lang="en-US" sz="2000" b="0" i="0" smtClean="0">
                    <a:latin typeface="Cambria Math" panose="02040503050406030204" pitchFamily="18" charset="0"/>
                    <a:cs typeface="Arial" pitchFamily="34"/>
                  </a:rPr>
                  <a:t>_</a:t>
                </a:r>
                <a:r>
                  <a:rPr lang="en-US" sz="2000" b="0" i="0" smtClean="0">
                    <a:latin typeface="Cambria Math" panose="02040503050406030204" pitchFamily="18" charset="0"/>
                    <a:cs typeface="Arial" pitchFamily="34"/>
                  </a:rPr>
                  <a:t>𝑖</a:t>
                </a:r>
                <a:r>
                  <a:rPr lang="en-US" dirty="0" smtClean="0"/>
                  <a:t> is the probability that on moment of arrivals there are </a:t>
                </a:r>
                <a:r>
                  <a:rPr lang="en-US" i="1" dirty="0" err="1" smtClean="0"/>
                  <a:t>i</a:t>
                </a:r>
                <a:r>
                  <a:rPr lang="en-US" i="1" dirty="0" smtClean="0"/>
                  <a:t> </a:t>
                </a:r>
                <a:r>
                  <a:rPr lang="en-US" i="0" dirty="0" smtClean="0"/>
                  <a:t>jobs in the system.</a:t>
                </a:r>
              </a:p>
              <a:p>
                <a:r>
                  <a:rPr lang="en-US" i="0" dirty="0" smtClean="0"/>
                  <a:t>Note the </a:t>
                </a:r>
                <a:r>
                  <a:rPr lang="en-US" i="0" dirty="0" err="1" smtClean="0"/>
                  <a:t>p_i</a:t>
                </a:r>
                <a:r>
                  <a:rPr lang="en-US" i="0" dirty="0" smtClean="0"/>
                  <a:t> is</a:t>
                </a:r>
                <a:r>
                  <a:rPr lang="en-US" i="0" baseline="0" dirty="0" smtClean="0"/>
                  <a:t> the geometric distribution.</a:t>
                </a:r>
              </a:p>
              <a:p>
                <a:r>
                  <a:rPr lang="en-US" i="0" baseline="0" dirty="0" smtClean="0"/>
                  <a:t>Note </a:t>
                </a:r>
                <a:r>
                  <a:rPr lang="en-US" b="0" i="0" baseline="0" dirty="0" smtClean="0">
                    <a:latin typeface="Cambria Math" panose="02040503050406030204" pitchFamily="18" charset="0"/>
                  </a:rPr>
                  <a:t>𝜋</a:t>
                </a:r>
                <a:r>
                  <a:rPr lang="en-US" b="0" i="0" baseline="0" dirty="0" err="1" smtClean="0">
                    <a:latin typeface="Cambria Math" panose="02040503050406030204" pitchFamily="18" charset="0"/>
                  </a:rPr>
                  <a:t>_</a:t>
                </a:r>
                <a:r>
                  <a:rPr lang="en-US" i="0" baseline="0" dirty="0" err="1" smtClean="0">
                    <a:latin typeface="Cambria Math" panose="02040503050406030204" pitchFamily="18" charset="0"/>
                  </a:rPr>
                  <a:t>𝑖</a:t>
                </a:r>
                <a:r>
                  <a:rPr lang="en-US" b="0" i="0" baseline="0" dirty="0" smtClean="0">
                    <a:latin typeface="Cambria Math" panose="02040503050406030204" pitchFamily="18" charset="0"/>
                  </a:rPr>
                  <a:t>  </a:t>
                </a:r>
                <a:r>
                  <a:rPr lang="en-US" i="0" baseline="0" dirty="0" smtClean="0"/>
                  <a:t> the equilibrium probability at arbitrary point can be found using a crossing level argument.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𝜆𝑝_(𝑖−1)=𝜇𝜋_𝑖</a:t>
                </a:r>
                <a:r>
                  <a:rPr lang="en-US" i="0" baseline="0" dirty="0" smtClean="0"/>
                  <a:t> (See </a:t>
                </a:r>
                <a:r>
                  <a:rPr lang="en-US" i="0" baseline="0" dirty="0" err="1" smtClean="0"/>
                  <a:t>Tijms</a:t>
                </a:r>
                <a:r>
                  <a:rPr lang="en-US" i="0" baseline="0" dirty="0" smtClean="0"/>
                  <a:t> book section 2.7 note that there p and pi are interchanged)</a:t>
                </a:r>
              </a:p>
              <a:p>
                <a:endParaRPr lang="en-US" i="0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7878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701A9F8-64F7-4882-AD6D-A013184291A9}" type="slidenum">
              <a:t>5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4400" cy="47210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65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55DB2A6-8514-4FBC-B861-26DA6E34A730}" type="slidenum">
              <a:t>6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4400" cy="472104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014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588387E-9B45-4201-809B-B9C48CC3EA53}" type="slidenum">
              <a:t>7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4400" cy="4721040"/>
          </a:xfrm>
        </p:spPr>
        <p:txBody>
          <a:bodyPr/>
          <a:lstStyle/>
          <a:p>
            <a:r>
              <a:rPr lang="en-US" dirty="0" smtClean="0"/>
              <a:t>It is assumed here the A is a generator of an irreducible Markov chain. For less restrictive assumption on A see book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Latouche</a:t>
            </a:r>
            <a:r>
              <a:rPr lang="en-US" baseline="0" dirty="0" smtClean="0"/>
              <a:t> &amp; </a:t>
            </a:r>
            <a:r>
              <a:rPr lang="en-US" baseline="0" dirty="0" err="1" smtClean="0"/>
              <a:t>Ramaswami</a:t>
            </a:r>
            <a:r>
              <a:rPr lang="en-US" baseline="0" dirty="0" smtClean="0"/>
              <a:t> Section 7.3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519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D5E00E1-EF77-4689-B203-5B2EBA0C2F65}" type="slidenum">
              <a:t>8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755280" y="5078520"/>
                <a:ext cx="6044400" cy="4721040"/>
              </a:xfrm>
            </p:spPr>
            <p:txBody>
              <a:bodyPr/>
              <a:lstStyle/>
              <a:p>
                <a:pPr marL="216000" marR="0" lvl="0" indent="-21600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>
                    <a:latin typeface="Arial" pitchFamily="34"/>
                    <a:cs typeface="Arial" pitchFamily="34"/>
                  </a:rPr>
                  <a:t>Similarly to QBD</a:t>
                </a:r>
                <a:r>
                  <a:rPr lang="en-US" baseline="0" dirty="0" smtClean="0">
                    <a:latin typeface="Arial" pitchFamily="34"/>
                    <a:cs typeface="Arial" pitchFamily="34"/>
                  </a:rPr>
                  <a:t> processes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𝑅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𝐴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cs typeface="Arial" pitchFamily="34"/>
                      </a:rPr>
                      <m:t>0</m:t>
                    </m:r>
                    <m:r>
                      <a:rPr lang="en-US" b="0" i="1" dirty="0">
                        <a:latin typeface="Cambria Math" panose="02040503050406030204" pitchFamily="18" charset="0"/>
                        <a:cs typeface="Arial" pitchFamily="34"/>
                      </a:rPr>
                      <m:t>𝑁</m:t>
                    </m:r>
                  </m:oMath>
                </a14:m>
                <a:r>
                  <a:rPr lang="en-US" dirty="0">
                    <a:latin typeface="Arial" pitchFamily="34"/>
                    <a:cs typeface="Arial" pitchFamily="34"/>
                  </a:rPr>
                  <a:t>, 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where matrix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𝑁</m:t>
                    </m:r>
                  </m:oMath>
                </a14:m>
                <a:r>
                  <a:rPr lang="en-US" dirty="0">
                    <a:latin typeface="Arial" pitchFamily="34"/>
                    <a:cs typeface="Arial" pitchFamily="34"/>
                  </a:rPr>
                  <a:t> records the expected sojourn time in the states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𝑙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)</m:t>
                    </m:r>
                  </m:oMath>
                </a14:m>
                <a:r>
                  <a:rPr lang="en-US" dirty="0" smtClean="0">
                    <a:cs typeface="Arial" pitchFamily="34"/>
                  </a:rPr>
                  <a:t>, </a:t>
                </a:r>
                <a:r>
                  <a:rPr lang="en-US" i="1" dirty="0" smtClean="0">
                    <a:cs typeface="Arial" pitchFamily="34"/>
                  </a:rPr>
                  <a:t>i</a:t>
                </a:r>
                <a:r>
                  <a:rPr lang="en-US" dirty="0" smtClean="0">
                    <a:cs typeface="Arial" pitchFamily="34"/>
                  </a:rPr>
                  <a:t>&gt;2, given the process starts in one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𝑙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)</m:t>
                    </m:r>
                  </m:oMath>
                </a14:m>
                <a:r>
                  <a:rPr lang="en-US" dirty="0" smtClean="0">
                    <a:cs typeface="Arial" pitchFamily="34"/>
                  </a:rPr>
                  <a:t> states at time zero, </a:t>
                </a:r>
                <a:r>
                  <a:rPr lang="en-US" dirty="0">
                    <a:cs typeface="Arial" pitchFamily="34"/>
                  </a:rPr>
                  <a:t>before the first visit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𝑙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−1)</m:t>
                    </m:r>
                  </m:oMath>
                </a14:m>
                <a:endParaRPr lang="en-US" dirty="0">
                  <a:latin typeface="Arial" pitchFamily="34"/>
                  <a:cs typeface="Arial" pitchFamily="34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755280" y="5078520"/>
                <a:ext cx="6044400" cy="4721040"/>
              </a:xfrm>
            </p:spPr>
            <p:txBody>
              <a:bodyPr/>
              <a:lstStyle/>
              <a:p>
                <a:pPr marL="216000" marR="0" lvl="0" indent="-21600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>
                    <a:latin typeface="Arial" pitchFamily="34"/>
                    <a:cs typeface="Arial" pitchFamily="34"/>
                  </a:rPr>
                  <a:t>Similarly to QBD</a:t>
                </a:r>
                <a:r>
                  <a:rPr lang="en-US" baseline="0" dirty="0" smtClean="0">
                    <a:latin typeface="Arial" pitchFamily="34"/>
                    <a:cs typeface="Arial" pitchFamily="34"/>
                  </a:rPr>
                  <a:t> processes 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𝑅</a:t>
                </a:r>
                <a:r>
                  <a:rPr lang="en-US" i="0" dirty="0">
                    <a:latin typeface="Cambria Math" panose="02040503050406030204" pitchFamily="18" charset="0"/>
                    <a:cs typeface="Arial" pitchFamily="34"/>
                  </a:rPr>
                  <a:t>=𝐴</a:t>
                </a:r>
                <a:r>
                  <a:rPr lang="en-US" i="0" baseline="-25000" dirty="0">
                    <a:latin typeface="Cambria Math" panose="02040503050406030204" pitchFamily="18" charset="0"/>
                    <a:cs typeface="Arial" pitchFamily="34"/>
                  </a:rPr>
                  <a:t>0</a:t>
                </a:r>
                <a:r>
                  <a:rPr lang="en-US" b="0" i="0" dirty="0">
                    <a:latin typeface="Cambria Math" panose="02040503050406030204" pitchFamily="18" charset="0"/>
                    <a:cs typeface="Arial" pitchFamily="34"/>
                  </a:rPr>
                  <a:t>𝑁</a:t>
                </a:r>
                <a:r>
                  <a:rPr lang="en-US" dirty="0">
                    <a:latin typeface="Arial" pitchFamily="34"/>
                    <a:cs typeface="Arial" pitchFamily="34"/>
                  </a:rPr>
                  <a:t>, 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where matrix 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𝑁</a:t>
                </a:r>
                <a:r>
                  <a:rPr lang="en-US" dirty="0">
                    <a:latin typeface="Arial" pitchFamily="34"/>
                    <a:cs typeface="Arial" pitchFamily="34"/>
                  </a:rPr>
                  <a:t> records the expected sojourn time in the states of </a:t>
                </a:r>
                <a:r>
                  <a:rPr lang="en-US" i="0" dirty="0" smtClean="0">
                    <a:latin typeface="Cambria Math" panose="02040503050406030204" pitchFamily="18" charset="0"/>
                    <a:cs typeface="Arial" pitchFamily="34"/>
                  </a:rPr>
                  <a:t>𝑙(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𝑖</a:t>
                </a:r>
                <a:r>
                  <a:rPr lang="en-US" i="0" dirty="0" smtClean="0">
                    <a:latin typeface="Cambria Math" panose="02040503050406030204" pitchFamily="18" charset="0"/>
                    <a:cs typeface="Arial" pitchFamily="34"/>
                  </a:rPr>
                  <a:t>)</a:t>
                </a:r>
                <a:r>
                  <a:rPr lang="en-US" dirty="0" smtClean="0">
                    <a:cs typeface="Arial" pitchFamily="34"/>
                  </a:rPr>
                  <a:t>, </a:t>
                </a:r>
                <a:r>
                  <a:rPr lang="en-US" i="1" dirty="0" smtClean="0">
                    <a:cs typeface="Arial" pitchFamily="34"/>
                  </a:rPr>
                  <a:t>i</a:t>
                </a:r>
                <a:r>
                  <a:rPr lang="en-US" dirty="0" smtClean="0">
                    <a:cs typeface="Arial" pitchFamily="34"/>
                  </a:rPr>
                  <a:t>&gt;2, given the process starts in one of </a:t>
                </a:r>
                <a:r>
                  <a:rPr lang="en-US" i="0" dirty="0" smtClean="0">
                    <a:latin typeface="Cambria Math" panose="02040503050406030204" pitchFamily="18" charset="0"/>
                    <a:cs typeface="Arial" pitchFamily="34"/>
                  </a:rPr>
                  <a:t>𝑙(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𝑖</a:t>
                </a:r>
                <a:r>
                  <a:rPr lang="en-US" i="0" dirty="0" smtClean="0">
                    <a:latin typeface="Cambria Math" panose="02040503050406030204" pitchFamily="18" charset="0"/>
                    <a:cs typeface="Arial" pitchFamily="34"/>
                  </a:rPr>
                  <a:t>)</a:t>
                </a:r>
                <a:r>
                  <a:rPr lang="en-US" dirty="0" smtClean="0">
                    <a:cs typeface="Arial" pitchFamily="34"/>
                  </a:rPr>
                  <a:t> states at time zero, </a:t>
                </a:r>
                <a:r>
                  <a:rPr lang="en-US" dirty="0">
                    <a:cs typeface="Arial" pitchFamily="34"/>
                  </a:rPr>
                  <a:t>before the first visit to </a:t>
                </a:r>
                <a:r>
                  <a:rPr lang="en-US" i="0" dirty="0" smtClean="0">
                    <a:latin typeface="Cambria Math" panose="02040503050406030204" pitchFamily="18" charset="0"/>
                    <a:cs typeface="Arial" pitchFamily="34"/>
                  </a:rPr>
                  <a:t>𝑙(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𝑖</a:t>
                </a:r>
                <a:r>
                  <a:rPr lang="en-US" i="0" dirty="0" smtClean="0">
                    <a:latin typeface="Cambria Math" panose="02040503050406030204" pitchFamily="18" charset="0"/>
                    <a:cs typeface="Arial" pitchFamily="34"/>
                  </a:rPr>
                  <a:t>−1)</a:t>
                </a:r>
                <a:endParaRPr lang="en-US" dirty="0">
                  <a:latin typeface="Arial" pitchFamily="34"/>
                  <a:cs typeface="Arial" pitchFamily="34"/>
                </a:endParaRPr>
              </a:p>
              <a:p>
                <a:endParaRPr 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4971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44D6A18-ED4F-4E0D-AA04-63CEE54A1220}" type="slidenum">
              <a:t>9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755280" y="5078520"/>
                <a:ext cx="6044400" cy="4721040"/>
              </a:xfrm>
            </p:spPr>
            <p:txBody>
              <a:bodyPr/>
              <a:lstStyle/>
              <a:p>
                <a:pPr marL="216000" marR="0" lvl="0" indent="-21600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Note</a:t>
                </a:r>
                <a:r>
                  <a:rPr lang="en-US" baseline="0" dirty="0" smtClean="0"/>
                  <a:t> that B_00 is invertible because eventually the process will leave level 0. Therefore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𝑝</m:t>
                    </m:r>
                    <m:r>
                      <a:rPr lang="en-US" b="0" i="1" baseline="-25000" dirty="0">
                        <a:latin typeface="Cambria Math" panose="02040503050406030204" pitchFamily="18" charset="0"/>
                        <a:cs typeface="Arial" pitchFamily="34"/>
                      </a:rPr>
                      <m:t>0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=−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1</m:t>
                            </m:r>
                          </m:sub>
                        </m:sSub>
                        <m:nary>
                          <m:naryPr>
                            <m:chr m:val="∑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naryPr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𝑖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𝑖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−1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𝑖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0</m:t>
                                </m:r>
                              </m:sub>
                            </m:sSub>
                          </m:e>
                        </m:nary>
                        <m:r>
                          <a:rPr lang="en-US" b="0" i="1" dirty="0">
                            <a:latin typeface="Cambria Math" panose="02040503050406030204" pitchFamily="18" charset="0"/>
                            <a:cs typeface="Arial" pitchFamily="34"/>
                          </a:rPr>
                          <m:t>𝐵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00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b="0" dirty="0" smtClean="0">
                    <a:cs typeface="Arial" pitchFamily="34"/>
                  </a:rPr>
                  <a:t>. Inserting i</a:t>
                </a:r>
                <a:r>
                  <a:rPr lang="en-US" b="0" baseline="0" dirty="0" smtClean="0">
                    <a:cs typeface="Arial" pitchFamily="34"/>
                  </a:rPr>
                  <a:t>n the second equation we get that: </a:t>
                </a:r>
              </a:p>
              <a:p>
                <a:pPr marL="216000" marR="0" lvl="0" indent="-21600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−</m:t>
                        </m:r>
                        <m:nary>
                          <m:naryPr>
                            <m:chr m:val="∑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naryPr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𝑖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𝑖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−1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𝑖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0</m:t>
                                </m:r>
                              </m:sub>
                            </m:sSub>
                          </m:e>
                        </m:nary>
                        <m:sSubSup>
                          <m:sSub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sSubSupPr>
                          <m:e>
                            <m:r>
                              <a:rPr lang="en-US" b="0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00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−1</m:t>
                            </m:r>
                          </m:sup>
                        </m:sSubSup>
                        <m:sSub>
                          <m:sSubPr>
                            <m:ctrlPr>
                              <a:rPr lang="en-US" i="1" baseline="-25000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0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  <m:t>+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1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+</m:t>
                        </m:r>
                        <m:nary>
                          <m:naryPr>
                            <m:chr m:val="∑"/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naryPr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𝑖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=2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𝑖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−1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=0.</m:t>
                    </m:r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 The normalization condition can be rewritten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(−</m:t>
                    </m:r>
                    <m:nary>
                      <m:naryPr>
                        <m:chr m:val="∑"/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=1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𝑅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𝑖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−1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𝑖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0</m:t>
                            </m:r>
                          </m:sub>
                        </m:sSub>
                      </m:e>
                    </m:nary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SupPr>
                      <m:e>
                        <m:r>
                          <a:rPr lang="en-US" b="0" i="1" dirty="0">
                            <a:latin typeface="Cambria Math" panose="02040503050406030204" pitchFamily="18" charset="0"/>
                            <a:cs typeface="Arial" pitchFamily="34"/>
                          </a:rPr>
                          <m:t>𝐵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00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−1</m:t>
                        </m:r>
                      </m:sup>
                    </m:sSubSup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𝑒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𝑛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+ 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  <a:cs typeface="Arial" pitchFamily="34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dPr>
                          <m:e>
                            <m:r>
                              <a:rPr lang="en-US" b="0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𝐼</m:t>
                            </m:r>
                            <m:r>
                              <a:rPr lang="en-US" b="0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−</m:t>
                            </m:r>
                            <m:r>
                              <a:rPr lang="en-US" b="0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𝑅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b="0" i="1" dirty="0">
                            <a:latin typeface="Cambria Math" panose="02040503050406030204" pitchFamily="18" charset="0"/>
                            <a:cs typeface="Arial" pitchFamily="34"/>
                          </a:rPr>
                          <m:t>𝑒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𝑚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)</m:t>
                    </m:r>
                    <m:r>
                      <a:rPr lang="en-US" b="0" i="1" dirty="0">
                        <a:latin typeface="Cambria Math" panose="02040503050406030204" pitchFamily="18" charset="0"/>
                        <a:cs typeface="Arial" pitchFamily="34"/>
                      </a:rPr>
                      <m:t>=1</m:t>
                    </m:r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. Let</a:t>
                </a:r>
                <a:r>
                  <a:rPr lang="en-US" baseline="0" dirty="0" smtClean="0">
                    <a:latin typeface="Arial" pitchFamily="34"/>
                    <a:cs typeface="Arial" pitchFamily="34"/>
                  </a:rPr>
                  <a:t> matrix X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−</m:t>
                        </m:r>
                        <m:nary>
                          <m:naryPr>
                            <m:chr m:val="∑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naryPr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𝑖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𝑖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−1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𝑖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0</m:t>
                                </m:r>
                              </m:sub>
                            </m:sSub>
                          </m:e>
                        </m:nary>
                        <m:sSubSup>
                          <m:sSub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sSubSupPr>
                          <m:e>
                            <m:r>
                              <a:rPr lang="en-US" b="0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00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−1</m:t>
                            </m:r>
                          </m:sup>
                        </m:sSubSup>
                        <m:sSub>
                          <m:sSubPr>
                            <m:ctrlPr>
                              <a:rPr lang="en-US" i="1" baseline="-25000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0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  <m:t>+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1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+</m:t>
                        </m:r>
                        <m:nary>
                          <m:naryPr>
                            <m:chr m:val="∑"/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naryPr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𝑖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=2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𝑖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−1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r>
                  <a:rPr lang="en-US" baseline="0" dirty="0" smtClean="0">
                    <a:latin typeface="Arial" pitchFamily="34"/>
                    <a:cs typeface="Arial" pitchFamily="34"/>
                  </a:rPr>
                  <a:t> but with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 column</a:t>
                </a:r>
                <a:r>
                  <a:rPr lang="en-US" baseline="0" dirty="0" smtClean="0">
                    <a:latin typeface="Arial" pitchFamily="34"/>
                    <a:cs typeface="Arial" pitchFamily="34"/>
                  </a:rPr>
                  <a:t> </a:t>
                </a:r>
                <a:r>
                  <a:rPr lang="en-US" baseline="0" dirty="0" err="1" smtClean="0">
                    <a:latin typeface="Arial" pitchFamily="34"/>
                    <a:cs typeface="Arial" pitchFamily="34"/>
                  </a:rPr>
                  <a:t>i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−</m:t>
                        </m:r>
                        <m:nary>
                          <m:naryPr>
                            <m:chr m:val="∑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naryPr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𝑖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𝑖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−1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𝑖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0</m:t>
                                </m:r>
                              </m:sub>
                            </m:sSub>
                          </m:e>
                        </m:nary>
                        <m:sSubSup>
                          <m:sSub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sSubSupPr>
                          <m:e>
                            <m:r>
                              <a:rPr lang="en-US" b="0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00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−1</m:t>
                            </m:r>
                          </m:sup>
                        </m:sSubSup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+ </m:t>
                        </m:r>
                        <m:r>
                          <a:rPr lang="en-US" b="0" i="1" baseline="-25000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dirty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</m:ctrlPr>
                              </m:dPr>
                              <m:e>
                                <m:r>
                                  <a:rPr lang="en-US" b="0" i="1" dirty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𝐼</m:t>
                                </m:r>
                                <m:r>
                                  <a:rPr lang="en-US" b="0" i="1" dirty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−</m:t>
                                </m:r>
                                <m:r>
                                  <a:rPr lang="en-US" b="0" i="1" dirty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𝑅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−1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sSubPr>
                          <m:e>
                            <m:r>
                              <a:rPr lang="en-US" b="0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  <a:cs typeface="Arial" pitchFamily="34"/>
                      </a:rPr>
                      <m:t>.</m:t>
                    </m:r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 Then we get that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𝑒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𝑋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𝑒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 a row vector with </a:t>
                </a:r>
                <a:r>
                  <a:rPr lang="en-US" dirty="0" err="1" smtClean="0">
                    <a:latin typeface="Arial" pitchFamily="34"/>
                    <a:cs typeface="Arial" pitchFamily="34"/>
                  </a:rPr>
                  <a:t>i-th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 entry 1 and rest zero.</a:t>
                </a:r>
                <a:endParaRPr lang="en-US" dirty="0">
                  <a:latin typeface="Arial" pitchFamily="34"/>
                  <a:cs typeface="Arial" pitchFamily="34"/>
                </a:endParaRPr>
              </a:p>
              <a:p>
                <a:pPr marL="216000" marR="0" lvl="0" indent="-21600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b="0" dirty="0" smtClean="0">
                  <a:cs typeface="Arial" pitchFamily="34"/>
                </a:endParaRPr>
              </a:p>
              <a:p>
                <a:pPr marL="216000" marR="0" lvl="0" indent="-21600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dirty="0" smtClean="0">
                    <a:latin typeface="Arial" pitchFamily="34"/>
                    <a:cs typeface="Arial" pitchFamily="34"/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755280" y="5078520"/>
                <a:ext cx="6044400" cy="4721040"/>
              </a:xfrm>
            </p:spPr>
            <p:txBody>
              <a:bodyPr/>
              <a:lstStyle/>
              <a:p>
                <a:pPr marL="216000" marR="0" lvl="0" indent="-21600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Note</a:t>
                </a:r>
                <a:r>
                  <a:rPr lang="en-US" baseline="0" dirty="0" smtClean="0"/>
                  <a:t> that B_00 is invertible because eventually the process will leave level 0. Therefore 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𝑝</a:t>
                </a:r>
                <a:r>
                  <a:rPr lang="en-US" b="0" i="0" baseline="-25000" dirty="0">
                    <a:latin typeface="Cambria Math" panose="02040503050406030204" pitchFamily="18" charset="0"/>
                    <a:cs typeface="Arial" pitchFamily="34"/>
                  </a:rPr>
                  <a:t>0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=−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𝑝_1 𝐵_10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 </a:t>
                </a:r>
                <a:r>
                  <a:rPr lang="en-US" b="0" i="0" dirty="0">
                    <a:latin typeface="Cambria Math" panose="02040503050406030204" pitchFamily="18" charset="0"/>
                    <a:cs typeface="Arial" pitchFamily="34"/>
                  </a:rPr>
                  <a:t>𝐵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_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00^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(−1)</a:t>
                </a:r>
                <a:r>
                  <a:rPr lang="en-US" b="0" dirty="0" smtClean="0">
                    <a:cs typeface="Arial" pitchFamily="34"/>
                  </a:rPr>
                  <a:t>. Inserting i</a:t>
                </a:r>
                <a:r>
                  <a:rPr lang="en-US" b="0" baseline="0" dirty="0" smtClean="0">
                    <a:cs typeface="Arial" pitchFamily="34"/>
                  </a:rPr>
                  <a:t>n the second equation we get that: </a:t>
                </a:r>
              </a:p>
              <a:p>
                <a:pPr marL="216000" marR="0" lvl="0" indent="-21600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𝑝_1 (−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𝐵_10 </a:t>
                </a:r>
                <a:r>
                  <a:rPr lang="en-US" b="0" i="0" dirty="0">
                    <a:latin typeface="Cambria Math" panose="02040503050406030204" pitchFamily="18" charset="0"/>
                    <a:cs typeface="Arial" pitchFamily="34"/>
                  </a:rPr>
                  <a:t>𝐵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_00^(−1)</a:t>
                </a:r>
                <a:r>
                  <a:rPr lang="en-US" b="0" i="0" baseline="-25000" dirty="0">
                    <a:latin typeface="Cambria Math" panose="02040503050406030204" pitchFamily="18" charset="0"/>
                    <a:cs typeface="Arial" pitchFamily="34"/>
                  </a:rPr>
                  <a:t> </a:t>
                </a:r>
                <a:r>
                  <a:rPr lang="en-US" i="0" dirty="0">
                    <a:latin typeface="Cambria Math" panose="02040503050406030204" pitchFamily="18" charset="0"/>
                    <a:cs typeface="Arial" pitchFamily="34"/>
                  </a:rPr>
                  <a:t>𝐵</a:t>
                </a:r>
                <a:r>
                  <a:rPr lang="en-US" i="0" baseline="-25000" dirty="0">
                    <a:latin typeface="Cambria Math" panose="02040503050406030204" pitchFamily="18" charset="0"/>
                    <a:cs typeface="Arial" pitchFamily="34"/>
                  </a:rPr>
                  <a:t>_</a:t>
                </a:r>
                <a:r>
                  <a:rPr lang="en-US" i="0" dirty="0">
                    <a:latin typeface="Cambria Math" panose="02040503050406030204" pitchFamily="18" charset="0"/>
                    <a:cs typeface="Arial" pitchFamily="34"/>
                  </a:rPr>
                  <a:t>0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1</a:t>
                </a:r>
                <a:r>
                  <a:rPr lang="en-US" i="0" dirty="0">
                    <a:latin typeface="Cambria Math" panose="02040503050406030204" pitchFamily="18" charset="0"/>
                    <a:cs typeface="Arial" pitchFamily="34"/>
                  </a:rPr>
                  <a:t>+𝐵</a:t>
                </a:r>
                <a:r>
                  <a:rPr lang="en-US" i="0" dirty="0" smtClean="0">
                    <a:latin typeface="Cambria Math" panose="02040503050406030204" pitchFamily="18" charset="0"/>
                    <a:cs typeface="Arial" pitchFamily="34"/>
                  </a:rPr>
                  <a:t>_</a:t>
                </a:r>
                <a:r>
                  <a:rPr lang="en-US" i="0" dirty="0">
                    <a:latin typeface="Cambria Math" panose="02040503050406030204" pitchFamily="18" charset="0"/>
                    <a:cs typeface="Arial" pitchFamily="34"/>
                  </a:rPr>
                  <a:t>1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1+𝑅𝐴_2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 )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=0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.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 The normalization condition can be rewritten as 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𝑝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_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1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 (−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𝐵_10 </a:t>
                </a:r>
                <a:r>
                  <a:rPr lang="en-US" b="0" i="0" dirty="0">
                    <a:latin typeface="Cambria Math" panose="02040503050406030204" pitchFamily="18" charset="0"/>
                    <a:cs typeface="Arial" pitchFamily="34"/>
                  </a:rPr>
                  <a:t>𝐵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_00^(−1)+ </a:t>
                </a:r>
                <a:r>
                  <a:rPr lang="en-US" b="0" i="0" baseline="-25000" dirty="0" smtClean="0">
                    <a:latin typeface="Cambria Math" panose="02040503050406030204" pitchFamily="18" charset="0"/>
                    <a:cs typeface="Arial" pitchFamily="34"/>
                  </a:rPr>
                  <a:t> </a:t>
                </a:r>
                <a:r>
                  <a:rPr lang="en-US" b="0" i="0" dirty="0">
                    <a:latin typeface="Cambria Math" panose="02040503050406030204" pitchFamily="18" charset="0"/>
                    <a:cs typeface="Arial" pitchFamily="34"/>
                  </a:rPr>
                  <a:t>(𝐼−𝑅)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^(−1)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)</a:t>
                </a:r>
                <a:r>
                  <a:rPr lang="en-US" b="0" i="0" dirty="0">
                    <a:latin typeface="Cambria Math" panose="02040503050406030204" pitchFamily="18" charset="0"/>
                    <a:cs typeface="Arial" pitchFamily="34"/>
                  </a:rPr>
                  <a:t>𝑒=1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. Find</a:t>
                </a:r>
                <a:r>
                  <a:rPr lang="en-US" baseline="0" dirty="0" smtClean="0">
                    <a:latin typeface="Arial" pitchFamily="34"/>
                    <a:cs typeface="Arial" pitchFamily="34"/>
                  </a:rPr>
                  <a:t> a matrix X by r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eplacing column</a:t>
                </a:r>
                <a:r>
                  <a:rPr lang="en-US" baseline="0" dirty="0" smtClean="0">
                    <a:latin typeface="Arial" pitchFamily="34"/>
                    <a:cs typeface="Arial" pitchFamily="34"/>
                  </a:rPr>
                  <a:t> </a:t>
                </a:r>
                <a:r>
                  <a:rPr lang="en-US" baseline="0" dirty="0" err="1" smtClean="0">
                    <a:latin typeface="Arial" pitchFamily="34"/>
                    <a:cs typeface="Arial" pitchFamily="34"/>
                  </a:rPr>
                  <a:t>i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 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(−𝐵_10 </a:t>
                </a:r>
                <a:r>
                  <a:rPr lang="en-US" b="0" i="0" dirty="0">
                    <a:latin typeface="Cambria Math" panose="02040503050406030204" pitchFamily="18" charset="0"/>
                    <a:cs typeface="Arial" pitchFamily="34"/>
                  </a:rPr>
                  <a:t>𝐵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_00^(−1)</a:t>
                </a:r>
                <a:r>
                  <a:rPr lang="en-US" b="0" i="0" baseline="-25000" dirty="0">
                    <a:latin typeface="Cambria Math" panose="02040503050406030204" pitchFamily="18" charset="0"/>
                    <a:cs typeface="Arial" pitchFamily="34"/>
                  </a:rPr>
                  <a:t> </a:t>
                </a:r>
                <a:r>
                  <a:rPr lang="en-US" i="0" dirty="0">
                    <a:latin typeface="Cambria Math" panose="02040503050406030204" pitchFamily="18" charset="0"/>
                    <a:cs typeface="Arial" pitchFamily="34"/>
                  </a:rPr>
                  <a:t>𝐵</a:t>
                </a:r>
                <a:r>
                  <a:rPr lang="en-US" i="0" baseline="-25000" dirty="0">
                    <a:latin typeface="Cambria Math" panose="02040503050406030204" pitchFamily="18" charset="0"/>
                    <a:cs typeface="Arial" pitchFamily="34"/>
                  </a:rPr>
                  <a:t>_</a:t>
                </a:r>
                <a:r>
                  <a:rPr lang="en-US" i="0" dirty="0">
                    <a:latin typeface="Cambria Math" panose="02040503050406030204" pitchFamily="18" charset="0"/>
                    <a:cs typeface="Arial" pitchFamily="34"/>
                  </a:rPr>
                  <a:t>0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1</a:t>
                </a:r>
                <a:r>
                  <a:rPr lang="en-US" i="0" dirty="0">
                    <a:latin typeface="Cambria Math" panose="02040503050406030204" pitchFamily="18" charset="0"/>
                    <a:cs typeface="Arial" pitchFamily="34"/>
                  </a:rPr>
                  <a:t>+𝐵</a:t>
                </a:r>
                <a:r>
                  <a:rPr lang="en-US" i="0" dirty="0" smtClean="0">
                    <a:latin typeface="Cambria Math" panose="02040503050406030204" pitchFamily="18" charset="0"/>
                    <a:cs typeface="Arial" pitchFamily="34"/>
                  </a:rPr>
                  <a:t>_</a:t>
                </a:r>
                <a:r>
                  <a:rPr lang="en-US" i="0" dirty="0">
                    <a:latin typeface="Cambria Math" panose="02040503050406030204" pitchFamily="18" charset="0"/>
                    <a:cs typeface="Arial" pitchFamily="34"/>
                  </a:rPr>
                  <a:t>1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1+𝑅𝐴_2 )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 by 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(−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𝐵_10 </a:t>
                </a:r>
                <a:r>
                  <a:rPr lang="en-US" b="0" i="0" dirty="0">
                    <a:latin typeface="Cambria Math" panose="02040503050406030204" pitchFamily="18" charset="0"/>
                    <a:cs typeface="Arial" pitchFamily="34"/>
                  </a:rPr>
                  <a:t>𝐵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_00^(−1)+ </a:t>
                </a:r>
                <a:r>
                  <a:rPr lang="en-US" b="0" i="0" baseline="-25000" dirty="0" smtClean="0">
                    <a:latin typeface="Cambria Math" panose="02040503050406030204" pitchFamily="18" charset="0"/>
                    <a:cs typeface="Arial" pitchFamily="34"/>
                  </a:rPr>
                  <a:t> </a:t>
                </a:r>
                <a:r>
                  <a:rPr lang="en-US" b="0" i="0" baseline="-25000" dirty="0">
                    <a:latin typeface="Cambria Math" panose="02040503050406030204" pitchFamily="18" charset="0"/>
                    <a:cs typeface="Arial" pitchFamily="34"/>
                  </a:rPr>
                  <a:t>(</a:t>
                </a:r>
                <a:r>
                  <a:rPr lang="en-US" b="0" i="0" dirty="0">
                    <a:latin typeface="Cambria Math" panose="02040503050406030204" pitchFamily="18" charset="0"/>
                    <a:cs typeface="Arial" pitchFamily="34"/>
                  </a:rPr>
                  <a:t>𝐼−𝑅)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^(−1) )</a:t>
                </a:r>
                <a:r>
                  <a:rPr lang="en-US" b="0" i="0" dirty="0">
                    <a:latin typeface="Cambria Math" panose="02040503050406030204" pitchFamily="18" charset="0"/>
                    <a:cs typeface="Arial" pitchFamily="34"/>
                  </a:rPr>
                  <a:t>𝑒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.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 Then we get that  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𝑝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_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1 (</a:t>
                </a:r>
                <a:r>
                  <a:rPr lang="en-US" b="0" i="0" dirty="0" smtClean="0">
                    <a:latin typeface="Cambria Math" panose="02040503050406030204" pitchFamily="18" charset="0"/>
                    <a:cs typeface="Arial" pitchFamily="34"/>
                  </a:rPr>
                  <a:t>𝑋)=𝑒_𝑖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, </a:t>
                </a:r>
                <a:r>
                  <a:rPr lang="en-US" dirty="0" err="1" smtClean="0">
                    <a:latin typeface="Arial" pitchFamily="34"/>
                    <a:cs typeface="Arial" pitchFamily="34"/>
                  </a:rPr>
                  <a:t>e_i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 a row vector with </a:t>
                </a:r>
                <a:r>
                  <a:rPr lang="en-US" dirty="0" err="1" smtClean="0">
                    <a:latin typeface="Arial" pitchFamily="34"/>
                    <a:cs typeface="Arial" pitchFamily="34"/>
                  </a:rPr>
                  <a:t>i-th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 entry 1 and rest zero.</a:t>
                </a:r>
                <a:endParaRPr lang="en-US" dirty="0">
                  <a:latin typeface="Arial" pitchFamily="34"/>
                  <a:cs typeface="Arial" pitchFamily="34"/>
                </a:endParaRPr>
              </a:p>
              <a:p>
                <a:pPr marL="216000" marR="0" lvl="0" indent="-21600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b="0" dirty="0" smtClean="0">
                  <a:cs typeface="Arial" pitchFamily="34"/>
                </a:endParaRPr>
              </a:p>
              <a:p>
                <a:pPr marL="216000" marR="0" lvl="0" indent="-21600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dirty="0" smtClean="0">
                    <a:latin typeface="Arial" pitchFamily="34"/>
                    <a:cs typeface="Arial" pitchFamily="34"/>
                  </a:rPr>
                  <a:t> </a:t>
                </a:r>
                <a:endParaRPr lang="en-US" b="0" dirty="0" smtClean="0">
                  <a:latin typeface="Arial" pitchFamily="34"/>
                  <a:cs typeface="Arial" pitchFamily="34"/>
                </a:endParaRPr>
              </a:p>
              <a:p>
                <a:endParaRPr 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6669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</p:spPr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Lecture 4: G/M/1 and M/G/1 type models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EA89EE0-2DCC-4CE9-B6DB-6AA107E1D8F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4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</p:spPr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Lecture 4: G/M/1 and M/G/1 type models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14CD8A0-C473-4A3B-A1FE-C394CA1FD22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8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</p:spPr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Lecture 4: G/M/1 and M/G/1 type models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A9F9502-3ED3-4BE4-A6FA-53836480B87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48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</p:spPr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Lecture 4: G/M/1 and M/G/1 type models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DD6A7CC-A8C4-44AC-AF21-68FC626AE37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</p:spPr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Lecture 4: G/M/1 and M/G/1 type models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E0FF3A7-294D-4E8E-900F-C126B46BB63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4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</p:spPr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Lecture 4: G/M/1 and M/G/1 type models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8BA04BA-41D5-4165-802B-A7EC92700D5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0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</p:spPr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Lecture 4: G/M/1 and M/G/1 type models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74CED8F-A897-44A6-9322-15A4BB9EAED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9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</a:t>
            </a:r>
            <a:r>
              <a:rPr lang="en-US" dirty="0" err="1" smtClean="0"/>
              <a:t>cto</a:t>
            </a:r>
            <a:r>
              <a:rPr lang="en-US" dirty="0" smtClean="0"/>
              <a:t>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</p:spPr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Lecture 4: G/M/1 and M/G/1 type models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793072E-5DFF-4CD9-ADC0-EEB60C79125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1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2374" y="6883123"/>
            <a:ext cx="5261032" cy="52128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l"/>
            <a:r>
              <a:rPr lang="en-US" smtClean="0"/>
              <a:t>Lecture 4: G/M/1 and M/G/1 type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C5D03E4-8D62-4E90-A532-C86A764DA1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51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</p:spPr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Lecture 4: G/M/1 and M/G/1 type models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415BE1B-0DF3-46AE-B3FC-07F7ADDDE77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6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</p:spPr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Lecture 4: G/M/1 and M/G/1 type models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A896A5D-5B80-42B3-AB53-A8FEF686B21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5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503999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ctr" rtl="0" hangingPunct="0">
              <a:buNone/>
              <a:tabLst/>
              <a:defRPr lang="en-US" sz="1400">
                <a:solidFill>
                  <a:schemeClr val="accent1">
                    <a:lumMod val="50000"/>
                  </a:schemeClr>
                </a:solidFill>
                <a:latin typeface="Times New Roman" pitchFamily="18"/>
                <a:ea typeface="Arial" pitchFamily="2"/>
                <a:cs typeface="Arial" pitchFamily="2"/>
              </a:defRPr>
            </a:lvl1pPr>
          </a:lstStyle>
          <a:p>
            <a:pPr algn="l"/>
            <a:r>
              <a:rPr lang="en-US" smtClean="0"/>
              <a:t>Lecture 4: G/M/1 and M/G/1 type models</a:t>
            </a:r>
            <a:endParaRPr lang="en-US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r" rtl="0" hangingPunct="0">
              <a:buNone/>
              <a:tabLst/>
              <a:defRPr lang="en-US" sz="1400">
                <a:solidFill>
                  <a:schemeClr val="accent1">
                    <a:lumMod val="50000"/>
                  </a:schemeClr>
                </a:solidFill>
                <a:latin typeface="Times New Roman" pitchFamily="18"/>
                <a:ea typeface="Arial" pitchFamily="2"/>
                <a:cs typeface="Arial" pitchFamily="2"/>
              </a:defRPr>
            </a:lvl1pPr>
          </a:lstStyle>
          <a:p>
            <a:fld id="{792ADDD6-7402-427B-9F6D-276AE3D1A1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dt="0"/>
  <p:txStyles>
    <p:titleStyle>
      <a:lvl1pPr algn="ctr" rtl="0" hangingPunct="0">
        <a:buNone/>
        <a:tabLst/>
        <a:defRPr lang="en-US" sz="4400" b="0" i="0" u="none" strike="noStrike">
          <a:ln>
            <a:noFill/>
          </a:ln>
          <a:solidFill>
            <a:schemeClr val="accent1">
              <a:lumMod val="50000"/>
            </a:schemeClr>
          </a:solidFill>
          <a:latin typeface="Arial" pitchFamily="18"/>
          <a:cs typeface="Arial" pitchFamily="2"/>
        </a:defRPr>
      </a:lvl1pPr>
    </p:titleStyle>
    <p:bodyStyle>
      <a:lvl1pPr marL="108000" marR="0" indent="0" rtl="0" hangingPunct="0">
        <a:spcBef>
          <a:spcPts val="0"/>
        </a:spcBef>
        <a:spcAft>
          <a:spcPts val="1417"/>
        </a:spcAft>
        <a:buFont typeface="Wingdings" panose="05000000000000000000" pitchFamily="2" charset="2"/>
        <a:buNone/>
        <a:tabLst/>
        <a:defRPr lang="en-US" sz="2800" b="0" i="0" u="none" strike="noStrike">
          <a:ln>
            <a:noFill/>
          </a:ln>
          <a:latin typeface="Arial" pitchFamily="18"/>
          <a:cs typeface="Ari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5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BACE2A1-988A-45F2-ABA7-32DF056D6D1C}" type="slidenum">
              <a:t>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671125"/>
            <a:ext cx="9071640" cy="1250280"/>
          </a:xfrm>
        </p:spPr>
        <p:txBody>
          <a:bodyPr/>
          <a:lstStyle/>
          <a:p>
            <a:pPr lvl="0"/>
            <a:r>
              <a:rPr lang="en-US" dirty="0" smtClean="0"/>
              <a:t>Lecture 4: Algorithmic </a:t>
            </a:r>
            <a:r>
              <a:rPr lang="en-US" dirty="0"/>
              <a:t>Methods </a:t>
            </a:r>
            <a:r>
              <a:rPr lang="en-US" dirty="0" smtClean="0"/>
              <a:t>for G/M/1 and M/G/1 type models</a:t>
            </a:r>
            <a:endParaRPr lang="en-US" dirty="0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503999" y="2827549"/>
            <a:ext cx="9071640" cy="2872581"/>
          </a:xfrm>
        </p:spPr>
        <p:txBody>
          <a:bodyPr anchor="ctr">
            <a:spAutoFit/>
          </a:bodyPr>
          <a:lstStyle/>
          <a:p>
            <a:pPr marL="0" indent="0" algn="ctr"/>
            <a:r>
              <a:rPr lang="en-US" dirty="0"/>
              <a:t>Dr. Ahmad Al </a:t>
            </a:r>
            <a:r>
              <a:rPr lang="en-US" dirty="0" smtClean="0"/>
              <a:t>Hanbali</a:t>
            </a:r>
          </a:p>
          <a:p>
            <a:pPr marL="0" indent="0" algn="ctr"/>
            <a:r>
              <a:rPr lang="en-US" dirty="0" smtClean="0"/>
              <a:t>Department of Industrial Engineering</a:t>
            </a:r>
          </a:p>
          <a:p>
            <a:pPr marL="0" indent="0" algn="ctr"/>
            <a:r>
              <a:rPr lang="en-US" dirty="0" smtClean="0"/>
              <a:t>University of Twente</a:t>
            </a:r>
          </a:p>
          <a:p>
            <a:pPr marL="0" indent="0" algn="ctr"/>
            <a:r>
              <a:rPr lang="en-US" dirty="0" smtClean="0"/>
              <a:t>a.alhanbali@utwente.nl</a:t>
            </a:r>
          </a:p>
          <a:p>
            <a:pPr marL="0" indent="0"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12" y="6576874"/>
            <a:ext cx="3242190" cy="62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5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l"/>
            <a:r>
              <a:rPr lang="en-US" smtClean="0"/>
              <a:t>Lecture 4: G/M/1 and M/G/1 type models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553349C-48BE-4DFC-99F3-065355690EBF}" type="slidenum">
              <a:t>10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594026"/>
            <a:ext cx="9071640" cy="677108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Finding </a:t>
            </a:r>
            <a:r>
              <a:rPr lang="en-US" b="1" dirty="0"/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503999" y="1769040"/>
                <a:ext cx="9071640" cy="4685513"/>
              </a:xfrm>
            </p:spPr>
            <p:txBody>
              <a:bodyPr>
                <a:spAutoFit/>
              </a:bodyPr>
              <a:lstStyle/>
              <a:p>
                <a:pPr marL="565200" lvl="0" indent="-457200"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Rearrange the equation of the rate matrix:</a:t>
                </a:r>
              </a:p>
              <a:p>
                <a:pPr lvl="0"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Arial" pitchFamily="34"/>
                            </a:rPr>
                            <m:t>𝐴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  <a:cs typeface="Arial" pitchFamily="34"/>
                            </a:rPr>
                            <m:t>0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Arial" pitchFamily="34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US" i="1" dirty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</m:ctrlPr>
                            </m:naryPr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𝑖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=2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𝑖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sSub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Arial" pitchFamily="34"/>
                            </a:rPr>
                            <m:t>𝐴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cs typeface="Arial" pitchFamily="34"/>
                            </a:rPr>
                            <m:t>1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  <a:cs typeface="Arial" pitchFamily="34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dirty="0">
                  <a:latin typeface="Arial" pitchFamily="34"/>
                  <a:cs typeface="Arial" pitchFamily="34"/>
                </a:endParaRPr>
              </a:p>
              <a:p>
                <a:pPr marL="565200" lvl="0" indent="-457200" algn="l"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sz="2700" dirty="0" smtClean="0">
                    <a:latin typeface="Arial" pitchFamily="34"/>
                    <a:cs typeface="Arial" pitchFamily="34"/>
                  </a:rPr>
                  <a:t>Fixed </a:t>
                </a:r>
                <a:r>
                  <a:rPr lang="en-US" sz="2700" dirty="0">
                    <a:latin typeface="Arial" pitchFamily="34"/>
                    <a:cs typeface="Arial" pitchFamily="34"/>
                  </a:rPr>
                  <a:t>point equation solved by successive substitution</a:t>
                </a:r>
              </a:p>
              <a:p>
                <a:pPr lvl="0" algn="ctr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+1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=−(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  <m:t>=2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  <a:cs typeface="Arial" pitchFamily="34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cs typeface="Arial" pitchFamily="34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cs typeface="Arial" pitchFamily="34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𝑖</m:t>
                            </m:r>
                          </m:sup>
                        </m:s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)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  <m:t>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, with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𝑅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cs typeface="Arial" pitchFamily="34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=0</m:t>
                    </m:r>
                  </m:oMath>
                </a14:m>
                <a:endParaRPr lang="en-US" dirty="0">
                  <a:latin typeface="Arial" pitchFamily="34"/>
                  <a:cs typeface="Arial" pitchFamily="34"/>
                </a:endParaRPr>
              </a:p>
              <a:p>
                <a:pPr marL="565200" lvl="0" indent="-457200" algn="l"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>
                    <a:latin typeface="Arial" pitchFamily="34"/>
                    <a:cs typeface="Arial" pitchFamily="34"/>
                  </a:rPr>
                  <a:t>It can be shown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𝑅</m:t>
                    </m:r>
                    <m:r>
                      <a:rPr lang="en-US" b="0" i="1" baseline="-25000" dirty="0" err="1">
                        <a:latin typeface="Cambria Math" panose="02040503050406030204" pitchFamily="18" charset="0"/>
                        <a:cs typeface="Arial" pitchFamily="34"/>
                      </a:rPr>
                      <m:t>𝑘</m:t>
                    </m:r>
                    <m:r>
                      <a:rPr lang="en-US" b="0" i="1" dirty="0">
                        <a:latin typeface="Cambria Math" panose="02040503050406030204" pitchFamily="18" charset="0"/>
                        <a:cs typeface="Arial" pitchFamily="34"/>
                      </a:rPr>
                      <m:t>→ </m:t>
                    </m:r>
                    <m:r>
                      <a:rPr lang="en-US" b="0" i="1" dirty="0">
                        <a:latin typeface="Cambria Math" panose="02040503050406030204" pitchFamily="18" charset="0"/>
                        <a:cs typeface="Arial" pitchFamily="34"/>
                      </a:rPr>
                      <m:t>𝑅</m:t>
                    </m:r>
                    <m:r>
                      <a:rPr lang="en-US" b="0" i="1" dirty="0">
                        <a:latin typeface="Cambria Math" panose="02040503050406030204" pitchFamily="18" charset="0"/>
                        <a:cs typeface="Arial" pitchFamily="34"/>
                      </a:rPr>
                      <m:t> </m:t>
                    </m:r>
                  </m:oMath>
                </a14:m>
                <a:r>
                  <a:rPr lang="en-US" dirty="0">
                    <a:latin typeface="Arial" pitchFamily="34"/>
                    <a:cs typeface="Arial" pitchFamily="34"/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→∞</m:t>
                    </m:r>
                  </m:oMath>
                </a14:m>
                <a:endParaRPr lang="en-US" dirty="0" smtClean="0">
                  <a:latin typeface="Arial" pitchFamily="34"/>
                  <a:cs typeface="Arial" pitchFamily="34"/>
                </a:endParaRPr>
              </a:p>
              <a:p>
                <a:pPr marL="565200" lvl="0" indent="-457200" algn="l"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>
                    <a:latin typeface="Arial" pitchFamily="34"/>
                    <a:cs typeface="Arial" pitchFamily="34"/>
                  </a:rPr>
                  <a:t>In many queueing systems for large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𝐾</m:t>
                    </m:r>
                  </m:oMath>
                </a14:m>
                <a:r>
                  <a:rPr lang="en-US" i="1" dirty="0">
                    <a:latin typeface="Arial" pitchFamily="34"/>
                    <a:cs typeface="Arial" pitchFamily="34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  <m:t>𝐾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Arial" pitchFamily="34"/>
                      </a:rPr>
                      <m:t>≈0</m:t>
                    </m:r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. Truncating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  <m:t>=2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  <a:cs typeface="Arial" pitchFamily="34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cs typeface="Arial" pitchFamily="34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cs typeface="Arial" pitchFamily="34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𝑖</m:t>
                            </m:r>
                          </m:sup>
                        </m:s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≈</m:t>
                    </m:r>
                    <m:nary>
                      <m:naryPr>
                        <m:chr m:val="∑"/>
                        <m:ctrlP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  <m:t>=2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𝐾</m:t>
                        </m:r>
                      </m:sup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  <a:cs typeface="Arial" pitchFamily="34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cs typeface="Arial" pitchFamily="34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cs typeface="Arial" pitchFamily="34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𝑖</m:t>
                            </m:r>
                          </m:sup>
                        </m:s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i="1" dirty="0" smtClean="0">
                    <a:latin typeface="Arial" pitchFamily="34"/>
                    <a:cs typeface="Arial" pitchFamily="34"/>
                  </a:rPr>
                  <a:t> </a:t>
                </a:r>
              </a:p>
              <a:p>
                <a:pPr marL="565200" lvl="0" indent="-457200" algn="l"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:endParaRPr lang="en-US" i="1" dirty="0">
                  <a:latin typeface="Arial" pitchFamily="34"/>
                  <a:cs typeface="Arial" pitchFamily="34"/>
                </a:endParaRP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503999" y="1769040"/>
                <a:ext cx="9071640" cy="4685513"/>
              </a:xfrm>
              <a:blipFill rotWithShape="0">
                <a:blip r:embed="rId3"/>
                <a:stretch>
                  <a:fillRect t="-2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62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0182" y="7140198"/>
            <a:ext cx="5261032" cy="521280"/>
          </a:xfrm>
        </p:spPr>
        <p:txBody>
          <a:bodyPr/>
          <a:lstStyle/>
          <a:p>
            <a:pPr lvl="0" algn="l"/>
            <a:r>
              <a:rPr lang="en-US" dirty="0" smtClean="0"/>
              <a:t>Lecture 4: G/M/1 and M/G/1 type models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27359" y="7140198"/>
            <a:ext cx="2348280" cy="521280"/>
          </a:xfrm>
        </p:spPr>
        <p:txBody>
          <a:bodyPr/>
          <a:lstStyle/>
          <a:p>
            <a:pPr lvl="0"/>
            <a:fld id="{8553349C-48BE-4DFC-99F3-065355690EBF}" type="slidenum">
              <a:t>11</a:t>
            </a:fld>
            <a:endParaRPr lang="en-US" dirty="0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594026"/>
            <a:ext cx="9071640" cy="677108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Special case: GI/PH/1 queue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503999" y="1769040"/>
                <a:ext cx="9071640" cy="5430910"/>
              </a:xfrm>
            </p:spPr>
            <p:txBody>
              <a:bodyPr>
                <a:spAutoFit/>
              </a:bodyPr>
              <a:lstStyle/>
              <a:p>
                <a:pPr marL="565200" lvl="0" indent="-457200">
                  <a:spcBef>
                    <a:spcPts val="600"/>
                  </a:spcBef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 smtClean="0">
                    <a:latin typeface="Arial" pitchFamily="34"/>
                    <a:cs typeface="Arial" pitchFamily="34"/>
                  </a:rPr>
                  <a:t>Consider the case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01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itchFamily="34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Arial" pitchFamily="34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 </a:t>
                </a:r>
              </a:p>
              <a:p>
                <a:pPr marL="565200" lvl="0" indent="-457200">
                  <a:spcBef>
                    <a:spcPts val="600"/>
                  </a:spcBef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 smtClean="0">
                    <a:latin typeface="Arial" pitchFamily="34"/>
                    <a:cs typeface="Arial" pitchFamily="34"/>
                  </a:rPr>
                  <a:t>The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 is a rank one matrix satisfying</a:t>
                </a:r>
              </a:p>
              <a:p>
                <a:pPr lvl="0" algn="ctr">
                  <a:spcBef>
                    <a:spcPts val="600"/>
                  </a:spcBef>
                  <a:spcAft>
                    <a:spcPts val="600"/>
                  </a:spcAft>
                  <a:buSzPct val="45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itchFamily="34"/>
                      </a:rPr>
                      <m:t>=−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𝑖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𝛽</m:t>
                        </m:r>
                      </m:e>
                    </m:nary>
                  </m:oMath>
                </a14:m>
                <a:r>
                  <a:rPr lang="en-US" b="0" dirty="0" smtClean="0">
                    <a:latin typeface="Arial" pitchFamily="34"/>
                    <a:cs typeface="Arial" pitchFamily="34"/>
                  </a:rPr>
                  <a:t>.</a:t>
                </a:r>
              </a:p>
              <a:p>
                <a:pPr lvl="0" algn="just">
                  <a:spcBef>
                    <a:spcPts val="600"/>
                  </a:spcBef>
                  <a:spcAft>
                    <a:spcPts val="600"/>
                  </a:spcAft>
                  <a:buSzPct val="45000"/>
                </a:pPr>
                <a:r>
                  <a:rPr lang="en-US" dirty="0" smtClean="0">
                    <a:latin typeface="Arial" pitchFamily="34"/>
                    <a:cs typeface="Arial" pitchFamily="34"/>
                  </a:rPr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itchFamily="34"/>
                      </a:rPr>
                      <m:t>𝛽</m:t>
                    </m:r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 is the initial state probability vector of the service time phase-type distribution</a:t>
                </a:r>
              </a:p>
              <a:p>
                <a:pPr lvl="0" algn="l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b="1" dirty="0"/>
                  <a:t>Lemma</a:t>
                </a:r>
                <a:r>
                  <a:rPr lang="en-US" dirty="0"/>
                  <a:t>: The stationary probability </a:t>
                </a:r>
                <a:r>
                  <a:rPr lang="en-US" dirty="0" smtClean="0"/>
                  <a:t>vector of </a:t>
                </a:r>
                <a:r>
                  <a:rPr lang="en-US" dirty="0"/>
                  <a:t>GI/PH/1</a:t>
                </a:r>
                <a:r>
                  <a:rPr lang="en-US" dirty="0" smtClean="0"/>
                  <a:t> embedded at the moment of arrivals </a:t>
                </a:r>
              </a:p>
              <a:p>
                <a:pPr lvl="0" algn="l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Arial" pitchFamily="34"/>
                            </a:rPr>
                            <m:t>𝑝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𝑖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  <a:cs typeface="Arial" pitchFamily="34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𝑝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𝑅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𝑘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  <a:cs typeface="Arial" pitchFamily="34"/>
                        </a:rPr>
                        <m:t>,</m:t>
                      </m:r>
                    </m:oMath>
                  </m:oMathPara>
                </a14:m>
                <a:endParaRPr lang="en-US" dirty="0" smtClean="0">
                  <a:latin typeface="Arial" pitchFamily="34"/>
                  <a:cs typeface="Arial" pitchFamily="34"/>
                </a:endParaRPr>
              </a:p>
              <a:p>
                <a:pPr lvl="0" algn="l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>
                    <a:latin typeface="Arial" pitchFamily="34"/>
                    <a:cs typeface="Arial" pitchFamily="34"/>
                  </a:rPr>
                  <a:t>w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itchFamily="34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𝛽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itchFamily="34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itchFamily="34"/>
                                      </a:rPr>
                                      <m:t>𝐼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itchFamily="34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itchFamily="34"/>
                                      </a:rPr>
                                      <m:t>𝑅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𝑒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Arial" pitchFamily="34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itchFamily="34"/>
                      </a:rPr>
                      <m:t>.</m:t>
                    </m:r>
                  </m:oMath>
                </a14:m>
                <a:endParaRPr lang="en-US" b="0" dirty="0" smtClean="0">
                  <a:latin typeface="Arial" pitchFamily="34"/>
                  <a:cs typeface="Arial" pitchFamily="34"/>
                </a:endParaRPr>
              </a:p>
              <a:p>
                <a:pPr lvl="0" algn="l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b="1" dirty="0" smtClean="0">
                    <a:latin typeface="Arial" pitchFamily="34"/>
                    <a:cs typeface="Arial" pitchFamily="34"/>
                  </a:rPr>
                  <a:t>Proof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: in this case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Arial" pitchFamily="34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 will be of rank one</a:t>
                </a: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503999" y="1769040"/>
                <a:ext cx="9071640" cy="5430910"/>
              </a:xfrm>
              <a:blipFill rotWithShape="0">
                <a:blip r:embed="rId3"/>
                <a:stretch>
                  <a:fillRect l="-1210" t="-2020" r="-2352" b="-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403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l"/>
            <a:r>
              <a:rPr lang="en-US" smtClean="0"/>
              <a:t>Lecture 4: G/M/1 and M/G/1 type models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AB716A3-F6EE-41E3-909E-9F35B600C2E8}" type="slidenum">
              <a:t>12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219472"/>
            <a:ext cx="9071640" cy="1354217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Definition of M/G/1-type processes: skip-free process to the left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421200" y="1792800"/>
                <a:ext cx="9259248" cy="4970591"/>
              </a:xfrm>
            </p:spPr>
            <p:txBody>
              <a:bodyPr wrap="square">
                <a:spAutoFit/>
              </a:bodyPr>
              <a:lstStyle/>
              <a:p>
                <a:pPr marL="565200" indent="-457200"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A 2-dimensional irreducible continuous time Markov process with states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cs typeface="Arial" pitchFamily="34"/>
                      </a:rPr>
                      <m:t>0,…,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itchFamily="34"/>
                      </a:rPr>
                      <m:t>∞</m:t>
                    </m:r>
                  </m:oMath>
                </a14:m>
                <a:r>
                  <a:rPr lang="en-US" dirty="0" smtClean="0">
                    <a:cs typeface="Arial" pitchFamily="34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itchFamily="34"/>
                      </a:rPr>
                      <m:t>=0,…,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itchFamily="34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itchFamily="34"/>
                      </a:rPr>
                      <m:t>−1</m:t>
                    </m:r>
                  </m:oMath>
                </a14:m>
                <a:endParaRPr lang="en-US" dirty="0">
                  <a:cs typeface="Arial" pitchFamily="34"/>
                </a:endParaRPr>
              </a:p>
              <a:p>
                <a:pPr marL="565200" lvl="0" indent="-457200"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 smtClean="0">
                    <a:cs typeface="Arial" pitchFamily="34"/>
                  </a:rPr>
                  <a:t>Subset of state space with common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</m:oMath>
                </a14:m>
                <a:r>
                  <a:rPr lang="en-US" dirty="0" smtClean="0">
                    <a:cs typeface="Arial" pitchFamily="34"/>
                  </a:rPr>
                  <a:t> entry is </a:t>
                </a:r>
                <a:r>
                  <a:rPr lang="en-US" dirty="0">
                    <a:cs typeface="Arial" pitchFamily="34"/>
                  </a:rPr>
                  <a:t>called level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 (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&gt;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0)</m:t>
                    </m:r>
                  </m:oMath>
                </a14:m>
                <a:r>
                  <a:rPr lang="en-US" dirty="0">
                    <a:cs typeface="Arial" pitchFamily="34"/>
                  </a:rPr>
                  <a:t> and denoted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itchFamily="34"/>
                      </a:rPr>
                      <m:t>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rial" pitchFamily="34"/>
                      </a:rPr>
                      <m:t>(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itchFamily="34"/>
                      </a:rPr>
                      <m:t>)={(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itchFamily="34"/>
                      </a:rPr>
                      <m:t>,0),(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itchFamily="34"/>
                      </a:rPr>
                      <m:t>,1),…,(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itchFamily="34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itchFamily="34"/>
                      </a:rPr>
                      <m:t>𝑚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itchFamily="34"/>
                      </a:rPr>
                      <m:t>−1)}</m:t>
                    </m:r>
                  </m:oMath>
                </a14:m>
                <a:r>
                  <a:rPr lang="en-US" dirty="0" smtClean="0">
                    <a:cs typeface="Arial" pitchFamily="34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500" i="1" dirty="0">
                        <a:latin typeface="Cambria Math" panose="02040503050406030204" pitchFamily="18" charset="0"/>
                        <a:cs typeface="Arial" pitchFamily="34"/>
                      </a:rPr>
                      <m:t>𝑙</m:t>
                    </m:r>
                    <m:r>
                      <a:rPr lang="en-US" sz="2500" i="1" dirty="0">
                        <a:latin typeface="Cambria Math" panose="02040503050406030204" pitchFamily="18" charset="0"/>
                        <a:cs typeface="Arial" pitchFamily="34"/>
                      </a:rPr>
                      <m:t>(0)={(0,0),(0,1),…,(</m:t>
                    </m:r>
                    <m:r>
                      <a:rPr lang="en-US" sz="2500" i="1" dirty="0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  <m:r>
                      <a:rPr lang="en-US" sz="2500" i="1" dirty="0">
                        <a:latin typeface="Cambria Math" panose="02040503050406030204" pitchFamily="18" charset="0"/>
                        <a:cs typeface="Arial" pitchFamily="34"/>
                      </a:rPr>
                      <m:t>,</m:t>
                    </m:r>
                    <m:sSub>
                      <m:sSubPr>
                        <m:ctrlPr>
                          <a:rPr lang="en-US" sz="2500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sz="2500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𝑚</m:t>
                        </m:r>
                      </m:e>
                      <m:sub>
                        <m:r>
                          <a:rPr lang="en-US" sz="2500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0</m:t>
                        </m:r>
                      </m:sub>
                    </m:sSub>
                    <m:r>
                      <a:rPr lang="en-US" sz="2500" i="1" dirty="0">
                        <a:latin typeface="Cambria Math" panose="02040503050406030204" pitchFamily="18" charset="0"/>
                        <a:cs typeface="Arial" pitchFamily="34"/>
                      </a:rPr>
                      <m:t>−1)}</m:t>
                    </m:r>
                  </m:oMath>
                </a14:m>
                <a:r>
                  <a:rPr lang="en-US" dirty="0" smtClean="0">
                    <a:cs typeface="Arial" pitchFamily="34"/>
                  </a:rPr>
                  <a:t>. This means state space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/>
                          </a:rPr>
                          <m:t>∪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/>
                          </a:rPr>
                          <m:t>≥0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/>
                      </a:rPr>
                      <m:t>𝑙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/>
                      </a:rPr>
                      <m:t>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565200" indent="-457200"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 smtClean="0">
                    <a:cs typeface="Arial" pitchFamily="34"/>
                  </a:rPr>
                  <a:t>Transition rate </a:t>
                </a:r>
                <a:r>
                  <a:rPr lang="en-US" dirty="0">
                    <a:cs typeface="Arial" pitchFamily="34"/>
                  </a:rPr>
                  <a:t>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𝑗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) </m:t>
                    </m:r>
                  </m:oMath>
                </a14:m>
                <a:r>
                  <a:rPr lang="en-US" dirty="0">
                    <a:cs typeface="Arial" pitchFamily="34"/>
                  </a:rPr>
                  <a:t>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Arial" pitchFamily="34"/>
                      </a:rPr>
                      <m:t>′,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Arial" pitchFamily="34"/>
                      </a:rPr>
                      <m:t>𝑗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′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) </m:t>
                    </m:r>
                  </m:oMath>
                </a14:m>
                <a:r>
                  <a:rPr lang="en-US" dirty="0" smtClean="0">
                    <a:cs typeface="Arial" pitchFamily="34"/>
                  </a:rPr>
                  <a:t>is equal to zero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  <m:t>𝑖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  <m:t>′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≤−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 2</m:t>
                    </m:r>
                  </m:oMath>
                </a14:m>
                <a:r>
                  <a:rPr lang="en-US" dirty="0" smtClean="0">
                    <a:cs typeface="Arial" pitchFamily="34"/>
                  </a:rPr>
                  <a:t>. </a:t>
                </a:r>
              </a:p>
              <a:p>
                <a:pPr marL="565200" indent="-457200"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>
                    <a:cs typeface="Arial" pitchFamily="34"/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&gt;0</m:t>
                    </m:r>
                  </m:oMath>
                </a14:m>
                <a:r>
                  <a:rPr lang="en-US" dirty="0">
                    <a:cs typeface="Arial" pitchFamily="34"/>
                  </a:rPr>
                  <a:t>, </a:t>
                </a:r>
                <a:r>
                  <a:rPr lang="en-US" dirty="0" smtClean="0">
                    <a:cs typeface="Arial" pitchFamily="34"/>
                  </a:rPr>
                  <a:t>transition </a:t>
                </a:r>
                <a:r>
                  <a:rPr lang="en-US" dirty="0">
                    <a:cs typeface="Arial" pitchFamily="34"/>
                  </a:rPr>
                  <a:t>rate between states </a:t>
                </a:r>
                <a:r>
                  <a:rPr lang="en-US" dirty="0" smtClean="0">
                    <a:cs typeface="Arial" pitchFamily="34"/>
                  </a:rPr>
                  <a:t>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𝑙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)</m:t>
                    </m:r>
                  </m:oMath>
                </a14:m>
                <a:r>
                  <a:rPr lang="en-US" dirty="0" smtClean="0">
                    <a:cs typeface="Arial" pitchFamily="34"/>
                  </a:rPr>
                  <a:t> and from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𝑙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)</m:t>
                    </m:r>
                  </m:oMath>
                </a14:m>
                <a:r>
                  <a:rPr lang="en-US" dirty="0">
                    <a:cs typeface="Arial" pitchFamily="34"/>
                  </a:rPr>
                  <a:t> </a:t>
                </a:r>
                <a:r>
                  <a:rPr lang="en-US" dirty="0" smtClean="0">
                    <a:cs typeface="Arial" pitchFamily="34"/>
                  </a:rPr>
                  <a:t>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𝑙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Arial" pitchFamily="34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−1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𝑙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+1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, …</m:t>
                    </m:r>
                  </m:oMath>
                </a14:m>
                <a:r>
                  <a:rPr lang="en-US" dirty="0" smtClean="0">
                    <a:cs typeface="Arial" pitchFamily="34"/>
                  </a:rPr>
                  <a:t>, are </a:t>
                </a:r>
                <a:r>
                  <a:rPr lang="en-US" dirty="0">
                    <a:cs typeface="Arial" pitchFamily="34"/>
                  </a:rPr>
                  <a:t>independent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</m:oMath>
                </a14:m>
                <a:r>
                  <a:rPr lang="en-US" dirty="0" smtClean="0">
                    <a:cs typeface="Arial" pitchFamily="34"/>
                  </a:rPr>
                  <a:t> </a:t>
                </a:r>
                <a:r>
                  <a:rPr lang="en-US" dirty="0" smtClean="0"/>
                  <a:t> </a:t>
                </a:r>
                <a:endParaRPr lang="en-US" dirty="0">
                  <a:cs typeface="Arial" pitchFamily="34"/>
                </a:endParaRP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21200" y="1792800"/>
                <a:ext cx="9259248" cy="4970591"/>
              </a:xfrm>
              <a:blipFill rotWithShape="0">
                <a:blip r:embed="rId3"/>
                <a:stretch>
                  <a:fillRect t="-2209" r="-2962" b="-3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774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0182" y="7065887"/>
            <a:ext cx="5261032" cy="521280"/>
          </a:xfrm>
        </p:spPr>
        <p:txBody>
          <a:bodyPr/>
          <a:lstStyle/>
          <a:p>
            <a:pPr lvl="0" algn="l"/>
            <a:r>
              <a:rPr lang="en-US" dirty="0" smtClean="0"/>
              <a:t>Lecture 4: G/M/1 and M/G/1 type models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27000" y="7065887"/>
            <a:ext cx="2348280" cy="521280"/>
          </a:xfrm>
        </p:spPr>
        <p:txBody>
          <a:bodyPr/>
          <a:lstStyle/>
          <a:p>
            <a:pPr lvl="0"/>
            <a:fld id="{6D74538F-D4FA-495A-BB87-710BC0131067}" type="slidenum">
              <a:t>13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594026"/>
            <a:ext cx="9071640" cy="677108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Skip-free to the left process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503999" y="1625039"/>
                <a:ext cx="9071281" cy="4619406"/>
              </a:xfr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  <a:buSzPct val="45000"/>
                </a:pPr>
                <a:r>
                  <a:rPr lang="en-US" sz="2700" dirty="0" smtClean="0">
                    <a:cs typeface="Arial" pitchFamily="34"/>
                  </a:rPr>
                  <a:t>Order the states lexicographically</a:t>
                </a:r>
                <a:r>
                  <a:rPr lang="en-US" sz="2700" dirty="0">
                    <a:cs typeface="Arial" pitchFamily="34"/>
                  </a:rPr>
                  <a:t>, i.e.,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700" i="1" dirty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dPr>
                      <m:e>
                        <m:r>
                          <a:rPr lang="en-US" sz="2700" i="1" dirty="0">
                            <a:latin typeface="Cambria Math" panose="02040503050406030204" pitchFamily="18" charset="0"/>
                            <a:cs typeface="Arial" pitchFamily="34"/>
                          </a:rPr>
                          <m:t>0,0</m:t>
                        </m:r>
                      </m:e>
                    </m:d>
                    <m:r>
                      <a:rPr lang="en-US" sz="2700" i="1" dirty="0">
                        <a:latin typeface="Cambria Math" panose="02040503050406030204" pitchFamily="18" charset="0"/>
                        <a:cs typeface="Arial" pitchFamily="34"/>
                      </a:rPr>
                      <m:t>,…,</m:t>
                    </m:r>
                    <m:d>
                      <m:dPr>
                        <m:ctrlPr>
                          <a:rPr lang="en-US" sz="2700" i="1" dirty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dPr>
                      <m:e>
                        <m:r>
                          <a:rPr lang="en-US" sz="2700" i="1" dirty="0">
                            <a:latin typeface="Cambria Math" panose="02040503050406030204" pitchFamily="18" charset="0"/>
                            <a:cs typeface="Arial" pitchFamily="34"/>
                          </a:rPr>
                          <m:t>0,</m:t>
                        </m:r>
                        <m:sSub>
                          <m:sSubPr>
                            <m:ctrlPr>
                              <a:rPr lang="en-US" sz="2700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sSubPr>
                          <m:e>
                            <m:r>
                              <a:rPr lang="en-US" sz="2700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700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0</m:t>
                            </m:r>
                          </m:sub>
                        </m:sSub>
                        <m:r>
                          <a:rPr lang="en-US" sz="2700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−1</m:t>
                        </m:r>
                      </m:e>
                    </m:d>
                    <m:r>
                      <a:rPr lang="en-US" sz="2700" i="1" dirty="0">
                        <a:latin typeface="Cambria Math" panose="02040503050406030204" pitchFamily="18" charset="0"/>
                        <a:cs typeface="Arial" pitchFamily="34"/>
                      </a:rPr>
                      <m:t>,</m:t>
                    </m:r>
                    <m:d>
                      <m:dPr>
                        <m:ctrlPr>
                          <a:rPr lang="en-US" sz="2700" i="1" dirty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dPr>
                      <m:e>
                        <m:r>
                          <a:rPr lang="en-US" sz="2700" i="1" dirty="0">
                            <a:latin typeface="Cambria Math" panose="02040503050406030204" pitchFamily="18" charset="0"/>
                            <a:cs typeface="Arial" pitchFamily="34"/>
                          </a:rPr>
                          <m:t>1,0</m:t>
                        </m:r>
                      </m:e>
                    </m:d>
                    <m:r>
                      <a:rPr lang="en-US" sz="2700" i="1" dirty="0">
                        <a:latin typeface="Cambria Math" panose="02040503050406030204" pitchFamily="18" charset="0"/>
                        <a:cs typeface="Arial" pitchFamily="34"/>
                      </a:rPr>
                      <m:t>,…,</m:t>
                    </m:r>
                    <m:d>
                      <m:dPr>
                        <m:ctrlPr>
                          <a:rPr lang="en-US" sz="2700" i="1" dirty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dPr>
                      <m:e>
                        <m:r>
                          <a:rPr lang="en-US" sz="2700" i="1" dirty="0">
                            <a:latin typeface="Cambria Math" panose="02040503050406030204" pitchFamily="18" charset="0"/>
                            <a:cs typeface="Arial" pitchFamily="34"/>
                          </a:rPr>
                          <m:t>1,</m:t>
                        </m:r>
                        <m:r>
                          <a:rPr lang="en-US" sz="2700" i="1" dirty="0">
                            <a:latin typeface="Cambria Math" panose="02040503050406030204" pitchFamily="18" charset="0"/>
                            <a:cs typeface="Arial" pitchFamily="34"/>
                          </a:rPr>
                          <m:t>𝑚</m:t>
                        </m:r>
                        <m:r>
                          <a:rPr lang="en-US" sz="2700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−1</m:t>
                        </m:r>
                      </m:e>
                    </m:d>
                    <m:r>
                      <a:rPr lang="en-US" sz="2700" i="1" dirty="0">
                        <a:latin typeface="Cambria Math" panose="02040503050406030204" pitchFamily="18" charset="0"/>
                        <a:cs typeface="Arial" pitchFamily="34"/>
                      </a:rPr>
                      <m:t>,</m:t>
                    </m:r>
                    <m:d>
                      <m:dPr>
                        <m:ctrlPr>
                          <a:rPr lang="en-US" sz="2700" i="1" dirty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dPr>
                      <m:e>
                        <m:r>
                          <a:rPr lang="en-US" sz="2700" i="1" dirty="0">
                            <a:latin typeface="Cambria Math" panose="02040503050406030204" pitchFamily="18" charset="0"/>
                            <a:cs typeface="Arial" pitchFamily="34"/>
                          </a:rPr>
                          <m:t>2,0</m:t>
                        </m:r>
                      </m:e>
                    </m:d>
                    <m:r>
                      <a:rPr lang="en-US" sz="2700" i="1" dirty="0">
                        <a:latin typeface="Cambria Math" panose="02040503050406030204" pitchFamily="18" charset="0"/>
                        <a:cs typeface="Arial" pitchFamily="34"/>
                      </a:rPr>
                      <m:t>,…, </m:t>
                    </m:r>
                    <m:d>
                      <m:dPr>
                        <m:ctrlPr>
                          <a:rPr lang="en-US" sz="2700" i="1" dirty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dPr>
                      <m:e>
                        <m:r>
                          <a:rPr lang="en-US" sz="2700" i="1" dirty="0">
                            <a:latin typeface="Cambria Math" panose="02040503050406030204" pitchFamily="18" charset="0"/>
                            <a:cs typeface="Arial" pitchFamily="34"/>
                          </a:rPr>
                          <m:t>2,</m:t>
                        </m:r>
                        <m:r>
                          <a:rPr lang="en-US" sz="2700" i="1" dirty="0">
                            <a:latin typeface="Cambria Math" panose="02040503050406030204" pitchFamily="18" charset="0"/>
                            <a:cs typeface="Arial" pitchFamily="34"/>
                          </a:rPr>
                          <m:t>𝑚</m:t>
                        </m:r>
                      </m:e>
                    </m:d>
                    <m:r>
                      <a:rPr lang="en-US" sz="2700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−1</m:t>
                    </m:r>
                    <m:r>
                      <a:rPr lang="en-US" sz="2700" i="1" dirty="0">
                        <a:latin typeface="Cambria Math" panose="02040503050406030204" pitchFamily="18" charset="0"/>
                        <a:cs typeface="Arial" pitchFamily="34"/>
                      </a:rPr>
                      <m:t>,…</m:t>
                    </m:r>
                  </m:oMath>
                </a14:m>
                <a:r>
                  <a:rPr lang="en-US" sz="2700" dirty="0" smtClean="0"/>
                  <a:t>, </a:t>
                </a:r>
                <a:r>
                  <a:rPr lang="en-US" sz="2700" dirty="0"/>
                  <a:t>the </a:t>
                </a:r>
                <a:r>
                  <a:rPr lang="en-US" sz="2700" i="1" dirty="0"/>
                  <a:t>generator</a:t>
                </a:r>
                <a:r>
                  <a:rPr lang="en-US" sz="2700" dirty="0"/>
                  <a:t> of the QBD has </a:t>
                </a:r>
                <a:r>
                  <a:rPr lang="en-US" sz="2700" dirty="0" smtClean="0"/>
                  <a:t>the following form:</a:t>
                </a:r>
              </a:p>
              <a:p>
                <a:pPr>
                  <a:spcAft>
                    <a:spcPts val="600"/>
                  </a:spcAft>
                  <a:buSzPct val="45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7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7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eqArr>
                          <m:eqArr>
                            <m:eqArr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01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7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7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</m:eqArr>
                          <m:eqArr>
                            <m:eqArrPr>
                              <m:ctrlPr>
                                <a:rPr lang="en-US" sz="27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700" b="0" i="1" smtClean="0">
                                      <a:latin typeface="Cambria Math" panose="02040503050406030204" pitchFamily="18" charset="0"/>
                                    </a:rPr>
                                    <m:t>02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7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7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</m:eqArr>
                          <m:eqArr>
                            <m:eqArr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700" b="0" i="1" smtClean="0">
                                      <a:latin typeface="Cambria Math" panose="02040503050406030204" pitchFamily="18" charset="0"/>
                                    </a:rPr>
                                    <m:t>03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7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7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7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</m:eqArr>
                          <m:eqArr>
                            <m:eqArrPr>
                              <m:ctrlPr>
                                <a:rPr lang="en-US" sz="27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700" dirty="0"/>
              </a:p>
              <a:p>
                <a:pPr lvl="0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7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700" b="0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700" baseline="-25000" dirty="0" smtClean="0"/>
                  <a:t> </a:t>
                </a:r>
                <a:r>
                  <a:rPr lang="en-US" sz="2700" baseline="-25000" dirty="0"/>
                  <a:t> </a:t>
                </a:r>
                <a:r>
                  <a:rPr lang="en-US" sz="2700" dirty="0" smtClean="0"/>
                  <a:t>is square matrix of size  </a:t>
                </a:r>
                <a14:m>
                  <m:oMath xmlns:m="http://schemas.openxmlformats.org/officeDocument/2006/math">
                    <m:r>
                      <a:rPr lang="en-US" sz="27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700" dirty="0" smtClean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700" b="0" i="1" dirty="0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</m:oMath>
                </a14:m>
                <a:r>
                  <a:rPr lang="en-US" sz="2700" baseline="-25000" dirty="0"/>
                  <a:t> </a:t>
                </a:r>
                <a:r>
                  <a:rPr lang="en-US" sz="2700" dirty="0" smtClean="0"/>
                  <a:t>is square matrix </a:t>
                </a:r>
                <a:r>
                  <a:rPr lang="en-US" sz="2700" dirty="0"/>
                  <a:t>of size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7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700" dirty="0" smtClean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7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7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700" dirty="0" smtClean="0"/>
                  <a:t>-by-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7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7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7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sz="2700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7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7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700" dirty="0" smtClean="0"/>
                  <a:t>-by-</a:t>
                </a:r>
                <a14:m>
                  <m:oMath xmlns:m="http://schemas.openxmlformats.org/officeDocument/2006/math">
                    <m:r>
                      <a:rPr lang="en-US" sz="2700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700" dirty="0" smtClean="0"/>
                  <a:t> nonnegative matrices. Note, the sum of the rows elements should be zero.</a:t>
                </a:r>
                <a:endParaRPr lang="en-US" sz="2700" dirty="0"/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503999" y="1625039"/>
                <a:ext cx="9071281" cy="4619406"/>
              </a:xfrm>
              <a:blipFill rotWithShape="0">
                <a:blip r:embed="rId3"/>
                <a:stretch>
                  <a:fillRect l="-1075" t="-2246" r="-1344" b="-3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386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2374" y="7039539"/>
            <a:ext cx="5261032" cy="521280"/>
          </a:xfrm>
        </p:spPr>
        <p:txBody>
          <a:bodyPr/>
          <a:lstStyle/>
          <a:p>
            <a:pPr lvl="0" algn="l"/>
            <a:r>
              <a:rPr lang="en-US" dirty="0" smtClean="0"/>
              <a:t>Lecture 4: G/M/1 and M/G/1 type models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27000" y="7019512"/>
            <a:ext cx="2348280" cy="521280"/>
          </a:xfrm>
        </p:spPr>
        <p:txBody>
          <a:bodyPr/>
          <a:lstStyle/>
          <a:p>
            <a:pPr lvl="0"/>
            <a:fld id="{8A64FCAC-FB86-49F1-8D43-0D6EDB7C32DA}" type="slidenum">
              <a:t>14</a:t>
            </a:fld>
            <a:endParaRPr lang="en-US" dirty="0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78026"/>
            <a:ext cx="9071640" cy="677108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Stability of M/G/1-type processes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503999" y="1481039"/>
                <a:ext cx="9325800" cy="3679084"/>
              </a:xfrm>
            </p:spPr>
            <p:txBody>
              <a:bodyPr>
                <a:spAutoFit/>
              </a:bodyPr>
              <a:lstStyle/>
              <a:p>
                <a:pPr lvl="0">
                  <a:spcAft>
                    <a:spcPts val="600"/>
                  </a:spcAft>
                  <a:buSzPct val="45000"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is the generator describing transitions of the M/G/1-type process in the vertical direction. </a:t>
                </a:r>
              </a:p>
              <a:p>
                <a:pPr lvl="0">
                  <a:spcAft>
                    <a:spcPts val="600"/>
                  </a:spcAft>
                  <a:buSzPct val="45000"/>
                </a:pPr>
                <a:endParaRPr lang="en-US" dirty="0" smtClean="0"/>
              </a:p>
              <a:p>
                <a:pPr algn="l">
                  <a:spcAft>
                    <a:spcPts val="600"/>
                  </a:spcAft>
                  <a:buSzPct val="45000"/>
                </a:pPr>
                <a:r>
                  <a:rPr lang="en-US" b="1" dirty="0" smtClean="0"/>
                  <a:t>Theorem</a:t>
                </a:r>
                <a:r>
                  <a:rPr lang="en-US" dirty="0" smtClean="0"/>
                  <a:t>: </a:t>
                </a:r>
                <a:r>
                  <a:rPr lang="en-US" dirty="0"/>
                  <a:t>Assume </a:t>
                </a:r>
                <a:r>
                  <a:rPr lang="en-US" dirty="0">
                    <a:latin typeface="Arial" pitchFamily="34"/>
                    <a:cs typeface="Arial" pitchFamily="34"/>
                  </a:rPr>
                  <a:t>the Markov chain with generator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 </m:t>
                    </m:r>
                  </m:oMath>
                </a14:m>
                <a:r>
                  <a:rPr lang="en-US" dirty="0">
                    <a:latin typeface="Arial" pitchFamily="34"/>
                    <a:cs typeface="Arial" pitchFamily="34"/>
                  </a:rPr>
                  <a:t>is irreducible with equilibrium distribution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.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.  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𝜋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𝜋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𝑒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=1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cs typeface="Arial" pitchFamily="34"/>
                      </a:rPr>
                      <m:t>,</m:t>
                    </m:r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 and </a:t>
                </a:r>
                <a:r>
                  <a:rPr lang="en-US" dirty="0"/>
                  <a:t>with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  <m:t>=1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  <m:t>∞</m:t>
                        </m:r>
                      </m:sup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  <m:t>𝑖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0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i="1" dirty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 finite. </a:t>
                </a:r>
                <a:r>
                  <a:rPr lang="en-US" dirty="0"/>
                  <a:t>The </a:t>
                </a:r>
                <a:r>
                  <a:rPr lang="en-US" dirty="0" smtClean="0"/>
                  <a:t>M/G/1-type process is ergodic if and only if</a:t>
                </a:r>
                <a:endParaRPr lang="en-US" dirty="0"/>
              </a:p>
              <a:p>
                <a:pPr lvl="0" algn="ctr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𝜋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𝐴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cs typeface="Arial" pitchFamily="34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𝜋</m:t>
                    </m:r>
                    <m:nary>
                      <m:naryPr>
                        <m:chr m:val="∑"/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=2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∞</m:t>
                        </m:r>
                      </m:sup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𝑖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−1</m:t>
                            </m:r>
                          </m:e>
                        </m:d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i="1" dirty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 smtClean="0"/>
                  <a:t> (mean drift condition) 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503999" y="1481039"/>
                <a:ext cx="9325800" cy="3679084"/>
              </a:xfrm>
              <a:blipFill rotWithShape="0">
                <a:blip r:embed="rId3"/>
                <a:stretch>
                  <a:fillRect l="-1177" t="-3151" b="-4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434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2374" y="7039539"/>
            <a:ext cx="5261032" cy="521280"/>
          </a:xfrm>
        </p:spPr>
        <p:txBody>
          <a:bodyPr/>
          <a:lstStyle/>
          <a:p>
            <a:pPr lvl="0" algn="l"/>
            <a:r>
              <a:rPr lang="en-US" dirty="0" smtClean="0"/>
              <a:t>Lecture 4: G/M/1 and M/G/1 type models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27000" y="7019512"/>
            <a:ext cx="2348280" cy="521280"/>
          </a:xfrm>
        </p:spPr>
        <p:txBody>
          <a:bodyPr/>
          <a:lstStyle/>
          <a:p>
            <a:pPr lvl="0"/>
            <a:fld id="{8A64FCAC-FB86-49F1-8D43-0D6EDB7C32DA}" type="slidenum">
              <a:t>15</a:t>
            </a:fld>
            <a:endParaRPr lang="en-US" dirty="0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9472"/>
            <a:ext cx="9071640" cy="1354217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Equilibrium distribution of skip-free to the left processes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503999" y="1481039"/>
                <a:ext cx="9325800" cy="5527090"/>
              </a:xfrm>
            </p:spPr>
            <p:txBody>
              <a:bodyPr>
                <a:spAutoFit/>
              </a:bodyPr>
              <a:lstStyle/>
              <a:p>
                <a:pPr marL="565200" indent="-457200" algn="l"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 smtClean="0">
                    <a:latin typeface="Arial" pitchFamily="34"/>
                    <a:cs typeface="Arial" pitchFamily="34"/>
                  </a:rPr>
                  <a:t>Assume M/G/1-type process is ergodic. The minimal nonnegative solution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Arial" pitchFamily="34"/>
                      </a:rPr>
                      <m:t>𝐺</m:t>
                    </m:r>
                  </m:oMath>
                </a14:m>
                <a:r>
                  <a:rPr lang="en-US" dirty="0">
                    <a:latin typeface="Arial" pitchFamily="34"/>
                    <a:cs typeface="Arial" pitchFamily="34"/>
                  </a:rPr>
                  <a:t> 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of </a:t>
                </a:r>
                <a:endParaRPr lang="en-US" sz="2600" b="0" i="1" dirty="0" smtClean="0">
                  <a:latin typeface="Cambria Math" panose="02040503050406030204" pitchFamily="18" charset="0"/>
                  <a:cs typeface="Arial" pitchFamily="34"/>
                </a:endParaRPr>
              </a:p>
              <a:p>
                <a:pPr algn="ctr">
                  <a:spcAft>
                    <a:spcPts val="600"/>
                  </a:spcAft>
                  <a:buSzPct val="45000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naryPr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𝑖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=0</m:t>
                        </m:r>
                      </m:sub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𝐺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sz="2600" b="0" i="1" smtClean="0">
                        <a:latin typeface="Cambria Math" panose="02040503050406030204" pitchFamily="18" charset="0"/>
                        <a:cs typeface="Arial" pitchFamily="34"/>
                      </a:rPr>
                      <m:t>=0</m:t>
                    </m:r>
                  </m:oMath>
                </a14:m>
                <a:r>
                  <a:rPr lang="en-US" sz="2400" dirty="0" smtClean="0">
                    <a:latin typeface="Arial" pitchFamily="34"/>
                    <a:cs typeface="Arial" pitchFamily="34"/>
                  </a:rPr>
                  <a:t>,</a:t>
                </a:r>
              </a:p>
              <a:p>
                <a:pPr algn="l">
                  <a:spcAft>
                    <a:spcPts val="600"/>
                  </a:spcAft>
                  <a:buSzPct val="45000"/>
                </a:pPr>
                <a:r>
                  <a:rPr lang="en-US" sz="2400" dirty="0">
                    <a:latin typeface="Arial" pitchFamily="34"/>
                    <a:cs typeface="Arial" pitchFamily="34"/>
                  </a:rPr>
                  <a:t> </a:t>
                </a:r>
                <a:r>
                  <a:rPr lang="en-US" sz="2400" dirty="0" smtClean="0">
                    <a:latin typeface="Arial" pitchFamily="34"/>
                    <a:cs typeface="Arial" pitchFamily="34"/>
                  </a:rPr>
                  <a:t>     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is then stochastic</a:t>
                </a:r>
                <a:r>
                  <a:rPr lang="en-US" dirty="0">
                    <a:latin typeface="Arial" pitchFamily="34"/>
                    <a:cs typeface="Arial" pitchFamily="34"/>
                  </a:rPr>
                  <a:t>, i.e.,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Arial" pitchFamily="34"/>
                      </a:rPr>
                      <m:t>𝐺𝑒</m:t>
                    </m:r>
                    <m:r>
                      <a:rPr lang="en-US" i="1">
                        <a:latin typeface="Cambria Math" panose="02040503050406030204" pitchFamily="18" charset="0"/>
                        <a:cs typeface="Arial" pitchFamily="34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cs typeface="Arial" pitchFamily="34"/>
                      </a:rPr>
                      <m:t>𝑒</m:t>
                    </m:r>
                  </m:oMath>
                </a14:m>
                <a:r>
                  <a:rPr lang="en-US" dirty="0">
                    <a:latin typeface="Arial" pitchFamily="34"/>
                    <a:cs typeface="Arial" pitchFamily="34"/>
                  </a:rPr>
                  <a:t>,  </a:t>
                </a:r>
                <a:endParaRPr lang="en-US" dirty="0" smtClean="0">
                  <a:latin typeface="Arial" pitchFamily="34"/>
                  <a:cs typeface="Arial" pitchFamily="34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SzPct val="45000"/>
                </a:pPr>
                <a:r>
                  <a:rPr lang="en-US" b="1" dirty="0" smtClean="0">
                    <a:latin typeface="Arial" pitchFamily="34"/>
                    <a:cs typeface="Arial" pitchFamily="34"/>
                  </a:rPr>
                  <a:t>Interpretation:</a:t>
                </a:r>
                <a:r>
                  <a:rPr lang="en-US" i="1" dirty="0" smtClean="0">
                    <a:latin typeface="Arial" pitchFamily="34"/>
                    <a:cs typeface="Arial" pitchFamily="34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𝑘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  <a:cs typeface="Arial" pitchFamily="34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-element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𝐺</m:t>
                    </m:r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 represents probability to jump for the first time to level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−1</m:t>
                    </m:r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 by entering state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𝑙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≥1, </m:t>
                    </m:r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given process starts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cs typeface="Arial" pitchFamily="34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)</m:t>
                    </m:r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 at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0</m:t>
                    </m:r>
                  </m:oMath>
                </a14:m>
                <a:endParaRPr lang="en-US" dirty="0" smtClean="0">
                  <a:latin typeface="Arial" pitchFamily="34"/>
                  <a:cs typeface="Arial" pitchFamily="34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SzPct val="45000"/>
                </a:pPr>
                <a:r>
                  <a:rPr lang="en-US" b="1" dirty="0" smtClean="0">
                    <a:latin typeface="Arial" pitchFamily="34"/>
                    <a:cs typeface="Arial" pitchFamily="34"/>
                  </a:rPr>
                  <a:t>Theorem (Matrix analytic): 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Assume M/G/1-type process is ergodic then equilibrium probability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itchFamily="34"/>
                      </a:rPr>
                      <m:t>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 gives</a:t>
                </a: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  <a:buSzPct val="45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𝑝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  <a:cs typeface="Arial" pitchFamily="34"/>
                      </a:rPr>
                      <m:t>=−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  <a:cs typeface="Arial" pitchFamily="34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sz="2600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</m:ctrlPr>
                              </m:accP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𝐵</m:t>
                                </m:r>
                              </m:e>
                            </m:acc>
                          </m:e>
                          <m:sub>
                            <m:r>
                              <a:rPr lang="en-US" sz="2600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𝑖</m:t>
                            </m:r>
                          </m:sub>
                        </m:sSub>
                        <m:r>
                          <a:rPr lang="en-US" sz="2600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+</m:t>
                        </m:r>
                        <m:nary>
                          <m:naryPr>
                            <m:chr m:val="∑"/>
                            <m:ctrlPr>
                              <a:rPr lang="en-US" sz="2600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naryPr>
                          <m:sub>
                            <m:r>
                              <a:rPr lang="en-US" sz="2600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𝑘</m:t>
                            </m:r>
                            <m:r>
                              <a:rPr lang="en-US" sz="2600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600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𝑖</m:t>
                            </m:r>
                            <m:r>
                              <a:rPr lang="en-US" sz="2600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−1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600" b="0" i="1" dirty="0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dirty="0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600" b="0" i="1" dirty="0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US" sz="2600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 </m:t>
                        </m:r>
                        <m:sSub>
                          <m:sSubPr>
                            <m:ctrlPr>
                              <a:rPr lang="en-US" sz="2600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600" b="0" i="1" dirty="0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</m:ctrlPr>
                              </m:accPr>
                              <m:e>
                                <m:r>
                                  <a:rPr lang="en-US" sz="2600" b="0" i="1" dirty="0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en-US" sz="2600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𝑖</m:t>
                            </m:r>
                            <m:r>
                              <a:rPr lang="en-US" sz="2600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+1−</m:t>
                            </m:r>
                            <m:r>
                              <a:rPr lang="en-US" sz="2600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𝑘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 </m:t>
                        </m:r>
                      </m:e>
                    </m:d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600" b="0" i="1" dirty="0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600" b="0" i="1" smtClean="0">
                                        <a:latin typeface="Cambria Math" panose="02040503050406030204" pitchFamily="18" charset="0"/>
                                        <a:cs typeface="Arial" pitchFamily="34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cs typeface="Arial" pitchFamily="34"/>
                                      </a:rPr>
                                      <m:t>𝐴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600" b="0" i="1" dirty="0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−1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  <a:cs typeface="Arial" pitchFamily="34"/>
                      </a:rPr>
                      <m:t>,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Arial" pitchFamily="34"/>
                      </a:rPr>
                      <m:t>=2,3,…</m:t>
                    </m:r>
                  </m:oMath>
                </a14:m>
                <a:r>
                  <a:rPr lang="en-US" sz="2600" b="0" i="1" dirty="0" smtClean="0">
                    <a:latin typeface="Cambria Math" panose="02040503050406030204" pitchFamily="18" charset="0"/>
                    <a:cs typeface="Arial" pitchFamily="34"/>
                  </a:rPr>
                  <a:t>,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SzPct val="45000"/>
                </a:pPr>
                <a:r>
                  <a:rPr lang="en-US" b="0" dirty="0" smtClean="0">
                    <a:latin typeface="Cambria Math" panose="02040503050406030204" pitchFamily="18" charset="0"/>
                    <a:cs typeface="Arial" pitchFamily="34"/>
                  </a:rPr>
                  <a:t>where,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dirty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600" i="1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acc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cs typeface="Arial" pitchFamily="34"/>
                              </a:rPr>
                              <m:t>𝐵</m:t>
                            </m:r>
                          </m:e>
                        </m:acc>
                      </m:e>
                      <m:sub>
                        <m:r>
                          <a:rPr lang="en-US" sz="2600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𝑖</m:t>
                        </m:r>
                      </m:sub>
                    </m:sSub>
                    <m:r>
                      <a:rPr lang="en-US" sz="2600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=</m:t>
                    </m:r>
                    <m:sSubSup>
                      <m:sSubSupPr>
                        <m:ctrlPr>
                          <a:rPr lang="en-US" sz="2600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SupPr>
                      <m:e>
                        <m:r>
                          <a:rPr lang="en-US" sz="2600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∑</m:t>
                        </m:r>
                      </m:e>
                      <m:sub>
                        <m:r>
                          <a:rPr lang="en-US" sz="2600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𝑘</m:t>
                        </m:r>
                        <m:r>
                          <a:rPr lang="en-US" sz="2600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=0</m:t>
                        </m:r>
                      </m:sub>
                      <m:sup>
                        <m:r>
                          <a:rPr lang="en-US" sz="2600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∞</m:t>
                        </m:r>
                      </m:sup>
                    </m:sSubSup>
                    <m:sSub>
                      <m:sSubPr>
                        <m:ctrlPr>
                          <a:rPr lang="en-US" sz="2600" i="1" dirty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𝐵</m:t>
                        </m:r>
                      </m:e>
                      <m:sub>
                        <m:r>
                          <a:rPr lang="en-US" sz="2600" i="1" dirty="0">
                            <a:latin typeface="Cambria Math" panose="02040503050406030204" pitchFamily="18" charset="0"/>
                            <a:cs typeface="Arial" pitchFamily="34"/>
                          </a:rPr>
                          <m:t>0</m:t>
                        </m:r>
                        <m:r>
                          <a:rPr lang="en-US" sz="2600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𝑖</m:t>
                        </m:r>
                        <m:r>
                          <a:rPr lang="en-US" sz="2600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+</m:t>
                        </m:r>
                        <m:r>
                          <a:rPr lang="en-US" sz="2600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𝑘</m:t>
                        </m:r>
                      </m:sub>
                    </m:sSub>
                    <m:sSup>
                      <m:sSupPr>
                        <m:ctrlPr>
                          <a:rPr lang="en-US" sz="2600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pPr>
                      <m:e>
                        <m:r>
                          <a:rPr lang="en-US" sz="2600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𝐺</m:t>
                        </m:r>
                      </m:e>
                      <m:sup>
                        <m:r>
                          <a:rPr lang="en-US" sz="2600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𝑘</m:t>
                        </m:r>
                      </m:sup>
                    </m:sSup>
                    <m:r>
                      <a:rPr lang="en-US" sz="2600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,</m:t>
                    </m:r>
                    <m:sSub>
                      <m:sSubPr>
                        <m:ctrlPr>
                          <a:rPr lang="en-US" sz="2600" i="1" dirty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600" i="1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acc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𝑖</m:t>
                        </m:r>
                      </m:sub>
                    </m:sSub>
                    <m:r>
                      <a:rPr lang="en-US" sz="2600" i="1" dirty="0">
                        <a:latin typeface="Cambria Math" panose="02040503050406030204" pitchFamily="18" charset="0"/>
                        <a:cs typeface="Arial" pitchFamily="34"/>
                      </a:rPr>
                      <m:t>=</m:t>
                    </m:r>
                    <m:sSubSup>
                      <m:sSubSupPr>
                        <m:ctrlPr>
                          <a:rPr lang="en-US" sz="2600" i="1" dirty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Sup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  <a:cs typeface="Arial" pitchFamily="34"/>
                          </a:rPr>
                          <m:t>∑</m:t>
                        </m:r>
                      </m:e>
                      <m:sub>
                        <m:r>
                          <a:rPr lang="en-US" sz="2600" i="1" dirty="0">
                            <a:latin typeface="Cambria Math" panose="02040503050406030204" pitchFamily="18" charset="0"/>
                            <a:cs typeface="Arial" pitchFamily="34"/>
                          </a:rPr>
                          <m:t>𝑘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  <a:cs typeface="Arial" pitchFamily="34"/>
                          </a:rPr>
                          <m:t>=0</m:t>
                        </m:r>
                      </m:sub>
                      <m:sup>
                        <m:r>
                          <a:rPr lang="en-US" sz="2600" i="1" dirty="0">
                            <a:latin typeface="Cambria Math" panose="02040503050406030204" pitchFamily="18" charset="0"/>
                            <a:cs typeface="Arial" pitchFamily="34"/>
                          </a:rPr>
                          <m:t>∞</m:t>
                        </m:r>
                      </m:sup>
                    </m:sSubSup>
                    <m:sSub>
                      <m:sSubPr>
                        <m:ctrlPr>
                          <a:rPr lang="en-US" sz="2600" i="1" dirty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𝐴</m:t>
                        </m:r>
                      </m:e>
                      <m:sub>
                        <m:r>
                          <a:rPr lang="en-US" sz="2600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𝑖</m:t>
                        </m:r>
                        <m:r>
                          <a:rPr lang="en-US" sz="2600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+</m:t>
                        </m:r>
                        <m:r>
                          <a:rPr lang="en-US" sz="2600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𝑘</m:t>
                        </m:r>
                      </m:sub>
                    </m:sSub>
                    <m:sSup>
                      <m:sSupPr>
                        <m:ctrlPr>
                          <a:rPr lang="en-US" sz="2600" i="1" dirty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p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  <a:cs typeface="Arial" pitchFamily="34"/>
                          </a:rPr>
                          <m:t>𝐺</m:t>
                        </m:r>
                      </m:e>
                      <m:sup>
                        <m:r>
                          <a:rPr lang="en-US" sz="2600" i="1" dirty="0">
                            <a:latin typeface="Cambria Math" panose="02040503050406030204" pitchFamily="18" charset="0"/>
                            <a:cs typeface="Arial" pitchFamily="34"/>
                          </a:rPr>
                          <m:t>𝑘</m:t>
                        </m:r>
                      </m:sup>
                    </m:sSup>
                    <m:r>
                      <a:rPr lang="en-US" sz="2600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, 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𝑛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=1,2,…</m:t>
                    </m:r>
                  </m:oMath>
                </a14:m>
                <a:r>
                  <a:rPr lang="en-US" sz="2600" dirty="0" smtClean="0">
                    <a:latin typeface="Arial" pitchFamily="34"/>
                    <a:cs typeface="Arial" pitchFamily="34"/>
                  </a:rPr>
                  <a:t>. </a:t>
                </a: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503999" y="1481039"/>
                <a:ext cx="9325800" cy="5527090"/>
              </a:xfrm>
              <a:blipFill rotWithShape="0">
                <a:blip r:embed="rId3"/>
                <a:stretch>
                  <a:fillRect l="-1177" t="-1985" r="-1308" b="-2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824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2374" y="7039539"/>
            <a:ext cx="5261032" cy="521280"/>
          </a:xfrm>
        </p:spPr>
        <p:txBody>
          <a:bodyPr/>
          <a:lstStyle/>
          <a:p>
            <a:pPr lvl="0" algn="l"/>
            <a:r>
              <a:rPr lang="en-US" dirty="0" smtClean="0"/>
              <a:t>Lecture 4: G/M/1 and M/G/1 type models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27000" y="7019512"/>
            <a:ext cx="2348280" cy="521280"/>
          </a:xfrm>
        </p:spPr>
        <p:txBody>
          <a:bodyPr/>
          <a:lstStyle/>
          <a:p>
            <a:pPr lvl="0"/>
            <a:fld id="{8A64FCAC-FB86-49F1-8D43-0D6EDB7C32DA}" type="slidenum"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 txBox="1">
                <a:spLocks noGrp="1"/>
              </p:cNvSpPr>
              <p:nvPr>
                <p:ph type="title" idx="4294967295"/>
              </p:nvPr>
            </p:nvSpPr>
            <p:spPr>
              <a:xfrm>
                <a:off x="503999" y="378026"/>
                <a:ext cx="9071640" cy="677108"/>
              </a:xfrm>
            </p:spPr>
            <p:txBody>
              <a:bodyPr>
                <a:spAutoFit/>
              </a:bodyPr>
              <a:lstStyle/>
              <a:p>
                <a:pPr lvl="0"/>
                <a:r>
                  <a:rPr lang="en-US" dirty="0" smtClean="0"/>
                  <a:t>Finding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503999" y="378026"/>
                <a:ext cx="9071640" cy="677108"/>
              </a:xfrm>
              <a:blipFill rotWithShape="0">
                <a:blip r:embed="rId3"/>
                <a:stretch>
                  <a:fillRect t="-25225" b="-48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503999" y="1481039"/>
                <a:ext cx="9325800" cy="4827796"/>
              </a:xfrm>
            </p:spPr>
            <p:txBody>
              <a:bodyPr>
                <a:spAutoFit/>
              </a:bodyPr>
              <a:lstStyle/>
              <a:p>
                <a:pPr marL="565200" lvl="0" indent="-457200" algn="l"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 smtClean="0">
                    <a:latin typeface="Arial" pitchFamily="34"/>
                    <a:cs typeface="Arial" pitchFamily="34"/>
                  </a:rPr>
                  <a:t>In many queueing systems for large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𝐾</m:t>
                    </m:r>
                  </m:oMath>
                </a14:m>
                <a:r>
                  <a:rPr lang="en-US" i="1" dirty="0">
                    <a:latin typeface="Arial" pitchFamily="34"/>
                    <a:cs typeface="Arial" pitchFamily="34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  <m:t>𝐾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Arial" pitchFamily="34"/>
                      </a:rPr>
                      <m:t>≈0</m:t>
                    </m:r>
                  </m:oMath>
                </a14:m>
                <a:r>
                  <a:rPr lang="en-US" dirty="0">
                    <a:latin typeface="Arial" pitchFamily="34"/>
                    <a:cs typeface="Arial" pitchFamily="34"/>
                  </a:rPr>
                  <a:t>. 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Using this,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𝐵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  <m:t>𝐾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→0</m:t>
                    </m:r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, then the following recursion (backward) can used </a:t>
                </a:r>
              </a:p>
              <a:p>
                <a:pPr lvl="0" algn="l">
                  <a:spcAft>
                    <a:spcPts val="600"/>
                  </a:spcAft>
                  <a:buSzPct val="45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itchFamily="34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𝐵</m:t>
                              </m:r>
                            </m:e>
                          </m:acc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cs typeface="Arial" pitchFamily="34"/>
                            </a:rPr>
                            <m:t>𝑖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  <a:cs typeface="Arial" pitchFamily="34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𝐵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0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𝑖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  <a:cs typeface="Arial" pitchFamily="34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itchFamily="34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𝐵</m:t>
                              </m:r>
                            </m:e>
                          </m:acc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cs typeface="Arial" pitchFamily="34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+1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  <a:cs typeface="Arial" pitchFamily="34"/>
                        </a:rPr>
                        <m:t>𝐺</m:t>
                      </m:r>
                    </m:oMath>
                  </m:oMathPara>
                </a14:m>
                <a:endParaRPr lang="en-US" dirty="0" smtClean="0">
                  <a:latin typeface="Arial" pitchFamily="34"/>
                  <a:cs typeface="Arial" pitchFamily="34"/>
                </a:endParaRPr>
              </a:p>
              <a:p>
                <a:pPr algn="l">
                  <a:spcAft>
                    <a:spcPts val="600"/>
                  </a:spcAft>
                  <a:buSzPct val="45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itchFamily="34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cs typeface="Arial" pitchFamily="34"/>
                            </a:rPr>
                            <m:t>𝑖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  <a:cs typeface="Arial" pitchFamily="34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𝐴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cs typeface="Arial" pitchFamily="34"/>
                            </a:rPr>
                            <m:t>𝑖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  <a:cs typeface="Arial" pitchFamily="34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itchFamily="34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cs typeface="Arial" pitchFamily="34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Arial" pitchFamily="34"/>
                            </a:rPr>
                            <m:t>+1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  <a:cs typeface="Arial" pitchFamily="34"/>
                        </a:rPr>
                        <m:t>𝐺</m:t>
                      </m:r>
                    </m:oMath>
                  </m:oMathPara>
                </a14:m>
                <a:endParaRPr lang="en-US" dirty="0" smtClean="0">
                  <a:latin typeface="Arial" pitchFamily="34"/>
                  <a:cs typeface="Arial" pitchFamily="34"/>
                </a:endParaRPr>
              </a:p>
              <a:p>
                <a:pPr marL="565200" indent="-457200" algn="l"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 smtClean="0">
                    <a:latin typeface="Arial" pitchFamily="34"/>
                    <a:cs typeface="Arial" pitchFamily="34"/>
                  </a:rPr>
                  <a:t>In this case, </a:t>
                </a:r>
                <a:r>
                  <a:rPr lang="en-US" dirty="0">
                    <a:latin typeface="Arial" pitchFamily="34"/>
                    <a:cs typeface="Arial" pitchFamily="34"/>
                  </a:rPr>
                  <a:t>it is reasonable to truncate the infinite sum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>
                    <a:latin typeface="Arial" pitchFamily="34"/>
                    <a:cs typeface="Arial" pitchFamily="34"/>
                  </a:rPr>
                  <a:t> at </a:t>
                </a:r>
                <a:r>
                  <a:rPr lang="en-US" i="1" dirty="0" smtClean="0">
                    <a:latin typeface="Arial" pitchFamily="34"/>
                    <a:cs typeface="Arial" pitchFamily="34"/>
                  </a:rPr>
                  <a:t>K</a:t>
                </a:r>
                <a:endParaRPr lang="en-US" dirty="0" smtClean="0">
                  <a:latin typeface="Arial" pitchFamily="34"/>
                  <a:cs typeface="Arial" pitchFamily="34"/>
                </a:endParaRPr>
              </a:p>
              <a:p>
                <a:pPr marL="565200" lvl="0" indent="-457200" algn="l"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 smtClean="0">
                    <a:latin typeface="Arial" pitchFamily="34"/>
                    <a:cs typeface="Arial" pitchFamily="34"/>
                  </a:rPr>
                  <a:t>The </a:t>
                </a:r>
                <a:r>
                  <a:rPr lang="en-US" dirty="0">
                    <a:latin typeface="Arial" pitchFamily="34"/>
                    <a:cs typeface="Arial" pitchFamily="34"/>
                  </a:rPr>
                  <a:t>matrix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Arial" pitchFamily="34"/>
                      </a:rPr>
                      <m:t>𝐺</m:t>
                    </m:r>
                  </m:oMath>
                </a14:m>
                <a:r>
                  <a:rPr lang="en-US" dirty="0">
                    <a:latin typeface="Arial" pitchFamily="34"/>
                    <a:cs typeface="Arial" pitchFamily="34"/>
                  </a:rPr>
                  <a:t> can be found recursively as follows</a:t>
                </a:r>
              </a:p>
              <a:p>
                <a:pPr lvl="0" algn="l">
                  <a:spcAft>
                    <a:spcPts val="600"/>
                  </a:spcAft>
                  <a:buSzPct val="45000"/>
                </a:pPr>
                <a:r>
                  <a:rPr lang="en-US" dirty="0">
                    <a:latin typeface="Arial" pitchFamily="34"/>
                    <a:cs typeface="Arial" pitchFamily="34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Arial" pitchFamily="34"/>
                      </a:rPr>
                      <m:t>=−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  <m:t>−1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Arial" pitchFamily="34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Arial" pitchFamily="34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  <m:t>+</m:t>
                        </m:r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Arial" pitchFamily="34"/>
                              </a:rPr>
                              <m:t>=2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𝐾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𝑖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Arial" pitchFamily="34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cs typeface="Arial" pitchFamily="34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Arial" pitchFamily="34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Arial" pitchFamily="34"/>
                                          </a:rPr>
                                          <m:t>𝑙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𝑖</m:t>
                                </m:r>
                              </m:sup>
                            </m:sSup>
                          </m:e>
                        </m:nary>
                      </m:e>
                    </m:d>
                    <m:r>
                      <a:rPr lang="en-US">
                        <a:latin typeface="Cambria Math" panose="02040503050406030204" pitchFamily="18" charset="0"/>
                        <a:cs typeface="Arial" pitchFamily="34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  <a:cs typeface="Arial" pitchFamily="34"/>
                      </a:rPr>
                      <m:t>𝑙</m:t>
                    </m:r>
                    <m:r>
                      <a:rPr lang="en-US">
                        <a:latin typeface="Cambria Math" panose="02040503050406030204" pitchFamily="18" charset="0"/>
                        <a:cs typeface="Arial" pitchFamily="34"/>
                      </a:rPr>
                      <m:t>=1,2,</m:t>
                    </m:r>
                    <m:r>
                      <a:rPr lang="en-US" i="1">
                        <a:latin typeface="Cambria Math" panose="02040503050406030204" pitchFamily="18" charset="0"/>
                        <a:cs typeface="Arial" pitchFamily="34"/>
                      </a:rPr>
                      <m:t>…</m:t>
                    </m:r>
                    <m:r>
                      <a:rPr lang="en-US">
                        <a:latin typeface="Cambria Math" panose="02040503050406030204" pitchFamily="18" charset="0"/>
                        <a:cs typeface="Arial" pitchFamily="34"/>
                      </a:rPr>
                      <m:t>,</m:t>
                    </m:r>
                  </m:oMath>
                </a14:m>
                <a:r>
                  <a:rPr lang="en-US" dirty="0">
                    <a:latin typeface="Arial" pitchFamily="34"/>
                    <a:cs typeface="Arial" pitchFamily="34"/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Arial" pitchFamily="34"/>
                      </a:rPr>
                      <m:t>=0</m:t>
                    </m:r>
                  </m:oMath>
                </a14:m>
                <a:r>
                  <a:rPr lang="en-US" i="1" dirty="0">
                    <a:latin typeface="Arial" pitchFamily="34"/>
                    <a:cs typeface="Arial" pitchFamily="34"/>
                  </a:rPr>
                  <a:t>. </a:t>
                </a:r>
              </a:p>
              <a:p>
                <a:pPr marL="565200" lvl="0" indent="-457200" algn="l"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>
                    <a:latin typeface="Arial" pitchFamily="34"/>
                    <a:cs typeface="Arial" pitchFamily="34"/>
                  </a:rPr>
                  <a:t>It can be shown that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𝐺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  <a:cs typeface="Arial" pitchFamily="34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→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𝐺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 </m:t>
                    </m:r>
                  </m:oMath>
                </a14:m>
                <a:r>
                  <a:rPr lang="en-US" dirty="0">
                    <a:latin typeface="Arial" pitchFamily="34"/>
                    <a:cs typeface="Arial" pitchFamily="34"/>
                  </a:rPr>
                  <a:t>for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→∞</m:t>
                    </m:r>
                  </m:oMath>
                </a14:m>
                <a:endParaRPr lang="en-US" dirty="0" smtClean="0">
                  <a:latin typeface="Arial" pitchFamily="34"/>
                  <a:cs typeface="Arial" pitchFamily="34"/>
                </a:endParaRP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503999" y="1481039"/>
                <a:ext cx="9325800" cy="4827796"/>
              </a:xfrm>
              <a:blipFill rotWithShape="0">
                <a:blip r:embed="rId4"/>
                <a:stretch>
                  <a:fillRect t="-2273" r="-2420" b="-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029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2374" y="7039539"/>
            <a:ext cx="5261032" cy="521280"/>
          </a:xfrm>
        </p:spPr>
        <p:txBody>
          <a:bodyPr/>
          <a:lstStyle/>
          <a:p>
            <a:pPr lvl="0" algn="l"/>
            <a:r>
              <a:rPr lang="en-US" dirty="0" smtClean="0"/>
              <a:t>Lecture 4: G/M/1 and M/G/1 type models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27000" y="7019512"/>
            <a:ext cx="2348280" cy="521280"/>
          </a:xfrm>
        </p:spPr>
        <p:txBody>
          <a:bodyPr/>
          <a:lstStyle/>
          <a:p>
            <a:pPr lvl="0"/>
            <a:fld id="{8A64FCAC-FB86-49F1-8D43-0D6EDB7C32DA}" type="slidenum"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 txBox="1">
                <a:spLocks noGrp="1"/>
              </p:cNvSpPr>
              <p:nvPr>
                <p:ph type="title" idx="4294967295"/>
              </p:nvPr>
            </p:nvSpPr>
            <p:spPr>
              <a:xfrm>
                <a:off x="503999" y="378026"/>
                <a:ext cx="9071640" cy="677108"/>
              </a:xfrm>
            </p:spPr>
            <p:txBody>
              <a:bodyPr>
                <a:spAutoFit/>
              </a:bodyPr>
              <a:lstStyle/>
              <a:p>
                <a:pPr lvl="0"/>
                <a:r>
                  <a:rPr lang="en-US" dirty="0"/>
                  <a:t>P</a:t>
                </a:r>
                <a:r>
                  <a:rPr lang="en-US" dirty="0" smtClean="0"/>
                  <a:t>robabilities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503999" y="378026"/>
                <a:ext cx="9071640" cy="677108"/>
              </a:xfrm>
              <a:blipFill rotWithShape="0">
                <a:blip r:embed="rId3"/>
                <a:stretch>
                  <a:fillRect t="-25225" b="-48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503999" y="1481039"/>
                <a:ext cx="9325800" cy="5762347"/>
              </a:xfrm>
            </p:spPr>
            <p:txBody>
              <a:bodyPr>
                <a:spAutoFit/>
              </a:bodyPr>
              <a:lstStyle/>
              <a:p>
                <a:pPr lvl="0" algn="l">
                  <a:spcAft>
                    <a:spcPts val="600"/>
                  </a:spcAft>
                </a:pPr>
                <a:r>
                  <a:rPr lang="en-US" b="1" dirty="0" smtClean="0">
                    <a:latin typeface="Arial" pitchFamily="34"/>
                    <a:cs typeface="Arial" pitchFamily="34"/>
                  </a:rPr>
                  <a:t>Theorem: </a:t>
                </a:r>
                <a:r>
                  <a:rPr lang="en-US" dirty="0"/>
                  <a:t>The stationary probability vectors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𝑝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cs typeface="Arial" pitchFamily="34"/>
                      </a:rPr>
                      <m:t>0</m:t>
                    </m:r>
                  </m:oMath>
                </a14:m>
                <a:r>
                  <a:rPr lang="en-US" baseline="-25000" dirty="0">
                    <a:latin typeface="Arial" pitchFamily="34"/>
                    <a:cs typeface="Arial" pitchFamily="34"/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𝑝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cs typeface="Arial" pitchFamily="34"/>
                      </a:rPr>
                      <m:t>1</m:t>
                    </m:r>
                  </m:oMath>
                </a14:m>
                <a:endParaRPr lang="en-US" dirty="0"/>
              </a:p>
              <a:p>
                <a:pPr lvl="0">
                  <a:spcAft>
                    <a:spcPts val="600"/>
                  </a:spcAft>
                </a:pPr>
                <a:r>
                  <a:rPr lang="en-US" dirty="0"/>
                  <a:t>is the </a:t>
                </a:r>
                <a:r>
                  <a:rPr lang="en-US" i="1" dirty="0"/>
                  <a:t>normalized</a:t>
                </a:r>
                <a:r>
                  <a:rPr lang="en-US" dirty="0"/>
                  <a:t> unique solution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Arial" pitchFamily="34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Arial" pitchFamily="34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Arial" pitchFamily="34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𝐺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Arial" pitchFamily="34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  <m:t>0,0</m:t>
                        </m:r>
                      </m:e>
                    </m:d>
                  </m:oMath>
                </a14:m>
                <a:r>
                  <a:rPr lang="en-US" dirty="0">
                    <a:latin typeface="Cambria Math" panose="02040503050406030204" pitchFamily="18" charset="0"/>
                    <a:cs typeface="Arial" pitchFamily="34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Arial" pitchFamily="34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dirty="0">
                    <a:latin typeface="Cambria Math" panose="02040503050406030204" pitchFamily="18" charset="0"/>
                    <a:cs typeface="Arial" pitchFamily="34"/>
                  </a:rPr>
                  <a:t> is the </a:t>
                </a:r>
                <a:r>
                  <a:rPr lang="en-US" i="1" dirty="0">
                    <a:latin typeface="Cambria Math" panose="02040503050406030204" pitchFamily="18" charset="0"/>
                    <a:cs typeface="Arial" pitchFamily="34"/>
                  </a:rPr>
                  <a:t>generator</a:t>
                </a:r>
                <a:r>
                  <a:rPr lang="en-US" dirty="0">
                    <a:latin typeface="Cambria Math" panose="02040503050406030204" pitchFamily="18" charset="0"/>
                    <a:cs typeface="Arial" pitchFamily="34"/>
                  </a:rPr>
                  <a:t> </a:t>
                </a:r>
                <a:r>
                  <a:rPr lang="en-US" dirty="0" smtClean="0">
                    <a:latin typeface="Cambria Math" panose="02040503050406030204" pitchFamily="18" charset="0"/>
                    <a:cs typeface="Arial" pitchFamily="34"/>
                  </a:rPr>
                  <a:t>of an irreducible chain given </a:t>
                </a:r>
                <a:r>
                  <a:rPr lang="en-US" dirty="0">
                    <a:latin typeface="Cambria Math" panose="02040503050406030204" pitchFamily="18" charset="0"/>
                    <a:cs typeface="Arial" pitchFamily="34"/>
                  </a:rPr>
                  <a:t>by </a:t>
                </a:r>
              </a:p>
              <a:p>
                <a:pPr algn="ctr">
                  <a:spcAft>
                    <a:spcPts val="600"/>
                  </a:spcAft>
                  <a:buSzPct val="45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  <a:cs typeface="Arial" pitchFamily="34"/>
                        </a:rPr>
                        <m:t>𝐵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𝐺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  <a:cs typeface="Arial" pitchFamily="34"/>
                        </a:rPr>
                        <m:t>=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00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10</m:t>
                                  </m:r>
                                </m:sub>
                              </m:sSub>
                            </m:e>
                          </m:eqArr>
                          <m:eqArr>
                            <m:eqArrPr>
                              <m:ctrlPr>
                                <a:rPr lang="en-US" sz="2600" i="1">
                                  <a:latin typeface="Cambria Math" panose="02040503050406030204" pitchFamily="18" charset="0"/>
                                  <a:cs typeface="Arial" pitchFamily="34"/>
                                </a:rPr>
                              </m:ctrlPr>
                            </m:eqArr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        </m:t>
                              </m:r>
                              <m:sSubSup>
                                <m:sSubSupPr>
                                  <m:ctrlPr>
                                    <a:rPr lang="en-US" sz="2600" i="1" dirty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600" i="1" dirty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∑</m:t>
                                  </m:r>
                                </m:e>
                                <m:sub>
                                  <m:r>
                                    <a:rPr lang="en-US" sz="2600" i="1" dirty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𝑘</m:t>
                                  </m:r>
                                  <m:r>
                                    <a:rPr lang="en-US" sz="2600" i="1" dirty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sz="2600" i="1" dirty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∞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2600" i="1" dirty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 dirty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600" i="1" dirty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01+</m:t>
                                  </m:r>
                                  <m:r>
                                    <a:rPr lang="en-US" sz="2600" i="1" dirty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600" i="1" dirty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i="1" dirty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𝐺</m:t>
                                  </m:r>
                                </m:e>
                                <m:sup>
                                  <m:r>
                                    <a:rPr lang="en-US" sz="2600" i="1" dirty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       </m:t>
                              </m:r>
                              <m:sSubSup>
                                <m:sSubSupPr>
                                  <m:ctrlPr>
                                    <a:rPr lang="en-US" sz="2600" i="1" dirty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600" i="1" dirty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∑</m:t>
                                  </m:r>
                                </m:e>
                                <m:sub>
                                  <m:r>
                                    <a:rPr lang="en-US" sz="2600" i="1" dirty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𝑘</m:t>
                                  </m:r>
                                  <m:r>
                                    <a:rPr lang="en-US" sz="2600" i="1" dirty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sz="2600" i="1" dirty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∞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2600" i="1" dirty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 dirty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600" i="1" dirty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1+</m:t>
                                  </m:r>
                                  <m:r>
                                    <a:rPr lang="en-US" sz="2600" i="1" dirty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600" i="1" dirty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i="1" dirty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𝐺</m:t>
                                  </m:r>
                                </m:e>
                                <m:sup>
                                  <m:r>
                                    <a:rPr lang="en-US" sz="2600" i="1" dirty="0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  <a:cs typeface="Arial" pitchFamily="34"/>
                        </a:rPr>
                        <m:t>.</m:t>
                      </m:r>
                    </m:oMath>
                  </m:oMathPara>
                </a14:m>
                <a:endParaRPr lang="en-US" b="0" dirty="0" smtClean="0">
                  <a:latin typeface="Cambria Math" panose="02040503050406030204" pitchFamily="18" charset="0"/>
                  <a:cs typeface="Arial" pitchFamily="34"/>
                </a:endParaRPr>
              </a:p>
              <a:p>
                <a:pPr marL="565200" indent="-457200" algn="l"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sz="2600" dirty="0" smtClean="0">
                    <a:latin typeface="Cambria Math" panose="02040503050406030204" pitchFamily="18" charset="0"/>
                    <a:cs typeface="Arial" pitchFamily="34"/>
                  </a:rPr>
                  <a:t>Normalization should be done such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naryPr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𝑖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=0</m:t>
                        </m:r>
                      </m:sub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𝑖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𝑒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=1</m:t>
                        </m:r>
                      </m:e>
                    </m:nary>
                  </m:oMath>
                </a14:m>
                <a:endParaRPr lang="en-US" sz="2600" b="0" dirty="0" smtClean="0">
                  <a:latin typeface="Cambria Math" panose="02040503050406030204" pitchFamily="18" charset="0"/>
                  <a:cs typeface="Arial" pitchFamily="34"/>
                </a:endParaRPr>
              </a:p>
              <a:p>
                <a:pPr marL="565200" indent="-457200" algn="l"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cs typeface="Arial" pitchFamily="34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sz="2600" i="1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Arial" pitchFamily="34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600" b="0" dirty="0" smtClean="0">
                    <a:latin typeface="Cambria Math" panose="02040503050406030204" pitchFamily="18" charset="0"/>
                    <a:cs typeface="Arial" pitchFamily="34"/>
                  </a:rPr>
                  <a:t> is M/G/1-type process restricted to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𝑙</m:t>
                    </m:r>
                    <m:d>
                      <m:dPr>
                        <m:ctrlPr>
                          <a:rPr lang="en-US" sz="2600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dPr>
                      <m:e>
                        <m:r>
                          <a:rPr lang="en-US" sz="2600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0</m:t>
                        </m:r>
                      </m:e>
                    </m:d>
                    <m:r>
                      <a:rPr lang="en-US" sz="2600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 &amp; 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𝑙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(1)</m:t>
                    </m:r>
                  </m:oMath>
                </a14:m>
                <a:r>
                  <a:rPr lang="en-US" sz="2600" b="0" dirty="0" smtClean="0">
                    <a:latin typeface="Cambria Math" panose="02040503050406030204" pitchFamily="18" charset="0"/>
                    <a:cs typeface="Arial" pitchFamily="34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cs typeface="Arial" pitchFamily="34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sz="2600" i="1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Arial" pitchFamily="34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600" b="0" dirty="0" smtClean="0">
                    <a:latin typeface="Cambria Math" panose="02040503050406030204" pitchFamily="18" charset="0"/>
                    <a:cs typeface="Arial" pitchFamily="34"/>
                  </a:rPr>
                  <a:t>e=0</a:t>
                </a:r>
              </a:p>
              <a:p>
                <a:pPr algn="l">
                  <a:spcAft>
                    <a:spcPts val="600"/>
                  </a:spcAft>
                  <a:buSzPct val="45000"/>
                </a:pPr>
                <a:r>
                  <a:rPr lang="en-US" b="1" dirty="0" smtClean="0">
                    <a:latin typeface="Cambria Math" panose="02040503050406030204" pitchFamily="18" charset="0"/>
                    <a:cs typeface="Arial" pitchFamily="34"/>
                  </a:rPr>
                  <a:t>Special case:</a:t>
                </a:r>
                <a:r>
                  <a:rPr lang="en-US" dirty="0" smtClean="0">
                    <a:latin typeface="Cambria Math" panose="02040503050406030204" pitchFamily="18" charset="0"/>
                    <a:cs typeface="Arial" pitchFamily="34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  <m:t>10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itchFamily="34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>
                  <a:latin typeface="Cambria Math" panose="02040503050406030204" pitchFamily="18" charset="0"/>
                  <a:cs typeface="Arial" pitchFamily="34"/>
                </a:endParaRPr>
              </a:p>
              <a:p>
                <a:pPr marL="565200" indent="-457200" algn="l"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sz="2600" dirty="0"/>
                  <a:t>R</a:t>
                </a:r>
                <a:r>
                  <a:rPr lang="en-US" sz="2600" dirty="0" smtClean="0"/>
                  <a:t>ecursion </a:t>
                </a:r>
                <a:r>
                  <a:rPr lang="en-US" sz="2600" dirty="0"/>
                  <a:t>in </a:t>
                </a:r>
                <a:r>
                  <a:rPr lang="en-US" sz="2600" dirty="0" smtClean="0"/>
                  <a:t>the theorem in slide 15 will </a:t>
                </a:r>
                <a:r>
                  <a:rPr lang="en-US" sz="2600" dirty="0"/>
                  <a:t>also hold from for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600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600" dirty="0"/>
                  <a:t>. </a:t>
                </a:r>
                <a:endParaRPr lang="en-US" sz="2600" i="1" dirty="0" smtClean="0">
                  <a:latin typeface="Cambria Math" panose="02040503050406030204" pitchFamily="18" charset="0"/>
                  <a:cs typeface="Arial" pitchFamily="34"/>
                </a:endParaRPr>
              </a:p>
              <a:p>
                <a:pPr marL="565200" indent="-457200" algn="l"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cs typeface="Arial" pitchFamily="34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sz="2600" i="1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Arial" pitchFamily="34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600" b="0" dirty="0" smtClean="0">
                    <a:latin typeface="Cambria Math" panose="02040503050406030204" pitchFamily="18" charset="0"/>
                    <a:cs typeface="Arial" pitchFamily="34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i="1" dirty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Sup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  <a:cs typeface="Arial" pitchFamily="34"/>
                          </a:rPr>
                          <m:t>∑</m:t>
                        </m:r>
                      </m:e>
                      <m:sub>
                        <m:r>
                          <a:rPr lang="en-US" sz="2600" i="1" dirty="0">
                            <a:latin typeface="Cambria Math" panose="02040503050406030204" pitchFamily="18" charset="0"/>
                            <a:cs typeface="Arial" pitchFamily="34"/>
                          </a:rPr>
                          <m:t>𝑘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  <a:cs typeface="Arial" pitchFamily="34"/>
                          </a:rPr>
                          <m:t>=0</m:t>
                        </m:r>
                      </m:sub>
                      <m:sup>
                        <m:r>
                          <a:rPr lang="en-US" sz="2600" i="1" dirty="0">
                            <a:latin typeface="Cambria Math" panose="02040503050406030204" pitchFamily="18" charset="0"/>
                            <a:cs typeface="Arial" pitchFamily="34"/>
                          </a:rPr>
                          <m:t>∞</m:t>
                        </m:r>
                      </m:sup>
                    </m:sSubSup>
                    <m:sSub>
                      <m:sSubPr>
                        <m:ctrlPr>
                          <a:rPr lang="en-US" sz="2600" i="1" dirty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  <a:cs typeface="Arial" pitchFamily="34"/>
                          </a:rPr>
                          <m:t>𝐵</m:t>
                        </m:r>
                      </m:e>
                      <m:sub>
                        <m:r>
                          <a:rPr lang="en-US" sz="2600" i="1" dirty="0">
                            <a:latin typeface="Cambria Math" panose="02040503050406030204" pitchFamily="18" charset="0"/>
                            <a:cs typeface="Arial" pitchFamily="34"/>
                          </a:rPr>
                          <m:t>0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  <a:cs typeface="Arial" pitchFamily="34"/>
                          </a:rPr>
                          <m:t>𝑘</m:t>
                        </m:r>
                      </m:sub>
                    </m:sSub>
                    <m:sSup>
                      <m:sSupPr>
                        <m:ctrlPr>
                          <a:rPr lang="en-US" sz="2600" i="1" dirty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p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  <a:cs typeface="Arial" pitchFamily="34"/>
                          </a:rPr>
                          <m:t>𝐺</m:t>
                        </m:r>
                      </m:e>
                      <m:sup>
                        <m:r>
                          <a:rPr lang="en-US" sz="2600" i="1" dirty="0">
                            <a:latin typeface="Cambria Math" panose="02040503050406030204" pitchFamily="18" charset="0"/>
                            <a:cs typeface="Arial" pitchFamily="34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600" b="0" dirty="0" smtClean="0">
                    <a:latin typeface="Cambria Math" panose="02040503050406030204" pitchFamily="18" charset="0"/>
                    <a:cs typeface="Arial" pitchFamily="34"/>
                  </a:rPr>
                  <a:t>. Moreover,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  <a:cs typeface="Arial" pitchFamily="34"/>
                      </a:rPr>
                      <m:t>𝑝</m:t>
                    </m:r>
                    <m:r>
                      <a:rPr lang="en-US" sz="2600" i="1" baseline="-25000" dirty="0">
                        <a:latin typeface="Cambria Math" panose="02040503050406030204" pitchFamily="18" charset="0"/>
                        <a:cs typeface="Arial" pitchFamily="34"/>
                      </a:rPr>
                      <m:t>0</m:t>
                    </m:r>
                  </m:oMath>
                </a14:m>
                <a:r>
                  <a:rPr lang="en-US" sz="2600" baseline="-25000" dirty="0">
                    <a:latin typeface="Arial" pitchFamily="34"/>
                    <a:cs typeface="Arial" pitchFamily="34"/>
                  </a:rPr>
                  <a:t> </a:t>
                </a:r>
                <a:r>
                  <a:rPr lang="en-US" sz="2600" dirty="0" smtClean="0"/>
                  <a:t>is </a:t>
                </a:r>
                <a:r>
                  <a:rPr lang="en-US" sz="2600" dirty="0"/>
                  <a:t>the </a:t>
                </a:r>
                <a:r>
                  <a:rPr lang="en-US" sz="2600" i="1" dirty="0"/>
                  <a:t>normalized</a:t>
                </a:r>
                <a:r>
                  <a:rPr lang="en-US" sz="2600" dirty="0"/>
                  <a:t> unique solution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0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  <a:cs typeface="Arial" pitchFamily="34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sz="2600" i="1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𝐺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  <a:cs typeface="Arial" pitchFamily="34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Arial" pitchFamily="34"/>
                      </a:rPr>
                      <m:t>0</m:t>
                    </m:r>
                  </m:oMath>
                </a14:m>
                <a:endParaRPr lang="en-US" sz="2600" b="0" dirty="0" smtClean="0">
                  <a:latin typeface="Cambria Math" panose="02040503050406030204" pitchFamily="18" charset="0"/>
                  <a:cs typeface="Arial" pitchFamily="34"/>
                </a:endParaRP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503999" y="1481039"/>
                <a:ext cx="9325800" cy="5762347"/>
              </a:xfrm>
              <a:blipFill rotWithShape="0">
                <a:blip r:embed="rId4"/>
                <a:stretch>
                  <a:fillRect l="-1177" t="-1905" r="-2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991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2374" y="7152273"/>
            <a:ext cx="5261032" cy="521280"/>
          </a:xfrm>
        </p:spPr>
        <p:txBody>
          <a:bodyPr/>
          <a:lstStyle/>
          <a:p>
            <a:pPr lvl="0" algn="l"/>
            <a:r>
              <a:rPr lang="en-US" dirty="0" smtClean="0"/>
              <a:t>Lecture 4: G/M/1 and M/G/1 type models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27000" y="7019512"/>
            <a:ext cx="2348280" cy="521280"/>
          </a:xfrm>
        </p:spPr>
        <p:txBody>
          <a:bodyPr/>
          <a:lstStyle/>
          <a:p>
            <a:pPr lvl="0"/>
            <a:fld id="{8A64FCAC-FB86-49F1-8D43-0D6EDB7C32DA}" type="slidenum"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 txBox="1">
                <a:spLocks noGrp="1"/>
              </p:cNvSpPr>
              <p:nvPr>
                <p:ph type="title" idx="4294967295"/>
              </p:nvPr>
            </p:nvSpPr>
            <p:spPr>
              <a:xfrm>
                <a:off x="503999" y="378026"/>
                <a:ext cx="9325800" cy="677108"/>
              </a:xfr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dirty="0" smtClean="0"/>
                  <a:t>Finding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: special case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  <m:t>10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Arial" pitchFamily="34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503999" y="378026"/>
                <a:ext cx="9325800" cy="677108"/>
              </a:xfrm>
              <a:blipFill rotWithShape="0">
                <a:blip r:embed="rId3"/>
                <a:stretch>
                  <a:fillRect t="-25225" b="-48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503999" y="1481039"/>
                <a:ext cx="9325800" cy="5710794"/>
              </a:xfrm>
            </p:spPr>
            <p:txBody>
              <a:bodyPr>
                <a:spAutoFit/>
              </a:bodyPr>
              <a:lstStyle/>
              <a:p>
                <a:pPr marL="565200" lvl="0" indent="-457200"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 smtClean="0"/>
                  <a:t>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565200" indent="-457200" algn="l"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 smtClean="0">
                    <a:latin typeface="Cambria Math" panose="02040503050406030204" pitchFamily="18" charset="0"/>
                  </a:rPr>
                  <a:t>Assume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 is irreducible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ctr">
                  <a:spcAft>
                    <a:spcPts val="600"/>
                  </a:spcAft>
                  <a:buSzPct val="45000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 smtClean="0"/>
                  <a:t> (load  measure) </a:t>
                </a:r>
              </a:p>
              <a:p>
                <a:pPr lvl="0" algn="l">
                  <a:spcAft>
                    <a:spcPts val="600"/>
                  </a:spcAft>
                </a:pPr>
                <a:r>
                  <a:rPr lang="en-US" b="1" dirty="0" smtClean="0">
                    <a:latin typeface="Arial" pitchFamily="34"/>
                    <a:cs typeface="Arial" pitchFamily="34"/>
                  </a:rPr>
                  <a:t>Theorem</a:t>
                </a:r>
                <a:r>
                  <a:rPr lang="en-US" b="1" dirty="0">
                    <a:latin typeface="Arial" pitchFamily="34"/>
                    <a:cs typeface="Arial" pitchFamily="34"/>
                  </a:rPr>
                  <a:t>: </a:t>
                </a:r>
                <a:r>
                  <a:rPr lang="en-US" dirty="0">
                    <a:latin typeface="Arial" pitchFamily="34"/>
                    <a:cs typeface="Arial" pitchFamily="34"/>
                  </a:rPr>
                  <a:t>Assume the 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generator </a:t>
                </a:r>
                <a:r>
                  <a:rPr lang="en-US" dirty="0">
                    <a:latin typeface="Arial" pitchFamily="34"/>
                    <a:cs typeface="Arial" pitchFamily="34"/>
                  </a:rPr>
                  <a:t>of skip-free to the left process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latin typeface="Arial" pitchFamily="34"/>
                    <a:cs typeface="Arial" pitchFamily="34"/>
                  </a:rPr>
                  <a:t> are irreducible. If the skip-free to the left process is ergodic, then </a:t>
                </a:r>
              </a:p>
              <a:p>
                <a:pPr lvl="0" algn="l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cs typeface="Arial" pitchFamily="34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  <a:cs typeface="Arial" pitchFamily="34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Arial" pitchFamily="34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Arial" pitchFamily="34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Arial" pitchFamily="34"/>
                            </a:rPr>
                            <m:t>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Arial" pitchFamily="34"/>
                            </a:rPr>
                            <m:t>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Arial" pitchFamily="34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Arial" pitchFamily="34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Arial" pitchFamily="34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Arial" pitchFamily="34"/>
                            </a:rPr>
                            <m:t>𝐵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itchFamily="34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𝐴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itchFamily="34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cs typeface="Arial" pitchFamily="34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Arial" pitchFamily="34"/>
                  <a:cs typeface="Arial" pitchFamily="34"/>
                </a:endParaRPr>
              </a:p>
              <a:p>
                <a:pPr lvl="0" algn="l">
                  <a:spcAft>
                    <a:spcPts val="600"/>
                  </a:spcAft>
                </a:pPr>
                <a:r>
                  <a:rPr lang="en-US" b="1" dirty="0" smtClean="0">
                    <a:latin typeface="Cambria Math" panose="02040503050406030204" pitchFamily="18" charset="0"/>
                    <a:cs typeface="Arial" pitchFamily="34"/>
                  </a:rPr>
                  <a:t>Proof</a:t>
                </a:r>
                <a:r>
                  <a:rPr lang="en-US" dirty="0" smtClean="0">
                    <a:latin typeface="Cambria Math" panose="02040503050406030204" pitchFamily="18" charset="0"/>
                    <a:cs typeface="Arial" pitchFamily="34"/>
                  </a:rPr>
                  <a:t>: Similar Theorem 4.8 in Bini et al. (2005)</a:t>
                </a:r>
                <a:endParaRPr lang="en-US" dirty="0">
                  <a:latin typeface="Cambria Math" panose="02040503050406030204" pitchFamily="18" charset="0"/>
                  <a:cs typeface="Arial" pitchFamily="34"/>
                </a:endParaRPr>
              </a:p>
              <a:p>
                <a:pPr marL="565200" indent="-457200" algn="l"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b="0" dirty="0" smtClean="0">
                    <a:cs typeface="Arial" pitchFamily="34"/>
                  </a:rPr>
                  <a:t>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Arial" pitchFamily="34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  <m:t>𝐺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Arial" pitchFamily="34"/>
                      </a:rPr>
                      <m:t>=0</m:t>
                    </m:r>
                  </m:oMath>
                </a14:m>
                <a:r>
                  <a:rPr lang="en-US" dirty="0" smtClean="0"/>
                  <a:t> and additional equation in the previous Theorem,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can be uniquely determined</a:t>
                </a:r>
              </a:p>
              <a:p>
                <a:pPr marL="565200" indent="-457200"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It is also possible 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nary>
                  </m:oMath>
                </a14:m>
                <a:r>
                  <a:rPr lang="en-US" dirty="0" smtClean="0"/>
                  <a:t> in closed form as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 smtClean="0"/>
                  <a:t>… </a:t>
                </a: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503999" y="1481039"/>
                <a:ext cx="9325800" cy="5710794"/>
              </a:xfrm>
              <a:blipFill rotWithShape="0">
                <a:blip r:embed="rId4"/>
                <a:stretch>
                  <a:fillRect l="-1177" t="-2028" r="-1439" b="-2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256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9848" y="7269794"/>
            <a:ext cx="5261032" cy="521280"/>
          </a:xfrm>
        </p:spPr>
        <p:txBody>
          <a:bodyPr/>
          <a:lstStyle/>
          <a:p>
            <a:pPr lvl="0" algn="l"/>
            <a:r>
              <a:rPr lang="en-US" dirty="0" smtClean="0"/>
              <a:t>Lecture 4: G/M/1 and M/G/1 type models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27000" y="7019512"/>
            <a:ext cx="2348280" cy="521280"/>
          </a:xfrm>
        </p:spPr>
        <p:txBody>
          <a:bodyPr/>
          <a:lstStyle/>
          <a:p>
            <a:pPr lvl="0"/>
            <a:fld id="{8A64FCAC-FB86-49F1-8D43-0D6EDB7C32DA}" type="slidenum"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 txBox="1">
                <a:spLocks noGrp="1"/>
              </p:cNvSpPr>
              <p:nvPr>
                <p:ph type="title" idx="4294967295"/>
              </p:nvPr>
            </p:nvSpPr>
            <p:spPr>
              <a:xfrm>
                <a:off x="503999" y="162838"/>
                <a:ext cx="9325800" cy="1107996"/>
              </a:xfr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3600" dirty="0" smtClean="0"/>
                  <a:t>Example: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Geo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3600" dirty="0" smtClean="0"/>
                  <a:t>/D/1 with slot reservations in care pathway patients </a:t>
                </a:r>
                <a:endParaRPr lang="en-US" sz="3600" dirty="0"/>
              </a:p>
            </p:txBody>
          </p:sp>
        </mc:Choice>
        <mc:Fallback xmlns="">
          <p:sp>
            <p:nvSpPr>
              <p:cNvPr id="2" name="Title 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503999" y="162838"/>
                <a:ext cx="9325800" cy="1107996"/>
              </a:xfrm>
              <a:blipFill rotWithShape="0">
                <a:blip r:embed="rId3"/>
                <a:stretch>
                  <a:fillRect t="-12155" r="-1112" b="-24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75781" y="1405883"/>
            <a:ext cx="9454018" cy="6129370"/>
          </a:xfrm>
        </p:spPr>
        <p:txBody>
          <a:bodyPr wrap="square">
            <a:spAutoFit/>
          </a:bodyPr>
          <a:lstStyle/>
          <a:p>
            <a:pPr marL="565200" lvl="0" indent="-457200">
              <a:spcAft>
                <a:spcPts val="600"/>
              </a:spcAft>
              <a:buSzPct val="45000"/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 marL="565200" lvl="0" indent="-457200">
              <a:spcAft>
                <a:spcPts val="600"/>
              </a:spcAft>
              <a:buSzPct val="45000"/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565200" lvl="0" indent="-457200">
              <a:spcAft>
                <a:spcPts val="600"/>
              </a:spcAft>
              <a:buSzPct val="45000"/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 marL="565200" lvl="0" indent="-457200">
              <a:spcAft>
                <a:spcPts val="600"/>
              </a:spcAft>
              <a:buSzPct val="45000"/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565200" lvl="0" indent="-457200">
              <a:spcAft>
                <a:spcPts val="600"/>
              </a:spcAft>
              <a:buSzPct val="45000"/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 marL="565200" lvl="0" indent="-457200">
              <a:spcAft>
                <a:spcPts val="600"/>
              </a:spcAft>
              <a:buSzPct val="45000"/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565200" lvl="0" indent="-457200">
              <a:spcAft>
                <a:spcPts val="0"/>
              </a:spcAft>
              <a:buSzPct val="45000"/>
              <a:buFont typeface="Wingdings" panose="05000000000000000000" pitchFamily="2" charset="2"/>
              <a:buChar char="q"/>
            </a:pPr>
            <a:r>
              <a:rPr lang="en-US" sz="2400" dirty="0"/>
              <a:t>P</a:t>
            </a:r>
            <a:r>
              <a:rPr lang="en-US" sz="2400" dirty="0" smtClean="0"/>
              <a:t>riority </a:t>
            </a:r>
            <a:r>
              <a:rPr lang="en-US" sz="2400" dirty="0"/>
              <a:t>patient </a:t>
            </a:r>
            <a:r>
              <a:rPr lang="en-US" sz="2400" dirty="0" smtClean="0"/>
              <a:t>reserves </a:t>
            </a:r>
            <a:r>
              <a:rPr lang="en-US" sz="2400" dirty="0"/>
              <a:t>time </a:t>
            </a:r>
            <a:r>
              <a:rPr lang="en-US" sz="2400" dirty="0" smtClean="0"/>
              <a:t>slot </a:t>
            </a:r>
            <a:r>
              <a:rPr lang="en-US" sz="2400" dirty="0"/>
              <a:t>between </a:t>
            </a:r>
            <a:r>
              <a:rPr lang="en-US" sz="2400" i="1" dirty="0"/>
              <a:t>L </a:t>
            </a:r>
            <a:r>
              <a:rPr lang="en-US" sz="2400" dirty="0"/>
              <a:t>and </a:t>
            </a:r>
            <a:r>
              <a:rPr lang="en-US" sz="2400" i="1" dirty="0"/>
              <a:t>H </a:t>
            </a:r>
            <a:r>
              <a:rPr lang="en-US" sz="2400" dirty="0"/>
              <a:t>slots </a:t>
            </a:r>
            <a:r>
              <a:rPr lang="en-US" sz="2400" dirty="0" smtClean="0"/>
              <a:t>in future:</a:t>
            </a:r>
          </a:p>
          <a:p>
            <a:pPr marL="1200150" lvl="1" indent="-514350">
              <a:buSzPct val="100000"/>
              <a:buFont typeface="+mj-lt"/>
              <a:buAutoNum type="arabicPeriod"/>
            </a:pPr>
            <a:r>
              <a:rPr lang="en-US" dirty="0" smtClean="0"/>
              <a:t>If </a:t>
            </a:r>
            <a:r>
              <a:rPr lang="en-US" dirty="0"/>
              <a:t>time slot </a:t>
            </a:r>
            <a:r>
              <a:rPr lang="en-US" i="1" dirty="0"/>
              <a:t>L </a:t>
            </a:r>
            <a:r>
              <a:rPr lang="en-US" dirty="0"/>
              <a:t>is occupied by a regular patient, the </a:t>
            </a:r>
            <a:r>
              <a:rPr lang="en-US" dirty="0" smtClean="0"/>
              <a:t>priority patient </a:t>
            </a:r>
            <a:r>
              <a:rPr lang="en-US" dirty="0"/>
              <a:t>takes the position of the regular patient, and all regular patients </a:t>
            </a:r>
            <a:r>
              <a:rPr lang="en-US" dirty="0" smtClean="0"/>
              <a:t>from position </a:t>
            </a:r>
            <a:r>
              <a:rPr lang="en-US" i="1" dirty="0" smtClean="0"/>
              <a:t>L </a:t>
            </a:r>
            <a:r>
              <a:rPr lang="en-US" dirty="0" smtClean="0"/>
              <a:t>onward </a:t>
            </a:r>
            <a:r>
              <a:rPr lang="en-US" dirty="0"/>
              <a:t>are shifted to the next time </a:t>
            </a:r>
            <a:r>
              <a:rPr lang="en-US" dirty="0" smtClean="0"/>
              <a:t>slot</a:t>
            </a:r>
          </a:p>
          <a:p>
            <a:pPr marL="1200150" lvl="1" indent="-514350">
              <a:buSzPct val="100000"/>
              <a:buFont typeface="+mj-lt"/>
              <a:buAutoNum type="arabicPeriod"/>
            </a:pPr>
            <a:r>
              <a:rPr lang="en-US" dirty="0" smtClean="0"/>
              <a:t>If </a:t>
            </a:r>
            <a:r>
              <a:rPr lang="en-US" dirty="0"/>
              <a:t>slot </a:t>
            </a:r>
            <a:r>
              <a:rPr lang="en-US" i="1" dirty="0"/>
              <a:t>L </a:t>
            </a:r>
            <a:r>
              <a:rPr lang="en-US" dirty="0"/>
              <a:t>is occupied </a:t>
            </a:r>
            <a:r>
              <a:rPr lang="en-US" dirty="0" smtClean="0"/>
              <a:t>by </a:t>
            </a:r>
            <a:r>
              <a:rPr lang="en-US" dirty="0"/>
              <a:t>priority patient, </a:t>
            </a:r>
            <a:r>
              <a:rPr lang="en-US" dirty="0" smtClean="0"/>
              <a:t>then </a:t>
            </a:r>
            <a:r>
              <a:rPr lang="en-US" dirty="0"/>
              <a:t>new priority patient moves to the first available slot in the interval </a:t>
            </a:r>
            <a:r>
              <a:rPr lang="en-US" i="1" dirty="0"/>
              <a:t>L </a:t>
            </a:r>
            <a:r>
              <a:rPr lang="en-US" dirty="0"/>
              <a:t>+ 1, . . . , </a:t>
            </a:r>
            <a:r>
              <a:rPr lang="en-US" i="1" dirty="0" smtClean="0"/>
              <a:t>H </a:t>
            </a:r>
            <a:r>
              <a:rPr lang="en-US" dirty="0" smtClean="0"/>
              <a:t>that </a:t>
            </a:r>
            <a:r>
              <a:rPr lang="en-US" dirty="0"/>
              <a:t>is not occupied by a priority patient, and takes that position. </a:t>
            </a:r>
          </a:p>
          <a:p>
            <a:pPr marL="1200150" lvl="1" indent="-514350">
              <a:buSzPct val="100000"/>
              <a:buFont typeface="+mj-lt"/>
              <a:buAutoNum type="arabicPeriod"/>
            </a:pPr>
            <a:r>
              <a:rPr lang="en-US" dirty="0" smtClean="0"/>
              <a:t>If </a:t>
            </a:r>
            <a:r>
              <a:rPr lang="en-US" dirty="0"/>
              <a:t>all slots in the </a:t>
            </a:r>
            <a:r>
              <a:rPr lang="en-US" dirty="0" smtClean="0"/>
              <a:t>interval </a:t>
            </a:r>
            <a:r>
              <a:rPr lang="en-US" i="1" dirty="0" smtClean="0"/>
              <a:t>L</a:t>
            </a:r>
            <a:r>
              <a:rPr lang="en-US" dirty="0"/>
              <a:t>, . . . , </a:t>
            </a:r>
            <a:r>
              <a:rPr lang="en-US" i="1" dirty="0"/>
              <a:t>H </a:t>
            </a:r>
            <a:r>
              <a:rPr lang="en-US" dirty="0"/>
              <a:t>are occupied by priority patients, the new priority patient is </a:t>
            </a:r>
            <a:r>
              <a:rPr lang="en-US" dirty="0" smtClean="0"/>
              <a:t>blocked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879" y="1278169"/>
            <a:ext cx="8911401" cy="265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8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l"/>
            <a:r>
              <a:rPr lang="en-US" smtClean="0"/>
              <a:t>Lecture 4: G/M/1 and M/G/1 type models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48C370F-940D-433D-82F1-FA084C972E90}" type="slidenum">
              <a:t>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594026"/>
            <a:ext cx="9071640" cy="677108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Lecture 4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960944"/>
          </a:xfrm>
        </p:spPr>
        <p:txBody>
          <a:bodyPr/>
          <a:lstStyle/>
          <a:p>
            <a:pPr marL="565200" lvl="0" indent="-457200">
              <a:buSzPct val="45000"/>
              <a:buFont typeface="Wingdings" panose="05000000000000000000" pitchFamily="2" charset="2"/>
              <a:buChar char="q"/>
            </a:pPr>
            <a:r>
              <a:rPr lang="en-US" dirty="0"/>
              <a:t>This Lecture deals with </a:t>
            </a:r>
            <a:r>
              <a:rPr lang="en-US" dirty="0" smtClean="0"/>
              <a:t>continuous </a:t>
            </a:r>
            <a:r>
              <a:rPr lang="en-US" dirty="0"/>
              <a:t>time Markov </a:t>
            </a:r>
            <a:r>
              <a:rPr lang="en-US" dirty="0" smtClean="0"/>
              <a:t>chains</a:t>
            </a:r>
            <a:r>
              <a:rPr lang="en-US" i="1" dirty="0" smtClean="0"/>
              <a:t> </a:t>
            </a:r>
            <a:r>
              <a:rPr lang="en-US" dirty="0" smtClean="0"/>
              <a:t>with</a:t>
            </a:r>
            <a:r>
              <a:rPr lang="en-US" i="1" dirty="0" smtClean="0"/>
              <a:t> infinite state space</a:t>
            </a:r>
            <a:r>
              <a:rPr lang="en-US" dirty="0" smtClean="0"/>
              <a:t> </a:t>
            </a:r>
            <a:r>
              <a:rPr lang="en-US" dirty="0"/>
              <a:t>as opposed </a:t>
            </a:r>
            <a:r>
              <a:rPr lang="en-US" dirty="0" smtClean="0"/>
              <a:t>to finite space  with skip-free in one direction as opposed to QBDs Lecture 3</a:t>
            </a:r>
          </a:p>
          <a:p>
            <a:pPr marL="565200" lvl="0" indent="-457200">
              <a:buSzPct val="45000"/>
              <a:buFont typeface="Wingdings" panose="05000000000000000000" pitchFamily="2" charset="2"/>
              <a:buChar char="q"/>
            </a:pPr>
            <a:r>
              <a:rPr lang="en-US" b="1" dirty="0" smtClean="0"/>
              <a:t>Objective</a:t>
            </a:r>
            <a:r>
              <a:rPr lang="en-US" dirty="0" smtClean="0"/>
              <a:t>: To f</a:t>
            </a:r>
            <a:r>
              <a:rPr lang="en-US" sz="2800" dirty="0" smtClean="0"/>
              <a:t>ind equilibrium distribution of the Markov chain</a:t>
            </a:r>
          </a:p>
          <a:p>
            <a:pPr marL="108000" lvl="0" indent="0" algn="r">
              <a:buSzPct val="45000"/>
            </a:pP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2374" y="7039539"/>
            <a:ext cx="5261032" cy="521280"/>
          </a:xfrm>
        </p:spPr>
        <p:txBody>
          <a:bodyPr/>
          <a:lstStyle/>
          <a:p>
            <a:pPr lvl="0" algn="l"/>
            <a:r>
              <a:rPr lang="en-US" dirty="0" smtClean="0"/>
              <a:t>Lecture 4: G/M/1 and M/G/1 type models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27000" y="7019512"/>
            <a:ext cx="2348280" cy="521280"/>
          </a:xfrm>
        </p:spPr>
        <p:txBody>
          <a:bodyPr/>
          <a:lstStyle/>
          <a:p>
            <a:pPr lvl="0"/>
            <a:fld id="{8A64FCAC-FB86-49F1-8D43-0D6EDB7C32DA}" type="slidenum"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 txBox="1">
                <a:spLocks noGrp="1"/>
              </p:cNvSpPr>
              <p:nvPr>
                <p:ph type="title" idx="4294967295"/>
              </p:nvPr>
            </p:nvSpPr>
            <p:spPr>
              <a:xfrm>
                <a:off x="503999" y="162582"/>
                <a:ext cx="9325800" cy="1107996"/>
              </a:xfr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3600" dirty="0" smtClean="0"/>
                  <a:t>Example: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Geo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3600" dirty="0" smtClean="0"/>
                  <a:t>/D/1 with slot reservations in care pathway patients </a:t>
                </a:r>
                <a:endParaRPr lang="en-US" sz="3600" dirty="0"/>
              </a:p>
            </p:txBody>
          </p:sp>
        </mc:Choice>
        <mc:Fallback xmlns="">
          <p:sp>
            <p:nvSpPr>
              <p:cNvPr id="2" name="Title 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503999" y="162582"/>
                <a:ext cx="9325800" cy="1107996"/>
              </a:xfrm>
              <a:blipFill rotWithShape="0">
                <a:blip r:embed="rId3"/>
                <a:stretch>
                  <a:fillRect t="-12155" r="-1112" b="-24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503999" y="1405883"/>
                <a:ext cx="9325800" cy="4416594"/>
              </a:xfrm>
            </p:spPr>
            <p:txBody>
              <a:bodyPr>
                <a:spAutoFit/>
              </a:bodyPr>
              <a:lstStyle/>
              <a:p>
                <a:pPr marL="565200" indent="-457200">
                  <a:buSzPct val="50000"/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≥ 1, </m:t>
                    </m:r>
                  </m:oMath>
                </a14:m>
                <a:r>
                  <a:rPr lang="en-US" dirty="0"/>
                  <a:t>total number of regular patients waiting in the queue at the end of </a:t>
                </a:r>
                <a:r>
                  <a:rPr lang="en-US" dirty="0" smtClean="0"/>
                  <a:t>each </a:t>
                </a:r>
                <a:r>
                  <a:rPr lang="en-US" dirty="0"/>
                  <a:t>time </a:t>
                </a:r>
                <a:r>
                  <a:rPr lang="en-US" dirty="0" smtClean="0"/>
                  <a:t>slot (level state)</a:t>
                </a:r>
              </a:p>
              <a:p>
                <a:pPr marL="565200" indent="-457200">
                  <a:buSzPct val="50000"/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≥ 1,</m:t>
                    </m:r>
                  </m:oMath>
                </a14:m>
                <a:r>
                  <a:rPr lang="en-US" dirty="0"/>
                  <a:t> a state vector of length </a:t>
                </a:r>
                <a:r>
                  <a:rPr lang="en-US" i="1" dirty="0"/>
                  <a:t>H </a:t>
                </a:r>
                <a:r>
                  <a:rPr lang="en-US" dirty="0"/>
                  <a:t>with entries denoting </a:t>
                </a:r>
                <a:r>
                  <a:rPr lang="en-US" dirty="0" smtClean="0"/>
                  <a:t>which </a:t>
                </a:r>
                <a:r>
                  <a:rPr lang="en-US" dirty="0"/>
                  <a:t>slot in the set {1, . . . , </a:t>
                </a:r>
                <a:r>
                  <a:rPr lang="en-US" i="1" dirty="0"/>
                  <a:t>H</a:t>
                </a:r>
                <a:r>
                  <a:rPr lang="en-US" dirty="0"/>
                  <a:t>} contains a priority </a:t>
                </a:r>
                <a:r>
                  <a:rPr lang="en-US" dirty="0" smtClean="0"/>
                  <a:t>patient (phase state)</a:t>
                </a:r>
              </a:p>
              <a:p>
                <a:pPr marL="565200" indent="-457200">
                  <a:buSzPct val="50000"/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Two-dimensional process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lang="en-US" dirty="0" smtClean="0"/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)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discrete time </a:t>
                </a:r>
                <a:r>
                  <a:rPr lang="en-US" dirty="0"/>
                  <a:t>M</a:t>
                </a:r>
                <a:r>
                  <a:rPr lang="en-US" dirty="0" smtClean="0"/>
                  <a:t>arkov chain with transition probability matrix M/G/1-type form</a:t>
                </a:r>
              </a:p>
              <a:p>
                <a:pPr>
                  <a:buSzPct val="50000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503999" y="1405883"/>
                <a:ext cx="9325800" cy="4416594"/>
              </a:xfrm>
              <a:blipFill rotWithShape="0">
                <a:blip r:embed="rId4"/>
                <a:stretch>
                  <a:fillRect t="-2486" r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9549" y="4995757"/>
            <a:ext cx="331470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0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2374" y="7202377"/>
            <a:ext cx="5261032" cy="521280"/>
          </a:xfrm>
        </p:spPr>
        <p:txBody>
          <a:bodyPr/>
          <a:lstStyle/>
          <a:p>
            <a:pPr lvl="0" algn="l"/>
            <a:r>
              <a:rPr lang="en-US" dirty="0" smtClean="0"/>
              <a:t>Lecture 4: G/M/1 and M/G/1 type models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27000" y="7019512"/>
            <a:ext cx="2348280" cy="521280"/>
          </a:xfrm>
        </p:spPr>
        <p:txBody>
          <a:bodyPr/>
          <a:lstStyle/>
          <a:p>
            <a:pPr lvl="0"/>
            <a:fld id="{8A64FCAC-FB86-49F1-8D43-0D6EDB7C32DA}" type="slidenum"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 txBox="1">
                <a:spLocks noGrp="1"/>
              </p:cNvSpPr>
              <p:nvPr>
                <p:ph type="title" idx="4294967295"/>
              </p:nvPr>
            </p:nvSpPr>
            <p:spPr>
              <a:xfrm>
                <a:off x="503999" y="162582"/>
                <a:ext cx="9325800" cy="1107996"/>
              </a:xfr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3600" dirty="0" smtClean="0"/>
                  <a:t>Example: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Geo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3600" dirty="0" smtClean="0"/>
                  <a:t>/D/1 with slot reservations in care pathway patients </a:t>
                </a:r>
                <a:endParaRPr lang="en-US" sz="3600" dirty="0"/>
              </a:p>
            </p:txBody>
          </p:sp>
        </mc:Choice>
        <mc:Fallback xmlns="">
          <p:sp>
            <p:nvSpPr>
              <p:cNvPr id="2" name="Title 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503999" y="162582"/>
                <a:ext cx="9325800" cy="1107996"/>
              </a:xfrm>
              <a:blipFill rotWithShape="0">
                <a:blip r:embed="rId3"/>
                <a:stretch>
                  <a:fillRect t="-12155" r="-1112" b="-24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503999" y="1405883"/>
                <a:ext cx="9325800" cy="5832494"/>
              </a:xfrm>
            </p:spPr>
            <p:txBody>
              <a:bodyPr>
                <a:spAutoFit/>
              </a:bodyPr>
              <a:lstStyle/>
              <a:p>
                <a:pPr marL="565200" indent="-457200">
                  <a:spcAft>
                    <a:spcPts val="600"/>
                  </a:spcAft>
                  <a:buSzPct val="50000"/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One-step transition </a:t>
                </a:r>
                <a:r>
                  <a:rPr lang="en-US" dirty="0"/>
                  <a:t>of the </a:t>
                </a:r>
                <a:r>
                  <a:rPr lang="en-US" dirty="0" smtClean="0"/>
                  <a:t>priority patients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/>
                  <a:t> are independent of the number </a:t>
                </a:r>
                <a:r>
                  <a:rPr lang="en-US" dirty="0" smtClean="0"/>
                  <a:t>of </a:t>
                </a:r>
                <a:r>
                  <a:rPr lang="en-US" dirty="0"/>
                  <a:t>regular patients </a:t>
                </a:r>
                <a:r>
                  <a:rPr lang="en-US" dirty="0" smtClean="0"/>
                  <a:t>present</a:t>
                </a:r>
              </a:p>
              <a:p>
                <a:pPr marL="565200" indent="-457200">
                  <a:spcAft>
                    <a:spcPts val="600"/>
                  </a:spcAft>
                  <a:buSzPct val="50000"/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 smtClean="0"/>
                  <a:t> the one-step transition probability matrix of priority patients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marL="565200" indent="-457200">
                  <a:spcAft>
                    <a:spcPts val="600"/>
                  </a:spcAft>
                  <a:buSzPct val="50000"/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can be rewritten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acc>
                      <m:accPr>
                        <m:chr m:val="̅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dirty="0" smtClean="0"/>
                  <a:t> is the diagonal matrix,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can be written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acc>
                      <m:accPr>
                        <m:chr m:val="̅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 smtClean="0"/>
                  <a:t> is </a:t>
                </a:r>
                <a:r>
                  <a:rPr lang="en-US" dirty="0"/>
                  <a:t>the </a:t>
                </a:r>
                <a:r>
                  <a:rPr lang="en-US" dirty="0" smtClean="0"/>
                  <a:t>diagonal matrix,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can be written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 smtClean="0"/>
              </a:p>
              <a:p>
                <a:pPr marL="565200" indent="-457200">
                  <a:spcAft>
                    <a:spcPts val="600"/>
                  </a:spcAft>
                  <a:buSzPct val="50000"/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We find that the equilibrium probability vector of  is matrix geometric</a:t>
                </a:r>
                <a:endParaRPr lang="en-US" dirty="0"/>
              </a:p>
              <a:p>
                <a:pPr algn="ctr">
                  <a:spcAft>
                    <a:spcPts val="600"/>
                  </a:spcAft>
                  <a:buSzPct val="50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=1,2,…</m:t>
                    </m:r>
                  </m:oMath>
                </a14:m>
                <a:r>
                  <a:rPr lang="en-US" dirty="0" smtClean="0"/>
                  <a:t>,</a:t>
                </a:r>
              </a:p>
              <a:p>
                <a:pPr>
                  <a:spcAft>
                    <a:spcPts val="600"/>
                  </a:spcAft>
                  <a:buSzPct val="50000"/>
                </a:pPr>
                <a:r>
                  <a:rPr lang="en-US" dirty="0" smtClean="0"/>
                  <a:t>    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i="1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i="1" dirty="0" smtClean="0"/>
                  <a:t> </a:t>
                </a:r>
                <a:r>
                  <a:rPr lang="en-US" dirty="0" smtClean="0"/>
                  <a:t>is minimal    </a:t>
                </a:r>
              </a:p>
              <a:p>
                <a:pPr>
                  <a:spcAft>
                    <a:spcPts val="600"/>
                  </a:spcAft>
                  <a:buSzPct val="50000"/>
                </a:pPr>
                <a:r>
                  <a:rPr lang="en-US" dirty="0"/>
                  <a:t> </a:t>
                </a:r>
                <a:r>
                  <a:rPr lang="en-US" dirty="0" smtClean="0"/>
                  <a:t>    nonnegative solution of quadratic matrix equation </a:t>
                </a: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503999" y="1405883"/>
                <a:ext cx="9325800" cy="5832494"/>
              </a:xfrm>
              <a:blipFill rotWithShape="0">
                <a:blip r:embed="rId4"/>
                <a:stretch>
                  <a:fillRect t="-1883" r="-3270" b="-2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891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9847" y="7043953"/>
            <a:ext cx="5261032" cy="521280"/>
          </a:xfrm>
        </p:spPr>
        <p:txBody>
          <a:bodyPr/>
          <a:lstStyle/>
          <a:p>
            <a:pPr lvl="0" algn="l"/>
            <a:r>
              <a:rPr lang="en-US" dirty="0" smtClean="0"/>
              <a:t>Lecture 4: G/M/1 and M/G/1 type models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27359" y="7043953"/>
            <a:ext cx="2348280" cy="521280"/>
          </a:xfrm>
        </p:spPr>
        <p:txBody>
          <a:bodyPr/>
          <a:lstStyle/>
          <a:p>
            <a:pPr lvl="0"/>
            <a:fld id="{E250074D-0CF3-44BC-A585-A6C225B3114A}" type="slidenum">
              <a:t>22</a:t>
            </a:fld>
            <a:endParaRPr lang="en-US" dirty="0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1262520"/>
          </a:xfrm>
        </p:spPr>
        <p:txBody>
          <a:bodyPr>
            <a:spAutoFit/>
          </a:bodyPr>
          <a:lstStyle/>
          <a:p>
            <a:pPr lvl="0"/>
            <a:r>
              <a:rPr lang="en-US"/>
              <a:t>References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553039"/>
            <a:ext cx="9071640" cy="4647426"/>
          </a:xfrm>
        </p:spPr>
        <p:txBody>
          <a:bodyPr>
            <a:spAutoFit/>
          </a:bodyPr>
          <a:lstStyle/>
          <a:p>
            <a:pPr marL="576000" lvl="0" indent="-457200">
              <a:spcAft>
                <a:spcPts val="0"/>
              </a:spcAft>
              <a:buSzPct val="45000"/>
              <a:buFont typeface="Wingdings" panose="05000000000000000000" pitchFamily="2" charset="2"/>
              <a:buChar char="q"/>
            </a:pPr>
            <a:r>
              <a:rPr lang="en-US" sz="2400" dirty="0"/>
              <a:t>Bini, </a:t>
            </a:r>
            <a:r>
              <a:rPr lang="en-US" sz="2400" dirty="0" err="1"/>
              <a:t>Latouche</a:t>
            </a:r>
            <a:r>
              <a:rPr lang="en-US" sz="2400" dirty="0"/>
              <a:t>, </a:t>
            </a:r>
            <a:r>
              <a:rPr lang="en-US" sz="2400" dirty="0" err="1"/>
              <a:t>Meini</a:t>
            </a:r>
            <a:r>
              <a:rPr lang="en-US" sz="2400" dirty="0"/>
              <a:t>, “Numerical Methods for Structured Markov </a:t>
            </a:r>
            <a:r>
              <a:rPr lang="en-US" sz="2400" dirty="0" smtClean="0"/>
              <a:t>Chains” Oxford University Press, 2005.</a:t>
            </a:r>
          </a:p>
          <a:p>
            <a:pPr marL="576000" lvl="0" indent="-457200">
              <a:spcAft>
                <a:spcPts val="0"/>
              </a:spcAft>
              <a:buSzPct val="45000"/>
              <a:buFont typeface="Wingdings" panose="05000000000000000000" pitchFamily="2" charset="2"/>
              <a:buChar char="q"/>
            </a:pPr>
            <a:r>
              <a:rPr lang="en-US" sz="2600" dirty="0" smtClean="0"/>
              <a:t>G</a:t>
            </a:r>
            <a:r>
              <a:rPr lang="en-US" sz="2600" dirty="0"/>
              <a:t>. </a:t>
            </a:r>
            <a:r>
              <a:rPr lang="en-US" sz="2600" dirty="0" err="1"/>
              <a:t>Latouche</a:t>
            </a:r>
            <a:r>
              <a:rPr lang="en-US" sz="2600" dirty="0"/>
              <a:t> and V. </a:t>
            </a:r>
            <a:r>
              <a:rPr lang="en-US" sz="2600" dirty="0" err="1"/>
              <a:t>Ramaswami</a:t>
            </a:r>
            <a:r>
              <a:rPr lang="en-US" sz="2600" dirty="0"/>
              <a:t> (1999), Introduction to Matrix Analytic Methods in Stochastic Modeling. SIAM.</a:t>
            </a:r>
          </a:p>
          <a:p>
            <a:pPr marL="576000" indent="-457200">
              <a:spcAft>
                <a:spcPts val="0"/>
              </a:spcAft>
              <a:buSzPct val="45000"/>
              <a:buFont typeface="Wingdings" panose="05000000000000000000" pitchFamily="2" charset="2"/>
              <a:buChar char="q"/>
            </a:pPr>
            <a:r>
              <a:rPr lang="en-US" sz="2600" dirty="0"/>
              <a:t>M.F. </a:t>
            </a:r>
            <a:r>
              <a:rPr lang="en-US" sz="2600" dirty="0" err="1"/>
              <a:t>Neuts</a:t>
            </a:r>
            <a:r>
              <a:rPr lang="en-US" sz="2600" dirty="0"/>
              <a:t> </a:t>
            </a:r>
            <a:r>
              <a:rPr lang="en-US" sz="2600"/>
              <a:t>(</a:t>
            </a:r>
            <a:r>
              <a:rPr lang="en-US" sz="2600" smtClean="0"/>
              <a:t>1989), </a:t>
            </a:r>
            <a:r>
              <a:rPr lang="en-US" sz="2600" dirty="0" smtClean="0"/>
              <a:t>Structured Stochastic Matrices of M/G/1 Type and Their Applications. Marcel Dekker, INC. </a:t>
            </a:r>
            <a:endParaRPr lang="en-US" sz="2600" dirty="0" smtClean="0"/>
          </a:p>
          <a:p>
            <a:pPr marL="576000" lvl="0" indent="-457200">
              <a:spcAft>
                <a:spcPts val="0"/>
              </a:spcAft>
              <a:buSzPct val="45000"/>
              <a:buFont typeface="Wingdings" panose="05000000000000000000" pitchFamily="2" charset="2"/>
              <a:buChar char="q"/>
            </a:pPr>
            <a:r>
              <a:rPr lang="en-US" sz="2600" dirty="0" smtClean="0"/>
              <a:t>M.F</a:t>
            </a:r>
            <a:r>
              <a:rPr lang="en-US" sz="2600" dirty="0"/>
              <a:t>. </a:t>
            </a:r>
            <a:r>
              <a:rPr lang="en-US" sz="2600" dirty="0" err="1"/>
              <a:t>Neuts</a:t>
            </a:r>
            <a:r>
              <a:rPr lang="en-US" sz="2600" dirty="0"/>
              <a:t> (1981), Matrix-geometric solutions in stochastic models. The John Hopkins University Press, Baltimore</a:t>
            </a:r>
            <a:r>
              <a:rPr lang="en-US" sz="2600" dirty="0" smtClean="0"/>
              <a:t>.</a:t>
            </a:r>
          </a:p>
          <a:p>
            <a:pPr marL="576000" lvl="0" indent="-457200">
              <a:spcAft>
                <a:spcPts val="0"/>
              </a:spcAft>
              <a:buSzPct val="45000"/>
              <a:buFont typeface="Wingdings" panose="05000000000000000000" pitchFamily="2" charset="2"/>
              <a:buChar char="q"/>
            </a:pPr>
            <a:r>
              <a:rPr lang="en-US" sz="2400" dirty="0"/>
              <a:t>M.E. </a:t>
            </a:r>
            <a:r>
              <a:rPr lang="en-US" sz="2400" dirty="0" err="1"/>
              <a:t>Zonderland</a:t>
            </a:r>
            <a:r>
              <a:rPr lang="en-US" sz="2400" dirty="0"/>
              <a:t>, R.J. Boucherie, A. Al Hanbali. Appointments in care pathways: the </a:t>
            </a:r>
            <a:r>
              <a:rPr lang="en-US" sz="2400" dirty="0" err="1"/>
              <a:t>Geo^x</a:t>
            </a:r>
            <a:r>
              <a:rPr lang="en-US" sz="2400" dirty="0"/>
              <a:t>/D/1 queue with slot reservations. Queueing Systems, vol. 79, issue 1 (2015).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26235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6437" y="7147800"/>
            <a:ext cx="5261032" cy="521280"/>
          </a:xfrm>
        </p:spPr>
        <p:txBody>
          <a:bodyPr/>
          <a:lstStyle/>
          <a:p>
            <a:pPr lvl="0" algn="l"/>
            <a:r>
              <a:rPr lang="en-US" smtClean="0"/>
              <a:t>Lecture 4: G/M/1 and M/G/1 type models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27359" y="7144787"/>
            <a:ext cx="2348280" cy="521280"/>
          </a:xfrm>
        </p:spPr>
        <p:txBody>
          <a:bodyPr/>
          <a:lstStyle/>
          <a:p>
            <a:pPr lvl="0"/>
            <a:fld id="{C9D2A054-25F9-485E-89B3-99CA1104FF87}" type="slidenum">
              <a:t>3</a:t>
            </a:fld>
            <a:endParaRPr lang="en-US" dirty="0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78026"/>
            <a:ext cx="9071640" cy="677108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Background (1): </a:t>
            </a:r>
            <a:r>
              <a:rPr lang="en-US" dirty="0" smtClean="0"/>
              <a:t>G/M/1 queue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660600" y="1252719"/>
                <a:ext cx="9000758" cy="5963492"/>
              </a:xfrm>
            </p:spPr>
            <p:txBody>
              <a:bodyPr wrap="square">
                <a:spAutoFit/>
              </a:bodyPr>
              <a:lstStyle/>
              <a:p>
                <a:pPr marL="457200" lvl="1" indent="-457200" hangingPunct="0">
                  <a:spcBef>
                    <a:spcPts val="0"/>
                  </a:spcBef>
                  <a:spcAft>
                    <a:spcPts val="1200"/>
                  </a:spcAft>
                  <a:buSzPct val="75000"/>
                </a:pPr>
                <a:r>
                  <a:rPr lang="en-US" sz="2500" dirty="0" smtClean="0">
                    <a:latin typeface="Arial" pitchFamily="18"/>
                    <a:cs typeface="Arial" pitchFamily="2"/>
                  </a:rPr>
                  <a:t>Interarrival time of jobs is arbitrary distribution,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0" i="1" smtClean="0">
                            <a:latin typeface="Cambria Math" panose="02040503050406030204" pitchFamily="18" charset="0"/>
                            <a:cs typeface="Arial" pitchFamily="2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  <a:cs typeface="Arial" pitchFamily="2"/>
                          </a:rPr>
                          <m:t>𝐹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  <a:cs typeface="Arial" pitchFamily="2"/>
                          </a:rPr>
                          <m:t>𝐴</m:t>
                        </m:r>
                      </m:sub>
                    </m:sSub>
                    <m:r>
                      <a:rPr lang="en-US" sz="2500" b="0" i="1" smtClean="0">
                        <a:latin typeface="Cambria Math" panose="02040503050406030204" pitchFamily="18" charset="0"/>
                        <a:cs typeface="Arial" pitchFamily="2"/>
                      </a:rPr>
                      <m:t>(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cs typeface="Arial" pitchFamily="2"/>
                      </a:rPr>
                      <m:t>𝑡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cs typeface="Arial" pitchFamily="2"/>
                      </a:rPr>
                      <m:t>)</m:t>
                    </m:r>
                  </m:oMath>
                </a14:m>
                <a:r>
                  <a:rPr lang="en-US" sz="2500" dirty="0" smtClean="0">
                    <a:latin typeface="Arial" pitchFamily="18"/>
                    <a:cs typeface="Arial" pitchFamily="2"/>
                  </a:rPr>
                  <a:t> with mean 1/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latin typeface="Cambria Math" panose="02040503050406030204" pitchFamily="18" charset="0"/>
                        <a:cs typeface="Arial" pitchFamily="34"/>
                      </a:rPr>
                      <m:t>𝜆</m:t>
                    </m:r>
                  </m:oMath>
                </a14:m>
                <a:r>
                  <a:rPr lang="en-US" sz="2500" dirty="0" smtClean="0">
                    <a:latin typeface="Arial" pitchFamily="34"/>
                    <a:cs typeface="Arial" pitchFamily="34"/>
                  </a:rPr>
                  <a:t>, and inter-arrival </a:t>
                </a:r>
                <a:r>
                  <a:rPr lang="en-US" sz="2500" dirty="0">
                    <a:latin typeface="Arial" pitchFamily="34"/>
                    <a:cs typeface="Arial" pitchFamily="34"/>
                  </a:rPr>
                  <a:t>times </a:t>
                </a:r>
                <a:r>
                  <a:rPr lang="en-US" sz="2500" dirty="0" smtClean="0">
                    <a:latin typeface="Arial" pitchFamily="34"/>
                    <a:cs typeface="Arial" pitchFamily="34"/>
                  </a:rPr>
                  <a:t>are </a:t>
                </a:r>
                <a:r>
                  <a:rPr lang="en-US" sz="2500" dirty="0" err="1" smtClean="0">
                    <a:latin typeface="Arial" pitchFamily="34"/>
                    <a:cs typeface="Arial" pitchFamily="34"/>
                  </a:rPr>
                  <a:t>iid</a:t>
                </a:r>
                <a:r>
                  <a:rPr lang="en-US" sz="2500" dirty="0" smtClean="0">
                    <a:latin typeface="Arial" pitchFamily="34"/>
                    <a:cs typeface="Arial" pitchFamily="34"/>
                  </a:rPr>
                  <a:t> </a:t>
                </a:r>
              </a:p>
              <a:p>
                <a:pPr marL="457200" lvl="1" indent="-457200" hangingPunct="0">
                  <a:spcBef>
                    <a:spcPts val="0"/>
                  </a:spcBef>
                  <a:spcAft>
                    <a:spcPts val="1200"/>
                  </a:spcAft>
                  <a:buSzPct val="75000"/>
                </a:pPr>
                <a:r>
                  <a:rPr lang="en-US" sz="2500" dirty="0" smtClean="0">
                    <a:latin typeface="Arial" pitchFamily="34"/>
                    <a:cs typeface="Arial" pitchFamily="34"/>
                  </a:rPr>
                  <a:t>Jobs </a:t>
                </a:r>
                <a:r>
                  <a:rPr lang="en-US" sz="2500" dirty="0">
                    <a:latin typeface="Arial" pitchFamily="34"/>
                    <a:cs typeface="Arial" pitchFamily="34"/>
                  </a:rPr>
                  <a:t>service times are </a:t>
                </a:r>
                <a:r>
                  <a:rPr lang="en-US" sz="2500" dirty="0" err="1">
                    <a:latin typeface="Arial" pitchFamily="34"/>
                    <a:cs typeface="Arial" pitchFamily="34"/>
                  </a:rPr>
                  <a:t>iid</a:t>
                </a:r>
                <a:r>
                  <a:rPr lang="en-US" sz="2500" dirty="0">
                    <a:latin typeface="Arial" pitchFamily="34"/>
                    <a:cs typeface="Arial" pitchFamily="34"/>
                  </a:rPr>
                  <a:t> exponential </a:t>
                </a:r>
                <a:r>
                  <a:rPr lang="en-US" sz="2500" dirty="0" err="1" smtClean="0">
                    <a:latin typeface="Arial" pitchFamily="34"/>
                    <a:cs typeface="Arial" pitchFamily="34"/>
                  </a:rPr>
                  <a:t>rvs</a:t>
                </a:r>
                <a:r>
                  <a:rPr lang="en-US" sz="2500" dirty="0" smtClean="0">
                    <a:latin typeface="Arial" pitchFamily="34"/>
                    <a:cs typeface="Arial" pitchFamily="34"/>
                  </a:rPr>
                  <a:t> with </a:t>
                </a:r>
                <a:r>
                  <a:rPr lang="en-US" sz="2500" dirty="0">
                    <a:latin typeface="Arial" pitchFamily="34"/>
                    <a:cs typeface="Arial" pitchFamily="34"/>
                  </a:rPr>
                  <a:t>rate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latin typeface="Cambria Math" panose="02040503050406030204" pitchFamily="18" charset="0"/>
                        <a:cs typeface="Arial" pitchFamily="34"/>
                      </a:rPr>
                      <m:t>𝜇</m:t>
                    </m:r>
                  </m:oMath>
                </a14:m>
                <a:r>
                  <a:rPr lang="en-US" sz="2500" dirty="0" smtClean="0">
                    <a:latin typeface="Arial" pitchFamily="34"/>
                    <a:cs typeface="Arial" pitchFamily="34"/>
                  </a:rPr>
                  <a:t>. Inter-arrivals </a:t>
                </a:r>
                <a:r>
                  <a:rPr lang="en-US" sz="2500" dirty="0">
                    <a:latin typeface="Arial" pitchFamily="34"/>
                    <a:cs typeface="Arial" pitchFamily="34"/>
                  </a:rPr>
                  <a:t>and service times are </a:t>
                </a:r>
                <a:r>
                  <a:rPr lang="en-US" sz="2500" dirty="0" smtClean="0">
                    <a:latin typeface="Arial" pitchFamily="34"/>
                    <a:cs typeface="Arial" pitchFamily="34"/>
                  </a:rPr>
                  <a:t>independent</a:t>
                </a:r>
                <a:endParaRPr lang="en-US" sz="2500" dirty="0">
                  <a:latin typeface="Arial" pitchFamily="34"/>
                  <a:cs typeface="Arial" pitchFamily="34"/>
                </a:endParaRPr>
              </a:p>
              <a:p>
                <a:pPr marL="457200" lvl="1" indent="-457200" hangingPunct="0">
                  <a:spcBef>
                    <a:spcPts val="0"/>
                  </a:spcBef>
                  <a:spcAft>
                    <a:spcPts val="1200"/>
                  </a:spcAft>
                  <a:buSzPct val="75000"/>
                </a:pPr>
                <a:r>
                  <a:rPr lang="en-US" sz="2500" dirty="0">
                    <a:latin typeface="Arial" pitchFamily="34"/>
                    <a:cs typeface="Arial" pitchFamily="34"/>
                  </a:rPr>
                  <a:t>Service discipline </a:t>
                </a:r>
                <a:r>
                  <a:rPr lang="en-US" sz="2500" dirty="0" smtClean="0">
                    <a:latin typeface="Arial" pitchFamily="34"/>
                    <a:cs typeface="Arial" pitchFamily="34"/>
                  </a:rPr>
                  <a:t>can be </a:t>
                </a:r>
                <a:r>
                  <a:rPr lang="en-US" sz="2500" dirty="0" err="1" smtClean="0">
                    <a:latin typeface="Arial" pitchFamily="34"/>
                    <a:cs typeface="Arial" pitchFamily="34"/>
                  </a:rPr>
                  <a:t>Fisrt</a:t>
                </a:r>
                <a:r>
                  <a:rPr lang="en-US" sz="2500" dirty="0" smtClean="0">
                    <a:latin typeface="Arial" pitchFamily="34"/>
                    <a:cs typeface="Arial" pitchFamily="34"/>
                  </a:rPr>
                  <a:t>-In-First-Out </a:t>
                </a:r>
                <a:r>
                  <a:rPr lang="en-US" sz="2500" dirty="0">
                    <a:latin typeface="Arial" pitchFamily="34"/>
                    <a:cs typeface="Arial" pitchFamily="34"/>
                  </a:rPr>
                  <a:t>(FIFO</a:t>
                </a:r>
                <a:r>
                  <a:rPr lang="en-US" sz="2500" dirty="0" smtClean="0">
                    <a:latin typeface="Arial" pitchFamily="34"/>
                    <a:cs typeface="Arial" pitchFamily="34"/>
                  </a:rPr>
                  <a:t>)</a:t>
                </a:r>
              </a:p>
              <a:p>
                <a:pPr marL="457200" lvl="1" indent="-457200" hangingPunct="0">
                  <a:spcBef>
                    <a:spcPts val="0"/>
                  </a:spcBef>
                  <a:spcAft>
                    <a:spcPts val="1200"/>
                  </a:spcAft>
                  <a:buSzPct val="75000"/>
                </a:pPr>
                <a:r>
                  <a:rPr lang="en-US" sz="2500" dirty="0" smtClean="0">
                    <a:latin typeface="Arial" pitchFamily="34"/>
                    <a:cs typeface="Arial" pitchFamily="34"/>
                  </a:rPr>
                  <a:t>Under </a:t>
                </a:r>
                <a:r>
                  <a:rPr lang="en-US" sz="2500" dirty="0">
                    <a:latin typeface="Arial" pitchFamily="34"/>
                    <a:cs typeface="Arial" pitchFamily="34"/>
                  </a:rPr>
                  <a:t>above assumptions, </a:t>
                </a:r>
                <a:r>
                  <a:rPr lang="en-US" sz="2500" dirty="0" smtClean="0">
                    <a:latin typeface="Arial" pitchFamily="34"/>
                    <a:cs typeface="Arial" pitchFamily="34"/>
                  </a:rPr>
                  <a:t>the </a:t>
                </a:r>
                <a:r>
                  <a:rPr lang="en-US" sz="2500" dirty="0" err="1">
                    <a:latin typeface="Arial" pitchFamily="34"/>
                    <a:cs typeface="Arial" pitchFamily="34"/>
                  </a:rPr>
                  <a:t>nbr</a:t>
                </a:r>
                <a:r>
                  <a:rPr lang="en-US" sz="2500" dirty="0">
                    <a:latin typeface="Arial" pitchFamily="34"/>
                    <a:cs typeface="Arial" pitchFamily="34"/>
                  </a:rPr>
                  <a:t> of </a:t>
                </a:r>
                <a:r>
                  <a:rPr lang="en-US" sz="2500" dirty="0" smtClean="0">
                    <a:latin typeface="Arial" pitchFamily="34"/>
                    <a:cs typeface="Arial" pitchFamily="34"/>
                  </a:rPr>
                  <a:t>jobs </a:t>
                </a:r>
                <a:r>
                  <a:rPr lang="en-US" sz="2500" dirty="0">
                    <a:latin typeface="Arial" pitchFamily="34"/>
                    <a:cs typeface="Arial" pitchFamily="34"/>
                  </a:rPr>
                  <a:t>in </a:t>
                </a:r>
                <a:r>
                  <a:rPr lang="en-US" sz="2500" dirty="0" smtClean="0">
                    <a:latin typeface="Arial" pitchFamily="34"/>
                    <a:cs typeface="Arial" pitchFamily="34"/>
                  </a:rPr>
                  <a:t>G/M/1 queue </a:t>
                </a:r>
                <a:r>
                  <a:rPr lang="en-US" sz="2500" dirty="0">
                    <a:latin typeface="Arial" pitchFamily="34"/>
                    <a:cs typeface="Arial" pitchFamily="34"/>
                  </a:rPr>
                  <a:t>at </a:t>
                </a:r>
                <a:r>
                  <a:rPr lang="en-US" sz="2500" dirty="0" smtClean="0">
                    <a:latin typeface="Arial" pitchFamily="34"/>
                    <a:cs typeface="Arial" pitchFamily="34"/>
                  </a:rPr>
                  <a:t>arbitrary time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latin typeface="Cambria Math" panose="02040503050406030204" pitchFamily="18" charset="0"/>
                        <a:cs typeface="Arial" pitchFamily="34"/>
                      </a:rPr>
                      <m:t>𝑡</m:t>
                    </m:r>
                  </m:oMath>
                </a14:m>
                <a:r>
                  <a:rPr lang="en-US" sz="2500" dirty="0">
                    <a:latin typeface="Arial" pitchFamily="34"/>
                    <a:cs typeface="Arial" pitchFamily="34"/>
                  </a:rPr>
                  <a:t> </a:t>
                </a:r>
                <a:r>
                  <a:rPr lang="en-US" sz="2500" dirty="0" smtClean="0">
                    <a:latin typeface="Arial" pitchFamily="34"/>
                    <a:cs typeface="Arial" pitchFamily="34"/>
                  </a:rPr>
                  <a:t>DOES NOT form a Markov chain</a:t>
                </a:r>
              </a:p>
              <a:p>
                <a:pPr marL="457200" lvl="1" indent="-457200" hangingPunct="0">
                  <a:spcBef>
                    <a:spcPts val="0"/>
                  </a:spcBef>
                  <a:spcAft>
                    <a:spcPts val="1200"/>
                  </a:spcAft>
                  <a:buSzPct val="75000"/>
                </a:pPr>
                <a:r>
                  <a:rPr lang="en-US" sz="2500" dirty="0" smtClean="0">
                    <a:latin typeface="Arial" pitchFamily="34"/>
                    <a:cs typeface="Arial" pitchFamily="34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500" i="1" dirty="0">
                        <a:latin typeface="Cambria Math" panose="02040503050406030204" pitchFamily="18" charset="0"/>
                        <a:cs typeface="Arial" pitchFamily="34"/>
                      </a:rPr>
                      <m:t>𝑁</m:t>
                    </m:r>
                    <m:r>
                      <a:rPr lang="en-US" sz="2500" i="1" dirty="0">
                        <a:latin typeface="Cambria Math" panose="02040503050406030204" pitchFamily="18" charset="0"/>
                        <a:cs typeface="Arial" pitchFamily="34"/>
                      </a:rPr>
                      <m:t>(</m:t>
                    </m:r>
                    <m:sSub>
                      <m:sSubPr>
                        <m:ctrlPr>
                          <a:rPr lang="en-US" sz="2500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sz="2500" i="1" dirty="0">
                            <a:latin typeface="Cambria Math" panose="02040503050406030204" pitchFamily="18" charset="0"/>
                            <a:cs typeface="Arial" pitchFamily="34"/>
                          </a:rPr>
                          <m:t>𝑡</m:t>
                        </m:r>
                      </m:e>
                      <m:sub>
                        <m:r>
                          <a:rPr lang="en-US" sz="2500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𝑖</m:t>
                        </m:r>
                      </m:sub>
                    </m:sSub>
                    <m:r>
                      <a:rPr lang="en-US" sz="2500" i="1" dirty="0">
                        <a:latin typeface="Cambria Math" panose="02040503050406030204" pitchFamily="18" charset="0"/>
                        <a:cs typeface="Arial" pitchFamily="34"/>
                      </a:rPr>
                      <m:t>) </m:t>
                    </m:r>
                  </m:oMath>
                </a14:m>
                <a:r>
                  <a:rPr lang="en-US" sz="2500" dirty="0" smtClean="0">
                    <a:latin typeface="Arial" pitchFamily="34"/>
                    <a:cs typeface="Arial" pitchFamily="34"/>
                  </a:rPr>
                  <a:t>denote the number of jobs in the queue just before the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</m:oMath>
                </a14:m>
                <a:r>
                  <a:rPr lang="en-US" sz="2500" dirty="0" err="1" smtClean="0">
                    <a:latin typeface="Arial" pitchFamily="34"/>
                    <a:cs typeface="Arial" pitchFamily="34"/>
                  </a:rPr>
                  <a:t>-th</a:t>
                </a:r>
                <a:r>
                  <a:rPr lang="en-US" sz="2500" dirty="0" smtClean="0">
                    <a:latin typeface="Arial" pitchFamily="34"/>
                    <a:cs typeface="Arial" pitchFamily="34"/>
                  </a:rPr>
                  <a:t> arrival. The process </a:t>
                </a:r>
                <a14:m>
                  <m:oMath xmlns:m="http://schemas.openxmlformats.org/officeDocument/2006/math">
                    <m:r>
                      <a:rPr lang="en-US" sz="2500" i="1" dirty="0">
                        <a:latin typeface="Cambria Math" panose="02040503050406030204" pitchFamily="18" charset="0"/>
                        <a:cs typeface="Arial" pitchFamily="34"/>
                      </a:rPr>
                      <m:t>{</m:t>
                    </m:r>
                    <m:r>
                      <a:rPr lang="en-US" sz="2500" i="1" dirty="0">
                        <a:latin typeface="Cambria Math" panose="02040503050406030204" pitchFamily="18" charset="0"/>
                        <a:cs typeface="Arial" pitchFamily="34"/>
                      </a:rPr>
                      <m:t>𝑁</m:t>
                    </m:r>
                    <m:r>
                      <a:rPr lang="en-US" sz="2500" i="1" dirty="0">
                        <a:latin typeface="Cambria Math" panose="02040503050406030204" pitchFamily="18" charset="0"/>
                        <a:cs typeface="Arial" pitchFamily="34"/>
                      </a:rPr>
                      <m:t>(</m:t>
                    </m:r>
                    <m:sSub>
                      <m:sSubPr>
                        <m:ctrlPr>
                          <a:rPr lang="en-US" sz="2500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sz="2500" i="1" dirty="0">
                            <a:latin typeface="Cambria Math" panose="02040503050406030204" pitchFamily="18" charset="0"/>
                            <a:cs typeface="Arial" pitchFamily="34"/>
                          </a:rPr>
                          <m:t>𝑡</m:t>
                        </m:r>
                      </m:e>
                      <m:sub>
                        <m:r>
                          <a:rPr lang="en-US" sz="2500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𝑖</m:t>
                        </m:r>
                      </m:sub>
                    </m:sSub>
                    <m:r>
                      <a:rPr lang="en-US" sz="2500" i="1" dirty="0">
                        <a:latin typeface="Cambria Math" panose="02040503050406030204" pitchFamily="18" charset="0"/>
                        <a:cs typeface="Arial" pitchFamily="34"/>
                      </a:rPr>
                      <m:t>), </m:t>
                    </m:r>
                    <m:r>
                      <a:rPr lang="en-US" sz="2500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  <m:r>
                      <a:rPr lang="en-US" sz="2500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=0,1,…}</m:t>
                    </m:r>
                  </m:oMath>
                </a14:m>
                <a:r>
                  <a:rPr lang="en-US" sz="2500" dirty="0" smtClean="0">
                    <a:latin typeface="Arial" pitchFamily="34"/>
                    <a:cs typeface="Arial" pitchFamily="34"/>
                  </a:rPr>
                  <a:t> is a discrete-time Markov chain</a:t>
                </a:r>
              </a:p>
              <a:p>
                <a:pPr marL="457200" lvl="1" indent="-457200" hangingPunct="0">
                  <a:spcBef>
                    <a:spcPts val="0"/>
                  </a:spcBef>
                  <a:spcAft>
                    <a:spcPts val="1200"/>
                  </a:spcAft>
                  <a:buSzPct val="75000"/>
                </a:pPr>
                <a:r>
                  <a:rPr lang="en-US" sz="2500" dirty="0" smtClean="0">
                    <a:latin typeface="Arial" pitchFamily="34"/>
                    <a:cs typeface="Arial" pitchFamily="34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𝑎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500" dirty="0" smtClean="0">
                    <a:latin typeface="Arial" pitchFamily="34"/>
                    <a:cs typeface="Arial" pitchFamily="34"/>
                  </a:rPr>
                  <a:t> denote the probability that exactly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latin typeface="Cambria Math" panose="02040503050406030204" pitchFamily="18" charset="0"/>
                        <a:cs typeface="Arial" pitchFamily="34"/>
                      </a:rPr>
                      <m:t>𝑛</m:t>
                    </m:r>
                  </m:oMath>
                </a14:m>
                <a:r>
                  <a:rPr lang="en-US" sz="2500" dirty="0" smtClean="0">
                    <a:latin typeface="Arial" pitchFamily="34"/>
                    <a:cs typeface="Arial" pitchFamily="34"/>
                  </a:rPr>
                  <a:t> jobs are served during an inter-arrival time given there are at least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latin typeface="Cambria Math" panose="02040503050406030204" pitchFamily="18" charset="0"/>
                        <a:cs typeface="Arial" pitchFamily="34"/>
                      </a:rPr>
                      <m:t>𝑛</m:t>
                    </m:r>
                  </m:oMath>
                </a14:m>
                <a:r>
                  <a:rPr lang="en-US" sz="2500" dirty="0" smtClean="0">
                    <a:latin typeface="Arial" pitchFamily="34"/>
                    <a:cs typeface="Arial" pitchFamily="34"/>
                  </a:rPr>
                  <a:t> jobs present at the start of inter-arrival.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sz="2500" i="1">
                            <a:latin typeface="Cambria Math" panose="02040503050406030204" pitchFamily="18" charset="0"/>
                            <a:cs typeface="Arial" pitchFamily="34"/>
                          </a:rPr>
                          <m:t>𝑎</m:t>
                        </m:r>
                      </m:e>
                      <m:sub>
                        <m:r>
                          <a:rPr lang="en-US" sz="2500" i="1">
                            <a:latin typeface="Cambria Math" panose="02040503050406030204" pitchFamily="18" charset="0"/>
                            <a:cs typeface="Arial" pitchFamily="34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500" dirty="0" smtClean="0">
                    <a:latin typeface="Arial" pitchFamily="34"/>
                    <a:cs typeface="Arial" pitchFamily="34"/>
                  </a:rPr>
                  <a:t> reads</a:t>
                </a:r>
              </a:p>
              <a:p>
                <a:pPr marL="0" lvl="1" indent="0" algn="ctr" hangingPunct="0">
                  <a:spcBef>
                    <a:spcPts val="0"/>
                  </a:spcBef>
                  <a:spcAft>
                    <a:spcPts val="1200"/>
                  </a:spcAft>
                  <a:buSzPct val="750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𝑎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𝑛</m:t>
                        </m:r>
                      </m:sub>
                    </m:sSub>
                    <m:r>
                      <a:rPr lang="en-US" sz="2500" b="0" i="1" smtClean="0">
                        <a:latin typeface="Cambria Math" panose="02040503050406030204" pitchFamily="18" charset="0"/>
                        <a:cs typeface="Arial" pitchFamily="34"/>
                      </a:rPr>
                      <m:t>=</m:t>
                    </m:r>
                    <m:nary>
                      <m:naryPr>
                        <m:ctrlPr>
                          <a:rPr lang="en-US" sz="25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naryPr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0</m:t>
                        </m:r>
                      </m:sub>
                      <m:sup>
                        <m:r>
                          <a:rPr lang="en-US" sz="25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500" b="0" i="1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500" b="0" i="1" smtClean="0">
                                        <a:latin typeface="Cambria Math" panose="02040503050406030204" pitchFamily="18" charset="0"/>
                                        <a:cs typeface="Arial" pitchFamily="34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500" b="0" i="1" smtClean="0">
                                        <a:latin typeface="Cambria Math" panose="02040503050406030204" pitchFamily="18" charset="0"/>
                                        <a:cs typeface="Arial" pitchFamily="34"/>
                                      </a:rPr>
                                      <m:t>𝜇</m:t>
                                    </m:r>
                                    <m:r>
                                      <a:rPr lang="en-US" sz="2500" b="0" i="1" smtClean="0">
                                        <a:latin typeface="Cambria Math" panose="02040503050406030204" pitchFamily="18" charset="0"/>
                                        <a:cs typeface="Arial" pitchFamily="34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𝑛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500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𝑛</m:t>
                            </m:r>
                            <m:r>
                              <a:rPr lang="en-US" sz="2500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!</m:t>
                            </m:r>
                          </m:den>
                        </m:f>
                        <m:sSup>
                          <m:sSupPr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sSupPr>
                          <m:e>
                            <m:r>
                              <a:rPr lang="en-US" sz="2500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500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−</m:t>
                            </m:r>
                            <m:r>
                              <a:rPr lang="en-US" sz="2500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𝜇</m:t>
                            </m:r>
                            <m:r>
                              <a:rPr lang="en-US" sz="2500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𝑡</m:t>
                            </m:r>
                          </m:sup>
                        </m:sSup>
                        <m:r>
                          <a:rPr lang="en-US" sz="25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𝑑</m:t>
                        </m:r>
                        <m:sSub>
                          <m:sSubPr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sSubPr>
                          <m:e>
                            <m:r>
                              <a:rPr lang="en-US" sz="2500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500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𝐴</m:t>
                            </m:r>
                          </m:sub>
                        </m:sSub>
                        <m:r>
                          <a:rPr lang="en-US" sz="25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(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𝑡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)</m:t>
                        </m:r>
                      </m:e>
                    </m:nary>
                    <m:r>
                      <a:rPr lang="en-US" sz="2500" b="0" i="1" smtClean="0">
                        <a:latin typeface="Cambria Math" panose="02040503050406030204" pitchFamily="18" charset="0"/>
                        <a:cs typeface="Arial" pitchFamily="34"/>
                      </a:rPr>
                      <m:t>, 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cs typeface="Arial" pitchFamily="34"/>
                      </a:rPr>
                      <m:t>𝑛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cs typeface="Arial" pitchFamily="34"/>
                      </a:rPr>
                      <m:t>=0,1,…</m:t>
                    </m:r>
                  </m:oMath>
                </a14:m>
                <a:r>
                  <a:rPr lang="en-US" sz="2800" dirty="0" smtClean="0">
                    <a:latin typeface="Arial" pitchFamily="34"/>
                    <a:cs typeface="Arial" pitchFamily="34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 smtClean="0">
                    <a:latin typeface="Arial" pitchFamily="34"/>
                    <a:cs typeface="Arial" pitchFamily="34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660600" y="1252719"/>
                <a:ext cx="9000758" cy="5963492"/>
              </a:xfrm>
              <a:blipFill rotWithShape="0">
                <a:blip r:embed="rId3"/>
                <a:stretch>
                  <a:fillRect l="-1490" t="-2247" r="-2573" b="-1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729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1249" y="7010365"/>
            <a:ext cx="5261032" cy="521280"/>
          </a:xfrm>
        </p:spPr>
        <p:txBody>
          <a:bodyPr/>
          <a:lstStyle/>
          <a:p>
            <a:pPr lvl="0" algn="l"/>
            <a:endParaRPr lang="en-US" dirty="0" smtClean="0"/>
          </a:p>
          <a:p>
            <a:pPr lvl="0" algn="l"/>
            <a:r>
              <a:rPr lang="en-US" dirty="0" smtClean="0"/>
              <a:t>Lecture 4: G/M/1 and M/G/1 type models</a:t>
            </a:r>
            <a:endParaRPr lang="en-US" dirty="0"/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27000" y="7082557"/>
            <a:ext cx="2348280" cy="521280"/>
          </a:xfrm>
        </p:spPr>
        <p:txBody>
          <a:bodyPr/>
          <a:lstStyle/>
          <a:p>
            <a:pPr lvl="0"/>
            <a:fld id="{D4ECE12E-866A-4A3D-A0B9-51ABC43F19BA}" type="slidenum">
              <a:t>4</a:t>
            </a:fld>
            <a:endParaRPr lang="en-US" dirty="0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640" y="357168"/>
            <a:ext cx="9071640" cy="677108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Background (2</a:t>
            </a:r>
            <a:r>
              <a:rPr lang="en-US" dirty="0" smtClean="0"/>
              <a:t>): G/M/1 </a:t>
            </a:r>
            <a:r>
              <a:rPr lang="en-US" dirty="0"/>
              <a:t>queue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400404" y="3122395"/>
                <a:ext cx="9278112" cy="4199932"/>
              </a:xfrm>
            </p:spPr>
            <p:txBody>
              <a:bodyPr wrap="square">
                <a:spAutoFit/>
              </a:bodyPr>
              <a:lstStyle/>
              <a:p>
                <a:pPr lvl="0">
                  <a:spcAft>
                    <a:spcPts val="600"/>
                  </a:spcAft>
                  <a:buSzPct val="45000"/>
                </a:pPr>
                <a:r>
                  <a:rPr lang="en-US" sz="2600" dirty="0" smtClean="0">
                    <a:latin typeface="Arial" pitchFamily="34"/>
                    <a:cs typeface="Arial" pitchFamily="34"/>
                  </a:rPr>
                  <a:t>The transition probability matrix is given</a:t>
                </a:r>
              </a:p>
              <a:p>
                <a:pPr lvl="0" algn="ctr">
                  <a:spcAft>
                    <a:spcPts val="600"/>
                  </a:spcAft>
                  <a:buSzPct val="45000"/>
                </a:pP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cs typeface="Arial" pitchFamily="34"/>
                      </a:rPr>
                      <m:t>𝑃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cs typeface="Arial" pitchFamily="34"/>
                      </a:rPr>
                      <m:t>=</m:t>
                    </m:r>
                    <m:d>
                      <m:dPr>
                        <m:ctrlPr>
                          <a:rPr lang="en-US" sz="25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500" b="0" i="1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</m:ctrlPr>
                              </m:sSubPr>
                              <m:e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  <m:e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</m:eqArr>
                        <m:eqArr>
                          <m:eqArrPr>
                            <m:ctrlPr>
                              <a:rPr lang="en-US" sz="2500" i="1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500" b="0" i="1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</m:ctrlPr>
                              </m:sSubPr>
                              <m:e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500" b="0" i="1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</m:ctrlPr>
                              </m:sSubPr>
                              <m:e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500" b="0" i="1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</m:ctrlPr>
                              </m:sSubPr>
                              <m:e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500" b="0" i="1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</m:ctrlPr>
                              </m:sSubPr>
                              <m:e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3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500" b="0" i="1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</m:ctrlPr>
                              </m:sSubPr>
                              <m:e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4</m:t>
                                </m:r>
                              </m:sub>
                            </m:sSub>
                          </m:e>
                          <m:e>
                            <m:r>
                              <a:rPr lang="en-US" sz="2500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⋮</m:t>
                            </m:r>
                          </m:e>
                        </m:eqArr>
                        <m:eqArr>
                          <m:eqArrPr>
                            <m:ctrlPr>
                              <a:rPr lang="en-US" sz="2500" i="1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eqArrPr>
                          <m:e>
                            <m:r>
                              <a:rPr lang="en-US" sz="2500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0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500" i="1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3</m:t>
                                </m:r>
                              </m:sub>
                            </m:sSub>
                          </m:e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  <a:cs typeface="Arial" pitchFamily="34"/>
                              </a:rPr>
                              <m:t>⋮</m:t>
                            </m:r>
                          </m:e>
                        </m:eqArr>
                        <m:eqArr>
                          <m:eqArrPr>
                            <m:ctrlPr>
                              <a:rPr lang="en-US" sz="2500" i="1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eqArrPr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  <a:cs typeface="Arial" pitchFamily="34"/>
                              </a:rPr>
                              <m:t>0</m:t>
                            </m:r>
                          </m:e>
                          <m:e>
                            <m:r>
                              <a:rPr lang="en-US" sz="2500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0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  <a:cs typeface="Arial" pitchFamily="34"/>
                              </a:rPr>
                              <m:t>⋮</m:t>
                            </m:r>
                          </m:e>
                        </m:eqArr>
                        <m:eqArr>
                          <m:eqArrPr>
                            <m:ctrlPr>
                              <a:rPr lang="en-US" sz="2500" i="1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eqArrPr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  <a:cs typeface="Arial" pitchFamily="34"/>
                              </a:rPr>
                              <m:t>0</m:t>
                            </m:r>
                          </m:e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  <a:cs typeface="Arial" pitchFamily="34"/>
                              </a:rPr>
                              <m:t>0</m:t>
                            </m:r>
                          </m:e>
                          <m:e>
                            <m:r>
                              <a:rPr lang="en-US" sz="2500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0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  <a:cs typeface="Arial" pitchFamily="34"/>
                              </a:rPr>
                              <m:t>⋮</m:t>
                            </m:r>
                          </m:e>
                        </m:eqArr>
                        <m:eqArr>
                          <m:eqArrPr>
                            <m:ctrlPr>
                              <a:rPr lang="en-US" sz="2500" i="1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eqArrPr>
                          <m:e>
                            <m:r>
                              <a:rPr lang="en-US" sz="2500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…</m:t>
                            </m:r>
                          </m:e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  <a:cs typeface="Arial" pitchFamily="34"/>
                              </a:rPr>
                              <m:t>…</m:t>
                            </m:r>
                          </m:e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  <a:cs typeface="Arial" pitchFamily="34"/>
                              </a:rPr>
                              <m:t>…</m:t>
                            </m:r>
                          </m:e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  <a:cs typeface="Arial" pitchFamily="34"/>
                              </a:rPr>
                              <m:t>…</m:t>
                            </m:r>
                          </m:e>
                          <m:e>
                            <m:r>
                              <a:rPr lang="en-US" sz="2500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⋱</m:t>
                            </m:r>
                          </m:e>
                          <m:e>
                            <m:r>
                              <a:rPr lang="en-US" sz="2500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⋱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500" dirty="0" smtClean="0">
                    <a:latin typeface="Arial" pitchFamily="34"/>
                    <a:cs typeface="Arial" pitchFamily="34"/>
                  </a:rPr>
                  <a:t>.</a:t>
                </a:r>
                <a:r>
                  <a:rPr lang="en-US" sz="2600" dirty="0" smtClean="0">
                    <a:latin typeface="Arial" pitchFamily="34"/>
                    <a:cs typeface="Arial" pitchFamily="34"/>
                  </a:rPr>
                  <a:t> </a:t>
                </a:r>
              </a:p>
              <a:p>
                <a:pPr lvl="0" algn="l">
                  <a:spcAft>
                    <a:spcPts val="600"/>
                  </a:spcAft>
                  <a:buSzPct val="45000"/>
                </a:pPr>
                <a:r>
                  <a:rPr lang="en-US" sz="2600" dirty="0" smtClean="0">
                    <a:latin typeface="Arial" pitchFamily="34"/>
                    <a:cs typeface="Arial" pitchFamily="34"/>
                  </a:rPr>
                  <a:t>For stable case with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Arial" pitchFamily="34"/>
                      </a:rPr>
                      <m:t>𝜆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Arial" pitchFamily="34"/>
                      </a:rPr>
                      <m:t>&lt;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Arial" pitchFamily="34"/>
                      </a:rPr>
                      <m:t>𝜇</m:t>
                    </m:r>
                  </m:oMath>
                </a14:m>
                <a:r>
                  <a:rPr lang="en-US" sz="2600" dirty="0" smtClean="0">
                    <a:latin typeface="Arial" pitchFamily="34"/>
                    <a:cs typeface="Arial" pitchFamily="34"/>
                  </a:rPr>
                  <a:t> we find </a:t>
                </a:r>
                <a:endParaRPr lang="en-US" sz="2600" b="0" i="1" dirty="0" smtClean="0">
                  <a:latin typeface="Cambria Math" panose="02040503050406030204" pitchFamily="18" charset="0"/>
                  <a:cs typeface="Arial" pitchFamily="34"/>
                </a:endParaRPr>
              </a:p>
              <a:p>
                <a:pPr lvl="0" algn="ctr">
                  <a:spcAft>
                    <a:spcPts val="0"/>
                  </a:spcAft>
                  <a:buSzPct val="45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𝑝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  <a:cs typeface="Arial" pitchFamily="34"/>
                      </a:rPr>
                      <m:t>=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1−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𝜎</m:t>
                        </m:r>
                      </m:e>
                    </m:d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𝜎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600" dirty="0" smtClean="0">
                    <a:latin typeface="Arial" pitchFamily="34"/>
                    <a:cs typeface="Arial" pitchFamily="34"/>
                  </a:rPr>
                  <a:t>, (Geometric distribution)</a:t>
                </a:r>
                <a:endParaRPr lang="en-US" sz="2600" dirty="0">
                  <a:latin typeface="Arial" pitchFamily="34"/>
                  <a:cs typeface="Arial" pitchFamily="34"/>
                </a:endParaRPr>
              </a:p>
              <a:p>
                <a:pPr lvl="0" algn="l">
                  <a:spcAft>
                    <a:spcPts val="0"/>
                  </a:spcAft>
                  <a:buSzPct val="45000"/>
                </a:pPr>
                <a:r>
                  <a:rPr lang="en-US" sz="2600" dirty="0" smtClean="0">
                    <a:latin typeface="Arial" pitchFamily="34"/>
                    <a:cs typeface="Arial" pitchFamily="34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cs typeface="Arial" pitchFamily="34"/>
                      </a:rPr>
                      <m:t>𝜎</m:t>
                    </m:r>
                    <m:r>
                      <a:rPr lang="en-US" sz="2600" i="1">
                        <a:latin typeface="Cambria Math" panose="02040503050406030204" pitchFamily="18" charset="0"/>
                        <a:cs typeface="Arial" pitchFamily="34"/>
                      </a:rPr>
                      <m:t> </m:t>
                    </m:r>
                  </m:oMath>
                </a14:m>
                <a:r>
                  <a:rPr lang="en-US" sz="2600" dirty="0" smtClean="0">
                    <a:latin typeface="Arial" pitchFamily="34"/>
                    <a:cs typeface="Arial" pitchFamily="34"/>
                  </a:rPr>
                  <a:t>is the unique root in (0,1)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Arial" pitchFamily="34"/>
                      </a:rPr>
                      <m:t>𝜎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Arial" pitchFamily="34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Arial" pitchFamily="34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−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𝜇</m:t>
                            </m:r>
                            <m:d>
                              <m:d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</m:ctrlPr>
                              </m:dP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1−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𝜎</m:t>
                                </m:r>
                              </m:e>
                            </m:d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𝐴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600" dirty="0" smtClean="0">
                    <a:latin typeface="Arial" pitchFamily="34"/>
                    <a:cs typeface="Arial" pitchFamily="34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00404" y="3122395"/>
                <a:ext cx="9278112" cy="4199932"/>
              </a:xfrm>
              <a:blipFill rotWithShape="0">
                <a:blip r:embed="rId3"/>
                <a:stretch>
                  <a:fillRect l="-986" t="-2467" b="-1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/>
          <p:cNvGrpSpPr/>
          <p:nvPr/>
        </p:nvGrpSpPr>
        <p:grpSpPr>
          <a:xfrm>
            <a:off x="1224587" y="1034276"/>
            <a:ext cx="7629746" cy="1704024"/>
            <a:chOff x="1103488" y="1450423"/>
            <a:chExt cx="7629746" cy="1704024"/>
          </a:xfrm>
        </p:grpSpPr>
        <p:sp>
          <p:nvSpPr>
            <p:cNvPr id="4" name="Freeform 3"/>
            <p:cNvSpPr/>
            <p:nvPr/>
          </p:nvSpPr>
          <p:spPr>
            <a:xfrm>
              <a:off x="6346433" y="2054292"/>
              <a:ext cx="685799" cy="685799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il" t="it" r="ir" b="ib"/>
              <a:pathLst>
                <a:path>
                  <a:moveTo>
                    <a:pt x="l" y="vc"/>
                  </a:moveTo>
                  <a:arcTo wR="wd2" hR="hd2" stAng="cd2" swAng="cd4"/>
                  <a:arcTo wR="wd2" hR="hd2" stAng="3cd4" swAng="cd4"/>
                  <a:arcTo wR="wd2" hR="hd2" stAng="0" swAng="cd4"/>
                  <a:arcTo wR="wd2" hR="hd2" stAng="cd4" swAng="cd4"/>
                  <a:close/>
                </a:path>
              </a:pathLst>
            </a:custGeom>
            <a:solidFill>
              <a:srgbClr val="99CC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600" b="1" i="0" u="none" strike="noStrike">
                  <a:ln>
                    <a:noFill/>
                  </a:ln>
                  <a:latin typeface="Arial" pitchFamily="18"/>
                  <a:ea typeface="HG Mincho Light J" pitchFamily="2"/>
                  <a:cs typeface="Arial" pitchFamily="2"/>
                </a:rPr>
                <a:t>i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7390794" y="2054652"/>
              <a:ext cx="685799" cy="685799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il" t="it" r="ir" b="ib"/>
              <a:pathLst>
                <a:path>
                  <a:moveTo>
                    <a:pt x="l" y="vc"/>
                  </a:moveTo>
                  <a:arcTo wR="wd2" hR="hd2" stAng="cd2" swAng="cd4"/>
                  <a:arcTo wR="wd2" hR="hd2" stAng="3cd4" swAng="cd4"/>
                  <a:arcTo wR="wd2" hR="hd2" stAng="0" swAng="cd4"/>
                  <a:arcTo wR="wd2" hR="hd2" stAng="cd4" swAng="cd4"/>
                  <a:close/>
                </a:path>
              </a:pathLst>
            </a:custGeom>
            <a:solidFill>
              <a:srgbClr val="99CC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600" b="1" i="0" u="none" strike="noStrike" dirty="0">
                  <a:ln>
                    <a:noFill/>
                  </a:ln>
                  <a:latin typeface="Arial" pitchFamily="18"/>
                  <a:ea typeface="HG Mincho Light J" pitchFamily="2"/>
                  <a:cs typeface="Arial" pitchFamily="2"/>
                </a:rPr>
                <a:t>i+1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5230793" y="2054652"/>
              <a:ext cx="685799" cy="685799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il" t="it" r="ir" b="ib"/>
              <a:pathLst>
                <a:path>
                  <a:moveTo>
                    <a:pt x="l" y="vc"/>
                  </a:moveTo>
                  <a:arcTo wR="wd2" hR="hd2" stAng="cd2" swAng="cd4"/>
                  <a:arcTo wR="wd2" hR="hd2" stAng="3cd4" swAng="cd4"/>
                  <a:arcTo wR="wd2" hR="hd2" stAng="0" swAng="cd4"/>
                  <a:arcTo wR="wd2" hR="hd2" stAng="cd4" swAng="cd4"/>
                  <a:close/>
                </a:path>
              </a:pathLst>
            </a:custGeom>
            <a:solidFill>
              <a:srgbClr val="99CC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600" b="1" i="0" u="none" strike="noStrike">
                  <a:ln>
                    <a:noFill/>
                  </a:ln>
                  <a:latin typeface="Arial" pitchFamily="18"/>
                  <a:ea typeface="HG Mincho Light J" pitchFamily="2"/>
                  <a:cs typeface="Arial" pitchFamily="2"/>
                </a:rPr>
                <a:t>i-1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1212018" y="2055011"/>
              <a:ext cx="685799" cy="685799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il" t="it" r="ir" b="ib"/>
              <a:pathLst>
                <a:path>
                  <a:moveTo>
                    <a:pt x="l" y="vc"/>
                  </a:moveTo>
                  <a:arcTo wR="wd2" hR="hd2" stAng="cd2" swAng="cd4"/>
                  <a:arcTo wR="wd2" hR="hd2" stAng="3cd4" swAng="cd4"/>
                  <a:arcTo wR="wd2" hR="hd2" stAng="0" swAng="cd4"/>
                  <a:arcTo wR="wd2" hR="hd2" stAng="cd4" swAng="cd4"/>
                  <a:close/>
                </a:path>
              </a:pathLst>
            </a:custGeom>
            <a:solidFill>
              <a:srgbClr val="99CC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600" b="1" i="0" u="none" strike="noStrike" dirty="0">
                  <a:ln>
                    <a:noFill/>
                  </a:ln>
                  <a:latin typeface="Arial" pitchFamily="18"/>
                  <a:ea typeface="HG Mincho Light J" pitchFamily="2"/>
                  <a:cs typeface="Arial" pitchFamily="2"/>
                </a:rPr>
                <a:t>0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2292378" y="2055372"/>
              <a:ext cx="685799" cy="685799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il" t="it" r="ir" b="ib"/>
              <a:pathLst>
                <a:path>
                  <a:moveTo>
                    <a:pt x="l" y="vc"/>
                  </a:moveTo>
                  <a:arcTo wR="wd2" hR="hd2" stAng="cd2" swAng="cd4"/>
                  <a:arcTo wR="wd2" hR="hd2" stAng="3cd4" swAng="cd4"/>
                  <a:arcTo wR="wd2" hR="hd2" stAng="0" swAng="cd4"/>
                  <a:arcTo wR="wd2" hR="hd2" stAng="cd4" swAng="cd4"/>
                  <a:close/>
                </a:path>
              </a:pathLst>
            </a:custGeom>
            <a:solidFill>
              <a:srgbClr val="99CC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600" b="1" i="0" u="none" strike="noStrike">
                  <a:ln>
                    <a:noFill/>
                  </a:ln>
                  <a:latin typeface="Arial" pitchFamily="18"/>
                  <a:ea typeface="HG Mincho Light J" pitchFamily="2"/>
                  <a:cs typeface="Arial" pitchFamily="2"/>
                </a:rPr>
                <a:t>1</a:t>
              </a:r>
            </a:p>
          </p:txBody>
        </p:sp>
        <p:sp>
          <p:nvSpPr>
            <p:cNvPr id="12" name="Straight Connector 11"/>
            <p:cNvSpPr/>
            <p:nvPr/>
          </p:nvSpPr>
          <p:spPr>
            <a:xfrm>
              <a:off x="3776538" y="2403492"/>
              <a:ext cx="68579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custDash>
                <a:ds d="1440000" sp="1440000"/>
                <a:ds d="1440000" sp="1440000"/>
              </a:custDash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>
                <a:ln>
                  <a:noFill/>
                </a:ln>
                <a:latin typeface="Arial" pitchFamily="18"/>
                <a:ea typeface="HG Mincho Light J" pitchFamily="2"/>
                <a:cs typeface="Arial" pitchFamily="2"/>
              </a:endParaRPr>
            </a:p>
          </p:txBody>
        </p:sp>
        <p:sp>
          <p:nvSpPr>
            <p:cNvPr id="13" name="Straight Connector 12"/>
            <p:cNvSpPr/>
            <p:nvPr/>
          </p:nvSpPr>
          <p:spPr>
            <a:xfrm>
              <a:off x="8276034" y="2439492"/>
              <a:ext cx="4572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custDash>
                <a:ds d="1440000" sp="1440000"/>
                <a:ds d="1440000" sp="1440000"/>
              </a:custDash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>
                <a:ln>
                  <a:noFill/>
                </a:ln>
                <a:latin typeface="Arial" pitchFamily="18"/>
                <a:ea typeface="HG Mincho Light J" pitchFamily="2"/>
                <a:cs typeface="Arial" pitchFamily="2"/>
              </a:endParaRPr>
            </a:p>
          </p:txBody>
        </p:sp>
        <p:cxnSp>
          <p:nvCxnSpPr>
            <p:cNvPr id="40" name="Curved Connector 39"/>
            <p:cNvCxnSpPr/>
            <p:nvPr/>
          </p:nvCxnSpPr>
          <p:spPr>
            <a:xfrm rot="5400000" flipH="1" flipV="1">
              <a:off x="7246971" y="1494036"/>
              <a:ext cx="360" cy="1115640"/>
            </a:xfrm>
            <a:prstGeom prst="curvedConnector3">
              <a:avLst>
                <a:gd name="adj1" fmla="val 63600000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urved Connector 45"/>
            <p:cNvCxnSpPr>
              <a:stCxn id="4" idx="2"/>
              <a:endCxn id="6" idx="2"/>
            </p:cNvCxnSpPr>
            <p:nvPr/>
          </p:nvCxnSpPr>
          <p:spPr>
            <a:xfrm rot="5400000">
              <a:off x="6131333" y="2182451"/>
              <a:ext cx="360" cy="1115640"/>
            </a:xfrm>
            <a:prstGeom prst="curvedConnector3">
              <a:avLst>
                <a:gd name="adj1" fmla="val 63600000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6503034" y="1450423"/>
                  <a:ext cx="914400" cy="3615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lIns="90000" tIns="45000" rIns="90000" bIns="45000" compatLnSpc="0">
                  <a:spAutoFit/>
                </a:bodyPr>
                <a:lstStyle/>
                <a:p>
                  <a:pPr marL="864000" marR="0" lvl="2" indent="-28800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u="none" strike="noStrike" smtClean="0">
                                <a:ln>
                                  <a:noFill/>
                                </a:ln>
                                <a:latin typeface="Cambria Math" panose="02040503050406030204" pitchFamily="18" charset="0"/>
                                <a:ea typeface="Arial" pitchFamily="34"/>
                                <a:cs typeface="Arial" pitchFamily="34"/>
                              </a:rPr>
                            </m:ctrlPr>
                          </m:sSubPr>
                          <m:e>
                            <m:r>
                              <a:rPr lang="en-US" sz="1800" b="0" i="1" u="none" strike="noStrike" smtClean="0">
                                <a:ln>
                                  <a:noFill/>
                                </a:ln>
                                <a:latin typeface="Cambria Math" panose="02040503050406030204" pitchFamily="18" charset="0"/>
                                <a:ea typeface="Arial" pitchFamily="34"/>
                                <a:cs typeface="Arial" pitchFamily="34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 b="0" i="1" u="none" strike="noStrike" smtClean="0">
                                <a:ln>
                                  <a:noFill/>
                                </a:ln>
                                <a:latin typeface="Cambria Math" panose="02040503050406030204" pitchFamily="18" charset="0"/>
                                <a:ea typeface="Arial" pitchFamily="34"/>
                                <a:cs typeface="Arial" pitchFamily="34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800" b="0" i="0" u="none" strike="noStrike" dirty="0">
                    <a:ln>
                      <a:noFill/>
                    </a:ln>
                    <a:latin typeface="Arial" pitchFamily="34"/>
                    <a:ea typeface="Arial" pitchFamily="34"/>
                    <a:cs typeface="Arial" pitchFamily="34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3034" y="1450423"/>
                  <a:ext cx="914400" cy="36153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3333" b="-339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Elbow Connector 10"/>
            <p:cNvCxnSpPr/>
            <p:nvPr/>
          </p:nvCxnSpPr>
          <p:spPr>
            <a:xfrm rot="5400000">
              <a:off x="4680857" y="726153"/>
              <a:ext cx="1080" cy="4054055"/>
            </a:xfrm>
            <a:prstGeom prst="curvedConnector3">
              <a:avLst>
                <a:gd name="adj1" fmla="val 55801759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lbow Connector 10"/>
            <p:cNvCxnSpPr/>
            <p:nvPr/>
          </p:nvCxnSpPr>
          <p:spPr>
            <a:xfrm rot="5400000">
              <a:off x="4131770" y="159974"/>
              <a:ext cx="719" cy="5134415"/>
            </a:xfrm>
            <a:prstGeom prst="curvedConnector3">
              <a:avLst>
                <a:gd name="adj1" fmla="val 112216273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5588634" y="1461892"/>
                  <a:ext cx="914400" cy="3615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lIns="90000" tIns="45000" rIns="90000" bIns="45000" compatLnSpc="0">
                  <a:spAutoFit/>
                </a:bodyPr>
                <a:lstStyle/>
                <a:p>
                  <a:pPr marL="864000" marR="0" lvl="2" indent="-28800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u="none" strike="noStrike" smtClean="0">
                                <a:ln>
                                  <a:noFill/>
                                </a:ln>
                                <a:latin typeface="Cambria Math" panose="02040503050406030204" pitchFamily="18" charset="0"/>
                                <a:ea typeface="Arial" pitchFamily="34"/>
                                <a:cs typeface="Arial" pitchFamily="34"/>
                              </a:rPr>
                            </m:ctrlPr>
                          </m:sSubPr>
                          <m:e>
                            <m:r>
                              <a:rPr lang="en-US" sz="1800" b="0" i="1" u="none" strike="noStrike" smtClean="0">
                                <a:ln>
                                  <a:noFill/>
                                </a:ln>
                                <a:latin typeface="Cambria Math" panose="02040503050406030204" pitchFamily="18" charset="0"/>
                                <a:ea typeface="Arial" pitchFamily="34"/>
                                <a:cs typeface="Arial" pitchFamily="34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 b="0" i="1" u="none" strike="noStrike" smtClean="0">
                                <a:ln>
                                  <a:noFill/>
                                </a:ln>
                                <a:latin typeface="Cambria Math" panose="02040503050406030204" pitchFamily="18" charset="0"/>
                                <a:ea typeface="Arial" pitchFamily="34"/>
                                <a:cs typeface="Arial" pitchFamily="34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800" b="0" i="0" u="none" strike="noStrike" dirty="0">
                    <a:ln>
                      <a:noFill/>
                    </a:ln>
                    <a:latin typeface="Arial" pitchFamily="34"/>
                    <a:ea typeface="Arial" pitchFamily="34"/>
                    <a:cs typeface="Arial" pitchFamily="34"/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8634" y="1461892"/>
                  <a:ext cx="914400" cy="36153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2667" b="-169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Elbow Connector 26"/>
            <p:cNvCxnSpPr>
              <a:stCxn id="4" idx="0"/>
            </p:cNvCxnSpPr>
            <p:nvPr/>
          </p:nvCxnSpPr>
          <p:spPr>
            <a:xfrm rot="16200000" flipH="1" flipV="1">
              <a:off x="6350314" y="2046127"/>
              <a:ext cx="330854" cy="347184"/>
            </a:xfrm>
            <a:prstGeom prst="curvedConnector4">
              <a:avLst>
                <a:gd name="adj1" fmla="val -69094"/>
                <a:gd name="adj2" fmla="val 165227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5004974" y="2792917"/>
                  <a:ext cx="914400" cy="3615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lIns="90000" tIns="45000" rIns="90000" bIns="45000" compatLnSpc="0">
                  <a:spAutoFit/>
                </a:bodyPr>
                <a:lstStyle/>
                <a:p>
                  <a:pPr marL="864000" marR="0" lvl="2" indent="-28800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u="none" strike="noStrike" smtClean="0">
                                <a:ln>
                                  <a:noFill/>
                                </a:ln>
                                <a:latin typeface="Cambria Math" panose="02040503050406030204" pitchFamily="18" charset="0"/>
                                <a:ea typeface="Arial" pitchFamily="34"/>
                                <a:cs typeface="Arial" pitchFamily="34"/>
                              </a:rPr>
                            </m:ctrlPr>
                          </m:sSubPr>
                          <m:e>
                            <m:r>
                              <a:rPr lang="en-US" sz="1800" b="0" i="1" u="none" strike="noStrike" smtClean="0">
                                <a:ln>
                                  <a:noFill/>
                                </a:ln>
                                <a:latin typeface="Cambria Math" panose="02040503050406030204" pitchFamily="18" charset="0"/>
                                <a:ea typeface="Arial" pitchFamily="34"/>
                                <a:cs typeface="Arial" pitchFamily="34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 b="0" i="1" u="none" strike="noStrike" smtClean="0">
                                <a:ln>
                                  <a:noFill/>
                                </a:ln>
                                <a:latin typeface="Cambria Math" panose="02040503050406030204" pitchFamily="18" charset="0"/>
                                <a:ea typeface="Arial" pitchFamily="34"/>
                                <a:cs typeface="Arial" pitchFamily="34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800" b="0" i="0" u="none" strike="noStrike" dirty="0">
                    <a:ln>
                      <a:noFill/>
                    </a:ln>
                    <a:latin typeface="Arial" pitchFamily="34"/>
                    <a:ea typeface="Arial" pitchFamily="34"/>
                    <a:cs typeface="Arial" pitchFamily="34"/>
                  </a:endParaRPr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4974" y="2792917"/>
                  <a:ext cx="914400" cy="36153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r="-3333" b="-339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2323466" y="2692533"/>
                  <a:ext cx="914400" cy="3615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lIns="90000" tIns="45000" rIns="90000" bIns="45000" compatLnSpc="0">
                  <a:spAutoFit/>
                </a:bodyPr>
                <a:lstStyle/>
                <a:p>
                  <a:pPr marL="864000" marR="0" lvl="2" indent="-28800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u="none" strike="noStrike" smtClean="0">
                                <a:ln>
                                  <a:noFill/>
                                </a:ln>
                                <a:latin typeface="Cambria Math" panose="02040503050406030204" pitchFamily="18" charset="0"/>
                                <a:ea typeface="Arial" pitchFamily="34"/>
                                <a:cs typeface="Arial" pitchFamily="34"/>
                              </a:rPr>
                            </m:ctrlPr>
                          </m:sSubPr>
                          <m:e>
                            <m:r>
                              <a:rPr lang="en-US" sz="1800" b="0" i="1" u="none" strike="noStrike" smtClean="0">
                                <a:ln>
                                  <a:noFill/>
                                </a:ln>
                                <a:latin typeface="Cambria Math" panose="02040503050406030204" pitchFamily="18" charset="0"/>
                                <a:ea typeface="Arial" pitchFamily="34"/>
                                <a:cs typeface="Arial" pitchFamily="34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 b="0" i="1" u="none" strike="noStrike" smtClean="0">
                                <a:ln>
                                  <a:noFill/>
                                </a:ln>
                                <a:latin typeface="Cambria Math" panose="02040503050406030204" pitchFamily="18" charset="0"/>
                                <a:ea typeface="Arial" pitchFamily="34"/>
                                <a:cs typeface="Arial" pitchFamily="34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1800" b="0" i="0" u="none" strike="noStrike" dirty="0">
                    <a:ln>
                      <a:noFill/>
                    </a:ln>
                    <a:latin typeface="Arial" pitchFamily="34"/>
                    <a:ea typeface="Arial" pitchFamily="34"/>
                    <a:cs typeface="Arial" pitchFamily="34"/>
                  </a:endParaRPr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3466" y="2692533"/>
                  <a:ext cx="914400" cy="36153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33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1103488" y="2654552"/>
                  <a:ext cx="914400" cy="3615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lIns="90000" tIns="45000" rIns="90000" bIns="45000" compatLnSpc="0">
                  <a:spAutoFit/>
                </a:bodyPr>
                <a:lstStyle/>
                <a:p>
                  <a:pPr marL="864000" marR="0" lvl="2" indent="-28800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u="none" strike="noStrike" smtClean="0">
                                <a:ln>
                                  <a:noFill/>
                                </a:ln>
                                <a:latin typeface="Cambria Math" panose="02040503050406030204" pitchFamily="18" charset="0"/>
                                <a:ea typeface="Arial" pitchFamily="34"/>
                                <a:cs typeface="Arial" pitchFamily="34"/>
                              </a:rPr>
                            </m:ctrlPr>
                          </m:sSubPr>
                          <m:e>
                            <m:r>
                              <a:rPr lang="en-US" sz="1800" b="0" i="1" u="none" strike="noStrike" smtClean="0">
                                <a:ln>
                                  <a:noFill/>
                                </a:ln>
                                <a:latin typeface="Cambria Math" panose="02040503050406030204" pitchFamily="18" charset="0"/>
                                <a:ea typeface="Arial" pitchFamily="34"/>
                                <a:cs typeface="Arial" pitchFamily="34"/>
                              </a:rPr>
                              <m:t>𝑏</m:t>
                            </m:r>
                          </m:e>
                          <m:sub>
                            <m:r>
                              <a:rPr lang="en-US" sz="1800" b="0" i="1" u="none" strike="noStrike" smtClean="0">
                                <a:ln>
                                  <a:noFill/>
                                </a:ln>
                                <a:latin typeface="Cambria Math" panose="02040503050406030204" pitchFamily="18" charset="0"/>
                                <a:ea typeface="Arial" pitchFamily="34"/>
                                <a:cs typeface="Arial" pitchFamily="34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1800" b="0" i="0" u="none" strike="noStrike" dirty="0">
                    <a:ln>
                      <a:noFill/>
                    </a:ln>
                    <a:latin typeface="Arial" pitchFamily="34"/>
                    <a:ea typeface="Arial" pitchFamily="34"/>
                    <a:cs typeface="Arial" pitchFamily="34"/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3488" y="2654552"/>
                  <a:ext cx="914400" cy="36153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508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2834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l"/>
            <a:r>
              <a:rPr lang="en-US" smtClean="0"/>
              <a:t>Lecture 4: G/M/1 and M/G/1 type models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AB716A3-F6EE-41E3-909E-9F35B600C2E8}" type="slidenum">
              <a:t>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219472"/>
            <a:ext cx="9071640" cy="1354217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Definition G/M/1-type processes: skip-free process to the right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421200" y="1792800"/>
                <a:ext cx="9259248" cy="4970591"/>
              </a:xfrm>
            </p:spPr>
            <p:txBody>
              <a:bodyPr wrap="square">
                <a:spAutoFit/>
              </a:bodyPr>
              <a:lstStyle/>
              <a:p>
                <a:pPr marL="565200" indent="-457200"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A 2-dimensional irreducible continuous time Markov process with states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cs typeface="Arial" pitchFamily="34"/>
                      </a:rPr>
                      <m:t>0,…,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itchFamily="34"/>
                      </a:rPr>
                      <m:t>∞</m:t>
                    </m:r>
                  </m:oMath>
                </a14:m>
                <a:r>
                  <a:rPr lang="en-US" dirty="0" smtClean="0">
                    <a:cs typeface="Arial" pitchFamily="34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itchFamily="34"/>
                      </a:rPr>
                      <m:t>=0,…,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itchFamily="34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itchFamily="34"/>
                      </a:rPr>
                      <m:t>−1</m:t>
                    </m:r>
                  </m:oMath>
                </a14:m>
                <a:endParaRPr lang="en-US" dirty="0">
                  <a:cs typeface="Arial" pitchFamily="34"/>
                </a:endParaRPr>
              </a:p>
              <a:p>
                <a:pPr marL="565200" lvl="0" indent="-457200"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 smtClean="0">
                    <a:cs typeface="Arial" pitchFamily="34"/>
                  </a:rPr>
                  <a:t>Subset of state space with common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</m:oMath>
                </a14:m>
                <a:r>
                  <a:rPr lang="en-US" dirty="0" smtClean="0">
                    <a:cs typeface="Arial" pitchFamily="34"/>
                  </a:rPr>
                  <a:t> entry is </a:t>
                </a:r>
                <a:r>
                  <a:rPr lang="en-US" dirty="0">
                    <a:cs typeface="Arial" pitchFamily="34"/>
                  </a:rPr>
                  <a:t>called level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 (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&gt;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0)</m:t>
                    </m:r>
                  </m:oMath>
                </a14:m>
                <a:r>
                  <a:rPr lang="en-US" dirty="0">
                    <a:cs typeface="Arial" pitchFamily="34"/>
                  </a:rPr>
                  <a:t> and denoted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itchFamily="34"/>
                      </a:rPr>
                      <m:t>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rial" pitchFamily="34"/>
                      </a:rPr>
                      <m:t>(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itchFamily="34"/>
                      </a:rPr>
                      <m:t>)={(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itchFamily="34"/>
                      </a:rPr>
                      <m:t>,0),(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itchFamily="34"/>
                      </a:rPr>
                      <m:t>,1),…,(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itchFamily="34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itchFamily="34"/>
                      </a:rPr>
                      <m:t>𝑚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itchFamily="34"/>
                      </a:rPr>
                      <m:t>−1)}</m:t>
                    </m:r>
                  </m:oMath>
                </a14:m>
                <a:r>
                  <a:rPr lang="en-US" dirty="0" smtClean="0">
                    <a:cs typeface="Arial" pitchFamily="34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500" i="1" dirty="0">
                        <a:latin typeface="Cambria Math" panose="02040503050406030204" pitchFamily="18" charset="0"/>
                        <a:cs typeface="Arial" pitchFamily="34"/>
                      </a:rPr>
                      <m:t>𝑙</m:t>
                    </m:r>
                    <m:r>
                      <a:rPr lang="en-US" sz="2500" i="1" dirty="0">
                        <a:latin typeface="Cambria Math" panose="02040503050406030204" pitchFamily="18" charset="0"/>
                        <a:cs typeface="Arial" pitchFamily="34"/>
                      </a:rPr>
                      <m:t>(0)={(0,0),(0,1),…,(</m:t>
                    </m:r>
                    <m:r>
                      <a:rPr lang="en-US" sz="2500" i="1" dirty="0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  <m:r>
                      <a:rPr lang="en-US" sz="2500" i="1" dirty="0">
                        <a:latin typeface="Cambria Math" panose="02040503050406030204" pitchFamily="18" charset="0"/>
                        <a:cs typeface="Arial" pitchFamily="34"/>
                      </a:rPr>
                      <m:t>,</m:t>
                    </m:r>
                    <m:sSub>
                      <m:sSubPr>
                        <m:ctrlPr>
                          <a:rPr lang="en-US" sz="2500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sz="2500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𝑚</m:t>
                        </m:r>
                      </m:e>
                      <m:sub>
                        <m:r>
                          <a:rPr lang="en-US" sz="2500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0</m:t>
                        </m:r>
                      </m:sub>
                    </m:sSub>
                    <m:r>
                      <a:rPr lang="en-US" sz="2500" i="1" dirty="0">
                        <a:latin typeface="Cambria Math" panose="02040503050406030204" pitchFamily="18" charset="0"/>
                        <a:cs typeface="Arial" pitchFamily="34"/>
                      </a:rPr>
                      <m:t>−1)}</m:t>
                    </m:r>
                  </m:oMath>
                </a14:m>
                <a:r>
                  <a:rPr lang="en-US" dirty="0" smtClean="0">
                    <a:cs typeface="Arial" pitchFamily="34"/>
                  </a:rPr>
                  <a:t>. This means state space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/>
                          </a:rPr>
                          <m:t>∪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/>
                          </a:rPr>
                          <m:t>≥0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/>
                      </a:rPr>
                      <m:t>𝑙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/>
                      </a:rPr>
                      <m:t>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565200" indent="-457200"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 smtClean="0">
                    <a:cs typeface="Arial" pitchFamily="34"/>
                  </a:rPr>
                  <a:t>Transition rate </a:t>
                </a:r>
                <a:r>
                  <a:rPr lang="en-US" dirty="0">
                    <a:cs typeface="Arial" pitchFamily="34"/>
                  </a:rPr>
                  <a:t>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𝑗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) </m:t>
                    </m:r>
                  </m:oMath>
                </a14:m>
                <a:r>
                  <a:rPr lang="en-US" dirty="0">
                    <a:cs typeface="Arial" pitchFamily="34"/>
                  </a:rPr>
                  <a:t>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Arial" pitchFamily="34"/>
                      </a:rPr>
                      <m:t>′,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Arial" pitchFamily="34"/>
                      </a:rPr>
                      <m:t>𝑗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′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) </m:t>
                    </m:r>
                  </m:oMath>
                </a14:m>
                <a:r>
                  <a:rPr lang="en-US" dirty="0" smtClean="0">
                    <a:cs typeface="Arial" pitchFamily="34"/>
                  </a:rPr>
                  <a:t>is equal to zero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  <m:t>𝑖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  <m:t>′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≥ 2</m:t>
                    </m:r>
                  </m:oMath>
                </a14:m>
                <a:r>
                  <a:rPr lang="en-US" dirty="0" smtClean="0">
                    <a:cs typeface="Arial" pitchFamily="34"/>
                  </a:rPr>
                  <a:t> </a:t>
                </a:r>
              </a:p>
              <a:p>
                <a:pPr marL="565200" indent="-457200"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>
                    <a:cs typeface="Arial" pitchFamily="34"/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&gt;0</m:t>
                    </m:r>
                  </m:oMath>
                </a14:m>
                <a:r>
                  <a:rPr lang="en-US" dirty="0">
                    <a:cs typeface="Arial" pitchFamily="34"/>
                  </a:rPr>
                  <a:t>, </a:t>
                </a:r>
                <a:r>
                  <a:rPr lang="en-US" dirty="0" smtClean="0">
                    <a:cs typeface="Arial" pitchFamily="34"/>
                  </a:rPr>
                  <a:t>transition </a:t>
                </a:r>
                <a:r>
                  <a:rPr lang="en-US" dirty="0">
                    <a:cs typeface="Arial" pitchFamily="34"/>
                  </a:rPr>
                  <a:t>rate between states </a:t>
                </a:r>
                <a:r>
                  <a:rPr lang="en-US" dirty="0" smtClean="0">
                    <a:cs typeface="Arial" pitchFamily="34"/>
                  </a:rPr>
                  <a:t>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𝑙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)</m:t>
                    </m:r>
                  </m:oMath>
                </a14:m>
                <a:r>
                  <a:rPr lang="en-US" dirty="0" smtClean="0">
                    <a:cs typeface="Arial" pitchFamily="34"/>
                  </a:rPr>
                  <a:t> and from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𝑙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)</m:t>
                    </m:r>
                  </m:oMath>
                </a14:m>
                <a:r>
                  <a:rPr lang="en-US" dirty="0">
                    <a:cs typeface="Arial" pitchFamily="34"/>
                  </a:rPr>
                  <a:t> </a:t>
                </a:r>
                <a:r>
                  <a:rPr lang="en-US" dirty="0" smtClean="0">
                    <a:cs typeface="Arial" pitchFamily="34"/>
                  </a:rPr>
                  <a:t>to </a:t>
                </a:r>
                <a14:m>
                  <m:oMath xmlns:m="http://schemas.openxmlformats.org/officeDocument/2006/math">
                    <m:r>
                      <a:rPr lang="en-US" sz="2700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𝑙</m:t>
                    </m:r>
                    <m:d>
                      <m:dPr>
                        <m:ctrlPr>
                          <a:rPr lang="en-US" sz="2700" i="1" dirty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dPr>
                      <m:e>
                        <m:r>
                          <a:rPr lang="en-US" sz="2700" i="1" dirty="0" err="1">
                            <a:latin typeface="Cambria Math" panose="02040503050406030204" pitchFamily="18" charset="0"/>
                            <a:cs typeface="Arial" pitchFamily="34"/>
                          </a:rPr>
                          <m:t>𝑖</m:t>
                        </m:r>
                        <m:r>
                          <a:rPr lang="en-US" sz="2700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+1</m:t>
                        </m:r>
                      </m:e>
                    </m:d>
                    <m:r>
                      <a:rPr lang="en-US" sz="2700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, </m:t>
                    </m:r>
                    <m:r>
                      <a:rPr lang="en-US" sz="2700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𝑙</m:t>
                    </m:r>
                    <m:d>
                      <m:dPr>
                        <m:ctrlPr>
                          <a:rPr lang="en-US" sz="2700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dPr>
                      <m:e>
                        <m:r>
                          <a:rPr lang="en-US" sz="2700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𝑖</m:t>
                        </m:r>
                        <m:r>
                          <a:rPr lang="en-US" sz="2700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−1</m:t>
                        </m:r>
                      </m:e>
                    </m:d>
                    <m:r>
                      <a:rPr lang="en-US" sz="2700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, …,</m:t>
                    </m:r>
                    <m:r>
                      <a:rPr lang="en-US" sz="2700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𝑙</m:t>
                    </m:r>
                    <m:r>
                      <a:rPr lang="en-US" sz="2700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(0)</m:t>
                    </m:r>
                  </m:oMath>
                </a14:m>
                <a:r>
                  <a:rPr lang="en-US" sz="2700" dirty="0" smtClean="0">
                    <a:cs typeface="Arial" pitchFamily="34"/>
                  </a:rPr>
                  <a:t> </a:t>
                </a:r>
                <a:r>
                  <a:rPr lang="en-US" dirty="0" smtClean="0">
                    <a:cs typeface="Arial" pitchFamily="34"/>
                  </a:rPr>
                  <a:t>are </a:t>
                </a:r>
                <a:r>
                  <a:rPr lang="en-US" dirty="0">
                    <a:cs typeface="Arial" pitchFamily="34"/>
                  </a:rPr>
                  <a:t>independent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</m:oMath>
                </a14:m>
                <a:r>
                  <a:rPr lang="en-US" dirty="0">
                    <a:cs typeface="Arial" pitchFamily="34"/>
                  </a:rPr>
                  <a:t> </a:t>
                </a:r>
                <a:r>
                  <a:rPr lang="en-US" dirty="0" smtClean="0"/>
                  <a:t> </a:t>
                </a:r>
                <a:endParaRPr lang="en-US" dirty="0">
                  <a:cs typeface="Arial" pitchFamily="34"/>
                </a:endParaRP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21200" y="1792800"/>
                <a:ext cx="9259248" cy="4970591"/>
              </a:xfrm>
              <a:blipFill rotWithShape="0">
                <a:blip r:embed="rId3"/>
                <a:stretch>
                  <a:fillRect t="-2209" r="-2962" b="-3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574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0182" y="7065887"/>
            <a:ext cx="5261032" cy="521280"/>
          </a:xfrm>
        </p:spPr>
        <p:txBody>
          <a:bodyPr/>
          <a:lstStyle/>
          <a:p>
            <a:pPr lvl="0" algn="l"/>
            <a:r>
              <a:rPr lang="en-US" dirty="0" smtClean="0"/>
              <a:t>Lecture 4: G/M/1 and M/G/1 type models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27000" y="7065887"/>
            <a:ext cx="2348280" cy="521280"/>
          </a:xfrm>
        </p:spPr>
        <p:txBody>
          <a:bodyPr/>
          <a:lstStyle/>
          <a:p>
            <a:pPr lvl="0"/>
            <a:fld id="{6D74538F-D4FA-495A-BB87-710BC0131067}" type="slidenum">
              <a:t>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594026"/>
            <a:ext cx="9071640" cy="677108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Skip-free to the right process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503999" y="1625039"/>
                <a:ext cx="9071281" cy="5561010"/>
              </a:xfr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  <a:buSzPct val="45000"/>
                </a:pPr>
                <a:r>
                  <a:rPr lang="en-US" sz="2700" dirty="0" smtClean="0">
                    <a:cs typeface="Arial" pitchFamily="34"/>
                  </a:rPr>
                  <a:t>Order the states lexicographically</a:t>
                </a:r>
                <a:r>
                  <a:rPr lang="en-US" sz="2700" dirty="0">
                    <a:cs typeface="Arial" pitchFamily="34"/>
                  </a:rPr>
                  <a:t>, i.e.,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700" i="1" dirty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dPr>
                      <m:e>
                        <m:r>
                          <a:rPr lang="en-US" sz="2700" i="1" dirty="0">
                            <a:latin typeface="Cambria Math" panose="02040503050406030204" pitchFamily="18" charset="0"/>
                            <a:cs typeface="Arial" pitchFamily="34"/>
                          </a:rPr>
                          <m:t>0,0</m:t>
                        </m:r>
                      </m:e>
                    </m:d>
                    <m:r>
                      <a:rPr lang="en-US" sz="2700" i="1" dirty="0">
                        <a:latin typeface="Cambria Math" panose="02040503050406030204" pitchFamily="18" charset="0"/>
                        <a:cs typeface="Arial" pitchFamily="34"/>
                      </a:rPr>
                      <m:t>,…,</m:t>
                    </m:r>
                    <m:d>
                      <m:dPr>
                        <m:ctrlPr>
                          <a:rPr lang="en-US" sz="2700" i="1" dirty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dPr>
                      <m:e>
                        <m:r>
                          <a:rPr lang="en-US" sz="2700" i="1" dirty="0">
                            <a:latin typeface="Cambria Math" panose="02040503050406030204" pitchFamily="18" charset="0"/>
                            <a:cs typeface="Arial" pitchFamily="34"/>
                          </a:rPr>
                          <m:t>0,</m:t>
                        </m:r>
                        <m:sSub>
                          <m:sSubPr>
                            <m:ctrlPr>
                              <a:rPr lang="en-US" sz="2700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sSubPr>
                          <m:e>
                            <m:r>
                              <a:rPr lang="en-US" sz="2700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700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700" i="1" dirty="0">
                        <a:latin typeface="Cambria Math" panose="02040503050406030204" pitchFamily="18" charset="0"/>
                        <a:cs typeface="Arial" pitchFamily="34"/>
                      </a:rPr>
                      <m:t>,</m:t>
                    </m:r>
                    <m:d>
                      <m:dPr>
                        <m:ctrlPr>
                          <a:rPr lang="en-US" sz="2700" i="1" dirty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dPr>
                      <m:e>
                        <m:r>
                          <a:rPr lang="en-US" sz="2700" i="1" dirty="0">
                            <a:latin typeface="Cambria Math" panose="02040503050406030204" pitchFamily="18" charset="0"/>
                            <a:cs typeface="Arial" pitchFamily="34"/>
                          </a:rPr>
                          <m:t>1,0</m:t>
                        </m:r>
                      </m:e>
                    </m:d>
                    <m:r>
                      <a:rPr lang="en-US" sz="2700" i="1" dirty="0">
                        <a:latin typeface="Cambria Math" panose="02040503050406030204" pitchFamily="18" charset="0"/>
                        <a:cs typeface="Arial" pitchFamily="34"/>
                      </a:rPr>
                      <m:t>,…,</m:t>
                    </m:r>
                    <m:d>
                      <m:dPr>
                        <m:ctrlPr>
                          <a:rPr lang="en-US" sz="2700" i="1" dirty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dPr>
                      <m:e>
                        <m:r>
                          <a:rPr lang="en-US" sz="2700" i="1" dirty="0">
                            <a:latin typeface="Cambria Math" panose="02040503050406030204" pitchFamily="18" charset="0"/>
                            <a:cs typeface="Arial" pitchFamily="34"/>
                          </a:rPr>
                          <m:t>1,</m:t>
                        </m:r>
                        <m:r>
                          <a:rPr lang="en-US" sz="2700" i="1" dirty="0">
                            <a:latin typeface="Cambria Math" panose="02040503050406030204" pitchFamily="18" charset="0"/>
                            <a:cs typeface="Arial" pitchFamily="34"/>
                          </a:rPr>
                          <m:t>𝑚</m:t>
                        </m:r>
                      </m:e>
                    </m:d>
                    <m:r>
                      <a:rPr lang="en-US" sz="2700" i="1" dirty="0">
                        <a:latin typeface="Cambria Math" panose="02040503050406030204" pitchFamily="18" charset="0"/>
                        <a:cs typeface="Arial" pitchFamily="34"/>
                      </a:rPr>
                      <m:t>,</m:t>
                    </m:r>
                    <m:d>
                      <m:dPr>
                        <m:ctrlPr>
                          <a:rPr lang="en-US" sz="2700" i="1" dirty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dPr>
                      <m:e>
                        <m:r>
                          <a:rPr lang="en-US" sz="2700" i="1" dirty="0">
                            <a:latin typeface="Cambria Math" panose="02040503050406030204" pitchFamily="18" charset="0"/>
                            <a:cs typeface="Arial" pitchFamily="34"/>
                          </a:rPr>
                          <m:t>2,0</m:t>
                        </m:r>
                      </m:e>
                    </m:d>
                    <m:r>
                      <a:rPr lang="en-US" sz="2700" i="1" dirty="0">
                        <a:latin typeface="Cambria Math" panose="02040503050406030204" pitchFamily="18" charset="0"/>
                        <a:cs typeface="Arial" pitchFamily="34"/>
                      </a:rPr>
                      <m:t>,…, </m:t>
                    </m:r>
                    <m:d>
                      <m:dPr>
                        <m:ctrlPr>
                          <a:rPr lang="en-US" sz="2700" i="1" dirty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dPr>
                      <m:e>
                        <m:r>
                          <a:rPr lang="en-US" sz="2700" i="1" dirty="0">
                            <a:latin typeface="Cambria Math" panose="02040503050406030204" pitchFamily="18" charset="0"/>
                            <a:cs typeface="Arial" pitchFamily="34"/>
                          </a:rPr>
                          <m:t>2,</m:t>
                        </m:r>
                        <m:r>
                          <a:rPr lang="en-US" sz="2700" i="1" dirty="0">
                            <a:latin typeface="Cambria Math" panose="02040503050406030204" pitchFamily="18" charset="0"/>
                            <a:cs typeface="Arial" pitchFamily="34"/>
                          </a:rPr>
                          <m:t>𝑚</m:t>
                        </m:r>
                      </m:e>
                    </m:d>
                    <m:r>
                      <a:rPr lang="en-US" sz="2700" i="1" dirty="0">
                        <a:latin typeface="Cambria Math" panose="02040503050406030204" pitchFamily="18" charset="0"/>
                        <a:cs typeface="Arial" pitchFamily="34"/>
                      </a:rPr>
                      <m:t>,…</m:t>
                    </m:r>
                  </m:oMath>
                </a14:m>
                <a:r>
                  <a:rPr lang="en-US" sz="2700" dirty="0" smtClean="0"/>
                  <a:t>, </a:t>
                </a:r>
                <a:r>
                  <a:rPr lang="en-US" sz="2700" dirty="0"/>
                  <a:t>the generator of the </a:t>
                </a:r>
                <a:r>
                  <a:rPr lang="en-US" sz="2700" dirty="0" smtClean="0"/>
                  <a:t>skip-free process </a:t>
                </a:r>
                <a:r>
                  <a:rPr lang="en-US" sz="2700" dirty="0"/>
                  <a:t>has </a:t>
                </a:r>
                <a:r>
                  <a:rPr lang="en-US" sz="2700" dirty="0" smtClean="0"/>
                  <a:t>the following form:</a:t>
                </a:r>
              </a:p>
              <a:p>
                <a:pPr>
                  <a:spcAft>
                    <a:spcPts val="600"/>
                  </a:spcAft>
                  <a:buSzPct val="45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7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7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700" b="0" i="1" smtClean="0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700" b="0" i="1" smtClean="0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eqArr>
                          <m:eqArr>
                            <m:eqArr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01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7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7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</m:eqArr>
                          <m:eqArr>
                            <m:eqArrPr>
                              <m:ctrlPr>
                                <a:rPr lang="en-US" sz="27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</m:eqArr>
                          <m:eqArr>
                            <m:eqArr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7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7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</m:eqArr>
                          <m:eqArr>
                            <m:eqArr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</m:eqArr>
                          <m:eqArr>
                            <m:eqArr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700" dirty="0"/>
              </a:p>
              <a:p>
                <a:pPr lvl="0">
                  <a:spcAft>
                    <a:spcPts val="600"/>
                  </a:spcAft>
                </a:pPr>
                <a:r>
                  <a:rPr lang="en-US" sz="27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27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700" i="1" baseline="-25000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7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7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700" i="1" baseline="-25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700" baseline="-25000" dirty="0"/>
                  <a:t> </a:t>
                </a:r>
                <a:r>
                  <a:rPr lang="en-US" sz="2700" dirty="0"/>
                  <a:t>are nonnegative </a:t>
                </a:r>
                <a14:m>
                  <m:oMath xmlns:m="http://schemas.openxmlformats.org/officeDocument/2006/math">
                    <m:r>
                      <a:rPr lang="en-US" sz="27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700" dirty="0" smtClean="0"/>
                  <a:t>-by-</a:t>
                </a:r>
                <a14:m>
                  <m:oMath xmlns:m="http://schemas.openxmlformats.org/officeDocument/2006/math">
                    <m:r>
                      <a:rPr lang="en-US" sz="27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700" dirty="0" smtClean="0"/>
                  <a:t> </a:t>
                </a:r>
                <a:r>
                  <a:rPr lang="en-US" sz="2700" dirty="0"/>
                  <a:t>matrices</a:t>
                </a:r>
                <a:r>
                  <a:rPr lang="en-US" sz="2700" dirty="0" smtClean="0"/>
                  <a:t>; </a:t>
                </a:r>
                <a14:m>
                  <m:oMath xmlns:m="http://schemas.openxmlformats.org/officeDocument/2006/math">
                    <m:r>
                      <a:rPr lang="en-US" sz="27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700" b="0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700" baseline="-25000" dirty="0" smtClean="0"/>
                  <a:t> </a:t>
                </a:r>
                <a:r>
                  <a:rPr lang="en-US" sz="2700" baseline="-25000" dirty="0"/>
                  <a:t> </a:t>
                </a:r>
                <a:r>
                  <a:rPr lang="en-US" sz="2700" dirty="0" smtClean="0"/>
                  <a:t>is square matrices of size  </a:t>
                </a:r>
                <a14:m>
                  <m:oMath xmlns:m="http://schemas.openxmlformats.org/officeDocument/2006/math">
                    <m:r>
                      <a:rPr lang="en-US" sz="2700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700" dirty="0" smtClean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700" b="0" i="1" dirty="0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</m:oMath>
                </a14:m>
                <a:r>
                  <a:rPr lang="en-US" sz="2700" baseline="-25000" dirty="0"/>
                  <a:t> </a:t>
                </a:r>
                <a:r>
                  <a:rPr lang="en-US" sz="2700" dirty="0" smtClean="0"/>
                  <a:t>is square matrix </a:t>
                </a:r>
                <a:r>
                  <a:rPr lang="en-US" sz="2700" dirty="0"/>
                  <a:t>of size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7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700" dirty="0" smtClean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7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7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700" dirty="0" smtClean="0"/>
                  <a:t>-by-</a:t>
                </a:r>
                <a14:m>
                  <m:oMath xmlns:m="http://schemas.openxmlformats.org/officeDocument/2006/math">
                    <m:r>
                      <a:rPr lang="en-US" sz="2700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7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700" i="1" dirty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7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700" dirty="0" smtClean="0"/>
                  <a:t>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700" dirty="0" smtClean="0"/>
                  <a:t>-by-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7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700" dirty="0" smtClean="0"/>
                  <a:t> nonnegative matrices. </a:t>
                </a:r>
              </a:p>
              <a:p>
                <a:pPr lvl="0">
                  <a:spcAft>
                    <a:spcPts val="600"/>
                  </a:spcAft>
                </a:pPr>
                <a:r>
                  <a:rPr lang="en-US" sz="2700" dirty="0" smtClean="0"/>
                  <a:t>Note, </a:t>
                </a:r>
                <a14:m>
                  <m:oMath xmlns:m="http://schemas.openxmlformats.org/officeDocument/2006/math">
                    <m:r>
                      <a:rPr lang="en-US" sz="27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7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700" b="0" i="1" dirty="0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r>
                      <a:rPr lang="en-US" sz="270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7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700" b="0" i="1" dirty="0" smtClean="0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r>
                      <a:rPr lang="en-US" sz="27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700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7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700" dirty="0" smtClean="0"/>
                  <a:t>, </a:t>
                </a:r>
                <a14:m>
                  <m:oMath xmlns:m="http://schemas.openxmlformats.org/officeDocument/2006/math">
                    <m:r>
                      <a:rPr lang="en-US" sz="27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7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7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7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700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7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7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7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700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7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7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7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700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700" i="1" dirty="0">
                        <a:latin typeface="Cambria Math" panose="02040503050406030204" pitchFamily="18" charset="0"/>
                      </a:rPr>
                      <m:t>=0, </m:t>
                    </m:r>
                  </m:oMath>
                </a14:m>
                <a:r>
                  <a:rPr lang="en-US" sz="27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7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7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7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7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700" b="0" i="1" dirty="0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27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700" b="0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700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7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  <m:e>
                        <m:sSub>
                          <m:sSubPr>
                            <m:ctrlPr>
                              <a:rPr lang="en-US" sz="27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700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700" b="0" i="1" dirty="0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nary>
                    <m:r>
                      <a:rPr lang="en-US" sz="27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700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7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700" dirty="0"/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503999" y="1625039"/>
                <a:ext cx="9071281" cy="5561010"/>
              </a:xfrm>
              <a:blipFill rotWithShape="0">
                <a:blip r:embed="rId3"/>
                <a:stretch>
                  <a:fillRect l="-1075" t="-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1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2374" y="7039539"/>
            <a:ext cx="5261032" cy="521280"/>
          </a:xfrm>
        </p:spPr>
        <p:txBody>
          <a:bodyPr/>
          <a:lstStyle/>
          <a:p>
            <a:pPr lvl="0" algn="l"/>
            <a:r>
              <a:rPr lang="en-US" dirty="0" smtClean="0"/>
              <a:t>Lecture 4: G/M/1 and M/G/1 type models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27000" y="7019512"/>
            <a:ext cx="2348280" cy="521280"/>
          </a:xfrm>
        </p:spPr>
        <p:txBody>
          <a:bodyPr/>
          <a:lstStyle/>
          <a:p>
            <a:pPr lvl="0"/>
            <a:fld id="{8A64FCAC-FB86-49F1-8D43-0D6EDB7C32DA}" type="slidenum">
              <a:t>7</a:t>
            </a:fld>
            <a:endParaRPr lang="en-US" dirty="0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78026"/>
            <a:ext cx="9071640" cy="677108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Stability of G/M/1-type process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503999" y="1481039"/>
                <a:ext cx="9325800" cy="5253746"/>
              </a:xfrm>
            </p:spPr>
            <p:txBody>
              <a:bodyPr>
                <a:spAutoFit/>
              </a:bodyPr>
              <a:lstStyle/>
              <a:p>
                <a:pPr marL="0" lvl="0">
                  <a:spcBef>
                    <a:spcPts val="600"/>
                  </a:spcBef>
                  <a:spcAft>
                    <a:spcPts val="600"/>
                  </a:spcAft>
                  <a:buSzPct val="45000"/>
                </a:pPr>
                <a:r>
                  <a:rPr lang="en-US" sz="26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600" dirty="0" smtClean="0"/>
                  <a:t>.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600" dirty="0" smtClean="0"/>
                  <a:t> is the generator describing transitions of the M/G/1-type process between level states (i.e., in the vertical direction)</a:t>
                </a:r>
              </a:p>
              <a:p>
                <a:pPr marL="0" lvl="0" algn="l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b="1" dirty="0" smtClean="0"/>
                  <a:t>Theorem</a:t>
                </a:r>
                <a:r>
                  <a:rPr lang="en-US" dirty="0" smtClean="0"/>
                  <a:t>: Assume </a:t>
                </a:r>
                <a:r>
                  <a:rPr lang="en-US" dirty="0">
                    <a:latin typeface="Arial" pitchFamily="34"/>
                    <a:cs typeface="Arial" pitchFamily="34"/>
                  </a:rPr>
                  <a:t>the 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Markov </a:t>
                </a:r>
                <a:r>
                  <a:rPr lang="en-US" dirty="0">
                    <a:latin typeface="Arial" pitchFamily="34"/>
                    <a:cs typeface="Arial" pitchFamily="34"/>
                  </a:rPr>
                  <a:t>chain 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with </a:t>
                </a:r>
                <a:r>
                  <a:rPr lang="en-US" dirty="0">
                    <a:latin typeface="Arial" pitchFamily="34"/>
                    <a:cs typeface="Arial" pitchFamily="34"/>
                  </a:rPr>
                  <a:t>generator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 </m:t>
                    </m:r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is irreducible with equilibrium </a:t>
                </a:r>
                <a:r>
                  <a:rPr lang="en-US" dirty="0">
                    <a:latin typeface="Arial" pitchFamily="34"/>
                    <a:cs typeface="Arial" pitchFamily="34"/>
                  </a:rPr>
                  <a:t>distribution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𝜋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𝜋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𝑒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=1</m:t>
                    </m:r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.</a:t>
                </a:r>
                <a:r>
                  <a:rPr lang="en-US" dirty="0">
                    <a:latin typeface="Arial" pitchFamily="34"/>
                    <a:cs typeface="Arial" pitchFamily="34"/>
                  </a:rPr>
                  <a:t> </a:t>
                </a:r>
                <a:r>
                  <a:rPr lang="en-US" dirty="0" smtClean="0"/>
                  <a:t>The G/M/1-type process </a:t>
                </a:r>
                <a:r>
                  <a:rPr lang="en-US" dirty="0"/>
                  <a:t>is </a:t>
                </a:r>
                <a:r>
                  <a:rPr lang="en-US" dirty="0" smtClean="0"/>
                  <a:t>ergodic if and only if</a:t>
                </a:r>
                <a:endParaRPr lang="en-US" dirty="0"/>
              </a:p>
              <a:p>
                <a:pPr marL="0" algn="ctr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Arial" pitchFamily="34"/>
                        </a:rPr>
                        <m:t>𝜋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Arial" pitchFamily="34"/>
                        </a:rPr>
                        <m:t>𝐴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  <a:cs typeface="Arial" pitchFamily="34"/>
                        </a:rPr>
                        <m:t>0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Arial" pitchFamily="34"/>
                        </a:rPr>
                        <m:t>𝜋</m:t>
                      </m:r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naryPr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=1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𝑖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−1</m:t>
                              </m:r>
                            </m:e>
                          </m:d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Arial" pitchFamily="34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i="1" dirty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i="1" dirty="0"/>
                        <m:t>mean</m:t>
                      </m:r>
                      <m:r>
                        <m:rPr>
                          <m:nor/>
                        </m:rPr>
                        <a:rPr lang="en-US" i="1" dirty="0"/>
                        <m:t> </m:t>
                      </m:r>
                      <m:r>
                        <m:rPr>
                          <m:nor/>
                        </m:rPr>
                        <a:rPr lang="en-US" i="1" dirty="0"/>
                        <m:t>drift</m:t>
                      </m:r>
                      <m:r>
                        <m:rPr>
                          <m:nor/>
                        </m:rPr>
                        <a:rPr lang="en-US" i="1" dirty="0"/>
                        <m:t> </m:t>
                      </m:r>
                      <m:r>
                        <m:rPr>
                          <m:nor/>
                        </m:rPr>
                        <a:rPr lang="en-US" i="1" dirty="0"/>
                        <m:t>condition</m:t>
                      </m:r>
                      <m:r>
                        <m:rPr>
                          <m:nor/>
                        </m:rPr>
                        <a:rPr lang="en-US" dirty="0"/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lvl="0" algn="l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600" b="1" dirty="0" smtClean="0">
                    <a:latin typeface="Arial" pitchFamily="34"/>
                    <a:cs typeface="Arial" pitchFamily="34"/>
                  </a:rPr>
                  <a:t>Interpretation</a:t>
                </a:r>
                <a:r>
                  <a:rPr lang="en-US" sz="2600" dirty="0">
                    <a:latin typeface="Arial" pitchFamily="34"/>
                    <a:cs typeface="Arial" pitchFamily="34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  <a:cs typeface="Arial" pitchFamily="34"/>
                      </a:rPr>
                      <m:t>𝜋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  <a:cs typeface="Arial" pitchFamily="34"/>
                      </a:rPr>
                      <m:t>𝐴</m:t>
                    </m:r>
                    <m:r>
                      <a:rPr lang="en-US" sz="2600" i="1" baseline="-25000" dirty="0">
                        <a:latin typeface="Cambria Math" panose="02040503050406030204" pitchFamily="18" charset="0"/>
                        <a:cs typeface="Arial" pitchFamily="34"/>
                      </a:rPr>
                      <m:t>0</m:t>
                    </m:r>
                    <m:r>
                      <a:rPr lang="en-US" sz="2600" i="1" dirty="0">
                        <a:latin typeface="Cambria Math" panose="02040503050406030204" pitchFamily="18" charset="0"/>
                        <a:cs typeface="Arial" pitchFamily="34"/>
                      </a:rPr>
                      <m:t>𝑒</m:t>
                    </m:r>
                  </m:oMath>
                </a14:m>
                <a:r>
                  <a:rPr lang="en-US" sz="2600" dirty="0">
                    <a:latin typeface="Arial" pitchFamily="34"/>
                    <a:cs typeface="Arial" pitchFamily="34"/>
                  </a:rPr>
                  <a:t> is mean drift from level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</m:oMath>
                </a14:m>
                <a:r>
                  <a:rPr lang="en-US" sz="2600" dirty="0">
                    <a:latin typeface="Arial" pitchFamily="34"/>
                    <a:cs typeface="Arial" pitchFamily="34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  <a:cs typeface="Arial" pitchFamily="34"/>
                      </a:rPr>
                      <m:t>+1</m:t>
                    </m:r>
                  </m:oMath>
                </a14:m>
                <a:r>
                  <a:rPr lang="en-US" sz="2600" dirty="0" smtClean="0">
                    <a:latin typeface="Arial" pitchFamily="34"/>
                    <a:cs typeface="Arial" pitchFamily="34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  <a:cs typeface="Arial" pitchFamily="34"/>
                      </a:rPr>
                      <m:t>𝜋</m:t>
                    </m:r>
                    <m:nary>
                      <m:naryPr>
                        <m:chr m:val="∑"/>
                        <m:ctrlPr>
                          <a:rPr lang="en-US" sz="2600" i="1" dirty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naryPr>
                      <m:sub>
                        <m:r>
                          <a:rPr lang="en-US" sz="2600" i="1" dirty="0">
                            <a:latin typeface="Cambria Math" panose="02040503050406030204" pitchFamily="18" charset="0"/>
                            <a:cs typeface="Arial" pitchFamily="34"/>
                          </a:rPr>
                          <m:t>𝑖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  <a:cs typeface="Arial" pitchFamily="34"/>
                          </a:rPr>
                          <m:t>=1</m:t>
                        </m:r>
                      </m:sub>
                      <m:sup>
                        <m:r>
                          <a:rPr lang="en-US" sz="2600" i="1" dirty="0">
                            <a:latin typeface="Cambria Math" panose="02040503050406030204" pitchFamily="18" charset="0"/>
                            <a:cs typeface="Arial" pitchFamily="34"/>
                          </a:rPr>
                          <m:t>∞</m:t>
                        </m:r>
                      </m:sup>
                      <m:e>
                        <m:d>
                          <m:dPr>
                            <m:ctrlPr>
                              <a:rPr lang="en-US" sz="2600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dPr>
                          <m:e>
                            <m:r>
                              <a:rPr lang="en-US" sz="2600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𝑖</m:t>
                            </m:r>
                            <m:r>
                              <a:rPr lang="en-US" sz="2600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−1</m:t>
                            </m:r>
                          </m:e>
                        </m:d>
                        <m:sSub>
                          <m:sSubPr>
                            <m:ctrlPr>
                              <a:rPr lang="en-US" sz="2600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sSubPr>
                          <m:e>
                            <m:r>
                              <a:rPr lang="en-US" sz="2600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600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600" i="1" dirty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600" dirty="0" smtClean="0">
                    <a:latin typeface="Arial" pitchFamily="34"/>
                    <a:cs typeface="Arial" pitchFamily="34"/>
                  </a:rPr>
                  <a:t> is the mean drift from level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</m:oMath>
                </a14:m>
                <a:r>
                  <a:rPr lang="en-US" sz="2600" dirty="0">
                    <a:latin typeface="Arial" pitchFamily="34"/>
                    <a:cs typeface="Arial" pitchFamily="34"/>
                  </a:rPr>
                  <a:t> to </a:t>
                </a:r>
                <a:r>
                  <a:rPr lang="en-US" sz="2600" dirty="0" smtClean="0">
                    <a:latin typeface="Arial" pitchFamily="34"/>
                    <a:cs typeface="Arial" pitchFamily="34"/>
                  </a:rPr>
                  <a:t>levels smaller than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</m:oMath>
                </a14:m>
                <a:r>
                  <a:rPr lang="en-US" sz="2600" dirty="0" smtClean="0">
                    <a:latin typeface="Arial" pitchFamily="34"/>
                    <a:cs typeface="Arial" pitchFamily="34"/>
                  </a:rPr>
                  <a:t> for large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  <a:cs typeface="Arial" pitchFamily="34"/>
                      </a:rPr>
                      <m:t>𝑖</m:t>
                    </m:r>
                  </m:oMath>
                </a14:m>
                <a:r>
                  <a:rPr lang="en-US" sz="2600" dirty="0" smtClean="0">
                    <a:latin typeface="Arial" pitchFamily="34"/>
                    <a:cs typeface="Arial" pitchFamily="34"/>
                  </a:rPr>
                  <a:t> </a:t>
                </a:r>
                <a:endParaRPr lang="en-US" sz="2600" dirty="0">
                  <a:latin typeface="Arial" pitchFamily="34"/>
                  <a:cs typeface="Arial" pitchFamily="34"/>
                </a:endParaRP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503999" y="1481039"/>
                <a:ext cx="9325800" cy="5253746"/>
              </a:xfrm>
              <a:blipFill rotWithShape="0">
                <a:blip r:embed="rId3"/>
                <a:stretch>
                  <a:fillRect l="-2354" t="-2088" r="-2681" b="-2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075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4566" y="7035779"/>
            <a:ext cx="5261032" cy="521280"/>
          </a:xfrm>
        </p:spPr>
        <p:txBody>
          <a:bodyPr/>
          <a:lstStyle/>
          <a:p>
            <a:pPr lvl="0" algn="l"/>
            <a:r>
              <a:rPr lang="en-US" dirty="0" smtClean="0"/>
              <a:t>Lecture 4: G/M/1 and M/G/1 type models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27359" y="7022716"/>
            <a:ext cx="2348280" cy="521280"/>
          </a:xfrm>
        </p:spPr>
        <p:txBody>
          <a:bodyPr/>
          <a:lstStyle/>
          <a:p>
            <a:pPr lvl="0"/>
            <a:fld id="{923C87AF-9799-4EFA-B27D-C3ED332B0704}" type="slidenum">
              <a:t>8</a:t>
            </a:fld>
            <a:endParaRPr lang="en-US" dirty="0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255472"/>
            <a:ext cx="9071640" cy="1354217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Equilibrium </a:t>
            </a:r>
            <a:r>
              <a:rPr lang="en-US" dirty="0" smtClean="0"/>
              <a:t>distribution of G/M/1-type processes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503999" y="1769040"/>
                <a:ext cx="9071640" cy="5304144"/>
              </a:xfrm>
            </p:spPr>
            <p:txBody>
              <a:bodyPr>
                <a:spAutoFit/>
              </a:bodyPr>
              <a:lstStyle/>
              <a:p>
                <a:pPr lvl="0" algn="l">
                  <a:spcAft>
                    <a:spcPts val="600"/>
                  </a:spcAft>
                  <a:buSzPct val="45000"/>
                </a:pPr>
                <a:r>
                  <a:rPr lang="en-US" dirty="0" smtClean="0">
                    <a:latin typeface="Arial" pitchFamily="34"/>
                    <a:cs typeface="Arial" pitchFamily="34"/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𝑝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  <a:cs typeface="Arial" pitchFamily="34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=(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𝑝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,0),..,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𝑝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−1))</m:t>
                    </m:r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=(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𝑝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  <a:cs typeface="Arial" pitchFamily="34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𝑝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  <a:cs typeface="Arial" pitchFamily="34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,…)</m:t>
                    </m:r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 </a:t>
                </a:r>
                <a:r>
                  <a:rPr lang="en-US" dirty="0">
                    <a:latin typeface="Arial" pitchFamily="34"/>
                    <a:cs typeface="Arial" pitchFamily="34"/>
                  </a:rPr>
                  <a:t>then 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equilibrium equation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𝑝𝑄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=0</m:t>
                    </m:r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 reads</a:t>
                </a:r>
                <a:endParaRPr lang="en-US" dirty="0">
                  <a:latin typeface="Arial" pitchFamily="34"/>
                  <a:cs typeface="Arial" pitchFamily="34"/>
                </a:endParaRPr>
              </a:p>
              <a:p>
                <a:pPr algn="ctr">
                  <a:spcAft>
                    <a:spcPts val="600"/>
                  </a:spcAft>
                  <a:buSzPct val="45000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=0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𝑖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b="0" i="1" baseline="-25000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𝐵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= 0</m:t>
                    </m:r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,    </a:t>
                </a:r>
                <a:r>
                  <a:rPr lang="en-US" dirty="0" smtClean="0">
                    <a:cs typeface="Arial" pitchFamily="34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𝑝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cs typeface="Arial" pitchFamily="34"/>
                      </a:rPr>
                      <m:t>0</m:t>
                    </m:r>
                    <m:sSub>
                      <m:sSubPr>
                        <m:ctrlPr>
                          <a:rPr lang="en-US" i="1" baseline="-25000" dirty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  <m:t>𝐵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  <m:t>01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𝑝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cs typeface="Arial" pitchFamily="34"/>
                      </a:rPr>
                      <m:t>1</m:t>
                    </m:r>
                    <m:sSub>
                      <m:sSubPr>
                        <m:ctrlPr>
                          <a:rPr lang="en-US" i="1" baseline="-25000" dirty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  <m:t>𝐵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  <m:t>11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  <m:t>=2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𝑖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= 0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  <a:cs typeface="Arial" pitchFamily="34"/>
                  </a:rPr>
                  <a:t>,</a:t>
                </a:r>
                <a:endParaRPr lang="en-US" dirty="0">
                  <a:latin typeface="Cambria Math" panose="02040503050406030204" pitchFamily="18" charset="0"/>
                  <a:cs typeface="Arial" pitchFamily="34"/>
                </a:endParaRPr>
              </a:p>
              <a:p>
                <a:pPr lvl="0" algn="ctr">
                  <a:spcAft>
                    <a:spcPts val="600"/>
                  </a:spcAft>
                  <a:buSzPct val="45000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  <m:t>=0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𝑛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+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𝑖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cs typeface="Arial" pitchFamily="34"/>
                          </a:rPr>
                          <m:t>𝑖</m:t>
                        </m:r>
                      </m:sub>
                    </m:sSub>
                    <m:r>
                      <a:rPr lang="en-US" i="1" baseline="-25000" dirty="0">
                        <a:latin typeface="Cambria Math" panose="02040503050406030204" pitchFamily="18" charset="0"/>
                        <a:cs typeface="Arial" pitchFamily="34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= 0</m:t>
                    </m:r>
                  </m:oMath>
                </a14:m>
                <a:r>
                  <a:rPr lang="en-US" dirty="0">
                    <a:latin typeface="Arial" pitchFamily="34"/>
                    <a:cs typeface="Arial" pitchFamily="34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≥1</m:t>
                    </m:r>
                  </m:oMath>
                </a14:m>
                <a:endParaRPr lang="en-US" dirty="0" smtClean="0">
                  <a:latin typeface="Arial" pitchFamily="34"/>
                  <a:cs typeface="Arial" pitchFamily="34"/>
                </a:endParaRPr>
              </a:p>
              <a:p>
                <a:pPr lvl="0">
                  <a:spcAft>
                    <a:spcPts val="600"/>
                  </a:spcAft>
                </a:pPr>
                <a:r>
                  <a:rPr lang="en-US" b="1" dirty="0" smtClean="0"/>
                  <a:t>Theorem</a:t>
                </a:r>
                <a:r>
                  <a:rPr lang="en-US" dirty="0"/>
                  <a:t>: </a:t>
                </a:r>
                <a:r>
                  <a:rPr lang="en-US" dirty="0" smtClean="0"/>
                  <a:t>if the G/M/1-type process </a:t>
                </a:r>
                <a:r>
                  <a:rPr lang="en-US" dirty="0"/>
                  <a:t>is </a:t>
                </a:r>
                <a:r>
                  <a:rPr lang="en-US" dirty="0" smtClean="0"/>
                  <a:t>ergodic the equilibrium </a:t>
                </a:r>
                <a:r>
                  <a:rPr lang="en-US" dirty="0"/>
                  <a:t>probability distribution </a:t>
                </a:r>
                <a:r>
                  <a:rPr lang="en-US" dirty="0" smtClean="0"/>
                  <a:t>then reads </a:t>
                </a:r>
                <a:endParaRPr lang="en-US" dirty="0"/>
              </a:p>
              <a:p>
                <a:pPr lvl="0"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𝑝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𝑛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  <a:cs typeface="Arial" pitchFamily="34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cs typeface="Arial" pitchFamily="34"/>
                        </a:rPr>
                        <m:t>𝑝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  <a:cs typeface="Arial" pitchFamily="34"/>
                        </a:rPr>
                        <m:t>1</m:t>
                      </m:r>
                      <m:sSup>
                        <m:sSupPr>
                          <m:ctrlPr>
                            <a:rPr lang="en-US" b="0" i="1" baseline="-25000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</m:ctrlPr>
                        </m:sSupPr>
                        <m:e>
                          <m:r>
                            <a:rPr lang="en-US" b="0" i="1" dirty="0">
                              <a:latin typeface="Cambria Math" panose="02040503050406030204" pitchFamily="18" charset="0"/>
                              <a:cs typeface="Arial" pitchFamily="34"/>
                            </a:rPr>
                            <m:t>𝑅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𝑛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/>
                            </a:rPr>
                            <m:t>−1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  <a:cs typeface="Arial" pitchFamily="34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Arial" pitchFamily="34"/>
                        </a:rPr>
                        <m:t>𝑛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Arial" pitchFamily="34"/>
                        </a:rPr>
                        <m:t>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cs typeface="Arial" pitchFamily="34"/>
                        </a:rPr>
                        <m:t>1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Arial" pitchFamily="34"/>
                        </a:rPr>
                        <m:t>,</m:t>
                      </m:r>
                    </m:oMath>
                  </m:oMathPara>
                </a14:m>
                <a:endParaRPr lang="en-US" dirty="0" smtClean="0">
                  <a:latin typeface="Arial" pitchFamily="34"/>
                  <a:cs typeface="Arial" pitchFamily="34"/>
                </a:endParaRPr>
              </a:p>
              <a:p>
                <a:pPr lvl="0" algn="l">
                  <a:spcAft>
                    <a:spcPts val="600"/>
                  </a:spcAft>
                </a:pPr>
                <a:r>
                  <a:rPr lang="en-US" dirty="0" smtClean="0">
                    <a:latin typeface="Arial" pitchFamily="34"/>
                    <a:cs typeface="Arial" pitchFamily="34"/>
                  </a:rPr>
                  <a:t>where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𝑅</m:t>
                    </m:r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 is the minimal nonnegative solution of the matrix equation</a:t>
                </a:r>
                <a:br>
                  <a:rPr lang="en-US" dirty="0" smtClean="0">
                    <a:latin typeface="Arial" pitchFamily="34"/>
                    <a:cs typeface="Arial" pitchFamily="34"/>
                  </a:rPr>
                </a:br>
                <a:r>
                  <a:rPr lang="en-US" dirty="0" smtClean="0">
                    <a:latin typeface="Arial" pitchFamily="34"/>
                    <a:cs typeface="Arial" pitchFamily="34"/>
                  </a:rPr>
                  <a:t>                         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=0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𝑅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𝑖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=0</m:t>
                    </m:r>
                  </m:oMath>
                </a14:m>
                <a:endParaRPr lang="en-US" dirty="0" smtClean="0">
                  <a:latin typeface="Arial" pitchFamily="34"/>
                  <a:cs typeface="Arial" pitchFamily="34"/>
                </a:endParaRPr>
              </a:p>
              <a:p>
                <a:pPr lvl="0" algn="l">
                  <a:spcAft>
                    <a:spcPts val="600"/>
                  </a:spcAft>
                </a:pPr>
                <a:r>
                  <a:rPr lang="en-US" b="1" dirty="0" smtClean="0">
                    <a:cs typeface="Arial" pitchFamily="34"/>
                  </a:rPr>
                  <a:t>Interpretation</a:t>
                </a:r>
                <a:r>
                  <a:rPr lang="en-US" dirty="0" smtClean="0">
                    <a:cs typeface="Arial" pitchFamily="34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𝑅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𝐴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cs typeface="Arial" pitchFamily="34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𝑁</m:t>
                    </m:r>
                  </m:oMath>
                </a14:m>
                <a:r>
                  <a:rPr lang="en-US" dirty="0" smtClean="0">
                    <a:latin typeface="Arial" pitchFamily="34"/>
                    <a:cs typeface="Arial" pitchFamily="34"/>
                  </a:rPr>
                  <a:t> same as in QBD process</a:t>
                </a:r>
                <a:endParaRPr lang="en-US" dirty="0">
                  <a:latin typeface="Arial" pitchFamily="34"/>
                  <a:cs typeface="Arial" pitchFamily="34"/>
                </a:endParaRP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503999" y="1769040"/>
                <a:ext cx="9071640" cy="5304144"/>
              </a:xfrm>
              <a:blipFill rotWithShape="0">
                <a:blip r:embed="rId3"/>
                <a:stretch>
                  <a:fillRect l="-1210" t="-2069" r="-1882"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783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2374" y="7039879"/>
            <a:ext cx="5261032" cy="521280"/>
          </a:xfrm>
        </p:spPr>
        <p:txBody>
          <a:bodyPr/>
          <a:lstStyle/>
          <a:p>
            <a:pPr lvl="0" algn="l"/>
            <a:r>
              <a:rPr lang="en-US" dirty="0" smtClean="0"/>
              <a:t>Lecture 4: G/M/1 and M/G/1 type models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27000" y="7043916"/>
            <a:ext cx="2348280" cy="521280"/>
          </a:xfrm>
        </p:spPr>
        <p:txBody>
          <a:bodyPr/>
          <a:lstStyle/>
          <a:p>
            <a:pPr lvl="0"/>
            <a:fld id="{8E8540C8-7329-451E-807B-7F53D98817E5}" type="slidenum">
              <a:t>9</a:t>
            </a:fld>
            <a:endParaRPr lang="en-US" dirty="0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255472"/>
            <a:ext cx="9071640" cy="1354217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Equilibrium distribution of G/M/1-type processes(</a:t>
            </a:r>
            <a:r>
              <a:rPr lang="en-US" dirty="0" err="1"/>
              <a:t>cnt'd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503999" y="1769040"/>
                <a:ext cx="9175578" cy="5286704"/>
              </a:xfrm>
            </p:spPr>
            <p:txBody>
              <a:bodyPr wrap="square">
                <a:spAutoFit/>
              </a:bodyPr>
              <a:lstStyle/>
              <a:p>
                <a:pPr marL="565200" lvl="0" indent="-457200" algn="l">
                  <a:spcAft>
                    <a:spcPts val="600"/>
                  </a:spcAft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A </a:t>
                </a:r>
                <a:r>
                  <a:rPr lang="en-US" dirty="0"/>
                  <a:t>direct result of the previous theorem is that spectral radius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𝑅</m:t>
                    </m:r>
                  </m:oMath>
                </a14:m>
                <a:r>
                  <a:rPr lang="en-US" dirty="0">
                    <a:latin typeface="Arial" pitchFamily="34"/>
                    <a:cs typeface="Arial" pitchFamily="34"/>
                  </a:rPr>
                  <a:t> is &lt; 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1 and 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𝐼</m:t>
                    </m:r>
                    <m:r>
                      <a:rPr lang="en-US" dirty="0">
                        <a:latin typeface="Cambria Math" panose="02040503050406030204" pitchFamily="18" charset="0"/>
                        <a:cs typeface="Arial" pitchFamily="34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𝑅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)</m:t>
                    </m:r>
                  </m:oMath>
                </a14:m>
                <a:r>
                  <a:rPr lang="en-US" dirty="0">
                    <a:latin typeface="Arial" pitchFamily="34"/>
                    <a:cs typeface="Arial" pitchFamily="34"/>
                  </a:rPr>
                  <a:t> is </a:t>
                </a:r>
                <a:r>
                  <a:rPr lang="en-US" dirty="0" smtClean="0">
                    <a:latin typeface="Arial" pitchFamily="34"/>
                    <a:cs typeface="Arial" pitchFamily="34"/>
                  </a:rPr>
                  <a:t>nonsingular</a:t>
                </a:r>
                <a:endParaRPr lang="en-US" dirty="0">
                  <a:latin typeface="Arial" pitchFamily="34"/>
                  <a:cs typeface="Arial" pitchFamily="34"/>
                </a:endParaRPr>
              </a:p>
              <a:p>
                <a:pPr lvl="0" algn="l">
                  <a:spcAft>
                    <a:spcPts val="600"/>
                  </a:spcAft>
                </a:pPr>
                <a:r>
                  <a:rPr lang="en-US" b="1" dirty="0" smtClean="0"/>
                  <a:t>Lemma</a:t>
                </a:r>
                <a:r>
                  <a:rPr lang="en-US" dirty="0" smtClean="0"/>
                  <a:t>: The stationary probability vectors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/>
                      </a:rPr>
                      <m:t>𝑝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  <a:cs typeface="Arial" pitchFamily="34"/>
                      </a:rPr>
                      <m:t>0</m:t>
                    </m:r>
                  </m:oMath>
                </a14:m>
                <a:r>
                  <a:rPr lang="en-US" baseline="-25000" dirty="0" smtClean="0">
                    <a:latin typeface="Arial" pitchFamily="34"/>
                    <a:cs typeface="Arial" pitchFamily="34"/>
                  </a:rPr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Arial" pitchFamily="34"/>
                      </a:rPr>
                      <m:t>𝑝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  <a:cs typeface="Arial" pitchFamily="34"/>
                      </a:rPr>
                      <m:t>1</m:t>
                    </m:r>
                  </m:oMath>
                </a14:m>
                <a:endParaRPr lang="en-US" dirty="0" smtClean="0"/>
              </a:p>
              <a:p>
                <a:pPr lvl="0">
                  <a:spcAft>
                    <a:spcPts val="600"/>
                  </a:spcAft>
                </a:pPr>
                <a:r>
                  <a:rPr lang="en-US" dirty="0" smtClean="0"/>
                  <a:t>is the </a:t>
                </a:r>
                <a:r>
                  <a:rPr lang="en-US" i="1" dirty="0" smtClean="0"/>
                  <a:t>normalized</a:t>
                </a:r>
                <a:r>
                  <a:rPr lang="en-US" dirty="0" smtClean="0"/>
                  <a:t> unique </a:t>
                </a:r>
                <a:r>
                  <a:rPr lang="en-US" dirty="0"/>
                  <a:t>solution </a:t>
                </a:r>
                <a:r>
                  <a:rPr lang="en-US" dirty="0" smtClean="0"/>
                  <a:t>of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Arial" pitchFamily="34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Arial" pitchFamily="34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0,0</m:t>
                        </m:r>
                      </m:e>
                    </m:d>
                  </m:oMath>
                </a14:m>
                <a:r>
                  <a:rPr lang="en-US" b="0" dirty="0" smtClean="0">
                    <a:latin typeface="Cambria Math" panose="02040503050406030204" pitchFamily="18" charset="0"/>
                    <a:cs typeface="Arial" pitchFamily="34"/>
                  </a:rPr>
                  <a:t>, </a:t>
                </a:r>
                <a:r>
                  <a:rPr lang="en-US" dirty="0" smtClean="0">
                    <a:latin typeface="Cambria Math" panose="02040503050406030204" pitchFamily="18" charset="0"/>
                    <a:cs typeface="Arial" pitchFamily="34"/>
                  </a:rPr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Arial" pitchFamily="34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itchFamily="34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dirty="0" smtClean="0">
                    <a:latin typeface="Cambria Math" panose="02040503050406030204" pitchFamily="18" charset="0"/>
                    <a:cs typeface="Arial" pitchFamily="34"/>
                  </a:rPr>
                  <a:t> is the </a:t>
                </a:r>
                <a:r>
                  <a:rPr lang="en-US" i="1" dirty="0" smtClean="0">
                    <a:latin typeface="Cambria Math" panose="02040503050406030204" pitchFamily="18" charset="0"/>
                    <a:cs typeface="Arial" pitchFamily="34"/>
                  </a:rPr>
                  <a:t>generator</a:t>
                </a:r>
                <a:r>
                  <a:rPr lang="en-US" dirty="0" smtClean="0">
                    <a:latin typeface="Cambria Math" panose="02040503050406030204" pitchFamily="18" charset="0"/>
                    <a:cs typeface="Arial" pitchFamily="34"/>
                  </a:rPr>
                  <a:t> given by </a:t>
                </a:r>
              </a:p>
              <a:p>
                <a:pPr lvl="0" algn="ctr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itchFamily="34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Arial" pitchFamily="34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00</m:t>
                                </m:r>
                              </m:sub>
                            </m:sSub>
                          </m:e>
                          <m:e>
                            <m:nary>
                              <m:naryPr>
                                <m:chr m:val="∑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</m:ctrlPr>
                              </m:naryPr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𝑖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∞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  <a:cs typeface="Arial" pitchFamily="34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cs typeface="Arial" pitchFamily="34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cs typeface="Arial" pitchFamily="34"/>
                                      </a:rPr>
                                      <m:t>𝑖</m:t>
                                    </m:r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cs typeface="Arial" pitchFamily="34"/>
                                      </a:rPr>
                                      <m:t>−1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  <a:cs typeface="Arial" pitchFamily="34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cs typeface="Arial" pitchFamily="34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cs typeface="Arial" pitchFamily="34"/>
                                      </a:rPr>
                                      <m:t>𝑖</m:t>
                                    </m:r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cs typeface="Arial" pitchFamily="34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nary>
                          </m:e>
                        </m:eqArr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          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11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+</m:t>
                            </m:r>
                            <m:nary>
                              <m:naryPr>
                                <m:chr m:val="∑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</m:ctrlPr>
                              </m:naryPr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𝑖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cs typeface="Arial" pitchFamily="34"/>
                                  </a:rPr>
                                  <m:t>∞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  <a:cs typeface="Arial" pitchFamily="34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cs typeface="Arial" pitchFamily="34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cs typeface="Arial" pitchFamily="34"/>
                                      </a:rPr>
                                      <m:t>𝑖</m:t>
                                    </m:r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cs typeface="Arial" pitchFamily="34"/>
                                      </a:rPr>
                                      <m:t>−1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  <a:cs typeface="Arial" pitchFamily="34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  <a:cs typeface="Arial" pitchFamily="34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  <a:cs typeface="Arial" pitchFamily="34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</m:eqArr>
                      </m:e>
                    </m:d>
                  </m:oMath>
                </a14:m>
                <a:r>
                  <a:rPr lang="en-US" b="0" dirty="0" smtClean="0">
                    <a:latin typeface="Cambria Math" panose="02040503050406030204" pitchFamily="18" charset="0"/>
                    <a:cs typeface="Arial" pitchFamily="34"/>
                  </a:rPr>
                  <a:t>.</a:t>
                </a:r>
              </a:p>
              <a:p>
                <a:pPr lvl="0" algn="l">
                  <a:spcAft>
                    <a:spcPts val="600"/>
                  </a:spcAft>
                </a:pPr>
                <a:r>
                  <a:rPr lang="en-US" sz="2600" b="0" dirty="0" smtClean="0">
                    <a:cs typeface="Arial" pitchFamily="34"/>
                  </a:rPr>
                  <a:t>Normalization is done by letting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𝑥</m:t>
                        </m:r>
                      </m:e>
                      <m:sub>
                        <m:r>
                          <a:rPr lang="en-US" sz="2600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𝑒</m:t>
                        </m:r>
                      </m:e>
                      <m:sub>
                        <m:sSub>
                          <m:sSubPr>
                            <m:ctrlPr>
                              <a:rPr lang="en-US" sz="2600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sSubPr>
                          <m:e>
                            <m:r>
                              <a:rPr lang="en-US" sz="2600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600" b="0" i="1" dirty="0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US" sz="2600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+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  <a:cs typeface="Arial" pitchFamily="34"/>
                      </a:rPr>
                      <m:t>𝑥</m:t>
                    </m:r>
                    <m:r>
                      <a:rPr lang="en-US" sz="2600" b="0" i="1" baseline="-25000" dirty="0" smtClean="0">
                        <a:latin typeface="Cambria Math" panose="02040503050406030204" pitchFamily="18" charset="0"/>
                        <a:cs typeface="Arial" pitchFamily="34"/>
                      </a:rPr>
                      <m:t>1 </m:t>
                    </m:r>
                    <m:sSup>
                      <m:sSupPr>
                        <m:ctrlPr>
                          <a:rPr lang="en-US" sz="2600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b="0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dPr>
                          <m:e>
                            <m:r>
                              <a:rPr lang="en-US" sz="2600" b="0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𝐼</m:t>
                            </m:r>
                            <m:r>
                              <a:rPr lang="en-US" sz="2600" b="0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−</m:t>
                            </m:r>
                            <m:r>
                              <a:rPr lang="en-US" sz="2600" b="0" i="1" dirty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𝑅</m:t>
                            </m:r>
                          </m:e>
                        </m:d>
                      </m:e>
                      <m:sup>
                        <m:r>
                          <a:rPr lang="en-US" sz="2600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sz="2600" b="0" i="1" dirty="0">
                            <a:latin typeface="Cambria Math" panose="02040503050406030204" pitchFamily="18" charset="0"/>
                            <a:cs typeface="Arial" pitchFamily="34"/>
                          </a:rPr>
                          <m:t>𝑒</m:t>
                        </m:r>
                      </m:e>
                      <m:sub>
                        <m:r>
                          <a:rPr lang="en-US" sz="2600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𝑚</m:t>
                        </m:r>
                      </m:sub>
                    </m:sSub>
                    <m:r>
                      <a:rPr lang="en-US" sz="2600" b="0" i="1" dirty="0">
                        <a:latin typeface="Cambria Math" panose="02040503050406030204" pitchFamily="18" charset="0"/>
                        <a:cs typeface="Arial" pitchFamily="34"/>
                      </a:rPr>
                      <m:t>=1</m:t>
                    </m:r>
                  </m:oMath>
                </a14:m>
                <a:r>
                  <a:rPr lang="en-US" sz="2600" dirty="0" smtClean="0">
                    <a:latin typeface="Arial" pitchFamily="34"/>
                    <a:cs typeface="Arial" pitchFamily="34"/>
                  </a:rPr>
                  <a:t>. 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𝑒</m:t>
                        </m:r>
                      </m:e>
                      <m:sub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Arial" pitchFamily="34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600" dirty="0" smtClean="0">
                    <a:latin typeface="Arial" pitchFamily="34"/>
                    <a:cs typeface="Arial" pitchFamily="34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Arial" pitchFamily="34"/>
                          </a:rPr>
                          <m:t>𝑒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Arial" pitchFamily="34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600" dirty="0" smtClean="0">
                    <a:latin typeface="Arial" pitchFamily="34"/>
                    <a:cs typeface="Arial" pitchFamily="34"/>
                  </a:rPr>
                  <a:t> are column vectors of ones with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𝑚</m:t>
                        </m:r>
                      </m:e>
                      <m:sub>
                        <m:r>
                          <a:rPr lang="en-US" sz="2600" b="0" i="1" dirty="0" smtClean="0">
                            <a:latin typeface="Cambria Math" panose="02040503050406030204" pitchFamily="18" charset="0"/>
                            <a:cs typeface="Arial" pitchFamily="34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600" dirty="0" smtClean="0">
                    <a:latin typeface="Arial" pitchFamily="34"/>
                    <a:cs typeface="Arial" pitchFamily="34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  <a:cs typeface="Arial" pitchFamily="34"/>
                      </a:rPr>
                      <m:t>𝑚</m:t>
                    </m:r>
                  </m:oMath>
                </a14:m>
                <a:r>
                  <a:rPr lang="en-US" sz="2600" dirty="0" smtClean="0">
                    <a:latin typeface="Arial" pitchFamily="34"/>
                    <a:cs typeface="Arial" pitchFamily="34"/>
                  </a:rPr>
                  <a:t>, respectively</a:t>
                </a:r>
              </a:p>
              <a:p>
                <a:pPr algn="l">
                  <a:spcAft>
                    <a:spcPts val="600"/>
                  </a:spcAft>
                </a:pPr>
                <a:r>
                  <a:rPr lang="en-US" sz="2600" b="1" dirty="0" smtClean="0">
                    <a:latin typeface="Arial" pitchFamily="34"/>
                    <a:cs typeface="Arial" pitchFamily="34"/>
                  </a:rPr>
                  <a:t>Proof</a:t>
                </a:r>
                <a:r>
                  <a:rPr lang="en-US" sz="2500" dirty="0" smtClean="0">
                    <a:latin typeface="Arial" pitchFamily="34"/>
                    <a:cs typeface="Arial" pitchFamily="34"/>
                  </a:rPr>
                  <a:t>: follows by inserting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 dirty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bPr>
                      <m:e>
                        <m:r>
                          <a:rPr lang="en-US" sz="2500" i="1" dirty="0">
                            <a:latin typeface="Cambria Math" panose="02040503050406030204" pitchFamily="18" charset="0"/>
                            <a:cs typeface="Arial" pitchFamily="34"/>
                          </a:rPr>
                          <m:t>𝑝</m:t>
                        </m:r>
                      </m:e>
                      <m:sub>
                        <m:r>
                          <a:rPr lang="en-US" sz="2500" i="1" dirty="0">
                            <a:latin typeface="Cambria Math" panose="02040503050406030204" pitchFamily="18" charset="0"/>
                            <a:cs typeface="Arial" pitchFamily="34"/>
                          </a:rPr>
                          <m:t>𝑛</m:t>
                        </m:r>
                      </m:sub>
                    </m:sSub>
                    <m:r>
                      <a:rPr lang="en-US" sz="2500" i="1" dirty="0">
                        <a:latin typeface="Cambria Math" panose="02040503050406030204" pitchFamily="18" charset="0"/>
                        <a:cs typeface="Arial" pitchFamily="34"/>
                      </a:rPr>
                      <m:t>=</m:t>
                    </m:r>
                    <m:r>
                      <a:rPr lang="en-US" sz="2500" i="1" dirty="0">
                        <a:latin typeface="Cambria Math" panose="02040503050406030204" pitchFamily="18" charset="0"/>
                        <a:cs typeface="Arial" pitchFamily="34"/>
                      </a:rPr>
                      <m:t>𝑝</m:t>
                    </m:r>
                    <m:r>
                      <a:rPr lang="en-US" sz="2500" i="1" baseline="-25000" dirty="0">
                        <a:latin typeface="Cambria Math" panose="02040503050406030204" pitchFamily="18" charset="0"/>
                        <a:cs typeface="Arial" pitchFamily="34"/>
                      </a:rPr>
                      <m:t>1</m:t>
                    </m:r>
                    <m:sSup>
                      <m:sSupPr>
                        <m:ctrlPr>
                          <a:rPr lang="en-US" sz="2500" i="1" baseline="-25000" dirty="0">
                            <a:latin typeface="Cambria Math" panose="02040503050406030204" pitchFamily="18" charset="0"/>
                            <a:cs typeface="Arial" pitchFamily="34"/>
                          </a:rPr>
                        </m:ctrlPr>
                      </m:sSupPr>
                      <m:e>
                        <m:r>
                          <a:rPr lang="en-US" sz="2500" i="1" dirty="0">
                            <a:latin typeface="Cambria Math" panose="02040503050406030204" pitchFamily="18" charset="0"/>
                            <a:cs typeface="Arial" pitchFamily="34"/>
                          </a:rPr>
                          <m:t>𝑅</m:t>
                        </m:r>
                      </m:e>
                      <m:sup>
                        <m:r>
                          <a:rPr lang="en-US" sz="2500" i="1" dirty="0">
                            <a:latin typeface="Cambria Math" panose="02040503050406030204" pitchFamily="18" charset="0"/>
                            <a:cs typeface="Arial" pitchFamily="34"/>
                          </a:rPr>
                          <m:t>𝑛</m:t>
                        </m:r>
                        <m:r>
                          <a:rPr lang="en-US" sz="2500" i="1" dirty="0">
                            <a:latin typeface="Cambria Math" panose="02040503050406030204" pitchFamily="18" charset="0"/>
                            <a:cs typeface="Arial" pitchFamily="34"/>
                          </a:rPr>
                          <m:t>−1</m:t>
                        </m:r>
                      </m:sup>
                    </m:sSup>
                    <m:r>
                      <a:rPr lang="en-US" sz="2500" b="0" i="0" dirty="0" smtClean="0">
                        <a:latin typeface="Cambria Math" panose="02040503050406030204" pitchFamily="18" charset="0"/>
                        <a:cs typeface="Arial" pitchFamily="34"/>
                      </a:rPr>
                      <m:t> </m:t>
                    </m:r>
                  </m:oMath>
                </a14:m>
                <a:r>
                  <a:rPr lang="en-US" sz="2500" dirty="0">
                    <a:latin typeface="Arial" pitchFamily="34"/>
                    <a:cs typeface="Arial" pitchFamily="34"/>
                  </a:rPr>
                  <a:t>i</a:t>
                </a:r>
                <a:r>
                  <a:rPr lang="en-US" sz="2500" dirty="0" smtClean="0">
                    <a:latin typeface="Arial" pitchFamily="34"/>
                    <a:cs typeface="Arial" pitchFamily="34"/>
                  </a:rPr>
                  <a:t>n the balance equations</a:t>
                </a:r>
                <a:endParaRPr lang="en-US" sz="2500" dirty="0">
                  <a:latin typeface="Arial" pitchFamily="34"/>
                  <a:cs typeface="Arial" pitchFamily="34"/>
                </a:endParaRP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503999" y="1769040"/>
                <a:ext cx="9175578" cy="5286704"/>
              </a:xfrm>
              <a:blipFill rotWithShape="0">
                <a:blip r:embed="rId3"/>
                <a:stretch>
                  <a:fillRect l="-1196" t="-2076" r="-2791" b="-1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442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19570</TotalTime>
  <Words>1186</Words>
  <Application>Microsoft Office PowerPoint</Application>
  <PresentationFormat>Custom</PresentationFormat>
  <Paragraphs>241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 Math</vt:lpstr>
      <vt:lpstr>HG Mincho Light J</vt:lpstr>
      <vt:lpstr>Times New Roman</vt:lpstr>
      <vt:lpstr>Wingdings</vt:lpstr>
      <vt:lpstr>Default</vt:lpstr>
      <vt:lpstr>Lecture 4: Algorithmic Methods for G/M/1 and M/G/1 type models</vt:lpstr>
      <vt:lpstr>Lecture 4</vt:lpstr>
      <vt:lpstr>Background (1): G/M/1 queue</vt:lpstr>
      <vt:lpstr>Background (2): G/M/1 queue</vt:lpstr>
      <vt:lpstr>Definition G/M/1-type processes: skip-free process to the right</vt:lpstr>
      <vt:lpstr>Skip-free to the right process</vt:lpstr>
      <vt:lpstr>Stability of G/M/1-type process</vt:lpstr>
      <vt:lpstr>Equilibrium distribution of G/M/1-type processes</vt:lpstr>
      <vt:lpstr>Equilibrium distribution of G/M/1-type processes(cnt'd)</vt:lpstr>
      <vt:lpstr>Finding R</vt:lpstr>
      <vt:lpstr>Special case: GI/PH/1 queue</vt:lpstr>
      <vt:lpstr>Definition of M/G/1-type processes: skip-free process to the left</vt:lpstr>
      <vt:lpstr>Skip-free to the left process</vt:lpstr>
      <vt:lpstr>Stability of M/G/1-type processes</vt:lpstr>
      <vt:lpstr>Equilibrium distribution of skip-free to the left processes</vt:lpstr>
      <vt:lpstr>Finding G</vt:lpstr>
      <vt:lpstr>Probabilities p_0 and p_1</vt:lpstr>
      <vt:lpstr>Finding p_0: special case B_10=A_0 </vt:lpstr>
      <vt:lpstr>Example: Geo^x/D/1 with slot reservations in care pathway patients </vt:lpstr>
      <vt:lpstr>Example: Geo^x/D/1 with slot reservations in care pathway patients </vt:lpstr>
      <vt:lpstr>Example: Geo^x/D/1 with slot reservations in care pathway patients 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Transient Analysis of Markov Processes</dc:title>
  <dc:creator>Ahmad Hanbali</dc:creator>
  <cp:lastModifiedBy>Al Hanbali, A. (BMS)</cp:lastModifiedBy>
  <cp:revision>551</cp:revision>
  <dcterms:created xsi:type="dcterms:W3CDTF">2007-11-12T13:14:47Z</dcterms:created>
  <dcterms:modified xsi:type="dcterms:W3CDTF">2016-12-20T10:29:00Z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