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</p:sldMasterIdLst>
  <p:notesMasterIdLst>
    <p:notesMasterId r:id="rId39"/>
  </p:notesMasterIdLst>
  <p:handoutMasterIdLst>
    <p:handoutMasterId r:id="rId40"/>
  </p:handoutMasterIdLst>
  <p:sldIdLst>
    <p:sldId id="256" r:id="rId3"/>
    <p:sldId id="541" r:id="rId4"/>
    <p:sldId id="514" r:id="rId5"/>
    <p:sldId id="563" r:id="rId6"/>
    <p:sldId id="564" r:id="rId7"/>
    <p:sldId id="565" r:id="rId8"/>
    <p:sldId id="566" r:id="rId9"/>
    <p:sldId id="567" r:id="rId10"/>
    <p:sldId id="568" r:id="rId11"/>
    <p:sldId id="569" r:id="rId12"/>
    <p:sldId id="517" r:id="rId13"/>
    <p:sldId id="577" r:id="rId14"/>
    <p:sldId id="578" r:id="rId15"/>
    <p:sldId id="579" r:id="rId16"/>
    <p:sldId id="581" r:id="rId17"/>
    <p:sldId id="584" r:id="rId18"/>
    <p:sldId id="585" r:id="rId19"/>
    <p:sldId id="582" r:id="rId20"/>
    <p:sldId id="553" r:id="rId21"/>
    <p:sldId id="570" r:id="rId22"/>
    <p:sldId id="572" r:id="rId23"/>
    <p:sldId id="571" r:id="rId24"/>
    <p:sldId id="586" r:id="rId25"/>
    <p:sldId id="574" r:id="rId26"/>
    <p:sldId id="575" r:id="rId27"/>
    <p:sldId id="550" r:id="rId28"/>
    <p:sldId id="547" r:id="rId29"/>
    <p:sldId id="549" r:id="rId30"/>
    <p:sldId id="551" r:id="rId31"/>
    <p:sldId id="545" r:id="rId32"/>
    <p:sldId id="554" r:id="rId33"/>
    <p:sldId id="587" r:id="rId34"/>
    <p:sldId id="556" r:id="rId35"/>
    <p:sldId id="555" r:id="rId36"/>
    <p:sldId id="573" r:id="rId37"/>
    <p:sldId id="576" r:id="rId38"/>
  </p:sldIdLst>
  <p:sldSz cx="9144000" cy="6858000" type="screen4x3"/>
  <p:notesSz cx="9942513" cy="676116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9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29"/>
    <a:srgbClr val="0075F6"/>
    <a:srgbClr val="66FFFF"/>
    <a:srgbClr val="00FFCC"/>
    <a:srgbClr val="6666FF"/>
    <a:srgbClr val="CC3399"/>
    <a:srgbClr val="B2B2B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4" autoAdjust="0"/>
    <p:restoredTop sz="93785" autoAdjust="0"/>
  </p:normalViewPr>
  <p:slideViewPr>
    <p:cSldViewPr snapToGrid="0">
      <p:cViewPr>
        <p:scale>
          <a:sx n="134" d="100"/>
          <a:sy n="134" d="100"/>
        </p:scale>
        <p:origin x="1024" y="-66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4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0" d="100"/>
          <a:sy n="110" d="100"/>
        </p:scale>
        <p:origin x="-4312" y="-128"/>
      </p:cViewPr>
      <p:guideLst>
        <p:guide orient="horz" pos="2129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6873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3318" y="0"/>
            <a:ext cx="4306873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22022"/>
            <a:ext cx="4306873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3318" y="6422022"/>
            <a:ext cx="4306873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0A0A64D-BBF1-4427-8E6D-DD674507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6873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3318" y="0"/>
            <a:ext cx="4306873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08000"/>
            <a:ext cx="3379787" cy="253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252" y="3211553"/>
            <a:ext cx="7954010" cy="30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22022"/>
            <a:ext cx="4306873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3318" y="6422022"/>
            <a:ext cx="4306873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0CFD8B5-0E2B-47C3-8C41-74533DDD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8FB62-D5A8-46DE-9997-61C2E3F8AFE8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Goals of </a:t>
            </a:r>
            <a:r>
              <a:rPr lang="nl-NL" dirty="0" err="1" smtClean="0">
                <a:latin typeface="Arial" charset="0"/>
              </a:rPr>
              <a:t>this</a:t>
            </a:r>
            <a:r>
              <a:rPr lang="nl-NL" dirty="0" smtClean="0">
                <a:latin typeface="Arial" charset="0"/>
              </a:rPr>
              <a:t> </a:t>
            </a:r>
            <a:r>
              <a:rPr lang="nl-NL" dirty="0" err="1" smtClean="0">
                <a:latin typeface="Arial" charset="0"/>
              </a:rPr>
              <a:t>le</a:t>
            </a:r>
            <a:endParaRPr lang="nl-NL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49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97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54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68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6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86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algorithm/Turing machine </a:t>
            </a:r>
            <a:r>
              <a:rPr lang="en-US" dirty="0" smtClean="0"/>
              <a:t>solving the</a:t>
            </a:r>
            <a:r>
              <a:rPr lang="en-US" baseline="0" dirty="0" smtClean="0"/>
              <a:t> modified tiling problem could be transformed into an algorithm/Turing machine solving the halting problem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88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algorithm/Turing machine </a:t>
            </a:r>
            <a:r>
              <a:rPr lang="en-US" dirty="0" smtClean="0"/>
              <a:t>solving the</a:t>
            </a:r>
            <a:r>
              <a:rPr lang="en-US" baseline="0" dirty="0" smtClean="0"/>
              <a:t> modified tiling problem could be transformed into an algorithm/Turing machine solving the halting problem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88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should we</a:t>
            </a:r>
            <a:r>
              <a:rPr lang="en-US" baseline="0" dirty="0" smtClean="0"/>
              <a:t> prove that the tiling problem is unsolvable?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1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82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8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Last lecture we discovered that there exist problems that are solvable (for which there exists an algorithm) and problems that are unsolvable (for which there exists no algorithm).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do we mean by a decision problem?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do we mean when we say that a decision problem is solvable?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do we mean when we say that a </a:t>
            </a:r>
            <a:r>
              <a:rPr lang="en-US" baseline="0" dirty="0" err="1" smtClean="0"/>
              <a:t>decsision</a:t>
            </a:r>
            <a:r>
              <a:rPr lang="en-US" baseline="0" dirty="0" smtClean="0"/>
              <a:t> problem is unsolvable?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2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should we</a:t>
            </a:r>
            <a:r>
              <a:rPr lang="en-US" baseline="0" dirty="0" smtClean="0"/>
              <a:t> prove that the tiling problem is unsolvable?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1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algorithm/Turing machine </a:t>
            </a:r>
            <a:r>
              <a:rPr lang="en-US" dirty="0" smtClean="0"/>
              <a:t>solving the</a:t>
            </a:r>
            <a:r>
              <a:rPr lang="en-US" baseline="0" dirty="0" smtClean="0"/>
              <a:t> modified tiling problem could be transformed into an algorithm/Turing machine solving the halting problem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88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4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algorithm/Turing machine </a:t>
            </a:r>
            <a:r>
              <a:rPr lang="en-US" dirty="0" smtClean="0"/>
              <a:t>solving the</a:t>
            </a:r>
            <a:r>
              <a:rPr lang="en-US" baseline="0" dirty="0" smtClean="0"/>
              <a:t> modified tiling problem could be transformed into an algorithm/Turing machine solving the halting problem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88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6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5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Clearly</a:t>
            </a:r>
            <a:r>
              <a:rPr lang="en-US" baseline="0" dirty="0" smtClean="0"/>
              <a:t> cannot start with 1, 3 or 4.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 with 2*; continuation with 5 gives immediate mismatch for the X-group will have fewer a’s before b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 with 5, then we must continue with 1 and then with 2 and we find a mismatch.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7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65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4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8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Take: </a:t>
            </a:r>
          </a:p>
          <a:p>
            <a:r>
              <a:rPr lang="en-US" baseline="0" dirty="0" smtClean="0"/>
              <a:t>  b</a:t>
            </a:r>
            <a:r>
              <a:rPr lang="en-US" dirty="0" smtClean="0"/>
              <a:t>arber = </a:t>
            </a:r>
            <a:r>
              <a:rPr lang="en-US" dirty="0" err="1" smtClean="0"/>
              <a:t>exTerminator</a:t>
            </a:r>
            <a:endParaRPr lang="en-US" dirty="0" smtClean="0"/>
          </a:p>
          <a:p>
            <a:r>
              <a:rPr lang="en-US" baseline="0" dirty="0" smtClean="0"/>
              <a:t>  shaving = terminating</a:t>
            </a:r>
          </a:p>
          <a:p>
            <a:r>
              <a:rPr lang="en-US" baseline="0" dirty="0" smtClean="0"/>
              <a:t>  man = Turing machine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“The </a:t>
            </a:r>
            <a:r>
              <a:rPr lang="en-US" baseline="0" dirty="0" err="1" smtClean="0"/>
              <a:t>exTerminator</a:t>
            </a:r>
            <a:r>
              <a:rPr lang="en-US" baseline="0" dirty="0" smtClean="0"/>
              <a:t> is a Turing machine that terminates only on those Turing machines that do not terminate on themselves.”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3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6725" y="2889250"/>
            <a:ext cx="8208963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9788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88913"/>
            <a:ext cx="21209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1347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6725" y="2889250"/>
            <a:ext cx="8208963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9788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2572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0337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497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20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596"/>
            <a:ext cx="4040188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8924"/>
            <a:ext cx="4040188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8596"/>
            <a:ext cx="4041775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8924"/>
            <a:ext cx="4041775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86775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8775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01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07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337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66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88913"/>
            <a:ext cx="21209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1347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94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596"/>
            <a:ext cx="4040188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8924"/>
            <a:ext cx="4040188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8596"/>
            <a:ext cx="4041775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8924"/>
            <a:ext cx="4041775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86775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48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1565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" y="981075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pic>
        <p:nvPicPr>
          <p:cNvPr id="2054" name="Picture 6" descr="TUELogo"/>
          <p:cNvPicPr>
            <a:picLocks noChangeAspect="1" noChangeArrowheads="1"/>
          </p:cNvPicPr>
          <p:nvPr/>
        </p:nvPicPr>
        <p:blipFill>
          <a:blip r:embed="rId13" cstate="print"/>
          <a:srcRect l="3642" t="14255" r="8720" b="16008"/>
          <a:stretch>
            <a:fillRect/>
          </a:stretch>
        </p:blipFill>
        <p:spPr bwMode="auto">
          <a:xfrm>
            <a:off x="6588125" y="6353175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2233613" y="4030663"/>
            <a:ext cx="117157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endParaRPr lang="nl-NL" sz="1800">
              <a:latin typeface="Verdana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4130675" y="4130675"/>
            <a:ext cx="142081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l-NL" sz="180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48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1565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" y="981075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54" name="Picture 6" descr="TUELogo"/>
          <p:cNvPicPr>
            <a:picLocks noChangeAspect="1" noChangeArrowheads="1"/>
          </p:cNvPicPr>
          <p:nvPr/>
        </p:nvPicPr>
        <p:blipFill>
          <a:blip r:embed="rId13" cstate="print"/>
          <a:srcRect l="3642" t="14255" r="8720" b="16008"/>
          <a:stretch>
            <a:fillRect/>
          </a:stretch>
        </p:blipFill>
        <p:spPr bwMode="auto">
          <a:xfrm>
            <a:off x="6588125" y="6353175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2233613" y="4030663"/>
            <a:ext cx="117157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endParaRPr lang="nl-NL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4130675" y="4130675"/>
            <a:ext cx="142081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l-NL" sz="18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9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34.png"/><Relationship Id="rId13" Type="http://schemas.openxmlformats.org/officeDocument/2006/relationships/image" Target="../media/image15.png"/><Relationship Id="rId14" Type="http://schemas.openxmlformats.org/officeDocument/2006/relationships/image" Target="../media/image26.png"/><Relationship Id="rId15" Type="http://schemas.openxmlformats.org/officeDocument/2006/relationships/image" Target="../media/image14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png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806575"/>
          </a:xfrm>
        </p:spPr>
        <p:txBody>
          <a:bodyPr/>
          <a:lstStyle/>
          <a:p>
            <a:pPr eaLnBrk="1" hangingPunct="1"/>
            <a:r>
              <a:rPr lang="en-US" dirty="0" smtClean="0"/>
              <a:t>Fundamentals of Informatics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2688" y="3379788"/>
            <a:ext cx="6778625" cy="2586642"/>
          </a:xfrm>
        </p:spPr>
        <p:txBody>
          <a:bodyPr/>
          <a:lstStyle/>
          <a:p>
            <a:pPr eaLnBrk="1" hangingPunct="1"/>
            <a:r>
              <a:rPr lang="en-US" dirty="0" smtClean="0"/>
              <a:t>Lecture 13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Reduction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dirty="0" smtClean="0"/>
              <a:t>Bas </a:t>
            </a:r>
            <a:r>
              <a:rPr lang="en-US" dirty="0" err="1" smtClean="0"/>
              <a:t>Luttik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8913"/>
            <a:ext cx="8685213" cy="647700"/>
          </a:xfrm>
        </p:spPr>
        <p:txBody>
          <a:bodyPr/>
          <a:lstStyle/>
          <a:p>
            <a:r>
              <a:rPr lang="en-US" dirty="0" smtClean="0"/>
              <a:t>Other unsolvable problems: polynomials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4948" y="2109443"/>
            <a:ext cx="6160767" cy="14255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Given a polynomial </a:t>
            </a:r>
            <a:r>
              <a:rPr lang="en-US" i="1" dirty="0" smtClean="0"/>
              <a:t>P(x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 </a:t>
            </a:r>
            <a:r>
              <a:rPr lang="en-US" dirty="0" smtClean="0"/>
              <a:t>in variables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 with integer coefficients, decide whether the equation</a:t>
            </a:r>
          </a:p>
          <a:p>
            <a:pPr marL="0" indent="0" algn="ctr">
              <a:buNone/>
            </a:pPr>
            <a:r>
              <a:rPr lang="en-US" i="1" dirty="0"/>
              <a:t>P(x</a:t>
            </a:r>
            <a:r>
              <a:rPr lang="en-US" i="1" baseline="-25000" dirty="0"/>
              <a:t>1</a:t>
            </a:r>
            <a:r>
              <a:rPr lang="en-US" i="1" dirty="0"/>
              <a:t>,…,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) </a:t>
            </a:r>
            <a:r>
              <a:rPr lang="en-US" i="1" dirty="0" smtClean="0"/>
              <a:t>= 0</a:t>
            </a:r>
          </a:p>
          <a:p>
            <a:pPr marL="0" indent="0" algn="ctr">
              <a:buNone/>
            </a:pPr>
            <a:r>
              <a:rPr lang="en-US" dirty="0" smtClean="0"/>
              <a:t>has a solution in integers.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8113" y="4475904"/>
            <a:ext cx="42287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Hilbert’s 10</a:t>
            </a:r>
            <a:r>
              <a:rPr lang="en-US" baseline="30000" dirty="0" smtClean="0">
                <a:solidFill>
                  <a:srgbClr val="000000"/>
                </a:solidFill>
                <a:latin typeface="Arial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problem is unsolvable!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63" y="1100247"/>
            <a:ext cx="1880614" cy="2532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5584" y="3648755"/>
            <a:ext cx="224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David Hilbert (1862-1943)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4948" y="1563752"/>
            <a:ext cx="2674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Hilbert’s 10</a:t>
            </a:r>
            <a:r>
              <a:rPr lang="en-US" baseline="30000" dirty="0" smtClean="0"/>
              <a:t>th</a:t>
            </a:r>
            <a:r>
              <a:rPr lang="en-US" dirty="0" smtClean="0"/>
              <a:t> problem: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642" y="5544212"/>
            <a:ext cx="8416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A solution to the problem is an algorithm that works for </a:t>
            </a:r>
            <a:r>
              <a:rPr lang="en-US" i="1" dirty="0" smtClean="0"/>
              <a:t>arbitrary</a:t>
            </a:r>
            <a:r>
              <a:rPr lang="en-US" dirty="0" smtClean="0"/>
              <a:t> polynomials. There exist (straightforward) algorithms for subclasses of polynomials (e.g., for 2</a:t>
            </a:r>
            <a:r>
              <a:rPr lang="en-US" baseline="30000" dirty="0" smtClean="0"/>
              <a:t>nd</a:t>
            </a:r>
            <a:r>
              <a:rPr lang="en-US" dirty="0" smtClean="0"/>
              <a:t> degree polynomials in one variable).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3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Halting problem is Unsolvable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076" y="1830503"/>
            <a:ext cx="4498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5F6"/>
                </a:solidFill>
              </a:rPr>
              <a:t>If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 smtClean="0">
                <a:solidFill>
                  <a:schemeClr val="accent1"/>
                </a:solidFill>
              </a:rPr>
              <a:t> terminates </a:t>
            </a:r>
            <a:r>
              <a:rPr lang="en-US" dirty="0" smtClean="0"/>
              <a:t>on its own description, then </a:t>
            </a:r>
            <a:r>
              <a:rPr lang="en-US" i="1" dirty="0"/>
              <a:t>T</a:t>
            </a:r>
            <a:r>
              <a:rPr lang="en-US" dirty="0" smtClean="0"/>
              <a:t> reports 1. So </a:t>
            </a:r>
            <a:r>
              <a:rPr lang="en-US" i="1" dirty="0" smtClean="0"/>
              <a:t>L</a:t>
            </a:r>
            <a:r>
              <a:rPr lang="en-US" dirty="0" smtClean="0"/>
              <a:t> goes into an infinite loop, and thus </a:t>
            </a:r>
            <a:r>
              <a:rPr lang="en-US" i="1" dirty="0">
                <a:solidFill>
                  <a:srgbClr val="0075F6"/>
                </a:solidFill>
              </a:rPr>
              <a:t>X</a:t>
            </a:r>
            <a:r>
              <a:rPr lang="en-US" dirty="0" smtClean="0">
                <a:solidFill>
                  <a:srgbClr val="0075F6"/>
                </a:solidFill>
              </a:rPr>
              <a:t> does not terminate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Contradiction!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803" y="3296787"/>
            <a:ext cx="4492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5F6"/>
                </a:solidFill>
              </a:rPr>
              <a:t>If </a:t>
            </a:r>
            <a:r>
              <a:rPr lang="en-US" i="1" dirty="0">
                <a:solidFill>
                  <a:srgbClr val="0075F6"/>
                </a:solidFill>
              </a:rPr>
              <a:t>X</a:t>
            </a:r>
            <a:r>
              <a:rPr lang="en-US" dirty="0" smtClean="0">
                <a:solidFill>
                  <a:srgbClr val="0075F6"/>
                </a:solidFill>
              </a:rPr>
              <a:t> does not terminate </a:t>
            </a:r>
            <a:r>
              <a:rPr lang="en-US" dirty="0" smtClean="0"/>
              <a:t>on its own description, then </a:t>
            </a:r>
            <a:r>
              <a:rPr lang="en-US" i="1" dirty="0" smtClean="0"/>
              <a:t>T</a:t>
            </a:r>
            <a:r>
              <a:rPr lang="en-US" dirty="0" smtClean="0"/>
              <a:t> reports 0. So </a:t>
            </a:r>
            <a:r>
              <a:rPr lang="en-US" i="1" dirty="0" smtClean="0"/>
              <a:t>L </a:t>
            </a:r>
            <a:r>
              <a:rPr lang="en-US" dirty="0" smtClean="0"/>
              <a:t>terminates, and thus </a:t>
            </a:r>
            <a:r>
              <a:rPr lang="en-US" i="1" dirty="0">
                <a:solidFill>
                  <a:srgbClr val="0075F6"/>
                </a:solidFill>
              </a:rPr>
              <a:t>X</a:t>
            </a:r>
            <a:r>
              <a:rPr lang="en-US" dirty="0" smtClean="0">
                <a:solidFill>
                  <a:srgbClr val="0075F6"/>
                </a:solidFill>
              </a:rPr>
              <a:t> terminates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Contradiction!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076" y="4948317"/>
            <a:ext cx="8491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possible answers lead to a logical contradiction.</a:t>
            </a:r>
          </a:p>
          <a:p>
            <a:r>
              <a:rPr lang="en-US" dirty="0" smtClean="0"/>
              <a:t>Something must be wrong; it can only be our assumption that </a:t>
            </a:r>
            <a:r>
              <a:rPr lang="en-US" i="1" dirty="0" smtClean="0"/>
              <a:t>T</a:t>
            </a:r>
            <a:r>
              <a:rPr lang="en-US" dirty="0" smtClean="0"/>
              <a:t> exists.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Conclusion: T does not exist; the halting problem is </a:t>
            </a:r>
            <a:r>
              <a:rPr lang="en-US" b="1" dirty="0" smtClean="0">
                <a:solidFill>
                  <a:schemeClr val="accent1"/>
                </a:solidFill>
              </a:rPr>
              <a:t>unsolvable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610" y="1248834"/>
            <a:ext cx="484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</a:t>
            </a:r>
            <a:r>
              <a:rPr lang="en-US" i="1" dirty="0"/>
              <a:t>X</a:t>
            </a:r>
            <a:r>
              <a:rPr lang="en-US" dirty="0" smtClean="0"/>
              <a:t> terminate on its own description?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20" y="1494193"/>
            <a:ext cx="4116443" cy="3585807"/>
          </a:xfrm>
        </p:spPr>
      </p:pic>
    </p:spTree>
    <p:extLst>
      <p:ext uri="{BB962C8B-B14F-4D97-AF65-F5344CB8AC3E}">
        <p14:creationId xmlns:p14="http://schemas.microsoft.com/office/powerpoint/2010/main" val="24384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400175" y="3171824"/>
            <a:ext cx="7324725" cy="1552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structure of the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2001838"/>
            <a:ext cx="8226424" cy="331311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ASSUME </a:t>
            </a:r>
            <a:r>
              <a:rPr lang="en-US" dirty="0" smtClean="0">
                <a:solidFill>
                  <a:srgbClr val="00B050"/>
                </a:solidFill>
              </a:rPr>
              <a:t>the halting problem is solvable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DERIVE </a:t>
            </a:r>
            <a:r>
              <a:rPr lang="en-US" dirty="0" smtClean="0">
                <a:solidFill>
                  <a:srgbClr val="FF0000"/>
                </a:solidFill>
              </a:rPr>
              <a:t>CONTRADICTION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Observe that if halting problem is solvable, then there must exist a Turing machine </a:t>
            </a:r>
            <a:r>
              <a:rPr lang="en-US" i="1" dirty="0" smtClean="0"/>
              <a:t>T</a:t>
            </a:r>
            <a:r>
              <a:rPr lang="en-US" dirty="0" smtClean="0"/>
              <a:t> that determines for every pair of a Turing machine </a:t>
            </a:r>
            <a:r>
              <a:rPr lang="en-US" i="1" dirty="0" smtClean="0"/>
              <a:t>M</a:t>
            </a:r>
            <a:r>
              <a:rPr lang="en-US" dirty="0" smtClean="0"/>
              <a:t> and input sequence </a:t>
            </a:r>
            <a:r>
              <a:rPr lang="en-US" i="1" dirty="0" smtClean="0"/>
              <a:t>s</a:t>
            </a:r>
            <a:r>
              <a:rPr lang="en-US" dirty="0" smtClean="0"/>
              <a:t> whether </a:t>
            </a:r>
            <a:r>
              <a:rPr lang="en-US" i="1" dirty="0" smtClean="0"/>
              <a:t>M </a:t>
            </a:r>
            <a:r>
              <a:rPr lang="en-US" dirty="0" smtClean="0"/>
              <a:t>terminates</a:t>
            </a:r>
            <a:r>
              <a:rPr lang="en-US" i="1" dirty="0" smtClean="0"/>
              <a:t> </a:t>
            </a:r>
            <a:r>
              <a:rPr lang="en-US" dirty="0" smtClean="0"/>
              <a:t>on 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Use </a:t>
            </a:r>
            <a:r>
              <a:rPr lang="en-US" i="1" dirty="0" smtClean="0"/>
              <a:t>T</a:t>
            </a:r>
            <a:r>
              <a:rPr lang="en-US" dirty="0" smtClean="0"/>
              <a:t> to construct a paradox (i.e., the desired </a:t>
            </a:r>
            <a:r>
              <a:rPr lang="en-US" dirty="0" smtClean="0">
                <a:solidFill>
                  <a:srgbClr val="FF0000"/>
                </a:solidFill>
              </a:rPr>
              <a:t>contradiction</a:t>
            </a:r>
            <a:r>
              <a:rPr lang="en-US" dirty="0" smtClean="0"/>
              <a:t>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CONCLUDE </a:t>
            </a:r>
            <a:r>
              <a:rPr lang="en-US" dirty="0" smtClean="0">
                <a:solidFill>
                  <a:srgbClr val="FF0000"/>
                </a:solidFill>
              </a:rPr>
              <a:t>the halting problem is unsolvable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Analogy: the Barber </a:t>
            </a:r>
            <a:r>
              <a:rPr lang="en-US" dirty="0"/>
              <a:t>P</a:t>
            </a:r>
            <a:r>
              <a:rPr lang="en-US" dirty="0" smtClean="0"/>
              <a:t>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487" y="1300699"/>
            <a:ext cx="6816454" cy="7655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"The barber is a man in town who shaves all </a:t>
            </a:r>
            <a:r>
              <a:rPr lang="en-US" dirty="0" smtClean="0"/>
              <a:t>those, and </a:t>
            </a:r>
            <a:r>
              <a:rPr lang="en-US" dirty="0"/>
              <a:t>only </a:t>
            </a:r>
            <a:r>
              <a:rPr lang="en-US" dirty="0" smtClean="0"/>
              <a:t>those, </a:t>
            </a:r>
            <a:r>
              <a:rPr lang="en-US" dirty="0"/>
              <a:t>men in town who do not shave themselves."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021" y="2421419"/>
            <a:ext cx="84915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shaves the barber?</a:t>
            </a:r>
            <a:endParaRPr lang="en-US" dirty="0"/>
          </a:p>
          <a:p>
            <a:r>
              <a:rPr lang="en-US" dirty="0" smtClean="0"/>
              <a:t>If the barber shaves himself, then, according to the advert above, he is one of those men who do not shave themselves. </a:t>
            </a:r>
            <a:r>
              <a:rPr lang="en-US" dirty="0" smtClean="0">
                <a:solidFill>
                  <a:srgbClr val="FF0000"/>
                </a:solidFill>
              </a:rPr>
              <a:t>Contradiction!</a:t>
            </a:r>
            <a:endParaRPr lang="en-US" dirty="0" smtClean="0"/>
          </a:p>
          <a:p>
            <a:r>
              <a:rPr lang="en-US" dirty="0" smtClean="0"/>
              <a:t>If the barber does not shave himself, then, according to the advert above, he is one of those men who are shaved by the barber. </a:t>
            </a:r>
            <a:r>
              <a:rPr lang="en-US" dirty="0" smtClean="0">
                <a:solidFill>
                  <a:srgbClr val="FF0000"/>
                </a:solidFill>
              </a:rPr>
              <a:t>Contradiction!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Conclusion: there is no barber satisfying the requirements in the advert!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To eliminate the paradox: </a:t>
            </a:r>
            <a:r>
              <a:rPr lang="en-US" i="1" dirty="0" smtClean="0">
                <a:solidFill>
                  <a:schemeClr val="accent2"/>
                </a:solidFill>
              </a:rPr>
              <a:t>move the barber out of town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6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Analogy: the Barber Paradox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487" y="1300699"/>
            <a:ext cx="6816454" cy="7655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"The barber is a man in town who shaves all </a:t>
            </a:r>
            <a:r>
              <a:rPr lang="en-US" dirty="0" smtClean="0"/>
              <a:t>those, and </a:t>
            </a:r>
            <a:r>
              <a:rPr lang="en-US" dirty="0"/>
              <a:t>only </a:t>
            </a:r>
            <a:r>
              <a:rPr lang="en-US" dirty="0" smtClean="0"/>
              <a:t>those, </a:t>
            </a:r>
            <a:r>
              <a:rPr lang="en-US" dirty="0"/>
              <a:t>men in town who do not shave themselves."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365104"/>
            <a:ext cx="84915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Question: Could we perhaps solve the halting problem by finding a solution outside the Turing machine formalism?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Answer: Not if we accept the Church-Turing thesis.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1560" y="2996952"/>
            <a:ext cx="8208912" cy="76558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"The </a:t>
            </a:r>
            <a:r>
              <a:rPr lang="en-US" dirty="0" err="1" smtClean="0"/>
              <a:t>exTerminator</a:t>
            </a:r>
            <a:r>
              <a:rPr lang="en-US" dirty="0" smtClean="0"/>
              <a:t> is a Turing machine that terminates on those, and only those, Turing machines that do not terminate on themselves."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276872"/>
            <a:ext cx="8217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barber -&gt; </a:t>
            </a:r>
            <a:r>
              <a:rPr lang="en-US" dirty="0" err="1" smtClean="0"/>
              <a:t>exTerminator</a:t>
            </a:r>
            <a:r>
              <a:rPr lang="en-US" dirty="0" smtClean="0"/>
              <a:t>, shaving -&gt; terminating, man -&gt; Turing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400175" y="3171824"/>
            <a:ext cx="7324725" cy="1552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structure of the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2001838"/>
            <a:ext cx="8226424" cy="331311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ASSUME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i="1" dirty="0" smtClean="0">
                <a:solidFill>
                  <a:schemeClr val="accent1"/>
                </a:solidFill>
              </a:rPr>
              <a:t>halting problem</a:t>
            </a:r>
            <a:r>
              <a:rPr lang="en-US" dirty="0" smtClean="0">
                <a:solidFill>
                  <a:srgbClr val="00B050"/>
                </a:solidFill>
              </a:rPr>
              <a:t> is solvable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DERIVE </a:t>
            </a:r>
            <a:r>
              <a:rPr lang="en-US" dirty="0" smtClean="0">
                <a:solidFill>
                  <a:srgbClr val="FF0000"/>
                </a:solidFill>
              </a:rPr>
              <a:t>CONTRADICTION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Observe that if </a:t>
            </a:r>
            <a:r>
              <a:rPr lang="en-US" i="1" dirty="0" smtClean="0">
                <a:solidFill>
                  <a:schemeClr val="accent1"/>
                </a:solidFill>
              </a:rPr>
              <a:t>halting problem </a:t>
            </a:r>
            <a:r>
              <a:rPr lang="en-US" dirty="0" smtClean="0"/>
              <a:t>is solvable, then there must exist a Turing machine </a:t>
            </a:r>
            <a:r>
              <a:rPr lang="en-US" i="1" dirty="0" smtClean="0"/>
              <a:t>T</a:t>
            </a:r>
            <a:r>
              <a:rPr lang="en-US" dirty="0" smtClean="0"/>
              <a:t> that determines for every pair of a Turing machine </a:t>
            </a:r>
            <a:r>
              <a:rPr lang="en-US" i="1" dirty="0" smtClean="0"/>
              <a:t>M</a:t>
            </a:r>
            <a:r>
              <a:rPr lang="en-US" dirty="0" smtClean="0"/>
              <a:t> and input sequence </a:t>
            </a:r>
            <a:r>
              <a:rPr lang="en-US" i="1" dirty="0" smtClean="0"/>
              <a:t>s</a:t>
            </a:r>
            <a:r>
              <a:rPr lang="en-US" dirty="0" smtClean="0"/>
              <a:t> whether </a:t>
            </a:r>
            <a:r>
              <a:rPr lang="en-US" i="1" dirty="0" smtClean="0"/>
              <a:t>M </a:t>
            </a:r>
            <a:r>
              <a:rPr lang="en-US" dirty="0" smtClean="0"/>
              <a:t>terminates</a:t>
            </a:r>
            <a:r>
              <a:rPr lang="en-US" i="1" dirty="0" smtClean="0"/>
              <a:t> </a:t>
            </a:r>
            <a:r>
              <a:rPr lang="en-US" dirty="0" smtClean="0"/>
              <a:t>on 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Use </a:t>
            </a:r>
            <a:r>
              <a:rPr lang="en-US" i="1" dirty="0" smtClean="0"/>
              <a:t>T</a:t>
            </a:r>
            <a:r>
              <a:rPr lang="en-US" dirty="0" smtClean="0"/>
              <a:t> to construct a paradox (i.e., the desired </a:t>
            </a:r>
            <a:r>
              <a:rPr lang="en-US" dirty="0" smtClean="0">
                <a:solidFill>
                  <a:srgbClr val="FF0000"/>
                </a:solidFill>
              </a:rPr>
              <a:t>contradiction</a:t>
            </a:r>
            <a:r>
              <a:rPr lang="en-US" dirty="0" smtClean="0"/>
              <a:t>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CONCLUDE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i="1" dirty="0" smtClean="0">
                <a:solidFill>
                  <a:schemeClr val="accent1"/>
                </a:solidFill>
              </a:rPr>
              <a:t>halting problem </a:t>
            </a:r>
            <a:r>
              <a:rPr lang="en-US" dirty="0" smtClean="0">
                <a:solidFill>
                  <a:srgbClr val="FF0000"/>
                </a:solidFill>
              </a:rPr>
              <a:t>is unsolvable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429126" y="714375"/>
            <a:ext cx="4432300" cy="955866"/>
          </a:xfrm>
          <a:prstGeom prst="wedgeRoundRectCallout">
            <a:avLst>
              <a:gd name="adj1" fmla="val 13857"/>
              <a:gd name="adj2" fmla="val 20607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Paradox requires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</a:rPr>
              <a:t>self-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</a:rPr>
              <a:t>referentiality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‘problem domain’ = ‘solution domain’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7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Tiling Problem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96490" y="1616626"/>
            <a:ext cx="7743337" cy="6979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Given a set of tile types, decide whether every room can be tiled using tiles of that type.</a:t>
            </a:r>
            <a:endParaRPr lang="en-US" dirty="0"/>
          </a:p>
        </p:txBody>
      </p:sp>
      <p:pic>
        <p:nvPicPr>
          <p:cNvPr id="3" name="Picture 2" descr="tilingquestio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60" y="158742"/>
            <a:ext cx="1159663" cy="698310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tilingquestio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19" y="163850"/>
            <a:ext cx="1157644" cy="697094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54949" y="2691551"/>
            <a:ext cx="7013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would it mean to solve it?</a:t>
            </a:r>
          </a:p>
          <a:p>
            <a:r>
              <a:rPr lang="en-US" dirty="0" smtClean="0"/>
              <a:t>There </a:t>
            </a:r>
            <a:r>
              <a:rPr lang="en-US" dirty="0"/>
              <a:t>would have to exist a Turing </a:t>
            </a:r>
            <a:r>
              <a:rPr lang="en-US" dirty="0" smtClean="0"/>
              <a:t>machine (or algorithm) </a:t>
            </a:r>
            <a:r>
              <a:rPr lang="en-US" i="1" dirty="0"/>
              <a:t>T</a:t>
            </a:r>
            <a:r>
              <a:rPr lang="en-US" dirty="0" smtClean="0"/>
              <a:t> </a:t>
            </a:r>
            <a:r>
              <a:rPr lang="en-US" dirty="0"/>
              <a:t>such that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11278" y="3978692"/>
            <a:ext cx="6138491" cy="2254773"/>
            <a:chOff x="2246312" y="3533260"/>
            <a:chExt cx="6138491" cy="2254773"/>
          </a:xfrm>
        </p:grpSpPr>
        <p:sp>
          <p:nvSpPr>
            <p:cNvPr id="10" name="TextBox 9"/>
            <p:cNvSpPr txBox="1"/>
            <p:nvPr/>
          </p:nvSpPr>
          <p:spPr>
            <a:xfrm>
              <a:off x="2246312" y="3533260"/>
              <a:ext cx="3762806" cy="40011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description of set of tile types T</a:t>
              </a:r>
              <a:endParaRPr lang="en-US" dirty="0"/>
            </a:p>
          </p:txBody>
        </p:sp>
        <p:sp>
          <p:nvSpPr>
            <p:cNvPr id="11" name="Rounded Rectangular Callout 10"/>
            <p:cNvSpPr/>
            <p:nvPr/>
          </p:nvSpPr>
          <p:spPr bwMode="auto">
            <a:xfrm>
              <a:off x="5750491" y="4554508"/>
              <a:ext cx="2634312" cy="1126125"/>
            </a:xfrm>
            <a:prstGeom prst="wedgeRoundRectCallout">
              <a:avLst>
                <a:gd name="adj1" fmla="val -74533"/>
                <a:gd name="adj2" fmla="val 31612"/>
                <a:gd name="adj3" fmla="val 166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i="1" dirty="0" smtClean="0"/>
                <a:t>T</a:t>
              </a:r>
              <a:r>
                <a:rPr lang="en-US" dirty="0" smtClean="0"/>
                <a:t> outputs 1 if </a:t>
              </a:r>
              <a:r>
                <a:rPr lang="en-US" i="1" dirty="0" smtClean="0"/>
                <a:t>M</a:t>
              </a:r>
              <a:r>
                <a:rPr lang="en-US" dirty="0" smtClean="0"/>
                <a:t> halts on </a:t>
              </a:r>
              <a:r>
                <a:rPr lang="en-US" i="1" dirty="0" smtClean="0"/>
                <a:t>s</a:t>
              </a:r>
              <a:r>
                <a:rPr lang="en-US" dirty="0" smtClean="0"/>
                <a:t>, and 0 if </a:t>
              </a:r>
              <a:r>
                <a:rPr lang="en-US" i="1" dirty="0" smtClean="0"/>
                <a:t>M</a:t>
              </a:r>
              <a:r>
                <a:rPr lang="en-US" dirty="0" smtClean="0"/>
                <a:t> does not halt </a:t>
              </a:r>
              <a:r>
                <a:rPr lang="en-US" i="1" dirty="0" smtClean="0"/>
                <a:t>s</a:t>
              </a:r>
              <a:endParaRPr lang="en-US" i="1" dirty="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135450" y="5042798"/>
              <a:ext cx="1952119" cy="745235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425157" y="5207616"/>
              <a:ext cx="1379037" cy="405155"/>
              <a:chOff x="4057508" y="4930124"/>
              <a:chExt cx="1379037" cy="40515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057508" y="4935169"/>
                <a:ext cx="596613" cy="40011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yes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50118" y="4930124"/>
                <a:ext cx="586427" cy="40011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no</a:t>
                </a:r>
                <a:endParaRPr lang="en-US" dirty="0"/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2663348" y="4330599"/>
              <a:ext cx="2919255" cy="402291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 smtClean="0">
                  <a:solidFill>
                    <a:schemeClr val="bg1"/>
                  </a:solidFill>
                  <a:latin typeface="Arial" pitchFamily="34" charset="0"/>
                </a:rPr>
                <a:t>Decide if T admits tiling</a:t>
              </a:r>
              <a:endPara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" name="Straight Arrow Connector 40"/>
            <p:cNvCxnSpPr>
              <a:stCxn id="15" idx="2"/>
              <a:endCxn id="24" idx="0"/>
            </p:cNvCxnSpPr>
            <p:nvPr/>
          </p:nvCxnSpPr>
          <p:spPr bwMode="auto">
            <a:xfrm rot="16200000" flipH="1">
              <a:off x="4079615" y="4776250"/>
              <a:ext cx="474726" cy="388005"/>
            </a:xfrm>
            <a:prstGeom prst="bentConnector3">
              <a:avLst>
                <a:gd name="adj1" fmla="val 50000"/>
              </a:avLst>
            </a:prstGeom>
            <a:ln w="76200" cmpd="sng">
              <a:headEnd type="none" w="med" len="med"/>
              <a:tailEnd type="triangle" w="lg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40"/>
            <p:cNvCxnSpPr>
              <a:stCxn id="15" idx="2"/>
              <a:endCxn id="23" idx="0"/>
            </p:cNvCxnSpPr>
            <p:nvPr/>
          </p:nvCxnSpPr>
          <p:spPr bwMode="auto">
            <a:xfrm rot="5400000">
              <a:off x="3683335" y="4773019"/>
              <a:ext cx="479771" cy="399512"/>
            </a:xfrm>
            <a:prstGeom prst="bentConnector3">
              <a:avLst>
                <a:gd name="adj1" fmla="val 50000"/>
              </a:avLst>
            </a:prstGeom>
            <a:ln w="76200" cmpd="sng">
              <a:headEnd type="none" w="med" len="med"/>
              <a:tailEnd type="triangle" w="lg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40"/>
            <p:cNvCxnSpPr>
              <a:stCxn id="10" idx="2"/>
              <a:endCxn id="15" idx="0"/>
            </p:cNvCxnSpPr>
            <p:nvPr/>
          </p:nvCxnSpPr>
          <p:spPr bwMode="auto">
            <a:xfrm flipH="1">
              <a:off x="4122976" y="3933370"/>
              <a:ext cx="4739" cy="397229"/>
            </a:xfrm>
            <a:prstGeom prst="straightConnector1">
              <a:avLst/>
            </a:prstGeom>
            <a:ln w="76200" cmpd="sng">
              <a:headEnd type="none" w="med" len="med"/>
              <a:tailEnd type="triangle" w="lg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Rounded Rectangular Callout 18"/>
            <p:cNvSpPr/>
            <p:nvPr/>
          </p:nvSpPr>
          <p:spPr bwMode="auto">
            <a:xfrm>
              <a:off x="5748772" y="4559969"/>
              <a:ext cx="2634312" cy="1126125"/>
            </a:xfrm>
            <a:prstGeom prst="wedgeRoundRectCallout">
              <a:avLst>
                <a:gd name="adj1" fmla="val -74533"/>
                <a:gd name="adj2" fmla="val 31612"/>
                <a:gd name="adj3" fmla="val 166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i="1" dirty="0" smtClean="0"/>
                <a:t>T</a:t>
              </a:r>
              <a:r>
                <a:rPr lang="en-US" dirty="0" smtClean="0"/>
                <a:t> reports “yes” if set of tile types admits tiling</a:t>
              </a:r>
              <a:r>
                <a:rPr lang="en-US" i="1" dirty="0" smtClean="0"/>
                <a:t>;</a:t>
              </a:r>
              <a:r>
                <a:rPr lang="en-US" dirty="0" smtClean="0"/>
                <a:t> “no” otherwise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057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400175" y="3171824"/>
            <a:ext cx="7324725" cy="1552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structure of the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2001838"/>
            <a:ext cx="8226424" cy="331311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ASSUME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i="1" dirty="0" smtClean="0">
                <a:solidFill>
                  <a:schemeClr val="accent1"/>
                </a:solidFill>
              </a:rPr>
              <a:t>halting problem</a:t>
            </a:r>
            <a:r>
              <a:rPr lang="en-US" dirty="0" smtClean="0">
                <a:solidFill>
                  <a:srgbClr val="00B050"/>
                </a:solidFill>
              </a:rPr>
              <a:t> is solvable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DERIVE </a:t>
            </a:r>
            <a:r>
              <a:rPr lang="en-US" dirty="0" smtClean="0">
                <a:solidFill>
                  <a:srgbClr val="FF0000"/>
                </a:solidFill>
              </a:rPr>
              <a:t>CONTRADICTION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Observe that if </a:t>
            </a:r>
            <a:r>
              <a:rPr lang="en-US" i="1" dirty="0" smtClean="0">
                <a:solidFill>
                  <a:schemeClr val="accent1"/>
                </a:solidFill>
              </a:rPr>
              <a:t>halting problem </a:t>
            </a:r>
            <a:r>
              <a:rPr lang="en-US" dirty="0" smtClean="0"/>
              <a:t>is solvable, then there must exist a Turing machine </a:t>
            </a:r>
            <a:r>
              <a:rPr lang="en-US" i="1" dirty="0" smtClean="0"/>
              <a:t>T</a:t>
            </a:r>
            <a:r>
              <a:rPr lang="en-US" dirty="0" smtClean="0"/>
              <a:t> that determines for every pair of a Turing machine </a:t>
            </a:r>
            <a:r>
              <a:rPr lang="en-US" i="1" dirty="0" smtClean="0"/>
              <a:t>M</a:t>
            </a:r>
            <a:r>
              <a:rPr lang="en-US" dirty="0" smtClean="0"/>
              <a:t> and input sequence </a:t>
            </a:r>
            <a:r>
              <a:rPr lang="en-US" i="1" dirty="0" smtClean="0"/>
              <a:t>s</a:t>
            </a:r>
            <a:r>
              <a:rPr lang="en-US" dirty="0" smtClean="0"/>
              <a:t> whether </a:t>
            </a:r>
            <a:r>
              <a:rPr lang="en-US" i="1" dirty="0" smtClean="0"/>
              <a:t>M </a:t>
            </a:r>
            <a:r>
              <a:rPr lang="en-US" dirty="0" smtClean="0"/>
              <a:t>terminates</a:t>
            </a:r>
            <a:r>
              <a:rPr lang="en-US" i="1" dirty="0" smtClean="0"/>
              <a:t> </a:t>
            </a:r>
            <a:r>
              <a:rPr lang="en-US" dirty="0" smtClean="0"/>
              <a:t>on 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Use </a:t>
            </a:r>
            <a:r>
              <a:rPr lang="en-US" i="1" dirty="0" smtClean="0"/>
              <a:t>T</a:t>
            </a:r>
            <a:r>
              <a:rPr lang="en-US" dirty="0" smtClean="0"/>
              <a:t> to construct a paradox (i.e., the desired </a:t>
            </a:r>
            <a:r>
              <a:rPr lang="en-US" dirty="0" smtClean="0">
                <a:solidFill>
                  <a:srgbClr val="FF0000"/>
                </a:solidFill>
              </a:rPr>
              <a:t>contradiction</a:t>
            </a:r>
            <a:r>
              <a:rPr lang="en-US" dirty="0" smtClean="0"/>
              <a:t>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CONCLUDE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i="1" dirty="0" smtClean="0">
                <a:solidFill>
                  <a:schemeClr val="accent1"/>
                </a:solidFill>
              </a:rPr>
              <a:t>halting problem </a:t>
            </a:r>
            <a:r>
              <a:rPr lang="en-US" dirty="0" smtClean="0">
                <a:solidFill>
                  <a:srgbClr val="FF0000"/>
                </a:solidFill>
              </a:rPr>
              <a:t>is unsolvable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400175" y="3171824"/>
            <a:ext cx="7324725" cy="1552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structure of the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2001838"/>
            <a:ext cx="8226424" cy="331311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ASSUME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i="1" dirty="0" smtClean="0">
                <a:solidFill>
                  <a:schemeClr val="accent1"/>
                </a:solidFill>
              </a:rPr>
              <a:t>tiling problem </a:t>
            </a:r>
            <a:r>
              <a:rPr lang="en-US" dirty="0" smtClean="0">
                <a:solidFill>
                  <a:srgbClr val="00B050"/>
                </a:solidFill>
              </a:rPr>
              <a:t>is solvable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DERIVE </a:t>
            </a:r>
            <a:r>
              <a:rPr lang="en-US" dirty="0" smtClean="0">
                <a:solidFill>
                  <a:srgbClr val="FF0000"/>
                </a:solidFill>
              </a:rPr>
              <a:t>CONTRADICTION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Observe that if </a:t>
            </a:r>
            <a:r>
              <a:rPr lang="en-US" i="1" dirty="0" smtClean="0">
                <a:solidFill>
                  <a:schemeClr val="accent1"/>
                </a:solidFill>
              </a:rPr>
              <a:t>tiling problem </a:t>
            </a:r>
            <a:r>
              <a:rPr lang="en-US" dirty="0" smtClean="0"/>
              <a:t>is solvable, then there must exist a Turing machine that determines </a:t>
            </a:r>
            <a:r>
              <a:rPr lang="en-US" i="1" dirty="0" smtClean="0"/>
              <a:t>for every set of tile types whether every room can be tiled.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How do we now get our </a:t>
            </a:r>
            <a:r>
              <a:rPr lang="en-US" dirty="0" smtClean="0">
                <a:solidFill>
                  <a:srgbClr val="FF0000"/>
                </a:solidFill>
              </a:rPr>
              <a:t>contradiction</a:t>
            </a:r>
            <a:r>
              <a:rPr lang="en-US" dirty="0"/>
              <a:t>?</a:t>
            </a:r>
            <a:endParaRPr lang="en-US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CONCLUDE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i="1" dirty="0" smtClean="0">
                <a:solidFill>
                  <a:schemeClr val="accent1"/>
                </a:solidFill>
              </a:rPr>
              <a:t>tiling problem </a:t>
            </a:r>
            <a:r>
              <a:rPr lang="en-US" dirty="0" smtClean="0">
                <a:solidFill>
                  <a:srgbClr val="FF0000"/>
                </a:solidFill>
              </a:rPr>
              <a:t>is unsolvable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429126" y="714375"/>
            <a:ext cx="4432300" cy="955866"/>
          </a:xfrm>
          <a:prstGeom prst="wedgeRoundRectCallout">
            <a:avLst>
              <a:gd name="adj1" fmla="val 13857"/>
              <a:gd name="adj2" fmla="val 20607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No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</a:rPr>
              <a:t>self-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</a:rPr>
              <a:t>referentiality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‘problem domain’ ≠ ‘solution domain’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12" y="1961797"/>
            <a:ext cx="8156575" cy="452066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 reduction from Problem A to Problem B consists of</a:t>
            </a:r>
          </a:p>
          <a:p>
            <a:r>
              <a:rPr lang="en-US" sz="1800" dirty="0" smtClean="0"/>
              <a:t>a general method (algorithm) for transforming every instance of problem A into an instance of problem B, together with</a:t>
            </a:r>
          </a:p>
          <a:p>
            <a:r>
              <a:rPr lang="en-US" sz="1800" dirty="0" smtClean="0"/>
              <a:t>a general method (algorithm) for transforming the B-solution of every transformed instance of problem A back into an A-solution of the original instance of problem A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Then, if we have a solution for problem B, then we can effectively use it to solve problem A.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68566" y="1279433"/>
            <a:ext cx="1355369" cy="4022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Problem 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66317" y="1280196"/>
            <a:ext cx="1411487" cy="4022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Problem B</a:t>
            </a:r>
          </a:p>
        </p:txBody>
      </p: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 bwMode="auto">
          <a:xfrm>
            <a:off x="3923935" y="1480579"/>
            <a:ext cx="1242382" cy="763"/>
          </a:xfrm>
          <a:prstGeom prst="straightConnector1">
            <a:avLst/>
          </a:prstGeom>
          <a:ln w="76200" cmpd="sng"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07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problems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885" y="1292367"/>
            <a:ext cx="3121094" cy="4337140"/>
            <a:chOff x="2905847" y="1764946"/>
            <a:chExt cx="3121094" cy="4283223"/>
          </a:xfrm>
        </p:grpSpPr>
        <p:sp>
          <p:nvSpPr>
            <p:cNvPr id="5" name="Oval 4"/>
            <p:cNvSpPr/>
            <p:nvPr/>
          </p:nvSpPr>
          <p:spPr bwMode="auto">
            <a:xfrm>
              <a:off x="2905847" y="1764946"/>
              <a:ext cx="3121094" cy="4283223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Straight Connector 6"/>
            <p:cNvCxnSpPr>
              <a:stCxn id="5" idx="2"/>
              <a:endCxn id="5" idx="6"/>
            </p:cNvCxnSpPr>
            <p:nvPr/>
          </p:nvCxnSpPr>
          <p:spPr bwMode="auto">
            <a:xfrm>
              <a:off x="2905847" y="3906558"/>
              <a:ext cx="312109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487016" y="2028826"/>
              <a:ext cx="1955583" cy="63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/>
                <a:t>Solvable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2213" y="3958703"/>
              <a:ext cx="2468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/>
                <a:t>Unsolvable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41931" y="1232047"/>
            <a:ext cx="481020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decision problem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is a set of related yes/no questions, usually infinitely many.</a:t>
            </a:r>
          </a:p>
          <a:p>
            <a:r>
              <a:rPr lang="en-US" dirty="0" smtClean="0"/>
              <a:t>For instance, the </a:t>
            </a:r>
            <a:r>
              <a:rPr lang="en-US" i="1" dirty="0" err="1" smtClean="0"/>
              <a:t>primality</a:t>
            </a:r>
            <a:r>
              <a:rPr lang="en-US" dirty="0"/>
              <a:t> </a:t>
            </a:r>
            <a:r>
              <a:rPr lang="en-US" dirty="0" smtClean="0"/>
              <a:t>decision problem (“</a:t>
            </a:r>
            <a:r>
              <a:rPr lang="en-US" i="1" dirty="0" smtClean="0"/>
              <a:t>given a natural number, decide whether it is prime</a:t>
            </a:r>
            <a:r>
              <a:rPr lang="en-US" dirty="0" smtClean="0"/>
              <a:t>”) consists of the questions:</a:t>
            </a:r>
          </a:p>
          <a:p>
            <a:pPr lvl="1"/>
            <a:r>
              <a:rPr lang="en-US" i="1" dirty="0" smtClean="0"/>
              <a:t>Is 0 prime?</a:t>
            </a:r>
          </a:p>
          <a:p>
            <a:pPr lvl="1"/>
            <a:r>
              <a:rPr lang="en-US" i="1" dirty="0" smtClean="0"/>
              <a:t>Is 1 prime?</a:t>
            </a:r>
          </a:p>
          <a:p>
            <a:pPr lvl="1"/>
            <a:r>
              <a:rPr lang="en-US" i="1" dirty="0" smtClean="0"/>
              <a:t>Is 2 prime?</a:t>
            </a:r>
          </a:p>
          <a:p>
            <a:pPr lvl="1"/>
            <a:r>
              <a:rPr lang="en-US" i="1" dirty="0" smtClean="0"/>
              <a:t>Etc.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24594" y="2208206"/>
            <a:ext cx="2397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t</a:t>
            </a:r>
            <a:r>
              <a:rPr lang="en-US" sz="1600" dirty="0" smtClean="0">
                <a:solidFill>
                  <a:srgbClr val="008000"/>
                </a:solidFill>
              </a:rPr>
              <a:t>here is an algorithm</a:t>
            </a:r>
            <a:r>
              <a:rPr lang="en-US" sz="1600" dirty="0" smtClean="0"/>
              <a:t>*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/>
              <a:t>that correctly answers all the questions of a decision problem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845328" y="4200602"/>
            <a:ext cx="23487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there </a:t>
            </a:r>
            <a:r>
              <a:rPr lang="en-US" sz="1600" dirty="0">
                <a:solidFill>
                  <a:srgbClr val="FF0000"/>
                </a:solidFill>
              </a:rPr>
              <a:t>is </a:t>
            </a:r>
            <a:r>
              <a:rPr lang="en-US" sz="1600" dirty="0" smtClean="0">
                <a:solidFill>
                  <a:srgbClr val="FF0000"/>
                </a:solidFill>
              </a:rPr>
              <a:t>no algorithm</a:t>
            </a:r>
            <a:r>
              <a:rPr lang="en-US" sz="1600" dirty="0" smtClean="0"/>
              <a:t>* that </a:t>
            </a:r>
            <a:r>
              <a:rPr lang="en-US" sz="1600" dirty="0"/>
              <a:t>correctly answers all the questions of a decision problem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731" y="5885394"/>
            <a:ext cx="8293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*By the Church-Turing thesis, we can always replace </a:t>
            </a:r>
            <a:r>
              <a:rPr lang="en-US" dirty="0" smtClean="0">
                <a:solidFill>
                  <a:schemeClr val="accent1"/>
                </a:solidFill>
              </a:rPr>
              <a:t>algorithm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0075F6"/>
                </a:solidFill>
              </a:rPr>
              <a:t>Turing machine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square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CSQ</a:t>
            </a:r>
            <a:r>
              <a:rPr lang="en-US" dirty="0" smtClean="0"/>
              <a:t>(</a:t>
            </a:r>
            <a:r>
              <a:rPr lang="en-US" i="1" dirty="0" smtClean="0"/>
              <a:t>a, b, 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Input: real numbers a, b, and c.</a:t>
            </a:r>
          </a:p>
          <a:p>
            <a:pPr marL="0" indent="0">
              <a:buNone/>
            </a:pPr>
            <a:r>
              <a:rPr lang="en-US" i="1" dirty="0" smtClean="0"/>
              <a:t>Output: the (real) roots of the single-variable quadratic equation</a:t>
            </a:r>
          </a:p>
          <a:p>
            <a:pPr marL="1257300" lvl="3" indent="0">
              <a:buNone/>
            </a:pPr>
            <a:r>
              <a:rPr lang="en-US" i="1" dirty="0" smtClean="0"/>
              <a:t>ax</a:t>
            </a:r>
            <a:r>
              <a:rPr lang="en-US" i="1" baseline="30000" dirty="0" smtClean="0"/>
              <a:t>2</a:t>
            </a:r>
            <a:r>
              <a:rPr lang="en-US" i="1" dirty="0" smtClean="0"/>
              <a:t> + </a:t>
            </a:r>
            <a:r>
              <a:rPr lang="en-US" i="1" dirty="0" err="1" smtClean="0"/>
              <a:t>bx</a:t>
            </a:r>
            <a:r>
              <a:rPr lang="en-US" i="1" dirty="0" smtClean="0"/>
              <a:t> + c = 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Divide each side by </a:t>
            </a:r>
            <a:r>
              <a:rPr lang="en-US" i="1" dirty="0" smtClean="0"/>
              <a:t>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Subtract </a:t>
            </a:r>
            <a:r>
              <a:rPr lang="en-US" i="1" dirty="0" smtClean="0"/>
              <a:t>c/a</a:t>
            </a:r>
            <a:r>
              <a:rPr lang="en-US" dirty="0" smtClean="0"/>
              <a:t> from both sides of the equation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Add </a:t>
            </a:r>
            <a:r>
              <a:rPr lang="en-US" i="1" dirty="0" smtClean="0"/>
              <a:t>(b/2a)</a:t>
            </a:r>
            <a:r>
              <a:rPr lang="en-US" i="1" baseline="30000" dirty="0" smtClean="0"/>
              <a:t>2</a:t>
            </a:r>
            <a:r>
              <a:rPr lang="en-US" dirty="0" smtClean="0"/>
              <a:t> to both sides of the equation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left-hand side as a square (using </a:t>
            </a:r>
            <a:r>
              <a:rPr lang="en-US" i="1" dirty="0" smtClean="0"/>
              <a:t>x</a:t>
            </a:r>
            <a:r>
              <a:rPr lang="en-US" i="1" baseline="30000" dirty="0" smtClean="0"/>
              <a:t>2</a:t>
            </a:r>
            <a:r>
              <a:rPr lang="en-US" i="1" dirty="0" smtClean="0"/>
              <a:t> + 2hx + h</a:t>
            </a:r>
            <a:r>
              <a:rPr lang="en-US" i="1" baseline="30000" dirty="0" smtClean="0"/>
              <a:t>2</a:t>
            </a:r>
            <a:r>
              <a:rPr lang="en-US" i="1" dirty="0" smtClean="0"/>
              <a:t> = (x + h)</a:t>
            </a:r>
            <a:r>
              <a:rPr lang="en-US" i="1" baseline="30000" dirty="0" smtClean="0"/>
              <a:t>2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Produce two linear equations by equating the square root of the left-hand side with the positive and negative square roots of the right-hand side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the roots by solving the two linear equations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87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square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CSQ</a:t>
            </a:r>
            <a:r>
              <a:rPr lang="en-US" dirty="0" smtClean="0"/>
              <a:t>(</a:t>
            </a:r>
            <a:r>
              <a:rPr lang="en-US" i="1" dirty="0" smtClean="0"/>
              <a:t>a, b, 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Input: real numbers a, b, and c.</a:t>
            </a:r>
          </a:p>
          <a:p>
            <a:pPr marL="0" indent="0">
              <a:buNone/>
            </a:pPr>
            <a:r>
              <a:rPr lang="en-US" i="1" dirty="0" smtClean="0"/>
              <a:t>Output: the (real) roots of the single-variable quadratic equation</a:t>
            </a:r>
          </a:p>
          <a:p>
            <a:pPr marL="1257300" lvl="3" indent="0">
              <a:buNone/>
            </a:pPr>
            <a:r>
              <a:rPr lang="en-US" i="1" dirty="0" smtClean="0"/>
              <a:t>ax</a:t>
            </a:r>
            <a:r>
              <a:rPr lang="en-US" i="1" baseline="30000" dirty="0" smtClean="0"/>
              <a:t>2</a:t>
            </a:r>
            <a:r>
              <a:rPr lang="en-US" i="1" dirty="0" smtClean="0"/>
              <a:t> + </a:t>
            </a:r>
            <a:r>
              <a:rPr lang="en-US" i="1" dirty="0" err="1" smtClean="0"/>
              <a:t>bx</a:t>
            </a:r>
            <a:r>
              <a:rPr lang="en-US" i="1" dirty="0" smtClean="0"/>
              <a:t> + c = 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Divide each side by </a:t>
            </a:r>
            <a:r>
              <a:rPr lang="en-US" i="1" dirty="0" smtClean="0"/>
              <a:t>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Subtract </a:t>
            </a:r>
            <a:r>
              <a:rPr lang="en-US" i="1" dirty="0" smtClean="0"/>
              <a:t>c/a</a:t>
            </a:r>
            <a:r>
              <a:rPr lang="en-US" dirty="0" smtClean="0"/>
              <a:t> from both sides of the equation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Add </a:t>
            </a:r>
            <a:r>
              <a:rPr lang="en-US" i="1" dirty="0" smtClean="0"/>
              <a:t>(b/2a)</a:t>
            </a:r>
            <a:r>
              <a:rPr lang="en-US" i="1" baseline="30000" dirty="0" smtClean="0"/>
              <a:t>2</a:t>
            </a:r>
            <a:r>
              <a:rPr lang="en-US" dirty="0" smtClean="0"/>
              <a:t> to both sides of the equation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left-hand side as a square (using </a:t>
            </a:r>
            <a:r>
              <a:rPr lang="en-US" i="1" dirty="0" smtClean="0"/>
              <a:t>x</a:t>
            </a:r>
            <a:r>
              <a:rPr lang="en-US" i="1" baseline="30000" dirty="0" smtClean="0"/>
              <a:t>2</a:t>
            </a:r>
            <a:r>
              <a:rPr lang="en-US" i="1" dirty="0" smtClean="0"/>
              <a:t> + 2hx + h</a:t>
            </a:r>
            <a:r>
              <a:rPr lang="en-US" i="1" baseline="30000" dirty="0" smtClean="0"/>
              <a:t>2</a:t>
            </a:r>
            <a:r>
              <a:rPr lang="en-US" i="1" dirty="0" smtClean="0"/>
              <a:t> = (x + h)</a:t>
            </a:r>
            <a:r>
              <a:rPr lang="en-US" i="1" baseline="30000" dirty="0" smtClean="0"/>
              <a:t>2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Produce two linear equations by equating the square root of the left-hand side with the positive and negative square roots of the right-hand side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the roots by solving the two linear equations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 rot="20829281">
            <a:off x="1800838" y="2698777"/>
            <a:ext cx="5800599" cy="13256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completing the square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algorithm is an example of reduction: it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reduces the problem of solving a single-variable quadratic equation to solving two linear equations.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for decision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12" y="1961797"/>
            <a:ext cx="8156575" cy="452066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 reduction from </a:t>
            </a:r>
            <a:r>
              <a:rPr lang="en-US" sz="1800" dirty="0" smtClean="0"/>
              <a:t>decision Problem </a:t>
            </a:r>
            <a:r>
              <a:rPr lang="en-US" sz="1800" dirty="0"/>
              <a:t>A to </a:t>
            </a:r>
            <a:r>
              <a:rPr lang="en-US" sz="1800" dirty="0" smtClean="0"/>
              <a:t>decision Problem B consists of two parts: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a </a:t>
            </a:r>
            <a:r>
              <a:rPr lang="en-US" sz="1800" dirty="0"/>
              <a:t>general method (algorithm) for transforming every </a:t>
            </a:r>
            <a:r>
              <a:rPr lang="en-US" sz="1800" dirty="0" smtClean="0"/>
              <a:t>question of </a:t>
            </a:r>
            <a:r>
              <a:rPr lang="en-US" sz="1800" dirty="0"/>
              <a:t>problem A into an </a:t>
            </a:r>
            <a:r>
              <a:rPr lang="en-US" sz="1800" dirty="0" smtClean="0"/>
              <a:t>question of </a:t>
            </a:r>
            <a:r>
              <a:rPr lang="en-US" sz="1800" dirty="0"/>
              <a:t>problem </a:t>
            </a:r>
            <a:r>
              <a:rPr lang="en-US" sz="1800" dirty="0" smtClean="0"/>
              <a:t>B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an argument that the B-answer to every transformed A-question can be </a:t>
            </a:r>
            <a:r>
              <a:rPr lang="en-US" sz="1800" i="1" dirty="0" smtClean="0"/>
              <a:t>interpreted</a:t>
            </a:r>
            <a:r>
              <a:rPr lang="en-US" sz="1800" dirty="0" smtClean="0"/>
              <a:t> as a (correct) answer to the original A-question. (Sometimes B-answers need to be negated.)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Note that if </a:t>
            </a:r>
            <a:r>
              <a:rPr lang="en-US" sz="1800" dirty="0"/>
              <a:t>we have a solution for </a:t>
            </a:r>
            <a:r>
              <a:rPr lang="en-US" sz="1800" dirty="0" smtClean="0"/>
              <a:t>decision problem B and a reduction from A to B, </a:t>
            </a:r>
            <a:r>
              <a:rPr lang="en-US" sz="1800" dirty="0"/>
              <a:t>then we can effectively use it to solve problem A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So: if B is (assumed to be) solvable and we can exhibit a reduction from A to B, then it follows that A is solvable too.</a:t>
            </a:r>
          </a:p>
          <a:p>
            <a:pPr marL="0" indent="0">
              <a:buNone/>
            </a:pPr>
            <a:r>
              <a:rPr lang="en-US" sz="1800" dirty="0" smtClean="0"/>
              <a:t>Hence, if A is already known to be unsolvable, we get a contradiction!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68566" y="1279433"/>
            <a:ext cx="1355369" cy="4022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Problem 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66317" y="1280196"/>
            <a:ext cx="1411487" cy="4022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Problem B</a:t>
            </a:r>
          </a:p>
        </p:txBody>
      </p: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 bwMode="auto">
          <a:xfrm>
            <a:off x="3923935" y="1480579"/>
            <a:ext cx="1242382" cy="763"/>
          </a:xfrm>
          <a:prstGeom prst="straightConnector1">
            <a:avLst/>
          </a:prstGeom>
          <a:ln w="76200" cmpd="sng"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400175" y="3171824"/>
            <a:ext cx="7324725" cy="1552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structure of the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2001838"/>
            <a:ext cx="8226424" cy="331311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ASSUME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i="1" dirty="0" smtClean="0">
                <a:solidFill>
                  <a:schemeClr val="accent1"/>
                </a:solidFill>
              </a:rPr>
              <a:t>tiling problem </a:t>
            </a:r>
            <a:r>
              <a:rPr lang="en-US" dirty="0" smtClean="0">
                <a:solidFill>
                  <a:srgbClr val="00B050"/>
                </a:solidFill>
              </a:rPr>
              <a:t>is solvable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DERIVE </a:t>
            </a:r>
            <a:r>
              <a:rPr lang="en-US" dirty="0" smtClean="0">
                <a:solidFill>
                  <a:srgbClr val="FF0000"/>
                </a:solidFill>
              </a:rPr>
              <a:t>CONTRADICTION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Observe that if </a:t>
            </a:r>
            <a:r>
              <a:rPr lang="en-US" i="1" dirty="0" smtClean="0">
                <a:solidFill>
                  <a:schemeClr val="accent1"/>
                </a:solidFill>
              </a:rPr>
              <a:t>tiling problem </a:t>
            </a:r>
            <a:r>
              <a:rPr lang="en-US" dirty="0" smtClean="0"/>
              <a:t>is solvable, then there must exist a Turing machine that determines </a:t>
            </a:r>
            <a:r>
              <a:rPr lang="en-US" i="1" dirty="0" smtClean="0"/>
              <a:t>for every set of tile types whether every room can be tiled.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How do we now get our </a:t>
            </a:r>
            <a:r>
              <a:rPr lang="en-US" dirty="0" smtClean="0">
                <a:solidFill>
                  <a:srgbClr val="FF0000"/>
                </a:solidFill>
              </a:rPr>
              <a:t>contradiction</a:t>
            </a:r>
            <a:r>
              <a:rPr lang="en-US" dirty="0" smtClean="0"/>
              <a:t>?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CONCLUDE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i="1" dirty="0" smtClean="0">
                <a:solidFill>
                  <a:schemeClr val="accent1"/>
                </a:solidFill>
              </a:rPr>
              <a:t>tiling problem </a:t>
            </a:r>
            <a:r>
              <a:rPr lang="en-US" dirty="0" smtClean="0">
                <a:solidFill>
                  <a:srgbClr val="FF0000"/>
                </a:solidFill>
              </a:rPr>
              <a:t>is unsolvable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200401" y="848224"/>
            <a:ext cx="5524500" cy="1126125"/>
          </a:xfrm>
          <a:prstGeom prst="wedgeRoundRectCallout">
            <a:avLst>
              <a:gd name="adj1" fmla="val -40398"/>
              <a:gd name="adj2" fmla="val 26758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It suffices to establish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 reduction from a problem already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known to be unsolvable (e.g., the halting problem) to the tiling problem.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 bwMode="auto">
          <a:xfrm>
            <a:off x="3600628" y="5889485"/>
            <a:ext cx="1952119" cy="74523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5" name="Straight Arrow Connector 40"/>
          <p:cNvCxnSpPr>
            <a:stCxn id="7" idx="2"/>
            <a:endCxn id="99" idx="0"/>
          </p:cNvCxnSpPr>
          <p:nvPr/>
        </p:nvCxnSpPr>
        <p:spPr bwMode="auto">
          <a:xfrm>
            <a:off x="4187891" y="5387761"/>
            <a:ext cx="5838" cy="684064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Arrow Connector 40"/>
          <p:cNvCxnSpPr>
            <a:stCxn id="8" idx="2"/>
            <a:endCxn id="98" idx="0"/>
          </p:cNvCxnSpPr>
          <p:nvPr/>
        </p:nvCxnSpPr>
        <p:spPr bwMode="auto">
          <a:xfrm>
            <a:off x="4975408" y="5382716"/>
            <a:ext cx="5094" cy="683657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Rounded Rectangular Callout 69"/>
          <p:cNvSpPr/>
          <p:nvPr/>
        </p:nvSpPr>
        <p:spPr bwMode="auto">
          <a:xfrm>
            <a:off x="6224710" y="5477479"/>
            <a:ext cx="2637318" cy="785606"/>
          </a:xfrm>
          <a:prstGeom prst="wedgeRoundRectCallout">
            <a:avLst>
              <a:gd name="adj1" fmla="val -74551"/>
              <a:gd name="adj2" fmla="val 45919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Yes if M halts on s No otherwise</a:t>
            </a:r>
            <a:endParaRPr lang="en-US" i="1" dirty="0"/>
          </a:p>
        </p:txBody>
      </p:sp>
      <p:sp>
        <p:nvSpPr>
          <p:cNvPr id="94" name="Rounded Rectangular Callout 93"/>
          <p:cNvSpPr/>
          <p:nvPr/>
        </p:nvSpPr>
        <p:spPr bwMode="auto">
          <a:xfrm>
            <a:off x="6234187" y="4576374"/>
            <a:ext cx="2909813" cy="785606"/>
          </a:xfrm>
          <a:prstGeom prst="wedgeRoundRectCallout">
            <a:avLst>
              <a:gd name="adj1" fmla="val -76797"/>
              <a:gd name="adj2" fmla="val 42300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Yes if tiling is possible No otherwise</a:t>
            </a:r>
            <a:endParaRPr lang="en-US" i="1" dirty="0"/>
          </a:p>
        </p:txBody>
      </p:sp>
      <p:sp>
        <p:nvSpPr>
          <p:cNvPr id="93" name="Oval 92"/>
          <p:cNvSpPr/>
          <p:nvPr/>
        </p:nvSpPr>
        <p:spPr bwMode="auto">
          <a:xfrm>
            <a:off x="3599877" y="4817788"/>
            <a:ext cx="1952119" cy="74523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89584" y="4982606"/>
            <a:ext cx="1379037" cy="405155"/>
            <a:chOff x="4057508" y="4930124"/>
            <a:chExt cx="1379037" cy="405155"/>
          </a:xfrm>
        </p:grpSpPr>
        <p:sp>
          <p:nvSpPr>
            <p:cNvPr id="7" name="TextBox 6"/>
            <p:cNvSpPr txBox="1"/>
            <p:nvPr/>
          </p:nvSpPr>
          <p:spPr>
            <a:xfrm>
              <a:off x="4057508" y="4935169"/>
              <a:ext cx="596613" cy="40011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50118" y="4930124"/>
              <a:ext cx="586427" cy="4001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</a:t>
              </a:r>
              <a:endParaRPr lang="en-US" dirty="0"/>
            </a:p>
          </p:txBody>
        </p:sp>
      </p:grpSp>
      <p:cxnSp>
        <p:nvCxnSpPr>
          <p:cNvPr id="19" name="Straight Arrow Connector 40"/>
          <p:cNvCxnSpPr>
            <a:stCxn id="18" idx="2"/>
            <a:endCxn id="8" idx="0"/>
          </p:cNvCxnSpPr>
          <p:nvPr/>
        </p:nvCxnSpPr>
        <p:spPr bwMode="auto">
          <a:xfrm rot="16200000" flipH="1">
            <a:off x="4558258" y="4565456"/>
            <a:ext cx="455772" cy="378527"/>
          </a:xfrm>
          <a:prstGeom prst="bentConnector3">
            <a:avLst>
              <a:gd name="adj1" fmla="val 50000"/>
            </a:avLst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40"/>
          <p:cNvCxnSpPr>
            <a:stCxn id="18" idx="2"/>
            <a:endCxn id="7" idx="0"/>
          </p:cNvCxnSpPr>
          <p:nvPr/>
        </p:nvCxnSpPr>
        <p:spPr bwMode="auto">
          <a:xfrm rot="5400000">
            <a:off x="4161978" y="4552747"/>
            <a:ext cx="460817" cy="408990"/>
          </a:xfrm>
          <a:prstGeom prst="bentConnector3">
            <a:avLst>
              <a:gd name="adj1" fmla="val 50000"/>
            </a:avLst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2710738" y="4124543"/>
            <a:ext cx="3772286" cy="402291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Decide if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 admits tiling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71" name="Straight Arrow Connector 40"/>
          <p:cNvCxnSpPr>
            <a:stCxn id="52" idx="2"/>
            <a:endCxn id="51" idx="0"/>
          </p:cNvCxnSpPr>
          <p:nvPr/>
        </p:nvCxnSpPr>
        <p:spPr bwMode="auto">
          <a:xfrm>
            <a:off x="4601620" y="3058248"/>
            <a:ext cx="2536" cy="290716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40"/>
          <p:cNvCxnSpPr>
            <a:stCxn id="66" idx="2"/>
            <a:endCxn id="52" idx="0"/>
          </p:cNvCxnSpPr>
          <p:nvPr/>
        </p:nvCxnSpPr>
        <p:spPr bwMode="auto">
          <a:xfrm flipH="1">
            <a:off x="4601620" y="1559058"/>
            <a:ext cx="1780" cy="481346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 bwMode="auto">
          <a:xfrm>
            <a:off x="2274745" y="2040404"/>
            <a:ext cx="4653749" cy="1017844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Transform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M,s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to set of tile types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 T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that admits tiling if, and only if,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 M does not halt on s </a:t>
            </a:r>
          </a:p>
        </p:txBody>
      </p:sp>
      <p:cxnSp>
        <p:nvCxnSpPr>
          <p:cNvPr id="21" name="Straight Arrow Connector 40"/>
          <p:cNvCxnSpPr>
            <a:stCxn id="51" idx="2"/>
            <a:endCxn id="18" idx="0"/>
          </p:cNvCxnSpPr>
          <p:nvPr/>
        </p:nvCxnSpPr>
        <p:spPr bwMode="auto">
          <a:xfrm flipH="1">
            <a:off x="4596881" y="3749074"/>
            <a:ext cx="7275" cy="375469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86779" y="3348964"/>
            <a:ext cx="203475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description of </a:t>
            </a:r>
            <a:r>
              <a:rPr lang="en-US" i="1" dirty="0" smtClean="0"/>
              <a:t>T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 bwMode="auto">
          <a:xfrm>
            <a:off x="1855627" y="1826351"/>
            <a:ext cx="5489025" cy="384163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51530" y="3080118"/>
            <a:ext cx="489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Starting from the assumption that the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tiling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problem is solvable, we have constructed a Turing machine that solves the halting problem.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Contradiction!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halting to tiling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228391" y="1158948"/>
            <a:ext cx="475001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description of </a:t>
            </a:r>
            <a:r>
              <a:rPr lang="en-US" i="1" dirty="0" smtClean="0"/>
              <a:t>M, </a:t>
            </a:r>
            <a:r>
              <a:rPr lang="en-US" dirty="0" smtClean="0"/>
              <a:t>input sequence </a:t>
            </a:r>
            <a:r>
              <a:rPr lang="en-US" i="1" dirty="0" smtClean="0"/>
              <a:t>s </a:t>
            </a:r>
            <a:r>
              <a:rPr lang="en-US" dirty="0" smtClean="0"/>
              <a:t>for</a:t>
            </a:r>
            <a:r>
              <a:rPr lang="en-US" i="1" dirty="0" smtClean="0"/>
              <a:t> M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4682195" y="6066373"/>
            <a:ext cx="596613" cy="40011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900515" y="6071825"/>
            <a:ext cx="586427" cy="4001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77" name="Straight Arrow Connector 40"/>
          <p:cNvCxnSpPr>
            <a:stCxn id="66" idx="2"/>
            <a:endCxn id="92" idx="0"/>
          </p:cNvCxnSpPr>
          <p:nvPr/>
        </p:nvCxnSpPr>
        <p:spPr bwMode="auto">
          <a:xfrm flipH="1">
            <a:off x="4600140" y="1559058"/>
            <a:ext cx="3260" cy="267293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7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0" grpId="0" animBg="1"/>
      <p:bldP spid="94" grpId="0" animBg="1"/>
      <p:bldP spid="93" grpId="0" animBg="1"/>
      <p:bldP spid="18" grpId="0" animBg="1"/>
      <p:bldP spid="52" grpId="0" animBg="1"/>
      <p:bldP spid="52" grpId="1" animBg="1"/>
      <p:bldP spid="51" grpId="0" animBg="1"/>
      <p:bldP spid="92" grpId="0" animBg="1"/>
      <p:bldP spid="65" grpId="0"/>
      <p:bldP spid="66" grpId="0" animBg="1"/>
      <p:bldP spid="98" grpId="0" animBg="1"/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halting to tiling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74" y="1279432"/>
            <a:ext cx="3527711" cy="2800695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 bwMode="auto">
          <a:xfrm>
            <a:off x="464427" y="3677188"/>
            <a:ext cx="5592081" cy="2710615"/>
          </a:xfrm>
          <a:prstGeom prst="wedgeRectCallout">
            <a:avLst>
              <a:gd name="adj1" fmla="val 43039"/>
              <a:gd name="adj2" fmla="val -10194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It remains to find a general method to transform </a:t>
            </a:r>
            <a:r>
              <a:rPr lang="en-US" i="1" dirty="0" smtClean="0">
                <a:latin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</a:rPr>
              <a:t>,</a:t>
            </a:r>
            <a:r>
              <a:rPr lang="en-US" i="1" dirty="0" smtClean="0">
                <a:latin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</a:rPr>
              <a:t> to suitable </a:t>
            </a:r>
            <a:r>
              <a:rPr lang="en-US" i="1" dirty="0" smtClean="0">
                <a:latin typeface="Arial" pitchFamily="34" charset="0"/>
              </a:rPr>
              <a:t>T</a:t>
            </a:r>
          </a:p>
          <a:p>
            <a:r>
              <a:rPr lang="en-US" dirty="0"/>
              <a:t>We will </a:t>
            </a:r>
            <a:r>
              <a:rPr lang="en-US" i="1" dirty="0"/>
              <a:t>not</a:t>
            </a:r>
            <a:r>
              <a:rPr lang="en-US" dirty="0"/>
              <a:t> </a:t>
            </a:r>
            <a:r>
              <a:rPr lang="en-US" dirty="0" smtClean="0"/>
              <a:t>complete the proof by showing </a:t>
            </a:r>
            <a:r>
              <a:rPr lang="en-US" dirty="0"/>
              <a:t>the </a:t>
            </a:r>
            <a:r>
              <a:rPr lang="en-US" dirty="0" smtClean="0"/>
              <a:t>general method here. But to give you an idea, we </a:t>
            </a:r>
            <a:r>
              <a:rPr lang="en-US" dirty="0"/>
              <a:t>will </a:t>
            </a:r>
            <a:r>
              <a:rPr lang="en-US" dirty="0" smtClean="0"/>
              <a:t>illustrate it on </a:t>
            </a:r>
            <a:r>
              <a:rPr lang="en-US" dirty="0"/>
              <a:t>the next few slides, by showing how the computation of an example Turing machine is simulated </a:t>
            </a:r>
            <a:r>
              <a:rPr lang="en-US" dirty="0" smtClean="0"/>
              <a:t>with a tiling, in a slightly modified setting.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Tiling Problem (slightly modified)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4949" y="1237535"/>
            <a:ext cx="8226993" cy="13971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u="sng" dirty="0" smtClean="0"/>
              <a:t>Input</a:t>
            </a:r>
            <a:r>
              <a:rPr lang="en-US" dirty="0" smtClean="0"/>
              <a:t>: set of tile types and a starting tile</a:t>
            </a:r>
          </a:p>
          <a:p>
            <a:pPr marL="0" indent="0">
              <a:buNone/>
            </a:pPr>
            <a:r>
              <a:rPr lang="en-US" u="sng" dirty="0" smtClean="0"/>
              <a:t>Problem</a:t>
            </a:r>
            <a:r>
              <a:rPr lang="en-US" dirty="0" smtClean="0"/>
              <a:t>: decide whether the upper half of the infinite integer grid can be tiled using tiles of that type.</a:t>
            </a:r>
          </a:p>
          <a:p>
            <a:pPr marL="0" indent="0">
              <a:buNone/>
            </a:pPr>
            <a:r>
              <a:rPr lang="en-US" u="sng" dirty="0" smtClean="0"/>
              <a:t>Extra requirement</a:t>
            </a:r>
            <a:r>
              <a:rPr lang="en-US" dirty="0" smtClean="0"/>
              <a:t>: starting tile is placed somewhere on bottom row.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4949" y="3222277"/>
            <a:ext cx="7971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the following two slides we illustrate how an example Turing machine </a:t>
            </a:r>
            <a:r>
              <a:rPr lang="en-US" i="1" dirty="0" smtClean="0"/>
              <a:t>M</a:t>
            </a:r>
            <a:r>
              <a:rPr lang="en-US" dirty="0" smtClean="0"/>
              <a:t> together with an input sequence </a:t>
            </a:r>
            <a:r>
              <a:rPr lang="en-US" i="1" dirty="0" smtClean="0"/>
              <a:t>s</a:t>
            </a:r>
            <a:r>
              <a:rPr lang="en-US" dirty="0" smtClean="0"/>
              <a:t> is transformed into an instance of the modified tiling problem (a set of tile types together with a starting tile).</a:t>
            </a:r>
          </a:p>
        </p:txBody>
      </p:sp>
    </p:spTree>
    <p:extLst>
      <p:ext uri="{BB962C8B-B14F-4D97-AF65-F5344CB8AC3E}">
        <p14:creationId xmlns:p14="http://schemas.microsoft.com/office/powerpoint/2010/main" val="9338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5834884" y="1157111"/>
            <a:ext cx="1291401" cy="706606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445901" y="1148642"/>
            <a:ext cx="3373948" cy="706606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TM computations with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6602" y="1362736"/>
            <a:ext cx="1999942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table: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58610" y="1157111"/>
            <a:ext cx="6667675" cy="126752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" name="Picture 31" descr="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05" y="1307416"/>
            <a:ext cx="483252" cy="485459"/>
          </a:xfrm>
          <a:prstGeom prst="rect">
            <a:avLst/>
          </a:prstGeom>
        </p:spPr>
      </p:pic>
      <p:pic>
        <p:nvPicPr>
          <p:cNvPr id="33" name="Picture 32" descr="t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93" y="1307415"/>
            <a:ext cx="486036" cy="488265"/>
          </a:xfrm>
          <a:prstGeom prst="rect">
            <a:avLst/>
          </a:prstGeom>
        </p:spPr>
      </p:pic>
      <p:pic>
        <p:nvPicPr>
          <p:cNvPr id="39" name="Picture 38" descr="t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5" y="1307416"/>
            <a:ext cx="485458" cy="485458"/>
          </a:xfrm>
          <a:prstGeom prst="rect">
            <a:avLst/>
          </a:prstGeom>
        </p:spPr>
      </p:pic>
      <p:pic>
        <p:nvPicPr>
          <p:cNvPr id="41" name="Picture 40" descr="t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79" y="1307416"/>
            <a:ext cx="486036" cy="486036"/>
          </a:xfrm>
          <a:prstGeom prst="rect">
            <a:avLst/>
          </a:prstGeom>
        </p:spPr>
      </p:pic>
      <p:pic>
        <p:nvPicPr>
          <p:cNvPr id="43" name="Picture 42" descr="t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87" y="1307415"/>
            <a:ext cx="486035" cy="486035"/>
          </a:xfrm>
          <a:prstGeom prst="rect">
            <a:avLst/>
          </a:prstGeom>
        </p:spPr>
      </p:pic>
      <p:pic>
        <p:nvPicPr>
          <p:cNvPr id="44" name="Picture 43" descr="t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97" y="1307415"/>
            <a:ext cx="476951" cy="47695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61572" y="1903499"/>
            <a:ext cx="81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Tape:</a:t>
            </a:r>
          </a:p>
        </p:txBody>
      </p:sp>
      <p:pic>
        <p:nvPicPr>
          <p:cNvPr id="53" name="Picture 52" descr="t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07" y="1863718"/>
            <a:ext cx="487446" cy="487446"/>
          </a:xfrm>
          <a:prstGeom prst="rect">
            <a:avLst/>
          </a:prstGeom>
        </p:spPr>
      </p:pic>
      <p:pic>
        <p:nvPicPr>
          <p:cNvPr id="55" name="Picture 54" descr="t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94" y="1863717"/>
            <a:ext cx="485221" cy="487447"/>
          </a:xfrm>
          <a:prstGeom prst="rect">
            <a:avLst/>
          </a:prstGeom>
        </p:spPr>
      </p:pic>
      <p:pic>
        <p:nvPicPr>
          <p:cNvPr id="56" name="Picture 55" descr="t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07" y="5470184"/>
            <a:ext cx="487446" cy="487446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 bwMode="auto">
          <a:xfrm>
            <a:off x="461792" y="5961881"/>
            <a:ext cx="8682208" cy="1049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pic>
        <p:nvPicPr>
          <p:cNvPr id="61" name="Picture 60" descr="t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26" y="5469898"/>
            <a:ext cx="485221" cy="487447"/>
          </a:xfrm>
          <a:prstGeom prst="rect">
            <a:avLst/>
          </a:prstGeom>
        </p:spPr>
      </p:pic>
      <p:pic>
        <p:nvPicPr>
          <p:cNvPr id="62" name="Picture 61" descr="t1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16" y="1863717"/>
            <a:ext cx="488120" cy="490359"/>
          </a:xfrm>
          <a:prstGeom prst="rect">
            <a:avLst/>
          </a:prstGeom>
        </p:spPr>
      </p:pic>
      <p:pic>
        <p:nvPicPr>
          <p:cNvPr id="63" name="Picture 62" descr="t1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95" y="5469391"/>
            <a:ext cx="488120" cy="490359"/>
          </a:xfrm>
          <a:prstGeom prst="rect">
            <a:avLst/>
          </a:prstGeom>
        </p:spPr>
      </p:pic>
      <p:pic>
        <p:nvPicPr>
          <p:cNvPr id="64" name="Picture 63" descr="t1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01" y="5464346"/>
            <a:ext cx="488120" cy="490359"/>
          </a:xfrm>
          <a:prstGeom prst="rect">
            <a:avLst/>
          </a:prstGeom>
        </p:spPr>
      </p:pic>
      <p:pic>
        <p:nvPicPr>
          <p:cNvPr id="65" name="Picture 64" descr="t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77" y="5469899"/>
            <a:ext cx="485221" cy="487447"/>
          </a:xfrm>
          <a:prstGeom prst="rect">
            <a:avLst/>
          </a:prstGeom>
        </p:spPr>
      </p:pic>
      <p:pic>
        <p:nvPicPr>
          <p:cNvPr id="66" name="Picture 65" descr="t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47" y="5472619"/>
            <a:ext cx="485221" cy="487447"/>
          </a:xfrm>
          <a:prstGeom prst="rect">
            <a:avLst/>
          </a:prstGeom>
        </p:spPr>
      </p:pic>
      <p:pic>
        <p:nvPicPr>
          <p:cNvPr id="67" name="Picture 66" descr="t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34" y="5477156"/>
            <a:ext cx="485221" cy="487447"/>
          </a:xfrm>
          <a:prstGeom prst="rect">
            <a:avLst/>
          </a:prstGeom>
        </p:spPr>
      </p:pic>
      <p:pic>
        <p:nvPicPr>
          <p:cNvPr id="68" name="Picture 67" descr="t1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01" y="5467067"/>
            <a:ext cx="488120" cy="490359"/>
          </a:xfrm>
          <a:prstGeom prst="rect">
            <a:avLst/>
          </a:prstGeom>
        </p:spPr>
      </p:pic>
      <p:pic>
        <p:nvPicPr>
          <p:cNvPr id="69" name="Picture 68" descr="t1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01" y="5465253"/>
            <a:ext cx="488120" cy="49035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46" y="4986811"/>
            <a:ext cx="488119" cy="49035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52" y="4981768"/>
            <a:ext cx="488119" cy="49035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52" y="4984489"/>
            <a:ext cx="488119" cy="49035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30" y="4992152"/>
            <a:ext cx="488119" cy="490359"/>
          </a:xfrm>
          <a:prstGeom prst="rect">
            <a:avLst/>
          </a:prstGeom>
        </p:spPr>
      </p:pic>
      <p:pic>
        <p:nvPicPr>
          <p:cNvPr id="74" name="Picture 73" descr="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1" y="4994843"/>
            <a:ext cx="483252" cy="48545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28" y="4987321"/>
            <a:ext cx="485221" cy="48744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98" y="4990041"/>
            <a:ext cx="485221" cy="48744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85" y="4994578"/>
            <a:ext cx="485221" cy="487446"/>
          </a:xfrm>
          <a:prstGeom prst="rect">
            <a:avLst/>
          </a:prstGeom>
        </p:spPr>
      </p:pic>
      <p:pic>
        <p:nvPicPr>
          <p:cNvPr id="79" name="Picture 78" descr="t16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38" y="4993303"/>
            <a:ext cx="479984" cy="482186"/>
          </a:xfrm>
          <a:prstGeom prst="rect">
            <a:avLst/>
          </a:prstGeom>
        </p:spPr>
      </p:pic>
      <p:pic>
        <p:nvPicPr>
          <p:cNvPr id="80" name="Picture 79" descr="t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04" y="4520980"/>
            <a:ext cx="486036" cy="48603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06" y="4518674"/>
            <a:ext cx="479983" cy="48438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00" y="4504743"/>
            <a:ext cx="485221" cy="48744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70" y="4507463"/>
            <a:ext cx="485221" cy="487446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57" y="4512000"/>
            <a:ext cx="485221" cy="48744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74" y="4504233"/>
            <a:ext cx="488119" cy="490359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80" y="4508667"/>
            <a:ext cx="488119" cy="490359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80" y="4511388"/>
            <a:ext cx="488119" cy="490359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80" y="4509574"/>
            <a:ext cx="488119" cy="490359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69" y="1875652"/>
            <a:ext cx="485901" cy="490359"/>
          </a:xfrm>
          <a:prstGeom prst="rect">
            <a:avLst/>
          </a:prstGeom>
        </p:spPr>
      </p:pic>
      <p:sp>
        <p:nvSpPr>
          <p:cNvPr id="129" name="Rectangle 128"/>
          <p:cNvSpPr/>
          <p:nvPr/>
        </p:nvSpPr>
        <p:spPr>
          <a:xfrm>
            <a:off x="4386055" y="3934018"/>
            <a:ext cx="4666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0" name="Rectangular Callout 129"/>
          <p:cNvSpPr/>
          <p:nvPr/>
        </p:nvSpPr>
        <p:spPr bwMode="auto">
          <a:xfrm>
            <a:off x="464427" y="2558867"/>
            <a:ext cx="1488062" cy="402291"/>
          </a:xfrm>
          <a:prstGeom prst="wedgeRectCallout">
            <a:avLst>
              <a:gd name="adj1" fmla="val 86325"/>
              <a:gd name="adj2" fmla="val -14952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Starting tile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57" y="1308181"/>
            <a:ext cx="486036" cy="486036"/>
          </a:xfrm>
          <a:prstGeom prst="rect">
            <a:avLst/>
          </a:prstGeom>
        </p:spPr>
      </p:pic>
      <p:sp>
        <p:nvSpPr>
          <p:cNvPr id="48" name="Rectangular Callout 47"/>
          <p:cNvSpPr/>
          <p:nvPr/>
        </p:nvSpPr>
        <p:spPr bwMode="auto">
          <a:xfrm>
            <a:off x="5290793" y="2551213"/>
            <a:ext cx="1488062" cy="402291"/>
          </a:xfrm>
          <a:prstGeom prst="wedgeRectCallout">
            <a:avLst>
              <a:gd name="adj1" fmla="val -35293"/>
              <a:gd name="adj2" fmla="val -21818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Transitions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ular Callout 49"/>
          <p:cNvSpPr/>
          <p:nvPr/>
        </p:nvSpPr>
        <p:spPr bwMode="auto">
          <a:xfrm>
            <a:off x="7344011" y="1295448"/>
            <a:ext cx="1488062" cy="710067"/>
          </a:xfrm>
          <a:prstGeom prst="wedgeRectCallout">
            <a:avLst>
              <a:gd name="adj1" fmla="val -62817"/>
              <a:gd name="adj2" fmla="val 114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Tape head movement</a:t>
            </a:r>
          </a:p>
        </p:txBody>
      </p:sp>
    </p:spTree>
    <p:extLst>
      <p:ext uri="{BB962C8B-B14F-4D97-AF65-F5344CB8AC3E}">
        <p14:creationId xmlns:p14="http://schemas.microsoft.com/office/powerpoint/2010/main" val="397300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26" y="2176498"/>
            <a:ext cx="485901" cy="488129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748" y="2174210"/>
            <a:ext cx="485900" cy="488129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66" y="2175323"/>
            <a:ext cx="485900" cy="485900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83" y="2177262"/>
            <a:ext cx="485901" cy="488129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20" y="2177261"/>
            <a:ext cx="485901" cy="488129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23" y="2184451"/>
            <a:ext cx="485901" cy="488129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90" y="2185215"/>
            <a:ext cx="485901" cy="488129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57" y="2195456"/>
            <a:ext cx="485901" cy="488129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02" y="2186742"/>
            <a:ext cx="485901" cy="488129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47" y="2187505"/>
            <a:ext cx="485901" cy="488129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14" y="2188269"/>
            <a:ext cx="485901" cy="488129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59" y="2198510"/>
            <a:ext cx="485901" cy="488129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7" y="2189796"/>
            <a:ext cx="485901" cy="488129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77" y="2186329"/>
            <a:ext cx="485901" cy="485901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32" y="2187094"/>
            <a:ext cx="485901" cy="485901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10" y="2186739"/>
            <a:ext cx="485901" cy="488129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88" y="2178026"/>
            <a:ext cx="485901" cy="488129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25" y="1701109"/>
            <a:ext cx="485900" cy="488129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43" y="1702222"/>
            <a:ext cx="485900" cy="485900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88" y="1703397"/>
            <a:ext cx="485901" cy="488129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33" y="1704161"/>
            <a:ext cx="485901" cy="488129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70" y="1704160"/>
            <a:ext cx="485901" cy="488129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73" y="1711350"/>
            <a:ext cx="485901" cy="488129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40" y="1712114"/>
            <a:ext cx="485901" cy="488129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07" y="1722355"/>
            <a:ext cx="485901" cy="488129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52" y="1713641"/>
            <a:ext cx="485901" cy="488129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97" y="1714404"/>
            <a:ext cx="485901" cy="488129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4" y="1715168"/>
            <a:ext cx="485901" cy="488129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9" y="1725409"/>
            <a:ext cx="485901" cy="488129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7" y="1716695"/>
            <a:ext cx="485901" cy="488129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27" y="1713228"/>
            <a:ext cx="485901" cy="485901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2" y="1713993"/>
            <a:ext cx="485901" cy="485901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60" y="1713638"/>
            <a:ext cx="485901" cy="488129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38" y="1704925"/>
            <a:ext cx="485901" cy="488129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77" y="1238598"/>
            <a:ext cx="485900" cy="485900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71" y="1229533"/>
            <a:ext cx="485901" cy="488129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38" y="1230296"/>
            <a:ext cx="485901" cy="488129"/>
          </a:xfrm>
          <a:prstGeom prst="rect">
            <a:avLst/>
          </a:prstGeom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83" y="1231060"/>
            <a:ext cx="485901" cy="488129"/>
          </a:xfrm>
          <a:prstGeom prst="rect">
            <a:avLst/>
          </a:prstGeom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20" y="1231059"/>
            <a:ext cx="485901" cy="488129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23" y="1238249"/>
            <a:ext cx="485901" cy="488129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90" y="1239013"/>
            <a:ext cx="485901" cy="488129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57" y="1249254"/>
            <a:ext cx="485901" cy="488129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02" y="1240540"/>
            <a:ext cx="485901" cy="488129"/>
          </a:xfrm>
          <a:prstGeom prst="rect">
            <a:avLst/>
          </a:prstGeom>
        </p:spPr>
      </p:pic>
      <p:pic>
        <p:nvPicPr>
          <p:cNvPr id="257" name="Picture 2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47" y="1241303"/>
            <a:ext cx="485901" cy="488129"/>
          </a:xfrm>
          <a:prstGeom prst="rect">
            <a:avLst/>
          </a:prstGeom>
        </p:spPr>
      </p:pic>
      <p:pic>
        <p:nvPicPr>
          <p:cNvPr id="258" name="Picture 2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14" y="1242067"/>
            <a:ext cx="485901" cy="488129"/>
          </a:xfrm>
          <a:prstGeom prst="rect">
            <a:avLst/>
          </a:prstGeom>
        </p:spPr>
      </p:pic>
      <p:pic>
        <p:nvPicPr>
          <p:cNvPr id="259" name="Picture 2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" y="1252308"/>
            <a:ext cx="485901" cy="488129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243594"/>
            <a:ext cx="485901" cy="488129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77" y="1240127"/>
            <a:ext cx="485901" cy="485901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32" y="1240892"/>
            <a:ext cx="485901" cy="485901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10" y="1240537"/>
            <a:ext cx="485901" cy="488129"/>
          </a:xfrm>
          <a:prstGeom prst="rect">
            <a:avLst/>
          </a:prstGeom>
        </p:spPr>
      </p:pic>
      <p:pic>
        <p:nvPicPr>
          <p:cNvPr id="264" name="Picture 2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988" y="1231824"/>
            <a:ext cx="485901" cy="488129"/>
          </a:xfrm>
          <a:prstGeom prst="rect">
            <a:avLst/>
          </a:prstGeom>
        </p:spPr>
      </p:pic>
      <p:pic>
        <p:nvPicPr>
          <p:cNvPr id="56" name="Picture 55" descr="t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07" y="5470184"/>
            <a:ext cx="487446" cy="487446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 bwMode="auto">
          <a:xfrm>
            <a:off x="461792" y="5961881"/>
            <a:ext cx="8343366" cy="18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pic>
        <p:nvPicPr>
          <p:cNvPr id="63" name="Picture 62" descr="t1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95" y="5469391"/>
            <a:ext cx="488120" cy="490359"/>
          </a:xfrm>
          <a:prstGeom prst="rect">
            <a:avLst/>
          </a:prstGeom>
        </p:spPr>
      </p:pic>
      <p:pic>
        <p:nvPicPr>
          <p:cNvPr id="64" name="Picture 63" descr="t1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01" y="5464346"/>
            <a:ext cx="488120" cy="490359"/>
          </a:xfrm>
          <a:prstGeom prst="rect">
            <a:avLst/>
          </a:prstGeom>
        </p:spPr>
      </p:pic>
      <p:pic>
        <p:nvPicPr>
          <p:cNvPr id="68" name="Picture 67" descr="t1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01" y="5467067"/>
            <a:ext cx="488120" cy="490359"/>
          </a:xfrm>
          <a:prstGeom prst="rect">
            <a:avLst/>
          </a:prstGeom>
        </p:spPr>
      </p:pic>
      <p:pic>
        <p:nvPicPr>
          <p:cNvPr id="69" name="Picture 68" descr="t1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01" y="5465253"/>
            <a:ext cx="488120" cy="4903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44" y="5475328"/>
            <a:ext cx="485221" cy="4874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13" y="5465848"/>
            <a:ext cx="485901" cy="4903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18" y="5465849"/>
            <a:ext cx="485901" cy="49035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52" y="5466612"/>
            <a:ext cx="485901" cy="490359"/>
          </a:xfrm>
          <a:prstGeom prst="rect">
            <a:avLst/>
          </a:prstGeom>
        </p:spPr>
      </p:pic>
      <p:pic>
        <p:nvPicPr>
          <p:cNvPr id="51" name="Picture 50" descr="t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1" y="4994843"/>
            <a:ext cx="483252" cy="48545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12" y="4994843"/>
            <a:ext cx="486035" cy="48603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64" y="4993861"/>
            <a:ext cx="485901" cy="48812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19" y="4985147"/>
            <a:ext cx="485901" cy="48812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52" y="4985910"/>
            <a:ext cx="485901" cy="48812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99" y="4985148"/>
            <a:ext cx="485901" cy="48812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66" y="4985912"/>
            <a:ext cx="485901" cy="48812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33" y="4996153"/>
            <a:ext cx="485901" cy="48812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8" y="4987439"/>
            <a:ext cx="485901" cy="488129"/>
          </a:xfrm>
          <a:prstGeom prst="rect">
            <a:avLst/>
          </a:prstGeom>
        </p:spPr>
      </p:pic>
      <p:pic>
        <p:nvPicPr>
          <p:cNvPr id="86" name="Picture 85" descr="t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77" y="4539933"/>
            <a:ext cx="485458" cy="48545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14" y="4539715"/>
            <a:ext cx="485900" cy="48812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69" y="4531001"/>
            <a:ext cx="485901" cy="48812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02" y="4531764"/>
            <a:ext cx="485901" cy="488129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65" y="4058250"/>
            <a:ext cx="485900" cy="4859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53" y="4049185"/>
            <a:ext cx="485901" cy="48812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69" y="4047660"/>
            <a:ext cx="485900" cy="48812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07" y="5467375"/>
            <a:ext cx="485901" cy="49035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07" y="4986673"/>
            <a:ext cx="485901" cy="48812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57" y="4532527"/>
            <a:ext cx="485901" cy="488129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08" y="4049948"/>
            <a:ext cx="485901" cy="48812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41" y="5468139"/>
            <a:ext cx="485901" cy="49035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41" y="4987437"/>
            <a:ext cx="485901" cy="488129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91" y="4533291"/>
            <a:ext cx="485901" cy="48812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42" y="4050712"/>
            <a:ext cx="485901" cy="488129"/>
          </a:xfrm>
          <a:prstGeom prst="rect">
            <a:avLst/>
          </a:prstGeom>
        </p:spPr>
      </p:pic>
      <p:pic>
        <p:nvPicPr>
          <p:cNvPr id="103" name="Picture 102" descr="t1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46" y="5466016"/>
            <a:ext cx="488120" cy="49035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23" y="4988202"/>
            <a:ext cx="485901" cy="488129"/>
          </a:xfrm>
          <a:prstGeom prst="rect">
            <a:avLst/>
          </a:prstGeom>
        </p:spPr>
      </p:pic>
      <p:pic>
        <p:nvPicPr>
          <p:cNvPr id="105" name="Picture 104" descr="t1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13" y="5466780"/>
            <a:ext cx="488120" cy="49035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90" y="4988966"/>
            <a:ext cx="485901" cy="488129"/>
          </a:xfrm>
          <a:prstGeom prst="rect">
            <a:avLst/>
          </a:prstGeom>
        </p:spPr>
      </p:pic>
      <p:pic>
        <p:nvPicPr>
          <p:cNvPr id="110" name="Picture 109" descr="t1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8" y="5477021"/>
            <a:ext cx="488120" cy="49035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5" y="4999207"/>
            <a:ext cx="485901" cy="488129"/>
          </a:xfrm>
          <a:prstGeom prst="rect">
            <a:avLst/>
          </a:prstGeom>
        </p:spPr>
      </p:pic>
      <p:pic>
        <p:nvPicPr>
          <p:cNvPr id="112" name="Picture 111" descr="t1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6" y="5468307"/>
            <a:ext cx="488120" cy="490359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3" y="4990493"/>
            <a:ext cx="485901" cy="488129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49" y="4502570"/>
            <a:ext cx="485901" cy="488129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16" y="4503334"/>
            <a:ext cx="485901" cy="488129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83" y="4513575"/>
            <a:ext cx="485901" cy="48812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28" y="4504861"/>
            <a:ext cx="485901" cy="488129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73" y="4505624"/>
            <a:ext cx="485901" cy="488129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40" y="4506388"/>
            <a:ext cx="485901" cy="488129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85" y="4516629"/>
            <a:ext cx="485901" cy="488129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3" y="4507915"/>
            <a:ext cx="485901" cy="48812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00" y="4029469"/>
            <a:ext cx="485901" cy="488129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67" y="4030233"/>
            <a:ext cx="485901" cy="488129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34" y="4040474"/>
            <a:ext cx="485901" cy="488129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79" y="4031760"/>
            <a:ext cx="485901" cy="488129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24" y="4032523"/>
            <a:ext cx="485901" cy="488129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91" y="4033287"/>
            <a:ext cx="485901" cy="488129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36" y="4043528"/>
            <a:ext cx="485901" cy="488129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4" y="4034814"/>
            <a:ext cx="485901" cy="488129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51" y="3565845"/>
            <a:ext cx="485901" cy="488129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18" y="3566609"/>
            <a:ext cx="485901" cy="48812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85" y="3576850"/>
            <a:ext cx="485901" cy="488129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30" y="3568136"/>
            <a:ext cx="485901" cy="488129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75" y="3568899"/>
            <a:ext cx="485901" cy="488129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42" y="3569663"/>
            <a:ext cx="485901" cy="488129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7" y="3579904"/>
            <a:ext cx="485901" cy="488129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5" y="3571190"/>
            <a:ext cx="485901" cy="488129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05" y="4523403"/>
            <a:ext cx="485901" cy="485901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55" y="4040824"/>
            <a:ext cx="485901" cy="485901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05" y="3577200"/>
            <a:ext cx="485901" cy="48590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10" y="4051065"/>
            <a:ext cx="485901" cy="48590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60" y="3577965"/>
            <a:ext cx="485901" cy="48590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24" y="5477615"/>
            <a:ext cx="485901" cy="490359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24" y="4996913"/>
            <a:ext cx="485901" cy="488129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74" y="4542767"/>
            <a:ext cx="485901" cy="488129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25" y="4060188"/>
            <a:ext cx="485901" cy="488129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358" y="5478379"/>
            <a:ext cx="485901" cy="490359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58" y="4997677"/>
            <a:ext cx="485901" cy="488129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08" y="4543531"/>
            <a:ext cx="485901" cy="488129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59" y="4060952"/>
            <a:ext cx="485901" cy="488129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81" y="3576847"/>
            <a:ext cx="485901" cy="488129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15" y="3577611"/>
            <a:ext cx="485901" cy="488129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98" y="3587087"/>
            <a:ext cx="485901" cy="488129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32" y="3587851"/>
            <a:ext cx="485901" cy="488129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03" y="3574559"/>
            <a:ext cx="485900" cy="488129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21" y="3575672"/>
            <a:ext cx="485900" cy="485900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38" y="3577610"/>
            <a:ext cx="485901" cy="488129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58" y="3113223"/>
            <a:ext cx="485901" cy="488129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92" y="3113987"/>
            <a:ext cx="485901" cy="488129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75" y="3123463"/>
            <a:ext cx="485901" cy="488129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80" y="3110935"/>
            <a:ext cx="485900" cy="488129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98" y="3112048"/>
            <a:ext cx="485900" cy="485900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01" y="3111698"/>
            <a:ext cx="485901" cy="488129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68" y="3112462"/>
            <a:ext cx="485901" cy="488129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35" y="3122703"/>
            <a:ext cx="485901" cy="488129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80" y="3113989"/>
            <a:ext cx="485901" cy="488129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25" y="3114752"/>
            <a:ext cx="485901" cy="488129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92" y="3115516"/>
            <a:ext cx="485901" cy="488129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" y="3125757"/>
            <a:ext cx="485901" cy="488129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5" y="3117043"/>
            <a:ext cx="485901" cy="488129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55" y="3113576"/>
            <a:ext cx="485901" cy="485901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10" y="3114341"/>
            <a:ext cx="485901" cy="485901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88" y="3113986"/>
            <a:ext cx="485901" cy="488129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66" y="3105273"/>
            <a:ext cx="485901" cy="488129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92" y="2649599"/>
            <a:ext cx="485901" cy="488129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26" y="2650363"/>
            <a:ext cx="485901" cy="488129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14" y="2647311"/>
            <a:ext cx="485900" cy="488129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32" y="2648424"/>
            <a:ext cx="485900" cy="485900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48" y="2650362"/>
            <a:ext cx="485901" cy="488129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51" y="2657552"/>
            <a:ext cx="485901" cy="488129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18" y="2658316"/>
            <a:ext cx="485901" cy="488129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85" y="2668557"/>
            <a:ext cx="485901" cy="488129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30" y="2659843"/>
            <a:ext cx="485901" cy="488129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75" y="2660606"/>
            <a:ext cx="485901" cy="488129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2" y="2661370"/>
            <a:ext cx="485901" cy="488129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87" y="2671611"/>
            <a:ext cx="485901" cy="488129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5" y="2662897"/>
            <a:ext cx="485901" cy="488129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05" y="2659430"/>
            <a:ext cx="485901" cy="485901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60" y="2660195"/>
            <a:ext cx="485901" cy="485901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38" y="2659840"/>
            <a:ext cx="485901" cy="488129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16" y="2651127"/>
            <a:ext cx="485901" cy="48812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 bwMode="auto">
          <a:xfrm>
            <a:off x="458610" y="1157111"/>
            <a:ext cx="6667675" cy="126752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" name="Rectangle 265"/>
          <p:cNvSpPr/>
          <p:nvPr/>
        </p:nvSpPr>
        <p:spPr bwMode="auto">
          <a:xfrm>
            <a:off x="5834884" y="1157111"/>
            <a:ext cx="1291401" cy="706606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2445901" y="1148642"/>
            <a:ext cx="3373948" cy="706606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602" y="1362736"/>
            <a:ext cx="1999942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table: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1572" y="1903499"/>
            <a:ext cx="81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Tape:</a:t>
            </a:r>
          </a:p>
        </p:txBody>
      </p:sp>
      <p:pic>
        <p:nvPicPr>
          <p:cNvPr id="53" name="Picture 52" descr="t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64" y="1863718"/>
            <a:ext cx="487446" cy="48744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62" y="1854241"/>
            <a:ext cx="485221" cy="48744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83" y="1863717"/>
            <a:ext cx="485901" cy="490359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92" y="1875652"/>
            <a:ext cx="485901" cy="490359"/>
          </a:xfrm>
          <a:prstGeom prst="rect">
            <a:avLst/>
          </a:prstGeom>
        </p:spPr>
      </p:pic>
      <p:pic>
        <p:nvPicPr>
          <p:cNvPr id="46" name="Picture 45" descr="t1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12" y="1855170"/>
            <a:ext cx="488120" cy="490359"/>
          </a:xfrm>
          <a:prstGeom prst="rect">
            <a:avLst/>
          </a:prstGeom>
        </p:spPr>
      </p:pic>
      <p:sp>
        <p:nvSpPr>
          <p:cNvPr id="265" name="Rectangular Callout 264"/>
          <p:cNvSpPr/>
          <p:nvPr/>
        </p:nvSpPr>
        <p:spPr bwMode="auto">
          <a:xfrm>
            <a:off x="464427" y="2558867"/>
            <a:ext cx="1488062" cy="402291"/>
          </a:xfrm>
          <a:prstGeom prst="wedgeRectCallout">
            <a:avLst>
              <a:gd name="adj1" fmla="val 90147"/>
              <a:gd name="adj2" fmla="val -15423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Starting tile</a:t>
            </a:r>
          </a:p>
        </p:txBody>
      </p:sp>
      <p:pic>
        <p:nvPicPr>
          <p:cNvPr id="268" name="Picture 267" descr="t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05" y="1307416"/>
            <a:ext cx="483252" cy="485459"/>
          </a:xfrm>
          <a:prstGeom prst="rect">
            <a:avLst/>
          </a:prstGeom>
        </p:spPr>
      </p:pic>
      <p:pic>
        <p:nvPicPr>
          <p:cNvPr id="269" name="Picture 268" descr="t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93" y="1307415"/>
            <a:ext cx="486036" cy="488265"/>
          </a:xfrm>
          <a:prstGeom prst="rect">
            <a:avLst/>
          </a:prstGeom>
        </p:spPr>
      </p:pic>
      <p:pic>
        <p:nvPicPr>
          <p:cNvPr id="270" name="Picture 269" descr="t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5" y="1307416"/>
            <a:ext cx="485458" cy="485458"/>
          </a:xfrm>
          <a:prstGeom prst="rect">
            <a:avLst/>
          </a:prstGeom>
        </p:spPr>
      </p:pic>
      <p:pic>
        <p:nvPicPr>
          <p:cNvPr id="271" name="Picture 270" descr="t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79" y="1307416"/>
            <a:ext cx="486036" cy="486036"/>
          </a:xfrm>
          <a:prstGeom prst="rect">
            <a:avLst/>
          </a:prstGeom>
        </p:spPr>
      </p:pic>
      <p:pic>
        <p:nvPicPr>
          <p:cNvPr id="272" name="Picture 271" descr="t6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87" y="1307415"/>
            <a:ext cx="486035" cy="486035"/>
          </a:xfrm>
          <a:prstGeom prst="rect">
            <a:avLst/>
          </a:prstGeom>
        </p:spPr>
      </p:pic>
      <p:pic>
        <p:nvPicPr>
          <p:cNvPr id="273" name="Picture 272" descr="t7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97" y="1307415"/>
            <a:ext cx="476951" cy="476951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57" y="1308181"/>
            <a:ext cx="486036" cy="486036"/>
          </a:xfrm>
          <a:prstGeom prst="rect">
            <a:avLst/>
          </a:prstGeom>
        </p:spPr>
      </p:pic>
      <p:sp>
        <p:nvSpPr>
          <p:cNvPr id="275" name="Rectangular Callout 274"/>
          <p:cNvSpPr/>
          <p:nvPr/>
        </p:nvSpPr>
        <p:spPr bwMode="auto">
          <a:xfrm>
            <a:off x="7344011" y="1295448"/>
            <a:ext cx="1488062" cy="710067"/>
          </a:xfrm>
          <a:prstGeom prst="wedgeRectCallout">
            <a:avLst>
              <a:gd name="adj1" fmla="val -62817"/>
              <a:gd name="adj2" fmla="val 114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Tape head movement</a:t>
            </a:r>
          </a:p>
        </p:txBody>
      </p:sp>
      <p:sp>
        <p:nvSpPr>
          <p:cNvPr id="276" name="Rectangular Callout 275"/>
          <p:cNvSpPr/>
          <p:nvPr/>
        </p:nvSpPr>
        <p:spPr bwMode="auto">
          <a:xfrm>
            <a:off x="5290793" y="2551213"/>
            <a:ext cx="1488062" cy="402291"/>
          </a:xfrm>
          <a:prstGeom prst="wedgeRectCallout">
            <a:avLst>
              <a:gd name="adj1" fmla="val -35293"/>
              <a:gd name="adj2" fmla="val -21818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Transitions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TM computations with </a:t>
            </a:r>
            <a:r>
              <a:rPr lang="en-US" dirty="0" err="1" smtClean="0"/>
              <a:t>tilings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500"/>
                            </p:stCondLst>
                            <p:childTnLst>
                              <p:par>
                                <p:cTn id="3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00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00"/>
                            </p:stCondLst>
                            <p:childTnLst>
                              <p:par>
                                <p:cTn id="3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2000"/>
                            </p:stCondLst>
                            <p:childTnLst>
                              <p:par>
                                <p:cTn id="3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500"/>
                            </p:stCondLst>
                            <p:childTnLst>
                              <p:par>
                                <p:cTn id="4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2500"/>
                            </p:stCondLst>
                            <p:childTnLst>
                              <p:par>
                                <p:cTn id="4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Modified Tiling Problem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4949" y="1607149"/>
            <a:ext cx="8226993" cy="13971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u="sng" dirty="0" smtClean="0"/>
              <a:t>Input</a:t>
            </a:r>
            <a:r>
              <a:rPr lang="en-US" dirty="0" smtClean="0"/>
              <a:t>: set of tile types </a:t>
            </a:r>
            <a:r>
              <a:rPr lang="en-US" i="1" dirty="0" smtClean="0"/>
              <a:t>T</a:t>
            </a:r>
            <a:r>
              <a:rPr lang="en-US" dirty="0" smtClean="0"/>
              <a:t> and a starting tile </a:t>
            </a:r>
            <a:r>
              <a:rPr lang="en-US" i="1" dirty="0" smtClean="0"/>
              <a:t>t</a:t>
            </a:r>
          </a:p>
          <a:p>
            <a:pPr marL="0" indent="0">
              <a:buNone/>
            </a:pPr>
            <a:r>
              <a:rPr lang="en-US" u="sng" dirty="0" smtClean="0"/>
              <a:t>Problem</a:t>
            </a:r>
            <a:r>
              <a:rPr lang="en-US" dirty="0" smtClean="0"/>
              <a:t>: decide whether the upper half of the infinite integer grid can be tiled using tiles in </a:t>
            </a:r>
            <a:r>
              <a:rPr lang="en-US" i="1" dirty="0" smtClean="0"/>
              <a:t>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u="sng" dirty="0" smtClean="0"/>
              <a:t>Extra requirement</a:t>
            </a:r>
            <a:r>
              <a:rPr lang="en-US" dirty="0" smtClean="0"/>
              <a:t>: starting tile </a:t>
            </a:r>
            <a:r>
              <a:rPr lang="en-US" i="1" dirty="0" smtClean="0"/>
              <a:t>t</a:t>
            </a:r>
            <a:r>
              <a:rPr lang="en-US" dirty="0" smtClean="0"/>
              <a:t> is placed somewhere on bottom row.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4949" y="3373914"/>
            <a:ext cx="8439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exists an algorithm that associates with every description of a Turing machine </a:t>
            </a:r>
            <a:r>
              <a:rPr lang="en-US" i="1" dirty="0" smtClean="0"/>
              <a:t>M</a:t>
            </a:r>
            <a:r>
              <a:rPr lang="en-US" dirty="0" smtClean="0"/>
              <a:t> and input sequence </a:t>
            </a:r>
            <a:r>
              <a:rPr lang="en-US" i="1" dirty="0" smtClean="0"/>
              <a:t>s</a:t>
            </a:r>
            <a:r>
              <a:rPr lang="en-US" dirty="0" smtClean="0"/>
              <a:t> a description of a set of tile types </a:t>
            </a:r>
            <a:r>
              <a:rPr lang="en-US" i="1" dirty="0" smtClean="0"/>
              <a:t>T</a:t>
            </a:r>
            <a:r>
              <a:rPr lang="en-US" dirty="0" smtClean="0"/>
              <a:t> and a starting tile </a:t>
            </a:r>
            <a:r>
              <a:rPr lang="en-US" i="1" dirty="0" smtClean="0"/>
              <a:t>t</a:t>
            </a:r>
            <a:r>
              <a:rPr lang="en-US" dirty="0" smtClean="0"/>
              <a:t> such that: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17337" y="4684402"/>
            <a:ext cx="251169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i="1" dirty="0" smtClean="0"/>
              <a:t>t</a:t>
            </a:r>
            <a:r>
              <a:rPr lang="en-US" dirty="0" smtClean="0"/>
              <a:t> admits tiling</a:t>
            </a:r>
          </a:p>
          <a:p>
            <a:pPr algn="ctr"/>
            <a:r>
              <a:rPr lang="en-US" dirty="0"/>
              <a:t>if, and only if,</a:t>
            </a:r>
          </a:p>
          <a:p>
            <a:pPr algn="ctr"/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smtClean="0"/>
              <a:t>does not halt </a:t>
            </a:r>
            <a:r>
              <a:rPr lang="en-US" dirty="0"/>
              <a:t>on </a:t>
            </a:r>
            <a:r>
              <a:rPr lang="en-US" i="1" dirty="0" smtClean="0"/>
              <a:t>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27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18691" y="3089549"/>
            <a:ext cx="4961769" cy="400112"/>
            <a:chOff x="2879917" y="3897509"/>
            <a:chExt cx="4961769" cy="400112"/>
          </a:xfrm>
        </p:grpSpPr>
        <p:sp>
          <p:nvSpPr>
            <p:cNvPr id="10" name="TextBox 9"/>
            <p:cNvSpPr txBox="1"/>
            <p:nvPr/>
          </p:nvSpPr>
          <p:spPr>
            <a:xfrm>
              <a:off x="2879917" y="3897509"/>
              <a:ext cx="2082621" cy="40011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description of </a:t>
              </a:r>
              <a:r>
                <a:rPr lang="en-US" i="1" dirty="0" smtClean="0"/>
                <a:t>M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63975" y="3897511"/>
              <a:ext cx="2877711" cy="40011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input sequence </a:t>
              </a:r>
              <a:r>
                <a:rPr lang="en-US" i="1" dirty="0" smtClean="0"/>
                <a:t>s</a:t>
              </a:r>
              <a:r>
                <a:rPr lang="en-US" dirty="0" smtClean="0"/>
                <a:t> for </a:t>
              </a:r>
              <a:r>
                <a:rPr lang="en-US" i="1" dirty="0" smtClean="0"/>
                <a:t>M</a:t>
              </a:r>
              <a:endParaRPr lang="en-US" dirty="0"/>
            </a:p>
          </p:txBody>
        </p:sp>
      </p:grpSp>
      <p:sp>
        <p:nvSpPr>
          <p:cNvPr id="23" name="Rounded Rectangular Callout 22"/>
          <p:cNvSpPr/>
          <p:nvPr/>
        </p:nvSpPr>
        <p:spPr bwMode="auto">
          <a:xfrm>
            <a:off x="6214918" y="4109076"/>
            <a:ext cx="2634312" cy="1126125"/>
          </a:xfrm>
          <a:prstGeom prst="wedgeRoundRectCallout">
            <a:avLst>
              <a:gd name="adj1" fmla="val -74533"/>
              <a:gd name="adj2" fmla="val 31612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 outputs 1 if </a:t>
            </a:r>
            <a:r>
              <a:rPr lang="en-US" i="1" dirty="0" smtClean="0"/>
              <a:t>M</a:t>
            </a:r>
            <a:r>
              <a:rPr lang="en-US" dirty="0" smtClean="0"/>
              <a:t> halts on </a:t>
            </a:r>
            <a:r>
              <a:rPr lang="en-US" i="1" dirty="0" smtClean="0"/>
              <a:t>s</a:t>
            </a:r>
            <a:r>
              <a:rPr lang="en-US" dirty="0" smtClean="0"/>
              <a:t>, and 0 if </a:t>
            </a:r>
            <a:r>
              <a:rPr lang="en-US" i="1" dirty="0" smtClean="0"/>
              <a:t>M</a:t>
            </a:r>
            <a:r>
              <a:rPr lang="en-US" dirty="0" smtClean="0"/>
              <a:t> does not halt </a:t>
            </a:r>
            <a:r>
              <a:rPr lang="en-US" i="1" dirty="0" smtClean="0"/>
              <a:t>s</a:t>
            </a:r>
            <a:endParaRPr lang="en-US" i="1" dirty="0"/>
          </a:p>
        </p:txBody>
      </p:sp>
      <p:sp>
        <p:nvSpPr>
          <p:cNvPr id="75" name="Oval 74"/>
          <p:cNvSpPr/>
          <p:nvPr/>
        </p:nvSpPr>
        <p:spPr bwMode="auto">
          <a:xfrm>
            <a:off x="3599877" y="4597366"/>
            <a:ext cx="1952119" cy="74523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89584" y="4762184"/>
            <a:ext cx="1379037" cy="405155"/>
            <a:chOff x="4057508" y="4930124"/>
            <a:chExt cx="1379037" cy="405155"/>
          </a:xfrm>
        </p:grpSpPr>
        <p:sp>
          <p:nvSpPr>
            <p:cNvPr id="19" name="TextBox 18"/>
            <p:cNvSpPr txBox="1"/>
            <p:nvPr/>
          </p:nvSpPr>
          <p:spPr>
            <a:xfrm>
              <a:off x="4057508" y="4935169"/>
              <a:ext cx="596613" cy="40011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50118" y="4930124"/>
              <a:ext cx="586427" cy="4001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 of unsolvable problems: halting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490" y="1616626"/>
            <a:ext cx="7743337" cy="6979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Given a Turing machine </a:t>
            </a:r>
            <a:r>
              <a:rPr lang="en-US" i="1" dirty="0" smtClean="0"/>
              <a:t>M</a:t>
            </a:r>
            <a:r>
              <a:rPr lang="en-US" dirty="0" smtClean="0"/>
              <a:t> and an input sequence </a:t>
            </a:r>
            <a:r>
              <a:rPr lang="en-US" i="1" dirty="0" smtClean="0"/>
              <a:t>s</a:t>
            </a:r>
            <a:r>
              <a:rPr lang="en-US" dirty="0" smtClean="0"/>
              <a:t>, decide whether </a:t>
            </a:r>
            <a:r>
              <a:rPr lang="en-US" i="1" dirty="0" smtClean="0"/>
              <a:t>M</a:t>
            </a:r>
            <a:r>
              <a:rPr lang="en-US" dirty="0" smtClean="0"/>
              <a:t>’s computation on </a:t>
            </a:r>
            <a:r>
              <a:rPr lang="en-US" i="1" dirty="0" smtClean="0"/>
              <a:t>s</a:t>
            </a:r>
            <a:r>
              <a:rPr lang="en-US" dirty="0" smtClean="0"/>
              <a:t> will eventually terminate.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950827" y="3904122"/>
            <a:ext cx="1270071" cy="402291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bg1"/>
                </a:solidFill>
                <a:latin typeface="Arial" pitchFamily="34" charset="0"/>
              </a:rPr>
              <a:t>T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41" name="Straight Arrow Connector 40"/>
          <p:cNvCxnSpPr>
            <a:stCxn id="7" idx="2"/>
            <a:endCxn id="22" idx="0"/>
          </p:cNvCxnSpPr>
          <p:nvPr/>
        </p:nvCxnSpPr>
        <p:spPr bwMode="auto">
          <a:xfrm rot="16200000" flipH="1">
            <a:off x="4552750" y="4339525"/>
            <a:ext cx="455771" cy="389545"/>
          </a:xfrm>
          <a:prstGeom prst="bentConnector3">
            <a:avLst>
              <a:gd name="adj1" fmla="val 36182"/>
            </a:avLst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0"/>
          <p:cNvCxnSpPr>
            <a:stCxn id="7" idx="2"/>
            <a:endCxn id="19" idx="0"/>
          </p:cNvCxnSpPr>
          <p:nvPr/>
        </p:nvCxnSpPr>
        <p:spPr bwMode="auto">
          <a:xfrm rot="5400000">
            <a:off x="4156469" y="4337835"/>
            <a:ext cx="460816" cy="397972"/>
          </a:xfrm>
          <a:prstGeom prst="bentConnector3">
            <a:avLst>
              <a:gd name="adj1" fmla="val 36334"/>
            </a:avLst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40"/>
          <p:cNvCxnSpPr>
            <a:endCxn id="7" idx="0"/>
          </p:cNvCxnSpPr>
          <p:nvPr/>
        </p:nvCxnSpPr>
        <p:spPr bwMode="auto">
          <a:xfrm flipH="1">
            <a:off x="4585863" y="3505754"/>
            <a:ext cx="568" cy="398368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Rounded Rectangular Callout 71"/>
          <p:cNvSpPr/>
          <p:nvPr/>
        </p:nvSpPr>
        <p:spPr bwMode="auto">
          <a:xfrm>
            <a:off x="6213199" y="4114537"/>
            <a:ext cx="2634312" cy="1126125"/>
          </a:xfrm>
          <a:prstGeom prst="wedgeRoundRectCallout">
            <a:avLst>
              <a:gd name="adj1" fmla="val -74533"/>
              <a:gd name="adj2" fmla="val 31612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 reports “yes” if </a:t>
            </a:r>
            <a:r>
              <a:rPr lang="en-US" i="1" dirty="0" smtClean="0"/>
              <a:t>M</a:t>
            </a:r>
            <a:r>
              <a:rPr lang="en-US" dirty="0" smtClean="0"/>
              <a:t> halts on </a:t>
            </a:r>
            <a:r>
              <a:rPr lang="en-US" i="1" dirty="0" smtClean="0"/>
              <a:t>s</a:t>
            </a:r>
            <a:r>
              <a:rPr lang="en-US" dirty="0" smtClean="0"/>
              <a:t>, and “no” if </a:t>
            </a:r>
            <a:r>
              <a:rPr lang="en-US" i="1" dirty="0" smtClean="0"/>
              <a:t>M</a:t>
            </a:r>
            <a:r>
              <a:rPr lang="en-US" dirty="0" smtClean="0"/>
              <a:t> does not halt </a:t>
            </a:r>
            <a:r>
              <a:rPr lang="en-US" i="1" dirty="0" smtClean="0"/>
              <a:t>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10858" y="276736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 bwMode="auto">
          <a:xfrm>
            <a:off x="3600628" y="5889485"/>
            <a:ext cx="1952119" cy="74523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3599877" y="4817788"/>
            <a:ext cx="1952119" cy="74523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Rounded Rectangular Callout 93"/>
          <p:cNvSpPr/>
          <p:nvPr/>
        </p:nvSpPr>
        <p:spPr bwMode="auto">
          <a:xfrm>
            <a:off x="6234187" y="4576374"/>
            <a:ext cx="2909813" cy="785606"/>
          </a:xfrm>
          <a:prstGeom prst="wedgeRoundRectCallout">
            <a:avLst>
              <a:gd name="adj1" fmla="val -76797"/>
              <a:gd name="adj2" fmla="val 42300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Yes if tiling is possible No otherwise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halting to tiling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89584" y="4982606"/>
            <a:ext cx="1379037" cy="405155"/>
            <a:chOff x="4057508" y="4930124"/>
            <a:chExt cx="1379037" cy="405155"/>
          </a:xfrm>
        </p:grpSpPr>
        <p:sp>
          <p:nvSpPr>
            <p:cNvPr id="7" name="TextBox 6"/>
            <p:cNvSpPr txBox="1"/>
            <p:nvPr/>
          </p:nvSpPr>
          <p:spPr>
            <a:xfrm>
              <a:off x="4057508" y="4935169"/>
              <a:ext cx="596613" cy="40011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50118" y="4930124"/>
              <a:ext cx="586427" cy="4001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2710738" y="4124543"/>
            <a:ext cx="3772286" cy="402291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Decide if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 admits tiling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9" name="Straight Arrow Connector 40"/>
          <p:cNvCxnSpPr>
            <a:stCxn id="18" idx="2"/>
            <a:endCxn id="8" idx="0"/>
          </p:cNvCxnSpPr>
          <p:nvPr/>
        </p:nvCxnSpPr>
        <p:spPr bwMode="auto">
          <a:xfrm rot="16200000" flipH="1">
            <a:off x="4558258" y="4565456"/>
            <a:ext cx="455772" cy="378527"/>
          </a:xfrm>
          <a:prstGeom prst="bentConnector3">
            <a:avLst>
              <a:gd name="adj1" fmla="val 50000"/>
            </a:avLst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40"/>
          <p:cNvCxnSpPr>
            <a:stCxn id="18" idx="2"/>
            <a:endCxn id="7" idx="0"/>
          </p:cNvCxnSpPr>
          <p:nvPr/>
        </p:nvCxnSpPr>
        <p:spPr bwMode="auto">
          <a:xfrm rot="5400000">
            <a:off x="4161978" y="4552747"/>
            <a:ext cx="460817" cy="408990"/>
          </a:xfrm>
          <a:prstGeom prst="bentConnector3">
            <a:avLst>
              <a:gd name="adj1" fmla="val 50000"/>
            </a:avLst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40"/>
          <p:cNvCxnSpPr>
            <a:stCxn id="51" idx="2"/>
            <a:endCxn id="18" idx="0"/>
          </p:cNvCxnSpPr>
          <p:nvPr/>
        </p:nvCxnSpPr>
        <p:spPr bwMode="auto">
          <a:xfrm flipH="1">
            <a:off x="4596881" y="3749074"/>
            <a:ext cx="7275" cy="375469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 bwMode="auto">
          <a:xfrm>
            <a:off x="2274745" y="2040404"/>
            <a:ext cx="4653749" cy="1017844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Transform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M,s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to set of tile types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 T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and starting tile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t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that admits tiling if, and only if,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 M does not halt on s </a:t>
            </a:r>
          </a:p>
        </p:txBody>
      </p:sp>
      <p:cxnSp>
        <p:nvCxnSpPr>
          <p:cNvPr id="53" name="Straight Arrow Connector 40"/>
          <p:cNvCxnSpPr>
            <a:stCxn id="66" idx="2"/>
            <a:endCxn id="52" idx="0"/>
          </p:cNvCxnSpPr>
          <p:nvPr/>
        </p:nvCxnSpPr>
        <p:spPr bwMode="auto">
          <a:xfrm flipH="1">
            <a:off x="4601620" y="1559058"/>
            <a:ext cx="1780" cy="481346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228391" y="1158948"/>
            <a:ext cx="475001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description of </a:t>
            </a:r>
            <a:r>
              <a:rPr lang="en-US" i="1" dirty="0" smtClean="0"/>
              <a:t>M, </a:t>
            </a:r>
            <a:r>
              <a:rPr lang="en-US" dirty="0" smtClean="0"/>
              <a:t>input sequence </a:t>
            </a:r>
            <a:r>
              <a:rPr lang="en-US" i="1" dirty="0" smtClean="0"/>
              <a:t>s </a:t>
            </a:r>
            <a:r>
              <a:rPr lang="en-US" dirty="0" smtClean="0"/>
              <a:t>for</a:t>
            </a:r>
            <a:r>
              <a:rPr lang="en-US" i="1" dirty="0" smtClean="0"/>
              <a:t> M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71" name="Straight Arrow Connector 40"/>
          <p:cNvCxnSpPr>
            <a:stCxn id="52" idx="2"/>
            <a:endCxn id="51" idx="0"/>
          </p:cNvCxnSpPr>
          <p:nvPr/>
        </p:nvCxnSpPr>
        <p:spPr bwMode="auto">
          <a:xfrm>
            <a:off x="4601620" y="3058248"/>
            <a:ext cx="2536" cy="290716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Arrow Connector 40"/>
          <p:cNvCxnSpPr>
            <a:stCxn id="7" idx="2"/>
            <a:endCxn id="99" idx="0"/>
          </p:cNvCxnSpPr>
          <p:nvPr/>
        </p:nvCxnSpPr>
        <p:spPr bwMode="auto">
          <a:xfrm>
            <a:off x="4187891" y="5387761"/>
            <a:ext cx="5838" cy="684064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682195" y="6066373"/>
            <a:ext cx="596613" cy="40011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900515" y="6071825"/>
            <a:ext cx="586427" cy="4001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04" name="Straight Arrow Connector 40"/>
          <p:cNvCxnSpPr>
            <a:stCxn id="8" idx="2"/>
            <a:endCxn id="98" idx="0"/>
          </p:cNvCxnSpPr>
          <p:nvPr/>
        </p:nvCxnSpPr>
        <p:spPr bwMode="auto">
          <a:xfrm>
            <a:off x="4975408" y="5382716"/>
            <a:ext cx="5094" cy="683657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37197" y="3348964"/>
            <a:ext cx="213391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description of </a:t>
            </a:r>
            <a:r>
              <a:rPr lang="en-US" i="1" dirty="0" smtClean="0"/>
              <a:t>T, t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 bwMode="auto">
          <a:xfrm>
            <a:off x="1855627" y="1826351"/>
            <a:ext cx="5489025" cy="384163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51530" y="3080118"/>
            <a:ext cx="489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Starting from the assumption that the modified tiling problem is solvable, we have constructed a Turing machine that solves the halting problem.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Contradiction! </a:t>
            </a:r>
          </a:p>
        </p:txBody>
      </p:sp>
      <p:cxnSp>
        <p:nvCxnSpPr>
          <p:cNvPr id="77" name="Straight Arrow Connector 40"/>
          <p:cNvCxnSpPr>
            <a:stCxn id="66" idx="2"/>
            <a:endCxn id="92" idx="0"/>
          </p:cNvCxnSpPr>
          <p:nvPr/>
        </p:nvCxnSpPr>
        <p:spPr bwMode="auto">
          <a:xfrm flipH="1">
            <a:off x="4600140" y="1559058"/>
            <a:ext cx="3260" cy="267293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Rounded Rectangular Callout 69"/>
          <p:cNvSpPr/>
          <p:nvPr/>
        </p:nvSpPr>
        <p:spPr bwMode="auto">
          <a:xfrm>
            <a:off x="6224710" y="5477479"/>
            <a:ext cx="2637318" cy="785606"/>
          </a:xfrm>
          <a:prstGeom prst="wedgeRoundRectCallout">
            <a:avLst>
              <a:gd name="adj1" fmla="val -74551"/>
              <a:gd name="adj2" fmla="val 45919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Yes if M halts on s No otherwise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79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3" grpId="0" animBg="1"/>
      <p:bldP spid="94" grpId="0" animBg="1"/>
      <p:bldP spid="18" grpId="0" animBg="1"/>
      <p:bldP spid="52" grpId="0" animBg="1"/>
      <p:bldP spid="52" grpId="1" animBg="1"/>
      <p:bldP spid="66" grpId="0" animBg="1"/>
      <p:bldP spid="98" grpId="0" animBg="1"/>
      <p:bldP spid="99" grpId="0" animBg="1"/>
      <p:bldP spid="51" grpId="0" animBg="1"/>
      <p:bldP spid="92" grpId="0" animBg="1"/>
      <p:bldP spid="65" grpId="0"/>
      <p:bldP spid="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Blank Tape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4"/>
            <a:ext cx="8156575" cy="1849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Exercise:</a:t>
            </a:r>
          </a:p>
          <a:p>
            <a:pPr marL="0" indent="0">
              <a:buNone/>
            </a:pPr>
            <a:r>
              <a:rPr lang="en-US" dirty="0" smtClean="0"/>
              <a:t>Construct a Turing machine that, when started on a blank tape, halts with the sequence 0110 written on the tape, and the tape head on the left-most 0.</a:t>
            </a:r>
          </a:p>
          <a:p>
            <a:pPr marL="0" indent="0">
              <a:buNone/>
            </a:pPr>
            <a:r>
              <a:rPr lang="en-US" dirty="0" smtClean="0"/>
              <a:t>(We don’t care what it does when started on a tape not entirely blank.)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95199" y="4298698"/>
            <a:ext cx="7407726" cy="705309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Wingdings" pitchFamily="2" charset="2"/>
              <a:buNone/>
            </a:pPr>
            <a:r>
              <a:rPr lang="en-US" i="1" dirty="0" smtClean="0"/>
              <a:t>Given a Turing machine M, decide whether M’s computation will eventually halt if it is started on a blank tape.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4950" y="5335710"/>
            <a:ext cx="8492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 the halting problem to the blank tape problem to prove that it is unsolvable.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5700" y="3687426"/>
            <a:ext cx="8492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consider the </a:t>
            </a:r>
            <a:r>
              <a:rPr lang="en-US" dirty="0">
                <a:solidFill>
                  <a:srgbClr val="02886B"/>
                </a:solidFill>
              </a:rPr>
              <a:t>b</a:t>
            </a:r>
            <a:r>
              <a:rPr lang="en-US" dirty="0" smtClean="0">
                <a:solidFill>
                  <a:srgbClr val="02886B"/>
                </a:solidFill>
              </a:rPr>
              <a:t>lank tape problem:</a:t>
            </a:r>
            <a:endParaRPr lang="en-US" dirty="0">
              <a:solidFill>
                <a:srgbClr val="028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371600" y="3200400"/>
            <a:ext cx="7442199" cy="18859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2001838"/>
            <a:ext cx="8226424" cy="331311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ASSUME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i="1" dirty="0" smtClean="0">
                <a:solidFill>
                  <a:schemeClr val="accent1"/>
                </a:solidFill>
              </a:rPr>
              <a:t>blank tape problem </a:t>
            </a:r>
            <a:r>
              <a:rPr lang="en-US" dirty="0" smtClean="0">
                <a:solidFill>
                  <a:srgbClr val="00B050"/>
                </a:solidFill>
              </a:rPr>
              <a:t>is solvable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DERIVE </a:t>
            </a:r>
            <a:r>
              <a:rPr lang="en-US" dirty="0" smtClean="0">
                <a:solidFill>
                  <a:srgbClr val="FF0000"/>
                </a:solidFill>
              </a:rPr>
              <a:t>CONTRADICTION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Observe that if </a:t>
            </a:r>
            <a:r>
              <a:rPr lang="en-US" i="1" dirty="0" smtClean="0">
                <a:solidFill>
                  <a:schemeClr val="accent1"/>
                </a:solidFill>
              </a:rPr>
              <a:t>blank tape problem </a:t>
            </a:r>
            <a:r>
              <a:rPr lang="en-US" dirty="0" smtClean="0"/>
              <a:t>is solvable, then there must exist a Turing machine that determines </a:t>
            </a:r>
            <a:r>
              <a:rPr lang="en-US" i="1" dirty="0" smtClean="0"/>
              <a:t>for every Turing machine whether it eventually terminates when started with a blank tape.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800100" lvl="2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Obtain </a:t>
            </a:r>
            <a:r>
              <a:rPr lang="en-US" dirty="0" smtClean="0">
                <a:solidFill>
                  <a:srgbClr val="FF0000"/>
                </a:solidFill>
              </a:rPr>
              <a:t>contradiction</a:t>
            </a:r>
            <a:r>
              <a:rPr lang="en-US" dirty="0"/>
              <a:t> </a:t>
            </a:r>
            <a:r>
              <a:rPr lang="en-US" dirty="0" smtClean="0"/>
              <a:t>by establishing a reduction</a:t>
            </a:r>
          </a:p>
          <a:p>
            <a:pPr marL="1257300" lvl="3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 smtClean="0">
                <a:solidFill>
                  <a:schemeClr val="accent1"/>
                </a:solidFill>
              </a:rPr>
              <a:t>from</a:t>
            </a:r>
            <a:r>
              <a:rPr lang="en-US" dirty="0" smtClean="0"/>
              <a:t> the halting problem </a:t>
            </a:r>
            <a:r>
              <a:rPr lang="en-US" dirty="0" smtClean="0">
                <a:solidFill>
                  <a:schemeClr val="accent1"/>
                </a:solidFill>
              </a:rPr>
              <a:t>to</a:t>
            </a:r>
            <a:r>
              <a:rPr lang="en-US" dirty="0" smtClean="0"/>
              <a:t> the blank tape problem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 smtClean="0"/>
              <a:t>CONCLUDE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i="1" dirty="0" smtClean="0">
                <a:solidFill>
                  <a:schemeClr val="accent1"/>
                </a:solidFill>
              </a:rPr>
              <a:t>tiling problem </a:t>
            </a:r>
            <a:r>
              <a:rPr lang="en-US" dirty="0" smtClean="0">
                <a:solidFill>
                  <a:srgbClr val="FF0000"/>
                </a:solidFill>
              </a:rPr>
              <a:t>is unsolvable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structure of the argument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3636963" y="5781418"/>
            <a:ext cx="5505450" cy="1017844"/>
          </a:xfrm>
          <a:prstGeom prst="wedgeRectCallout">
            <a:avLst>
              <a:gd name="adj1" fmla="val 4080"/>
              <a:gd name="adj2" fmla="val -12840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Mind the direction: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we reduce from a problem already known to be unsolvable to the problem of which we want to establish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unsolvability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!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 bwMode="auto">
          <a:xfrm>
            <a:off x="3600628" y="5889485"/>
            <a:ext cx="1952119" cy="74523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3599877" y="4817788"/>
            <a:ext cx="1952119" cy="74523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Rounded Rectangular Callout 93"/>
          <p:cNvSpPr/>
          <p:nvPr/>
        </p:nvSpPr>
        <p:spPr bwMode="auto">
          <a:xfrm>
            <a:off x="6054104" y="4424737"/>
            <a:ext cx="2997484" cy="785606"/>
          </a:xfrm>
          <a:prstGeom prst="wedgeRoundRectCallout">
            <a:avLst>
              <a:gd name="adj1" fmla="val -67943"/>
              <a:gd name="adj2" fmla="val 55570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Yes if M’ halts on blank tape; No otherwise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89584" y="4982606"/>
            <a:ext cx="1379037" cy="405155"/>
            <a:chOff x="4057508" y="4930124"/>
            <a:chExt cx="1379037" cy="405155"/>
          </a:xfrm>
        </p:grpSpPr>
        <p:sp>
          <p:nvSpPr>
            <p:cNvPr id="7" name="TextBox 6"/>
            <p:cNvSpPr txBox="1"/>
            <p:nvPr/>
          </p:nvSpPr>
          <p:spPr>
            <a:xfrm>
              <a:off x="4057508" y="4935169"/>
              <a:ext cx="596613" cy="40011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50118" y="4930124"/>
              <a:ext cx="586427" cy="4001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4274624" y="4115066"/>
            <a:ext cx="644511" cy="402291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B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9" name="Straight Arrow Connector 40"/>
          <p:cNvCxnSpPr>
            <a:stCxn id="18" idx="2"/>
            <a:endCxn id="8" idx="0"/>
          </p:cNvCxnSpPr>
          <p:nvPr/>
        </p:nvCxnSpPr>
        <p:spPr bwMode="auto">
          <a:xfrm rot="16200000" flipH="1">
            <a:off x="4553520" y="4560717"/>
            <a:ext cx="465249" cy="378528"/>
          </a:xfrm>
          <a:prstGeom prst="bentConnector3">
            <a:avLst>
              <a:gd name="adj1" fmla="val 50000"/>
            </a:avLst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40"/>
          <p:cNvCxnSpPr>
            <a:stCxn id="18" idx="2"/>
            <a:endCxn id="7" idx="0"/>
          </p:cNvCxnSpPr>
          <p:nvPr/>
        </p:nvCxnSpPr>
        <p:spPr bwMode="auto">
          <a:xfrm rot="5400000">
            <a:off x="4157239" y="4548010"/>
            <a:ext cx="470294" cy="408989"/>
          </a:xfrm>
          <a:prstGeom prst="bentConnector3">
            <a:avLst>
              <a:gd name="adj1" fmla="val 50000"/>
            </a:avLst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40"/>
          <p:cNvCxnSpPr>
            <a:stCxn id="51" idx="2"/>
            <a:endCxn id="18" idx="0"/>
          </p:cNvCxnSpPr>
          <p:nvPr/>
        </p:nvCxnSpPr>
        <p:spPr bwMode="auto">
          <a:xfrm flipH="1">
            <a:off x="4596880" y="3749074"/>
            <a:ext cx="7276" cy="365992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 bwMode="auto">
          <a:xfrm>
            <a:off x="2104139" y="2040404"/>
            <a:ext cx="4985482" cy="710067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Transform description of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M,s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to description of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M’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 that first writes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 and then runs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i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53" name="Straight Arrow Connector 40"/>
          <p:cNvCxnSpPr>
            <a:stCxn id="66" idx="2"/>
            <a:endCxn id="52" idx="0"/>
          </p:cNvCxnSpPr>
          <p:nvPr/>
        </p:nvCxnSpPr>
        <p:spPr bwMode="auto">
          <a:xfrm flipH="1">
            <a:off x="4596880" y="1559058"/>
            <a:ext cx="6520" cy="481346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228391" y="1158948"/>
            <a:ext cx="475001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description of </a:t>
            </a:r>
            <a:r>
              <a:rPr lang="en-US" i="1" dirty="0" smtClean="0"/>
              <a:t>M, </a:t>
            </a:r>
            <a:r>
              <a:rPr lang="en-US" dirty="0" smtClean="0"/>
              <a:t>input sequence </a:t>
            </a:r>
            <a:r>
              <a:rPr lang="en-US" i="1" dirty="0" smtClean="0"/>
              <a:t>s </a:t>
            </a:r>
            <a:r>
              <a:rPr lang="en-US" dirty="0" smtClean="0"/>
              <a:t>for</a:t>
            </a:r>
            <a:r>
              <a:rPr lang="en-US" i="1" dirty="0" smtClean="0"/>
              <a:t> M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71" name="Straight Arrow Connector 40"/>
          <p:cNvCxnSpPr>
            <a:stCxn id="52" idx="2"/>
            <a:endCxn id="51" idx="0"/>
          </p:cNvCxnSpPr>
          <p:nvPr/>
        </p:nvCxnSpPr>
        <p:spPr bwMode="auto">
          <a:xfrm>
            <a:off x="4596880" y="2750471"/>
            <a:ext cx="7276" cy="598493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Arrow Connector 40"/>
          <p:cNvCxnSpPr>
            <a:stCxn id="7" idx="2"/>
            <a:endCxn id="98" idx="0"/>
          </p:cNvCxnSpPr>
          <p:nvPr/>
        </p:nvCxnSpPr>
        <p:spPr bwMode="auto">
          <a:xfrm>
            <a:off x="4187891" y="5387761"/>
            <a:ext cx="5928" cy="688090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895512" y="6075851"/>
            <a:ext cx="596613" cy="40011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687198" y="6077211"/>
            <a:ext cx="586427" cy="4001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04" name="Straight Arrow Connector 40"/>
          <p:cNvCxnSpPr>
            <a:stCxn id="8" idx="2"/>
            <a:endCxn id="99" idx="0"/>
          </p:cNvCxnSpPr>
          <p:nvPr/>
        </p:nvCxnSpPr>
        <p:spPr bwMode="auto">
          <a:xfrm>
            <a:off x="4975408" y="5382716"/>
            <a:ext cx="5004" cy="694495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69257" y="3348964"/>
            <a:ext cx="206979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description of </a:t>
            </a:r>
            <a:r>
              <a:rPr lang="en-US" i="1" dirty="0" smtClean="0"/>
              <a:t>M’</a:t>
            </a:r>
            <a:endParaRPr lang="en-US" dirty="0"/>
          </a:p>
        </p:txBody>
      </p:sp>
      <p:cxnSp>
        <p:nvCxnSpPr>
          <p:cNvPr id="77" name="Straight Arrow Connector 40"/>
          <p:cNvCxnSpPr>
            <a:stCxn id="66" idx="2"/>
            <a:endCxn id="92" idx="0"/>
          </p:cNvCxnSpPr>
          <p:nvPr/>
        </p:nvCxnSpPr>
        <p:spPr bwMode="auto">
          <a:xfrm flipH="1">
            <a:off x="4600140" y="1559058"/>
            <a:ext cx="3260" cy="267293"/>
          </a:xfrm>
          <a:prstGeom prst="straightConnector1">
            <a:avLst/>
          </a:prstGeom>
          <a:ln w="76200" cmpd="sng">
            <a:headEnd type="none" w="med" len="med"/>
            <a:tailEnd type="triangle" w="lg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 bwMode="auto">
          <a:xfrm>
            <a:off x="1855627" y="1826351"/>
            <a:ext cx="5489025" cy="384163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51530" y="3080118"/>
            <a:ext cx="489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Starting from the assumption that the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blank tape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problem is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solvable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, we have constructed a Turing machine that solves the halting problem.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Contradiction! </a:t>
            </a:r>
          </a:p>
        </p:txBody>
      </p:sp>
      <p:sp>
        <p:nvSpPr>
          <p:cNvPr id="70" name="Rounded Rectangular Callout 69"/>
          <p:cNvSpPr/>
          <p:nvPr/>
        </p:nvSpPr>
        <p:spPr bwMode="auto">
          <a:xfrm>
            <a:off x="6224710" y="5477479"/>
            <a:ext cx="2637318" cy="785606"/>
          </a:xfrm>
          <a:prstGeom prst="wedgeRoundRectCallout">
            <a:avLst>
              <a:gd name="adj1" fmla="val -74551"/>
              <a:gd name="adj2" fmla="val 45919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Yes if M halts on s No otherwise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93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3" grpId="0" animBg="1"/>
      <p:bldP spid="94" grpId="0" animBg="1"/>
      <p:bldP spid="18" grpId="0" animBg="1"/>
      <p:bldP spid="52" grpId="0" animBg="1"/>
      <p:bldP spid="52" grpId="1" animBg="1"/>
      <p:bldP spid="66" grpId="0" animBg="1"/>
      <p:bldP spid="98" grpId="0" animBg="1"/>
      <p:bldP spid="99" grpId="0" animBg="1"/>
      <p:bldP spid="51" grpId="0" animBg="1"/>
      <p:bldP spid="92" grpId="0" animBg="1"/>
      <p:bldP spid="65" grpId="0"/>
      <p:bldP spid="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Blank Tape Problem for TMs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0858" y="276736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70214"/>
            <a:ext cx="844499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The blank tape problem is unsolvable.</a:t>
            </a:r>
          </a:p>
          <a:p>
            <a:r>
              <a:rPr lang="en-US" dirty="0" smtClean="0">
                <a:solidFill>
                  <a:srgbClr val="0075F6"/>
                </a:solidFill>
              </a:rPr>
              <a:t>Proof.</a:t>
            </a:r>
            <a:r>
              <a:rPr lang="en-US" dirty="0" smtClean="0">
                <a:solidFill>
                  <a:schemeClr val="accent4"/>
                </a:solidFill>
              </a:rPr>
              <a:t> Suppose that the blank tape problem is solvable;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then there exists a Turing machine </a:t>
            </a:r>
            <a:r>
              <a:rPr lang="en-US" i="1" dirty="0" smtClean="0">
                <a:solidFill>
                  <a:schemeClr val="accent4"/>
                </a:solidFill>
              </a:rPr>
              <a:t>B</a:t>
            </a:r>
            <a:r>
              <a:rPr lang="en-US" dirty="0" smtClean="0">
                <a:solidFill>
                  <a:schemeClr val="accent4"/>
                </a:solidFill>
              </a:rPr>
              <a:t> that solves it (i.e., returns yes if its input sequence is a description of a Turing machine that terminates on a blank tape).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Use </a:t>
            </a:r>
            <a:r>
              <a:rPr lang="en-US" i="1" dirty="0" smtClean="0">
                <a:solidFill>
                  <a:schemeClr val="accent4"/>
                </a:solidFill>
              </a:rPr>
              <a:t>B</a:t>
            </a:r>
            <a:r>
              <a:rPr lang="en-US" dirty="0" smtClean="0">
                <a:solidFill>
                  <a:schemeClr val="accent4"/>
                </a:solidFill>
              </a:rPr>
              <a:t> to construct a Turing machine </a:t>
            </a:r>
            <a:r>
              <a:rPr lang="en-US" i="1" dirty="0" smtClean="0">
                <a:solidFill>
                  <a:schemeClr val="accent4"/>
                </a:solidFill>
              </a:rPr>
              <a:t>T</a:t>
            </a:r>
            <a:r>
              <a:rPr lang="en-US" dirty="0" smtClean="0">
                <a:solidFill>
                  <a:schemeClr val="accent4"/>
                </a:solidFill>
              </a:rPr>
              <a:t> that runs according to the following algorithm: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Transform description of </a:t>
            </a:r>
            <a:r>
              <a:rPr lang="en-US" i="1" dirty="0" smtClean="0">
                <a:solidFill>
                  <a:schemeClr val="accent4"/>
                </a:solidFill>
              </a:rPr>
              <a:t>M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i="1" dirty="0" smtClean="0">
                <a:solidFill>
                  <a:schemeClr val="accent4"/>
                </a:solidFill>
              </a:rPr>
              <a:t>s </a:t>
            </a:r>
            <a:r>
              <a:rPr lang="en-US" dirty="0" smtClean="0">
                <a:solidFill>
                  <a:schemeClr val="accent4"/>
                </a:solidFill>
              </a:rPr>
              <a:t>into description of </a:t>
            </a:r>
            <a:r>
              <a:rPr lang="en-US" i="1" dirty="0" smtClean="0">
                <a:solidFill>
                  <a:schemeClr val="accent4"/>
                </a:solidFill>
              </a:rPr>
              <a:t>M’ </a:t>
            </a:r>
            <a:r>
              <a:rPr lang="en-US" dirty="0" smtClean="0">
                <a:solidFill>
                  <a:schemeClr val="accent4"/>
                </a:solidFill>
              </a:rPr>
              <a:t>that first writes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 on its tape, moves to left-most non-blank, and then continues as </a:t>
            </a:r>
            <a:r>
              <a:rPr lang="en-US" i="1" dirty="0" smtClean="0">
                <a:solidFill>
                  <a:schemeClr val="accent4"/>
                </a:solidFill>
              </a:rPr>
              <a:t>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Run </a:t>
            </a:r>
            <a:r>
              <a:rPr lang="en-US" i="1" dirty="0" smtClean="0">
                <a:solidFill>
                  <a:schemeClr val="accent4"/>
                </a:solidFill>
              </a:rPr>
              <a:t>B</a:t>
            </a:r>
            <a:r>
              <a:rPr lang="en-US" dirty="0" smtClean="0">
                <a:solidFill>
                  <a:schemeClr val="accent4"/>
                </a:solidFill>
              </a:rPr>
              <a:t> on description of </a:t>
            </a:r>
            <a:r>
              <a:rPr lang="en-US" i="1" dirty="0" smtClean="0">
                <a:solidFill>
                  <a:schemeClr val="accent4"/>
                </a:solidFill>
              </a:rPr>
              <a:t>M’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Answer yes if </a:t>
            </a:r>
            <a:r>
              <a:rPr lang="en-US" i="1" dirty="0" smtClean="0">
                <a:solidFill>
                  <a:schemeClr val="accent4"/>
                </a:solidFill>
              </a:rPr>
              <a:t>B</a:t>
            </a:r>
            <a:r>
              <a:rPr lang="en-US" dirty="0" smtClean="0">
                <a:solidFill>
                  <a:schemeClr val="accent4"/>
                </a:solidFill>
              </a:rPr>
              <a:t> answers yes; answer no if </a:t>
            </a:r>
            <a:r>
              <a:rPr lang="en-US" i="1" dirty="0" smtClean="0">
                <a:solidFill>
                  <a:schemeClr val="accent4"/>
                </a:solidFill>
              </a:rPr>
              <a:t>B</a:t>
            </a:r>
            <a:r>
              <a:rPr lang="en-US" dirty="0" smtClean="0">
                <a:solidFill>
                  <a:schemeClr val="accent4"/>
                </a:solidFill>
              </a:rPr>
              <a:t> answers no.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Since </a:t>
            </a:r>
            <a:r>
              <a:rPr lang="en-US" i="1" dirty="0" smtClean="0">
                <a:solidFill>
                  <a:schemeClr val="accent4"/>
                </a:solidFill>
              </a:rPr>
              <a:t>B</a:t>
            </a:r>
            <a:r>
              <a:rPr lang="en-US" dirty="0" smtClean="0">
                <a:solidFill>
                  <a:schemeClr val="accent4"/>
                </a:solidFill>
              </a:rPr>
              <a:t> answers yes on the description of </a:t>
            </a:r>
            <a:r>
              <a:rPr lang="en-US" i="1" dirty="0" smtClean="0">
                <a:solidFill>
                  <a:schemeClr val="accent4"/>
                </a:solidFill>
              </a:rPr>
              <a:t>M’</a:t>
            </a:r>
            <a:r>
              <a:rPr lang="en-US" dirty="0" smtClean="0">
                <a:solidFill>
                  <a:schemeClr val="accent4"/>
                </a:solidFill>
              </a:rPr>
              <a:t> if, and only if, </a:t>
            </a:r>
            <a:r>
              <a:rPr lang="en-US" i="1" dirty="0" smtClean="0">
                <a:solidFill>
                  <a:schemeClr val="accent4"/>
                </a:solidFill>
              </a:rPr>
              <a:t>M</a:t>
            </a:r>
            <a:r>
              <a:rPr lang="en-US" dirty="0" smtClean="0">
                <a:solidFill>
                  <a:schemeClr val="accent4"/>
                </a:solidFill>
              </a:rPr>
              <a:t> halts on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, and </a:t>
            </a:r>
            <a:r>
              <a:rPr lang="en-US" i="1" dirty="0" smtClean="0">
                <a:solidFill>
                  <a:schemeClr val="accent4"/>
                </a:solidFill>
              </a:rPr>
              <a:t>B</a:t>
            </a:r>
            <a:r>
              <a:rPr lang="en-US" dirty="0" smtClean="0">
                <a:solidFill>
                  <a:schemeClr val="accent4"/>
                </a:solidFill>
              </a:rPr>
              <a:t> answers no on the description of </a:t>
            </a:r>
            <a:r>
              <a:rPr lang="en-US" i="1" dirty="0" smtClean="0">
                <a:solidFill>
                  <a:schemeClr val="accent4"/>
                </a:solidFill>
              </a:rPr>
              <a:t>M’</a:t>
            </a:r>
            <a:r>
              <a:rPr lang="en-US" dirty="0" smtClean="0">
                <a:solidFill>
                  <a:schemeClr val="accent4"/>
                </a:solidFill>
              </a:rPr>
              <a:t> if, and only if, </a:t>
            </a:r>
            <a:r>
              <a:rPr lang="en-US" i="1" dirty="0" smtClean="0">
                <a:solidFill>
                  <a:schemeClr val="accent4"/>
                </a:solidFill>
              </a:rPr>
              <a:t>M</a:t>
            </a:r>
            <a:r>
              <a:rPr lang="en-US" dirty="0" smtClean="0">
                <a:solidFill>
                  <a:schemeClr val="accent4"/>
                </a:solidFill>
              </a:rPr>
              <a:t> does not halt on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, it follows that </a:t>
            </a:r>
            <a:r>
              <a:rPr lang="en-US" i="1" dirty="0" smtClean="0">
                <a:solidFill>
                  <a:schemeClr val="accent4"/>
                </a:solidFill>
              </a:rPr>
              <a:t>T </a:t>
            </a:r>
            <a:r>
              <a:rPr lang="en-US" dirty="0" smtClean="0">
                <a:solidFill>
                  <a:schemeClr val="accent4"/>
                </a:solidFill>
              </a:rPr>
              <a:t>solves the halting problem.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We have thus established a reduction from the halting problem to the blank tape problem. Contradiction! </a:t>
            </a:r>
            <a:r>
              <a:rPr lang="en-US" dirty="0" smtClean="0">
                <a:solidFill>
                  <a:schemeClr val="accent1"/>
                </a:solidFill>
              </a:rPr>
              <a:t>QED!</a:t>
            </a:r>
          </a:p>
        </p:txBody>
      </p:sp>
    </p:spTree>
    <p:extLst>
      <p:ext uri="{BB962C8B-B14F-4D97-AF65-F5344CB8AC3E}">
        <p14:creationId xmlns:p14="http://schemas.microsoft.com/office/powerpoint/2010/main" val="27407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i="1" dirty="0" smtClean="0"/>
              <a:t>reduction proof</a:t>
            </a:r>
            <a:r>
              <a:rPr lang="en-US" dirty="0" smtClean="0"/>
              <a:t> that a decision problem P is unsolvable consists of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description of a general method to transform every question (input) for some other problem U, known to be unsolvable, to a question (input) for problem P.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explanation of how the P-answer to every transformed U-question should be interpreted as an answer to the original U-question.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conclusion stating that the presupposed solvability of P together with the reduction from U to P implies the solvability of U, and thus contradicts the </a:t>
            </a:r>
            <a:r>
              <a:rPr lang="en-US" dirty="0" err="1" smtClean="0"/>
              <a:t>unsolvability</a:t>
            </a:r>
            <a:r>
              <a:rPr lang="en-US" dirty="0" smtClean="0"/>
              <a:t> of 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pic>
        <p:nvPicPr>
          <p:cNvPr id="4" name="Content Placeholder 3" descr="omnibus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" r="-204"/>
          <a:stretch/>
        </p:blipFill>
        <p:spPr>
          <a:xfrm>
            <a:off x="461500" y="1030996"/>
            <a:ext cx="998128" cy="14295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616696" y="1117777"/>
            <a:ext cx="726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59 (see reader) presents a proof of the </a:t>
            </a:r>
            <a:r>
              <a:rPr lang="en-US" dirty="0" err="1" smtClean="0"/>
              <a:t>unsolvability</a:t>
            </a:r>
            <a:r>
              <a:rPr lang="en-US" dirty="0" smtClean="0"/>
              <a:t> of the Halting problem.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0756" y="1828309"/>
            <a:ext cx="726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66 (see reader) sheds more light on the Church-Turing thesis.</a:t>
            </a:r>
            <a:endParaRPr lang="en-US" dirty="0"/>
          </a:p>
        </p:txBody>
      </p:sp>
      <p:pic>
        <p:nvPicPr>
          <p:cNvPr id="3" name="Picture 2" descr="corm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0" y="2547782"/>
            <a:ext cx="1037878" cy="15328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7446" y="2909747"/>
            <a:ext cx="7264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10 discusses intractable and unsolvable problems.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2085703" cy="2951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89" y="3789041"/>
            <a:ext cx="2164375" cy="29495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2772989" y="4814823"/>
            <a:ext cx="2164375" cy="86177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Deadline: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January 15, 2016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unsolvable problems: tiling</a:t>
            </a:r>
            <a:endParaRPr lang="en-US" dirty="0"/>
          </a:p>
        </p:txBody>
      </p:sp>
      <p:pic>
        <p:nvPicPr>
          <p:cNvPr id="4" name="Content Placeholder 3" descr="tile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54"/>
          <a:stretch/>
        </p:blipFill>
        <p:spPr>
          <a:xfrm>
            <a:off x="1955094" y="1196752"/>
            <a:ext cx="866269" cy="864096"/>
          </a:xfrm>
        </p:spPr>
      </p:pic>
      <p:pic>
        <p:nvPicPr>
          <p:cNvPr id="5" name="Picture 4" descr="til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864096" cy="864096"/>
          </a:xfrm>
          <a:prstGeom prst="rect">
            <a:avLst/>
          </a:prstGeom>
        </p:spPr>
      </p:pic>
      <p:pic>
        <p:nvPicPr>
          <p:cNvPr id="6" name="Picture 5" descr="til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2" y="1196752"/>
            <a:ext cx="864096" cy="864096"/>
          </a:xfrm>
          <a:prstGeom prst="rect">
            <a:avLst/>
          </a:prstGeom>
        </p:spPr>
      </p:pic>
      <p:pic>
        <p:nvPicPr>
          <p:cNvPr id="7" name="Picture 6" descr="til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348880"/>
            <a:ext cx="856241" cy="864096"/>
          </a:xfrm>
          <a:prstGeom prst="rect">
            <a:avLst/>
          </a:prstGeom>
        </p:spPr>
      </p:pic>
      <p:pic>
        <p:nvPicPr>
          <p:cNvPr id="8" name="Picture 7" descr="til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864096" cy="864096"/>
          </a:xfrm>
          <a:prstGeom prst="rect">
            <a:avLst/>
          </a:prstGeom>
        </p:spPr>
      </p:pic>
      <p:pic>
        <p:nvPicPr>
          <p:cNvPr id="9" name="Content Placeholder 3" descr="til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54"/>
          <a:stretch/>
        </p:blipFill>
        <p:spPr bwMode="auto">
          <a:xfrm>
            <a:off x="467544" y="3212976"/>
            <a:ext cx="8602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il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856241" cy="864096"/>
          </a:xfrm>
          <a:prstGeom prst="rect">
            <a:avLst/>
          </a:prstGeom>
        </p:spPr>
      </p:pic>
      <p:pic>
        <p:nvPicPr>
          <p:cNvPr id="11" name="Picture 10" descr="til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864096" cy="864096"/>
          </a:xfrm>
          <a:prstGeom prst="rect">
            <a:avLst/>
          </a:prstGeom>
        </p:spPr>
      </p:pic>
      <p:pic>
        <p:nvPicPr>
          <p:cNvPr id="12" name="Content Placeholder 3" descr="til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54"/>
          <a:stretch/>
        </p:blipFill>
        <p:spPr bwMode="auto">
          <a:xfrm>
            <a:off x="1331640" y="4077072"/>
            <a:ext cx="8602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il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77072"/>
            <a:ext cx="856241" cy="864096"/>
          </a:xfrm>
          <a:prstGeom prst="rect">
            <a:avLst/>
          </a:prstGeom>
        </p:spPr>
      </p:pic>
      <p:pic>
        <p:nvPicPr>
          <p:cNvPr id="14" name="Content Placeholder 3" descr="til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54"/>
          <a:stretch/>
        </p:blipFill>
        <p:spPr bwMode="auto">
          <a:xfrm>
            <a:off x="2195736" y="2348880"/>
            <a:ext cx="8602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il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864096" cy="864096"/>
          </a:xfrm>
          <a:prstGeom prst="rect">
            <a:avLst/>
          </a:prstGeom>
        </p:spPr>
      </p:pic>
      <p:pic>
        <p:nvPicPr>
          <p:cNvPr id="16" name="Picture 15" descr="til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857106" cy="864969"/>
          </a:xfrm>
          <a:prstGeom prst="rect">
            <a:avLst/>
          </a:prstGeom>
        </p:spPr>
      </p:pic>
      <p:pic>
        <p:nvPicPr>
          <p:cNvPr id="17" name="Content Placeholder 3" descr="til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54"/>
          <a:stretch/>
        </p:blipFill>
        <p:spPr bwMode="auto">
          <a:xfrm>
            <a:off x="3059832" y="3212976"/>
            <a:ext cx="8602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il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77072"/>
            <a:ext cx="864096" cy="864096"/>
          </a:xfrm>
          <a:prstGeom prst="rect">
            <a:avLst/>
          </a:prstGeom>
        </p:spPr>
      </p:pic>
      <p:pic>
        <p:nvPicPr>
          <p:cNvPr id="19" name="Picture 18" descr="til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41168"/>
            <a:ext cx="856241" cy="864096"/>
          </a:xfrm>
          <a:prstGeom prst="rect">
            <a:avLst/>
          </a:prstGeom>
        </p:spPr>
      </p:pic>
      <p:pic>
        <p:nvPicPr>
          <p:cNvPr id="20" name="Picture 19" descr="til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941168"/>
            <a:ext cx="864096" cy="864096"/>
          </a:xfrm>
          <a:prstGeom prst="rect">
            <a:avLst/>
          </a:prstGeom>
        </p:spPr>
      </p:pic>
      <p:pic>
        <p:nvPicPr>
          <p:cNvPr id="21" name="Content Placeholder 3" descr="til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54"/>
          <a:stretch/>
        </p:blipFill>
        <p:spPr bwMode="auto">
          <a:xfrm>
            <a:off x="2195736" y="4941168"/>
            <a:ext cx="8602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il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941168"/>
            <a:ext cx="856241" cy="864096"/>
          </a:xfrm>
          <a:prstGeom prst="rect">
            <a:avLst/>
          </a:prstGeom>
        </p:spPr>
      </p:pic>
      <p:pic>
        <p:nvPicPr>
          <p:cNvPr id="23" name="Picture 22" descr="til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864096" cy="864096"/>
          </a:xfrm>
          <a:prstGeom prst="rect">
            <a:avLst/>
          </a:prstGeom>
        </p:spPr>
      </p:pic>
      <p:pic>
        <p:nvPicPr>
          <p:cNvPr id="24" name="Picture 23" descr="til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12976"/>
            <a:ext cx="856241" cy="864096"/>
          </a:xfrm>
          <a:prstGeom prst="rect">
            <a:avLst/>
          </a:prstGeom>
        </p:spPr>
      </p:pic>
      <p:pic>
        <p:nvPicPr>
          <p:cNvPr id="25" name="Content Placeholder 3" descr="til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54"/>
          <a:stretch/>
        </p:blipFill>
        <p:spPr bwMode="auto">
          <a:xfrm>
            <a:off x="3923928" y="4077072"/>
            <a:ext cx="8602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til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941168"/>
            <a:ext cx="864096" cy="864096"/>
          </a:xfrm>
          <a:prstGeom prst="rect">
            <a:avLst/>
          </a:prstGeom>
        </p:spPr>
      </p:pic>
      <p:pic>
        <p:nvPicPr>
          <p:cNvPr id="27" name="Content Placeholder 3" descr="til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54"/>
          <a:stretch/>
        </p:blipFill>
        <p:spPr bwMode="auto">
          <a:xfrm>
            <a:off x="467544" y="5805264"/>
            <a:ext cx="8602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il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805264"/>
            <a:ext cx="856241" cy="864096"/>
          </a:xfrm>
          <a:prstGeom prst="rect">
            <a:avLst/>
          </a:prstGeom>
        </p:spPr>
      </p:pic>
      <p:pic>
        <p:nvPicPr>
          <p:cNvPr id="29" name="Picture 28" descr="til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805264"/>
            <a:ext cx="864096" cy="864096"/>
          </a:xfrm>
          <a:prstGeom prst="rect">
            <a:avLst/>
          </a:prstGeom>
        </p:spPr>
      </p:pic>
      <p:pic>
        <p:nvPicPr>
          <p:cNvPr id="30" name="Content Placeholder 3" descr="til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54"/>
          <a:stretch/>
        </p:blipFill>
        <p:spPr bwMode="auto">
          <a:xfrm>
            <a:off x="3059832" y="5805264"/>
            <a:ext cx="8602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til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805264"/>
            <a:ext cx="856241" cy="86409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58610" y="1157112"/>
            <a:ext cx="4689454" cy="945444"/>
            <a:chOff x="183444" y="1150056"/>
            <a:chExt cx="4988278" cy="945444"/>
          </a:xfrm>
        </p:grpSpPr>
        <p:sp>
          <p:nvSpPr>
            <p:cNvPr id="34" name="TextBox 33"/>
            <p:cNvSpPr txBox="1"/>
            <p:nvPr/>
          </p:nvSpPr>
          <p:spPr>
            <a:xfrm>
              <a:off x="246944" y="1234722"/>
              <a:ext cx="1343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Tile types: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83444" y="1150056"/>
              <a:ext cx="4988278" cy="945444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467544" y="2348880"/>
            <a:ext cx="4320480" cy="43204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0032" y="2996952"/>
            <a:ext cx="416277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Is it possible to tile every room of arbitrary size with these tile types?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69366" y="3884557"/>
            <a:ext cx="1622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1486B">
                      <a:satMod val="155000"/>
                    </a:srgbClr>
                  </a:solidFill>
                  <a:prstDash val="solid"/>
                </a:ln>
                <a:solidFill>
                  <a:srgbClr val="002A5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Yes!</a:t>
            </a:r>
            <a:endParaRPr lang="en-US" sz="5400" b="1" dirty="0">
              <a:ln w="12700">
                <a:solidFill>
                  <a:srgbClr val="01486B">
                    <a:satMod val="155000"/>
                  </a:srgbClr>
                </a:solidFill>
                <a:prstDash val="solid"/>
              </a:ln>
              <a:solidFill>
                <a:srgbClr val="002A5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1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3" descr="til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54"/>
          <a:stretch/>
        </p:blipFill>
        <p:spPr bwMode="auto">
          <a:xfrm>
            <a:off x="1331640" y="2492896"/>
            <a:ext cx="8602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860151" cy="864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56992"/>
            <a:ext cx="860151" cy="86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unsolvable problems: tiling</a:t>
            </a:r>
            <a:endParaRPr lang="en-US" dirty="0"/>
          </a:p>
        </p:txBody>
      </p:sp>
      <p:pic>
        <p:nvPicPr>
          <p:cNvPr id="4" name="Content Placeholder 3" descr="tile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54"/>
          <a:stretch/>
        </p:blipFill>
        <p:spPr>
          <a:xfrm>
            <a:off x="1965576" y="1196751"/>
            <a:ext cx="860255" cy="8640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19" y="1196752"/>
            <a:ext cx="864096" cy="86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47" y="1196752"/>
            <a:ext cx="860151" cy="86409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 bwMode="auto">
          <a:xfrm>
            <a:off x="467544" y="2492896"/>
            <a:ext cx="4320480" cy="425781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0032" y="2996952"/>
            <a:ext cx="416277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Is it possible to tile every room of arbitrary size with these tile types?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" name="Content Placeholder 3" descr="til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r="54"/>
          <a:stretch/>
        </p:blipFill>
        <p:spPr bwMode="auto">
          <a:xfrm>
            <a:off x="467544" y="2492896"/>
            <a:ext cx="8602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860150" cy="8640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5656" y="3284984"/>
            <a:ext cx="60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1486B">
                      <a:satMod val="155000"/>
                    </a:srgbClr>
                  </a:solidFill>
                  <a:prstDash val="solid"/>
                </a:ln>
                <a:solidFill>
                  <a:srgbClr val="002A5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dirty="0">
              <a:ln w="12700">
                <a:solidFill>
                  <a:srgbClr val="01486B">
                    <a:satMod val="155000"/>
                  </a:srgbClr>
                </a:solidFill>
                <a:prstDash val="solid"/>
              </a:ln>
              <a:solidFill>
                <a:srgbClr val="002A5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896"/>
            <a:ext cx="860150" cy="86409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339752" y="3284984"/>
            <a:ext cx="60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1486B">
                      <a:satMod val="155000"/>
                    </a:srgbClr>
                  </a:solidFill>
                  <a:prstDash val="solid"/>
                </a:ln>
                <a:solidFill>
                  <a:srgbClr val="002A5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dirty="0">
              <a:ln w="12700">
                <a:solidFill>
                  <a:srgbClr val="01486B">
                    <a:satMod val="155000"/>
                  </a:srgbClr>
                </a:solidFill>
                <a:prstDash val="solid"/>
              </a:ln>
              <a:solidFill>
                <a:srgbClr val="002A5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11201" y="3884557"/>
            <a:ext cx="1338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1486B">
                      <a:satMod val="155000"/>
                    </a:srgbClr>
                  </a:solidFill>
                  <a:prstDash val="solid"/>
                </a:ln>
                <a:solidFill>
                  <a:srgbClr val="002A5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No!</a:t>
            </a:r>
            <a:endParaRPr lang="en-US" sz="5400" b="1" dirty="0">
              <a:ln w="12700">
                <a:solidFill>
                  <a:srgbClr val="01486B">
                    <a:satMod val="155000"/>
                  </a:srgbClr>
                </a:solidFill>
                <a:prstDash val="solid"/>
              </a:ln>
              <a:solidFill>
                <a:srgbClr val="002A5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8610" y="1157112"/>
            <a:ext cx="4689454" cy="945444"/>
            <a:chOff x="183444" y="1150056"/>
            <a:chExt cx="4988278" cy="945444"/>
          </a:xfrm>
        </p:grpSpPr>
        <p:sp>
          <p:nvSpPr>
            <p:cNvPr id="21" name="TextBox 20"/>
            <p:cNvSpPr txBox="1"/>
            <p:nvPr/>
          </p:nvSpPr>
          <p:spPr>
            <a:xfrm>
              <a:off x="246944" y="1234722"/>
              <a:ext cx="1343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Tile types: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83444" y="1150056"/>
              <a:ext cx="4988278" cy="945444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8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9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8913"/>
            <a:ext cx="8685213" cy="647700"/>
          </a:xfrm>
        </p:spPr>
        <p:txBody>
          <a:bodyPr/>
          <a:lstStyle/>
          <a:p>
            <a:r>
              <a:rPr lang="en-US" dirty="0" smtClean="0"/>
              <a:t>Other unsolvable problems: tiling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96490" y="1616626"/>
            <a:ext cx="7743337" cy="6979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Given a set of tile types, decide whether every room can be tiled using tiles of that type.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6445" y="2836334"/>
            <a:ext cx="394821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The Tiling Problem is unsolvable!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056" y="3675944"/>
            <a:ext cx="7182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So: there is no computer program </a:t>
            </a:r>
            <a:r>
              <a:rPr lang="en-US" dirty="0">
                <a:solidFill>
                  <a:srgbClr val="000000"/>
                </a:solidFill>
              </a:rPr>
              <a:t>(and there will never be!</a:t>
            </a:r>
            <a:r>
              <a:rPr lang="en-US" dirty="0" smtClean="0">
                <a:solidFill>
                  <a:srgbClr val="000000"/>
                </a:solidFill>
              </a:rPr>
              <a:t>) that decides whether arbitrary finite sets of tile types can tile rooms any size.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8913"/>
            <a:ext cx="8685213" cy="647700"/>
          </a:xfrm>
        </p:spPr>
        <p:txBody>
          <a:bodyPr/>
          <a:lstStyle/>
          <a:p>
            <a:r>
              <a:rPr lang="en-US" dirty="0" smtClean="0"/>
              <a:t>Other unsolvable problems: matching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780184"/>
              </p:ext>
            </p:extLst>
          </p:nvPr>
        </p:nvGraphicFramePr>
        <p:xfrm>
          <a:off x="1524000" y="1700274"/>
          <a:ext cx="6096000" cy="11125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abb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bab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baba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aba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bbab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aa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ab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aa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111" y="1184660"/>
            <a:ext cx="8156575" cy="4170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two finite lists of words X and Y: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95861" y="3204084"/>
            <a:ext cx="8156575" cy="7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Is it possible to concatenate words in X such that the concatenation of the ‘corresponding’ words from Y yields the same word?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3110" y="4178352"/>
            <a:ext cx="1622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1486B">
                      <a:satMod val="155000"/>
                    </a:srgbClr>
                  </a:solidFill>
                  <a:prstDash val="solid"/>
                </a:ln>
                <a:solidFill>
                  <a:srgbClr val="002A5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Yes!</a:t>
            </a:r>
            <a:endParaRPr lang="en-US" sz="5400" b="1" dirty="0">
              <a:ln w="12700">
                <a:solidFill>
                  <a:srgbClr val="01486B">
                    <a:satMod val="155000"/>
                  </a:srgbClr>
                </a:solidFill>
                <a:prstDash val="solid"/>
              </a:ln>
              <a:solidFill>
                <a:srgbClr val="002A5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57723"/>
              </p:ext>
            </p:extLst>
          </p:nvPr>
        </p:nvGraphicFramePr>
        <p:xfrm>
          <a:off x="2578043" y="4085598"/>
          <a:ext cx="5772522" cy="1097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24646"/>
                <a:gridCol w="824646"/>
                <a:gridCol w="824646"/>
                <a:gridCol w="824646"/>
                <a:gridCol w="824646"/>
                <a:gridCol w="824646"/>
                <a:gridCol w="824646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abb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abb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baba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abb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aba</a:t>
                      </a:r>
                      <a:endParaRPr lang="en-US" i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aa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bbab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bbab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aa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bbab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4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8913"/>
            <a:ext cx="8685213" cy="647700"/>
          </a:xfrm>
        </p:spPr>
        <p:txBody>
          <a:bodyPr/>
          <a:lstStyle/>
          <a:p>
            <a:r>
              <a:rPr lang="en-US" dirty="0" smtClean="0"/>
              <a:t>Other unsolvable problems: matching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924198"/>
              </p:ext>
            </p:extLst>
          </p:nvPr>
        </p:nvGraphicFramePr>
        <p:xfrm>
          <a:off x="1524000" y="1700274"/>
          <a:ext cx="6096000" cy="11125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bab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baba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aba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bab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aa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ab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aa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111" y="1184660"/>
            <a:ext cx="8156575" cy="4170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two finite lists of words X and Y: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95861" y="3204084"/>
            <a:ext cx="8156575" cy="7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Is it possible to concatenate words in X such that the concatenation of the ‘corresponding’ words from Y yields the same word?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94945" y="4178352"/>
            <a:ext cx="1338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1486B">
                      <a:satMod val="155000"/>
                    </a:srgbClr>
                  </a:solidFill>
                  <a:prstDash val="solid"/>
                </a:ln>
                <a:solidFill>
                  <a:srgbClr val="002A5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No!</a:t>
            </a:r>
            <a:endParaRPr lang="en-US" sz="5400" b="1" dirty="0">
              <a:ln w="12700">
                <a:solidFill>
                  <a:srgbClr val="01486B">
                    <a:satMod val="155000"/>
                  </a:srgbClr>
                </a:solidFill>
                <a:prstDash val="solid"/>
              </a:ln>
              <a:solidFill>
                <a:srgbClr val="002A5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0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8913"/>
            <a:ext cx="8685213" cy="647700"/>
          </a:xfrm>
        </p:spPr>
        <p:txBody>
          <a:bodyPr/>
          <a:lstStyle/>
          <a:p>
            <a:r>
              <a:rPr lang="en-US" dirty="0" smtClean="0"/>
              <a:t>Other unsolvable problems: matching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4949" y="2109444"/>
            <a:ext cx="6113376" cy="9896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Given two lists of words, decide whether it is possible to concatenate corresponding words from either list to get the same word.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8113" y="4475904"/>
            <a:ext cx="583024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The Post Correspondence Problem is unsolvable!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Emil_Leon_Po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63" y="1084059"/>
            <a:ext cx="1880614" cy="2565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0321" y="3648755"/>
            <a:ext cx="1970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Emil Post (1897-1954)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4948" y="1563752"/>
            <a:ext cx="3762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Correspondence Problem: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Level">
  <a:themeElements>
    <a:clrScheme name="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0075F6"/>
      </a:accent1>
      <a:accent2>
        <a:srgbClr val="02886B"/>
      </a:accent2>
      <a:accent3>
        <a:srgbClr val="FFFFFF"/>
      </a:accent3>
      <a:accent4>
        <a:srgbClr val="000000"/>
      </a:accent4>
      <a:accent5>
        <a:srgbClr val="AABDFA"/>
      </a:accent5>
      <a:accent6>
        <a:srgbClr val="027B60"/>
      </a:accent6>
      <a:hlink>
        <a:srgbClr val="D60029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/>
      <a:lstStyle/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1182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C1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6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0075F6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BDFA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0075F6"/>
      </a:accent1>
      <a:accent2>
        <a:srgbClr val="02886B"/>
      </a:accent2>
      <a:accent3>
        <a:srgbClr val="FFFFFF"/>
      </a:accent3>
      <a:accent4>
        <a:srgbClr val="000000"/>
      </a:accent4>
      <a:accent5>
        <a:srgbClr val="AABDFA"/>
      </a:accent5>
      <a:accent6>
        <a:srgbClr val="027B60"/>
      </a:accent6>
      <a:hlink>
        <a:srgbClr val="D60029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1182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C1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6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0075F6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BDFA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GDIntro2006</Template>
  <TotalTime>31998</TotalTime>
  <Words>3236</Words>
  <Application>Microsoft Macintosh PowerPoint</Application>
  <PresentationFormat>On-screen Show (4:3)</PresentationFormat>
  <Paragraphs>406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Times New Roman</vt:lpstr>
      <vt:lpstr>TUE Meta</vt:lpstr>
      <vt:lpstr>Verdana</vt:lpstr>
      <vt:lpstr>Wingdings</vt:lpstr>
      <vt:lpstr>Level</vt:lpstr>
      <vt:lpstr>1_Level</vt:lpstr>
      <vt:lpstr>Fundamentals of Informatics</vt:lpstr>
      <vt:lpstr>Decision problems</vt:lpstr>
      <vt:lpstr>Mother of unsolvable problems: halting</vt:lpstr>
      <vt:lpstr>Other unsolvable problems: tiling</vt:lpstr>
      <vt:lpstr>Other unsolvable problems: tiling</vt:lpstr>
      <vt:lpstr>Other unsolvable problems: tiling</vt:lpstr>
      <vt:lpstr>Other unsolvable problems: matching</vt:lpstr>
      <vt:lpstr>Other unsolvable problems: matching</vt:lpstr>
      <vt:lpstr>Other unsolvable problems: matching</vt:lpstr>
      <vt:lpstr>Other unsolvable problems: polynomials</vt:lpstr>
      <vt:lpstr>Halting problem is Unsolvable</vt:lpstr>
      <vt:lpstr>Logical structure of the argument</vt:lpstr>
      <vt:lpstr>Analogy: the Barber Paradox</vt:lpstr>
      <vt:lpstr>Analogy: the Barber Paradox </vt:lpstr>
      <vt:lpstr>Logical structure of the argument</vt:lpstr>
      <vt:lpstr>The Tiling Problem</vt:lpstr>
      <vt:lpstr>Logical structure of the argument</vt:lpstr>
      <vt:lpstr>Logical structure of the argument</vt:lpstr>
      <vt:lpstr>Reduction</vt:lpstr>
      <vt:lpstr>Completing the square algorithm</vt:lpstr>
      <vt:lpstr>Completing the square algorithm</vt:lpstr>
      <vt:lpstr>Reduction for decision problems</vt:lpstr>
      <vt:lpstr>Logical structure of the argument</vt:lpstr>
      <vt:lpstr>From halting to tiling</vt:lpstr>
      <vt:lpstr>From halting to tiling</vt:lpstr>
      <vt:lpstr>The Tiling Problem (slightly modified)</vt:lpstr>
      <vt:lpstr>Simulating TM computations with tilings</vt:lpstr>
      <vt:lpstr>Simulating TM computations with tilings</vt:lpstr>
      <vt:lpstr>The Modified Tiling Problem</vt:lpstr>
      <vt:lpstr>From halting to tiling</vt:lpstr>
      <vt:lpstr>The Blank Tape Problem</vt:lpstr>
      <vt:lpstr>Logical structure of the argument</vt:lpstr>
      <vt:lpstr>Reduction</vt:lpstr>
      <vt:lpstr>The Blank Tape Problem for TMs</vt:lpstr>
      <vt:lpstr>Proof by reduction</vt:lpstr>
      <vt:lpstr>Material</vt:lpstr>
    </vt:vector>
  </TitlesOfParts>
  <Company>Technische Universiteit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2IL05 Data Structures</dc:title>
  <dc:creator>Bettina Speckmann</dc:creator>
  <cp:lastModifiedBy>B. Luttik</cp:lastModifiedBy>
  <cp:revision>1472</cp:revision>
  <cp:lastPrinted>2016-01-06T14:18:42Z</cp:lastPrinted>
  <dcterms:created xsi:type="dcterms:W3CDTF">2007-08-26T17:39:31Z</dcterms:created>
  <dcterms:modified xsi:type="dcterms:W3CDTF">2016-01-06T17:18:36Z</dcterms:modified>
</cp:coreProperties>
</file>