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477" r:id="rId3"/>
    <p:sldId id="378" r:id="rId4"/>
    <p:sldId id="506" r:id="rId5"/>
    <p:sldId id="510" r:id="rId6"/>
    <p:sldId id="478" r:id="rId7"/>
    <p:sldId id="479" r:id="rId8"/>
    <p:sldId id="481" r:id="rId9"/>
    <p:sldId id="480" r:id="rId10"/>
    <p:sldId id="482" r:id="rId11"/>
    <p:sldId id="483" r:id="rId12"/>
    <p:sldId id="484" r:id="rId13"/>
    <p:sldId id="485" r:id="rId14"/>
    <p:sldId id="486" r:id="rId15"/>
    <p:sldId id="487" r:id="rId16"/>
    <p:sldId id="455" r:id="rId17"/>
    <p:sldId id="509" r:id="rId18"/>
    <p:sldId id="488" r:id="rId19"/>
    <p:sldId id="489" r:id="rId20"/>
    <p:sldId id="490" r:id="rId21"/>
    <p:sldId id="491" r:id="rId22"/>
    <p:sldId id="492" r:id="rId23"/>
    <p:sldId id="493" r:id="rId24"/>
    <p:sldId id="508" r:id="rId25"/>
    <p:sldId id="494" r:id="rId26"/>
    <p:sldId id="507" r:id="rId27"/>
    <p:sldId id="495" r:id="rId28"/>
    <p:sldId id="497" r:id="rId29"/>
    <p:sldId id="498" r:id="rId30"/>
    <p:sldId id="499" r:id="rId31"/>
    <p:sldId id="500" r:id="rId32"/>
    <p:sldId id="501" r:id="rId33"/>
    <p:sldId id="496" r:id="rId34"/>
    <p:sldId id="505" r:id="rId35"/>
    <p:sldId id="503" r:id="rId36"/>
    <p:sldId id="476" r:id="rId37"/>
    <p:sldId id="372" r:id="rId38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29"/>
    <a:srgbClr val="0075F6"/>
    <a:srgbClr val="66FFFF"/>
    <a:srgbClr val="00FFCC"/>
    <a:srgbClr val="6666FF"/>
    <a:srgbClr val="CC3399"/>
    <a:srgbClr val="B2B2B2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87351" autoAdjust="0"/>
  </p:normalViewPr>
  <p:slideViewPr>
    <p:cSldViewPr snapToGrid="0">
      <p:cViewPr varScale="1">
        <p:scale>
          <a:sx n="87" d="100"/>
          <a:sy n="87" d="100"/>
        </p:scale>
        <p:origin x="800" y="200"/>
      </p:cViewPr>
      <p:guideLst>
        <p:guide orient="horz" pos="2160"/>
        <p:guide pos="2880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 snapToGrid="0" snapToObjects="1">
      <p:cViewPr varScale="1">
        <p:scale>
          <a:sx n="82" d="100"/>
          <a:sy n="82" d="100"/>
        </p:scale>
        <p:origin x="-2512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A0A64D-BBF1-4427-8E6D-DD674507F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CFD8B5-0E2B-47C3-8C41-74533DDD4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0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8FB62-D5A8-46DE-9997-61C2E3F8AFE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0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x = log x / log 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2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property motivates the choice of a logarithm</a:t>
            </a:r>
          </a:p>
          <a:p>
            <a:endParaRPr lang="en-US" dirty="0" smtClean="0"/>
          </a:p>
          <a:p>
            <a:r>
              <a:rPr lang="en-US" dirty="0" smtClean="0"/>
              <a:t>N.B. I(AB) = I(A) is possible (if B is repeating what</a:t>
            </a:r>
            <a:r>
              <a:rPr lang="en-US" baseline="0" dirty="0" smtClean="0"/>
              <a:t> was already said in 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81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trick with sorted deck of 27 </a:t>
            </a:r>
            <a:r>
              <a:rPr lang="en-US" dirty="0" smtClean="0"/>
              <a:t>playing</a:t>
            </a:r>
            <a:r>
              <a:rPr lang="en-US" baseline="0" dirty="0" smtClean="0"/>
              <a:t> cards.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Explanation (to be shown later, using 27 SET cards)</a:t>
            </a:r>
            <a:endParaRPr lang="en-US" baseline="0" dirty="0" smtClean="0"/>
          </a:p>
          <a:p>
            <a:r>
              <a:rPr lang="en-US" baseline="0" dirty="0" smtClean="0"/>
              <a:t>Each question is a ternary question about one aspect:</a:t>
            </a:r>
          </a:p>
          <a:p>
            <a:r>
              <a:rPr lang="en-US" baseline="0" dirty="0" smtClean="0"/>
              <a:t>Is it a squiggle, rectangle, or ellipse?</a:t>
            </a:r>
          </a:p>
          <a:p>
            <a:r>
              <a:rPr lang="en-US" baseline="0" dirty="0" smtClean="0"/>
              <a:t>Is it red, blue, or green?</a:t>
            </a:r>
          </a:p>
          <a:p>
            <a:r>
              <a:rPr lang="en-US" baseline="0" dirty="0" smtClean="0"/>
              <a:t>Are there one, two, or three objects?</a:t>
            </a:r>
          </a:p>
          <a:p>
            <a:r>
              <a:rPr lang="en-US" baseline="0" dirty="0" smtClean="0"/>
              <a:t>Also observe what is invariant under the reordering of the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1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with</a:t>
            </a:r>
            <a:r>
              <a:rPr lang="en-US" baseline="0" dirty="0" smtClean="0"/>
              <a:t> binary choices, then card “color” (choice among 4)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N, because there are 2</a:t>
            </a:r>
            <a:r>
              <a:rPr lang="en-US" baseline="30000" dirty="0" smtClean="0"/>
              <a:t>N</a:t>
            </a:r>
            <a:r>
              <a:rPr lang="en-US" baseline="0" dirty="0" smtClean="0"/>
              <a:t> sequences of N bits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do it in 2 bit / symbol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Ideal: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3 = 1.58496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Consider groups of symbols: blocks of 2 symbols ➔ 3</a:t>
            </a:r>
            <a:r>
              <a:rPr lang="en-US" baseline="30000" dirty="0" smtClean="0"/>
              <a:t>2</a:t>
            </a:r>
            <a:r>
              <a:rPr lang="en-US" baseline="0" dirty="0" smtClean="0"/>
              <a:t> = 9 virtual symbols, requires 4 bits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 symbols➔ 3</a:t>
            </a:r>
            <a:r>
              <a:rPr lang="en-US" baseline="30000" dirty="0" smtClean="0"/>
              <a:t>3</a:t>
            </a:r>
            <a:r>
              <a:rPr lang="en-US" baseline="0" dirty="0" smtClean="0"/>
              <a:t> = 27 virtual symbols, requires 5 bits, i.e. 5/3 = 1.66667 per symbol on average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 symbols➔ 3</a:t>
            </a:r>
            <a:r>
              <a:rPr lang="en-US" baseline="30000" dirty="0" smtClean="0"/>
              <a:t>5</a:t>
            </a:r>
            <a:r>
              <a:rPr lang="en-US" baseline="0" dirty="0" smtClean="0"/>
              <a:t> = 243 virtual symbols, requires 8 bits, i.e. 8/5 = 1.6 per symbol on average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How to encode binary choices efficiently on ternary channel?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0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Memory: e.g.,</a:t>
            </a:r>
            <a:r>
              <a:rPr lang="en-US" baseline="0" dirty="0" smtClean="0"/>
              <a:t> </a:t>
            </a:r>
            <a:r>
              <a:rPr lang="en-US" dirty="0" smtClean="0"/>
              <a:t>letter U is</a:t>
            </a:r>
            <a:r>
              <a:rPr lang="en-US" baseline="0" dirty="0" smtClean="0"/>
              <a:t> more probable after Q</a:t>
            </a:r>
          </a:p>
          <a:p>
            <a:endParaRPr lang="en-US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Cf. Finite </a:t>
            </a:r>
            <a:r>
              <a:rPr lang="en-US" dirty="0" smtClean="0"/>
              <a:t>Automaton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Sender can be modeled as an information source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5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9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H(0.11)</a:t>
            </a:r>
            <a:r>
              <a:rPr lang="en-US" baseline="0" dirty="0" smtClean="0"/>
              <a:t> = 0.4999</a:t>
            </a:r>
          </a:p>
          <a:p>
            <a:r>
              <a:rPr lang="en-US" baseline="0" dirty="0" smtClean="0"/>
              <a:t>–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0.11 = 3.184  multiplied by 0.11 ➔ 0.350</a:t>
            </a:r>
          </a:p>
          <a:p>
            <a:r>
              <a:rPr lang="en-US" baseline="0" dirty="0" smtClean="0"/>
              <a:t>–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0.89 = 0.168  multiplied by 0.89 ➔ 0.150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67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Maximum entropy</a:t>
            </a:r>
            <a:r>
              <a:rPr lang="en-US" baseline="0" dirty="0" smtClean="0"/>
              <a:t> when p = 1/3: all messages equally probable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33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r>
              <a:rPr lang="en-US" baseline="0" dirty="0" smtClean="0"/>
              <a:t> when extremes are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9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one (viz. the sorted order) among the N! permutations of N keys</a:t>
            </a:r>
          </a:p>
          <a:p>
            <a:r>
              <a:rPr lang="en-US" dirty="0" smtClean="0"/>
              <a:t>All permutations equally probable</a:t>
            </a:r>
          </a:p>
          <a:p>
            <a:r>
              <a:rPr lang="en-US" dirty="0" smtClean="0"/>
              <a:t>Information content</a:t>
            </a:r>
            <a:r>
              <a:rPr lang="en-US" baseline="0" dirty="0" smtClean="0"/>
              <a:t> is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N! = </a:t>
            </a:r>
            <a:r>
              <a:rPr lang="en-US" baseline="0" dirty="0" err="1" smtClean="0"/>
              <a:t>Ω</a:t>
            </a:r>
            <a:r>
              <a:rPr lang="en-US" baseline="0" dirty="0" smtClean="0"/>
              <a:t>(N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N)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comparison yields</a:t>
            </a:r>
            <a:r>
              <a:rPr lang="en-US" baseline="0" dirty="0" smtClean="0"/>
              <a:t> at most 1 bit of information; hence, </a:t>
            </a:r>
            <a:r>
              <a:rPr lang="en-US" baseline="0" dirty="0" err="1" smtClean="0"/>
              <a:t>Ω</a:t>
            </a:r>
            <a:r>
              <a:rPr lang="en-US" baseline="0" dirty="0" smtClean="0"/>
              <a:t>(N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N) comparison needed</a:t>
            </a:r>
          </a:p>
          <a:p>
            <a:r>
              <a:rPr lang="en-US" baseline="0" dirty="0" smtClean="0"/>
              <a:t>N.B. A comparison could yield 0 bits: if you already know a &lt; b and b &lt; c, then asking a &lt; c yields no (new)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Models of computation: abstract machines</a:t>
            </a:r>
            <a:r>
              <a:rPr lang="en-US" baseline="0" dirty="0" smtClean="0"/>
              <a:t> of varying complexity and computational power</a:t>
            </a:r>
          </a:p>
          <a:p>
            <a:endParaRPr lang="en-US" baseline="0" dirty="0" smtClean="0"/>
          </a:p>
          <a:p>
            <a:r>
              <a:rPr lang="en-US" dirty="0" smtClean="0"/>
              <a:t>Algorithms: abstract programs for abstract machines; avoids technicalities of computing</a:t>
            </a:r>
          </a:p>
          <a:p>
            <a:r>
              <a:rPr lang="en-US" dirty="0" smtClean="0"/>
              <a:t>A huge encyclopedia</a:t>
            </a:r>
            <a:r>
              <a:rPr lang="en-US" baseline="0" dirty="0" smtClean="0"/>
              <a:t> of (efficient) algorithms for a large collection of computational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7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a</a:t>
            </a:r>
            <a:r>
              <a:rPr lang="en-US" dirty="0" smtClean="0"/>
              <a:t> disadvantage</a:t>
            </a:r>
            <a:r>
              <a:rPr lang="en-US" baseline="0" dirty="0" smtClean="0"/>
              <a:t> of packing more messages together? Higher latency (encoded bits arrive after a longer delay)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2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Variable-length to variable-length</a:t>
            </a:r>
            <a:r>
              <a:rPr lang="en-US" baseline="0" dirty="0" smtClean="0"/>
              <a:t> </a:t>
            </a:r>
            <a:r>
              <a:rPr lang="en-US" baseline="0" dirty="0" smtClean="0"/>
              <a:t>code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Why does this code “work”; that is, why can it be </a:t>
            </a:r>
            <a:r>
              <a:rPr lang="en-US" baseline="0" dirty="0" smtClean="0"/>
              <a:t>decoded?</a:t>
            </a:r>
            <a:endParaRPr lang="en-US" baseline="0" dirty="0" smtClean="0"/>
          </a:p>
          <a:p>
            <a:r>
              <a:rPr lang="en-US" baseline="0" dirty="0" smtClean="0"/>
              <a:t>N.B. Only bits (0/1) are sent; no blanks or commas or separators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to decode: 11010001011 ➔ BBBBBBBAABBBBBA</a:t>
            </a:r>
          </a:p>
          <a:p>
            <a:r>
              <a:rPr lang="en-US" baseline="0" dirty="0" smtClean="0"/>
              <a:t>A kind of </a:t>
            </a:r>
            <a:r>
              <a:rPr lang="en-US" baseline="0" dirty="0" smtClean="0"/>
              <a:t>run-length </a:t>
            </a:r>
            <a:r>
              <a:rPr lang="en-US" baseline="0" dirty="0" smtClean="0"/>
              <a:t>encoding: 0, 1, 2, or 3-or-more adjacent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7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encode C as just 1: mean number of bits / message goes to 5/3 (is decodable)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Fixed-length blocks, fixed-length code words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about dice rolls?  6 messages, probability 1/6 (H = 2.585)</a:t>
            </a:r>
          </a:p>
          <a:p>
            <a:r>
              <a:rPr lang="en-US" baseline="0" dirty="0" smtClean="0"/>
              <a:t>How large should the groups be, to go below 2.6 bits / symbol on average?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5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Variable-length</a:t>
            </a:r>
            <a:r>
              <a:rPr lang="en-US" baseline="0" dirty="0" smtClean="0"/>
              <a:t> code words</a:t>
            </a:r>
          </a:p>
          <a:p>
            <a:r>
              <a:rPr lang="en-US" dirty="0" smtClean="0"/>
              <a:t>Decoding</a:t>
            </a:r>
            <a:r>
              <a:rPr lang="en-US" baseline="0" dirty="0" smtClean="0"/>
              <a:t> is a concern: here, it </a:t>
            </a:r>
            <a:r>
              <a:rPr lang="en-US" baseline="0" dirty="0" smtClean="0"/>
              <a:t>works.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Ideal compression, entropy is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53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i</a:t>
            </a:r>
            <a:r>
              <a:rPr lang="en-US" dirty="0" smtClean="0"/>
              <a:t>ncludes links</a:t>
            </a:r>
            <a:r>
              <a:rPr lang="en-US" baseline="0" dirty="0" smtClean="0"/>
              <a:t> to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5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78686-E4A7-4F34-BF72-1AA12B152A0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no modification is wanted, this</a:t>
            </a:r>
            <a:r>
              <a:rPr lang="en-US" baseline="0" dirty="0" smtClean="0"/>
              <a:t> will still involve many computations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Major applications: telephony, radio/television broadcasting, internet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will usually speak about “channel”, but that can also mean “memory”.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Claude Shannon (1948), “A Mathematical Theory of Communication”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Quoted</a:t>
            </a:r>
            <a:r>
              <a:rPr lang="en-US" baseline="0" dirty="0" smtClean="0"/>
              <a:t> from 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 Mathematical Theory of Communication”,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The Bell System Technical Journal,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Vol. 27, pp. 379–423, 623–656, July, October, 1948. 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the major e</a:t>
            </a:r>
            <a:r>
              <a:rPr lang="en-US" dirty="0" smtClean="0"/>
              <a:t>ngineering problems are varies over time.</a:t>
            </a:r>
          </a:p>
          <a:p>
            <a:r>
              <a:rPr lang="en-US" dirty="0" smtClean="0"/>
              <a:t>In</a:t>
            </a:r>
            <a:r>
              <a:rPr lang="en-US" baseline="0" dirty="0" smtClean="0"/>
              <a:t> the past, they were different from nowadays.</a:t>
            </a:r>
          </a:p>
          <a:p>
            <a:r>
              <a:rPr lang="en-US" baseline="0" dirty="0" smtClean="0"/>
              <a:t>The future will be different again.</a:t>
            </a:r>
          </a:p>
          <a:p>
            <a:r>
              <a:rPr lang="en-US" baseline="0" dirty="0" smtClean="0"/>
              <a:t>Theory should be developed for the appropriate context.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8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Qualitative understanding</a:t>
            </a:r>
            <a:r>
              <a:rPr lang="en-US" baseline="0" dirty="0" smtClean="0"/>
              <a:t> of information</a:t>
            </a:r>
          </a:p>
          <a:p>
            <a:endParaRPr lang="en-US" baseline="0" dirty="0" smtClean="0"/>
          </a:p>
          <a:p>
            <a:r>
              <a:rPr lang="en-US" dirty="0" smtClean="0"/>
              <a:t>Encode </a:t>
            </a:r>
            <a:r>
              <a:rPr lang="en-US" dirty="0" smtClean="0"/>
              <a:t>each</a:t>
            </a:r>
            <a:r>
              <a:rPr lang="en-US" baseline="0" dirty="0" smtClean="0"/>
              <a:t> coin flip in one bit (0 vs 1), and a card “color” in 2 bits</a:t>
            </a:r>
          </a:p>
          <a:p>
            <a:r>
              <a:rPr lang="en-US" baseline="0" dirty="0" smtClean="0"/>
              <a:t>Encode each dice roll in … bits: 2 not enough, 3 is “overkill”</a:t>
            </a:r>
          </a:p>
          <a:p>
            <a:r>
              <a:rPr lang="en-US" baseline="0" dirty="0" smtClean="0"/>
              <a:t>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N bits, where N is number of messages to be distinguished</a:t>
            </a:r>
          </a:p>
          <a:p>
            <a:r>
              <a:rPr lang="en-US" baseline="0" dirty="0" smtClean="0"/>
              <a:t>Can you encode each of the 6 dice rolls into log</a:t>
            </a:r>
            <a:r>
              <a:rPr lang="en-US" baseline="-25000" dirty="0" smtClean="0"/>
              <a:t>2</a:t>
            </a:r>
            <a:r>
              <a:rPr lang="en-US" baseline="0" dirty="0" smtClean="0"/>
              <a:t> 6 = 2.585 bits?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3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Qualitative understanding of information</a:t>
            </a:r>
          </a:p>
          <a:p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 ‘Yes’ versus ‘No’ to ‘Will you marry … ?’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0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Shannon (1948): in particular, he incorporated </a:t>
            </a:r>
            <a:r>
              <a:rPr lang="en-US" baseline="0" dirty="0" smtClean="0"/>
              <a:t>the role of probability</a:t>
            </a:r>
          </a:p>
          <a:p>
            <a:endParaRPr lang="en-US" dirty="0" smtClean="0"/>
          </a:p>
          <a:p>
            <a:r>
              <a:rPr lang="en-US" dirty="0" smtClean="0"/>
              <a:t>Why the minus </a:t>
            </a:r>
            <a:r>
              <a:rPr lang="en-US" dirty="0" smtClean="0"/>
              <a:t>sign? Otherwise it would be negative</a:t>
            </a:r>
            <a:r>
              <a:rPr lang="en-US" baseline="0" dirty="0" smtClean="0"/>
              <a:t> (probabilities are </a:t>
            </a:r>
            <a:r>
              <a:rPr lang="en-US" dirty="0" smtClean="0"/>
              <a:t>≤</a:t>
            </a:r>
            <a:r>
              <a:rPr lang="en-US" baseline="0" dirty="0" smtClean="0"/>
              <a:t> 1)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a logarithm? There are 2</a:t>
            </a:r>
            <a:r>
              <a:rPr lang="en-US" baseline="30000" dirty="0" smtClean="0"/>
              <a:t>N</a:t>
            </a:r>
            <a:r>
              <a:rPr lang="en-US" baseline="0" dirty="0" smtClean="0"/>
              <a:t> sequences of N bits.</a:t>
            </a:r>
          </a:p>
          <a:p>
            <a:r>
              <a:rPr lang="en-US" baseline="0" dirty="0" smtClean="0"/>
              <a:t>log </a:t>
            </a:r>
            <a:r>
              <a:rPr lang="en-US" baseline="0" dirty="0" err="1" smtClean="0"/>
              <a:t>pq</a:t>
            </a:r>
            <a:r>
              <a:rPr lang="en-US" baseline="0" dirty="0" smtClean="0"/>
              <a:t> = log p + log q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596"/>
            <a:ext cx="4040188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8924"/>
            <a:ext cx="4040188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8596"/>
            <a:ext cx="4041775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8924"/>
            <a:ext cx="4041775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86775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pic>
        <p:nvPicPr>
          <p:cNvPr id="2054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.tue.nl/~wstomv/edu/2is80/information/Huffman_assistant.js" TargetMode="External"/><Relationship Id="rId4" Type="http://schemas.openxmlformats.org/officeDocument/2006/relationships/hyperlink" Target="http://www.win.tue.nl/~wstomv/edu/2is80/information/encode_tree.j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n.tue.nl/~wstomv/edu/javascript/machine.htm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formation" TargetMode="External"/><Relationship Id="rId4" Type="http://schemas.openxmlformats.org/officeDocument/2006/relationships/hyperlink" Target="https://en.wikipedia.org/wiki/Unit_of_information" TargetMode="External"/><Relationship Id="rId5" Type="http://schemas.openxmlformats.org/officeDocument/2006/relationships/hyperlink" Target="https://en.wikipedia.org/wiki/Entropy_(information_theory)" TargetMode="External"/><Relationship Id="rId6" Type="http://schemas.openxmlformats.org/officeDocument/2006/relationships/hyperlink" Target="https://en.wikipedia.org/wiki/Shannon's_source_coding_theore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pg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0ASFxKS9sg" TargetMode="External"/><Relationship Id="rId3" Type="http://schemas.openxmlformats.org/officeDocument/2006/relationships/hyperlink" Target="http://www.youtube.com/watch?v=lICOtR078G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</a:t>
            </a:r>
            <a:br>
              <a:rPr lang="en-US" dirty="0" smtClean="0"/>
            </a:br>
            <a:r>
              <a:rPr lang="en-US" dirty="0" smtClean="0">
                <a:solidFill>
                  <a:srgbClr val="0075F6"/>
                </a:solidFill>
              </a:rPr>
              <a:t>Fun</a:t>
            </a:r>
            <a:r>
              <a:rPr lang="en-US" dirty="0" smtClean="0"/>
              <a:t>damentals of Informatics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379787"/>
            <a:ext cx="6778625" cy="2432427"/>
          </a:xfrm>
        </p:spPr>
        <p:txBody>
          <a:bodyPr/>
          <a:lstStyle/>
          <a:p>
            <a:pPr eaLnBrk="1" hangingPunct="1"/>
            <a:r>
              <a:rPr lang="en-US" dirty="0"/>
              <a:t>Quartile 2, </a:t>
            </a:r>
            <a:r>
              <a:rPr lang="en-US" dirty="0" smtClean="0"/>
              <a:t>2015–2016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Lecture 9: Information, Compression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Lecturer: Tom Verhoeff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</a:t>
            </a:r>
            <a:r>
              <a:rPr lang="en-US" dirty="0" smtClean="0"/>
              <a:t>Information?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information received depends on:</a:t>
            </a:r>
          </a:p>
          <a:p>
            <a:endParaRPr lang="en-US" dirty="0"/>
          </a:p>
          <a:p>
            <a:pPr lvl="1"/>
            <a:r>
              <a:rPr lang="en-US" dirty="0" smtClean="0"/>
              <a:t>Probabilities </a:t>
            </a:r>
            <a:r>
              <a:rPr lang="en-US" dirty="0" smtClean="0"/>
              <a:t>of </a:t>
            </a:r>
            <a:r>
              <a:rPr lang="en-US" dirty="0" smtClean="0"/>
              <a:t>messages</a:t>
            </a:r>
            <a:endParaRPr lang="en-US" dirty="0" smtClean="0"/>
          </a:p>
          <a:p>
            <a:pPr lvl="1"/>
            <a:r>
              <a:rPr lang="en-US" dirty="0" smtClean="0"/>
              <a:t>Lower probability ⇒ more </a:t>
            </a:r>
            <a:r>
              <a:rPr lang="en-US" dirty="0" smtClean="0"/>
              <a:t>information</a:t>
            </a:r>
            <a:endParaRPr lang="en-US" dirty="0" smtClean="0"/>
          </a:p>
        </p:txBody>
      </p:sp>
      <p:pic>
        <p:nvPicPr>
          <p:cNvPr id="4" name="Picture 3" descr="marriage-cartoon-4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7" b="-173"/>
          <a:stretch/>
        </p:blipFill>
        <p:spPr>
          <a:xfrm>
            <a:off x="5593141" y="1839675"/>
            <a:ext cx="3550859" cy="4469050"/>
          </a:xfrm>
          <a:prstGeom prst="rect">
            <a:avLst/>
          </a:prstGeom>
        </p:spPr>
      </p:pic>
      <p:pic>
        <p:nvPicPr>
          <p:cNvPr id="5" name="Picture 4" descr="yes-no-buttons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38" y="3492946"/>
            <a:ext cx="42037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5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information correlates to the </a:t>
            </a:r>
            <a:r>
              <a:rPr lang="en-US" i="1" dirty="0" smtClean="0"/>
              <a:t>amount of surprise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the </a:t>
            </a:r>
            <a:r>
              <a:rPr lang="en-US" i="1" dirty="0" smtClean="0"/>
              <a:t>amount of reduction in uncertainty</a:t>
            </a:r>
          </a:p>
          <a:p>
            <a:endParaRPr lang="en-US" dirty="0"/>
          </a:p>
          <a:p>
            <a:r>
              <a:rPr lang="en-US" dirty="0" smtClean="0"/>
              <a:t>Shannon’s Probabilistic Information </a:t>
            </a:r>
            <a:r>
              <a:rPr lang="en-US" dirty="0"/>
              <a:t>T</a:t>
            </a:r>
            <a:r>
              <a:rPr lang="en-US" dirty="0" smtClean="0"/>
              <a:t>heory</a:t>
            </a:r>
          </a:p>
          <a:p>
            <a:pPr lvl="1"/>
            <a:r>
              <a:rPr lang="en-US" dirty="0" smtClean="0"/>
              <a:t>(There is also an Algorithmic Information Theory.)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1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Anti-Information: creates uncertainty</a:t>
            </a:r>
          </a:p>
          <a:p>
            <a:endParaRPr lang="en-US" dirty="0"/>
          </a:p>
          <a:p>
            <a:r>
              <a:rPr lang="en-US" dirty="0" smtClean="0"/>
              <a:t>People like to consume information</a:t>
            </a:r>
            <a:endParaRPr lang="en-US" dirty="0"/>
          </a:p>
          <a:p>
            <a:r>
              <a:rPr lang="en-US" dirty="0" smtClean="0"/>
              <a:t>Willing to pay for anti-information, to get into a situation where they can enjoy consumption of information: </a:t>
            </a:r>
            <a:r>
              <a:rPr lang="en-US" i="1" dirty="0" smtClean="0"/>
              <a:t>lottery, gambling</a:t>
            </a:r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Noise</a:t>
            </a:r>
            <a:r>
              <a:rPr lang="en-US" dirty="0" smtClean="0"/>
              <a:t> in communication channel increases uncertainty</a:t>
            </a:r>
            <a:endParaRPr lang="en-US" dirty="0"/>
          </a:p>
        </p:txBody>
      </p:sp>
      <p:pic>
        <p:nvPicPr>
          <p:cNvPr id="4" name="Picture 3" descr="routlette-whe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66" y="3310941"/>
            <a:ext cx="3492500" cy="2324100"/>
          </a:xfrm>
          <a:prstGeom prst="rect">
            <a:avLst/>
          </a:prstGeom>
        </p:spPr>
      </p:pic>
      <p:pic>
        <p:nvPicPr>
          <p:cNvPr id="5" name="Picture 4" descr="lottery-ball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433" y="3315108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4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Definition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Shannon (1948): incorporates role of probability</a:t>
            </a:r>
          </a:p>
          <a:p>
            <a:r>
              <a:rPr lang="en-US" dirty="0" smtClean="0"/>
              <a:t>Let S be the set of possible answers (messages)</a:t>
            </a:r>
          </a:p>
          <a:p>
            <a:r>
              <a:rPr lang="en-US" dirty="0" smtClean="0"/>
              <a:t>Let P(A) be the probability of answer A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0 ≤ P(A) ≤ 1 for all A ∈ S</a:t>
            </a:r>
          </a:p>
          <a:p>
            <a:pPr lvl="1"/>
            <a:r>
              <a:rPr lang="en-US" dirty="0" smtClean="0"/>
              <a:t>                           (all probabilities sum to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i="1" dirty="0" smtClean="0"/>
              <a:t>Amount of information </a:t>
            </a:r>
            <a:r>
              <a:rPr lang="en-US" dirty="0" smtClean="0"/>
              <a:t>(measured in bits) in answer A: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00" y="4604577"/>
            <a:ext cx="6553200" cy="1054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12" y="3133188"/>
            <a:ext cx="1689736" cy="6406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1898" y="1692985"/>
            <a:ext cx="1871164" cy="264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b="1" dirty="0" smtClean="0"/>
              <a:t>bit</a:t>
            </a:r>
            <a:r>
              <a:rPr lang="en-US" dirty="0" smtClean="0"/>
              <a:t> = receiving an answer whose probability equals 0.5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bit = binary digit</a:t>
            </a:r>
          </a:p>
          <a:p>
            <a:endParaRPr lang="en-US" dirty="0"/>
          </a:p>
          <a:p>
            <a:r>
              <a:rPr lang="en-US" dirty="0" smtClean="0"/>
              <a:t>Using another logarithm base: scales by a factor</a:t>
            </a:r>
          </a:p>
          <a:p>
            <a:r>
              <a:rPr lang="en-US" dirty="0" smtClean="0"/>
              <a:t>Natural logarithm: information unit </a:t>
            </a:r>
            <a:r>
              <a:rPr lang="en-US" b="1" dirty="0" err="1" smtClean="0"/>
              <a:t>nat</a:t>
            </a:r>
            <a:endParaRPr lang="en-US" dirty="0"/>
          </a:p>
          <a:p>
            <a:r>
              <a:rPr lang="en-US" dirty="0"/>
              <a:t>1 bit = </a:t>
            </a:r>
            <a:r>
              <a:rPr lang="en-US" dirty="0" smtClean="0"/>
              <a:t>0.693147 </a:t>
            </a:r>
            <a:r>
              <a:rPr lang="en-US" dirty="0" err="1" smtClean="0"/>
              <a:t>nat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nat</a:t>
            </a:r>
            <a:r>
              <a:rPr lang="en-US" dirty="0"/>
              <a:t> = </a:t>
            </a:r>
            <a:r>
              <a:rPr lang="en-US" dirty="0" smtClean="0"/>
              <a:t>1.4427 bit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atex-image-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01" y="1909595"/>
            <a:ext cx="40640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Information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78280"/>
          </a:xfrm>
        </p:spPr>
        <p:txBody>
          <a:bodyPr/>
          <a:lstStyle/>
          <a:p>
            <a:r>
              <a:rPr lang="en-US" dirty="0"/>
              <a:t>I(A) → ∞, if P(A) → 0 (an impossible answer never occurs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I(A) = 0 (no information), if P (A) = 1 (certainty): </a:t>
            </a:r>
            <a:r>
              <a:rPr lang="en-US" dirty="0" smtClean="0"/>
              <a:t>log </a:t>
            </a:r>
            <a:r>
              <a:rPr lang="en-US" dirty="0"/>
              <a:t>1 = </a:t>
            </a:r>
            <a:r>
              <a:rPr lang="en-US" dirty="0" smtClean="0"/>
              <a:t>0</a:t>
            </a:r>
          </a:p>
          <a:p>
            <a:endParaRPr lang="en-US" dirty="0"/>
          </a:p>
          <a:p>
            <a:r>
              <a:rPr lang="en-US" dirty="0" smtClean="0"/>
              <a:t>0 ≤ I</a:t>
            </a:r>
            <a:r>
              <a:rPr lang="en-US" dirty="0"/>
              <a:t>(A</a:t>
            </a:r>
            <a:r>
              <a:rPr lang="en-US" dirty="0" smtClean="0"/>
              <a:t>) &lt; ∞, if 0 &lt; P</a:t>
            </a:r>
            <a:r>
              <a:rPr lang="en-US" dirty="0"/>
              <a:t>(A</a:t>
            </a:r>
            <a:r>
              <a:rPr lang="en-US" dirty="0" smtClean="0"/>
              <a:t>) ≤ 1 </a:t>
            </a:r>
          </a:p>
          <a:p>
            <a:endParaRPr lang="en-US" dirty="0"/>
          </a:p>
          <a:p>
            <a:r>
              <a:rPr lang="en-US" dirty="0"/>
              <a:t>I(A) &gt; I(B), if and only if P(A) &lt; P(B)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probability </a:t>
            </a:r>
            <a:r>
              <a:rPr lang="en-US" dirty="0" smtClean="0"/>
              <a:t>⇒ higher amount </a:t>
            </a:r>
            <a:r>
              <a:rPr lang="en-US" dirty="0"/>
              <a:t>of information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I(AB</a:t>
            </a:r>
            <a:r>
              <a:rPr lang="en-US" dirty="0" smtClean="0"/>
              <a:t>) ≤ I</a:t>
            </a:r>
            <a:r>
              <a:rPr lang="en-US" dirty="0"/>
              <a:t>(A</a:t>
            </a:r>
            <a:r>
              <a:rPr lang="en-US" dirty="0" smtClean="0"/>
              <a:t>) + I</a:t>
            </a:r>
            <a:r>
              <a:rPr lang="en-US" dirty="0"/>
              <a:t>(B)</a:t>
            </a:r>
            <a:r>
              <a:rPr lang="en-US" dirty="0" smtClean="0"/>
              <a:t>: information is </a:t>
            </a:r>
            <a:r>
              <a:rPr lang="en-US" i="1" dirty="0" err="1" smtClean="0"/>
              <a:t>subadditive</a:t>
            </a:r>
            <a:endParaRPr lang="en-US" i="1" dirty="0"/>
          </a:p>
          <a:p>
            <a:pPr lvl="1"/>
            <a:r>
              <a:rPr lang="en-US" dirty="0" smtClean="0"/>
              <a:t>AB stands for receiving answers A and B</a:t>
            </a:r>
          </a:p>
          <a:p>
            <a:pPr lvl="1"/>
            <a:endParaRPr lang="en-US" dirty="0"/>
          </a:p>
          <a:p>
            <a:r>
              <a:rPr lang="en-US" dirty="0"/>
              <a:t>I(AB) = I(A) + I(B</a:t>
            </a:r>
            <a:r>
              <a:rPr lang="en-US" dirty="0" smtClean="0"/>
              <a:t>) (</a:t>
            </a:r>
            <a:r>
              <a:rPr lang="en-US" i="1" dirty="0" smtClean="0"/>
              <a:t>additive</a:t>
            </a:r>
            <a:r>
              <a:rPr lang="en-US" dirty="0" smtClean="0"/>
              <a:t>), </a:t>
            </a:r>
            <a:r>
              <a:rPr lang="en-US" b="1" dirty="0"/>
              <a:t>if</a:t>
            </a:r>
            <a:r>
              <a:rPr lang="en-US" dirty="0"/>
              <a:t> A and B are </a:t>
            </a:r>
            <a:r>
              <a:rPr lang="en-US" i="1" dirty="0"/>
              <a:t>statistically </a:t>
            </a:r>
            <a:r>
              <a:rPr lang="en-US" i="1" dirty="0" smtClean="0"/>
              <a:t>independent</a:t>
            </a:r>
            <a:endParaRPr lang="en-US" dirty="0" smtClean="0"/>
          </a:p>
          <a:p>
            <a:pPr lvl="1"/>
            <a:r>
              <a:rPr lang="en-US" dirty="0" smtClean="0"/>
              <a:t>P(</a:t>
            </a:r>
            <a:r>
              <a:rPr lang="en-US" dirty="0"/>
              <a:t>AB) = </a:t>
            </a:r>
            <a:r>
              <a:rPr lang="en-US" dirty="0" smtClean="0"/>
              <a:t>P(</a:t>
            </a:r>
            <a:r>
              <a:rPr lang="en-US" dirty="0"/>
              <a:t>A</a:t>
            </a:r>
            <a:r>
              <a:rPr lang="en-US" dirty="0" smtClean="0"/>
              <a:t>) P(B)</a:t>
            </a:r>
            <a:r>
              <a:rPr lang="en-US" dirty="0"/>
              <a:t> </a:t>
            </a:r>
            <a:r>
              <a:rPr lang="en-US" dirty="0" smtClean="0"/>
              <a:t>  (this motivates the logarithm)</a:t>
            </a:r>
            <a:endParaRPr lang="en-US" dirty="0"/>
          </a:p>
          <a:p>
            <a:pPr lvl="1"/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Any-Card-Any-Number (ACAN)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volunteer</a:t>
            </a:r>
          </a:p>
          <a:p>
            <a:r>
              <a:rPr lang="en-US" dirty="0" smtClean="0"/>
              <a:t>27 playing cards</a:t>
            </a:r>
          </a:p>
          <a:p>
            <a:r>
              <a:rPr lang="en-US" dirty="0" smtClean="0"/>
              <a:t>1 magician</a:t>
            </a:r>
          </a:p>
          <a:p>
            <a:r>
              <a:rPr lang="en-US" dirty="0" smtClean="0"/>
              <a:t>3 questions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playing-card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814" y="1265538"/>
            <a:ext cx="508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Ternary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encode </a:t>
            </a:r>
            <a:r>
              <a:rPr lang="en-US" i="1" dirty="0" smtClean="0"/>
              <a:t>ternary</a:t>
            </a:r>
            <a:r>
              <a:rPr lang="en-US" dirty="0" smtClean="0"/>
              <a:t> choices efficiently on </a:t>
            </a:r>
            <a:r>
              <a:rPr lang="en-US" i="1" dirty="0" smtClean="0"/>
              <a:t>binary</a:t>
            </a:r>
            <a:r>
              <a:rPr lang="en-US" dirty="0" smtClean="0"/>
              <a:t> channel?</a:t>
            </a:r>
          </a:p>
          <a:p>
            <a:endParaRPr lang="en-US" dirty="0"/>
          </a:p>
          <a:p>
            <a:r>
              <a:rPr lang="en-US" dirty="0" smtClean="0"/>
              <a:t>Binary channel: communicates bits (0, 1)</a:t>
            </a:r>
          </a:p>
          <a:p>
            <a:endParaRPr lang="en-US" dirty="0"/>
          </a:p>
          <a:p>
            <a:r>
              <a:rPr lang="en-US" dirty="0" smtClean="0"/>
              <a:t>Ternary choice: symbols A, B, C</a:t>
            </a:r>
          </a:p>
          <a:p>
            <a:endParaRPr lang="en-US" dirty="0"/>
          </a:p>
          <a:p>
            <a:r>
              <a:rPr lang="en-US" dirty="0" smtClean="0"/>
              <a:t>How many bits needed per symbol?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261701"/>
          </a:xfrm>
        </p:spPr>
        <p:txBody>
          <a:bodyPr/>
          <a:lstStyle/>
          <a:p>
            <a:r>
              <a:rPr lang="en-US" dirty="0" smtClean="0"/>
              <a:t>Produces a sequence of messages (answers, symbols)</a:t>
            </a:r>
          </a:p>
          <a:p>
            <a:pPr lvl="1"/>
            <a:r>
              <a:rPr lang="en-US" dirty="0" smtClean="0"/>
              <a:t>From a given set (alphabet)</a:t>
            </a:r>
          </a:p>
          <a:p>
            <a:pPr lvl="1"/>
            <a:r>
              <a:rPr lang="en-US" dirty="0" smtClean="0"/>
              <a:t>With a probability distribution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 smtClean="0"/>
              <a:t>Discrete </a:t>
            </a:r>
            <a:r>
              <a:rPr lang="en-US" i="1" dirty="0" err="1" smtClean="0"/>
              <a:t>memoryless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messages are </a:t>
            </a:r>
            <a:r>
              <a:rPr lang="en-US" i="1" dirty="0" smtClean="0"/>
              <a:t>independent and identically distributed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With memory</a:t>
            </a:r>
            <a:r>
              <a:rPr lang="en-US" dirty="0" smtClean="0"/>
              <a:t> (not covered in this course):</a:t>
            </a:r>
          </a:p>
          <a:p>
            <a:pPr lvl="1"/>
            <a:r>
              <a:rPr lang="en-US" dirty="0" smtClean="0"/>
              <a:t>probabilities depend on state (past messages sent)</a:t>
            </a:r>
          </a:p>
        </p:txBody>
      </p:sp>
      <p:pic>
        <p:nvPicPr>
          <p:cNvPr id="4" name="Picture 3" descr="Infsr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93" y="2592641"/>
            <a:ext cx="4343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1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Entropy</a:t>
            </a:r>
            <a:r>
              <a:rPr lang="en-US" dirty="0" smtClean="0"/>
              <a:t> H(S) of information source S:</a:t>
            </a:r>
          </a:p>
          <a:p>
            <a:pPr lvl="1"/>
            <a:r>
              <a:rPr lang="en-US" dirty="0" smtClean="0"/>
              <a:t>Average (expected, mean) amount of information per message</a:t>
            </a:r>
          </a:p>
          <a:p>
            <a:endParaRPr lang="en-US" dirty="0"/>
          </a:p>
          <a:p>
            <a:r>
              <a:rPr lang="en-US" dirty="0" smtClean="0"/>
              <a:t>Discrete </a:t>
            </a:r>
            <a:r>
              <a:rPr lang="en-US" dirty="0" err="1" smtClean="0"/>
              <a:t>memoryless</a:t>
            </a:r>
            <a:r>
              <a:rPr lang="en-US" dirty="0" smtClean="0"/>
              <a:t> information source: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Measured in bits</a:t>
            </a: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33" y="3106461"/>
            <a:ext cx="7368526" cy="79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Models of Computation</a:t>
            </a:r>
            <a:r>
              <a:rPr lang="en-US" dirty="0" smtClean="0"/>
              <a:t>: Automata</a:t>
            </a:r>
          </a:p>
          <a:p>
            <a:endParaRPr lang="en-US" dirty="0" smtClean="0"/>
          </a:p>
          <a:p>
            <a:r>
              <a:rPr lang="en-US" i="1" dirty="0" smtClean="0"/>
              <a:t>Algorithms</a:t>
            </a:r>
            <a:r>
              <a:rPr lang="en-US" dirty="0" smtClean="0"/>
              <a:t>: Computations that process information</a:t>
            </a:r>
          </a:p>
          <a:p>
            <a:endParaRPr lang="en-US" dirty="0" smtClean="0"/>
          </a:p>
          <a:p>
            <a:r>
              <a:rPr lang="en-US" i="1" dirty="0" smtClean="0"/>
              <a:t>Information</a:t>
            </a:r>
            <a:r>
              <a:rPr lang="en-US" dirty="0" smtClean="0"/>
              <a:t>: Communication &amp; Storage</a:t>
            </a:r>
          </a:p>
          <a:p>
            <a:endParaRPr lang="en-US" dirty="0" smtClean="0"/>
          </a:p>
          <a:p>
            <a:r>
              <a:rPr lang="en-US" i="1" dirty="0" smtClean="0"/>
              <a:t>Limits of Computability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24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Entropy: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Source: 2 messages, probabilities p and 1 – p = q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359" y="1910294"/>
            <a:ext cx="5270500" cy="469900"/>
          </a:xfrm>
          <a:prstGeom prst="rect">
            <a:avLst/>
          </a:prstGeom>
        </p:spPr>
      </p:pic>
      <p:pic>
        <p:nvPicPr>
          <p:cNvPr id="6" name="Picture 5" descr="latex-image-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63" y="2762892"/>
            <a:ext cx="8268593" cy="762000"/>
          </a:xfrm>
          <a:prstGeom prst="rect">
            <a:avLst/>
          </a:prstGeom>
        </p:spPr>
      </p:pic>
      <p:pic>
        <p:nvPicPr>
          <p:cNvPr id="7" name="Picture 6" descr="entropy-func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76" y="3796307"/>
            <a:ext cx="4100903" cy="276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2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Source: N messages, each with probability p = 1 / N</a:t>
            </a: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012" y="1922623"/>
            <a:ext cx="5816600" cy="469900"/>
          </a:xfrm>
          <a:prstGeom prst="rect">
            <a:avLst/>
          </a:prstGeom>
        </p:spPr>
      </p:pic>
      <p:pic>
        <p:nvPicPr>
          <p:cNvPr id="5" name="Picture 4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2" y="2857018"/>
            <a:ext cx="7849383" cy="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0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Source: 3 messages, probabilities p, p, and 1 – 2p = q</a:t>
            </a: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23" y="1922623"/>
            <a:ext cx="5486400" cy="469900"/>
          </a:xfrm>
          <a:prstGeom prst="rect">
            <a:avLst/>
          </a:prstGeom>
        </p:spPr>
      </p:pic>
      <p:pic>
        <p:nvPicPr>
          <p:cNvPr id="5" name="Picture 4" descr="latex-image-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70" y="2660825"/>
            <a:ext cx="7837054" cy="719554"/>
          </a:xfrm>
          <a:prstGeom prst="rect">
            <a:avLst/>
          </a:prstGeom>
        </p:spPr>
      </p:pic>
      <p:pic>
        <p:nvPicPr>
          <p:cNvPr id="6" name="Picture 5" descr="entropy-3-func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61" y="3680974"/>
            <a:ext cx="4446134" cy="30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1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information source S with N messages</a:t>
            </a:r>
          </a:p>
          <a:p>
            <a:endParaRPr lang="en-US" dirty="0"/>
          </a:p>
          <a:p>
            <a:r>
              <a:rPr lang="en-US" dirty="0" smtClean="0"/>
              <a:t>Entropy </a:t>
            </a:r>
            <a:r>
              <a:rPr lang="en-US" dirty="0"/>
              <a:t>bounds: 0 ≤ H(S) ≤ </a:t>
            </a:r>
            <a:r>
              <a:rPr lang="en-US" dirty="0" smtClean="0"/>
              <a:t>log₂ N</a:t>
            </a:r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dirty="0"/>
              <a:t>(S</a:t>
            </a:r>
            <a:r>
              <a:rPr lang="en-US" dirty="0" smtClean="0"/>
              <a:t>) = 0 if and only if P(A) = 1 for some message A</a:t>
            </a:r>
            <a:r>
              <a:rPr lang="en-US" dirty="0"/>
              <a:t>∈</a:t>
            </a:r>
            <a:r>
              <a:rPr lang="en-US" dirty="0" smtClean="0"/>
              <a:t>S (</a:t>
            </a:r>
            <a:r>
              <a:rPr lang="en-US" dirty="0"/>
              <a:t>certainty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dirty="0"/>
              <a:t>(S) = </a:t>
            </a:r>
            <a:r>
              <a:rPr lang="en-US" dirty="0" smtClean="0"/>
              <a:t>log₂ </a:t>
            </a:r>
            <a:r>
              <a:rPr lang="en-US" dirty="0"/>
              <a:t>N if and only if </a:t>
            </a:r>
            <a:r>
              <a:rPr lang="en-US" dirty="0" smtClean="0"/>
              <a:t>P(A) </a:t>
            </a:r>
            <a:r>
              <a:rPr lang="en-US" dirty="0"/>
              <a:t>= </a:t>
            </a:r>
            <a:r>
              <a:rPr lang="en-US" dirty="0" smtClean="0"/>
              <a:t>1/N </a:t>
            </a:r>
            <a:r>
              <a:rPr lang="en-US" dirty="0"/>
              <a:t>for all A∈S </a:t>
            </a:r>
            <a:r>
              <a:rPr lang="en-US" dirty="0" smtClean="0"/>
              <a:t>(</a:t>
            </a:r>
            <a:r>
              <a:rPr lang="en-US" dirty="0"/>
              <a:t>max. uncertainty)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on Comparison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Treated in more detail in tutorial session</a:t>
            </a:r>
          </a:p>
          <a:p>
            <a:r>
              <a:rPr lang="en-US" dirty="0" smtClean="0"/>
              <a:t>See </a:t>
            </a:r>
            <a:r>
              <a:rPr lang="en-US" i="1" dirty="0" smtClean="0"/>
              <a:t>Algorithms Unlocked</a:t>
            </a:r>
            <a:r>
              <a:rPr lang="en-US" dirty="0" smtClean="0"/>
              <a:t>, Chapter 4</a:t>
            </a:r>
          </a:p>
          <a:p>
            <a:endParaRPr lang="en-US" dirty="0"/>
          </a:p>
          <a:p>
            <a:r>
              <a:rPr lang="en-US" dirty="0" smtClean="0"/>
              <a:t>Sorting </a:t>
            </a:r>
            <a:r>
              <a:rPr lang="en-US" i="1" dirty="0" smtClean="0"/>
              <a:t>N</a:t>
            </a:r>
            <a:r>
              <a:rPr lang="en-US" dirty="0" smtClean="0"/>
              <a:t> items (keys), based on pairwise comparisons,</a:t>
            </a:r>
          </a:p>
          <a:p>
            <a:pPr lvl="1"/>
            <a:r>
              <a:rPr lang="en-US" dirty="0" smtClean="0"/>
              <a:t>requires, in the worst case, </a:t>
            </a:r>
            <a:r>
              <a:rPr lang="en-US" dirty="0" err="1" smtClean="0"/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log </a:t>
            </a:r>
            <a:r>
              <a:rPr lang="en-US" i="1" dirty="0" smtClean="0"/>
              <a:t>N</a:t>
            </a:r>
            <a:r>
              <a:rPr lang="en-US" dirty="0" smtClean="0"/>
              <a:t>) comparisons</a:t>
            </a:r>
          </a:p>
          <a:p>
            <a:endParaRPr lang="en-US" dirty="0"/>
          </a:p>
          <a:p>
            <a:r>
              <a:rPr lang="en-US" dirty="0" smtClean="0"/>
              <a:t>N.B. Can sort faster when not using pairwise comparisons</a:t>
            </a:r>
          </a:p>
          <a:p>
            <a:pPr lvl="1"/>
            <a:r>
              <a:rPr lang="en-US" dirty="0" smtClean="0"/>
              <a:t>Counting Sort</a:t>
            </a:r>
          </a:p>
          <a:p>
            <a:pPr lvl="1"/>
            <a:r>
              <a:rPr lang="en-US" dirty="0" smtClean="0"/>
              <a:t>Radix Sort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Source 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53622"/>
          </a:xfrm>
        </p:spPr>
        <p:txBody>
          <a:bodyPr/>
          <a:lstStyle/>
          <a:p>
            <a:r>
              <a:rPr lang="en-US" dirty="0" smtClean="0"/>
              <a:t>Source Coding Theorem (Shannon, 1948):</a:t>
            </a:r>
          </a:p>
          <a:p>
            <a:endParaRPr lang="en-US" dirty="0"/>
          </a:p>
          <a:p>
            <a:pPr lvl="1"/>
            <a:r>
              <a:rPr lang="en-US" dirty="0" smtClean="0"/>
              <a:t>Given: information source S with entropy H</a:t>
            </a:r>
          </a:p>
          <a:p>
            <a:pPr lvl="1"/>
            <a:r>
              <a:rPr lang="en-US" dirty="0" smtClean="0"/>
              <a:t>On average, each message of S can be encoded in ≈ H bits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precisely:</a:t>
            </a:r>
            <a:endParaRPr lang="en-US" dirty="0"/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ε</a:t>
            </a:r>
            <a:r>
              <a:rPr lang="en-US" dirty="0" smtClean="0"/>
              <a:t> &gt; 0,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exist </a:t>
            </a:r>
            <a:r>
              <a:rPr lang="en-US" i="1" dirty="0" smtClean="0"/>
              <a:t>lossless encoding/decoding algorithms</a:t>
            </a:r>
            <a:r>
              <a:rPr lang="en-US" dirty="0" smtClean="0"/>
              <a:t>, such that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message of S is encoded in &lt; H + </a:t>
            </a:r>
            <a:r>
              <a:rPr lang="en-US" dirty="0" err="1" smtClean="0"/>
              <a:t>ε</a:t>
            </a:r>
            <a:r>
              <a:rPr lang="en-US" dirty="0" smtClean="0"/>
              <a:t> bits, on average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lossless algorithm can achieve average &lt; H bits / message</a:t>
            </a:r>
          </a:p>
          <a:p>
            <a:pPr lvl="1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2041" y="3085718"/>
            <a:ext cx="7983499" cy="445088"/>
            <a:chOff x="582041" y="2933852"/>
            <a:chExt cx="7983499" cy="44508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82041" y="29338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7308860" y="29338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45451" y="29338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4" idx="3"/>
              <a:endCxn id="9" idx="1"/>
            </p:cNvCxnSpPr>
            <p:nvPr/>
          </p:nvCxnSpPr>
          <p:spPr bwMode="auto">
            <a:xfrm>
              <a:off x="183872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6" idx="3"/>
              <a:endCxn id="10" idx="1"/>
            </p:cNvCxnSpPr>
            <p:nvPr/>
          </p:nvCxnSpPr>
          <p:spPr bwMode="auto">
            <a:xfrm>
              <a:off x="520213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263746" y="2933852"/>
              <a:ext cx="1256680" cy="44508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627156" y="2933852"/>
              <a:ext cx="1256680" cy="445088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6" idx="1"/>
            </p:cNvCxnSpPr>
            <p:nvPr/>
          </p:nvCxnSpPr>
          <p:spPr bwMode="auto">
            <a:xfrm>
              <a:off x="3520426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3"/>
              <a:endCxn id="5" idx="1"/>
            </p:cNvCxnSpPr>
            <p:nvPr/>
          </p:nvCxnSpPr>
          <p:spPr bwMode="auto">
            <a:xfrm>
              <a:off x="6883836" y="3156396"/>
              <a:ext cx="42502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78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Source 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Source Coding Theorem does not promise that the encoding </a:t>
            </a:r>
            <a:r>
              <a:rPr lang="en-US" i="1" dirty="0" smtClean="0"/>
              <a:t>always</a:t>
            </a:r>
            <a:r>
              <a:rPr lang="en-US" dirty="0" smtClean="0"/>
              <a:t> succeeds in using </a:t>
            </a:r>
            <a:r>
              <a:rPr lang="en-US" dirty="0"/>
              <a:t>&lt; H + </a:t>
            </a:r>
            <a:r>
              <a:rPr lang="en-US" dirty="0" err="1"/>
              <a:t>ε</a:t>
            </a:r>
            <a:r>
              <a:rPr lang="en-US" dirty="0"/>
              <a:t> </a:t>
            </a:r>
            <a:r>
              <a:rPr lang="en-US" dirty="0" smtClean="0"/>
              <a:t>bits for </a:t>
            </a:r>
            <a:r>
              <a:rPr lang="en-US" i="1" dirty="0" smtClean="0"/>
              <a:t>every</a:t>
            </a:r>
            <a:r>
              <a:rPr lang="en-US" dirty="0" smtClean="0"/>
              <a:t> message</a:t>
            </a:r>
          </a:p>
          <a:p>
            <a:endParaRPr lang="en-US" dirty="0"/>
          </a:p>
          <a:p>
            <a:r>
              <a:rPr lang="en-US" dirty="0" smtClean="0"/>
              <a:t>It only states that this is accomplished </a:t>
            </a:r>
            <a:r>
              <a:rPr lang="en-US" i="1" dirty="0" smtClean="0"/>
              <a:t>on average</a:t>
            </a:r>
          </a:p>
          <a:p>
            <a:pPr lvl="1"/>
            <a:r>
              <a:rPr lang="en-US" dirty="0" smtClean="0"/>
              <a:t>That is, in the long run, measured over many messages</a:t>
            </a:r>
          </a:p>
          <a:p>
            <a:pPr lvl="1"/>
            <a:r>
              <a:rPr lang="en-US" dirty="0" smtClean="0"/>
              <a:t>Cf. the </a:t>
            </a:r>
            <a:r>
              <a:rPr lang="en-US" i="1" dirty="0" smtClean="0"/>
              <a:t>Law of Large Numbers</a:t>
            </a:r>
          </a:p>
          <a:p>
            <a:pPr lvl="1"/>
            <a:endParaRPr lang="en-US" i="1" dirty="0"/>
          </a:p>
          <a:p>
            <a:r>
              <a:rPr lang="en-US" dirty="0" smtClean="0"/>
              <a:t>This theorem motivates the relevance of entropy:</a:t>
            </a:r>
          </a:p>
          <a:p>
            <a:pPr lvl="1"/>
            <a:r>
              <a:rPr lang="en-US" dirty="0" smtClean="0"/>
              <a:t>H is a limit on the </a:t>
            </a:r>
            <a:r>
              <a:rPr lang="en-US" i="1" dirty="0" smtClean="0"/>
              <a:t>efficiency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Assumption: all channel symbols (bits) </a:t>
            </a:r>
            <a:r>
              <a:rPr lang="en-US" i="1" dirty="0" smtClean="0"/>
              <a:t>cost</a:t>
            </a:r>
            <a:r>
              <a:rPr lang="en-US" dirty="0" smtClean="0"/>
              <a:t> the same</a:t>
            </a:r>
          </a:p>
          <a:p>
            <a:pPr lvl="1"/>
            <a:r>
              <a:rPr lang="en-US" dirty="0" smtClean="0"/>
              <a:t>Cost: time, energy,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Source 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proof is technically involved (outside scope of 2IS80)</a:t>
            </a:r>
          </a:p>
          <a:p>
            <a:endParaRPr lang="en-US" dirty="0"/>
          </a:p>
          <a:p>
            <a:r>
              <a:rPr lang="en-US" dirty="0" smtClean="0"/>
              <a:t>However, it is noteworthy that basically any ‘random’ code works</a:t>
            </a:r>
          </a:p>
          <a:p>
            <a:endParaRPr lang="en-US" dirty="0"/>
          </a:p>
          <a:p>
            <a:r>
              <a:rPr lang="en-US" smtClean="0"/>
              <a:t>It involves encoding </a:t>
            </a:r>
            <a:r>
              <a:rPr lang="en-US" dirty="0" smtClean="0"/>
              <a:t>of multiple symbols (</a:t>
            </a:r>
            <a:r>
              <a:rPr lang="en-US" i="1" dirty="0" smtClean="0"/>
              <a:t>blocks</a:t>
            </a:r>
            <a:r>
              <a:rPr lang="en-US" dirty="0" smtClean="0"/>
              <a:t>) together</a:t>
            </a:r>
          </a:p>
          <a:p>
            <a:endParaRPr lang="en-US" dirty="0"/>
          </a:p>
          <a:p>
            <a:r>
              <a:rPr lang="en-US" dirty="0" smtClean="0"/>
              <a:t>The more symbols are packed together, the better the entropy can be approached</a:t>
            </a:r>
          </a:p>
          <a:p>
            <a:endParaRPr lang="en-US" dirty="0"/>
          </a:p>
          <a:p>
            <a:r>
              <a:rPr lang="en-US" dirty="0" smtClean="0"/>
              <a:t>The engineering challenge is to find codes with practical source encoding and decoding algorithms (easy to implement, efficient to execute)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Coding: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messages, A and B, each with probability 0.5 (H = 1)</a:t>
            </a:r>
          </a:p>
          <a:p>
            <a:pPr lvl="1"/>
            <a:r>
              <a:rPr lang="en-US" dirty="0" smtClean="0"/>
              <a:t>Encode A as 0, and B as 1</a:t>
            </a:r>
          </a:p>
          <a:p>
            <a:pPr lvl="1"/>
            <a:r>
              <a:rPr lang="en-US" dirty="0" smtClean="0"/>
              <a:t>Mean number of bits per message: 0.5*1 + 0.5*1 = 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Coding: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messages, A and B, with </a:t>
            </a:r>
            <a:r>
              <a:rPr lang="en-US" dirty="0" smtClean="0"/>
              <a:t>probabilities 0.2 and 0.8 (H = 0.72)</a:t>
            </a:r>
          </a:p>
          <a:p>
            <a:pPr lvl="1"/>
            <a:r>
              <a:rPr lang="en-US" dirty="0" smtClean="0"/>
              <a:t>Encode A as 0 and B as 1</a:t>
            </a:r>
          </a:p>
          <a:p>
            <a:pPr lvl="1"/>
            <a:r>
              <a:rPr lang="en-US" dirty="0" smtClean="0"/>
              <a:t>On average, 1 bit / message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be improved (on average):</a:t>
            </a: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07" y="3365309"/>
            <a:ext cx="8132966" cy="2196049"/>
          </a:xfrm>
          <a:prstGeom prst="rect">
            <a:avLst/>
          </a:prstGeom>
        </p:spPr>
      </p:pic>
      <p:pic>
        <p:nvPicPr>
          <p:cNvPr id="5" name="Picture 4" descr="latex-image-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3" y="5841701"/>
            <a:ext cx="8095977" cy="32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1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Theme 3: Information</a:t>
            </a:r>
            <a:endParaRPr lang="el-GR" dirty="0" smtClean="0">
              <a:cs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Coding: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messages, A, B, and C, each with probability 1/3 (H = 1.58)</a:t>
            </a:r>
          </a:p>
          <a:p>
            <a:pPr lvl="1"/>
            <a:r>
              <a:rPr lang="en-US" dirty="0" smtClean="0"/>
              <a:t>Encode A as 00, B as 01, and C as 10: 2 bits / message</a:t>
            </a:r>
          </a:p>
          <a:p>
            <a:pPr lvl="1"/>
            <a:endParaRPr lang="en-US" dirty="0"/>
          </a:p>
          <a:p>
            <a:r>
              <a:rPr lang="en-US" dirty="0" smtClean="0"/>
              <a:t>Can be improved (on average)</a:t>
            </a:r>
          </a:p>
          <a:p>
            <a:pPr lvl="1"/>
            <a:r>
              <a:rPr lang="en-US" dirty="0" smtClean="0"/>
              <a:t>27 sequences of 3 messages (</a:t>
            </a:r>
            <a:r>
              <a:rPr lang="en-US" dirty="0" err="1" smtClean="0"/>
              <a:t>equiprobable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Encode each sequence of 3 messages in 5 bits (32 possibilities)</a:t>
            </a:r>
          </a:p>
          <a:p>
            <a:pPr lvl="1"/>
            <a:r>
              <a:rPr lang="en-US" dirty="0" smtClean="0"/>
              <a:t>Mean number of bits per message: 5/3 = 1.67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243 sequences of 5 messages, encode in 8 bits (256 possibilities)</a:t>
            </a:r>
          </a:p>
          <a:p>
            <a:pPr lvl="1"/>
            <a:r>
              <a:rPr lang="en-US" dirty="0" smtClean="0"/>
              <a:t>Mean number of bits per message: 8/5 = 1.6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Coding: 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messages, A, B, C, with probabilities ¼, ¼, ½ (H = 1.5)</a:t>
            </a:r>
          </a:p>
          <a:p>
            <a:pPr lvl="1"/>
            <a:r>
              <a:rPr lang="en-US" dirty="0" smtClean="0"/>
              <a:t>Encode A as 00, B as 01, and C as 10: 2 bits / message</a:t>
            </a:r>
          </a:p>
          <a:p>
            <a:pPr lvl="1"/>
            <a:endParaRPr lang="en-US" dirty="0"/>
          </a:p>
          <a:p>
            <a:r>
              <a:rPr lang="en-US" dirty="0" smtClean="0"/>
              <a:t>Can be improved (on average):</a:t>
            </a:r>
          </a:p>
          <a:p>
            <a:pPr lvl="1"/>
            <a:r>
              <a:rPr lang="en-US" dirty="0" smtClean="0"/>
              <a:t>Encode A as 00, B as 01, and C as 1</a:t>
            </a:r>
          </a:p>
          <a:p>
            <a:pPr lvl="1"/>
            <a:r>
              <a:rPr lang="en-US" dirty="0" smtClean="0"/>
              <a:t>1.5 bits / message (expected)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8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Prefix-free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Variable-length </a:t>
            </a:r>
            <a:r>
              <a:rPr lang="en-US" dirty="0" smtClean="0"/>
              <a:t>code words</a:t>
            </a:r>
          </a:p>
          <a:p>
            <a:endParaRPr lang="en-US" dirty="0" smtClean="0"/>
          </a:p>
          <a:p>
            <a:r>
              <a:rPr lang="en-US" dirty="0" smtClean="0"/>
              <a:t>No code word is the </a:t>
            </a:r>
            <a:r>
              <a:rPr lang="en-US" i="1" dirty="0" smtClean="0"/>
              <a:t>prefix</a:t>
            </a:r>
            <a:r>
              <a:rPr lang="en-US" dirty="0" smtClean="0"/>
              <a:t> of another code word</a:t>
            </a:r>
          </a:p>
          <a:p>
            <a:pPr lvl="1"/>
            <a:r>
              <a:rPr lang="en-US" dirty="0" smtClean="0"/>
              <a:t>v is prefix of </a:t>
            </a:r>
            <a:r>
              <a:rPr lang="en-US" dirty="0" err="1" smtClean="0"/>
              <a:t>vw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Necessary and sufficient condition for </a:t>
            </a:r>
            <a:r>
              <a:rPr lang="en-US" i="1" dirty="0" smtClean="0"/>
              <a:t>unique left-to-right decoding</a:t>
            </a:r>
            <a:endParaRPr lang="en-US" i="1" dirty="0"/>
          </a:p>
          <a:p>
            <a:pPr lvl="1"/>
            <a:r>
              <a:rPr lang="en-US" dirty="0" smtClean="0"/>
              <a:t>Without requiring special separator symbols (spaces, commas)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Chapter 9 of </a:t>
            </a:r>
            <a:r>
              <a:rPr lang="en-US" i="1" dirty="0" smtClean="0"/>
              <a:t>Algorithms Unlocked</a:t>
            </a:r>
          </a:p>
          <a:p>
            <a:endParaRPr lang="en-US" dirty="0" smtClean="0"/>
          </a:p>
          <a:p>
            <a:r>
              <a:rPr lang="en-US" dirty="0" smtClean="0"/>
              <a:t>Given a set of messages with probabilities</a:t>
            </a:r>
          </a:p>
          <a:p>
            <a:r>
              <a:rPr lang="en-US" dirty="0" smtClean="0"/>
              <a:t>Constructs an </a:t>
            </a:r>
            <a:r>
              <a:rPr lang="en-US" i="1" dirty="0" smtClean="0"/>
              <a:t>optimal prefix-free binary encoding</a:t>
            </a:r>
          </a:p>
          <a:p>
            <a:endParaRPr lang="en-US" i="1" dirty="0"/>
          </a:p>
          <a:p>
            <a:r>
              <a:rPr lang="en-US" dirty="0" smtClean="0"/>
              <a:t>Combine two </a:t>
            </a:r>
            <a:r>
              <a:rPr lang="en-US" i="1" dirty="0" smtClean="0"/>
              <a:t>least probable</a:t>
            </a:r>
            <a:r>
              <a:rPr lang="en-US" dirty="0" smtClean="0"/>
              <a:t> messages Y and Z into a new virtual message YZ, with P(YZ) = P(Y) + P(Z)</a:t>
            </a:r>
          </a:p>
          <a:p>
            <a:r>
              <a:rPr lang="en-US" dirty="0" smtClean="0"/>
              <a:t>Y and Z can be distinguished by one additional bit</a:t>
            </a:r>
          </a:p>
          <a:p>
            <a:r>
              <a:rPr lang="en-US" dirty="0" smtClean="0"/>
              <a:t>Repeat until all messages are combined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48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Huffman’s Algorithm: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80340"/>
          </a:xfrm>
        </p:spPr>
        <p:txBody>
          <a:bodyPr/>
          <a:lstStyle/>
          <a:p>
            <a:r>
              <a:rPr lang="en-US" dirty="0" smtClean="0"/>
              <a:t>P(A) = 0.1, P(B) = 0.2, P(C) = 0.25, P(D) = 0.45  (entropy = 1.815)</a:t>
            </a:r>
          </a:p>
          <a:p>
            <a:pPr lvl="1"/>
            <a:r>
              <a:rPr lang="en-US" dirty="0" smtClean="0"/>
              <a:t>Combine A + B into AB</a:t>
            </a:r>
          </a:p>
          <a:p>
            <a:r>
              <a:rPr lang="en-US" dirty="0" smtClean="0"/>
              <a:t>P(C) = 0.25, P(AB) = 0.3, P(D) = 0.45</a:t>
            </a:r>
          </a:p>
          <a:p>
            <a:pPr lvl="1"/>
            <a:r>
              <a:rPr lang="en-US" dirty="0" smtClean="0"/>
              <a:t>Combine C + AB into CAB</a:t>
            </a:r>
          </a:p>
          <a:p>
            <a:r>
              <a:rPr lang="en-US" dirty="0" smtClean="0"/>
              <a:t>P(D) = 0.45, P(CAB) = 0.55</a:t>
            </a:r>
          </a:p>
          <a:p>
            <a:pPr lvl="1"/>
            <a:r>
              <a:rPr lang="en-US" dirty="0" smtClean="0"/>
              <a:t>Combine D + CAB into DCAB</a:t>
            </a:r>
          </a:p>
          <a:p>
            <a:r>
              <a:rPr lang="en-US" dirty="0" smtClean="0"/>
              <a:t>P(DCAB) = 1.0</a:t>
            </a:r>
          </a:p>
          <a:p>
            <a:endParaRPr lang="en-US" dirty="0"/>
          </a:p>
          <a:p>
            <a:r>
              <a:rPr lang="en-US" dirty="0" smtClean="0"/>
              <a:t>Code for D starts with 0, code for CAB starts with 1</a:t>
            </a:r>
          </a:p>
          <a:p>
            <a:r>
              <a:rPr lang="en-US" dirty="0" smtClean="0"/>
              <a:t>Code for C proceeds with 0, code for AB with 1</a:t>
            </a:r>
          </a:p>
          <a:p>
            <a:r>
              <a:rPr lang="en-US" dirty="0" smtClean="0"/>
              <a:t>Code for A proceeds with 0, for B with 1</a:t>
            </a:r>
          </a:p>
          <a:p>
            <a:endParaRPr lang="en-US" dirty="0"/>
          </a:p>
          <a:p>
            <a:r>
              <a:rPr lang="en-US" dirty="0" smtClean="0"/>
              <a:t>Encode A as 110, B as 111, C as 10, D as 0</a:t>
            </a:r>
          </a:p>
          <a:p>
            <a:r>
              <a:rPr lang="en-US" dirty="0"/>
              <a:t>A</a:t>
            </a:r>
            <a:r>
              <a:rPr lang="en-US" dirty="0" smtClean="0"/>
              <a:t>verage code length = 1.85 bit / message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6574420" y="1719872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890902" y="1687056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79700" y="2328959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434253" y="2645962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4104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958039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1" name="Straight Connector 10"/>
          <p:cNvCxnSpPr>
            <a:stCxn id="5" idx="5"/>
            <a:endCxn id="9" idx="1"/>
          </p:cNvCxnSpPr>
          <p:nvPr/>
        </p:nvCxnSpPr>
        <p:spPr bwMode="auto">
          <a:xfrm>
            <a:off x="7082515" y="2202725"/>
            <a:ext cx="374985" cy="46648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7738503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3"/>
            <a:endCxn id="9" idx="7"/>
          </p:cNvCxnSpPr>
          <p:nvPr/>
        </p:nvCxnSpPr>
        <p:spPr bwMode="auto">
          <a:xfrm flipH="1">
            <a:off x="7569744" y="2169909"/>
            <a:ext cx="408333" cy="4993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6859103" y="3234944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224148" y="3909664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2454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196146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62733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6" name="Straight Connector 75"/>
          <p:cNvCxnSpPr>
            <a:stCxn id="7" idx="5"/>
            <a:endCxn id="17" idx="1"/>
          </p:cNvCxnSpPr>
          <p:nvPr/>
        </p:nvCxnSpPr>
        <p:spPr bwMode="auto">
          <a:xfrm>
            <a:off x="6487795" y="2811812"/>
            <a:ext cx="394555" cy="44637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8" idx="5"/>
            <a:endCxn id="27" idx="1"/>
          </p:cNvCxnSpPr>
          <p:nvPr/>
        </p:nvCxnSpPr>
        <p:spPr bwMode="auto">
          <a:xfrm>
            <a:off x="5872959" y="3480173"/>
            <a:ext cx="374436" cy="4527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9" idx="3"/>
            <a:endCxn id="17" idx="7"/>
          </p:cNvCxnSpPr>
          <p:nvPr/>
        </p:nvCxnSpPr>
        <p:spPr bwMode="auto">
          <a:xfrm flipH="1">
            <a:off x="6994594" y="2781453"/>
            <a:ext cx="462906" cy="4767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17" idx="3"/>
            <a:endCxn id="27" idx="7"/>
          </p:cNvCxnSpPr>
          <p:nvPr/>
        </p:nvCxnSpPr>
        <p:spPr bwMode="auto">
          <a:xfrm flipH="1">
            <a:off x="6359639" y="3370435"/>
            <a:ext cx="522711" cy="56247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5364864" y="2997320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280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73" grpId="0" animBg="1"/>
      <p:bldP spid="70" grpId="0" animBg="1"/>
      <p:bldP spid="71" grpId="0" animBg="1"/>
      <p:bldP spid="17" grpId="0" animBg="1"/>
      <p:bldP spid="27" grpId="0" animBg="1"/>
      <p:bldP spid="72" grpId="0" animBg="1"/>
      <p:bldP spid="74" grpId="0" animBg="1"/>
      <p:bldP spid="75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Huffman’s Algorithm: Example on TJSM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/>
              </a:rPr>
              <a:t>Tom’s JavaScript Machine </a:t>
            </a:r>
            <a:r>
              <a:rPr lang="en-US" dirty="0" smtClean="0"/>
              <a:t>(TJSM),</a:t>
            </a:r>
          </a:p>
          <a:p>
            <a:pPr lvl="1"/>
            <a:r>
              <a:rPr lang="en-US" dirty="0" smtClean="0"/>
              <a:t>apply </a:t>
            </a:r>
            <a:r>
              <a:rPr lang="en-US" dirty="0" smtClean="0">
                <a:hlinkClick r:id="rId3"/>
              </a:rPr>
              <a:t>Huffman_assistant.js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"a": 0.1, "b": 0.2, "c": 0.25, "d": 0.45 </a:t>
            </a:r>
            <a:r>
              <a:rPr lang="en-US" dirty="0" smtClean="0"/>
              <a:t>}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oing the appropriate merges,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btaining the sequence</a:t>
            </a:r>
          </a:p>
          <a:p>
            <a:pPr lvl="1"/>
            <a:r>
              <a:rPr lang="es-ES_tradnl" dirty="0" smtClean="0"/>
              <a:t>[ </a:t>
            </a:r>
            <a:r>
              <a:rPr lang="es-ES_tradnl" dirty="0"/>
              <a:t>"</a:t>
            </a:r>
            <a:r>
              <a:rPr lang="es-ES_tradnl" dirty="0" err="1"/>
              <a:t>a+</a:t>
            </a:r>
            <a:r>
              <a:rPr lang="es-ES_tradnl" dirty="0" err="1" smtClean="0"/>
              <a:t>b</a:t>
            </a:r>
            <a:r>
              <a:rPr lang="es-ES_tradnl" dirty="0" smtClean="0"/>
              <a:t>”, </a:t>
            </a:r>
            <a:r>
              <a:rPr lang="es-ES_tradnl" dirty="0"/>
              <a:t>"</a:t>
            </a:r>
            <a:r>
              <a:rPr lang="es-ES_tradnl" dirty="0" err="1"/>
              <a:t>c+</a:t>
            </a:r>
            <a:r>
              <a:rPr lang="es-ES_tradnl" dirty="0" err="1" smtClean="0"/>
              <a:t>ab</a:t>
            </a:r>
            <a:r>
              <a:rPr lang="es-ES_tradnl" dirty="0" smtClean="0"/>
              <a:t>”, </a:t>
            </a:r>
            <a:r>
              <a:rPr lang="es-ES_tradnl" dirty="0"/>
              <a:t>"</a:t>
            </a:r>
            <a:r>
              <a:rPr lang="es-ES_tradnl" dirty="0" err="1"/>
              <a:t>d+</a:t>
            </a:r>
            <a:r>
              <a:rPr lang="es-ES_tradnl" dirty="0" err="1" smtClean="0"/>
              <a:t>cab</a:t>
            </a:r>
            <a:r>
              <a:rPr lang="es-ES_tradnl" dirty="0" smtClean="0"/>
              <a:t>” ]</a:t>
            </a:r>
          </a:p>
          <a:p>
            <a:endParaRPr lang="es-ES_tradnl" dirty="0"/>
          </a:p>
          <a:p>
            <a:r>
              <a:rPr lang="es-ES_tradnl" dirty="0" smtClean="0"/>
              <a:t>In TJSM,</a:t>
            </a:r>
          </a:p>
          <a:p>
            <a:pPr lvl="1"/>
            <a:r>
              <a:rPr lang="es-ES_tradnl" dirty="0" err="1" smtClean="0"/>
              <a:t>apply</a:t>
            </a:r>
            <a:r>
              <a:rPr lang="es-ES_tradnl" dirty="0" smtClean="0"/>
              <a:t> </a:t>
            </a:r>
            <a:r>
              <a:rPr lang="es-ES_tradnl" dirty="0" smtClean="0">
                <a:hlinkClick r:id="rId4"/>
              </a:rPr>
              <a:t>encode_tree.js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these</a:t>
            </a:r>
            <a:r>
              <a:rPr lang="es-ES_tradnl" dirty="0" smtClean="0"/>
              <a:t> </a:t>
            </a:r>
            <a:r>
              <a:rPr lang="es-ES_tradnl" dirty="0" err="1" smtClean="0"/>
              <a:t>merges</a:t>
            </a:r>
            <a:r>
              <a:rPr lang="es-ES_tradnl" dirty="0" smtClean="0"/>
              <a:t>,</a:t>
            </a:r>
            <a:endParaRPr lang="es-ES_tradnl" dirty="0"/>
          </a:p>
          <a:p>
            <a:pPr lvl="1"/>
            <a:r>
              <a:rPr lang="es-ES_tradnl" dirty="0" err="1"/>
              <a:t>o</a:t>
            </a:r>
            <a:r>
              <a:rPr lang="es-ES_tradnl" dirty="0" err="1" smtClean="0"/>
              <a:t>btaining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encoding</a:t>
            </a:r>
            <a:r>
              <a:rPr lang="es-ES_tradnl" dirty="0" smtClean="0"/>
              <a:t> </a:t>
            </a:r>
            <a:r>
              <a:rPr lang="es-ES_tradnl" dirty="0" err="1" smtClean="0"/>
              <a:t>table</a:t>
            </a:r>
            <a:endParaRPr lang="es-ES_tradnl" dirty="0"/>
          </a:p>
          <a:p>
            <a:pPr lvl="1"/>
            <a:r>
              <a:rPr lang="es-ES_tradnl" dirty="0" smtClean="0"/>
              <a:t>{ </a:t>
            </a:r>
            <a:r>
              <a:rPr lang="es-ES_tradnl" dirty="0"/>
              <a:t>"a": "</a:t>
            </a:r>
            <a:r>
              <a:rPr lang="es-ES_tradnl" dirty="0" smtClean="0"/>
              <a:t>110”, </a:t>
            </a:r>
            <a:r>
              <a:rPr lang="es-ES_tradnl" dirty="0"/>
              <a:t>"b": "</a:t>
            </a:r>
            <a:r>
              <a:rPr lang="es-ES_tradnl" dirty="0" smtClean="0"/>
              <a:t>111”, </a:t>
            </a:r>
            <a:r>
              <a:rPr lang="es-ES_tradnl" dirty="0"/>
              <a:t>"c": "</a:t>
            </a:r>
            <a:r>
              <a:rPr lang="es-ES_tradnl" dirty="0" smtClean="0"/>
              <a:t>10”, </a:t>
            </a:r>
            <a:r>
              <a:rPr lang="es-ES_tradnl" dirty="0"/>
              <a:t>"d": "</a:t>
            </a:r>
            <a:r>
              <a:rPr lang="es-ES_tradnl" dirty="0" smtClean="0"/>
              <a:t>0” }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</a:t>
            </a:r>
            <a:r>
              <a:rPr lang="en-US" dirty="0" smtClean="0">
                <a:hlinkClick r:id="rId3"/>
              </a:rPr>
              <a:t>nformation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unit of information</a:t>
            </a:r>
            <a:r>
              <a:rPr lang="en-US" dirty="0" smtClean="0"/>
              <a:t>, information source, </a:t>
            </a:r>
            <a:r>
              <a:rPr lang="en-US" dirty="0" smtClean="0">
                <a:hlinkClick r:id="rId5"/>
              </a:rPr>
              <a:t>entropy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Efficient communication and storage of information</a:t>
            </a:r>
          </a:p>
          <a:p>
            <a:endParaRPr lang="en-US" dirty="0"/>
          </a:p>
          <a:p>
            <a:r>
              <a:rPr lang="en-US" dirty="0" smtClean="0"/>
              <a:t>Source coding: compress data, remove redundancy</a:t>
            </a:r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Shannon’s Source Coding Theorem</a:t>
            </a:r>
            <a:r>
              <a:rPr lang="en-US" dirty="0" smtClean="0"/>
              <a:t>: limit on lossless compression</a:t>
            </a:r>
          </a:p>
          <a:p>
            <a:endParaRPr lang="en-US" dirty="0" smtClean="0"/>
          </a:p>
          <a:p>
            <a:r>
              <a:rPr lang="en-US" dirty="0" smtClean="0"/>
              <a:t>Prefix-free variable-length binary codes</a:t>
            </a:r>
          </a:p>
          <a:p>
            <a:endParaRPr lang="en-US" dirty="0"/>
          </a:p>
          <a:p>
            <a:r>
              <a:rPr lang="en-US" dirty="0" smtClean="0"/>
              <a:t>Huffman’s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Practice Set </a:t>
            </a:r>
            <a:r>
              <a:rPr lang="en-US" dirty="0" smtClean="0"/>
              <a:t>3</a:t>
            </a:r>
            <a:endParaRPr lang="en-US" dirty="0" smtClean="0"/>
          </a:p>
          <a:p>
            <a:pPr lvl="1" eaLnBrk="1" hangingPunct="1"/>
            <a:r>
              <a:rPr lang="en-US" dirty="0" smtClean="0"/>
              <a:t>Uses Tom’s JavaScript Machine (requires modern web browser)</a:t>
            </a: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Crypto part (Lecture 11</a:t>
            </a:r>
            <a:r>
              <a:rPr lang="en-US" dirty="0"/>
              <a:t>) will use GPG: </a:t>
            </a:r>
            <a:r>
              <a:rPr lang="en-US" dirty="0" smtClean="0">
                <a:hlinkClick r:id="rId2"/>
              </a:rPr>
              <a:t>www.gnupg.org</a:t>
            </a:r>
            <a:endParaRPr lang="en-US" dirty="0" smtClean="0"/>
          </a:p>
          <a:p>
            <a:pPr lvl="1" eaLnBrk="1" hangingPunct="1"/>
            <a:r>
              <a:rPr lang="en-US" dirty="0" smtClean="0"/>
              <a:t>Windows, Mac, Linux versions available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 for Information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Problem: </a:t>
            </a:r>
            <a:r>
              <a:rPr lang="en-US" dirty="0"/>
              <a:t>C</a:t>
            </a:r>
            <a:r>
              <a:rPr lang="en-US" dirty="0" smtClean="0"/>
              <a:t>ommunication and storage of information</a:t>
            </a:r>
          </a:p>
          <a:p>
            <a:pPr lvl="1"/>
            <a:r>
              <a:rPr lang="en-US" dirty="0" smtClean="0"/>
              <a:t>Not modified by computation, but communicated/stored ‘as is’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Lecture 9: Compression for </a:t>
            </a:r>
            <a:r>
              <a:rPr lang="en-US" i="1" dirty="0" smtClean="0"/>
              <a:t>efficient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10: Protection against </a:t>
            </a:r>
            <a:r>
              <a:rPr lang="en-US" i="1" dirty="0" smtClean="0"/>
              <a:t>noise</a:t>
            </a:r>
            <a:r>
              <a:rPr lang="en-US" dirty="0" smtClean="0"/>
              <a:t> for </a:t>
            </a:r>
            <a:r>
              <a:rPr lang="en-US" i="1" dirty="0" smtClean="0"/>
              <a:t>reliable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11: Protection against </a:t>
            </a:r>
            <a:r>
              <a:rPr lang="en-US" i="1" dirty="0" smtClean="0"/>
              <a:t>adversary</a:t>
            </a:r>
            <a:r>
              <a:rPr lang="en-US" dirty="0" smtClean="0"/>
              <a:t> for </a:t>
            </a:r>
            <a:r>
              <a:rPr lang="en-US" i="1" dirty="0" smtClean="0"/>
              <a:t>secure</a:t>
            </a:r>
            <a:r>
              <a:rPr lang="en-US" dirty="0" smtClean="0"/>
              <a:t> communication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28647" y="1411684"/>
            <a:ext cx="6283951" cy="1277745"/>
            <a:chOff x="1428647" y="2007752"/>
            <a:chExt cx="6283951" cy="1277745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428647" y="20077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6449026" y="20077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38836" y="20077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4" idx="3"/>
              <a:endCxn id="6" idx="1"/>
            </p:cNvCxnSpPr>
            <p:nvPr/>
          </p:nvCxnSpPr>
          <p:spPr bwMode="auto">
            <a:xfrm>
              <a:off x="2685327" y="2230296"/>
              <a:ext cx="125350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5" idx="1"/>
            </p:cNvCxnSpPr>
            <p:nvPr/>
          </p:nvCxnSpPr>
          <p:spPr bwMode="auto">
            <a:xfrm>
              <a:off x="5195516" y="2230296"/>
              <a:ext cx="125351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1435539" y="2840409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Arial" pitchFamily="34" charset="0"/>
                </a:rPr>
                <a:t>Storer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455918" y="2840409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Retriever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45728" y="2840409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Memory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19" idx="3"/>
              <a:endCxn id="21" idx="1"/>
            </p:cNvCxnSpPr>
            <p:nvPr/>
          </p:nvCxnSpPr>
          <p:spPr bwMode="auto">
            <a:xfrm>
              <a:off x="2692219" y="3062953"/>
              <a:ext cx="125350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1" idx="3"/>
              <a:endCxn id="20" idx="1"/>
            </p:cNvCxnSpPr>
            <p:nvPr/>
          </p:nvCxnSpPr>
          <p:spPr bwMode="auto">
            <a:xfrm>
              <a:off x="5202408" y="3062953"/>
              <a:ext cx="125351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610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communication: Ch. 4 + 9 of the book</a:t>
            </a:r>
          </a:p>
          <a:p>
            <a:pPr lvl="1" eaLnBrk="1" hangingPunct="1"/>
            <a:r>
              <a:rPr lang="en-US" dirty="0"/>
              <a:t>Khan Academy: </a:t>
            </a:r>
            <a:r>
              <a:rPr lang="en-US" dirty="0">
                <a:hlinkClick r:id="rId2"/>
              </a:rPr>
              <a:t>Language of Coins (Information Theory)</a:t>
            </a:r>
            <a:endParaRPr lang="en-US" dirty="0"/>
          </a:p>
          <a:p>
            <a:pPr lvl="1" eaLnBrk="1" hangingPunct="1"/>
            <a:r>
              <a:rPr lang="en-US" dirty="0"/>
              <a:t>Especially: 1, 4, 9, 10, </a:t>
            </a:r>
            <a:r>
              <a:rPr lang="en-US" dirty="0" smtClean="0"/>
              <a:t>12–14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Reliable communication: Ch. 49 of the reader</a:t>
            </a:r>
          </a:p>
          <a:p>
            <a:pPr lvl="1" eaLnBrk="1" hangingPunct="1"/>
            <a:r>
              <a:rPr lang="en-US" dirty="0"/>
              <a:t>Khan Academy: </a:t>
            </a:r>
            <a:r>
              <a:rPr lang="en-US" dirty="0">
                <a:hlinkClick r:id="rId2"/>
              </a:rPr>
              <a:t>Language of Coins (Information Theory)</a:t>
            </a:r>
            <a:endParaRPr lang="en-US" dirty="0"/>
          </a:p>
          <a:p>
            <a:pPr lvl="1" eaLnBrk="1" hangingPunct="1"/>
            <a:r>
              <a:rPr lang="en-US" dirty="0"/>
              <a:t>Especially: </a:t>
            </a:r>
            <a:r>
              <a:rPr lang="en-US" dirty="0" smtClean="0"/>
              <a:t>15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Secure communication: Ch. 8 of the book</a:t>
            </a:r>
          </a:p>
          <a:p>
            <a:pPr lvl="1" eaLnBrk="1" hangingPunct="1"/>
            <a:r>
              <a:rPr lang="en-US" dirty="0"/>
              <a:t>Khan Academy: </a:t>
            </a:r>
            <a:r>
              <a:rPr lang="en-US" dirty="0">
                <a:hlinkClick r:id="rId3"/>
              </a:rPr>
              <a:t>Gambling with Secrets (Cryptography)</a:t>
            </a:r>
            <a:endParaRPr lang="en-US" dirty="0"/>
          </a:p>
          <a:p>
            <a:pPr lvl="1" eaLnBrk="1" hangingPunct="1"/>
            <a:r>
              <a:rPr lang="en-US" dirty="0"/>
              <a:t>Especially 4, 8, optionally </a:t>
            </a:r>
            <a:r>
              <a:rPr lang="en-US" dirty="0" smtClean="0"/>
              <a:t>7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Also see relevant Wikipedia articles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which conveys a message</a:t>
            </a:r>
          </a:p>
          <a:p>
            <a:endParaRPr lang="en-US" dirty="0"/>
          </a:p>
          <a:p>
            <a:r>
              <a:rPr lang="en-US" dirty="0" smtClean="0"/>
              <a:t>Shannon (1948): “</a:t>
            </a:r>
            <a:r>
              <a:rPr lang="en-US" dirty="0"/>
              <a:t>The fundamental problem of communication is that of reproducing at one point either exactly or approximately a message selected at another point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That which conveys a selection, a choice …</a:t>
            </a:r>
          </a:p>
          <a:p>
            <a:r>
              <a:rPr lang="en-US" dirty="0"/>
              <a:t>a</a:t>
            </a:r>
            <a:r>
              <a:rPr lang="en-US" dirty="0" smtClean="0"/>
              <a:t>mong multiple, distinguishable options</a:t>
            </a:r>
          </a:p>
          <a:p>
            <a:endParaRPr lang="en-US" dirty="0" smtClean="0"/>
          </a:p>
          <a:p>
            <a:r>
              <a:rPr lang="en-US" dirty="0" smtClean="0"/>
              <a:t>You consume information when obtaining an answer to a question</a:t>
            </a:r>
          </a:p>
          <a:p>
            <a:r>
              <a:rPr lang="en-US" dirty="0" smtClean="0"/>
              <a:t>Possibly, it concerns an incomplete answer</a:t>
            </a:r>
          </a:p>
          <a:p>
            <a:endParaRPr lang="en-US" dirty="0"/>
          </a:p>
          <a:p>
            <a:r>
              <a:rPr lang="en-US" b="1" i="1" dirty="0" smtClean="0"/>
              <a:t>Information reduces uncertainty </a:t>
            </a:r>
            <a:r>
              <a:rPr lang="en-US" dirty="0" smtClean="0"/>
              <a:t>in the receiver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to Finite Automaton: choice of symbol from input alphabet</a:t>
            </a:r>
          </a:p>
          <a:p>
            <a:r>
              <a:rPr lang="en-US" dirty="0" smtClean="0"/>
              <a:t>Output to FA: choice among </a:t>
            </a:r>
            <a:r>
              <a:rPr lang="en-US" i="1" dirty="0" smtClean="0"/>
              <a:t>accept</a:t>
            </a:r>
            <a:r>
              <a:rPr lang="en-US" dirty="0" smtClean="0"/>
              <a:t> versus </a:t>
            </a:r>
            <a:r>
              <a:rPr lang="en-US" i="1" dirty="0" smtClean="0"/>
              <a:t>reject</a:t>
            </a:r>
          </a:p>
          <a:p>
            <a:endParaRPr lang="en-US" i="1" dirty="0"/>
          </a:p>
          <a:p>
            <a:r>
              <a:rPr lang="en-US" dirty="0" smtClean="0"/>
              <a:t>Input to Turing Machine: choice of symbols on tape, at start</a:t>
            </a:r>
          </a:p>
          <a:p>
            <a:r>
              <a:rPr lang="en-US" dirty="0" smtClean="0"/>
              <a:t>Output from TM: choice of symbols on tape, when halted</a:t>
            </a:r>
          </a:p>
          <a:p>
            <a:endParaRPr lang="en-US" dirty="0"/>
          </a:p>
          <a:p>
            <a:r>
              <a:rPr lang="en-US" dirty="0" smtClean="0"/>
              <a:t>Input to Algorithm: choice of input data</a:t>
            </a:r>
          </a:p>
          <a:p>
            <a:r>
              <a:rPr lang="en-US" dirty="0" smtClean="0"/>
              <a:t>Output from Algorithm: choice of result, or output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Shannon (1948): “</a:t>
            </a:r>
            <a:r>
              <a:rPr lang="en-US" dirty="0"/>
              <a:t>Frequently the messages have </a:t>
            </a:r>
            <a:r>
              <a:rPr lang="en-US" i="1" dirty="0"/>
              <a:t>meaning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is they refer to or are correlated according to some system with certain physical or conceptual </a:t>
            </a:r>
            <a:r>
              <a:rPr lang="en-US" dirty="0" smtClean="0"/>
              <a:t>entities.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i="1" dirty="0"/>
              <a:t>semantic aspects</a:t>
            </a:r>
            <a:r>
              <a:rPr lang="en-US" dirty="0"/>
              <a:t> of communication are </a:t>
            </a:r>
            <a:r>
              <a:rPr lang="en-US" i="1" dirty="0"/>
              <a:t>irrelevant to the engineering </a:t>
            </a:r>
            <a:r>
              <a:rPr lang="en-US" i="1" dirty="0" smtClean="0"/>
              <a:t>problem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significant aspect is that the actual message is one selected from a set of possible </a:t>
            </a:r>
            <a:r>
              <a:rPr lang="en-US" dirty="0" smtClean="0"/>
              <a:t>messages.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system must be designed to operate for </a:t>
            </a:r>
            <a:r>
              <a:rPr lang="en-US" i="1" dirty="0"/>
              <a:t>each possible selection</a:t>
            </a:r>
            <a:r>
              <a:rPr lang="en-US" dirty="0" smtClean="0"/>
              <a:t>, not </a:t>
            </a:r>
            <a:r>
              <a:rPr lang="en-US" dirty="0"/>
              <a:t>just the one which will actually be chosen since this is unknown at the time of design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5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</a:t>
            </a:r>
            <a:r>
              <a:rPr lang="en-US" dirty="0" smtClean="0"/>
              <a:t>Information?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information received depends on:</a:t>
            </a:r>
          </a:p>
          <a:p>
            <a:endParaRPr lang="en-US" dirty="0"/>
          </a:p>
          <a:p>
            <a:pPr lvl="1"/>
            <a:r>
              <a:rPr lang="en-US" dirty="0" smtClean="0"/>
              <a:t>The number of possible </a:t>
            </a:r>
            <a:r>
              <a:rPr lang="en-US" dirty="0" smtClean="0"/>
              <a:t>messages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messages possible </a:t>
            </a:r>
            <a:r>
              <a:rPr lang="en-US" dirty="0" smtClean="0"/>
              <a:t>⇒ more information</a:t>
            </a:r>
          </a:p>
          <a:p>
            <a:pPr lvl="1"/>
            <a:r>
              <a:rPr lang="en-US" dirty="0" smtClean="0"/>
              <a:t>The outcome of a </a:t>
            </a:r>
            <a:r>
              <a:rPr lang="en-US" i="1" dirty="0" smtClean="0"/>
              <a:t>dice roll </a:t>
            </a:r>
            <a:r>
              <a:rPr lang="en-US" dirty="0" smtClean="0"/>
              <a:t>versus a </a:t>
            </a:r>
            <a:r>
              <a:rPr lang="en-US" i="1" dirty="0" smtClean="0"/>
              <a:t>coin flip</a:t>
            </a:r>
          </a:p>
        </p:txBody>
      </p:sp>
      <p:pic>
        <p:nvPicPr>
          <p:cNvPr id="4" name="Picture 3" descr="Five_di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312" y="3345950"/>
            <a:ext cx="4064000" cy="3048000"/>
          </a:xfrm>
          <a:prstGeom prst="rect">
            <a:avLst/>
          </a:prstGeom>
        </p:spPr>
      </p:pic>
      <p:pic>
        <p:nvPicPr>
          <p:cNvPr id="5" name="Picture 4" descr="CoinFlip3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47" y="1385984"/>
            <a:ext cx="19526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9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26020</TotalTime>
  <Words>2853</Words>
  <Application>Microsoft Macintosh PowerPoint</Application>
  <PresentationFormat>On-screen Show (4:3)</PresentationFormat>
  <Paragraphs>472</Paragraphs>
  <Slides>37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Times New Roman</vt:lpstr>
      <vt:lpstr>TUE Meta</vt:lpstr>
      <vt:lpstr>Verdana</vt:lpstr>
      <vt:lpstr>Wingdings</vt:lpstr>
      <vt:lpstr>Arial</vt:lpstr>
      <vt:lpstr>Level</vt:lpstr>
      <vt:lpstr>2IS80 Fundamentals of Informatics</vt:lpstr>
      <vt:lpstr>Road Map</vt:lpstr>
      <vt:lpstr>Theme 3: Information</vt:lpstr>
      <vt:lpstr>Road Map for Information Theme</vt:lpstr>
      <vt:lpstr>Study Material</vt:lpstr>
      <vt:lpstr>What is Information?</vt:lpstr>
      <vt:lpstr>Examples</vt:lpstr>
      <vt:lpstr>Meaning of Information</vt:lpstr>
      <vt:lpstr>How to Measure Information? (1)</vt:lpstr>
      <vt:lpstr>How to Measure Information? (2)</vt:lpstr>
      <vt:lpstr>Amount of Information</vt:lpstr>
      <vt:lpstr>Anti-Information</vt:lpstr>
      <vt:lpstr>Quantitative Definition of Information</vt:lpstr>
      <vt:lpstr>Unit of Information</vt:lpstr>
      <vt:lpstr>Properties of Information Measure</vt:lpstr>
      <vt:lpstr>Any-Card-Any-Number (ACAN) Trick</vt:lpstr>
      <vt:lpstr>Communicate Ternary Choices</vt:lpstr>
      <vt:lpstr>Information Source</vt:lpstr>
      <vt:lpstr>Entropy</vt:lpstr>
      <vt:lpstr>Entropy: Example 1</vt:lpstr>
      <vt:lpstr>Entropy: Example 2</vt:lpstr>
      <vt:lpstr>Entropy: Example 3</vt:lpstr>
      <vt:lpstr>Properties of Entropy</vt:lpstr>
      <vt:lpstr>Lower Bound on Comparison Sorting</vt:lpstr>
      <vt:lpstr>Shannon’s Source Coding Theorem</vt:lpstr>
      <vt:lpstr>Notes about Source Coding Theorem</vt:lpstr>
      <vt:lpstr>Proof of Source Coding Theorem</vt:lpstr>
      <vt:lpstr>Source Coding: Example 1</vt:lpstr>
      <vt:lpstr>Source Coding: Example 2</vt:lpstr>
      <vt:lpstr>Source Coding: Example 3</vt:lpstr>
      <vt:lpstr>Source Coding: Example 4</vt:lpstr>
      <vt:lpstr>Prefix-free Codes</vt:lpstr>
      <vt:lpstr>Huffman’s Algorithm</vt:lpstr>
      <vt:lpstr>Huffman’s Algorithm: Example</vt:lpstr>
      <vt:lpstr>Huffman’s Algorithm: Example on TJSM</vt:lpstr>
      <vt:lpstr>Summary</vt:lpstr>
      <vt:lpstr>Announcements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T Verhoeff</cp:lastModifiedBy>
  <cp:revision>1196</cp:revision>
  <dcterms:created xsi:type="dcterms:W3CDTF">2007-08-26T17:39:31Z</dcterms:created>
  <dcterms:modified xsi:type="dcterms:W3CDTF">2015-12-04T16:00:49Z</dcterms:modified>
</cp:coreProperties>
</file>