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54" r:id="rId1"/>
    <p:sldMasterId id="2147483656" r:id="rId2"/>
  </p:sldMasterIdLst>
  <p:notesMasterIdLst>
    <p:notesMasterId r:id="rId36"/>
  </p:notesMasterIdLst>
  <p:sldIdLst>
    <p:sldId id="256" r:id="rId3"/>
    <p:sldId id="257" r:id="rId4"/>
    <p:sldId id="258" r:id="rId5"/>
    <p:sldId id="259" r:id="rId6"/>
    <p:sldId id="280" r:id="rId7"/>
    <p:sldId id="261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72" r:id="rId17"/>
    <p:sldId id="268" r:id="rId18"/>
    <p:sldId id="270" r:id="rId19"/>
    <p:sldId id="273" r:id="rId20"/>
    <p:sldId id="274" r:id="rId21"/>
    <p:sldId id="276" r:id="rId22"/>
    <p:sldId id="275" r:id="rId23"/>
    <p:sldId id="277" r:id="rId24"/>
    <p:sldId id="281" r:id="rId25"/>
    <p:sldId id="287" r:id="rId26"/>
    <p:sldId id="278" r:id="rId27"/>
    <p:sldId id="279" r:id="rId28"/>
    <p:sldId id="283" r:id="rId29"/>
    <p:sldId id="282" r:id="rId30"/>
    <p:sldId id="284" r:id="rId31"/>
    <p:sldId id="285" r:id="rId32"/>
    <p:sldId id="288" r:id="rId33"/>
    <p:sldId id="286" r:id="rId34"/>
    <p:sldId id="271" r:id="rId3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sé Spanjaard" initials="" lastIdx="0" clrIdx="0"/>
  <p:cmAuthor id="1" name="TU/e" initials="" lastIdx="1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2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printerSettings" Target="printerSettings/printerSettings1.bin"/><Relationship Id="rId38" Type="http://schemas.openxmlformats.org/officeDocument/2006/relationships/commentAuthors" Target="commentAuthors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BDF55-07B5-A148-8EDC-781587A5A76E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61878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6" name="Picture 10" descr="foto gro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025" y="1271588"/>
            <a:ext cx="3482975" cy="402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87" name="Picture 11" descr="green tit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619250"/>
            <a:ext cx="5616575" cy="1470025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nl-NL" noProof="0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238500"/>
            <a:ext cx="5113337" cy="550863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nl-NL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/ name of department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5FD609C7-1CF2-0F45-BCE8-B56CEBDA31D4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D08F3BF-BBFE-144A-A8D1-93608CC22FCE}" type="datetime1">
              <a:rPr lang="nl-NL"/>
              <a:pPr/>
              <a:t>22-08-12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3159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0988" y="0"/>
            <a:ext cx="2005012" cy="5738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0"/>
            <a:ext cx="5867400" cy="5738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/ name of department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8CDB9CAC-CF6D-9E4A-B2EA-6C7ED09EC76C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27D1C8B-69E1-2443-BE5C-DFAB8C267125}" type="datetime1">
              <a:rPr lang="nl-NL"/>
              <a:pPr/>
              <a:t>22-08-12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0177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188" y="1619250"/>
            <a:ext cx="5616575" cy="1470025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nl-NL" noProof="0" smtClean="0"/>
              <a:t>Click to edit Master title style</a:t>
            </a:r>
          </a:p>
        </p:txBody>
      </p:sp>
      <p:sp>
        <p:nvSpPr>
          <p:cNvPr id="22016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238500"/>
            <a:ext cx="5113337" cy="550863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/ name of department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83235A98-A392-5143-8D3A-A9741493BA12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430C680-22C1-6743-BD17-98F94C88BA0C}" type="datetime1">
              <a:rPr lang="nl-NL"/>
              <a:pPr/>
              <a:t>22-08-12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80970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/ name of department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D28DCFBC-41D8-FC48-91D9-C4623CCB8B63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A4E56E7-CE19-3D4C-A07E-9A64029A542A}" type="datetime1">
              <a:rPr lang="nl-NL"/>
              <a:pPr/>
              <a:t>22-08-12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2485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196975"/>
            <a:ext cx="3919537" cy="4541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196975"/>
            <a:ext cx="3921125" cy="4541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/ name of department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36D55189-B746-0842-AFB2-399810E7E56C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7D8C463-8BCB-D949-B6C9-08120EB1680E}" type="datetime1">
              <a:rPr lang="nl-NL"/>
              <a:pPr/>
              <a:t>22-08-12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0622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/ name of department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B081F71A-3C40-5444-B4FC-F52493DF0507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40D69F5-D0ED-9B4E-AC07-084065CEA69C}" type="datetime1">
              <a:rPr lang="nl-NL"/>
              <a:pPr/>
              <a:t>22-08-12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74916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/ name of department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2699DE1B-195C-9C4F-A901-859D4623C0FE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54EDD04-D491-2F44-81FF-AAFCC4136C75}" type="datetime1">
              <a:rPr lang="nl-NL"/>
              <a:pPr/>
              <a:t>22-08-12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93107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/ name of department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DC544681-E77A-9048-9127-B5B6B278A704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26335802-8FFB-8F48-A6C5-D6127317E0BA}" type="datetime1">
              <a:rPr lang="nl-NL"/>
              <a:pPr/>
              <a:t>22-08-12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47797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/ name of department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5DCFC16D-0773-A347-A96D-D5D63F0C0CB8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BBD37B1-CCD3-1848-A40B-7B0B805E17E9}" type="datetime1">
              <a:rPr lang="nl-NL"/>
              <a:pPr/>
              <a:t>22-08-12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934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/ name of department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A30B186F-72BE-D84E-B6DA-6ED8A7CEA909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ACF2116-1A02-3E46-A8B6-3373C5B6EB4A}" type="datetime1">
              <a:rPr lang="nl-NL"/>
              <a:pPr/>
              <a:t>22-08-12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11360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/ name of department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1BCA5285-3A9D-904E-8E01-305229BCB4B7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F1BF0F9-82CA-C147-93CF-13B718C45259}" type="datetime1">
              <a:rPr lang="nl-NL"/>
              <a:pPr/>
              <a:t>22-08-12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74679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/ name of department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6F54E9FE-1111-404F-A8D5-5631A67CBEB0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7BBC797-736E-A145-B424-3698D59A3323}" type="datetime1">
              <a:rPr lang="nl-NL"/>
              <a:pPr/>
              <a:t>22-08-12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33603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0988" y="0"/>
            <a:ext cx="2005012" cy="5738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0"/>
            <a:ext cx="5867400" cy="5738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/ name of department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630F7F9A-15CF-DB4B-BAC7-E2785175CC17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D7CB7AC-6384-844E-8F30-FA47DA56ED88}" type="datetime1">
              <a:rPr lang="nl-NL"/>
              <a:pPr/>
              <a:t>22-08-12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3932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/ name of department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36163012-4C86-594C-AF30-540FCF3399CD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2AF87A53-770B-AA43-912C-1EBD80897FF9}" type="datetime1">
              <a:rPr lang="nl-NL"/>
              <a:pPr/>
              <a:t>22-08-12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2274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196975"/>
            <a:ext cx="3919537" cy="4541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196975"/>
            <a:ext cx="3921125" cy="4541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/ name of department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A2784B84-C7F6-6C49-9E5D-5E81A5DCF615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3279152-7D59-1343-9760-9AADFD8EE7AD}" type="datetime1">
              <a:rPr lang="nl-NL"/>
              <a:pPr/>
              <a:t>22-08-12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320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/ name of department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1E108F53-1B97-D844-B9E0-0BB96E214C55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D5489EE-03C9-EA4E-BBEA-8B9DD4CBD1CC}" type="datetime1">
              <a:rPr lang="nl-NL"/>
              <a:pPr/>
              <a:t>22-08-12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9468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/ name of department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054FC517-25FC-4E4B-B9F6-1A74EE9657A2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C160B09-0AAE-BB43-B9F5-745EC64B38D5}" type="datetime1">
              <a:rPr lang="nl-NL"/>
              <a:pPr/>
              <a:t>22-08-12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3839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/ name of department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256BF8CB-D4D8-AF4E-9EA0-BC03657F6AC0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126FC5D-28D4-B540-A4FC-A19D66B1671E}" type="datetime1">
              <a:rPr lang="nl-NL"/>
              <a:pPr/>
              <a:t>22-08-12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0107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/ name of department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E3A5649D-BA56-CA40-B6FA-CFF36F116295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00E5908-40E3-B44F-BC83-5F5873D6C95A}" type="datetime1">
              <a:rPr lang="nl-NL"/>
              <a:pPr/>
              <a:t>22-08-12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8938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/ name of department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PAGE </a:t>
            </a:r>
            <a:fld id="{C56DF7E0-712D-DC4A-A73C-6F8B47935830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776A8CF-7B1E-FF4D-B9C1-443F9958CAC4}" type="datetime1">
              <a:rPr lang="nl-NL"/>
              <a:pPr/>
              <a:t>22-08-12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1262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70" name="Picture 18" descr="green bar smal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82075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0"/>
            <a:ext cx="8024812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548438"/>
            <a:ext cx="2879725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nl-NL"/>
              <a:t>/ name of department</a:t>
            </a: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70300" y="6567488"/>
            <a:ext cx="576263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r>
              <a:rPr lang="nl-NL"/>
              <a:t>PAGE </a:t>
            </a:r>
            <a:fld id="{F52549FD-2719-2749-A694-D8EE089FC364}" type="slidenum">
              <a:rPr lang="nl-NL"/>
              <a:pPr/>
              <a:t>‹#›</a:t>
            </a:fld>
            <a:endParaRPr lang="nl-NL"/>
          </a:p>
        </p:txBody>
      </p:sp>
      <p:pic>
        <p:nvPicPr>
          <p:cNvPr id="49163" name="Picture 11" descr="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0" y="6332538"/>
            <a:ext cx="2030413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65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130550" y="6567488"/>
            <a:ext cx="539750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fld id="{962C3CC8-42E1-E749-8A88-79EC8348B3AB}" type="datetime1">
              <a:rPr lang="nl-NL"/>
              <a:pPr/>
              <a:t>22-08-12</a:t>
            </a:fld>
            <a:endParaRPr lang="nl-NL"/>
          </a:p>
        </p:txBody>
      </p:sp>
      <p:sp>
        <p:nvSpPr>
          <p:cNvPr id="4916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196975"/>
            <a:ext cx="7993062" cy="454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268288" indent="-2682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34988" indent="-2651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200" b="1">
          <a:solidFill>
            <a:schemeClr val="tx1"/>
          </a:solidFill>
          <a:latin typeface="+mn-lt"/>
          <a:ea typeface="+mn-ea"/>
        </a:defRPr>
      </a:lvl2pPr>
      <a:lvl3pPr marL="814388" indent="-2778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  <a:ea typeface="+mn-ea"/>
        </a:defRPr>
      </a:lvl3pPr>
      <a:lvl4pPr marL="1069975" indent="-2540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  <a:ea typeface="+mn-ea"/>
        </a:defRPr>
      </a:lvl4pPr>
      <a:lvl5pPr marL="1349375" indent="-2778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  <a:ea typeface="+mn-ea"/>
        </a:defRPr>
      </a:lvl5pPr>
      <a:lvl6pPr marL="1806575" indent="-2778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  <a:ea typeface="+mn-ea"/>
        </a:defRPr>
      </a:lvl6pPr>
      <a:lvl7pPr marL="2263775" indent="-2778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  <a:ea typeface="+mn-ea"/>
        </a:defRPr>
      </a:lvl7pPr>
      <a:lvl8pPr marL="2720975" indent="-2778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  <a:ea typeface="+mn-ea"/>
        </a:defRPr>
      </a:lvl8pPr>
      <a:lvl9pPr marL="3178175" indent="-2778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153" name="Picture 17" descr="green bar smal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82075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914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196975"/>
            <a:ext cx="7993062" cy="454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</a:p>
        </p:txBody>
      </p:sp>
      <p:sp>
        <p:nvSpPr>
          <p:cNvPr id="21914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548438"/>
            <a:ext cx="2879725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nl-NL"/>
              <a:t>/ name of department</a:t>
            </a:r>
          </a:p>
        </p:txBody>
      </p:sp>
      <p:sp>
        <p:nvSpPr>
          <p:cNvPr id="21914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70300" y="6567488"/>
            <a:ext cx="576263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r>
              <a:rPr lang="nl-NL"/>
              <a:t>PAGE </a:t>
            </a:r>
            <a:fld id="{642942DA-5FF0-7548-8225-568E10263581}" type="slidenum">
              <a:rPr lang="nl-NL"/>
              <a:pPr/>
              <a:t>‹#›</a:t>
            </a:fld>
            <a:endParaRPr lang="nl-NL"/>
          </a:p>
        </p:txBody>
      </p:sp>
      <p:pic>
        <p:nvPicPr>
          <p:cNvPr id="219149" name="Picture 13" descr="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0" y="6332538"/>
            <a:ext cx="2030413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915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130550" y="6567488"/>
            <a:ext cx="539750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fld id="{BC0474E9-E2E6-C841-860F-7D2F0DE13BC0}" type="datetime1">
              <a:rPr lang="nl-NL"/>
              <a:pPr/>
              <a:t>22-08-12</a:t>
            </a:fld>
            <a:endParaRPr lang="nl-NL"/>
          </a:p>
        </p:txBody>
      </p:sp>
      <p:sp>
        <p:nvSpPr>
          <p:cNvPr id="21915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0"/>
            <a:ext cx="8024812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268288" indent="-268288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34988" indent="-265113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200" b="1">
          <a:solidFill>
            <a:schemeClr val="tx1"/>
          </a:solidFill>
          <a:latin typeface="+mn-lt"/>
          <a:ea typeface="+mn-ea"/>
        </a:defRPr>
      </a:lvl2pPr>
      <a:lvl3pPr marL="814388" indent="-277813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  <a:ea typeface="+mn-ea"/>
        </a:defRPr>
      </a:lvl3pPr>
      <a:lvl4pPr marL="1069975" indent="-2540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  <a:ea typeface="+mn-ea"/>
        </a:defRPr>
      </a:lvl4pPr>
      <a:lvl5pPr marL="1349375" indent="-277813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  <a:ea typeface="+mn-ea"/>
        </a:defRPr>
      </a:lvl5pPr>
      <a:lvl6pPr marL="1806575" indent="-277813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  <a:ea typeface="+mn-ea"/>
        </a:defRPr>
      </a:lvl6pPr>
      <a:lvl7pPr marL="2263775" indent="-277813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  <a:ea typeface="+mn-ea"/>
        </a:defRPr>
      </a:lvl7pPr>
      <a:lvl8pPr marL="2720975" indent="-277813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  <a:ea typeface="+mn-ea"/>
        </a:defRPr>
      </a:lvl8pPr>
      <a:lvl9pPr marL="3178175" indent="-277813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 sz="22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mftext.org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ownload.eclipse.org/releases/juno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edpanda.nl/index.php?p=qvt" TargetMode="External"/><Relationship Id="rId3" Type="http://schemas.openxmlformats.org/officeDocument/2006/relationships/hyperlink" Target="http://www.levysiqueira.com.br/2011/01/eclipse-qvto-hello-world/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kermeta.org/update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mftext.org/update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MDSE:</a:t>
            </a:r>
            <a:br>
              <a:rPr lang="en-US" dirty="0" smtClean="0"/>
            </a:br>
            <a:r>
              <a:rPr lang="en-US" dirty="0" smtClean="0"/>
              <a:t>Hands-on Lab Sessions</a:t>
            </a:r>
            <a:endParaRPr lang="en-US" dirty="0"/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Tom Verhoeff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10791" y="4102273"/>
            <a:ext cx="5113337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8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34988" indent="-2651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814388" indent="-2778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  <a:ea typeface="+mn-ea"/>
              </a:defRPr>
            </a:lvl3pPr>
            <a:lvl4pPr marL="1069975" indent="-254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  <a:ea typeface="+mn-ea"/>
              </a:defRPr>
            </a:lvl4pPr>
            <a:lvl5pPr marL="1349375" indent="-2778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  <a:ea typeface="+mn-ea"/>
              </a:defRPr>
            </a:lvl5pPr>
            <a:lvl6pPr marL="1806575" indent="-2778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263775" indent="-2778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2720975" indent="-2778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178175" indent="-2778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−"/>
              <a:defRPr sz="2200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dirty="0" smtClean="0"/>
              <a:t>NMA Summer Session 2012, </a:t>
            </a:r>
            <a:r>
              <a:rPr lang="en-US" dirty="0" err="1" smtClean="0"/>
              <a:t>Nida</a:t>
            </a:r>
            <a:r>
              <a:rPr lang="en-US" dirty="0" smtClean="0"/>
              <a:t>, Lithuania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</a:t>
            </a:r>
            <a:r>
              <a:rPr lang="en-US" dirty="0" err="1" smtClean="0"/>
              <a:t>sm</a:t>
            </a:r>
            <a:r>
              <a:rPr lang="en-US" dirty="0" smtClean="0"/>
              <a:t> Model as “Model”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196974"/>
            <a:ext cx="7993062" cy="5040338"/>
          </a:xfrm>
        </p:spPr>
        <p:txBody>
          <a:bodyPr/>
          <a:lstStyle/>
          <a:p>
            <a:r>
              <a:rPr lang="en-US" dirty="0" smtClean="0"/>
              <a:t>In Project Explorer, right-click on expr_1.sm</a:t>
            </a:r>
          </a:p>
          <a:p>
            <a:pPr lvl="1"/>
            <a:r>
              <a:rPr lang="en-US" dirty="0" smtClean="0"/>
              <a:t>Open With &gt; Other…</a:t>
            </a:r>
          </a:p>
          <a:p>
            <a:pPr lvl="1"/>
            <a:r>
              <a:rPr lang="en-US" dirty="0" smtClean="0"/>
              <a:t>Sample </a:t>
            </a:r>
            <a:r>
              <a:rPr lang="en-US" dirty="0" err="1" smtClean="0"/>
              <a:t>Ecore</a:t>
            </a:r>
            <a:r>
              <a:rPr lang="en-US" dirty="0" smtClean="0"/>
              <a:t> Model Editor</a:t>
            </a:r>
          </a:p>
          <a:p>
            <a:endParaRPr lang="en-US" dirty="0"/>
          </a:p>
          <a:p>
            <a:r>
              <a:rPr lang="en-US" dirty="0" smtClean="0"/>
              <a:t>Unfold the shown tree (click on triangles)</a:t>
            </a:r>
          </a:p>
          <a:p>
            <a:pPr lvl="1"/>
            <a:r>
              <a:rPr lang="en-US" dirty="0" smtClean="0"/>
              <a:t>Reveals structure and elements of the expression</a:t>
            </a:r>
          </a:p>
          <a:p>
            <a:pPr lvl="1"/>
            <a:r>
              <a:rPr lang="en-US" dirty="0" smtClean="0"/>
              <a:t>Look in center panel at bottom for Properties</a:t>
            </a:r>
          </a:p>
          <a:p>
            <a:endParaRPr lang="en-US" dirty="0" smtClean="0"/>
          </a:p>
          <a:p>
            <a:r>
              <a:rPr lang="en-US" dirty="0" smtClean="0"/>
              <a:t>Edit the textual view of expr_1.sm</a:t>
            </a:r>
          </a:p>
          <a:p>
            <a:pPr lvl="1"/>
            <a:r>
              <a:rPr lang="en-US" dirty="0" smtClean="0"/>
              <a:t>See how model view is updated</a:t>
            </a:r>
          </a:p>
          <a:p>
            <a:r>
              <a:rPr lang="en-US" dirty="0" smtClean="0"/>
              <a:t>Edit the model view of expr_1.sm (right-click nodes)</a:t>
            </a:r>
          </a:p>
          <a:p>
            <a:pPr lvl="1"/>
            <a:r>
              <a:rPr lang="en-US" dirty="0" smtClean="0"/>
              <a:t>See how the textual view is updated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name of department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A30B186F-72BE-D84E-B6DA-6ED8A7CEA909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ACF2116-1A02-3E46-A8B6-3373C5B6EB4A}" type="datetime1">
              <a:rPr lang="nl-NL" smtClean="0"/>
              <a:pPr/>
              <a:t>22-08-12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633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under the Hood of Simple Math DSL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196974"/>
            <a:ext cx="7993062" cy="4680297"/>
          </a:xfrm>
        </p:spPr>
        <p:txBody>
          <a:bodyPr/>
          <a:lstStyle/>
          <a:p>
            <a:r>
              <a:rPr lang="en-US" dirty="0" smtClean="0"/>
              <a:t>Browse to </a:t>
            </a:r>
            <a:r>
              <a:rPr lang="en-US" dirty="0" smtClean="0">
                <a:hlinkClick r:id="rId2"/>
              </a:rPr>
              <a:t>http://www.emftext.org/</a:t>
            </a:r>
            <a:endParaRPr lang="en-US" dirty="0" smtClean="0"/>
          </a:p>
          <a:p>
            <a:r>
              <a:rPr lang="en-US" dirty="0" smtClean="0"/>
              <a:t>In navigation bar, click on Syntax-Zoo</a:t>
            </a:r>
          </a:p>
          <a:p>
            <a:r>
              <a:rPr lang="en-US" dirty="0" smtClean="0"/>
              <a:t>Scroll down and click on Simple Math Expressions</a:t>
            </a:r>
          </a:p>
          <a:p>
            <a:endParaRPr lang="en-US" dirty="0" smtClean="0"/>
          </a:p>
          <a:p>
            <a:r>
              <a:rPr lang="en-US" dirty="0" smtClean="0"/>
              <a:t>In Eclipse, File &gt; New &gt; New Project…</a:t>
            </a:r>
          </a:p>
          <a:p>
            <a:pPr lvl="1"/>
            <a:r>
              <a:rPr lang="en-US" dirty="0" smtClean="0"/>
              <a:t>Eclipse Modeling Framework &gt; Empty EMF Project</a:t>
            </a:r>
          </a:p>
          <a:p>
            <a:pPr lvl="1"/>
            <a:r>
              <a:rPr lang="en-US" dirty="0" smtClean="0"/>
              <a:t>Project name: </a:t>
            </a:r>
            <a:r>
              <a:rPr lang="en-US" dirty="0" err="1" smtClean="0"/>
              <a:t>MySimpleMath</a:t>
            </a:r>
            <a:endParaRPr lang="en-US" dirty="0" smtClean="0"/>
          </a:p>
          <a:p>
            <a:pPr lvl="1"/>
            <a:r>
              <a:rPr lang="en-US" dirty="0" smtClean="0"/>
              <a:t>Click Finish</a:t>
            </a:r>
          </a:p>
          <a:p>
            <a:pPr lvl="1"/>
            <a:r>
              <a:rPr lang="en-US" dirty="0" smtClean="0"/>
              <a:t>Download </a:t>
            </a:r>
            <a:r>
              <a:rPr lang="en-US" dirty="0" err="1" smtClean="0"/>
              <a:t>simplemath.ecore</a:t>
            </a:r>
            <a:r>
              <a:rPr lang="en-US" dirty="0" smtClean="0"/>
              <a:t> from web page into</a:t>
            </a:r>
          </a:p>
          <a:p>
            <a:pPr lvl="2"/>
            <a:r>
              <a:rPr lang="en-US" dirty="0" err="1" smtClean="0"/>
              <a:t>MySimpleMath</a:t>
            </a:r>
            <a:r>
              <a:rPr lang="en-US" dirty="0" smtClean="0"/>
              <a:t> / model /</a:t>
            </a:r>
          </a:p>
          <a:p>
            <a:pPr lvl="1"/>
            <a:r>
              <a:rPr lang="en-US" dirty="0" smtClean="0"/>
              <a:t>Right-click model, and select Refresh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name of department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A30B186F-72BE-D84E-B6DA-6ED8A7CEA909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ACF2116-1A02-3E46-A8B6-3373C5B6EB4A}" type="datetime1">
              <a:rPr lang="nl-NL" smtClean="0"/>
              <a:pPr/>
              <a:t>22-08-12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3320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</a:t>
            </a:r>
            <a:r>
              <a:rPr lang="en-US" dirty="0" err="1" smtClean="0"/>
              <a:t>simplemath.ecore</a:t>
            </a:r>
            <a:endParaRPr lang="en-US" dirty="0" smtClean="0"/>
          </a:p>
          <a:p>
            <a:pPr lvl="1"/>
            <a:r>
              <a:rPr lang="en-US" dirty="0" smtClean="0"/>
              <a:t>With </a:t>
            </a:r>
            <a:r>
              <a:rPr lang="en-US" dirty="0" smtClean="0"/>
              <a:t>Sample </a:t>
            </a:r>
            <a:r>
              <a:rPr lang="en-US" dirty="0" err="1" smtClean="0"/>
              <a:t>Ecore</a:t>
            </a:r>
            <a:r>
              <a:rPr lang="en-US" dirty="0" smtClean="0"/>
              <a:t> Model Editor</a:t>
            </a:r>
          </a:p>
          <a:p>
            <a:pPr lvl="1"/>
            <a:r>
              <a:rPr lang="en-US" dirty="0" smtClean="0"/>
              <a:t>With </a:t>
            </a:r>
            <a:r>
              <a:rPr lang="en-US" dirty="0" err="1" smtClean="0"/>
              <a:t>OCLinEcore</a:t>
            </a:r>
            <a:r>
              <a:rPr lang="en-US" dirty="0" smtClean="0"/>
              <a:t> (</a:t>
            </a:r>
            <a:r>
              <a:rPr lang="en-US" dirty="0" err="1" smtClean="0"/>
              <a:t>Ecore</a:t>
            </a:r>
            <a:r>
              <a:rPr lang="en-US" dirty="0" smtClean="0"/>
              <a:t>) Editor</a:t>
            </a:r>
          </a:p>
          <a:p>
            <a:endParaRPr lang="en-US" dirty="0" smtClean="0"/>
          </a:p>
          <a:p>
            <a:r>
              <a:rPr lang="en-US" dirty="0" smtClean="0"/>
              <a:t>This defines the </a:t>
            </a:r>
            <a:r>
              <a:rPr lang="en-US" dirty="0" smtClean="0"/>
              <a:t>abstract syntax (</a:t>
            </a:r>
            <a:r>
              <a:rPr lang="en-US" dirty="0" smtClean="0"/>
              <a:t>meta-model)</a:t>
            </a:r>
          </a:p>
          <a:p>
            <a:endParaRPr lang="en-US" dirty="0"/>
          </a:p>
          <a:p>
            <a:r>
              <a:rPr lang="en-US" dirty="0" smtClean="0"/>
              <a:t>Open </a:t>
            </a:r>
            <a:r>
              <a:rPr lang="en-US" dirty="0" err="1" smtClean="0"/>
              <a:t>simplemath.cs</a:t>
            </a:r>
            <a:r>
              <a:rPr lang="en-US" dirty="0" smtClean="0"/>
              <a:t> in the browser</a:t>
            </a:r>
          </a:p>
          <a:p>
            <a:r>
              <a:rPr lang="en-US" dirty="0" smtClean="0"/>
              <a:t>This defines a concrete syntax (for textual view)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name of department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A30B186F-72BE-D84E-B6DA-6ED8A7CEA909}" type="slidenum">
              <a:rPr lang="nl-NL" smtClean="0"/>
              <a:pPr/>
              <a:t>11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ACF2116-1A02-3E46-A8B6-3373C5B6EB4A}" type="datetime1">
              <a:rPr lang="nl-NL" smtClean="0"/>
              <a:pPr/>
              <a:t>22-08-12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9593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Generate a Diagram View of Abstract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Project Explorer, right-click </a:t>
            </a:r>
            <a:r>
              <a:rPr lang="en-US" dirty="0" err="1" smtClean="0"/>
              <a:t>simplemath.ecore</a:t>
            </a:r>
            <a:endParaRPr lang="en-US" dirty="0" smtClean="0"/>
          </a:p>
          <a:p>
            <a:pPr lvl="1"/>
            <a:r>
              <a:rPr lang="en-US" dirty="0" smtClean="0"/>
              <a:t>Initialize </a:t>
            </a:r>
            <a:r>
              <a:rPr lang="en-US" dirty="0" err="1" smtClean="0"/>
              <a:t>Ecore</a:t>
            </a:r>
            <a:r>
              <a:rPr lang="en-US" dirty="0" smtClean="0"/>
              <a:t> Diagram File…</a:t>
            </a:r>
          </a:p>
          <a:p>
            <a:r>
              <a:rPr lang="en-US" dirty="0" smtClean="0"/>
              <a:t>Creates </a:t>
            </a:r>
            <a:r>
              <a:rPr lang="en-US" dirty="0" err="1" smtClean="0"/>
              <a:t>simplemath.ecorediag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It opens with </a:t>
            </a:r>
            <a:r>
              <a:rPr lang="en-US" dirty="0" err="1" smtClean="0"/>
              <a:t>Ecore</a:t>
            </a:r>
            <a:r>
              <a:rPr lang="en-US" dirty="0" smtClean="0"/>
              <a:t> Diagram Editing</a:t>
            </a:r>
          </a:p>
          <a:p>
            <a:r>
              <a:rPr lang="en-US" dirty="0" smtClean="0"/>
              <a:t>The layout is a bit messy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ut you can try to clean it up</a:t>
            </a:r>
          </a:p>
          <a:p>
            <a:r>
              <a:rPr lang="en-US" dirty="0" smtClean="0"/>
              <a:t>You can also (try to) edit the meta-model in this view</a:t>
            </a:r>
          </a:p>
          <a:p>
            <a:pPr lvl="1"/>
            <a:r>
              <a:rPr lang="en-US" dirty="0" smtClean="0"/>
              <a:t>But there can be problems!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name of department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A30B186F-72BE-D84E-B6DA-6ED8A7CEA909}" type="slidenum">
              <a:rPr lang="nl-NL" smtClean="0"/>
              <a:pPr/>
              <a:t>12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ACF2116-1A02-3E46-A8B6-3373C5B6EB4A}" type="datetime1">
              <a:rPr lang="nl-NL" smtClean="0"/>
              <a:pPr/>
              <a:t>22-08-12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3383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 with Languages from </a:t>
            </a:r>
            <a:r>
              <a:rPr lang="en-US" dirty="0" err="1" smtClean="0"/>
              <a:t>EMFText</a:t>
            </a:r>
            <a:r>
              <a:rPr lang="en-US" dirty="0" smtClean="0"/>
              <a:t> Zoo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also try other languages from the Zoo</a:t>
            </a:r>
          </a:p>
          <a:p>
            <a:pPr lvl="1"/>
            <a:r>
              <a:rPr lang="en-US" dirty="0" smtClean="0"/>
              <a:t>Chess</a:t>
            </a:r>
          </a:p>
          <a:p>
            <a:pPr lvl="1"/>
            <a:r>
              <a:rPr lang="en-US" dirty="0" smtClean="0"/>
              <a:t>Comma Separated Values (CSV)</a:t>
            </a:r>
          </a:p>
          <a:p>
            <a:pPr lvl="1"/>
            <a:r>
              <a:rPr lang="en-US" dirty="0" smtClean="0"/>
              <a:t>Pico</a:t>
            </a:r>
          </a:p>
          <a:p>
            <a:pPr lvl="1"/>
            <a:r>
              <a:rPr lang="en-US" dirty="0" smtClean="0"/>
              <a:t>Simple GUI</a:t>
            </a:r>
          </a:p>
          <a:p>
            <a:endParaRPr lang="en-US" dirty="0" smtClean="0"/>
          </a:p>
          <a:p>
            <a:r>
              <a:rPr lang="en-US" dirty="0" smtClean="0"/>
              <a:t>Follow the same steps as for Simple Math</a:t>
            </a:r>
          </a:p>
          <a:p>
            <a:pPr lvl="1"/>
            <a:r>
              <a:rPr lang="en-US" dirty="0" smtClean="0"/>
              <a:t>First, play with models/files written in the language</a:t>
            </a:r>
          </a:p>
          <a:p>
            <a:pPr lvl="1"/>
            <a:r>
              <a:rPr lang="en-US" dirty="0" smtClean="0"/>
              <a:t>Then, explore the language definition: abstract syntax and concrete syntax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name of department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A30B186F-72BE-D84E-B6DA-6ED8A7CEA909}" type="slidenum">
              <a:rPr lang="nl-NL" smtClean="0"/>
              <a:pPr/>
              <a:t>13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ACF2116-1A02-3E46-A8B6-3373C5B6EB4A}" type="datetime1">
              <a:rPr lang="nl-NL" smtClean="0"/>
              <a:pPr/>
              <a:t>23-08-12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6125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name of department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A30B186F-72BE-D84E-B6DA-6ED8A7CEA909}" type="slidenum">
              <a:rPr lang="nl-NL" smtClean="0"/>
              <a:pPr/>
              <a:t>14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ACF2116-1A02-3E46-A8B6-3373C5B6EB4A}" type="datetime1">
              <a:rPr lang="nl-NL" smtClean="0"/>
              <a:pPr/>
              <a:t>24-08-12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33408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Done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existing meta-model (abstract syntax) in </a:t>
            </a:r>
            <a:r>
              <a:rPr lang="en-US" dirty="0" err="1" smtClean="0"/>
              <a:t>Ecore</a:t>
            </a:r>
            <a:endParaRPr lang="en-US" dirty="0"/>
          </a:p>
          <a:p>
            <a:pPr lvl="1"/>
            <a:r>
              <a:rPr lang="en-US" dirty="0" smtClean="0"/>
              <a:t>Resides in file with extension .</a:t>
            </a:r>
            <a:r>
              <a:rPr lang="en-US" dirty="0" err="1" smtClean="0"/>
              <a:t>ecore</a:t>
            </a:r>
            <a:endParaRPr lang="en-US" dirty="0" smtClean="0"/>
          </a:p>
          <a:p>
            <a:r>
              <a:rPr lang="en-US" dirty="0" smtClean="0"/>
              <a:t>Create models (instances) conforming to meta-model using an editor specific for that meta-model</a:t>
            </a:r>
          </a:p>
          <a:p>
            <a:pPr lvl="1"/>
            <a:r>
              <a:rPr lang="en-US" dirty="0" smtClean="0"/>
              <a:t>Textual (through </a:t>
            </a:r>
            <a:r>
              <a:rPr lang="en-US" dirty="0" err="1" smtClean="0"/>
              <a:t>EMFText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Tree view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name of department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A30B186F-72BE-D84E-B6DA-6ED8A7CEA909}" type="slidenum">
              <a:rPr lang="nl-NL" smtClean="0"/>
              <a:pPr/>
              <a:t>15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ACF2116-1A02-3E46-A8B6-3373C5B6EB4A}" type="datetime1">
              <a:rPr lang="nl-NL" smtClean="0"/>
              <a:pPr/>
              <a:t>23-08-12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2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/ select “your own” meta-model</a:t>
            </a:r>
          </a:p>
          <a:p>
            <a:pPr lvl="1"/>
            <a:r>
              <a:rPr lang="en-US" dirty="0" smtClean="0"/>
              <a:t>Optionally, generate plugins for corresponding editor</a:t>
            </a:r>
          </a:p>
          <a:p>
            <a:r>
              <a:rPr lang="en-US" dirty="0" smtClean="0"/>
              <a:t>Create some models using generated editor</a:t>
            </a:r>
          </a:p>
          <a:p>
            <a:r>
              <a:rPr lang="en-US" dirty="0" smtClean="0"/>
              <a:t>Define a Model-to-Text transformation using </a:t>
            </a:r>
            <a:r>
              <a:rPr lang="en-US" dirty="0" err="1" smtClean="0"/>
              <a:t>Xpand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name of department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A30B186F-72BE-D84E-B6DA-6ED8A7CEA909}" type="slidenum">
              <a:rPr lang="nl-NL" smtClean="0"/>
              <a:pPr/>
              <a:t>16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ACF2116-1A02-3E46-A8B6-3373C5B6EB4A}" type="datetime1">
              <a:rPr lang="nl-NL" smtClean="0"/>
              <a:pPr/>
              <a:t>24-08-12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48829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 Modeling Workflow Engine (MWE)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with:</a:t>
            </a:r>
          </a:p>
          <a:p>
            <a:pPr lvl="1"/>
            <a:r>
              <a:rPr lang="en-US" dirty="0" smtClean="0"/>
              <a:t>Name: Juno</a:t>
            </a:r>
          </a:p>
          <a:p>
            <a:pPr lvl="1"/>
            <a:r>
              <a:rPr lang="en-US" dirty="0" smtClean="0"/>
              <a:t>Location: </a:t>
            </a:r>
            <a:r>
              <a:rPr lang="en-US" dirty="0" smtClean="0">
                <a:hlinkClick r:id="rId2"/>
              </a:rPr>
              <a:t>http://download.eclipse.org/releases/juno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Select under Modeling:</a:t>
            </a:r>
          </a:p>
          <a:p>
            <a:pPr lvl="1"/>
            <a:r>
              <a:rPr lang="en-US" dirty="0" smtClean="0"/>
              <a:t>MWE 2 language SDK</a:t>
            </a:r>
          </a:p>
          <a:p>
            <a:pPr lvl="1"/>
            <a:r>
              <a:rPr lang="en-US" dirty="0" smtClean="0"/>
              <a:t>MWE 2 runtime SDK</a:t>
            </a:r>
          </a:p>
          <a:p>
            <a:pPr lvl="1"/>
            <a:r>
              <a:rPr lang="en-US" dirty="0" smtClean="0"/>
              <a:t>MWE SDK</a:t>
            </a:r>
          </a:p>
          <a:p>
            <a:pPr lvl="1"/>
            <a:r>
              <a:rPr lang="en-US" dirty="0" err="1" smtClean="0"/>
              <a:t>Xpand</a:t>
            </a:r>
            <a:r>
              <a:rPr lang="en-US" dirty="0" smtClean="0"/>
              <a:t> SDK (if you had not yet done so)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name of department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A30B186F-72BE-D84E-B6DA-6ED8A7CEA909}" type="slidenum">
              <a:rPr lang="nl-NL" smtClean="0"/>
              <a:pPr/>
              <a:t>17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ACF2116-1A02-3E46-A8B6-3373C5B6EB4A}" type="datetime1">
              <a:rPr lang="nl-NL" smtClean="0"/>
              <a:pPr/>
              <a:t>24-08-12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71393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new </a:t>
            </a:r>
            <a:r>
              <a:rPr lang="en-US" dirty="0" err="1" smtClean="0"/>
              <a:t>Xpand</a:t>
            </a:r>
            <a:r>
              <a:rPr lang="en-US" dirty="0" smtClean="0"/>
              <a:t>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&gt; Project…</a:t>
            </a:r>
          </a:p>
          <a:p>
            <a:r>
              <a:rPr lang="en-US" dirty="0" err="1" smtClean="0"/>
              <a:t>Xpand</a:t>
            </a:r>
            <a:r>
              <a:rPr lang="en-US" dirty="0" smtClean="0"/>
              <a:t> &gt; </a:t>
            </a:r>
            <a:r>
              <a:rPr lang="en-US" dirty="0" err="1" smtClean="0"/>
              <a:t>Xpand</a:t>
            </a:r>
            <a:r>
              <a:rPr lang="en-US" dirty="0" smtClean="0"/>
              <a:t> Project</a:t>
            </a:r>
          </a:p>
          <a:p>
            <a:r>
              <a:rPr lang="en-US" dirty="0" smtClean="0"/>
              <a:t>Next</a:t>
            </a:r>
          </a:p>
          <a:p>
            <a:r>
              <a:rPr lang="en-US" dirty="0" smtClean="0"/>
              <a:t>Select “Generate a sample EMF based  </a:t>
            </a:r>
            <a:r>
              <a:rPr lang="en-US" dirty="0" err="1" smtClean="0"/>
              <a:t>Xpand</a:t>
            </a:r>
            <a:r>
              <a:rPr lang="en-US" dirty="0" smtClean="0"/>
              <a:t> project”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name of department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A30B186F-72BE-D84E-B6DA-6ED8A7CEA909}" type="slidenum">
              <a:rPr lang="nl-NL" smtClean="0"/>
              <a:pPr/>
              <a:t>18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ACF2116-1A02-3E46-A8B6-3373C5B6EB4A}" type="datetime1">
              <a:rPr lang="nl-NL" smtClean="0"/>
              <a:pPr/>
              <a:t>24-08-12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5378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Eclipse IDE</a:t>
            </a:r>
          </a:p>
          <a:p>
            <a:endParaRPr lang="en-US" dirty="0" smtClean="0"/>
          </a:p>
          <a:p>
            <a:r>
              <a:rPr lang="en-US" dirty="0" smtClean="0"/>
              <a:t>Eclipse Modeling Framework (EMF)</a:t>
            </a:r>
          </a:p>
          <a:p>
            <a:r>
              <a:rPr lang="en-US" dirty="0" err="1" smtClean="0"/>
              <a:t>EMFText</a:t>
            </a:r>
            <a:r>
              <a:rPr lang="en-US" dirty="0" smtClean="0"/>
              <a:t> + some predefined languages</a:t>
            </a:r>
          </a:p>
          <a:p>
            <a:r>
              <a:rPr lang="en-US" dirty="0" smtClean="0"/>
              <a:t>Object Constraint Language (OCL) support</a:t>
            </a:r>
          </a:p>
          <a:p>
            <a:r>
              <a:rPr lang="en-US" dirty="0" smtClean="0"/>
              <a:t>Operational QVT</a:t>
            </a:r>
          </a:p>
          <a:p>
            <a:r>
              <a:rPr lang="en-US" dirty="0" err="1" smtClean="0"/>
              <a:t>Xpand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name of department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A30B186F-72BE-D84E-B6DA-6ED8A7CEA909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ACF2116-1A02-3E46-A8B6-3373C5B6EB4A}" type="datetime1">
              <a:rPr lang="nl-NL" smtClean="0"/>
              <a:pPr/>
              <a:t>22-08-12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1082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Inspect Contents of </a:t>
            </a:r>
            <a:r>
              <a:rPr lang="en-US" dirty="0" err="1" smtClean="0"/>
              <a:t>Xpand</a:t>
            </a:r>
            <a:r>
              <a:rPr lang="en-US" dirty="0" smtClean="0"/>
              <a:t>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</a:t>
            </a:r>
            <a:r>
              <a:rPr lang="en-US" dirty="0" err="1" smtClean="0"/>
              <a:t>src</a:t>
            </a:r>
            <a:r>
              <a:rPr lang="en-US" dirty="0" smtClean="0"/>
              <a:t> &gt; </a:t>
            </a:r>
            <a:r>
              <a:rPr lang="en-US" dirty="0" err="1" smtClean="0"/>
              <a:t>metamodel</a:t>
            </a:r>
            <a:endParaRPr lang="en-US" dirty="0" smtClean="0"/>
          </a:p>
          <a:p>
            <a:r>
              <a:rPr lang="en-US" dirty="0" smtClean="0"/>
              <a:t>Open </a:t>
            </a:r>
            <a:r>
              <a:rPr lang="en-US" dirty="0" err="1" smtClean="0"/>
              <a:t>src</a:t>
            </a:r>
            <a:r>
              <a:rPr lang="en-US" dirty="0" smtClean="0"/>
              <a:t> &gt; template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name of department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A30B186F-72BE-D84E-B6DA-6ED8A7CEA909}" type="slidenum">
              <a:rPr lang="nl-NL" smtClean="0"/>
              <a:pPr/>
              <a:t>19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ACF2116-1A02-3E46-A8B6-3373C5B6EB4A}" type="datetime1">
              <a:rPr lang="nl-NL" smtClean="0"/>
              <a:pPr/>
              <a:t>24-08-12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1798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</a:t>
            </a:r>
            <a:r>
              <a:rPr lang="en-US" dirty="0" err="1" smtClean="0"/>
              <a:t>Xpand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</a:t>
            </a:r>
            <a:r>
              <a:rPr lang="en-US" dirty="0" err="1" smtClean="0"/>
              <a:t>src</a:t>
            </a:r>
            <a:r>
              <a:rPr lang="en-US" dirty="0" smtClean="0"/>
              <a:t> &gt; </a:t>
            </a:r>
            <a:r>
              <a:rPr lang="en-US" dirty="0" err="1" smtClean="0"/>
              <a:t>metamodel</a:t>
            </a:r>
            <a:endParaRPr lang="en-US" dirty="0"/>
          </a:p>
          <a:p>
            <a:r>
              <a:rPr lang="en-US" dirty="0" smtClean="0"/>
              <a:t>Right-click </a:t>
            </a:r>
            <a:r>
              <a:rPr lang="en-US" dirty="0" err="1" smtClean="0"/>
              <a:t>generator.mwe</a:t>
            </a:r>
            <a:endParaRPr lang="en-US" dirty="0" smtClean="0"/>
          </a:p>
          <a:p>
            <a:r>
              <a:rPr lang="en-US" dirty="0" smtClean="0"/>
              <a:t>Run As &gt; MWE Workflow</a:t>
            </a:r>
          </a:p>
          <a:p>
            <a:endParaRPr lang="en-US" dirty="0"/>
          </a:p>
          <a:p>
            <a:r>
              <a:rPr lang="en-US" dirty="0" smtClean="0"/>
              <a:t>Output appears in </a:t>
            </a:r>
            <a:r>
              <a:rPr lang="en-US" dirty="0" err="1" smtClean="0"/>
              <a:t>src</a:t>
            </a:r>
            <a:r>
              <a:rPr lang="en-US" dirty="0" smtClean="0"/>
              <a:t>-gen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name of department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A30B186F-72BE-D84E-B6DA-6ED8A7CEA909}" type="slidenum">
              <a:rPr lang="nl-NL" smtClean="0"/>
              <a:pPr/>
              <a:t>20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ACF2116-1A02-3E46-A8B6-3373C5B6EB4A}" type="datetime1">
              <a:rPr lang="nl-NL" smtClean="0"/>
              <a:pPr/>
              <a:t>24-08-12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13332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with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196974"/>
            <a:ext cx="7993062" cy="4824313"/>
          </a:xfrm>
        </p:spPr>
        <p:txBody>
          <a:bodyPr/>
          <a:lstStyle/>
          <a:p>
            <a:r>
              <a:rPr lang="en-US" dirty="0" smtClean="0"/>
              <a:t>Modify </a:t>
            </a:r>
            <a:r>
              <a:rPr lang="en-US" dirty="0" err="1" smtClean="0"/>
              <a:t>Model.xmi</a:t>
            </a:r>
            <a:endParaRPr lang="en-US" dirty="0" smtClean="0"/>
          </a:p>
          <a:p>
            <a:pPr lvl="1"/>
            <a:r>
              <a:rPr lang="en-US" dirty="0" smtClean="0"/>
              <a:t>Double click it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Change Name of Feature address of Entity Person</a:t>
            </a:r>
          </a:p>
          <a:p>
            <a:pPr lvl="1"/>
            <a:r>
              <a:rPr lang="en-US" dirty="0" smtClean="0"/>
              <a:t>Into </a:t>
            </a:r>
            <a:r>
              <a:rPr lang="en-US" dirty="0" err="1" smtClean="0"/>
              <a:t>home_address</a:t>
            </a:r>
            <a:endParaRPr lang="en-US" dirty="0" smtClean="0"/>
          </a:p>
          <a:p>
            <a:r>
              <a:rPr lang="en-US" dirty="0" smtClean="0"/>
              <a:t>Regenerate code, inspect code</a:t>
            </a:r>
          </a:p>
          <a:p>
            <a:endParaRPr lang="en-US" dirty="0"/>
          </a:p>
          <a:p>
            <a:r>
              <a:rPr lang="en-US" dirty="0" smtClean="0"/>
              <a:t>Add Feature to Entity Person</a:t>
            </a:r>
          </a:p>
          <a:p>
            <a:pPr lvl="1"/>
            <a:r>
              <a:rPr lang="en-US" dirty="0" smtClean="0"/>
              <a:t>Name: </a:t>
            </a:r>
            <a:r>
              <a:rPr lang="en-US" dirty="0" err="1" smtClean="0"/>
              <a:t>work_address</a:t>
            </a:r>
            <a:endParaRPr lang="en-US" dirty="0" smtClean="0"/>
          </a:p>
          <a:p>
            <a:pPr lvl="1"/>
            <a:r>
              <a:rPr lang="en-US" dirty="0" smtClean="0"/>
              <a:t>Type: Entity Address</a:t>
            </a:r>
          </a:p>
          <a:p>
            <a:r>
              <a:rPr lang="en-US" dirty="0" smtClean="0"/>
              <a:t>Regenerate code, inspect code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name of department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A30B186F-72BE-D84E-B6DA-6ED8A7CEA909}" type="slidenum">
              <a:rPr lang="nl-NL" smtClean="0"/>
              <a:pPr/>
              <a:t>21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ACF2116-1A02-3E46-A8B6-3373C5B6EB4A}" type="datetime1">
              <a:rPr lang="nl-NL" smtClean="0"/>
              <a:pPr/>
              <a:t>24-08-12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89333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with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Modify </a:t>
            </a:r>
            <a:r>
              <a:rPr lang="en-US" dirty="0" err="1" smtClean="0"/>
              <a:t>Template.xpt</a:t>
            </a:r>
            <a:endParaRPr lang="en-US" dirty="0" smtClean="0"/>
          </a:p>
          <a:p>
            <a:pPr lvl="1"/>
            <a:r>
              <a:rPr lang="en-US" dirty="0" smtClean="0"/>
              <a:t>Double click it</a:t>
            </a:r>
          </a:p>
          <a:p>
            <a:pPr lvl="1"/>
            <a:r>
              <a:rPr lang="en-US" dirty="0" smtClean="0"/>
              <a:t>Note: to insert </a:t>
            </a:r>
            <a:r>
              <a:rPr lang="fr-FR" dirty="0" smtClean="0"/>
              <a:t>« and </a:t>
            </a:r>
            <a:r>
              <a:rPr lang="nb-NO" dirty="0" smtClean="0"/>
              <a:t>»</a:t>
            </a:r>
          </a:p>
          <a:p>
            <a:pPr lvl="2"/>
            <a:r>
              <a:rPr lang="nb-NO" dirty="0" err="1" smtClean="0"/>
              <a:t>Window</a:t>
            </a:r>
            <a:r>
              <a:rPr lang="nb-NO" dirty="0" smtClean="0"/>
              <a:t> &gt; </a:t>
            </a:r>
            <a:r>
              <a:rPr lang="nb-NO" dirty="0" err="1" smtClean="0"/>
              <a:t>Preferences</a:t>
            </a:r>
            <a:r>
              <a:rPr lang="nb-NO" dirty="0" smtClean="0"/>
              <a:t>… &gt; General &gt; Workspace</a:t>
            </a:r>
          </a:p>
          <a:p>
            <a:pPr lvl="2"/>
            <a:r>
              <a:rPr lang="en-US" dirty="0" smtClean="0"/>
              <a:t>Text file encoding</a:t>
            </a:r>
            <a:r>
              <a:rPr lang="en-US" dirty="0"/>
              <a:t> </a:t>
            </a:r>
            <a:r>
              <a:rPr lang="en-US" dirty="0" smtClean="0"/>
              <a:t>&gt; Other: ISO-8859-1</a:t>
            </a:r>
          </a:p>
          <a:p>
            <a:pPr lvl="2"/>
            <a:r>
              <a:rPr lang="en-US" dirty="0" smtClean="0"/>
              <a:t>Apply and close</a:t>
            </a:r>
          </a:p>
          <a:p>
            <a:pPr lvl="2"/>
            <a:r>
              <a:rPr lang="en-US" dirty="0" smtClean="0"/>
              <a:t>On keyboard, type CTRL + &lt; and CTRL + &gt;</a:t>
            </a:r>
          </a:p>
          <a:p>
            <a:endParaRPr lang="en-US" dirty="0"/>
          </a:p>
          <a:p>
            <a:r>
              <a:rPr lang="en-US" dirty="0" smtClean="0"/>
              <a:t>Add Java comments in generated code</a:t>
            </a:r>
          </a:p>
          <a:p>
            <a:r>
              <a:rPr lang="en-US" dirty="0" smtClean="0"/>
              <a:t>Add a constructor to each generated class</a:t>
            </a:r>
          </a:p>
          <a:p>
            <a:r>
              <a:rPr lang="en-US" dirty="0" smtClean="0"/>
              <a:t>Generate Object Pascal code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name of department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A30B186F-72BE-D84E-B6DA-6ED8A7CEA909}" type="slidenum">
              <a:rPr lang="nl-NL" smtClean="0"/>
              <a:pPr/>
              <a:t>22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ACF2116-1A02-3E46-A8B6-3373C5B6EB4A}" type="datetime1">
              <a:rPr lang="nl-NL" smtClean="0"/>
              <a:pPr/>
              <a:t>24-08-12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64745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Generate Constructor for Entity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public </a:t>
            </a:r>
            <a:r>
              <a:rPr lang="en-US" sz="2000" dirty="0">
                <a:latin typeface="Courier New"/>
                <a:cs typeface="Courier New"/>
              </a:rPr>
              <a:t>«name»</a:t>
            </a:r>
            <a:r>
              <a:rPr lang="en-US" sz="2000" dirty="0" smtClean="0">
                <a:latin typeface="Courier New"/>
                <a:cs typeface="Courier New"/>
              </a:rPr>
              <a:t>(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«</a:t>
            </a:r>
            <a:r>
              <a:rPr lang="en-US" sz="1800" dirty="0">
                <a:latin typeface="Courier New"/>
                <a:cs typeface="Courier New"/>
              </a:rPr>
              <a:t>FOREACH features AS f SEPARATOR ", </a:t>
            </a:r>
            <a:r>
              <a:rPr lang="en-US" sz="1800" dirty="0" smtClean="0">
                <a:latin typeface="Courier New"/>
                <a:cs typeface="Courier New"/>
              </a:rPr>
              <a:t>”»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	«</a:t>
            </a:r>
            <a:r>
              <a:rPr lang="en-US" sz="1800" dirty="0" err="1">
                <a:latin typeface="Courier New"/>
                <a:cs typeface="Courier New"/>
              </a:rPr>
              <a:t>f.type.name</a:t>
            </a:r>
            <a:r>
              <a:rPr lang="en-US" sz="1800" dirty="0">
                <a:latin typeface="Courier New"/>
                <a:cs typeface="Courier New"/>
              </a:rPr>
              <a:t>» «</a:t>
            </a:r>
            <a:r>
              <a:rPr lang="en-US" sz="1800" dirty="0" err="1">
                <a:latin typeface="Courier New"/>
                <a:cs typeface="Courier New"/>
              </a:rPr>
              <a:t>f.name</a:t>
            </a:r>
            <a:r>
              <a:rPr lang="en-US" sz="1800" dirty="0" smtClean="0">
                <a:latin typeface="Courier New"/>
                <a:cs typeface="Courier New"/>
              </a:rPr>
              <a:t>»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«</a:t>
            </a:r>
            <a:r>
              <a:rPr lang="en-US" sz="1800" dirty="0">
                <a:latin typeface="Courier New"/>
                <a:cs typeface="Courier New"/>
              </a:rPr>
              <a:t>ENDFOREACH»</a:t>
            </a:r>
            <a:r>
              <a:rPr lang="en-US" sz="1800" dirty="0" smtClean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{</a:t>
            </a:r>
            <a:endParaRPr lang="en-US" sz="1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  	</a:t>
            </a:r>
            <a:r>
              <a:rPr lang="en-US" sz="2000" dirty="0" smtClean="0">
                <a:latin typeface="Courier New"/>
                <a:cs typeface="Courier New"/>
              </a:rPr>
              <a:t>«</a:t>
            </a:r>
            <a:r>
              <a:rPr lang="en-US" sz="2000" dirty="0">
                <a:latin typeface="Courier New"/>
                <a:cs typeface="Courier New"/>
              </a:rPr>
              <a:t>FOREACH features AS f»</a:t>
            </a:r>
          </a:p>
          <a:p>
            <a:pPr marL="0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		this</a:t>
            </a:r>
            <a:r>
              <a:rPr lang="en-US" sz="2000" dirty="0">
                <a:latin typeface="Courier New"/>
                <a:cs typeface="Courier New"/>
              </a:rPr>
              <a:t>.«</a:t>
            </a:r>
            <a:r>
              <a:rPr lang="en-US" sz="2000" dirty="0" err="1">
                <a:latin typeface="Courier New"/>
                <a:cs typeface="Courier New"/>
              </a:rPr>
              <a:t>f.name</a:t>
            </a:r>
            <a:r>
              <a:rPr lang="en-US" sz="2000" dirty="0">
                <a:latin typeface="Courier New"/>
                <a:cs typeface="Courier New"/>
              </a:rPr>
              <a:t>» = «</a:t>
            </a:r>
            <a:r>
              <a:rPr lang="en-US" sz="2000" dirty="0" err="1">
                <a:latin typeface="Courier New"/>
                <a:cs typeface="Courier New"/>
              </a:rPr>
              <a:t>f.name</a:t>
            </a:r>
            <a:r>
              <a:rPr lang="en-US" sz="2000" dirty="0">
                <a:latin typeface="Courier New"/>
                <a:cs typeface="Courier New"/>
              </a:rPr>
              <a:t>»;</a:t>
            </a:r>
          </a:p>
          <a:p>
            <a:pPr marL="0" indent="0">
              <a:buNone/>
            </a:pPr>
            <a:r>
              <a:rPr lang="nb-NO" sz="2000" dirty="0" smtClean="0">
                <a:latin typeface="Courier New"/>
                <a:cs typeface="Courier New"/>
              </a:rPr>
              <a:t>	«</a:t>
            </a:r>
            <a:r>
              <a:rPr lang="nb-NO" sz="2000" dirty="0">
                <a:latin typeface="Courier New"/>
                <a:cs typeface="Courier New"/>
              </a:rPr>
              <a:t>ENDFOREACH»</a:t>
            </a:r>
          </a:p>
          <a:p>
            <a:pPr marL="0" indent="0">
              <a:buNone/>
            </a:pPr>
            <a:r>
              <a:rPr lang="nb-NO" sz="2000" dirty="0" smtClean="0">
                <a:latin typeface="Courier New"/>
                <a:cs typeface="Courier New"/>
              </a:rPr>
              <a:t>	}</a:t>
            </a:r>
            <a:endParaRPr lang="nb-NO" sz="2000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name of department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A30B186F-72BE-D84E-B6DA-6ED8A7CEA909}" type="slidenum">
              <a:rPr lang="nl-NL" smtClean="0"/>
              <a:pPr/>
              <a:t>23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ACF2116-1A02-3E46-A8B6-3373C5B6EB4A}" type="datetime1">
              <a:rPr lang="nl-NL" smtClean="0"/>
              <a:pPr/>
              <a:t>25-08-12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7473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with Meta-Model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Note: Editing the meta-model may require updates to all models as well</a:t>
            </a:r>
          </a:p>
          <a:p>
            <a:endParaRPr lang="en-US" dirty="0"/>
          </a:p>
          <a:p>
            <a:r>
              <a:rPr lang="en-US" dirty="0" smtClean="0"/>
              <a:t>You can also replace the meta-model and models</a:t>
            </a:r>
          </a:p>
          <a:p>
            <a:pPr lvl="1"/>
            <a:r>
              <a:rPr lang="en-US" dirty="0" smtClean="0"/>
              <a:t>E.g. from Simple Math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name of department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A30B186F-72BE-D84E-B6DA-6ED8A7CEA909}" type="slidenum">
              <a:rPr lang="nl-NL" smtClean="0"/>
              <a:pPr/>
              <a:t>24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ACF2116-1A02-3E46-A8B6-3373C5B6EB4A}" type="datetime1">
              <a:rPr lang="nl-NL" smtClean="0"/>
              <a:pPr/>
              <a:t>24-08-12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28932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Demonstration of QVT Operational for Model-to-Model transformation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name of department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A30B186F-72BE-D84E-B6DA-6ED8A7CEA909}" type="slidenum">
              <a:rPr lang="nl-NL" smtClean="0"/>
              <a:pPr/>
              <a:t>25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ACF2116-1A02-3E46-A8B6-3373C5B6EB4A}" type="datetime1">
              <a:rPr lang="nl-NL" smtClean="0"/>
              <a:pPr/>
              <a:t>24-08-12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8099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QVT Operational: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Needed:</a:t>
            </a:r>
          </a:p>
          <a:p>
            <a:pPr lvl="1"/>
            <a:r>
              <a:rPr lang="en-US" dirty="0" smtClean="0"/>
              <a:t>Eclipse Modeling Framework with QVT Operational</a:t>
            </a:r>
          </a:p>
          <a:p>
            <a:pPr lvl="1"/>
            <a:r>
              <a:rPr lang="en-US" dirty="0" smtClean="0"/>
              <a:t>Meta-model(s)</a:t>
            </a:r>
          </a:p>
          <a:p>
            <a:pPr lvl="1"/>
            <a:r>
              <a:rPr lang="en-US" dirty="0" smtClean="0"/>
              <a:t>Model(s) conforming to meta-model(s)</a:t>
            </a:r>
          </a:p>
          <a:p>
            <a:endParaRPr lang="en-US" dirty="0"/>
          </a:p>
          <a:p>
            <a:r>
              <a:rPr lang="en-US" dirty="0" smtClean="0"/>
              <a:t>Steps:</a:t>
            </a:r>
          </a:p>
          <a:p>
            <a:pPr lvl="1"/>
            <a:r>
              <a:rPr lang="en-US" dirty="0" smtClean="0"/>
              <a:t>Create </a:t>
            </a:r>
            <a:r>
              <a:rPr lang="en-US" dirty="0" err="1" smtClean="0"/>
              <a:t>QVTo</a:t>
            </a:r>
            <a:r>
              <a:rPr lang="en-US" dirty="0" smtClean="0"/>
              <a:t> project</a:t>
            </a:r>
          </a:p>
          <a:p>
            <a:pPr lvl="1"/>
            <a:r>
              <a:rPr lang="en-US" dirty="0" smtClean="0"/>
              <a:t>Define </a:t>
            </a:r>
            <a:r>
              <a:rPr lang="en-US" dirty="0" err="1" smtClean="0"/>
              <a:t>QVTo</a:t>
            </a:r>
            <a:r>
              <a:rPr lang="en-US" dirty="0" smtClean="0"/>
              <a:t> transformation in that project</a:t>
            </a:r>
          </a:p>
          <a:p>
            <a:pPr lvl="1"/>
            <a:r>
              <a:rPr lang="en-US" dirty="0" smtClean="0"/>
              <a:t>Configure the transformation for execution</a:t>
            </a:r>
          </a:p>
          <a:p>
            <a:pPr lvl="1"/>
            <a:r>
              <a:rPr lang="en-US" dirty="0" smtClean="0"/>
              <a:t>Execute the transformation</a:t>
            </a:r>
          </a:p>
          <a:p>
            <a:pPr lvl="1"/>
            <a:r>
              <a:rPr lang="en-US" dirty="0" smtClean="0"/>
              <a:t>Inspect the result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name of department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A30B186F-72BE-D84E-B6DA-6ED8A7CEA909}" type="slidenum">
              <a:rPr lang="nl-NL" smtClean="0"/>
              <a:pPr/>
              <a:t>26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ACF2116-1A02-3E46-A8B6-3373C5B6EB4A}" type="datetime1">
              <a:rPr lang="nl-NL" smtClean="0"/>
              <a:pPr/>
              <a:t>25-08-12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19170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New </a:t>
            </a:r>
            <a:r>
              <a:rPr lang="en-US" dirty="0" err="1" smtClean="0"/>
              <a:t>QVTo</a:t>
            </a:r>
            <a:r>
              <a:rPr lang="en-US" dirty="0" smtClean="0"/>
              <a:t>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196974"/>
            <a:ext cx="7993062" cy="5112345"/>
          </a:xfrm>
        </p:spPr>
        <p:txBody>
          <a:bodyPr/>
          <a:lstStyle/>
          <a:p>
            <a:r>
              <a:rPr lang="en-US" dirty="0" smtClean="0"/>
              <a:t>Create </a:t>
            </a:r>
            <a:r>
              <a:rPr lang="en-US" dirty="0" err="1" smtClean="0"/>
              <a:t>QVTo</a:t>
            </a:r>
            <a:r>
              <a:rPr lang="en-US" dirty="0" smtClean="0"/>
              <a:t> project:</a:t>
            </a:r>
          </a:p>
          <a:p>
            <a:pPr lvl="1"/>
            <a:r>
              <a:rPr lang="en-US" dirty="0" smtClean="0"/>
              <a:t>New &gt; Project…</a:t>
            </a:r>
          </a:p>
          <a:p>
            <a:pPr lvl="1"/>
            <a:r>
              <a:rPr lang="en-US" dirty="0" smtClean="0"/>
              <a:t>Model to Model Transformation &gt; </a:t>
            </a:r>
            <a:r>
              <a:rPr lang="en-US" dirty="0"/>
              <a:t>O</a:t>
            </a:r>
            <a:r>
              <a:rPr lang="en-US" dirty="0" smtClean="0"/>
              <a:t>perational </a:t>
            </a:r>
            <a:r>
              <a:rPr lang="en-US" dirty="0" smtClean="0"/>
              <a:t>QVT Project</a:t>
            </a:r>
          </a:p>
          <a:p>
            <a:pPr lvl="1"/>
            <a:r>
              <a:rPr lang="en-US" dirty="0" smtClean="0"/>
              <a:t>Next</a:t>
            </a:r>
          </a:p>
          <a:p>
            <a:pPr lvl="1"/>
            <a:r>
              <a:rPr lang="en-US" dirty="0" smtClean="0"/>
              <a:t>Project name: </a:t>
            </a:r>
            <a:r>
              <a:rPr lang="en-US" dirty="0" err="1" smtClean="0"/>
              <a:t>my.qvto.project</a:t>
            </a:r>
            <a:endParaRPr lang="en-US" dirty="0" smtClean="0"/>
          </a:p>
          <a:p>
            <a:pPr lvl="1"/>
            <a:r>
              <a:rPr lang="en-US" dirty="0" smtClean="0"/>
              <a:t>Select “Create a simple project”</a:t>
            </a:r>
          </a:p>
          <a:p>
            <a:pPr lvl="1"/>
            <a:r>
              <a:rPr lang="en-US" dirty="0" smtClean="0"/>
              <a:t>Next</a:t>
            </a:r>
          </a:p>
          <a:p>
            <a:pPr lvl="1"/>
            <a:r>
              <a:rPr lang="en-US" dirty="0" smtClean="0"/>
              <a:t>Create artifacts in new QVT Operational Project</a:t>
            </a:r>
          </a:p>
          <a:p>
            <a:pPr lvl="1"/>
            <a:r>
              <a:rPr lang="en-US" dirty="0" smtClean="0"/>
              <a:t>Select “Operational QVT Transformation”</a:t>
            </a:r>
          </a:p>
          <a:p>
            <a:pPr lvl="1"/>
            <a:r>
              <a:rPr lang="en-US" dirty="0" smtClean="0"/>
              <a:t>Next</a:t>
            </a:r>
          </a:p>
          <a:p>
            <a:pPr lvl="1"/>
            <a:r>
              <a:rPr lang="en-US" dirty="0" smtClean="0"/>
              <a:t>Module name: </a:t>
            </a:r>
            <a:r>
              <a:rPr lang="en-US" dirty="0" err="1" smtClean="0"/>
              <a:t>MyTransformation</a:t>
            </a:r>
            <a:endParaRPr lang="en-US" dirty="0" smtClean="0"/>
          </a:p>
          <a:p>
            <a:pPr lvl="1"/>
            <a:r>
              <a:rPr lang="en-US" dirty="0" smtClean="0"/>
              <a:t>Finish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name of department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A30B186F-72BE-D84E-B6DA-6ED8A7CEA909}" type="slidenum">
              <a:rPr lang="nl-NL" smtClean="0"/>
              <a:pPr/>
              <a:t>27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ACF2116-1A02-3E46-A8B6-3373C5B6EB4A}" type="datetime1">
              <a:rPr lang="nl-NL" smtClean="0"/>
              <a:pPr/>
              <a:t>25-08-12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81499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</a:t>
            </a:r>
            <a:r>
              <a:rPr lang="en-US" dirty="0" err="1" smtClean="0"/>
              <a:t>QVTo</a:t>
            </a:r>
            <a:r>
              <a:rPr lang="en-US" dirty="0" smtClean="0"/>
              <a:t>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196974"/>
            <a:ext cx="8209284" cy="4968329"/>
          </a:xfrm>
        </p:spPr>
        <p:txBody>
          <a:bodyPr/>
          <a:lstStyle/>
          <a:p>
            <a:r>
              <a:rPr lang="en-US" dirty="0" smtClean="0"/>
              <a:t>Double click </a:t>
            </a:r>
            <a:r>
              <a:rPr lang="en-US" dirty="0" err="1" smtClean="0"/>
              <a:t>MyTransformation.qvto</a:t>
            </a:r>
            <a:endParaRPr lang="en-US" dirty="0"/>
          </a:p>
          <a:p>
            <a:pPr lvl="1"/>
            <a:r>
              <a:rPr lang="en-US" dirty="0" smtClean="0"/>
              <a:t>It opens with Operational QVT Editor</a:t>
            </a:r>
          </a:p>
          <a:p>
            <a:endParaRPr lang="en-US" dirty="0"/>
          </a:p>
          <a:p>
            <a:r>
              <a:rPr lang="en-US" dirty="0" smtClean="0"/>
              <a:t>Make known which meta-model(s) is/are involved: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m</a:t>
            </a:r>
            <a:r>
              <a:rPr lang="en-US" dirty="0" err="1" smtClean="0">
                <a:latin typeface="Courier New"/>
                <a:cs typeface="Courier New"/>
              </a:rPr>
              <a:t>odeltype</a:t>
            </a:r>
            <a:r>
              <a:rPr lang="en-US" dirty="0" smtClean="0">
                <a:latin typeface="Courier New"/>
                <a:cs typeface="Courier New"/>
              </a:rPr>
              <a:t> … use …;</a:t>
            </a:r>
            <a:endParaRPr lang="en-US" dirty="0" smtClean="0">
              <a:cs typeface="Courier New"/>
            </a:endParaRPr>
          </a:p>
          <a:p>
            <a:r>
              <a:rPr lang="en-US" dirty="0" smtClean="0">
                <a:cs typeface="Courier New"/>
              </a:rPr>
              <a:t>Define signature of transformation: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t</a:t>
            </a:r>
            <a:r>
              <a:rPr lang="en-US" dirty="0" smtClean="0">
                <a:latin typeface="Courier New"/>
                <a:cs typeface="Courier New"/>
              </a:rPr>
              <a:t>ransformation</a:t>
            </a:r>
          </a:p>
          <a:p>
            <a:pPr marL="269875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MyTransformation</a:t>
            </a:r>
            <a:r>
              <a:rPr lang="en-US" dirty="0" smtClean="0">
                <a:latin typeface="Courier New"/>
                <a:cs typeface="Courier New"/>
              </a:rPr>
              <a:t>(in …: …, out …: …);</a:t>
            </a:r>
            <a:endParaRPr lang="en-US" dirty="0" smtClean="0">
              <a:cs typeface="Courier New"/>
            </a:endParaRPr>
          </a:p>
          <a:p>
            <a:r>
              <a:rPr lang="en-US" dirty="0" smtClean="0">
                <a:cs typeface="Courier New"/>
              </a:rPr>
              <a:t>Define transformation main entry point and helpers: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m</a:t>
            </a:r>
            <a:r>
              <a:rPr lang="en-US" dirty="0" smtClean="0">
                <a:latin typeface="Courier New"/>
                <a:cs typeface="Courier New"/>
              </a:rPr>
              <a:t>ain() { </a:t>
            </a:r>
            <a:r>
              <a:rPr lang="en-US" dirty="0" err="1" smtClean="0">
                <a:latin typeface="Courier New"/>
                <a:cs typeface="Courier New"/>
              </a:rPr>
              <a:t>source.rootObjects</a:t>
            </a:r>
            <a:r>
              <a:rPr lang="en-US" dirty="0" smtClean="0">
                <a:latin typeface="Courier New"/>
                <a:cs typeface="Courier New"/>
              </a:rPr>
              <a:t>()[…]-&gt; map f(); }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m</a:t>
            </a:r>
            <a:r>
              <a:rPr lang="en-US" dirty="0" smtClean="0">
                <a:latin typeface="Courier New"/>
                <a:cs typeface="Courier New"/>
              </a:rPr>
              <a:t>apping … :: f() : … { … }</a:t>
            </a:r>
          </a:p>
          <a:p>
            <a:pPr lvl="1"/>
            <a:endParaRPr lang="en-US" dirty="0">
              <a:cs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name of department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A30B186F-72BE-D84E-B6DA-6ED8A7CEA909}" type="slidenum">
              <a:rPr lang="nl-NL" smtClean="0"/>
              <a:pPr/>
              <a:t>28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ACF2116-1A02-3E46-A8B6-3373C5B6EB4A}" type="datetime1">
              <a:rPr lang="nl-NL" smtClean="0"/>
              <a:pPr/>
              <a:t>25-08-12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3386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 Eclipse Modeling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975"/>
            <a:ext cx="8424366" cy="4541838"/>
          </a:xfrm>
        </p:spPr>
        <p:txBody>
          <a:bodyPr/>
          <a:lstStyle/>
          <a:p>
            <a:r>
              <a:rPr lang="en-US" dirty="0" smtClean="0"/>
              <a:t>Start Eclipse (Juno)</a:t>
            </a:r>
            <a:endParaRPr lang="en-US" dirty="0" smtClean="0"/>
          </a:p>
          <a:p>
            <a:r>
              <a:rPr lang="en-US" dirty="0" smtClean="0"/>
              <a:t>Help &gt; Install New Software…</a:t>
            </a:r>
          </a:p>
          <a:p>
            <a:r>
              <a:rPr lang="en-US" dirty="0" smtClean="0"/>
              <a:t>Work with: Juno (</a:t>
            </a:r>
            <a:r>
              <a:rPr lang="en-US" dirty="0" err="1" smtClean="0"/>
              <a:t>download.eclipse.org</a:t>
            </a:r>
            <a:r>
              <a:rPr lang="en-US" dirty="0" smtClean="0"/>
              <a:t>/releases/</a:t>
            </a:r>
            <a:r>
              <a:rPr lang="en-US" dirty="0" err="1" smtClean="0"/>
              <a:t>juno</a:t>
            </a:r>
            <a:r>
              <a:rPr lang="en-US" dirty="0" smtClean="0"/>
              <a:t>)</a:t>
            </a:r>
          </a:p>
          <a:p>
            <a:r>
              <a:rPr lang="en-US" dirty="0" smtClean="0"/>
              <a:t>Open Modeling, and select</a:t>
            </a:r>
          </a:p>
          <a:p>
            <a:pPr lvl="1"/>
            <a:r>
              <a:rPr lang="en-US" dirty="0" err="1" smtClean="0"/>
              <a:t>Ecore</a:t>
            </a:r>
            <a:r>
              <a:rPr lang="en-US" dirty="0" smtClean="0"/>
              <a:t> Tools SDK</a:t>
            </a:r>
          </a:p>
          <a:p>
            <a:pPr lvl="1"/>
            <a:r>
              <a:rPr lang="en-US" dirty="0" smtClean="0"/>
              <a:t>EMF - Eclipse Modeling Framework SDK</a:t>
            </a:r>
          </a:p>
          <a:p>
            <a:pPr lvl="1"/>
            <a:r>
              <a:rPr lang="en-US" dirty="0" smtClean="0"/>
              <a:t>OCL End User SDK</a:t>
            </a:r>
          </a:p>
          <a:p>
            <a:pPr lvl="1"/>
            <a:r>
              <a:rPr lang="en-US" dirty="0" smtClean="0"/>
              <a:t>OCL Examples and Editors</a:t>
            </a:r>
          </a:p>
          <a:p>
            <a:pPr lvl="1"/>
            <a:r>
              <a:rPr lang="en-US" dirty="0" smtClean="0"/>
              <a:t>Operational QVT SDK</a:t>
            </a:r>
          </a:p>
          <a:p>
            <a:pPr lvl="1"/>
            <a:r>
              <a:rPr lang="en-US" dirty="0" err="1" smtClean="0"/>
              <a:t>Xpand</a:t>
            </a:r>
            <a:r>
              <a:rPr lang="en-US" dirty="0" smtClean="0"/>
              <a:t> SDK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name of department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A30B186F-72BE-D84E-B6DA-6ED8A7CEA909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ACF2116-1A02-3E46-A8B6-3373C5B6EB4A}" type="datetime1">
              <a:rPr lang="nl-NL" smtClean="0"/>
              <a:pPr/>
              <a:t>22-08-12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0565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Configure </a:t>
            </a:r>
            <a:r>
              <a:rPr lang="en-US" dirty="0" err="1" smtClean="0"/>
              <a:t>QVTo</a:t>
            </a:r>
            <a:r>
              <a:rPr lang="en-US" dirty="0" smtClean="0"/>
              <a:t>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Right-click on </a:t>
            </a:r>
            <a:r>
              <a:rPr lang="en-US" dirty="0" err="1" smtClean="0"/>
              <a:t>MyTransformation.qvto</a:t>
            </a:r>
            <a:endParaRPr lang="en-US" dirty="0" smtClean="0"/>
          </a:p>
          <a:p>
            <a:pPr lvl="1"/>
            <a:r>
              <a:rPr lang="en-US" dirty="0" smtClean="0"/>
              <a:t>Run As &gt; Run Configurations…</a:t>
            </a:r>
          </a:p>
          <a:p>
            <a:pPr lvl="1"/>
            <a:r>
              <a:rPr lang="en-US" dirty="0" smtClean="0"/>
              <a:t>Operational QVT Interpreter &gt; </a:t>
            </a:r>
            <a:r>
              <a:rPr lang="en-US" dirty="0" err="1" smtClean="0"/>
              <a:t>MyTransformation</a:t>
            </a:r>
            <a:endParaRPr lang="en-US" dirty="0" smtClean="0"/>
          </a:p>
          <a:p>
            <a:pPr lvl="1"/>
            <a:r>
              <a:rPr lang="en-US" dirty="0" smtClean="0"/>
              <a:t>Transformation tab</a:t>
            </a:r>
          </a:p>
          <a:p>
            <a:pPr lvl="2"/>
            <a:r>
              <a:rPr lang="en-US" dirty="0" smtClean="0"/>
              <a:t>Check mark “Generate trace file”: </a:t>
            </a:r>
            <a:r>
              <a:rPr lang="en-US" dirty="0" err="1" smtClean="0"/>
              <a:t>some_file.qvtotrace</a:t>
            </a:r>
            <a:endParaRPr lang="en-US" dirty="0" smtClean="0"/>
          </a:p>
          <a:p>
            <a:pPr lvl="2"/>
            <a:r>
              <a:rPr lang="en-US" dirty="0" smtClean="0"/>
              <a:t>IN source, Model URI: Browse to select input model</a:t>
            </a:r>
          </a:p>
          <a:p>
            <a:pPr lvl="2"/>
            <a:r>
              <a:rPr lang="en-US" dirty="0" smtClean="0"/>
              <a:t>OUT target, Model URI: Put in name of target file</a:t>
            </a:r>
          </a:p>
          <a:p>
            <a:pPr lvl="2"/>
            <a:r>
              <a:rPr lang="en-US" dirty="0" smtClean="0"/>
              <a:t>The target need not exist and will be (re)created</a:t>
            </a:r>
          </a:p>
          <a:p>
            <a:pPr lvl="2"/>
            <a:r>
              <a:rPr lang="en-US" dirty="0" smtClean="0"/>
              <a:t>Apply</a:t>
            </a:r>
          </a:p>
          <a:p>
            <a:pPr lvl="1"/>
            <a:r>
              <a:rPr lang="en-US" dirty="0" smtClean="0"/>
              <a:t>Close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name of department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A30B186F-72BE-D84E-B6DA-6ED8A7CEA909}" type="slidenum">
              <a:rPr lang="nl-NL" smtClean="0"/>
              <a:pPr/>
              <a:t>29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ACF2116-1A02-3E46-A8B6-3373C5B6EB4A}" type="datetime1">
              <a:rPr lang="nl-NL" smtClean="0"/>
              <a:pPr/>
              <a:t>25-08-12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65480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Information for QVT Operational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http://redpanda.nl/index.php?p=qvt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http://www.levysiqueira.com.br/2011/01/eclipse-qvto</a:t>
            </a:r>
            <a:r>
              <a:rPr lang="en-US" smtClean="0">
                <a:hlinkClick r:id="rId3"/>
              </a:rPr>
              <a:t>-hello-world/</a:t>
            </a:r>
            <a:endParaRPr lang="en-US" smtClean="0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name of department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A30B186F-72BE-D84E-B6DA-6ED8A7CEA909}" type="slidenum">
              <a:rPr lang="nl-NL" smtClean="0"/>
              <a:pPr/>
              <a:t>30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ACF2116-1A02-3E46-A8B6-3373C5B6EB4A}" type="datetime1">
              <a:rPr lang="nl-NL" smtClean="0"/>
              <a:pPr/>
              <a:t>25-08-12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13412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Execute </a:t>
            </a:r>
            <a:r>
              <a:rPr lang="en-US" dirty="0" err="1" smtClean="0"/>
              <a:t>QVTo</a:t>
            </a:r>
            <a:r>
              <a:rPr lang="en-US" dirty="0" smtClean="0"/>
              <a:t>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Right-click on .</a:t>
            </a:r>
            <a:r>
              <a:rPr lang="en-US" dirty="0" err="1" smtClean="0"/>
              <a:t>qvto</a:t>
            </a:r>
            <a:r>
              <a:rPr lang="en-US" dirty="0" smtClean="0"/>
              <a:t> file</a:t>
            </a:r>
          </a:p>
          <a:p>
            <a:pPr lvl="1"/>
            <a:r>
              <a:rPr lang="en-US" dirty="0" smtClean="0"/>
              <a:t>Run As &gt; </a:t>
            </a:r>
            <a:r>
              <a:rPr lang="en-US" dirty="0" err="1" smtClean="0"/>
              <a:t>MyTransformation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Inspect newly created model</a:t>
            </a:r>
          </a:p>
          <a:p>
            <a:r>
              <a:rPr lang="en-US" dirty="0" smtClean="0"/>
              <a:t>Inspect trace file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name of department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A30B186F-72BE-D84E-B6DA-6ED8A7CEA909}" type="slidenum">
              <a:rPr lang="nl-NL" smtClean="0"/>
              <a:pPr/>
              <a:t>31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ACF2116-1A02-3E46-A8B6-3373C5B6EB4A}" type="datetime1">
              <a:rPr lang="nl-NL" smtClean="0"/>
              <a:pPr/>
              <a:t>25-08-12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16487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Maybe Later: Add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 </a:t>
            </a:r>
            <a:r>
              <a:rPr lang="en-US" dirty="0" err="1" smtClean="0"/>
              <a:t>Kermeta</a:t>
            </a:r>
            <a:endParaRPr lang="en-US" dirty="0" smtClean="0"/>
          </a:p>
          <a:p>
            <a:pPr lvl="1"/>
            <a:r>
              <a:rPr lang="en-US" dirty="0" smtClean="0"/>
              <a:t>Name: </a:t>
            </a:r>
            <a:r>
              <a:rPr lang="en-US" dirty="0" err="1" smtClean="0"/>
              <a:t>Kermeta</a:t>
            </a:r>
            <a:endParaRPr lang="en-US" dirty="0" smtClean="0"/>
          </a:p>
          <a:p>
            <a:pPr lvl="1"/>
            <a:r>
              <a:rPr lang="en-US" dirty="0" smtClean="0"/>
              <a:t>Location: </a:t>
            </a:r>
            <a:r>
              <a:rPr lang="en-US" dirty="0" smtClean="0">
                <a:hlinkClick r:id="rId2"/>
              </a:rPr>
              <a:t>http://www.kermeta.org/update/</a:t>
            </a:r>
            <a:endParaRPr lang="en-US" dirty="0" smtClean="0"/>
          </a:p>
          <a:p>
            <a:r>
              <a:rPr lang="en-US" dirty="0" smtClean="0"/>
              <a:t>Do NOT install</a:t>
            </a:r>
          </a:p>
          <a:p>
            <a:pPr lvl="1"/>
            <a:r>
              <a:rPr lang="en-US" dirty="0" err="1" smtClean="0"/>
              <a:t>Kermeta</a:t>
            </a:r>
            <a:r>
              <a:rPr lang="en-US" dirty="0" smtClean="0"/>
              <a:t> MDK for UML2</a:t>
            </a:r>
          </a:p>
          <a:p>
            <a:endParaRPr lang="en-US" dirty="0" smtClean="0"/>
          </a:p>
          <a:p>
            <a:r>
              <a:rPr lang="en-US" dirty="0" smtClean="0"/>
              <a:t>Do tutorial(s) on </a:t>
            </a:r>
            <a:r>
              <a:rPr lang="en-US" dirty="0" smtClean="0">
                <a:hlinkClick r:id="rId2"/>
              </a:rPr>
              <a:t>http://www.kermeta.org/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/>
              <a:t>FSM tutorial</a:t>
            </a:r>
          </a:p>
          <a:p>
            <a:pPr lvl="1"/>
            <a:r>
              <a:rPr lang="en-US" dirty="0" smtClean="0"/>
              <a:t>Logo tutorial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name of department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A30B186F-72BE-D84E-B6DA-6ED8A7CEA909}" type="slidenum">
              <a:rPr lang="nl-NL" smtClean="0"/>
              <a:pPr/>
              <a:t>32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ACF2116-1A02-3E46-A8B6-3373C5B6EB4A}" type="datetime1">
              <a:rPr lang="nl-NL" smtClean="0"/>
              <a:pPr/>
              <a:t>25-08-12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5424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 </a:t>
            </a:r>
            <a:r>
              <a:rPr lang="en-US" dirty="0" err="1" smtClean="0"/>
              <a:t>EMFText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196974"/>
            <a:ext cx="7993062" cy="5184353"/>
          </a:xfrm>
        </p:spPr>
        <p:txBody>
          <a:bodyPr/>
          <a:lstStyle/>
          <a:p>
            <a:r>
              <a:rPr lang="en-US" dirty="0" smtClean="0"/>
              <a:t>Help &gt; Install New Software…</a:t>
            </a:r>
          </a:p>
          <a:p>
            <a:r>
              <a:rPr lang="en-US" dirty="0" smtClean="0"/>
              <a:t>Work with:</a:t>
            </a:r>
          </a:p>
          <a:p>
            <a:pPr lvl="1"/>
            <a:r>
              <a:rPr lang="en-US" dirty="0" err="1" smtClean="0"/>
              <a:t>EMFText</a:t>
            </a:r>
            <a:r>
              <a:rPr lang="en-US" dirty="0" smtClean="0"/>
              <a:t> Update Site</a:t>
            </a:r>
          </a:p>
          <a:p>
            <a:pPr lvl="1"/>
            <a:r>
              <a:rPr lang="en-US" dirty="0" smtClean="0">
                <a:hlinkClick r:id="rId2"/>
              </a:rPr>
              <a:t>http://www.emftext.org/update/</a:t>
            </a:r>
            <a:endParaRPr lang="en-US" dirty="0" smtClean="0"/>
          </a:p>
          <a:p>
            <a:pPr lvl="1"/>
            <a:r>
              <a:rPr lang="en-US" dirty="0" smtClean="0"/>
              <a:t>If needed, click Add to add this update site</a:t>
            </a:r>
          </a:p>
          <a:p>
            <a:r>
              <a:rPr lang="en-US" dirty="0" smtClean="0"/>
              <a:t>Under </a:t>
            </a:r>
            <a:r>
              <a:rPr lang="en-US" dirty="0" err="1" smtClean="0"/>
              <a:t>EMFText</a:t>
            </a:r>
            <a:r>
              <a:rPr lang="en-US" dirty="0" smtClean="0"/>
              <a:t>, select</a:t>
            </a:r>
          </a:p>
          <a:p>
            <a:pPr lvl="1"/>
            <a:r>
              <a:rPr lang="en-US" dirty="0" err="1" smtClean="0"/>
              <a:t>EMFText</a:t>
            </a:r>
            <a:r>
              <a:rPr lang="en-US" dirty="0" smtClean="0"/>
              <a:t> Access</a:t>
            </a:r>
          </a:p>
          <a:p>
            <a:pPr lvl="1"/>
            <a:r>
              <a:rPr lang="en-US" dirty="0" err="1" smtClean="0"/>
              <a:t>EMFText</a:t>
            </a:r>
            <a:r>
              <a:rPr lang="en-US" dirty="0" smtClean="0"/>
              <a:t> SDK</a:t>
            </a:r>
          </a:p>
          <a:p>
            <a:pPr lvl="1"/>
            <a:r>
              <a:rPr lang="en-US" dirty="0" err="1" smtClean="0"/>
              <a:t>EMFText</a:t>
            </a:r>
            <a:r>
              <a:rPr lang="en-US" dirty="0" smtClean="0"/>
              <a:t> Shared ANTLR 3.4.0 Runtime</a:t>
            </a:r>
          </a:p>
          <a:p>
            <a:r>
              <a:rPr lang="en-US" dirty="0" smtClean="0"/>
              <a:t>Under </a:t>
            </a:r>
            <a:r>
              <a:rPr lang="en-US" dirty="0" err="1" smtClean="0"/>
              <a:t>EMFText</a:t>
            </a:r>
            <a:r>
              <a:rPr lang="en-US" dirty="0" smtClean="0"/>
              <a:t> Languages, select</a:t>
            </a:r>
          </a:p>
          <a:p>
            <a:pPr lvl="1"/>
            <a:r>
              <a:rPr lang="en-US" dirty="0" err="1" smtClean="0"/>
              <a:t>EMFText</a:t>
            </a:r>
            <a:r>
              <a:rPr lang="en-US" dirty="0" smtClean="0"/>
              <a:t> Syntax: Simple Math</a:t>
            </a:r>
          </a:p>
          <a:p>
            <a:pPr lvl="1"/>
            <a:r>
              <a:rPr lang="en-US" dirty="0" smtClean="0"/>
              <a:t>Optionally, also Chess, CSV, Pico, Simple GUI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name of department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A30B186F-72BE-D84E-B6DA-6ED8A7CEA909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ACF2116-1A02-3E46-A8B6-3373C5B6EB4A}" type="datetime1">
              <a:rPr lang="nl-NL" smtClean="0"/>
              <a:pPr/>
              <a:t>22-08-12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6229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Perspective in Eclipse 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Window &gt; Open Perspective &gt; Other…</a:t>
            </a:r>
          </a:p>
          <a:p>
            <a:r>
              <a:rPr lang="en-US" dirty="0" err="1" smtClean="0"/>
              <a:t>Ecore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name of department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A30B186F-72BE-D84E-B6DA-6ED8A7CEA909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ACF2116-1A02-3E46-A8B6-3373C5B6EB4A}" type="datetime1">
              <a:rPr lang="nl-NL" smtClean="0"/>
              <a:pPr/>
              <a:t>24-08-12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0549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the Playground Container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&gt; New &gt; Project…</a:t>
            </a:r>
          </a:p>
          <a:p>
            <a:pPr lvl="1"/>
            <a:r>
              <a:rPr lang="en-US" dirty="0" smtClean="0"/>
              <a:t>General &gt; Project</a:t>
            </a:r>
          </a:p>
          <a:p>
            <a:pPr lvl="1"/>
            <a:r>
              <a:rPr lang="en-US" dirty="0" smtClean="0"/>
              <a:t>Project name: Playground</a:t>
            </a:r>
          </a:p>
          <a:p>
            <a:pPr lvl="1"/>
            <a:r>
              <a:rPr lang="en-US" dirty="0" smtClean="0"/>
              <a:t>Click Finish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name of department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A30B186F-72BE-D84E-B6DA-6ED8A7CEA909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ACF2116-1A02-3E46-A8B6-3373C5B6EB4A}" type="datetime1">
              <a:rPr lang="nl-NL" smtClean="0"/>
              <a:pPr/>
              <a:t>22-08-12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468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Simple Math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196974"/>
            <a:ext cx="7993062" cy="4896321"/>
          </a:xfrm>
        </p:spPr>
        <p:txBody>
          <a:bodyPr/>
          <a:lstStyle/>
          <a:p>
            <a:r>
              <a:rPr lang="en-US" dirty="0" smtClean="0"/>
              <a:t>In Project Explorer (left panel),</a:t>
            </a:r>
          </a:p>
          <a:p>
            <a:pPr lvl="1"/>
            <a:r>
              <a:rPr lang="en-US" dirty="0" smtClean="0"/>
              <a:t>Right-click on Playground</a:t>
            </a:r>
          </a:p>
          <a:p>
            <a:pPr lvl="1"/>
            <a:r>
              <a:rPr lang="en-US" dirty="0" smtClean="0"/>
              <a:t>New &gt; Other…</a:t>
            </a:r>
          </a:p>
          <a:p>
            <a:pPr lvl="1"/>
            <a:r>
              <a:rPr lang="en-US" dirty="0" err="1" smtClean="0"/>
              <a:t>EMFText</a:t>
            </a:r>
            <a:r>
              <a:rPr lang="en-US" dirty="0" smtClean="0"/>
              <a:t> File &gt; </a:t>
            </a:r>
            <a:r>
              <a:rPr lang="en-US" dirty="0" err="1" smtClean="0"/>
              <a:t>EMFText</a:t>
            </a:r>
            <a:r>
              <a:rPr lang="en-US" dirty="0" smtClean="0"/>
              <a:t> .</a:t>
            </a:r>
            <a:r>
              <a:rPr lang="en-US" dirty="0" err="1" smtClean="0"/>
              <a:t>sm</a:t>
            </a:r>
            <a:r>
              <a:rPr lang="en-US" dirty="0" smtClean="0"/>
              <a:t> file</a:t>
            </a:r>
          </a:p>
          <a:p>
            <a:pPr lvl="1"/>
            <a:r>
              <a:rPr lang="en-US" dirty="0" smtClean="0"/>
              <a:t>Container should show /Playground</a:t>
            </a:r>
          </a:p>
          <a:p>
            <a:pPr lvl="1"/>
            <a:r>
              <a:rPr lang="en-US" dirty="0" smtClean="0"/>
              <a:t>File name: expr_1.sm</a:t>
            </a:r>
          </a:p>
          <a:p>
            <a:pPr lvl="1"/>
            <a:r>
              <a:rPr lang="en-US" dirty="0" smtClean="0"/>
              <a:t>Click Finish</a:t>
            </a:r>
          </a:p>
          <a:p>
            <a:endParaRPr lang="en-US" dirty="0"/>
          </a:p>
          <a:p>
            <a:r>
              <a:rPr lang="en-US" dirty="0" smtClean="0"/>
              <a:t>It opens with the </a:t>
            </a:r>
            <a:r>
              <a:rPr lang="en-US" dirty="0" err="1" smtClean="0"/>
              <a:t>EMFText</a:t>
            </a:r>
            <a:r>
              <a:rPr lang="en-US" dirty="0" smtClean="0"/>
              <a:t> </a:t>
            </a:r>
            <a:r>
              <a:rPr lang="en-US" dirty="0" err="1" smtClean="0"/>
              <a:t>sm</a:t>
            </a:r>
            <a:r>
              <a:rPr lang="en-US" dirty="0" smtClean="0"/>
              <a:t> Editor</a:t>
            </a:r>
          </a:p>
          <a:p>
            <a:pPr lvl="1"/>
            <a:r>
              <a:rPr lang="en-US" dirty="0" smtClean="0"/>
              <a:t>Showing default expression 1 + 2 + 3 - 4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name of department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A30B186F-72BE-D84E-B6DA-6ED8A7CEA909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ACF2116-1A02-3E46-A8B6-3373C5B6EB4A}" type="datetime1">
              <a:rPr lang="nl-NL" smtClean="0"/>
              <a:pPr/>
              <a:t>22-08-12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1542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 with Simple Math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196974"/>
            <a:ext cx="7993062" cy="5112345"/>
          </a:xfrm>
        </p:spPr>
        <p:txBody>
          <a:bodyPr/>
          <a:lstStyle/>
          <a:p>
            <a:r>
              <a:rPr lang="en-US" dirty="0" smtClean="0"/>
              <a:t>It looks like “ordinary” text</a:t>
            </a:r>
          </a:p>
          <a:p>
            <a:r>
              <a:rPr lang="en-US" dirty="0" smtClean="0"/>
              <a:t>But it is (a textual view of) a Simple Math model</a:t>
            </a:r>
          </a:p>
          <a:p>
            <a:endParaRPr lang="en-US" dirty="0"/>
          </a:p>
          <a:p>
            <a:r>
              <a:rPr lang="en-US" dirty="0" smtClean="0"/>
              <a:t>Hover with mouse over elements</a:t>
            </a:r>
          </a:p>
          <a:p>
            <a:r>
              <a:rPr lang="en-US" dirty="0" smtClean="0"/>
              <a:t>Wait for tooltip to appear</a:t>
            </a:r>
          </a:p>
          <a:p>
            <a:endParaRPr lang="en-US" dirty="0"/>
          </a:p>
          <a:p>
            <a:r>
              <a:rPr lang="en-US" dirty="0" smtClean="0"/>
              <a:t>Right click in the text &gt; Run As &gt; </a:t>
            </a:r>
            <a:r>
              <a:rPr lang="en-US" dirty="0" err="1" smtClean="0"/>
              <a:t>sm</a:t>
            </a:r>
            <a:r>
              <a:rPr lang="en-US" dirty="0" smtClean="0"/>
              <a:t> Application</a:t>
            </a:r>
          </a:p>
          <a:p>
            <a:r>
              <a:rPr lang="en-US" dirty="0" smtClean="0"/>
              <a:t>The result of evaluating the expression is shown</a:t>
            </a:r>
          </a:p>
          <a:p>
            <a:endParaRPr lang="en-US" dirty="0"/>
          </a:p>
          <a:p>
            <a:r>
              <a:rPr lang="en-US" dirty="0" smtClean="0"/>
              <a:t>Edit the expression, and play some more</a:t>
            </a:r>
          </a:p>
          <a:p>
            <a:r>
              <a:rPr lang="en-US" dirty="0" smtClean="0"/>
              <a:t>Observe that syntax errors are immediately caught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name of department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A30B186F-72BE-D84E-B6DA-6ED8A7CEA909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ACF2116-1A02-3E46-A8B6-3373C5B6EB4A}" type="datetime1">
              <a:rPr lang="nl-NL" smtClean="0"/>
              <a:pPr/>
              <a:t>22-08-12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3771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Ingredients of Simple Math DSL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196974"/>
            <a:ext cx="7993062" cy="5040337"/>
          </a:xfrm>
        </p:spPr>
        <p:txBody>
          <a:bodyPr/>
          <a:lstStyle/>
          <a:p>
            <a:r>
              <a:rPr lang="en-US" dirty="0" smtClean="0"/>
              <a:t>Meta-model (abstract syntax) for Simple Math (</a:t>
            </a:r>
            <a:r>
              <a:rPr lang="en-US" dirty="0" err="1" smtClean="0"/>
              <a:t>sm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simplemath.ecore</a:t>
            </a:r>
            <a:r>
              <a:rPr lang="en-US" dirty="0" smtClean="0"/>
              <a:t> (not yet visible)</a:t>
            </a:r>
          </a:p>
          <a:p>
            <a:r>
              <a:rPr lang="en-US" dirty="0" smtClean="0"/>
              <a:t>Concrete syntax for Simple Math</a:t>
            </a:r>
          </a:p>
          <a:p>
            <a:pPr lvl="1"/>
            <a:r>
              <a:rPr lang="en-US" dirty="0" err="1" smtClean="0"/>
              <a:t>simplemath.cs</a:t>
            </a:r>
            <a:r>
              <a:rPr lang="en-US" dirty="0" smtClean="0"/>
              <a:t> (not yet visible)</a:t>
            </a:r>
          </a:p>
          <a:p>
            <a:r>
              <a:rPr lang="en-US" dirty="0" smtClean="0"/>
              <a:t>Every </a:t>
            </a:r>
            <a:r>
              <a:rPr lang="en-US" dirty="0" err="1" smtClean="0"/>
              <a:t>sm</a:t>
            </a:r>
            <a:r>
              <a:rPr lang="en-US" dirty="0" smtClean="0"/>
              <a:t> expression is stored as model in a file</a:t>
            </a:r>
          </a:p>
          <a:p>
            <a:pPr lvl="1"/>
            <a:r>
              <a:rPr lang="en-US" dirty="0" err="1" smtClean="0"/>
              <a:t>expr.sm</a:t>
            </a:r>
            <a:endParaRPr lang="en-US" dirty="0" smtClean="0"/>
          </a:p>
          <a:p>
            <a:pPr lvl="1"/>
            <a:r>
              <a:rPr lang="en-US" dirty="0" smtClean="0"/>
              <a:t>It conforms to the Simple Math meta-model</a:t>
            </a:r>
          </a:p>
          <a:p>
            <a:endParaRPr lang="en-US" dirty="0"/>
          </a:p>
          <a:p>
            <a:r>
              <a:rPr lang="en-US" dirty="0" smtClean="0"/>
              <a:t>Generated </a:t>
            </a:r>
            <a:r>
              <a:rPr lang="en-US" dirty="0" err="1" smtClean="0"/>
              <a:t>sm</a:t>
            </a:r>
            <a:r>
              <a:rPr lang="en-US" dirty="0" smtClean="0"/>
              <a:t> Editor</a:t>
            </a:r>
          </a:p>
          <a:p>
            <a:pPr lvl="1"/>
            <a:r>
              <a:rPr lang="en-US" dirty="0" smtClean="0"/>
              <a:t>Shows </a:t>
            </a:r>
            <a:r>
              <a:rPr lang="en-US" dirty="0" err="1" smtClean="0"/>
              <a:t>sm</a:t>
            </a:r>
            <a:r>
              <a:rPr lang="en-US" dirty="0" smtClean="0"/>
              <a:t> model as text</a:t>
            </a:r>
          </a:p>
          <a:p>
            <a:pPr lvl="1"/>
            <a:r>
              <a:rPr lang="en-US" dirty="0" smtClean="0"/>
              <a:t>Converts typed text into </a:t>
            </a:r>
            <a:r>
              <a:rPr lang="en-US" dirty="0" err="1" smtClean="0"/>
              <a:t>sm</a:t>
            </a:r>
            <a:r>
              <a:rPr lang="en-US" dirty="0" smtClean="0"/>
              <a:t> model</a:t>
            </a:r>
          </a:p>
          <a:p>
            <a:pPr lvl="1"/>
            <a:r>
              <a:rPr lang="en-US" dirty="0" smtClean="0"/>
              <a:t>Supports syntax checking, highlighting, tooltips, 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/ name of department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smtClean="0"/>
              <a:t>PAGE </a:t>
            </a:r>
            <a:fld id="{A30B186F-72BE-D84E-B6DA-6ED8A7CEA909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ACF2116-1A02-3E46-A8B6-3373C5B6EB4A}" type="datetime1">
              <a:rPr lang="nl-NL" smtClean="0"/>
              <a:pPr/>
              <a:t>22-08-12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9409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Ue special green">
  <a:themeElements>
    <a:clrScheme name="TUe special green 1">
      <a:dk1>
        <a:srgbClr val="101073"/>
      </a:dk1>
      <a:lt1>
        <a:srgbClr val="0066CC"/>
      </a:lt1>
      <a:dk2>
        <a:srgbClr val="FFFFFF"/>
      </a:dk2>
      <a:lt2>
        <a:srgbClr val="FF9A00"/>
      </a:lt2>
      <a:accent1>
        <a:srgbClr val="00AEEF"/>
      </a:accent1>
      <a:accent2>
        <a:srgbClr val="D6004A"/>
      </a:accent2>
      <a:accent3>
        <a:srgbClr val="AAB8E2"/>
      </a:accent3>
      <a:accent4>
        <a:srgbClr val="0C0C61"/>
      </a:accent4>
      <a:accent5>
        <a:srgbClr val="AAD3F6"/>
      </a:accent5>
      <a:accent6>
        <a:srgbClr val="C20042"/>
      </a:accent6>
      <a:hlink>
        <a:srgbClr val="AD20AD"/>
      </a:hlink>
      <a:folHlink>
        <a:srgbClr val="7FC241"/>
      </a:folHlink>
    </a:clrScheme>
    <a:fontScheme name="TUe special gree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TUe special green 1">
        <a:dk1>
          <a:srgbClr val="101073"/>
        </a:dk1>
        <a:lt1>
          <a:srgbClr val="0066CC"/>
        </a:lt1>
        <a:dk2>
          <a:srgbClr val="FFFFFF"/>
        </a:dk2>
        <a:lt2>
          <a:srgbClr val="FF9A00"/>
        </a:lt2>
        <a:accent1>
          <a:srgbClr val="00AEEF"/>
        </a:accent1>
        <a:accent2>
          <a:srgbClr val="D6004A"/>
        </a:accent2>
        <a:accent3>
          <a:srgbClr val="AAB8E2"/>
        </a:accent3>
        <a:accent4>
          <a:srgbClr val="0C0C61"/>
        </a:accent4>
        <a:accent5>
          <a:srgbClr val="AAD3F6"/>
        </a:accent5>
        <a:accent6>
          <a:srgbClr val="C20042"/>
        </a:accent6>
        <a:hlink>
          <a:srgbClr val="AD20AD"/>
        </a:hlink>
        <a:folHlink>
          <a:srgbClr val="7FC24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Green bullets">
  <a:themeElements>
    <a:clrScheme name="Green bullets 1">
      <a:dk1>
        <a:srgbClr val="101073"/>
      </a:dk1>
      <a:lt1>
        <a:srgbClr val="0066CC"/>
      </a:lt1>
      <a:dk2>
        <a:srgbClr val="FFFFFF"/>
      </a:dk2>
      <a:lt2>
        <a:srgbClr val="FF9A00"/>
      </a:lt2>
      <a:accent1>
        <a:srgbClr val="00AEEF"/>
      </a:accent1>
      <a:accent2>
        <a:srgbClr val="D6004A"/>
      </a:accent2>
      <a:accent3>
        <a:srgbClr val="AAB8E2"/>
      </a:accent3>
      <a:accent4>
        <a:srgbClr val="0C0C61"/>
      </a:accent4>
      <a:accent5>
        <a:srgbClr val="AAD3F6"/>
      </a:accent5>
      <a:accent6>
        <a:srgbClr val="C20042"/>
      </a:accent6>
      <a:hlink>
        <a:srgbClr val="AD20AD"/>
      </a:hlink>
      <a:folHlink>
        <a:srgbClr val="7FC241"/>
      </a:folHlink>
    </a:clrScheme>
    <a:fontScheme name="Green bullet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Green bullets 1">
        <a:dk1>
          <a:srgbClr val="101073"/>
        </a:dk1>
        <a:lt1>
          <a:srgbClr val="0066CC"/>
        </a:lt1>
        <a:dk2>
          <a:srgbClr val="FFFFFF"/>
        </a:dk2>
        <a:lt2>
          <a:srgbClr val="FF9A00"/>
        </a:lt2>
        <a:accent1>
          <a:srgbClr val="00AEEF"/>
        </a:accent1>
        <a:accent2>
          <a:srgbClr val="D6004A"/>
        </a:accent2>
        <a:accent3>
          <a:srgbClr val="AAB8E2"/>
        </a:accent3>
        <a:accent4>
          <a:srgbClr val="0C0C61"/>
        </a:accent4>
        <a:accent5>
          <a:srgbClr val="AAD3F6"/>
        </a:accent5>
        <a:accent6>
          <a:srgbClr val="C20042"/>
        </a:accent6>
        <a:hlink>
          <a:srgbClr val="AD20AD"/>
        </a:hlink>
        <a:folHlink>
          <a:srgbClr val="7FC24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TUe special green.pot</Template>
  <TotalTime>4621</TotalTime>
  <Words>1600</Words>
  <Application>Microsoft Macintosh PowerPoint</Application>
  <PresentationFormat>On-screen Show (4:3)</PresentationFormat>
  <Paragraphs>372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TUe special green</vt:lpstr>
      <vt:lpstr>Green bullets</vt:lpstr>
      <vt:lpstr>MDSE: Hands-on Lab Sessions</vt:lpstr>
      <vt:lpstr>What You Need</vt:lpstr>
      <vt:lpstr>Install Eclipse Modeling Tools</vt:lpstr>
      <vt:lpstr>Install EMFText</vt:lpstr>
      <vt:lpstr>Change Perspective in Eclipse IDE</vt:lpstr>
      <vt:lpstr>Create the Playground Container</vt:lpstr>
      <vt:lpstr>Create a Simple Math file</vt:lpstr>
      <vt:lpstr>Play with Simple Math File</vt:lpstr>
      <vt:lpstr>Ingredients of Simple Math DSL</vt:lpstr>
      <vt:lpstr>View sm Model as “Model”</vt:lpstr>
      <vt:lpstr>Look under the Hood of Simple Math DSL</vt:lpstr>
      <vt:lpstr>PowerPoint Presentation</vt:lpstr>
      <vt:lpstr>Generate a Diagram View of Abstract Syntax</vt:lpstr>
      <vt:lpstr>Play with Languages from EMFText Zoo</vt:lpstr>
      <vt:lpstr>Session 2</vt:lpstr>
      <vt:lpstr>Steps Done So Far</vt:lpstr>
      <vt:lpstr>Next Steps</vt:lpstr>
      <vt:lpstr>Install Modeling Workflow Engine (MWE)</vt:lpstr>
      <vt:lpstr>Create new Xpand Project</vt:lpstr>
      <vt:lpstr>Inspect Contents of Xpand Project</vt:lpstr>
      <vt:lpstr>Run Xpand</vt:lpstr>
      <vt:lpstr>Experiment with Model</vt:lpstr>
      <vt:lpstr>Experiment with Template</vt:lpstr>
      <vt:lpstr>Generate Constructor for Entity Class</vt:lpstr>
      <vt:lpstr>Experiment with Meta-Model</vt:lpstr>
      <vt:lpstr>Session 3</vt:lpstr>
      <vt:lpstr>Using QVT Operational: Overview</vt:lpstr>
      <vt:lpstr>Create New QVTo Project</vt:lpstr>
      <vt:lpstr>Define QVTo Transformation</vt:lpstr>
      <vt:lpstr>Configure QVTo Transformation</vt:lpstr>
      <vt:lpstr>More Information for QVT Operational</vt:lpstr>
      <vt:lpstr>Execute QVTo Transformation</vt:lpstr>
      <vt:lpstr>Maybe Later: Add Semantics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0</dc:title>
  <dc:creator>Iris Breugelmans</dc:creator>
  <dc:description>Design by Volle Kracht_x000d_
Template by Orange Pepper BV_x000d_
Copyright 2008</dc:description>
  <cp:lastModifiedBy>Tom Verhoeff</cp:lastModifiedBy>
  <cp:revision>58</cp:revision>
  <dcterms:created xsi:type="dcterms:W3CDTF">2008-06-10T13:31:39Z</dcterms:created>
  <dcterms:modified xsi:type="dcterms:W3CDTF">2012-08-25T13:06:28Z</dcterms:modified>
</cp:coreProperties>
</file>