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4" r:id="rId1"/>
    <p:sldMasterId id="2147483656" r:id="rId2"/>
  </p:sldMasterIdLst>
  <p:notesMasterIdLst>
    <p:notesMasterId r:id="rId37"/>
  </p:notesMasterIdLst>
  <p:handoutMasterIdLst>
    <p:handoutMasterId r:id="rId38"/>
  </p:handoutMasterIdLst>
  <p:sldIdLst>
    <p:sldId id="256" r:id="rId3"/>
    <p:sldId id="259" r:id="rId4"/>
    <p:sldId id="265" r:id="rId5"/>
    <p:sldId id="258" r:id="rId6"/>
    <p:sldId id="260" r:id="rId7"/>
    <p:sldId id="261" r:id="rId8"/>
    <p:sldId id="277" r:id="rId9"/>
    <p:sldId id="262" r:id="rId10"/>
    <p:sldId id="263" r:id="rId11"/>
    <p:sldId id="266" r:id="rId12"/>
    <p:sldId id="264" r:id="rId13"/>
    <p:sldId id="267" r:id="rId14"/>
    <p:sldId id="268" r:id="rId15"/>
    <p:sldId id="276" r:id="rId16"/>
    <p:sldId id="280" r:id="rId17"/>
    <p:sldId id="279" r:id="rId18"/>
    <p:sldId id="269" r:id="rId19"/>
    <p:sldId id="270" r:id="rId20"/>
    <p:sldId id="278" r:id="rId21"/>
    <p:sldId id="271" r:id="rId22"/>
    <p:sldId id="272" r:id="rId23"/>
    <p:sldId id="273" r:id="rId24"/>
    <p:sldId id="274" r:id="rId25"/>
    <p:sldId id="275" r:id="rId26"/>
    <p:sldId id="284" r:id="rId27"/>
    <p:sldId id="285" r:id="rId28"/>
    <p:sldId id="286" r:id="rId29"/>
    <p:sldId id="287" r:id="rId30"/>
    <p:sldId id="289" r:id="rId31"/>
    <p:sldId id="283" r:id="rId32"/>
    <p:sldId id="290" r:id="rId33"/>
    <p:sldId id="281" r:id="rId34"/>
    <p:sldId id="288" r:id="rId35"/>
    <p:sldId id="282" r:id="rId3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é Spanjaard" initials="" lastIdx="0" clrIdx="0"/>
  <p:cmAuthor id="1" name="TU/e" initials="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0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commentAuthors" Target="commentAuthors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536DA-AB29-6241-8045-8FF0B576D0C4}" type="datetimeFigureOut">
              <a:rPr lang="en-US" smtClean="0"/>
              <a:t>25-08-12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A289E-E58A-4242-9D77-F5B01D6C2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193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1258D9-7AD6-1447-83B4-29ADF97A61B9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998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PhD: Silicon compiler for asynchronous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clockless</a:t>
            </a:r>
            <a:r>
              <a:rPr lang="en-US" baseline="0" dirty="0" smtClean="0"/>
              <a:t>) digital circuits; power saving, flat EM spectrum</a:t>
            </a:r>
            <a:endParaRPr lang="en-US" dirty="0" smtClean="0"/>
          </a:p>
          <a:p>
            <a:r>
              <a:rPr lang="en-US" dirty="0" smtClean="0"/>
              <a:t>Engineer: also</a:t>
            </a:r>
            <a:r>
              <a:rPr lang="en-US" baseline="0" dirty="0" smtClean="0"/>
              <a:t> worry about cost; how to calculate cost of software: (1) development cost + profit margin; (2) as percentage of what customer saves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58D9-7AD6-1447-83B4-29ADF97A61B9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982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Planetarium</a:t>
            </a:r>
            <a:r>
              <a:rPr lang="en-US" baseline="0" dirty="0" smtClean="0"/>
              <a:t>, clock, </a:t>
            </a:r>
            <a:r>
              <a:rPr lang="en-US" baseline="0" dirty="0" err="1" smtClean="0"/>
              <a:t>Jaquard</a:t>
            </a:r>
            <a:r>
              <a:rPr lang="en-US" baseline="0" dirty="0" smtClean="0"/>
              <a:t> loom, </a:t>
            </a:r>
            <a:r>
              <a:rPr lang="en-US" baseline="0" dirty="0" err="1" smtClean="0"/>
              <a:t>cypto</a:t>
            </a:r>
            <a:r>
              <a:rPr lang="en-US" baseline="0" dirty="0" smtClean="0"/>
              <a:t> machines</a:t>
            </a:r>
          </a:p>
          <a:p>
            <a:r>
              <a:rPr lang="en-US" baseline="0" dirty="0" smtClean="0"/>
              <a:t>Assembler: pretty simple 1-to-1 translation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58D9-7AD6-1447-83B4-29ADF97A61B9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035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58D9-7AD6-1447-83B4-29ADF97A61B9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915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practice, there is also a lexical level distinguished to define the tokens of the alphabet; tokens are built from (lower-level) characters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58D9-7AD6-1447-83B4-29ADF97A61B9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081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3" name="Picture 7" descr="foto cya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38" y="1268413"/>
            <a:ext cx="3484562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1" name="Picture 5" descr="300dpi cyaantranspar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0825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619250"/>
            <a:ext cx="5616575" cy="14700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nl-NL" noProof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38500"/>
            <a:ext cx="5113337" cy="5508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nl-NL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58A6B2DE-AA55-994A-AACE-1A1BD44C3DE6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21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0"/>
            <a:ext cx="2005012" cy="5738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0"/>
            <a:ext cx="5867400" cy="5738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C40999D1-56C3-1842-9A31-5B8B43A37FD3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708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619250"/>
            <a:ext cx="5616575" cy="14700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nl-NL" noProof="0" smtClean="0"/>
              <a:t>Click to edit Master title style</a:t>
            </a: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38500"/>
            <a:ext cx="5113337" cy="5508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E527B794-7C97-1B4A-896D-0EFDED0DA8CF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074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B10D2AA9-48C7-0F40-BE27-A2A70D9B9E36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61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919537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196975"/>
            <a:ext cx="3921125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CFCE02D1-4F15-4245-B2A1-437B5F607B23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082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5906F1CD-729B-DE42-9EAB-CFD15B1E5539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7933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F19BD76B-445E-FA44-BA7C-978B5F77A0BF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044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CDB20B05-32D8-FD40-BB2A-86CAADC17714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823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B4874CEF-E638-2348-925F-DFA632F5113C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082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57CD0042-59FD-D94D-A225-6F0A5A75000A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04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0D2B792C-66A9-1C4D-8EB2-EC0F35D84D08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586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D0CD8EB9-36AE-F540-B8FE-8EE2638AB1B3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910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0"/>
            <a:ext cx="2005012" cy="5738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0"/>
            <a:ext cx="5867400" cy="5738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21FE3167-7309-984D-BB3F-8C68BC01EBD2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100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D43E9D3A-9B02-094A-A2B5-CE2AE18929AF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611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919537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196975"/>
            <a:ext cx="3921125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76DFBE5F-E520-F647-9B84-279C5A7C52C2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7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C21A47E7-73A4-B246-96FC-79D9B229F93D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295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C8F92B61-068A-9046-A23F-6C37D7E561FC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4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2EAB96E4-F3FB-954A-AD74-70E21144397C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50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96F0BF84-58C1-C84D-92B6-F13110B8F60B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17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813532DE-C3B1-4B48-BD7D-728850381B8F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37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8" name="Picture 16" descr="balk WS cya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820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8024812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48438"/>
            <a:ext cx="28797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70300" y="6567488"/>
            <a:ext cx="576263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r>
              <a:rPr lang="nl-NL"/>
              <a:t>PAGE </a:t>
            </a:r>
            <a:fld id="{27487F02-6651-FF4E-8F57-206B2635C138}" type="slidenum">
              <a:rPr lang="nl-NL"/>
              <a:pPr/>
              <a:t>‹#›</a:t>
            </a:fld>
            <a:endParaRPr lang="nl-NL"/>
          </a:p>
        </p:txBody>
      </p:sp>
      <p:pic>
        <p:nvPicPr>
          <p:cNvPr id="49163" name="Picture 11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6332538"/>
            <a:ext cx="2030413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0550" y="6567488"/>
            <a:ext cx="5397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7993062" cy="45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 b="1">
          <a:solidFill>
            <a:schemeClr val="tx1"/>
          </a:solidFill>
          <a:latin typeface="+mn-lt"/>
          <a:ea typeface="+mn-ea"/>
        </a:defRPr>
      </a:lvl2pPr>
      <a:lvl3pPr marL="814388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3pPr>
      <a:lvl4pPr marL="1069975" indent="-254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4pPr>
      <a:lvl5pPr marL="13493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5pPr>
      <a:lvl6pPr marL="18065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6pPr>
      <a:lvl7pPr marL="22637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7pPr>
      <a:lvl8pPr marL="27209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8pPr>
      <a:lvl9pPr marL="31781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46" name="Picture 10" descr="balk WS cya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820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91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7993062" cy="45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21914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48438"/>
            <a:ext cx="28797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l-NL" smtClean="0"/>
              <a:t>/ Mathematics &amp; Computer Science</a:t>
            </a:r>
            <a:endParaRPr lang="nl-NL"/>
          </a:p>
        </p:txBody>
      </p:sp>
      <p:sp>
        <p:nvSpPr>
          <p:cNvPr id="21914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70300" y="6567488"/>
            <a:ext cx="576263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r>
              <a:rPr lang="nl-NL"/>
              <a:t>PAGE </a:t>
            </a:r>
            <a:fld id="{737743C0-EB9C-B345-9E08-F510EE5D93F4}" type="slidenum">
              <a:rPr lang="nl-NL"/>
              <a:pPr/>
              <a:t>‹#›</a:t>
            </a:fld>
            <a:endParaRPr lang="nl-NL"/>
          </a:p>
        </p:txBody>
      </p:sp>
      <p:pic>
        <p:nvPicPr>
          <p:cNvPr id="219149" name="Picture 13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6332538"/>
            <a:ext cx="2030413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915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0550" y="6567488"/>
            <a:ext cx="5397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2191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8024812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68288" indent="-268288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200" b="1">
          <a:solidFill>
            <a:schemeClr val="tx1"/>
          </a:solidFill>
          <a:latin typeface="+mn-lt"/>
          <a:ea typeface="+mn-ea"/>
        </a:defRPr>
      </a:lvl2pPr>
      <a:lvl3pPr marL="814388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3pPr>
      <a:lvl4pPr marL="1069975" indent="-2540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4pPr>
      <a:lvl5pPr marL="13493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5pPr>
      <a:lvl6pPr marL="18065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6pPr>
      <a:lvl7pPr marL="22637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7pPr>
      <a:lvl8pPr marL="27209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8pPr>
      <a:lvl9pPr marL="31781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MDSE:</a:t>
            </a:r>
            <a:br>
              <a:rPr lang="en-US" dirty="0" smtClean="0"/>
            </a:br>
            <a:r>
              <a:rPr lang="en-US" dirty="0" smtClean="0"/>
              <a:t>Model-Driven</a:t>
            </a:r>
            <a:br>
              <a:rPr lang="en-US" dirty="0" smtClean="0"/>
            </a:br>
            <a:r>
              <a:rPr lang="en-US" dirty="0" smtClean="0"/>
              <a:t>Software Engineering</a:t>
            </a: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Tom Verhoeff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0791" y="4102273"/>
            <a:ext cx="511333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8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814388" indent="-2778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069975" indent="-254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1349375" indent="-2778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1806575" indent="-2778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263775" indent="-2778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2720975" indent="-2778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178175" indent="-2778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NMA Summer Session 2012, </a:t>
            </a:r>
            <a:r>
              <a:rPr lang="en-US" dirty="0" err="1" smtClean="0"/>
              <a:t>Nida</a:t>
            </a:r>
            <a:r>
              <a:rPr lang="en-US" dirty="0" smtClean="0"/>
              <a:t>, Lithuania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Railway, Airlines, transportation-in-general</a:t>
            </a:r>
          </a:p>
          <a:p>
            <a:r>
              <a:rPr lang="en-US" dirty="0" smtClean="0"/>
              <a:t>Warehousing</a:t>
            </a:r>
            <a:endParaRPr lang="en-US" dirty="0"/>
          </a:p>
          <a:p>
            <a:r>
              <a:rPr lang="en-US" dirty="0" smtClean="0"/>
              <a:t>Financial</a:t>
            </a:r>
          </a:p>
          <a:p>
            <a:r>
              <a:rPr lang="en-US" dirty="0" smtClean="0"/>
              <a:t>Military organization</a:t>
            </a:r>
            <a:endParaRPr lang="en-US" dirty="0"/>
          </a:p>
          <a:p>
            <a:r>
              <a:rPr lang="en-US" dirty="0" smtClean="0"/>
              <a:t>Building construction</a:t>
            </a:r>
            <a:endParaRPr lang="en-US" dirty="0"/>
          </a:p>
          <a:p>
            <a:r>
              <a:rPr lang="en-US" dirty="0" smtClean="0"/>
              <a:t>Civil engineering</a:t>
            </a:r>
            <a:endParaRPr lang="en-US" dirty="0"/>
          </a:p>
          <a:p>
            <a:r>
              <a:rPr lang="en-US" dirty="0" smtClean="0"/>
              <a:t>Automotive</a:t>
            </a:r>
          </a:p>
          <a:p>
            <a:r>
              <a:rPr lang="en-US" dirty="0" smtClean="0"/>
              <a:t>Telecommunication</a:t>
            </a:r>
          </a:p>
          <a:p>
            <a:r>
              <a:rPr lang="en-US" dirty="0" smtClean="0"/>
              <a:t>Medical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81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code</a:t>
            </a:r>
          </a:p>
          <a:p>
            <a:r>
              <a:rPr lang="en-US" dirty="0" smtClean="0"/>
              <a:t>Visualize</a:t>
            </a:r>
          </a:p>
          <a:p>
            <a:r>
              <a:rPr lang="en-US" dirty="0" smtClean="0"/>
              <a:t>Animate</a:t>
            </a:r>
          </a:p>
          <a:p>
            <a:r>
              <a:rPr lang="en-US" dirty="0" smtClean="0"/>
              <a:t>Simulate</a:t>
            </a:r>
          </a:p>
          <a:p>
            <a:r>
              <a:rPr lang="en-US" dirty="0" smtClean="0"/>
              <a:t>Analyze</a:t>
            </a:r>
          </a:p>
          <a:p>
            <a:r>
              <a:rPr lang="en-US" dirty="0" smtClean="0"/>
              <a:t>Verify (formally), e.g. using Model Checkers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379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MDSE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at higher level of abstraction</a:t>
            </a:r>
          </a:p>
          <a:p>
            <a:pPr lvl="1"/>
            <a:r>
              <a:rPr lang="en-US" dirty="0" smtClean="0"/>
              <a:t>Closer to that of (usually non-CS) domain experts</a:t>
            </a:r>
          </a:p>
          <a:p>
            <a:r>
              <a:rPr lang="en-US" dirty="0" smtClean="0"/>
              <a:t>Easier to involve (non-CS) domain experts</a:t>
            </a:r>
          </a:p>
          <a:p>
            <a:r>
              <a:rPr lang="en-US" dirty="0" smtClean="0"/>
              <a:t>Higher productivity</a:t>
            </a:r>
          </a:p>
          <a:p>
            <a:r>
              <a:rPr lang="en-US" dirty="0" smtClean="0"/>
              <a:t>Higher quality (fewer defects)</a:t>
            </a:r>
          </a:p>
          <a:p>
            <a:r>
              <a:rPr lang="en-US" dirty="0" smtClean="0"/>
              <a:t>Models also serve as (up-to-date) documentation</a:t>
            </a:r>
          </a:p>
          <a:p>
            <a:r>
              <a:rPr lang="en-US" dirty="0" smtClean="0"/>
              <a:t>Easier to evolve/maintain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99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Language Concepts (Grammar-ware)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4896321"/>
          </a:xfrm>
        </p:spPr>
        <p:txBody>
          <a:bodyPr/>
          <a:lstStyle/>
          <a:p>
            <a:r>
              <a:rPr lang="en-US" dirty="0"/>
              <a:t>(Formal) </a:t>
            </a:r>
            <a:r>
              <a:rPr lang="en-US" dirty="0" smtClean="0"/>
              <a:t>Language: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et </a:t>
            </a:r>
            <a:r>
              <a:rPr lang="en-US" dirty="0"/>
              <a:t>of "allowed" texts (strings) over a given alphabet,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text is a sequential (list) data </a:t>
            </a:r>
            <a:r>
              <a:rPr lang="en-US" dirty="0" smtClean="0"/>
              <a:t>structure</a:t>
            </a:r>
          </a:p>
          <a:p>
            <a:pPr lvl="1"/>
            <a:endParaRPr lang="en-US" dirty="0"/>
          </a:p>
          <a:p>
            <a:r>
              <a:rPr lang="en-US" dirty="0"/>
              <a:t>Grammar: formalism to define a formal language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only concerns syntax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ontext</a:t>
            </a:r>
            <a:r>
              <a:rPr lang="en-US" dirty="0"/>
              <a:t>-free grammar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G</a:t>
            </a:r>
            <a:r>
              <a:rPr lang="en-US" dirty="0" smtClean="0"/>
              <a:t>eneral</a:t>
            </a:r>
            <a:r>
              <a:rPr lang="en-US" dirty="0"/>
              <a:t>" (context sensitive and more) grammar, attribute </a:t>
            </a:r>
            <a:r>
              <a:rPr lang="en-US" dirty="0" smtClean="0"/>
              <a:t>grammar</a:t>
            </a:r>
          </a:p>
          <a:p>
            <a:pPr lvl="1"/>
            <a:endParaRPr lang="en-US" dirty="0"/>
          </a:p>
          <a:p>
            <a:r>
              <a:rPr lang="en-US" dirty="0"/>
              <a:t>Informal "language": any "mechanism"/formalism to express/define "something"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03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Grammar for Simple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Expr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/>
              <a:t>Expr</a:t>
            </a:r>
            <a:r>
              <a:rPr lang="en-US" dirty="0" smtClean="0"/>
              <a:t> “+” Term</a:t>
            </a:r>
          </a:p>
          <a:p>
            <a:r>
              <a:rPr lang="en-US" dirty="0" err="1" smtClean="0"/>
              <a:t>Expr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Term</a:t>
            </a:r>
          </a:p>
          <a:p>
            <a:r>
              <a:rPr lang="en-US" dirty="0" smtClean="0">
                <a:sym typeface="Wingdings"/>
              </a:rPr>
              <a:t>Term  Term “*” Primary</a:t>
            </a:r>
          </a:p>
          <a:p>
            <a:r>
              <a:rPr lang="en-US" dirty="0" smtClean="0">
                <a:sym typeface="Wingdings"/>
              </a:rPr>
              <a:t>Term  Primary</a:t>
            </a:r>
          </a:p>
          <a:p>
            <a:r>
              <a:rPr lang="en-US" dirty="0" smtClean="0">
                <a:sym typeface="Wingdings"/>
              </a:rPr>
              <a:t>Primary  “(” </a:t>
            </a:r>
            <a:r>
              <a:rPr lang="en-US" dirty="0" err="1" smtClean="0">
                <a:sym typeface="Wingdings"/>
              </a:rPr>
              <a:t>Expr</a:t>
            </a:r>
            <a:r>
              <a:rPr lang="en-US" dirty="0" smtClean="0">
                <a:sym typeface="Wingdings"/>
              </a:rPr>
              <a:t> “)”</a:t>
            </a:r>
          </a:p>
          <a:p>
            <a:r>
              <a:rPr lang="en-US" dirty="0" smtClean="0">
                <a:sym typeface="Wingdings"/>
              </a:rPr>
              <a:t>Primary  Nat</a:t>
            </a:r>
          </a:p>
          <a:p>
            <a:r>
              <a:rPr lang="en-US" dirty="0" smtClean="0">
                <a:sym typeface="Wingdings"/>
              </a:rPr>
              <a:t>Nat  Digit</a:t>
            </a:r>
          </a:p>
          <a:p>
            <a:r>
              <a:rPr lang="en-US" dirty="0" smtClean="0">
                <a:sym typeface="Wingdings"/>
              </a:rPr>
              <a:t>Nat  Nat Digit</a:t>
            </a:r>
          </a:p>
          <a:p>
            <a:r>
              <a:rPr lang="en-US" dirty="0" smtClean="0">
                <a:sym typeface="Wingdings"/>
              </a:rPr>
              <a:t>Digit  “0” | “1” | “2” | … | “9”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54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 + 2) (3 + 4)</a:t>
            </a:r>
          </a:p>
          <a:p>
            <a:r>
              <a:rPr lang="en-US" dirty="0" smtClean="0"/>
              <a:t>(1 + 2) *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308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Grammar-ware Tool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language to define grammars</a:t>
            </a:r>
          </a:p>
          <a:p>
            <a:r>
              <a:rPr lang="en-US" dirty="0" smtClean="0"/>
              <a:t>Specialized editor to edit grammar definitions</a:t>
            </a:r>
          </a:p>
          <a:p>
            <a:r>
              <a:rPr lang="en-US" dirty="0" smtClean="0"/>
              <a:t>Tool to analyze grammar definitions</a:t>
            </a:r>
          </a:p>
          <a:p>
            <a:r>
              <a:rPr lang="en-US" dirty="0" smtClean="0"/>
              <a:t>Tool to generate parser from grammar definition</a:t>
            </a:r>
          </a:p>
          <a:p>
            <a:pPr lvl="1"/>
            <a:r>
              <a:rPr lang="en-US" dirty="0" smtClean="0"/>
              <a:t>Parser takes text as input</a:t>
            </a:r>
          </a:p>
          <a:p>
            <a:pPr lvl="1"/>
            <a:r>
              <a:rPr lang="en-US" dirty="0" smtClean="0"/>
              <a:t>Parser decides whether text belongs to the language</a:t>
            </a:r>
          </a:p>
          <a:p>
            <a:pPr lvl="1"/>
            <a:r>
              <a:rPr lang="en-US" dirty="0" smtClean="0"/>
              <a:t>If yes, parser produces an abstract syntax tree for text</a:t>
            </a:r>
          </a:p>
          <a:p>
            <a:r>
              <a:rPr lang="en-US" dirty="0" smtClean="0"/>
              <a:t>Tool to generate a language-aware editor for language defined by a grammar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346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Semantics (of a language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Defines a </a:t>
            </a:r>
            <a:r>
              <a:rPr lang="en-US" i="1" dirty="0"/>
              <a:t>meaning</a:t>
            </a:r>
            <a:r>
              <a:rPr lang="en-US" dirty="0"/>
              <a:t> for each text in a </a:t>
            </a:r>
            <a:r>
              <a:rPr lang="en-US" dirty="0" smtClean="0"/>
              <a:t>language</a:t>
            </a:r>
          </a:p>
          <a:p>
            <a:pPr lvl="1"/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f</a:t>
            </a:r>
            <a:r>
              <a:rPr lang="en-US" dirty="0"/>
              <a:t>. programming language:</a:t>
            </a:r>
          </a:p>
          <a:p>
            <a:pPr lvl="1"/>
            <a:r>
              <a:rPr lang="en-US" dirty="0" smtClean="0"/>
              <a:t>Syntax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tatic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efines valid </a:t>
            </a:r>
            <a:r>
              <a:rPr lang="en-US" dirty="0"/>
              <a:t>program </a:t>
            </a:r>
            <a:r>
              <a:rPr lang="en-US" dirty="0" smtClean="0"/>
              <a:t>texts</a:t>
            </a:r>
            <a:endParaRPr lang="en-US" dirty="0"/>
          </a:p>
          <a:p>
            <a:pPr lvl="1"/>
            <a:r>
              <a:rPr lang="en-US" dirty="0" smtClean="0"/>
              <a:t>Semantics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ynamic</a:t>
            </a:r>
          </a:p>
          <a:p>
            <a:pPr lvl="2"/>
            <a:r>
              <a:rPr lang="en-US" dirty="0" smtClean="0"/>
              <a:t>Defines behavior </a:t>
            </a:r>
            <a:r>
              <a:rPr lang="en-US" dirty="0"/>
              <a:t>under execution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77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[[Meta-]Meta-]model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5256362"/>
          </a:xfrm>
        </p:spPr>
        <p:txBody>
          <a:bodyPr/>
          <a:lstStyle/>
          <a:p>
            <a:r>
              <a:rPr lang="en-US" dirty="0" smtClean="0"/>
              <a:t>Meta-meta-model:</a:t>
            </a:r>
          </a:p>
          <a:p>
            <a:pPr lvl="1"/>
            <a:r>
              <a:rPr lang="en-US" dirty="0" smtClean="0"/>
              <a:t>formalism </a:t>
            </a:r>
            <a:r>
              <a:rPr lang="en-US" dirty="0"/>
              <a:t>("language") to define </a:t>
            </a:r>
            <a:r>
              <a:rPr lang="en-US" dirty="0" smtClean="0"/>
              <a:t>meta-models</a:t>
            </a:r>
          </a:p>
          <a:p>
            <a:pPr lvl="1"/>
            <a:endParaRPr lang="en-US" dirty="0"/>
          </a:p>
          <a:p>
            <a:r>
              <a:rPr lang="en-US" dirty="0" smtClean="0"/>
              <a:t>Meta-model:</a:t>
            </a:r>
          </a:p>
          <a:p>
            <a:pPr lvl="1"/>
            <a:r>
              <a:rPr lang="en-US" dirty="0" smtClean="0"/>
              <a:t>formalism </a:t>
            </a:r>
            <a:r>
              <a:rPr lang="en-US" dirty="0"/>
              <a:t>("language") to define a coherent collection of models</a:t>
            </a:r>
          </a:p>
          <a:p>
            <a:pPr lvl="1"/>
            <a:r>
              <a:rPr lang="en-US" dirty="0" smtClean="0"/>
              <a:t>cf</a:t>
            </a:r>
            <a:r>
              <a:rPr lang="en-US" dirty="0"/>
              <a:t>. notion of </a:t>
            </a:r>
            <a:r>
              <a:rPr lang="en-US" dirty="0" smtClean="0"/>
              <a:t>data type</a:t>
            </a:r>
            <a:r>
              <a:rPr lang="en-US" dirty="0"/>
              <a:t>, as a set of values + corresponding </a:t>
            </a:r>
            <a:r>
              <a:rPr lang="en-US" dirty="0" smtClean="0"/>
              <a:t>operations</a:t>
            </a:r>
          </a:p>
          <a:p>
            <a:pPr lvl="1"/>
            <a:endParaRPr lang="en-US" dirty="0"/>
          </a:p>
          <a:p>
            <a:r>
              <a:rPr lang="en-US" dirty="0" smtClean="0"/>
              <a:t>Model:</a:t>
            </a:r>
          </a:p>
          <a:p>
            <a:pPr lvl="1"/>
            <a:r>
              <a:rPr lang="en-US" dirty="0" smtClean="0"/>
              <a:t>information</a:t>
            </a:r>
            <a:r>
              <a:rPr lang="en-US" dirty="0"/>
              <a:t>/data "bundle" conforming to a specific </a:t>
            </a:r>
            <a:r>
              <a:rPr lang="en-US" dirty="0" smtClean="0"/>
              <a:t>meta-model</a:t>
            </a:r>
            <a:endParaRPr lang="en-US" dirty="0"/>
          </a:p>
          <a:p>
            <a:pPr lvl="1"/>
            <a:r>
              <a:rPr lang="en-US" dirty="0" smtClean="0"/>
              <a:t>cf</a:t>
            </a:r>
            <a:r>
              <a:rPr lang="en-US" dirty="0"/>
              <a:t>. notion of value of </a:t>
            </a:r>
            <a:r>
              <a:rPr lang="en-US" dirty="0" smtClean="0"/>
              <a:t>a data type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631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Concepts and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90166"/>
              </p:ext>
            </p:extLst>
          </p:nvPr>
        </p:nvGraphicFramePr>
        <p:xfrm>
          <a:off x="539552" y="1124744"/>
          <a:ext cx="7848873" cy="5009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8139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Level M3</a:t>
                      </a:r>
                    </a:p>
                    <a:p>
                      <a:r>
                        <a:rPr lang="en-US" sz="2400" dirty="0" smtClean="0"/>
                        <a:t>In (a) 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Level M2</a:t>
                      </a:r>
                    </a:p>
                    <a:p>
                      <a:r>
                        <a:rPr lang="en-US" sz="2400" dirty="0" smtClean="0"/>
                        <a:t>you express a 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Level M1</a:t>
                      </a:r>
                    </a:p>
                    <a:p>
                      <a:r>
                        <a:rPr lang="en-US" sz="2400" dirty="0" smtClean="0"/>
                        <a:t>defining a set of</a:t>
                      </a:r>
                      <a:endParaRPr lang="en-US" sz="2400" dirty="0"/>
                    </a:p>
                  </a:txBody>
                  <a:tcPr/>
                </a:tc>
              </a:tr>
              <a:tr h="7951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Programming Language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0107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Data Type Definition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Values of Data</a:t>
                      </a:r>
                      <a:r>
                        <a:rPr lang="en-US" sz="2000" baseline="0" dirty="0" smtClean="0"/>
                        <a:t> Type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7951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Java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Class Definition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Objects,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instances of class</a:t>
                      </a:r>
                      <a:endParaRPr lang="en-US" sz="2000" dirty="0"/>
                    </a:p>
                  </a:txBody>
                  <a:tcPr/>
                </a:tc>
              </a:tr>
              <a:tr h="7951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SQL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Data</a:t>
                      </a:r>
                      <a:r>
                        <a:rPr lang="en-US" sz="2000" baseline="0" dirty="0" smtClean="0"/>
                        <a:t> Base Schema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Data Base Contents</a:t>
                      </a:r>
                      <a:endParaRPr lang="en-US" sz="2000" dirty="0"/>
                    </a:p>
                  </a:txBody>
                  <a:tcPr/>
                </a:tc>
              </a:tr>
              <a:tr h="9948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Language to define grammars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Grammar defining a language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Texts in language defined by grammar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0107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51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Meta-meta-model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0107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Meta-model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0107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Models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315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Studied </a:t>
            </a:r>
            <a:r>
              <a:rPr lang="en-US" i="1" dirty="0" smtClean="0"/>
              <a:t>Applied Mathematics </a:t>
            </a:r>
            <a:r>
              <a:rPr lang="en-US" dirty="0" smtClean="0"/>
              <a:t>at TU/e</a:t>
            </a:r>
          </a:p>
          <a:p>
            <a:r>
              <a:rPr lang="en-US" dirty="0" smtClean="0"/>
              <a:t>PhD: </a:t>
            </a:r>
            <a:r>
              <a:rPr lang="en-US" i="1" dirty="0" smtClean="0"/>
              <a:t>A Theory of Delay-Insensitive Systems</a:t>
            </a:r>
          </a:p>
          <a:p>
            <a:r>
              <a:rPr lang="en-US" dirty="0" smtClean="0"/>
              <a:t>Assistant Professor in Computer Science</a:t>
            </a:r>
          </a:p>
          <a:p>
            <a:r>
              <a:rPr lang="en-US" dirty="0" smtClean="0"/>
              <a:t>Exchange Researcher at ASML (1 day / week)</a:t>
            </a:r>
          </a:p>
          <a:p>
            <a:r>
              <a:rPr lang="en-US" dirty="0" smtClean="0"/>
              <a:t>Research: Software Engineering &amp; Technology</a:t>
            </a:r>
          </a:p>
          <a:p>
            <a:r>
              <a:rPr lang="en-US" dirty="0" smtClean="0"/>
              <a:t>On the side:</a:t>
            </a:r>
          </a:p>
          <a:p>
            <a:pPr lvl="1"/>
            <a:r>
              <a:rPr lang="en-US" dirty="0" smtClean="0"/>
              <a:t>ACM ICPC (super-regional director Europe)</a:t>
            </a:r>
          </a:p>
          <a:p>
            <a:pPr lvl="1"/>
            <a:r>
              <a:rPr lang="en-US" dirty="0" smtClean="0"/>
              <a:t>IOI (chair Scientific Committee; host in 1995)</a:t>
            </a:r>
          </a:p>
          <a:p>
            <a:pPr lvl="1"/>
            <a:r>
              <a:rPr lang="en-US" dirty="0" smtClean="0"/>
              <a:t>IMO (host in 2011)</a:t>
            </a:r>
          </a:p>
          <a:p>
            <a:pPr lvl="1"/>
            <a:r>
              <a:rPr lang="en-US" dirty="0" smtClean="0"/>
              <a:t>Dutch OI, MO, Beaver, Kangaroo</a:t>
            </a:r>
          </a:p>
          <a:p>
            <a:pPr lvl="1"/>
            <a:r>
              <a:rPr lang="en-US" dirty="0" smtClean="0"/>
              <a:t>… (NMA Summer Sessions 2006, 2008, 2010; Math Art)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210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Domain-Specific (Modeling) </a:t>
            </a:r>
            <a:r>
              <a:rPr lang="en-US" dirty="0" smtClean="0"/>
              <a:t>“Language”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 Syntax = </a:t>
            </a:r>
            <a:r>
              <a:rPr lang="en-US" dirty="0" smtClean="0"/>
              <a:t>meta-model</a:t>
            </a:r>
            <a:endParaRPr lang="en-US" dirty="0"/>
          </a:p>
          <a:p>
            <a:r>
              <a:rPr lang="en-US" dirty="0" smtClean="0"/>
              <a:t>Concrete </a:t>
            </a:r>
            <a:r>
              <a:rPr lang="en-US" dirty="0"/>
              <a:t>Syntax = grammar for textual </a:t>
            </a:r>
            <a:r>
              <a:rPr lang="en-US" dirty="0" smtClean="0"/>
              <a:t>rendering</a:t>
            </a:r>
          </a:p>
          <a:p>
            <a:pPr lvl="1"/>
            <a:r>
              <a:rPr lang="en-US" dirty="0" smtClean="0"/>
              <a:t>Optional, not required</a:t>
            </a:r>
            <a:endParaRPr lang="en-US" dirty="0"/>
          </a:p>
          <a:p>
            <a:r>
              <a:rPr lang="en-US" dirty="0" smtClean="0"/>
              <a:t>Semantics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values</a:t>
            </a:r>
            <a:r>
              <a:rPr lang="en-US" dirty="0"/>
              <a:t>, structural, data structure</a:t>
            </a:r>
          </a:p>
          <a:p>
            <a:pPr lvl="2"/>
            <a:r>
              <a:rPr lang="en-US" dirty="0" smtClean="0"/>
              <a:t>multiplicity</a:t>
            </a:r>
            <a:r>
              <a:rPr lang="en-US" dirty="0"/>
              <a:t>, order, relationships</a:t>
            </a:r>
          </a:p>
          <a:p>
            <a:pPr lvl="2"/>
            <a:r>
              <a:rPr lang="en-US" dirty="0" smtClean="0"/>
              <a:t>bindings </a:t>
            </a:r>
            <a:r>
              <a:rPr lang="en-US" dirty="0"/>
              <a:t>(identifier resolution, scope, type)</a:t>
            </a:r>
          </a:p>
          <a:p>
            <a:pPr lvl="1"/>
            <a:r>
              <a:rPr lang="en-US" dirty="0" smtClean="0"/>
              <a:t>constraints</a:t>
            </a:r>
            <a:r>
              <a:rPr lang="en-US" dirty="0"/>
              <a:t>, </a:t>
            </a:r>
            <a:r>
              <a:rPr lang="en-US" dirty="0" smtClean="0"/>
              <a:t>invariants</a:t>
            </a:r>
            <a:endParaRPr lang="en-US" dirty="0"/>
          </a:p>
          <a:p>
            <a:pPr lvl="1"/>
            <a:r>
              <a:rPr lang="en-US" dirty="0" smtClean="0"/>
              <a:t>execution</a:t>
            </a:r>
            <a:r>
              <a:rPr lang="en-US" dirty="0"/>
              <a:t>:</a:t>
            </a:r>
          </a:p>
          <a:p>
            <a:pPr lvl="2"/>
            <a:r>
              <a:rPr lang="en-US" dirty="0" smtClean="0"/>
              <a:t>expressions </a:t>
            </a:r>
            <a:r>
              <a:rPr lang="en-US" dirty="0"/>
              <a:t>and their evaluation</a:t>
            </a:r>
          </a:p>
          <a:p>
            <a:pPr lvl="2"/>
            <a:r>
              <a:rPr lang="en-US" dirty="0" smtClean="0"/>
              <a:t>state</a:t>
            </a:r>
            <a:r>
              <a:rPr lang="en-US" dirty="0"/>
              <a:t>, state transition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073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to model: T2M</a:t>
            </a:r>
          </a:p>
          <a:p>
            <a:endParaRPr lang="en-US" dirty="0"/>
          </a:p>
          <a:p>
            <a:r>
              <a:rPr lang="en-US" dirty="0" smtClean="0"/>
              <a:t>Model to text: M2T</a:t>
            </a:r>
          </a:p>
          <a:p>
            <a:endParaRPr lang="en-US" dirty="0"/>
          </a:p>
          <a:p>
            <a:r>
              <a:rPr lang="en-US" dirty="0" smtClean="0"/>
              <a:t>Model to model: M2M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62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to Model (T2M)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</a:t>
            </a:r>
            <a:r>
              <a:rPr lang="en-US" dirty="0"/>
              <a:t>grammar for allowed texts, and </a:t>
            </a:r>
            <a:r>
              <a:rPr lang="en-US" dirty="0" smtClean="0"/>
              <a:t>parsing</a:t>
            </a:r>
          </a:p>
          <a:p>
            <a:endParaRPr lang="en-US" dirty="0"/>
          </a:p>
          <a:p>
            <a:r>
              <a:rPr lang="en-US" dirty="0" err="1" smtClean="0"/>
              <a:t>Xtext</a:t>
            </a:r>
            <a:endParaRPr lang="en-US" dirty="0"/>
          </a:p>
          <a:p>
            <a:pPr lvl="1"/>
            <a:r>
              <a:rPr lang="en-US" dirty="0" smtClean="0"/>
              <a:t>Automatic </a:t>
            </a:r>
            <a:r>
              <a:rPr lang="en-US" dirty="0"/>
              <a:t>generation of </a:t>
            </a:r>
            <a:r>
              <a:rPr lang="en-US" dirty="0" smtClean="0"/>
              <a:t>meta-model </a:t>
            </a:r>
            <a:r>
              <a:rPr lang="en-US" dirty="0"/>
              <a:t>from </a:t>
            </a:r>
            <a:r>
              <a:rPr lang="en-US" dirty="0" smtClean="0"/>
              <a:t>grammar</a:t>
            </a:r>
          </a:p>
          <a:p>
            <a:pPr lvl="1"/>
            <a:endParaRPr lang="en-US" dirty="0"/>
          </a:p>
          <a:p>
            <a:r>
              <a:rPr lang="en-US" dirty="0" err="1" smtClean="0"/>
              <a:t>EMFText</a:t>
            </a:r>
            <a:endParaRPr lang="en-US" dirty="0"/>
          </a:p>
          <a:p>
            <a:pPr lvl="1"/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dirty="0"/>
              <a:t>to create </a:t>
            </a:r>
            <a:r>
              <a:rPr lang="en-US" dirty="0" smtClean="0"/>
              <a:t>one, </a:t>
            </a:r>
            <a:r>
              <a:rPr lang="en-US" dirty="0"/>
              <a:t>or </a:t>
            </a:r>
            <a:r>
              <a:rPr lang="en-US" dirty="0" smtClean="0"/>
              <a:t>more, </a:t>
            </a:r>
            <a:r>
              <a:rPr lang="en-US" dirty="0"/>
              <a:t>grammars for existing </a:t>
            </a:r>
            <a:r>
              <a:rPr lang="en-US" dirty="0" smtClean="0"/>
              <a:t>meta-model</a:t>
            </a:r>
          </a:p>
          <a:p>
            <a:pPr lvl="1"/>
            <a:endParaRPr lang="en-US" dirty="0"/>
          </a:p>
          <a:p>
            <a:r>
              <a:rPr lang="en-US" dirty="0"/>
              <a:t> </a:t>
            </a:r>
            <a:r>
              <a:rPr lang="en-US" dirty="0" err="1" smtClean="0"/>
              <a:t>Gtext</a:t>
            </a:r>
            <a:r>
              <a:rPr lang="en-US" dirty="0" smtClean="0"/>
              <a:t> </a:t>
            </a:r>
            <a:r>
              <a:rPr lang="en-US" dirty="0"/>
              <a:t>(TU/e, under development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Fewer restrictions on grammar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17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to Text (M2T)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</a:t>
            </a:r>
            <a:r>
              <a:rPr lang="en-US" dirty="0"/>
              <a:t>used for source code generation from models</a:t>
            </a:r>
          </a:p>
          <a:p>
            <a:endParaRPr lang="en-US" dirty="0" smtClean="0"/>
          </a:p>
          <a:p>
            <a:r>
              <a:rPr lang="en-US" dirty="0" err="1" smtClean="0"/>
              <a:t>Xpand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dirty="0" err="1"/>
              <a:t>Xtend</a:t>
            </a:r>
            <a:r>
              <a:rPr lang="en-US" dirty="0"/>
              <a:t>(2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U</a:t>
            </a:r>
            <a:r>
              <a:rPr lang="en-US" dirty="0" smtClean="0"/>
              <a:t>ses </a:t>
            </a:r>
            <a:r>
              <a:rPr lang="en-US" dirty="0"/>
              <a:t>a template </a:t>
            </a:r>
            <a:r>
              <a:rPr lang="en-US" dirty="0" smtClean="0"/>
              <a:t>language</a:t>
            </a:r>
          </a:p>
          <a:p>
            <a:pPr lvl="1"/>
            <a:endParaRPr lang="en-US" dirty="0"/>
          </a:p>
          <a:p>
            <a:r>
              <a:rPr lang="en-US" dirty="0" err="1" smtClean="0"/>
              <a:t>EMFText</a:t>
            </a:r>
            <a:r>
              <a:rPr lang="en-US" dirty="0" smtClean="0"/>
              <a:t> does this as well</a:t>
            </a:r>
          </a:p>
          <a:p>
            <a:pPr lvl="1"/>
            <a:r>
              <a:rPr lang="en-US" dirty="0" smtClean="0"/>
              <a:t>Pretty printing (inverse of parsing)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2885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to Model (M2M)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Java, ..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Hard work, lots of code</a:t>
            </a:r>
          </a:p>
          <a:p>
            <a:pPr lvl="1"/>
            <a:r>
              <a:rPr lang="en-US" dirty="0" smtClean="0"/>
              <a:t>Can use your favorite language</a:t>
            </a:r>
          </a:p>
          <a:p>
            <a:pPr lvl="1"/>
            <a:endParaRPr lang="en-US" dirty="0"/>
          </a:p>
          <a:p>
            <a:r>
              <a:rPr lang="en-US" dirty="0" err="1" smtClean="0"/>
              <a:t>Xtend</a:t>
            </a:r>
            <a:r>
              <a:rPr lang="en-US" dirty="0"/>
              <a:t>(1), </a:t>
            </a:r>
            <a:r>
              <a:rPr lang="en-US" dirty="0" err="1"/>
              <a:t>Xtend</a:t>
            </a:r>
            <a:r>
              <a:rPr lang="en-US" dirty="0"/>
              <a:t>(2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ATL</a:t>
            </a:r>
          </a:p>
          <a:p>
            <a:pPr lvl="1"/>
            <a:r>
              <a:rPr lang="en-US" dirty="0" smtClean="0"/>
              <a:t>Declarative</a:t>
            </a:r>
          </a:p>
          <a:p>
            <a:endParaRPr lang="en-US" dirty="0"/>
          </a:p>
          <a:p>
            <a:r>
              <a:rPr lang="en-US" dirty="0"/>
              <a:t>QVT </a:t>
            </a:r>
            <a:r>
              <a:rPr lang="en-US" dirty="0" smtClean="0"/>
              <a:t>Operational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mperative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37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Meta-Models in </a:t>
            </a:r>
            <a:r>
              <a:rPr lang="en-US" dirty="0" err="1" smtClean="0"/>
              <a:t>Ecore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Ecore</a:t>
            </a:r>
            <a:r>
              <a:rPr lang="en-US" dirty="0" smtClean="0"/>
              <a:t> is (implements) a Meta-Meta-Model</a:t>
            </a:r>
          </a:p>
          <a:p>
            <a:r>
              <a:rPr lang="en-US" dirty="0" smtClean="0"/>
              <a:t>Ingredients of </a:t>
            </a:r>
            <a:r>
              <a:rPr lang="en-US" dirty="0" err="1" smtClean="0"/>
              <a:t>Ecore</a:t>
            </a:r>
            <a:r>
              <a:rPr lang="en-US" dirty="0" smtClean="0"/>
              <a:t> meta-model definitions:</a:t>
            </a:r>
          </a:p>
          <a:p>
            <a:pPr lvl="1"/>
            <a:r>
              <a:rPr lang="en-US" dirty="0" err="1" smtClean="0"/>
              <a:t>EPackage</a:t>
            </a:r>
            <a:endParaRPr lang="en-US" dirty="0" smtClean="0"/>
          </a:p>
          <a:p>
            <a:pPr lvl="2"/>
            <a:r>
              <a:rPr lang="en-US" dirty="0" smtClean="0"/>
              <a:t>Acts as container to collect other items</a:t>
            </a:r>
          </a:p>
          <a:p>
            <a:pPr lvl="1"/>
            <a:r>
              <a:rPr lang="en-US" dirty="0" err="1" smtClean="0"/>
              <a:t>EClass</a:t>
            </a:r>
            <a:r>
              <a:rPr lang="en-US" dirty="0" smtClean="0"/>
              <a:t>: Models a concept, having</a:t>
            </a:r>
          </a:p>
          <a:p>
            <a:pPr lvl="2"/>
            <a:r>
              <a:rPr lang="en-US" dirty="0" smtClean="0"/>
              <a:t>properties</a:t>
            </a:r>
          </a:p>
          <a:p>
            <a:pPr lvl="2"/>
            <a:r>
              <a:rPr lang="en-US" dirty="0" err="1" smtClean="0"/>
              <a:t>EAttribute</a:t>
            </a:r>
            <a:r>
              <a:rPr lang="en-US" dirty="0" smtClean="0"/>
              <a:t>, </a:t>
            </a:r>
            <a:r>
              <a:rPr lang="en-US" dirty="0" err="1" smtClean="0"/>
              <a:t>EReference</a:t>
            </a:r>
            <a:r>
              <a:rPr lang="en-US" dirty="0" smtClean="0"/>
              <a:t>, </a:t>
            </a:r>
            <a:r>
              <a:rPr lang="en-US" dirty="0" err="1" smtClean="0"/>
              <a:t>EAnnotation</a:t>
            </a:r>
            <a:endParaRPr lang="en-US" dirty="0" smtClean="0"/>
          </a:p>
          <a:p>
            <a:pPr lvl="1"/>
            <a:r>
              <a:rPr lang="en-US" dirty="0" err="1" smtClean="0"/>
              <a:t>EData</a:t>
            </a:r>
            <a:r>
              <a:rPr lang="en-US" dirty="0" smtClean="0"/>
              <a:t> Type</a:t>
            </a:r>
          </a:p>
          <a:p>
            <a:pPr lvl="1"/>
            <a:r>
              <a:rPr lang="en-US" dirty="0" err="1" smtClean="0"/>
              <a:t>EEnum</a:t>
            </a:r>
            <a:endParaRPr lang="en-US" dirty="0" smtClean="0"/>
          </a:p>
          <a:p>
            <a:pPr lvl="1"/>
            <a:r>
              <a:rPr lang="en-US" dirty="0" err="1" smtClean="0"/>
              <a:t>EAnnotation</a:t>
            </a:r>
            <a:r>
              <a:rPr lang="en-US" dirty="0" smtClean="0"/>
              <a:t>: comments, constraints, meta-info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543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</a:t>
            </a:r>
            <a:r>
              <a:rPr lang="en-US" dirty="0" err="1" smtClean="0"/>
              <a:t>Ecore</a:t>
            </a:r>
            <a:r>
              <a:rPr lang="en-US" dirty="0" smtClean="0"/>
              <a:t> Meta-Models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</a:t>
            </a:r>
            <a:r>
              <a:rPr lang="en-US" dirty="0" err="1"/>
              <a:t>Ecore</a:t>
            </a:r>
            <a:r>
              <a:rPr lang="en-US" dirty="0"/>
              <a:t> Model Editor</a:t>
            </a:r>
            <a:endParaRPr lang="en-US" dirty="0" smtClean="0"/>
          </a:p>
          <a:p>
            <a:pPr lvl="1"/>
            <a:r>
              <a:rPr lang="en-US" dirty="0" smtClean="0"/>
              <a:t>Shows editable </a:t>
            </a:r>
            <a:r>
              <a:rPr lang="en-US" i="1" dirty="0" smtClean="0"/>
              <a:t>tree view </a:t>
            </a:r>
            <a:r>
              <a:rPr lang="en-US" dirty="0" smtClean="0"/>
              <a:t>of the meta-model</a:t>
            </a:r>
          </a:p>
          <a:p>
            <a:pPr lvl="1"/>
            <a:r>
              <a:rPr lang="en-US" dirty="0" smtClean="0"/>
              <a:t>Visible structure is complete determined by meta-model</a:t>
            </a:r>
          </a:p>
          <a:p>
            <a:endParaRPr lang="en-US" dirty="0" smtClean="0"/>
          </a:p>
          <a:p>
            <a:r>
              <a:rPr lang="en-US" dirty="0" err="1" smtClean="0"/>
              <a:t>Ecore</a:t>
            </a:r>
            <a:r>
              <a:rPr lang="en-US" dirty="0" smtClean="0"/>
              <a:t> Diagram Editing</a:t>
            </a:r>
          </a:p>
          <a:p>
            <a:pPr lvl="1"/>
            <a:r>
              <a:rPr lang="en-US" dirty="0" smtClean="0"/>
              <a:t>Shows editable </a:t>
            </a:r>
            <a:r>
              <a:rPr lang="en-US" i="1" dirty="0" smtClean="0"/>
              <a:t>graphical view </a:t>
            </a:r>
            <a:r>
              <a:rPr lang="en-US" dirty="0" smtClean="0"/>
              <a:t>of the meta-model</a:t>
            </a:r>
          </a:p>
          <a:p>
            <a:pPr lvl="1"/>
            <a:r>
              <a:rPr lang="en-US" dirty="0" smtClean="0"/>
              <a:t>Layout of graphics can (must) also be edited</a:t>
            </a:r>
          </a:p>
          <a:p>
            <a:endParaRPr lang="en-US" dirty="0"/>
          </a:p>
          <a:p>
            <a:r>
              <a:rPr lang="en-US" dirty="0" err="1" smtClean="0"/>
              <a:t>OCLinEcore</a:t>
            </a:r>
            <a:r>
              <a:rPr lang="en-US" dirty="0" smtClean="0"/>
              <a:t> (</a:t>
            </a:r>
            <a:r>
              <a:rPr lang="en-US" dirty="0" err="1" smtClean="0"/>
              <a:t>Ecore</a:t>
            </a:r>
            <a:r>
              <a:rPr lang="en-US" dirty="0" smtClean="0"/>
              <a:t>) Editor</a:t>
            </a:r>
          </a:p>
          <a:p>
            <a:pPr lvl="1"/>
            <a:r>
              <a:rPr lang="en-US" dirty="0" smtClean="0"/>
              <a:t>Shows editable </a:t>
            </a:r>
            <a:r>
              <a:rPr lang="en-US" i="1" dirty="0" smtClean="0"/>
              <a:t>textual view </a:t>
            </a:r>
            <a:r>
              <a:rPr lang="en-US" dirty="0" smtClean="0"/>
              <a:t>of the meta-model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7752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to Text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Traverse the model and generate text</a:t>
            </a:r>
          </a:p>
          <a:p>
            <a:endParaRPr lang="en-US" dirty="0" smtClean="0"/>
          </a:p>
          <a:p>
            <a:r>
              <a:rPr lang="en-US" dirty="0" smtClean="0"/>
              <a:t>Output contains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ixed elements</a:t>
            </a:r>
          </a:p>
          <a:p>
            <a:pPr lvl="1"/>
            <a:r>
              <a:rPr lang="en-US" dirty="0" smtClean="0"/>
              <a:t>Transformed elements from model</a:t>
            </a:r>
          </a:p>
          <a:p>
            <a:endParaRPr lang="en-US" dirty="0" smtClean="0"/>
          </a:p>
          <a:p>
            <a:r>
              <a:rPr lang="en-US" dirty="0" smtClean="0"/>
              <a:t>Transformation usually preceded by checking phase</a:t>
            </a:r>
          </a:p>
          <a:p>
            <a:endParaRPr lang="en-US" dirty="0"/>
          </a:p>
          <a:p>
            <a:r>
              <a:rPr lang="en-US" dirty="0" err="1" smtClean="0"/>
              <a:t>Xpand</a:t>
            </a:r>
            <a:r>
              <a:rPr lang="en-US" dirty="0" smtClean="0"/>
              <a:t>: (yet another) domain-specific language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070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to Model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transformation to text becomes complicated, it can be split: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ore more M2M transformations</a:t>
            </a:r>
          </a:p>
          <a:p>
            <a:pPr lvl="1"/>
            <a:r>
              <a:rPr lang="en-US" dirty="0" smtClean="0"/>
              <a:t>One M2T transformation</a:t>
            </a:r>
          </a:p>
          <a:p>
            <a:endParaRPr lang="en-US" dirty="0"/>
          </a:p>
          <a:p>
            <a:r>
              <a:rPr lang="en-US" dirty="0" smtClean="0"/>
              <a:t>QVT (Query/View/Transformation) Operational</a:t>
            </a:r>
          </a:p>
          <a:p>
            <a:pPr lvl="1"/>
            <a:r>
              <a:rPr lang="en-US" dirty="0" smtClean="0"/>
              <a:t>Yet another domain-</a:t>
            </a:r>
            <a:r>
              <a:rPr lang="en-US" smtClean="0"/>
              <a:t>specific language</a:t>
            </a:r>
            <a:endParaRPr lang="en-US" dirty="0" smtClean="0"/>
          </a:p>
          <a:p>
            <a:pPr lvl="1"/>
            <a:r>
              <a:rPr lang="en-US" dirty="0" smtClean="0"/>
              <a:t>Imperative language based on OCL</a:t>
            </a:r>
          </a:p>
          <a:p>
            <a:pPr lvl="1"/>
            <a:r>
              <a:rPr lang="en-US" dirty="0" smtClean="0"/>
              <a:t>Demonstration: flip a Shot Puzzle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0686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M2M Transformation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: </a:t>
            </a:r>
            <a:r>
              <a:rPr lang="en-US" dirty="0" err="1" smtClean="0"/>
              <a:t>MMA</a:t>
            </a:r>
            <a:r>
              <a:rPr lang="en-US" baseline="-25000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--&gt; </a:t>
            </a:r>
            <a:r>
              <a:rPr lang="en-US" dirty="0" err="1" smtClean="0"/>
              <a:t>MMB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 takes one, or more, models </a:t>
            </a:r>
            <a:r>
              <a:rPr lang="en-US" dirty="0" err="1" smtClean="0"/>
              <a:t>MA</a:t>
            </a:r>
            <a:r>
              <a:rPr lang="en-US" baseline="-25000" dirty="0" err="1" smtClean="0"/>
              <a:t>i</a:t>
            </a:r>
            <a:r>
              <a:rPr lang="en-US" dirty="0" smtClean="0"/>
              <a:t> as input</a:t>
            </a:r>
          </a:p>
          <a:p>
            <a:r>
              <a:rPr lang="en-US" dirty="0" smtClean="0"/>
              <a:t>Models </a:t>
            </a:r>
            <a:r>
              <a:rPr lang="en-US" dirty="0" err="1"/>
              <a:t>MA</a:t>
            </a:r>
            <a:r>
              <a:rPr lang="en-US" baseline="-25000" dirty="0" err="1"/>
              <a:t>i</a:t>
            </a:r>
            <a:r>
              <a:rPr lang="en-US" dirty="0" smtClean="0"/>
              <a:t> are from specified meta-models </a:t>
            </a:r>
            <a:r>
              <a:rPr lang="en-US" dirty="0" err="1" smtClean="0"/>
              <a:t>MMA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T produces one, or more, model </a:t>
            </a:r>
            <a:r>
              <a:rPr lang="en-US" dirty="0" err="1" smtClean="0"/>
              <a:t>MB</a:t>
            </a:r>
            <a:r>
              <a:rPr lang="en-US" baseline="-25000" dirty="0" err="1" smtClean="0"/>
              <a:t>i</a:t>
            </a:r>
            <a:r>
              <a:rPr lang="en-US" dirty="0" smtClean="0"/>
              <a:t> as output</a:t>
            </a:r>
          </a:p>
          <a:p>
            <a:r>
              <a:rPr lang="en-US" dirty="0"/>
              <a:t>Models </a:t>
            </a:r>
            <a:r>
              <a:rPr lang="en-US" dirty="0" err="1" smtClean="0"/>
              <a:t>MB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are from specified meta-models </a:t>
            </a:r>
            <a:r>
              <a:rPr lang="en-US" dirty="0" err="1" smtClean="0"/>
              <a:t>MMB</a:t>
            </a:r>
            <a:r>
              <a:rPr lang="en-US" baseline="-25000" dirty="0" err="1" smtClean="0"/>
              <a:t>i</a:t>
            </a:r>
            <a:endParaRPr lang="en-US" baseline="-25000" dirty="0"/>
          </a:p>
          <a:p>
            <a:endParaRPr lang="en-US" dirty="0" smtClean="0"/>
          </a:p>
          <a:p>
            <a:r>
              <a:rPr lang="en-US" dirty="0" smtClean="0"/>
              <a:t>T traverses the inputs </a:t>
            </a:r>
            <a:r>
              <a:rPr lang="en-US" dirty="0" err="1" smtClean="0"/>
              <a:t>MA</a:t>
            </a:r>
            <a:r>
              <a:rPr lang="en-US" baseline="-25000" dirty="0" err="1" smtClean="0"/>
              <a:t>i</a:t>
            </a:r>
            <a:r>
              <a:rPr lang="en-US" dirty="0" smtClean="0"/>
              <a:t> constructing outputs </a:t>
            </a:r>
            <a:r>
              <a:rPr lang="en-US" dirty="0" err="1"/>
              <a:t>MB</a:t>
            </a:r>
            <a:r>
              <a:rPr lang="en-US" baseline="-25000" dirty="0" err="1"/>
              <a:t>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35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5"/>
            <a:ext cx="3384748" cy="4541838"/>
          </a:xfrm>
        </p:spPr>
        <p:txBody>
          <a:bodyPr/>
          <a:lstStyle/>
          <a:p>
            <a:r>
              <a:rPr lang="en-US" dirty="0" err="1" smtClean="0"/>
              <a:t>Benas</a:t>
            </a:r>
            <a:r>
              <a:rPr lang="en-US" dirty="0" smtClean="0"/>
              <a:t> </a:t>
            </a:r>
            <a:r>
              <a:rPr lang="en-US" dirty="0" err="1" smtClean="0"/>
              <a:t>Jacikas</a:t>
            </a:r>
            <a:endParaRPr lang="en-US" dirty="0" smtClean="0"/>
          </a:p>
          <a:p>
            <a:r>
              <a:rPr lang="en-US" dirty="0" smtClean="0"/>
              <a:t>Dina </a:t>
            </a:r>
            <a:r>
              <a:rPr lang="en-US" dirty="0" err="1" smtClean="0"/>
              <a:t>Alyte</a:t>
            </a:r>
            <a:r>
              <a:rPr lang="en-US" dirty="0" smtClean="0"/>
              <a:t>̇</a:t>
            </a:r>
          </a:p>
          <a:p>
            <a:r>
              <a:rPr lang="en-US" dirty="0" err="1" smtClean="0"/>
              <a:t>Julijonas</a:t>
            </a:r>
            <a:r>
              <a:rPr lang="en-US" dirty="0" smtClean="0"/>
              <a:t> </a:t>
            </a:r>
            <a:r>
              <a:rPr lang="en-US" dirty="0" err="1" smtClean="0"/>
              <a:t>Kikutis</a:t>
            </a:r>
            <a:endParaRPr lang="en-US" dirty="0" smtClean="0"/>
          </a:p>
          <a:p>
            <a:r>
              <a:rPr lang="en-US" dirty="0" err="1" smtClean="0"/>
              <a:t>Karolis</a:t>
            </a:r>
            <a:r>
              <a:rPr lang="en-US" dirty="0" smtClean="0"/>
              <a:t> </a:t>
            </a:r>
            <a:r>
              <a:rPr lang="en-US" dirty="0" err="1" smtClean="0"/>
              <a:t>Greblikas</a:t>
            </a:r>
            <a:endParaRPr lang="en-US" dirty="0" smtClean="0"/>
          </a:p>
          <a:p>
            <a:r>
              <a:rPr lang="en-US" dirty="0" err="1" smtClean="0"/>
              <a:t>Karolis</a:t>
            </a:r>
            <a:r>
              <a:rPr lang="en-US" dirty="0" smtClean="0"/>
              <a:t> </a:t>
            </a:r>
            <a:r>
              <a:rPr lang="en-US" dirty="0" err="1" smtClean="0"/>
              <a:t>Vyčius</a:t>
            </a:r>
            <a:endParaRPr lang="en-US" dirty="0" smtClean="0"/>
          </a:p>
          <a:p>
            <a:r>
              <a:rPr lang="en-US" dirty="0" smtClean="0"/>
              <a:t>Lukas </a:t>
            </a:r>
            <a:r>
              <a:rPr lang="en-US" dirty="0" err="1" smtClean="0"/>
              <a:t>Aliuškevičius</a:t>
            </a:r>
            <a:endParaRPr lang="en-US" dirty="0" smtClean="0"/>
          </a:p>
          <a:p>
            <a:r>
              <a:rPr lang="en-US" dirty="0" smtClean="0"/>
              <a:t>Lukas </a:t>
            </a:r>
            <a:r>
              <a:rPr lang="en-US" dirty="0" err="1" smtClean="0"/>
              <a:t>Dapkus</a:t>
            </a:r>
            <a:endParaRPr lang="en-US" dirty="0" smtClean="0"/>
          </a:p>
          <a:p>
            <a:r>
              <a:rPr lang="en-US" dirty="0" smtClean="0"/>
              <a:t>Tomas </a:t>
            </a:r>
            <a:r>
              <a:rPr lang="en-US" dirty="0" err="1" smtClean="0"/>
              <a:t>Šiurna</a:t>
            </a:r>
            <a:endParaRPr lang="en-US" dirty="0" smtClean="0"/>
          </a:p>
          <a:p>
            <a:r>
              <a:rPr lang="en-US" dirty="0" err="1" smtClean="0"/>
              <a:t>Valentinas</a:t>
            </a:r>
            <a:r>
              <a:rPr lang="en-US" dirty="0" smtClean="0"/>
              <a:t> </a:t>
            </a:r>
            <a:r>
              <a:rPr lang="en-US" dirty="0" err="1" smtClean="0"/>
              <a:t>Janeiko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375" y="620688"/>
            <a:ext cx="5127625" cy="547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5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are Models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are (or: can be considered) models in a general-purpose meta-model (programming language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Generate programs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 text via M2T transformation</a:t>
            </a:r>
          </a:p>
          <a:p>
            <a:pPr lvl="1"/>
            <a:r>
              <a:rPr lang="en-US" dirty="0" smtClean="0"/>
              <a:t>As model via M2M transformation to meta-model of the programming language</a:t>
            </a:r>
          </a:p>
          <a:p>
            <a:pPr lvl="2"/>
            <a:r>
              <a:rPr lang="en-US" dirty="0" smtClean="0"/>
              <a:t>Bypasses the textual format and its parsing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2456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Modeling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for MDSE are designed using MDSE</a:t>
            </a:r>
          </a:p>
          <a:p>
            <a:pPr lvl="1"/>
            <a:r>
              <a:rPr lang="en-US" dirty="0" smtClean="0"/>
              <a:t>Bootstrapping</a:t>
            </a:r>
          </a:p>
          <a:p>
            <a:pPr lvl="1"/>
            <a:r>
              <a:rPr lang="en-US" dirty="0" smtClean="0"/>
              <a:t>Involves (many) Domain-Specific “Languages” (DSL)</a:t>
            </a:r>
          </a:p>
          <a:p>
            <a:pPr lvl="1"/>
            <a:r>
              <a:rPr lang="en-US" dirty="0" smtClean="0"/>
              <a:t>There is a DSL </a:t>
            </a:r>
            <a:r>
              <a:rPr lang="en-US" smtClean="0"/>
              <a:t>for defining DSLs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48207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MDSE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4968329"/>
          </a:xfrm>
        </p:spPr>
        <p:txBody>
          <a:bodyPr/>
          <a:lstStyle/>
          <a:p>
            <a:r>
              <a:rPr lang="en-US" dirty="0" smtClean="0"/>
              <a:t>Many non-CS domain experts do not know MDSE</a:t>
            </a:r>
          </a:p>
          <a:p>
            <a:r>
              <a:rPr lang="en-US" dirty="0" smtClean="0"/>
              <a:t>MDSE tools are still immature (“under development”)</a:t>
            </a:r>
          </a:p>
          <a:p>
            <a:pPr lvl="1"/>
            <a:r>
              <a:rPr lang="en-US" dirty="0" smtClean="0"/>
              <a:t>Buggy, incomplete</a:t>
            </a:r>
          </a:p>
          <a:p>
            <a:pPr lvl="1"/>
            <a:r>
              <a:rPr lang="en-US" dirty="0" smtClean="0"/>
              <a:t>Frequently changing</a:t>
            </a:r>
          </a:p>
          <a:p>
            <a:pPr lvl="1"/>
            <a:r>
              <a:rPr lang="en-US" dirty="0" smtClean="0"/>
              <a:t>Complex to use (many steps needed, limited graphics)</a:t>
            </a:r>
          </a:p>
          <a:p>
            <a:pPr lvl="1"/>
            <a:r>
              <a:rPr lang="en-US" dirty="0" smtClean="0"/>
              <a:t>Incomprehensible trickery involved</a:t>
            </a:r>
          </a:p>
          <a:p>
            <a:pPr lvl="1"/>
            <a:r>
              <a:rPr lang="en-US" dirty="0" smtClean="0"/>
              <a:t>Dumb editors (no refactoring: e.g. rename attribute)</a:t>
            </a:r>
          </a:p>
          <a:p>
            <a:r>
              <a:rPr lang="en-US" dirty="0" smtClean="0"/>
              <a:t>MDSE concepts + theory are still evolving</a:t>
            </a:r>
          </a:p>
          <a:p>
            <a:pPr lvl="1"/>
            <a:r>
              <a:rPr lang="en-US" dirty="0" smtClean="0"/>
              <a:t>(Meta-)model limitations (tree as skeleton, modularity)</a:t>
            </a:r>
          </a:p>
          <a:p>
            <a:pPr lvl="1"/>
            <a:r>
              <a:rPr lang="en-US" dirty="0" smtClean="0"/>
              <a:t>(Meta-)model comparison, and versioning</a:t>
            </a:r>
          </a:p>
          <a:p>
            <a:pPr lvl="1"/>
            <a:r>
              <a:rPr lang="en-US" dirty="0" smtClean="0"/>
              <a:t>Meta-model/model co-evolution</a:t>
            </a:r>
          </a:p>
          <a:p>
            <a:pPr lvl="1"/>
            <a:r>
              <a:rPr lang="en-US" dirty="0"/>
              <a:t>(Meta-)model </a:t>
            </a:r>
            <a:r>
              <a:rPr lang="en-US" dirty="0" smtClean="0"/>
              <a:t>semantics (static + dynamic)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9678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Wish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simple programming language, in which you</a:t>
            </a:r>
          </a:p>
          <a:p>
            <a:pPr lvl="1"/>
            <a:r>
              <a:rPr lang="en-US" dirty="0" smtClean="0"/>
              <a:t>Define data types and meta-models alike</a:t>
            </a:r>
          </a:p>
          <a:p>
            <a:pPr lvl="1"/>
            <a:r>
              <a:rPr lang="en-US" dirty="0" smtClean="0"/>
              <a:t>Manipulate data values and models alike</a:t>
            </a:r>
          </a:p>
          <a:p>
            <a:pPr lvl="2"/>
            <a:r>
              <a:rPr lang="en-US" dirty="0" smtClean="0"/>
              <a:t>Input / Output</a:t>
            </a:r>
          </a:p>
          <a:p>
            <a:pPr lvl="2"/>
            <a:r>
              <a:rPr lang="en-US" dirty="0" smtClean="0"/>
              <a:t>Construct, Inspect</a:t>
            </a:r>
          </a:p>
          <a:p>
            <a:pPr lvl="2"/>
            <a:r>
              <a:rPr lang="en-US" dirty="0" smtClean="0"/>
              <a:t>Transform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1761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MDSE is promising</a:t>
            </a:r>
          </a:p>
          <a:p>
            <a:pPr lvl="1"/>
            <a:r>
              <a:rPr lang="en-US" dirty="0" smtClean="0"/>
              <a:t>“the way to go”</a:t>
            </a:r>
          </a:p>
          <a:p>
            <a:pPr lvl="1"/>
            <a:r>
              <a:rPr lang="en-US" dirty="0" smtClean="0"/>
              <a:t>until a better approach is discovered / invented</a:t>
            </a:r>
          </a:p>
          <a:p>
            <a:endParaRPr lang="en-US" dirty="0"/>
          </a:p>
          <a:p>
            <a:r>
              <a:rPr lang="en-US" dirty="0" smtClean="0"/>
              <a:t>MDSE is “young” (work-in-progress)</a:t>
            </a:r>
          </a:p>
          <a:p>
            <a:endParaRPr lang="en-US" dirty="0"/>
          </a:p>
          <a:p>
            <a:r>
              <a:rPr lang="en-US" dirty="0" smtClean="0"/>
              <a:t>You have played with “bleeding edge” technology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210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/>
              <a:t>understanding of MDSE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 </a:t>
            </a:r>
            <a:r>
              <a:rPr lang="en-US" dirty="0"/>
              <a:t>concepts and terminology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is involved; incl. context, bigger picture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to do with it; how it works in principle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hy </a:t>
            </a:r>
            <a:r>
              <a:rPr lang="en-US" dirty="0"/>
              <a:t>it is </a:t>
            </a:r>
            <a:r>
              <a:rPr lang="en-US" dirty="0" smtClean="0"/>
              <a:t>interesting</a:t>
            </a:r>
          </a:p>
          <a:p>
            <a:pPr lvl="1"/>
            <a:endParaRPr lang="en-US" dirty="0"/>
          </a:p>
          <a:p>
            <a:r>
              <a:rPr lang="en-US" dirty="0" smtClean="0"/>
              <a:t>Hands</a:t>
            </a:r>
            <a:r>
              <a:rPr lang="en-US" dirty="0"/>
              <a:t>-on experience in small case </a:t>
            </a:r>
            <a:r>
              <a:rPr lang="en-US" dirty="0" smtClean="0"/>
              <a:t>study</a:t>
            </a:r>
          </a:p>
          <a:p>
            <a:pPr lvl="1"/>
            <a:r>
              <a:rPr lang="en-US" dirty="0" smtClean="0"/>
              <a:t>Eclipse IDE</a:t>
            </a:r>
          </a:p>
          <a:p>
            <a:pPr lvl="1"/>
            <a:r>
              <a:rPr lang="en-US" dirty="0" smtClean="0"/>
              <a:t>Eclipse Modeling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2231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r>
              <a:rPr lang="en-US" dirty="0"/>
              <a:t>of </a:t>
            </a:r>
            <a:r>
              <a:rPr lang="en-US" dirty="0" smtClean="0"/>
              <a:t>automation and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Non-programmable </a:t>
            </a:r>
            <a:r>
              <a:rPr lang="en-US" dirty="0" smtClean="0"/>
              <a:t>automata</a:t>
            </a:r>
          </a:p>
          <a:p>
            <a:endParaRPr lang="en-US" dirty="0"/>
          </a:p>
          <a:p>
            <a:r>
              <a:rPr lang="en-US" dirty="0" smtClean="0"/>
              <a:t>(Re)configurable automata</a:t>
            </a:r>
          </a:p>
          <a:p>
            <a:endParaRPr lang="en-US" dirty="0"/>
          </a:p>
          <a:p>
            <a:r>
              <a:rPr lang="en-US" dirty="0"/>
              <a:t>Programmable automata:</a:t>
            </a:r>
          </a:p>
          <a:p>
            <a:pPr lvl="1"/>
            <a:r>
              <a:rPr lang="en-US" dirty="0" smtClean="0"/>
              <a:t>Machine </a:t>
            </a:r>
            <a:r>
              <a:rPr lang="en-US" dirty="0"/>
              <a:t>language</a:t>
            </a:r>
          </a:p>
          <a:p>
            <a:pPr lvl="1"/>
            <a:r>
              <a:rPr lang="en-US" dirty="0" smtClean="0"/>
              <a:t>Assembly </a:t>
            </a:r>
            <a:r>
              <a:rPr lang="en-US" dirty="0"/>
              <a:t>language</a:t>
            </a:r>
          </a:p>
          <a:p>
            <a:pPr lvl="1"/>
            <a:r>
              <a:rPr lang="en-US" dirty="0" smtClean="0"/>
              <a:t>General</a:t>
            </a:r>
            <a:r>
              <a:rPr lang="en-US" dirty="0"/>
              <a:t>-purpose higher-level programming languages</a:t>
            </a:r>
          </a:p>
          <a:p>
            <a:pPr lvl="2"/>
            <a:r>
              <a:rPr lang="en-US" dirty="0" smtClean="0"/>
              <a:t>Syntax</a:t>
            </a:r>
            <a:r>
              <a:rPr lang="en-US" dirty="0"/>
              <a:t>, semantics</a:t>
            </a:r>
          </a:p>
          <a:p>
            <a:pPr lvl="2"/>
            <a:r>
              <a:rPr lang="en-US" dirty="0" smtClean="0"/>
              <a:t>Grammars</a:t>
            </a:r>
            <a:r>
              <a:rPr lang="en-US" dirty="0"/>
              <a:t>, parsers, code generators/interpreters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647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Design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5040337"/>
          </a:xfrm>
        </p:spPr>
        <p:txBody>
          <a:bodyPr/>
          <a:lstStyle/>
          <a:p>
            <a:r>
              <a:rPr lang="en-US" dirty="0"/>
              <a:t>Functional </a:t>
            </a:r>
            <a:r>
              <a:rPr lang="en-US" dirty="0" smtClean="0"/>
              <a:t>decomposition</a:t>
            </a:r>
          </a:p>
          <a:p>
            <a:pPr lvl="1"/>
            <a:r>
              <a:rPr lang="en-US" dirty="0" smtClean="0"/>
              <a:t>Harder to maintain / accommodate changes</a:t>
            </a:r>
            <a:endParaRPr lang="en-US" dirty="0"/>
          </a:p>
          <a:p>
            <a:r>
              <a:rPr lang="en-US" dirty="0"/>
              <a:t>Object-</a:t>
            </a:r>
            <a:r>
              <a:rPr lang="en-US" dirty="0" smtClean="0"/>
              <a:t>oriented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ocus </a:t>
            </a:r>
            <a:r>
              <a:rPr lang="en-US" dirty="0"/>
              <a:t>on data as longer-term stable core of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Data base + business logic + presentation layer</a:t>
            </a:r>
          </a:p>
          <a:p>
            <a:pPr lvl="1"/>
            <a:r>
              <a:rPr lang="en-US" dirty="0" smtClean="0"/>
              <a:t>Put data in persistent storage, outside running program</a:t>
            </a:r>
          </a:p>
          <a:p>
            <a:pPr lvl="1"/>
            <a:r>
              <a:rPr lang="en-US" dirty="0" smtClean="0"/>
              <a:t>Limited structure, all data together</a:t>
            </a:r>
          </a:p>
          <a:p>
            <a:pPr lvl="1"/>
            <a:endParaRPr lang="en-US" dirty="0"/>
          </a:p>
          <a:p>
            <a:r>
              <a:rPr lang="en-US" dirty="0"/>
              <a:t>Domain-Specific </a:t>
            </a:r>
            <a:r>
              <a:rPr lang="en-US" dirty="0" smtClean="0"/>
              <a:t>Language </a:t>
            </a:r>
            <a:r>
              <a:rPr lang="en-US" dirty="0"/>
              <a:t>(DSL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Designed </a:t>
            </a:r>
            <a:r>
              <a:rPr lang="en-US" dirty="0"/>
              <a:t>by CS </a:t>
            </a:r>
            <a:r>
              <a:rPr lang="en-US" dirty="0" smtClean="0"/>
              <a:t>experts for use by non-CS experts</a:t>
            </a:r>
          </a:p>
          <a:p>
            <a:pPr lvl="1"/>
            <a:r>
              <a:rPr lang="en-US" dirty="0" smtClean="0"/>
              <a:t>Not (necessarily) universal (“Turing complete”)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801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Domain-Specific Language (DSL) Realizations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Via library</a:t>
            </a:r>
          </a:p>
          <a:p>
            <a:r>
              <a:rPr lang="en-US" dirty="0"/>
              <a:t>Embedded in host language</a:t>
            </a:r>
          </a:p>
          <a:p>
            <a:r>
              <a:rPr lang="en-US" dirty="0"/>
              <a:t>As extension of existing language</a:t>
            </a:r>
          </a:p>
          <a:p>
            <a:r>
              <a:rPr lang="en-US" dirty="0"/>
              <a:t>Independent, external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31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Software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4968329"/>
          </a:xfrm>
        </p:spPr>
        <p:txBody>
          <a:bodyPr/>
          <a:lstStyle/>
          <a:p>
            <a:r>
              <a:rPr lang="en-US" dirty="0" smtClean="0"/>
              <a:t>Concerns </a:t>
            </a:r>
            <a:r>
              <a:rPr lang="en-US" i="1" dirty="0" smtClean="0"/>
              <a:t>Way of Working</a:t>
            </a:r>
            <a:r>
              <a:rPr lang="en-US" dirty="0" smtClean="0"/>
              <a:t>, the development </a:t>
            </a:r>
            <a:r>
              <a:rPr lang="en-US" i="1" dirty="0" smtClean="0"/>
              <a:t>process</a:t>
            </a:r>
          </a:p>
          <a:p>
            <a:r>
              <a:rPr lang="en-US" dirty="0" smtClean="0"/>
              <a:t>Pre-SE:</a:t>
            </a:r>
          </a:p>
          <a:p>
            <a:pPr lvl="1"/>
            <a:r>
              <a:rPr lang="en-US" dirty="0" smtClean="0"/>
              <a:t>Code-and-Fix</a:t>
            </a:r>
          </a:p>
          <a:p>
            <a:r>
              <a:rPr lang="en-US" dirty="0" smtClean="0"/>
              <a:t>SE:</a:t>
            </a:r>
          </a:p>
          <a:p>
            <a:pPr lvl="1"/>
            <a:r>
              <a:rPr lang="en-US" dirty="0" smtClean="0"/>
              <a:t>Waterfall process (traditional)</a:t>
            </a:r>
          </a:p>
          <a:p>
            <a:pPr lvl="2"/>
            <a:r>
              <a:rPr lang="en-US" dirty="0" smtClean="0"/>
              <a:t>Requirements Engineering (RE)</a:t>
            </a:r>
          </a:p>
          <a:p>
            <a:pPr lvl="2"/>
            <a:r>
              <a:rPr lang="en-US" dirty="0" smtClean="0"/>
              <a:t>Architectural Design (AD)</a:t>
            </a:r>
          </a:p>
          <a:p>
            <a:pPr lvl="2"/>
            <a:r>
              <a:rPr lang="en-US" dirty="0" smtClean="0"/>
              <a:t>Detailed Design and Test (DD)</a:t>
            </a:r>
          </a:p>
          <a:p>
            <a:pPr lvl="2"/>
            <a:r>
              <a:rPr lang="en-US" dirty="0" smtClean="0"/>
              <a:t>Operation and Maintenance (OM)</a:t>
            </a:r>
          </a:p>
          <a:p>
            <a:pPr lvl="1"/>
            <a:r>
              <a:rPr lang="en-US" dirty="0" smtClean="0"/>
              <a:t>Other life cycle processes</a:t>
            </a:r>
          </a:p>
          <a:p>
            <a:pPr lvl="2"/>
            <a:r>
              <a:rPr lang="en-US" dirty="0" smtClean="0"/>
              <a:t>Unified Process (UP), Agile (e.g. XP)</a:t>
            </a:r>
          </a:p>
          <a:p>
            <a:r>
              <a:rPr lang="en-US" dirty="0" smtClean="0"/>
              <a:t>MDSE (Model-Driven Software Engineering)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846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4752305"/>
          </a:xfrm>
        </p:spPr>
        <p:txBody>
          <a:bodyPr/>
          <a:lstStyle/>
          <a:p>
            <a:r>
              <a:rPr lang="en-US" dirty="0" smtClean="0"/>
              <a:t>Starts </a:t>
            </a:r>
            <a:r>
              <a:rPr lang="en-US" dirty="0"/>
              <a:t>with Domain Engineering (DE</a:t>
            </a:r>
            <a:r>
              <a:rPr lang="en-US" dirty="0" smtClean="0"/>
              <a:t>), before RE</a:t>
            </a:r>
          </a:p>
          <a:p>
            <a:endParaRPr lang="en-US" dirty="0" smtClean="0"/>
          </a:p>
          <a:p>
            <a:r>
              <a:rPr lang="en-US" dirty="0" smtClean="0"/>
              <a:t>1. Domain specification, domain analysis</a:t>
            </a:r>
          </a:p>
          <a:p>
            <a:endParaRPr lang="en-US" dirty="0" smtClean="0"/>
          </a:p>
          <a:p>
            <a:r>
              <a:rPr lang="en-US" dirty="0" smtClean="0"/>
              <a:t>2. Requirements specification, requirements analysis</a:t>
            </a:r>
          </a:p>
          <a:p>
            <a:endParaRPr lang="en-US" dirty="0" smtClean="0"/>
          </a:p>
          <a:p>
            <a:r>
              <a:rPr lang="en-US" dirty="0" smtClean="0"/>
              <a:t>3. Design, implementation, maintenance:</a:t>
            </a:r>
          </a:p>
          <a:p>
            <a:pPr lvl="1"/>
            <a:r>
              <a:rPr lang="en-US" dirty="0" smtClean="0"/>
              <a:t>Define model(s)</a:t>
            </a:r>
          </a:p>
          <a:p>
            <a:pPr lvl="1"/>
            <a:r>
              <a:rPr lang="en-US" dirty="0" smtClean="0"/>
              <a:t>Generate code (or whatever is needed)</a:t>
            </a:r>
          </a:p>
          <a:p>
            <a:pPr lvl="1"/>
            <a:r>
              <a:rPr lang="en-US" dirty="0" smtClean="0"/>
              <a:t>Evolve model(s), not code</a:t>
            </a:r>
          </a:p>
          <a:p>
            <a:pPr lvl="1"/>
            <a:r>
              <a:rPr lang="en-US" dirty="0" smtClean="0"/>
              <a:t>Regenerate/update code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Mathematics &amp; Computer Science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54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Ue special cyan">
  <a:themeElements>
    <a:clrScheme name="TUe special cyan 1">
      <a:dk1>
        <a:srgbClr val="101073"/>
      </a:dk1>
      <a:lt1>
        <a:srgbClr val="0066CC"/>
      </a:lt1>
      <a:dk2>
        <a:srgbClr val="FFFFFF"/>
      </a:dk2>
      <a:lt2>
        <a:srgbClr val="FF9A00"/>
      </a:lt2>
      <a:accent1>
        <a:srgbClr val="00AEEF"/>
      </a:accent1>
      <a:accent2>
        <a:srgbClr val="D6004A"/>
      </a:accent2>
      <a:accent3>
        <a:srgbClr val="AAB8E2"/>
      </a:accent3>
      <a:accent4>
        <a:srgbClr val="0C0C61"/>
      </a:accent4>
      <a:accent5>
        <a:srgbClr val="AAD3F6"/>
      </a:accent5>
      <a:accent6>
        <a:srgbClr val="C20042"/>
      </a:accent6>
      <a:hlink>
        <a:srgbClr val="AD20AD"/>
      </a:hlink>
      <a:folHlink>
        <a:srgbClr val="7FC241"/>
      </a:folHlink>
    </a:clrScheme>
    <a:fontScheme name="TUe special cya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Ue special cyan 1">
        <a:dk1>
          <a:srgbClr val="101073"/>
        </a:dk1>
        <a:lt1>
          <a:srgbClr val="0066CC"/>
        </a:lt1>
        <a:dk2>
          <a:srgbClr val="FFFFFF"/>
        </a:dk2>
        <a:lt2>
          <a:srgbClr val="FF9A00"/>
        </a:lt2>
        <a:accent1>
          <a:srgbClr val="00AEEF"/>
        </a:accent1>
        <a:accent2>
          <a:srgbClr val="D6004A"/>
        </a:accent2>
        <a:accent3>
          <a:srgbClr val="AAB8E2"/>
        </a:accent3>
        <a:accent4>
          <a:srgbClr val="0C0C61"/>
        </a:accent4>
        <a:accent5>
          <a:srgbClr val="AAD3F6"/>
        </a:accent5>
        <a:accent6>
          <a:srgbClr val="C20042"/>
        </a:accent6>
        <a:hlink>
          <a:srgbClr val="AD20AD"/>
        </a:hlink>
        <a:folHlink>
          <a:srgbClr val="7F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yan bullets">
  <a:themeElements>
    <a:clrScheme name="Cyan bullets 1">
      <a:dk1>
        <a:srgbClr val="101073"/>
      </a:dk1>
      <a:lt1>
        <a:srgbClr val="0066CC"/>
      </a:lt1>
      <a:dk2>
        <a:srgbClr val="FFFFFF"/>
      </a:dk2>
      <a:lt2>
        <a:srgbClr val="FF9A00"/>
      </a:lt2>
      <a:accent1>
        <a:srgbClr val="00AEEF"/>
      </a:accent1>
      <a:accent2>
        <a:srgbClr val="D6004A"/>
      </a:accent2>
      <a:accent3>
        <a:srgbClr val="AAB8E2"/>
      </a:accent3>
      <a:accent4>
        <a:srgbClr val="0C0C61"/>
      </a:accent4>
      <a:accent5>
        <a:srgbClr val="AAD3F6"/>
      </a:accent5>
      <a:accent6>
        <a:srgbClr val="C20042"/>
      </a:accent6>
      <a:hlink>
        <a:srgbClr val="AD20AD"/>
      </a:hlink>
      <a:folHlink>
        <a:srgbClr val="7FC241"/>
      </a:folHlink>
    </a:clrScheme>
    <a:fontScheme name="Cyan bullet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yan bullets 1">
        <a:dk1>
          <a:srgbClr val="101073"/>
        </a:dk1>
        <a:lt1>
          <a:srgbClr val="0066CC"/>
        </a:lt1>
        <a:dk2>
          <a:srgbClr val="FFFFFF"/>
        </a:dk2>
        <a:lt2>
          <a:srgbClr val="FF9A00"/>
        </a:lt2>
        <a:accent1>
          <a:srgbClr val="00AEEF"/>
        </a:accent1>
        <a:accent2>
          <a:srgbClr val="D6004A"/>
        </a:accent2>
        <a:accent3>
          <a:srgbClr val="AAB8E2"/>
        </a:accent3>
        <a:accent4>
          <a:srgbClr val="0C0C61"/>
        </a:accent4>
        <a:accent5>
          <a:srgbClr val="AAD3F6"/>
        </a:accent5>
        <a:accent6>
          <a:srgbClr val="C20042"/>
        </a:accent6>
        <a:hlink>
          <a:srgbClr val="AD20AD"/>
        </a:hlink>
        <a:folHlink>
          <a:srgbClr val="7F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TUe special cyan.pot</Template>
  <TotalTime>4212</TotalTime>
  <Words>1954</Words>
  <Application>Microsoft Macintosh PowerPoint</Application>
  <PresentationFormat>On-screen Show (4:3)</PresentationFormat>
  <Paragraphs>373</Paragraphs>
  <Slides>34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TUe special cyan</vt:lpstr>
      <vt:lpstr>Cyan bullets</vt:lpstr>
      <vt:lpstr>MDSE: Model-Driven Software Engineering</vt:lpstr>
      <vt:lpstr>My Background</vt:lpstr>
      <vt:lpstr>Your Background</vt:lpstr>
      <vt:lpstr>Goals</vt:lpstr>
      <vt:lpstr>History of automation and programming</vt:lpstr>
      <vt:lpstr>History of Design Paradigms</vt:lpstr>
      <vt:lpstr>Domain-Specific Language (DSL) Realizations</vt:lpstr>
      <vt:lpstr>History of Software Engineering</vt:lpstr>
      <vt:lpstr>MDSE</vt:lpstr>
      <vt:lpstr>Examples of Domains</vt:lpstr>
      <vt:lpstr>Uses of Models</vt:lpstr>
      <vt:lpstr>Advantages of MDSE</vt:lpstr>
      <vt:lpstr>Formal Language Concepts (Grammar-ware)</vt:lpstr>
      <vt:lpstr>Example Grammar for Simple Expressions</vt:lpstr>
      <vt:lpstr>Example of Parsing</vt:lpstr>
      <vt:lpstr>Grammar-ware Tool support</vt:lpstr>
      <vt:lpstr>Semantics</vt:lpstr>
      <vt:lpstr>[[Meta-]Meta-]model</vt:lpstr>
      <vt:lpstr>Comparison of Concepts and Levels</vt:lpstr>
      <vt:lpstr>Domain-Specific (Modeling) “Language”</vt:lpstr>
      <vt:lpstr>Model Transformations</vt:lpstr>
      <vt:lpstr>Text to Model (T2M)</vt:lpstr>
      <vt:lpstr>Model to Text (M2T)</vt:lpstr>
      <vt:lpstr>Model to Model (M2M)</vt:lpstr>
      <vt:lpstr>Defining Meta-Models in Ecore</vt:lpstr>
      <vt:lpstr>Edit Ecore Meta-Models</vt:lpstr>
      <vt:lpstr>Model to Text Transformation</vt:lpstr>
      <vt:lpstr>Model to Model Transformation</vt:lpstr>
      <vt:lpstr>M2M Transformation T</vt:lpstr>
      <vt:lpstr>Programs are Models Too</vt:lpstr>
      <vt:lpstr>Design of Modeling Tools</vt:lpstr>
      <vt:lpstr>Current State of MDSE</vt:lpstr>
      <vt:lpstr>My Wish List</vt:lpstr>
      <vt:lpstr>Conclusion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0</dc:title>
  <dc:creator>Iris Breugelmans</dc:creator>
  <dc:description>Design by Volle Kracht_x000d_
Template by Orange Pepper BV_x000d_
Copyright 2008</dc:description>
  <cp:lastModifiedBy>Tom Verhoeff</cp:lastModifiedBy>
  <cp:revision>82</cp:revision>
  <dcterms:created xsi:type="dcterms:W3CDTF">2008-06-10T13:29:31Z</dcterms:created>
  <dcterms:modified xsi:type="dcterms:W3CDTF">2012-08-25T08:51:34Z</dcterms:modified>
</cp:coreProperties>
</file>